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34" r:id="rId3"/>
    <p:sldId id="338" r:id="rId4"/>
    <p:sldId id="388" r:id="rId5"/>
    <p:sldId id="473" r:id="rId6"/>
    <p:sldId id="389" r:id="rId7"/>
    <p:sldId id="439" r:id="rId8"/>
    <p:sldId id="476" r:id="rId9"/>
    <p:sldId id="441" r:id="rId10"/>
    <p:sldId id="477" r:id="rId11"/>
    <p:sldId id="443" r:id="rId12"/>
    <p:sldId id="391" r:id="rId13"/>
    <p:sldId id="478" r:id="rId14"/>
    <p:sldId id="450" r:id="rId15"/>
    <p:sldId id="396" r:id="rId16"/>
    <p:sldId id="479" r:id="rId17"/>
    <p:sldId id="480" r:id="rId18"/>
    <p:sldId id="481" r:id="rId19"/>
    <p:sldId id="482" r:id="rId20"/>
    <p:sldId id="435" r:id="rId21"/>
    <p:sldId id="397" r:id="rId22"/>
    <p:sldId id="453" r:id="rId23"/>
    <p:sldId id="454" r:id="rId24"/>
    <p:sldId id="455" r:id="rId25"/>
    <p:sldId id="456" r:id="rId26"/>
    <p:sldId id="458" r:id="rId27"/>
    <p:sldId id="457" r:id="rId28"/>
    <p:sldId id="436" r:id="rId29"/>
    <p:sldId id="399" r:id="rId30"/>
    <p:sldId id="400" r:id="rId31"/>
    <p:sldId id="459" r:id="rId32"/>
    <p:sldId id="460" r:id="rId33"/>
    <p:sldId id="461" r:id="rId34"/>
    <p:sldId id="462" r:id="rId35"/>
    <p:sldId id="464" r:id="rId36"/>
    <p:sldId id="463" r:id="rId37"/>
    <p:sldId id="465" r:id="rId38"/>
    <p:sldId id="466" r:id="rId39"/>
    <p:sldId id="467" r:id="rId40"/>
    <p:sldId id="484" r:id="rId41"/>
    <p:sldId id="483" r:id="rId42"/>
    <p:sldId id="470" r:id="rId43"/>
    <p:sldId id="434" r:id="rId4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varScale="1">
        <p:scale>
          <a:sx n="156" d="100"/>
          <a:sy n="156" d="100"/>
        </p:scale>
        <p:origin x="-591" y="-4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34</a:t>
            </a:fld>
            <a:endParaRPr lang="zh-CN" altLang="en-US"/>
          </a:p>
        </p:txBody>
      </p:sp>
    </p:spTree>
    <p:extLst>
      <p:ext uri="{BB962C8B-B14F-4D97-AF65-F5344CB8AC3E}">
        <p14:creationId xmlns:p14="http://schemas.microsoft.com/office/powerpoint/2010/main" val="2668626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7285735" y="6636891"/>
            <a:ext cx="4931445" cy="221109"/>
          </a:xfrm>
        </p:spPr>
        <p:txBody>
          <a:bodyPr/>
          <a:lstStyle>
            <a:lvl1pPr>
              <a:defRPr sz="800">
                <a:solidFill>
                  <a:schemeClr val="tx1"/>
                </a:solidFill>
              </a:defRPr>
            </a:lvl1pPr>
          </a:lstStyle>
          <a:p>
            <a:r>
              <a:rPr lang="zh-CN" altLang="en-US" dirty="0" smtClean="0"/>
              <a:t>陈创练编著，</a:t>
            </a:r>
            <a:r>
              <a:rPr lang="en-US" altLang="zh-CN" dirty="0" smtClean="0"/>
              <a:t>《</a:t>
            </a:r>
            <a:r>
              <a:rPr lang="zh-CN" altLang="en-US" dirty="0" smtClean="0"/>
              <a:t>量化投资学：资产配置与风险管理</a:t>
            </a:r>
            <a:r>
              <a:rPr lang="en-US" altLang="zh-CN" dirty="0" smtClean="0"/>
              <a:t>》</a:t>
            </a:r>
            <a:r>
              <a:rPr lang="zh-CN" altLang="en-US" dirty="0" smtClean="0"/>
              <a:t>，暨南大学出版社，</a:t>
            </a:r>
            <a:r>
              <a:rPr lang="en-US" altLang="zh-CN" dirty="0" smtClean="0"/>
              <a:t>2022</a:t>
            </a:r>
            <a:r>
              <a:rPr lang="zh-CN" altLang="en-US" dirty="0" smtClean="0"/>
              <a:t>（第二次印刷</a:t>
            </a:r>
            <a:r>
              <a:rPr lang="en-US" altLang="zh-CN" dirty="0" smtClean="0"/>
              <a:t>2023</a:t>
            </a:r>
            <a:r>
              <a:rPr lang="zh-CN" altLang="en-US" dirty="0" smtClean="0"/>
              <a:t>年版本）</a:t>
            </a:r>
            <a:endParaRPr lang="zh-CN" altLang="en-US" dirty="0"/>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a:xfrm>
            <a:off x="6911554" y="6591945"/>
            <a:ext cx="5269334" cy="260648"/>
          </a:xfrm>
        </p:spPr>
        <p:txBody>
          <a:bodyPr/>
          <a:lstStyle>
            <a:lvl1pPr>
              <a:defRPr sz="800">
                <a:solidFill>
                  <a:schemeClr val="bg1"/>
                </a:solidFill>
              </a:defRPr>
            </a:lvl1pPr>
          </a:lstStyle>
          <a:p>
            <a:r>
              <a:rPr lang="zh-CN" altLang="en-US" dirty="0" smtClean="0"/>
              <a:t>陈创练编著，</a:t>
            </a:r>
            <a:r>
              <a:rPr lang="en-US" altLang="zh-CN" dirty="0" smtClean="0"/>
              <a:t>《</a:t>
            </a:r>
            <a:r>
              <a:rPr lang="zh-CN" altLang="en-US" dirty="0" smtClean="0"/>
              <a:t>量化投资学：资产配置与风险管理</a:t>
            </a:r>
            <a:r>
              <a:rPr lang="en-US" altLang="zh-CN" dirty="0" smtClean="0"/>
              <a:t>》</a:t>
            </a:r>
            <a:r>
              <a:rPr lang="zh-CN" altLang="en-US" dirty="0" smtClean="0"/>
              <a:t>，暨南大学出版社，</a:t>
            </a:r>
            <a:r>
              <a:rPr lang="en-US" altLang="zh-CN" dirty="0" smtClean="0"/>
              <a:t>2022</a:t>
            </a:r>
            <a:r>
              <a:rPr lang="zh-CN" altLang="en-US" dirty="0" smtClean="0"/>
              <a:t>年</a:t>
            </a:r>
            <a:r>
              <a:rPr lang="en-US" altLang="zh-CN" dirty="0" smtClean="0"/>
              <a:t>(</a:t>
            </a:r>
            <a:r>
              <a:rPr lang="zh-CN" altLang="en-US" dirty="0" smtClean="0"/>
              <a:t>第二次印刷</a:t>
            </a:r>
            <a:r>
              <a:rPr lang="en-US" altLang="zh-CN" dirty="0" smtClean="0"/>
              <a:t>2023</a:t>
            </a:r>
            <a:r>
              <a:rPr lang="zh-CN" altLang="en-US" dirty="0" smtClean="0"/>
              <a:t>年</a:t>
            </a:r>
            <a:r>
              <a:rPr lang="en-US" altLang="zh-CN" dirty="0" smtClean="0"/>
              <a:t>2</a:t>
            </a:r>
            <a:r>
              <a:rPr lang="zh-CN" altLang="en-US" dirty="0" smtClean="0"/>
              <a:t>月版本</a:t>
            </a:r>
            <a:r>
              <a:rPr lang="en-US" altLang="zh-CN" dirty="0" smtClean="0"/>
              <a:t>)</a:t>
            </a:r>
            <a:endParaRPr lang="zh-CN" altLang="en-US" dirty="0"/>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
        <p:nvSpPr>
          <p:cNvPr id="9"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
        <p:nvSpPr>
          <p:cNvPr id="11"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mtClean="0"/>
              <a:t>陈创练编著，</a:t>
            </a:r>
            <a:r>
              <a:rPr lang="en-US" altLang="zh-CN" smtClean="0"/>
              <a:t>《</a:t>
            </a:r>
            <a:r>
              <a:rPr lang="zh-CN" altLang="en-US" smtClean="0"/>
              <a:t>量化投资学：资产配置与风险管理</a:t>
            </a:r>
            <a:r>
              <a:rPr lang="en-US" altLang="zh-CN" smtClean="0"/>
              <a:t>》</a:t>
            </a:r>
            <a:r>
              <a:rPr lang="zh-CN" altLang="en-US" smtClean="0"/>
              <a:t>，暨南大学出版社，</a:t>
            </a:r>
            <a:r>
              <a:rPr lang="en-US" altLang="zh-CN" smtClean="0"/>
              <a:t>2022</a:t>
            </a:r>
            <a:r>
              <a:rPr lang="zh-CN" altLang="en-US" smtClean="0"/>
              <a:t>（第二次印刷</a:t>
            </a:r>
            <a:r>
              <a:rPr lang="en-US" altLang="zh-CN" smtClean="0"/>
              <a:t>2023</a:t>
            </a:r>
            <a:r>
              <a:rPr lang="zh-CN" altLang="en-US" smtClean="0"/>
              <a:t>年版本）</a:t>
            </a:r>
            <a:endParaRPr lang="zh-CN" altLang="en-US" dirty="0"/>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
        <p:nvSpPr>
          <p:cNvPr id="11"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
        <p:nvSpPr>
          <p:cNvPr id="15"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mtClean="0"/>
              <a:t>陈创练编著，</a:t>
            </a:r>
            <a:r>
              <a:rPr lang="en-US" altLang="zh-CN" smtClean="0"/>
              <a:t>《</a:t>
            </a:r>
            <a:r>
              <a:rPr lang="zh-CN" altLang="en-US" smtClean="0"/>
              <a:t>量化投资学：资产配置与风险管理</a:t>
            </a:r>
            <a:r>
              <a:rPr lang="en-US" altLang="zh-CN" smtClean="0"/>
              <a:t>》</a:t>
            </a:r>
            <a:r>
              <a:rPr lang="zh-CN" altLang="en-US" smtClean="0"/>
              <a:t>，暨南大学出版社，</a:t>
            </a:r>
            <a:r>
              <a:rPr lang="en-US" altLang="zh-CN" smtClean="0"/>
              <a:t>2022</a:t>
            </a:r>
            <a:r>
              <a:rPr lang="zh-CN" altLang="en-US" smtClean="0"/>
              <a:t>（第二次印刷</a:t>
            </a:r>
            <a:r>
              <a:rPr lang="en-US" altLang="zh-CN" smtClean="0"/>
              <a:t>2023</a:t>
            </a:r>
            <a:r>
              <a:rPr lang="zh-CN" altLang="en-US" smtClean="0"/>
              <a:t>年版本）</a:t>
            </a:r>
            <a:endParaRPr lang="zh-CN" altLang="en-US" dirty="0"/>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
        <p:nvSpPr>
          <p:cNvPr id="17"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
        <p:nvSpPr>
          <p:cNvPr id="13"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mtClean="0"/>
              <a:t>陈创练编著，</a:t>
            </a:r>
            <a:r>
              <a:rPr lang="en-US" altLang="zh-CN" smtClean="0"/>
              <a:t>《</a:t>
            </a:r>
            <a:r>
              <a:rPr lang="zh-CN" altLang="en-US" smtClean="0"/>
              <a:t>量化投资学：资产配置与风险管理</a:t>
            </a:r>
            <a:r>
              <a:rPr lang="en-US" altLang="zh-CN" smtClean="0"/>
              <a:t>》</a:t>
            </a:r>
            <a:r>
              <a:rPr lang="zh-CN" altLang="en-US" smtClean="0"/>
              <a:t>，暨南大学出版社，</a:t>
            </a:r>
            <a:r>
              <a:rPr lang="en-US" altLang="zh-CN" smtClean="0"/>
              <a:t>2022</a:t>
            </a:r>
            <a:r>
              <a:rPr lang="zh-CN" altLang="en-US" smtClean="0"/>
              <a:t>（第二次印刷</a:t>
            </a:r>
            <a:r>
              <a:rPr lang="en-US" altLang="zh-CN" smtClean="0"/>
              <a:t>2023</a:t>
            </a:r>
            <a:r>
              <a:rPr lang="zh-CN" altLang="en-US" smtClean="0"/>
              <a:t>年版本）</a:t>
            </a:r>
            <a:endParaRPr lang="zh-CN" altLang="en-US" dirty="0"/>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
        <p:nvSpPr>
          <p:cNvPr id="12"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dirty="0" smtClean="0">
                <a:solidFill>
                  <a:schemeClr val="bg1"/>
                </a:solidFill>
              </a:rPr>
              <a:t>陈创练编著，</a:t>
            </a:r>
            <a:r>
              <a:rPr lang="en-US" altLang="zh-CN" dirty="0" smtClean="0">
                <a:solidFill>
                  <a:schemeClr val="bg1"/>
                </a:solidFill>
              </a:rPr>
              <a:t>《</a:t>
            </a:r>
            <a:r>
              <a:rPr lang="zh-CN" altLang="en-US" dirty="0" smtClean="0">
                <a:solidFill>
                  <a:schemeClr val="bg1"/>
                </a:solidFill>
              </a:rPr>
              <a:t>量化投资学：资产配置与风险管理</a:t>
            </a:r>
            <a:r>
              <a:rPr lang="en-US" altLang="zh-CN" dirty="0" smtClean="0">
                <a:solidFill>
                  <a:schemeClr val="bg1"/>
                </a:solidFill>
              </a:rPr>
              <a:t>》</a:t>
            </a:r>
            <a:r>
              <a:rPr lang="zh-CN" altLang="en-US" dirty="0" smtClean="0">
                <a:solidFill>
                  <a:schemeClr val="bg1"/>
                </a:solidFill>
              </a:rPr>
              <a:t>，暨南大学出版社，</a:t>
            </a:r>
            <a:r>
              <a:rPr lang="en-US" altLang="zh-CN" dirty="0" smtClean="0">
                <a:solidFill>
                  <a:schemeClr val="bg1"/>
                </a:solidFill>
              </a:rPr>
              <a:t>2022</a:t>
            </a:r>
            <a:r>
              <a:rPr lang="zh-CN" altLang="en-US" dirty="0" smtClean="0">
                <a:solidFill>
                  <a:schemeClr val="bg1"/>
                </a:solidFill>
              </a:rPr>
              <a:t>（第二次印刷</a:t>
            </a:r>
            <a:r>
              <a:rPr lang="en-US" altLang="zh-CN" dirty="0" smtClean="0">
                <a:solidFill>
                  <a:schemeClr val="bg1"/>
                </a:solidFill>
              </a:rPr>
              <a:t>2023</a:t>
            </a:r>
            <a:r>
              <a:rPr lang="zh-CN" altLang="en-US" dirty="0" smtClean="0">
                <a:solidFill>
                  <a:schemeClr val="bg1"/>
                </a:solidFill>
              </a:rPr>
              <a:t>年版本）</a:t>
            </a:r>
            <a:endParaRPr lang="zh-CN" altLang="en-US" dirty="0">
              <a:solidFill>
                <a:schemeClr val="bg1"/>
              </a:solidFill>
            </a:endParaRPr>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
        <p:nvSpPr>
          <p:cNvPr id="15"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mtClean="0"/>
              <a:t>陈创练编著，</a:t>
            </a:r>
            <a:r>
              <a:rPr lang="en-US" altLang="zh-CN" smtClean="0"/>
              <a:t>《</a:t>
            </a:r>
            <a:r>
              <a:rPr lang="zh-CN" altLang="en-US" smtClean="0"/>
              <a:t>量化投资学：资产配置与风险管理</a:t>
            </a:r>
            <a:r>
              <a:rPr lang="en-US" altLang="zh-CN" smtClean="0"/>
              <a:t>》</a:t>
            </a:r>
            <a:r>
              <a:rPr lang="zh-CN" altLang="en-US" smtClean="0"/>
              <a:t>，暨南大学出版社，</a:t>
            </a:r>
            <a:r>
              <a:rPr lang="en-US" altLang="zh-CN" smtClean="0"/>
              <a:t>2022</a:t>
            </a:r>
            <a:r>
              <a:rPr lang="zh-CN" altLang="en-US" smtClean="0"/>
              <a:t>（第二次印刷</a:t>
            </a:r>
            <a:r>
              <a:rPr lang="en-US" altLang="zh-CN" smtClean="0"/>
              <a:t>2023</a:t>
            </a:r>
            <a:r>
              <a:rPr lang="zh-CN" altLang="en-US" smtClean="0"/>
              <a:t>年版本）</a:t>
            </a:r>
            <a:endParaRPr lang="zh-CN" altLang="en-US" dirty="0"/>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
        <p:nvSpPr>
          <p:cNvPr id="15" name="灯片编号占位符 5"/>
          <p:cNvSpPr txBox="1">
            <a:spLocks/>
          </p:cNvSpPr>
          <p:nvPr userDrawn="1"/>
        </p:nvSpPr>
        <p:spPr>
          <a:xfrm>
            <a:off x="7285735" y="6636891"/>
            <a:ext cx="4931445" cy="221109"/>
          </a:xfrm>
          <a:prstGeom prst="rect">
            <a:avLst/>
          </a:prstGeom>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8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CN" altLang="en-US" smtClean="0"/>
              <a:t>陈创练编著，</a:t>
            </a:r>
            <a:r>
              <a:rPr lang="en-US" altLang="zh-CN" smtClean="0"/>
              <a:t>《</a:t>
            </a:r>
            <a:r>
              <a:rPr lang="zh-CN" altLang="en-US" smtClean="0"/>
              <a:t>量化投资学：资产配置与风险管理</a:t>
            </a:r>
            <a:r>
              <a:rPr lang="en-US" altLang="zh-CN" smtClean="0"/>
              <a:t>》</a:t>
            </a:r>
            <a:r>
              <a:rPr lang="zh-CN" altLang="en-US" smtClean="0"/>
              <a:t>，暨南大学出版社，</a:t>
            </a:r>
            <a:r>
              <a:rPr lang="en-US" altLang="zh-CN" smtClean="0"/>
              <a:t>2022</a:t>
            </a:r>
            <a:r>
              <a:rPr lang="zh-CN" altLang="en-US" smtClean="0"/>
              <a:t>（第二次印刷</a:t>
            </a:r>
            <a:r>
              <a:rPr lang="en-US" altLang="zh-CN" smtClean="0"/>
              <a:t>2023</a:t>
            </a:r>
            <a:r>
              <a:rPr lang="zh-CN" altLang="en-US" smtClean="0"/>
              <a:t>年版本）</a:t>
            </a:r>
            <a:endParaRPr lang="zh-CN" altLang="en-US" dirty="0"/>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693019" y="1628800"/>
            <a:ext cx="1051316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第一章</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smtClean="0">
                <a:latin typeface="黑体" pitchFamily="49" charset="-122"/>
                <a:ea typeface="黑体" pitchFamily="49" charset="-122"/>
              </a:rPr>
              <a:t>量化投资</a:t>
            </a:r>
            <a:r>
              <a:rPr kumimoji="0" lang="zh-CN" altLang="en-US" sz="6600" b="1" dirty="0">
                <a:latin typeface="黑体" pitchFamily="49" charset="-122"/>
                <a:ea typeface="黑体" pitchFamily="49" charset="-122"/>
              </a:rPr>
              <a:t>概况</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3" name="内容占位符 2"/>
          <p:cNvSpPr>
            <a:spLocks noGrp="1"/>
          </p:cNvSpPr>
          <p:nvPr>
            <p:ph sz="quarter" idx="1"/>
          </p:nvPr>
        </p:nvSpPr>
        <p:spPr>
          <a:xfrm>
            <a:off x="116955" y="692696"/>
            <a:ext cx="11881320" cy="5493224"/>
          </a:xfrm>
        </p:spPr>
        <p:txBody>
          <a:bodyPr>
            <a:noAutofit/>
          </a:bodyPr>
          <a:lstStyle/>
          <a:p>
            <a:pPr marL="0" indent="0">
              <a:buNone/>
            </a:pPr>
            <a:r>
              <a:rPr lang="zh-CN" altLang="en-US" sz="2800" dirty="0"/>
              <a:t>量化投资与传统证券投资的区别？</a:t>
            </a:r>
          </a:p>
          <a:p>
            <a:r>
              <a:rPr lang="zh-CN" altLang="en-US" sz="2400" dirty="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a:p>
            <a:r>
              <a:rPr lang="zh-CN" altLang="en-US" sz="2400" dirty="0"/>
              <a:t>事实上，量化投资虽然借用了自然科学技术方法去挖掘市场运行的基本规律，但是这个规律在未来能否复现也无法得到保证，而且其前提条件是这个规律必须合乎经济学投资逻辑。故此，量化投资也非常重视基本面分析，但这并不意味着量化投资就等同于基本面分析。在现实投资过程中，投资者对于宏观经济形势和公司财务指标的判断往往是带有较强个人主观色彩，不同投资者对同一只股票都有不同的异质性判断，而量化投资策略设计的目的正是为了克服这个异质性主观情绪导致的投资失败。</a:t>
            </a:r>
          </a:p>
        </p:txBody>
      </p:sp>
    </p:spTree>
    <p:extLst>
      <p:ext uri="{BB962C8B-B14F-4D97-AF65-F5344CB8AC3E}">
        <p14:creationId xmlns:p14="http://schemas.microsoft.com/office/powerpoint/2010/main" val="324655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3" name="内容占位符 2"/>
          <p:cNvSpPr>
            <a:spLocks noGrp="1"/>
          </p:cNvSpPr>
          <p:nvPr>
            <p:ph sz="quarter" idx="1"/>
          </p:nvPr>
        </p:nvSpPr>
        <p:spPr>
          <a:xfrm>
            <a:off x="116955" y="692696"/>
            <a:ext cx="11881320" cy="5493224"/>
          </a:xfrm>
        </p:spPr>
        <p:txBody>
          <a:bodyPr>
            <a:noAutofit/>
          </a:bodyPr>
          <a:lstStyle/>
          <a:p>
            <a:pPr marL="0" indent="0">
              <a:buNone/>
            </a:pPr>
            <a:r>
              <a:rPr lang="zh-CN" altLang="en-US" sz="2800" dirty="0"/>
              <a:t>量化投资的实质</a:t>
            </a:r>
            <a:endParaRPr lang="en-US" altLang="zh-CN" sz="2800" dirty="0"/>
          </a:p>
          <a:p>
            <a:r>
              <a:rPr lang="zh-CN" altLang="en-US" sz="2800" dirty="0"/>
              <a:t>量化投资的实质就是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p>
        </p:txBody>
      </p:sp>
    </p:spTree>
    <p:extLst>
      <p:ext uri="{BB962C8B-B14F-4D97-AF65-F5344CB8AC3E}">
        <p14:creationId xmlns:p14="http://schemas.microsoft.com/office/powerpoint/2010/main" val="183855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7141" y="37998"/>
            <a:ext cx="5700281" cy="562074"/>
          </a:xfrm>
        </p:spPr>
        <p:txBody>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量化投资系统的构建</a:t>
            </a:r>
          </a:p>
        </p:txBody>
      </p:sp>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 name="图片 3">
            <a:extLst>
              <a:ext uri="{FF2B5EF4-FFF2-40B4-BE49-F238E27FC236}">
                <a16:creationId xmlns="" xmlns:a16="http://schemas.microsoft.com/office/drawing/2014/main" id="{96272D92-871C-4DFB-97F9-B0E3977D0A4A}"/>
              </a:ext>
            </a:extLst>
          </p:cNvPr>
          <p:cNvPicPr>
            <a:picLocks noChangeAspect="1"/>
          </p:cNvPicPr>
          <p:nvPr/>
        </p:nvPicPr>
        <p:blipFill>
          <a:blip r:embed="rId2"/>
          <a:stretch>
            <a:fillRect/>
          </a:stretch>
        </p:blipFill>
        <p:spPr>
          <a:xfrm>
            <a:off x="1485107" y="2276872"/>
            <a:ext cx="8256615" cy="4326344"/>
          </a:xfrm>
          <a:prstGeom prst="rect">
            <a:avLst/>
          </a:prstGeom>
        </p:spPr>
      </p:pic>
    </p:spTree>
    <p:extLst>
      <p:ext uri="{BB962C8B-B14F-4D97-AF65-F5344CB8AC3E}">
        <p14:creationId xmlns:p14="http://schemas.microsoft.com/office/powerpoint/2010/main" val="237208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7141" y="37998"/>
            <a:ext cx="5700281" cy="562074"/>
          </a:xfrm>
        </p:spPr>
        <p:txBody>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量化投资系统的构建</a:t>
            </a:r>
          </a:p>
        </p:txBody>
      </p:sp>
      <p:sp>
        <p:nvSpPr>
          <p:cNvPr id="4" name="矩形: 圆角 3">
            <a:extLst>
              <a:ext uri="{FF2B5EF4-FFF2-40B4-BE49-F238E27FC236}">
                <a16:creationId xmlns="" xmlns:a16="http://schemas.microsoft.com/office/drawing/2014/main" id="{CD97E0DA-5B4E-4921-BA98-188C74EB28EB}"/>
              </a:ext>
            </a:extLst>
          </p:cNvPr>
          <p:cNvSpPr/>
          <p:nvPr/>
        </p:nvSpPr>
        <p:spPr>
          <a:xfrm>
            <a:off x="1009639" y="3681028"/>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 xmlns:a16="http://schemas.microsoft.com/office/drawing/2014/main" id="{8E174C3B-17B0-4501-B827-294BFDFC0868}"/>
              </a:ext>
            </a:extLst>
          </p:cNvPr>
          <p:cNvSpPr/>
          <p:nvPr/>
        </p:nvSpPr>
        <p:spPr>
          <a:xfrm>
            <a:off x="3748842" y="2470520"/>
            <a:ext cx="691276" cy="3467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143B39F0-568D-46E7-AD8D-7F405856C7DE}"/>
              </a:ext>
            </a:extLst>
          </p:cNvPr>
          <p:cNvSpPr/>
          <p:nvPr/>
        </p:nvSpPr>
        <p:spPr>
          <a:xfrm>
            <a:off x="4621504" y="2288346"/>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 xmlns:a16="http://schemas.microsoft.com/office/drawing/2014/main" id="{52DDA460-260A-43D9-BE71-C588358F825E}"/>
              </a:ext>
            </a:extLst>
          </p:cNvPr>
          <p:cNvSpPr/>
          <p:nvPr/>
        </p:nvSpPr>
        <p:spPr>
          <a:xfrm>
            <a:off x="4591523" y="3787543"/>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 xmlns:a16="http://schemas.microsoft.com/office/drawing/2014/main" id="{125B967A-3C7B-4486-82D9-A0DCD017DB05}"/>
              </a:ext>
            </a:extLst>
          </p:cNvPr>
          <p:cNvSpPr/>
          <p:nvPr/>
        </p:nvSpPr>
        <p:spPr>
          <a:xfrm>
            <a:off x="4621504" y="5286740"/>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 xmlns:a16="http://schemas.microsoft.com/office/drawing/2014/main"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Tree>
    <p:extLst>
      <p:ext uri="{BB962C8B-B14F-4D97-AF65-F5344CB8AC3E}">
        <p14:creationId xmlns:p14="http://schemas.microsoft.com/office/powerpoint/2010/main" val="270171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二</a:t>
            </a:r>
            <a:r>
              <a:rPr kumimoji="0" lang="zh-CN" altLang="en-US" sz="5400" b="1" dirty="0" smtClean="0">
                <a:solidFill>
                  <a:schemeClr val="bg1"/>
                </a:solidFill>
                <a:latin typeface="微软雅黑" pitchFamily="34" charset="-122"/>
                <a:ea typeface="微软雅黑" pitchFamily="34" charset="-122"/>
              </a:rPr>
              <a:t>、量化</a:t>
            </a:r>
            <a:r>
              <a:rPr kumimoji="0" lang="zh-CN" altLang="en-US" sz="5400" b="1" dirty="0">
                <a:solidFill>
                  <a:schemeClr val="bg1"/>
                </a:solidFill>
                <a:latin typeface="微软雅黑" pitchFamily="34" charset="-122"/>
                <a:ea typeface="微软雅黑" pitchFamily="34" charset="-122"/>
              </a:rPr>
              <a:t>投资发展史</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20829080"/>
      </p:ext>
    </p:extLst>
  </p:cSld>
  <p:clrMapOvr>
    <a:masterClrMapping/>
  </p:clrMapOvr>
  <p:transition spd="slow" advClick="0" advTm="334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zh-CN" altLang="en-US" sz="2800" b="1" dirty="0">
                <a:latin typeface="微软雅黑" pitchFamily="34" charset="-122"/>
                <a:ea typeface="微软雅黑" pitchFamily="34" charset="-122"/>
                <a:cs typeface="+mn-cs"/>
              </a:rPr>
              <a:t>第二节 </a:t>
            </a:r>
            <a:r>
              <a:rPr lang="zh-CN" altLang="en-US" sz="2800" b="1" dirty="0" smtClean="0">
                <a:latin typeface="微软雅黑" pitchFamily="34" charset="-122"/>
                <a:ea typeface="微软雅黑" pitchFamily="34" charset="-122"/>
                <a:cs typeface="+mn-cs"/>
              </a:rPr>
              <a:t>量化</a:t>
            </a:r>
            <a:r>
              <a:rPr lang="zh-CN" altLang="en-US" sz="2800" b="1" dirty="0">
                <a:latin typeface="微软雅黑" pitchFamily="34" charset="-122"/>
                <a:ea typeface="微软雅黑" pitchFamily="34" charset="-122"/>
                <a:cs typeface="+mn-cs"/>
              </a:rPr>
              <a:t>投资发展史</a:t>
            </a:r>
          </a:p>
        </p:txBody>
      </p:sp>
      <p:sp>
        <p:nvSpPr>
          <p:cNvPr id="3" name="内容占位符 2"/>
          <p:cNvSpPr>
            <a:spLocks noGrp="1"/>
          </p:cNvSpPr>
          <p:nvPr>
            <p:ph sz="quarter" idx="1"/>
          </p:nvPr>
        </p:nvSpPr>
        <p:spPr>
          <a:xfrm>
            <a:off x="260971" y="736865"/>
            <a:ext cx="11809312" cy="4917160"/>
          </a:xfrm>
        </p:spPr>
        <p:txBody>
          <a:bodyPr>
            <a:noAutofit/>
          </a:bodyPr>
          <a:lstStyle/>
          <a:p>
            <a:pPr marL="0" indent="0">
              <a:lnSpc>
                <a:spcPct val="150000"/>
              </a:lnSpc>
              <a:buNone/>
            </a:pPr>
            <a:r>
              <a:rPr lang="zh-CN" altLang="en-US" sz="2800" dirty="0"/>
              <a:t>一、启蒙阶段：</a:t>
            </a:r>
            <a:r>
              <a:rPr lang="en-US" altLang="zh-CN" sz="2800" dirty="0"/>
              <a:t>20</a:t>
            </a:r>
            <a:r>
              <a:rPr lang="zh-CN" altLang="en-US" sz="2800" dirty="0"/>
              <a:t>世纪</a:t>
            </a:r>
            <a:r>
              <a:rPr lang="en-US" altLang="zh-CN" sz="2800" dirty="0"/>
              <a:t>50</a:t>
            </a:r>
            <a:r>
              <a:rPr lang="zh-CN" altLang="en-US" sz="2800" dirty="0"/>
              <a:t>年代以前</a:t>
            </a:r>
            <a:endParaRPr lang="en-US" altLang="zh-CN" sz="2800" dirty="0"/>
          </a:p>
          <a:p>
            <a:pPr marL="0" indent="0">
              <a:lnSpc>
                <a:spcPct val="150000"/>
              </a:lnSpc>
              <a:buNone/>
            </a:pPr>
            <a:r>
              <a:rPr lang="en-US" altLang="zh-CN" sz="2000" dirty="0"/>
              <a:t>         </a:t>
            </a:r>
            <a:endParaRPr lang="zh-CN" altLang="en-US" sz="2000" dirty="0"/>
          </a:p>
        </p:txBody>
      </p:sp>
      <p:sp>
        <p:nvSpPr>
          <p:cNvPr id="4" name="矩形: 圆角 3">
            <a:extLst>
              <a:ext uri="{FF2B5EF4-FFF2-40B4-BE49-F238E27FC236}">
                <a16:creationId xmlns="" xmlns:a16="http://schemas.microsoft.com/office/drawing/2014/main" id="{DF33BC3F-1863-468A-88D3-C34DB3B4EE85}"/>
              </a:ext>
            </a:extLst>
          </p:cNvPr>
          <p:cNvSpPr/>
          <p:nvPr/>
        </p:nvSpPr>
        <p:spPr>
          <a:xfrm>
            <a:off x="476995" y="1897833"/>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Crammer</a:t>
            </a:r>
            <a:r>
              <a:rPr lang="zh-CN" altLang="en-US" sz="2400" dirty="0"/>
              <a:t>（</a:t>
            </a:r>
            <a:r>
              <a:rPr lang="en-US" altLang="zh-CN" sz="2400" dirty="0"/>
              <a:t>1728</a:t>
            </a:r>
            <a:r>
              <a:rPr lang="zh-CN" altLang="en-US" sz="2400" dirty="0"/>
              <a:t>）</a:t>
            </a:r>
            <a:r>
              <a:rPr lang="en-US" altLang="zh-CN" sz="2400" dirty="0"/>
              <a:t>Bernoulli</a:t>
            </a:r>
            <a:r>
              <a:rPr lang="zh-CN" altLang="en-US" sz="2400" dirty="0"/>
              <a:t>（</a:t>
            </a:r>
            <a:r>
              <a:rPr lang="en-US" altLang="zh-CN" sz="2400" dirty="0"/>
              <a:t>1738</a:t>
            </a:r>
            <a:r>
              <a:rPr lang="zh-CN" altLang="en-US" sz="2400" dirty="0"/>
              <a:t>）</a:t>
            </a:r>
          </a:p>
        </p:txBody>
      </p:sp>
      <p:cxnSp>
        <p:nvCxnSpPr>
          <p:cNvPr id="6" name="直接箭头连接符 5">
            <a:extLst>
              <a:ext uri="{FF2B5EF4-FFF2-40B4-BE49-F238E27FC236}">
                <a16:creationId xmlns="" xmlns:a16="http://schemas.microsoft.com/office/drawing/2014/main" id="{70ABA863-4AC1-4B88-9FAC-CCDD04F8B351}"/>
              </a:ext>
            </a:extLst>
          </p:cNvPr>
          <p:cNvCxnSpPr/>
          <p:nvPr/>
        </p:nvCxnSpPr>
        <p:spPr>
          <a:xfrm>
            <a:off x="3933379" y="234888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 xmlns:a16="http://schemas.microsoft.com/office/drawing/2014/main" id="{E4138F74-678B-47F7-A19B-40115505EE4A}"/>
              </a:ext>
            </a:extLst>
          </p:cNvPr>
          <p:cNvSpPr/>
          <p:nvPr/>
        </p:nvSpPr>
        <p:spPr>
          <a:xfrm>
            <a:off x="6381649" y="1852331"/>
            <a:ext cx="4320481" cy="9095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对不确定性下的行为决策研究</a:t>
            </a:r>
          </a:p>
        </p:txBody>
      </p:sp>
      <p:sp>
        <p:nvSpPr>
          <p:cNvPr id="8" name="矩形: 圆角 7">
            <a:extLst>
              <a:ext uri="{FF2B5EF4-FFF2-40B4-BE49-F238E27FC236}">
                <a16:creationId xmlns="" xmlns:a16="http://schemas.microsoft.com/office/drawing/2014/main" id="{8905F120-105D-4564-A7C8-2442988A4160}"/>
              </a:ext>
            </a:extLst>
          </p:cNvPr>
          <p:cNvSpPr/>
          <p:nvPr/>
        </p:nvSpPr>
        <p:spPr>
          <a:xfrm>
            <a:off x="476995" y="3017568"/>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a:t>Bachelier</a:t>
            </a:r>
            <a:r>
              <a:rPr lang="zh-CN" altLang="en-US" sz="2400" dirty="0"/>
              <a:t>（</a:t>
            </a:r>
            <a:r>
              <a:rPr lang="en-US" altLang="zh-CN" sz="2400" dirty="0"/>
              <a:t>1990</a:t>
            </a:r>
            <a:r>
              <a:rPr lang="zh-CN" altLang="en-US" sz="2400" dirty="0"/>
              <a:t>）</a:t>
            </a:r>
          </a:p>
        </p:txBody>
      </p:sp>
      <p:cxnSp>
        <p:nvCxnSpPr>
          <p:cNvPr id="9" name="直接箭头连接符 8">
            <a:extLst>
              <a:ext uri="{FF2B5EF4-FFF2-40B4-BE49-F238E27FC236}">
                <a16:creationId xmlns="" xmlns:a16="http://schemas.microsoft.com/office/drawing/2014/main" id="{88442E08-E386-4B00-82D8-4F660099A7E6}"/>
              </a:ext>
            </a:extLst>
          </p:cNvPr>
          <p:cNvCxnSpPr/>
          <p:nvPr/>
        </p:nvCxnSpPr>
        <p:spPr>
          <a:xfrm>
            <a:off x="3933379" y="342900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 xmlns:a16="http://schemas.microsoft.com/office/drawing/2014/main" id="{C702D85E-EDA2-417C-8966-8FDD2C44F874}"/>
              </a:ext>
            </a:extLst>
          </p:cNvPr>
          <p:cNvSpPr/>
          <p:nvPr/>
        </p:nvSpPr>
        <p:spPr>
          <a:xfrm>
            <a:off x="6381650" y="3022577"/>
            <a:ext cx="4320480" cy="859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股票价格的随机过程</a:t>
            </a:r>
          </a:p>
        </p:txBody>
      </p:sp>
      <p:sp>
        <p:nvSpPr>
          <p:cNvPr id="11" name="矩形: 圆角 10">
            <a:extLst>
              <a:ext uri="{FF2B5EF4-FFF2-40B4-BE49-F238E27FC236}">
                <a16:creationId xmlns="" xmlns:a16="http://schemas.microsoft.com/office/drawing/2014/main" id="{99791E49-577D-465C-AF42-59AAD609787D}"/>
              </a:ext>
            </a:extLst>
          </p:cNvPr>
          <p:cNvSpPr/>
          <p:nvPr/>
        </p:nvSpPr>
        <p:spPr>
          <a:xfrm>
            <a:off x="476995" y="4137303"/>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Fisher</a:t>
            </a:r>
            <a:r>
              <a:rPr lang="zh-CN" altLang="en-US" sz="2400" dirty="0"/>
              <a:t>（</a:t>
            </a:r>
            <a:r>
              <a:rPr lang="en-US" altLang="zh-CN" sz="2400" dirty="0"/>
              <a:t>1930</a:t>
            </a:r>
            <a:r>
              <a:rPr lang="zh-CN" altLang="en-US" sz="2400" dirty="0"/>
              <a:t>）</a:t>
            </a:r>
          </a:p>
        </p:txBody>
      </p:sp>
      <p:cxnSp>
        <p:nvCxnSpPr>
          <p:cNvPr id="12" name="直接箭头连接符 11">
            <a:extLst>
              <a:ext uri="{FF2B5EF4-FFF2-40B4-BE49-F238E27FC236}">
                <a16:creationId xmlns="" xmlns:a16="http://schemas.microsoft.com/office/drawing/2014/main" id="{9CC8377B-3EA0-42BB-8E07-D096289AB685}"/>
              </a:ext>
            </a:extLst>
          </p:cNvPr>
          <p:cNvCxnSpPr/>
          <p:nvPr/>
        </p:nvCxnSpPr>
        <p:spPr>
          <a:xfrm>
            <a:off x="3933379" y="4540751"/>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 xmlns:a16="http://schemas.microsoft.com/office/drawing/2014/main" id="{EE23F0E4-75E5-41F7-A77E-72F7E2BBB898}"/>
              </a:ext>
            </a:extLst>
          </p:cNvPr>
          <p:cNvSpPr/>
          <p:nvPr/>
        </p:nvSpPr>
        <p:spPr>
          <a:xfrm>
            <a:off x="6381650" y="4192822"/>
            <a:ext cx="4320480" cy="808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分离定理</a:t>
            </a:r>
          </a:p>
        </p:txBody>
      </p:sp>
      <p:sp>
        <p:nvSpPr>
          <p:cNvPr id="14" name="矩形: 圆角 13">
            <a:extLst>
              <a:ext uri="{FF2B5EF4-FFF2-40B4-BE49-F238E27FC236}">
                <a16:creationId xmlns="" xmlns:a16="http://schemas.microsoft.com/office/drawing/2014/main" id="{F33F147F-0568-4123-9E9C-9497AEC1D032}"/>
              </a:ext>
            </a:extLst>
          </p:cNvPr>
          <p:cNvSpPr/>
          <p:nvPr/>
        </p:nvSpPr>
        <p:spPr>
          <a:xfrm>
            <a:off x="476995" y="5257038"/>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Keynes</a:t>
            </a:r>
            <a:r>
              <a:rPr lang="zh-CN" altLang="en-US" sz="2400" dirty="0"/>
              <a:t>（</a:t>
            </a:r>
            <a:r>
              <a:rPr lang="en-US" altLang="zh-CN" sz="2400" dirty="0"/>
              <a:t>1944</a:t>
            </a:r>
            <a:r>
              <a:rPr lang="zh-CN" altLang="en-US" sz="2400" dirty="0"/>
              <a:t>）</a:t>
            </a:r>
          </a:p>
        </p:txBody>
      </p:sp>
      <p:cxnSp>
        <p:nvCxnSpPr>
          <p:cNvPr id="15" name="直接箭头连接符 14">
            <a:extLst>
              <a:ext uri="{FF2B5EF4-FFF2-40B4-BE49-F238E27FC236}">
                <a16:creationId xmlns="" xmlns:a16="http://schemas.microsoft.com/office/drawing/2014/main" id="{80CA0526-6ED2-464C-9118-C7B0A52B3097}"/>
              </a:ext>
            </a:extLst>
          </p:cNvPr>
          <p:cNvCxnSpPr/>
          <p:nvPr/>
        </p:nvCxnSpPr>
        <p:spPr>
          <a:xfrm>
            <a:off x="3933379" y="5689086"/>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 xmlns:a16="http://schemas.microsoft.com/office/drawing/2014/main" id="{57755510-757A-4A13-9174-68B117D3092E}"/>
              </a:ext>
            </a:extLst>
          </p:cNvPr>
          <p:cNvSpPr/>
          <p:nvPr/>
        </p:nvSpPr>
        <p:spPr>
          <a:xfrm>
            <a:off x="6381648" y="5347451"/>
            <a:ext cx="4320480" cy="773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流动性偏好理论</a:t>
            </a:r>
          </a:p>
        </p:txBody>
      </p:sp>
    </p:spTree>
    <p:extLst>
      <p:ext uri="{BB962C8B-B14F-4D97-AF65-F5344CB8AC3E}">
        <p14:creationId xmlns:p14="http://schemas.microsoft.com/office/powerpoint/2010/main" val="179394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zh-CN" altLang="en-US" sz="2800" b="1" dirty="0">
                <a:latin typeface="微软雅黑" pitchFamily="34" charset="-122"/>
                <a:ea typeface="微软雅黑" pitchFamily="34" charset="-122"/>
                <a:cs typeface="+mn-cs"/>
              </a:rPr>
              <a:t>第二</a:t>
            </a:r>
            <a:r>
              <a:rPr lang="zh-CN" altLang="en-US" sz="2800" b="1" dirty="0" smtClean="0">
                <a:latin typeface="微软雅黑" pitchFamily="34" charset="-122"/>
                <a:ea typeface="微软雅黑" pitchFamily="34" charset="-122"/>
                <a:cs typeface="+mn-cs"/>
              </a:rPr>
              <a:t>节 量化</a:t>
            </a:r>
            <a:r>
              <a:rPr lang="zh-CN" altLang="en-US" sz="2800" b="1" dirty="0">
                <a:latin typeface="微软雅黑" pitchFamily="34" charset="-122"/>
                <a:ea typeface="微软雅黑" pitchFamily="34" charset="-122"/>
                <a:cs typeface="+mn-cs"/>
              </a:rPr>
              <a:t>投资发展史</a:t>
            </a:r>
          </a:p>
        </p:txBody>
      </p:sp>
      <p:sp>
        <p:nvSpPr>
          <p:cNvPr id="4" name="矩形: 圆角 3">
            <a:extLst>
              <a:ext uri="{FF2B5EF4-FFF2-40B4-BE49-F238E27FC236}">
                <a16:creationId xmlns="" xmlns:a16="http://schemas.microsoft.com/office/drawing/2014/main" id="{DF33BC3F-1863-468A-88D3-C34DB3B4EE85}"/>
              </a:ext>
            </a:extLst>
          </p:cNvPr>
          <p:cNvSpPr/>
          <p:nvPr/>
        </p:nvSpPr>
        <p:spPr>
          <a:xfrm>
            <a:off x="476995" y="1852331"/>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Markowitz</a:t>
            </a:r>
            <a:r>
              <a:rPr lang="zh-CN" altLang="en-US" sz="2400" dirty="0"/>
              <a:t>（</a:t>
            </a:r>
            <a:r>
              <a:rPr lang="en-US" altLang="zh-CN" sz="2400" dirty="0"/>
              <a:t>1952</a:t>
            </a:r>
            <a:r>
              <a:rPr lang="zh-CN" altLang="en-US" sz="2400" dirty="0"/>
              <a:t>）</a:t>
            </a:r>
          </a:p>
        </p:txBody>
      </p:sp>
      <p:cxnSp>
        <p:nvCxnSpPr>
          <p:cNvPr id="6" name="直接箭头连接符 5">
            <a:extLst>
              <a:ext uri="{FF2B5EF4-FFF2-40B4-BE49-F238E27FC236}">
                <a16:creationId xmlns="" xmlns:a16="http://schemas.microsoft.com/office/drawing/2014/main" id="{70ABA863-4AC1-4B88-9FAC-CCDD04F8B351}"/>
              </a:ext>
            </a:extLst>
          </p:cNvPr>
          <p:cNvCxnSpPr/>
          <p:nvPr/>
        </p:nvCxnSpPr>
        <p:spPr>
          <a:xfrm>
            <a:off x="3933379" y="227476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 xmlns:a16="http://schemas.microsoft.com/office/drawing/2014/main" id="{E4138F74-678B-47F7-A19B-40115505EE4A}"/>
              </a:ext>
            </a:extLst>
          </p:cNvPr>
          <p:cNvSpPr/>
          <p:nvPr/>
        </p:nvSpPr>
        <p:spPr>
          <a:xfrm>
            <a:off x="6381649" y="1806829"/>
            <a:ext cx="4320481" cy="9095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均值</a:t>
            </a:r>
            <a:r>
              <a:rPr lang="en-US" altLang="zh-CN" sz="2400" dirty="0"/>
              <a:t>-</a:t>
            </a:r>
            <a:r>
              <a:rPr lang="zh-CN" altLang="en-US" sz="2400" dirty="0"/>
              <a:t>方差模型</a:t>
            </a:r>
          </a:p>
        </p:txBody>
      </p:sp>
      <p:sp>
        <p:nvSpPr>
          <p:cNvPr id="8" name="矩形: 圆角 7">
            <a:extLst>
              <a:ext uri="{FF2B5EF4-FFF2-40B4-BE49-F238E27FC236}">
                <a16:creationId xmlns="" xmlns:a16="http://schemas.microsoft.com/office/drawing/2014/main" id="{8905F120-105D-4564-A7C8-2442988A4160}"/>
              </a:ext>
            </a:extLst>
          </p:cNvPr>
          <p:cNvSpPr/>
          <p:nvPr/>
        </p:nvSpPr>
        <p:spPr>
          <a:xfrm>
            <a:off x="476995" y="3344987"/>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Modigliani &amp; Miller</a:t>
            </a:r>
          </a:p>
          <a:p>
            <a:pPr algn="ctr"/>
            <a:r>
              <a:rPr lang="zh-CN" altLang="en-US" sz="2400" dirty="0"/>
              <a:t>（</a:t>
            </a:r>
            <a:r>
              <a:rPr lang="en-US" altLang="zh-CN" sz="2400" dirty="0"/>
              <a:t>1958</a:t>
            </a:r>
            <a:r>
              <a:rPr lang="zh-CN" altLang="en-US" sz="2400" dirty="0"/>
              <a:t>）</a:t>
            </a:r>
          </a:p>
        </p:txBody>
      </p:sp>
      <p:cxnSp>
        <p:nvCxnSpPr>
          <p:cNvPr id="9" name="直接箭头连接符 8">
            <a:extLst>
              <a:ext uri="{FF2B5EF4-FFF2-40B4-BE49-F238E27FC236}">
                <a16:creationId xmlns="" xmlns:a16="http://schemas.microsoft.com/office/drawing/2014/main" id="{88442E08-E386-4B00-82D8-4F660099A7E6}"/>
              </a:ext>
            </a:extLst>
          </p:cNvPr>
          <p:cNvCxnSpPr/>
          <p:nvPr/>
        </p:nvCxnSpPr>
        <p:spPr>
          <a:xfrm>
            <a:off x="3933379" y="3861048"/>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 xmlns:a16="http://schemas.microsoft.com/office/drawing/2014/main" id="{C702D85E-EDA2-417C-8966-8FDD2C44F874}"/>
              </a:ext>
            </a:extLst>
          </p:cNvPr>
          <p:cNvSpPr/>
          <p:nvPr/>
        </p:nvSpPr>
        <p:spPr>
          <a:xfrm>
            <a:off x="6381649" y="3349997"/>
            <a:ext cx="4320480" cy="859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MM</a:t>
            </a:r>
            <a:r>
              <a:rPr lang="zh-CN" altLang="en-US" sz="2400" dirty="0"/>
              <a:t>定理</a:t>
            </a:r>
          </a:p>
        </p:txBody>
      </p:sp>
      <p:sp>
        <p:nvSpPr>
          <p:cNvPr id="11" name="矩形: 圆角 10">
            <a:extLst>
              <a:ext uri="{FF2B5EF4-FFF2-40B4-BE49-F238E27FC236}">
                <a16:creationId xmlns="" xmlns:a16="http://schemas.microsoft.com/office/drawing/2014/main" id="{99791E49-577D-465C-AF42-59AAD609787D}"/>
              </a:ext>
            </a:extLst>
          </p:cNvPr>
          <p:cNvSpPr/>
          <p:nvPr/>
        </p:nvSpPr>
        <p:spPr>
          <a:xfrm>
            <a:off x="503636" y="4797152"/>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Samuelson &amp; </a:t>
            </a:r>
            <a:r>
              <a:rPr lang="en-US" altLang="zh-CN" sz="2400" dirty="0" err="1"/>
              <a:t>Fama</a:t>
            </a:r>
            <a:endParaRPr lang="en-US" altLang="zh-CN" sz="2400" dirty="0"/>
          </a:p>
          <a:p>
            <a:pPr algn="ctr"/>
            <a:r>
              <a:rPr lang="zh-CN" altLang="en-US" sz="2400" dirty="0"/>
              <a:t>（</a:t>
            </a:r>
            <a:r>
              <a:rPr lang="en-US" altLang="zh-CN" sz="2400" dirty="0"/>
              <a:t>1965</a:t>
            </a:r>
            <a:r>
              <a:rPr lang="zh-CN" altLang="en-US" sz="2400" dirty="0"/>
              <a:t>）</a:t>
            </a:r>
          </a:p>
        </p:txBody>
      </p:sp>
      <p:cxnSp>
        <p:nvCxnSpPr>
          <p:cNvPr id="12" name="直接箭头连接符 11">
            <a:extLst>
              <a:ext uri="{FF2B5EF4-FFF2-40B4-BE49-F238E27FC236}">
                <a16:creationId xmlns="" xmlns:a16="http://schemas.microsoft.com/office/drawing/2014/main" id="{9CC8377B-3EA0-42BB-8E07-D096289AB685}"/>
              </a:ext>
            </a:extLst>
          </p:cNvPr>
          <p:cNvCxnSpPr/>
          <p:nvPr/>
        </p:nvCxnSpPr>
        <p:spPr>
          <a:xfrm>
            <a:off x="3969495" y="520144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 xmlns:a16="http://schemas.microsoft.com/office/drawing/2014/main" id="{EE23F0E4-75E5-41F7-A77E-72F7E2BBB898}"/>
              </a:ext>
            </a:extLst>
          </p:cNvPr>
          <p:cNvSpPr/>
          <p:nvPr/>
        </p:nvSpPr>
        <p:spPr>
          <a:xfrm>
            <a:off x="6381650" y="4797152"/>
            <a:ext cx="4320480" cy="808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有效市场假说</a:t>
            </a:r>
          </a:p>
        </p:txBody>
      </p:sp>
      <p:sp>
        <p:nvSpPr>
          <p:cNvPr id="20" name="文本框 19">
            <a:extLst>
              <a:ext uri="{FF2B5EF4-FFF2-40B4-BE49-F238E27FC236}">
                <a16:creationId xmlns="" xmlns:a16="http://schemas.microsoft.com/office/drawing/2014/main" id="{7B5B2606-2BDD-43A2-8FF7-3A9A330140F1}"/>
              </a:ext>
            </a:extLst>
          </p:cNvPr>
          <p:cNvSpPr txBox="1"/>
          <p:nvPr/>
        </p:nvSpPr>
        <p:spPr>
          <a:xfrm>
            <a:off x="230090" y="731694"/>
            <a:ext cx="6096000" cy="654988"/>
          </a:xfrm>
          <a:prstGeom prst="rect">
            <a:avLst/>
          </a:prstGeom>
          <a:noFill/>
        </p:spPr>
        <p:txBody>
          <a:bodyPr wrap="square">
            <a:spAutoFit/>
          </a:bodyPr>
          <a:lstStyle/>
          <a:p>
            <a:pPr marL="0" indent="0">
              <a:lnSpc>
                <a:spcPct val="150000"/>
              </a:lnSpc>
              <a:buNone/>
            </a:pPr>
            <a:r>
              <a:rPr lang="zh-CN" altLang="en-US" sz="2800" dirty="0"/>
              <a:t>二、奠基阶段：</a:t>
            </a:r>
            <a:r>
              <a:rPr lang="en-US" altLang="zh-CN" sz="2800" dirty="0"/>
              <a:t>20</a:t>
            </a:r>
            <a:r>
              <a:rPr lang="zh-CN" altLang="en-US" sz="2800" dirty="0"/>
              <a:t>世纪</a:t>
            </a:r>
            <a:r>
              <a:rPr lang="en-US" altLang="zh-CN" sz="2800" dirty="0"/>
              <a:t>50-60</a:t>
            </a:r>
            <a:r>
              <a:rPr lang="zh-CN" altLang="en-US" sz="2800" dirty="0"/>
              <a:t>年代</a:t>
            </a:r>
            <a:endParaRPr lang="en-US" altLang="zh-CN" sz="2800" dirty="0"/>
          </a:p>
        </p:txBody>
      </p:sp>
    </p:spTree>
    <p:extLst>
      <p:ext uri="{BB962C8B-B14F-4D97-AF65-F5344CB8AC3E}">
        <p14:creationId xmlns:p14="http://schemas.microsoft.com/office/powerpoint/2010/main" val="106893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zh-CN" altLang="en-US" sz="2800" b="1" dirty="0">
                <a:latin typeface="微软雅黑" pitchFamily="34" charset="-122"/>
                <a:ea typeface="微软雅黑" pitchFamily="34" charset="-122"/>
                <a:cs typeface="+mn-cs"/>
              </a:rPr>
              <a:t>第二</a:t>
            </a:r>
            <a:r>
              <a:rPr lang="zh-CN" altLang="en-US" sz="2800" b="1" dirty="0" smtClean="0">
                <a:latin typeface="微软雅黑" pitchFamily="34" charset="-122"/>
                <a:ea typeface="微软雅黑" pitchFamily="34" charset="-122"/>
                <a:cs typeface="+mn-cs"/>
              </a:rPr>
              <a:t>节 量化</a:t>
            </a:r>
            <a:r>
              <a:rPr lang="zh-CN" altLang="en-US" sz="2800" b="1" dirty="0">
                <a:latin typeface="微软雅黑" pitchFamily="34" charset="-122"/>
                <a:ea typeface="微软雅黑" pitchFamily="34" charset="-122"/>
                <a:cs typeface="+mn-cs"/>
              </a:rPr>
              <a:t>投资发展史</a:t>
            </a:r>
          </a:p>
        </p:txBody>
      </p:sp>
      <p:sp>
        <p:nvSpPr>
          <p:cNvPr id="3" name="内容占位符 2"/>
          <p:cNvSpPr>
            <a:spLocks noGrp="1"/>
          </p:cNvSpPr>
          <p:nvPr>
            <p:ph sz="quarter" idx="1"/>
          </p:nvPr>
        </p:nvSpPr>
        <p:spPr>
          <a:xfrm>
            <a:off x="188963" y="692696"/>
            <a:ext cx="11809312" cy="4917160"/>
          </a:xfrm>
        </p:spPr>
        <p:txBody>
          <a:bodyPr>
            <a:noAutofit/>
          </a:bodyPr>
          <a:lstStyle/>
          <a:p>
            <a:pPr marL="0" indent="0">
              <a:lnSpc>
                <a:spcPct val="150000"/>
              </a:lnSpc>
              <a:buNone/>
            </a:pPr>
            <a:r>
              <a:rPr lang="zh-CN" altLang="en-US" sz="2800" dirty="0"/>
              <a:t>三、成长阶段：</a:t>
            </a:r>
            <a:r>
              <a:rPr lang="en-US" altLang="zh-CN" sz="2800" dirty="0"/>
              <a:t>20</a:t>
            </a:r>
            <a:r>
              <a:rPr lang="zh-CN" altLang="en-US" sz="2800" dirty="0"/>
              <a:t>世纪</a:t>
            </a:r>
            <a:r>
              <a:rPr lang="en-US" altLang="zh-CN" sz="2800" dirty="0"/>
              <a:t>70</a:t>
            </a:r>
            <a:r>
              <a:rPr lang="zh-CN" altLang="en-US" sz="2800" dirty="0"/>
              <a:t>年代</a:t>
            </a:r>
            <a:endParaRPr lang="zh-CN" altLang="en-US" sz="2000" dirty="0"/>
          </a:p>
        </p:txBody>
      </p:sp>
      <p:sp>
        <p:nvSpPr>
          <p:cNvPr id="4" name="矩形: 圆角 3">
            <a:extLst>
              <a:ext uri="{FF2B5EF4-FFF2-40B4-BE49-F238E27FC236}">
                <a16:creationId xmlns="" xmlns:a16="http://schemas.microsoft.com/office/drawing/2014/main" id="{DF33BC3F-1863-468A-88D3-C34DB3B4EE85}"/>
              </a:ext>
            </a:extLst>
          </p:cNvPr>
          <p:cNvSpPr/>
          <p:nvPr/>
        </p:nvSpPr>
        <p:spPr>
          <a:xfrm>
            <a:off x="404987" y="1897833"/>
            <a:ext cx="324036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 &amp; Merton</a:t>
            </a:r>
          </a:p>
          <a:p>
            <a:pPr algn="ctr"/>
            <a:r>
              <a:rPr lang="zh-CN" altLang="en-US" sz="2400" dirty="0"/>
              <a:t>（</a:t>
            </a:r>
            <a:r>
              <a:rPr lang="en-US" altLang="zh-CN" sz="2400" dirty="0"/>
              <a:t>1973</a:t>
            </a:r>
            <a:r>
              <a:rPr lang="zh-CN" altLang="en-US" sz="2400" dirty="0"/>
              <a:t>）</a:t>
            </a:r>
          </a:p>
        </p:txBody>
      </p:sp>
      <p:cxnSp>
        <p:nvCxnSpPr>
          <p:cNvPr id="6" name="直接箭头连接符 5">
            <a:extLst>
              <a:ext uri="{FF2B5EF4-FFF2-40B4-BE49-F238E27FC236}">
                <a16:creationId xmlns="" xmlns:a16="http://schemas.microsoft.com/office/drawing/2014/main" id="{70ABA863-4AC1-4B88-9FAC-CCDD04F8B351}"/>
              </a:ext>
            </a:extLst>
          </p:cNvPr>
          <p:cNvCxnSpPr/>
          <p:nvPr/>
        </p:nvCxnSpPr>
        <p:spPr>
          <a:xfrm>
            <a:off x="3933379" y="234888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 xmlns:a16="http://schemas.microsoft.com/office/drawing/2014/main" id="{E4138F74-678B-47F7-A19B-40115505EE4A}"/>
              </a:ext>
            </a:extLst>
          </p:cNvPr>
          <p:cNvSpPr/>
          <p:nvPr/>
        </p:nvSpPr>
        <p:spPr>
          <a:xfrm>
            <a:off x="6381649" y="1852331"/>
            <a:ext cx="4320481" cy="9095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期权定价模型</a:t>
            </a:r>
          </a:p>
        </p:txBody>
      </p:sp>
      <p:sp>
        <p:nvSpPr>
          <p:cNvPr id="8" name="矩形: 圆角 7">
            <a:extLst>
              <a:ext uri="{FF2B5EF4-FFF2-40B4-BE49-F238E27FC236}">
                <a16:creationId xmlns="" xmlns:a16="http://schemas.microsoft.com/office/drawing/2014/main" id="{8905F120-105D-4564-A7C8-2442988A4160}"/>
              </a:ext>
            </a:extLst>
          </p:cNvPr>
          <p:cNvSpPr/>
          <p:nvPr/>
        </p:nvSpPr>
        <p:spPr>
          <a:xfrm>
            <a:off x="476995" y="3017568"/>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Ross</a:t>
            </a:r>
            <a:r>
              <a:rPr lang="zh-CN" altLang="en-US" sz="2400" dirty="0"/>
              <a:t>（</a:t>
            </a:r>
            <a:r>
              <a:rPr lang="en-US" altLang="zh-CN" sz="2400" dirty="0"/>
              <a:t>1976</a:t>
            </a:r>
            <a:r>
              <a:rPr lang="zh-CN" altLang="en-US" sz="2400" dirty="0"/>
              <a:t>）</a:t>
            </a:r>
          </a:p>
        </p:txBody>
      </p:sp>
      <p:cxnSp>
        <p:nvCxnSpPr>
          <p:cNvPr id="9" name="直接箭头连接符 8">
            <a:extLst>
              <a:ext uri="{FF2B5EF4-FFF2-40B4-BE49-F238E27FC236}">
                <a16:creationId xmlns="" xmlns:a16="http://schemas.microsoft.com/office/drawing/2014/main" id="{88442E08-E386-4B00-82D8-4F660099A7E6}"/>
              </a:ext>
            </a:extLst>
          </p:cNvPr>
          <p:cNvCxnSpPr/>
          <p:nvPr/>
        </p:nvCxnSpPr>
        <p:spPr>
          <a:xfrm>
            <a:off x="3933379" y="3429000"/>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 xmlns:a16="http://schemas.microsoft.com/office/drawing/2014/main" id="{C702D85E-EDA2-417C-8966-8FDD2C44F874}"/>
              </a:ext>
            </a:extLst>
          </p:cNvPr>
          <p:cNvSpPr/>
          <p:nvPr/>
        </p:nvSpPr>
        <p:spPr>
          <a:xfrm>
            <a:off x="6381650" y="3022577"/>
            <a:ext cx="4320480" cy="859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套利定价理论</a:t>
            </a:r>
          </a:p>
        </p:txBody>
      </p:sp>
      <p:sp>
        <p:nvSpPr>
          <p:cNvPr id="11" name="矩形: 圆角 10">
            <a:extLst>
              <a:ext uri="{FF2B5EF4-FFF2-40B4-BE49-F238E27FC236}">
                <a16:creationId xmlns="" xmlns:a16="http://schemas.microsoft.com/office/drawing/2014/main" id="{99791E49-577D-465C-AF42-59AAD609787D}"/>
              </a:ext>
            </a:extLst>
          </p:cNvPr>
          <p:cNvSpPr/>
          <p:nvPr/>
        </p:nvSpPr>
        <p:spPr>
          <a:xfrm>
            <a:off x="476995" y="4137303"/>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Harrison &amp; Kreps</a:t>
            </a:r>
          </a:p>
          <a:p>
            <a:pPr algn="ctr"/>
            <a:r>
              <a:rPr lang="zh-CN" altLang="en-US" sz="2400" dirty="0"/>
              <a:t>（</a:t>
            </a:r>
            <a:r>
              <a:rPr lang="en-US" altLang="zh-CN" sz="2400" dirty="0"/>
              <a:t>1979</a:t>
            </a:r>
            <a:r>
              <a:rPr lang="zh-CN" altLang="en-US" sz="2400" dirty="0"/>
              <a:t>）</a:t>
            </a:r>
          </a:p>
        </p:txBody>
      </p:sp>
      <p:cxnSp>
        <p:nvCxnSpPr>
          <p:cNvPr id="12" name="直接箭头连接符 11">
            <a:extLst>
              <a:ext uri="{FF2B5EF4-FFF2-40B4-BE49-F238E27FC236}">
                <a16:creationId xmlns="" xmlns:a16="http://schemas.microsoft.com/office/drawing/2014/main" id="{9CC8377B-3EA0-42BB-8E07-D096289AB685}"/>
              </a:ext>
            </a:extLst>
          </p:cNvPr>
          <p:cNvCxnSpPr/>
          <p:nvPr/>
        </p:nvCxnSpPr>
        <p:spPr>
          <a:xfrm>
            <a:off x="3933379" y="4540751"/>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 xmlns:a16="http://schemas.microsoft.com/office/drawing/2014/main" id="{EE23F0E4-75E5-41F7-A77E-72F7E2BBB898}"/>
              </a:ext>
            </a:extLst>
          </p:cNvPr>
          <p:cNvSpPr/>
          <p:nvPr/>
        </p:nvSpPr>
        <p:spPr>
          <a:xfrm>
            <a:off x="6381650" y="4192822"/>
            <a:ext cx="4320480" cy="808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证券定价鞅理论</a:t>
            </a:r>
          </a:p>
        </p:txBody>
      </p:sp>
      <p:sp>
        <p:nvSpPr>
          <p:cNvPr id="14" name="矩形: 圆角 13">
            <a:extLst>
              <a:ext uri="{FF2B5EF4-FFF2-40B4-BE49-F238E27FC236}">
                <a16:creationId xmlns="" xmlns:a16="http://schemas.microsoft.com/office/drawing/2014/main" id="{F33F147F-0568-4123-9E9C-9497AEC1D032}"/>
              </a:ext>
            </a:extLst>
          </p:cNvPr>
          <p:cNvSpPr/>
          <p:nvPr/>
        </p:nvSpPr>
        <p:spPr>
          <a:xfrm>
            <a:off x="476995" y="5257038"/>
            <a:ext cx="3168352"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Grossman &amp; Stiglitz</a:t>
            </a:r>
          </a:p>
          <a:p>
            <a:pPr algn="ctr"/>
            <a:r>
              <a:rPr lang="zh-CN" altLang="en-US" sz="2400" dirty="0"/>
              <a:t>（</a:t>
            </a:r>
            <a:r>
              <a:rPr lang="en-US" altLang="zh-CN" sz="2400" dirty="0"/>
              <a:t>1980</a:t>
            </a:r>
            <a:r>
              <a:rPr lang="zh-CN" altLang="en-US" sz="2400" dirty="0"/>
              <a:t>）</a:t>
            </a:r>
          </a:p>
        </p:txBody>
      </p:sp>
      <p:cxnSp>
        <p:nvCxnSpPr>
          <p:cNvPr id="15" name="直接箭头连接符 14">
            <a:extLst>
              <a:ext uri="{FF2B5EF4-FFF2-40B4-BE49-F238E27FC236}">
                <a16:creationId xmlns="" xmlns:a16="http://schemas.microsoft.com/office/drawing/2014/main" id="{80CA0526-6ED2-464C-9118-C7B0A52B3097}"/>
              </a:ext>
            </a:extLst>
          </p:cNvPr>
          <p:cNvCxnSpPr/>
          <p:nvPr/>
        </p:nvCxnSpPr>
        <p:spPr>
          <a:xfrm>
            <a:off x="3933379" y="5689086"/>
            <a:ext cx="20162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 xmlns:a16="http://schemas.microsoft.com/office/drawing/2014/main" id="{57755510-757A-4A13-9174-68B117D3092E}"/>
              </a:ext>
            </a:extLst>
          </p:cNvPr>
          <p:cNvSpPr/>
          <p:nvPr/>
        </p:nvSpPr>
        <p:spPr>
          <a:xfrm>
            <a:off x="6381648" y="5347451"/>
            <a:ext cx="4320480" cy="773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信息不对称问题</a:t>
            </a:r>
          </a:p>
        </p:txBody>
      </p:sp>
    </p:spTree>
    <p:extLst>
      <p:ext uri="{BB962C8B-B14F-4D97-AF65-F5344CB8AC3E}">
        <p14:creationId xmlns:p14="http://schemas.microsoft.com/office/powerpoint/2010/main" val="347355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zh-CN" altLang="en-US" sz="2800" b="1" dirty="0">
                <a:latin typeface="微软雅黑" pitchFamily="34" charset="-122"/>
                <a:ea typeface="微软雅黑" pitchFamily="34" charset="-122"/>
                <a:cs typeface="+mn-cs"/>
              </a:rPr>
              <a:t>第二</a:t>
            </a:r>
            <a:r>
              <a:rPr lang="zh-CN" altLang="en-US" sz="2800" b="1" dirty="0" smtClean="0">
                <a:latin typeface="微软雅黑" pitchFamily="34" charset="-122"/>
                <a:ea typeface="微软雅黑" pitchFamily="34" charset="-122"/>
                <a:cs typeface="+mn-cs"/>
              </a:rPr>
              <a:t>节 量化</a:t>
            </a:r>
            <a:r>
              <a:rPr lang="zh-CN" altLang="en-US" sz="2800" b="1" dirty="0">
                <a:latin typeface="微软雅黑" pitchFamily="34" charset="-122"/>
                <a:ea typeface="微软雅黑" pitchFamily="34" charset="-122"/>
                <a:cs typeface="+mn-cs"/>
              </a:rPr>
              <a:t>投资发展史</a:t>
            </a:r>
          </a:p>
        </p:txBody>
      </p:sp>
      <p:sp>
        <p:nvSpPr>
          <p:cNvPr id="3" name="内容占位符 2"/>
          <p:cNvSpPr>
            <a:spLocks noGrp="1"/>
          </p:cNvSpPr>
          <p:nvPr>
            <p:ph sz="quarter" idx="1"/>
          </p:nvPr>
        </p:nvSpPr>
        <p:spPr>
          <a:xfrm>
            <a:off x="188963" y="692696"/>
            <a:ext cx="11809312" cy="4917160"/>
          </a:xfrm>
        </p:spPr>
        <p:txBody>
          <a:bodyPr>
            <a:noAutofit/>
          </a:bodyPr>
          <a:lstStyle/>
          <a:p>
            <a:pPr marL="0" indent="0">
              <a:lnSpc>
                <a:spcPct val="150000"/>
              </a:lnSpc>
              <a:buNone/>
            </a:pPr>
            <a:r>
              <a:rPr lang="zh-CN" altLang="en-US" sz="2800" dirty="0"/>
              <a:t>四、成熟阶段：</a:t>
            </a:r>
            <a:r>
              <a:rPr lang="en-US" altLang="zh-CN" sz="2800" dirty="0"/>
              <a:t>20</a:t>
            </a:r>
            <a:r>
              <a:rPr lang="zh-CN" altLang="en-US" sz="2800" dirty="0"/>
              <a:t>世纪</a:t>
            </a:r>
            <a:r>
              <a:rPr lang="en-US" altLang="zh-CN" sz="2800" dirty="0"/>
              <a:t>80-90</a:t>
            </a:r>
            <a:r>
              <a:rPr lang="zh-CN" altLang="en-US" sz="2800" dirty="0"/>
              <a:t>年代</a:t>
            </a:r>
          </a:p>
        </p:txBody>
      </p:sp>
      <p:sp>
        <p:nvSpPr>
          <p:cNvPr id="5" name="矩形: 圆角 4">
            <a:extLst>
              <a:ext uri="{FF2B5EF4-FFF2-40B4-BE49-F238E27FC236}">
                <a16:creationId xmlns="" xmlns:a16="http://schemas.microsoft.com/office/drawing/2014/main" id="{303BCC20-5B47-4301-9440-ED5A60DBCA42}"/>
              </a:ext>
            </a:extLst>
          </p:cNvPr>
          <p:cNvSpPr/>
          <p:nvPr/>
        </p:nvSpPr>
        <p:spPr>
          <a:xfrm>
            <a:off x="875086" y="1772816"/>
            <a:ext cx="288032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20</a:t>
            </a:r>
            <a:r>
              <a:rPr lang="zh-CN" altLang="en-US" sz="2400" dirty="0"/>
              <a:t>世纪</a:t>
            </a:r>
            <a:r>
              <a:rPr lang="en-US" altLang="zh-CN" sz="2400" dirty="0"/>
              <a:t>80</a:t>
            </a:r>
            <a:r>
              <a:rPr lang="zh-CN" altLang="en-US" sz="2400" dirty="0"/>
              <a:t>年代</a:t>
            </a:r>
          </a:p>
        </p:txBody>
      </p:sp>
      <p:cxnSp>
        <p:nvCxnSpPr>
          <p:cNvPr id="17" name="直接箭头连接符 16">
            <a:extLst>
              <a:ext uri="{FF2B5EF4-FFF2-40B4-BE49-F238E27FC236}">
                <a16:creationId xmlns="" xmlns:a16="http://schemas.microsoft.com/office/drawing/2014/main" id="{DF24A5F2-76E5-4F01-B4F3-DA5D5A2988A7}"/>
              </a:ext>
            </a:extLst>
          </p:cNvPr>
          <p:cNvCxnSpPr>
            <a:cxnSpLocks/>
          </p:cNvCxnSpPr>
          <p:nvPr/>
        </p:nvCxnSpPr>
        <p:spPr>
          <a:xfrm>
            <a:off x="3933379" y="2204864"/>
            <a:ext cx="12241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圆角 17">
            <a:extLst>
              <a:ext uri="{FF2B5EF4-FFF2-40B4-BE49-F238E27FC236}">
                <a16:creationId xmlns="" xmlns:a16="http://schemas.microsoft.com/office/drawing/2014/main" id="{F96A7759-6C8F-410B-9951-952BE30DEA95}"/>
              </a:ext>
            </a:extLst>
          </p:cNvPr>
          <p:cNvSpPr/>
          <p:nvPr/>
        </p:nvSpPr>
        <p:spPr>
          <a:xfrm>
            <a:off x="5335488" y="1772816"/>
            <a:ext cx="4574555" cy="8640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票据发行便利、远期利率协议、互换交易和期权交易</a:t>
            </a:r>
          </a:p>
        </p:txBody>
      </p:sp>
      <p:sp>
        <p:nvSpPr>
          <p:cNvPr id="20" name="矩形: 圆角 19">
            <a:extLst>
              <a:ext uri="{FF2B5EF4-FFF2-40B4-BE49-F238E27FC236}">
                <a16:creationId xmlns="" xmlns:a16="http://schemas.microsoft.com/office/drawing/2014/main" id="{311F5FCA-258C-4A2D-8F44-2EC1E4581464}"/>
              </a:ext>
            </a:extLst>
          </p:cNvPr>
          <p:cNvSpPr/>
          <p:nvPr/>
        </p:nvSpPr>
        <p:spPr>
          <a:xfrm>
            <a:off x="875086" y="3861048"/>
            <a:ext cx="288032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20</a:t>
            </a:r>
            <a:r>
              <a:rPr lang="zh-CN" altLang="en-US" sz="2400" dirty="0"/>
              <a:t>世纪</a:t>
            </a:r>
            <a:r>
              <a:rPr lang="en-US" altLang="zh-CN" sz="2400" dirty="0"/>
              <a:t>90</a:t>
            </a:r>
            <a:r>
              <a:rPr lang="zh-CN" altLang="en-US" sz="2400" dirty="0"/>
              <a:t>年代</a:t>
            </a:r>
          </a:p>
        </p:txBody>
      </p:sp>
      <p:sp>
        <p:nvSpPr>
          <p:cNvPr id="21" name="左大括号 20">
            <a:extLst>
              <a:ext uri="{FF2B5EF4-FFF2-40B4-BE49-F238E27FC236}">
                <a16:creationId xmlns="" xmlns:a16="http://schemas.microsoft.com/office/drawing/2014/main" id="{0777C071-13E1-44A6-91A4-0D6806F10798}"/>
              </a:ext>
            </a:extLst>
          </p:cNvPr>
          <p:cNvSpPr/>
          <p:nvPr/>
        </p:nvSpPr>
        <p:spPr>
          <a:xfrm>
            <a:off x="3933379" y="3356992"/>
            <a:ext cx="504056" cy="216023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圆角 21">
            <a:extLst>
              <a:ext uri="{FF2B5EF4-FFF2-40B4-BE49-F238E27FC236}">
                <a16:creationId xmlns="" xmlns:a16="http://schemas.microsoft.com/office/drawing/2014/main" id="{E83D501D-479E-4AB3-BC0F-933455C00CB2}"/>
              </a:ext>
            </a:extLst>
          </p:cNvPr>
          <p:cNvSpPr/>
          <p:nvPr/>
        </p:nvSpPr>
        <p:spPr>
          <a:xfrm>
            <a:off x="4761471" y="3038110"/>
            <a:ext cx="1656184" cy="637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摩根集团</a:t>
            </a:r>
          </a:p>
        </p:txBody>
      </p:sp>
      <p:cxnSp>
        <p:nvCxnSpPr>
          <p:cNvPr id="23" name="直接箭头连接符 22">
            <a:extLst>
              <a:ext uri="{FF2B5EF4-FFF2-40B4-BE49-F238E27FC236}">
                <a16:creationId xmlns="" xmlns:a16="http://schemas.microsoft.com/office/drawing/2014/main" id="{62974A8A-FAD8-45EB-85B1-3390A55F51B4}"/>
              </a:ext>
            </a:extLst>
          </p:cNvPr>
          <p:cNvCxnSpPr>
            <a:cxnSpLocks/>
          </p:cNvCxnSpPr>
          <p:nvPr/>
        </p:nvCxnSpPr>
        <p:spPr>
          <a:xfrm>
            <a:off x="6669683" y="3356992"/>
            <a:ext cx="12241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 xmlns:a16="http://schemas.microsoft.com/office/drawing/2014/main" id="{F2099CFA-AB8E-44EB-ABE4-957FC7ABEF5D}"/>
              </a:ext>
            </a:extLst>
          </p:cNvPr>
          <p:cNvSpPr/>
          <p:nvPr/>
        </p:nvSpPr>
        <p:spPr>
          <a:xfrm>
            <a:off x="8289863" y="3038110"/>
            <a:ext cx="3132348" cy="637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在险价值与风险矩阵</a:t>
            </a:r>
          </a:p>
        </p:txBody>
      </p:sp>
      <p:sp>
        <p:nvSpPr>
          <p:cNvPr id="25" name="矩形: 圆角 24">
            <a:extLst>
              <a:ext uri="{FF2B5EF4-FFF2-40B4-BE49-F238E27FC236}">
                <a16:creationId xmlns="" xmlns:a16="http://schemas.microsoft.com/office/drawing/2014/main" id="{54A0F8A4-010B-4EFE-AF60-BC472EE5E2A2}"/>
              </a:ext>
            </a:extLst>
          </p:cNvPr>
          <p:cNvSpPr/>
          <p:nvPr/>
        </p:nvSpPr>
        <p:spPr>
          <a:xfrm>
            <a:off x="4761471" y="5069832"/>
            <a:ext cx="1656184" cy="637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err="1"/>
              <a:t>Fama</a:t>
            </a:r>
            <a:endParaRPr lang="zh-CN" altLang="en-US" sz="2400" dirty="0"/>
          </a:p>
        </p:txBody>
      </p:sp>
      <p:cxnSp>
        <p:nvCxnSpPr>
          <p:cNvPr id="26" name="直接箭头连接符 25">
            <a:extLst>
              <a:ext uri="{FF2B5EF4-FFF2-40B4-BE49-F238E27FC236}">
                <a16:creationId xmlns="" xmlns:a16="http://schemas.microsoft.com/office/drawing/2014/main" id="{9831CBBD-14D4-471C-8E24-272518D4C83D}"/>
              </a:ext>
            </a:extLst>
          </p:cNvPr>
          <p:cNvCxnSpPr>
            <a:cxnSpLocks/>
          </p:cNvCxnSpPr>
          <p:nvPr/>
        </p:nvCxnSpPr>
        <p:spPr>
          <a:xfrm>
            <a:off x="6721959" y="5388714"/>
            <a:ext cx="122413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 xmlns:a16="http://schemas.microsoft.com/office/drawing/2014/main" id="{15CD3EEE-9863-4634-9B4A-2D77AE219AF1}"/>
              </a:ext>
            </a:extLst>
          </p:cNvPr>
          <p:cNvSpPr/>
          <p:nvPr/>
        </p:nvSpPr>
        <p:spPr>
          <a:xfrm>
            <a:off x="8343869" y="4997626"/>
            <a:ext cx="3132348" cy="637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行为金融学</a:t>
            </a:r>
          </a:p>
        </p:txBody>
      </p:sp>
    </p:spTree>
    <p:extLst>
      <p:ext uri="{BB962C8B-B14F-4D97-AF65-F5344CB8AC3E}">
        <p14:creationId xmlns:p14="http://schemas.microsoft.com/office/powerpoint/2010/main" val="94852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zh-CN" altLang="en-US" sz="2800" b="1" dirty="0">
                <a:latin typeface="微软雅黑" pitchFamily="34" charset="-122"/>
                <a:ea typeface="微软雅黑" pitchFamily="34" charset="-122"/>
                <a:cs typeface="+mn-cs"/>
              </a:rPr>
              <a:t>第二</a:t>
            </a:r>
            <a:r>
              <a:rPr lang="zh-CN" altLang="en-US" sz="2800" b="1" dirty="0" smtClean="0">
                <a:latin typeface="微软雅黑" pitchFamily="34" charset="-122"/>
                <a:ea typeface="微软雅黑" pitchFamily="34" charset="-122"/>
                <a:cs typeface="+mn-cs"/>
              </a:rPr>
              <a:t>节 量化</a:t>
            </a:r>
            <a:r>
              <a:rPr lang="zh-CN" altLang="en-US" sz="2800" b="1" dirty="0">
                <a:latin typeface="微软雅黑" pitchFamily="34" charset="-122"/>
                <a:ea typeface="微软雅黑" pitchFamily="34" charset="-122"/>
                <a:cs typeface="+mn-cs"/>
              </a:rPr>
              <a:t>投资发展史</a:t>
            </a:r>
          </a:p>
        </p:txBody>
      </p:sp>
      <p:sp>
        <p:nvSpPr>
          <p:cNvPr id="3" name="内容占位符 2"/>
          <p:cNvSpPr>
            <a:spLocks noGrp="1"/>
          </p:cNvSpPr>
          <p:nvPr>
            <p:ph sz="quarter" idx="1"/>
          </p:nvPr>
        </p:nvSpPr>
        <p:spPr>
          <a:xfrm>
            <a:off x="188963" y="692696"/>
            <a:ext cx="11809312" cy="4917160"/>
          </a:xfrm>
        </p:spPr>
        <p:txBody>
          <a:bodyPr>
            <a:noAutofit/>
          </a:bodyPr>
          <a:lstStyle/>
          <a:p>
            <a:pPr marL="0" indent="0">
              <a:lnSpc>
                <a:spcPct val="150000"/>
              </a:lnSpc>
              <a:buNone/>
            </a:pPr>
            <a:r>
              <a:rPr lang="zh-CN" altLang="en-US" sz="2800" dirty="0"/>
              <a:t>五、鼎盛阶段：</a:t>
            </a:r>
            <a:r>
              <a:rPr lang="en-US" altLang="zh-CN" sz="2800" dirty="0"/>
              <a:t>21</a:t>
            </a:r>
            <a:r>
              <a:rPr lang="zh-CN" altLang="en-US" sz="2800" dirty="0"/>
              <a:t>世纪初至今</a:t>
            </a:r>
          </a:p>
        </p:txBody>
      </p:sp>
      <p:sp>
        <p:nvSpPr>
          <p:cNvPr id="20" name="矩形: 圆角 19">
            <a:extLst>
              <a:ext uri="{FF2B5EF4-FFF2-40B4-BE49-F238E27FC236}">
                <a16:creationId xmlns="" xmlns:a16="http://schemas.microsoft.com/office/drawing/2014/main" id="{311F5FCA-258C-4A2D-8F44-2EC1E4581464}"/>
              </a:ext>
            </a:extLst>
          </p:cNvPr>
          <p:cNvSpPr/>
          <p:nvPr/>
        </p:nvSpPr>
        <p:spPr>
          <a:xfrm>
            <a:off x="909043" y="2996952"/>
            <a:ext cx="2880320" cy="86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21</a:t>
            </a:r>
            <a:r>
              <a:rPr lang="zh-CN" altLang="en-US" sz="2400" dirty="0"/>
              <a:t>世纪以来</a:t>
            </a:r>
          </a:p>
        </p:txBody>
      </p:sp>
      <p:sp>
        <p:nvSpPr>
          <p:cNvPr id="21" name="左大括号 20">
            <a:extLst>
              <a:ext uri="{FF2B5EF4-FFF2-40B4-BE49-F238E27FC236}">
                <a16:creationId xmlns="" xmlns:a16="http://schemas.microsoft.com/office/drawing/2014/main" id="{0777C071-13E1-44A6-91A4-0D6806F10798}"/>
              </a:ext>
            </a:extLst>
          </p:cNvPr>
          <p:cNvSpPr/>
          <p:nvPr/>
        </p:nvSpPr>
        <p:spPr>
          <a:xfrm>
            <a:off x="4005387" y="1628800"/>
            <a:ext cx="504056" cy="3600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圆角 3">
            <a:extLst>
              <a:ext uri="{FF2B5EF4-FFF2-40B4-BE49-F238E27FC236}">
                <a16:creationId xmlns="" xmlns:a16="http://schemas.microsoft.com/office/drawing/2014/main" id="{97026D8D-2A76-4247-B92B-EC523B8F551A}"/>
              </a:ext>
            </a:extLst>
          </p:cNvPr>
          <p:cNvSpPr/>
          <p:nvPr/>
        </p:nvSpPr>
        <p:spPr>
          <a:xfrm>
            <a:off x="4797475" y="1412776"/>
            <a:ext cx="316835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计量经济学的发展</a:t>
            </a:r>
          </a:p>
        </p:txBody>
      </p:sp>
      <p:sp>
        <p:nvSpPr>
          <p:cNvPr id="16" name="矩形: 圆角 15">
            <a:extLst>
              <a:ext uri="{FF2B5EF4-FFF2-40B4-BE49-F238E27FC236}">
                <a16:creationId xmlns="" xmlns:a16="http://schemas.microsoft.com/office/drawing/2014/main" id="{2BFC73A0-5680-401B-88DD-E2BE8AAEE989}"/>
              </a:ext>
            </a:extLst>
          </p:cNvPr>
          <p:cNvSpPr/>
          <p:nvPr/>
        </p:nvSpPr>
        <p:spPr>
          <a:xfrm>
            <a:off x="4829771" y="2503204"/>
            <a:ext cx="316835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电子交易的出现</a:t>
            </a:r>
          </a:p>
        </p:txBody>
      </p:sp>
      <p:sp>
        <p:nvSpPr>
          <p:cNvPr id="19" name="矩形: 圆角 18">
            <a:extLst>
              <a:ext uri="{FF2B5EF4-FFF2-40B4-BE49-F238E27FC236}">
                <a16:creationId xmlns="" xmlns:a16="http://schemas.microsoft.com/office/drawing/2014/main" id="{E9DF6C36-9C5C-4B27-8F1C-722B7FF6D044}"/>
              </a:ext>
            </a:extLst>
          </p:cNvPr>
          <p:cNvSpPr/>
          <p:nvPr/>
        </p:nvSpPr>
        <p:spPr>
          <a:xfrm>
            <a:off x="4865118" y="3593632"/>
            <a:ext cx="316835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交叉学科的大融合</a:t>
            </a:r>
          </a:p>
        </p:txBody>
      </p:sp>
      <p:sp>
        <p:nvSpPr>
          <p:cNvPr id="28" name="矩形: 圆角 27">
            <a:extLst>
              <a:ext uri="{FF2B5EF4-FFF2-40B4-BE49-F238E27FC236}">
                <a16:creationId xmlns="" xmlns:a16="http://schemas.microsoft.com/office/drawing/2014/main" id="{965ADC61-082D-42EC-9C5F-B98BAB373358}"/>
              </a:ext>
            </a:extLst>
          </p:cNvPr>
          <p:cNvSpPr/>
          <p:nvPr/>
        </p:nvSpPr>
        <p:spPr>
          <a:xfrm>
            <a:off x="4865118" y="4797152"/>
            <a:ext cx="316835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技术方法</a:t>
            </a:r>
          </a:p>
        </p:txBody>
      </p:sp>
      <p:sp>
        <p:nvSpPr>
          <p:cNvPr id="6" name="左大括号 5">
            <a:extLst>
              <a:ext uri="{FF2B5EF4-FFF2-40B4-BE49-F238E27FC236}">
                <a16:creationId xmlns="" xmlns:a16="http://schemas.microsoft.com/office/drawing/2014/main" id="{D46CFE04-6F4D-48B8-B6A6-77D77BC641B3}"/>
              </a:ext>
            </a:extLst>
          </p:cNvPr>
          <p:cNvSpPr/>
          <p:nvPr/>
        </p:nvSpPr>
        <p:spPr>
          <a:xfrm>
            <a:off x="8389145" y="3917668"/>
            <a:ext cx="728810" cy="239165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F86A1A76-AA4F-42E5-A33B-29C0AE62CB2A}"/>
              </a:ext>
            </a:extLst>
          </p:cNvPr>
          <p:cNvSpPr/>
          <p:nvPr/>
        </p:nvSpPr>
        <p:spPr>
          <a:xfrm>
            <a:off x="9405987" y="3593632"/>
            <a:ext cx="208823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机器学习</a:t>
            </a:r>
          </a:p>
        </p:txBody>
      </p:sp>
      <p:sp>
        <p:nvSpPr>
          <p:cNvPr id="29" name="矩形: 圆角 28">
            <a:extLst>
              <a:ext uri="{FF2B5EF4-FFF2-40B4-BE49-F238E27FC236}">
                <a16:creationId xmlns="" xmlns:a16="http://schemas.microsoft.com/office/drawing/2014/main" id="{A565B28B-13CB-4F63-89B0-FC95E3D1C12D}"/>
              </a:ext>
            </a:extLst>
          </p:cNvPr>
          <p:cNvSpPr/>
          <p:nvPr/>
        </p:nvSpPr>
        <p:spPr>
          <a:xfrm>
            <a:off x="9405987" y="4746079"/>
            <a:ext cx="208823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遗传算法</a:t>
            </a:r>
          </a:p>
        </p:txBody>
      </p:sp>
      <p:sp>
        <p:nvSpPr>
          <p:cNvPr id="30" name="矩形: 圆角 29">
            <a:extLst>
              <a:ext uri="{FF2B5EF4-FFF2-40B4-BE49-F238E27FC236}">
                <a16:creationId xmlns="" xmlns:a16="http://schemas.microsoft.com/office/drawing/2014/main" id="{D26A78A1-A52A-4F98-8192-B27F52543332}"/>
              </a:ext>
            </a:extLst>
          </p:cNvPr>
          <p:cNvSpPr/>
          <p:nvPr/>
        </p:nvSpPr>
        <p:spPr>
          <a:xfrm>
            <a:off x="9405987" y="5841268"/>
            <a:ext cx="208823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神经网络</a:t>
            </a:r>
          </a:p>
        </p:txBody>
      </p:sp>
    </p:spTree>
    <p:extLst>
      <p:ext uri="{BB962C8B-B14F-4D97-AF65-F5344CB8AC3E}">
        <p14:creationId xmlns:p14="http://schemas.microsoft.com/office/powerpoint/2010/main" val="261345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量化投资评判</a:t>
            </a:r>
            <a:r>
              <a:rPr lang="zh-CN" altLang="en-US" sz="2600" b="1" dirty="0">
                <a:solidFill>
                  <a:schemeClr val="tx1"/>
                </a:solidFill>
                <a:latin typeface="微软雅黑" pitchFamily="34" charset="-122"/>
                <a:ea typeface="微软雅黑" pitchFamily="34" charset="-122"/>
              </a:rPr>
              <a:t>标准</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25924" y="929483"/>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量化投资界定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量化</a:t>
            </a:r>
            <a:r>
              <a:rPr lang="zh-CN" altLang="en-US" sz="2600" b="1" dirty="0">
                <a:solidFill>
                  <a:schemeClr val="tx1"/>
                </a:solidFill>
                <a:latin typeface="微软雅黑" pitchFamily="34" charset="-122"/>
                <a:ea typeface="微软雅黑" pitchFamily="34" charset="-122"/>
              </a:rPr>
              <a:t>投资发展史</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800" dirty="0" smtClean="0">
                <a:solidFill>
                  <a:schemeClr val="tx1"/>
                </a:solidFill>
              </a:rPr>
              <a:t> </a:t>
            </a:r>
            <a:r>
              <a:rPr lang="zh-CN" altLang="zh-CN" sz="2600" b="1" dirty="0" smtClean="0">
                <a:solidFill>
                  <a:schemeClr val="tx1"/>
                </a:solidFill>
                <a:latin typeface="微软雅黑" pitchFamily="34" charset="-122"/>
                <a:ea typeface="微软雅黑" pitchFamily="34" charset="-122"/>
              </a:rPr>
              <a:t>量化</a:t>
            </a:r>
            <a:r>
              <a:rPr lang="zh-CN" altLang="en-US" sz="2600" b="1" dirty="0">
                <a:solidFill>
                  <a:schemeClr val="tx1"/>
                </a:solidFill>
                <a:latin typeface="微软雅黑" pitchFamily="34" charset="-122"/>
                <a:ea typeface="微软雅黑" pitchFamily="34" charset="-122"/>
              </a:rPr>
              <a:t>投资：资产配置与风险管理</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三、量化投资：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资产</a:t>
            </a:r>
            <a:r>
              <a:rPr kumimoji="0" lang="zh-CN" altLang="en-US" sz="5400" b="1" dirty="0">
                <a:solidFill>
                  <a:schemeClr val="bg1"/>
                </a:solidFill>
                <a:latin typeface="微软雅黑" pitchFamily="34" charset="-122"/>
                <a:ea typeface="微软雅黑" pitchFamily="34" charset="-122"/>
              </a:rPr>
              <a:t>配置与风险管理</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400" dirty="0"/>
              <a:t>         一个经典展示量化投资内容的流程图如图</a:t>
            </a:r>
            <a:r>
              <a:rPr lang="en-US" altLang="zh-CN" sz="2400" dirty="0"/>
              <a:t>1-2</a:t>
            </a:r>
            <a:r>
              <a:rPr lang="zh-CN" altLang="en-US" sz="2400" dirty="0"/>
              <a:t>所示，从中可以看出，量化投资主要包括的策略有股票市场中性策略、量化选股策略、量化择时策略、股票多空仓策略、套利策略、管理期货策略、跨期套利、期权量化策略以及全球宏观对冲策略；而人工智能、机器学习、现代计量方法、统计学、计算机科学与技术等都是支持上述量化策略取得成功的方法论基础。</a:t>
            </a:r>
            <a:endParaRPr lang="en-US" altLang="zh-CN" sz="2400" dirty="0"/>
          </a:p>
          <a:p>
            <a:pPr marL="0" indent="0">
              <a:lnSpc>
                <a:spcPct val="130000"/>
              </a:lnSpc>
              <a:buNone/>
            </a:pPr>
            <a:endParaRPr lang="zh-CN" altLang="en-US" sz="2000" dirty="0"/>
          </a:p>
        </p:txBody>
      </p:sp>
      <p:pic>
        <p:nvPicPr>
          <p:cNvPr id="4" name="图片 3">
            <a:extLst>
              <a:ext uri="{FF2B5EF4-FFF2-40B4-BE49-F238E27FC236}">
                <a16:creationId xmlns="" xmlns:a16="http://schemas.microsoft.com/office/drawing/2014/main" id="{5773084D-2DA8-4209-A7BF-DB39921FE61A}"/>
              </a:ext>
            </a:extLst>
          </p:cNvPr>
          <p:cNvPicPr>
            <a:picLocks noChangeAspect="1"/>
          </p:cNvPicPr>
          <p:nvPr/>
        </p:nvPicPr>
        <p:blipFill>
          <a:blip r:embed="rId2"/>
          <a:stretch>
            <a:fillRect/>
          </a:stretch>
        </p:blipFill>
        <p:spPr>
          <a:xfrm>
            <a:off x="3018036" y="2780928"/>
            <a:ext cx="9086850" cy="3819525"/>
          </a:xfrm>
          <a:prstGeom prst="rect">
            <a:avLst/>
          </a:prstGeom>
        </p:spPr>
      </p:pic>
    </p:spTree>
    <p:extLst>
      <p:ext uri="{BB962C8B-B14F-4D97-AF65-F5344CB8AC3E}">
        <p14:creationId xmlns:p14="http://schemas.microsoft.com/office/powerpoint/2010/main" val="370310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pic>
        <p:nvPicPr>
          <p:cNvPr id="5" name="图片 4">
            <a:extLst>
              <a:ext uri="{FF2B5EF4-FFF2-40B4-BE49-F238E27FC236}">
                <a16:creationId xmlns="" xmlns:a16="http://schemas.microsoft.com/office/drawing/2014/main" id="{1DDB56E3-AE68-4D97-AA4E-30032418E7C9}"/>
              </a:ext>
            </a:extLst>
          </p:cNvPr>
          <p:cNvPicPr>
            <a:picLocks noChangeAspect="1"/>
          </p:cNvPicPr>
          <p:nvPr/>
        </p:nvPicPr>
        <p:blipFill>
          <a:blip r:embed="rId2"/>
          <a:stretch>
            <a:fillRect/>
          </a:stretch>
        </p:blipFill>
        <p:spPr>
          <a:xfrm>
            <a:off x="2339844" y="825450"/>
            <a:ext cx="7507549" cy="5207099"/>
          </a:xfrm>
          <a:prstGeom prst="rect">
            <a:avLst/>
          </a:prstGeom>
        </p:spPr>
      </p:pic>
    </p:spTree>
    <p:extLst>
      <p:ext uri="{BB962C8B-B14F-4D97-AF65-F5344CB8AC3E}">
        <p14:creationId xmlns:p14="http://schemas.microsoft.com/office/powerpoint/2010/main" val="309321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6995" y="692696"/>
            <a:ext cx="10945216" cy="5681684"/>
          </a:xfrm>
          <a:prstGeom prst="rect">
            <a:avLst/>
          </a:prstGeom>
          <a:noFill/>
        </p:spPr>
        <p:txBody>
          <a:bodyPr wrap="square">
            <a:spAutoFit/>
          </a:bodyPr>
          <a:lstStyle/>
          <a:p>
            <a:pPr>
              <a:lnSpc>
                <a:spcPct val="150000"/>
              </a:lnSpc>
              <a:spcBef>
                <a:spcPct val="20000"/>
              </a:spcBef>
            </a:pPr>
            <a:r>
              <a:rPr kumimoji="1" lang="zh-CN" altLang="en-US" sz="2800" dirty="0">
                <a:latin typeface="+mn-lt"/>
                <a:ea typeface="+mn-ea"/>
              </a:rPr>
              <a:t>一、风险管理科学与技术</a:t>
            </a:r>
          </a:p>
          <a:p>
            <a:pPr marL="342900" indent="-342900">
              <a:lnSpc>
                <a:spcPct val="150000"/>
              </a:lnSpc>
              <a:spcBef>
                <a:spcPct val="20000"/>
              </a:spcBef>
              <a:buFont typeface="Arial" panose="020B0604020202020204" pitchFamily="34" charset="0"/>
              <a:buChar char="•"/>
            </a:pPr>
            <a:r>
              <a:rPr lang="zh-CN" altLang="en-US" sz="1900" dirty="0"/>
              <a:t>风险管理是整个量化投资最核心和最根本的内容，而资产定价又是风险管理的基础。因此，在介绍量化投资之前，很有必要对资产定价和风险管理技术进行全面的讲解。故此，我们将重点介绍了资产定价理论、风险与收益关系理论基础以及包括</a:t>
            </a:r>
            <a:r>
              <a:rPr lang="en-US" altLang="zh-CN" sz="1900" dirty="0"/>
              <a:t>ARCH</a:t>
            </a:r>
            <a:r>
              <a:rPr lang="zh-CN" altLang="en-US" sz="1900" dirty="0"/>
              <a:t>、</a:t>
            </a:r>
            <a:r>
              <a:rPr lang="en-US" altLang="zh-CN" sz="1900" dirty="0"/>
              <a:t>EWMA</a:t>
            </a:r>
            <a:r>
              <a:rPr lang="zh-CN" altLang="en-US" sz="1900" dirty="0"/>
              <a:t>、</a:t>
            </a:r>
            <a:r>
              <a:rPr lang="en-US" altLang="zh-CN" sz="1900" dirty="0"/>
              <a:t>GARCH</a:t>
            </a:r>
            <a:r>
              <a:rPr lang="zh-CN" altLang="en-US" sz="1900" dirty="0"/>
              <a:t>以及其他</a:t>
            </a:r>
            <a:r>
              <a:rPr lang="en-US" altLang="zh-CN" sz="1900" dirty="0"/>
              <a:t>GARCH</a:t>
            </a:r>
            <a:r>
              <a:rPr lang="zh-CN" altLang="en-US" sz="1900" dirty="0"/>
              <a:t>族类等波动率测算方法。</a:t>
            </a:r>
            <a:endParaRPr lang="en-US" altLang="zh-CN" sz="1900" dirty="0"/>
          </a:p>
          <a:p>
            <a:pPr marL="342900" indent="-342900">
              <a:lnSpc>
                <a:spcPct val="150000"/>
              </a:lnSpc>
              <a:spcBef>
                <a:spcPct val="20000"/>
              </a:spcBef>
              <a:buFont typeface="Arial" panose="020B0604020202020204" pitchFamily="34" charset="0"/>
              <a:buChar char="•"/>
            </a:pPr>
            <a:r>
              <a:rPr lang="zh-CN" altLang="en-US" sz="1900" dirty="0"/>
              <a:t>摩根集团于</a:t>
            </a:r>
            <a:r>
              <a:rPr lang="en-US" altLang="zh-CN" sz="1900" dirty="0"/>
              <a:t>20</a:t>
            </a:r>
            <a:r>
              <a:rPr lang="zh-CN" altLang="en-US" sz="1900" dirty="0"/>
              <a:t>世纪</a:t>
            </a:r>
            <a:r>
              <a:rPr lang="en-US" altLang="zh-CN" sz="1900" dirty="0"/>
              <a:t>90</a:t>
            </a:r>
            <a:r>
              <a:rPr lang="zh-CN" altLang="en-US" sz="1900" dirty="0"/>
              <a:t>年代开发了在现值（</a:t>
            </a:r>
            <a:r>
              <a:rPr lang="en-US" altLang="zh-CN" sz="1900" dirty="0"/>
              <a:t>Value at </a:t>
            </a:r>
            <a:r>
              <a:rPr lang="en-US" altLang="zh-CN" sz="1900" dirty="0" err="1"/>
              <a:t>Riks,VaR</a:t>
            </a:r>
            <a:r>
              <a:rPr lang="zh-CN" altLang="en-US" sz="1900" dirty="0"/>
              <a:t>）方法，它能够给投资者描绘出一个投资组合未来损益的蓝图，即在</a:t>
            </a:r>
            <a:r>
              <a:rPr lang="en-US" altLang="zh-CN" sz="1900" dirty="0"/>
              <a:t>X%</a:t>
            </a:r>
            <a:r>
              <a:rPr lang="zh-CN" altLang="en-US" sz="1900" dirty="0"/>
              <a:t>的置信水平下，投资组合的风险不会超过多少价值。据此标准，投资者就能够判断这个投资项目是否值得投资。</a:t>
            </a:r>
            <a:endParaRPr lang="en-US" altLang="zh-CN" sz="1900" dirty="0"/>
          </a:p>
          <a:p>
            <a:pPr marL="342900" indent="-342900">
              <a:lnSpc>
                <a:spcPct val="150000"/>
              </a:lnSpc>
              <a:spcBef>
                <a:spcPct val="20000"/>
              </a:spcBef>
              <a:buFont typeface="Arial" panose="020B0604020202020204" pitchFamily="34" charset="0"/>
              <a:buChar char="•"/>
            </a:pPr>
            <a:r>
              <a:rPr lang="zh-CN" altLang="en-US" sz="1900" dirty="0"/>
              <a:t>当投资组合的收益率不满足椭圆分布性质时，</a:t>
            </a:r>
            <a:r>
              <a:rPr lang="en-US" altLang="zh-CN" sz="1900" dirty="0" err="1"/>
              <a:t>VaR</a:t>
            </a:r>
            <a:r>
              <a:rPr lang="zh-CN" altLang="en-US" sz="1900" dirty="0"/>
              <a:t>方法不满足次可加性，因此也不是一个衡量风险的满意指标。故此，后续学者在</a:t>
            </a:r>
            <a:r>
              <a:rPr lang="en-US" altLang="zh-CN" sz="1900" dirty="0" err="1"/>
              <a:t>VaR</a:t>
            </a:r>
            <a:r>
              <a:rPr lang="zh-CN" altLang="en-US" sz="1900" dirty="0"/>
              <a:t>基础上，拓展提出了预期损失缺口和</a:t>
            </a:r>
            <a:r>
              <a:rPr lang="en-US" altLang="zh-CN" sz="1900" dirty="0"/>
              <a:t>SRISK</a:t>
            </a:r>
            <a:r>
              <a:rPr lang="zh-CN" altLang="en-US" sz="1900" dirty="0"/>
              <a:t>方法，由于其满足次可加性等一系列理想风险指标的标准，因此，他们是现在被广泛应用于测度金融机构风险的两个重要指标。</a:t>
            </a:r>
          </a:p>
        </p:txBody>
      </p:sp>
    </p:spTree>
    <p:extLst>
      <p:ext uri="{BB962C8B-B14F-4D97-AF65-F5344CB8AC3E}">
        <p14:creationId xmlns:p14="http://schemas.microsoft.com/office/powerpoint/2010/main" val="226704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6995" y="692696"/>
            <a:ext cx="10945216" cy="3510769"/>
          </a:xfrm>
          <a:prstGeom prst="rect">
            <a:avLst/>
          </a:prstGeom>
          <a:noFill/>
        </p:spPr>
        <p:txBody>
          <a:bodyPr wrap="square">
            <a:spAutoFit/>
          </a:bodyPr>
          <a:lstStyle/>
          <a:p>
            <a:pPr>
              <a:lnSpc>
                <a:spcPct val="150000"/>
              </a:lnSpc>
              <a:spcBef>
                <a:spcPct val="20000"/>
              </a:spcBef>
            </a:pPr>
            <a:r>
              <a:rPr kumimoji="1" lang="zh-CN" altLang="en-US" sz="2800" dirty="0">
                <a:latin typeface="+mn-lt"/>
                <a:ea typeface="+mn-ea"/>
              </a:rPr>
              <a:t>二、风险资产配置理论与策略</a:t>
            </a:r>
            <a:endParaRPr kumimoji="1" lang="en-US" altLang="zh-CN" sz="2800" dirty="0">
              <a:latin typeface="+mn-lt"/>
              <a:ea typeface="+mn-ea"/>
            </a:endParaRPr>
          </a:p>
          <a:p>
            <a:pPr marL="342900" indent="-342900" algn="just">
              <a:lnSpc>
                <a:spcPct val="150000"/>
              </a:lnSpc>
              <a:spcBef>
                <a:spcPct val="20000"/>
              </a:spcBef>
              <a:buFont typeface="Arial" panose="020B0604020202020204" pitchFamily="34" charset="0"/>
              <a:buChar char="•"/>
            </a:pPr>
            <a:r>
              <a:rPr lang="zh-CN" altLang="en-US" sz="2400" dirty="0"/>
              <a:t>马科维茨（</a:t>
            </a:r>
            <a:r>
              <a:rPr lang="en-US" altLang="zh-CN" sz="2400" dirty="0"/>
              <a:t>Harry M. Markowitz</a:t>
            </a:r>
            <a:r>
              <a:rPr lang="zh-CN" altLang="en-US" sz="2400" dirty="0"/>
              <a:t>）的有效边界是整个最优风险资产配置的理论基础。他于</a:t>
            </a:r>
            <a:r>
              <a:rPr lang="en-US" altLang="zh-CN" sz="2400" dirty="0"/>
              <a:t>1952</a:t>
            </a:r>
            <a:r>
              <a:rPr lang="zh-CN" altLang="en-US" sz="2400" dirty="0"/>
              <a:t>年在</a:t>
            </a:r>
            <a:r>
              <a:rPr lang="en-US" altLang="zh-CN" sz="2400" dirty="0"/>
              <a:t>Journal of Finance</a:t>
            </a:r>
            <a:r>
              <a:rPr lang="zh-CN" altLang="en-US" sz="2400" dirty="0"/>
              <a:t>发表的</a:t>
            </a:r>
            <a:r>
              <a:rPr lang="en-US" altLang="zh-CN" sz="2400" dirty="0"/>
              <a:t>《</a:t>
            </a:r>
            <a:r>
              <a:rPr lang="zh-CN" altLang="en-US" sz="2400" dirty="0"/>
              <a:t>资产选择：有效的多样化</a:t>
            </a:r>
            <a:r>
              <a:rPr lang="en-US" altLang="zh-CN" sz="2400" dirty="0"/>
              <a:t>》</a:t>
            </a:r>
            <a:r>
              <a:rPr lang="zh-CN" altLang="en-US" sz="2400" dirty="0"/>
              <a:t>中，首次将资产组合的报酬均值和方差两个概念统一起来用于分析最优的投资决策，同时还从数学上明确定义了投资者的偏好，即投资组合方差越大，则意味着该资产组合的波动率越大，投资者越厌恶。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2400" dirty="0"/>
          </a:p>
        </p:txBody>
      </p:sp>
    </p:spTree>
    <p:extLst>
      <p:ext uri="{BB962C8B-B14F-4D97-AF65-F5344CB8AC3E}">
        <p14:creationId xmlns:p14="http://schemas.microsoft.com/office/powerpoint/2010/main" val="212008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32979" y="692696"/>
            <a:ext cx="11161240" cy="4618765"/>
          </a:xfrm>
          <a:prstGeom prst="rect">
            <a:avLst/>
          </a:prstGeom>
          <a:noFill/>
        </p:spPr>
        <p:txBody>
          <a:bodyPr wrap="square">
            <a:spAutoFit/>
          </a:bodyPr>
          <a:lstStyle/>
          <a:p>
            <a:pPr>
              <a:lnSpc>
                <a:spcPct val="150000"/>
              </a:lnSpc>
              <a:spcBef>
                <a:spcPct val="20000"/>
              </a:spcBef>
            </a:pPr>
            <a:r>
              <a:rPr kumimoji="1" lang="zh-CN" altLang="en-US" sz="2800" dirty="0">
                <a:latin typeface="+mn-lt"/>
                <a:ea typeface="+mn-ea"/>
              </a:rPr>
              <a:t>三、债券</a:t>
            </a:r>
            <a:r>
              <a:rPr kumimoji="1" lang="en-US" altLang="zh-CN" sz="2800" dirty="0">
                <a:latin typeface="+mn-lt"/>
                <a:ea typeface="+mn-ea"/>
              </a:rPr>
              <a:t>-</a:t>
            </a:r>
            <a:r>
              <a:rPr kumimoji="1" lang="zh-CN" altLang="en-US" sz="2800" dirty="0">
                <a:latin typeface="+mn-lt"/>
                <a:ea typeface="+mn-ea"/>
              </a:rPr>
              <a:t>股票投资理论与策略</a:t>
            </a:r>
          </a:p>
          <a:p>
            <a:pPr marL="342900" indent="-342900" algn="just">
              <a:lnSpc>
                <a:spcPct val="150000"/>
              </a:lnSpc>
              <a:spcBef>
                <a:spcPct val="20000"/>
              </a:spcBef>
              <a:buFont typeface="Arial" panose="020B0604020202020204" pitchFamily="34" charset="0"/>
              <a:buChar char="•"/>
            </a:pPr>
            <a:r>
              <a:rPr lang="en-US" altLang="zh-CN" sz="2400" dirty="0"/>
              <a:t>20</a:t>
            </a:r>
            <a:r>
              <a:rPr lang="zh-CN" altLang="en-US" sz="2400" dirty="0"/>
              <a:t>世纪</a:t>
            </a:r>
            <a:r>
              <a:rPr lang="en-US" altLang="zh-CN" sz="2400" dirty="0"/>
              <a:t>60</a:t>
            </a:r>
            <a:r>
              <a:rPr lang="zh-CN" altLang="en-US" sz="2400" dirty="0"/>
              <a:t>年代，美国学者威廉</a:t>
            </a:r>
            <a:r>
              <a:rPr lang="en-US" altLang="zh-CN" sz="2400" dirty="0"/>
              <a:t>·</a:t>
            </a:r>
            <a:r>
              <a:rPr lang="zh-CN" altLang="en-US" sz="2400" dirty="0"/>
              <a:t>夏普（</a:t>
            </a:r>
            <a:r>
              <a:rPr lang="en-US" altLang="zh-CN" sz="2400" dirty="0"/>
              <a:t>William Sharpe</a:t>
            </a:r>
            <a:r>
              <a:rPr lang="zh-CN" altLang="en-US" sz="2400" dirty="0"/>
              <a:t>）、林特尔（</a:t>
            </a:r>
            <a:r>
              <a:rPr lang="en-US" altLang="zh-CN" sz="2400" dirty="0"/>
              <a:t>John Lintner</a:t>
            </a:r>
            <a:r>
              <a:rPr lang="zh-CN" altLang="en-US" sz="2400" dirty="0"/>
              <a:t>）、特里诺（</a:t>
            </a:r>
            <a:r>
              <a:rPr lang="en-US" altLang="zh-CN" sz="2400" dirty="0"/>
              <a:t>Jack Treynor</a:t>
            </a:r>
            <a:r>
              <a:rPr lang="zh-CN" altLang="en-US" sz="2400" dirty="0"/>
              <a:t>）和莫辛（</a:t>
            </a:r>
            <a:r>
              <a:rPr lang="en-US" altLang="zh-CN" sz="2400" dirty="0"/>
              <a:t>Jan </a:t>
            </a:r>
            <a:r>
              <a:rPr lang="en-US" altLang="zh-CN" sz="2400" dirty="0" err="1"/>
              <a:t>Mossin</a:t>
            </a:r>
            <a:r>
              <a:rPr lang="zh-CN" altLang="en-US" sz="2400" dirty="0"/>
              <a:t>）于</a:t>
            </a:r>
            <a:r>
              <a:rPr lang="en-US" altLang="zh-CN" sz="2400" dirty="0"/>
              <a:t>1964</a:t>
            </a:r>
            <a:r>
              <a:rPr lang="zh-CN" altLang="en-US" sz="2400" dirty="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2400" dirty="0"/>
          </a:p>
        </p:txBody>
      </p:sp>
    </p:spTree>
    <p:extLst>
      <p:ext uri="{BB962C8B-B14F-4D97-AF65-F5344CB8AC3E}">
        <p14:creationId xmlns:p14="http://schemas.microsoft.com/office/powerpoint/2010/main" val="1180928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32979" y="692696"/>
            <a:ext cx="11161240" cy="4073295"/>
          </a:xfrm>
          <a:prstGeom prst="rect">
            <a:avLst/>
          </a:prstGeom>
          <a:noFill/>
        </p:spPr>
        <p:txBody>
          <a:bodyPr wrap="square">
            <a:spAutoFit/>
          </a:bodyPr>
          <a:lstStyle/>
          <a:p>
            <a:pPr>
              <a:lnSpc>
                <a:spcPct val="150000"/>
              </a:lnSpc>
              <a:spcBef>
                <a:spcPct val="20000"/>
              </a:spcBef>
            </a:pPr>
            <a:r>
              <a:rPr kumimoji="1" lang="zh-CN" altLang="en-US" sz="2800" dirty="0">
                <a:latin typeface="+mn-lt"/>
                <a:ea typeface="+mn-ea"/>
              </a:rPr>
              <a:t>四、股票</a:t>
            </a:r>
            <a:r>
              <a:rPr kumimoji="1" lang="en-US" altLang="zh-CN" sz="2800" dirty="0">
                <a:latin typeface="+mn-lt"/>
                <a:ea typeface="+mn-ea"/>
              </a:rPr>
              <a:t>-</a:t>
            </a:r>
            <a:r>
              <a:rPr kumimoji="1" lang="zh-CN" altLang="en-US" sz="2800" dirty="0">
                <a:latin typeface="+mn-lt"/>
                <a:ea typeface="+mn-ea"/>
              </a:rPr>
              <a:t>期货套期保值理论与策略</a:t>
            </a:r>
          </a:p>
          <a:p>
            <a:pPr marL="342900" indent="-342900" algn="just">
              <a:lnSpc>
                <a:spcPct val="150000"/>
              </a:lnSpc>
              <a:spcBef>
                <a:spcPct val="20000"/>
              </a:spcBef>
              <a:buFont typeface="Arial" panose="020B0604020202020204" pitchFamily="34" charset="0"/>
              <a:buChar char="•"/>
            </a:pPr>
            <a:r>
              <a:rPr kumimoji="1" lang="zh-CN" altLang="en-US" sz="2400" dirty="0">
                <a:latin typeface="+mn-lt"/>
                <a:ea typeface="+mn-ea"/>
              </a:rPr>
              <a:t>股票的中性策略显示，一旦投资者持有资产投资组合则相当于其将风险敞口暴露，因此，为了达到有效的套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a:latin typeface="+mn-lt"/>
                <a:ea typeface="+mn-ea"/>
              </a:rPr>
              <a:t>- ES</a:t>
            </a:r>
            <a:r>
              <a:rPr kumimoji="1" lang="zh-CN" altLang="en-US" sz="2400" dirty="0">
                <a:latin typeface="+mn-lt"/>
                <a:ea typeface="+mn-ea"/>
              </a:rPr>
              <a:t>模型的最优套期保值比率，阐述了后两种理论的最优套期保值比率与第一种理论的差异，并通过现实投资案例的实践检验探讨最优的股票</a:t>
            </a:r>
            <a:r>
              <a:rPr kumimoji="1" lang="en-US" altLang="zh-CN" sz="2400" dirty="0">
                <a:latin typeface="+mn-lt"/>
                <a:ea typeface="+mn-ea"/>
              </a:rPr>
              <a:t>-</a:t>
            </a:r>
            <a:r>
              <a:rPr kumimoji="1" lang="zh-CN" altLang="en-US" sz="2400" dirty="0">
                <a:latin typeface="+mn-lt"/>
                <a:ea typeface="+mn-ea"/>
              </a:rPr>
              <a:t>期货套期保值投资策略。</a:t>
            </a:r>
            <a:endParaRPr kumimoji="1" lang="en-US" altLang="zh-CN" sz="2400" dirty="0">
              <a:latin typeface="+mn-lt"/>
              <a:ea typeface="+mn-ea"/>
            </a:endParaRPr>
          </a:p>
        </p:txBody>
      </p:sp>
    </p:spTree>
    <p:extLst>
      <p:ext uri="{BB962C8B-B14F-4D97-AF65-F5344CB8AC3E}">
        <p14:creationId xmlns:p14="http://schemas.microsoft.com/office/powerpoint/2010/main" val="2349668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32979" y="692696"/>
            <a:ext cx="11161240" cy="5255157"/>
          </a:xfrm>
          <a:prstGeom prst="rect">
            <a:avLst/>
          </a:prstGeom>
          <a:noFill/>
        </p:spPr>
        <p:txBody>
          <a:bodyPr wrap="square">
            <a:spAutoFit/>
          </a:bodyPr>
          <a:lstStyle/>
          <a:p>
            <a:pPr>
              <a:lnSpc>
                <a:spcPct val="150000"/>
              </a:lnSpc>
              <a:spcBef>
                <a:spcPct val="20000"/>
              </a:spcBef>
            </a:pPr>
            <a:r>
              <a:rPr kumimoji="1" lang="zh-CN" altLang="en-US" sz="2800" dirty="0">
                <a:latin typeface="+mn-lt"/>
                <a:ea typeface="+mn-ea"/>
              </a:rPr>
              <a:t>五、股票</a:t>
            </a:r>
            <a:r>
              <a:rPr kumimoji="1" lang="en-US" altLang="zh-CN" sz="2800" dirty="0">
                <a:latin typeface="+mn-lt"/>
                <a:ea typeface="+mn-ea"/>
              </a:rPr>
              <a:t>-</a:t>
            </a:r>
            <a:r>
              <a:rPr kumimoji="1" lang="zh-CN" altLang="en-US" sz="2800" dirty="0">
                <a:latin typeface="+mn-lt"/>
                <a:ea typeface="+mn-ea"/>
              </a:rPr>
              <a:t>期权风险对冲理论与策略</a:t>
            </a:r>
          </a:p>
          <a:p>
            <a:pPr>
              <a:lnSpc>
                <a:spcPct val="150000"/>
              </a:lnSpc>
              <a:spcBef>
                <a:spcPct val="20000"/>
              </a:spcBef>
            </a:pPr>
            <a:r>
              <a:rPr kumimoji="1" lang="zh-CN" altLang="en-US" sz="2400" dirty="0">
                <a:latin typeface="+mn-lt"/>
                <a:ea typeface="+mn-ea"/>
              </a:rPr>
              <a:t>当我们将投资标的放宽至期权时，必将拓展了量化投资的边界和范畴。</a:t>
            </a:r>
            <a:endParaRPr kumimoji="1" lang="en-US" altLang="zh-CN" sz="2400" dirty="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2400" dirty="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对于多期权之间还可以构建包括期权边界套利策略、垂直套利策略、水平套利策略、跨式套利策略、宽跨式套利策略、蝶式套利策略以及飞鹰式套利策略等，这些都构成了期权</a:t>
            </a:r>
            <a:r>
              <a:rPr kumimoji="1" lang="en-US" altLang="zh-CN" sz="2400" dirty="0">
                <a:latin typeface="+mn-lt"/>
                <a:ea typeface="+mn-ea"/>
              </a:rPr>
              <a:t>-</a:t>
            </a:r>
            <a:r>
              <a:rPr kumimoji="1" lang="zh-CN" altLang="en-US" sz="2400" dirty="0">
                <a:latin typeface="+mn-lt"/>
                <a:ea typeface="+mn-ea"/>
              </a:rPr>
              <a:t>期权风险对冲和量化投资的主要模型。</a:t>
            </a:r>
            <a:endParaRPr kumimoji="1" lang="en-US" altLang="zh-CN" sz="2400" dirty="0">
              <a:latin typeface="+mn-lt"/>
              <a:ea typeface="+mn-ea"/>
            </a:endParaRPr>
          </a:p>
        </p:txBody>
      </p:sp>
    </p:spTree>
    <p:extLst>
      <p:ext uri="{BB962C8B-B14F-4D97-AF65-F5344CB8AC3E}">
        <p14:creationId xmlns:p14="http://schemas.microsoft.com/office/powerpoint/2010/main" val="340920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四、量化</a:t>
            </a:r>
            <a:r>
              <a:rPr kumimoji="0" lang="zh-CN" altLang="en-US" sz="5400" b="1" dirty="0">
                <a:solidFill>
                  <a:schemeClr val="bg1"/>
                </a:solidFill>
                <a:latin typeface="微软雅黑" pitchFamily="34" charset="-122"/>
                <a:ea typeface="微软雅黑" pitchFamily="34" charset="-122"/>
              </a:rPr>
              <a:t>投资评判指标</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a:latin typeface="微软雅黑" pitchFamily="34" charset="-122"/>
                <a:ea typeface="微软雅黑" pitchFamily="34" charset="-122"/>
                <a:cs typeface="+mn-cs"/>
              </a:rPr>
              <a:t>第四节 量化投资评判指标</a:t>
            </a:r>
          </a:p>
        </p:txBody>
      </p:sp>
      <p:sp>
        <p:nvSpPr>
          <p:cNvPr id="3" name="内容占位符 2"/>
          <p:cNvSpPr>
            <a:spLocks noGrp="1"/>
          </p:cNvSpPr>
          <p:nvPr>
            <p:ph sz="quarter" idx="1"/>
          </p:nvPr>
        </p:nvSpPr>
        <p:spPr>
          <a:xfrm>
            <a:off x="152959" y="980728"/>
            <a:ext cx="11881320" cy="5061176"/>
          </a:xfrm>
        </p:spPr>
        <p:txBody>
          <a:bodyPr>
            <a:normAutofit/>
          </a:bodyPr>
          <a:lstStyle/>
          <a:p>
            <a:pPr algn="just">
              <a:lnSpc>
                <a:spcPct val="150000"/>
              </a:lnSpc>
            </a:pPr>
            <a:r>
              <a:rPr lang="zh-CN" altLang="en-US" sz="2400" dirty="0"/>
              <a:t> 量化投资的评判指标可以分为两个大类，一个是收益率指标，另外一个是风险度指标。其中，收益率指标是评判量化投资策略优劣最重要标准，一般来说，收益率越高，量化投资的策略越好。在实际投资中，选择的收益率指标包括有：总收益率、年复合收益率、相对收益率和</a:t>
            </a:r>
            <a:r>
              <a:rPr lang="en-US" altLang="zh-CN" sz="2400" dirty="0"/>
              <a:t>Alpha</a:t>
            </a:r>
            <a:r>
              <a:rPr lang="zh-CN" altLang="en-US" sz="2400" dirty="0"/>
              <a:t>收益率等。对于风险度指标，则是刻画量化投资策略风险的重要标准，一般基于“收益</a:t>
            </a:r>
            <a:r>
              <a:rPr lang="en-US" altLang="zh-CN" sz="2400" dirty="0"/>
              <a:t>-</a:t>
            </a:r>
            <a:r>
              <a:rPr lang="zh-CN" altLang="en-US" sz="2400" dirty="0"/>
              <a:t>风险”就可以准确描绘出整个投资策略的可行性。归纳来看，风险度指标包括：</a:t>
            </a:r>
            <a:r>
              <a:rPr lang="en-US" altLang="zh-CN" sz="2400" dirty="0"/>
              <a:t>Beta</a:t>
            </a:r>
            <a:r>
              <a:rPr lang="zh-CN" altLang="en-US" sz="2400" dirty="0"/>
              <a:t>系数、夏普比率、最大回撤、信息比率和特雷诺指数等。</a:t>
            </a:r>
          </a:p>
        </p:txBody>
      </p:sp>
    </p:spTree>
    <p:extLst>
      <p:ext uri="{BB962C8B-B14F-4D97-AF65-F5344CB8AC3E}">
        <p14:creationId xmlns:p14="http://schemas.microsoft.com/office/powerpoint/2010/main" val="129951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一、量化投资界定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一、收益率指标</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692695"/>
                <a:ext cx="11953328" cy="6552713"/>
              </a:xfrm>
            </p:spPr>
            <p:txBody>
              <a:bodyPr>
                <a:normAutofit fontScale="40000" lnSpcReduction="20000"/>
              </a:bodyPr>
              <a:lstStyle/>
              <a:p>
                <a:pPr marL="0" indent="0">
                  <a:lnSpc>
                    <a:spcPct val="170000"/>
                  </a:lnSpc>
                  <a:buNone/>
                </a:pPr>
                <a:r>
                  <a:rPr lang="zh-CN" altLang="en-US" sz="4500" dirty="0"/>
                  <a:t>（一）总收益率指数</a:t>
                </a:r>
              </a:p>
              <a:p>
                <a:pPr marL="400050" lvl="1" indent="0">
                  <a:lnSpc>
                    <a:spcPct val="170000"/>
                  </a:lnSpc>
                  <a:buNone/>
                </a:pPr>
                <a:r>
                  <a:rPr lang="zh-CN" altLang="en-US" sz="4500" dirty="0"/>
                  <a:t>假定某交易策略的投资资金为 ，在经过一段时期后，投资资金总额变为 ，则总收益率指数为 。它是指在投资时期内这一交易策略的投资回报率。理论上，该数值越大，则表示该投资交易策略取得的绩效越好。</a:t>
                </a:r>
                <a:endParaRPr lang="en-US" altLang="zh-CN" sz="4500" dirty="0"/>
              </a:p>
              <a:p>
                <a:pPr marL="0" indent="0">
                  <a:lnSpc>
                    <a:spcPct val="170000"/>
                  </a:lnSpc>
                  <a:buNone/>
                </a:pPr>
                <a:r>
                  <a:rPr lang="zh-CN" altLang="en-US" sz="4500" dirty="0"/>
                  <a:t>（二）年化复合收益率</a:t>
                </a:r>
              </a:p>
              <a:p>
                <a:pPr marL="400050" lvl="1" indent="0">
                  <a:lnSpc>
                    <a:spcPct val="170000"/>
                  </a:lnSpc>
                  <a:buNone/>
                </a:pPr>
                <a:r>
                  <a:rPr lang="zh-CN" altLang="en-US" sz="4500" dirty="0"/>
                  <a:t>一般而言，总收益率指数的一个重要影响因素是投资期限，特别是，不同投资期限的交易组合的总收益率不具有可比性。因此，将总收益率指数转化为年化收益率是一个可行的办法，同时，也使得其与其他投资行为或者投资品种具有更直接比较的经济含义。其计算公式为：</a:t>
                </a:r>
                <a:endParaRPr lang="en-US" altLang="zh-CN" sz="4500" dirty="0"/>
              </a:p>
              <a:p>
                <a:pPr marL="400050" lvl="1" indent="0">
                  <a:lnSpc>
                    <a:spcPct val="170000"/>
                  </a:lnSpc>
                  <a:buNone/>
                </a:pPr>
                <a:r>
                  <a:rPr lang="zh-CN" altLang="en-US" sz="4500" dirty="0"/>
                  <a:t>年化收益率</a:t>
                </a:r>
                <a:r>
                  <a:rPr lang="en-US" altLang="zh-CN" sz="4500" dirty="0"/>
                  <a:t>=</a:t>
                </a:r>
                <a14:m>
                  <m:oMath xmlns:m="http://schemas.openxmlformats.org/officeDocument/2006/math">
                    <m:f>
                      <m:fPr>
                        <m:ctrlPr>
                          <a:rPr lang="en-US" altLang="zh-CN" sz="4500" i="1" smtClean="0">
                            <a:latin typeface="Cambria Math"/>
                          </a:rPr>
                        </m:ctrlPr>
                      </m:fPr>
                      <m:num>
                        <m:r>
                          <a:rPr lang="zh-CN" altLang="en-US" sz="4500" i="1">
                            <a:latin typeface="Cambria Math" panose="02040503050406030204" pitchFamily="18" charset="0"/>
                          </a:rPr>
                          <m:t>总收益率</m:t>
                        </m:r>
                      </m:num>
                      <m:den>
                        <m:sSub>
                          <m:sSubPr>
                            <m:ctrlPr>
                              <a:rPr lang="en-US" altLang="zh-CN" sz="4500" b="0" i="1" smtClean="0">
                                <a:latin typeface="Cambria Math"/>
                              </a:rPr>
                            </m:ctrlPr>
                          </m:sSubPr>
                          <m:e>
                            <m:r>
                              <a:rPr lang="en-US" altLang="zh-CN" sz="4500" b="0" i="1" smtClean="0">
                                <a:latin typeface="Cambria Math" panose="02040503050406030204" pitchFamily="18" charset="0"/>
                              </a:rPr>
                              <m:t>𝑇</m:t>
                            </m:r>
                          </m:e>
                          <m:sub>
                            <m:r>
                              <a:rPr lang="en-US" altLang="zh-CN" sz="4500" b="0" i="1" smtClean="0">
                                <a:latin typeface="Cambria Math" panose="02040503050406030204" pitchFamily="18" charset="0"/>
                              </a:rPr>
                              <m:t>2</m:t>
                            </m:r>
                          </m:sub>
                        </m:sSub>
                        <m:r>
                          <a:rPr lang="en-US" altLang="zh-CN" sz="4500" b="0" i="1" smtClean="0">
                            <a:latin typeface="Cambria Math" panose="02040503050406030204" pitchFamily="18" charset="0"/>
                          </a:rPr>
                          <m:t>−</m:t>
                        </m:r>
                        <m:sSub>
                          <m:sSubPr>
                            <m:ctrlPr>
                              <a:rPr lang="en-US" altLang="zh-CN" sz="4500" b="0" i="1" smtClean="0">
                                <a:latin typeface="Cambria Math"/>
                              </a:rPr>
                            </m:ctrlPr>
                          </m:sSubPr>
                          <m:e>
                            <m:r>
                              <a:rPr lang="en-US" altLang="zh-CN" sz="4500" b="0" i="1" smtClean="0">
                                <a:latin typeface="Cambria Math" panose="02040503050406030204" pitchFamily="18" charset="0"/>
                              </a:rPr>
                              <m:t>𝑇</m:t>
                            </m:r>
                          </m:e>
                          <m:sub>
                            <m:r>
                              <a:rPr lang="en-US" altLang="zh-CN" sz="4500" b="0" i="1" smtClean="0">
                                <a:latin typeface="Cambria Math" panose="02040503050406030204" pitchFamily="18" charset="0"/>
                              </a:rPr>
                              <m:t>1</m:t>
                            </m:r>
                          </m:sub>
                        </m:sSub>
                      </m:den>
                    </m:f>
                    <m:r>
                      <a:rPr lang="en-US" altLang="zh-CN" sz="4500" i="1" smtClean="0">
                        <a:latin typeface="Cambria Math" panose="02040503050406030204" pitchFamily="18" charset="0"/>
                        <a:ea typeface="Cambria Math" panose="02040503050406030204" pitchFamily="18" charset="0"/>
                      </a:rPr>
                      <m:t>×</m:t>
                    </m:r>
                    <m:r>
                      <a:rPr lang="en-US" altLang="zh-CN" sz="4500" b="0" i="1" smtClean="0">
                        <a:latin typeface="Cambria Math" panose="02040503050406030204" pitchFamily="18" charset="0"/>
                        <a:ea typeface="Cambria Math" panose="02040503050406030204" pitchFamily="18" charset="0"/>
                      </a:rPr>
                      <m:t>365</m:t>
                    </m:r>
                  </m:oMath>
                </a14:m>
                <a:r>
                  <a:rPr lang="zh-CN" altLang="en-US" sz="4500" dirty="0"/>
                  <a:t>                                                                                                                               </a:t>
                </a:r>
                <a:r>
                  <a:rPr lang="zh-CN" altLang="en-US" sz="4500" dirty="0" smtClean="0"/>
                  <a:t>                        </a:t>
                </a:r>
                <a:r>
                  <a:rPr lang="en-US" altLang="zh-CN" sz="4500" dirty="0"/>
                  <a:t>(1-1)</a:t>
                </a:r>
                <a:endParaRPr lang="zh-CN" altLang="en-US" sz="4500" dirty="0"/>
              </a:p>
              <a:p>
                <a:pPr marL="400050" lvl="1" indent="0">
                  <a:lnSpc>
                    <a:spcPct val="170000"/>
                  </a:lnSpc>
                  <a:buNone/>
                </a:pPr>
                <a:r>
                  <a:rPr lang="zh-CN" altLang="en-US" sz="4500" dirty="0"/>
                  <a:t>对于年化复合收益率可以表述如下：</a:t>
                </a:r>
                <a:endParaRPr lang="en-US" altLang="zh-CN" sz="4500" dirty="0"/>
              </a:p>
              <a:p>
                <a:pPr marL="400050" lvl="1" indent="0">
                  <a:lnSpc>
                    <a:spcPct val="170000"/>
                  </a:lnSpc>
                  <a:buNone/>
                </a:pPr>
                <a:r>
                  <a:rPr lang="zh-CN" altLang="en-US" sz="4500" dirty="0"/>
                  <a:t>年化复合收益率</a:t>
                </a:r>
                <a:r>
                  <a:rPr lang="en-US" altLang="zh-CN" sz="4500" dirty="0"/>
                  <a:t>=</a:t>
                </a:r>
                <a14:m>
                  <m:oMath xmlns:m="http://schemas.openxmlformats.org/officeDocument/2006/math">
                    <m:sSup>
                      <m:sSupPr>
                        <m:ctrlPr>
                          <a:rPr lang="en-US" altLang="zh-CN" sz="4500" i="1" smtClean="0">
                            <a:latin typeface="Cambria Math"/>
                          </a:rPr>
                        </m:ctrlPr>
                      </m:sSupPr>
                      <m:e>
                        <m:r>
                          <a:rPr lang="zh-CN" altLang="en-US" sz="4500" i="1">
                            <a:latin typeface="Cambria Math" panose="02040503050406030204" pitchFamily="18" charset="0"/>
                          </a:rPr>
                          <m:t>（</m:t>
                        </m:r>
                        <m:r>
                          <a:rPr lang="en-US" altLang="zh-CN" sz="4500" i="1">
                            <a:latin typeface="Cambria Math" panose="02040503050406030204" pitchFamily="18" charset="0"/>
                          </a:rPr>
                          <m:t>1+</m:t>
                        </m:r>
                        <m:r>
                          <a:rPr lang="zh-CN" altLang="en-US" sz="4500" i="1">
                            <a:latin typeface="Cambria Math" panose="02040503050406030204" pitchFamily="18" charset="0"/>
                          </a:rPr>
                          <m:t>总收益率）</m:t>
                        </m:r>
                      </m:e>
                      <m:sup>
                        <m:f>
                          <m:fPr>
                            <m:ctrlPr>
                              <a:rPr lang="en-US" altLang="zh-CN" sz="4500" i="1" smtClean="0">
                                <a:latin typeface="Cambria Math"/>
                              </a:rPr>
                            </m:ctrlPr>
                          </m:fPr>
                          <m:num>
                            <m:r>
                              <a:rPr lang="en-US" altLang="zh-CN" sz="4500" b="0" i="1" smtClean="0">
                                <a:latin typeface="Cambria Math" panose="02040503050406030204" pitchFamily="18" charset="0"/>
                              </a:rPr>
                              <m:t>1</m:t>
                            </m:r>
                          </m:num>
                          <m:den>
                            <m:sSub>
                              <m:sSubPr>
                                <m:ctrlPr>
                                  <a:rPr lang="en-US" altLang="zh-CN" sz="4500" i="1" smtClean="0">
                                    <a:latin typeface="Cambria Math"/>
                                  </a:rPr>
                                </m:ctrlPr>
                              </m:sSubPr>
                              <m:e>
                                <m:r>
                                  <a:rPr lang="en-US" altLang="zh-CN" sz="4500" b="0" i="1" smtClean="0">
                                    <a:latin typeface="Cambria Math" panose="02040503050406030204" pitchFamily="18" charset="0"/>
                                  </a:rPr>
                                  <m:t>𝑇</m:t>
                                </m:r>
                              </m:e>
                              <m:sub>
                                <m:r>
                                  <a:rPr lang="en-US" altLang="zh-CN" sz="4500" b="0" i="1" smtClean="0">
                                    <a:latin typeface="Cambria Math" panose="02040503050406030204" pitchFamily="18" charset="0"/>
                                  </a:rPr>
                                  <m:t>2</m:t>
                                </m:r>
                              </m:sub>
                            </m:sSub>
                            <m:r>
                              <a:rPr lang="en-US" altLang="zh-CN" sz="4500" b="0" i="1" smtClean="0">
                                <a:latin typeface="Cambria Math" panose="02040503050406030204" pitchFamily="18" charset="0"/>
                              </a:rPr>
                              <m:t>−</m:t>
                            </m:r>
                            <m:sSub>
                              <m:sSubPr>
                                <m:ctrlPr>
                                  <a:rPr lang="en-US" altLang="zh-CN" sz="4500" b="0" i="1" smtClean="0">
                                    <a:latin typeface="Cambria Math"/>
                                  </a:rPr>
                                </m:ctrlPr>
                              </m:sSubPr>
                              <m:e>
                                <m:r>
                                  <a:rPr lang="en-US" altLang="zh-CN" sz="4500" b="0" i="1" smtClean="0">
                                    <a:latin typeface="Cambria Math" panose="02040503050406030204" pitchFamily="18" charset="0"/>
                                  </a:rPr>
                                  <m:t>𝑇</m:t>
                                </m:r>
                              </m:e>
                              <m:sub>
                                <m:r>
                                  <a:rPr lang="en-US" altLang="zh-CN" sz="4500" b="0" i="1" smtClean="0">
                                    <a:latin typeface="Cambria Math" panose="02040503050406030204" pitchFamily="18" charset="0"/>
                                  </a:rPr>
                                  <m:t>1</m:t>
                                </m:r>
                              </m:sub>
                            </m:sSub>
                          </m:den>
                        </m:f>
                        <m:r>
                          <a:rPr lang="en-US" altLang="zh-CN" sz="4500" i="1" smtClean="0">
                            <a:latin typeface="Cambria Math" panose="02040503050406030204" pitchFamily="18" charset="0"/>
                            <a:ea typeface="Cambria Math" panose="02040503050406030204" pitchFamily="18" charset="0"/>
                          </a:rPr>
                          <m:t>×</m:t>
                        </m:r>
                        <m:r>
                          <a:rPr lang="en-US" altLang="zh-CN" sz="4500" b="0" i="1" smtClean="0">
                            <a:latin typeface="Cambria Math" panose="02040503050406030204" pitchFamily="18" charset="0"/>
                            <a:ea typeface="Cambria Math" panose="02040503050406030204" pitchFamily="18" charset="0"/>
                          </a:rPr>
                          <m:t>365</m:t>
                        </m:r>
                      </m:sup>
                    </m:sSup>
                    <m:r>
                      <a:rPr lang="en-US" altLang="zh-CN" sz="4500" b="0" i="1" smtClean="0">
                        <a:latin typeface="Cambria Math" panose="02040503050406030204" pitchFamily="18" charset="0"/>
                      </a:rPr>
                      <m:t>−1</m:t>
                    </m:r>
                  </m:oMath>
                </a14:m>
                <a:r>
                  <a:rPr lang="zh-CN" altLang="en-US" sz="4500" dirty="0"/>
                  <a:t>                                                                                                                  </a:t>
                </a:r>
                <a:r>
                  <a:rPr lang="en-US" altLang="zh-CN" sz="4500" dirty="0"/>
                  <a:t>(1-2)</a:t>
                </a:r>
                <a:endParaRPr lang="zh-CN" altLang="en-US" sz="4500" dirty="0"/>
              </a:p>
              <a:p>
                <a:pPr marL="400050" lvl="1" indent="0">
                  <a:lnSpc>
                    <a:spcPct val="170000"/>
                  </a:lnSpc>
                  <a:buNone/>
                </a:pPr>
                <a:r>
                  <a:rPr lang="zh-CN" altLang="en-US" sz="4500" dirty="0"/>
                  <a:t>其中， 和 分别表示交易策略投资的期末和期初。如果投资的标的是股票，在该式中，有时并非乘以</a:t>
                </a:r>
                <a:r>
                  <a:rPr lang="en-US" altLang="zh-CN" sz="4500" dirty="0"/>
                  <a:t>365</a:t>
                </a:r>
                <a:r>
                  <a:rPr lang="zh-CN" altLang="en-US" sz="4500" dirty="0"/>
                  <a:t>天，而是乘以股市的实际交易天数</a:t>
                </a:r>
                <a:r>
                  <a:rPr lang="en-US" altLang="zh-CN" sz="4500" dirty="0"/>
                  <a:t>252</a:t>
                </a:r>
                <a:r>
                  <a:rPr lang="zh-CN" altLang="en-US" sz="4500" dirty="0"/>
                  <a:t>。</a:t>
                </a:r>
              </a:p>
              <a:p>
                <a:pPr marL="400050" lvl="1" indent="0">
                  <a:buNone/>
                </a:pPr>
                <a:endParaRPr lang="en-US" altLang="zh-CN" sz="2400" dirty="0"/>
              </a:p>
              <a:p>
                <a:pPr marL="400050" lvl="1" indent="0">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692695"/>
                <a:ext cx="11953328" cy="6552713"/>
              </a:xfrm>
              <a:blipFill rotWithShape="1">
                <a:blip r:embed="rId2"/>
                <a:stretch>
                  <a:fillRect l="-408" r="-459"/>
                </a:stretch>
              </a:blipFill>
            </p:spPr>
            <p:txBody>
              <a:bodyPr/>
              <a:lstStyle/>
              <a:p>
                <a:r>
                  <a:rPr lang="zh-CN" altLang="en-US">
                    <a:noFill/>
                  </a:rPr>
                  <a:t> </a:t>
                </a:r>
              </a:p>
            </p:txBody>
          </p:sp>
        </mc:Fallback>
      </mc:AlternateContent>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2787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一、收益率指标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t>（三）相对收益率</a:t>
            </a:r>
            <a:endParaRPr lang="en-US" altLang="zh-CN" sz="2800" dirty="0"/>
          </a:p>
          <a:p>
            <a:pPr marL="0" indent="0">
              <a:buNone/>
            </a:pPr>
            <a:r>
              <a:rPr lang="zh-CN" altLang="en-US" sz="2800" dirty="0"/>
              <a:t>         </a:t>
            </a:r>
            <a:r>
              <a:rPr lang="zh-CN" altLang="en-US" sz="2400" dirty="0">
                <a:cs typeface="+mn-cs"/>
              </a:rPr>
              <a:t>相对收益率是指总收益率与基准收益率之差，即相对收益率</a:t>
            </a:r>
            <a:r>
              <a:rPr lang="en-US" altLang="zh-CN" sz="2400" dirty="0">
                <a:cs typeface="+mn-cs"/>
              </a:rPr>
              <a:t>=</a:t>
            </a:r>
            <a:r>
              <a:rPr lang="zh-CN" altLang="en-US" sz="2400" dirty="0">
                <a:cs typeface="+mn-cs"/>
              </a:rPr>
              <a:t>总收益率</a:t>
            </a:r>
            <a:r>
              <a:rPr lang="en-US" altLang="zh-CN" sz="2400" dirty="0">
                <a:cs typeface="+mn-cs"/>
              </a:rPr>
              <a:t>-</a:t>
            </a:r>
            <a:r>
              <a:rPr lang="zh-CN" altLang="en-US" sz="2400" dirty="0">
                <a:cs typeface="+mn-cs"/>
              </a:rPr>
              <a:t>业绩基准收益率。一般选取的基准收益率包括基于沪深</a:t>
            </a:r>
            <a:r>
              <a:rPr lang="en-US" altLang="zh-CN" sz="2400" dirty="0">
                <a:cs typeface="+mn-cs"/>
              </a:rPr>
              <a:t>300</a:t>
            </a:r>
            <a:r>
              <a:rPr lang="zh-CN" altLang="en-US" sz="2400" dirty="0">
                <a:cs typeface="+mn-cs"/>
              </a:rPr>
              <a:t>指数、上证指数、中证</a:t>
            </a:r>
            <a:r>
              <a:rPr lang="en-US" altLang="zh-CN" sz="2400" dirty="0">
                <a:cs typeface="+mn-cs"/>
              </a:rPr>
              <a:t>500</a:t>
            </a:r>
            <a:r>
              <a:rPr lang="zh-CN" altLang="en-US" sz="2400" dirty="0">
                <a:cs typeface="+mn-cs"/>
              </a:rPr>
              <a:t>指数、行业指数等计算得到的收益率。如果相对收益率指数大于零，则表示交易组合的收益率高于基准收益率。此外，如果我们将总收益率替换为年化复合收益率，同时将业绩基准收益率进行年化，则相对年化收益率也就具有可比性，此时，如果我们将基准收益率更换为年化无风险收益率，则相对收益率指数也就是超额收益率。</a:t>
            </a:r>
            <a:endParaRPr lang="en-US" altLang="zh-CN" sz="2400" dirty="0">
              <a:cs typeface="+mn-cs"/>
            </a:endParaRPr>
          </a:p>
          <a:p>
            <a:pPr marL="0" indent="0">
              <a:buNone/>
            </a:pPr>
            <a:endParaRPr lang="zh-CN" altLang="en-US" sz="2400" dirty="0"/>
          </a:p>
          <a:p>
            <a:pPr marL="400050" lvl="1" indent="0">
              <a:buNone/>
            </a:pPr>
            <a:endParaRPr lang="en-US" altLang="zh-CN" sz="2400" dirty="0"/>
          </a:p>
          <a:p>
            <a:pPr marL="400050" lvl="1" indent="0">
              <a:buNone/>
            </a:pPr>
            <a:endParaRPr lang="en-US" altLang="zh-CN" sz="2400" dirty="0"/>
          </a:p>
          <a:p>
            <a:pPr marL="400050" lvl="1" indent="0">
              <a:buNone/>
            </a:pP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26227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一、收益率指标</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692696"/>
                <a:ext cx="11953328" cy="5205192"/>
              </a:xfrm>
            </p:spPr>
            <p:txBody>
              <a:bodyPr>
                <a:normAutofit/>
              </a:bodyPr>
              <a:lstStyle/>
              <a:p>
                <a:r>
                  <a:rPr lang="zh-CN" altLang="en-US" sz="2800" dirty="0" smtClean="0"/>
                  <a:t>（四）</a:t>
                </a:r>
                <a:r>
                  <a:rPr lang="en-US" altLang="zh-CN" sz="2800" dirty="0"/>
                  <a:t>Alpha</a:t>
                </a:r>
                <a:r>
                  <a:rPr lang="zh-CN" altLang="en-US" sz="2800" dirty="0"/>
                  <a:t>收益率</a:t>
                </a:r>
                <a:endParaRPr lang="en-US" altLang="zh-CN" sz="2800" dirty="0"/>
              </a:p>
              <a:p>
                <a:r>
                  <a:rPr lang="en-US" altLang="zh-CN" sz="2100" dirty="0">
                    <a:cs typeface="+mn-cs"/>
                  </a:rPr>
                  <a:t>Alpha</a:t>
                </a:r>
                <a:r>
                  <a:rPr lang="zh-CN" altLang="en-US" sz="2100" dirty="0">
                    <a:cs typeface="+mn-cs"/>
                  </a:rPr>
                  <a:t>收益率是通过股票市场中性策略获取的收益率。理论上，</a:t>
                </a:r>
                <a:r>
                  <a:rPr lang="en-US" altLang="zh-CN" sz="2100" dirty="0">
                    <a:cs typeface="+mn-cs"/>
                  </a:rPr>
                  <a:t>Alpha</a:t>
                </a:r>
                <a:r>
                  <a:rPr lang="zh-CN" altLang="en-US" sz="2100" dirty="0">
                    <a:cs typeface="+mn-cs"/>
                  </a:rPr>
                  <a:t>收益率是衡量基金经理业绩的一个重要指标，该数值越大表示量化投资的绩效越好，反之，该数值越小，则表示交易策略的绩效相对较差。其计算公式为：</a:t>
                </a:r>
                <a:endParaRPr lang="en-US" altLang="zh-CN" sz="2100" dirty="0">
                  <a:cs typeface="+mn-cs"/>
                </a:endParaRPr>
              </a:p>
              <a:p>
                <a:pPr marL="0" indent="0">
                  <a:buNone/>
                </a:pPr>
                <a:r>
                  <a:rPr lang="en-US" altLang="zh-CN" sz="2100" dirty="0">
                    <a:cs typeface="+mn-cs"/>
                  </a:rPr>
                  <a:t>       </a:t>
                </a:r>
                <a:r>
                  <a:rPr lang="en-US" altLang="zh-CN" sz="2100" dirty="0"/>
                  <a:t> </a:t>
                </a:r>
                <a14:m>
                  <m:oMath xmlns:m="http://schemas.openxmlformats.org/officeDocument/2006/math">
                    <m:r>
                      <a:rPr lang="en-US" altLang="zh-CN" sz="2100" i="1">
                        <a:latin typeface="Cambria Math" panose="02040503050406030204" pitchFamily="18" charset="0"/>
                      </a:rPr>
                      <m:t>𝐴𝑙𝑝h𝑎</m:t>
                    </m:r>
                  </m:oMath>
                </a14:m>
                <a:r>
                  <a:rPr lang="zh-CN" altLang="en-US" sz="2100" dirty="0"/>
                  <a:t>年化收益率</a:t>
                </a:r>
                <a:r>
                  <a:rPr lang="en-US" altLang="zh-CN" sz="2100" dirty="0"/>
                  <a:t>=</a:t>
                </a:r>
                <a14:m>
                  <m:oMath xmlns:m="http://schemas.openxmlformats.org/officeDocument/2006/math">
                    <m:f>
                      <m:fPr>
                        <m:ctrlPr>
                          <a:rPr lang="en-US" altLang="zh-CN" sz="2100" i="1">
                            <a:latin typeface="Cambria Math"/>
                          </a:rPr>
                        </m:ctrlPr>
                      </m:fPr>
                      <m:num>
                        <m:sSub>
                          <m:sSubPr>
                            <m:ctrlPr>
                              <a:rPr lang="en-US" altLang="zh-CN" sz="2100" i="1">
                                <a:latin typeface="Cambria Math"/>
                              </a:rPr>
                            </m:ctrlPr>
                          </m:sSubPr>
                          <m:e>
                            <m:r>
                              <a:rPr lang="en-US" altLang="zh-CN" sz="2100" i="1">
                                <a:latin typeface="Cambria Math"/>
                              </a:rPr>
                              <m:t>(</m:t>
                            </m:r>
                            <m:r>
                              <a:rPr lang="en-US" altLang="zh-CN" sz="2100" i="1">
                                <a:latin typeface="Cambria Math" panose="02040503050406030204" pitchFamily="18" charset="0"/>
                              </a:rPr>
                              <m:t>𝑁</m:t>
                            </m:r>
                          </m:e>
                          <m:sub>
                            <m:r>
                              <a:rPr lang="en-US" altLang="zh-CN" sz="2100" i="1">
                                <a:latin typeface="Cambria Math" panose="02040503050406030204" pitchFamily="18" charset="0"/>
                              </a:rPr>
                              <m:t>2</m:t>
                            </m:r>
                          </m:sub>
                        </m:sSub>
                        <m:r>
                          <a:rPr lang="en-US" altLang="zh-CN" sz="2100" i="1">
                            <a:latin typeface="Cambria Math" panose="02040503050406030204" pitchFamily="18" charset="0"/>
                          </a:rPr>
                          <m:t>−</m:t>
                        </m:r>
                        <m:sSub>
                          <m:sSubPr>
                            <m:ctrlPr>
                              <a:rPr lang="en-US" altLang="zh-CN" sz="2100" i="1">
                                <a:latin typeface="Cambria Math"/>
                              </a:rPr>
                            </m:ctrlPr>
                          </m:sSubPr>
                          <m:e>
                            <m:r>
                              <a:rPr lang="en-US" altLang="zh-CN" sz="2100" i="1">
                                <a:latin typeface="Cambria Math" panose="02040503050406030204" pitchFamily="18" charset="0"/>
                              </a:rPr>
                              <m:t>𝑁</m:t>
                            </m:r>
                          </m:e>
                          <m:sub>
                            <m:r>
                              <a:rPr lang="en-US" altLang="zh-CN" sz="2100" i="1">
                                <a:latin typeface="Cambria Math" panose="02040503050406030204" pitchFamily="18" charset="0"/>
                              </a:rPr>
                              <m:t>1</m:t>
                            </m:r>
                          </m:sub>
                        </m:sSub>
                        <m:r>
                          <a:rPr lang="en-US" altLang="zh-CN" sz="2100" i="1">
                            <a:latin typeface="Cambria Math" panose="02040503050406030204" pitchFamily="18" charset="0"/>
                          </a:rPr>
                          <m:t>)+(</m:t>
                        </m:r>
                        <m:sSub>
                          <m:sSubPr>
                            <m:ctrlPr>
                              <a:rPr lang="en-US" altLang="zh-CN" sz="2100" i="1">
                                <a:latin typeface="Cambria Math"/>
                              </a:rPr>
                            </m:ctrlPr>
                          </m:sSubPr>
                          <m:e>
                            <m:r>
                              <a:rPr lang="en-US" altLang="zh-CN" sz="2100" i="1">
                                <a:latin typeface="Cambria Math" panose="02040503050406030204" pitchFamily="18" charset="0"/>
                              </a:rPr>
                              <m:t>𝑀</m:t>
                            </m:r>
                          </m:e>
                          <m:sub>
                            <m:r>
                              <a:rPr lang="en-US" altLang="zh-CN" sz="2100" i="1">
                                <a:latin typeface="Cambria Math" panose="02040503050406030204" pitchFamily="18" charset="0"/>
                              </a:rPr>
                              <m:t>1</m:t>
                            </m:r>
                          </m:sub>
                        </m:sSub>
                        <m:r>
                          <a:rPr lang="en-US" altLang="zh-CN" sz="2100" i="1">
                            <a:latin typeface="Cambria Math" panose="02040503050406030204" pitchFamily="18" charset="0"/>
                          </a:rPr>
                          <m:t>−</m:t>
                        </m:r>
                        <m:sSub>
                          <m:sSubPr>
                            <m:ctrlPr>
                              <a:rPr lang="en-US" altLang="zh-CN" sz="2100" i="1">
                                <a:latin typeface="Cambria Math"/>
                              </a:rPr>
                            </m:ctrlPr>
                          </m:sSubPr>
                          <m:e>
                            <m:r>
                              <a:rPr lang="en-US" altLang="zh-CN" sz="2100" i="1">
                                <a:latin typeface="Cambria Math" panose="02040503050406030204" pitchFamily="18" charset="0"/>
                              </a:rPr>
                              <m:t>𝑀</m:t>
                            </m:r>
                          </m:e>
                          <m:sub>
                            <m:r>
                              <a:rPr lang="en-US" altLang="zh-CN" sz="2100" i="1">
                                <a:latin typeface="Cambria Math" panose="02040503050406030204" pitchFamily="18" charset="0"/>
                              </a:rPr>
                              <m:t>2</m:t>
                            </m:r>
                          </m:sub>
                        </m:sSub>
                        <m:r>
                          <a:rPr lang="en-US" altLang="zh-CN" sz="2100" i="1">
                            <a:latin typeface="Cambria Math" panose="02040503050406030204" pitchFamily="18" charset="0"/>
                          </a:rPr>
                          <m:t>)</m:t>
                        </m:r>
                      </m:num>
                      <m:den>
                        <m:sSub>
                          <m:sSubPr>
                            <m:ctrlPr>
                              <a:rPr lang="en-US" altLang="zh-CN" sz="2100" i="1">
                                <a:latin typeface="Cambria Math"/>
                              </a:rPr>
                            </m:ctrlPr>
                          </m:sSubPr>
                          <m:e>
                            <m:r>
                              <a:rPr lang="en-US" altLang="zh-CN" sz="2100" i="1">
                                <a:latin typeface="Cambria Math" panose="02040503050406030204" pitchFamily="18" charset="0"/>
                              </a:rPr>
                              <m:t>𝑁</m:t>
                            </m:r>
                          </m:e>
                          <m:sub>
                            <m:r>
                              <a:rPr lang="en-US" altLang="zh-CN" sz="2100" i="1">
                                <a:latin typeface="Cambria Math" panose="02040503050406030204" pitchFamily="18" charset="0"/>
                              </a:rPr>
                              <m:t>1</m:t>
                            </m:r>
                          </m:sub>
                        </m:sSub>
                        <m:r>
                          <a:rPr lang="en-US" altLang="zh-CN" sz="2100" i="1">
                            <a:latin typeface="Cambria Math" panose="02040503050406030204" pitchFamily="18" charset="0"/>
                          </a:rPr>
                          <m:t>+</m:t>
                        </m:r>
                        <m:sSub>
                          <m:sSubPr>
                            <m:ctrlPr>
                              <a:rPr lang="en-US" altLang="zh-CN" sz="2100" i="1">
                                <a:latin typeface="Cambria Math"/>
                              </a:rPr>
                            </m:ctrlPr>
                          </m:sSubPr>
                          <m:e>
                            <m:r>
                              <a:rPr lang="en-US" altLang="zh-CN" sz="2100" i="1">
                                <a:latin typeface="Cambria Math" panose="02040503050406030204" pitchFamily="18" charset="0"/>
                              </a:rPr>
                              <m:t>𝑀</m:t>
                            </m:r>
                          </m:e>
                          <m:sub>
                            <m:r>
                              <a:rPr lang="en-US" altLang="zh-CN" sz="2100" i="1">
                                <a:latin typeface="Cambria Math" panose="02040503050406030204" pitchFamily="18" charset="0"/>
                              </a:rPr>
                              <m:t>1</m:t>
                            </m:r>
                          </m:sub>
                        </m:sSub>
                        <m:r>
                          <a:rPr lang="zh-CN" altLang="en-US" sz="2400" i="1">
                            <a:latin typeface="Cambria Math"/>
                          </a:rPr>
                          <m:t>𝜏</m:t>
                        </m:r>
                        <m:r>
                          <a:rPr lang="en-US" altLang="zh-CN" sz="2400" i="1">
                            <a:latin typeface="Cambria Math"/>
                          </a:rPr>
                          <m:t>−</m:t>
                        </m:r>
                        <m:sSub>
                          <m:sSubPr>
                            <m:ctrlPr>
                              <a:rPr lang="en-US" altLang="zh-CN" sz="2100" i="1">
                                <a:latin typeface="Cambria Math"/>
                              </a:rPr>
                            </m:ctrlPr>
                          </m:sSubPr>
                          <m:e>
                            <m:r>
                              <a:rPr lang="en-US" altLang="zh-CN" sz="2100" i="1">
                                <a:latin typeface="Cambria Math" panose="02040503050406030204" pitchFamily="18" charset="0"/>
                              </a:rPr>
                              <m:t>𝑀</m:t>
                            </m:r>
                          </m:e>
                          <m:sub>
                            <m:r>
                              <a:rPr lang="en-US" altLang="zh-CN" sz="2100" i="1">
                                <a:latin typeface="Cambria Math" panose="02040503050406030204" pitchFamily="18" charset="0"/>
                              </a:rPr>
                              <m:t>1</m:t>
                            </m:r>
                          </m:sub>
                        </m:sSub>
                      </m:den>
                    </m:f>
                    <m:r>
                      <a:rPr lang="en-US" altLang="zh-CN" sz="2100" i="1">
                        <a:latin typeface="Cambria Math"/>
                      </a:rPr>
                      <m:t> </m:t>
                    </m:r>
                    <m:r>
                      <a:rPr lang="en-US" altLang="zh-CN" sz="2100" b="0" i="1" smtClean="0">
                        <a:latin typeface="Cambria Math"/>
                      </a:rPr>
                      <m:t>           </m:t>
                    </m:r>
                    <m:r>
                      <a:rPr lang="en-US" altLang="zh-CN" sz="2100" b="0" i="1" smtClean="0">
                        <a:latin typeface="Cambria Math" panose="02040503050406030204" pitchFamily="18" charset="0"/>
                        <a:cs typeface="+mn-cs"/>
                      </a:rPr>
                      <m:t>                                                                                                        </m:t>
                    </m:r>
                  </m:oMath>
                </a14:m>
                <a:r>
                  <a:rPr lang="en-US" altLang="zh-CN" sz="2100" dirty="0">
                    <a:cs typeface="+mn-cs"/>
                  </a:rPr>
                  <a:t>(1-3)</a:t>
                </a:r>
              </a:p>
              <a:p>
                <a:r>
                  <a:rPr lang="zh-CN" altLang="en-US" sz="1900" dirty="0"/>
                  <a:t>其中，</a:t>
                </a:r>
                <a14:m>
                  <m:oMath xmlns:m="http://schemas.openxmlformats.org/officeDocument/2006/math">
                    <m:r>
                      <a:rPr lang="zh-CN" altLang="en-US" sz="1900" i="1">
                        <a:latin typeface="Cambria Math"/>
                      </a:rPr>
                      <m:t>𝜏</m:t>
                    </m:r>
                    <m:sSub>
                      <m:sSubPr>
                        <m:ctrlPr>
                          <a:rPr lang="en-US" altLang="zh-CN" sz="1900" i="1">
                            <a:latin typeface="Cambria Math"/>
                          </a:rPr>
                        </m:ctrlPr>
                      </m:sSubPr>
                      <m:e>
                        <m:r>
                          <a:rPr lang="zh-CN" altLang="en-US" sz="1900" i="1">
                            <a:latin typeface="Cambria Math"/>
                          </a:rPr>
                          <m:t>表示期货保证金比率，一般为</m:t>
                        </m:r>
                        <m:r>
                          <a:rPr lang="en-US" altLang="zh-CN" sz="1900" i="1">
                            <a:latin typeface="Cambria Math"/>
                          </a:rPr>
                          <m:t>5%~15%</m:t>
                        </m:r>
                        <m:r>
                          <a:rPr lang="zh-CN" altLang="en-US" sz="1900" i="1">
                            <a:latin typeface="Cambria Math"/>
                          </a:rPr>
                          <m:t>，</m:t>
                        </m:r>
                        <m:r>
                          <a:rPr lang="en-US" altLang="zh-CN" sz="1900" i="1">
                            <a:latin typeface="Cambria Math" panose="02040503050406030204" pitchFamily="18" charset="0"/>
                          </a:rPr>
                          <m:t>𝑁</m:t>
                        </m:r>
                      </m:e>
                      <m:sub>
                        <m:r>
                          <a:rPr lang="en-US" altLang="zh-CN" sz="1900" i="1">
                            <a:latin typeface="Cambria Math" panose="02040503050406030204" pitchFamily="18" charset="0"/>
                          </a:rPr>
                          <m:t>2</m:t>
                        </m:r>
                      </m:sub>
                    </m:sSub>
                  </m:oMath>
                </a14:m>
                <a:r>
                  <a:rPr lang="zh-CN" altLang="en-US" sz="1900" dirty="0"/>
                  <a:t>和</a:t>
                </a:r>
                <a14:m>
                  <m:oMath xmlns:m="http://schemas.openxmlformats.org/officeDocument/2006/math">
                    <m:sSub>
                      <m:sSubPr>
                        <m:ctrlPr>
                          <a:rPr lang="en-US" altLang="zh-CN" sz="1900" i="1" dirty="0">
                            <a:latin typeface="Cambria Math"/>
                          </a:rPr>
                        </m:ctrlPr>
                      </m:sSubPr>
                      <m:e>
                        <m:r>
                          <a:rPr lang="en-US" altLang="zh-CN" sz="1900" i="1" dirty="0">
                            <a:latin typeface="Cambria Math" panose="02040503050406030204" pitchFamily="18" charset="0"/>
                          </a:rPr>
                          <m:t>𝑁</m:t>
                        </m:r>
                      </m:e>
                      <m:sub>
                        <m:r>
                          <a:rPr lang="en-US" altLang="zh-CN" sz="1900" i="1" dirty="0">
                            <a:latin typeface="Cambria Math" panose="02040503050406030204" pitchFamily="18" charset="0"/>
                          </a:rPr>
                          <m:t>1</m:t>
                        </m:r>
                      </m:sub>
                    </m:sSub>
                  </m:oMath>
                </a14:m>
                <a:r>
                  <a:rPr lang="zh-CN" altLang="en-US" sz="1900" dirty="0"/>
                  <a:t> 表示投资股票期末和期初的总资产，而</a:t>
                </a:r>
                <a14:m>
                  <m:oMath xmlns:m="http://schemas.openxmlformats.org/officeDocument/2006/math">
                    <m:sSub>
                      <m:sSubPr>
                        <m:ctrlPr>
                          <a:rPr lang="en-US" altLang="zh-CN" sz="1900" i="1" dirty="0">
                            <a:latin typeface="Cambria Math"/>
                          </a:rPr>
                        </m:ctrlPr>
                      </m:sSubPr>
                      <m:e>
                        <m:r>
                          <a:rPr lang="en-US" altLang="zh-CN" sz="1900" i="1" dirty="0">
                            <a:latin typeface="Cambria Math"/>
                          </a:rPr>
                          <m:t>𝑀</m:t>
                        </m:r>
                      </m:e>
                      <m:sub>
                        <m:r>
                          <a:rPr lang="en-US" altLang="zh-CN" sz="1900" i="1" dirty="0">
                            <a:latin typeface="Cambria Math" panose="02040503050406030204" pitchFamily="18" charset="0"/>
                          </a:rPr>
                          <m:t>1</m:t>
                        </m:r>
                      </m:sub>
                    </m:sSub>
                  </m:oMath>
                </a14:m>
                <a:r>
                  <a:rPr lang="zh-CN" altLang="en-US" sz="1900" dirty="0"/>
                  <a:t>和</a:t>
                </a:r>
                <a14:m>
                  <m:oMath xmlns:m="http://schemas.openxmlformats.org/officeDocument/2006/math">
                    <m:sSub>
                      <m:sSubPr>
                        <m:ctrlPr>
                          <a:rPr lang="en-US" altLang="zh-CN" sz="1900" i="1" dirty="0">
                            <a:latin typeface="Cambria Math"/>
                          </a:rPr>
                        </m:ctrlPr>
                      </m:sSubPr>
                      <m:e>
                        <m:r>
                          <a:rPr lang="en-US" altLang="zh-CN" sz="1900" i="1" dirty="0">
                            <a:latin typeface="Cambria Math"/>
                          </a:rPr>
                          <m:t>𝑀</m:t>
                        </m:r>
                      </m:e>
                      <m:sub>
                        <m:r>
                          <a:rPr lang="en-US" altLang="zh-CN" sz="1900" i="1" dirty="0">
                            <a:latin typeface="Cambria Math" panose="02040503050406030204" pitchFamily="18" charset="0"/>
                          </a:rPr>
                          <m:t>1</m:t>
                        </m:r>
                      </m:sub>
                    </m:sSub>
                  </m:oMath>
                </a14:m>
                <a:r>
                  <a:rPr lang="zh-CN" altLang="en-US" sz="1900" dirty="0"/>
                  <a:t> 表示期货对冲头寸期末和期初的资产。即为了对冲交易组合持有股票的风险，投资者购买期货进行对冲，其中，股票采取的是先买后卖，而期货则是先卖后买。故此，股票部分的权益是 ，期货部分的权益是 。同理，如果为了把</a:t>
                </a:r>
                <a:r>
                  <a:rPr lang="en-US" altLang="zh-CN" sz="1900" dirty="0"/>
                  <a:t>Alpha</a:t>
                </a:r>
                <a:r>
                  <a:rPr lang="zh-CN" altLang="en-US" sz="1900" dirty="0"/>
                  <a:t>收益率年化，则可通过如下公式进行转换</a:t>
                </a:r>
                <a:r>
                  <a:rPr lang="zh-CN" altLang="en-US" sz="2100" dirty="0"/>
                  <a:t>：</a:t>
                </a:r>
                <a:endParaRPr lang="en-US" altLang="zh-CN" sz="2100" dirty="0"/>
              </a:p>
              <a:p>
                <a:pPr marL="0" indent="0">
                  <a:buNone/>
                </a:pPr>
                <a:r>
                  <a:rPr lang="en-US" altLang="zh-CN" sz="2100" dirty="0"/>
                  <a:t> </a:t>
                </a:r>
                <a:r>
                  <a:rPr lang="en-US" altLang="zh-CN" sz="2100" dirty="0" smtClean="0"/>
                  <a:t>       </a:t>
                </a:r>
                <a14:m>
                  <m:oMath xmlns:m="http://schemas.openxmlformats.org/officeDocument/2006/math">
                    <m:r>
                      <a:rPr lang="en-US" altLang="zh-CN" sz="2100" i="1">
                        <a:latin typeface="Cambria Math" panose="02040503050406030204" pitchFamily="18" charset="0"/>
                      </a:rPr>
                      <m:t>𝐴𝑙𝑝h𝑎</m:t>
                    </m:r>
                  </m:oMath>
                </a14:m>
                <a:r>
                  <a:rPr lang="zh-CN" altLang="en-US" sz="2100" dirty="0">
                    <a:latin typeface="Cambria Math" panose="02040503050406030204" pitchFamily="18" charset="0"/>
                  </a:rPr>
                  <a:t>年化收益率</a:t>
                </a:r>
                <a:r>
                  <a:rPr lang="en-US" altLang="zh-CN" sz="2100" dirty="0">
                    <a:latin typeface="Cambria Math" panose="02040503050406030204" pitchFamily="18" charset="0"/>
                  </a:rPr>
                  <a:t>=</a:t>
                </a:r>
                <a14:m>
                  <m:oMath xmlns:m="http://schemas.openxmlformats.org/officeDocument/2006/math">
                    <m:f>
                      <m:fPr>
                        <m:ctrlPr>
                          <a:rPr lang="en-US" altLang="zh-CN" sz="2100" i="1">
                            <a:latin typeface="Cambria Math"/>
                          </a:rPr>
                        </m:ctrlPr>
                      </m:fPr>
                      <m:num>
                        <m:r>
                          <m:rPr>
                            <m:sty m:val="p"/>
                          </m:rPr>
                          <a:rPr lang="en-US" altLang="zh-CN" sz="2100">
                            <a:latin typeface="Cambria Math" panose="02040503050406030204" pitchFamily="18" charset="0"/>
                          </a:rPr>
                          <m:t>Alpha</m:t>
                        </m:r>
                        <m:r>
                          <a:rPr lang="zh-CN" altLang="en-US" sz="2100">
                            <a:latin typeface="Cambria Math" panose="02040503050406030204" pitchFamily="18" charset="0"/>
                          </a:rPr>
                          <m:t>收益率</m:t>
                        </m:r>
                      </m:num>
                      <m:den>
                        <m:sSub>
                          <m:sSubPr>
                            <m:ctrlPr>
                              <a:rPr lang="en-US" altLang="zh-CN" sz="2100" i="1">
                                <a:latin typeface="Cambria Math"/>
                              </a:rPr>
                            </m:ctrlPr>
                          </m:sSubPr>
                          <m:e>
                            <m:r>
                              <m:rPr>
                                <m:sty m:val="p"/>
                              </m:rPr>
                              <a:rPr lang="en-US" altLang="zh-CN" sz="2100">
                                <a:latin typeface="Cambria Math" panose="02040503050406030204" pitchFamily="18" charset="0"/>
                              </a:rPr>
                              <m:t>T</m:t>
                            </m:r>
                          </m:e>
                          <m:sub>
                            <m:r>
                              <a:rPr lang="en-US" altLang="zh-CN" sz="2100">
                                <a:latin typeface="Cambria Math" panose="02040503050406030204" pitchFamily="18" charset="0"/>
                              </a:rPr>
                              <m:t>2</m:t>
                            </m:r>
                          </m:sub>
                        </m:sSub>
                        <m:r>
                          <a:rPr lang="en-US" altLang="zh-CN" sz="2100">
                            <a:latin typeface="Cambria Math" panose="02040503050406030204" pitchFamily="18" charset="0"/>
                          </a:rPr>
                          <m:t>−</m:t>
                        </m:r>
                        <m:sSub>
                          <m:sSubPr>
                            <m:ctrlPr>
                              <a:rPr lang="en-US" altLang="zh-CN" sz="2100" i="1">
                                <a:latin typeface="Cambria Math"/>
                              </a:rPr>
                            </m:ctrlPr>
                          </m:sSubPr>
                          <m:e>
                            <m:r>
                              <m:rPr>
                                <m:sty m:val="p"/>
                              </m:rPr>
                              <a:rPr lang="en-US" altLang="zh-CN" sz="2100">
                                <a:latin typeface="Cambria Math" panose="02040503050406030204" pitchFamily="18" charset="0"/>
                              </a:rPr>
                              <m:t>T</m:t>
                            </m:r>
                          </m:e>
                          <m:sub>
                            <m:r>
                              <a:rPr lang="en-US" altLang="zh-CN" sz="2100">
                                <a:latin typeface="Cambria Math" panose="02040503050406030204" pitchFamily="18" charset="0"/>
                              </a:rPr>
                              <m:t>1</m:t>
                            </m:r>
                          </m:sub>
                        </m:sSub>
                      </m:den>
                    </m:f>
                    <m:r>
                      <a:rPr lang="en-US" altLang="zh-CN" sz="2100">
                        <a:latin typeface="Cambria Math" panose="02040503050406030204" pitchFamily="18" charset="0"/>
                      </a:rPr>
                      <m:t>×365</m:t>
                    </m:r>
                  </m:oMath>
                </a14:m>
                <a:r>
                  <a:rPr lang="en-US" altLang="zh-CN" sz="2100" dirty="0" smtClean="0">
                    <a:cs typeface="+mn-cs"/>
                  </a:rPr>
                  <a:t>                                                                                                          (</a:t>
                </a:r>
                <a:r>
                  <a:rPr lang="en-US" altLang="zh-CN" sz="2100" dirty="0">
                    <a:cs typeface="+mn-cs"/>
                  </a:rPr>
                  <a:t>1-4)</a:t>
                </a:r>
              </a:p>
              <a:p>
                <a:pPr marL="0" indent="0">
                  <a:buNone/>
                </a:pPr>
                <a:r>
                  <a:rPr lang="en-US" altLang="zh-CN" sz="2100" i="1" dirty="0">
                    <a:latin typeface="Cambria Math" panose="02040503050406030204" pitchFamily="18" charset="0"/>
                    <a:cs typeface="+mn-cs"/>
                  </a:rPr>
                  <a:t> </a:t>
                </a:r>
                <a14:m>
                  <m:oMath xmlns:m="http://schemas.openxmlformats.org/officeDocument/2006/math">
                    <m:r>
                      <a:rPr lang="en-US" altLang="zh-CN" sz="2100" b="0" i="1" smtClean="0">
                        <a:latin typeface="Cambria Math" panose="02040503050406030204" pitchFamily="18" charset="0"/>
                        <a:cs typeface="+mn-cs"/>
                      </a:rPr>
                      <m:t>       </m:t>
                    </m:r>
                    <m:r>
                      <a:rPr lang="en-US" altLang="zh-CN" sz="2100" b="0" i="1" smtClean="0">
                        <a:latin typeface="Cambria Math" panose="02040503050406030204" pitchFamily="18" charset="0"/>
                        <a:cs typeface="+mn-cs"/>
                      </a:rPr>
                      <m:t>𝐴𝑙𝑝h𝑎</m:t>
                    </m:r>
                  </m:oMath>
                </a14:m>
                <a:r>
                  <a:rPr lang="zh-CN" altLang="en-US" sz="2100" dirty="0">
                    <a:latin typeface="Cambria Math" panose="02040503050406030204" pitchFamily="18" charset="0"/>
                    <a:cs typeface="+mn-cs"/>
                  </a:rPr>
                  <a:t>年化复合收益率</a:t>
                </a:r>
                <a:r>
                  <a:rPr lang="en-US" altLang="zh-CN" sz="2100" dirty="0">
                    <a:latin typeface="Cambria Math" panose="02040503050406030204" pitchFamily="18" charset="0"/>
                    <a:cs typeface="+mn-cs"/>
                  </a:rPr>
                  <a:t>=</a:t>
                </a:r>
                <a14:m>
                  <m:oMath xmlns:m="http://schemas.openxmlformats.org/officeDocument/2006/math">
                    <m:sSup>
                      <m:sSupPr>
                        <m:ctrlPr>
                          <a:rPr lang="en-US" altLang="zh-CN" sz="2100" i="1" smtClean="0">
                            <a:latin typeface="Cambria Math"/>
                            <a:cs typeface="+mn-cs"/>
                          </a:rPr>
                        </m:ctrlPr>
                      </m:sSupPr>
                      <m:e>
                        <m:r>
                          <a:rPr lang="zh-CN" altLang="en-US" sz="2100" i="1">
                            <a:latin typeface="Cambria Math" panose="02040503050406030204" pitchFamily="18" charset="0"/>
                            <a:cs typeface="+mn-cs"/>
                          </a:rPr>
                          <m:t>（</m:t>
                        </m:r>
                        <m:r>
                          <a:rPr lang="en-US" altLang="zh-CN" sz="2100" i="1">
                            <a:latin typeface="Cambria Math" panose="02040503050406030204" pitchFamily="18" charset="0"/>
                            <a:cs typeface="+mn-cs"/>
                          </a:rPr>
                          <m:t>1+</m:t>
                        </m:r>
                        <m:r>
                          <a:rPr lang="zh-CN" altLang="en-US" sz="2100" i="1">
                            <a:latin typeface="Cambria Math" panose="02040503050406030204" pitchFamily="18" charset="0"/>
                            <a:cs typeface="+mn-cs"/>
                          </a:rPr>
                          <m:t>𝐴𝑙𝑝</m:t>
                        </m:r>
                        <m:r>
                          <a:rPr lang="en-US" altLang="zh-CN" sz="2100" i="1">
                            <a:latin typeface="Cambria Math" panose="02040503050406030204" pitchFamily="18" charset="0"/>
                            <a:cs typeface="+mn-cs"/>
                          </a:rPr>
                          <m:t>h</m:t>
                        </m:r>
                        <m:r>
                          <a:rPr lang="zh-CN" altLang="en-US" sz="2100" i="1">
                            <a:latin typeface="Cambria Math" panose="02040503050406030204" pitchFamily="18" charset="0"/>
                            <a:cs typeface="+mn-cs"/>
                          </a:rPr>
                          <m:t>𝑎</m:t>
                        </m:r>
                        <m:r>
                          <a:rPr lang="zh-CN" altLang="en-US" sz="2100" i="1">
                            <a:latin typeface="Cambria Math" panose="02040503050406030204" pitchFamily="18" charset="0"/>
                            <a:cs typeface="+mn-cs"/>
                          </a:rPr>
                          <m:t>收益率）</m:t>
                        </m:r>
                        <m:r>
                          <a:rPr lang="zh-CN" altLang="en-US" sz="2100" i="1">
                            <a:latin typeface="Cambria Math" panose="02040503050406030204" pitchFamily="18" charset="0"/>
                            <a:cs typeface="+mn-cs"/>
                          </a:rPr>
                          <m:t> </m:t>
                        </m:r>
                      </m:e>
                      <m:sup>
                        <m:f>
                          <m:fPr>
                            <m:ctrlPr>
                              <a:rPr lang="en-US" altLang="zh-CN" sz="2100" i="1" smtClean="0">
                                <a:latin typeface="Cambria Math"/>
                                <a:cs typeface="+mn-cs"/>
                              </a:rPr>
                            </m:ctrlPr>
                          </m:fPr>
                          <m:num>
                            <m:r>
                              <a:rPr lang="en-US" altLang="zh-CN" sz="2100" b="0" i="1" smtClean="0">
                                <a:latin typeface="Cambria Math" panose="02040503050406030204" pitchFamily="18" charset="0"/>
                                <a:cs typeface="+mn-cs"/>
                              </a:rPr>
                              <m:t>1</m:t>
                            </m:r>
                          </m:num>
                          <m:den>
                            <m:sSub>
                              <m:sSubPr>
                                <m:ctrlPr>
                                  <a:rPr lang="en-US" altLang="zh-CN" sz="2100" i="1" smtClean="0">
                                    <a:latin typeface="Cambria Math"/>
                                    <a:cs typeface="+mn-cs"/>
                                  </a:rPr>
                                </m:ctrlPr>
                              </m:sSubPr>
                              <m:e>
                                <m:r>
                                  <a:rPr lang="en-US" altLang="zh-CN" sz="2100" b="0" i="1" smtClean="0">
                                    <a:latin typeface="Cambria Math" panose="02040503050406030204" pitchFamily="18" charset="0"/>
                                    <a:cs typeface="+mn-cs"/>
                                  </a:rPr>
                                  <m:t>𝑇</m:t>
                                </m:r>
                              </m:e>
                              <m:sub>
                                <m:r>
                                  <a:rPr lang="en-US" altLang="zh-CN" sz="2100" b="0" i="1" smtClean="0">
                                    <a:latin typeface="Cambria Math" panose="02040503050406030204" pitchFamily="18" charset="0"/>
                                    <a:cs typeface="+mn-cs"/>
                                  </a:rPr>
                                  <m:t>2</m:t>
                                </m:r>
                              </m:sub>
                            </m:sSub>
                            <m:r>
                              <a:rPr lang="en-US" altLang="zh-CN" sz="2100" b="0" i="1" smtClean="0">
                                <a:latin typeface="Cambria Math" panose="02040503050406030204" pitchFamily="18" charset="0"/>
                                <a:cs typeface="+mn-cs"/>
                              </a:rPr>
                              <m:t>−</m:t>
                            </m:r>
                            <m:sSub>
                              <m:sSubPr>
                                <m:ctrlPr>
                                  <a:rPr lang="en-US" altLang="zh-CN" sz="2100" b="0" i="1" smtClean="0">
                                    <a:latin typeface="Cambria Math"/>
                                    <a:cs typeface="+mn-cs"/>
                                  </a:rPr>
                                </m:ctrlPr>
                              </m:sSubPr>
                              <m:e>
                                <m:r>
                                  <a:rPr lang="en-US" altLang="zh-CN" sz="2100" b="0" i="1" smtClean="0">
                                    <a:latin typeface="Cambria Math" panose="02040503050406030204" pitchFamily="18" charset="0"/>
                                    <a:cs typeface="+mn-cs"/>
                                  </a:rPr>
                                  <m:t>𝑇</m:t>
                                </m:r>
                              </m:e>
                              <m:sub>
                                <m:r>
                                  <a:rPr lang="en-US" altLang="zh-CN" sz="2100" b="0" i="1" smtClean="0">
                                    <a:latin typeface="Cambria Math" panose="02040503050406030204" pitchFamily="18" charset="0"/>
                                    <a:cs typeface="+mn-cs"/>
                                  </a:rPr>
                                  <m:t>1</m:t>
                                </m:r>
                              </m:sub>
                            </m:sSub>
                          </m:den>
                        </m:f>
                        <m:r>
                          <a:rPr lang="en-US" altLang="zh-CN" sz="2100" i="1" smtClean="0">
                            <a:latin typeface="Cambria Math" panose="02040503050406030204" pitchFamily="18" charset="0"/>
                            <a:ea typeface="Cambria Math" panose="02040503050406030204" pitchFamily="18" charset="0"/>
                            <a:cs typeface="+mn-cs"/>
                          </a:rPr>
                          <m:t>×</m:t>
                        </m:r>
                        <m:r>
                          <a:rPr lang="en-US" altLang="zh-CN" sz="2100" b="0" i="1" smtClean="0">
                            <a:latin typeface="Cambria Math" panose="02040503050406030204" pitchFamily="18" charset="0"/>
                            <a:ea typeface="Cambria Math" panose="02040503050406030204" pitchFamily="18" charset="0"/>
                            <a:cs typeface="+mn-cs"/>
                          </a:rPr>
                          <m:t>365</m:t>
                        </m:r>
                      </m:sup>
                    </m:sSup>
                    <m:r>
                      <a:rPr lang="en-US" altLang="zh-CN" sz="2100" b="0" i="1" smtClean="0">
                        <a:latin typeface="Cambria Math" panose="02040503050406030204" pitchFamily="18" charset="0"/>
                        <a:cs typeface="+mn-cs"/>
                      </a:rPr>
                      <m:t>−1</m:t>
                    </m:r>
                  </m:oMath>
                </a14:m>
                <a:r>
                  <a:rPr lang="en-US" altLang="zh-CN" sz="2100" dirty="0">
                    <a:latin typeface="Cambria Math" panose="02040503050406030204" pitchFamily="18" charset="0"/>
                    <a:cs typeface="+mn-cs"/>
                  </a:rPr>
                  <a:t>                                                                 </a:t>
                </a:r>
                <a:r>
                  <a:rPr lang="en-US" altLang="zh-CN" sz="2100" dirty="0">
                    <a:cs typeface="+mn-cs"/>
                  </a:rPr>
                  <a:t>(1-5)</a:t>
                </a:r>
              </a:p>
              <a:p>
                <a:r>
                  <a:rPr lang="zh-CN" altLang="en-US" sz="2100" dirty="0"/>
                  <a:t> 其中，如果是按照股市实际交易天数，则</a:t>
                </a:r>
                <a:r>
                  <a:rPr lang="en-US" altLang="zh-CN" sz="2100" dirty="0"/>
                  <a:t>365</a:t>
                </a:r>
                <a:r>
                  <a:rPr lang="zh-CN" altLang="en-US" sz="2100" dirty="0"/>
                  <a:t>天可以重新改写为</a:t>
                </a:r>
                <a:r>
                  <a:rPr lang="en-US" altLang="zh-CN" sz="2100" dirty="0"/>
                  <a:t>252</a:t>
                </a:r>
                <a:r>
                  <a:rPr lang="zh-CN" altLang="en-US" sz="2100" dirty="0"/>
                  <a:t>。</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692696"/>
                <a:ext cx="11953328" cy="5205192"/>
              </a:xfrm>
              <a:blipFill rotWithShape="1">
                <a:blip r:embed="rId2"/>
                <a:stretch>
                  <a:fillRect l="-867" t="-1639" r="-408"/>
                </a:stretch>
              </a:blipFill>
            </p:spPr>
            <p:txBody>
              <a:bodyPr/>
              <a:lstStyle/>
              <a:p>
                <a:r>
                  <a:rPr lang="zh-CN" altLang="en-US">
                    <a:noFill/>
                  </a:rPr>
                  <a:t> </a:t>
                </a:r>
              </a:p>
            </p:txBody>
          </p:sp>
        </mc:Fallback>
      </mc:AlternateContent>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415940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（一）</a:t>
            </a:r>
            <a:r>
              <a:rPr lang="en-US" altLang="zh-CN" sz="2800" dirty="0">
                <a:cs typeface="+mn-cs"/>
              </a:rPr>
              <a:t>beta</a:t>
            </a:r>
            <a:r>
              <a:rPr lang="zh-CN" altLang="en-US" sz="2800" dirty="0">
                <a:cs typeface="+mn-cs"/>
              </a:rPr>
              <a:t>系数</a:t>
            </a:r>
          </a:p>
          <a:p>
            <a:pPr marL="0" indent="0">
              <a:buNone/>
            </a:pPr>
            <a:r>
              <a:rPr lang="zh-CN" altLang="en-US" sz="1900" dirty="0">
                <a:cs typeface="+mn-cs"/>
              </a:rPr>
              <a:t>         </a:t>
            </a:r>
            <a:endParaRPr lang="en-US" altLang="zh-CN" sz="1900" dirty="0">
              <a:cs typeface="+mn-cs"/>
            </a:endParaRPr>
          </a:p>
          <a:p>
            <a:pPr marL="0" indent="0">
              <a:buNone/>
            </a:pPr>
            <a:endParaRPr lang="en-US" altLang="zh-CN" sz="1900" dirty="0">
              <a:cs typeface="+mn-cs"/>
            </a:endParaRPr>
          </a:p>
          <a:p>
            <a:pPr marL="0" indent="0">
              <a:buNone/>
            </a:pPr>
            <a:r>
              <a:rPr lang="zh-CN" altLang="en-US" sz="2400" dirty="0">
                <a:cs typeface="+mn-cs"/>
              </a:rPr>
              <a:t>       基于资本资产定价模型可知，</a:t>
            </a:r>
            <a:r>
              <a:rPr lang="en-US" altLang="zh-CN" sz="2400" dirty="0">
                <a:cs typeface="+mn-cs"/>
              </a:rPr>
              <a:t>beta</a:t>
            </a:r>
            <a:r>
              <a:rPr lang="zh-CN" altLang="en-US" sz="2400" dirty="0">
                <a:cs typeface="+mn-cs"/>
              </a:rPr>
              <a:t>系数是衡量股票风险的一个重要指标，该数值大于</a:t>
            </a:r>
            <a:r>
              <a:rPr lang="en-US" altLang="zh-CN" sz="2400" dirty="0">
                <a:cs typeface="+mn-cs"/>
              </a:rPr>
              <a:t>1</a:t>
            </a:r>
            <a:r>
              <a:rPr lang="zh-CN" altLang="en-US" sz="2400" dirty="0">
                <a:cs typeface="+mn-cs"/>
              </a:rPr>
              <a:t>，表示该股票的波动幅度大于证券市场，即证券市场超额收益率每增加</a:t>
            </a:r>
            <a:r>
              <a:rPr lang="en-US" altLang="zh-CN" sz="2400" dirty="0">
                <a:cs typeface="+mn-cs"/>
              </a:rPr>
              <a:t>1%</a:t>
            </a:r>
            <a:r>
              <a:rPr lang="zh-CN" altLang="en-US" sz="2400" dirty="0">
                <a:cs typeface="+mn-cs"/>
              </a:rPr>
              <a:t>，则该股票的超额收益率增加幅度大于</a:t>
            </a:r>
            <a:r>
              <a:rPr lang="en-US" altLang="zh-CN" sz="2400" dirty="0">
                <a:cs typeface="+mn-cs"/>
              </a:rPr>
              <a:t>1%</a:t>
            </a:r>
            <a:r>
              <a:rPr lang="zh-CN" altLang="en-US" sz="2400" dirty="0">
                <a:cs typeface="+mn-cs"/>
              </a:rPr>
              <a:t>。反之，如果该数值小于</a:t>
            </a:r>
            <a:r>
              <a:rPr lang="en-US" altLang="zh-CN" sz="2400" dirty="0">
                <a:cs typeface="+mn-cs"/>
              </a:rPr>
              <a:t>1</a:t>
            </a:r>
            <a:r>
              <a:rPr lang="zh-CN" altLang="en-US" sz="2400" dirty="0">
                <a:cs typeface="+mn-cs"/>
              </a:rPr>
              <a:t>，则意味着证券市场超额收益率每增加</a:t>
            </a:r>
            <a:r>
              <a:rPr lang="en-US" altLang="zh-CN" sz="2400" dirty="0">
                <a:cs typeface="+mn-cs"/>
              </a:rPr>
              <a:t>1%</a:t>
            </a:r>
            <a:r>
              <a:rPr lang="zh-CN" altLang="en-US" sz="2400" dirty="0">
                <a:cs typeface="+mn-cs"/>
              </a:rPr>
              <a:t>，则该股票的超额收益率增加幅度小于</a:t>
            </a:r>
            <a:r>
              <a:rPr lang="en-US" altLang="zh-CN" sz="2400" dirty="0">
                <a:cs typeface="+mn-cs"/>
              </a:rPr>
              <a:t>1%</a:t>
            </a:r>
            <a:r>
              <a:rPr lang="zh-CN" altLang="en-US" sz="2400" dirty="0">
                <a:cs typeface="+mn-cs"/>
              </a:rPr>
              <a:t>。因此，</a:t>
            </a:r>
            <a:r>
              <a:rPr lang="en-US" altLang="zh-CN" sz="2400" dirty="0">
                <a:cs typeface="+mn-cs"/>
              </a:rPr>
              <a:t>beta</a:t>
            </a:r>
            <a:r>
              <a:rPr lang="zh-CN" altLang="en-US" sz="2400" dirty="0">
                <a:cs typeface="+mn-cs"/>
              </a:rPr>
              <a:t>系数越大，则表示该股票的风险也越大。在实际投资中，当股票市场处于上涨的牛市时期，我们可以购买</a:t>
            </a:r>
            <a:r>
              <a:rPr lang="en-US" altLang="zh-CN" sz="2400" dirty="0">
                <a:cs typeface="+mn-cs"/>
              </a:rPr>
              <a:t>beta</a:t>
            </a:r>
            <a:r>
              <a:rPr lang="zh-CN" altLang="en-US" sz="2400" dirty="0">
                <a:cs typeface="+mn-cs"/>
              </a:rPr>
              <a:t>系数大于</a:t>
            </a:r>
            <a:r>
              <a:rPr lang="en-US" altLang="zh-CN" sz="2400" dirty="0">
                <a:cs typeface="+mn-cs"/>
              </a:rPr>
              <a:t>1</a:t>
            </a:r>
            <a:r>
              <a:rPr lang="zh-CN" altLang="en-US" sz="2400" dirty="0">
                <a:cs typeface="+mn-cs"/>
              </a:rPr>
              <a:t>的顺周期行业的股票；而在股市处于下跌的熊市时期，则保守起见可以购买</a:t>
            </a:r>
            <a:r>
              <a:rPr lang="en-US" altLang="zh-CN" sz="2400" dirty="0">
                <a:cs typeface="+mn-cs"/>
              </a:rPr>
              <a:t>beta</a:t>
            </a:r>
            <a:r>
              <a:rPr lang="zh-CN" altLang="en-US" sz="2400" dirty="0">
                <a:cs typeface="+mn-cs"/>
              </a:rPr>
              <a:t>系数小于</a:t>
            </a:r>
            <a:r>
              <a:rPr lang="en-US" altLang="zh-CN" sz="2400" dirty="0">
                <a:cs typeface="+mn-cs"/>
              </a:rPr>
              <a:t>1</a:t>
            </a:r>
            <a:r>
              <a:rPr lang="zh-CN" altLang="en-US" sz="2400" dirty="0">
                <a:cs typeface="+mn-cs"/>
              </a:rPr>
              <a:t>的逆周期行业股票。从理论上讲，估计</a:t>
            </a:r>
            <a:r>
              <a:rPr lang="en-US" altLang="zh-CN" sz="2400" dirty="0">
                <a:cs typeface="+mn-cs"/>
              </a:rPr>
              <a:t>beta</a:t>
            </a:r>
            <a:r>
              <a:rPr lang="zh-CN" altLang="en-US" sz="2400" dirty="0">
                <a:cs typeface="+mn-cs"/>
              </a:rPr>
              <a:t>系数有如下四种测算方法：</a:t>
            </a:r>
            <a:endParaRPr lang="en-US" altLang="zh-CN" sz="2400" dirty="0">
              <a:cs typeface="+mn-cs"/>
            </a:endParaRPr>
          </a:p>
          <a:p>
            <a:pPr marL="0" indent="0">
              <a:buNone/>
            </a:pPr>
            <a:endParaRPr lang="zh-CN" altLang="en-US" sz="1500" dirty="0">
              <a:cs typeface="+mn-cs"/>
            </a:endParaRPr>
          </a:p>
          <a:p>
            <a:pPr marL="0" indent="0">
              <a:buNone/>
            </a:pPr>
            <a:endParaRPr lang="zh-CN" altLang="en-US" sz="1500" dirty="0"/>
          </a:p>
          <a:p>
            <a:pPr marL="400050" lvl="1" indent="0">
              <a:buNone/>
            </a:pPr>
            <a:r>
              <a:rPr lang="zh-CN" altLang="en-US" sz="2400" dirty="0"/>
              <a:t> </a:t>
            </a:r>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66763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（一）</a:t>
                </a:r>
                <a:r>
                  <a:rPr lang="en-US" altLang="zh-CN" sz="2800" dirty="0">
                    <a:cs typeface="+mn-cs"/>
                  </a:rPr>
                  <a:t>beta</a:t>
                </a:r>
                <a:r>
                  <a:rPr lang="zh-CN" altLang="en-US" sz="2800" dirty="0">
                    <a:cs typeface="+mn-cs"/>
                  </a:rPr>
                  <a:t>系数</a:t>
                </a:r>
              </a:p>
              <a:p>
                <a:pPr marL="0" indent="0">
                  <a:buNone/>
                </a:pPr>
                <a:r>
                  <a:rPr lang="zh-CN" altLang="en-US" sz="1900" dirty="0">
                    <a:cs typeface="+mn-cs"/>
                  </a:rPr>
                  <a:t>     </a:t>
                </a:r>
                <a:r>
                  <a:rPr lang="zh-CN" altLang="en-US" sz="2400" dirty="0">
                    <a:cs typeface="+mn-cs"/>
                  </a:rPr>
                  <a:t> </a:t>
                </a:r>
                <a:r>
                  <a:rPr lang="en-US" altLang="zh-CN" sz="2400" dirty="0">
                    <a:cs typeface="+mn-cs"/>
                  </a:rPr>
                  <a:t>1. </a:t>
                </a:r>
                <a:r>
                  <a:rPr lang="zh-CN" altLang="en-US" sz="2400" dirty="0">
                    <a:cs typeface="+mn-cs"/>
                  </a:rPr>
                  <a:t> </a:t>
                </a:r>
                <a:r>
                  <a:rPr lang="en-US" altLang="zh-CN" sz="2400" dirty="0"/>
                  <a:t>beta</a:t>
                </a:r>
                <a:r>
                  <a:rPr lang="zh-CN" altLang="en-US" sz="2400" dirty="0"/>
                  <a:t>系数</a:t>
                </a:r>
                <a:r>
                  <a:rPr lang="en-US" altLang="zh-CN" sz="2400" dirty="0"/>
                  <a:t>=</a:t>
                </a:r>
                <a14:m>
                  <m:oMath xmlns:m="http://schemas.openxmlformats.org/officeDocument/2006/math">
                    <m:f>
                      <m:fPr>
                        <m:ctrlPr>
                          <a:rPr lang="en-US" altLang="zh-CN" sz="2400" i="1" smtClean="0">
                            <a:latin typeface="Cambria Math"/>
                          </a:rPr>
                        </m:ctrlPr>
                      </m:fPr>
                      <m:num>
                        <m:r>
                          <a:rPr lang="en-US" altLang="zh-CN" sz="2400" b="0" i="1" smtClean="0">
                            <a:latin typeface="Cambria Math" panose="02040503050406030204" pitchFamily="18" charset="0"/>
                          </a:rPr>
                          <m:t>𝐶</m:t>
                        </m:r>
                        <m:r>
                          <m:rPr>
                            <m:sty m:val="p"/>
                          </m:rPr>
                          <a:rPr lang="en-US" altLang="zh-CN" sz="2400" i="1">
                            <a:latin typeface="Cambria Math" panose="02040503050406030204" pitchFamily="18" charset="0"/>
                          </a:rPr>
                          <m:t>ov</m:t>
                        </m:r>
                        <m:r>
                          <a:rPr lang="en-US" altLang="zh-CN" sz="2400" b="0" i="1" smtClean="0">
                            <a:latin typeface="Cambria Math" panose="02040503050406030204" pitchFamily="18" charset="0"/>
                          </a:rPr>
                          <m:t>(</m:t>
                        </m:r>
                        <m:sSub>
                          <m:sSubPr>
                            <m:ctrlPr>
                              <a:rPr lang="en-US" altLang="zh-CN" sz="2400" b="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 </m:t>
                        </m:r>
                        <m:sSub>
                          <m:sSubPr>
                            <m:ctrlPr>
                              <a:rPr lang="en-US" altLang="zh-CN" sz="2400" b="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m:t>
                        </m:r>
                      </m:num>
                      <m:den>
                        <m:r>
                          <a:rPr lang="en-US" altLang="zh-CN" sz="2400" b="0" i="1" smtClean="0">
                            <a:latin typeface="Cambria Math" panose="02040503050406030204" pitchFamily="18" charset="0"/>
                          </a:rPr>
                          <m:t>𝑉𝑎𝑟</m:t>
                        </m:r>
                        <m:r>
                          <a:rPr lang="en-US" altLang="zh-CN" sz="2400" b="0" i="1" smtClean="0">
                            <a:latin typeface="Cambria Math" panose="02040503050406030204" pitchFamily="18" charset="0"/>
                          </a:rPr>
                          <m:t>(</m:t>
                        </m:r>
                        <m:sSub>
                          <m:sSubPr>
                            <m:ctrlPr>
                              <a:rPr lang="en-US" altLang="zh-CN" sz="2400" b="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m:t>
                        </m:r>
                      </m:den>
                    </m:f>
                  </m:oMath>
                </a14:m>
                <a:r>
                  <a:rPr lang="en-US" altLang="zh-CN" sz="2400" dirty="0"/>
                  <a:t>                                                                                                                (1-6)</a:t>
                </a:r>
              </a:p>
              <a:p>
                <a:pPr marL="400050" lvl="1" indent="0">
                  <a:buNone/>
                </a:pPr>
                <a:r>
                  <a:rPr lang="zh-CN" altLang="en-US" sz="2400" dirty="0"/>
                  <a:t>其中</a:t>
                </a:r>
                <a:r>
                  <a:rPr lang="en-US" altLang="zh-CN" sz="2400" dirty="0"/>
                  <a:t>,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𝑘</m:t>
                        </m:r>
                      </m:sub>
                    </m:sSub>
                  </m:oMath>
                </a14:m>
                <a:r>
                  <a:rPr lang="zh-CN" altLang="en-US" sz="2400" dirty="0"/>
                  <a:t>表示某资产组合市场收益率</a:t>
                </a:r>
                <a:r>
                  <a:rPr lang="en-US" altLang="zh-CN" sz="2400" dirty="0"/>
                  <a:t>,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𝑚</m:t>
                        </m:r>
                      </m:sub>
                    </m:sSub>
                  </m:oMath>
                </a14:m>
                <a:r>
                  <a:rPr lang="zh-CN" altLang="en-US" sz="2400" dirty="0"/>
                  <a:t>表示市场组合收益率。</a:t>
                </a:r>
                <a:endParaRPr lang="en-US" altLang="zh-CN" sz="2400" dirty="0"/>
              </a:p>
              <a:p>
                <a:pPr marL="400050" lvl="1" indent="0">
                  <a:buNone/>
                </a:pPr>
                <a:r>
                  <a:rPr lang="en-US" altLang="zh-CN" sz="2400" dirty="0"/>
                  <a:t>2.</a:t>
                </a:r>
                <a:r>
                  <a:rPr lang="zh-CN" altLang="en-US" sz="2400" dirty="0"/>
                  <a:t>基于</a:t>
                </a:r>
                <a:r>
                  <a:rPr lang="en-US" altLang="zh-CN" sz="2400" dirty="0"/>
                  <a:t>beta</a:t>
                </a:r>
                <a:r>
                  <a:rPr lang="zh-CN" altLang="en-US" sz="2400" dirty="0"/>
                  <a:t>系数定义估计可以得到：</a:t>
                </a:r>
                <a:r>
                  <a:rPr lang="en-US" altLang="zh-CN" sz="2400" dirty="0"/>
                  <a:t>beta</a:t>
                </a:r>
                <a:r>
                  <a:rPr lang="zh-CN" altLang="en-US" sz="2400" dirty="0"/>
                  <a:t>系数</a:t>
                </a:r>
                <a:r>
                  <a:rPr lang="en-US" altLang="zh-CN" sz="2400" dirty="0"/>
                  <a:t>=</a:t>
                </a:r>
                <a14:m>
                  <m:oMath xmlns:m="http://schemas.openxmlformats.org/officeDocument/2006/math">
                    <m:f>
                      <m:fPr>
                        <m:ctrlPr>
                          <a:rPr lang="en-US" altLang="zh-CN" sz="2400" i="1" smtClean="0">
                            <a:latin typeface="Cambria Math"/>
                          </a:rPr>
                        </m:ctrlPr>
                      </m:fPr>
                      <m:num>
                        <m:nary>
                          <m:naryPr>
                            <m:chr m:val="∑"/>
                            <m:ctrlPr>
                              <a:rPr lang="en-US" altLang="zh-CN" sz="2400" i="1" smtClean="0">
                                <a:latin typeface="Cambria Math"/>
                              </a:rPr>
                            </m:ctrlPr>
                          </m:naryPr>
                          <m:sub>
                            <m:r>
                              <m:rPr>
                                <m:sty m:val="p"/>
                                <m:brk m:alnAt="23"/>
                              </m:rPr>
                              <a:rPr lang="en-US" altLang="zh-CN" sz="2400" i="1">
                                <a:latin typeface="Cambria Math" panose="02040503050406030204" pitchFamily="18" charset="0"/>
                              </a:rPr>
                              <m:t>t</m:t>
                            </m:r>
                            <m:r>
                              <a:rPr lang="en-US" altLang="zh-CN" sz="2400" b="0" i="1" smtClean="0">
                                <a:latin typeface="Cambria Math" panose="02040503050406030204" pitchFamily="18" charset="0"/>
                              </a:rPr>
                              <m:t>=</m:t>
                            </m:r>
                            <m:r>
                              <m:rPr>
                                <m:brk m:alnAt="23"/>
                              </m:rP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sup>
                          <m:e>
                            <m:sSub>
                              <m:sSubPr>
                                <m:ctrlPr>
                                  <a:rPr lang="en-US" altLang="zh-CN" sz="2400" i="1" smtClean="0">
                                    <a:latin typeface="Cambria Math"/>
                                  </a:rPr>
                                </m:ctrlPr>
                              </m:sSubPr>
                              <m:e>
                                <m:r>
                                  <a:rPr lang="en-US" altLang="zh-CN" sz="2400" b="0" i="1" smtClean="0">
                                    <a:latin typeface="Cambria Math" panose="02040503050406030204" pitchFamily="18" charset="0"/>
                                  </a:rPr>
                                  <m:t>(</m:t>
                                </m:r>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a:rPr>
                                </m:ctrlPr>
                              </m:sSubPr>
                              <m:e>
                                <m:acc>
                                  <m:accPr>
                                    <m:chr m:val="̅"/>
                                    <m:ctrlPr>
                                      <a:rPr lang="en-US" altLang="zh-CN" sz="2400" b="0" i="1" smtClean="0">
                                        <a:latin typeface="Cambria Math"/>
                                      </a:rPr>
                                    </m:ctrlPr>
                                  </m:accPr>
                                  <m:e>
                                    <m:r>
                                      <a:rPr lang="en-US" altLang="zh-CN" sz="2400" b="0" i="1" smtClean="0">
                                        <a:latin typeface="Cambria Math" panose="02040503050406030204" pitchFamily="18" charset="0"/>
                                      </a:rPr>
                                      <m:t>𝑟</m:t>
                                    </m:r>
                                  </m:e>
                                </m:acc>
                              </m:e>
                              <m:sub>
                                <m:r>
                                  <a:rPr lang="en-US" altLang="zh-CN" sz="2400" b="0" i="1" smtClean="0">
                                    <a:latin typeface="Cambria Math" panose="02040503050406030204" pitchFamily="18" charset="0"/>
                                  </a:rPr>
                                  <m:t>𝑘</m:t>
                                </m:r>
                              </m:sub>
                            </m:sSub>
                            <m:r>
                              <a:rPr lang="en-US" altLang="zh-CN" sz="2400" b="0" i="1" smtClean="0">
                                <a:latin typeface="Cambria Math" panose="02040503050406030204" pitchFamily="18" charset="0"/>
                              </a:rPr>
                              <m:t>)(</m:t>
                            </m:r>
                            <m:sSub>
                              <m:sSubPr>
                                <m:ctrlPr>
                                  <a:rPr lang="en-US" altLang="zh-CN" sz="2400" i="1">
                                    <a:latin typeface="Cambria Math"/>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𝑟</m:t>
                                </m:r>
                              </m:e>
                              <m:sub>
                                <m:r>
                                  <a:rPr lang="en-US" altLang="zh-CN" sz="2400" b="0" i="1" smtClean="0">
                                    <a:latin typeface="Cambria Math" panose="02040503050406030204" pitchFamily="18" charset="0"/>
                                  </a:rPr>
                                  <m:t>𝑚</m:t>
                                </m:r>
                                <m:r>
                                  <a:rPr lang="en-US" altLang="zh-CN" sz="2400" i="1">
                                    <a:latin typeface="Cambria Math" panose="02040503050406030204" pitchFamily="18" charset="0"/>
                                  </a:rPr>
                                  <m:t>,</m:t>
                                </m:r>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en-US" altLang="zh-CN" sz="2400" i="1">
                                    <a:latin typeface="Cambria Math"/>
                                  </a:rPr>
                                </m:ctrlPr>
                              </m:sSubPr>
                              <m:e>
                                <m:acc>
                                  <m:accPr>
                                    <m:chr m:val="̅"/>
                                    <m:ctrlPr>
                                      <a:rPr lang="en-US" altLang="zh-CN" sz="2400" i="1">
                                        <a:latin typeface="Cambria Math"/>
                                      </a:rPr>
                                    </m:ctrlPr>
                                  </m:accPr>
                                  <m:e>
                                    <m:r>
                                      <a:rPr lang="en-US" altLang="zh-CN" sz="2400" i="1">
                                        <a:latin typeface="Cambria Math" panose="02040503050406030204" pitchFamily="18" charset="0"/>
                                      </a:rPr>
                                      <m:t>𝑟</m:t>
                                    </m:r>
                                  </m:e>
                                </m:acc>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m:t>
                            </m:r>
                          </m:e>
                        </m:nary>
                      </m:num>
                      <m:den>
                        <m:nary>
                          <m:naryPr>
                            <m:chr m:val="∑"/>
                            <m:ctrlPr>
                              <a:rPr lang="en-US" altLang="zh-CN" sz="2400" i="1" smtClean="0">
                                <a:latin typeface="Cambria Math"/>
                              </a:rPr>
                            </m:ctrlPr>
                          </m:naryPr>
                          <m:sub>
                            <m:r>
                              <m:rPr>
                                <m:sty m:val="p"/>
                                <m:brk m:alnAt="23"/>
                              </m:rPr>
                              <a:rPr lang="en-US" altLang="zh-CN" sz="2400" i="1">
                                <a:latin typeface="Cambria Math" panose="02040503050406030204" pitchFamily="18" charset="0"/>
                              </a:rPr>
                              <m:t>t</m:t>
                            </m:r>
                            <m:r>
                              <a:rPr lang="en-US" altLang="zh-CN" sz="2400" i="1">
                                <a:latin typeface="Cambria Math" panose="02040503050406030204" pitchFamily="18" charset="0"/>
                              </a:rPr>
                              <m:t>=1</m:t>
                            </m:r>
                          </m:sub>
                          <m:sup>
                            <m:r>
                              <a:rPr lang="en-US" altLang="zh-CN" sz="2400" i="1">
                                <a:latin typeface="Cambria Math" panose="02040503050406030204" pitchFamily="18" charset="0"/>
                              </a:rPr>
                              <m:t>𝑇</m:t>
                            </m:r>
                          </m:sup>
                          <m:e>
                            <m:sSup>
                              <m:sSupPr>
                                <m:ctrlPr>
                                  <a:rPr lang="en-US" altLang="zh-CN" sz="2400" i="1" smtClean="0">
                                    <a:latin typeface="Cambria Math"/>
                                  </a:rPr>
                                </m:ctrlPr>
                              </m:sSupPr>
                              <m:e>
                                <m:sSub>
                                  <m:sSubPr>
                                    <m:ctrlPr>
                                      <a:rPr lang="en-US" altLang="zh-CN" sz="2400" i="1">
                                        <a:latin typeface="Cambria Math"/>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𝑟</m:t>
                                    </m:r>
                                  </m:e>
                                  <m:sub>
                                    <m:r>
                                      <a:rPr lang="en-US" altLang="zh-CN" sz="2400" i="1">
                                        <a:latin typeface="Cambria Math" panose="02040503050406030204" pitchFamily="18" charset="0"/>
                                      </a:rPr>
                                      <m:t>𝑚</m:t>
                                    </m:r>
                                    <m:r>
                                      <a:rPr lang="en-US" altLang="zh-CN" sz="2400" i="1">
                                        <a:latin typeface="Cambria Math" panose="02040503050406030204" pitchFamily="18" charset="0"/>
                                      </a:rPr>
                                      <m:t>,</m:t>
                                    </m:r>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b>
                                  <m:sSubPr>
                                    <m:ctrlPr>
                                      <a:rPr lang="en-US" altLang="zh-CN" sz="2400" i="1">
                                        <a:latin typeface="Cambria Math"/>
                                      </a:rPr>
                                    </m:ctrlPr>
                                  </m:sSubPr>
                                  <m:e>
                                    <m:acc>
                                      <m:accPr>
                                        <m:chr m:val="̅"/>
                                        <m:ctrlPr>
                                          <a:rPr lang="en-US" altLang="zh-CN" sz="2400" i="1">
                                            <a:latin typeface="Cambria Math"/>
                                          </a:rPr>
                                        </m:ctrlPr>
                                      </m:accPr>
                                      <m:e>
                                        <m:r>
                                          <a:rPr lang="en-US" altLang="zh-CN" sz="2400" i="1">
                                            <a:latin typeface="Cambria Math" panose="02040503050406030204" pitchFamily="18" charset="0"/>
                                          </a:rPr>
                                          <m:t>𝑟</m:t>
                                        </m:r>
                                      </m:e>
                                    </m:acc>
                                  </m:e>
                                  <m:sub>
                                    <m:r>
                                      <a:rPr lang="en-US" altLang="zh-CN" sz="2400" i="1">
                                        <a:latin typeface="Cambria Math" panose="02040503050406030204" pitchFamily="18" charset="0"/>
                                      </a:rPr>
                                      <m:t>𝑚</m:t>
                                    </m:r>
                                  </m:sub>
                                </m:sSub>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e>
                        </m:nary>
                      </m:den>
                    </m:f>
                  </m:oMath>
                </a14:m>
                <a:r>
                  <a:rPr lang="en-US" altLang="zh-CN" sz="2400" dirty="0"/>
                  <a:t>                              (1-7)</a:t>
                </a:r>
              </a:p>
              <a:p>
                <a:pPr marL="400050" lvl="1" indent="0">
                  <a:buNone/>
                </a:pPr>
                <a:r>
                  <a:rPr lang="en-US" altLang="zh-CN" sz="2400" dirty="0"/>
                  <a:t>3</a:t>
                </a:r>
                <a:r>
                  <a:rPr lang="zh-CN" altLang="en-US" sz="2400" dirty="0"/>
                  <a:t>、基于资本资产定价模型：</a:t>
                </a:r>
                <a:r>
                  <a:rPr lang="en-US" altLang="zh-CN" sz="2400" dirty="0">
                    <a:latin typeface="Cambria Math" panose="02040503050406030204" pitchFamily="18" charset="0"/>
                    <a:ea typeface="Cambria Math" panose="02040503050406030204" pitchFamily="18" charset="0"/>
                  </a:rPr>
                  <a:t>E(</a:t>
                </a:r>
                <a14:m>
                  <m:oMath xmlns:m="http://schemas.openxmlformats.org/officeDocument/2006/math">
                    <m:sSub>
                      <m:sSubPr>
                        <m:ctrlPr>
                          <a:rPr lang="en-US" altLang="zh-CN" sz="2400" i="1" smtClean="0">
                            <a:latin typeface="Cambria Math"/>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𝑟</m:t>
                        </m:r>
                      </m:e>
                      <m:sub>
                        <m:r>
                          <a:rPr lang="en-US" altLang="zh-CN" sz="2400" b="0" i="1" smtClean="0">
                            <a:latin typeface="Cambria Math" panose="02040503050406030204" pitchFamily="18" charset="0"/>
                            <a:ea typeface="Cambria Math" panose="02040503050406030204" pitchFamily="18" charset="0"/>
                          </a:rPr>
                          <m:t>𝑘</m:t>
                        </m:r>
                      </m:sub>
                    </m:sSub>
                    <m:r>
                      <a:rPr lang="en-US" altLang="zh-CN" sz="2400" b="0" i="1" smtClean="0">
                        <a:latin typeface="Cambria Math" panose="02040503050406030204" pitchFamily="18" charset="0"/>
                        <a:ea typeface="Cambria Math" panose="02040503050406030204" pitchFamily="18" charset="0"/>
                      </a:rPr>
                      <m:t>)</m:t>
                    </m:r>
                  </m:oMath>
                </a14:m>
                <a:r>
                  <a:rPr lang="en-US" altLang="zh-CN" sz="24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zh-CN" sz="2400" i="1" dirty="0" smtClean="0">
                            <a:latin typeface="Cambria Math"/>
                            <a:ea typeface="Cambria Math" panose="02040503050406030204" pitchFamily="18" charset="0"/>
                          </a:rPr>
                        </m:ctrlPr>
                      </m:sSubPr>
                      <m:e>
                        <m:r>
                          <a:rPr lang="en-US" altLang="zh-CN" sz="2400" b="0" i="1" dirty="0" smtClean="0">
                            <a:latin typeface="Cambria Math" panose="02040503050406030204" pitchFamily="18" charset="0"/>
                            <a:ea typeface="Cambria Math" panose="02040503050406030204" pitchFamily="18" charset="0"/>
                          </a:rPr>
                          <m:t>𝑟</m:t>
                        </m:r>
                      </m:e>
                      <m:sub>
                        <m:r>
                          <a:rPr lang="en-US" altLang="zh-CN" sz="2400" b="0" i="1" dirty="0" smtClean="0">
                            <a:latin typeface="Cambria Math" panose="02040503050406030204" pitchFamily="18" charset="0"/>
                            <a:ea typeface="Cambria Math" panose="02040503050406030204" pitchFamily="18" charset="0"/>
                          </a:rPr>
                          <m:t>𝑓</m:t>
                        </m:r>
                      </m:sub>
                    </m:sSub>
                    <m:r>
                      <a:rPr lang="en-US" altLang="zh-CN" sz="2400" b="0" i="1" dirty="0" smtClean="0">
                        <a:latin typeface="Cambria Math" panose="02040503050406030204" pitchFamily="18" charset="0"/>
                        <a:ea typeface="Cambria Math" panose="02040503050406030204" pitchFamily="18" charset="0"/>
                      </a:rPr>
                      <m:t>+</m:t>
                    </m:r>
                    <m:r>
                      <a:rPr lang="zh-CN" altLang="en-US" sz="2400" b="0" i="1" dirty="0" smtClean="0">
                        <a:latin typeface="Cambria Math" panose="02040503050406030204" pitchFamily="18" charset="0"/>
                        <a:ea typeface="Cambria Math" panose="02040503050406030204" pitchFamily="18" charset="0"/>
                      </a:rPr>
                      <m:t>𝛽</m:t>
                    </m:r>
                    <m:r>
                      <a:rPr lang="en-US" altLang="zh-CN" sz="2400" b="0" i="1" dirty="0" smtClean="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𝐸</m:t>
                    </m:r>
                    <m:r>
                      <a:rPr lang="en-US" altLang="zh-CN" sz="2400" b="0" i="1" dirty="0" smtClean="0">
                        <a:latin typeface="Cambria Math" panose="02040503050406030204" pitchFamily="18" charset="0"/>
                        <a:ea typeface="Cambria Math" panose="02040503050406030204" pitchFamily="18" charset="0"/>
                      </a:rPr>
                      <m:t>(</m:t>
                    </m:r>
                    <m:sSub>
                      <m:sSubPr>
                        <m:ctrlPr>
                          <a:rPr lang="en-US" altLang="zh-CN" sz="2400" b="0" i="1" dirty="0" smtClean="0">
                            <a:latin typeface="Cambria Math"/>
                            <a:ea typeface="Cambria Math" panose="02040503050406030204" pitchFamily="18" charset="0"/>
                          </a:rPr>
                        </m:ctrlPr>
                      </m:sSubPr>
                      <m:e>
                        <m:r>
                          <a:rPr lang="en-US" altLang="zh-CN" sz="2400" b="0" i="1" dirty="0" smtClean="0">
                            <a:latin typeface="Cambria Math" panose="02040503050406030204" pitchFamily="18" charset="0"/>
                            <a:ea typeface="Cambria Math" panose="02040503050406030204" pitchFamily="18" charset="0"/>
                          </a:rPr>
                          <m:t>𝑟</m:t>
                        </m:r>
                      </m:e>
                      <m:sub>
                        <m:r>
                          <a:rPr lang="en-US" altLang="zh-CN" sz="2400" b="0" i="1" dirty="0" smtClean="0">
                            <a:latin typeface="Cambria Math" panose="02040503050406030204" pitchFamily="18" charset="0"/>
                            <a:ea typeface="Cambria Math" panose="02040503050406030204" pitchFamily="18" charset="0"/>
                          </a:rPr>
                          <m:t>𝑚</m:t>
                        </m:r>
                      </m:sub>
                    </m:sSub>
                    <m:r>
                      <a:rPr lang="en-US" altLang="zh-CN" sz="2400" b="0" i="1" dirty="0" smtClean="0">
                        <a:latin typeface="Cambria Math" panose="02040503050406030204" pitchFamily="18" charset="0"/>
                        <a:ea typeface="Cambria Math" panose="02040503050406030204" pitchFamily="18" charset="0"/>
                      </a:rPr>
                      <m:t>)</m:t>
                    </m:r>
                  </m:oMath>
                </a14:m>
                <a:r>
                  <a:rPr lang="en-US" altLang="zh-CN" sz="2400" dirty="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zh-CN" sz="2400" i="1" dirty="0">
                            <a:latin typeface="Cambria Math"/>
                          </a:rPr>
                        </m:ctrlPr>
                      </m:sSubPr>
                      <m:e>
                        <m:r>
                          <a:rPr lang="en-US" altLang="zh-CN" sz="2400" dirty="0">
                            <a:latin typeface="Cambria Math" panose="02040503050406030204" pitchFamily="18" charset="0"/>
                          </a:rPr>
                          <m:t>𝑟</m:t>
                        </m:r>
                      </m:e>
                      <m:sub>
                        <m:r>
                          <a:rPr lang="en-US" altLang="zh-CN" sz="2400" dirty="0">
                            <a:latin typeface="Cambria Math" panose="02040503050406030204" pitchFamily="18" charset="0"/>
                          </a:rPr>
                          <m:t>𝑓</m:t>
                        </m:r>
                      </m:sub>
                    </m:sSub>
                    <m:r>
                      <a:rPr lang="en-US" altLang="zh-CN" sz="2400" dirty="0">
                        <a:latin typeface="Cambria Math" panose="02040503050406030204" pitchFamily="18" charset="0"/>
                      </a:rPr>
                      <m:t>]</m:t>
                    </m:r>
                  </m:oMath>
                </a14:m>
                <a:r>
                  <a:rPr lang="en-US" altLang="zh-CN" sz="2400" dirty="0"/>
                  <a:t>                                                    (1-8)</a:t>
                </a:r>
              </a:p>
              <a:p>
                <a:pPr marL="400050" lvl="1" indent="0">
                  <a:buNone/>
                </a:pPr>
                <a:r>
                  <a:rPr lang="zh-CN" altLang="en-US" sz="2400" dirty="0">
                    <a:latin typeface="Cambria Math" panose="02040503050406030204" pitchFamily="18" charset="0"/>
                    <a:ea typeface="Cambria Math" panose="02040503050406030204" pitchFamily="18" charset="0"/>
                  </a:rPr>
                  <a:t>其中， </a:t>
                </a:r>
                <a14:m>
                  <m:oMath xmlns:m="http://schemas.openxmlformats.org/officeDocument/2006/math">
                    <m:sSub>
                      <m:sSubPr>
                        <m:ctrlPr>
                          <a:rPr lang="en-US" altLang="zh-CN" sz="2400" i="1" smtClean="0">
                            <a:latin typeface="Cambria Math"/>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𝑟</m:t>
                        </m:r>
                      </m:e>
                      <m:sub>
                        <m:r>
                          <a:rPr lang="en-US" altLang="zh-CN" sz="2400" b="0" i="1" smtClean="0">
                            <a:latin typeface="Cambria Math" panose="02040503050406030204" pitchFamily="18" charset="0"/>
                            <a:ea typeface="Cambria Math" panose="02040503050406030204" pitchFamily="18" charset="0"/>
                          </a:rPr>
                          <m:t>𝑓</m:t>
                        </m:r>
                      </m:sub>
                    </m:sSub>
                  </m:oMath>
                </a14:m>
                <a:r>
                  <a:rPr lang="zh-CN" altLang="en-US" sz="2400" dirty="0">
                    <a:latin typeface="Cambria Math" panose="02040503050406030204" pitchFamily="18" charset="0"/>
                    <a:ea typeface="Cambria Math" panose="02040503050406030204" pitchFamily="18" charset="0"/>
                  </a:rPr>
                  <a:t>表示无风险收益率。因此，我们采用普通最小二乘法估计可以得到</a:t>
                </a:r>
                <a:r>
                  <a:rPr lang="en-US" altLang="zh-CN" sz="2400" dirty="0">
                    <a:latin typeface="Cambria Math" panose="02040503050406030204" pitchFamily="18" charset="0"/>
                    <a:ea typeface="Cambria Math" panose="02040503050406030204" pitchFamily="18" charset="0"/>
                  </a:rPr>
                  <a:t>beta</a:t>
                </a:r>
                <a:r>
                  <a:rPr lang="zh-CN" altLang="en-US" sz="2400" dirty="0">
                    <a:latin typeface="Cambria Math" panose="02040503050406030204" pitchFamily="18" charset="0"/>
                    <a:ea typeface="Cambria Math" panose="02040503050406030204" pitchFamily="18" charset="0"/>
                  </a:rPr>
                  <a:t>系数估计值。</a:t>
                </a:r>
                <a:endParaRPr lang="en-US" altLang="zh-CN" sz="2400" dirty="0">
                  <a:latin typeface="Cambria Math" panose="02040503050406030204" pitchFamily="18" charset="0"/>
                  <a:ea typeface="Cambria Math" panose="02040503050406030204" pitchFamily="18" charset="0"/>
                </a:endParaRPr>
              </a:p>
              <a:p>
                <a:pPr marL="400050" lvl="1" indent="0">
                  <a:buNone/>
                </a:pPr>
                <a:r>
                  <a:rPr lang="en-US" altLang="zh-CN" sz="2400" dirty="0">
                    <a:latin typeface="Cambria Math" panose="02040503050406030204" pitchFamily="18" charset="0"/>
                    <a:ea typeface="Cambria Math" panose="02040503050406030204" pitchFamily="18" charset="0"/>
                  </a:rPr>
                  <a:t>4</a:t>
                </a:r>
                <a:r>
                  <a:rPr lang="zh-CN" altLang="en-US" sz="2400" dirty="0">
                    <a:latin typeface="Cambria Math" panose="02040503050406030204" pitchFamily="18" charset="0"/>
                    <a:ea typeface="Cambria Math" panose="02040503050406030204" pitchFamily="18" charset="0"/>
                  </a:rPr>
                  <a:t>、基于单指数模型估计：</a:t>
                </a:r>
                <a14:m>
                  <m:oMath xmlns:m="http://schemas.openxmlformats.org/officeDocument/2006/math">
                    <m:sSub>
                      <m:sSubPr>
                        <m:ctrlPr>
                          <a:rPr lang="en-US" altLang="zh-CN" sz="2400" i="1" smtClean="0">
                            <a:latin typeface="Cambria Math"/>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𝑟</m:t>
                        </m:r>
                      </m:e>
                      <m:sub>
                        <m:r>
                          <a:rPr lang="en-US" altLang="zh-CN" sz="2400" b="0" i="1" smtClean="0">
                            <a:latin typeface="Cambria Math" panose="02040503050406030204" pitchFamily="18" charset="0"/>
                            <a:ea typeface="Cambria Math" panose="02040503050406030204" pitchFamily="18" charset="0"/>
                          </a:rPr>
                          <m:t>𝑘</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a:ea typeface="Cambria Math" panose="02040503050406030204" pitchFamily="18" charset="0"/>
                          </a:rPr>
                        </m:ctrlPr>
                      </m:sSubPr>
                      <m:e>
                        <m:r>
                          <a:rPr lang="zh-CN" altLang="en-US" sz="2400" b="0" i="1" smtClean="0">
                            <a:latin typeface="Cambria Math" panose="02040503050406030204" pitchFamily="18" charset="0"/>
                            <a:ea typeface="Cambria Math" panose="02040503050406030204" pitchFamily="18" charset="0"/>
                          </a:rPr>
                          <m:t>𝛼</m:t>
                        </m:r>
                      </m:e>
                      <m:sub>
                        <m:r>
                          <a:rPr lang="en-US" altLang="zh-CN" sz="2400" b="0" i="1" smtClean="0">
                            <a:latin typeface="Cambria Math" panose="02040503050406030204" pitchFamily="18" charset="0"/>
                            <a:ea typeface="Cambria Math" panose="02040503050406030204" pitchFamily="18" charset="0"/>
                          </a:rPr>
                          <m:t>𝑘</m:t>
                        </m:r>
                      </m:sub>
                    </m:sSub>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𝛽</m:t>
                    </m:r>
                    <m:sSub>
                      <m:sSubPr>
                        <m:ctrlPr>
                          <a:rPr lang="en-US" altLang="zh-CN" sz="2400" b="0" i="1" smtClean="0">
                            <a:latin typeface="Cambria Math"/>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𝑟</m:t>
                        </m:r>
                      </m:e>
                      <m:sub>
                        <m:r>
                          <a:rPr lang="en-US" altLang="zh-CN" sz="2400" b="0" i="1" smtClean="0">
                            <a:latin typeface="Cambria Math" panose="02040503050406030204" pitchFamily="18" charset="0"/>
                            <a:ea typeface="Cambria Math" panose="02040503050406030204" pitchFamily="18" charset="0"/>
                          </a:rPr>
                          <m:t>𝑚</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a:ea typeface="Cambria Math" panose="02040503050406030204" pitchFamily="18" charset="0"/>
                          </a:rPr>
                        </m:ctrlPr>
                      </m:sSubPr>
                      <m:e>
                        <m:r>
                          <a:rPr lang="zh-CN" altLang="en-US" sz="2400" b="0" i="1" smtClean="0">
                            <a:latin typeface="Cambria Math" panose="02040503050406030204" pitchFamily="18" charset="0"/>
                            <a:ea typeface="Cambria Math" panose="02040503050406030204" pitchFamily="18" charset="0"/>
                          </a:rPr>
                          <m:t>𝜀</m:t>
                        </m:r>
                      </m:e>
                      <m:sub>
                        <m:r>
                          <a:rPr lang="en-US" altLang="zh-CN" sz="2400" b="0" i="1" smtClean="0">
                            <a:latin typeface="Cambria Math" panose="02040503050406030204" pitchFamily="18" charset="0"/>
                            <a:ea typeface="Cambria Math" panose="02040503050406030204" pitchFamily="18" charset="0"/>
                          </a:rPr>
                          <m:t>𝑚</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sub>
                    </m:sSub>
                  </m:oMath>
                </a14:m>
                <a:r>
                  <a:rPr lang="en-US" altLang="zh-CN" sz="2400" dirty="0">
                    <a:latin typeface="Cambria Math" panose="02040503050406030204" pitchFamily="18" charset="0"/>
                    <a:ea typeface="Cambria Math" panose="02040503050406030204" pitchFamily="18" charset="0"/>
                  </a:rPr>
                  <a:t>                                                          </a:t>
                </a:r>
                <a:r>
                  <a:rPr lang="en-US" altLang="zh-CN" sz="2400" dirty="0"/>
                  <a:t>(1-9)</a:t>
                </a:r>
              </a:p>
              <a:p>
                <a:pPr marL="400050" lvl="1" indent="0">
                  <a:buNone/>
                </a:pPr>
                <a:r>
                  <a:rPr lang="zh-CN" altLang="en-US" sz="2400" dirty="0">
                    <a:latin typeface="Cambria Math" panose="02040503050406030204" pitchFamily="18" charset="0"/>
                    <a:ea typeface="Cambria Math" panose="02040503050406030204" pitchFamily="18" charset="0"/>
                  </a:rPr>
                  <a:t>其中， </a:t>
                </a:r>
                <a14:m>
                  <m:oMath xmlns:m="http://schemas.openxmlformats.org/officeDocument/2006/math">
                    <m:sSub>
                      <m:sSubPr>
                        <m:ctrlPr>
                          <a:rPr lang="en-US" altLang="zh-CN" sz="2400" i="1" smtClean="0">
                            <a:latin typeface="Cambria Math"/>
                            <a:ea typeface="Cambria Math" panose="02040503050406030204" pitchFamily="18" charset="0"/>
                          </a:rPr>
                        </m:ctrlPr>
                      </m:sSubPr>
                      <m:e>
                        <m:r>
                          <a:rPr lang="zh-CN" altLang="en-US" sz="2400" i="1" smtClean="0">
                            <a:latin typeface="Cambria Math" panose="02040503050406030204" pitchFamily="18" charset="0"/>
                            <a:ea typeface="Cambria Math" panose="02040503050406030204" pitchFamily="18" charset="0"/>
                          </a:rPr>
                          <m:t>𝛼</m:t>
                        </m:r>
                      </m:e>
                      <m:sub>
                        <m:r>
                          <a:rPr lang="en-US" altLang="zh-CN" sz="2400" b="0" i="1" smtClean="0">
                            <a:latin typeface="Cambria Math" panose="02040503050406030204" pitchFamily="18" charset="0"/>
                            <a:ea typeface="Cambria Math" panose="02040503050406030204" pitchFamily="18" charset="0"/>
                          </a:rPr>
                          <m:t>𝑘</m:t>
                        </m:r>
                      </m:sub>
                    </m:sSub>
                  </m:oMath>
                </a14:m>
                <a:r>
                  <a:rPr lang="zh-CN" altLang="en-US" sz="2400" dirty="0">
                    <a:latin typeface="Cambria Math" panose="02040503050406030204" pitchFamily="18" charset="0"/>
                    <a:ea typeface="Cambria Math" panose="02040503050406030204" pitchFamily="18" charset="0"/>
                  </a:rPr>
                  <a:t>表示截距项</a:t>
                </a:r>
                <a:r>
                  <a:rPr lang="en-US" altLang="zh-CN" sz="24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sz="2400" i="1" smtClean="0">
                            <a:latin typeface="Cambria Math"/>
                            <a:ea typeface="Cambria Math" panose="02040503050406030204" pitchFamily="18" charset="0"/>
                          </a:rPr>
                        </m:ctrlPr>
                      </m:sSubPr>
                      <m:e>
                        <m:r>
                          <a:rPr lang="zh-CN" altLang="en-US" sz="2400" i="1" smtClean="0">
                            <a:latin typeface="Cambria Math" panose="02040503050406030204" pitchFamily="18" charset="0"/>
                            <a:ea typeface="Cambria Math" panose="02040503050406030204" pitchFamily="18" charset="0"/>
                          </a:rPr>
                          <m:t>𝜀</m:t>
                        </m:r>
                      </m:e>
                      <m:sub>
                        <m:r>
                          <a:rPr lang="en-US" altLang="zh-CN" sz="2400" b="0" i="1" smtClean="0">
                            <a:latin typeface="Cambria Math" panose="02040503050406030204" pitchFamily="18" charset="0"/>
                            <a:ea typeface="Cambria Math" panose="02040503050406030204" pitchFamily="18" charset="0"/>
                          </a:rPr>
                          <m:t>𝑚</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sub>
                    </m:sSub>
                  </m:oMath>
                </a14:m>
                <a:r>
                  <a:rPr lang="zh-CN" altLang="en-US" sz="2400" dirty="0">
                    <a:latin typeface="Cambria Math" panose="02040503050406030204" pitchFamily="18" charset="0"/>
                    <a:ea typeface="Cambria Math" panose="02040503050406030204" pitchFamily="18" charset="0"/>
                  </a:rPr>
                  <a:t>表示估计残差。事实上，单指数模型是资本资产定价模型（</a:t>
                </a:r>
                <a:r>
                  <a:rPr lang="en-US" altLang="zh-CN" sz="2400" dirty="0">
                    <a:latin typeface="Cambria Math" panose="02040503050406030204" pitchFamily="18" charset="0"/>
                    <a:ea typeface="Cambria Math" panose="02040503050406030204" pitchFamily="18" charset="0"/>
                  </a:rPr>
                  <a:t>Capital Asset Pricing Model</a:t>
                </a:r>
                <a:r>
                  <a:rPr lang="zh-CN" altLang="en-US" sz="2400" dirty="0">
                    <a:latin typeface="Cambria Math" panose="02040503050406030204" pitchFamily="18" charset="0"/>
                    <a:ea typeface="Cambria Math" panose="02040503050406030204" pitchFamily="18" charset="0"/>
                  </a:rPr>
                  <a:t>，简称</a:t>
                </a:r>
                <a:r>
                  <a:rPr lang="en-US" altLang="zh-CN" sz="2400" dirty="0">
                    <a:latin typeface="Cambria Math" panose="02040503050406030204" pitchFamily="18" charset="0"/>
                    <a:ea typeface="Cambria Math" panose="02040503050406030204" pitchFamily="18" charset="0"/>
                  </a:rPr>
                  <a:t>CAPM</a:t>
                </a:r>
                <a:r>
                  <a:rPr lang="zh-CN" altLang="en-US" sz="2400" dirty="0">
                    <a:latin typeface="Cambria Math" panose="02040503050406030204" pitchFamily="18" charset="0"/>
                    <a:ea typeface="Cambria Math" panose="02040503050406030204" pitchFamily="18" charset="0"/>
                  </a:rPr>
                  <a:t>）的变形。</a:t>
                </a:r>
                <a:endParaRPr lang="en-US" altLang="zh-CN" sz="2400" dirty="0">
                  <a:latin typeface="Cambria Math" panose="02040503050406030204" pitchFamily="18" charset="0"/>
                  <a:ea typeface="Cambria Math" panose="020405030504060302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692696"/>
                <a:ext cx="11953328" cy="5205192"/>
              </a:xfrm>
              <a:blipFill>
                <a:blip r:embed="rId3"/>
                <a:stretch>
                  <a:fillRect l="-1020" t="-1756"/>
                </a:stretch>
              </a:blipFill>
            </p:spPr>
            <p:txBody>
              <a:bodyPr/>
              <a:lstStyle/>
              <a:p>
                <a:r>
                  <a:rPr lang="zh-CN" altLang="en-US">
                    <a:noFill/>
                  </a:rPr>
                  <a:t> </a:t>
                </a:r>
              </a:p>
            </p:txBody>
          </p:sp>
        </mc:Fallback>
      </mc:AlternateContent>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54798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（二）夏普比率</a:t>
            </a: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18CE13BB-ACB2-465B-B802-A7BA420FE043}"/>
                  </a:ext>
                </a:extLst>
              </p:cNvPr>
              <p:cNvSpPr txBox="1"/>
              <p:nvPr/>
            </p:nvSpPr>
            <p:spPr>
              <a:xfrm>
                <a:off x="693019" y="1397675"/>
                <a:ext cx="10801200" cy="4294189"/>
              </a:xfrm>
              <a:prstGeom prst="rect">
                <a:avLst/>
              </a:prstGeom>
              <a:noFill/>
            </p:spPr>
            <p:txBody>
              <a:bodyPr wrap="square">
                <a:spAutoFit/>
              </a:bodyPr>
              <a:lstStyle/>
              <a:p>
                <a:pPr marL="285750" indent="-285750">
                  <a:buFont typeface="Arial" panose="020B0604020202020204" pitchFamily="34" charset="0"/>
                  <a:buChar char="•"/>
                </a:pPr>
                <a:r>
                  <a:rPr lang="zh-CN" altLang="en-US" sz="2400" dirty="0"/>
                  <a:t>夏普比率也称夏普指数，是基金绩效评价的标准化指标。它考虑的是风险调整后的收益率，是一个可以同时对收益与风险加以考虑的三大综合性指标之一，长期看，能够排除风险因素对绩效评估的不利影响。其衡量的是每承担一单位风险，给予多少的超额收益率补偿问题。事实上，在投资过程中，投资标的的预期报酬越高，则投资人所需要忍受的风险越大；反之，预期报酬越低，则需要容忍的风险越小。因此，作为一个理性的投资者，它从事投资的底线是：在给定风险的情况下，追求收益最大化；或者在给定预期报酬的情况下，追求投资风险最小化。从计算公式看：</a:t>
                </a:r>
                <a:endParaRPr lang="en-US" altLang="zh-CN" sz="2400" dirty="0"/>
              </a:p>
              <a:p>
                <a:pPr marL="285750" indent="-285750">
                  <a:buFont typeface="Arial" panose="020B0604020202020204" pitchFamily="34" charset="0"/>
                  <a:buChar char="•"/>
                </a:pPr>
                <a:endParaRPr lang="en-US" altLang="zh-CN" dirty="0"/>
              </a:p>
              <a:p>
                <a:r>
                  <a:rPr lang="zh-CN" altLang="en-US" sz="2400" dirty="0"/>
                  <a:t>   夏普比率</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𝑃</m:t>
                        </m:r>
                      </m:sub>
                    </m:sSub>
                    <m:r>
                      <a:rPr lang="en-US" altLang="zh-CN" sz="2400" b="0" i="1" smtClean="0">
                        <a:latin typeface="Cambria Math" panose="02040503050406030204" pitchFamily="18" charset="0"/>
                      </a:rPr>
                      <m:t>=</m:t>
                    </m:r>
                    <m:f>
                      <m:fPr>
                        <m:ctrlPr>
                          <a:rPr lang="en-US" altLang="zh-CN" sz="2400" b="0" i="1" smtClean="0">
                            <a:latin typeface="Cambria Math"/>
                          </a:rPr>
                        </m:ctrlPr>
                      </m:fPr>
                      <m:num>
                        <m:sSub>
                          <m:sSubPr>
                            <m:ctrlPr>
                              <a:rPr lang="en-US" altLang="zh-CN" sz="2400" b="0" i="1" smtClean="0">
                                <a:latin typeface="Cambria Math"/>
                              </a:rPr>
                            </m:ctrlPr>
                          </m:sSubPr>
                          <m:e>
                            <m:r>
                              <m:rPr>
                                <m:sty m:val="p"/>
                              </m:rPr>
                              <a:rPr lang="en-US" altLang="zh-CN" sz="2400" i="1">
                                <a:latin typeface="Cambria Math" panose="02040503050406030204" pitchFamily="18" charset="0"/>
                              </a:rPr>
                              <m:t>r</m:t>
                            </m:r>
                          </m:e>
                          <m:sub>
                            <m:r>
                              <a:rPr lang="en-US" altLang="zh-CN" sz="2400" b="0" i="1" smtClean="0">
                                <a:latin typeface="Cambria Math" panose="02040503050406030204" pitchFamily="18" charset="0"/>
                              </a:rPr>
                              <m:t>𝑝</m:t>
                            </m:r>
                          </m:sub>
                        </m:sSub>
                        <m:r>
                          <a:rPr lang="en-US" altLang="zh-CN" sz="2400" b="0" i="1" smtClean="0">
                            <a:latin typeface="Cambria Math" panose="02040503050406030204" pitchFamily="18" charset="0"/>
                          </a:rPr>
                          <m:t>−</m:t>
                        </m:r>
                        <m:sSub>
                          <m:sSubPr>
                            <m:ctrlPr>
                              <a:rPr lang="en-US" altLang="zh-CN" sz="2400" b="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𝑓</m:t>
                            </m:r>
                          </m:sub>
                        </m:sSub>
                      </m:num>
                      <m:den>
                        <m:sSub>
                          <m:sSubPr>
                            <m:ctrlPr>
                              <a:rPr lang="en-US" altLang="zh-CN" sz="2400" b="0" i="1" smtClean="0">
                                <a:latin typeface="Cambria Math"/>
                              </a:rPr>
                            </m:ctrlPr>
                          </m:sSubPr>
                          <m:e>
                            <m:r>
                              <a:rPr lang="zh-CN" altLang="en-US" sz="2400" b="0" i="1" smtClean="0">
                                <a:latin typeface="Cambria Math" panose="02040503050406030204" pitchFamily="18" charset="0"/>
                              </a:rPr>
                              <m:t>𝜎</m:t>
                            </m:r>
                          </m:e>
                          <m:sub>
                            <m:r>
                              <a:rPr lang="en-US" altLang="zh-CN" sz="2400" b="0" i="1" smtClean="0">
                                <a:latin typeface="Cambria Math" panose="02040503050406030204" pitchFamily="18" charset="0"/>
                              </a:rPr>
                              <m:t>𝑝</m:t>
                            </m:r>
                          </m:sub>
                        </m:sSub>
                      </m:den>
                    </m:f>
                  </m:oMath>
                </a14:m>
                <a:r>
                  <a:rPr lang="en-US" altLang="zh-CN" sz="2400" dirty="0"/>
                  <a:t>                                                                                (1-10)</a:t>
                </a:r>
              </a:p>
              <a:p>
                <a:pPr marL="285750" indent="-285750">
                  <a:buFont typeface="Arial" panose="020B0604020202020204" pitchFamily="34" charset="0"/>
                  <a:buChar char="•"/>
                </a:pPr>
                <a:r>
                  <a:rPr lang="zh-CN" altLang="en-US" sz="2400" dirty="0"/>
                  <a:t>其中，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𝑝</m:t>
                        </m:r>
                      </m:sub>
                    </m:sSub>
                  </m:oMath>
                </a14:m>
                <a:r>
                  <a:rPr lang="zh-CN" altLang="en-US" sz="2400" dirty="0"/>
                  <a:t>和</a:t>
                </a:r>
                <a14:m>
                  <m:oMath xmlns:m="http://schemas.openxmlformats.org/officeDocument/2006/math">
                    <m:sSub>
                      <m:sSubPr>
                        <m:ctrlPr>
                          <a:rPr lang="en-US" altLang="zh-CN" sz="2400" i="1" dirty="0" smtClean="0">
                            <a:latin typeface="Cambria Math"/>
                          </a:rPr>
                        </m:ctrlPr>
                      </m:sSubPr>
                      <m:e>
                        <m:r>
                          <a:rPr lang="zh-CN" altLang="en-US" sz="2400" i="1" dirty="0" smtClean="0">
                            <a:latin typeface="Cambria Math" panose="02040503050406030204" pitchFamily="18" charset="0"/>
                          </a:rPr>
                          <m:t>𝜎</m:t>
                        </m:r>
                      </m:e>
                      <m:sub>
                        <m:r>
                          <a:rPr lang="en-US" altLang="zh-CN" sz="2400" b="0" i="1" dirty="0" smtClean="0">
                            <a:latin typeface="Cambria Math" panose="02040503050406030204" pitchFamily="18" charset="0"/>
                          </a:rPr>
                          <m:t>𝑝</m:t>
                        </m:r>
                      </m:sub>
                    </m:sSub>
                  </m:oMath>
                </a14:m>
                <a:r>
                  <a:rPr lang="zh-CN" altLang="en-US" sz="2400" dirty="0"/>
                  <a:t> 分别表示投资组合的期望收益率和波动率。</a:t>
                </a:r>
              </a:p>
            </p:txBody>
          </p:sp>
        </mc:Choice>
        <mc:Fallback xmlns="">
          <p:sp>
            <p:nvSpPr>
              <p:cNvPr id="7" name="文本框 6">
                <a:extLst>
                  <a:ext uri="{FF2B5EF4-FFF2-40B4-BE49-F238E27FC236}">
                    <a16:creationId xmlns:a16="http://schemas.microsoft.com/office/drawing/2014/main" id="{18CE13BB-ACB2-465B-B802-A7BA420FE043}"/>
                  </a:ext>
                </a:extLst>
              </p:cNvPr>
              <p:cNvSpPr txBox="1">
                <a:spLocks noRot="1" noChangeAspect="1" noMove="1" noResize="1" noEditPoints="1" noAdjustHandles="1" noChangeArrowheads="1" noChangeShapeType="1" noTextEdit="1"/>
              </p:cNvSpPr>
              <p:nvPr/>
            </p:nvSpPr>
            <p:spPr>
              <a:xfrm>
                <a:off x="693019" y="1397675"/>
                <a:ext cx="10801200" cy="4294189"/>
              </a:xfrm>
              <a:prstGeom prst="rect">
                <a:avLst/>
              </a:prstGeom>
              <a:blipFill>
                <a:blip r:embed="rId2"/>
                <a:stretch>
                  <a:fillRect l="-903" t="-1135" b="-22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8057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（三）最大回撤率</a:t>
            </a:r>
          </a:p>
          <a:p>
            <a:pPr marL="400050" lvl="1" indent="0">
              <a:buNone/>
            </a:pP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6" name="文本框 6">
                <a:extLst>
                  <a:ext uri="{FF2B5EF4-FFF2-40B4-BE49-F238E27FC236}">
                    <a16:creationId xmlns:a16="http://schemas.microsoft.com/office/drawing/2014/main" xmlns="" id="{18CE13BB-ACB2-465B-B802-A7BA420FE043}"/>
                  </a:ext>
                </a:extLst>
              </p:cNvPr>
              <p:cNvSpPr txBox="1"/>
              <p:nvPr/>
            </p:nvSpPr>
            <p:spPr>
              <a:xfrm>
                <a:off x="332979" y="1397675"/>
                <a:ext cx="11521280" cy="482279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2400" dirty="0" smtClean="0"/>
                  <a:t>最大回撤率是指在选定的投资周期内，历史上任何一个时点往后推，量化投资策略位于最低点时与初始投资金额相比较的收益率回撤幅度的最大值。最大回撤是用来描述交易策略实施后可能出现的最糟糕情况。最大回撤是量化交易策略衡量风险的一个重要指标，相比较于波动率指标甚至更为重要。从现实看，最大回撤率可以分为历史最大回撤率和期望最大回撤率两类。其中，对于历史最大回撤率，令</a:t>
                </a:r>
                <a14:m>
                  <m:oMath xmlns:m="http://schemas.openxmlformats.org/officeDocument/2006/math">
                    <m:sSub>
                      <m:sSubPr>
                        <m:ctrlPr>
                          <a:rPr lang="en-US" altLang="zh-CN" sz="2400" i="1">
                            <a:latin typeface="Cambria Math"/>
                          </a:rPr>
                        </m:ctrlPr>
                      </m:sSubPr>
                      <m:e>
                        <m:r>
                          <a:rPr lang="en-US" altLang="zh-CN" sz="2400" i="1">
                            <a:latin typeface="Cambria Math" panose="02040503050406030204" pitchFamily="18" charset="0"/>
                          </a:rPr>
                          <m:t>𝑃</m:t>
                        </m:r>
                      </m:e>
                      <m:sub>
                        <m:r>
                          <a:rPr lang="en-US" altLang="zh-CN" sz="2400" i="1">
                            <a:latin typeface="Cambria Math"/>
                          </a:rPr>
                          <m:t>𝑖</m:t>
                        </m:r>
                      </m:sub>
                    </m:sSub>
                  </m:oMath>
                </a14:m>
                <a:r>
                  <a:rPr lang="zh-CN" altLang="en-US" sz="2400" dirty="0" smtClean="0"/>
                  <a:t>表示在第</a:t>
                </a:r>
                <a:r>
                  <a:rPr lang="en-US" altLang="zh-CN" sz="2400" b="1" i="1" dirty="0" err="1" smtClean="0">
                    <a:latin typeface="Times" panose="02020603050405020304" pitchFamily="18" charset="0"/>
                    <a:cs typeface="Times" panose="02020603050405020304" pitchFamily="18" charset="0"/>
                  </a:rPr>
                  <a:t>i</a:t>
                </a:r>
                <a:r>
                  <a:rPr lang="zh-CN" altLang="en-US" sz="2400" dirty="0" smtClean="0"/>
                  <a:t>日的组合市值</a:t>
                </a:r>
                <a14:m>
                  <m:oMath xmlns:m="http://schemas.openxmlformats.org/officeDocument/2006/math">
                    <m:r>
                      <a:rPr lang="zh-CN" altLang="en-US" sz="2400" b="0" i="0" smtClean="0">
                        <a:latin typeface="Cambria Math"/>
                      </a:rPr>
                      <m:t>，</m:t>
                    </m:r>
                    <m:sSub>
                      <m:sSubPr>
                        <m:ctrlPr>
                          <a:rPr lang="en-US" altLang="zh-CN" sz="2400" i="1">
                            <a:latin typeface="Cambria Math"/>
                          </a:rPr>
                        </m:ctrlPr>
                      </m:sSubPr>
                      <m:e>
                        <m:r>
                          <a:rPr lang="en-US" altLang="zh-CN" sz="2400" i="1">
                            <a:latin typeface="Cambria Math" panose="02040503050406030204" pitchFamily="18" charset="0"/>
                          </a:rPr>
                          <m:t>𝑃</m:t>
                        </m:r>
                      </m:e>
                      <m:sub>
                        <m:r>
                          <a:rPr lang="en-US" altLang="zh-CN" sz="2400" i="1">
                            <a:latin typeface="Cambria Math"/>
                          </a:rPr>
                          <m:t>1</m:t>
                        </m:r>
                      </m:sub>
                    </m:sSub>
                  </m:oMath>
                </a14:m>
                <a:r>
                  <a:rPr lang="zh-CN" altLang="en-US" sz="2400" dirty="0" smtClean="0"/>
                  <a:t>是起始日到</a:t>
                </a:r>
                <a:r>
                  <a:rPr lang="en-US" altLang="zh-CN" sz="2400" b="1" i="1" dirty="0" err="1" smtClean="0">
                    <a:latin typeface="Times" panose="02020603050405020304" pitchFamily="18" charset="0"/>
                    <a:cs typeface="Times" panose="02020603050405020304" pitchFamily="18" charset="0"/>
                  </a:rPr>
                  <a:t>i</a:t>
                </a:r>
                <a:r>
                  <a:rPr lang="zh-CN" altLang="en-US" sz="2400" dirty="0"/>
                  <a:t>时刻</a:t>
                </a:r>
                <a:r>
                  <a:rPr lang="zh-CN" altLang="en-US" sz="2400" dirty="0" smtClean="0"/>
                  <a:t>的组合市值的最大值，</a:t>
                </a:r>
                <a14:m>
                  <m:oMath xmlns:m="http://schemas.openxmlformats.org/officeDocument/2006/math">
                    <m:sSub>
                      <m:sSubPr>
                        <m:ctrlPr>
                          <a:rPr lang="en-US" altLang="zh-CN" sz="2400" i="1">
                            <a:latin typeface="Cambria Math"/>
                          </a:rPr>
                        </m:ctrlPr>
                      </m:sSubPr>
                      <m:e>
                        <m:r>
                          <a:rPr lang="en-US" altLang="zh-CN" sz="2400" i="1">
                            <a:latin typeface="Cambria Math" panose="02040503050406030204" pitchFamily="18" charset="0"/>
                          </a:rPr>
                          <m:t>𝑃</m:t>
                        </m:r>
                      </m:e>
                      <m:sub>
                        <m:r>
                          <a:rPr lang="en-US" altLang="zh-CN" sz="2400" b="0" i="1" smtClean="0">
                            <a:latin typeface="Cambria Math"/>
                          </a:rPr>
                          <m:t>𝑛</m:t>
                        </m:r>
                      </m:sub>
                    </m:sSub>
                  </m:oMath>
                </a14:m>
                <a:r>
                  <a:rPr lang="zh-CN" altLang="en-US" sz="2400" dirty="0" smtClean="0"/>
                  <a:t>是终止日的组合市值，则最大历史回撤用公式可以表述</a:t>
                </a:r>
                <a:r>
                  <a:rPr lang="zh-CN" altLang="en-US" sz="2400" dirty="0"/>
                  <a:t>：</a:t>
                </a:r>
                <a:endParaRPr lang="en-US" altLang="zh-CN" sz="2400" dirty="0"/>
              </a:p>
              <a:p>
                <a:pPr>
                  <a:lnSpc>
                    <a:spcPct val="150000"/>
                  </a:lnSpc>
                </a:pPr>
                <a:r>
                  <a:rPr lang="en-US" altLang="zh-CN" sz="2400" dirty="0"/>
                  <a:t>     </a:t>
                </a:r>
                <a:r>
                  <a:rPr lang="zh-CN" altLang="en-US" sz="2400" dirty="0"/>
                  <a:t>历史回撤</a:t>
                </a:r>
                <a:r>
                  <a:rPr lang="en-US" altLang="zh-CN" sz="2400" dirty="0"/>
                  <a:t>(</a:t>
                </a:r>
                <a:r>
                  <a:rPr lang="en-US" altLang="zh-CN" sz="2400" dirty="0" err="1">
                    <a:latin typeface="Cambria Math" panose="02040503050406030204" pitchFamily="18" charset="0"/>
                    <a:ea typeface="Cambria Math" panose="02040503050406030204" pitchFamily="18" charset="0"/>
                  </a:rPr>
                  <a:t>i</a:t>
                </a:r>
                <a:r>
                  <a:rPr lang="en-US" altLang="zh-CN" sz="2400" dirty="0"/>
                  <a:t>) = </a:t>
                </a:r>
                <a14:m>
                  <m:oMath xmlns:m="http://schemas.openxmlformats.org/officeDocument/2006/math">
                    <m:f>
                      <m:fPr>
                        <m:ctrlPr>
                          <a:rPr lang="en-US" altLang="zh-CN" sz="2400" i="1" smtClean="0">
                            <a:latin typeface="Cambria Math"/>
                          </a:rPr>
                        </m:ctrlPr>
                      </m:fPr>
                      <m:num>
                        <m:sSub>
                          <m:sSubPr>
                            <m:ctrlPr>
                              <a:rPr lang="en-US" altLang="zh-CN" sz="2400" i="1" smtClean="0">
                                <a:latin typeface="Cambria Math"/>
                              </a:rPr>
                            </m:ctrlPr>
                          </m:sSubPr>
                          <m:e>
                            <m:r>
                              <a:rPr lang="en-US" altLang="zh-CN" sz="2400" b="0" i="1" smtClean="0">
                                <a:latin typeface="Cambria Math" panose="02040503050406030204" pitchFamily="18" charset="0"/>
                              </a:rPr>
                              <m:t>𝑃</m:t>
                            </m:r>
                          </m:e>
                          <m:sub>
                            <m:r>
                              <a:rPr lang="en-US" altLang="zh-CN" sz="2400" b="0" i="1" smtClean="0">
                                <a:latin typeface="Cambria Math"/>
                              </a:rPr>
                              <m:t>1</m:t>
                            </m:r>
                          </m:sub>
                        </m:sSub>
                        <m:r>
                          <a:rPr lang="en-US" altLang="zh-CN" sz="2400" b="0" i="1" smtClean="0">
                            <a:latin typeface="Cambria Math" panose="02040503050406030204" pitchFamily="18" charset="0"/>
                          </a:rPr>
                          <m:t>−</m:t>
                        </m:r>
                        <m:sSub>
                          <m:sSubPr>
                            <m:ctrlPr>
                              <a:rPr lang="en-US" altLang="zh-CN" sz="2400" b="0" i="1" smtClean="0">
                                <a:latin typeface="Cambria Math"/>
                              </a:rPr>
                            </m:ctrlPr>
                          </m:sSubPr>
                          <m:e>
                            <m:r>
                              <a:rPr lang="en-US" altLang="zh-CN" sz="2400" b="0" i="1" smtClean="0">
                                <a:latin typeface="Cambria Math" panose="02040503050406030204" pitchFamily="18" charset="0"/>
                              </a:rPr>
                              <m:t>𝑃</m:t>
                            </m:r>
                          </m:e>
                          <m:sub>
                            <m:r>
                              <a:rPr lang="en-US" altLang="zh-CN" sz="2400" b="0" i="1" smtClean="0">
                                <a:latin typeface="Cambria Math"/>
                              </a:rPr>
                              <m:t>𝑖</m:t>
                            </m:r>
                          </m:sub>
                        </m:sSub>
                      </m:num>
                      <m:den>
                        <m:sSub>
                          <m:sSubPr>
                            <m:ctrlPr>
                              <a:rPr lang="en-US" altLang="zh-CN" sz="2400" i="1" smtClean="0">
                                <a:latin typeface="Cambria Math"/>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1</m:t>
                            </m:r>
                          </m:sub>
                        </m:sSub>
                      </m:den>
                    </m:f>
                  </m:oMath>
                </a14:m>
                <a:r>
                  <a:rPr lang="en-US" altLang="zh-CN" sz="2400" dirty="0"/>
                  <a:t>                                                                                  (1-11)</a:t>
                </a:r>
              </a:p>
            </p:txBody>
          </p:sp>
        </mc:Choice>
        <mc:Fallback xmlns="">
          <p:sp>
            <p:nvSpPr>
              <p:cNvPr id="6" name="文本框 6">
                <a:extLst>
                  <a:ext uri="{FF2B5EF4-FFF2-40B4-BE49-F238E27FC236}">
                    <a16:creationId xmlns="" xmlns:a16="http://schemas.microsoft.com/office/drawing/2014/main" xmlns:a14="http://schemas.microsoft.com/office/drawing/2010/main" id="{18CE13BB-ACB2-465B-B802-A7BA420FE043}"/>
                  </a:ext>
                </a:extLst>
              </p:cNvPr>
              <p:cNvSpPr txBox="1">
                <a:spLocks noRot="1" noChangeAspect="1" noMove="1" noResize="1" noEditPoints="1" noAdjustHandles="1" noChangeArrowheads="1" noChangeShapeType="1" noTextEdit="1"/>
              </p:cNvSpPr>
              <p:nvPr/>
            </p:nvSpPr>
            <p:spPr>
              <a:xfrm>
                <a:off x="332979" y="1397675"/>
                <a:ext cx="11521280" cy="4822795"/>
              </a:xfrm>
              <a:prstGeom prst="rect">
                <a:avLst/>
              </a:prstGeom>
              <a:blipFill rotWithShape="1">
                <a:blip r:embed="rId2"/>
                <a:stretch>
                  <a:fillRect l="-741" r="-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8627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（四）信息比率</a:t>
            </a: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18CE13BB-ACB2-465B-B802-A7BA420FE043}"/>
                  </a:ext>
                </a:extLst>
              </p:cNvPr>
              <p:cNvSpPr txBox="1"/>
              <p:nvPr/>
            </p:nvSpPr>
            <p:spPr>
              <a:xfrm>
                <a:off x="693019" y="1997839"/>
                <a:ext cx="10801200" cy="4405758"/>
              </a:xfrm>
              <a:prstGeom prst="rect">
                <a:avLst/>
              </a:prstGeom>
              <a:noFill/>
            </p:spPr>
            <p:txBody>
              <a:bodyPr wrap="square">
                <a:spAutoFit/>
              </a:bodyPr>
              <a:lstStyle/>
              <a:p>
                <a:pPr marL="285750" indent="-285750" algn="just">
                  <a:buFont typeface="Arial" panose="020B0604020202020204" pitchFamily="34" charset="0"/>
                  <a:buChar char="•"/>
                </a:pPr>
                <a:r>
                  <a:rPr lang="zh-CN" altLang="en-US" sz="2400" dirty="0"/>
                  <a:t>信息比率是以马科维茨的均值</a:t>
                </a:r>
                <a:r>
                  <a:rPr lang="en-US" altLang="zh-CN" sz="2400" dirty="0"/>
                  <a:t>-</a:t>
                </a:r>
                <a:r>
                  <a:rPr lang="zh-CN" altLang="en-US" sz="2400" dirty="0"/>
                  <a:t>方差模型为基础，用于衡量超额风险所带来的超额收益，它表示单位主动风险所带来的超额收益率。其中，比率越高说明超额收益率越大。用公式可以表示为：</a:t>
                </a:r>
                <a:endParaRPr lang="en-US" altLang="zh-CN" sz="2400" dirty="0"/>
              </a:p>
              <a:p>
                <a:pPr marL="285750" indent="-285750" algn="just">
                  <a:buFont typeface="Arial" panose="020B0604020202020204" pitchFamily="34" charset="0"/>
                  <a:buChar char="•"/>
                </a:pPr>
                <a:endParaRPr lang="en-US" altLang="zh-CN" sz="2400" dirty="0"/>
              </a:p>
              <a:p>
                <a:pPr algn="just"/>
                <a:r>
                  <a:rPr lang="zh-CN" altLang="en-US" sz="2400" dirty="0"/>
                  <a:t>     </a:t>
                </a:r>
                <a:r>
                  <a:rPr lang="zh-CN" altLang="en-US" sz="2000" dirty="0"/>
                  <a:t>信息比率</a:t>
                </a:r>
                <a:r>
                  <a:rPr lang="en-US" altLang="zh-CN" sz="2000" i="1" dirty="0">
                    <a:latin typeface="Cambria Math" panose="02040503050406030204" pitchFamily="18" charset="0"/>
                    <a:ea typeface="Cambria Math" panose="02040503050406030204" pitchFamily="18" charset="0"/>
                  </a:rPr>
                  <a:t>IR </a:t>
                </a:r>
                <a:r>
                  <a:rPr lang="en-US" altLang="zh-CN" sz="2000" i="1" dirty="0"/>
                  <a:t>= </a:t>
                </a:r>
                <a14:m>
                  <m:oMath xmlns:m="http://schemas.openxmlformats.org/officeDocument/2006/math">
                    <m:f>
                      <m:fPr>
                        <m:ctrlPr>
                          <a:rPr lang="en-US" altLang="zh-CN" sz="2000" i="1" smtClean="0">
                            <a:latin typeface="Cambria Math"/>
                          </a:rPr>
                        </m:ctrlPr>
                      </m:fPr>
                      <m:num>
                        <m:r>
                          <a:rPr lang="en-US" altLang="zh-CN" sz="2000" b="0" i="1" smtClean="0">
                            <a:latin typeface="Cambria Math" panose="02040503050406030204" pitchFamily="18" charset="0"/>
                          </a:rPr>
                          <m:t>𝑇𝐷</m:t>
                        </m:r>
                      </m:num>
                      <m:den>
                        <m:r>
                          <a:rPr lang="en-US" altLang="zh-CN" sz="2000" b="0" i="1" smtClean="0">
                            <a:latin typeface="Cambria Math" panose="02040503050406030204" pitchFamily="18" charset="0"/>
                          </a:rPr>
                          <m:t>𝑇𝐸</m:t>
                        </m:r>
                      </m:den>
                    </m:f>
                    <m:r>
                      <a:rPr lang="en-US" altLang="zh-CN" sz="2000" b="0" i="1" smtClean="0">
                        <a:latin typeface="Cambria Math" panose="02040503050406030204" pitchFamily="18" charset="0"/>
                      </a:rPr>
                      <m:t>                                                                                                                                  </m:t>
                    </m:r>
                  </m:oMath>
                </a14:m>
                <a:r>
                  <a:rPr lang="en-US" altLang="zh-CN" sz="2000" i="1" dirty="0"/>
                  <a:t>     </a:t>
                </a:r>
                <a:r>
                  <a:rPr lang="en-US" altLang="zh-CN" sz="2000" dirty="0"/>
                  <a:t>(1-12)</a:t>
                </a:r>
              </a:p>
              <a:p>
                <a:pPr marL="285750" indent="-285750" algn="just">
                  <a:buFont typeface="Arial" panose="020B0604020202020204" pitchFamily="34" charset="0"/>
                  <a:buChar char="•"/>
                </a:pPr>
                <a:endParaRPr lang="en-US" altLang="zh-CN" sz="2400" dirty="0"/>
              </a:p>
              <a:p>
                <a:pPr marL="285750" indent="-285750" algn="just">
                  <a:buFont typeface="Arial" panose="020B0604020202020204" pitchFamily="34" charset="0"/>
                  <a:buChar char="•"/>
                </a:pPr>
                <a:r>
                  <a:rPr lang="zh-CN" altLang="en-US" sz="2400" dirty="0"/>
                  <a:t>其中</a:t>
                </a:r>
                <a:r>
                  <a:rPr lang="en-US" altLang="zh-CN" sz="2400" dirty="0"/>
                  <a:t>,</a:t>
                </a:r>
                <a:r>
                  <a:rPr lang="en-US" altLang="zh-CN" sz="2400" i="1" dirty="0">
                    <a:latin typeface="Cambria Math" panose="02040503050406030204" pitchFamily="18" charset="0"/>
                    <a:ea typeface="Cambria Math" panose="02040503050406030204" pitchFamily="18" charset="0"/>
                  </a:rPr>
                  <a:t>TD</a:t>
                </a:r>
                <a:r>
                  <a:rPr lang="zh-CN" altLang="en-US" sz="2400" dirty="0"/>
                  <a:t>表示资产跟踪偏离度的样本均值</a:t>
                </a:r>
                <a:r>
                  <a:rPr lang="en-US" altLang="zh-CN" sz="2400" dirty="0"/>
                  <a:t>,</a:t>
                </a:r>
                <a:r>
                  <a:rPr lang="en-US" altLang="zh-CN" sz="2400" i="1" dirty="0">
                    <a:latin typeface="Cambria Math" panose="02040503050406030204" pitchFamily="18" charset="0"/>
                    <a:ea typeface="Cambria Math" panose="02040503050406030204" pitchFamily="18" charset="0"/>
                  </a:rPr>
                  <a:t>TE</a:t>
                </a:r>
                <a:r>
                  <a:rPr lang="zh-CN" altLang="en-US" sz="2400" dirty="0"/>
                  <a:t>表示资产的跟踪误差。有时候，也将</a:t>
                </a:r>
                <a:r>
                  <a:rPr lang="en-US" altLang="zh-CN" sz="2400" i="1" dirty="0">
                    <a:latin typeface="Cambria Math" panose="02040503050406030204" pitchFamily="18" charset="0"/>
                    <a:ea typeface="Cambria Math" panose="02040503050406030204" pitchFamily="18" charset="0"/>
                  </a:rPr>
                  <a:t>TD</a:t>
                </a:r>
                <a:r>
                  <a:rPr lang="zh-CN" altLang="en-US" sz="2400" dirty="0"/>
                  <a:t>表示为真实预期收益率与定价模型所计算得到的收益率之差，而</a:t>
                </a:r>
                <a:r>
                  <a:rPr lang="en-US" altLang="zh-CN" sz="2400" i="1" dirty="0">
                    <a:latin typeface="Cambria Math" panose="02040503050406030204" pitchFamily="18" charset="0"/>
                    <a:ea typeface="Cambria Math" panose="02040503050406030204" pitchFamily="18" charset="0"/>
                  </a:rPr>
                  <a:t>TE</a:t>
                </a:r>
                <a:r>
                  <a:rPr lang="zh-CN" altLang="en-US" sz="2400" dirty="0"/>
                  <a:t>则由残差风险表示。</a:t>
                </a:r>
                <a:endParaRPr lang="en-US" altLang="zh-CN" sz="2400" dirty="0"/>
              </a:p>
              <a:p>
                <a:pPr marL="285750" indent="-285750">
                  <a:buFont typeface="Arial" panose="020B0604020202020204" pitchFamily="34" charset="0"/>
                  <a:buChar char="•"/>
                </a:pPr>
                <a:endParaRPr lang="en-US" altLang="zh-CN" sz="2400" dirty="0"/>
              </a:p>
              <a:p>
                <a:endParaRPr lang="en-US" altLang="zh-CN" dirty="0"/>
              </a:p>
              <a:p>
                <a:r>
                  <a:rPr lang="zh-CN" altLang="en-US" dirty="0"/>
                  <a:t>      </a:t>
                </a:r>
                <a:endParaRPr lang="en-US" altLang="zh-CN" dirty="0"/>
              </a:p>
            </p:txBody>
          </p:sp>
        </mc:Choice>
        <mc:Fallback xmlns="">
          <p:sp>
            <p:nvSpPr>
              <p:cNvPr id="7" name="文本框 6">
                <a:extLst>
                  <a:ext uri="{FF2B5EF4-FFF2-40B4-BE49-F238E27FC236}">
                    <a16:creationId xmlns:a16="http://schemas.microsoft.com/office/drawing/2014/main" id="{18CE13BB-ACB2-465B-B802-A7BA420FE043}"/>
                  </a:ext>
                </a:extLst>
              </p:cNvPr>
              <p:cNvSpPr txBox="1">
                <a:spLocks noRot="1" noChangeAspect="1" noMove="1" noResize="1" noEditPoints="1" noAdjustHandles="1" noChangeArrowheads="1" noChangeShapeType="1" noTextEdit="1"/>
              </p:cNvSpPr>
              <p:nvPr/>
            </p:nvSpPr>
            <p:spPr>
              <a:xfrm>
                <a:off x="693019" y="1997839"/>
                <a:ext cx="10801200" cy="4405758"/>
              </a:xfrm>
              <a:prstGeom prst="rect">
                <a:avLst/>
              </a:prstGeom>
              <a:blipFill>
                <a:blip r:embed="rId2"/>
                <a:stretch>
                  <a:fillRect l="-790" t="-1524"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833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（五）特雷诺指数</a:t>
            </a: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18CE13BB-ACB2-465B-B802-A7BA420FE043}"/>
                  </a:ext>
                </a:extLst>
              </p:cNvPr>
              <p:cNvSpPr txBox="1"/>
              <p:nvPr/>
            </p:nvSpPr>
            <p:spPr>
              <a:xfrm>
                <a:off x="909043" y="1326777"/>
                <a:ext cx="10801200" cy="4416787"/>
              </a:xfrm>
              <a:prstGeom prst="rect">
                <a:avLst/>
              </a:prstGeom>
              <a:noFill/>
            </p:spPr>
            <p:txBody>
              <a:bodyPr wrap="square">
                <a:spAutoFit/>
              </a:bodyPr>
              <a:lstStyle/>
              <a:p>
                <a:pPr marL="285750" indent="-285750" algn="just">
                  <a:buFont typeface="Arial" panose="020B0604020202020204" pitchFamily="34" charset="0"/>
                  <a:buChar char="•"/>
                </a:pPr>
                <a:r>
                  <a:rPr lang="zh-CN" altLang="en-US" sz="2400" dirty="0"/>
                  <a:t>特雷诺指数是指每单位风险获得的风险溢价，是投资者判断某一基金管理者在管理基金过程中所冒风险是否有利于投资者的判断指标，也是一种衡量单位风险超额收益的方法：</a:t>
                </a:r>
                <a:endParaRPr lang="en-US" altLang="zh-CN" sz="2400" dirty="0"/>
              </a:p>
              <a:p>
                <a:pPr marL="285750" indent="-285750" algn="just">
                  <a:buFont typeface="Arial" panose="020B0604020202020204" pitchFamily="34" charset="0"/>
                  <a:buChar char="•"/>
                </a:pPr>
                <a:endParaRPr lang="en-US" altLang="zh-CN" sz="2400" dirty="0"/>
              </a:p>
              <a:p>
                <a:pPr algn="just"/>
                <a14:m>
                  <m:oMath xmlns:m="http://schemas.openxmlformats.org/officeDocument/2006/math">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f>
                      <m:fPr>
                        <m:ctrlPr>
                          <a:rPr lang="en-US" altLang="zh-CN" sz="2400" b="0" i="1" smtClean="0">
                            <a:latin typeface="Cambria Math"/>
                          </a:rPr>
                        </m:ctrlPr>
                      </m:fPr>
                      <m:num>
                        <m:sSub>
                          <m:sSubPr>
                            <m:ctrlPr>
                              <a:rPr lang="en-US" altLang="zh-CN" sz="2400" b="0" i="1" smtClean="0">
                                <a:latin typeface="Cambria Math"/>
                              </a:rPr>
                            </m:ctrlPr>
                          </m:sSubPr>
                          <m:e>
                            <m:r>
                              <a:rPr lang="en-US" altLang="zh-CN" sz="2400" b="0" i="1" smtClean="0">
                                <a:latin typeface="Cambria Math" panose="02040503050406030204" pitchFamily="18" charset="0"/>
                              </a:rPr>
                              <m:t>𝑅</m:t>
                            </m:r>
                          </m:e>
                          <m:sub>
                            <m:r>
                              <m:rPr>
                                <m:sty m:val="p"/>
                              </m:rPr>
                              <a:rPr lang="en-US" altLang="zh-CN" sz="2400" i="1">
                                <a:latin typeface="Cambria Math" panose="02040503050406030204" pitchFamily="18" charset="0"/>
                              </a:rPr>
                              <m:t>p</m:t>
                            </m:r>
                          </m:sub>
                        </m:sSub>
                        <m:r>
                          <a:rPr lang="en-US" altLang="zh-CN" sz="2400" b="0" i="1" smtClean="0">
                            <a:latin typeface="Cambria Math" panose="02040503050406030204" pitchFamily="18" charset="0"/>
                          </a:rPr>
                          <m:t>−</m:t>
                        </m:r>
                        <m:sSub>
                          <m:sSubPr>
                            <m:ctrlPr>
                              <a:rPr lang="en-US" altLang="zh-CN" sz="2400" b="0" i="1" smtClean="0">
                                <a:latin typeface="Cambria Math"/>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𝑓</m:t>
                            </m:r>
                          </m:sub>
                        </m:sSub>
                      </m:num>
                      <m:den>
                        <m:sSub>
                          <m:sSubPr>
                            <m:ctrlPr>
                              <a:rPr lang="en-US" altLang="zh-CN" sz="2400" b="0" i="1" smtClean="0">
                                <a:latin typeface="Cambria Math"/>
                              </a:rPr>
                            </m:ctrlPr>
                          </m:sSubPr>
                          <m:e>
                            <m:r>
                              <a:rPr lang="zh-CN" altLang="en-US" sz="2400" b="0" i="1" smtClean="0">
                                <a:latin typeface="Cambria Math" panose="02040503050406030204" pitchFamily="18" charset="0"/>
                              </a:rPr>
                              <m:t>𝛽</m:t>
                            </m:r>
                          </m:e>
                          <m:sub>
                            <m:r>
                              <a:rPr lang="en-US" altLang="zh-CN" sz="2400" b="0" i="1" smtClean="0">
                                <a:latin typeface="Cambria Math" panose="02040503050406030204" pitchFamily="18" charset="0"/>
                              </a:rPr>
                              <m:t>𝑝</m:t>
                            </m:r>
                          </m:sub>
                        </m:sSub>
                      </m:den>
                    </m:f>
                  </m:oMath>
                </a14:m>
                <a:r>
                  <a:rPr lang="en-US" altLang="zh-CN" sz="2400" dirty="0"/>
                  <a:t>                                                                                                 (1-13)      </a:t>
                </a:r>
              </a:p>
              <a:p>
                <a:pPr algn="just"/>
                <a:r>
                  <a:rPr lang="zh-CN" altLang="en-US" sz="2400" dirty="0"/>
                  <a:t>      </a:t>
                </a:r>
                <a:endParaRPr lang="en-US" altLang="zh-CN" sz="2400" dirty="0"/>
              </a:p>
              <a:p>
                <a:pPr marL="285750" indent="-285750" algn="just">
                  <a:buFont typeface="Arial" panose="020B0604020202020204" pitchFamily="34" charset="0"/>
                  <a:buChar char="•"/>
                </a:pPr>
                <a:r>
                  <a:rPr lang="zh-CN" altLang="en-US" sz="2400" dirty="0"/>
                  <a:t>其中， 表示某只基金投资考察期内的平均收益率， 表示某只基金的系统性风险。特雷诺指数越大，则表示单位风险溢价越高，量化交易策略绩效越好，投资者在管理过程中所冒风险有利于投资者获利；反之，特雷诺指数越小，则表示单位风险溢价越低，此时，量化交易策略在管理过程中所冒风险不利于投资者获利。</a:t>
                </a:r>
              </a:p>
            </p:txBody>
          </p:sp>
        </mc:Choice>
        <mc:Fallback xmlns="">
          <p:sp>
            <p:nvSpPr>
              <p:cNvPr id="7" name="文本框 6">
                <a:extLst>
                  <a:ext uri="{FF2B5EF4-FFF2-40B4-BE49-F238E27FC236}">
                    <a16:creationId xmlns:a16="http://schemas.microsoft.com/office/drawing/2014/main" id="{18CE13BB-ACB2-465B-B802-A7BA420FE043}"/>
                  </a:ext>
                </a:extLst>
              </p:cNvPr>
              <p:cNvSpPr txBox="1">
                <a:spLocks noRot="1" noChangeAspect="1" noMove="1" noResize="1" noEditPoints="1" noAdjustHandles="1" noChangeArrowheads="1" noChangeShapeType="1" noTextEdit="1"/>
              </p:cNvSpPr>
              <p:nvPr/>
            </p:nvSpPr>
            <p:spPr>
              <a:xfrm>
                <a:off x="909043" y="1326777"/>
                <a:ext cx="10801200" cy="4416787"/>
              </a:xfrm>
              <a:prstGeom prst="rect">
                <a:avLst/>
              </a:prstGeom>
              <a:blipFill>
                <a:blip r:embed="rId2"/>
                <a:stretch>
                  <a:fillRect l="-734" t="-1105" r="-903" b="-19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62988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二、风险度指标</a:t>
            </a:r>
          </a:p>
        </p:txBody>
      </p:sp>
      <p:sp>
        <p:nvSpPr>
          <p:cNvPr id="3" name="内容占位符 2"/>
          <p:cNvSpPr>
            <a:spLocks noGrp="1"/>
          </p:cNvSpPr>
          <p:nvPr>
            <p:ph sz="quarter" idx="1"/>
          </p:nvPr>
        </p:nvSpPr>
        <p:spPr>
          <a:xfrm>
            <a:off x="116955" y="692696"/>
            <a:ext cx="11953328" cy="5205192"/>
          </a:xfrm>
        </p:spPr>
        <p:txBody>
          <a:bodyPr>
            <a:normAutofit/>
          </a:bodyPr>
          <a:lstStyle/>
          <a:p>
            <a:pPr marL="0" indent="0">
              <a:buNone/>
            </a:pPr>
            <a:r>
              <a:rPr lang="zh-CN" altLang="en-US" sz="2800" dirty="0">
                <a:cs typeface="+mn-cs"/>
              </a:rPr>
              <a:t>（六）卡玛比率</a:t>
            </a:r>
            <a:endParaRPr lang="zh-CN" altLang="en-US" sz="2400" dirty="0"/>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 xmlns:a16="http://schemas.microsoft.com/office/drawing/2014/main" id="{18CE13BB-ACB2-465B-B802-A7BA420FE043}"/>
              </a:ext>
            </a:extLst>
          </p:cNvPr>
          <p:cNvSpPr txBox="1"/>
          <p:nvPr/>
        </p:nvSpPr>
        <p:spPr>
          <a:xfrm>
            <a:off x="476995" y="1268760"/>
            <a:ext cx="10801200" cy="500656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sz="2400" dirty="0"/>
              <a:t>卡玛比率是对夏普比率做了改进，同样是用于测算投资组合的风险收益比，其计算公式为：</a:t>
            </a:r>
          </a:p>
          <a:p>
            <a:pPr algn="just">
              <a:lnSpc>
                <a:spcPct val="150000"/>
              </a:lnSpc>
            </a:pPr>
            <a:r>
              <a:rPr lang="zh-CN" altLang="en-US" sz="2400" dirty="0"/>
              <a:t>    卡玛比率</a:t>
            </a:r>
            <a:r>
              <a:rPr lang="en-US" altLang="zh-CN" sz="2400" dirty="0"/>
              <a:t>=</a:t>
            </a:r>
            <a:r>
              <a:rPr lang="zh-CN" altLang="en-US" sz="2400" dirty="0"/>
              <a:t>超额收益</a:t>
            </a:r>
            <a:r>
              <a:rPr lang="en-US" altLang="zh-CN" sz="2400" dirty="0"/>
              <a:t>/</a:t>
            </a:r>
            <a:r>
              <a:rPr lang="zh-CN" altLang="en-US" sz="2400" dirty="0"/>
              <a:t>最大回撤                                                              </a:t>
            </a:r>
            <a:r>
              <a:rPr lang="en-US" altLang="zh-CN" sz="2400" dirty="0"/>
              <a:t>(1-14)</a:t>
            </a:r>
            <a:r>
              <a:rPr lang="zh-CN" altLang="en-US" sz="2400" dirty="0"/>
              <a:t>                                               </a:t>
            </a:r>
            <a:endParaRPr lang="en-US" altLang="zh-CN" sz="2400" dirty="0"/>
          </a:p>
          <a:p>
            <a:pPr marL="342900" indent="-342900" algn="just">
              <a:lnSpc>
                <a:spcPct val="150000"/>
              </a:lnSpc>
              <a:buFont typeface="Arial" panose="020B0604020202020204" pitchFamily="34" charset="0"/>
              <a:buChar char="•"/>
            </a:pPr>
            <a:r>
              <a:rPr lang="zh-CN" altLang="en-US" sz="2400" dirty="0"/>
              <a:t>其中，最大回撤作为测算风险的替代变量。由此可见，卡玛比率与夏普比率唯一不同之处在于分母，夏普比率分母以标准差去衡量分析，而卡玛比率则是采用最大回撤。但本质上都是衡量投资组合的风险</a:t>
            </a:r>
            <a:r>
              <a:rPr lang="en-US" altLang="zh-CN" sz="2400" dirty="0"/>
              <a:t>-</a:t>
            </a:r>
            <a:r>
              <a:rPr lang="zh-CN" altLang="en-US" sz="2400" dirty="0"/>
              <a:t>收益关系。</a:t>
            </a:r>
          </a:p>
          <a:p>
            <a:pPr marL="285750" indent="-285750" algn="just">
              <a:lnSpc>
                <a:spcPct val="150000"/>
              </a:lnSpc>
              <a:buFont typeface="Arial" panose="020B0604020202020204" pitchFamily="34" charset="0"/>
              <a:buChar char="•"/>
            </a:pPr>
            <a:r>
              <a:rPr lang="zh-CN" altLang="en-US" sz="2400" dirty="0"/>
              <a:t>在实际评判量化交易策略过程中，一般我们都要求报告收益率指数和风险度指数，从收益</a:t>
            </a:r>
            <a:r>
              <a:rPr lang="en-US" altLang="zh-CN" sz="2400" dirty="0"/>
              <a:t>-</a:t>
            </a:r>
            <a:r>
              <a:rPr lang="zh-CN" altLang="en-US" sz="2400" dirty="0"/>
              <a:t>风险两个维度刻画投资项目的实际绩效，也能够给投资者提供评判该项目是否值得投资的标准。</a:t>
            </a:r>
          </a:p>
        </p:txBody>
      </p:sp>
    </p:spTree>
    <p:extLst>
      <p:ext uri="{BB962C8B-B14F-4D97-AF65-F5344CB8AC3E}">
        <p14:creationId xmlns:p14="http://schemas.microsoft.com/office/powerpoint/2010/main" val="276619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790400"/>
            <a:ext cx="6480720"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zh-CN" altLang="en-US" sz="2400" dirty="0"/>
              <a:t>量化投资是应用计算机软件和自然科学技术方法去挖掘金融市场的运行规律，并运用哲学社会科学知识尝试去解释规律的形成原因和未来可持续，从而形成合乎逻辑的投资理念和投资方法。量化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endParaRPr lang="en-US" altLang="zh-CN" sz="2400" dirty="0"/>
          </a:p>
          <a:p>
            <a:endParaRPr lang="en-US" altLang="zh-CN" sz="2400" dirty="0"/>
          </a:p>
          <a:p>
            <a:endParaRPr lang="en-US" altLang="zh-CN" sz="2400" dirty="0"/>
          </a:p>
          <a:p>
            <a:endParaRPr lang="en-US" altLang="zh-CN" sz="2400" dirty="0"/>
          </a:p>
          <a:p>
            <a:endParaRPr lang="zh-CN" altLang="en-US" sz="2400" dirty="0"/>
          </a:p>
        </p:txBody>
      </p:sp>
      <p:sp>
        <p:nvSpPr>
          <p:cNvPr id="6" name="矩形 5"/>
          <p:cNvSpPr/>
          <p:nvPr/>
        </p:nvSpPr>
        <p:spPr>
          <a:xfrm>
            <a:off x="476995" y="116632"/>
            <a:ext cx="6624736"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量化</a:t>
            </a:r>
            <a:r>
              <a:rPr lang="zh-CN" altLang="en-US" sz="2600" b="1" dirty="0">
                <a:latin typeface="微软雅黑" pitchFamily="34" charset="-122"/>
                <a:ea typeface="微软雅黑" pitchFamily="34" charset="-122"/>
              </a:rPr>
              <a:t>投资界定</a:t>
            </a:r>
            <a:endParaRPr lang="en-US" altLang="zh-CN" sz="2600"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779" y="609075"/>
            <a:ext cx="4152900"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531" y="4160"/>
            <a:ext cx="4805767" cy="659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003" y="2420888"/>
            <a:ext cx="257300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003" y="1163513"/>
            <a:ext cx="3543452" cy="269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981" y="3861048"/>
            <a:ext cx="368047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04987" y="764704"/>
            <a:ext cx="4519186" cy="369332"/>
          </a:xfrm>
          <a:prstGeom prst="rect">
            <a:avLst/>
          </a:prstGeom>
        </p:spPr>
        <p:txBody>
          <a:bodyPr wrap="none">
            <a:spAutoFit/>
          </a:bodyPr>
          <a:lstStyle/>
          <a:p>
            <a:r>
              <a:rPr lang="en-US" altLang="zh-CN" dirty="0"/>
              <a:t>2000</a:t>
            </a:r>
            <a:r>
              <a:rPr lang="zh-CN" altLang="zh-CN" dirty="0"/>
              <a:t>年</a:t>
            </a:r>
            <a:r>
              <a:rPr lang="en-US" altLang="zh-CN" dirty="0"/>
              <a:t>1</a:t>
            </a:r>
            <a:r>
              <a:rPr lang="zh-CN" altLang="zh-CN" dirty="0"/>
              <a:t>月</a:t>
            </a:r>
            <a:r>
              <a:rPr lang="en-US" altLang="zh-CN" dirty="0"/>
              <a:t>4</a:t>
            </a:r>
            <a:r>
              <a:rPr lang="zh-CN" altLang="zh-CN" dirty="0"/>
              <a:t>日至</a:t>
            </a:r>
            <a:r>
              <a:rPr lang="en-US" altLang="zh-CN" dirty="0"/>
              <a:t>2022</a:t>
            </a:r>
            <a:r>
              <a:rPr lang="zh-CN" altLang="zh-CN" dirty="0"/>
              <a:t>年</a:t>
            </a:r>
            <a:r>
              <a:rPr lang="en-US" altLang="zh-CN" dirty="0"/>
              <a:t>12</a:t>
            </a:r>
            <a:r>
              <a:rPr lang="zh-CN" altLang="zh-CN" dirty="0"/>
              <a:t>月</a:t>
            </a:r>
            <a:r>
              <a:rPr lang="en-US" altLang="zh-CN" dirty="0"/>
              <a:t>12</a:t>
            </a:r>
            <a:r>
              <a:rPr lang="zh-CN" altLang="zh-CN" dirty="0"/>
              <a:t>日上证指数</a:t>
            </a:r>
            <a:endParaRPr lang="zh-CN" altLang="en-US" dirty="0"/>
          </a:p>
        </p:txBody>
      </p:sp>
      <p:sp>
        <p:nvSpPr>
          <p:cNvPr id="9" name="标题 1"/>
          <p:cNvSpPr>
            <a:spLocks noGrp="1"/>
          </p:cNvSpPr>
          <p:nvPr>
            <p:ph type="title"/>
          </p:nvPr>
        </p:nvSpPr>
        <p:spPr>
          <a:xfrm>
            <a:off x="260971" y="0"/>
            <a:ext cx="9952911" cy="634082"/>
          </a:xfrm>
        </p:spPr>
        <p:txBody>
          <a:bodyPr/>
          <a:lstStyle/>
          <a:p>
            <a:pPr algn="l"/>
            <a:r>
              <a:rPr lang="en-US" altLang="zh-CN" sz="2800" b="1" dirty="0" smtClean="0">
                <a:latin typeface="微软雅黑" pitchFamily="34" charset="-122"/>
                <a:ea typeface="微软雅黑" pitchFamily="34" charset="-122"/>
                <a:cs typeface="+mn-cs"/>
              </a:rPr>
              <a:t>Python</a:t>
            </a:r>
            <a:r>
              <a:rPr lang="zh-CN" altLang="en-US" sz="2800" b="1" smtClean="0">
                <a:latin typeface="微软雅黑" pitchFamily="34" charset="-122"/>
                <a:ea typeface="微软雅黑" pitchFamily="34" charset="-122"/>
                <a:cs typeface="+mn-cs"/>
              </a:rPr>
              <a:t>实现</a:t>
            </a:r>
            <a:endParaRPr lang="zh-CN" altLang="en-US" sz="2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453350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729023" y="980728"/>
            <a:ext cx="1072919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量化投资是一门新兴的学科，它是集合了自然科学的技术（数学、物理学、统计学、计算机等）和社会科学（基于对市场的理解）优势去挖掘金融市场运行规律的一门学科。本章主要讲述了量化投资的定义和基本概念、量化投资系统的构建、量化投资发展史、总结归纳了本教材讲述的主要内容。最后，我们从收益率指标和风险度指标给出了评判一个量化交易策略优劣的主要标准。</a:t>
            </a:r>
          </a:p>
        </p:txBody>
      </p:sp>
      <p:sp>
        <p:nvSpPr>
          <p:cNvPr id="3" name="Rectangle 2"/>
          <p:cNvSpPr txBox="1">
            <a:spLocks/>
          </p:cNvSpPr>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本章小结</a:t>
            </a:r>
          </a:p>
        </p:txBody>
      </p:sp>
      <p:sp>
        <p:nvSpPr>
          <p:cNvPr id="4" name="矩形: 圆角 3">
            <a:extLst>
              <a:ext uri="{FF2B5EF4-FFF2-40B4-BE49-F238E27FC236}">
                <a16:creationId xmlns="" xmlns:a16="http://schemas.microsoft.com/office/drawing/2014/main" id="{70108786-44A7-4BE0-9060-E6C299FCCFAD}"/>
              </a:ext>
            </a:extLst>
          </p:cNvPr>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97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itchFamily="34" charset="-122"/>
                <a:ea typeface="微软雅黑" pitchFamily="34" charset="-122"/>
                <a:cs typeface="+mn-cs"/>
              </a:rPr>
              <a:t>课后习题</a:t>
            </a:r>
          </a:p>
        </p:txBody>
      </p:sp>
      <p:sp>
        <p:nvSpPr>
          <p:cNvPr id="4" name="Rectangle 2">
            <a:extLst>
              <a:ext uri="{FF2B5EF4-FFF2-40B4-BE49-F238E27FC236}">
                <a16:creationId xmlns="" xmlns:a16="http://schemas.microsoft.com/office/drawing/2014/main" id="{9810D301-4021-43B0-B7EB-C0A12AC96D3E}"/>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 xmlns:a16="http://schemas.microsoft.com/office/drawing/2014/main" id="{18CE13BB-ACB2-465B-B802-A7BA420FE043}"/>
              </a:ext>
            </a:extLst>
          </p:cNvPr>
          <p:cNvSpPr txBox="1"/>
          <p:nvPr/>
        </p:nvSpPr>
        <p:spPr>
          <a:xfrm>
            <a:off x="233116" y="1332240"/>
            <a:ext cx="10801200" cy="4193520"/>
          </a:xfrm>
          <a:prstGeom prst="rect">
            <a:avLst/>
          </a:prstGeom>
          <a:noFill/>
        </p:spPr>
        <p:txBody>
          <a:bodyPr wrap="square">
            <a:spAutoFit/>
          </a:bodyPr>
          <a:lstStyle/>
          <a:p>
            <a:pPr marL="342900" indent="-342900" algn="just">
              <a:lnSpc>
                <a:spcPct val="150000"/>
              </a:lnSpc>
              <a:buFont typeface="+mj-lt"/>
              <a:buAutoNum type="arabicPeriod"/>
            </a:pPr>
            <a:r>
              <a:rPr lang="zh-CN" altLang="en-US" dirty="0"/>
              <a:t>量化投资的定义是什么？它具有哪些与传统证券投资学不同的特点？</a:t>
            </a:r>
          </a:p>
          <a:p>
            <a:pPr marL="342900" indent="-342900" algn="just">
              <a:lnSpc>
                <a:spcPct val="150000"/>
              </a:lnSpc>
              <a:buFont typeface="+mj-lt"/>
              <a:buAutoNum type="arabicPeriod"/>
            </a:pPr>
            <a:r>
              <a:rPr lang="zh-CN" altLang="en-US" dirty="0"/>
              <a:t>从量化投资的发展历史看，为了保证量化交易取得成功，需要具备哪些基本条件？</a:t>
            </a:r>
          </a:p>
          <a:p>
            <a:pPr marL="342900" indent="-342900" algn="just">
              <a:lnSpc>
                <a:spcPct val="150000"/>
              </a:lnSpc>
              <a:buFont typeface="+mj-lt"/>
              <a:buAutoNum type="arabicPeriod"/>
            </a:pPr>
            <a:r>
              <a:rPr lang="zh-CN" altLang="en-US" dirty="0"/>
              <a:t>假定某项投资，在期初投资</a:t>
            </a:r>
            <a:r>
              <a:rPr lang="en-US" altLang="zh-CN" dirty="0"/>
              <a:t>100</a:t>
            </a:r>
            <a:r>
              <a:rPr lang="zh-CN" altLang="en-US" dirty="0"/>
              <a:t>万元，一年半之后投资组合价值高达</a:t>
            </a:r>
            <a:r>
              <a:rPr lang="en-US" altLang="zh-CN" dirty="0"/>
              <a:t>300</a:t>
            </a:r>
            <a:r>
              <a:rPr lang="zh-CN" altLang="en-US" dirty="0"/>
              <a:t>万元，同时，假定无风险收益   率为</a:t>
            </a:r>
            <a:r>
              <a:rPr lang="en-US" altLang="zh-CN" dirty="0"/>
              <a:t>5%</a:t>
            </a:r>
            <a:r>
              <a:rPr lang="zh-CN" altLang="en-US" dirty="0"/>
              <a:t>，计算该项目投资的总收益率指数、年化复合收益率指数、相对收益率指数。</a:t>
            </a:r>
          </a:p>
          <a:p>
            <a:pPr marL="342900" indent="-342900" algn="just">
              <a:lnSpc>
                <a:spcPct val="150000"/>
              </a:lnSpc>
              <a:buFont typeface="+mj-lt"/>
              <a:buAutoNum type="arabicPeriod"/>
            </a:pPr>
            <a:r>
              <a:rPr lang="zh-CN" altLang="en-US" dirty="0"/>
              <a:t>假定某投资者投资于股票</a:t>
            </a:r>
            <a:r>
              <a:rPr lang="en-US" altLang="zh-CN" dirty="0"/>
              <a:t>150</a:t>
            </a:r>
            <a:r>
              <a:rPr lang="zh-CN" altLang="en-US" dirty="0"/>
              <a:t>万元，期末该股票价值为</a:t>
            </a:r>
            <a:r>
              <a:rPr lang="en-US" altLang="zh-CN" dirty="0"/>
              <a:t>250</a:t>
            </a:r>
            <a:r>
              <a:rPr lang="zh-CN" altLang="en-US" dirty="0"/>
              <a:t>万元，同时，假定该股票的</a:t>
            </a:r>
            <a:r>
              <a:rPr lang="en-US" altLang="zh-CN" dirty="0"/>
              <a:t>delta</a:t>
            </a:r>
            <a:r>
              <a:rPr lang="zh-CN" altLang="en-US" dirty="0"/>
              <a:t>系数为</a:t>
            </a:r>
            <a:r>
              <a:rPr lang="en-US" altLang="zh-CN" dirty="0"/>
              <a:t>0.5</a:t>
            </a:r>
            <a:r>
              <a:rPr lang="zh-CN" altLang="en-US" dirty="0"/>
              <a:t>，而投资者为了对冲股票风险，在期初卖出了价值为</a:t>
            </a:r>
            <a:r>
              <a:rPr lang="en-US" altLang="zh-CN" dirty="0"/>
              <a:t>120</a:t>
            </a:r>
            <a:r>
              <a:rPr lang="zh-CN" altLang="en-US" dirty="0"/>
              <a:t>万元的股指期货，到期末股指期货交割买入价格为</a:t>
            </a:r>
            <a:r>
              <a:rPr lang="en-US" altLang="zh-CN" dirty="0"/>
              <a:t>200</a:t>
            </a:r>
            <a:r>
              <a:rPr lang="zh-CN" altLang="en-US" dirty="0"/>
              <a:t>万。请问该投资组合的</a:t>
            </a:r>
            <a:r>
              <a:rPr lang="en-US" altLang="zh-CN" dirty="0"/>
              <a:t>alpha</a:t>
            </a:r>
            <a:r>
              <a:rPr lang="zh-CN" altLang="en-US" dirty="0"/>
              <a:t>收益率是多少？年化</a:t>
            </a:r>
            <a:r>
              <a:rPr lang="en-US" altLang="zh-CN" dirty="0"/>
              <a:t>alpha</a:t>
            </a:r>
            <a:r>
              <a:rPr lang="zh-CN" altLang="en-US" dirty="0"/>
              <a:t>收益率是多少？</a:t>
            </a:r>
          </a:p>
          <a:p>
            <a:pPr marL="342900" indent="-342900" algn="just">
              <a:lnSpc>
                <a:spcPct val="150000"/>
              </a:lnSpc>
              <a:buFont typeface="+mj-lt"/>
              <a:buAutoNum type="arabicPeriod"/>
            </a:pPr>
            <a:r>
              <a:rPr lang="zh-CN" altLang="en-US" dirty="0"/>
              <a:t>假定某投资者投资于某一个项目，股票组合的收益率为</a:t>
            </a:r>
            <a:r>
              <a:rPr lang="en-US" altLang="zh-CN" dirty="0"/>
              <a:t>18%</a:t>
            </a:r>
            <a:r>
              <a:rPr lang="zh-CN" altLang="en-US" dirty="0"/>
              <a:t>，波动率为</a:t>
            </a:r>
            <a:r>
              <a:rPr lang="en-US" altLang="zh-CN" dirty="0"/>
              <a:t>15%</a:t>
            </a:r>
            <a:r>
              <a:rPr lang="zh-CN" altLang="en-US" dirty="0"/>
              <a:t>，无风险收益率为</a:t>
            </a:r>
            <a:r>
              <a:rPr lang="en-US" altLang="zh-CN" dirty="0"/>
              <a:t>5%</a:t>
            </a:r>
            <a:r>
              <a:rPr lang="zh-CN" altLang="en-US" dirty="0"/>
              <a:t>，而该投资组合对市场指数回归得到的估计方程为 ，在投资周期的最大回撤是</a:t>
            </a:r>
            <a:r>
              <a:rPr lang="en-US" altLang="zh-CN" dirty="0"/>
              <a:t>3%</a:t>
            </a:r>
            <a:r>
              <a:rPr lang="zh-CN" altLang="en-US" dirty="0"/>
              <a:t>，试问该投资组合</a:t>
            </a:r>
            <a:r>
              <a:rPr lang="en-US" altLang="zh-CN" dirty="0"/>
              <a:t>beta</a:t>
            </a:r>
            <a:r>
              <a:rPr lang="zh-CN" altLang="en-US" dirty="0"/>
              <a:t>系数是多少？夏普比率是多少？特雷诺指数是多少？卡玛比率是多少？</a:t>
            </a:r>
          </a:p>
        </p:txBody>
      </p:sp>
    </p:spTree>
    <p:extLst>
      <p:ext uri="{BB962C8B-B14F-4D97-AF65-F5344CB8AC3E}">
        <p14:creationId xmlns:p14="http://schemas.microsoft.com/office/powerpoint/2010/main" val="2706516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89"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3">
            <a:extLst>
              <a:ext uri="{FF2B5EF4-FFF2-40B4-BE49-F238E27FC236}">
                <a16:creationId xmlns="" xmlns:a16="http://schemas.microsoft.com/office/drawing/2014/main" id="{288DB8B3-7A06-4E71-900F-6BAD8FC797D9}"/>
              </a:ext>
            </a:extLst>
          </p:cNvPr>
          <p:cNvSpPr/>
          <p:nvPr/>
        </p:nvSpPr>
        <p:spPr>
          <a:xfrm>
            <a:off x="1620435"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3750841"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 xmlns:a16="http://schemas.microsoft.com/office/drawing/2014/main" id="{A5A6A795-40C3-41FA-9D2A-233E2E90C712}"/>
              </a:ext>
            </a:extLst>
          </p:cNvPr>
          <p:cNvGrpSpPr/>
          <p:nvPr/>
        </p:nvGrpSpPr>
        <p:grpSpPr>
          <a:xfrm>
            <a:off x="4572414" y="169096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 xmlns:a16="http://schemas.microsoft.com/office/drawing/2014/main" id="{BA495F18-BD7F-44C2-9131-64A7C7B32092}"/>
                </a:ext>
              </a:extLst>
            </p:cNvPr>
            <p:cNvSpPr/>
            <p:nvPr/>
          </p:nvSpPr>
          <p:spPr>
            <a:xfrm>
              <a:off x="9608" y="7430"/>
              <a:ext cx="5457"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 xmlns:a16="http://schemas.microsoft.com/office/drawing/2014/main" id="{DE431227-83F7-45C4-A0CB-DD04072949FC}"/>
                  </a:ext>
                </a:extLst>
              </p:cNvPr>
              <p:cNvSpPr/>
              <p:nvPr/>
            </p:nvSpPr>
            <p:spPr>
              <a:xfrm>
                <a:off x="9628" y="7753"/>
                <a:ext cx="5437"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 xmlns:a16="http://schemas.microsoft.com/office/drawing/2014/main" id="{FD9A9F63-6DD3-48BA-823D-1359849694A6}"/>
              </a:ext>
            </a:extLst>
          </p:cNvPr>
          <p:cNvSpPr/>
          <p:nvPr/>
        </p:nvSpPr>
        <p:spPr>
          <a:xfrm>
            <a:off x="4585113" y="525191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期权风险对冲策略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量化</a:t>
            </a:r>
            <a:r>
              <a:rPr lang="zh-CN" altLang="en-US" sz="2600" b="1" dirty="0">
                <a:latin typeface="微软雅黑" pitchFamily="34" charset="-122"/>
                <a:ea typeface="微软雅黑" pitchFamily="34" charset="-122"/>
              </a:rPr>
              <a:t>投资界定</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02265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3" name="内容占位符 2"/>
          <p:cNvSpPr>
            <a:spLocks noGrp="1"/>
          </p:cNvSpPr>
          <p:nvPr>
            <p:ph sz="quarter" idx="1"/>
          </p:nvPr>
        </p:nvSpPr>
        <p:spPr>
          <a:xfrm>
            <a:off x="116955" y="692696"/>
            <a:ext cx="8568952" cy="5493224"/>
          </a:xfrm>
        </p:spPr>
        <p:txBody>
          <a:bodyPr>
            <a:noAutofit/>
          </a:bodyPr>
          <a:lstStyle/>
          <a:p>
            <a:pPr marL="0" indent="0">
              <a:buNone/>
            </a:pPr>
            <a:r>
              <a:rPr lang="en-US" altLang="zh-CN" sz="2400" dirty="0"/>
              <a:t>     </a:t>
            </a:r>
            <a:r>
              <a:rPr lang="zh-CN" altLang="en-US" sz="2400" dirty="0"/>
              <a:t>量化投资的奠基石人物</a:t>
            </a:r>
            <a:r>
              <a:rPr lang="en-US" altLang="zh-CN" sz="2400" dirty="0"/>
              <a:t>——</a:t>
            </a:r>
            <a:r>
              <a:rPr lang="zh-CN" altLang="en-US" sz="2400" dirty="0"/>
              <a:t>詹姆斯</a:t>
            </a:r>
            <a:r>
              <a:rPr lang="en-US" altLang="zh-CN" sz="2400" dirty="0"/>
              <a:t>•</a:t>
            </a:r>
            <a:r>
              <a:rPr lang="zh-CN" altLang="en-US" sz="2400" dirty="0"/>
              <a:t>西蒙斯（</a:t>
            </a:r>
            <a:r>
              <a:rPr lang="en-US" altLang="zh-CN" sz="2400" dirty="0"/>
              <a:t>James Simons</a:t>
            </a:r>
            <a:r>
              <a:rPr lang="zh-CN" altLang="en-US" sz="2400" dirty="0"/>
              <a:t>）</a:t>
            </a:r>
            <a:endParaRPr lang="en-US" altLang="zh-CN" sz="2400" dirty="0"/>
          </a:p>
          <a:p>
            <a:pPr marL="0" indent="0">
              <a:buNone/>
            </a:pPr>
            <a:endParaRPr lang="en-US" altLang="zh-CN" sz="2400" dirty="0"/>
          </a:p>
          <a:p>
            <a:r>
              <a:rPr lang="zh-CN" altLang="en-US" sz="2400" dirty="0"/>
              <a:t>詹姆斯</a:t>
            </a:r>
            <a:r>
              <a:rPr lang="en-US" altLang="zh-CN" sz="2400" dirty="0"/>
              <a:t>•</a:t>
            </a:r>
            <a:r>
              <a:rPr lang="zh-CN" altLang="en-US" sz="2400" dirty="0"/>
              <a:t>西蒙斯是世界级著名数学家，曾因陈氏</a:t>
            </a:r>
            <a:r>
              <a:rPr lang="en-US" altLang="zh-CN" sz="2400" dirty="0"/>
              <a:t>-</a:t>
            </a:r>
            <a:r>
              <a:rPr lang="zh-CN" altLang="en-US" sz="2400" dirty="0"/>
              <a:t>西蒙斯定理（</a:t>
            </a:r>
            <a:r>
              <a:rPr lang="en-US" altLang="zh-CN" sz="2400" dirty="0"/>
              <a:t>Chen-Simons</a:t>
            </a:r>
            <a:r>
              <a:rPr lang="zh-CN" altLang="en-US" sz="2400" dirty="0"/>
              <a:t>）获得全美数学最高奖</a:t>
            </a:r>
            <a:r>
              <a:rPr lang="en-US" altLang="zh-CN" sz="2400" dirty="0"/>
              <a:t>——</a:t>
            </a:r>
            <a:r>
              <a:rPr lang="zh-CN" altLang="en-US" sz="2400" dirty="0"/>
              <a:t>维布伦奖，同时他还是全球收入最高的对冲基金经理之一，年净赚</a:t>
            </a:r>
            <a:r>
              <a:rPr lang="en-US" altLang="zh-CN" sz="2400" dirty="0"/>
              <a:t>15</a:t>
            </a:r>
            <a:r>
              <a:rPr lang="zh-CN" altLang="en-US" sz="2400" dirty="0"/>
              <a:t>亿美元，这主要得益于他</a:t>
            </a:r>
            <a:r>
              <a:rPr lang="en-US" altLang="zh-CN" sz="2400" dirty="0"/>
              <a:t>1982</a:t>
            </a:r>
            <a:r>
              <a:rPr lang="zh-CN" altLang="en-US" sz="2400" dirty="0"/>
              <a:t>年创立的文艺复兴科技公司</a:t>
            </a:r>
            <a:r>
              <a:rPr lang="zh-CN" altLang="en-US" sz="2400" dirty="0" smtClean="0"/>
              <a:t>。</a:t>
            </a:r>
            <a:endParaRPr lang="en-US" altLang="zh-CN" sz="2400" dirty="0" smtClean="0"/>
          </a:p>
          <a:p>
            <a:endParaRPr lang="en-US" altLang="zh-CN" sz="2400" dirty="0"/>
          </a:p>
          <a:p>
            <a:r>
              <a:rPr lang="zh-CN" altLang="en-US" sz="2400" dirty="0"/>
              <a:t>西蒙斯发行的大奖章基金是华尔街最成功的对冲基金之一，</a:t>
            </a:r>
            <a:r>
              <a:rPr lang="en-US" altLang="zh-CN" sz="2400" dirty="0">
                <a:solidFill>
                  <a:srgbClr val="FF0000"/>
                </a:solidFill>
              </a:rPr>
              <a:t>1988-2009</a:t>
            </a:r>
            <a:r>
              <a:rPr lang="zh-CN" altLang="en-US" sz="2400" dirty="0">
                <a:solidFill>
                  <a:srgbClr val="FF0000"/>
                </a:solidFill>
              </a:rPr>
              <a:t>年（</a:t>
            </a:r>
            <a:r>
              <a:rPr lang="en-US" altLang="zh-CN" sz="2400" dirty="0">
                <a:solidFill>
                  <a:srgbClr val="FF0000"/>
                </a:solidFill>
              </a:rPr>
              <a:t>2010</a:t>
            </a:r>
            <a:r>
              <a:rPr lang="zh-CN" altLang="en-US" sz="2400" dirty="0">
                <a:solidFill>
                  <a:srgbClr val="FF0000"/>
                </a:solidFill>
              </a:rPr>
              <a:t>年西蒙斯已退休）平均收益率高达</a:t>
            </a:r>
            <a:r>
              <a:rPr lang="en-US" altLang="zh-CN" sz="2400" dirty="0">
                <a:solidFill>
                  <a:srgbClr val="FF0000"/>
                </a:solidFill>
              </a:rPr>
              <a:t>35%</a:t>
            </a:r>
            <a:r>
              <a:rPr lang="zh-CN" altLang="en-US" sz="2400" dirty="0">
                <a:solidFill>
                  <a:srgbClr val="FF0000"/>
                </a:solidFill>
              </a:rPr>
              <a:t>，比同期标普</a:t>
            </a:r>
            <a:r>
              <a:rPr lang="en-US" altLang="zh-CN" sz="2400" dirty="0">
                <a:solidFill>
                  <a:srgbClr val="FF0000"/>
                </a:solidFill>
              </a:rPr>
              <a:t>500</a:t>
            </a:r>
            <a:r>
              <a:rPr lang="zh-CN" altLang="en-US" sz="2400" dirty="0">
                <a:solidFill>
                  <a:srgbClr val="FF0000"/>
                </a:solidFill>
              </a:rPr>
              <a:t>指数平均回报率高出</a:t>
            </a:r>
            <a:r>
              <a:rPr lang="en-US" altLang="zh-CN" sz="2400" dirty="0">
                <a:solidFill>
                  <a:srgbClr val="FF0000"/>
                </a:solidFill>
              </a:rPr>
              <a:t>20</a:t>
            </a:r>
            <a:r>
              <a:rPr lang="zh-CN" altLang="en-US" sz="2400" dirty="0">
                <a:solidFill>
                  <a:srgbClr val="FF0000"/>
                </a:solidFill>
              </a:rPr>
              <a:t>多个百分点，也远超同时期巴菲特的</a:t>
            </a:r>
            <a:r>
              <a:rPr lang="en-US" altLang="zh-CN" sz="2400" dirty="0">
                <a:solidFill>
                  <a:srgbClr val="FF0000"/>
                </a:solidFill>
              </a:rPr>
              <a:t>20%</a:t>
            </a:r>
            <a:r>
              <a:rPr lang="zh-CN" altLang="en-US" sz="2400" dirty="0">
                <a:solidFill>
                  <a:srgbClr val="FF0000"/>
                </a:solidFill>
              </a:rPr>
              <a:t>，即使在</a:t>
            </a:r>
            <a:r>
              <a:rPr lang="en-US" altLang="zh-CN" sz="2400" dirty="0">
                <a:solidFill>
                  <a:srgbClr val="FF0000"/>
                </a:solidFill>
              </a:rPr>
              <a:t>2007</a:t>
            </a:r>
            <a:r>
              <a:rPr lang="zh-CN" altLang="en-US" sz="2400" dirty="0">
                <a:solidFill>
                  <a:srgbClr val="FF0000"/>
                </a:solidFill>
              </a:rPr>
              <a:t>年国际金融危机期间，大奖章基金的回报率也高达</a:t>
            </a:r>
            <a:r>
              <a:rPr lang="en-US" altLang="zh-CN" sz="2400" dirty="0">
                <a:solidFill>
                  <a:srgbClr val="FF0000"/>
                </a:solidFill>
              </a:rPr>
              <a:t>85%</a:t>
            </a:r>
            <a:r>
              <a:rPr lang="zh-CN" altLang="en-US" sz="2400" dirty="0">
                <a:solidFill>
                  <a:srgbClr val="FF0000"/>
                </a:solidFill>
              </a:rPr>
              <a:t>。</a:t>
            </a:r>
          </a:p>
        </p:txBody>
      </p:sp>
      <p:pic>
        <p:nvPicPr>
          <p:cNvPr id="4" name="图片 3">
            <a:extLst>
              <a:ext uri="{FF2B5EF4-FFF2-40B4-BE49-F238E27FC236}">
                <a16:creationId xmlns="" xmlns:a16="http://schemas.microsoft.com/office/drawing/2014/main" id="{AE86D35D-6AF3-43FD-8E08-087C5050EC6E}"/>
              </a:ext>
            </a:extLst>
          </p:cNvPr>
          <p:cNvPicPr>
            <a:picLocks noChangeAspect="1"/>
          </p:cNvPicPr>
          <p:nvPr/>
        </p:nvPicPr>
        <p:blipFill>
          <a:blip r:embed="rId2"/>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58417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a:t>斯科尔斯（</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smtClean="0"/>
              <a:t>）。</a:t>
            </a:r>
            <a:endParaRPr lang="en-US" altLang="zh-CN" sz="2400" dirty="0" smtClean="0"/>
          </a:p>
          <a:p>
            <a:pPr algn="just"/>
            <a:endParaRPr lang="en-US" altLang="zh-CN" sz="2400" dirty="0"/>
          </a:p>
          <a:p>
            <a:pPr algn="just"/>
            <a:r>
              <a:rPr lang="zh-CN" altLang="en-US" sz="2400" dirty="0" smtClean="0"/>
              <a:t>公司</a:t>
            </a:r>
            <a:r>
              <a:rPr lang="zh-CN" altLang="en-US" sz="2400" dirty="0"/>
              <a:t>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Tree>
    <p:extLst>
      <p:ext uri="{BB962C8B-B14F-4D97-AF65-F5344CB8AC3E}">
        <p14:creationId xmlns:p14="http://schemas.microsoft.com/office/powerpoint/2010/main" val="110983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4" name="矩形: 圆角 3">
            <a:extLst>
              <a:ext uri="{FF2B5EF4-FFF2-40B4-BE49-F238E27FC236}">
                <a16:creationId xmlns="" xmlns:a16="http://schemas.microsoft.com/office/drawing/2014/main" id="{25D073A0-6389-443C-8DCE-205B26C18685}"/>
              </a:ext>
            </a:extLst>
          </p:cNvPr>
          <p:cNvSpPr/>
          <p:nvPr/>
        </p:nvSpPr>
        <p:spPr>
          <a:xfrm>
            <a:off x="1629123" y="3068960"/>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 xmlns:a16="http://schemas.microsoft.com/office/drawing/2014/main" id="{97836BA4-9CA7-45AC-8509-14B6F8A3E7F7}"/>
              </a:ext>
            </a:extLst>
          </p:cNvPr>
          <p:cNvSpPr/>
          <p:nvPr/>
        </p:nvSpPr>
        <p:spPr>
          <a:xfrm>
            <a:off x="4365427" y="1700808"/>
            <a:ext cx="792088" cy="3456384"/>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8DEC9B42-CC77-4560-A120-BA172A6AAB8B}"/>
              </a:ext>
            </a:extLst>
          </p:cNvPr>
          <p:cNvSpPr/>
          <p:nvPr/>
        </p:nvSpPr>
        <p:spPr>
          <a:xfrm>
            <a:off x="5276280" y="12327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 xmlns:a16="http://schemas.microsoft.com/office/drawing/2014/main" id="{5D951FAB-71D8-47E9-A2D6-67FA43859A22}"/>
              </a:ext>
            </a:extLst>
          </p:cNvPr>
          <p:cNvSpPr/>
          <p:nvPr/>
        </p:nvSpPr>
        <p:spPr>
          <a:xfrm>
            <a:off x="5373539" y="4689140"/>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自动化交易系统</a:t>
            </a:r>
          </a:p>
        </p:txBody>
      </p:sp>
    </p:spTree>
    <p:extLst>
      <p:ext uri="{BB962C8B-B14F-4D97-AF65-F5344CB8AC3E}">
        <p14:creationId xmlns:p14="http://schemas.microsoft.com/office/powerpoint/2010/main" val="69422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量化投资的定义</a:t>
            </a:r>
          </a:p>
        </p:txBody>
      </p:sp>
      <p:sp>
        <p:nvSpPr>
          <p:cNvPr id="3" name="内容占位符 2"/>
          <p:cNvSpPr>
            <a:spLocks noGrp="1"/>
          </p:cNvSpPr>
          <p:nvPr>
            <p:ph sz="quarter" idx="1"/>
          </p:nvPr>
        </p:nvSpPr>
        <p:spPr>
          <a:xfrm>
            <a:off x="116955" y="692696"/>
            <a:ext cx="11881320" cy="5493224"/>
          </a:xfrm>
        </p:spPr>
        <p:txBody>
          <a:bodyPr>
            <a:noAutofit/>
          </a:bodyPr>
          <a:lstStyle/>
          <a:p>
            <a:pPr marL="0" indent="0">
              <a:buNone/>
            </a:pPr>
            <a:r>
              <a:rPr lang="zh-CN" altLang="en-US" sz="2800" dirty="0"/>
              <a:t>量化投资存在的实质意义是什么？</a:t>
            </a:r>
          </a:p>
          <a:p>
            <a:endParaRPr lang="en-US" altLang="zh-CN" sz="2400" dirty="0"/>
          </a:p>
          <a:p>
            <a:r>
              <a:rPr lang="zh-CN" altLang="en-US" sz="2400" dirty="0"/>
              <a:t>何诚颖（</a:t>
            </a:r>
            <a:r>
              <a:rPr lang="en-US" altLang="zh-CN" sz="2400" dirty="0"/>
              <a:t>2013</a:t>
            </a:r>
            <a:r>
              <a:rPr lang="zh-CN" altLang="en-US" sz="2400" dirty="0"/>
              <a:t>）认为理论上，量化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Tree>
    <p:extLst>
      <p:ext uri="{BB962C8B-B14F-4D97-AF65-F5344CB8AC3E}">
        <p14:creationId xmlns:p14="http://schemas.microsoft.com/office/powerpoint/2010/main" val="1060034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29262</TotalTime>
  <Words>4772</Words>
  <Application>Microsoft Office PowerPoint</Application>
  <PresentationFormat>自定义</PresentationFormat>
  <Paragraphs>229</Paragraphs>
  <Slides>43</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45" baseType="lpstr">
      <vt:lpstr>Office 主题​​</vt:lpstr>
      <vt:lpstr>剪辑</vt:lpstr>
      <vt:lpstr>PowerPoint 演示文稿</vt:lpstr>
      <vt:lpstr>PowerPoint 演示文稿</vt:lpstr>
      <vt:lpstr>PowerPoint 演示文稿</vt:lpstr>
      <vt:lpstr>PowerPoint 演示文稿</vt:lpstr>
      <vt:lpstr>PowerPoint 演示文稿</vt:lpstr>
      <vt:lpstr>1.量化投资的定义</vt:lpstr>
      <vt:lpstr>1.量化投资的定义</vt:lpstr>
      <vt:lpstr>1.量化投资的定义</vt:lpstr>
      <vt:lpstr>1.量化投资的定义</vt:lpstr>
      <vt:lpstr>1.量化投资的定义</vt:lpstr>
      <vt:lpstr>1.量化投资的定义</vt:lpstr>
      <vt:lpstr>2.量化投资系统的构建</vt:lpstr>
      <vt:lpstr>2.量化投资系统的构建</vt:lpstr>
      <vt:lpstr>PowerPoint 演示文稿</vt:lpstr>
      <vt:lpstr>第二节 量化投资发展史</vt:lpstr>
      <vt:lpstr>第二节 量化投资发展史</vt:lpstr>
      <vt:lpstr>第二节 量化投资发展史</vt:lpstr>
      <vt:lpstr>第二节 量化投资发展史</vt:lpstr>
      <vt:lpstr>第二节 量化投资发展史</vt:lpstr>
      <vt:lpstr>PowerPoint 演示文稿</vt:lpstr>
      <vt:lpstr>第三节 量化投资：资产配置与风险管理</vt:lpstr>
      <vt:lpstr>第三节 量化投资：资产配置与风险管理</vt:lpstr>
      <vt:lpstr>第三节 量化投资：资产配置与风险管理</vt:lpstr>
      <vt:lpstr>第三节 量化投资：资产配置与风险管理</vt:lpstr>
      <vt:lpstr>第三节 量化投资：资产配置与风险管理</vt:lpstr>
      <vt:lpstr>第三节 量化投资：资产配置与风险管理</vt:lpstr>
      <vt:lpstr>第三节 量化投资：资产配置与风险管理</vt:lpstr>
      <vt:lpstr>PowerPoint 演示文稿</vt:lpstr>
      <vt:lpstr>第四节 量化投资评判指标</vt:lpstr>
      <vt:lpstr>一、收益率指标</vt:lpstr>
      <vt:lpstr>一、收益率指标</vt:lpstr>
      <vt:lpstr>一、收益率指标</vt:lpstr>
      <vt:lpstr>二、风险度指标</vt:lpstr>
      <vt:lpstr>二、风险度指标</vt:lpstr>
      <vt:lpstr>二、风险度指标</vt:lpstr>
      <vt:lpstr>二、风险度指标</vt:lpstr>
      <vt:lpstr>二、风险度指标</vt:lpstr>
      <vt:lpstr>二、风险度指标</vt:lpstr>
      <vt:lpstr>二、风险度指标</vt:lpstr>
      <vt:lpstr>Python实现</vt:lpstr>
      <vt:lpstr>PowerPoint 演示文稿</vt:lpstr>
      <vt:lpstr>课后习题</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1423</cp:revision>
  <dcterms:created xsi:type="dcterms:W3CDTF">2014-05-22T15:27:15Z</dcterms:created>
  <dcterms:modified xsi:type="dcterms:W3CDTF">2022-12-13T09:01:47Z</dcterms:modified>
</cp:coreProperties>
</file>