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01" r:id="rId2"/>
  </p:sldMasterIdLst>
  <p:notesMasterIdLst>
    <p:notesMasterId r:id="rId81"/>
  </p:notesMasterIdLst>
  <p:handoutMasterIdLst>
    <p:handoutMasterId r:id="rId82"/>
  </p:handoutMasterIdLst>
  <p:sldIdLst>
    <p:sldId id="256" r:id="rId3"/>
    <p:sldId id="334" r:id="rId4"/>
    <p:sldId id="338" r:id="rId5"/>
    <p:sldId id="388" r:id="rId6"/>
    <p:sldId id="389" r:id="rId7"/>
    <p:sldId id="390" r:id="rId8"/>
    <p:sldId id="563" r:id="rId9"/>
    <p:sldId id="391" r:id="rId10"/>
    <p:sldId id="392" r:id="rId11"/>
    <p:sldId id="482" r:id="rId12"/>
    <p:sldId id="439" r:id="rId13"/>
    <p:sldId id="440" r:id="rId14"/>
    <p:sldId id="441" r:id="rId15"/>
    <p:sldId id="394" r:id="rId16"/>
    <p:sldId id="395" r:id="rId17"/>
    <p:sldId id="442" r:id="rId18"/>
    <p:sldId id="443" r:id="rId19"/>
    <p:sldId id="444" r:id="rId20"/>
    <p:sldId id="445" r:id="rId21"/>
    <p:sldId id="446" r:id="rId22"/>
    <p:sldId id="435" r:id="rId23"/>
    <p:sldId id="401" r:id="rId24"/>
    <p:sldId id="484" r:id="rId25"/>
    <p:sldId id="447" r:id="rId26"/>
    <p:sldId id="564" r:id="rId27"/>
    <p:sldId id="562" r:id="rId28"/>
    <p:sldId id="448" r:id="rId29"/>
    <p:sldId id="565" r:id="rId30"/>
    <p:sldId id="449" r:id="rId31"/>
    <p:sldId id="566" r:id="rId32"/>
    <p:sldId id="450" r:id="rId33"/>
    <p:sldId id="451" r:id="rId34"/>
    <p:sldId id="436" r:id="rId35"/>
    <p:sldId id="405" r:id="rId36"/>
    <p:sldId id="406" r:id="rId37"/>
    <p:sldId id="485" r:id="rId38"/>
    <p:sldId id="454" r:id="rId39"/>
    <p:sldId id="437" r:id="rId40"/>
    <p:sldId id="418" r:id="rId41"/>
    <p:sldId id="419" r:id="rId42"/>
    <p:sldId id="455" r:id="rId43"/>
    <p:sldId id="456" r:id="rId44"/>
    <p:sldId id="421" r:id="rId45"/>
    <p:sldId id="422" r:id="rId46"/>
    <p:sldId id="457" r:id="rId47"/>
    <p:sldId id="458" r:id="rId48"/>
    <p:sldId id="438" r:id="rId49"/>
    <p:sldId id="430" r:id="rId50"/>
    <p:sldId id="487" r:id="rId51"/>
    <p:sldId id="560" r:id="rId52"/>
    <p:sldId id="461" r:id="rId53"/>
    <p:sldId id="462" r:id="rId54"/>
    <p:sldId id="561" r:id="rId55"/>
    <p:sldId id="463" r:id="rId56"/>
    <p:sldId id="464" r:id="rId57"/>
    <p:sldId id="467" r:id="rId58"/>
    <p:sldId id="466" r:id="rId59"/>
    <p:sldId id="465" r:id="rId60"/>
    <p:sldId id="568" r:id="rId61"/>
    <p:sldId id="468" r:id="rId62"/>
    <p:sldId id="567" r:id="rId63"/>
    <p:sldId id="569" r:id="rId64"/>
    <p:sldId id="469" r:id="rId65"/>
    <p:sldId id="471" r:id="rId66"/>
    <p:sldId id="472" r:id="rId67"/>
    <p:sldId id="473" r:id="rId68"/>
    <p:sldId id="474" r:id="rId69"/>
    <p:sldId id="475" r:id="rId70"/>
    <p:sldId id="476" r:id="rId71"/>
    <p:sldId id="477" r:id="rId72"/>
    <p:sldId id="570" r:id="rId73"/>
    <p:sldId id="572" r:id="rId74"/>
    <p:sldId id="573" r:id="rId75"/>
    <p:sldId id="478" r:id="rId76"/>
    <p:sldId id="479" r:id="rId77"/>
    <p:sldId id="480" r:id="rId78"/>
    <p:sldId id="481" r:id="rId79"/>
    <p:sldId id="434" r:id="rId8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p:cViewPr varScale="1">
        <p:scale>
          <a:sx n="156" d="100"/>
          <a:sy n="156" d="100"/>
        </p:scale>
        <p:origin x="-1002" y="-39"/>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75C39-21B5-4BA0-B13F-CA4C2CF05065}" type="doc">
      <dgm:prSet loTypeId="urn:microsoft.com/office/officeart/2009/3/layout/HorizontalOrganizationChart" loCatId="hierarchy" qsTypeId="urn:microsoft.com/office/officeart/2005/8/quickstyle/3d3" qsCatId="3D" csTypeId="urn:microsoft.com/office/officeart/2005/8/colors/accent0_2" csCatId="mainScheme" phldr="1"/>
      <dgm:spPr/>
      <dgm:t>
        <a:bodyPr/>
        <a:lstStyle/>
        <a:p>
          <a:endParaRPr lang="zh-CN" altLang="en-US"/>
        </a:p>
      </dgm:t>
    </dgm:pt>
    <dgm:pt modelId="{60CBC5BD-C1C9-4AA3-8A57-92EA983F1250}">
      <dgm:prSet phldrT="[文本]">
        <dgm:style>
          <a:lnRef idx="2">
            <a:schemeClr val="dk1"/>
          </a:lnRef>
          <a:fillRef idx="1">
            <a:schemeClr val="lt1"/>
          </a:fillRef>
          <a:effectRef idx="0">
            <a:schemeClr val="dk1"/>
          </a:effectRef>
          <a:fontRef idx="minor">
            <a:schemeClr val="dk1"/>
          </a:fontRef>
        </dgm:style>
      </dgm:prSet>
      <dgm:spPr>
        <a:solidFill>
          <a:schemeClr val="bg1">
            <a:lumMod val="95000"/>
          </a:schemeClr>
        </a:solidFill>
      </dgm:spPr>
      <dgm:t>
        <a:bodyPr/>
        <a:lstStyle/>
        <a:p>
          <a:r>
            <a:rPr lang="zh-CN" altLang="en-US" dirty="0"/>
            <a:t>期货合约价格</a:t>
          </a:r>
        </a:p>
      </dgm:t>
    </dgm:pt>
    <dgm:pt modelId="{519F8266-D941-4AB8-9708-CB32F2EE8A29}" type="parTrans" cxnId="{D1FAF4FA-66F4-418D-AE1C-95C741F5F56C}">
      <dgm:prSet/>
      <dgm:spPr/>
      <dgm:t>
        <a:bodyPr/>
        <a:lstStyle/>
        <a:p>
          <a:endParaRPr lang="zh-CN" altLang="en-US"/>
        </a:p>
      </dgm:t>
    </dgm:pt>
    <dgm:pt modelId="{64558CE2-090E-4DEE-ADFF-54458A88EC89}" type="sibTrans" cxnId="{D1FAF4FA-66F4-418D-AE1C-95C741F5F56C}">
      <dgm:prSet/>
      <dgm:spPr/>
      <dgm:t>
        <a:bodyPr/>
        <a:lstStyle/>
        <a:p>
          <a:endParaRPr lang="zh-CN" altLang="en-US"/>
        </a:p>
      </dgm:t>
    </dgm:pt>
    <dgm:pt modelId="{00A57DDC-7D4B-4B12-8040-58BA3D669238}">
      <dgm:prSet/>
      <dgm:spPr>
        <a:solidFill>
          <a:schemeClr val="accent5">
            <a:lumMod val="60000"/>
            <a:lumOff val="40000"/>
          </a:schemeClr>
        </a:solidFill>
      </dgm:spPr>
      <dgm:t>
        <a:bodyPr/>
        <a:lstStyle/>
        <a:p>
          <a:r>
            <a:rPr lang="zh-CN" altLang="en-US" dirty="0"/>
            <a:t>持有期间</a:t>
          </a:r>
          <a:r>
            <a:rPr lang="zh-CN" altLang="en-US" b="1" dirty="0"/>
            <a:t>不支付中间收入资产</a:t>
          </a:r>
          <a:r>
            <a:rPr lang="zh-CN" altLang="en-US" dirty="0"/>
            <a:t>的期货合约价格：</a:t>
          </a:r>
          <a:endParaRPr lang="en-US" altLang="zh-CN" dirty="0"/>
        </a:p>
        <a:p>
          <a:endParaRPr lang="zh-CN" altLang="en-US" dirty="0"/>
        </a:p>
      </dgm:t>
    </dgm:pt>
    <dgm:pt modelId="{83618387-787D-417B-BE74-14BF354404E8}" type="parTrans" cxnId="{45C530C1-0702-41FA-864E-B304F4B1B6A1}">
      <dgm:prSet/>
      <dgm:spPr/>
      <dgm:t>
        <a:bodyPr/>
        <a:lstStyle/>
        <a:p>
          <a:endParaRPr lang="zh-CN" altLang="en-US"/>
        </a:p>
      </dgm:t>
    </dgm:pt>
    <dgm:pt modelId="{6D0A0196-CEDB-4F11-A0B8-F6FA456667E2}" type="sibTrans" cxnId="{45C530C1-0702-41FA-864E-B304F4B1B6A1}">
      <dgm:prSet/>
      <dgm:spPr/>
      <dgm:t>
        <a:bodyPr/>
        <a:lstStyle/>
        <a:p>
          <a:endParaRPr lang="zh-CN" altLang="en-US"/>
        </a:p>
      </dgm:t>
    </dgm:pt>
    <dgm:pt modelId="{93DF8A30-E615-42A3-B32B-EF62DE4F3124}">
      <dgm:prSet/>
      <dgm:spPr>
        <a:solidFill>
          <a:schemeClr val="accent5">
            <a:lumMod val="60000"/>
            <a:lumOff val="40000"/>
          </a:schemeClr>
        </a:solidFill>
      </dgm:spPr>
      <dgm:t>
        <a:bodyPr/>
        <a:lstStyle/>
        <a:p>
          <a:r>
            <a:rPr lang="zh-CN" altLang="en-US" dirty="0"/>
            <a:t>  持有期间</a:t>
          </a:r>
          <a:r>
            <a:rPr lang="zh-CN" altLang="en-US" b="1" dirty="0"/>
            <a:t>支付中间收入的贴现值为 𝐼 </a:t>
          </a:r>
          <a:r>
            <a:rPr lang="zh-CN" altLang="en-US" dirty="0"/>
            <a:t>的资产的期货合约价格：</a:t>
          </a:r>
          <a:endParaRPr lang="en-US" altLang="zh-CN" dirty="0"/>
        </a:p>
        <a:p>
          <a:endParaRPr lang="zh-CN" altLang="en-US" dirty="0"/>
        </a:p>
      </dgm:t>
    </dgm:pt>
    <dgm:pt modelId="{2D741628-119F-4B61-AFA5-3CD60C695DCD}" type="parTrans" cxnId="{445A1B54-588D-443E-AF3A-FC812D375023}">
      <dgm:prSet/>
      <dgm:spPr/>
      <dgm:t>
        <a:bodyPr/>
        <a:lstStyle/>
        <a:p>
          <a:endParaRPr lang="zh-CN" altLang="en-US"/>
        </a:p>
      </dgm:t>
    </dgm:pt>
    <dgm:pt modelId="{6DC25F40-ED6D-4888-8853-4C6007905209}" type="sibTrans" cxnId="{445A1B54-588D-443E-AF3A-FC812D375023}">
      <dgm:prSet/>
      <dgm:spPr/>
      <dgm:t>
        <a:bodyPr/>
        <a:lstStyle/>
        <a:p>
          <a:endParaRPr lang="zh-CN" altLang="en-US"/>
        </a:p>
      </dgm:t>
    </dgm:pt>
    <dgm:pt modelId="{C612B794-0828-422E-B92F-51A22128D34C}">
      <dgm:prSet/>
      <dgm:spPr>
        <a:solidFill>
          <a:schemeClr val="accent5">
            <a:lumMod val="60000"/>
            <a:lumOff val="40000"/>
          </a:schemeClr>
        </a:solidFill>
      </dgm:spPr>
      <dgm:t>
        <a:bodyPr/>
        <a:lstStyle/>
        <a:p>
          <a:r>
            <a:rPr lang="zh-CN" altLang="en-US" dirty="0"/>
            <a:t>持有期间</a:t>
          </a:r>
          <a:r>
            <a:rPr lang="zh-CN" altLang="en-US" b="1" dirty="0"/>
            <a:t>提供中间收益，收益率为𝑞</a:t>
          </a:r>
          <a:r>
            <a:rPr lang="zh-CN" altLang="en-US" dirty="0"/>
            <a:t>的期货合约价格：</a:t>
          </a:r>
          <a:endParaRPr lang="en-US" altLang="zh-CN" dirty="0"/>
        </a:p>
        <a:p>
          <a:endParaRPr lang="zh-CN" altLang="en-US" dirty="0"/>
        </a:p>
      </dgm:t>
    </dgm:pt>
    <dgm:pt modelId="{3CC3DDD2-661C-4A7B-B856-1C7CB3F34F16}" type="parTrans" cxnId="{7872D787-7DE0-4BA1-8EF1-2B23B365B2D8}">
      <dgm:prSet/>
      <dgm:spPr/>
      <dgm:t>
        <a:bodyPr/>
        <a:lstStyle/>
        <a:p>
          <a:endParaRPr lang="zh-CN" altLang="en-US"/>
        </a:p>
      </dgm:t>
    </dgm:pt>
    <dgm:pt modelId="{9CB49392-7801-4C44-A45D-E40E97CCE39C}" type="sibTrans" cxnId="{7872D787-7DE0-4BA1-8EF1-2B23B365B2D8}">
      <dgm:prSet/>
      <dgm:spPr/>
      <dgm:t>
        <a:bodyPr/>
        <a:lstStyle/>
        <a:p>
          <a:endParaRPr lang="zh-CN" altLang="en-US"/>
        </a:p>
      </dgm:t>
    </dgm:pt>
    <dgm:pt modelId="{DD02E1D5-D9C7-495F-938C-2695FFC804A2}" type="pres">
      <dgm:prSet presAssocID="{71375C39-21B5-4BA0-B13F-CA4C2CF05065}" presName="hierChild1" presStyleCnt="0">
        <dgm:presLayoutVars>
          <dgm:orgChart val="1"/>
          <dgm:chPref val="1"/>
          <dgm:dir/>
          <dgm:animOne val="branch"/>
          <dgm:animLvl val="lvl"/>
          <dgm:resizeHandles/>
        </dgm:presLayoutVars>
      </dgm:prSet>
      <dgm:spPr/>
      <dgm:t>
        <a:bodyPr/>
        <a:lstStyle/>
        <a:p>
          <a:endParaRPr lang="zh-CN" altLang="en-US"/>
        </a:p>
      </dgm:t>
    </dgm:pt>
    <dgm:pt modelId="{3F5A6054-7461-428C-BCAA-06BFBE56EE2E}" type="pres">
      <dgm:prSet presAssocID="{60CBC5BD-C1C9-4AA3-8A57-92EA983F1250}" presName="hierRoot1" presStyleCnt="0">
        <dgm:presLayoutVars>
          <dgm:hierBranch val="init"/>
        </dgm:presLayoutVars>
      </dgm:prSet>
      <dgm:spPr/>
    </dgm:pt>
    <dgm:pt modelId="{95B254A9-DCC2-4D2C-900C-0BCC3C070EEF}" type="pres">
      <dgm:prSet presAssocID="{60CBC5BD-C1C9-4AA3-8A57-92EA983F1250}" presName="rootComposite1" presStyleCnt="0"/>
      <dgm:spPr/>
    </dgm:pt>
    <dgm:pt modelId="{27F4F3E6-9185-4268-8A63-86A7D900904F}" type="pres">
      <dgm:prSet presAssocID="{60CBC5BD-C1C9-4AA3-8A57-92EA983F1250}" presName="rootText1" presStyleLbl="node0" presStyleIdx="0" presStyleCnt="1" custScaleX="79697" custLinFactNeighborX="1738" custLinFactNeighborY="1473">
        <dgm:presLayoutVars>
          <dgm:chPref val="3"/>
        </dgm:presLayoutVars>
      </dgm:prSet>
      <dgm:spPr/>
      <dgm:t>
        <a:bodyPr/>
        <a:lstStyle/>
        <a:p>
          <a:endParaRPr lang="zh-CN" altLang="en-US"/>
        </a:p>
      </dgm:t>
    </dgm:pt>
    <dgm:pt modelId="{ED784909-588E-4DE7-B8E1-5EA8FB5F1AAE}" type="pres">
      <dgm:prSet presAssocID="{60CBC5BD-C1C9-4AA3-8A57-92EA983F1250}" presName="rootConnector1" presStyleLbl="node1" presStyleIdx="0" presStyleCnt="0"/>
      <dgm:spPr/>
      <dgm:t>
        <a:bodyPr/>
        <a:lstStyle/>
        <a:p>
          <a:endParaRPr lang="zh-CN" altLang="en-US"/>
        </a:p>
      </dgm:t>
    </dgm:pt>
    <dgm:pt modelId="{4F09A4C5-CD79-46A4-8938-3B1FB5CC2565}" type="pres">
      <dgm:prSet presAssocID="{60CBC5BD-C1C9-4AA3-8A57-92EA983F1250}" presName="hierChild2" presStyleCnt="0"/>
      <dgm:spPr/>
    </dgm:pt>
    <dgm:pt modelId="{B5232DE3-F778-44D8-BA8F-F669E168ED7A}" type="pres">
      <dgm:prSet presAssocID="{83618387-787D-417B-BE74-14BF354404E8}" presName="Name64" presStyleLbl="parChTrans1D2" presStyleIdx="0" presStyleCnt="3"/>
      <dgm:spPr/>
      <dgm:t>
        <a:bodyPr/>
        <a:lstStyle/>
        <a:p>
          <a:endParaRPr lang="zh-CN" altLang="en-US"/>
        </a:p>
      </dgm:t>
    </dgm:pt>
    <dgm:pt modelId="{FAB735C8-C539-4024-9EA9-1C3DE3604D14}" type="pres">
      <dgm:prSet presAssocID="{00A57DDC-7D4B-4B12-8040-58BA3D669238}" presName="hierRoot2" presStyleCnt="0">
        <dgm:presLayoutVars>
          <dgm:hierBranch val="init"/>
        </dgm:presLayoutVars>
      </dgm:prSet>
      <dgm:spPr/>
    </dgm:pt>
    <dgm:pt modelId="{5A3BEAF7-5243-4EF8-A192-9671FFD06E86}" type="pres">
      <dgm:prSet presAssocID="{00A57DDC-7D4B-4B12-8040-58BA3D669238}" presName="rootComposite" presStyleCnt="0"/>
      <dgm:spPr/>
    </dgm:pt>
    <dgm:pt modelId="{5C50921C-7E78-460B-B64A-FC7118398CAB}" type="pres">
      <dgm:prSet presAssocID="{00A57DDC-7D4B-4B12-8040-58BA3D669238}" presName="rootText" presStyleLbl="node2" presStyleIdx="0" presStyleCnt="3" custScaleX="267843">
        <dgm:presLayoutVars>
          <dgm:chPref val="3"/>
        </dgm:presLayoutVars>
      </dgm:prSet>
      <dgm:spPr/>
      <dgm:t>
        <a:bodyPr/>
        <a:lstStyle/>
        <a:p>
          <a:endParaRPr lang="zh-CN" altLang="en-US"/>
        </a:p>
      </dgm:t>
    </dgm:pt>
    <dgm:pt modelId="{920256EE-6C13-418B-9B5F-4A555781A6D3}" type="pres">
      <dgm:prSet presAssocID="{00A57DDC-7D4B-4B12-8040-58BA3D669238}" presName="rootConnector" presStyleLbl="node2" presStyleIdx="0" presStyleCnt="3"/>
      <dgm:spPr/>
      <dgm:t>
        <a:bodyPr/>
        <a:lstStyle/>
        <a:p>
          <a:endParaRPr lang="zh-CN" altLang="en-US"/>
        </a:p>
      </dgm:t>
    </dgm:pt>
    <dgm:pt modelId="{A3199703-6ECD-49D1-82DF-9777CB7999A0}" type="pres">
      <dgm:prSet presAssocID="{00A57DDC-7D4B-4B12-8040-58BA3D669238}" presName="hierChild4" presStyleCnt="0"/>
      <dgm:spPr/>
    </dgm:pt>
    <dgm:pt modelId="{734C8276-7BC0-4781-90D4-7E084DF471C2}" type="pres">
      <dgm:prSet presAssocID="{00A57DDC-7D4B-4B12-8040-58BA3D669238}" presName="hierChild5" presStyleCnt="0"/>
      <dgm:spPr/>
    </dgm:pt>
    <dgm:pt modelId="{8159CEBF-1640-4642-BBD8-4DAE59E41A9A}" type="pres">
      <dgm:prSet presAssocID="{2D741628-119F-4B61-AFA5-3CD60C695DCD}" presName="Name64" presStyleLbl="parChTrans1D2" presStyleIdx="1" presStyleCnt="3"/>
      <dgm:spPr/>
      <dgm:t>
        <a:bodyPr/>
        <a:lstStyle/>
        <a:p>
          <a:endParaRPr lang="zh-CN" altLang="en-US"/>
        </a:p>
      </dgm:t>
    </dgm:pt>
    <dgm:pt modelId="{70BB0806-DE8C-4871-AC7D-DBA2CE4535C0}" type="pres">
      <dgm:prSet presAssocID="{93DF8A30-E615-42A3-B32B-EF62DE4F3124}" presName="hierRoot2" presStyleCnt="0">
        <dgm:presLayoutVars>
          <dgm:hierBranch val="init"/>
        </dgm:presLayoutVars>
      </dgm:prSet>
      <dgm:spPr/>
    </dgm:pt>
    <dgm:pt modelId="{1BC0A7EB-155D-4357-BA2C-8AFEE06A9A02}" type="pres">
      <dgm:prSet presAssocID="{93DF8A30-E615-42A3-B32B-EF62DE4F3124}" presName="rootComposite" presStyleCnt="0"/>
      <dgm:spPr/>
    </dgm:pt>
    <dgm:pt modelId="{34A84772-A410-44A0-AC26-152DA8B454C3}" type="pres">
      <dgm:prSet presAssocID="{93DF8A30-E615-42A3-B32B-EF62DE4F3124}" presName="rootText" presStyleLbl="node2" presStyleIdx="1" presStyleCnt="3" custScaleX="266756">
        <dgm:presLayoutVars>
          <dgm:chPref val="3"/>
        </dgm:presLayoutVars>
      </dgm:prSet>
      <dgm:spPr/>
      <dgm:t>
        <a:bodyPr/>
        <a:lstStyle/>
        <a:p>
          <a:endParaRPr lang="zh-CN" altLang="en-US"/>
        </a:p>
      </dgm:t>
    </dgm:pt>
    <dgm:pt modelId="{F438BAED-CA5C-4721-96B3-0FCFA1B72AB9}" type="pres">
      <dgm:prSet presAssocID="{93DF8A30-E615-42A3-B32B-EF62DE4F3124}" presName="rootConnector" presStyleLbl="node2" presStyleIdx="1" presStyleCnt="3"/>
      <dgm:spPr/>
      <dgm:t>
        <a:bodyPr/>
        <a:lstStyle/>
        <a:p>
          <a:endParaRPr lang="zh-CN" altLang="en-US"/>
        </a:p>
      </dgm:t>
    </dgm:pt>
    <dgm:pt modelId="{4DED7262-5D39-42CF-A57C-7D79CFA5CC48}" type="pres">
      <dgm:prSet presAssocID="{93DF8A30-E615-42A3-B32B-EF62DE4F3124}" presName="hierChild4" presStyleCnt="0"/>
      <dgm:spPr/>
    </dgm:pt>
    <dgm:pt modelId="{0B7C7227-297E-4D2F-B1A4-B05D245157EC}" type="pres">
      <dgm:prSet presAssocID="{93DF8A30-E615-42A3-B32B-EF62DE4F3124}" presName="hierChild5" presStyleCnt="0"/>
      <dgm:spPr/>
    </dgm:pt>
    <dgm:pt modelId="{F302B251-999F-455E-8463-78CCB951EFE4}" type="pres">
      <dgm:prSet presAssocID="{3CC3DDD2-661C-4A7B-B856-1C7CB3F34F16}" presName="Name64" presStyleLbl="parChTrans1D2" presStyleIdx="2" presStyleCnt="3"/>
      <dgm:spPr/>
      <dgm:t>
        <a:bodyPr/>
        <a:lstStyle/>
        <a:p>
          <a:endParaRPr lang="zh-CN" altLang="en-US"/>
        </a:p>
      </dgm:t>
    </dgm:pt>
    <dgm:pt modelId="{AB6D368B-622C-4B89-83AB-2D35846AA9CC}" type="pres">
      <dgm:prSet presAssocID="{C612B794-0828-422E-B92F-51A22128D34C}" presName="hierRoot2" presStyleCnt="0">
        <dgm:presLayoutVars>
          <dgm:hierBranch val="init"/>
        </dgm:presLayoutVars>
      </dgm:prSet>
      <dgm:spPr/>
    </dgm:pt>
    <dgm:pt modelId="{BA52D88B-5821-4F2A-946A-6656F44B5607}" type="pres">
      <dgm:prSet presAssocID="{C612B794-0828-422E-B92F-51A22128D34C}" presName="rootComposite" presStyleCnt="0"/>
      <dgm:spPr/>
    </dgm:pt>
    <dgm:pt modelId="{EB23CEBC-CF43-476F-B4B7-0A269CFB0E54}" type="pres">
      <dgm:prSet presAssocID="{C612B794-0828-422E-B92F-51A22128D34C}" presName="rootText" presStyleLbl="node2" presStyleIdx="2" presStyleCnt="3" custScaleX="266802">
        <dgm:presLayoutVars>
          <dgm:chPref val="3"/>
        </dgm:presLayoutVars>
      </dgm:prSet>
      <dgm:spPr/>
      <dgm:t>
        <a:bodyPr/>
        <a:lstStyle/>
        <a:p>
          <a:endParaRPr lang="zh-CN" altLang="en-US"/>
        </a:p>
      </dgm:t>
    </dgm:pt>
    <dgm:pt modelId="{0DC682CF-FA76-4CA8-A5D6-72FEEC2BA4B6}" type="pres">
      <dgm:prSet presAssocID="{C612B794-0828-422E-B92F-51A22128D34C}" presName="rootConnector" presStyleLbl="node2" presStyleIdx="2" presStyleCnt="3"/>
      <dgm:spPr/>
      <dgm:t>
        <a:bodyPr/>
        <a:lstStyle/>
        <a:p>
          <a:endParaRPr lang="zh-CN" altLang="en-US"/>
        </a:p>
      </dgm:t>
    </dgm:pt>
    <dgm:pt modelId="{57F2B66C-2632-49B0-9641-52D8934A7961}" type="pres">
      <dgm:prSet presAssocID="{C612B794-0828-422E-B92F-51A22128D34C}" presName="hierChild4" presStyleCnt="0"/>
      <dgm:spPr/>
    </dgm:pt>
    <dgm:pt modelId="{5D2811CB-EAB9-4D5E-B4A9-609625D922A9}" type="pres">
      <dgm:prSet presAssocID="{C612B794-0828-422E-B92F-51A22128D34C}" presName="hierChild5" presStyleCnt="0"/>
      <dgm:spPr/>
    </dgm:pt>
    <dgm:pt modelId="{7968798A-E5E5-4033-B4E7-BCC7126F6CFC}" type="pres">
      <dgm:prSet presAssocID="{60CBC5BD-C1C9-4AA3-8A57-92EA983F1250}" presName="hierChild3" presStyleCnt="0"/>
      <dgm:spPr/>
    </dgm:pt>
  </dgm:ptLst>
  <dgm:cxnLst>
    <dgm:cxn modelId="{04E662BE-5ED8-437B-97CB-4DD4DB99DEBF}" type="presOf" srcId="{C612B794-0828-422E-B92F-51A22128D34C}" destId="{EB23CEBC-CF43-476F-B4B7-0A269CFB0E54}" srcOrd="0" destOrd="0" presId="urn:microsoft.com/office/officeart/2009/3/layout/HorizontalOrganizationChart"/>
    <dgm:cxn modelId="{5FCB3726-625D-409D-9455-D690AE1159A5}" type="presOf" srcId="{2D741628-119F-4B61-AFA5-3CD60C695DCD}" destId="{8159CEBF-1640-4642-BBD8-4DAE59E41A9A}" srcOrd="0" destOrd="0" presId="urn:microsoft.com/office/officeart/2009/3/layout/HorizontalOrganizationChart"/>
    <dgm:cxn modelId="{FA426D94-E460-449B-86F2-57C07239E2C4}" type="presOf" srcId="{93DF8A30-E615-42A3-B32B-EF62DE4F3124}" destId="{34A84772-A410-44A0-AC26-152DA8B454C3}" srcOrd="0" destOrd="0" presId="urn:microsoft.com/office/officeart/2009/3/layout/HorizontalOrganizationChart"/>
    <dgm:cxn modelId="{72C1AB19-75FE-4D08-B874-8992FDF97A99}" type="presOf" srcId="{71375C39-21B5-4BA0-B13F-CA4C2CF05065}" destId="{DD02E1D5-D9C7-495F-938C-2695FFC804A2}" srcOrd="0" destOrd="0" presId="urn:microsoft.com/office/officeart/2009/3/layout/HorizontalOrganizationChart"/>
    <dgm:cxn modelId="{43D577B1-D866-438C-B591-41A1C3FF2F2A}" type="presOf" srcId="{60CBC5BD-C1C9-4AA3-8A57-92EA983F1250}" destId="{ED784909-588E-4DE7-B8E1-5EA8FB5F1AAE}" srcOrd="1" destOrd="0" presId="urn:microsoft.com/office/officeart/2009/3/layout/HorizontalOrganizationChart"/>
    <dgm:cxn modelId="{C799D9CA-E45B-46B3-8823-241DA65CBF4F}" type="presOf" srcId="{60CBC5BD-C1C9-4AA3-8A57-92EA983F1250}" destId="{27F4F3E6-9185-4268-8A63-86A7D900904F}" srcOrd="0" destOrd="0" presId="urn:microsoft.com/office/officeart/2009/3/layout/HorizontalOrganizationChart"/>
    <dgm:cxn modelId="{7FC03DB5-DDBC-4688-A177-E721C6A9998F}" type="presOf" srcId="{00A57DDC-7D4B-4B12-8040-58BA3D669238}" destId="{920256EE-6C13-418B-9B5F-4A555781A6D3}" srcOrd="1" destOrd="0" presId="urn:microsoft.com/office/officeart/2009/3/layout/HorizontalOrganizationChart"/>
    <dgm:cxn modelId="{7A8E1854-534B-4E87-8BD4-A368ED4134F2}" type="presOf" srcId="{83618387-787D-417B-BE74-14BF354404E8}" destId="{B5232DE3-F778-44D8-BA8F-F669E168ED7A}" srcOrd="0" destOrd="0" presId="urn:microsoft.com/office/officeart/2009/3/layout/HorizontalOrganizationChart"/>
    <dgm:cxn modelId="{9830D5E6-8D4A-4B3F-BF5B-86801E730E2B}" type="presOf" srcId="{3CC3DDD2-661C-4A7B-B856-1C7CB3F34F16}" destId="{F302B251-999F-455E-8463-78CCB951EFE4}" srcOrd="0" destOrd="0" presId="urn:microsoft.com/office/officeart/2009/3/layout/HorizontalOrganizationChart"/>
    <dgm:cxn modelId="{388D9A24-448C-4F3A-9978-B1287EAC938D}" type="presOf" srcId="{00A57DDC-7D4B-4B12-8040-58BA3D669238}" destId="{5C50921C-7E78-460B-B64A-FC7118398CAB}" srcOrd="0" destOrd="0" presId="urn:microsoft.com/office/officeart/2009/3/layout/HorizontalOrganizationChart"/>
    <dgm:cxn modelId="{45C530C1-0702-41FA-864E-B304F4B1B6A1}" srcId="{60CBC5BD-C1C9-4AA3-8A57-92EA983F1250}" destId="{00A57DDC-7D4B-4B12-8040-58BA3D669238}" srcOrd="0" destOrd="0" parTransId="{83618387-787D-417B-BE74-14BF354404E8}" sibTransId="{6D0A0196-CEDB-4F11-A0B8-F6FA456667E2}"/>
    <dgm:cxn modelId="{D1FAF4FA-66F4-418D-AE1C-95C741F5F56C}" srcId="{71375C39-21B5-4BA0-B13F-CA4C2CF05065}" destId="{60CBC5BD-C1C9-4AA3-8A57-92EA983F1250}" srcOrd="0" destOrd="0" parTransId="{519F8266-D941-4AB8-9708-CB32F2EE8A29}" sibTransId="{64558CE2-090E-4DEE-ADFF-54458A88EC89}"/>
    <dgm:cxn modelId="{05AE6B1D-13F9-4AAB-8B1B-B160AE17211A}" type="presOf" srcId="{93DF8A30-E615-42A3-B32B-EF62DE4F3124}" destId="{F438BAED-CA5C-4721-96B3-0FCFA1B72AB9}" srcOrd="1" destOrd="0" presId="urn:microsoft.com/office/officeart/2009/3/layout/HorizontalOrganizationChart"/>
    <dgm:cxn modelId="{445A1B54-588D-443E-AF3A-FC812D375023}" srcId="{60CBC5BD-C1C9-4AA3-8A57-92EA983F1250}" destId="{93DF8A30-E615-42A3-B32B-EF62DE4F3124}" srcOrd="1" destOrd="0" parTransId="{2D741628-119F-4B61-AFA5-3CD60C695DCD}" sibTransId="{6DC25F40-ED6D-4888-8853-4C6007905209}"/>
    <dgm:cxn modelId="{16C31357-94FD-4D44-B239-4243491E228E}" type="presOf" srcId="{C612B794-0828-422E-B92F-51A22128D34C}" destId="{0DC682CF-FA76-4CA8-A5D6-72FEEC2BA4B6}" srcOrd="1" destOrd="0" presId="urn:microsoft.com/office/officeart/2009/3/layout/HorizontalOrganizationChart"/>
    <dgm:cxn modelId="{7872D787-7DE0-4BA1-8EF1-2B23B365B2D8}" srcId="{60CBC5BD-C1C9-4AA3-8A57-92EA983F1250}" destId="{C612B794-0828-422E-B92F-51A22128D34C}" srcOrd="2" destOrd="0" parTransId="{3CC3DDD2-661C-4A7B-B856-1C7CB3F34F16}" sibTransId="{9CB49392-7801-4C44-A45D-E40E97CCE39C}"/>
    <dgm:cxn modelId="{F6AB9961-084D-4C36-8686-5DD517CEFEF5}" type="presParOf" srcId="{DD02E1D5-D9C7-495F-938C-2695FFC804A2}" destId="{3F5A6054-7461-428C-BCAA-06BFBE56EE2E}" srcOrd="0" destOrd="0" presId="urn:microsoft.com/office/officeart/2009/3/layout/HorizontalOrganizationChart"/>
    <dgm:cxn modelId="{682FF53B-491E-4DDE-8CA9-D7EE63D5A039}" type="presParOf" srcId="{3F5A6054-7461-428C-BCAA-06BFBE56EE2E}" destId="{95B254A9-DCC2-4D2C-900C-0BCC3C070EEF}" srcOrd="0" destOrd="0" presId="urn:microsoft.com/office/officeart/2009/3/layout/HorizontalOrganizationChart"/>
    <dgm:cxn modelId="{89D22513-A959-48D9-97AF-5BA7A9DA0B9F}" type="presParOf" srcId="{95B254A9-DCC2-4D2C-900C-0BCC3C070EEF}" destId="{27F4F3E6-9185-4268-8A63-86A7D900904F}" srcOrd="0" destOrd="0" presId="urn:microsoft.com/office/officeart/2009/3/layout/HorizontalOrganizationChart"/>
    <dgm:cxn modelId="{1E507B53-0BE8-424D-B677-8C620A90F9B7}" type="presParOf" srcId="{95B254A9-DCC2-4D2C-900C-0BCC3C070EEF}" destId="{ED784909-588E-4DE7-B8E1-5EA8FB5F1AAE}" srcOrd="1" destOrd="0" presId="urn:microsoft.com/office/officeart/2009/3/layout/HorizontalOrganizationChart"/>
    <dgm:cxn modelId="{46923211-D475-4446-A7AE-8FF87B6AC77F}" type="presParOf" srcId="{3F5A6054-7461-428C-BCAA-06BFBE56EE2E}" destId="{4F09A4C5-CD79-46A4-8938-3B1FB5CC2565}" srcOrd="1" destOrd="0" presId="urn:microsoft.com/office/officeart/2009/3/layout/HorizontalOrganizationChart"/>
    <dgm:cxn modelId="{F4CE97C8-266B-49D2-94F3-DF0AB1F96C7D}" type="presParOf" srcId="{4F09A4C5-CD79-46A4-8938-3B1FB5CC2565}" destId="{B5232DE3-F778-44D8-BA8F-F669E168ED7A}" srcOrd="0" destOrd="0" presId="urn:microsoft.com/office/officeart/2009/3/layout/HorizontalOrganizationChart"/>
    <dgm:cxn modelId="{8F138B1A-82D8-4BCB-B25B-5700FA6430C6}" type="presParOf" srcId="{4F09A4C5-CD79-46A4-8938-3B1FB5CC2565}" destId="{FAB735C8-C539-4024-9EA9-1C3DE3604D14}" srcOrd="1" destOrd="0" presId="urn:microsoft.com/office/officeart/2009/3/layout/HorizontalOrganizationChart"/>
    <dgm:cxn modelId="{4DBF1C22-463C-4162-B3B3-643F17F4BC7B}" type="presParOf" srcId="{FAB735C8-C539-4024-9EA9-1C3DE3604D14}" destId="{5A3BEAF7-5243-4EF8-A192-9671FFD06E86}" srcOrd="0" destOrd="0" presId="urn:microsoft.com/office/officeart/2009/3/layout/HorizontalOrganizationChart"/>
    <dgm:cxn modelId="{D1D5C764-98D9-4A8C-B846-3D1D5ACCFD73}" type="presParOf" srcId="{5A3BEAF7-5243-4EF8-A192-9671FFD06E86}" destId="{5C50921C-7E78-460B-B64A-FC7118398CAB}" srcOrd="0" destOrd="0" presId="urn:microsoft.com/office/officeart/2009/3/layout/HorizontalOrganizationChart"/>
    <dgm:cxn modelId="{6D1B71E7-63FC-4842-88BD-806FC5958D7B}" type="presParOf" srcId="{5A3BEAF7-5243-4EF8-A192-9671FFD06E86}" destId="{920256EE-6C13-418B-9B5F-4A555781A6D3}" srcOrd="1" destOrd="0" presId="urn:microsoft.com/office/officeart/2009/3/layout/HorizontalOrganizationChart"/>
    <dgm:cxn modelId="{047ECD81-D6EC-4060-BC15-3D67C3385C08}" type="presParOf" srcId="{FAB735C8-C539-4024-9EA9-1C3DE3604D14}" destId="{A3199703-6ECD-49D1-82DF-9777CB7999A0}" srcOrd="1" destOrd="0" presId="urn:microsoft.com/office/officeart/2009/3/layout/HorizontalOrganizationChart"/>
    <dgm:cxn modelId="{6CD7E706-38AD-452B-95C4-AA33AF019DD7}" type="presParOf" srcId="{FAB735C8-C539-4024-9EA9-1C3DE3604D14}" destId="{734C8276-7BC0-4781-90D4-7E084DF471C2}" srcOrd="2" destOrd="0" presId="urn:microsoft.com/office/officeart/2009/3/layout/HorizontalOrganizationChart"/>
    <dgm:cxn modelId="{E9072CA5-5905-4F3A-AE45-1A4BAAF5DB04}" type="presParOf" srcId="{4F09A4C5-CD79-46A4-8938-3B1FB5CC2565}" destId="{8159CEBF-1640-4642-BBD8-4DAE59E41A9A}" srcOrd="2" destOrd="0" presId="urn:microsoft.com/office/officeart/2009/3/layout/HorizontalOrganizationChart"/>
    <dgm:cxn modelId="{8219F4C3-5CE9-4EA0-9793-0E7B777B8D35}" type="presParOf" srcId="{4F09A4C5-CD79-46A4-8938-3B1FB5CC2565}" destId="{70BB0806-DE8C-4871-AC7D-DBA2CE4535C0}" srcOrd="3" destOrd="0" presId="urn:microsoft.com/office/officeart/2009/3/layout/HorizontalOrganizationChart"/>
    <dgm:cxn modelId="{E38AAB4E-33DC-4481-A2D3-4DF19C5350A5}" type="presParOf" srcId="{70BB0806-DE8C-4871-AC7D-DBA2CE4535C0}" destId="{1BC0A7EB-155D-4357-BA2C-8AFEE06A9A02}" srcOrd="0" destOrd="0" presId="urn:microsoft.com/office/officeart/2009/3/layout/HorizontalOrganizationChart"/>
    <dgm:cxn modelId="{4FC54224-3E4D-4A17-8AB5-50B96D0014A6}" type="presParOf" srcId="{1BC0A7EB-155D-4357-BA2C-8AFEE06A9A02}" destId="{34A84772-A410-44A0-AC26-152DA8B454C3}" srcOrd="0" destOrd="0" presId="urn:microsoft.com/office/officeart/2009/3/layout/HorizontalOrganizationChart"/>
    <dgm:cxn modelId="{428DF764-A2C5-4B6D-979F-83EF66FB470F}" type="presParOf" srcId="{1BC0A7EB-155D-4357-BA2C-8AFEE06A9A02}" destId="{F438BAED-CA5C-4721-96B3-0FCFA1B72AB9}" srcOrd="1" destOrd="0" presId="urn:microsoft.com/office/officeart/2009/3/layout/HorizontalOrganizationChart"/>
    <dgm:cxn modelId="{03C9E21D-A4B5-4D34-A1B0-6376AFA0C14B}" type="presParOf" srcId="{70BB0806-DE8C-4871-AC7D-DBA2CE4535C0}" destId="{4DED7262-5D39-42CF-A57C-7D79CFA5CC48}" srcOrd="1" destOrd="0" presId="urn:microsoft.com/office/officeart/2009/3/layout/HorizontalOrganizationChart"/>
    <dgm:cxn modelId="{D00FF255-BF63-4285-80DC-448BE4DF9DA4}" type="presParOf" srcId="{70BB0806-DE8C-4871-AC7D-DBA2CE4535C0}" destId="{0B7C7227-297E-4D2F-B1A4-B05D245157EC}" srcOrd="2" destOrd="0" presId="urn:microsoft.com/office/officeart/2009/3/layout/HorizontalOrganizationChart"/>
    <dgm:cxn modelId="{1DD24FD4-5A3B-44C6-B560-B904ADE4BBC9}" type="presParOf" srcId="{4F09A4C5-CD79-46A4-8938-3B1FB5CC2565}" destId="{F302B251-999F-455E-8463-78CCB951EFE4}" srcOrd="4" destOrd="0" presId="urn:microsoft.com/office/officeart/2009/3/layout/HorizontalOrganizationChart"/>
    <dgm:cxn modelId="{A8B6D015-294D-4D11-B46B-4E349D602BDC}" type="presParOf" srcId="{4F09A4C5-CD79-46A4-8938-3B1FB5CC2565}" destId="{AB6D368B-622C-4B89-83AB-2D35846AA9CC}" srcOrd="5" destOrd="0" presId="urn:microsoft.com/office/officeart/2009/3/layout/HorizontalOrganizationChart"/>
    <dgm:cxn modelId="{8B0E00E0-9577-4A76-84CB-01FD1CB1702D}" type="presParOf" srcId="{AB6D368B-622C-4B89-83AB-2D35846AA9CC}" destId="{BA52D88B-5821-4F2A-946A-6656F44B5607}" srcOrd="0" destOrd="0" presId="urn:microsoft.com/office/officeart/2009/3/layout/HorizontalOrganizationChart"/>
    <dgm:cxn modelId="{5F36E4BC-1411-46FB-91F5-B6C412DEBA34}" type="presParOf" srcId="{BA52D88B-5821-4F2A-946A-6656F44B5607}" destId="{EB23CEBC-CF43-476F-B4B7-0A269CFB0E54}" srcOrd="0" destOrd="0" presId="urn:microsoft.com/office/officeart/2009/3/layout/HorizontalOrganizationChart"/>
    <dgm:cxn modelId="{490B56BC-53BC-49F6-B8C8-7335E1C57ECE}" type="presParOf" srcId="{BA52D88B-5821-4F2A-946A-6656F44B5607}" destId="{0DC682CF-FA76-4CA8-A5D6-72FEEC2BA4B6}" srcOrd="1" destOrd="0" presId="urn:microsoft.com/office/officeart/2009/3/layout/HorizontalOrganizationChart"/>
    <dgm:cxn modelId="{34774790-E63A-423C-8102-004A1A1185F7}" type="presParOf" srcId="{AB6D368B-622C-4B89-83AB-2D35846AA9CC}" destId="{57F2B66C-2632-49B0-9641-52D8934A7961}" srcOrd="1" destOrd="0" presId="urn:microsoft.com/office/officeart/2009/3/layout/HorizontalOrganizationChart"/>
    <dgm:cxn modelId="{72FD8C57-0A98-4033-B30E-E5D516CE2DC3}" type="presParOf" srcId="{AB6D368B-622C-4B89-83AB-2D35846AA9CC}" destId="{5D2811CB-EAB9-4D5E-B4A9-609625D922A9}" srcOrd="2" destOrd="0" presId="urn:microsoft.com/office/officeart/2009/3/layout/HorizontalOrganizationChart"/>
    <dgm:cxn modelId="{DD516E9F-143C-4C4B-B9E9-CCC00CABE305}" type="presParOf" srcId="{3F5A6054-7461-428C-BCAA-06BFBE56EE2E}" destId="{7968798A-E5E5-4033-B4E7-BCC7126F6CF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B251-999F-455E-8463-78CCB951EFE4}">
      <dsp:nvSpPr>
        <dsp:cNvPr id="0" name=""/>
        <dsp:cNvSpPr/>
      </dsp:nvSpPr>
      <dsp:spPr>
        <a:xfrm>
          <a:off x="2603880" y="1958561"/>
          <a:ext cx="583115" cy="1358667"/>
        </a:xfrm>
        <a:custGeom>
          <a:avLst/>
          <a:gdLst/>
          <a:ahLst/>
          <a:cxnLst/>
          <a:rect l="0" t="0" r="0" b="0"/>
          <a:pathLst>
            <a:path>
              <a:moveTo>
                <a:pt x="0" y="0"/>
              </a:moveTo>
              <a:lnTo>
                <a:pt x="263810" y="0"/>
              </a:lnTo>
              <a:lnTo>
                <a:pt x="263810" y="1358667"/>
              </a:lnTo>
              <a:lnTo>
                <a:pt x="583115" y="135866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59CEBF-1640-4642-BBD8-4DAE59E41A9A}">
      <dsp:nvSpPr>
        <dsp:cNvPr id="0" name=""/>
        <dsp:cNvSpPr/>
      </dsp:nvSpPr>
      <dsp:spPr>
        <a:xfrm>
          <a:off x="2603880" y="1898496"/>
          <a:ext cx="583115" cy="91440"/>
        </a:xfrm>
        <a:custGeom>
          <a:avLst/>
          <a:gdLst/>
          <a:ahLst/>
          <a:cxnLst/>
          <a:rect l="0" t="0" r="0" b="0"/>
          <a:pathLst>
            <a:path>
              <a:moveTo>
                <a:pt x="0" y="60065"/>
              </a:moveTo>
              <a:lnTo>
                <a:pt x="263810" y="60065"/>
              </a:lnTo>
              <a:lnTo>
                <a:pt x="263810" y="45720"/>
              </a:lnTo>
              <a:lnTo>
                <a:pt x="583115" y="4572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232DE3-F778-44D8-BA8F-F669E168ED7A}">
      <dsp:nvSpPr>
        <dsp:cNvPr id="0" name=""/>
        <dsp:cNvSpPr/>
      </dsp:nvSpPr>
      <dsp:spPr>
        <a:xfrm>
          <a:off x="2603880" y="571202"/>
          <a:ext cx="583115" cy="1387358"/>
        </a:xfrm>
        <a:custGeom>
          <a:avLst/>
          <a:gdLst/>
          <a:ahLst/>
          <a:cxnLst/>
          <a:rect l="0" t="0" r="0" b="0"/>
          <a:pathLst>
            <a:path>
              <a:moveTo>
                <a:pt x="0" y="1387358"/>
              </a:moveTo>
              <a:lnTo>
                <a:pt x="263810" y="1387358"/>
              </a:lnTo>
              <a:lnTo>
                <a:pt x="263810" y="0"/>
              </a:lnTo>
              <a:lnTo>
                <a:pt x="583115"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F4F3E6-9185-4268-8A63-86A7D900904F}">
      <dsp:nvSpPr>
        <dsp:cNvPr id="0" name=""/>
        <dsp:cNvSpPr/>
      </dsp:nvSpPr>
      <dsp:spPr>
        <a:xfrm>
          <a:off x="59112" y="1471620"/>
          <a:ext cx="2544768" cy="973881"/>
        </a:xfrm>
        <a:prstGeom prst="rect">
          <a:avLst/>
        </a:prstGeom>
        <a:solidFill>
          <a:schemeClr val="bg1">
            <a:lumMod val="95000"/>
          </a:schemeClr>
        </a:solidFill>
        <a:ln w="25400" cap="flat" cmpd="sng" algn="ctr">
          <a:solidFill>
            <a:schemeClr val="dk1"/>
          </a:solidFill>
          <a:prstDash val="solid"/>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期货合约价格</a:t>
          </a:r>
        </a:p>
      </dsp:txBody>
      <dsp:txXfrm>
        <a:off x="59112" y="1471620"/>
        <a:ext cx="2544768" cy="973881"/>
      </dsp:txXfrm>
    </dsp:sp>
    <dsp:sp modelId="{5C50921C-7E78-460B-B64A-FC7118398CAB}">
      <dsp:nvSpPr>
        <dsp:cNvPr id="0" name=""/>
        <dsp:cNvSpPr/>
      </dsp:nvSpPr>
      <dsp:spPr>
        <a:xfrm>
          <a:off x="3186995" y="84262"/>
          <a:ext cx="855237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不支付中间收入资产</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84262"/>
        <a:ext cx="8552371" cy="973881"/>
      </dsp:txXfrm>
    </dsp:sp>
    <dsp:sp modelId="{34A84772-A410-44A0-AC26-152DA8B454C3}">
      <dsp:nvSpPr>
        <dsp:cNvPr id="0" name=""/>
        <dsp:cNvSpPr/>
      </dsp:nvSpPr>
      <dsp:spPr>
        <a:xfrm>
          <a:off x="3186995" y="1457275"/>
          <a:ext cx="8517662"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  持有期间</a:t>
          </a:r>
          <a:r>
            <a:rPr lang="zh-CN" altLang="en-US" sz="2500" b="1" kern="1200" dirty="0"/>
            <a:t>支付中间收入的贴现值为 𝐼 </a:t>
          </a:r>
          <a:r>
            <a:rPr lang="zh-CN" altLang="en-US" sz="2500" kern="1200" dirty="0"/>
            <a:t>的资产的期货合约价格：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1457275"/>
        <a:ext cx="8517662" cy="973881"/>
      </dsp:txXfrm>
    </dsp:sp>
    <dsp:sp modelId="{EB23CEBC-CF43-476F-B4B7-0A269CFB0E54}">
      <dsp:nvSpPr>
        <dsp:cNvPr id="0" name=""/>
        <dsp:cNvSpPr/>
      </dsp:nvSpPr>
      <dsp:spPr>
        <a:xfrm>
          <a:off x="3186995" y="2830288"/>
          <a:ext cx="851913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提供中间收益，收益率为𝑞</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2830288"/>
        <a:ext cx="8519131" cy="97388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1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 Id="rId9" Type="http://schemas.openxmlformats.org/officeDocument/2006/relationships/image" Target="../media/image9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4" Type="http://schemas.openxmlformats.org/officeDocument/2006/relationships/image" Target="../media/image10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10.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10" Type="http://schemas.openxmlformats.org/officeDocument/2006/relationships/image" Target="../media/image113.wmf"/><Relationship Id="rId4" Type="http://schemas.openxmlformats.org/officeDocument/2006/relationships/image" Target="../media/image107.wmf"/><Relationship Id="rId9" Type="http://schemas.openxmlformats.org/officeDocument/2006/relationships/image" Target="../media/image11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2.wmf"/><Relationship Id="rId7" Type="http://schemas.openxmlformats.org/officeDocument/2006/relationships/image" Target="../media/image136.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44.wmf"/><Relationship Id="rId2" Type="http://schemas.openxmlformats.org/officeDocument/2006/relationships/image" Target="../media/image139.wmf"/><Relationship Id="rId1" Type="http://schemas.openxmlformats.org/officeDocument/2006/relationships/image" Target="../media/image138.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8</a:t>
            </a:fld>
            <a:endParaRPr lang="zh-CN" altLang="en-US"/>
          </a:p>
        </p:txBody>
      </p:sp>
    </p:spTree>
    <p:extLst>
      <p:ext uri="{BB962C8B-B14F-4D97-AF65-F5344CB8AC3E}">
        <p14:creationId xmlns:p14="http://schemas.microsoft.com/office/powerpoint/2010/main" val="302886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F12B51-38F5-440D-987E-EA5538A19096}"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1865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F12B51-38F5-440D-987E-EA5538A19096}"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15388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48</a:t>
            </a:fld>
            <a:endParaRPr lang="zh-CN" altLang="en-US"/>
          </a:p>
        </p:txBody>
      </p:sp>
    </p:spTree>
    <p:extLst>
      <p:ext uri="{BB962C8B-B14F-4D97-AF65-F5344CB8AC3E}">
        <p14:creationId xmlns:p14="http://schemas.microsoft.com/office/powerpoint/2010/main" val="104024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52</a:t>
            </a:fld>
            <a:endParaRPr lang="zh-CN" altLang="en-US"/>
          </a:p>
        </p:txBody>
      </p:sp>
    </p:spTree>
    <p:extLst>
      <p:ext uri="{BB962C8B-B14F-4D97-AF65-F5344CB8AC3E}">
        <p14:creationId xmlns:p14="http://schemas.microsoft.com/office/powerpoint/2010/main" val="216915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53</a:t>
            </a:fld>
            <a:endParaRPr lang="zh-CN" altLang="en-US"/>
          </a:p>
        </p:txBody>
      </p:sp>
    </p:spTree>
    <p:extLst>
      <p:ext uri="{BB962C8B-B14F-4D97-AF65-F5344CB8AC3E}">
        <p14:creationId xmlns:p14="http://schemas.microsoft.com/office/powerpoint/2010/main" val="69135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68</a:t>
            </a:fld>
            <a:endParaRPr lang="zh-CN" altLang="en-US"/>
          </a:p>
        </p:txBody>
      </p:sp>
    </p:spTree>
    <p:extLst>
      <p:ext uri="{BB962C8B-B14F-4D97-AF65-F5344CB8AC3E}">
        <p14:creationId xmlns:p14="http://schemas.microsoft.com/office/powerpoint/2010/main" val="92500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extLst>
      <p:ext uri="{BB962C8B-B14F-4D97-AF65-F5344CB8AC3E}">
        <p14:creationId xmlns:p14="http://schemas.microsoft.com/office/powerpoint/2010/main" val="1297903146"/>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extLst>
      <p:ext uri="{BB962C8B-B14F-4D97-AF65-F5344CB8AC3E}">
        <p14:creationId xmlns:p14="http://schemas.microsoft.com/office/powerpoint/2010/main" val="2379195121"/>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extLst>
      <p:ext uri="{BB962C8B-B14F-4D97-AF65-F5344CB8AC3E}">
        <p14:creationId xmlns:p14="http://schemas.microsoft.com/office/powerpoint/2010/main" val="2722644942"/>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extLst>
      <p:ext uri="{BB962C8B-B14F-4D97-AF65-F5344CB8AC3E}">
        <p14:creationId xmlns:p14="http://schemas.microsoft.com/office/powerpoint/2010/main" val="3268715359"/>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extLst>
      <p:ext uri="{BB962C8B-B14F-4D97-AF65-F5344CB8AC3E}">
        <p14:creationId xmlns:p14="http://schemas.microsoft.com/office/powerpoint/2010/main" val="685392691"/>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extLst>
      <p:ext uri="{BB962C8B-B14F-4D97-AF65-F5344CB8AC3E}">
        <p14:creationId xmlns:p14="http://schemas.microsoft.com/office/powerpoint/2010/main" val="13993667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extLst>
      <p:ext uri="{BB962C8B-B14F-4D97-AF65-F5344CB8AC3E}">
        <p14:creationId xmlns:p14="http://schemas.microsoft.com/office/powerpoint/2010/main" val="1001766781"/>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extLst>
      <p:ext uri="{BB962C8B-B14F-4D97-AF65-F5344CB8AC3E}">
        <p14:creationId xmlns:p14="http://schemas.microsoft.com/office/powerpoint/2010/main" val="2373955030"/>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extLst>
      <p:ext uri="{BB962C8B-B14F-4D97-AF65-F5344CB8AC3E}">
        <p14:creationId xmlns:p14="http://schemas.microsoft.com/office/powerpoint/2010/main" val="1511884306"/>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503593116"/>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extLst>
      <p:ext uri="{BB962C8B-B14F-4D97-AF65-F5344CB8AC3E}">
        <p14:creationId xmlns:p14="http://schemas.microsoft.com/office/powerpoint/2010/main" val="2230713534"/>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69461823"/>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extLst>
      <p:ext uri="{BB962C8B-B14F-4D97-AF65-F5344CB8AC3E}">
        <p14:creationId xmlns:p14="http://schemas.microsoft.com/office/powerpoint/2010/main" val="2599058597"/>
      </p:ext>
    </p:extLst>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 id="2147485513"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0.wmf"/><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34.wmf"/><Relationship Id="rId12"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7.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1.wmf"/><Relationship Id="rId3" Type="http://schemas.openxmlformats.org/officeDocument/2006/relationships/image" Target="../media/image55.png"/><Relationship Id="rId7" Type="http://schemas.openxmlformats.org/officeDocument/2006/relationships/image" Target="../media/image38.wmf"/><Relationship Id="rId12" Type="http://schemas.openxmlformats.org/officeDocument/2006/relationships/oleObject" Target="../embeddings/oleObject34.bin"/><Relationship Id="rId17" Type="http://schemas.openxmlformats.org/officeDocument/2006/relationships/image" Target="../media/image43.wmf"/><Relationship Id="rId2" Type="http://schemas.openxmlformats.org/officeDocument/2006/relationships/slideLayout" Target="../slideLayouts/slideLayout12.xml"/><Relationship Id="rId16" Type="http://schemas.openxmlformats.org/officeDocument/2006/relationships/oleObject" Target="../embeddings/oleObject36.bin"/><Relationship Id="rId1" Type="http://schemas.openxmlformats.org/officeDocument/2006/relationships/vmlDrawing" Target="../drawings/vmlDrawing15.vml"/><Relationship Id="rId6" Type="http://schemas.openxmlformats.org/officeDocument/2006/relationships/oleObject" Target="../embeddings/oleObject31.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9.wmf"/><Relationship Id="rId14" Type="http://schemas.openxmlformats.org/officeDocument/2006/relationships/oleObject" Target="../embeddings/oleObject3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9.wmf"/><Relationship Id="rId3" Type="http://schemas.openxmlformats.org/officeDocument/2006/relationships/image" Target="../media/image61.png"/><Relationship Id="rId7" Type="http://schemas.openxmlformats.org/officeDocument/2006/relationships/image" Target="../media/image46.wmf"/><Relationship Id="rId12"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39.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7.wmf"/><Relationship Id="rId1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52.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image" Target="../media/image51.wmf"/><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54.wmf"/></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0.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49.bin"/><Relationship Id="rId3" Type="http://schemas.openxmlformats.org/officeDocument/2006/relationships/image" Target="../media/image69.png"/><Relationship Id="rId7" Type="http://schemas.openxmlformats.org/officeDocument/2006/relationships/diagramColors" Target="../diagrams/colors1.xml"/><Relationship Id="rId12" Type="http://schemas.openxmlformats.org/officeDocument/2006/relationships/image" Target="../media/image56.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diagramQuickStyle" Target="../diagrams/quickStyle1.xml"/><Relationship Id="rId11" Type="http://schemas.openxmlformats.org/officeDocument/2006/relationships/oleObject" Target="../embeddings/oleObject48.bin"/><Relationship Id="rId5" Type="http://schemas.openxmlformats.org/officeDocument/2006/relationships/diagramLayout" Target="../diagrams/layout1.xml"/><Relationship Id="rId10" Type="http://schemas.openxmlformats.org/officeDocument/2006/relationships/image" Target="../media/image55.wmf"/><Relationship Id="rId4" Type="http://schemas.openxmlformats.org/officeDocument/2006/relationships/diagramData" Target="../diagrams/data1.xml"/><Relationship Id="rId9" Type="http://schemas.openxmlformats.org/officeDocument/2006/relationships/oleObject" Target="../embeddings/oleObject47.bin"/><Relationship Id="rId14" Type="http://schemas.openxmlformats.org/officeDocument/2006/relationships/image" Target="../media/image57.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64.png"/><Relationship Id="rId7"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51.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0.wmf"/></Relationships>
</file>

<file path=ppt/slides/_rels/slide4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62.wmf"/><Relationship Id="rId5" Type="http://schemas.openxmlformats.org/officeDocument/2006/relationships/oleObject" Target="../embeddings/oleObject55.bin"/><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65.emf"/><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0.wmf"/><Relationship Id="rId3" Type="http://schemas.openxmlformats.org/officeDocument/2006/relationships/image" Target="../media/image87.png"/><Relationship Id="rId7" Type="http://schemas.openxmlformats.org/officeDocument/2006/relationships/image" Target="../media/image67.wmf"/><Relationship Id="rId12" Type="http://schemas.openxmlformats.org/officeDocument/2006/relationships/oleObject" Target="../embeddings/oleObject62.bin"/><Relationship Id="rId17" Type="http://schemas.openxmlformats.org/officeDocument/2006/relationships/image" Target="../media/image72.wmf"/><Relationship Id="rId2" Type="http://schemas.openxmlformats.org/officeDocument/2006/relationships/slideLayout" Target="../slideLayouts/slideLayout13.xml"/><Relationship Id="rId16" Type="http://schemas.openxmlformats.org/officeDocument/2006/relationships/oleObject" Target="../embeddings/oleObject64.bin"/><Relationship Id="rId1" Type="http://schemas.openxmlformats.org/officeDocument/2006/relationships/vmlDrawing" Target="../drawings/vmlDrawing24.vml"/><Relationship Id="rId6" Type="http://schemas.openxmlformats.org/officeDocument/2006/relationships/oleObject" Target="../embeddings/oleObject59.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8.wmf"/><Relationship Id="rId14" Type="http://schemas.openxmlformats.org/officeDocument/2006/relationships/oleObject" Target="../embeddings/oleObject6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7.wmf"/><Relationship Id="rId3" Type="http://schemas.openxmlformats.org/officeDocument/2006/relationships/image" Target="../media/image83.png"/><Relationship Id="rId7" Type="http://schemas.openxmlformats.org/officeDocument/2006/relationships/image" Target="../media/image74.wmf"/><Relationship Id="rId12" Type="http://schemas.openxmlformats.org/officeDocument/2006/relationships/oleObject" Target="../embeddings/oleObject69.bin"/><Relationship Id="rId17" Type="http://schemas.openxmlformats.org/officeDocument/2006/relationships/image" Target="../media/image79.wmf"/><Relationship Id="rId2" Type="http://schemas.openxmlformats.org/officeDocument/2006/relationships/slideLayout" Target="../slideLayouts/slideLayout13.xml"/><Relationship Id="rId16" Type="http://schemas.openxmlformats.org/officeDocument/2006/relationships/oleObject" Target="../embeddings/oleObject71.bin"/><Relationship Id="rId1" Type="http://schemas.openxmlformats.org/officeDocument/2006/relationships/vmlDrawing" Target="../drawings/vmlDrawing25.vml"/><Relationship Id="rId6" Type="http://schemas.openxmlformats.org/officeDocument/2006/relationships/oleObject" Target="../embeddings/oleObject66.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5.wmf"/><Relationship Id="rId14" Type="http://schemas.openxmlformats.org/officeDocument/2006/relationships/oleObject" Target="../embeddings/oleObject70.bin"/></Relationships>
</file>

<file path=ppt/slides/_rels/slide5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81.wmf"/><Relationship Id="rId5" Type="http://schemas.openxmlformats.org/officeDocument/2006/relationships/oleObject" Target="../embeddings/oleObject73.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5.bin"/></Relationships>
</file>

<file path=ppt/slides/_rels/slide57.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1.bin"/><Relationship Id="rId18" Type="http://schemas.openxmlformats.org/officeDocument/2006/relationships/image" Target="../media/image91.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8.wmf"/><Relationship Id="rId17" Type="http://schemas.openxmlformats.org/officeDocument/2006/relationships/oleObject" Target="../embeddings/oleObject83.bin"/><Relationship Id="rId2" Type="http://schemas.openxmlformats.org/officeDocument/2006/relationships/slideLayout" Target="../slideLayouts/slideLayout13.xml"/><Relationship Id="rId16" Type="http://schemas.openxmlformats.org/officeDocument/2006/relationships/image" Target="../media/image90.wmf"/><Relationship Id="rId20" Type="http://schemas.openxmlformats.org/officeDocument/2006/relationships/image" Target="../media/image92.wmf"/><Relationship Id="rId1" Type="http://schemas.openxmlformats.org/officeDocument/2006/relationships/vmlDrawing" Target="../drawings/vmlDrawing27.vml"/><Relationship Id="rId6" Type="http://schemas.openxmlformats.org/officeDocument/2006/relationships/image" Target="../media/image85.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87.wmf"/><Relationship Id="rId19" Type="http://schemas.openxmlformats.org/officeDocument/2006/relationships/oleObject" Target="../embeddings/oleObject84.bin"/><Relationship Id="rId4" Type="http://schemas.openxmlformats.org/officeDocument/2006/relationships/image" Target="../media/image84.wmf"/><Relationship Id="rId9" Type="http://schemas.openxmlformats.org/officeDocument/2006/relationships/oleObject" Target="../embeddings/oleObject79.bin"/><Relationship Id="rId14" Type="http://schemas.openxmlformats.org/officeDocument/2006/relationships/image" Target="../media/image89.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12.png"/><Relationship Id="rId7" Type="http://schemas.openxmlformats.org/officeDocument/2006/relationships/image" Target="../media/image94.wmf"/><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oleObject" Target="../embeddings/oleObject86.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95.wmf"/></Relationships>
</file>

<file path=ppt/slides/_rels/slide59.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98.emf"/><Relationship Id="rId5" Type="http://schemas.openxmlformats.org/officeDocument/2006/relationships/oleObject" Target="../embeddings/oleObject90.bin"/><Relationship Id="rId10" Type="http://schemas.openxmlformats.org/officeDocument/2006/relationships/image" Target="../media/image100.emf"/><Relationship Id="rId4" Type="http://schemas.openxmlformats.org/officeDocument/2006/relationships/image" Target="../media/image97.emf"/><Relationship Id="rId9"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03.wmf"/><Relationship Id="rId5" Type="http://schemas.openxmlformats.org/officeDocument/2006/relationships/oleObject" Target="../embeddings/oleObject94.bin"/><Relationship Id="rId4" Type="http://schemas.openxmlformats.org/officeDocument/2006/relationships/image" Target="../media/image102.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8.wmf"/><Relationship Id="rId18" Type="http://schemas.openxmlformats.org/officeDocument/2006/relationships/oleObject" Target="../embeddings/oleObject102.bin"/><Relationship Id="rId3" Type="http://schemas.openxmlformats.org/officeDocument/2006/relationships/image" Target="../media/image115.png"/><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99.bin"/><Relationship Id="rId17" Type="http://schemas.openxmlformats.org/officeDocument/2006/relationships/image" Target="../media/image110.wmf"/><Relationship Id="rId2" Type="http://schemas.openxmlformats.org/officeDocument/2006/relationships/slideLayout" Target="../slideLayouts/slideLayout13.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31.vml"/><Relationship Id="rId6" Type="http://schemas.openxmlformats.org/officeDocument/2006/relationships/oleObject" Target="../embeddings/oleObject96.bin"/><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23" Type="http://schemas.openxmlformats.org/officeDocument/2006/relationships/image" Target="../media/image113.wmf"/><Relationship Id="rId10" Type="http://schemas.openxmlformats.org/officeDocument/2006/relationships/oleObject" Target="../embeddings/oleObject98.bin"/><Relationship Id="rId19" Type="http://schemas.openxmlformats.org/officeDocument/2006/relationships/image" Target="../media/image111.wmf"/><Relationship Id="rId4" Type="http://schemas.openxmlformats.org/officeDocument/2006/relationships/oleObject" Target="../embeddings/oleObject95.bin"/><Relationship Id="rId9" Type="http://schemas.openxmlformats.org/officeDocument/2006/relationships/image" Target="../media/image106.wmf"/><Relationship Id="rId14" Type="http://schemas.openxmlformats.org/officeDocument/2006/relationships/oleObject" Target="../embeddings/oleObject100.bin"/><Relationship Id="rId22" Type="http://schemas.openxmlformats.org/officeDocument/2006/relationships/oleObject" Target="../embeddings/oleObject104.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18.wmf"/><Relationship Id="rId3" Type="http://schemas.openxmlformats.org/officeDocument/2006/relationships/image" Target="../media/image131.png"/><Relationship Id="rId7" Type="http://schemas.openxmlformats.org/officeDocument/2006/relationships/image" Target="../media/image115.wmf"/><Relationship Id="rId12" Type="http://schemas.openxmlformats.org/officeDocument/2006/relationships/oleObject" Target="../embeddings/oleObject109.bin"/><Relationship Id="rId17" Type="http://schemas.openxmlformats.org/officeDocument/2006/relationships/image" Target="../media/image120.wmf"/><Relationship Id="rId2" Type="http://schemas.openxmlformats.org/officeDocument/2006/relationships/slideLayout" Target="../slideLayouts/slideLayout13.xml"/><Relationship Id="rId16" Type="http://schemas.openxmlformats.org/officeDocument/2006/relationships/oleObject" Target="../embeddings/oleObject111.bin"/><Relationship Id="rId1" Type="http://schemas.openxmlformats.org/officeDocument/2006/relationships/vmlDrawing" Target="../drawings/vmlDrawing32.vml"/><Relationship Id="rId6" Type="http://schemas.openxmlformats.org/officeDocument/2006/relationships/oleObject" Target="../embeddings/oleObject106.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16.wmf"/><Relationship Id="rId14" Type="http://schemas.openxmlformats.org/officeDocument/2006/relationships/oleObject" Target="../embeddings/oleObject110.bin"/></Relationships>
</file>

<file path=ppt/slides/_rels/slide65.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25.wmf"/><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22.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15.bin"/></Relationships>
</file>

<file path=ppt/slides/_rels/slide66.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27.wmf"/><Relationship Id="rId5" Type="http://schemas.openxmlformats.org/officeDocument/2006/relationships/oleObject" Target="../embeddings/oleObject118.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2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34.wmf"/><Relationship Id="rId3" Type="http://schemas.openxmlformats.org/officeDocument/2006/relationships/image" Target="../media/image147.png"/><Relationship Id="rId7" Type="http://schemas.openxmlformats.org/officeDocument/2006/relationships/image" Target="../media/image131.wmf"/><Relationship Id="rId12" Type="http://schemas.openxmlformats.org/officeDocument/2006/relationships/oleObject" Target="../embeddings/oleObject125.bin"/><Relationship Id="rId17" Type="http://schemas.openxmlformats.org/officeDocument/2006/relationships/image" Target="../media/image136.wmf"/><Relationship Id="rId2" Type="http://schemas.openxmlformats.org/officeDocument/2006/relationships/slideLayout" Target="../slideLayouts/slideLayout13.xml"/><Relationship Id="rId16" Type="http://schemas.openxmlformats.org/officeDocument/2006/relationships/oleObject" Target="../embeddings/oleObject127.bin"/><Relationship Id="rId1" Type="http://schemas.openxmlformats.org/officeDocument/2006/relationships/vmlDrawing" Target="../drawings/vmlDrawing35.vml"/><Relationship Id="rId6" Type="http://schemas.openxmlformats.org/officeDocument/2006/relationships/oleObject" Target="../embeddings/oleObject122.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32.wmf"/><Relationship Id="rId14" Type="http://schemas.openxmlformats.org/officeDocument/2006/relationships/oleObject" Target="../embeddings/oleObject12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6.vml"/><Relationship Id="rId5" Type="http://schemas.openxmlformats.org/officeDocument/2006/relationships/image" Target="../media/image137.wmf"/><Relationship Id="rId4" Type="http://schemas.openxmlformats.org/officeDocument/2006/relationships/oleObject" Target="../embeddings/oleObject128.bin"/></Relationships>
</file>

<file path=ppt/slides/_rels/slide69.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42.wmf"/><Relationship Id="rId2" Type="http://schemas.openxmlformats.org/officeDocument/2006/relationships/slideLayout" Target="../slideLayouts/slideLayout13.xml"/><Relationship Id="rId16" Type="http://schemas.openxmlformats.org/officeDocument/2006/relationships/image" Target="../media/image144.wmf"/><Relationship Id="rId1" Type="http://schemas.openxmlformats.org/officeDocument/2006/relationships/vmlDrawing" Target="../drawings/vmlDrawing37.vml"/><Relationship Id="rId6" Type="http://schemas.openxmlformats.org/officeDocument/2006/relationships/image" Target="../media/image139.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oleObject" Target="../embeddings/oleObject132.bin"/><Relationship Id="rId14" Type="http://schemas.openxmlformats.org/officeDocument/2006/relationships/image" Target="../media/image143.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image" Target="../media/image1480.png"/><Relationship Id="rId7" Type="http://schemas.openxmlformats.org/officeDocument/2006/relationships/image" Target="../media/image146.wmf"/><Relationship Id="rId2" Type="http://schemas.openxmlformats.org/officeDocument/2006/relationships/slideLayout" Target="../slideLayouts/slideLayout13.xml"/><Relationship Id="rId1" Type="http://schemas.openxmlformats.org/officeDocument/2006/relationships/vmlDrawing" Target="../drawings/vmlDrawing38.vml"/><Relationship Id="rId6" Type="http://schemas.openxmlformats.org/officeDocument/2006/relationships/oleObject" Target="../embeddings/oleObject137.bin"/><Relationship Id="rId5" Type="http://schemas.openxmlformats.org/officeDocument/2006/relationships/image" Target="../media/image145.wmf"/><Relationship Id="rId4" Type="http://schemas.openxmlformats.org/officeDocument/2006/relationships/oleObject" Target="../embeddings/oleObject136.bin"/><Relationship Id="rId9" Type="http://schemas.openxmlformats.org/officeDocument/2006/relationships/image" Target="../media/image147.wmf"/></Relationships>
</file>

<file path=ppt/slides/_rels/slide7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13.xml"/><Relationship Id="rId1" Type="http://schemas.openxmlformats.org/officeDocument/2006/relationships/vmlDrawing" Target="../drawings/vmlDrawing39.vml"/><Relationship Id="rId5" Type="http://schemas.openxmlformats.org/officeDocument/2006/relationships/image" Target="../media/image152.emf"/><Relationship Id="rId4" Type="http://schemas.openxmlformats.org/officeDocument/2006/relationships/package" Target="../embeddings/Microsoft_Word_Document1.docx"/></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13.xml"/><Relationship Id="rId1" Type="http://schemas.openxmlformats.org/officeDocument/2006/relationships/vmlDrawing" Target="../drawings/vmlDrawing40.vml"/><Relationship Id="rId5" Type="http://schemas.openxmlformats.org/officeDocument/2006/relationships/image" Target="../media/image153.emf"/><Relationship Id="rId4" Type="http://schemas.openxmlformats.org/officeDocument/2006/relationships/package" Target="../embeddings/Microsoft_Word_Document2.docx"/></Relationships>
</file>

<file path=ppt/slides/_rels/slide7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13.xml"/><Relationship Id="rId1" Type="http://schemas.openxmlformats.org/officeDocument/2006/relationships/vmlDrawing" Target="../drawings/vmlDrawing41.vml"/><Relationship Id="rId5" Type="http://schemas.openxmlformats.org/officeDocument/2006/relationships/image" Target="../media/image154.wmf"/><Relationship Id="rId4" Type="http://schemas.openxmlformats.org/officeDocument/2006/relationships/oleObject" Target="../embeddings/oleObject141.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155.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第二章</a:t>
            </a:r>
            <a:r>
              <a:rPr kumimoji="0" lang="zh-CN" altLang="zh-CN" sz="6600" b="1" dirty="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a:latin typeface="黑体" pitchFamily="49" charset="-122"/>
                <a:ea typeface="黑体" pitchFamily="49" charset="-122"/>
              </a:rPr>
              <a:t>资产定价</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672080"/>
            <a:ext cx="11881319" cy="5493224"/>
          </a:xfrm>
        </p:spPr>
        <p:txBody>
          <a:bodyPr>
            <a:normAutofit/>
          </a:bodyPr>
          <a:lstStyle/>
          <a:p>
            <a:pPr marL="0" indent="0">
              <a:lnSpc>
                <a:spcPct val="150000"/>
              </a:lnSpc>
              <a:buNone/>
            </a:pPr>
            <a:r>
              <a:rPr lang="en-US" altLang="zh-CN" sz="2000" dirty="0"/>
              <a:t>•</a:t>
            </a:r>
            <a:r>
              <a:rPr lang="zh-CN" altLang="en-US" sz="2400" dirty="0">
                <a:latin typeface="+mn-ea"/>
              </a:rPr>
              <a:t>传统债券定价是基于</a:t>
            </a:r>
            <a:r>
              <a:rPr lang="zh-CN" altLang="en-US" sz="2400" b="1" dirty="0">
                <a:latin typeface="+mn-ea"/>
              </a:rPr>
              <a:t>现金流贴现（</a:t>
            </a:r>
            <a:r>
              <a:rPr lang="en-US" altLang="zh-CN" sz="2400" b="1" dirty="0">
                <a:latin typeface="+mn-ea"/>
              </a:rPr>
              <a:t>Discounted Cash Flow</a:t>
            </a:r>
            <a:r>
              <a:rPr lang="zh-CN" altLang="en-US" sz="2400" b="1" dirty="0">
                <a:latin typeface="+mn-ea"/>
              </a:rPr>
              <a:t>）</a:t>
            </a:r>
            <a:r>
              <a:rPr lang="zh-CN" altLang="en-US" sz="2400" dirty="0">
                <a:latin typeface="+mn-ea"/>
              </a:rPr>
              <a:t>的思路，即将债券投资者在债券到期日前获得的所有现金流按照一定折现率贴现，最后将所得到的现金流现值加总即可得到债券价值。</a:t>
            </a:r>
            <a:endParaRPr lang="en-US" altLang="zh-CN" sz="2400" dirty="0">
              <a:latin typeface="+mn-ea"/>
            </a:endParaRPr>
          </a:p>
          <a:p>
            <a:pPr marL="0" indent="0">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sp>
        <p:nvSpPr>
          <p:cNvPr id="7" name="圆角矩形 2">
            <a:extLst>
              <a:ext uri="{FF2B5EF4-FFF2-40B4-BE49-F238E27FC236}">
                <a16:creationId xmlns:a16="http://schemas.microsoft.com/office/drawing/2014/main" xmlns="" id="{1B571096-6859-4A39-BFB7-8428AEDFA7C9}"/>
              </a:ext>
            </a:extLst>
          </p:cNvPr>
          <p:cNvSpPr/>
          <p:nvPr/>
        </p:nvSpPr>
        <p:spPr>
          <a:xfrm>
            <a:off x="476994" y="3614565"/>
            <a:ext cx="3816069" cy="9064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债券定价的三个基本元素</a:t>
            </a:r>
          </a:p>
        </p:txBody>
      </p:sp>
      <p:sp>
        <p:nvSpPr>
          <p:cNvPr id="8" name="左大括号 7">
            <a:extLst>
              <a:ext uri="{FF2B5EF4-FFF2-40B4-BE49-F238E27FC236}">
                <a16:creationId xmlns:a16="http://schemas.microsoft.com/office/drawing/2014/main" xmlns="" id="{229C70CF-18E0-4B1A-8244-9400DD5378CD}"/>
              </a:ext>
            </a:extLst>
          </p:cNvPr>
          <p:cNvSpPr/>
          <p:nvPr/>
        </p:nvSpPr>
        <p:spPr>
          <a:xfrm>
            <a:off x="4293064" y="2868323"/>
            <a:ext cx="800100" cy="239896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9" name="组合 8">
            <a:extLst>
              <a:ext uri="{FF2B5EF4-FFF2-40B4-BE49-F238E27FC236}">
                <a16:creationId xmlns:a16="http://schemas.microsoft.com/office/drawing/2014/main" xmlns="" id="{86A82591-C395-4D6B-BF33-2F86EA7E8B89}"/>
              </a:ext>
            </a:extLst>
          </p:cNvPr>
          <p:cNvGrpSpPr/>
          <p:nvPr/>
        </p:nvGrpSpPr>
        <p:grpSpPr>
          <a:xfrm>
            <a:off x="5093163" y="2462179"/>
            <a:ext cx="4600855" cy="3240360"/>
            <a:chOff x="7327" y="7871"/>
            <a:chExt cx="3462" cy="2467"/>
          </a:xfrm>
          <a:solidFill>
            <a:schemeClr val="accent6">
              <a:lumMod val="20000"/>
              <a:lumOff val="80000"/>
            </a:schemeClr>
          </a:solidFill>
        </p:grpSpPr>
        <p:sp>
          <p:nvSpPr>
            <p:cNvPr id="10" name="圆角矩形 9">
              <a:extLst>
                <a:ext uri="{FF2B5EF4-FFF2-40B4-BE49-F238E27FC236}">
                  <a16:creationId xmlns:a16="http://schemas.microsoft.com/office/drawing/2014/main" xmlns="" id="{8E1D8C88-F46B-4C09-AF4D-53F8C1491853}"/>
                </a:ext>
              </a:extLst>
            </p:cNvPr>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投资者收到的现金流</a:t>
              </a:r>
            </a:p>
          </p:txBody>
        </p:sp>
        <p:grpSp>
          <p:nvGrpSpPr>
            <p:cNvPr id="11" name="组合 10">
              <a:extLst>
                <a:ext uri="{FF2B5EF4-FFF2-40B4-BE49-F238E27FC236}">
                  <a16:creationId xmlns:a16="http://schemas.microsoft.com/office/drawing/2014/main" xmlns="" id="{2D42E965-F6E9-4767-9B1E-4FECBD15E274}"/>
                </a:ext>
              </a:extLst>
            </p:cNvPr>
            <p:cNvGrpSpPr/>
            <p:nvPr/>
          </p:nvGrpSpPr>
          <p:grpSpPr>
            <a:xfrm>
              <a:off x="7327" y="8760"/>
              <a:ext cx="3462" cy="1578"/>
              <a:chOff x="7327" y="7457"/>
              <a:chExt cx="3462" cy="2881"/>
            </a:xfrm>
            <a:grpFill/>
          </p:grpSpPr>
          <p:sp>
            <p:nvSpPr>
              <p:cNvPr id="12" name="圆角矩形 10">
                <a:extLst>
                  <a:ext uri="{FF2B5EF4-FFF2-40B4-BE49-F238E27FC236}">
                    <a16:creationId xmlns:a16="http://schemas.microsoft.com/office/drawing/2014/main" xmlns="" id="{97051F2F-BF64-421E-BDCD-4A5AE70B7B6F}"/>
                  </a:ext>
                </a:extLst>
              </p:cNvPr>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t>债券的到期时间</a:t>
                </a:r>
                <a:r>
                  <a:rPr lang="zh-CN" altLang="zh-CN" sz="2400" dirty="0"/>
                  <a:t> </a:t>
                </a:r>
                <a:endParaRPr kumimoji="1" lang="zh-CN" altLang="en-US" sz="2400" dirty="0"/>
              </a:p>
            </p:txBody>
          </p:sp>
          <p:sp>
            <p:nvSpPr>
              <p:cNvPr id="13" name="圆角矩形 11">
                <a:extLst>
                  <a:ext uri="{FF2B5EF4-FFF2-40B4-BE49-F238E27FC236}">
                    <a16:creationId xmlns:a16="http://schemas.microsoft.com/office/drawing/2014/main" xmlns="" id="{E43A9B3B-70E7-457A-AB5E-11E2212756C7}"/>
                  </a:ext>
                </a:extLst>
              </p:cNvPr>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投资者需要的回报率 </a:t>
                </a:r>
              </a:p>
            </p:txBody>
          </p:sp>
        </p:grpSp>
      </p:grpSp>
    </p:spTree>
    <p:extLst>
      <p:ext uri="{BB962C8B-B14F-4D97-AF65-F5344CB8AC3E}">
        <p14:creationId xmlns:p14="http://schemas.microsoft.com/office/powerpoint/2010/main" val="36864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800" b="1" dirty="0">
                    <a:latin typeface="Times New Roman" panose="02020603050405020304" pitchFamily="18" charset="0"/>
                    <a:cs typeface="Times New Roman" panose="02020603050405020304" pitchFamily="18" charset="0"/>
                  </a:rPr>
                  <a:t>•</a:t>
                </a:r>
                <a:r>
                  <a:rPr lang="zh-CN" altLang="en-US" sz="2800" b="1" dirty="0"/>
                  <a:t>债券定价的原理</a:t>
                </a:r>
                <a:r>
                  <a:rPr lang="en-US" altLang="zh-CN" sz="2800" b="1" dirty="0"/>
                  <a:t>:</a:t>
                </a:r>
              </a:p>
              <a:p>
                <a:pPr marL="0" indent="0">
                  <a:lnSpc>
                    <a:spcPct val="150000"/>
                  </a:lnSpc>
                  <a:buNone/>
                </a:pPr>
                <a:r>
                  <a:rPr lang="zh-CN" altLang="en-US" sz="2400" dirty="0"/>
                  <a:t>投资者未来在债券存续的时间内收到的现金流，经过贴现之后的现值需与当前债券价格相等，假定</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𝑡</m:t>
                        </m:r>
                      </m:sub>
                    </m:sSub>
                  </m:oMath>
                </a14:m>
                <a:r>
                  <a:rPr lang="zh-CN" altLang="en-US" sz="2400" dirty="0"/>
                  <a:t> 为 </a:t>
                </a:r>
                <a14:m>
                  <m:oMath xmlns:m="http://schemas.openxmlformats.org/officeDocument/2006/math">
                    <m:r>
                      <a:rPr lang="en-US" altLang="zh-CN" sz="2400" b="0" i="1" smtClean="0">
                        <a:latin typeface="Cambria Math" panose="02040503050406030204" pitchFamily="18" charset="0"/>
                      </a:rPr>
                      <m:t>𝑡</m:t>
                    </m:r>
                  </m:oMath>
                </a14:m>
                <a:r>
                  <a:rPr lang="zh-CN" altLang="en-US" sz="2400" dirty="0"/>
                  <a:t>时刻的现金流，</a:t>
                </a:r>
                <a14:m>
                  <m:oMath xmlns:m="http://schemas.openxmlformats.org/officeDocument/2006/math">
                    <m:r>
                      <a:rPr lang="en-US" altLang="zh-CN" sz="2400" b="0" i="1" smtClean="0">
                        <a:latin typeface="Cambria Math" panose="02040503050406030204" pitchFamily="18" charset="0"/>
                      </a:rPr>
                      <m:t>𝐹</m:t>
                    </m:r>
                  </m:oMath>
                </a14:m>
                <a:r>
                  <a:rPr lang="zh-CN" altLang="en-US" sz="2400" dirty="0"/>
                  <a:t> 表示债券面值，也即最终债权人将获得的最终现金流，截至到期日，投资者将收到所有付息期间产生的利息，以及到期时刻返还的本金， </a:t>
                </a:r>
                <a14:m>
                  <m:oMath xmlns:m="http://schemas.openxmlformats.org/officeDocument/2006/math">
                    <m:r>
                      <a:rPr lang="en-US" altLang="zh-CN" sz="2400" b="0" i="1" smtClean="0">
                        <a:latin typeface="Cambria Math" panose="02040503050406030204" pitchFamily="18" charset="0"/>
                      </a:rPr>
                      <m:t>𝑟</m:t>
                    </m:r>
                  </m:oMath>
                </a14:m>
                <a:r>
                  <a:rPr lang="zh-CN" altLang="en-US" sz="2400" dirty="0"/>
                  <a:t>指贴现率，债券当前价格</a:t>
                </a:r>
                <a14:m>
                  <m:oMath xmlns:m="http://schemas.openxmlformats.org/officeDocument/2006/math">
                    <m:r>
                      <a:rPr lang="en-US" altLang="zh-CN" sz="2400" b="0" i="1" smtClean="0">
                        <a:latin typeface="Cambria Math" panose="02040503050406030204" pitchFamily="18" charset="0"/>
                      </a:rPr>
                      <m:t>𝑃</m:t>
                    </m:r>
                  </m:oMath>
                </a14:m>
                <a:r>
                  <a:rPr lang="zh-CN" altLang="en-US" sz="2400" dirty="0"/>
                  <a:t> 可表示为：</a:t>
                </a:r>
              </a:p>
              <a:p>
                <a:pPr marL="0" indent="0">
                  <a:lnSpc>
                    <a:spcPct val="150000"/>
                  </a:lnSpc>
                  <a:buNone/>
                </a:pPr>
                <a:r>
                  <a:rPr lang="zh-CN" altLang="en-US" sz="2400" dirty="0"/>
                  <a:t> </a:t>
                </a:r>
              </a:p>
              <a:p>
                <a:pPr marL="0" indent="0">
                  <a:lnSpc>
                    <a:spcPct val="150000"/>
                  </a:lnSpc>
                  <a:buNone/>
                </a:pPr>
                <a:endParaRPr lang="en-US" altLang="zh-CN" sz="2400" dirty="0"/>
              </a:p>
              <a:p>
                <a:pPr marL="0" indent="0">
                  <a:lnSpc>
                    <a:spcPct val="150000"/>
                  </a:lnSpc>
                  <a:buNone/>
                </a:pPr>
                <a:r>
                  <a:rPr lang="zh-CN" altLang="en-US" sz="2400" dirty="0"/>
                  <a:t>基于上式对未来现金流的估计和贴现，可以计算出债券的实际价值。</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88963" y="682388"/>
                <a:ext cx="11881319" cy="5493224"/>
              </a:xfrm>
              <a:blipFill>
                <a:blip r:embed="rId3"/>
                <a:stretch>
                  <a:fillRect l="-1077" t="-1443"/>
                </a:stretch>
              </a:blipFill>
            </p:spPr>
            <p:txBody>
              <a:bodyPr/>
              <a:lstStyle/>
              <a:p>
                <a:r>
                  <a:rPr lang="zh-CN" altLang="en-US">
                    <a:noFill/>
                  </a:rPr>
                  <a:t> </a:t>
                </a:r>
              </a:p>
            </p:txBody>
          </p:sp>
        </mc:Fallback>
      </mc:AlternateContent>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6" name="对象 5">
            <a:extLst>
              <a:ext uri="{FF2B5EF4-FFF2-40B4-BE49-F238E27FC236}">
                <a16:creationId xmlns:a16="http://schemas.microsoft.com/office/drawing/2014/main" xmlns="" id="{705AA070-CC9C-4846-ADF0-D4087CAF4818}"/>
              </a:ext>
            </a:extLst>
          </p:cNvPr>
          <p:cNvGraphicFramePr>
            <a:graphicFrameLocks noChangeAspect="1"/>
          </p:cNvGraphicFramePr>
          <p:nvPr>
            <p:extLst>
              <p:ext uri="{D42A27DB-BD31-4B8C-83A1-F6EECF244321}">
                <p14:modId xmlns:p14="http://schemas.microsoft.com/office/powerpoint/2010/main" val="2674457456"/>
              </p:ext>
            </p:extLst>
          </p:nvPr>
        </p:nvGraphicFramePr>
        <p:xfrm>
          <a:off x="2997275" y="3454865"/>
          <a:ext cx="5040560" cy="1174608"/>
        </p:xfrm>
        <a:graphic>
          <a:graphicData uri="http://schemas.openxmlformats.org/presentationml/2006/ole">
            <mc:AlternateContent xmlns:mc="http://schemas.openxmlformats.org/markup-compatibility/2006">
              <mc:Choice xmlns:v="urn:schemas-microsoft-com:vml" Requires="v">
                <p:oleObj spid="_x0000_s8249" name="Equation" r:id="rId4" imgW="1511280" imgH="431640" progId="Equation.DSMT4">
                  <p:embed/>
                </p:oleObj>
              </mc:Choice>
              <mc:Fallback>
                <p:oleObj name="Equation" r:id="rId4" imgW="1511280" imgH="431640" progId="Equation.DSMT4">
                  <p:embed/>
                  <p:pic>
                    <p:nvPicPr>
                      <p:cNvPr id="0" name=""/>
                      <p:cNvPicPr/>
                      <p:nvPr/>
                    </p:nvPicPr>
                    <p:blipFill>
                      <a:blip r:embed="rId5"/>
                      <a:stretch>
                        <a:fillRect/>
                      </a:stretch>
                    </p:blipFill>
                    <p:spPr>
                      <a:xfrm>
                        <a:off x="2997275" y="3454865"/>
                        <a:ext cx="5040560" cy="1174608"/>
                      </a:xfrm>
                      <a:prstGeom prst="rect">
                        <a:avLst/>
                      </a:prstGeom>
                    </p:spPr>
                  </p:pic>
                </p:oleObj>
              </mc:Fallback>
            </mc:AlternateContent>
          </a:graphicData>
        </a:graphic>
      </p:graphicFrame>
    </p:spTree>
    <p:extLst>
      <p:ext uri="{BB962C8B-B14F-4D97-AF65-F5344CB8AC3E}">
        <p14:creationId xmlns:p14="http://schemas.microsoft.com/office/powerpoint/2010/main" val="25143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2" name="对象 1">
            <a:extLst>
              <a:ext uri="{FF2B5EF4-FFF2-40B4-BE49-F238E27FC236}">
                <a16:creationId xmlns:a16="http://schemas.microsoft.com/office/drawing/2014/main" xmlns="" id="{B776E119-BD71-4E19-91FB-5FC153E00DEE}"/>
              </a:ext>
            </a:extLst>
          </p:cNvPr>
          <p:cNvGraphicFramePr>
            <a:graphicFrameLocks noChangeAspect="1"/>
          </p:cNvGraphicFramePr>
          <p:nvPr>
            <p:extLst>
              <p:ext uri="{D42A27DB-BD31-4B8C-83A1-F6EECF244321}">
                <p14:modId xmlns:p14="http://schemas.microsoft.com/office/powerpoint/2010/main" val="1548624782"/>
              </p:ext>
            </p:extLst>
          </p:nvPr>
        </p:nvGraphicFramePr>
        <p:xfrm>
          <a:off x="8084737" y="1728855"/>
          <a:ext cx="3555523" cy="1111101"/>
        </p:xfrm>
        <a:graphic>
          <a:graphicData uri="http://schemas.openxmlformats.org/presentationml/2006/ole">
            <mc:AlternateContent xmlns:mc="http://schemas.openxmlformats.org/markup-compatibility/2006">
              <mc:Choice xmlns:v="urn:schemas-microsoft-com:vml" Requires="v">
                <p:oleObj spid="_x0000_s3240" name="Equation" r:id="rId3" imgW="1549080" imgH="444240" progId="Equation.DSMT4">
                  <p:embed/>
                </p:oleObj>
              </mc:Choice>
              <mc:Fallback>
                <p:oleObj name="Equation" r:id="rId3" imgW="1549080" imgH="444240" progId="Equation.DSMT4">
                  <p:embed/>
                  <p:pic>
                    <p:nvPicPr>
                      <p:cNvPr id="0" name=""/>
                      <p:cNvPicPr/>
                      <p:nvPr/>
                    </p:nvPicPr>
                    <p:blipFill>
                      <a:blip r:embed="rId4"/>
                      <a:stretch>
                        <a:fillRect/>
                      </a:stretch>
                    </p:blipFill>
                    <p:spPr>
                      <a:xfrm>
                        <a:off x="8084737" y="1728855"/>
                        <a:ext cx="3555523" cy="111110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extLst>
              <p:ext uri="{D42A27DB-BD31-4B8C-83A1-F6EECF244321}">
                <p14:modId xmlns:p14="http://schemas.microsoft.com/office/powerpoint/2010/main" val="3462856441"/>
              </p:ext>
            </p:extLst>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3241"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5010150" y="2778125"/>
                        <a:ext cx="114300" cy="1778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90DB1B7B-6FBE-4921-A068-FE5B44AF0D89}"/>
              </a:ext>
            </a:extLst>
          </p:cNvPr>
          <p:cNvGraphicFramePr>
            <a:graphicFrameLocks noChangeAspect="1"/>
          </p:cNvGraphicFramePr>
          <p:nvPr>
            <p:extLst>
              <p:ext uri="{D42A27DB-BD31-4B8C-83A1-F6EECF244321}">
                <p14:modId xmlns:p14="http://schemas.microsoft.com/office/powerpoint/2010/main" val="2343724866"/>
              </p:ext>
            </p:extLst>
          </p:nvPr>
        </p:nvGraphicFramePr>
        <p:xfrm>
          <a:off x="7911986" y="3614041"/>
          <a:ext cx="3901998" cy="1368152"/>
        </p:xfrm>
        <a:graphic>
          <a:graphicData uri="http://schemas.openxmlformats.org/presentationml/2006/ole">
            <mc:AlternateContent xmlns:mc="http://schemas.openxmlformats.org/markup-compatibility/2006">
              <mc:Choice xmlns:v="urn:schemas-microsoft-com:vml" Requires="v">
                <p:oleObj spid="_x0000_s3242" name="Equation" r:id="rId7" imgW="1777680" imgH="596880" progId="Equation.DSMT4">
                  <p:embed/>
                </p:oleObj>
              </mc:Choice>
              <mc:Fallback>
                <p:oleObj name="Equation" r:id="rId7" imgW="1777680" imgH="596880" progId="Equation.DSMT4">
                  <p:embed/>
                  <p:pic>
                    <p:nvPicPr>
                      <p:cNvPr id="0" name=""/>
                      <p:cNvPicPr/>
                      <p:nvPr/>
                    </p:nvPicPr>
                    <p:blipFill>
                      <a:blip r:embed="rId8"/>
                      <a:stretch>
                        <a:fillRect/>
                      </a:stretch>
                    </p:blipFill>
                    <p:spPr>
                      <a:xfrm>
                        <a:off x="7911986" y="3614041"/>
                        <a:ext cx="3901998" cy="1368152"/>
                      </a:xfrm>
                      <a:prstGeom prst="rect">
                        <a:avLst/>
                      </a:prstGeom>
                    </p:spPr>
                  </p:pic>
                </p:oleObj>
              </mc:Fallback>
            </mc:AlternateContent>
          </a:graphicData>
        </a:graphic>
      </p:graphicFrame>
      <p:grpSp>
        <p:nvGrpSpPr>
          <p:cNvPr id="8" name="组合 7">
            <a:extLst>
              <a:ext uri="{FF2B5EF4-FFF2-40B4-BE49-F238E27FC236}">
                <a16:creationId xmlns:a16="http://schemas.microsoft.com/office/drawing/2014/main" xmlns="" id="{FC9A784A-8E28-445A-8BD1-E960C0486188}"/>
              </a:ext>
            </a:extLst>
          </p:cNvPr>
          <p:cNvGrpSpPr/>
          <p:nvPr/>
        </p:nvGrpSpPr>
        <p:grpSpPr>
          <a:xfrm>
            <a:off x="109568" y="1484784"/>
            <a:ext cx="7288292" cy="3497409"/>
            <a:chOff x="1555775" y="2855124"/>
            <a:chExt cx="4967199" cy="1476617"/>
          </a:xfrm>
        </p:grpSpPr>
        <p:sp>
          <p:nvSpPr>
            <p:cNvPr id="9" name="椭圆 8">
              <a:extLst>
                <a:ext uri="{FF2B5EF4-FFF2-40B4-BE49-F238E27FC236}">
                  <a16:creationId xmlns:a16="http://schemas.microsoft.com/office/drawing/2014/main" xmlns="" id="{62FAAC96-C6ED-4C62-9FAA-E332E45AE640}"/>
                </a:ext>
              </a:extLst>
            </p:cNvPr>
            <p:cNvSpPr/>
            <p:nvPr/>
          </p:nvSpPr>
          <p:spPr>
            <a:xfrm>
              <a:off x="4338965" y="2855124"/>
              <a:ext cx="2184009" cy="626166"/>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债券持有期内贴现率可变的情形下债券定价公式</a:t>
              </a:r>
            </a:p>
          </p:txBody>
        </p:sp>
        <p:sp>
          <p:nvSpPr>
            <p:cNvPr id="10" name="椭圆 9">
              <a:extLst>
                <a:ext uri="{FF2B5EF4-FFF2-40B4-BE49-F238E27FC236}">
                  <a16:creationId xmlns:a16="http://schemas.microsoft.com/office/drawing/2014/main" xmlns="" id="{08AE6F33-D206-4808-854E-1ACCF22EDC7B}"/>
                </a:ext>
              </a:extLst>
            </p:cNvPr>
            <p:cNvSpPr/>
            <p:nvPr/>
          </p:nvSpPr>
          <p:spPr>
            <a:xfrm>
              <a:off x="4333026" y="3655531"/>
              <a:ext cx="2189948"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利息支付频率为每年</a:t>
              </a:r>
              <a:r>
                <a:rPr kumimoji="1" lang="en-US" altLang="zh-CN" sz="2200" b="1" dirty="0">
                  <a:latin typeface="Times New Roman" panose="02020503050405090304" pitchFamily="18" charset="0"/>
                </a:rPr>
                <a:t>m</a:t>
              </a:r>
              <a:r>
                <a:rPr kumimoji="1" lang="zh-CN" altLang="en-US" sz="2200" b="1" dirty="0">
                  <a:latin typeface="Times New Roman" panose="02020503050405090304" pitchFamily="18" charset="0"/>
                </a:rPr>
                <a:t>次情形下债券定价公式</a:t>
              </a:r>
            </a:p>
          </p:txBody>
        </p:sp>
        <p:cxnSp>
          <p:nvCxnSpPr>
            <p:cNvPr id="11" name="直接箭头连接符 16">
              <a:extLst>
                <a:ext uri="{FF2B5EF4-FFF2-40B4-BE49-F238E27FC236}">
                  <a16:creationId xmlns:a16="http://schemas.microsoft.com/office/drawing/2014/main" xmlns="" id="{B09BEC99-633B-4117-A9DA-D909EFFFFE7E}"/>
                </a:ext>
              </a:extLst>
            </p:cNvPr>
            <p:cNvCxnSpPr>
              <a:cxnSpLocks/>
              <a:stCxn id="13" idx="7"/>
              <a:endCxn id="9" idx="2"/>
            </p:cNvCxnSpPr>
            <p:nvPr/>
          </p:nvCxnSpPr>
          <p:spPr>
            <a:xfrm flipV="1">
              <a:off x="3039007" y="3168207"/>
              <a:ext cx="1299958" cy="144500"/>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7">
              <a:extLst>
                <a:ext uri="{FF2B5EF4-FFF2-40B4-BE49-F238E27FC236}">
                  <a16:creationId xmlns:a16="http://schemas.microsoft.com/office/drawing/2014/main" xmlns="" id="{F08F7486-F7FA-4D05-AB01-BDB89929897D}"/>
                </a:ext>
              </a:extLst>
            </p:cNvPr>
            <p:cNvCxnSpPr>
              <a:cxnSpLocks/>
              <a:stCxn id="13" idx="5"/>
              <a:endCxn id="10"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xmlns="" id="{7057ADD3-7296-4A77-A9F5-6FF54E34D67D}"/>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800" b="1" dirty="0">
                  <a:latin typeface="Times New Roman" panose="02020503050405090304" pitchFamily="18" charset="0"/>
                </a:rPr>
                <a:t>债券定价</a:t>
              </a:r>
            </a:p>
          </p:txBody>
        </p:sp>
      </p:grpSp>
      <p:sp>
        <p:nvSpPr>
          <p:cNvPr id="22" name="矩形 21">
            <a:extLst>
              <a:ext uri="{FF2B5EF4-FFF2-40B4-BE49-F238E27FC236}">
                <a16:creationId xmlns:a16="http://schemas.microsoft.com/office/drawing/2014/main" xmlns="" id="{8336DB64-5142-4F37-9D29-17725F80A1DF}"/>
              </a:ext>
            </a:extLst>
          </p:cNvPr>
          <p:cNvSpPr/>
          <p:nvPr/>
        </p:nvSpPr>
        <p:spPr>
          <a:xfrm>
            <a:off x="7879545" y="1578257"/>
            <a:ext cx="3965909" cy="12961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xmlns="" id="{BF9877A5-56E9-4598-BBC0-4B3E3AE7D1D4}"/>
              </a:ext>
            </a:extLst>
          </p:cNvPr>
          <p:cNvSpPr/>
          <p:nvPr/>
        </p:nvSpPr>
        <p:spPr>
          <a:xfrm>
            <a:off x="7879545" y="3526251"/>
            <a:ext cx="3965909" cy="14264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xmlns="" id="{30FA0E35-4191-486E-8E47-CC550DC5F981}"/>
              </a:ext>
            </a:extLst>
          </p:cNvPr>
          <p:cNvSpPr/>
          <p:nvPr/>
        </p:nvSpPr>
        <p:spPr>
          <a:xfrm>
            <a:off x="7516614" y="2168253"/>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箭头: 右 24">
            <a:extLst>
              <a:ext uri="{FF2B5EF4-FFF2-40B4-BE49-F238E27FC236}">
                <a16:creationId xmlns:a16="http://schemas.microsoft.com/office/drawing/2014/main" xmlns="" id="{3F731167-51F3-4514-A2C3-D2A021D7F6F9}"/>
              </a:ext>
            </a:extLst>
          </p:cNvPr>
          <p:cNvSpPr/>
          <p:nvPr/>
        </p:nvSpPr>
        <p:spPr>
          <a:xfrm>
            <a:off x="7504380" y="4123305"/>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628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400" b="1" dirty="0"/>
              <a:t>【</a:t>
            </a:r>
            <a:r>
              <a:rPr lang="zh-CN" altLang="en-US" sz="2400" b="1" dirty="0"/>
              <a:t>例</a:t>
            </a:r>
            <a:r>
              <a:rPr lang="en-US" altLang="zh-CN" sz="2400" b="1" dirty="0"/>
              <a:t>2-3】</a:t>
            </a:r>
            <a:r>
              <a:rPr lang="zh-CN" altLang="en-US" sz="2400" b="1" dirty="0"/>
              <a:t>债券定价</a:t>
            </a:r>
            <a:endParaRPr lang="en-US" altLang="zh-CN" sz="2400" b="1" dirty="0"/>
          </a:p>
          <a:p>
            <a:pPr marL="0" indent="0">
              <a:lnSpc>
                <a:spcPct val="110000"/>
              </a:lnSpc>
              <a:buNone/>
            </a:pPr>
            <a:r>
              <a:rPr lang="zh-CN" altLang="en-US" sz="2400" dirty="0"/>
              <a:t>假定某投资者购买债券面值为</a:t>
            </a:r>
            <a:r>
              <a:rPr lang="en-US" altLang="zh-CN" sz="2400" dirty="0"/>
              <a:t>10000</a:t>
            </a:r>
            <a:r>
              <a:rPr lang="zh-CN" altLang="en-US" sz="2400" dirty="0"/>
              <a:t>元、存活期为</a:t>
            </a:r>
            <a:r>
              <a:rPr lang="en-US" altLang="zh-CN" sz="2400" dirty="0"/>
              <a:t>5</a:t>
            </a:r>
            <a:r>
              <a:rPr lang="zh-CN" altLang="en-US" sz="2400" dirty="0"/>
              <a:t>年的债券，每期可获得的现金流为</a:t>
            </a:r>
            <a:r>
              <a:rPr lang="en-US" altLang="zh-CN" sz="2400" dirty="0"/>
              <a:t>900</a:t>
            </a:r>
            <a:r>
              <a:rPr lang="zh-CN" altLang="en-US" sz="2400" dirty="0"/>
              <a:t>元，投资者的预期回报率是</a:t>
            </a:r>
            <a:r>
              <a:rPr lang="en-US" altLang="zh-CN" sz="2400" dirty="0"/>
              <a:t>8%</a:t>
            </a:r>
            <a:r>
              <a:rPr lang="zh-CN" altLang="en-US" sz="2400" dirty="0"/>
              <a:t>，此时，可求得债券的定价为：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en-US" altLang="zh-CN" sz="2400" dirty="0"/>
          </a:p>
          <a:p>
            <a:pPr marL="0" indent="0">
              <a:lnSpc>
                <a:spcPct val="110000"/>
              </a:lnSpc>
              <a:buNone/>
            </a:pPr>
            <a:r>
              <a:rPr lang="zh-CN" altLang="en-US" sz="2400" dirty="0"/>
              <a:t>                                        </a:t>
            </a:r>
          </a:p>
          <a:p>
            <a:pPr marL="0" indent="0">
              <a:lnSpc>
                <a:spcPct val="110000"/>
              </a:lnSpc>
              <a:buNone/>
            </a:pPr>
            <a:r>
              <a:rPr lang="zh-CN" altLang="en-US" sz="2400" dirty="0"/>
              <a:t>如果假定是每半年支付一次利息，则可求得债券的定价为：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4321" name="Equation" r:id="rId3" imgW="114120" imgH="177480" progId="Equation.DSMT4">
                  <p:embed/>
                </p:oleObj>
              </mc:Choice>
              <mc:Fallback>
                <p:oleObj name="Equation" r:id="rId3" imgW="114120" imgH="177480" progId="Equation.DSMT4">
                  <p:embed/>
                  <p:pic>
                    <p:nvPicPr>
                      <p:cNvPr id="5" name="对象 4">
                        <a:extLst>
                          <a:ext uri="{FF2B5EF4-FFF2-40B4-BE49-F238E27FC236}">
                            <a16:creationId xmlns:a16="http://schemas.microsoft.com/office/drawing/2014/main" xmlns="" id="{BF3B72C1-A121-482B-A64D-29D50F89F4A4}"/>
                          </a:ext>
                        </a:extLst>
                      </p:cNvPr>
                      <p:cNvPicPr/>
                      <p:nvPr/>
                    </p:nvPicPr>
                    <p:blipFill>
                      <a:blip r:embed="rId4"/>
                      <a:stretch>
                        <a:fillRect/>
                      </a:stretch>
                    </p:blipFill>
                    <p:spPr>
                      <a:xfrm>
                        <a:off x="5010150" y="2778125"/>
                        <a:ext cx="114300" cy="1778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565DE3E-02FA-4146-8013-A628E7F549A8}"/>
              </a:ext>
            </a:extLst>
          </p:cNvPr>
          <p:cNvGraphicFramePr>
            <a:graphicFrameLocks noChangeAspect="1"/>
          </p:cNvGraphicFramePr>
          <p:nvPr>
            <p:extLst>
              <p:ext uri="{D42A27DB-BD31-4B8C-83A1-F6EECF244321}">
                <p14:modId xmlns:p14="http://schemas.microsoft.com/office/powerpoint/2010/main" val="842972059"/>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4322" name="Equation" r:id="rId5" imgW="914400" imgH="198720" progId="Equation.DSMT4">
                  <p:embed/>
                </p:oleObj>
              </mc:Choice>
              <mc:Fallback>
                <p:oleObj name="Equation" r:id="rId5"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1C4DAFFA-2556-4CFE-8052-A8C2EB55D755}"/>
              </a:ext>
            </a:extLst>
          </p:cNvPr>
          <p:cNvGraphicFramePr>
            <a:graphicFrameLocks noChangeAspect="1"/>
          </p:cNvGraphicFramePr>
          <p:nvPr>
            <p:extLst>
              <p:ext uri="{D42A27DB-BD31-4B8C-83A1-F6EECF244321}">
                <p14:modId xmlns:p14="http://schemas.microsoft.com/office/powerpoint/2010/main" val="3498026414"/>
              </p:ext>
            </p:extLst>
          </p:nvPr>
        </p:nvGraphicFramePr>
        <p:xfrm>
          <a:off x="2421211" y="2204864"/>
          <a:ext cx="5616624" cy="1008112"/>
        </p:xfrm>
        <a:graphic>
          <a:graphicData uri="http://schemas.openxmlformats.org/presentationml/2006/ole">
            <mc:AlternateContent xmlns:mc="http://schemas.openxmlformats.org/markup-compatibility/2006">
              <mc:Choice xmlns:v="urn:schemas-microsoft-com:vml" Requires="v">
                <p:oleObj spid="_x0000_s4323" name="Equation" r:id="rId6" imgW="2450880" imgH="431640" progId="Equation.DSMT4">
                  <p:embed/>
                </p:oleObj>
              </mc:Choice>
              <mc:Fallback>
                <p:oleObj name="Equation" r:id="rId6" imgW="2450880" imgH="431640" progId="Equation.DSMT4">
                  <p:embed/>
                  <p:pic>
                    <p:nvPicPr>
                      <p:cNvPr id="0" name=""/>
                      <p:cNvPicPr/>
                      <p:nvPr/>
                    </p:nvPicPr>
                    <p:blipFill>
                      <a:blip r:embed="rId7"/>
                      <a:stretch>
                        <a:fillRect/>
                      </a:stretch>
                    </p:blipFill>
                    <p:spPr>
                      <a:xfrm>
                        <a:off x="2421211" y="2204864"/>
                        <a:ext cx="5616624" cy="10081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D0E1FD24-E2BD-4A91-801D-1DB9A92D6339}"/>
              </a:ext>
            </a:extLst>
          </p:cNvPr>
          <p:cNvGraphicFramePr>
            <a:graphicFrameLocks noChangeAspect="1"/>
          </p:cNvGraphicFramePr>
          <p:nvPr>
            <p:extLst>
              <p:ext uri="{D42A27DB-BD31-4B8C-83A1-F6EECF244321}">
                <p14:modId xmlns:p14="http://schemas.microsoft.com/office/powerpoint/2010/main" val="2899688989"/>
              </p:ext>
            </p:extLst>
          </p:nvPr>
        </p:nvGraphicFramePr>
        <p:xfrm>
          <a:off x="2421211" y="3997370"/>
          <a:ext cx="5649690" cy="1393848"/>
        </p:xfrm>
        <a:graphic>
          <a:graphicData uri="http://schemas.openxmlformats.org/presentationml/2006/ole">
            <mc:AlternateContent xmlns:mc="http://schemas.openxmlformats.org/markup-compatibility/2006">
              <mc:Choice xmlns:v="urn:schemas-microsoft-com:vml" Requires="v">
                <p:oleObj spid="_x0000_s4324" name="Equation" r:id="rId8" imgW="2539800" imgH="596880" progId="Equation.DSMT4">
                  <p:embed/>
                </p:oleObj>
              </mc:Choice>
              <mc:Fallback>
                <p:oleObj name="Equation" r:id="rId8" imgW="2539800" imgH="596880" progId="Equation.DSMT4">
                  <p:embed/>
                  <p:pic>
                    <p:nvPicPr>
                      <p:cNvPr id="0" name=""/>
                      <p:cNvPicPr/>
                      <p:nvPr/>
                    </p:nvPicPr>
                    <p:blipFill>
                      <a:blip r:embed="rId9"/>
                      <a:stretch>
                        <a:fillRect/>
                      </a:stretch>
                    </p:blipFill>
                    <p:spPr>
                      <a:xfrm>
                        <a:off x="2421211" y="3997370"/>
                        <a:ext cx="5649690" cy="1393848"/>
                      </a:xfrm>
                      <a:prstGeom prst="rect">
                        <a:avLst/>
                      </a:prstGeom>
                    </p:spPr>
                  </p:pic>
                </p:oleObj>
              </mc:Fallback>
            </mc:AlternateContent>
          </a:graphicData>
        </a:graphic>
      </p:graphicFrame>
    </p:spTree>
    <p:extLst>
      <p:ext uri="{BB962C8B-B14F-4D97-AF65-F5344CB8AC3E}">
        <p14:creationId xmlns:p14="http://schemas.microsoft.com/office/powerpoint/2010/main" val="219808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832648"/>
          </a:xfrm>
          <a:effectLst>
            <a:glow rad="63500">
              <a:schemeClr val="accent2">
                <a:satMod val="175000"/>
                <a:alpha val="40000"/>
              </a:schemeClr>
            </a:glow>
          </a:effectLst>
        </p:spPr>
        <p:txBody>
          <a:bodyPr>
            <a:normAutofit/>
          </a:bodyPr>
          <a:lstStyle/>
          <a:p>
            <a:pPr marL="0" indent="0">
              <a:lnSpc>
                <a:spcPct val="150000"/>
              </a:lnSpc>
              <a:buNone/>
            </a:pPr>
            <a:r>
              <a:rPr lang="zh-CN" altLang="en-US" sz="2400" b="1" dirty="0"/>
              <a:t>定理一：债券的市场价格与到期收益率呈反比关系。即到期收益率上升，债券价格下降；反之，到期收益率下降，债券价格上升。</a:t>
            </a:r>
            <a:endParaRPr lang="en-US" altLang="zh-CN" sz="2400" b="1" dirty="0"/>
          </a:p>
          <a:p>
            <a:pPr marL="0" indent="0">
              <a:lnSpc>
                <a:spcPct val="150000"/>
              </a:lnSpc>
              <a:buNone/>
            </a:pPr>
            <a:r>
              <a:rPr lang="en-US" altLang="zh-CN" sz="2200" b="1" dirty="0"/>
              <a:t>【</a:t>
            </a:r>
            <a:r>
              <a:rPr lang="zh-CN" altLang="en-US" sz="2200" b="1" dirty="0"/>
              <a:t>例</a:t>
            </a:r>
            <a:r>
              <a:rPr lang="en-US" altLang="zh-CN" sz="2200" b="1" dirty="0"/>
              <a:t>2-4】 </a:t>
            </a:r>
            <a:r>
              <a:rPr lang="zh-CN" altLang="en-US" sz="2200" dirty="0"/>
              <a:t>假定票面价值为</a:t>
            </a:r>
            <a:r>
              <a:rPr lang="en-US" altLang="zh-CN" sz="2200" dirty="0"/>
              <a:t>100</a:t>
            </a:r>
            <a:r>
              <a:rPr lang="zh-CN" altLang="en-US" sz="2200" dirty="0"/>
              <a:t>元，期限为</a:t>
            </a:r>
            <a:r>
              <a:rPr lang="en-US" altLang="zh-CN" sz="2200" dirty="0"/>
              <a:t>8</a:t>
            </a:r>
            <a:r>
              <a:rPr lang="zh-CN" altLang="en-US" sz="2200" dirty="0"/>
              <a:t>年，每年付息</a:t>
            </a:r>
            <a:r>
              <a:rPr lang="en-US" altLang="zh-CN" sz="2200" dirty="0"/>
              <a:t>2</a:t>
            </a:r>
            <a:r>
              <a:rPr lang="zh-CN" altLang="en-US" sz="2200" dirty="0"/>
              <a:t>次，票面利率为</a:t>
            </a:r>
            <a:r>
              <a:rPr lang="en-US" altLang="zh-CN" sz="2200" dirty="0"/>
              <a:t>5%</a:t>
            </a:r>
            <a:r>
              <a:rPr lang="zh-CN" altLang="en-US" sz="2200" dirty="0"/>
              <a:t>，当债券的到期收益率为</a:t>
            </a:r>
            <a:r>
              <a:rPr lang="en-US" altLang="zh-CN" sz="2200" dirty="0"/>
              <a:t>3%</a:t>
            </a:r>
            <a:r>
              <a:rPr lang="zh-CN" altLang="en-US" sz="2200" dirty="0"/>
              <a:t>、</a:t>
            </a:r>
            <a:r>
              <a:rPr lang="en-US" altLang="zh-CN" sz="2200" dirty="0"/>
              <a:t>5%</a:t>
            </a:r>
            <a:r>
              <a:rPr lang="zh-CN" altLang="en-US" sz="2200" dirty="0"/>
              <a:t>和</a:t>
            </a:r>
            <a:r>
              <a:rPr lang="en-US" altLang="zh-CN" sz="2200" dirty="0"/>
              <a:t>8%</a:t>
            </a:r>
            <a:r>
              <a:rPr lang="zh-CN" altLang="en-US" sz="2200" dirty="0"/>
              <a:t>时，债券的市场价格分别是多少？</a:t>
            </a:r>
          </a:p>
          <a:p>
            <a:pPr marL="0" indent="0">
              <a:lnSpc>
                <a:spcPct val="150000"/>
              </a:lnSpc>
              <a:buNone/>
            </a:pPr>
            <a:r>
              <a:rPr lang="zh-CN" altLang="en-US" sz="2200" b="1" dirty="0"/>
              <a:t>解</a:t>
            </a:r>
            <a:r>
              <a:rPr lang="zh-CN" altLang="en-US" sz="2200" dirty="0"/>
              <a:t>：由定义可得： </a:t>
            </a:r>
          </a:p>
          <a:p>
            <a:pPr marL="0" indent="0">
              <a:lnSpc>
                <a:spcPct val="150000"/>
              </a:lnSpc>
              <a:buNone/>
            </a:pPr>
            <a:r>
              <a:rPr lang="zh-CN" altLang="en-US" sz="2200" dirty="0"/>
              <a:t>        同理，  </a:t>
            </a:r>
            <a:endParaRPr lang="en-US" altLang="zh-CN" sz="2200" dirty="0"/>
          </a:p>
          <a:p>
            <a:pPr marL="0" indent="0">
              <a:lnSpc>
                <a:spcPct val="150000"/>
              </a:lnSpc>
              <a:buNone/>
            </a:pPr>
            <a:r>
              <a:rPr lang="en-US" altLang="zh-CN" sz="2000" dirty="0"/>
              <a:t>                                                                                    </a:t>
            </a:r>
          </a:p>
          <a:p>
            <a:pPr marL="0" indent="0">
              <a:lnSpc>
                <a:spcPct val="150000"/>
              </a:lnSpc>
              <a:buNone/>
            </a:pPr>
            <a:r>
              <a:rPr lang="en-US" altLang="zh-CN" sz="2000" dirty="0"/>
              <a:t>                           </a:t>
            </a:r>
            <a:endParaRPr lang="zh-CN" altLang="en-US" sz="2000" dirty="0"/>
          </a:p>
        </p:txBody>
      </p:sp>
      <p:sp>
        <p:nvSpPr>
          <p:cNvPr id="4" name="标题 1"/>
          <p:cNvSpPr txBox="1">
            <a:spLocks/>
          </p:cNvSpPr>
          <p:nvPr/>
        </p:nvSpPr>
        <p:spPr bwMode="auto">
          <a:xfrm>
            <a:off x="0" y="98532"/>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矩形: 圆角 1">
            <a:extLst>
              <a:ext uri="{FF2B5EF4-FFF2-40B4-BE49-F238E27FC236}">
                <a16:creationId xmlns:a16="http://schemas.microsoft.com/office/drawing/2014/main" xmlns="" id="{C61F1D3A-8F36-487D-A602-9660906A1CF8}"/>
              </a:ext>
            </a:extLst>
          </p:cNvPr>
          <p:cNvSpPr/>
          <p:nvPr/>
        </p:nvSpPr>
        <p:spPr>
          <a:xfrm>
            <a:off x="116955" y="758147"/>
            <a:ext cx="11881320" cy="108667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D5CB84B9-4F19-423F-8B40-C592489B192E}"/>
              </a:ext>
            </a:extLst>
          </p:cNvPr>
          <p:cNvGraphicFramePr>
            <a:graphicFrameLocks noChangeAspect="1"/>
          </p:cNvGraphicFramePr>
          <p:nvPr>
            <p:extLst>
              <p:ext uri="{D42A27DB-BD31-4B8C-83A1-F6EECF244321}">
                <p14:modId xmlns:p14="http://schemas.microsoft.com/office/powerpoint/2010/main" val="3607937765"/>
              </p:ext>
            </p:extLst>
          </p:nvPr>
        </p:nvGraphicFramePr>
        <p:xfrm>
          <a:off x="2421211" y="2886038"/>
          <a:ext cx="4608512" cy="915704"/>
        </p:xfrm>
        <a:graphic>
          <a:graphicData uri="http://schemas.openxmlformats.org/presentationml/2006/ole">
            <mc:AlternateContent xmlns:mc="http://schemas.openxmlformats.org/markup-compatibility/2006">
              <mc:Choice xmlns:v="urn:schemas-microsoft-com:vml" Requires="v">
                <p:oleObj spid="_x0000_s9383" name="Equation" r:id="rId3" imgW="2577960" imgH="444240" progId="Equation.DSMT4">
                  <p:embed/>
                </p:oleObj>
              </mc:Choice>
              <mc:Fallback>
                <p:oleObj name="Equation" r:id="rId3" imgW="2577960" imgH="444240" progId="Equation.DSMT4">
                  <p:embed/>
                  <p:pic>
                    <p:nvPicPr>
                      <p:cNvPr id="0" name=""/>
                      <p:cNvPicPr/>
                      <p:nvPr/>
                    </p:nvPicPr>
                    <p:blipFill>
                      <a:blip r:embed="rId4"/>
                      <a:stretch>
                        <a:fillRect/>
                      </a:stretch>
                    </p:blipFill>
                    <p:spPr>
                      <a:xfrm>
                        <a:off x="2421211" y="2886038"/>
                        <a:ext cx="4608512" cy="91570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22886E7-CF3E-4EA3-9965-C69B90E65E5E}"/>
              </a:ext>
            </a:extLst>
          </p:cNvPr>
          <p:cNvGraphicFramePr>
            <a:graphicFrameLocks noChangeAspect="1"/>
          </p:cNvGraphicFramePr>
          <p:nvPr>
            <p:extLst>
              <p:ext uri="{D42A27DB-BD31-4B8C-83A1-F6EECF244321}">
                <p14:modId xmlns:p14="http://schemas.microsoft.com/office/powerpoint/2010/main" val="1309425755"/>
              </p:ext>
            </p:extLst>
          </p:nvPr>
        </p:nvGraphicFramePr>
        <p:xfrm>
          <a:off x="1773139" y="3871225"/>
          <a:ext cx="4095393" cy="1122757"/>
        </p:xfrm>
        <a:graphic>
          <a:graphicData uri="http://schemas.openxmlformats.org/presentationml/2006/ole">
            <mc:AlternateContent xmlns:mc="http://schemas.openxmlformats.org/markup-compatibility/2006">
              <mc:Choice xmlns:v="urn:schemas-microsoft-com:vml" Requires="v">
                <p:oleObj spid="_x0000_s9384" name="Equation" r:id="rId5" imgW="2171520" imgH="596880" progId="Equation.DSMT4">
                  <p:embed/>
                </p:oleObj>
              </mc:Choice>
              <mc:Fallback>
                <p:oleObj name="Equation" r:id="rId5" imgW="2171520" imgH="596880" progId="Equation.DSMT4">
                  <p:embed/>
                  <p:pic>
                    <p:nvPicPr>
                      <p:cNvPr id="0" name=""/>
                      <p:cNvPicPr/>
                      <p:nvPr/>
                    </p:nvPicPr>
                    <p:blipFill>
                      <a:blip r:embed="rId6"/>
                      <a:stretch>
                        <a:fillRect/>
                      </a:stretch>
                    </p:blipFill>
                    <p:spPr>
                      <a:xfrm>
                        <a:off x="1773139" y="3871225"/>
                        <a:ext cx="4095393" cy="112275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5D219642-3A74-4DB4-9973-F6054DA5AB75}"/>
              </a:ext>
            </a:extLst>
          </p:cNvPr>
          <p:cNvGraphicFramePr>
            <a:graphicFrameLocks noChangeAspect="1"/>
          </p:cNvGraphicFramePr>
          <p:nvPr>
            <p:extLst>
              <p:ext uri="{D42A27DB-BD31-4B8C-83A1-F6EECF244321}">
                <p14:modId xmlns:p14="http://schemas.microsoft.com/office/powerpoint/2010/main" val="3951979373"/>
              </p:ext>
            </p:extLst>
          </p:nvPr>
        </p:nvGraphicFramePr>
        <p:xfrm>
          <a:off x="1701130" y="5021364"/>
          <a:ext cx="4095393" cy="1143940"/>
        </p:xfrm>
        <a:graphic>
          <a:graphicData uri="http://schemas.openxmlformats.org/presentationml/2006/ole">
            <mc:AlternateContent xmlns:mc="http://schemas.openxmlformats.org/markup-compatibility/2006">
              <mc:Choice xmlns:v="urn:schemas-microsoft-com:vml" Requires="v">
                <p:oleObj spid="_x0000_s9385" name="Equation" r:id="rId7" imgW="2209680" imgH="596880" progId="Equation.DSMT4">
                  <p:embed/>
                </p:oleObj>
              </mc:Choice>
              <mc:Fallback>
                <p:oleObj name="Equation" r:id="rId7" imgW="2209680" imgH="596880" progId="Equation.DSMT4">
                  <p:embed/>
                  <p:pic>
                    <p:nvPicPr>
                      <p:cNvPr id="0" name=""/>
                      <p:cNvPicPr/>
                      <p:nvPr/>
                    </p:nvPicPr>
                    <p:blipFill>
                      <a:blip r:embed="rId8"/>
                      <a:stretch>
                        <a:fillRect/>
                      </a:stretch>
                    </p:blipFill>
                    <p:spPr>
                      <a:xfrm>
                        <a:off x="1701130" y="5021364"/>
                        <a:ext cx="4095393" cy="1143940"/>
                      </a:xfrm>
                      <a:prstGeom prst="rect">
                        <a:avLst/>
                      </a:prstGeom>
                    </p:spPr>
                  </p:pic>
                </p:oleObj>
              </mc:Fallback>
            </mc:AlternateContent>
          </a:graphicData>
        </a:graphic>
      </p:graphicFrame>
    </p:spTree>
    <p:extLst>
      <p:ext uri="{BB962C8B-B14F-4D97-AF65-F5344CB8AC3E}">
        <p14:creationId xmlns:p14="http://schemas.microsoft.com/office/powerpoint/2010/main" val="47770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45968" y="548680"/>
            <a:ext cx="11953328" cy="4873752"/>
          </a:xfrm>
        </p:spPr>
        <p:txBody>
          <a:bodyPr>
            <a:noAutofit/>
          </a:bodyPr>
          <a:lstStyle/>
          <a:p>
            <a:pPr marL="0" indent="0">
              <a:lnSpc>
                <a:spcPct val="150000"/>
              </a:lnSpc>
              <a:buNone/>
            </a:pPr>
            <a:r>
              <a:rPr lang="en-US" altLang="zh-CN" sz="2400" b="1" dirty="0"/>
              <a:t>•</a:t>
            </a:r>
            <a:r>
              <a:rPr lang="zh-CN" altLang="en-US" sz="2400" b="1" dirty="0"/>
              <a:t>接上页的</a:t>
            </a:r>
            <a:r>
              <a:rPr lang="en-US" altLang="zh-CN" sz="2400" b="1" dirty="0"/>
              <a:t>【</a:t>
            </a:r>
            <a:r>
              <a:rPr lang="zh-CN" altLang="en-US" sz="2400" b="1" dirty="0"/>
              <a:t>例</a:t>
            </a:r>
            <a:r>
              <a:rPr lang="en-US" altLang="zh-CN" sz="2400" b="1" dirty="0"/>
              <a:t>2-4】</a:t>
            </a:r>
          </a:p>
          <a:p>
            <a:pPr marL="0" indent="0">
              <a:lnSpc>
                <a:spcPct val="150000"/>
              </a:lnSpc>
              <a:buNone/>
            </a:pPr>
            <a:r>
              <a:rPr lang="zh-CN" altLang="en-US" sz="2400" dirty="0"/>
              <a:t>如果进一步动态模拟到期收益率从</a:t>
            </a:r>
            <a:r>
              <a:rPr lang="en-US" altLang="zh-CN" sz="2400" dirty="0"/>
              <a:t>1%~20%</a:t>
            </a:r>
            <a:r>
              <a:rPr lang="zh-CN" altLang="en-US" sz="2400" dirty="0"/>
              <a:t>，经债券定价公式计算可得债券在不同到期收益率水平下的债券价格走势，结果如下图所示：</a:t>
            </a:r>
            <a:endParaRPr lang="en-US" altLang="zh-CN" sz="2400" dirty="0"/>
          </a:p>
          <a:p>
            <a:pPr marL="0" indent="0">
              <a:lnSpc>
                <a:spcPct val="150000"/>
              </a:lnSpc>
              <a:buNone/>
            </a:pPr>
            <a:endParaRPr lang="zh-CN" altLang="en-US" sz="2700"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pic>
        <p:nvPicPr>
          <p:cNvPr id="5" name="图片 4">
            <a:extLst>
              <a:ext uri="{FF2B5EF4-FFF2-40B4-BE49-F238E27FC236}">
                <a16:creationId xmlns:a16="http://schemas.microsoft.com/office/drawing/2014/main" xmlns="" id="{EC0E5407-42DF-423A-B415-40E004A9D05F}"/>
              </a:ext>
            </a:extLst>
          </p:cNvPr>
          <p:cNvPicPr>
            <a:picLocks noChangeAspect="1"/>
          </p:cNvPicPr>
          <p:nvPr/>
        </p:nvPicPr>
        <p:blipFill>
          <a:blip r:embed="rId3"/>
          <a:stretch>
            <a:fillRect/>
          </a:stretch>
        </p:blipFill>
        <p:spPr>
          <a:xfrm>
            <a:off x="261134" y="2420888"/>
            <a:ext cx="6328231" cy="3888432"/>
          </a:xfrm>
          <a:prstGeom prst="rect">
            <a:avLst/>
          </a:prstGeom>
        </p:spPr>
      </p:pic>
      <p:sp>
        <p:nvSpPr>
          <p:cNvPr id="2" name="文本框 1">
            <a:extLst>
              <a:ext uri="{FF2B5EF4-FFF2-40B4-BE49-F238E27FC236}">
                <a16:creationId xmlns:a16="http://schemas.microsoft.com/office/drawing/2014/main" xmlns="" id="{22460AB8-B6DD-4CFB-841E-F5695DCBA36C}"/>
              </a:ext>
            </a:extLst>
          </p:cNvPr>
          <p:cNvSpPr txBox="1"/>
          <p:nvPr/>
        </p:nvSpPr>
        <p:spPr>
          <a:xfrm>
            <a:off x="7029723" y="2780928"/>
            <a:ext cx="4752528" cy="2677656"/>
          </a:xfrm>
          <a:prstGeom prst="rect">
            <a:avLst/>
          </a:prstGeom>
          <a:noFill/>
        </p:spPr>
        <p:txBody>
          <a:bodyPr wrap="square" rtlCol="0">
            <a:spAutoFit/>
          </a:bodyPr>
          <a:lstStyle/>
          <a:p>
            <a:r>
              <a:rPr lang="en-US" altLang="zh-CN" sz="2400" dirty="0">
                <a:latin typeface="+mn-ea"/>
                <a:ea typeface="+mn-ea"/>
              </a:rPr>
              <a:t>*</a:t>
            </a:r>
            <a:r>
              <a:rPr lang="zh-CN" altLang="en-US" sz="2400" dirty="0">
                <a:latin typeface="+mn-ea"/>
                <a:ea typeface="+mn-ea"/>
              </a:rPr>
              <a:t>事实上，结合求远期利率的公式，求偏导可得                                                               </a:t>
            </a:r>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r>
              <a:rPr lang="zh-CN" altLang="en-US" sz="2400" dirty="0">
                <a:latin typeface="+mn-ea"/>
                <a:ea typeface="+mn-ea"/>
              </a:rPr>
              <a:t>故债券市场价格与到期收益率存在负相关关系。</a:t>
            </a:r>
          </a:p>
        </p:txBody>
      </p:sp>
      <p:graphicFrame>
        <p:nvGraphicFramePr>
          <p:cNvPr id="7" name="对象 6">
            <a:extLst>
              <a:ext uri="{FF2B5EF4-FFF2-40B4-BE49-F238E27FC236}">
                <a16:creationId xmlns:a16="http://schemas.microsoft.com/office/drawing/2014/main" xmlns="" id="{F9DEE36A-5E33-41F6-B781-C6781D6950B9}"/>
              </a:ext>
            </a:extLst>
          </p:cNvPr>
          <p:cNvGraphicFramePr>
            <a:graphicFrameLocks noChangeAspect="1"/>
          </p:cNvGraphicFramePr>
          <p:nvPr>
            <p:extLst>
              <p:ext uri="{D42A27DB-BD31-4B8C-83A1-F6EECF244321}">
                <p14:modId xmlns:p14="http://schemas.microsoft.com/office/powerpoint/2010/main" val="3742087873"/>
              </p:ext>
            </p:extLst>
          </p:nvPr>
        </p:nvGraphicFramePr>
        <p:xfrm>
          <a:off x="7245747" y="3645024"/>
          <a:ext cx="4248472" cy="864096"/>
        </p:xfrm>
        <a:graphic>
          <a:graphicData uri="http://schemas.openxmlformats.org/presentationml/2006/ole">
            <mc:AlternateContent xmlns:mc="http://schemas.openxmlformats.org/markup-compatibility/2006">
              <mc:Choice xmlns:v="urn:schemas-microsoft-com:vml" Requires="v">
                <p:oleObj spid="_x0000_s10297" name="Equation" r:id="rId4" imgW="2514600" imgH="431640" progId="Equation.DSMT4">
                  <p:embed/>
                </p:oleObj>
              </mc:Choice>
              <mc:Fallback>
                <p:oleObj name="Equation" r:id="rId4" imgW="2514600" imgH="431640" progId="Equation.DSMT4">
                  <p:embed/>
                  <p:pic>
                    <p:nvPicPr>
                      <p:cNvPr id="0" name=""/>
                      <p:cNvPicPr/>
                      <p:nvPr/>
                    </p:nvPicPr>
                    <p:blipFill>
                      <a:blip r:embed="rId5"/>
                      <a:stretch>
                        <a:fillRect/>
                      </a:stretch>
                    </p:blipFill>
                    <p:spPr>
                      <a:xfrm>
                        <a:off x="7245747" y="3645024"/>
                        <a:ext cx="4248472" cy="864096"/>
                      </a:xfrm>
                      <a:prstGeom prst="rect">
                        <a:avLst/>
                      </a:prstGeom>
                    </p:spPr>
                  </p:pic>
                </p:oleObj>
              </mc:Fallback>
            </mc:AlternateContent>
          </a:graphicData>
        </a:graphic>
      </p:graphicFrame>
      <p:sp>
        <p:nvSpPr>
          <p:cNvPr id="9" name="对角圆角矩形 2">
            <a:extLst>
              <a:ext uri="{FF2B5EF4-FFF2-40B4-BE49-F238E27FC236}">
                <a16:creationId xmlns:a16="http://schemas.microsoft.com/office/drawing/2014/main" xmlns="" id="{A8B74B7A-3650-4D57-92AC-DDE796AF2779}"/>
              </a:ext>
            </a:extLst>
          </p:cNvPr>
          <p:cNvSpPr/>
          <p:nvPr/>
        </p:nvSpPr>
        <p:spPr>
          <a:xfrm>
            <a:off x="6885707" y="2564904"/>
            <a:ext cx="4824536" cy="3087542"/>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9029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32364" y="580418"/>
            <a:ext cx="11953328" cy="4873752"/>
          </a:xfrm>
        </p:spPr>
        <p:txBody>
          <a:bodyPr>
            <a:noAutofit/>
          </a:bodyPr>
          <a:lstStyle/>
          <a:p>
            <a:pPr marL="0" indent="0">
              <a:lnSpc>
                <a:spcPct val="150000"/>
              </a:lnSpc>
              <a:buNone/>
            </a:pPr>
            <a:r>
              <a:rPr lang="zh-CN" altLang="en-US" sz="2400" b="1" dirty="0"/>
              <a:t>定理二：当债券的收益率不变，此时债券的息票率与收益率之间的差额固定不变时，债券的到期时间与债券价格的波动幅度呈正比关系。故此，到期时间越长，债券价格波动幅度越大；反之，到期时间越短，债券价格波动幅度越小。</a:t>
            </a:r>
            <a:endParaRPr lang="en-US" altLang="zh-CN" sz="2400" b="1" dirty="0"/>
          </a:p>
          <a:p>
            <a:pPr marL="0" indent="0">
              <a:lnSpc>
                <a:spcPct val="150000"/>
              </a:lnSpc>
              <a:buNone/>
            </a:pPr>
            <a:endParaRPr lang="en-US" altLang="zh-CN" sz="20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98355" y="649496"/>
            <a:ext cx="11953328" cy="169938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06F181D2-471B-47D8-A5C2-BA2CB29FE42A}"/>
              </a:ext>
            </a:extLst>
          </p:cNvPr>
          <p:cNvPicPr>
            <a:picLocks noChangeAspect="1"/>
          </p:cNvPicPr>
          <p:nvPr/>
        </p:nvPicPr>
        <p:blipFill>
          <a:blip r:embed="rId2"/>
          <a:stretch>
            <a:fillRect/>
          </a:stretch>
        </p:blipFill>
        <p:spPr>
          <a:xfrm>
            <a:off x="442856" y="2589534"/>
            <a:ext cx="5384176" cy="3839176"/>
          </a:xfrm>
          <a:prstGeom prst="rect">
            <a:avLst/>
          </a:prstGeom>
        </p:spPr>
      </p:pic>
      <p:sp>
        <p:nvSpPr>
          <p:cNvPr id="10" name="文本框 9">
            <a:extLst>
              <a:ext uri="{FF2B5EF4-FFF2-40B4-BE49-F238E27FC236}">
                <a16:creationId xmlns:a16="http://schemas.microsoft.com/office/drawing/2014/main" xmlns="" id="{B64CA072-30D4-4A10-8902-71E11FC9220D}"/>
              </a:ext>
            </a:extLst>
          </p:cNvPr>
          <p:cNvSpPr txBox="1"/>
          <p:nvPr/>
        </p:nvSpPr>
        <p:spPr>
          <a:xfrm>
            <a:off x="6381651" y="2708920"/>
            <a:ext cx="5464791" cy="3139321"/>
          </a:xfrm>
          <a:prstGeom prst="rect">
            <a:avLst/>
          </a:prstGeom>
          <a:noFill/>
        </p:spPr>
        <p:txBody>
          <a:bodyPr wrap="square" rtlCol="0">
            <a:spAutoFit/>
          </a:bodyPr>
          <a:lstStyle/>
          <a:p>
            <a:r>
              <a:rPr lang="en-US" altLang="zh-CN" dirty="0"/>
              <a:t>*</a:t>
            </a:r>
            <a:r>
              <a:rPr lang="zh-CN" altLang="en-US" sz="2200" dirty="0"/>
              <a:t>定义债券价格波动幅度变量 </a:t>
            </a:r>
            <a:endParaRPr lang="en-US" altLang="zh-CN" sz="2200" dirty="0"/>
          </a:p>
          <a:p>
            <a:endParaRPr lang="en-US" altLang="zh-CN" sz="2200" dirty="0"/>
          </a:p>
          <a:p>
            <a:endParaRPr lang="en-US" altLang="zh-CN" sz="2200" dirty="0"/>
          </a:p>
          <a:p>
            <a:endParaRPr lang="en-US" altLang="zh-CN" sz="2200" dirty="0"/>
          </a:p>
          <a:p>
            <a:endParaRPr lang="en-US" altLang="zh-CN" sz="2200" dirty="0"/>
          </a:p>
          <a:p>
            <a:r>
              <a:rPr lang="zh-CN" altLang="en-US" sz="2200" dirty="0"/>
              <a:t>，按照</a:t>
            </a:r>
            <a:r>
              <a:rPr lang="en-US" altLang="zh-CN" sz="2200" dirty="0"/>
              <a:t>【</a:t>
            </a:r>
            <a:r>
              <a:rPr lang="zh-CN" altLang="en-US" sz="2200" dirty="0"/>
              <a:t>例</a:t>
            </a:r>
            <a:r>
              <a:rPr lang="en-US" altLang="zh-CN" sz="2200" dirty="0"/>
              <a:t>2-4】</a:t>
            </a:r>
            <a:r>
              <a:rPr lang="zh-CN" altLang="en-US" sz="2200" dirty="0"/>
              <a:t>，假定到期收益率为</a:t>
            </a:r>
            <a:r>
              <a:rPr lang="en-US" altLang="zh-CN" sz="2200" dirty="0"/>
              <a:t>9%</a:t>
            </a:r>
            <a:r>
              <a:rPr lang="zh-CN" altLang="en-US" sz="2200" dirty="0"/>
              <a:t>，模拟结果如左图所示，可见，债券价格波动幅度与到期时间呈现显著正相关关系，到期时间越长则债券价格波动幅度越大</a:t>
            </a:r>
            <a:r>
              <a:rPr lang="zh-CN" altLang="en-US" sz="1900" dirty="0"/>
              <a:t>。</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xmlns="" id="{F38D47E2-EBB6-4EAD-8546-02B11392D3D0}"/>
                  </a:ext>
                </a:extLst>
              </p:cNvPr>
              <p:cNvSpPr txBox="1"/>
              <p:nvPr/>
            </p:nvSpPr>
            <p:spPr>
              <a:xfrm>
                <a:off x="5862603" y="3159181"/>
                <a:ext cx="6135672" cy="10966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m:t>
                      </m:r>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𝐹</m:t>
                          </m:r>
                        </m:num>
                        <m:den>
                          <m:r>
                            <a:rPr lang="zh-CN" altLang="en-US" i="1">
                              <a:latin typeface="Cambria Math" panose="02040503050406030204" pitchFamily="18" charset="0"/>
                            </a:rPr>
                            <m:t>𝐹</m:t>
                          </m:r>
                        </m:den>
                      </m:f>
                      <m:r>
                        <a:rPr lang="zh-CN" altLang="en-US" i="0">
                          <a:latin typeface="Cambria Math" panose="02040503050406030204" pitchFamily="18" charset="0"/>
                        </a:rPr>
                        <m:t>=</m:t>
                      </m:r>
                      <m:nary>
                        <m:naryPr>
                          <m:chr m:val="∑"/>
                          <m:limLoc m:val="undOvr"/>
                          <m:grow m:val="on"/>
                          <m:ctrlPr>
                            <a:rPr lang="zh-CN" altLang="en-US" i="1">
                              <a:latin typeface="Cambria Math"/>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𝑇</m:t>
                          </m:r>
                        </m:sup>
                        <m:e>
                          <m:f>
                            <m:fPr>
                              <m:ctrlPr>
                                <a:rPr lang="zh-CN" altLang="en-US" i="1">
                                  <a:solidFill>
                                    <a:srgbClr val="836967"/>
                                  </a:solidFill>
                                  <a:latin typeface="Cambria Math"/>
                                </a:rPr>
                              </m:ctrlPr>
                            </m:fPr>
                            <m:num>
                              <m:f>
                                <m:fPr>
                                  <m:type m:val="lin"/>
                                  <m:ctrlPr>
                                    <a:rPr lang="zh-CN" altLang="en-US" i="1">
                                      <a:latin typeface="Cambria Math"/>
                                    </a:rPr>
                                  </m:ctrlPr>
                                </m:fPr>
                                <m:num>
                                  <m:sSub>
                                    <m:sSubPr>
                                      <m:ctrlPr>
                                        <a:rPr lang="zh-CN" altLang="en-US" i="1">
                                          <a:solidFill>
                                            <a:srgbClr val="836967"/>
                                          </a:solidFill>
                                          <a:latin typeface="Cambria Math"/>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𝑡</m:t>
                                      </m:r>
                                    </m:sub>
                                  </m:sSub>
                                </m:num>
                                <m:den>
                                  <m:r>
                                    <a:rPr lang="zh-CN" altLang="en-US" i="1">
                                      <a:latin typeface="Cambria Math" panose="02040503050406030204" pitchFamily="18" charset="0"/>
                                    </a:rPr>
                                    <m:t>𝐹</m:t>
                                  </m:r>
                                </m:den>
                              </m:f>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𝑡</m:t>
                                  </m:r>
                                </m:sup>
                              </m:sSup>
                            </m:den>
                          </m:f>
                        </m:e>
                      </m:nary>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0">
                              <a:latin typeface="Cambria Math" panose="02040503050406030204" pitchFamily="18" charset="0"/>
                            </a:rPr>
                            <m:t>1−</m:t>
                          </m:r>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den>
                      </m:f>
                    </m:oMath>
                  </m:oMathPara>
                </a14:m>
                <a:endParaRPr lang="zh-CN" altLang="en-US" dirty="0"/>
              </a:p>
            </p:txBody>
          </p:sp>
        </mc:Choice>
        <mc:Fallback xmlns="">
          <p:sp>
            <p:nvSpPr>
              <p:cNvPr id="12" name="文本框 11">
                <a:extLst>
                  <a:ext uri="{FF2B5EF4-FFF2-40B4-BE49-F238E27FC236}">
                    <a16:creationId xmlns:a16="http://schemas.microsoft.com/office/drawing/2014/main" id="{F38D47E2-EBB6-4EAD-8546-02B11392D3D0}"/>
                  </a:ext>
                </a:extLst>
              </p:cNvPr>
              <p:cNvSpPr txBox="1">
                <a:spLocks noRot="1" noChangeAspect="1" noMove="1" noResize="1" noEditPoints="1" noAdjustHandles="1" noChangeArrowheads="1" noChangeShapeType="1" noTextEdit="1"/>
              </p:cNvSpPr>
              <p:nvPr/>
            </p:nvSpPr>
            <p:spPr>
              <a:xfrm>
                <a:off x="5862603" y="3159181"/>
                <a:ext cx="6135672" cy="1096647"/>
              </a:xfrm>
              <a:prstGeom prst="rect">
                <a:avLst/>
              </a:prstGeom>
              <a:blipFill>
                <a:blip r:embed="rId3"/>
                <a:stretch>
                  <a:fillRect/>
                </a:stretch>
              </a:blipFill>
            </p:spPr>
            <p:txBody>
              <a:bodyPr/>
              <a:lstStyle/>
              <a:p>
                <a:r>
                  <a:rPr lang="zh-CN" altLang="en-US">
                    <a:noFill/>
                  </a:rPr>
                  <a:t> </a:t>
                </a:r>
              </a:p>
            </p:txBody>
          </p:sp>
        </mc:Fallback>
      </mc:AlternateContent>
      <p:sp>
        <p:nvSpPr>
          <p:cNvPr id="11" name="对角圆角矩形 2">
            <a:extLst>
              <a:ext uri="{FF2B5EF4-FFF2-40B4-BE49-F238E27FC236}">
                <a16:creationId xmlns:a16="http://schemas.microsoft.com/office/drawing/2014/main" xmlns="" id="{BDE1CC98-55FB-42ED-AA95-2D13C685A33D}"/>
              </a:ext>
            </a:extLst>
          </p:cNvPr>
          <p:cNvSpPr/>
          <p:nvPr/>
        </p:nvSpPr>
        <p:spPr>
          <a:xfrm>
            <a:off x="6245452" y="2564904"/>
            <a:ext cx="5464791" cy="338437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44496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836712"/>
            <a:ext cx="11953328" cy="4873752"/>
          </a:xfrm>
        </p:spPr>
        <p:txBody>
          <a:bodyPr>
            <a:noAutofit/>
          </a:bodyPr>
          <a:lstStyle/>
          <a:p>
            <a:pPr marL="0" indent="0">
              <a:lnSpc>
                <a:spcPct val="150000"/>
              </a:lnSpc>
              <a:buNone/>
            </a:pPr>
            <a:r>
              <a:rPr lang="zh-CN" altLang="en-US" sz="2400" b="1" dirty="0"/>
              <a:t>定理三：随着债券到期时间的临近，债券价格的波动幅度减少，并且是以递增的速度减少；反之，到期时间越长，债券价格波动幅度增加，并且是以递减的速度增加。</a:t>
            </a:r>
            <a:endParaRPr lang="en-US" altLang="zh-CN" sz="24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23832" y="908720"/>
            <a:ext cx="11881320" cy="10738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7A297B9A-C8E5-47F6-B99C-2148BD69CAC1}"/>
              </a:ext>
            </a:extLst>
          </p:cNvPr>
          <p:cNvPicPr>
            <a:picLocks noChangeAspect="1"/>
          </p:cNvPicPr>
          <p:nvPr/>
        </p:nvPicPr>
        <p:blipFill>
          <a:blip r:embed="rId2"/>
          <a:stretch>
            <a:fillRect/>
          </a:stretch>
        </p:blipFill>
        <p:spPr>
          <a:xfrm>
            <a:off x="426301" y="2365894"/>
            <a:ext cx="6048672" cy="3847162"/>
          </a:xfrm>
          <a:prstGeom prst="rect">
            <a:avLst/>
          </a:prstGeom>
        </p:spPr>
      </p:pic>
      <p:sp>
        <p:nvSpPr>
          <p:cNvPr id="2" name="文本框 1">
            <a:extLst>
              <a:ext uri="{FF2B5EF4-FFF2-40B4-BE49-F238E27FC236}">
                <a16:creationId xmlns:a16="http://schemas.microsoft.com/office/drawing/2014/main" xmlns="" id="{DBC5034E-8CB0-4019-97E8-30465C986E41}"/>
              </a:ext>
            </a:extLst>
          </p:cNvPr>
          <p:cNvSpPr txBox="1"/>
          <p:nvPr/>
        </p:nvSpPr>
        <p:spPr>
          <a:xfrm>
            <a:off x="6957715" y="2365894"/>
            <a:ext cx="4608512" cy="3344570"/>
          </a:xfrm>
          <a:prstGeom prst="rect">
            <a:avLst/>
          </a:prstGeom>
          <a:noFill/>
        </p:spPr>
        <p:txBody>
          <a:bodyPr wrap="square" rtlCol="0">
            <a:spAutoFit/>
          </a:bodyPr>
          <a:lstStyle/>
          <a:p>
            <a:pPr>
              <a:lnSpc>
                <a:spcPct val="150000"/>
              </a:lnSpc>
            </a:pPr>
            <a:r>
              <a:rPr lang="en-US" altLang="zh-CN" sz="2400" dirty="0"/>
              <a:t>*</a:t>
            </a:r>
            <a:r>
              <a:rPr lang="zh-CN" altLang="en-US" sz="2400" dirty="0"/>
              <a:t>结合定理二，随着到期时间越临近，债券价格的波动幅度呈下降趋势，同时模拟得到左图可知：债券价格波动幅度变化的下降速度呈现递增的态势。经验模拟结果验证了定理三。</a:t>
            </a:r>
          </a:p>
        </p:txBody>
      </p:sp>
      <p:sp>
        <p:nvSpPr>
          <p:cNvPr id="8" name="对角圆角矩形 2">
            <a:extLst>
              <a:ext uri="{FF2B5EF4-FFF2-40B4-BE49-F238E27FC236}">
                <a16:creationId xmlns:a16="http://schemas.microsoft.com/office/drawing/2014/main" xmlns="" id="{EA21DD25-9F95-46D4-8AE2-2A2E61E20AF8}"/>
              </a:ext>
            </a:extLst>
          </p:cNvPr>
          <p:cNvSpPr/>
          <p:nvPr/>
        </p:nvSpPr>
        <p:spPr>
          <a:xfrm>
            <a:off x="6813699" y="2365894"/>
            <a:ext cx="4853917" cy="339739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66481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843171"/>
                <a:ext cx="11953328" cy="5616624"/>
              </a:xfrm>
            </p:spPr>
            <p:txBody>
              <a:bodyPr>
                <a:noAutofit/>
              </a:bodyPr>
              <a:lstStyle/>
              <a:p>
                <a:pPr marL="0" indent="0">
                  <a:lnSpc>
                    <a:spcPct val="150000"/>
                  </a:lnSpc>
                  <a:buNone/>
                </a:pPr>
                <a:r>
                  <a:rPr lang="zh-CN" altLang="en-US" sz="2400" b="1" dirty="0"/>
                  <a:t>定理四：对于期限既定的债券，由收益率下降导致的债券价格上升的幅度大于同等幅度的收益率上升导致的债券价格下降的幅度。</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2-5】</a:t>
                </a:r>
                <a:r>
                  <a:rPr lang="zh-CN" altLang="en-US" sz="2000" dirty="0"/>
                  <a:t>假定债券面值为</a:t>
                </a:r>
                <a:r>
                  <a:rPr lang="en-US" altLang="zh-CN" sz="2000" dirty="0"/>
                  <a:t>1000</a:t>
                </a:r>
                <a:r>
                  <a:rPr lang="zh-CN" altLang="en-US" sz="2000" dirty="0"/>
                  <a:t>元，年息票率为</a:t>
                </a:r>
                <a:r>
                  <a:rPr lang="en-US" altLang="zh-CN" sz="2000" dirty="0"/>
                  <a:t>5%</a:t>
                </a:r>
                <a:r>
                  <a:rPr lang="zh-CN" altLang="en-US" sz="2000" dirty="0"/>
                  <a:t>，年息票次数为</a:t>
                </a:r>
                <a:r>
                  <a:rPr lang="en-US" altLang="zh-CN" sz="2000" dirty="0"/>
                  <a:t>1</a:t>
                </a:r>
                <a:r>
                  <a:rPr lang="zh-CN" altLang="en-US" sz="2000" dirty="0"/>
                  <a:t>次，距离到期的时期数是</a:t>
                </a:r>
                <a:r>
                  <a:rPr lang="en-US" altLang="zh-CN" sz="2000" dirty="0"/>
                  <a:t>8</a:t>
                </a:r>
                <a:r>
                  <a:rPr lang="zh-CN" altLang="en-US" sz="2000" dirty="0"/>
                  <a:t>次，到期收益率为</a:t>
                </a:r>
                <a:r>
                  <a:rPr lang="en-US" altLang="zh-CN" sz="2000" dirty="0"/>
                  <a:t>18%</a:t>
                </a:r>
                <a:r>
                  <a:rPr lang="zh-CN" altLang="en-US" sz="2000" dirty="0"/>
                  <a:t>，现以面值发售。</a:t>
                </a:r>
                <a:endParaRPr lang="en-US" altLang="zh-CN" sz="2000" dirty="0"/>
              </a:p>
              <a:p>
                <a:pPr marL="0" indent="0">
                  <a:lnSpc>
                    <a:spcPct val="150000"/>
                  </a:lnSpc>
                  <a:buNone/>
                </a:pPr>
                <a:r>
                  <a:rPr lang="zh-CN" altLang="en-US" sz="2000" dirty="0"/>
                  <a:t>（</a:t>
                </a:r>
                <a:r>
                  <a:rPr lang="en-US" altLang="zh-CN" sz="2000" dirty="0"/>
                  <a:t>1</a:t>
                </a:r>
                <a:r>
                  <a:rPr lang="zh-CN" altLang="en-US" sz="2000" dirty="0"/>
                  <a:t>）如果到期收益率下降至</a:t>
                </a:r>
                <a:r>
                  <a:rPr lang="en-US" altLang="zh-CN" sz="2000" dirty="0"/>
                  <a:t>16%</a:t>
                </a:r>
                <a:r>
                  <a:rPr lang="zh-CN" altLang="en-US" sz="2000" dirty="0"/>
                  <a:t>，那么它的价格是多少？</a:t>
                </a:r>
                <a:endParaRPr lang="en-US" altLang="zh-CN" sz="2000" dirty="0"/>
              </a:p>
              <a:p>
                <a:pPr marL="0" indent="0">
                  <a:lnSpc>
                    <a:spcPct val="150000"/>
                  </a:lnSpc>
                  <a:buNone/>
                </a:pPr>
                <a:r>
                  <a:rPr lang="zh-CN" altLang="en-US" sz="2000" dirty="0"/>
                  <a:t>（</a:t>
                </a:r>
                <a:r>
                  <a:rPr lang="en-US" altLang="zh-CN" sz="2000" dirty="0"/>
                  <a:t>2</a:t>
                </a:r>
                <a:r>
                  <a:rPr lang="zh-CN" altLang="en-US" sz="2000" dirty="0"/>
                  <a:t>）如果到期收益率上升至</a:t>
                </a:r>
                <a:r>
                  <a:rPr lang="en-US" altLang="zh-CN" sz="2000" dirty="0"/>
                  <a:t>20%</a:t>
                </a:r>
                <a:r>
                  <a:rPr lang="zh-CN" altLang="en-US" sz="2000" dirty="0"/>
                  <a:t>，那么它的价格又是多少？</a:t>
                </a:r>
              </a:p>
              <a:p>
                <a:pPr marL="0" indent="0">
                  <a:lnSpc>
                    <a:spcPct val="150000"/>
                  </a:lnSpc>
                  <a:buNone/>
                </a:pPr>
                <a:r>
                  <a:rPr lang="zh-CN" altLang="en-US" sz="2000" b="1" dirty="0"/>
                  <a:t>解</a:t>
                </a:r>
                <a:r>
                  <a:rPr lang="en-US" altLang="zh-CN" sz="2000" dirty="0">
                    <a:sym typeface="Wingdings" panose="05000000000000000000" pitchFamily="2" charset="2"/>
                  </a:rPr>
                  <a:t>:</a:t>
                </a:r>
                <a:r>
                  <a:rPr lang="zh-CN" altLang="en-US" sz="2000" dirty="0"/>
                  <a:t>经债券定价公式，可以计算</a:t>
                </a:r>
                <a:endParaRPr lang="en-US" altLang="zh-CN" sz="2000" dirty="0"/>
              </a:p>
              <a:p>
                <a:pPr marL="0" indent="0">
                  <a:lnSpc>
                    <a:spcPct val="150000"/>
                  </a:lnSpc>
                  <a:buNone/>
                </a:pPr>
                <a:r>
                  <a:rPr lang="en-US" altLang="zh-CN" sz="2000" dirty="0"/>
                  <a:t>     (1)</a:t>
                </a:r>
                <a:r>
                  <a:rPr lang="zh-CN" altLang="en-US" sz="2000" dirty="0"/>
                  <a:t>收益率下降</a:t>
                </a:r>
                <a:r>
                  <a:rPr lang="en-US" altLang="zh-CN" sz="2000" dirty="0"/>
                  <a:t>2%</a:t>
                </a:r>
                <a:r>
                  <a:rPr lang="zh-CN" altLang="en-US" sz="2000" dirty="0"/>
                  <a:t>时，债券价格为</a:t>
                </a:r>
                <a14:m>
                  <m:oMath xmlns:m="http://schemas.openxmlformats.org/officeDocument/2006/math">
                    <m:sSub>
                      <m:sSubPr>
                        <m:ctrlPr>
                          <a:rPr lang="en-US" altLang="zh-CN" sz="2000" b="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1</m:t>
                        </m:r>
                      </m:sub>
                    </m:sSub>
                  </m:oMath>
                </a14:m>
                <a:r>
                  <a:rPr lang="en-US" altLang="zh-CN" sz="2000" dirty="0"/>
                  <a:t>=522.21</a:t>
                </a:r>
                <a:r>
                  <a:rPr lang="zh-CN" altLang="en-US" sz="2000" dirty="0"/>
                  <a:t> ，此时债券价格上升幅度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=11.13%</m:t>
                    </m:r>
                  </m:oMath>
                </a14:m>
                <a:r>
                  <a:rPr lang="zh-CN" altLang="en-US" sz="2000" dirty="0"/>
                  <a:t>；</a:t>
                </a:r>
                <a:endParaRPr lang="en-US" altLang="zh-CN" sz="2000" dirty="0"/>
              </a:p>
              <a:p>
                <a:pPr marL="0" indent="0">
                  <a:lnSpc>
                    <a:spcPct val="150000"/>
                  </a:lnSpc>
                  <a:buNone/>
                </a:pPr>
                <a:r>
                  <a:rPr lang="en-US" altLang="zh-CN" sz="2000" dirty="0"/>
                  <a:t>     (2)</a:t>
                </a:r>
                <a:r>
                  <a:rPr lang="zh-CN" altLang="en-US" sz="2000" dirty="0"/>
                  <a:t>而收益率上升</a:t>
                </a:r>
                <a:r>
                  <a:rPr lang="en-US" altLang="zh-CN" sz="2000" dirty="0"/>
                  <a:t>2%</a:t>
                </a:r>
                <a:r>
                  <a:rPr lang="zh-CN" altLang="en-US" sz="2000" dirty="0"/>
                  <a:t>时，债券价格为</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2</m:t>
                        </m:r>
                      </m:sub>
                    </m:sSub>
                  </m:oMath>
                </a14:m>
                <a:r>
                  <a:rPr lang="zh-CN" altLang="en-US" sz="2000" dirty="0"/>
                  <a:t> </a:t>
                </a:r>
                <a:r>
                  <a:rPr lang="en-US" altLang="zh-CN" sz="2000" dirty="0"/>
                  <a:t>=424.43</a:t>
                </a:r>
                <a:r>
                  <a:rPr lang="zh-CN" altLang="en-US" sz="2000" dirty="0"/>
                  <a:t>，此时债券价格下降幅度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=9.68%</m:t>
                    </m:r>
                  </m:oMath>
                </a14:m>
                <a:r>
                  <a:rPr lang="en-US" altLang="zh-CN" sz="2000" dirty="0"/>
                  <a:t>;</a:t>
                </a:r>
              </a:p>
              <a:p>
                <a:pPr marL="0" indent="0">
                  <a:lnSpc>
                    <a:spcPct val="150000"/>
                  </a:lnSpc>
                  <a:buNone/>
                </a:pPr>
                <a:r>
                  <a:rPr lang="en-US" altLang="zh-CN" sz="2000" dirty="0"/>
                  <a:t>        </a:t>
                </a:r>
                <a:r>
                  <a:rPr lang="zh-CN" altLang="en-US" sz="2000" dirty="0"/>
                  <a:t>满足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i="1" smtClean="0">
                        <a:latin typeface="Cambria Math" panose="02040503050406030204" pitchFamily="18" charset="0"/>
                        <a:ea typeface="Cambria Math" panose="02040503050406030204" pitchFamily="18" charset="0"/>
                      </a:rPr>
                      <m:t>&gt;</m:t>
                    </m:r>
                    <m:sSub>
                      <m:sSubPr>
                        <m:ctrlPr>
                          <a:rPr lang="en-US" altLang="zh-CN" sz="2000" i="1" smtClean="0">
                            <a:latin typeface="Cambria Math"/>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𝑚</m:t>
                        </m:r>
                      </m:e>
                      <m:sub>
                        <m:r>
                          <a:rPr lang="en-US" altLang="zh-CN" sz="2000" b="0" i="1" smtClean="0">
                            <a:latin typeface="Cambria Math" panose="02040503050406030204" pitchFamily="18" charset="0"/>
                            <a:ea typeface="Cambria Math" panose="02040503050406030204" pitchFamily="18" charset="0"/>
                          </a:rPr>
                          <m:t>2</m:t>
                        </m:r>
                      </m:sub>
                    </m:sSub>
                  </m:oMath>
                </a14:m>
                <a:r>
                  <a:rPr lang="en-US" altLang="zh-CN" sz="2000" dirty="0"/>
                  <a:t>.</a:t>
                </a:r>
                <a:endParaRPr lang="zh-CN" altLang="en-US" sz="2000" dirty="0"/>
              </a:p>
              <a:p>
                <a:pPr marL="0" indent="0">
                  <a:lnSpc>
                    <a:spcPct val="150000"/>
                  </a:lnSpc>
                  <a:buNone/>
                </a:pPr>
                <a:endParaRPr lang="en-US" altLang="zh-CN" sz="2000" b="1"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843171"/>
                <a:ext cx="11953328" cy="5616624"/>
              </a:xfrm>
              <a:blipFill>
                <a:blip r:embed="rId2"/>
                <a:stretch>
                  <a:fillRect l="-765"/>
                </a:stretch>
              </a:blipFill>
            </p:spPr>
            <p:txBody>
              <a:bodyPr/>
              <a:lstStyle/>
              <a:p>
                <a:r>
                  <a:rPr lang="zh-CN" altLang="en-US">
                    <a:noFill/>
                  </a:rPr>
                  <a:t> </a:t>
                </a:r>
              </a:p>
            </p:txBody>
          </p:sp>
        </mc:Fallback>
      </mc:AlternateContent>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16955" y="816891"/>
            <a:ext cx="11881320" cy="122413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882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692696"/>
            <a:ext cx="11737304" cy="4873752"/>
          </a:xfrm>
        </p:spPr>
        <p:txBody>
          <a:bodyPr/>
          <a:lstStyle/>
          <a:p>
            <a:pPr marL="0" indent="0">
              <a:buNone/>
            </a:pPr>
            <a:r>
              <a:rPr lang="en-US" altLang="zh-CN" sz="2000" dirty="0"/>
              <a:t>•</a:t>
            </a:r>
            <a:r>
              <a:rPr lang="zh-CN" altLang="en-US" sz="2200" dirty="0"/>
              <a:t>如果进一步动态模拟到期收益率变化落在</a:t>
            </a:r>
            <a:r>
              <a:rPr lang="en-US" altLang="zh-CN" sz="2200" dirty="0"/>
              <a:t>-5%~5%</a:t>
            </a:r>
            <a:r>
              <a:rPr lang="zh-CN" altLang="en-US" sz="2200" dirty="0"/>
              <a:t>内时，可得债券价格百分变化的情况如下图所示，同时，我们也模拟了债券价格变化关于到期收益率变化的对称性函数。由估计结果可知，收益率下降导致债券价格上升的幅度大于同等幅度的收益率上升导致的债券价格下降的幅度，即经验数据有效验证了定理四。</a:t>
            </a:r>
          </a:p>
        </p:txBody>
      </p:sp>
      <p:pic>
        <p:nvPicPr>
          <p:cNvPr id="7" name="图片 6">
            <a:extLst>
              <a:ext uri="{FF2B5EF4-FFF2-40B4-BE49-F238E27FC236}">
                <a16:creationId xmlns:a16="http://schemas.microsoft.com/office/drawing/2014/main" xmlns="" id="{7CCB17C6-E17E-4B94-9170-435F60444693}"/>
              </a:ext>
            </a:extLst>
          </p:cNvPr>
          <p:cNvPicPr>
            <a:picLocks noChangeAspect="1"/>
          </p:cNvPicPr>
          <p:nvPr/>
        </p:nvPicPr>
        <p:blipFill>
          <a:blip r:embed="rId2"/>
          <a:stretch>
            <a:fillRect/>
          </a:stretch>
        </p:blipFill>
        <p:spPr>
          <a:xfrm>
            <a:off x="2421211" y="2132856"/>
            <a:ext cx="6120680" cy="4248472"/>
          </a:xfrm>
          <a:prstGeom prst="rect">
            <a:avLst/>
          </a:prstGeom>
        </p:spPr>
      </p:pic>
    </p:spTree>
    <p:extLst>
      <p:ext uri="{BB962C8B-B14F-4D97-AF65-F5344CB8AC3E}">
        <p14:creationId xmlns:p14="http://schemas.microsoft.com/office/powerpoint/2010/main" val="187232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期权定价</a:t>
            </a:r>
          </a:p>
        </p:txBody>
      </p:sp>
      <p:sp>
        <p:nvSpPr>
          <p:cNvPr id="16" name="圆角矩形 15"/>
          <p:cNvSpPr/>
          <p:nvPr/>
        </p:nvSpPr>
        <p:spPr>
          <a:xfrm>
            <a:off x="4216400" y="3933824"/>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期货定价</a:t>
            </a:r>
          </a:p>
        </p:txBody>
      </p:sp>
      <p:sp>
        <p:nvSpPr>
          <p:cNvPr id="29" name="椭圆 28"/>
          <p:cNvSpPr/>
          <p:nvPr/>
        </p:nvSpPr>
        <p:spPr>
          <a:xfrm>
            <a:off x="439896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债券定价</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4" y="1912938"/>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股票定价</a:t>
            </a:r>
          </a:p>
        </p:txBody>
      </p:sp>
      <p:sp>
        <p:nvSpPr>
          <p:cNvPr id="26" name="圆角矩形 25"/>
          <p:cNvSpPr/>
          <p:nvPr/>
        </p:nvSpPr>
        <p:spPr>
          <a:xfrm>
            <a:off x="4227514" y="2908300"/>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远期定价</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757324"/>
            <a:ext cx="11564894" cy="5479987"/>
          </a:xfrm>
        </p:spPr>
        <p:txBody>
          <a:bodyPr/>
          <a:lstStyle/>
          <a:p>
            <a:pPr marL="0" indent="0">
              <a:lnSpc>
                <a:spcPct val="150000"/>
              </a:lnSpc>
              <a:buNone/>
            </a:pPr>
            <a:r>
              <a:rPr lang="zh-CN" altLang="en-US" sz="2400" b="1" dirty="0"/>
              <a:t>定理五：对于给定的收益率变动幅度，债券的息票率与债券价格的波动幅度之间成反比关系。即息票率越高，债券价格的波动幅度越小。</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2-6】</a:t>
            </a:r>
            <a:r>
              <a:rPr lang="zh-CN" altLang="en-US" sz="2000" dirty="0"/>
              <a:t>假定债券</a:t>
            </a:r>
            <a:r>
              <a:rPr lang="en-US" altLang="zh-CN" sz="2000" dirty="0"/>
              <a:t>A</a:t>
            </a:r>
            <a:r>
              <a:rPr lang="zh-CN" altLang="en-US" sz="2000" dirty="0"/>
              <a:t>与债券</a:t>
            </a:r>
            <a:r>
              <a:rPr lang="en-US" altLang="zh-CN" sz="2000" dirty="0"/>
              <a:t>B</a:t>
            </a:r>
            <a:r>
              <a:rPr lang="zh-CN" altLang="en-US" sz="2000" dirty="0"/>
              <a:t>的票面价值均为</a:t>
            </a:r>
            <a:r>
              <a:rPr lang="en-US" altLang="zh-CN" sz="2000" dirty="0"/>
              <a:t>1000</a:t>
            </a:r>
            <a:r>
              <a:rPr lang="zh-CN" altLang="en-US" sz="2000" dirty="0"/>
              <a:t>元，期限为</a:t>
            </a:r>
            <a:r>
              <a:rPr lang="en-US" altLang="zh-CN" sz="2000" dirty="0"/>
              <a:t>8</a:t>
            </a:r>
            <a:r>
              <a:rPr lang="zh-CN" altLang="en-US" sz="2000" dirty="0"/>
              <a:t>年，每年付息一次，但票面利率不相同，其中，债券</a:t>
            </a:r>
            <a:r>
              <a:rPr lang="en-US" altLang="zh-CN" sz="2000" dirty="0"/>
              <a:t>A</a:t>
            </a:r>
            <a:r>
              <a:rPr lang="zh-CN" altLang="en-US" sz="2000" dirty="0"/>
              <a:t>、债券</a:t>
            </a:r>
            <a:r>
              <a:rPr lang="en-US" altLang="zh-CN" sz="2000" dirty="0"/>
              <a:t>B</a:t>
            </a:r>
            <a:r>
              <a:rPr lang="zh-CN" altLang="en-US" sz="2000" dirty="0"/>
              <a:t>的票面利率分别为</a:t>
            </a:r>
            <a:r>
              <a:rPr lang="en-US" altLang="zh-CN" sz="2000" dirty="0"/>
              <a:t>5%</a:t>
            </a:r>
            <a:r>
              <a:rPr lang="zh-CN" altLang="en-US" sz="2000" dirty="0"/>
              <a:t>、</a:t>
            </a:r>
            <a:r>
              <a:rPr lang="en-US" altLang="zh-CN" sz="2000" dirty="0"/>
              <a:t>10%</a:t>
            </a:r>
            <a:r>
              <a:rPr lang="zh-CN" altLang="en-US" sz="2000" dirty="0"/>
              <a:t>。假定两者的到期收益率均为</a:t>
            </a:r>
            <a:r>
              <a:rPr lang="en-US" altLang="zh-CN" sz="2000" dirty="0"/>
              <a:t>8%</a:t>
            </a:r>
            <a:r>
              <a:rPr lang="zh-CN" altLang="en-US" sz="2000" dirty="0"/>
              <a:t>，此时，债券</a:t>
            </a:r>
            <a:r>
              <a:rPr lang="en-US" altLang="zh-CN" sz="2000" dirty="0"/>
              <a:t>A</a:t>
            </a:r>
            <a:r>
              <a:rPr lang="zh-CN" altLang="en-US" sz="2000" dirty="0"/>
              <a:t>、债券</a:t>
            </a:r>
            <a:r>
              <a:rPr lang="en-US" altLang="zh-CN" sz="2000" dirty="0"/>
              <a:t>B</a:t>
            </a:r>
            <a:r>
              <a:rPr lang="zh-CN" altLang="en-US" sz="2000" dirty="0"/>
              <a:t>的市场价格分别为</a:t>
            </a:r>
            <a:r>
              <a:rPr lang="en-US" altLang="zh-CN" sz="2000" dirty="0"/>
              <a:t>827.6</a:t>
            </a:r>
            <a:r>
              <a:rPr lang="zh-CN" altLang="en-US" sz="2000" dirty="0"/>
              <a:t>、</a:t>
            </a:r>
            <a:r>
              <a:rPr lang="en-US" altLang="zh-CN" sz="2000" dirty="0"/>
              <a:t>1114.9</a:t>
            </a:r>
            <a:r>
              <a:rPr lang="zh-CN" altLang="en-US" sz="2000" dirty="0"/>
              <a:t>。当两种债券的到期收益率同时由</a:t>
            </a:r>
            <a:r>
              <a:rPr lang="en-US" altLang="zh-CN" sz="2000" dirty="0"/>
              <a:t>8%</a:t>
            </a:r>
            <a:r>
              <a:rPr lang="zh-CN" altLang="en-US" sz="2000" dirty="0"/>
              <a:t>上升至</a:t>
            </a:r>
            <a:r>
              <a:rPr lang="en-US" altLang="zh-CN" sz="2000" dirty="0"/>
              <a:t>10%</a:t>
            </a:r>
            <a:r>
              <a:rPr lang="zh-CN" altLang="en-US" sz="2000" dirty="0"/>
              <a:t>时，两种债券的价格变化率有何不同？</a:t>
            </a:r>
          </a:p>
          <a:p>
            <a:pPr marL="0" indent="0">
              <a:lnSpc>
                <a:spcPct val="150000"/>
              </a:lnSpc>
              <a:buNone/>
            </a:pPr>
            <a:r>
              <a:rPr lang="zh-CN" altLang="en-US" sz="2000" b="1" dirty="0"/>
              <a:t>解：</a:t>
            </a:r>
            <a:r>
              <a:rPr lang="zh-CN" altLang="en-US" sz="2000" dirty="0"/>
              <a:t>当到期收益率为</a:t>
            </a:r>
            <a:r>
              <a:rPr lang="en-US" altLang="zh-CN" sz="2000" dirty="0"/>
              <a:t>10%</a:t>
            </a:r>
            <a:r>
              <a:rPr lang="zh-CN" altLang="en-US" sz="2000" dirty="0"/>
              <a:t>时，债券</a:t>
            </a:r>
            <a:r>
              <a:rPr lang="en-US" altLang="zh-CN" sz="2000" dirty="0"/>
              <a:t>A</a:t>
            </a:r>
            <a:r>
              <a:rPr lang="zh-CN" altLang="en-US" sz="2000" dirty="0"/>
              <a:t>的价格为</a:t>
            </a:r>
            <a:r>
              <a:rPr lang="en-US" altLang="zh-CN" sz="2000" dirty="0"/>
              <a:t>733.3</a:t>
            </a:r>
            <a:r>
              <a:rPr lang="zh-CN" altLang="en-US" sz="2000" dirty="0"/>
              <a:t>，此时，债券</a:t>
            </a:r>
            <a:r>
              <a:rPr lang="en-US" altLang="zh-CN" sz="2000" dirty="0"/>
              <a:t>A</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债券</a:t>
            </a:r>
            <a:r>
              <a:rPr lang="en-US" altLang="zh-CN" sz="2000" dirty="0"/>
              <a:t>B</a:t>
            </a:r>
            <a:r>
              <a:rPr lang="zh-CN" altLang="en-US" sz="2000" dirty="0"/>
              <a:t>的价格为</a:t>
            </a:r>
            <a:r>
              <a:rPr lang="en-US" altLang="zh-CN" sz="2000" dirty="0"/>
              <a:t>1000</a:t>
            </a:r>
            <a:r>
              <a:rPr lang="zh-CN" altLang="en-US" sz="2000" dirty="0"/>
              <a:t>，此时，债券</a:t>
            </a:r>
            <a:r>
              <a:rPr lang="en-US" altLang="zh-CN" sz="2000" dirty="0"/>
              <a:t>B</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由于                 ，所以于给定的收益率变动幅度，息票率越低的债券，其债券价格的波动幅度越小。</a:t>
            </a:r>
          </a:p>
          <a:p>
            <a:pPr marL="0" indent="0">
              <a:lnSpc>
                <a:spcPct val="150000"/>
              </a:lnSpc>
              <a:buNone/>
            </a:pPr>
            <a:endParaRPr lang="zh-CN" altLang="en-US" sz="2000" b="1" dirty="0"/>
          </a:p>
        </p:txBody>
      </p:sp>
      <p:sp>
        <p:nvSpPr>
          <p:cNvPr id="3" name="矩形: 圆角 2">
            <a:extLst>
              <a:ext uri="{FF2B5EF4-FFF2-40B4-BE49-F238E27FC236}">
                <a16:creationId xmlns:a16="http://schemas.microsoft.com/office/drawing/2014/main" xmlns="" id="{DA89331A-8E1C-4F5E-97D6-2468603E5BF6}"/>
              </a:ext>
            </a:extLst>
          </p:cNvPr>
          <p:cNvSpPr/>
          <p:nvPr/>
        </p:nvSpPr>
        <p:spPr>
          <a:xfrm>
            <a:off x="145349" y="757323"/>
            <a:ext cx="11420878" cy="115950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43C6FD97-1692-4F6E-B61F-1D696511088D}"/>
              </a:ext>
            </a:extLst>
          </p:cNvPr>
          <p:cNvGraphicFramePr>
            <a:graphicFrameLocks noChangeAspect="1"/>
          </p:cNvGraphicFramePr>
          <p:nvPr>
            <p:extLst>
              <p:ext uri="{D42A27DB-BD31-4B8C-83A1-F6EECF244321}">
                <p14:modId xmlns:p14="http://schemas.microsoft.com/office/powerpoint/2010/main" val="87872301"/>
              </p:ext>
            </p:extLst>
          </p:nvPr>
        </p:nvGraphicFramePr>
        <p:xfrm>
          <a:off x="2572047" y="4365104"/>
          <a:ext cx="6192688" cy="504056"/>
        </p:xfrm>
        <a:graphic>
          <a:graphicData uri="http://schemas.openxmlformats.org/presentationml/2006/ole">
            <mc:AlternateContent xmlns:mc="http://schemas.openxmlformats.org/markup-compatibility/2006">
              <mc:Choice xmlns:v="urn:schemas-microsoft-com:vml" Requires="v">
                <p:oleObj spid="_x0000_s11428" name="Equation" r:id="rId3" imgW="2628720" imgH="228600" progId="Equation.DSMT4">
                  <p:embed/>
                </p:oleObj>
              </mc:Choice>
              <mc:Fallback>
                <p:oleObj name="Equation" r:id="rId3" imgW="2628720" imgH="228600" progId="Equation.DSMT4">
                  <p:embed/>
                  <p:pic>
                    <p:nvPicPr>
                      <p:cNvPr id="0" name=""/>
                      <p:cNvPicPr/>
                      <p:nvPr/>
                    </p:nvPicPr>
                    <p:blipFill>
                      <a:blip r:embed="rId4"/>
                      <a:stretch>
                        <a:fillRect/>
                      </a:stretch>
                    </p:blipFill>
                    <p:spPr>
                      <a:xfrm>
                        <a:off x="2572047" y="4365104"/>
                        <a:ext cx="6192688" cy="50405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50FE00CC-C044-4E69-B0DB-DBC0452AB4B2}"/>
              </a:ext>
            </a:extLst>
          </p:cNvPr>
          <p:cNvGraphicFramePr>
            <a:graphicFrameLocks noChangeAspect="1"/>
          </p:cNvGraphicFramePr>
          <p:nvPr>
            <p:extLst>
              <p:ext uri="{D42A27DB-BD31-4B8C-83A1-F6EECF244321}">
                <p14:modId xmlns:p14="http://schemas.microsoft.com/office/powerpoint/2010/main" val="1816152401"/>
              </p:ext>
            </p:extLst>
          </p:nvPr>
        </p:nvGraphicFramePr>
        <p:xfrm>
          <a:off x="2420938" y="5364163"/>
          <a:ext cx="6599237" cy="503237"/>
        </p:xfrm>
        <a:graphic>
          <a:graphicData uri="http://schemas.openxmlformats.org/presentationml/2006/ole">
            <mc:AlternateContent xmlns:mc="http://schemas.openxmlformats.org/markup-compatibility/2006">
              <mc:Choice xmlns:v="urn:schemas-microsoft-com:vml" Requires="v">
                <p:oleObj spid="_x0000_s11429" name="Equation" r:id="rId5" imgW="2730240" imgH="228600" progId="Equation.DSMT4">
                  <p:embed/>
                </p:oleObj>
              </mc:Choice>
              <mc:Fallback>
                <p:oleObj name="Equation" r:id="rId5" imgW="2730240" imgH="228600" progId="Equation.DSMT4">
                  <p:embed/>
                  <p:pic>
                    <p:nvPicPr>
                      <p:cNvPr id="0" name=""/>
                      <p:cNvPicPr/>
                      <p:nvPr/>
                    </p:nvPicPr>
                    <p:blipFill>
                      <a:blip r:embed="rId6"/>
                      <a:stretch>
                        <a:fillRect/>
                      </a:stretch>
                    </p:blipFill>
                    <p:spPr>
                      <a:xfrm>
                        <a:off x="2420938" y="5364163"/>
                        <a:ext cx="6599237" cy="50323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B9700089-E767-4D71-B034-6D072EDE27C9}"/>
              </a:ext>
            </a:extLst>
          </p:cNvPr>
          <p:cNvGraphicFramePr>
            <a:graphicFrameLocks noChangeAspect="1"/>
          </p:cNvGraphicFramePr>
          <p:nvPr>
            <p:extLst>
              <p:ext uri="{D42A27DB-BD31-4B8C-83A1-F6EECF244321}">
                <p14:modId xmlns:p14="http://schemas.microsoft.com/office/powerpoint/2010/main" val="3561378786"/>
              </p:ext>
            </p:extLst>
          </p:nvPr>
        </p:nvGraphicFramePr>
        <p:xfrm>
          <a:off x="981051" y="5949280"/>
          <a:ext cx="936104" cy="360040"/>
        </p:xfrm>
        <a:graphic>
          <a:graphicData uri="http://schemas.openxmlformats.org/presentationml/2006/ole">
            <mc:AlternateContent xmlns:mc="http://schemas.openxmlformats.org/markup-compatibility/2006">
              <mc:Choice xmlns:v="urn:schemas-microsoft-com:vml" Requires="v">
                <p:oleObj spid="_x0000_s11430" name="Equation" r:id="rId7" imgW="583920" imgH="253800" progId="Equation.DSMT4">
                  <p:embed/>
                </p:oleObj>
              </mc:Choice>
              <mc:Fallback>
                <p:oleObj name="Equation" r:id="rId7" imgW="583920" imgH="253800" progId="Equation.DSMT4">
                  <p:embed/>
                  <p:pic>
                    <p:nvPicPr>
                      <p:cNvPr id="0" name=""/>
                      <p:cNvPicPr/>
                      <p:nvPr/>
                    </p:nvPicPr>
                    <p:blipFill>
                      <a:blip r:embed="rId8"/>
                      <a:stretch>
                        <a:fillRect/>
                      </a:stretch>
                    </p:blipFill>
                    <p:spPr>
                      <a:xfrm>
                        <a:off x="981051" y="5949280"/>
                        <a:ext cx="936104" cy="360040"/>
                      </a:xfrm>
                      <a:prstGeom prst="rect">
                        <a:avLst/>
                      </a:prstGeom>
                    </p:spPr>
                  </p:pic>
                </p:oleObj>
              </mc:Fallback>
            </mc:AlternateContent>
          </a:graphicData>
        </a:graphic>
      </p:graphicFrame>
    </p:spTree>
    <p:extLst>
      <p:ext uri="{BB962C8B-B14F-4D97-AF65-F5344CB8AC3E}">
        <p14:creationId xmlns:p14="http://schemas.microsoft.com/office/powerpoint/2010/main" val="307256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二、股票定价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963" y="764704"/>
            <a:ext cx="11377264" cy="5328592"/>
          </a:xfrm>
        </p:spPr>
        <p:txBody>
          <a:bodyPr/>
          <a:lstStyle/>
          <a:p>
            <a:pPr marL="0" indent="0">
              <a:buNone/>
            </a:pPr>
            <a:r>
              <a:rPr lang="en-US" altLang="zh-CN" sz="3000" b="1" dirty="0"/>
              <a:t>1.</a:t>
            </a:r>
            <a:r>
              <a:rPr lang="zh-CN" altLang="en-US" sz="3000" b="1" dirty="0"/>
              <a:t>股票的定义</a:t>
            </a:r>
            <a:endParaRPr lang="en-US" altLang="zh-CN" sz="3000" b="1" dirty="0"/>
          </a:p>
          <a:p>
            <a:pPr marL="0" indent="0">
              <a:lnSpc>
                <a:spcPct val="170000"/>
              </a:lnSpc>
              <a:buNone/>
            </a:pPr>
            <a:r>
              <a:rPr lang="zh-CN" altLang="en-US" sz="2800" b="1" dirty="0"/>
              <a:t>股票</a:t>
            </a:r>
            <a:r>
              <a:rPr lang="en-US" altLang="zh-CN" sz="2800" b="1" dirty="0"/>
              <a:t>(stocks)</a:t>
            </a:r>
            <a:r>
              <a:rPr lang="zh-CN" altLang="en-US" sz="2800" dirty="0"/>
              <a:t>是股份公司在筹集资本时向出资人公开或私下发行的、用以证明出资人的股本身份和权利，并根据持有人所持有的股份数享有权益和承担义务的凭证。股票界定了股东对发型公司的所有权，每位股东都是股票发行公司的出资人和具有一定决策权的控制人之一。</a:t>
            </a:r>
            <a:endParaRPr lang="en-US" altLang="zh-CN" sz="2800" dirty="0"/>
          </a:p>
          <a:p>
            <a:pPr marL="0" indent="0">
              <a:lnSpc>
                <a:spcPct val="170000"/>
              </a:lnSpc>
              <a:buNone/>
            </a:pPr>
            <a:endParaRPr lang="en-US" altLang="zh-CN" sz="2200" dirty="0"/>
          </a:p>
        </p:txBody>
      </p:sp>
      <p:sp>
        <p:nvSpPr>
          <p:cNvPr id="5" name="标题 1"/>
          <p:cNvSpPr txBox="1">
            <a:spLocks/>
          </p:cNvSpPr>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itchFamily="34" charset="-122"/>
                <a:ea typeface="微软雅黑" pitchFamily="34" charset="-122"/>
                <a:cs typeface="+mn-cs"/>
              </a:rPr>
              <a:t>第二节 股票定价</a:t>
            </a:r>
          </a:p>
        </p:txBody>
      </p:sp>
    </p:spTree>
    <p:extLst>
      <p:ext uri="{BB962C8B-B14F-4D97-AF65-F5344CB8AC3E}">
        <p14:creationId xmlns:p14="http://schemas.microsoft.com/office/powerpoint/2010/main" val="403100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04" y="122956"/>
            <a:ext cx="3240360" cy="562074"/>
          </a:xfrm>
        </p:spPr>
        <p:txBody>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普通股与优先股</a:t>
            </a:r>
          </a:p>
        </p:txBody>
      </p:sp>
      <p:sp>
        <p:nvSpPr>
          <p:cNvPr id="4" name="圆角矩形 3">
            <a:extLst>
              <a:ext uri="{FF2B5EF4-FFF2-40B4-BE49-F238E27FC236}">
                <a16:creationId xmlns:a16="http://schemas.microsoft.com/office/drawing/2014/main" xmlns="" id="{A596F1B1-313F-477B-AC27-3D00156F3172}"/>
              </a:ext>
            </a:extLst>
          </p:cNvPr>
          <p:cNvSpPr/>
          <p:nvPr/>
        </p:nvSpPr>
        <p:spPr>
          <a:xfrm>
            <a:off x="765027" y="1844824"/>
            <a:ext cx="1360393" cy="72008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普通股</a:t>
            </a:r>
            <a:endPar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 name="左大括号 5">
            <a:extLst>
              <a:ext uri="{FF2B5EF4-FFF2-40B4-BE49-F238E27FC236}">
                <a16:creationId xmlns:a16="http://schemas.microsoft.com/office/drawing/2014/main" xmlns="" id="{5054D09A-7881-4529-8788-2E5D5A0A75EA}"/>
              </a:ext>
            </a:extLst>
          </p:cNvPr>
          <p:cNvSpPr/>
          <p:nvPr/>
        </p:nvSpPr>
        <p:spPr>
          <a:xfrm>
            <a:off x="2155683" y="1452184"/>
            <a:ext cx="800100" cy="1486825"/>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圆角矩形 7">
            <a:extLst>
              <a:ext uri="{FF2B5EF4-FFF2-40B4-BE49-F238E27FC236}">
                <a16:creationId xmlns:a16="http://schemas.microsoft.com/office/drawing/2014/main" xmlns="" id="{ED9C4E7F-E910-41C2-99C4-491287836E16}"/>
              </a:ext>
            </a:extLst>
          </p:cNvPr>
          <p:cNvSpPr/>
          <p:nvPr/>
        </p:nvSpPr>
        <p:spPr>
          <a:xfrm>
            <a:off x="2942320" y="901397"/>
            <a:ext cx="7831819" cy="11194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rPr>
              <a:t>指每一股份对公司的资产都拥有平等的权利，对股东享有的权利不加以限制，并能随公司利润的大小而取得相应的股息。</a:t>
            </a:r>
          </a:p>
        </p:txBody>
      </p:sp>
      <p:sp>
        <p:nvSpPr>
          <p:cNvPr id="8" name="圆角矩形 12">
            <a:extLst>
              <a:ext uri="{FF2B5EF4-FFF2-40B4-BE49-F238E27FC236}">
                <a16:creationId xmlns:a16="http://schemas.microsoft.com/office/drawing/2014/main" xmlns="" id="{AD26AD60-7EAF-4073-A0EB-A0C4EA82D201}"/>
              </a:ext>
            </a:extLst>
          </p:cNvPr>
          <p:cNvSpPr/>
          <p:nvPr/>
        </p:nvSpPr>
        <p:spPr>
          <a:xfrm>
            <a:off x="2980223" y="2418643"/>
            <a:ext cx="7831819" cy="1010357"/>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rPr>
              <a:t>普通股享有剩余资产索偿权、优先认股权、投票表决权、股利请求权、股票转让权；</a:t>
            </a:r>
          </a:p>
        </p:txBody>
      </p:sp>
      <p:sp>
        <p:nvSpPr>
          <p:cNvPr id="9" name="圆角矩形 13">
            <a:extLst>
              <a:ext uri="{FF2B5EF4-FFF2-40B4-BE49-F238E27FC236}">
                <a16:creationId xmlns:a16="http://schemas.microsoft.com/office/drawing/2014/main" xmlns="" id="{EC82BAE9-6676-4B5B-899D-3C82843C60D5}"/>
              </a:ext>
            </a:extLst>
          </p:cNvPr>
          <p:cNvSpPr/>
          <p:nvPr/>
        </p:nvSpPr>
        <p:spPr>
          <a:xfrm>
            <a:off x="765027" y="4402214"/>
            <a:ext cx="1371131" cy="8269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优先股</a:t>
            </a:r>
            <a:endPar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左大括号 9">
            <a:extLst>
              <a:ext uri="{FF2B5EF4-FFF2-40B4-BE49-F238E27FC236}">
                <a16:creationId xmlns:a16="http://schemas.microsoft.com/office/drawing/2014/main" xmlns="" id="{54BFF199-DFDA-48E5-ADF0-2CB7E4C21AC7}"/>
              </a:ext>
            </a:extLst>
          </p:cNvPr>
          <p:cNvSpPr/>
          <p:nvPr/>
        </p:nvSpPr>
        <p:spPr>
          <a:xfrm>
            <a:off x="2172696" y="3962995"/>
            <a:ext cx="800100" cy="1761069"/>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圆角矩形 14">
            <a:extLst>
              <a:ext uri="{FF2B5EF4-FFF2-40B4-BE49-F238E27FC236}">
                <a16:creationId xmlns:a16="http://schemas.microsoft.com/office/drawing/2014/main" xmlns="" id="{F896654A-F260-48CF-ACB9-6E926D938986}"/>
              </a:ext>
            </a:extLst>
          </p:cNvPr>
          <p:cNvSpPr/>
          <p:nvPr/>
        </p:nvSpPr>
        <p:spPr>
          <a:xfrm>
            <a:off x="2986209" y="3605126"/>
            <a:ext cx="7825833" cy="119202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400" dirty="0"/>
              <a:t>指公司、在分配公司收益和资产清算时比普通股享有优先权利的股票，但优先股没有对公司的控制权，不具备优先认股权和投票表决权。</a:t>
            </a:r>
          </a:p>
        </p:txBody>
      </p:sp>
      <p:sp>
        <p:nvSpPr>
          <p:cNvPr id="12" name="圆角矩形 14">
            <a:extLst>
              <a:ext uri="{FF2B5EF4-FFF2-40B4-BE49-F238E27FC236}">
                <a16:creationId xmlns:a16="http://schemas.microsoft.com/office/drawing/2014/main" xmlns="" id="{4A44ED32-D0ED-4DEA-8F56-5378EECE8FC9}"/>
              </a:ext>
            </a:extLst>
          </p:cNvPr>
          <p:cNvSpPr/>
          <p:nvPr/>
        </p:nvSpPr>
        <p:spPr>
          <a:xfrm>
            <a:off x="2979260" y="5164363"/>
            <a:ext cx="7794879" cy="111940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400" dirty="0"/>
              <a:t>优先股又可分为可转换优先股、累积优先股、可调整优先股等</a:t>
            </a:r>
            <a:r>
              <a:rPr lang="zh-CN" altLang="en-US" dirty="0"/>
              <a:t>。</a:t>
            </a:r>
          </a:p>
        </p:txBody>
      </p:sp>
    </p:spTree>
    <p:extLst>
      <p:ext uri="{BB962C8B-B14F-4D97-AF65-F5344CB8AC3E}">
        <p14:creationId xmlns:p14="http://schemas.microsoft.com/office/powerpoint/2010/main" val="380612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6955" y="612157"/>
                <a:ext cx="11521280" cy="5868652"/>
              </a:xfrm>
            </p:spPr>
            <p:txBody>
              <a:bodyPr/>
              <a:lstStyle/>
              <a:p>
                <a:pPr marL="0" indent="0">
                  <a:lnSpc>
                    <a:spcPct val="130000"/>
                  </a:lnSpc>
                  <a:buNone/>
                </a:pPr>
                <a:r>
                  <a:rPr lang="en-US" altLang="zh-CN" sz="2000" dirty="0"/>
                  <a:t>•</a:t>
                </a:r>
                <a:r>
                  <a:rPr lang="zh-CN" altLang="en-US" sz="2400" dirty="0"/>
                  <a:t>对于购买一只普通股，并且持有期仅为一年的投资者来说，股票价格是第一年中预期收到的现金流股利（</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1</m:t>
                        </m:r>
                      </m:sub>
                    </m:sSub>
                  </m:oMath>
                </a14:m>
                <a:r>
                  <a:rPr lang="zh-CN" altLang="en-US" sz="2400" dirty="0"/>
                  <a:t>）和年末该股票的每股预期市场价格（</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1</m:t>
                        </m:r>
                      </m:sub>
                    </m:sSub>
                  </m:oMath>
                </a14:m>
                <a:r>
                  <a:rPr lang="zh-CN" altLang="en-US" sz="2400" dirty="0"/>
                  <a:t>）的现值，此时，普通股定价公式为：</a:t>
                </a:r>
                <a:endParaRPr lang="en-US" altLang="zh-CN" sz="2400" dirty="0"/>
              </a:p>
              <a:p>
                <a:pPr marL="0" indent="0">
                  <a:lnSpc>
                    <a:spcPct val="150000"/>
                  </a:lnSpc>
                  <a:buNone/>
                </a:pPr>
                <a:endParaRPr lang="en-US" altLang="zh-CN" sz="2400" dirty="0"/>
              </a:p>
              <a:p>
                <a:pPr marL="0" indent="0">
                  <a:lnSpc>
                    <a:spcPct val="150000"/>
                  </a:lnSpc>
                  <a:buNone/>
                </a:pPr>
                <a:r>
                  <a:rPr lang="zh-CN" altLang="en-US" sz="2400" dirty="0"/>
                  <a:t>其中， </a:t>
                </a:r>
                <a14:m>
                  <m:oMath xmlns:m="http://schemas.openxmlformats.org/officeDocument/2006/math">
                    <m:r>
                      <a:rPr lang="en-US" altLang="zh-CN" sz="2400" b="0" i="1" smtClean="0">
                        <a:latin typeface="Cambria Math" panose="02040503050406030204" pitchFamily="18" charset="0"/>
                      </a:rPr>
                      <m:t>𝑟</m:t>
                    </m:r>
                  </m:oMath>
                </a14:m>
                <a:r>
                  <a:rPr lang="zh-CN" altLang="en-US" sz="2400" dirty="0"/>
                  <a:t>表示投资者所需的回报率。</a:t>
                </a:r>
                <a:endParaRPr lang="en-US" altLang="zh-CN" sz="2400" dirty="0"/>
              </a:p>
              <a:p>
                <a:pPr marL="0" indent="0">
                  <a:lnSpc>
                    <a:spcPct val="150000"/>
                  </a:lnSpc>
                  <a:buNone/>
                </a:pPr>
                <a:r>
                  <a:rPr lang="zh-CN" altLang="en-US" sz="2400" dirty="0"/>
                  <a:t>对于</a:t>
                </a:r>
                <a:r>
                  <a:rPr lang="zh-CN" altLang="en-US" sz="2400" b="1" dirty="0"/>
                  <a:t>持有时间长度为</a:t>
                </a:r>
                <a:r>
                  <a:rPr lang="en-US" altLang="zh-CN" sz="2400" b="1" dirty="0"/>
                  <a:t>n</a:t>
                </a:r>
                <a:r>
                  <a:rPr lang="zh-CN" altLang="en-US" sz="2400" b="1" dirty="0"/>
                  <a:t>期</a:t>
                </a:r>
                <a:r>
                  <a:rPr lang="zh-CN" altLang="en-US" sz="2400" dirty="0"/>
                  <a:t>的股票进行定价：</a:t>
                </a:r>
                <a:endParaRPr lang="en-US" altLang="zh-CN" sz="2400" dirty="0"/>
              </a:p>
              <a:p>
                <a:pPr marL="0" indent="0">
                  <a:lnSpc>
                    <a:spcPct val="130000"/>
                  </a:lnSpc>
                  <a:buNone/>
                </a:pPr>
                <a:endParaRPr lang="en-US" altLang="zh-CN" sz="2400" dirty="0"/>
              </a:p>
              <a:p>
                <a:pPr marL="0" indent="0">
                  <a:lnSpc>
                    <a:spcPct val="130000"/>
                  </a:lnSpc>
                  <a:buNone/>
                </a:pPr>
                <a:endParaRPr lang="en-US" altLang="zh-CN" sz="2400" dirty="0"/>
              </a:p>
              <a:p>
                <a:pPr marL="0" indent="0">
                  <a:lnSpc>
                    <a:spcPct val="130000"/>
                  </a:lnSpc>
                  <a:buNone/>
                </a:pPr>
                <a:r>
                  <a:rPr lang="zh-CN" altLang="en-US" sz="2400" dirty="0"/>
                  <a:t>其中，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𝑖</m:t>
                        </m:r>
                      </m:sub>
                    </m:sSub>
                  </m:oMath>
                </a14:m>
                <a:r>
                  <a:rPr lang="zh-CN" altLang="en-US" sz="2400" dirty="0"/>
                  <a:t>表示每期股票。</a:t>
                </a:r>
                <a:endParaRPr lang="en-US" altLang="zh-CN" sz="2400" dirty="0"/>
              </a:p>
              <a:p>
                <a:pPr marL="0" indent="0">
                  <a:lnSpc>
                    <a:spcPct val="130000"/>
                  </a:lnSpc>
                  <a:buNone/>
                </a:pPr>
                <a:endParaRPr lang="en-US" altLang="zh-CN" sz="2000" b="1" dirty="0"/>
              </a:p>
              <a:p>
                <a:pPr marL="0" indent="0">
                  <a:lnSpc>
                    <a:spcPct val="13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6955" y="612157"/>
                <a:ext cx="11521280" cy="5868652"/>
              </a:xfrm>
              <a:blipFill>
                <a:blip r:embed="rId3"/>
                <a:stretch>
                  <a:fillRect l="-794" t="-104" r="-423"/>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C1BDF39B-54A4-43D3-B2CE-BC8FB4C016A4}"/>
              </a:ext>
            </a:extLst>
          </p:cNvPr>
          <p:cNvGraphicFramePr>
            <a:graphicFrameLocks noChangeAspect="1"/>
          </p:cNvGraphicFramePr>
          <p:nvPr>
            <p:extLst>
              <p:ext uri="{D42A27DB-BD31-4B8C-83A1-F6EECF244321}">
                <p14:modId xmlns:p14="http://schemas.microsoft.com/office/powerpoint/2010/main" val="731380953"/>
              </p:ext>
            </p:extLst>
          </p:nvPr>
        </p:nvGraphicFramePr>
        <p:xfrm>
          <a:off x="3051039" y="1830487"/>
          <a:ext cx="3521771" cy="1022449"/>
        </p:xfrm>
        <a:graphic>
          <a:graphicData uri="http://schemas.openxmlformats.org/presentationml/2006/ole">
            <mc:AlternateContent xmlns:mc="http://schemas.openxmlformats.org/markup-compatibility/2006">
              <mc:Choice xmlns:v="urn:schemas-microsoft-com:vml" Requires="v">
                <p:oleObj spid="_x0000_s17544" name="Equation" r:id="rId4" imgW="977760" imgH="393480" progId="Equation.DSMT4">
                  <p:embed/>
                </p:oleObj>
              </mc:Choice>
              <mc:Fallback>
                <p:oleObj name="Equation" r:id="rId4" imgW="977760" imgH="393480" progId="Equation.DSMT4">
                  <p:embed/>
                  <p:pic>
                    <p:nvPicPr>
                      <p:cNvPr id="0" name=""/>
                      <p:cNvPicPr/>
                      <p:nvPr/>
                    </p:nvPicPr>
                    <p:blipFill>
                      <a:blip r:embed="rId5"/>
                      <a:stretch>
                        <a:fillRect/>
                      </a:stretch>
                    </p:blipFill>
                    <p:spPr>
                      <a:xfrm>
                        <a:off x="3051039" y="1830487"/>
                        <a:ext cx="3521771" cy="1022449"/>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0A846D24-3760-4769-8494-52345E4E60C1}"/>
              </a:ext>
            </a:extLst>
          </p:cNvPr>
          <p:cNvGraphicFramePr>
            <a:graphicFrameLocks noChangeAspect="1"/>
          </p:cNvGraphicFramePr>
          <p:nvPr>
            <p:extLst>
              <p:ext uri="{D42A27DB-BD31-4B8C-83A1-F6EECF244321}">
                <p14:modId xmlns:p14="http://schemas.microsoft.com/office/powerpoint/2010/main" val="640517851"/>
              </p:ext>
            </p:extLst>
          </p:nvPr>
        </p:nvGraphicFramePr>
        <p:xfrm>
          <a:off x="2853259" y="4019803"/>
          <a:ext cx="4067971" cy="1084792"/>
        </p:xfrm>
        <a:graphic>
          <a:graphicData uri="http://schemas.openxmlformats.org/presentationml/2006/ole">
            <mc:AlternateContent xmlns:mc="http://schemas.openxmlformats.org/markup-compatibility/2006">
              <mc:Choice xmlns:v="urn:schemas-microsoft-com:vml" Requires="v">
                <p:oleObj spid="_x0000_s17545" name="Equation" r:id="rId6" imgW="1473120" imgH="431640" progId="Equation.DSMT4">
                  <p:embed/>
                </p:oleObj>
              </mc:Choice>
              <mc:Fallback>
                <p:oleObj name="Equation" r:id="rId6" imgW="1473120" imgH="431640" progId="Equation.DSMT4">
                  <p:embed/>
                  <p:pic>
                    <p:nvPicPr>
                      <p:cNvPr id="0" name=""/>
                      <p:cNvPicPr/>
                      <p:nvPr/>
                    </p:nvPicPr>
                    <p:blipFill>
                      <a:blip r:embed="rId7"/>
                      <a:stretch>
                        <a:fillRect/>
                      </a:stretch>
                    </p:blipFill>
                    <p:spPr>
                      <a:xfrm>
                        <a:off x="2853259" y="4019803"/>
                        <a:ext cx="4067971" cy="1084792"/>
                      </a:xfrm>
                      <a:prstGeom prst="rect">
                        <a:avLst/>
                      </a:prstGeom>
                    </p:spPr>
                  </p:pic>
                </p:oleObj>
              </mc:Fallback>
            </mc:AlternateContent>
          </a:graphicData>
        </a:graphic>
      </p:graphicFrame>
    </p:spTree>
    <p:extLst>
      <p:ext uri="{BB962C8B-B14F-4D97-AF65-F5344CB8AC3E}">
        <p14:creationId xmlns:p14="http://schemas.microsoft.com/office/powerpoint/2010/main" val="114631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979" y="692696"/>
            <a:ext cx="11233248" cy="5868652"/>
          </a:xfrm>
        </p:spPr>
        <p:txBody>
          <a:bodyPr/>
          <a:lstStyle/>
          <a:p>
            <a:pPr marL="0" indent="0">
              <a:lnSpc>
                <a:spcPct val="150000"/>
              </a:lnSpc>
              <a:buNone/>
            </a:pPr>
            <a:r>
              <a:rPr lang="en-US" altLang="zh-CN" sz="2800" b="1" dirty="0"/>
              <a:t>【</a:t>
            </a:r>
            <a:r>
              <a:rPr lang="zh-CN" altLang="en-US" sz="2800" b="1" dirty="0"/>
              <a:t>例</a:t>
            </a:r>
            <a:r>
              <a:rPr lang="en-US" altLang="zh-CN" sz="2800" b="1" dirty="0"/>
              <a:t>2-7】</a:t>
            </a:r>
            <a:r>
              <a:rPr lang="zh-CN" altLang="en-US" sz="2800" dirty="0"/>
              <a:t>假定股票价格为</a:t>
            </a:r>
            <a:r>
              <a:rPr lang="en-US" altLang="zh-CN" sz="2800" dirty="0"/>
              <a:t>500</a:t>
            </a:r>
            <a:r>
              <a:rPr lang="zh-CN" altLang="en-US" sz="2800" dirty="0"/>
              <a:t>元每股，持有期为</a:t>
            </a:r>
            <a:r>
              <a:rPr lang="en-US" altLang="zh-CN" sz="2800" dirty="0"/>
              <a:t>2</a:t>
            </a:r>
            <a:r>
              <a:rPr lang="zh-CN" altLang="en-US" sz="2800" dirty="0"/>
              <a:t>年，第一年获得股利为</a:t>
            </a:r>
            <a:r>
              <a:rPr lang="en-US" altLang="zh-CN" sz="2800" dirty="0"/>
              <a:t>40</a:t>
            </a:r>
            <a:r>
              <a:rPr lang="zh-CN" altLang="en-US" sz="2800" dirty="0"/>
              <a:t>元，第二年获得股利为</a:t>
            </a:r>
            <a:r>
              <a:rPr lang="en-US" altLang="zh-CN" sz="2800" dirty="0"/>
              <a:t>50</a:t>
            </a:r>
            <a:r>
              <a:rPr lang="zh-CN" altLang="en-US" sz="2800" dirty="0"/>
              <a:t>元，假定贴现率为</a:t>
            </a:r>
            <a:r>
              <a:rPr lang="en-US" altLang="zh-CN" sz="2800" dirty="0"/>
              <a:t>5%</a:t>
            </a:r>
            <a:r>
              <a:rPr lang="zh-CN" altLang="en-US" sz="2800" dirty="0"/>
              <a:t>，请对该股票进行定价。</a:t>
            </a:r>
            <a:endParaRPr lang="en-US" altLang="zh-CN" sz="2800" dirty="0"/>
          </a:p>
          <a:p>
            <a:pPr marL="0" indent="0">
              <a:lnSpc>
                <a:spcPct val="150000"/>
              </a:lnSpc>
              <a:buNone/>
            </a:pPr>
            <a:r>
              <a:rPr lang="zh-CN" altLang="en-US" sz="2800" dirty="0"/>
              <a:t>答：依照股票定价公式可知：</a:t>
            </a:r>
          </a:p>
          <a:p>
            <a:pPr marL="0" indent="0">
              <a:lnSpc>
                <a:spcPct val="150000"/>
              </a:lnSpc>
              <a:buNone/>
            </a:pPr>
            <a:endParaRPr lang="en-US" altLang="zh-CN" sz="2000" dirty="0"/>
          </a:p>
        </p:txBody>
      </p:sp>
      <p:sp>
        <p:nvSpPr>
          <p:cNvPr id="5" name="标题 1"/>
          <p:cNvSpPr txBox="1">
            <a:spLocks/>
          </p:cNvSpPr>
          <p:nvPr/>
        </p:nvSpPr>
        <p:spPr>
          <a:xfrm>
            <a:off x="116955" y="67680"/>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ACED5E64-1C1A-4B66-9558-2E3C77BB75BA}"/>
              </a:ext>
            </a:extLst>
          </p:cNvPr>
          <p:cNvGraphicFramePr>
            <a:graphicFrameLocks noChangeAspect="1"/>
          </p:cNvGraphicFramePr>
          <p:nvPr>
            <p:extLst>
              <p:ext uri="{D42A27DB-BD31-4B8C-83A1-F6EECF244321}">
                <p14:modId xmlns:p14="http://schemas.microsoft.com/office/powerpoint/2010/main" val="2894215990"/>
              </p:ext>
            </p:extLst>
          </p:nvPr>
        </p:nvGraphicFramePr>
        <p:xfrm>
          <a:off x="2997275" y="3501008"/>
          <a:ext cx="5723601" cy="1200110"/>
        </p:xfrm>
        <a:graphic>
          <a:graphicData uri="http://schemas.openxmlformats.org/presentationml/2006/ole">
            <mc:AlternateContent xmlns:mc="http://schemas.openxmlformats.org/markup-compatibility/2006">
              <mc:Choice xmlns:v="urn:schemas-microsoft-com:vml" Requires="v">
                <p:oleObj spid="_x0000_s55320" name="Equation" r:id="rId3" imgW="2336760" imgH="419040" progId="Equation.DSMT4">
                  <p:embed/>
                </p:oleObj>
              </mc:Choice>
              <mc:Fallback>
                <p:oleObj name="Equation" r:id="rId3" imgW="2336760" imgH="419040" progId="Equation.DSMT4">
                  <p:embed/>
                  <p:pic>
                    <p:nvPicPr>
                      <p:cNvPr id="6" name="对象 5">
                        <a:extLst>
                          <a:ext uri="{FF2B5EF4-FFF2-40B4-BE49-F238E27FC236}">
                            <a16:creationId xmlns:a16="http://schemas.microsoft.com/office/drawing/2014/main" xmlns="" id="{ACED5E64-1C1A-4B66-9558-2E3C77BB75BA}"/>
                          </a:ext>
                        </a:extLst>
                      </p:cNvPr>
                      <p:cNvPicPr/>
                      <p:nvPr/>
                    </p:nvPicPr>
                    <p:blipFill>
                      <a:blip r:embed="rId4"/>
                      <a:stretch>
                        <a:fillRect/>
                      </a:stretch>
                    </p:blipFill>
                    <p:spPr>
                      <a:xfrm>
                        <a:off x="2997275" y="3501008"/>
                        <a:ext cx="5723601" cy="1200110"/>
                      </a:xfrm>
                      <a:prstGeom prst="rect">
                        <a:avLst/>
                      </a:prstGeom>
                    </p:spPr>
                  </p:pic>
                </p:oleObj>
              </mc:Fallback>
            </mc:AlternateContent>
          </a:graphicData>
        </a:graphic>
      </p:graphicFrame>
    </p:spTree>
    <p:extLst>
      <p:ext uri="{BB962C8B-B14F-4D97-AF65-F5344CB8AC3E}">
        <p14:creationId xmlns:p14="http://schemas.microsoft.com/office/powerpoint/2010/main" val="105275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76995" y="241944"/>
            <a:ext cx="1217676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marR="0" lvl="0" indent="0" algn="l" defTabSz="914400" rtl="0" eaLnBrk="0" fontAlgn="base" latinLnBrk="0" hangingPunct="0">
              <a:lnSpc>
                <a:spcPct val="130000"/>
              </a:lnSpc>
              <a:spcBef>
                <a:spcPct val="20000"/>
              </a:spcBef>
              <a:spcAft>
                <a:spcPct val="0"/>
              </a:spcAft>
              <a:buClr>
                <a:srgbClr val="4F81BD"/>
              </a:buClr>
              <a:buSzPct val="70000"/>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800" b="1" i="0" u="none" strike="noStrike" kern="1200" cap="small" spc="0" normalizeH="0" baseline="0" noProof="0" dirty="0">
                <a:ln>
                  <a:noFill/>
                </a:ln>
                <a:solidFill>
                  <a:prstClr val="black"/>
                </a:solidFill>
                <a:effectLst/>
                <a:uLnTx/>
                <a:uFillTx/>
                <a:latin typeface="微软雅黑" pitchFamily="34" charset="-122"/>
                <a:ea typeface="微软雅黑" pitchFamily="34" charset="-122"/>
                <a:cs typeface="+mn-cs"/>
              </a:rPr>
              <a:t>3.</a:t>
            </a:r>
            <a:r>
              <a:rPr kumimoji="1" lang="zh-CN" altLang="en-US" sz="2800" b="1" cap="small" dirty="0">
                <a:solidFill>
                  <a:prstClr val="black"/>
                </a:solidFill>
                <a:latin typeface="微软雅黑" pitchFamily="34" charset="-122"/>
                <a:ea typeface="微软雅黑" pitchFamily="34" charset="-122"/>
              </a:rPr>
              <a:t>股票</a:t>
            </a:r>
            <a:r>
              <a:rPr kumimoji="1" lang="zh-CN" altLang="en-US" sz="2800" b="1" i="0" u="none" strike="noStrike" kern="1200" cap="small" spc="0" normalizeH="0" baseline="0" noProof="0" dirty="0">
                <a:ln>
                  <a:noFill/>
                </a:ln>
                <a:solidFill>
                  <a:prstClr val="black"/>
                </a:solidFill>
                <a:effectLst/>
                <a:uLnTx/>
                <a:uFillTx/>
                <a:latin typeface="微软雅黑" pitchFamily="34" charset="-122"/>
                <a:ea typeface="微软雅黑" pitchFamily="34" charset="-122"/>
                <a:cs typeface="+mn-cs"/>
              </a:rPr>
              <a:t>定价</a:t>
            </a:r>
          </a:p>
        </p:txBody>
      </p:sp>
      <p:sp>
        <p:nvSpPr>
          <p:cNvPr id="6" name="圆角矩形 2">
            <a:extLst>
              <a:ext uri="{FF2B5EF4-FFF2-40B4-BE49-F238E27FC236}">
                <a16:creationId xmlns:a16="http://schemas.microsoft.com/office/drawing/2014/main" xmlns="" id="{D8AD87AB-D29D-473E-B8F9-18412C92EFA2}"/>
              </a:ext>
            </a:extLst>
          </p:cNvPr>
          <p:cNvSpPr/>
          <p:nvPr/>
        </p:nvSpPr>
        <p:spPr>
          <a:xfrm>
            <a:off x="605558" y="2539156"/>
            <a:ext cx="2555883" cy="9042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400" b="1" dirty="0">
                <a:solidFill>
                  <a:prstClr val="black"/>
                </a:solidFill>
                <a:latin typeface="Calibri"/>
                <a:ea typeface="宋体" panose="02010600030101010101" pitchFamily="2" charset="-122"/>
              </a:rPr>
              <a:t>股票</a:t>
            </a:r>
            <a:r>
              <a:rPr kumimoji="1"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定价</a:t>
            </a:r>
          </a:p>
        </p:txBody>
      </p:sp>
      <p:sp>
        <p:nvSpPr>
          <p:cNvPr id="7" name="左大括号 6">
            <a:extLst>
              <a:ext uri="{FF2B5EF4-FFF2-40B4-BE49-F238E27FC236}">
                <a16:creationId xmlns:a16="http://schemas.microsoft.com/office/drawing/2014/main" xmlns="" id="{77B09B3F-77CB-4D19-9E74-BA777A34BCC8}"/>
              </a:ext>
            </a:extLst>
          </p:cNvPr>
          <p:cNvSpPr/>
          <p:nvPr/>
        </p:nvSpPr>
        <p:spPr>
          <a:xfrm>
            <a:off x="3194647" y="1431054"/>
            <a:ext cx="800100" cy="309318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8" name="组合 7">
            <a:extLst>
              <a:ext uri="{FF2B5EF4-FFF2-40B4-BE49-F238E27FC236}">
                <a16:creationId xmlns:a16="http://schemas.microsoft.com/office/drawing/2014/main" xmlns="" id="{9F9B93D2-5673-4422-844E-89EF255C5025}"/>
              </a:ext>
            </a:extLst>
          </p:cNvPr>
          <p:cNvGrpSpPr/>
          <p:nvPr/>
        </p:nvGrpSpPr>
        <p:grpSpPr>
          <a:xfrm>
            <a:off x="4002861" y="980794"/>
            <a:ext cx="4931066" cy="3923142"/>
            <a:chOff x="4652" y="5445"/>
            <a:chExt cx="4007" cy="4854"/>
          </a:xfrm>
          <a:solidFill>
            <a:schemeClr val="accent6">
              <a:lumMod val="20000"/>
              <a:lumOff val="80000"/>
            </a:schemeClr>
          </a:solidFill>
        </p:grpSpPr>
        <p:sp>
          <p:nvSpPr>
            <p:cNvPr id="9" name="圆角矩形 9">
              <a:extLst>
                <a:ext uri="{FF2B5EF4-FFF2-40B4-BE49-F238E27FC236}">
                  <a16:creationId xmlns:a16="http://schemas.microsoft.com/office/drawing/2014/main" xmlns="" id="{65E35302-E33A-4882-BFED-773612795D7A}"/>
                </a:ext>
              </a:extLst>
            </p:cNvPr>
            <p:cNvSpPr/>
            <p:nvPr/>
          </p:nvSpPr>
          <p:spPr>
            <a:xfrm>
              <a:off x="4669" y="5445"/>
              <a:ext cx="3990" cy="1169"/>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零增长的股利贴现模型</a:t>
              </a:r>
            </a:p>
          </p:txBody>
        </p:sp>
        <p:sp>
          <p:nvSpPr>
            <p:cNvPr id="12" name="圆角矩形 11">
              <a:extLst>
                <a:ext uri="{FF2B5EF4-FFF2-40B4-BE49-F238E27FC236}">
                  <a16:creationId xmlns:a16="http://schemas.microsoft.com/office/drawing/2014/main" xmlns="" id="{153BC397-B964-4942-84C6-B00084BB3148}"/>
                </a:ext>
              </a:extLst>
            </p:cNvPr>
            <p:cNvSpPr/>
            <p:nvPr/>
          </p:nvSpPr>
          <p:spPr>
            <a:xfrm>
              <a:off x="4652" y="9198"/>
              <a:ext cx="4007" cy="1101"/>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超常规增长的股利贴现模型</a:t>
              </a: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grpSp>
      <p:sp>
        <p:nvSpPr>
          <p:cNvPr id="13" name="圆角矩形 11">
            <a:extLst>
              <a:ext uri="{FF2B5EF4-FFF2-40B4-BE49-F238E27FC236}">
                <a16:creationId xmlns:a16="http://schemas.microsoft.com/office/drawing/2014/main" xmlns="" id="{6C337646-57EB-49FE-9C96-AF190E69979E}"/>
              </a:ext>
            </a:extLst>
          </p:cNvPr>
          <p:cNvSpPr/>
          <p:nvPr/>
        </p:nvSpPr>
        <p:spPr>
          <a:xfrm>
            <a:off x="3994746" y="2531456"/>
            <a:ext cx="4939181" cy="88975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固定增长的股利贴现模型</a:t>
            </a: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Tree>
    <p:extLst>
      <p:ext uri="{BB962C8B-B14F-4D97-AF65-F5344CB8AC3E}">
        <p14:creationId xmlns:p14="http://schemas.microsoft.com/office/powerpoint/2010/main" val="319226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88963" y="656692"/>
                <a:ext cx="11737304" cy="5868652"/>
              </a:xfrm>
            </p:spPr>
            <p:txBody>
              <a:bodyPr/>
              <a:lstStyle/>
              <a:p>
                <a:pPr marL="0" indent="0">
                  <a:buNone/>
                </a:pPr>
                <a:r>
                  <a:rPr lang="en-US" altLang="zh-CN" b="1" dirty="0">
                    <a:solidFill>
                      <a:srgbClr val="002060"/>
                    </a:solidFill>
                  </a:rPr>
                  <a:t>(</a:t>
                </a:r>
                <a:r>
                  <a:rPr lang="zh-CN" altLang="en-US" b="1" dirty="0">
                    <a:solidFill>
                      <a:srgbClr val="002060"/>
                    </a:solidFill>
                  </a:rPr>
                  <a:t>一</a:t>
                </a:r>
                <a:r>
                  <a:rPr lang="en-US" altLang="zh-CN" b="1" dirty="0">
                    <a:solidFill>
                      <a:srgbClr val="002060"/>
                    </a:solidFill>
                  </a:rPr>
                  <a:t>)</a:t>
                </a:r>
                <a:r>
                  <a:rPr lang="zh-CN" altLang="en-US" b="1" dirty="0">
                    <a:solidFill>
                      <a:srgbClr val="002060"/>
                    </a:solidFill>
                  </a:rPr>
                  <a:t>零增长的股利贴现模型</a:t>
                </a:r>
                <a:endParaRPr lang="en-US" altLang="zh-CN" b="1" dirty="0">
                  <a:solidFill>
                    <a:srgbClr val="002060"/>
                  </a:solidFill>
                </a:endParaRPr>
              </a:p>
              <a:p>
                <a:pPr marL="0" indent="0">
                  <a:lnSpc>
                    <a:spcPct val="150000"/>
                  </a:lnSpc>
                  <a:buNone/>
                </a:pPr>
                <a:r>
                  <a:rPr lang="zh-CN" altLang="en-US" sz="2800" dirty="0"/>
                  <a:t>在股利零增长情况下，假定每期获得股利为 </a:t>
                </a:r>
                <a14:m>
                  <m:oMath xmlns:m="http://schemas.openxmlformats.org/officeDocument/2006/math">
                    <m:r>
                      <a:rPr lang="en-US" altLang="zh-CN" sz="2800" b="0" i="1" smtClean="0">
                        <a:latin typeface="Cambria Math" panose="02040503050406030204" pitchFamily="18" charset="0"/>
                      </a:rPr>
                      <m:t>𝐷</m:t>
                    </m:r>
                  </m:oMath>
                </a14:m>
                <a:r>
                  <a:rPr lang="zh-CN" altLang="en-US" sz="2800" dirty="0"/>
                  <a:t>，投资者无限期持有股票，则所有获得的未来现金流的现值可视为是股票价值：</a:t>
                </a:r>
                <a:endParaRPr lang="en-US" altLang="zh-CN" sz="2800" dirty="0"/>
              </a:p>
              <a:p>
                <a:pPr marL="0" indent="0">
                  <a:lnSpc>
                    <a:spcPct val="150000"/>
                  </a:lnSpc>
                  <a:buNone/>
                </a:pPr>
                <a:endParaRPr lang="en-US" altLang="zh-CN" sz="2800" dirty="0"/>
              </a:p>
              <a:p>
                <a:pPr marL="0" indent="0">
                  <a:lnSpc>
                    <a:spcPct val="150000"/>
                  </a:lnSpc>
                  <a:buNone/>
                </a:pPr>
                <a:r>
                  <a:rPr lang="zh-CN" altLang="en-US" sz="2800" dirty="0"/>
                  <a:t>其中， </a:t>
                </a:r>
                <a14:m>
                  <m:oMath xmlns:m="http://schemas.openxmlformats.org/officeDocument/2006/math">
                    <m:r>
                      <a:rPr lang="en-US" altLang="zh-CN" sz="2800" b="0" i="1" smtClean="0">
                        <a:latin typeface="Cambria Math" panose="02040503050406030204" pitchFamily="18" charset="0"/>
                      </a:rPr>
                      <m:t>𝑟</m:t>
                    </m:r>
                  </m:oMath>
                </a14:m>
                <a:r>
                  <a:rPr lang="zh-CN" altLang="en-US" sz="2800" dirty="0"/>
                  <a:t>为贴现率，一般用无风险利率作为替代变量。</a:t>
                </a:r>
                <a:endParaRPr lang="en-US" altLang="zh-CN" sz="2800" dirty="0"/>
              </a:p>
              <a:p>
                <a:pPr marL="0" indent="0">
                  <a:lnSpc>
                    <a:spcPct val="150000"/>
                  </a:lnSpc>
                  <a:buNone/>
                </a:pPr>
                <a:r>
                  <a:rPr lang="en-US" altLang="zh-CN" sz="2800" dirty="0"/>
                  <a:t>*</a:t>
                </a:r>
                <a:r>
                  <a:rPr lang="zh-CN" altLang="en-US" sz="2800" dirty="0"/>
                  <a:t>根据无穷级数等比序列的计算原理，可将上式改写为：</a:t>
                </a:r>
                <a:endParaRPr lang="en-US" altLang="zh-CN" sz="2800" dirty="0"/>
              </a:p>
              <a:p>
                <a:pPr marL="0" indent="0">
                  <a:lnSpc>
                    <a:spcPct val="150000"/>
                  </a:lnSpc>
                  <a:buNone/>
                </a:pPr>
                <a:endParaRPr lang="en-US" altLang="zh-CN" sz="2000" b="1"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88963" y="656692"/>
                <a:ext cx="11737304" cy="5868652"/>
              </a:xfrm>
              <a:blipFill>
                <a:blip r:embed="rId3"/>
                <a:stretch>
                  <a:fillRect l="-1351" t="-1871"/>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708D3DC0-FB89-4C4E-A333-476992DA32E8}"/>
              </a:ext>
            </a:extLst>
          </p:cNvPr>
          <p:cNvGraphicFramePr>
            <a:graphicFrameLocks noChangeAspect="1"/>
          </p:cNvGraphicFramePr>
          <p:nvPr>
            <p:extLst>
              <p:ext uri="{D42A27DB-BD31-4B8C-83A1-F6EECF244321}">
                <p14:modId xmlns:p14="http://schemas.microsoft.com/office/powerpoint/2010/main" val="4276754720"/>
              </p:ext>
            </p:extLst>
          </p:nvPr>
        </p:nvGraphicFramePr>
        <p:xfrm>
          <a:off x="3425898" y="2420888"/>
          <a:ext cx="3422360" cy="1112267"/>
        </p:xfrm>
        <a:graphic>
          <a:graphicData uri="http://schemas.openxmlformats.org/presentationml/2006/ole">
            <mc:AlternateContent xmlns:mc="http://schemas.openxmlformats.org/markup-compatibility/2006">
              <mc:Choice xmlns:v="urn:schemas-microsoft-com:vml" Requires="v">
                <p:oleObj spid="_x0000_s12426" name="Equation" r:id="rId4" imgW="850680" imgH="431640" progId="Equation.DSMT4">
                  <p:embed/>
                </p:oleObj>
              </mc:Choice>
              <mc:Fallback>
                <p:oleObj name="Equation" r:id="rId4" imgW="850680" imgH="431640" progId="Equation.DSMT4">
                  <p:embed/>
                  <p:pic>
                    <p:nvPicPr>
                      <p:cNvPr id="0" name=""/>
                      <p:cNvPicPr/>
                      <p:nvPr/>
                    </p:nvPicPr>
                    <p:blipFill>
                      <a:blip r:embed="rId5"/>
                      <a:stretch>
                        <a:fillRect/>
                      </a:stretch>
                    </p:blipFill>
                    <p:spPr>
                      <a:xfrm>
                        <a:off x="3425898" y="2420888"/>
                        <a:ext cx="3422360" cy="111226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594C133-EDE3-4F1D-9CD7-04D9EF233F50}"/>
              </a:ext>
            </a:extLst>
          </p:cNvPr>
          <p:cNvGraphicFramePr>
            <a:graphicFrameLocks noChangeAspect="1"/>
          </p:cNvGraphicFramePr>
          <p:nvPr>
            <p:extLst>
              <p:ext uri="{D42A27DB-BD31-4B8C-83A1-F6EECF244321}">
                <p14:modId xmlns:p14="http://schemas.microsoft.com/office/powerpoint/2010/main" val="2312186440"/>
              </p:ext>
            </p:extLst>
          </p:nvPr>
        </p:nvGraphicFramePr>
        <p:xfrm>
          <a:off x="3285307" y="4797152"/>
          <a:ext cx="1656184" cy="1035115"/>
        </p:xfrm>
        <a:graphic>
          <a:graphicData uri="http://schemas.openxmlformats.org/presentationml/2006/ole">
            <mc:AlternateContent xmlns:mc="http://schemas.openxmlformats.org/markup-compatibility/2006">
              <mc:Choice xmlns:v="urn:schemas-microsoft-com:vml" Requires="v">
                <p:oleObj spid="_x0000_s12427" name="Equation" r:id="rId6" imgW="406080" imgH="393480" progId="Equation.DSMT4">
                  <p:embed/>
                </p:oleObj>
              </mc:Choice>
              <mc:Fallback>
                <p:oleObj name="Equation" r:id="rId6" imgW="406080" imgH="393480" progId="Equation.DSMT4">
                  <p:embed/>
                  <p:pic>
                    <p:nvPicPr>
                      <p:cNvPr id="0" name=""/>
                      <p:cNvPicPr/>
                      <p:nvPr/>
                    </p:nvPicPr>
                    <p:blipFill>
                      <a:blip r:embed="rId7"/>
                      <a:stretch>
                        <a:fillRect/>
                      </a:stretch>
                    </p:blipFill>
                    <p:spPr>
                      <a:xfrm>
                        <a:off x="3285307" y="4797152"/>
                        <a:ext cx="1656184" cy="1035115"/>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xmlns="" id="{212AC82F-2E97-4D44-8AC2-D5BA987F3E56}"/>
              </a:ext>
            </a:extLst>
          </p:cNvPr>
          <p:cNvSpPr/>
          <p:nvPr/>
        </p:nvSpPr>
        <p:spPr>
          <a:xfrm>
            <a:off x="3069283" y="4806859"/>
            <a:ext cx="1952993" cy="1025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306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963" y="656692"/>
            <a:ext cx="11737304" cy="5868652"/>
          </a:xfrm>
        </p:spPr>
        <p:txBody>
          <a:bodyPr/>
          <a:lstStyle/>
          <a:p>
            <a:pPr marL="0" indent="0">
              <a:buNone/>
            </a:pPr>
            <a:r>
              <a:rPr lang="en-US" altLang="zh-CN" b="1" dirty="0">
                <a:solidFill>
                  <a:srgbClr val="002060"/>
                </a:solidFill>
              </a:rPr>
              <a:t>(</a:t>
            </a:r>
            <a:r>
              <a:rPr lang="zh-CN" altLang="en-US" b="1" dirty="0">
                <a:solidFill>
                  <a:srgbClr val="002060"/>
                </a:solidFill>
              </a:rPr>
              <a:t>一</a:t>
            </a:r>
            <a:r>
              <a:rPr lang="en-US" altLang="zh-CN" b="1" dirty="0">
                <a:solidFill>
                  <a:srgbClr val="002060"/>
                </a:solidFill>
              </a:rPr>
              <a:t>)</a:t>
            </a:r>
            <a:r>
              <a:rPr lang="zh-CN" altLang="en-US" b="1" dirty="0">
                <a:solidFill>
                  <a:srgbClr val="002060"/>
                </a:solidFill>
              </a:rPr>
              <a:t>零增长的股利贴现模型</a:t>
            </a:r>
            <a:endParaRPr lang="en-US" altLang="zh-CN" b="1" dirty="0">
              <a:solidFill>
                <a:srgbClr val="002060"/>
              </a:solidFill>
            </a:endParaRPr>
          </a:p>
          <a:p>
            <a:pPr marL="0" indent="0">
              <a:lnSpc>
                <a:spcPct val="150000"/>
              </a:lnSpc>
              <a:buNone/>
            </a:pPr>
            <a:r>
              <a:rPr lang="en-US" altLang="zh-CN" sz="2800" b="1" dirty="0"/>
              <a:t>【</a:t>
            </a:r>
            <a:r>
              <a:rPr lang="zh-CN" altLang="en-US" sz="2800" b="1" dirty="0"/>
              <a:t>例</a:t>
            </a:r>
            <a:r>
              <a:rPr lang="en-US" altLang="zh-CN" sz="2800" b="1" dirty="0"/>
              <a:t>2-8】</a:t>
            </a:r>
            <a:r>
              <a:rPr lang="zh-CN" altLang="en-US" sz="2800" dirty="0"/>
              <a:t>假定股票价格为</a:t>
            </a:r>
            <a:r>
              <a:rPr lang="en-US" altLang="zh-CN" sz="2800" dirty="0"/>
              <a:t>500</a:t>
            </a:r>
            <a:r>
              <a:rPr lang="zh-CN" altLang="en-US" sz="2800" dirty="0"/>
              <a:t>元每股，持有期为无穷期，第一年获得股利为</a:t>
            </a:r>
            <a:r>
              <a:rPr lang="en-US" altLang="zh-CN" sz="2800" dirty="0"/>
              <a:t>40</a:t>
            </a:r>
            <a:r>
              <a:rPr lang="zh-CN" altLang="en-US" sz="2800" dirty="0"/>
              <a:t>元，第二年获得股利为</a:t>
            </a:r>
            <a:r>
              <a:rPr lang="en-US" altLang="zh-CN" sz="2800" dirty="0"/>
              <a:t>40</a:t>
            </a:r>
            <a:r>
              <a:rPr lang="zh-CN" altLang="en-US" sz="2800" dirty="0"/>
              <a:t>元，以此类推，假定投资者期望收益率为</a:t>
            </a:r>
            <a:r>
              <a:rPr lang="en-US" altLang="zh-CN" sz="2800" dirty="0"/>
              <a:t>10%</a:t>
            </a:r>
            <a:r>
              <a:rPr lang="zh-CN" altLang="en-US" sz="2800" dirty="0"/>
              <a:t>，请对该股票进行定价。</a:t>
            </a:r>
          </a:p>
          <a:p>
            <a:pPr marL="0" indent="0">
              <a:lnSpc>
                <a:spcPct val="150000"/>
              </a:lnSpc>
              <a:buNone/>
            </a:pPr>
            <a:r>
              <a:rPr lang="zh-CN" altLang="en-US" sz="2800" b="1" dirty="0"/>
              <a:t>解：</a:t>
            </a:r>
            <a:r>
              <a:rPr lang="zh-CN" altLang="en-US" sz="2800" dirty="0"/>
              <a:t>依照股票定价公式可知： </a:t>
            </a:r>
          </a:p>
          <a:p>
            <a:pPr marL="0" indent="0">
              <a:lnSpc>
                <a:spcPct val="150000"/>
              </a:lnSpc>
              <a:buNone/>
            </a:pPr>
            <a:endParaRPr lang="en-US" altLang="zh-CN" sz="2000" dirty="0"/>
          </a:p>
        </p:txBody>
      </p:sp>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8" name="对象 7">
            <a:extLst>
              <a:ext uri="{FF2B5EF4-FFF2-40B4-BE49-F238E27FC236}">
                <a16:creationId xmlns:a16="http://schemas.microsoft.com/office/drawing/2014/main" xmlns="" id="{F12CB7CE-3C7A-41C5-A2B6-7B39A079E7C2}"/>
              </a:ext>
            </a:extLst>
          </p:cNvPr>
          <p:cNvGraphicFramePr>
            <a:graphicFrameLocks noChangeAspect="1"/>
          </p:cNvGraphicFramePr>
          <p:nvPr>
            <p:extLst>
              <p:ext uri="{D42A27DB-BD31-4B8C-83A1-F6EECF244321}">
                <p14:modId xmlns:p14="http://schemas.microsoft.com/office/powerpoint/2010/main" val="1472513874"/>
              </p:ext>
            </p:extLst>
          </p:nvPr>
        </p:nvGraphicFramePr>
        <p:xfrm>
          <a:off x="4077395" y="3861048"/>
          <a:ext cx="4143354" cy="1152128"/>
        </p:xfrm>
        <a:graphic>
          <a:graphicData uri="http://schemas.openxmlformats.org/presentationml/2006/ole">
            <mc:AlternateContent xmlns:mc="http://schemas.openxmlformats.org/markup-compatibility/2006">
              <mc:Choice xmlns:v="urn:schemas-microsoft-com:vml" Requires="v">
                <p:oleObj spid="_x0000_s57368" name="Equation" r:id="rId3" imgW="1269720" imgH="393480" progId="Equation.DSMT4">
                  <p:embed/>
                </p:oleObj>
              </mc:Choice>
              <mc:Fallback>
                <p:oleObj name="Equation" r:id="rId3" imgW="1269720" imgH="393480" progId="Equation.DSMT4">
                  <p:embed/>
                  <p:pic>
                    <p:nvPicPr>
                      <p:cNvPr id="8" name="对象 7">
                        <a:extLst>
                          <a:ext uri="{FF2B5EF4-FFF2-40B4-BE49-F238E27FC236}">
                            <a16:creationId xmlns:a16="http://schemas.microsoft.com/office/drawing/2014/main" xmlns="" id="{F12CB7CE-3C7A-41C5-A2B6-7B39A079E7C2}"/>
                          </a:ext>
                        </a:extLst>
                      </p:cNvPr>
                      <p:cNvPicPr/>
                      <p:nvPr/>
                    </p:nvPicPr>
                    <p:blipFill>
                      <a:blip r:embed="rId4"/>
                      <a:stretch>
                        <a:fillRect/>
                      </a:stretch>
                    </p:blipFill>
                    <p:spPr>
                      <a:xfrm>
                        <a:off x="4077395" y="3861048"/>
                        <a:ext cx="4143354" cy="1152128"/>
                      </a:xfrm>
                      <a:prstGeom prst="rect">
                        <a:avLst/>
                      </a:prstGeom>
                    </p:spPr>
                  </p:pic>
                </p:oleObj>
              </mc:Fallback>
            </mc:AlternateContent>
          </a:graphicData>
        </a:graphic>
      </p:graphicFrame>
    </p:spTree>
    <p:extLst>
      <p:ext uri="{BB962C8B-B14F-4D97-AF65-F5344CB8AC3E}">
        <p14:creationId xmlns:p14="http://schemas.microsoft.com/office/powerpoint/2010/main" val="310437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2979" y="656692"/>
                <a:ext cx="11233248" cy="5868652"/>
              </a:xfrm>
            </p:spPr>
            <p:txBody>
              <a:bodyPr/>
              <a:lstStyle/>
              <a:p>
                <a:pPr marL="0" indent="0">
                  <a:buNone/>
                </a:pPr>
                <a:r>
                  <a:rPr lang="en-US" altLang="zh-CN" b="1" dirty="0">
                    <a:solidFill>
                      <a:srgbClr val="002060"/>
                    </a:solidFill>
                  </a:rPr>
                  <a:t>(</a:t>
                </a:r>
                <a:r>
                  <a:rPr lang="zh-CN" altLang="en-US" b="1" dirty="0">
                    <a:solidFill>
                      <a:srgbClr val="002060"/>
                    </a:solidFill>
                  </a:rPr>
                  <a:t>二</a:t>
                </a:r>
                <a:r>
                  <a:rPr lang="en-US" altLang="zh-CN" b="1" dirty="0">
                    <a:solidFill>
                      <a:srgbClr val="002060"/>
                    </a:solidFill>
                  </a:rPr>
                  <a:t>)</a:t>
                </a:r>
                <a:r>
                  <a:rPr lang="zh-CN" altLang="en-US" b="1" dirty="0">
                    <a:solidFill>
                      <a:srgbClr val="002060"/>
                    </a:solidFill>
                  </a:rPr>
                  <a:t>固定增长的股利贴现模型</a:t>
                </a:r>
                <a:endParaRPr lang="en-US" altLang="zh-CN" b="1" dirty="0">
                  <a:solidFill>
                    <a:srgbClr val="002060"/>
                  </a:solidFill>
                </a:endParaRPr>
              </a:p>
              <a:p>
                <a:pPr marL="0" indent="0">
                  <a:lnSpc>
                    <a:spcPct val="150000"/>
                  </a:lnSpc>
                  <a:buNone/>
                </a:pPr>
                <a:r>
                  <a:rPr lang="zh-CN" altLang="en-US" sz="2800" dirty="0"/>
                  <a:t>固定增长的股利贴现模型也被称为戈登（</a:t>
                </a:r>
                <a:r>
                  <a:rPr lang="en-US" altLang="zh-CN" sz="2800" dirty="0" err="1"/>
                  <a:t>Gorden</a:t>
                </a:r>
                <a:r>
                  <a:rPr lang="zh-CN" altLang="en-US" sz="2800" dirty="0"/>
                  <a:t>）增长模型，是特指股利在持有期间以固定增长率逐期递增的模型，设每一期增长率为 </a:t>
                </a:r>
                <a14:m>
                  <m:oMath xmlns:m="http://schemas.openxmlformats.org/officeDocument/2006/math">
                    <m:r>
                      <a:rPr lang="en-US" altLang="zh-CN" sz="2800" b="0" i="1" smtClean="0">
                        <a:latin typeface="Cambria Math" panose="02040503050406030204" pitchFamily="18" charset="0"/>
                      </a:rPr>
                      <m:t>𝑔</m:t>
                    </m:r>
                  </m:oMath>
                </a14:m>
                <a:r>
                  <a:rPr lang="zh-CN" altLang="en-US" sz="2800" dirty="0"/>
                  <a:t>，第一期支付的股利为</a:t>
                </a:r>
                <a14:m>
                  <m:oMath xmlns:m="http://schemas.openxmlformats.org/officeDocument/2006/math">
                    <m:r>
                      <a:rPr lang="en-US" altLang="zh-CN" sz="2800" b="0" i="1" smtClean="0">
                        <a:latin typeface="Cambria Math" panose="02040503050406030204" pitchFamily="18" charset="0"/>
                      </a:rPr>
                      <m:t>𝐷</m:t>
                    </m:r>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𝑔</m:t>
                    </m:r>
                    <m:r>
                      <a:rPr lang="en-US" altLang="zh-CN" sz="2800" b="0" i="1" smtClean="0">
                        <a:latin typeface="Cambria Math" panose="02040503050406030204" pitchFamily="18" charset="0"/>
                      </a:rPr>
                      <m:t>)</m:t>
                    </m:r>
                  </m:oMath>
                </a14:m>
                <a:r>
                  <a:rPr lang="zh-CN" altLang="en-US" sz="2800" dirty="0"/>
                  <a:t> ，当前价格可表示为：</a:t>
                </a:r>
                <a:endParaRPr lang="en-US" altLang="zh-CN" sz="2800" dirty="0"/>
              </a:p>
              <a:p>
                <a:pPr marL="0" indent="0">
                  <a:lnSpc>
                    <a:spcPct val="150000"/>
                  </a:lnSpc>
                  <a:buNone/>
                </a:pPr>
                <a:endParaRPr lang="en-US" altLang="zh-CN" sz="2000" dirty="0"/>
              </a:p>
              <a:p>
                <a:pPr marL="0" indent="0">
                  <a:lnSpc>
                    <a:spcPct val="150000"/>
                  </a:lnSpc>
                  <a:buNone/>
                </a:pPr>
                <a:endParaRPr lang="en-US" altLang="zh-CN" sz="2000" dirty="0"/>
              </a:p>
              <a:p>
                <a:pPr marL="0" indent="0">
                  <a:lnSpc>
                    <a:spcPct val="150000"/>
                  </a:lnSpc>
                  <a:buNone/>
                </a:pPr>
                <a:endParaRPr lang="en-US" altLang="zh-CN" sz="2000"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2979" y="656692"/>
                <a:ext cx="11233248" cy="5868652"/>
              </a:xfrm>
              <a:blipFill>
                <a:blip r:embed="rId3"/>
                <a:stretch>
                  <a:fillRect l="-1412" t="-1871" r="-760"/>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BDF32C33-DD7D-4FB4-A478-EE99FA9063FF}"/>
              </a:ext>
            </a:extLst>
          </p:cNvPr>
          <p:cNvGraphicFramePr>
            <a:graphicFrameLocks noChangeAspect="1"/>
          </p:cNvGraphicFramePr>
          <p:nvPr>
            <p:extLst>
              <p:ext uri="{D42A27DB-BD31-4B8C-83A1-F6EECF244321}">
                <p14:modId xmlns:p14="http://schemas.microsoft.com/office/powerpoint/2010/main" val="3914744258"/>
              </p:ext>
            </p:extLst>
          </p:nvPr>
        </p:nvGraphicFramePr>
        <p:xfrm>
          <a:off x="2421211" y="3571661"/>
          <a:ext cx="6408712" cy="1108258"/>
        </p:xfrm>
        <a:graphic>
          <a:graphicData uri="http://schemas.openxmlformats.org/presentationml/2006/ole">
            <mc:AlternateContent xmlns:mc="http://schemas.openxmlformats.org/markup-compatibility/2006">
              <mc:Choice xmlns:v="urn:schemas-microsoft-com:vml" Requires="v">
                <p:oleObj spid="_x0000_s13400" name="Equation" r:id="rId4" imgW="2501640" imgH="444240" progId="Equation.DSMT4">
                  <p:embed/>
                </p:oleObj>
              </mc:Choice>
              <mc:Fallback>
                <p:oleObj name="Equation" r:id="rId4" imgW="2501640" imgH="444240" progId="Equation.DSMT4">
                  <p:embed/>
                  <p:pic>
                    <p:nvPicPr>
                      <p:cNvPr id="0" name=""/>
                      <p:cNvPicPr/>
                      <p:nvPr/>
                    </p:nvPicPr>
                    <p:blipFill>
                      <a:blip r:embed="rId5"/>
                      <a:stretch>
                        <a:fillRect/>
                      </a:stretch>
                    </p:blipFill>
                    <p:spPr>
                      <a:xfrm>
                        <a:off x="2421211" y="3571661"/>
                        <a:ext cx="6408712" cy="1108258"/>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xmlns="" id="{1DD9C6A9-0F62-444E-8D0A-2062025F77F3}"/>
              </a:ext>
            </a:extLst>
          </p:cNvPr>
          <p:cNvSpPr/>
          <p:nvPr/>
        </p:nvSpPr>
        <p:spPr>
          <a:xfrm>
            <a:off x="2349203" y="3573017"/>
            <a:ext cx="6624736" cy="1296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621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一、债券定价</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979" y="656692"/>
            <a:ext cx="10945216" cy="5868652"/>
          </a:xfrm>
        </p:spPr>
        <p:txBody>
          <a:bodyPr/>
          <a:lstStyle/>
          <a:p>
            <a:pPr marL="0" indent="0">
              <a:buNone/>
            </a:pPr>
            <a:r>
              <a:rPr lang="en-US" altLang="zh-CN" b="1" dirty="0">
                <a:solidFill>
                  <a:srgbClr val="002060"/>
                </a:solidFill>
              </a:rPr>
              <a:t>(</a:t>
            </a:r>
            <a:r>
              <a:rPr lang="zh-CN" altLang="en-US" b="1" dirty="0">
                <a:solidFill>
                  <a:srgbClr val="002060"/>
                </a:solidFill>
              </a:rPr>
              <a:t>二</a:t>
            </a:r>
            <a:r>
              <a:rPr lang="en-US" altLang="zh-CN" b="1" dirty="0">
                <a:solidFill>
                  <a:srgbClr val="002060"/>
                </a:solidFill>
              </a:rPr>
              <a:t>)</a:t>
            </a:r>
            <a:r>
              <a:rPr lang="zh-CN" altLang="en-US" b="1" dirty="0">
                <a:solidFill>
                  <a:srgbClr val="002060"/>
                </a:solidFill>
              </a:rPr>
              <a:t>固定增长的股利贴现模型</a:t>
            </a:r>
            <a:endParaRPr lang="en-US" altLang="zh-CN" b="1" dirty="0">
              <a:solidFill>
                <a:srgbClr val="002060"/>
              </a:solidFill>
            </a:endParaRPr>
          </a:p>
          <a:p>
            <a:pPr marL="0" indent="0">
              <a:lnSpc>
                <a:spcPct val="150000"/>
              </a:lnSpc>
              <a:buNone/>
            </a:pPr>
            <a:r>
              <a:rPr lang="en-US" altLang="zh-CN" sz="2800" b="1" dirty="0"/>
              <a:t>【</a:t>
            </a:r>
            <a:r>
              <a:rPr lang="zh-CN" altLang="en-US" sz="2800" b="1" dirty="0"/>
              <a:t>例</a:t>
            </a:r>
            <a:r>
              <a:rPr lang="en-US" altLang="zh-CN" sz="2800" b="1" dirty="0"/>
              <a:t>2-9】</a:t>
            </a:r>
            <a:r>
              <a:rPr lang="zh-CN" altLang="en-US" sz="2800" dirty="0"/>
              <a:t>接上例，股利每年增长为</a:t>
            </a:r>
            <a:r>
              <a:rPr lang="en-US" altLang="zh-CN" sz="2800" dirty="0"/>
              <a:t>5%</a:t>
            </a:r>
            <a:r>
              <a:rPr lang="zh-CN" altLang="en-US" sz="2800" dirty="0"/>
              <a:t>，请对该股票进行定价。</a:t>
            </a:r>
            <a:endParaRPr lang="en-US" altLang="zh-CN" sz="2800" dirty="0"/>
          </a:p>
          <a:p>
            <a:pPr marL="0" indent="0">
              <a:lnSpc>
                <a:spcPct val="150000"/>
              </a:lnSpc>
              <a:buNone/>
            </a:pPr>
            <a:r>
              <a:rPr lang="zh-CN" altLang="en-US" sz="2800" b="1" dirty="0"/>
              <a:t>     解：</a:t>
            </a:r>
            <a:r>
              <a:rPr lang="zh-CN" altLang="en-US" sz="2800" dirty="0"/>
              <a:t>依照股票定价公式可知：</a:t>
            </a:r>
            <a:endParaRPr lang="en-US" altLang="zh-CN" sz="2800" dirty="0"/>
          </a:p>
          <a:p>
            <a:pPr marL="0" indent="0">
              <a:lnSpc>
                <a:spcPct val="150000"/>
              </a:lnSpc>
              <a:buNone/>
            </a:pPr>
            <a:endParaRPr lang="en-US" altLang="zh-CN" sz="2000" dirty="0"/>
          </a:p>
        </p:txBody>
      </p:sp>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4" name="对象 3">
            <a:extLst>
              <a:ext uri="{FF2B5EF4-FFF2-40B4-BE49-F238E27FC236}">
                <a16:creationId xmlns:a16="http://schemas.microsoft.com/office/drawing/2014/main" xmlns="" id="{5F1E4735-5242-46C2-B2EE-B17B92E03960}"/>
              </a:ext>
            </a:extLst>
          </p:cNvPr>
          <p:cNvGraphicFramePr>
            <a:graphicFrameLocks noChangeAspect="1"/>
          </p:cNvGraphicFramePr>
          <p:nvPr>
            <p:extLst>
              <p:ext uri="{D42A27DB-BD31-4B8C-83A1-F6EECF244321}">
                <p14:modId xmlns:p14="http://schemas.microsoft.com/office/powerpoint/2010/main" val="2548046712"/>
              </p:ext>
            </p:extLst>
          </p:nvPr>
        </p:nvGraphicFramePr>
        <p:xfrm>
          <a:off x="2133179" y="2996952"/>
          <a:ext cx="6722159" cy="1242138"/>
        </p:xfrm>
        <a:graphic>
          <a:graphicData uri="http://schemas.openxmlformats.org/presentationml/2006/ole">
            <mc:AlternateContent xmlns:mc="http://schemas.openxmlformats.org/markup-compatibility/2006">
              <mc:Choice xmlns:v="urn:schemas-microsoft-com:vml" Requires="v">
                <p:oleObj spid="_x0000_s58391" name="Equation" r:id="rId3" imgW="2171520" imgH="419040" progId="Equation.DSMT4">
                  <p:embed/>
                </p:oleObj>
              </mc:Choice>
              <mc:Fallback>
                <p:oleObj name="Equation" r:id="rId3" imgW="2171520" imgH="419040" progId="Equation.DSMT4">
                  <p:embed/>
                  <p:pic>
                    <p:nvPicPr>
                      <p:cNvPr id="4" name="对象 3">
                        <a:extLst>
                          <a:ext uri="{FF2B5EF4-FFF2-40B4-BE49-F238E27FC236}">
                            <a16:creationId xmlns:a16="http://schemas.microsoft.com/office/drawing/2014/main" xmlns="" id="{5F1E4735-5242-46C2-B2EE-B17B92E03960}"/>
                          </a:ext>
                        </a:extLst>
                      </p:cNvPr>
                      <p:cNvPicPr/>
                      <p:nvPr/>
                    </p:nvPicPr>
                    <p:blipFill>
                      <a:blip r:embed="rId4"/>
                      <a:stretch>
                        <a:fillRect/>
                      </a:stretch>
                    </p:blipFill>
                    <p:spPr>
                      <a:xfrm>
                        <a:off x="2133179" y="2996952"/>
                        <a:ext cx="6722159" cy="1242138"/>
                      </a:xfrm>
                      <a:prstGeom prst="rect">
                        <a:avLst/>
                      </a:prstGeom>
                    </p:spPr>
                  </p:pic>
                </p:oleObj>
              </mc:Fallback>
            </mc:AlternateContent>
          </a:graphicData>
        </a:graphic>
      </p:graphicFrame>
    </p:spTree>
    <p:extLst>
      <p:ext uri="{BB962C8B-B14F-4D97-AF65-F5344CB8AC3E}">
        <p14:creationId xmlns:p14="http://schemas.microsoft.com/office/powerpoint/2010/main" val="252729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6955" y="682559"/>
                <a:ext cx="11953328" cy="5868652"/>
              </a:xfrm>
            </p:spPr>
            <p:txBody>
              <a:bodyPr/>
              <a:lstStyle/>
              <a:p>
                <a:pPr marL="0" indent="0">
                  <a:buNone/>
                </a:pPr>
                <a:r>
                  <a:rPr lang="en-US" altLang="zh-CN" b="1" dirty="0">
                    <a:solidFill>
                      <a:srgbClr val="002060"/>
                    </a:solidFill>
                  </a:rPr>
                  <a:t>(</a:t>
                </a:r>
                <a:r>
                  <a:rPr lang="zh-CN" altLang="en-US" b="1" dirty="0">
                    <a:solidFill>
                      <a:srgbClr val="002060"/>
                    </a:solidFill>
                  </a:rPr>
                  <a:t>三</a:t>
                </a:r>
                <a:r>
                  <a:rPr lang="en-US" altLang="zh-CN" b="1" dirty="0">
                    <a:solidFill>
                      <a:srgbClr val="002060"/>
                    </a:solidFill>
                  </a:rPr>
                  <a:t>)</a:t>
                </a:r>
                <a:r>
                  <a:rPr lang="zh-CN" altLang="en-US" b="1" dirty="0">
                    <a:solidFill>
                      <a:srgbClr val="002060"/>
                    </a:solidFill>
                  </a:rPr>
                  <a:t>超常规增长的股利贴现模型</a:t>
                </a:r>
                <a:endParaRPr lang="en-US" altLang="zh-CN"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假设股利在</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 时刻之前保持</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𝑔</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的增长，在 </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时间之后保持增长率为</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𝑔</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2</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a:t>
                </a:r>
              </a:p>
              <a:p>
                <a:pPr marL="0" indent="0">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6955" y="682559"/>
                <a:ext cx="11953328" cy="5868652"/>
              </a:xfrm>
              <a:blipFill>
                <a:blip r:embed="rId3"/>
                <a:stretch>
                  <a:fillRect l="-1275" t="-1869"/>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CD66F6E5-D15B-4667-ACC7-3E157EB6320F}"/>
              </a:ext>
            </a:extLst>
          </p:cNvPr>
          <p:cNvGraphicFramePr>
            <a:graphicFrameLocks noChangeAspect="1"/>
          </p:cNvGraphicFramePr>
          <p:nvPr>
            <p:extLst>
              <p:ext uri="{D42A27DB-BD31-4B8C-83A1-F6EECF244321}">
                <p14:modId xmlns:p14="http://schemas.microsoft.com/office/powerpoint/2010/main" val="108244099"/>
              </p:ext>
            </p:extLst>
          </p:nvPr>
        </p:nvGraphicFramePr>
        <p:xfrm>
          <a:off x="260971" y="3814315"/>
          <a:ext cx="3433256" cy="1192517"/>
        </p:xfrm>
        <a:graphic>
          <a:graphicData uri="http://schemas.openxmlformats.org/presentationml/2006/ole">
            <mc:AlternateContent xmlns:mc="http://schemas.openxmlformats.org/markup-compatibility/2006">
              <mc:Choice xmlns:v="urn:schemas-microsoft-com:vml" Requires="v">
                <p:oleObj spid="_x0000_s14544" name="Equation" r:id="rId4" imgW="1155600" imgH="469800" progId="Equation.DSMT4">
                  <p:embed/>
                </p:oleObj>
              </mc:Choice>
              <mc:Fallback>
                <p:oleObj name="Equation" r:id="rId4" imgW="1155600" imgH="469800" progId="Equation.DSMT4">
                  <p:embed/>
                  <p:pic>
                    <p:nvPicPr>
                      <p:cNvPr id="0" name=""/>
                      <p:cNvPicPr/>
                      <p:nvPr/>
                    </p:nvPicPr>
                    <p:blipFill>
                      <a:blip r:embed="rId5"/>
                      <a:stretch>
                        <a:fillRect/>
                      </a:stretch>
                    </p:blipFill>
                    <p:spPr>
                      <a:xfrm>
                        <a:off x="260971" y="3814315"/>
                        <a:ext cx="3433256" cy="119251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92CC52BF-5B9C-42A2-B0AF-C6DC7CFC66B8}"/>
              </a:ext>
            </a:extLst>
          </p:cNvPr>
          <p:cNvGraphicFramePr>
            <a:graphicFrameLocks noChangeAspect="1"/>
          </p:cNvGraphicFramePr>
          <p:nvPr>
            <p:extLst>
              <p:ext uri="{D42A27DB-BD31-4B8C-83A1-F6EECF244321}">
                <p14:modId xmlns:p14="http://schemas.microsoft.com/office/powerpoint/2010/main" val="2701997014"/>
              </p:ext>
            </p:extLst>
          </p:nvPr>
        </p:nvGraphicFramePr>
        <p:xfrm>
          <a:off x="626526" y="5032674"/>
          <a:ext cx="2599658" cy="1075722"/>
        </p:xfrm>
        <a:graphic>
          <a:graphicData uri="http://schemas.openxmlformats.org/presentationml/2006/ole">
            <mc:AlternateContent xmlns:mc="http://schemas.openxmlformats.org/markup-compatibility/2006">
              <mc:Choice xmlns:v="urn:schemas-microsoft-com:vml" Requires="v">
                <p:oleObj spid="_x0000_s14545" name="Equation" r:id="rId6" imgW="1066680" imgH="431640" progId="Equation.DSMT4">
                  <p:embed/>
                </p:oleObj>
              </mc:Choice>
              <mc:Fallback>
                <p:oleObj name="Equation" r:id="rId6" imgW="1066680" imgH="431640" progId="Equation.DSMT4">
                  <p:embed/>
                  <p:pic>
                    <p:nvPicPr>
                      <p:cNvPr id="0" name=""/>
                      <p:cNvPicPr/>
                      <p:nvPr/>
                    </p:nvPicPr>
                    <p:blipFill>
                      <a:blip r:embed="rId7"/>
                      <a:stretch>
                        <a:fillRect/>
                      </a:stretch>
                    </p:blipFill>
                    <p:spPr>
                      <a:xfrm>
                        <a:off x="626526" y="5032674"/>
                        <a:ext cx="2599658" cy="107572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F2CEC2B-ABA7-4644-BADD-C7BBD3371841}"/>
              </a:ext>
            </a:extLst>
          </p:cNvPr>
          <p:cNvGraphicFramePr>
            <a:graphicFrameLocks noChangeAspect="1"/>
          </p:cNvGraphicFramePr>
          <p:nvPr>
            <p:extLst>
              <p:ext uri="{D42A27DB-BD31-4B8C-83A1-F6EECF244321}">
                <p14:modId xmlns:p14="http://schemas.microsoft.com/office/powerpoint/2010/main" val="4026761825"/>
              </p:ext>
            </p:extLst>
          </p:nvPr>
        </p:nvGraphicFramePr>
        <p:xfrm>
          <a:off x="4455790" y="4115509"/>
          <a:ext cx="3595444" cy="1350989"/>
        </p:xfrm>
        <a:graphic>
          <a:graphicData uri="http://schemas.openxmlformats.org/presentationml/2006/ole">
            <mc:AlternateContent xmlns:mc="http://schemas.openxmlformats.org/markup-compatibility/2006">
              <mc:Choice xmlns:v="urn:schemas-microsoft-com:vml" Requires="v">
                <p:oleObj spid="_x0000_s14546" name="Equation" r:id="rId8" imgW="1244520" imgH="444240" progId="Equation.DSMT4">
                  <p:embed/>
                </p:oleObj>
              </mc:Choice>
              <mc:Fallback>
                <p:oleObj name="Equation" r:id="rId8" imgW="1244520" imgH="444240" progId="Equation.DSMT4">
                  <p:embed/>
                  <p:pic>
                    <p:nvPicPr>
                      <p:cNvPr id="0" name=""/>
                      <p:cNvPicPr/>
                      <p:nvPr/>
                    </p:nvPicPr>
                    <p:blipFill>
                      <a:blip r:embed="rId9"/>
                      <a:stretch>
                        <a:fillRect/>
                      </a:stretch>
                    </p:blipFill>
                    <p:spPr>
                      <a:xfrm>
                        <a:off x="4455790" y="4115509"/>
                        <a:ext cx="3595444" cy="135098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CFE3FDF9-E952-4456-B32C-2825745EEB11}"/>
              </a:ext>
            </a:extLst>
          </p:cNvPr>
          <p:cNvGraphicFramePr>
            <a:graphicFrameLocks noChangeAspect="1"/>
          </p:cNvGraphicFramePr>
          <p:nvPr>
            <p:extLst>
              <p:ext uri="{D42A27DB-BD31-4B8C-83A1-F6EECF244321}">
                <p14:modId xmlns:p14="http://schemas.microsoft.com/office/powerpoint/2010/main" val="497686231"/>
              </p:ext>
            </p:extLst>
          </p:nvPr>
        </p:nvGraphicFramePr>
        <p:xfrm>
          <a:off x="8973939" y="4392064"/>
          <a:ext cx="3096344" cy="993378"/>
        </p:xfrm>
        <a:graphic>
          <a:graphicData uri="http://schemas.openxmlformats.org/presentationml/2006/ole">
            <mc:AlternateContent xmlns:mc="http://schemas.openxmlformats.org/markup-compatibility/2006">
              <mc:Choice xmlns:v="urn:schemas-microsoft-com:vml" Requires="v">
                <p:oleObj spid="_x0000_s14547" name="Equation" r:id="rId10" imgW="901440" imgH="228600" progId="Equation.DSMT4">
                  <p:embed/>
                </p:oleObj>
              </mc:Choice>
              <mc:Fallback>
                <p:oleObj name="Equation" r:id="rId10" imgW="901440" imgH="228600" progId="Equation.DSMT4">
                  <p:embed/>
                  <p:pic>
                    <p:nvPicPr>
                      <p:cNvPr id="0" name=""/>
                      <p:cNvPicPr/>
                      <p:nvPr/>
                    </p:nvPicPr>
                    <p:blipFill>
                      <a:blip r:embed="rId11"/>
                      <a:stretch>
                        <a:fillRect/>
                      </a:stretch>
                    </p:blipFill>
                    <p:spPr>
                      <a:xfrm>
                        <a:off x="8973939" y="4392064"/>
                        <a:ext cx="3096344" cy="993378"/>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xmlns="" id="{C1E39678-C5EB-41CC-A15C-9C85EF10C947}"/>
              </a:ext>
            </a:extLst>
          </p:cNvPr>
          <p:cNvGrpSpPr/>
          <p:nvPr/>
        </p:nvGrpSpPr>
        <p:grpSpPr>
          <a:xfrm>
            <a:off x="332979" y="1772004"/>
            <a:ext cx="11449272" cy="1656999"/>
            <a:chOff x="-764216" y="5740020"/>
            <a:chExt cx="7950209" cy="585157"/>
          </a:xfrm>
        </p:grpSpPr>
        <p:grpSp>
          <p:nvGrpSpPr>
            <p:cNvPr id="26" name="组合 25">
              <a:extLst>
                <a:ext uri="{FF2B5EF4-FFF2-40B4-BE49-F238E27FC236}">
                  <a16:creationId xmlns:a16="http://schemas.microsoft.com/office/drawing/2014/main" xmlns="" id="{72F4E8C6-2465-4262-8F5F-B255C0DE5C60}"/>
                </a:ext>
              </a:extLst>
            </p:cNvPr>
            <p:cNvGrpSpPr/>
            <p:nvPr/>
          </p:nvGrpSpPr>
          <p:grpSpPr>
            <a:xfrm>
              <a:off x="2586053" y="5740020"/>
              <a:ext cx="4599940" cy="585157"/>
              <a:chOff x="1506146" y="4484912"/>
              <a:chExt cx="4599940" cy="585157"/>
            </a:xfrm>
          </p:grpSpPr>
          <p:grpSp>
            <p:nvGrpSpPr>
              <p:cNvPr id="28" name="组合 27">
                <a:extLst>
                  <a:ext uri="{FF2B5EF4-FFF2-40B4-BE49-F238E27FC236}">
                    <a16:creationId xmlns:a16="http://schemas.microsoft.com/office/drawing/2014/main" xmlns="" id="{04AB1A6B-BD17-4C48-83FF-5D663468A4A9}"/>
                  </a:ext>
                </a:extLst>
              </p:cNvPr>
              <p:cNvGrpSpPr/>
              <p:nvPr/>
            </p:nvGrpSpPr>
            <p:grpSpPr>
              <a:xfrm>
                <a:off x="1506146" y="4484912"/>
                <a:ext cx="4599940" cy="585157"/>
                <a:chOff x="2484" y="9141"/>
                <a:chExt cx="7244" cy="724"/>
              </a:xfrm>
              <a:solidFill>
                <a:schemeClr val="accent1">
                  <a:lumMod val="20000"/>
                  <a:lumOff val="80000"/>
                </a:schemeClr>
              </a:solidFill>
            </p:grpSpPr>
            <mc:AlternateContent xmlns:mc="http://schemas.openxmlformats.org/markup-compatibility/2006" xmlns:a14="http://schemas.microsoft.com/office/drawing/2010/main">
              <mc:Choice Requires="a14">
                <p:sp>
                  <p:nvSpPr>
                    <p:cNvPr id="30" name="圆角矩形 11">
                      <a:extLst>
                        <a:ext uri="{FF2B5EF4-FFF2-40B4-BE49-F238E27FC236}">
                          <a16:creationId xmlns:a16="http://schemas.microsoft.com/office/drawing/2014/main" xmlns="" id="{5AF1CEB6-A4FB-4637-A26F-907A6C30CA61}"/>
                        </a:ext>
                      </a:extLst>
                    </p:cNvPr>
                    <p:cNvSpPr/>
                    <p:nvPr/>
                  </p:nvSpPr>
                  <p:spPr>
                    <a:xfrm>
                      <a:off x="2484" y="9163"/>
                      <a:ext cx="2756" cy="69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2.</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计算</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时刻之前的股票价格的现值</a:t>
                      </a:r>
                      <a:endParaRPr kumimoji="1" lang="zh-CN" altLang="en-US" sz="2000" b="1" dirty="0"/>
                    </a:p>
                  </p:txBody>
                </p:sp>
              </mc:Choice>
              <mc:Fallback xmlns="">
                <p:sp>
                  <p:nvSpPr>
                    <p:cNvPr id="30" name="圆角矩形 11">
                      <a:extLst>
                        <a:ext uri="{FF2B5EF4-FFF2-40B4-BE49-F238E27FC236}">
                          <a16:creationId xmlns:a16="http://schemas.microsoft.com/office/drawing/2014/main" id="{5AF1CEB6-A4FB-4637-A26F-907A6C30CA61}"/>
                        </a:ext>
                      </a:extLst>
                    </p:cNvPr>
                    <p:cNvSpPr>
                      <a:spLocks noRot="1" noChangeAspect="1" noMove="1" noResize="1" noEditPoints="1" noAdjustHandles="1" noChangeArrowheads="1" noChangeShapeType="1" noTextEdit="1"/>
                    </p:cNvSpPr>
                    <p:nvPr/>
                  </p:nvSpPr>
                  <p:spPr>
                    <a:xfrm>
                      <a:off x="2484" y="9163"/>
                      <a:ext cx="2756" cy="690"/>
                    </a:xfrm>
                    <a:prstGeom prst="roundRect">
                      <a:avLst/>
                    </a:prstGeom>
                    <a:blipFill>
                      <a:blip r:embed="rId12"/>
                      <a:stretch>
                        <a:fillRect/>
                      </a:stretch>
                    </a:blipFill>
                    <a:ln>
                      <a:solidFill>
                        <a:schemeClr val="tx1"/>
                      </a:solidFill>
                    </a:ln>
                  </p:spPr>
                  <p:txBody>
                    <a:bodyPr/>
                    <a:lstStyle/>
                    <a:p>
                      <a:r>
                        <a:rPr lang="zh-CN" altLang="en-US">
                          <a:noFill/>
                        </a:rPr>
                        <a:t> </a:t>
                      </a:r>
                    </a:p>
                  </p:txBody>
                </p:sp>
              </mc:Fallback>
            </mc:AlternateContent>
            <p:sp>
              <p:nvSpPr>
                <p:cNvPr id="31" name="圆角矩形 13">
                  <a:extLst>
                    <a:ext uri="{FF2B5EF4-FFF2-40B4-BE49-F238E27FC236}">
                      <a16:creationId xmlns:a16="http://schemas.microsoft.com/office/drawing/2014/main" xmlns="" id="{83D93632-1427-40C7-9A97-A70B4F46DEB8}"/>
                    </a:ext>
                  </a:extLst>
                </p:cNvPr>
                <p:cNvSpPr/>
                <p:nvPr/>
              </p:nvSpPr>
              <p:spPr>
                <a:xfrm>
                  <a:off x="7208" y="9141"/>
                  <a:ext cx="2520" cy="72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3.</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两个现值相加得到普通股的价值</a:t>
                  </a:r>
                  <a:endParaRPr kumimoji="1" lang="zh-CN" altLang="en-US" sz="2000" dirty="0"/>
                </a:p>
              </p:txBody>
            </p:sp>
          </p:grpSp>
          <p:cxnSp>
            <p:nvCxnSpPr>
              <p:cNvPr id="29" name="直接箭头连接符 16">
                <a:extLst>
                  <a:ext uri="{FF2B5EF4-FFF2-40B4-BE49-F238E27FC236}">
                    <a16:creationId xmlns:a16="http://schemas.microsoft.com/office/drawing/2014/main" xmlns="" id="{394EDC5C-E913-4B7D-A35E-5C82D896E942}"/>
                  </a:ext>
                </a:extLst>
              </p:cNvPr>
              <p:cNvCxnSpPr>
                <a:cxnSpLocks/>
                <a:stCxn id="30" idx="3"/>
                <a:endCxn id="31" idx="1"/>
              </p:cNvCxnSpPr>
              <p:nvPr/>
            </p:nvCxnSpPr>
            <p:spPr>
              <a:xfrm flipV="1">
                <a:off x="3256206" y="4777491"/>
                <a:ext cx="1249680" cy="404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圆角矩形 7">
                  <a:extLst>
                    <a:ext uri="{FF2B5EF4-FFF2-40B4-BE49-F238E27FC236}">
                      <a16:creationId xmlns:a16="http://schemas.microsoft.com/office/drawing/2014/main" xmlns="" id="{19135402-BFB3-49CF-916B-3167423BE15B}"/>
                    </a:ext>
                  </a:extLst>
                </p:cNvPr>
                <p:cNvSpPr/>
                <p:nvPr/>
              </p:nvSpPr>
              <p:spPr>
                <a:xfrm>
                  <a:off x="-764216" y="5757801"/>
                  <a:ext cx="2199005" cy="5576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2200" i="0" u="none" strike="noStrike" kern="1200" cap="none" spc="0" normalizeH="0" baseline="0" noProof="0" dirty="0">
                      <a:ln>
                        <a:noFill/>
                      </a:ln>
                      <a:solidFill>
                        <a:prstClr val="black"/>
                      </a:solidFill>
                      <a:effectLst/>
                      <a:uLnTx/>
                      <a:uFillTx/>
                      <a:latin typeface="Calibri"/>
                      <a:ea typeface="宋体" panose="02010600030101010101" pitchFamily="2" charset="-122"/>
                    </a:rPr>
                    <a:t>1.</a:t>
                  </a:r>
                  <a:r>
                    <a:rPr kumimoji="1" lang="zh-CN" altLang="en-US" sz="2200" i="0" u="none" strike="noStrike" kern="1200" cap="none" spc="0" normalizeH="0" baseline="0" noProof="0" dirty="0">
                      <a:ln>
                        <a:noFill/>
                      </a:ln>
                      <a:solidFill>
                        <a:prstClr val="black"/>
                      </a:solidFill>
                      <a:effectLst/>
                      <a:uLnTx/>
                      <a:uFillTx/>
                      <a:latin typeface="Calibri"/>
                      <a:ea typeface="宋体" panose="02010600030101010101" pitchFamily="2" charset="-122"/>
                    </a:rPr>
                    <a:t>计算在</a:t>
                  </a:r>
                  <a14:m>
                    <m:oMath xmlns:m="http://schemas.openxmlformats.org/officeDocument/2006/math">
                      <m:sSub>
                        <m:sSubPr>
                          <m:ctrlPr>
                            <a:rPr kumimoji="1" lang="en-US" altLang="zh-CN" sz="220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i="0" u="none" strike="noStrike" kern="1200" cap="none" spc="0" normalizeH="0" baseline="0" noProof="0" dirty="0">
                      <a:ln>
                        <a:noFill/>
                      </a:ln>
                      <a:solidFill>
                        <a:prstClr val="black"/>
                      </a:solidFill>
                      <a:effectLst/>
                      <a:uLnTx/>
                      <a:uFillTx/>
                      <a:latin typeface="Calibri"/>
                      <a:ea typeface="宋体" panose="02010600030101010101" pitchFamily="2" charset="-122"/>
                    </a:rPr>
                    <a:t>时刻的股价 </a:t>
                  </a:r>
                  <a14:m>
                    <m:oMath xmlns:m="http://schemas.openxmlformats.org/officeDocument/2006/math">
                      <m:sSub>
                        <m:sSubPr>
                          <m:ctrlPr>
                            <a:rPr kumimoji="1" lang="en-US" altLang="zh-CN" sz="220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𝑃</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en-US" altLang="zh-CN" sz="2200" dirty="0"/>
                    <a:t>,</a:t>
                  </a:r>
                  <a:r>
                    <a:rPr kumimoji="1" lang="zh-CN" altLang="en-US" sz="2200" dirty="0"/>
                    <a:t>并将其贴现至当前时刻</a:t>
                  </a:r>
                </a:p>
              </p:txBody>
            </p:sp>
          </mc:Choice>
          <mc:Fallback xmlns="">
            <p:sp>
              <p:nvSpPr>
                <p:cNvPr id="27" name="圆角矩形 7">
                  <a:extLst>
                    <a:ext uri="{FF2B5EF4-FFF2-40B4-BE49-F238E27FC236}">
                      <a16:creationId xmlns:a16="http://schemas.microsoft.com/office/drawing/2014/main" id="{19135402-BFB3-49CF-916B-3167423BE15B}"/>
                    </a:ext>
                  </a:extLst>
                </p:cNvPr>
                <p:cNvSpPr>
                  <a:spLocks noRot="1" noChangeAspect="1" noMove="1" noResize="1" noEditPoints="1" noAdjustHandles="1" noChangeArrowheads="1" noChangeShapeType="1" noTextEdit="1"/>
                </p:cNvSpPr>
                <p:nvPr/>
              </p:nvSpPr>
              <p:spPr>
                <a:xfrm>
                  <a:off x="-764216" y="5757801"/>
                  <a:ext cx="2199005" cy="557677"/>
                </a:xfrm>
                <a:prstGeom prst="roundRect">
                  <a:avLst/>
                </a:prstGeom>
                <a:blipFill>
                  <a:blip r:embed="rId13"/>
                  <a:stretch>
                    <a:fillRect/>
                  </a:stretch>
                </a:blipFill>
                <a:ln/>
              </p:spPr>
              <p:txBody>
                <a:bodyPr/>
                <a:lstStyle/>
                <a:p>
                  <a:r>
                    <a:rPr lang="zh-CN" altLang="en-US">
                      <a:noFill/>
                    </a:rPr>
                    <a:t> </a:t>
                  </a:r>
                </a:p>
              </p:txBody>
            </p:sp>
          </mc:Fallback>
        </mc:AlternateContent>
      </p:grpSp>
      <p:cxnSp>
        <p:nvCxnSpPr>
          <p:cNvPr id="38" name="直接箭头连接符 37">
            <a:extLst>
              <a:ext uri="{FF2B5EF4-FFF2-40B4-BE49-F238E27FC236}">
                <a16:creationId xmlns:a16="http://schemas.microsoft.com/office/drawing/2014/main" xmlns="" id="{5EB6BF29-1A4F-4AC9-B00C-5E68D863D2E3}"/>
              </a:ext>
            </a:extLst>
          </p:cNvPr>
          <p:cNvCxnSpPr>
            <a:cxnSpLocks/>
            <a:stCxn id="27" idx="3"/>
            <a:endCxn id="30" idx="1"/>
          </p:cNvCxnSpPr>
          <p:nvPr/>
        </p:nvCxnSpPr>
        <p:spPr>
          <a:xfrm>
            <a:off x="3499815" y="2611944"/>
            <a:ext cx="16579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xmlns="" id="{709F4D5E-3F1C-4AC6-AC94-E2F8D5784731}"/>
              </a:ext>
            </a:extLst>
          </p:cNvPr>
          <p:cNvSpPr/>
          <p:nvPr/>
        </p:nvSpPr>
        <p:spPr>
          <a:xfrm>
            <a:off x="195715" y="3814315"/>
            <a:ext cx="3630358" cy="230424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xmlns="" id="{5D55D6CA-2870-4FC5-B1E2-54071DAC7D4E}"/>
              </a:ext>
            </a:extLst>
          </p:cNvPr>
          <p:cNvSpPr/>
          <p:nvPr/>
        </p:nvSpPr>
        <p:spPr>
          <a:xfrm>
            <a:off x="4455790" y="3814315"/>
            <a:ext cx="3816424" cy="230424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xmlns="" id="{675A852E-07C8-49C4-8233-B76D6366FCE9}"/>
              </a:ext>
            </a:extLst>
          </p:cNvPr>
          <p:cNvSpPr/>
          <p:nvPr/>
        </p:nvSpPr>
        <p:spPr>
          <a:xfrm>
            <a:off x="8937935" y="3827121"/>
            <a:ext cx="3168352" cy="22812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下 43">
            <a:extLst>
              <a:ext uri="{FF2B5EF4-FFF2-40B4-BE49-F238E27FC236}">
                <a16:creationId xmlns:a16="http://schemas.microsoft.com/office/drawing/2014/main" xmlns="" id="{B854BCF8-7B62-46D2-8AA9-262EE833A8E8}"/>
              </a:ext>
            </a:extLst>
          </p:cNvPr>
          <p:cNvSpPr/>
          <p:nvPr/>
        </p:nvSpPr>
        <p:spPr>
          <a:xfrm flipH="1">
            <a:off x="1793344" y="3466544"/>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下 44">
            <a:extLst>
              <a:ext uri="{FF2B5EF4-FFF2-40B4-BE49-F238E27FC236}">
                <a16:creationId xmlns:a16="http://schemas.microsoft.com/office/drawing/2014/main" xmlns="" id="{50DFCA33-32DB-46EA-9494-A6173A54FD14}"/>
              </a:ext>
            </a:extLst>
          </p:cNvPr>
          <p:cNvSpPr/>
          <p:nvPr/>
        </p:nvSpPr>
        <p:spPr>
          <a:xfrm flipH="1">
            <a:off x="6363367" y="3467446"/>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下 45">
            <a:extLst>
              <a:ext uri="{FF2B5EF4-FFF2-40B4-BE49-F238E27FC236}">
                <a16:creationId xmlns:a16="http://schemas.microsoft.com/office/drawing/2014/main" xmlns="" id="{2FD2EC8F-89E1-4081-BCDB-4D38AB9767E4}"/>
              </a:ext>
            </a:extLst>
          </p:cNvPr>
          <p:cNvSpPr/>
          <p:nvPr/>
        </p:nvSpPr>
        <p:spPr>
          <a:xfrm flipH="1">
            <a:off x="10486107" y="3465571"/>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981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5016" y="623377"/>
                <a:ext cx="11953328" cy="5868652"/>
              </a:xfrm>
            </p:spPr>
            <p:txBody>
              <a:bodyPr/>
              <a:lstStyle/>
              <a:p>
                <a:pPr marL="0" indent="0">
                  <a:lnSpc>
                    <a:spcPct val="150000"/>
                  </a:lnSpc>
                  <a:buNone/>
                </a:pPr>
                <a:r>
                  <a:rPr lang="en-US" altLang="zh-CN" sz="2000" b="1" dirty="0"/>
                  <a:t>【</a:t>
                </a:r>
                <a:r>
                  <a:rPr lang="zh-CN" altLang="en-US" sz="2000" b="1" dirty="0"/>
                  <a:t>例</a:t>
                </a:r>
                <a:r>
                  <a:rPr lang="en-US" altLang="zh-CN" sz="2000" b="1" dirty="0"/>
                  <a:t>2-10】</a:t>
                </a:r>
                <a:r>
                  <a:rPr lang="zh-CN" altLang="en-US" sz="2000" dirty="0"/>
                  <a:t>接上例，假定在开始的两年内，该公司的股利预期增长率为</a:t>
                </a:r>
                <a:r>
                  <a:rPr lang="en-US" altLang="zh-CN" sz="2000" dirty="0"/>
                  <a:t>8%</a:t>
                </a:r>
                <a:r>
                  <a:rPr lang="zh-CN" altLang="en-US" sz="2000" dirty="0"/>
                  <a:t>，随后预期增长率下降至</a:t>
                </a:r>
                <a:r>
                  <a:rPr lang="en-US" altLang="zh-CN" sz="2000" dirty="0"/>
                  <a:t>5%</a:t>
                </a:r>
                <a:r>
                  <a:rPr lang="zh-CN" altLang="en-US" sz="2000" dirty="0"/>
                  <a:t>。请对该股票进行定价。</a:t>
                </a:r>
              </a:p>
              <a:p>
                <a:pPr marL="0" indent="0">
                  <a:lnSpc>
                    <a:spcPct val="150000"/>
                  </a:lnSpc>
                  <a:buNone/>
                </a:pPr>
                <a:r>
                  <a:rPr lang="zh-CN" altLang="en-US" sz="2000" dirty="0"/>
                  <a:t>解：</a:t>
                </a:r>
                <a:r>
                  <a:rPr lang="zh-CN" altLang="en-US" sz="2000" b="1" dirty="0"/>
                  <a:t>第一步</a:t>
                </a:r>
                <a:r>
                  <a:rPr lang="zh-CN" altLang="en-US" sz="2000" dirty="0"/>
                  <a:t>：计算在超常规增长时期的股利，并求出其现值；</a:t>
                </a:r>
              </a:p>
              <a:p>
                <a:pPr marL="0" indent="0">
                  <a:lnSpc>
                    <a:spcPct val="150000"/>
                  </a:lnSpc>
                  <a:buNone/>
                </a:pPr>
                <a:r>
                  <a:rPr lang="zh-CN" altLang="en-US" sz="2000" dirty="0"/>
                  <a:t>  假定</a:t>
                </a:r>
                <a14:m>
                  <m:oMath xmlns:m="http://schemas.openxmlformats.org/officeDocument/2006/math">
                    <m:r>
                      <a:rPr lang="en-US" altLang="zh-CN" sz="2000" b="0" i="1" smtClean="0">
                        <a:latin typeface="Cambria Math" panose="02040503050406030204" pitchFamily="18" charset="0"/>
                      </a:rPr>
                      <m:t>𝐷</m:t>
                    </m:r>
                  </m:oMath>
                </a14:m>
                <a:r>
                  <a:rPr lang="zh-CN" altLang="en-US" sz="2000" dirty="0"/>
                  <a:t>为</a:t>
                </a:r>
                <a:r>
                  <a:rPr lang="en-US" altLang="zh-CN" sz="2000" dirty="0"/>
                  <a:t>40</a:t>
                </a:r>
                <a:r>
                  <a:rPr lang="zh-CN" altLang="en-US" sz="2000" dirty="0"/>
                  <a:t>元，</a:t>
                </a:r>
                <a14:m>
                  <m:oMath xmlns:m="http://schemas.openxmlformats.org/officeDocument/2006/math">
                    <m:r>
                      <a:rPr lang="en-US" altLang="zh-CN" sz="2000" b="0" i="1" smtClean="0">
                        <a:latin typeface="Cambria Math" panose="02040503050406030204" pitchFamily="18" charset="0"/>
                      </a:rPr>
                      <m:t>𝑔</m:t>
                    </m:r>
                  </m:oMath>
                </a14:m>
                <a:r>
                  <a:rPr lang="zh-CN" altLang="en-US" sz="2000" dirty="0"/>
                  <a:t>为</a:t>
                </a:r>
                <a:r>
                  <a:rPr lang="en-US" altLang="zh-CN" sz="2000" dirty="0"/>
                  <a:t>8%</a:t>
                </a:r>
                <a:r>
                  <a:rPr lang="zh-CN" altLang="en-US" sz="2000" dirty="0"/>
                  <a:t>， </a:t>
                </a:r>
                <a14:m>
                  <m:oMath xmlns:m="http://schemas.openxmlformats.org/officeDocument/2006/math">
                    <m:r>
                      <a:rPr lang="en-US" altLang="zh-CN" sz="2000" b="0" i="1" smtClean="0">
                        <a:latin typeface="Cambria Math" panose="02040503050406030204" pitchFamily="18" charset="0"/>
                      </a:rPr>
                      <m:t>𝑟</m:t>
                    </m:r>
                  </m:oMath>
                </a14:m>
                <a:r>
                  <a:rPr lang="zh-CN" altLang="en-US" sz="2000" dirty="0"/>
                  <a:t>为</a:t>
                </a:r>
                <a:r>
                  <a:rPr lang="en-US" altLang="zh-CN" sz="2000" dirty="0"/>
                  <a:t>10%</a:t>
                </a:r>
                <a:r>
                  <a:rPr lang="zh-CN" altLang="en-US" sz="2000" dirty="0"/>
                  <a:t>，故此                                                         ，</a:t>
                </a:r>
                <a:endParaRPr lang="en-US" altLang="zh-CN" sz="2000" dirty="0"/>
              </a:p>
              <a:p>
                <a:pPr marL="0" indent="0">
                  <a:lnSpc>
                    <a:spcPct val="150000"/>
                  </a:lnSpc>
                  <a:buNone/>
                </a:pPr>
                <a:r>
                  <a:rPr lang="zh-CN" altLang="en-US" sz="2000" dirty="0"/>
                  <a:t>  此时，股利的现值为：</a:t>
                </a:r>
              </a:p>
              <a:p>
                <a:pPr marL="0" indent="0">
                  <a:lnSpc>
                    <a:spcPct val="150000"/>
                  </a:lnSpc>
                  <a:buNone/>
                </a:pPr>
                <a:r>
                  <a:rPr lang="zh-CN" altLang="en-US" sz="2000" dirty="0"/>
                  <a:t> </a:t>
                </a:r>
                <a:r>
                  <a:rPr lang="zh-CN" altLang="en-US" sz="2000" b="1" dirty="0"/>
                  <a:t>第二步</a:t>
                </a:r>
                <a:r>
                  <a:rPr lang="zh-CN" altLang="en-US" sz="2000" dirty="0"/>
                  <a:t>：计算在超常规增长时期末股票的价格；</a:t>
                </a:r>
              </a:p>
              <a:p>
                <a:pPr marL="0" indent="0">
                  <a:lnSpc>
                    <a:spcPct val="150000"/>
                  </a:lnSpc>
                  <a:buNone/>
                </a:pPr>
                <a:r>
                  <a:rPr lang="zh-CN" altLang="en-US" sz="2000" dirty="0"/>
                  <a:t>       第三年的股利为</a:t>
                </a:r>
                <a:endParaRPr lang="en-US" altLang="zh-CN" sz="2000" dirty="0"/>
              </a:p>
              <a:p>
                <a:pPr marL="0" indent="0">
                  <a:lnSpc>
                    <a:spcPct val="150000"/>
                  </a:lnSpc>
                  <a:buNone/>
                </a:pPr>
                <a:r>
                  <a:rPr lang="zh-CN" altLang="en-US" sz="2000" dirty="0"/>
                  <a:t>       则第三年至期末股票的价值为： </a:t>
                </a:r>
                <a:endParaRPr lang="en-US" altLang="zh-CN" sz="2000" dirty="0"/>
              </a:p>
              <a:p>
                <a:pPr marL="0" indent="0">
                  <a:lnSpc>
                    <a:spcPct val="150000"/>
                  </a:lnSpc>
                  <a:buNone/>
                </a:pPr>
                <a:r>
                  <a:rPr lang="zh-CN" altLang="en-US" sz="2000" dirty="0"/>
                  <a:t>将其贴现至期初可得：</a:t>
                </a:r>
              </a:p>
              <a:p>
                <a:pPr marL="0" indent="0">
                  <a:lnSpc>
                    <a:spcPct val="150000"/>
                  </a:lnSpc>
                  <a:buNone/>
                </a:pPr>
                <a:r>
                  <a:rPr lang="zh-CN" altLang="en-US" sz="2000" dirty="0"/>
                  <a:t> </a:t>
                </a:r>
                <a:r>
                  <a:rPr lang="zh-CN" altLang="en-US" sz="2000" b="1" dirty="0"/>
                  <a:t>第三步</a:t>
                </a:r>
                <a:r>
                  <a:rPr lang="zh-CN" altLang="en-US" sz="2000" dirty="0"/>
                  <a:t>，将这两个现值的数值相加得到普通股的价值，可得该股票最终定价为：</a:t>
                </a:r>
              </a:p>
              <a:p>
                <a:pPr marL="0" indent="0">
                  <a:lnSpc>
                    <a:spcPct val="150000"/>
                  </a:lnSpc>
                  <a:buNone/>
                </a:pPr>
                <a:r>
                  <a:rPr lang="zh-CN" altLang="en-US" sz="2000" dirty="0"/>
                  <a:t> </a:t>
                </a:r>
              </a:p>
              <a:p>
                <a:pPr marL="0" indent="0">
                  <a:lnSpc>
                    <a:spcPct val="150000"/>
                  </a:lnSpc>
                  <a:buNone/>
                </a:pPr>
                <a:endParaRPr lang="zh-CN" altLang="en-US" sz="2000"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5016" y="623377"/>
                <a:ext cx="11953328" cy="5868652"/>
              </a:xfrm>
              <a:blipFill>
                <a:blip r:embed="rId3"/>
                <a:stretch>
                  <a:fillRect l="-561" r="-510"/>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1A86F978-DACB-4F66-976F-3DA64FEE6177}"/>
              </a:ext>
            </a:extLst>
          </p:cNvPr>
          <p:cNvGraphicFramePr>
            <a:graphicFrameLocks noChangeAspect="1"/>
          </p:cNvGraphicFramePr>
          <p:nvPr>
            <p:extLst>
              <p:ext uri="{D42A27DB-BD31-4B8C-83A1-F6EECF244321}">
                <p14:modId xmlns:p14="http://schemas.microsoft.com/office/powerpoint/2010/main" val="1808594984"/>
              </p:ext>
            </p:extLst>
          </p:nvPr>
        </p:nvGraphicFramePr>
        <p:xfrm>
          <a:off x="4596788" y="2256039"/>
          <a:ext cx="3240360" cy="381642"/>
        </p:xfrm>
        <a:graphic>
          <a:graphicData uri="http://schemas.openxmlformats.org/presentationml/2006/ole">
            <mc:AlternateContent xmlns:mc="http://schemas.openxmlformats.org/markup-compatibility/2006">
              <mc:Choice xmlns:v="urn:schemas-microsoft-com:vml" Requires="v">
                <p:oleObj spid="_x0000_s15723" name="Equation" r:id="rId4" imgW="2120760" imgH="228600" progId="Equation.DSMT4">
                  <p:embed/>
                </p:oleObj>
              </mc:Choice>
              <mc:Fallback>
                <p:oleObj name="Equation" r:id="rId4" imgW="2120760" imgH="228600" progId="Equation.DSMT4">
                  <p:embed/>
                  <p:pic>
                    <p:nvPicPr>
                      <p:cNvPr id="0" name=""/>
                      <p:cNvPicPr/>
                      <p:nvPr/>
                    </p:nvPicPr>
                    <p:blipFill>
                      <a:blip r:embed="rId5"/>
                      <a:stretch>
                        <a:fillRect/>
                      </a:stretch>
                    </p:blipFill>
                    <p:spPr>
                      <a:xfrm>
                        <a:off x="4596788" y="2256039"/>
                        <a:ext cx="3240360" cy="38164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C2673DA0-A51F-400A-A7D8-5E5CEFBCD025}"/>
              </a:ext>
            </a:extLst>
          </p:cNvPr>
          <p:cNvGraphicFramePr>
            <a:graphicFrameLocks noChangeAspect="1"/>
          </p:cNvGraphicFramePr>
          <p:nvPr>
            <p:extLst>
              <p:ext uri="{D42A27DB-BD31-4B8C-83A1-F6EECF244321}">
                <p14:modId xmlns:p14="http://schemas.microsoft.com/office/powerpoint/2010/main" val="3505853784"/>
              </p:ext>
            </p:extLst>
          </p:nvPr>
        </p:nvGraphicFramePr>
        <p:xfrm>
          <a:off x="7893819" y="2199461"/>
          <a:ext cx="3888432" cy="432046"/>
        </p:xfrm>
        <a:graphic>
          <a:graphicData uri="http://schemas.openxmlformats.org/presentationml/2006/ole">
            <mc:AlternateContent xmlns:mc="http://schemas.openxmlformats.org/markup-compatibility/2006">
              <mc:Choice xmlns:v="urn:schemas-microsoft-com:vml" Requires="v">
                <p:oleObj spid="_x0000_s15724" name="Equation" r:id="rId6" imgW="2412720" imgH="241200" progId="Equation.DSMT4">
                  <p:embed/>
                </p:oleObj>
              </mc:Choice>
              <mc:Fallback>
                <p:oleObj name="Equation" r:id="rId6" imgW="2412720" imgH="241200" progId="Equation.DSMT4">
                  <p:embed/>
                  <p:pic>
                    <p:nvPicPr>
                      <p:cNvPr id="0" name=""/>
                      <p:cNvPicPr/>
                      <p:nvPr/>
                    </p:nvPicPr>
                    <p:blipFill>
                      <a:blip r:embed="rId7"/>
                      <a:stretch>
                        <a:fillRect/>
                      </a:stretch>
                    </p:blipFill>
                    <p:spPr>
                      <a:xfrm>
                        <a:off x="7893819" y="2199461"/>
                        <a:ext cx="3888432" cy="43204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4F68E70-3A83-4297-AEF8-8053E2C28D83}"/>
              </a:ext>
            </a:extLst>
          </p:cNvPr>
          <p:cNvGraphicFramePr>
            <a:graphicFrameLocks noChangeAspect="1"/>
          </p:cNvGraphicFramePr>
          <p:nvPr>
            <p:extLst>
              <p:ext uri="{D42A27DB-BD31-4B8C-83A1-F6EECF244321}">
                <p14:modId xmlns:p14="http://schemas.microsoft.com/office/powerpoint/2010/main" val="4005899558"/>
              </p:ext>
            </p:extLst>
          </p:nvPr>
        </p:nvGraphicFramePr>
        <p:xfrm>
          <a:off x="2741236" y="2635683"/>
          <a:ext cx="3536414" cy="735696"/>
        </p:xfrm>
        <a:graphic>
          <a:graphicData uri="http://schemas.openxmlformats.org/presentationml/2006/ole">
            <mc:AlternateContent xmlns:mc="http://schemas.openxmlformats.org/markup-compatibility/2006">
              <mc:Choice xmlns:v="urn:schemas-microsoft-com:vml" Requires="v">
                <p:oleObj spid="_x0000_s15725" name="Equation" r:id="rId8" imgW="2095200" imgH="419040" progId="Equation.DSMT4">
                  <p:embed/>
                </p:oleObj>
              </mc:Choice>
              <mc:Fallback>
                <p:oleObj name="Equation" r:id="rId8" imgW="2095200" imgH="419040" progId="Equation.DSMT4">
                  <p:embed/>
                  <p:pic>
                    <p:nvPicPr>
                      <p:cNvPr id="0" name=""/>
                      <p:cNvPicPr/>
                      <p:nvPr/>
                    </p:nvPicPr>
                    <p:blipFill>
                      <a:blip r:embed="rId9"/>
                      <a:stretch>
                        <a:fillRect/>
                      </a:stretch>
                    </p:blipFill>
                    <p:spPr>
                      <a:xfrm>
                        <a:off x="2741236" y="2635683"/>
                        <a:ext cx="3536414" cy="73569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B50C3C80-6BDE-4130-8811-EF8E49DE9C27}"/>
              </a:ext>
            </a:extLst>
          </p:cNvPr>
          <p:cNvGraphicFramePr>
            <a:graphicFrameLocks noChangeAspect="1"/>
          </p:cNvGraphicFramePr>
          <p:nvPr>
            <p:extLst>
              <p:ext uri="{D42A27DB-BD31-4B8C-83A1-F6EECF244321}">
                <p14:modId xmlns:p14="http://schemas.microsoft.com/office/powerpoint/2010/main" val="2744992410"/>
              </p:ext>
            </p:extLst>
          </p:nvPr>
        </p:nvGraphicFramePr>
        <p:xfrm>
          <a:off x="2493219" y="3718373"/>
          <a:ext cx="4276174" cy="432047"/>
        </p:xfrm>
        <a:graphic>
          <a:graphicData uri="http://schemas.openxmlformats.org/presentationml/2006/ole">
            <mc:AlternateContent xmlns:mc="http://schemas.openxmlformats.org/markup-compatibility/2006">
              <mc:Choice xmlns:v="urn:schemas-microsoft-com:vml" Requires="v">
                <p:oleObj spid="_x0000_s15726" name="Equation" r:id="rId10" imgW="2552400" imgH="228600" progId="Equation.DSMT4">
                  <p:embed/>
                </p:oleObj>
              </mc:Choice>
              <mc:Fallback>
                <p:oleObj name="Equation" r:id="rId10" imgW="2552400" imgH="228600" progId="Equation.DSMT4">
                  <p:embed/>
                  <p:pic>
                    <p:nvPicPr>
                      <p:cNvPr id="0" name=""/>
                      <p:cNvPicPr/>
                      <p:nvPr/>
                    </p:nvPicPr>
                    <p:blipFill>
                      <a:blip r:embed="rId11"/>
                      <a:stretch>
                        <a:fillRect/>
                      </a:stretch>
                    </p:blipFill>
                    <p:spPr>
                      <a:xfrm>
                        <a:off x="2493219" y="3718373"/>
                        <a:ext cx="4276174" cy="432047"/>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FC500000-150B-41DD-8828-AC3102E94F8F}"/>
              </a:ext>
            </a:extLst>
          </p:cNvPr>
          <p:cNvGraphicFramePr>
            <a:graphicFrameLocks noChangeAspect="1"/>
          </p:cNvGraphicFramePr>
          <p:nvPr>
            <p:extLst>
              <p:ext uri="{D42A27DB-BD31-4B8C-83A1-F6EECF244321}">
                <p14:modId xmlns:p14="http://schemas.microsoft.com/office/powerpoint/2010/main" val="2695100358"/>
              </p:ext>
            </p:extLst>
          </p:nvPr>
        </p:nvGraphicFramePr>
        <p:xfrm>
          <a:off x="4877704" y="4083088"/>
          <a:ext cx="3384376" cy="733898"/>
        </p:xfrm>
        <a:graphic>
          <a:graphicData uri="http://schemas.openxmlformats.org/presentationml/2006/ole">
            <mc:AlternateContent xmlns:mc="http://schemas.openxmlformats.org/markup-compatibility/2006">
              <mc:Choice xmlns:v="urn:schemas-microsoft-com:vml" Requires="v">
                <p:oleObj spid="_x0000_s15727" name="Equation" r:id="rId12" imgW="1993680" imgH="419040" progId="Equation.DSMT4">
                  <p:embed/>
                </p:oleObj>
              </mc:Choice>
              <mc:Fallback>
                <p:oleObj name="Equation" r:id="rId12" imgW="1993680" imgH="419040" progId="Equation.DSMT4">
                  <p:embed/>
                  <p:pic>
                    <p:nvPicPr>
                      <p:cNvPr id="0" name=""/>
                      <p:cNvPicPr/>
                      <p:nvPr/>
                    </p:nvPicPr>
                    <p:blipFill>
                      <a:blip r:embed="rId13"/>
                      <a:stretch>
                        <a:fillRect/>
                      </a:stretch>
                    </p:blipFill>
                    <p:spPr>
                      <a:xfrm>
                        <a:off x="4877704" y="4083088"/>
                        <a:ext cx="3384376" cy="73389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969E82DE-D1A8-43CF-BAAA-1C0BD146B4D9}"/>
              </a:ext>
            </a:extLst>
          </p:cNvPr>
          <p:cNvGraphicFramePr>
            <a:graphicFrameLocks noChangeAspect="1"/>
          </p:cNvGraphicFramePr>
          <p:nvPr>
            <p:extLst>
              <p:ext uri="{D42A27DB-BD31-4B8C-83A1-F6EECF244321}">
                <p14:modId xmlns:p14="http://schemas.microsoft.com/office/powerpoint/2010/main" val="3379271022"/>
              </p:ext>
            </p:extLst>
          </p:nvPr>
        </p:nvGraphicFramePr>
        <p:xfrm>
          <a:off x="2637235" y="4710770"/>
          <a:ext cx="3456384" cy="720080"/>
        </p:xfrm>
        <a:graphic>
          <a:graphicData uri="http://schemas.openxmlformats.org/presentationml/2006/ole">
            <mc:AlternateContent xmlns:mc="http://schemas.openxmlformats.org/markup-compatibility/2006">
              <mc:Choice xmlns:v="urn:schemas-microsoft-com:vml" Requires="v">
                <p:oleObj spid="_x0000_s15728" name="Equation" r:id="rId14" imgW="2184120" imgH="419040" progId="Equation.DSMT4">
                  <p:embed/>
                </p:oleObj>
              </mc:Choice>
              <mc:Fallback>
                <p:oleObj name="Equation" r:id="rId14" imgW="2184120" imgH="419040" progId="Equation.DSMT4">
                  <p:embed/>
                  <p:pic>
                    <p:nvPicPr>
                      <p:cNvPr id="0" name=""/>
                      <p:cNvPicPr/>
                      <p:nvPr/>
                    </p:nvPicPr>
                    <p:blipFill>
                      <a:blip r:embed="rId15"/>
                      <a:stretch>
                        <a:fillRect/>
                      </a:stretch>
                    </p:blipFill>
                    <p:spPr>
                      <a:xfrm>
                        <a:off x="2637235" y="4710770"/>
                        <a:ext cx="3456384" cy="72008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5C1A35F7-2908-44D7-A00C-D23F64FDC478}"/>
              </a:ext>
            </a:extLst>
          </p:cNvPr>
          <p:cNvGraphicFramePr>
            <a:graphicFrameLocks noChangeAspect="1"/>
          </p:cNvGraphicFramePr>
          <p:nvPr>
            <p:extLst>
              <p:ext uri="{D42A27DB-BD31-4B8C-83A1-F6EECF244321}">
                <p14:modId xmlns:p14="http://schemas.microsoft.com/office/powerpoint/2010/main" val="1419192958"/>
              </p:ext>
            </p:extLst>
          </p:nvPr>
        </p:nvGraphicFramePr>
        <p:xfrm>
          <a:off x="2637235" y="5799249"/>
          <a:ext cx="4536504" cy="432047"/>
        </p:xfrm>
        <a:graphic>
          <a:graphicData uri="http://schemas.openxmlformats.org/presentationml/2006/ole">
            <mc:AlternateContent xmlns:mc="http://schemas.openxmlformats.org/markup-compatibility/2006">
              <mc:Choice xmlns:v="urn:schemas-microsoft-com:vml" Requires="v">
                <p:oleObj spid="_x0000_s15729" name="Equation" r:id="rId16" imgW="2514600" imgH="228600" progId="Equation.DSMT4">
                  <p:embed/>
                </p:oleObj>
              </mc:Choice>
              <mc:Fallback>
                <p:oleObj name="Equation" r:id="rId16" imgW="2514600" imgH="228600" progId="Equation.DSMT4">
                  <p:embed/>
                  <p:pic>
                    <p:nvPicPr>
                      <p:cNvPr id="0" name=""/>
                      <p:cNvPicPr/>
                      <p:nvPr/>
                    </p:nvPicPr>
                    <p:blipFill>
                      <a:blip r:embed="rId17"/>
                      <a:stretch>
                        <a:fillRect/>
                      </a:stretch>
                    </p:blipFill>
                    <p:spPr>
                      <a:xfrm>
                        <a:off x="2637235" y="5799249"/>
                        <a:ext cx="4536504" cy="432047"/>
                      </a:xfrm>
                      <a:prstGeom prst="rect">
                        <a:avLst/>
                      </a:prstGeom>
                    </p:spPr>
                  </p:pic>
                </p:oleObj>
              </mc:Fallback>
            </mc:AlternateContent>
          </a:graphicData>
        </a:graphic>
      </p:graphicFrame>
    </p:spTree>
    <p:extLst>
      <p:ext uri="{BB962C8B-B14F-4D97-AF65-F5344CB8AC3E}">
        <p14:creationId xmlns:p14="http://schemas.microsoft.com/office/powerpoint/2010/main" val="187848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323" y="2505670"/>
            <a:ext cx="54726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三、远期定价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itchFamily="34" charset="-122"/>
                <a:ea typeface="微软雅黑" pitchFamily="34" charset="-122"/>
                <a:cs typeface="+mn-cs"/>
              </a:rPr>
              <a:t>第三节 远期定价</a:t>
            </a:r>
          </a:p>
        </p:txBody>
      </p:sp>
      <p:sp>
        <p:nvSpPr>
          <p:cNvPr id="3" name="内容占位符 2"/>
          <p:cNvSpPr>
            <a:spLocks noGrp="1"/>
          </p:cNvSpPr>
          <p:nvPr>
            <p:ph sz="quarter" idx="1"/>
          </p:nvPr>
        </p:nvSpPr>
        <p:spPr>
          <a:xfrm>
            <a:off x="188963" y="692696"/>
            <a:ext cx="11809312" cy="5709248"/>
          </a:xfrm>
        </p:spPr>
        <p:txBody>
          <a:bodyPr>
            <a:normAutofit/>
          </a:bodyPr>
          <a:lstStyle/>
          <a:p>
            <a:pPr marL="0" indent="0">
              <a:buNone/>
            </a:pPr>
            <a:r>
              <a:rPr lang="en-US" altLang="zh-CN" sz="3000" b="1" dirty="0"/>
              <a:t>1.</a:t>
            </a:r>
            <a:r>
              <a:rPr lang="zh-CN" altLang="en-US" sz="3000" b="1" dirty="0"/>
              <a:t>远期的定义</a:t>
            </a:r>
            <a:endParaRPr lang="en-US" altLang="zh-CN" sz="3000" b="1" dirty="0"/>
          </a:p>
          <a:p>
            <a:pPr marL="0" indent="0">
              <a:lnSpc>
                <a:spcPct val="170000"/>
              </a:lnSpc>
              <a:buNone/>
            </a:pPr>
            <a:r>
              <a:rPr lang="zh-CN" altLang="en-US" sz="2800" b="1" dirty="0"/>
              <a:t>金融远期合约（</a:t>
            </a:r>
            <a:r>
              <a:rPr lang="en-US" altLang="zh-CN" sz="2800" b="1" dirty="0"/>
              <a:t>Forward Contracts</a:t>
            </a:r>
            <a:r>
              <a:rPr lang="zh-CN" altLang="en-US" sz="2800" b="1" dirty="0"/>
              <a:t>）</a:t>
            </a:r>
            <a:r>
              <a:rPr lang="zh-CN" altLang="en-US" sz="2800" dirty="0"/>
              <a:t>是指双方约定在未来的某一确定时间，按确定的价格买卖一定数量的某种金融资产的合约。在合约中，未来将买入标的物的一方称为</a:t>
            </a:r>
            <a:r>
              <a:rPr lang="zh-CN" altLang="en-US" sz="2800" b="1" dirty="0"/>
              <a:t>多头</a:t>
            </a:r>
            <a:r>
              <a:rPr lang="zh-CN" altLang="en-US" sz="2800" dirty="0"/>
              <a:t>（</a:t>
            </a:r>
            <a:r>
              <a:rPr lang="en-US" altLang="zh-CN" sz="2800" dirty="0"/>
              <a:t>Long Position</a:t>
            </a:r>
            <a:r>
              <a:rPr lang="zh-CN" altLang="en-US" sz="2800" dirty="0"/>
              <a:t>），而在未来将卖出标的物的一方称为</a:t>
            </a:r>
            <a:r>
              <a:rPr lang="zh-CN" altLang="en-US" sz="2800" b="1" dirty="0"/>
              <a:t>空头</a:t>
            </a:r>
            <a:r>
              <a:rPr lang="zh-CN" altLang="en-US" sz="2800" dirty="0"/>
              <a:t>（</a:t>
            </a:r>
            <a:r>
              <a:rPr lang="en-US" altLang="zh-CN" sz="2800" dirty="0"/>
              <a:t>Short Position</a:t>
            </a:r>
            <a:r>
              <a:rPr lang="zh-CN" altLang="en-US" sz="2800" dirty="0"/>
              <a:t>）。如果到期标的资产的市场价格高于交割价格，远期多头就会盈利而空头则会亏损；反之，远期多头就会亏损而空头则会盈利。</a:t>
            </a:r>
          </a:p>
        </p:txBody>
      </p:sp>
    </p:spTree>
    <p:extLst>
      <p:ext uri="{BB962C8B-B14F-4D97-AF65-F5344CB8AC3E}">
        <p14:creationId xmlns:p14="http://schemas.microsoft.com/office/powerpoint/2010/main" val="414693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44624"/>
            <a:ext cx="9952911" cy="562074"/>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远期的定义</a:t>
            </a:r>
          </a:p>
        </p:txBody>
      </p:sp>
      <p:sp>
        <p:nvSpPr>
          <p:cNvPr id="3" name="内容占位符 2"/>
          <p:cNvSpPr>
            <a:spLocks noGrp="1"/>
          </p:cNvSpPr>
          <p:nvPr>
            <p:ph sz="quarter" idx="1"/>
          </p:nvPr>
        </p:nvSpPr>
        <p:spPr>
          <a:xfrm>
            <a:off x="116955" y="692696"/>
            <a:ext cx="11737304" cy="5688632"/>
          </a:xfrm>
        </p:spPr>
        <p:txBody>
          <a:bodyPr>
            <a:noAutofit/>
          </a:bodyPr>
          <a:lstStyle/>
          <a:p>
            <a:pPr marL="0" indent="0">
              <a:buNone/>
            </a:pPr>
            <a:r>
              <a:rPr lang="en-US" altLang="zh-CN" sz="2000" b="1" dirty="0"/>
              <a:t>【</a:t>
            </a:r>
            <a:r>
              <a:rPr lang="zh-CN" altLang="en-US" sz="2000" b="1" dirty="0"/>
              <a:t>例</a:t>
            </a:r>
            <a:r>
              <a:rPr lang="en-US" altLang="zh-CN" sz="2000" b="1" dirty="0"/>
              <a:t>2-11】</a:t>
            </a:r>
            <a:r>
              <a:rPr lang="zh-CN" altLang="en-US" sz="2000" b="1" dirty="0"/>
              <a:t>远期风险对冲</a:t>
            </a:r>
          </a:p>
          <a:p>
            <a:pPr marL="0" indent="0">
              <a:buNone/>
            </a:pPr>
            <a:r>
              <a:rPr lang="zh-CN" altLang="en-US" sz="2000" dirty="0"/>
              <a:t>假定今天为</a:t>
            </a:r>
            <a:r>
              <a:rPr lang="en-US" altLang="zh-CN" sz="2000" dirty="0"/>
              <a:t>2021</a:t>
            </a:r>
            <a:r>
              <a:rPr lang="zh-CN" altLang="en-US" sz="2000" dirty="0"/>
              <a:t>年</a:t>
            </a:r>
            <a:r>
              <a:rPr lang="en-US" altLang="zh-CN" sz="2000" dirty="0"/>
              <a:t>3</a:t>
            </a:r>
            <a:r>
              <a:rPr lang="zh-CN" altLang="en-US" sz="2000" dirty="0"/>
              <a:t>月</a:t>
            </a:r>
            <a:r>
              <a:rPr lang="en-US" altLang="zh-CN" sz="2000" dirty="0"/>
              <a:t>1</a:t>
            </a:r>
            <a:r>
              <a:rPr lang="zh-CN" altLang="en-US" sz="2000" dirty="0"/>
              <a:t>日，中国某</a:t>
            </a:r>
            <a:r>
              <a:rPr lang="en-US" altLang="zh-CN" sz="2000" dirty="0"/>
              <a:t>XY</a:t>
            </a:r>
            <a:r>
              <a:rPr lang="zh-CN" altLang="en-US" sz="2000" dirty="0"/>
              <a:t>公司在</a:t>
            </a:r>
            <a:r>
              <a:rPr lang="en-US" altLang="zh-CN" sz="2000" dirty="0"/>
              <a:t>2021</a:t>
            </a:r>
            <a:r>
              <a:rPr lang="zh-CN" altLang="en-US" sz="2000" dirty="0"/>
              <a:t>年</a:t>
            </a:r>
            <a:r>
              <a:rPr lang="en-US" altLang="zh-CN" sz="2000" dirty="0"/>
              <a:t>6</a:t>
            </a:r>
            <a:r>
              <a:rPr lang="zh-CN" altLang="en-US" sz="2000" dirty="0"/>
              <a:t>月</a:t>
            </a:r>
            <a:r>
              <a:rPr lang="en-US" altLang="zh-CN" sz="2000" dirty="0"/>
              <a:t>1</a:t>
            </a:r>
            <a:r>
              <a:rPr lang="zh-CN" altLang="en-US" sz="2000" dirty="0"/>
              <a:t>日计划从美国购入商品需要支付</a:t>
            </a:r>
            <a:r>
              <a:rPr lang="en-US" altLang="zh-CN" sz="2000" dirty="0"/>
              <a:t>2000</a:t>
            </a:r>
            <a:r>
              <a:rPr lang="zh-CN" altLang="en-US" sz="2000" dirty="0"/>
              <a:t>万美元。结合表</a:t>
            </a:r>
            <a:r>
              <a:rPr lang="en-US" altLang="zh-CN" sz="2000" dirty="0"/>
              <a:t>2-1</a:t>
            </a:r>
            <a:r>
              <a:rPr lang="zh-CN" altLang="en-US" sz="2000" dirty="0"/>
              <a:t>的报价，</a:t>
            </a:r>
            <a:r>
              <a:rPr lang="en-US" altLang="zh-CN" sz="2000" dirty="0"/>
              <a:t>XY</a:t>
            </a:r>
            <a:r>
              <a:rPr lang="zh-CN" altLang="en-US" sz="2000" dirty="0"/>
              <a:t>公司买入</a:t>
            </a:r>
            <a:r>
              <a:rPr lang="en-US" altLang="zh-CN" sz="2000" dirty="0"/>
              <a:t>3</a:t>
            </a:r>
            <a:r>
              <a:rPr lang="zh-CN" altLang="en-US" sz="2000" dirty="0"/>
              <a:t>个月期的远期合约，在合约中商定以每美元</a:t>
            </a:r>
            <a:r>
              <a:rPr lang="en-US" altLang="zh-CN" sz="2000" dirty="0"/>
              <a:t>6.7283</a:t>
            </a:r>
            <a:r>
              <a:rPr lang="zh-CN" altLang="en-US" sz="2000" dirty="0"/>
              <a:t>人民币的价格购入</a:t>
            </a:r>
            <a:r>
              <a:rPr lang="en-US" altLang="zh-CN" sz="2000" dirty="0"/>
              <a:t>2000</a:t>
            </a:r>
            <a:r>
              <a:rPr lang="zh-CN" altLang="en-US" sz="2000" dirty="0"/>
              <a:t>美元。</a:t>
            </a:r>
            <a:r>
              <a:rPr lang="en-US" altLang="zh-CN" sz="2000" dirty="0"/>
              <a:t>XY</a:t>
            </a:r>
            <a:r>
              <a:rPr lang="zh-CN" altLang="en-US" sz="2000" dirty="0"/>
              <a:t>公司在</a:t>
            </a:r>
            <a:r>
              <a:rPr lang="en-US" altLang="zh-CN" sz="2000" dirty="0"/>
              <a:t>2021</a:t>
            </a:r>
            <a:r>
              <a:rPr lang="zh-CN" altLang="en-US" sz="2000" dirty="0"/>
              <a:t>年</a:t>
            </a:r>
            <a:r>
              <a:rPr lang="en-US" altLang="zh-CN" sz="2000" dirty="0"/>
              <a:t>6</a:t>
            </a:r>
            <a:r>
              <a:rPr lang="zh-CN" altLang="en-US" sz="2000" dirty="0"/>
              <a:t>月</a:t>
            </a:r>
            <a:r>
              <a:rPr lang="en-US" altLang="zh-CN" sz="2000" dirty="0"/>
              <a:t>1</a:t>
            </a:r>
            <a:r>
              <a:rPr lang="zh-CN" altLang="en-US" sz="2000" dirty="0"/>
              <a:t>日收到了从美国客户打来的</a:t>
            </a:r>
            <a:r>
              <a:rPr lang="en-US" altLang="zh-CN" sz="2000" dirty="0"/>
              <a:t>2000</a:t>
            </a:r>
            <a:r>
              <a:rPr lang="zh-CN" altLang="en-US" sz="2000" dirty="0"/>
              <a:t>万美元款项。根据表</a:t>
            </a:r>
            <a:r>
              <a:rPr lang="en-US" altLang="zh-CN" sz="2000" dirty="0"/>
              <a:t>2-1</a:t>
            </a:r>
            <a:r>
              <a:rPr lang="zh-CN" altLang="en-US" sz="2000" dirty="0"/>
              <a:t>报价，公司可以在</a:t>
            </a:r>
            <a:r>
              <a:rPr lang="en-US" altLang="zh-CN" sz="2000" dirty="0"/>
              <a:t>3</a:t>
            </a:r>
            <a:r>
              <a:rPr lang="zh-CN" altLang="en-US" sz="2000" dirty="0"/>
              <a:t>个月后以</a:t>
            </a:r>
            <a:r>
              <a:rPr lang="en-US" altLang="zh-CN" sz="2000" dirty="0"/>
              <a:t>1</a:t>
            </a:r>
            <a:r>
              <a:rPr lang="zh-CN" altLang="en-US" sz="2000" dirty="0"/>
              <a:t>美元对人民币</a:t>
            </a:r>
            <a:r>
              <a:rPr lang="en-US" altLang="zh-CN" sz="2000" dirty="0"/>
              <a:t>6.6977</a:t>
            </a:r>
            <a:r>
              <a:rPr lang="zh-CN" altLang="en-US" sz="2000" dirty="0"/>
              <a:t>元卖出</a:t>
            </a:r>
            <a:r>
              <a:rPr lang="en-US" altLang="zh-CN" sz="2000" dirty="0"/>
              <a:t>2000</a:t>
            </a:r>
            <a:r>
              <a:rPr lang="zh-CN" altLang="en-US" sz="2000" dirty="0"/>
              <a:t>万美元。</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r>
              <a:rPr lang="en-US" altLang="zh-CN" sz="2000" b="1" dirty="0">
                <a:latin typeface="Times New Roman" panose="02020603050405020304" pitchFamily="18" charset="0"/>
                <a:cs typeface="Times New Roman" panose="02020603050405020304" pitchFamily="18" charset="0"/>
              </a:rPr>
              <a:t>※</a:t>
            </a:r>
            <a:r>
              <a:rPr lang="zh-CN" altLang="en-US" sz="2000" b="1" dirty="0"/>
              <a:t>风险对冲过程：</a:t>
            </a:r>
            <a:r>
              <a:rPr lang="en-US" altLang="zh-CN" sz="2000" dirty="0"/>
              <a:t>(1)</a:t>
            </a:r>
            <a:r>
              <a:rPr lang="en-US" altLang="zh-CN" sz="2000" dirty="0">
                <a:solidFill>
                  <a:srgbClr val="7030A0"/>
                </a:solidFill>
              </a:rPr>
              <a:t>XY</a:t>
            </a:r>
            <a:r>
              <a:rPr lang="zh-CN" altLang="en-US" sz="2000" dirty="0">
                <a:solidFill>
                  <a:srgbClr val="7030A0"/>
                </a:solidFill>
              </a:rPr>
              <a:t>公司</a:t>
            </a:r>
            <a:r>
              <a:rPr lang="zh-CN" altLang="en-US" sz="2000" dirty="0"/>
              <a:t>：如果汇率在</a:t>
            </a:r>
            <a:r>
              <a:rPr lang="en-US" altLang="zh-CN" sz="2000" dirty="0"/>
              <a:t>6</a:t>
            </a:r>
            <a:r>
              <a:rPr lang="zh-CN" altLang="en-US" sz="2000" dirty="0"/>
              <a:t>月</a:t>
            </a:r>
            <a:r>
              <a:rPr lang="en-US" altLang="zh-CN" sz="2000" dirty="0"/>
              <a:t>1</a:t>
            </a:r>
            <a:r>
              <a:rPr lang="zh-CN" altLang="en-US" sz="2000" dirty="0"/>
              <a:t>日为</a:t>
            </a:r>
            <a:r>
              <a:rPr lang="en-US" altLang="zh-CN" sz="2000" dirty="0"/>
              <a:t>1</a:t>
            </a:r>
            <a:r>
              <a:rPr lang="zh-CN" altLang="en-US" sz="2000" dirty="0"/>
              <a:t>美元对人民币</a:t>
            </a:r>
            <a:r>
              <a:rPr lang="en-US" altLang="zh-CN" sz="2000" dirty="0"/>
              <a:t>6.5</a:t>
            </a:r>
            <a:r>
              <a:rPr lang="zh-CN" altLang="en-US" sz="2000" dirty="0"/>
              <a:t>元而且公司美元选择对冲，此时公司只需支付</a:t>
            </a:r>
            <a:r>
              <a:rPr lang="en-US" altLang="zh-CN" sz="2000" dirty="0"/>
              <a:t>13000</a:t>
            </a:r>
            <a:r>
              <a:rPr lang="zh-CN" altLang="en-US" sz="2000" dirty="0"/>
              <a:t>元，该数值小于</a:t>
            </a:r>
            <a:r>
              <a:rPr lang="en-US" altLang="zh-CN" sz="2000" dirty="0"/>
              <a:t>                                         </a:t>
            </a:r>
            <a:r>
              <a:rPr lang="zh-CN" altLang="en-US" sz="2000" dirty="0"/>
              <a:t>元；但如若汇率变动为</a:t>
            </a:r>
            <a:r>
              <a:rPr lang="en-US" altLang="zh-CN" sz="2000" dirty="0"/>
              <a:t>6.8</a:t>
            </a:r>
            <a:r>
              <a:rPr lang="zh-CN" altLang="en-US" sz="2000" dirty="0"/>
              <a:t>，则</a:t>
            </a:r>
            <a:r>
              <a:rPr lang="en-US" altLang="zh-CN" sz="2000" dirty="0"/>
              <a:t>2000</a:t>
            </a:r>
            <a:r>
              <a:rPr lang="zh-CN" altLang="en-US" sz="2000" dirty="0"/>
              <a:t>美元的款项换算为人民币等于</a:t>
            </a:r>
            <a:r>
              <a:rPr lang="en-US" altLang="zh-CN" sz="2000" dirty="0"/>
              <a:t>13600</a:t>
            </a:r>
            <a:r>
              <a:rPr lang="zh-CN" altLang="en-US" sz="2000" dirty="0"/>
              <a:t>，此时公司就有动力进行对冲；</a:t>
            </a:r>
            <a:r>
              <a:rPr lang="en-US" altLang="zh-CN" sz="2000" dirty="0"/>
              <a:t>(2)</a:t>
            </a:r>
            <a:r>
              <a:rPr lang="zh-CN" altLang="en-US" sz="2000" dirty="0">
                <a:solidFill>
                  <a:srgbClr val="7030A0"/>
                </a:solidFill>
              </a:rPr>
              <a:t>出口公司</a:t>
            </a:r>
            <a:r>
              <a:rPr lang="en-US" altLang="zh-CN" sz="2000" dirty="0"/>
              <a:t>:</a:t>
            </a:r>
            <a:r>
              <a:rPr lang="zh-CN" altLang="en-US" sz="2000" dirty="0"/>
              <a:t>与</a:t>
            </a:r>
            <a:r>
              <a:rPr lang="en-US" altLang="zh-CN" sz="2000" dirty="0"/>
              <a:t>XY</a:t>
            </a:r>
            <a:r>
              <a:rPr lang="zh-CN" altLang="en-US" sz="2000" dirty="0"/>
              <a:t>公司行为相反，即如果汇率在</a:t>
            </a:r>
            <a:r>
              <a:rPr lang="en-US" altLang="zh-CN" sz="2000" dirty="0"/>
              <a:t>6</a:t>
            </a:r>
            <a:r>
              <a:rPr lang="zh-CN" altLang="en-US" sz="2000" dirty="0"/>
              <a:t>月</a:t>
            </a:r>
            <a:r>
              <a:rPr lang="en-US" altLang="zh-CN" sz="2000" dirty="0"/>
              <a:t>1</a:t>
            </a:r>
            <a:r>
              <a:rPr lang="zh-CN" altLang="en-US" sz="2000" dirty="0"/>
              <a:t>日低于</a:t>
            </a:r>
            <a:r>
              <a:rPr lang="en-US" altLang="zh-CN" sz="2000" dirty="0"/>
              <a:t>6.6977</a:t>
            </a:r>
            <a:r>
              <a:rPr lang="zh-CN" altLang="en-US" sz="2000" dirty="0"/>
              <a:t>，那么公司就有动力进行对冲，如果高于</a:t>
            </a:r>
            <a:r>
              <a:rPr lang="en-US" altLang="zh-CN" sz="2000" dirty="0"/>
              <a:t>6.6977</a:t>
            </a:r>
            <a:r>
              <a:rPr lang="zh-CN" altLang="en-US" sz="2000" dirty="0"/>
              <a:t>，则公司并没有对冲的动力。</a:t>
            </a:r>
          </a:p>
          <a:p>
            <a:pPr marL="0" indent="0">
              <a:buNone/>
            </a:pPr>
            <a:r>
              <a:rPr lang="en-US" altLang="zh-CN" sz="2000" dirty="0"/>
              <a:t>*</a:t>
            </a:r>
            <a:r>
              <a:rPr lang="zh-CN" altLang="en-US" sz="2000" dirty="0"/>
              <a:t>上述案例说明，</a:t>
            </a:r>
            <a:r>
              <a:rPr lang="zh-CN" altLang="en-US" sz="2000" dirty="0">
                <a:solidFill>
                  <a:srgbClr val="7030A0"/>
                </a:solidFill>
              </a:rPr>
              <a:t>利用远期进行对冲可以降低风险，但是对冲后的盈利效果则不一定比不对冲的实际效果更好。</a:t>
            </a:r>
          </a:p>
          <a:p>
            <a:pPr marL="0" indent="0">
              <a:buNone/>
            </a:pPr>
            <a:endParaRPr lang="zh-CN" altLang="en-US" sz="2000" dirty="0"/>
          </a:p>
          <a:p>
            <a:pPr marL="0" indent="0">
              <a:buNone/>
            </a:pPr>
            <a:endParaRPr lang="zh-CN" altLang="en-US" sz="2000" dirty="0"/>
          </a:p>
        </p:txBody>
      </p:sp>
      <p:graphicFrame>
        <p:nvGraphicFramePr>
          <p:cNvPr id="5" name="对象 4">
            <a:extLst>
              <a:ext uri="{FF2B5EF4-FFF2-40B4-BE49-F238E27FC236}">
                <a16:creationId xmlns:a16="http://schemas.microsoft.com/office/drawing/2014/main" xmlns="" id="{33921B21-88D3-48A1-8F8A-3FAFA2E79EC7}"/>
              </a:ext>
            </a:extLst>
          </p:cNvPr>
          <p:cNvGraphicFramePr>
            <a:graphicFrameLocks noChangeAspect="1"/>
          </p:cNvGraphicFramePr>
          <p:nvPr>
            <p:extLst>
              <p:ext uri="{D42A27DB-BD31-4B8C-83A1-F6EECF244321}">
                <p14:modId xmlns:p14="http://schemas.microsoft.com/office/powerpoint/2010/main" val="1293187051"/>
              </p:ext>
            </p:extLst>
          </p:nvPr>
        </p:nvGraphicFramePr>
        <p:xfrm>
          <a:off x="3933379" y="4509120"/>
          <a:ext cx="2304256" cy="288032"/>
        </p:xfrm>
        <a:graphic>
          <a:graphicData uri="http://schemas.openxmlformats.org/presentationml/2006/ole">
            <mc:AlternateContent xmlns:mc="http://schemas.openxmlformats.org/markup-compatibility/2006">
              <mc:Choice xmlns:v="urn:schemas-microsoft-com:vml" Requires="v">
                <p:oleObj spid="_x0000_s18485" name="Equation" r:id="rId3" imgW="1511280" imgH="177480" progId="Equation.DSMT4">
                  <p:embed/>
                </p:oleObj>
              </mc:Choice>
              <mc:Fallback>
                <p:oleObj name="Equation" r:id="rId3" imgW="1511280" imgH="177480" progId="Equation.DSMT4">
                  <p:embed/>
                  <p:pic>
                    <p:nvPicPr>
                      <p:cNvPr id="0" name=""/>
                      <p:cNvPicPr/>
                      <p:nvPr/>
                    </p:nvPicPr>
                    <p:blipFill>
                      <a:blip r:embed="rId4"/>
                      <a:stretch>
                        <a:fillRect/>
                      </a:stretch>
                    </p:blipFill>
                    <p:spPr>
                      <a:xfrm>
                        <a:off x="3933379" y="4509120"/>
                        <a:ext cx="2304256" cy="288032"/>
                      </a:xfrm>
                      <a:prstGeom prst="rect">
                        <a:avLst/>
                      </a:prstGeom>
                    </p:spPr>
                  </p:pic>
                </p:oleObj>
              </mc:Fallback>
            </mc:AlternateContent>
          </a:graphicData>
        </a:graphic>
      </p:graphicFrame>
      <p:graphicFrame>
        <p:nvGraphicFramePr>
          <p:cNvPr id="7" name="表格 6">
            <a:extLst>
              <a:ext uri="{FF2B5EF4-FFF2-40B4-BE49-F238E27FC236}">
                <a16:creationId xmlns:a16="http://schemas.microsoft.com/office/drawing/2014/main" xmlns="" id="{F5B096B1-7224-49A6-8D64-A322E5692C79}"/>
              </a:ext>
            </a:extLst>
          </p:cNvPr>
          <p:cNvGraphicFramePr>
            <a:graphicFrameLocks noGrp="1"/>
          </p:cNvGraphicFramePr>
          <p:nvPr>
            <p:extLst>
              <p:ext uri="{D42A27DB-BD31-4B8C-83A1-F6EECF244321}">
                <p14:modId xmlns:p14="http://schemas.microsoft.com/office/powerpoint/2010/main" val="882905667"/>
              </p:ext>
            </p:extLst>
          </p:nvPr>
        </p:nvGraphicFramePr>
        <p:xfrm>
          <a:off x="1917155" y="2348880"/>
          <a:ext cx="7992886" cy="1872210"/>
        </p:xfrm>
        <a:graphic>
          <a:graphicData uri="http://schemas.openxmlformats.org/drawingml/2006/table">
            <a:tbl>
              <a:tblPr firstRow="1" firstCol="1" bandRow="1" bandCol="1">
                <a:tableStyleId>{7DF18680-E054-41AD-8BC1-D1AEF772440D}</a:tableStyleId>
              </a:tblPr>
              <a:tblGrid>
                <a:gridCol w="2279110">
                  <a:extLst>
                    <a:ext uri="{9D8B030D-6E8A-4147-A177-3AD203B41FA5}">
                      <a16:colId xmlns:a16="http://schemas.microsoft.com/office/drawing/2014/main" xmlns="" val="1270317529"/>
                    </a:ext>
                  </a:extLst>
                </a:gridCol>
                <a:gridCol w="2856888">
                  <a:extLst>
                    <a:ext uri="{9D8B030D-6E8A-4147-A177-3AD203B41FA5}">
                      <a16:colId xmlns:a16="http://schemas.microsoft.com/office/drawing/2014/main" xmlns="" val="4062575882"/>
                    </a:ext>
                  </a:extLst>
                </a:gridCol>
                <a:gridCol w="2856888">
                  <a:extLst>
                    <a:ext uri="{9D8B030D-6E8A-4147-A177-3AD203B41FA5}">
                      <a16:colId xmlns:a16="http://schemas.microsoft.com/office/drawing/2014/main" xmlns="" val="3244624180"/>
                    </a:ext>
                  </a:extLst>
                </a:gridCol>
              </a:tblGrid>
              <a:tr h="378102">
                <a:tc>
                  <a:txBody>
                    <a:bodyPr/>
                    <a:lstStyle/>
                    <a:p>
                      <a:pPr algn="just">
                        <a:lnSpc>
                          <a:spcPct val="150000"/>
                        </a:lnSpc>
                      </a:pPr>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400" kern="100" dirty="0">
                          <a:effectLst/>
                        </a:rPr>
                        <a:t>买入价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400" kern="100" dirty="0">
                          <a:effectLst/>
                        </a:rPr>
                        <a:t>卖出价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369106100"/>
                  </a:ext>
                </a:extLst>
              </a:tr>
              <a:tr h="373527">
                <a:tc>
                  <a:txBody>
                    <a:bodyPr/>
                    <a:lstStyle/>
                    <a:p>
                      <a:pPr algn="just">
                        <a:lnSpc>
                          <a:spcPct val="150000"/>
                        </a:lnSpc>
                      </a:pPr>
                      <a:r>
                        <a:rPr lang="zh-CN" sz="1400" kern="100" dirty="0">
                          <a:effectLst/>
                        </a:rPr>
                        <a:t>现货</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6.4954</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6.4354</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32452299"/>
                  </a:ext>
                </a:extLst>
              </a:tr>
              <a:tr h="373527">
                <a:tc>
                  <a:txBody>
                    <a:bodyPr/>
                    <a:lstStyle/>
                    <a:p>
                      <a:pPr algn="just">
                        <a:lnSpc>
                          <a:spcPct val="150000"/>
                        </a:lnSpc>
                      </a:pPr>
                      <a:r>
                        <a:rPr lang="en-US" sz="1400" kern="100" dirty="0">
                          <a:effectLst/>
                        </a:rPr>
                        <a:t>1</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6.5766</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6.5232</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47599302"/>
                  </a:ext>
                </a:extLst>
              </a:tr>
              <a:tr h="373527">
                <a:tc>
                  <a:txBody>
                    <a:bodyPr/>
                    <a:lstStyle/>
                    <a:p>
                      <a:pPr algn="just">
                        <a:lnSpc>
                          <a:spcPct val="150000"/>
                        </a:lnSpc>
                      </a:pPr>
                      <a:r>
                        <a:rPr lang="en-US" sz="1400" kern="100" dirty="0">
                          <a:effectLst/>
                        </a:rPr>
                        <a:t>3</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a:effectLst/>
                        </a:rPr>
                        <a:t>1</a:t>
                      </a:r>
                      <a:r>
                        <a:rPr lang="zh-CN" sz="1400" kern="100">
                          <a:effectLst/>
                        </a:rPr>
                        <a:t>美元对人民币</a:t>
                      </a:r>
                      <a:r>
                        <a:rPr lang="en-US" sz="1400" kern="100">
                          <a:effectLst/>
                        </a:rPr>
                        <a:t>6.6977</a:t>
                      </a:r>
                      <a:r>
                        <a:rPr lang="zh-CN" sz="1400" kern="100">
                          <a:effectLst/>
                        </a:rPr>
                        <a:t>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6.7283</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838176070"/>
                  </a:ext>
                </a:extLst>
              </a:tr>
              <a:tr h="373527">
                <a:tc>
                  <a:txBody>
                    <a:bodyPr/>
                    <a:lstStyle/>
                    <a:p>
                      <a:pPr algn="just">
                        <a:lnSpc>
                          <a:spcPct val="150000"/>
                        </a:lnSpc>
                      </a:pPr>
                      <a:r>
                        <a:rPr lang="en-US" sz="1400" kern="100" dirty="0">
                          <a:effectLst/>
                        </a:rPr>
                        <a:t>6</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a:effectLst/>
                        </a:rPr>
                        <a:t>1</a:t>
                      </a:r>
                      <a:r>
                        <a:rPr lang="zh-CN" sz="1400" kern="100">
                          <a:effectLst/>
                        </a:rPr>
                        <a:t>美元对人民币</a:t>
                      </a:r>
                      <a:r>
                        <a:rPr lang="en-US" sz="1400" kern="100">
                          <a:effectLst/>
                        </a:rPr>
                        <a:t>6.7263</a:t>
                      </a:r>
                      <a:r>
                        <a:rPr lang="zh-CN" sz="1400" kern="100">
                          <a:effectLst/>
                        </a:rPr>
                        <a:t>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6.7752</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797581156"/>
                  </a:ext>
                </a:extLst>
              </a:tr>
            </a:tbl>
          </a:graphicData>
        </a:graphic>
      </p:graphicFrame>
    </p:spTree>
    <p:extLst>
      <p:ext uri="{BB962C8B-B14F-4D97-AF65-F5344CB8AC3E}">
        <p14:creationId xmlns:p14="http://schemas.microsoft.com/office/powerpoint/2010/main" val="48868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44624"/>
            <a:ext cx="3384376"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远期的定价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584684"/>
                <a:ext cx="11737304" cy="5688632"/>
              </a:xfrm>
            </p:spPr>
            <p:txBody>
              <a:bodyPr>
                <a:noAutofit/>
              </a:bodyPr>
              <a:lstStyle/>
              <a:p>
                <a:pPr marL="0" indent="0">
                  <a:lnSpc>
                    <a:spcPct val="120000"/>
                  </a:lnSpc>
                  <a:buNone/>
                </a:pPr>
                <a:r>
                  <a:rPr lang="en-US" altLang="zh-CN" sz="2400" dirty="0"/>
                  <a:t>•</a:t>
                </a:r>
                <a:r>
                  <a:rPr lang="zh-CN" altLang="en-US" sz="2400" dirty="0"/>
                  <a:t>考虑当前价格为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时刻后其价格为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，远期合约承诺在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时刻，合约多头可以价格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买入标的资产，对于远期多头来说，</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 </a:t>
                </a:r>
                <a:r>
                  <a:rPr lang="en-US" altLang="zh-CN" sz="2400" dirty="0"/>
                  <a:t>:</a:t>
                </a:r>
              </a:p>
              <a:p>
                <a:pPr marL="0" indent="0">
                  <a:lnSpc>
                    <a:spcPct val="120000"/>
                  </a:lnSpc>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584684"/>
                <a:ext cx="11737304" cy="5688632"/>
              </a:xfrm>
              <a:blipFill>
                <a:blip r:embed="rId3"/>
                <a:stretch>
                  <a:fillRect l="-779" t="-643"/>
                </a:stretch>
              </a:blipFill>
            </p:spPr>
            <p:txBody>
              <a:bodyPr/>
              <a:lstStyle/>
              <a:p>
                <a:r>
                  <a:rPr lang="zh-CN" altLang="en-US">
                    <a:noFill/>
                  </a:rPr>
                  <a:t> </a:t>
                </a:r>
              </a:p>
            </p:txBody>
          </p:sp>
        </mc:Fallback>
      </mc:AlternateContent>
      <p:graphicFrame>
        <p:nvGraphicFramePr>
          <p:cNvPr id="6" name="对象 5">
            <a:extLst>
              <a:ext uri="{FF2B5EF4-FFF2-40B4-BE49-F238E27FC236}">
                <a16:creationId xmlns:a16="http://schemas.microsoft.com/office/drawing/2014/main" xmlns="" id="{32F3BECB-CE91-4E34-B72C-218D9A72E15A}"/>
              </a:ext>
            </a:extLst>
          </p:cNvPr>
          <p:cNvGraphicFramePr>
            <a:graphicFrameLocks noChangeAspect="1"/>
          </p:cNvGraphicFramePr>
          <p:nvPr>
            <p:extLst>
              <p:ext uri="{D42A27DB-BD31-4B8C-83A1-F6EECF244321}">
                <p14:modId xmlns:p14="http://schemas.microsoft.com/office/powerpoint/2010/main" val="3894232184"/>
              </p:ext>
            </p:extLst>
          </p:nvPr>
        </p:nvGraphicFramePr>
        <p:xfrm>
          <a:off x="7463810" y="1674088"/>
          <a:ext cx="3960440" cy="576063"/>
        </p:xfrm>
        <a:graphic>
          <a:graphicData uri="http://schemas.openxmlformats.org/presentationml/2006/ole">
            <mc:AlternateContent xmlns:mc="http://schemas.openxmlformats.org/markup-compatibility/2006">
              <mc:Choice xmlns:v="urn:schemas-microsoft-com:vml" Requires="v">
                <p:oleObj spid="_x0000_s53385" name="Equation" r:id="rId4" imgW="1854000" imgH="253800" progId="Equation.DSMT4">
                  <p:embed/>
                </p:oleObj>
              </mc:Choice>
              <mc:Fallback>
                <p:oleObj name="Equation" r:id="rId4" imgW="1854000" imgH="253800" progId="Equation.DSMT4">
                  <p:embed/>
                  <p:pic>
                    <p:nvPicPr>
                      <p:cNvPr id="6" name="对象 5">
                        <a:extLst>
                          <a:ext uri="{FF2B5EF4-FFF2-40B4-BE49-F238E27FC236}">
                            <a16:creationId xmlns:a16="http://schemas.microsoft.com/office/drawing/2014/main" xmlns="" id="{32F3BECB-CE91-4E34-B72C-218D9A72E15A}"/>
                          </a:ext>
                        </a:extLst>
                      </p:cNvPr>
                      <p:cNvPicPr/>
                      <p:nvPr/>
                    </p:nvPicPr>
                    <p:blipFill>
                      <a:blip r:embed="rId5"/>
                      <a:stretch>
                        <a:fillRect/>
                      </a:stretch>
                    </p:blipFill>
                    <p:spPr>
                      <a:xfrm>
                        <a:off x="7463810" y="1674088"/>
                        <a:ext cx="3960440" cy="57606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48014BB-0649-46B7-BF68-0F4C86305B0C}"/>
              </a:ext>
            </a:extLst>
          </p:cNvPr>
          <p:cNvGraphicFramePr>
            <a:graphicFrameLocks noChangeAspect="1"/>
          </p:cNvGraphicFramePr>
          <p:nvPr>
            <p:extLst>
              <p:ext uri="{D42A27DB-BD31-4B8C-83A1-F6EECF244321}">
                <p14:modId xmlns:p14="http://schemas.microsoft.com/office/powerpoint/2010/main" val="1118827958"/>
              </p:ext>
            </p:extLst>
          </p:nvPr>
        </p:nvGraphicFramePr>
        <p:xfrm>
          <a:off x="7583222" y="2497894"/>
          <a:ext cx="2333531" cy="540052"/>
        </p:xfrm>
        <a:graphic>
          <a:graphicData uri="http://schemas.openxmlformats.org/presentationml/2006/ole">
            <mc:AlternateContent xmlns:mc="http://schemas.openxmlformats.org/markup-compatibility/2006">
              <mc:Choice xmlns:v="urn:schemas-microsoft-com:vml" Requires="v">
                <p:oleObj spid="_x0000_s53386" name="Equation" r:id="rId6" imgW="914400" imgH="241200" progId="Equation.DSMT4">
                  <p:embed/>
                </p:oleObj>
              </mc:Choice>
              <mc:Fallback>
                <p:oleObj name="Equation" r:id="rId6" imgW="914400" imgH="241200" progId="Equation.DSMT4">
                  <p:embed/>
                  <p:pic>
                    <p:nvPicPr>
                      <p:cNvPr id="8" name="对象 7">
                        <a:extLst>
                          <a:ext uri="{FF2B5EF4-FFF2-40B4-BE49-F238E27FC236}">
                            <a16:creationId xmlns:a16="http://schemas.microsoft.com/office/drawing/2014/main" xmlns="" id="{348014BB-0649-46B7-BF68-0F4C86305B0C}"/>
                          </a:ext>
                        </a:extLst>
                      </p:cNvPr>
                      <p:cNvPicPr/>
                      <p:nvPr/>
                    </p:nvPicPr>
                    <p:blipFill>
                      <a:blip r:embed="rId7"/>
                      <a:stretch>
                        <a:fillRect/>
                      </a:stretch>
                    </p:blipFill>
                    <p:spPr>
                      <a:xfrm>
                        <a:off x="7583222" y="2497894"/>
                        <a:ext cx="2333531" cy="540052"/>
                      </a:xfrm>
                      <a:prstGeom prst="rect">
                        <a:avLst/>
                      </a:prstGeom>
                    </p:spPr>
                  </p:pic>
                </p:oleObj>
              </mc:Fallback>
            </mc:AlternateContent>
          </a:graphicData>
        </a:graphic>
      </p:graphicFrame>
      <p:sp>
        <p:nvSpPr>
          <p:cNvPr id="9" name="左大括号 8">
            <a:extLst>
              <a:ext uri="{FF2B5EF4-FFF2-40B4-BE49-F238E27FC236}">
                <a16:creationId xmlns:a16="http://schemas.microsoft.com/office/drawing/2014/main" xmlns="" id="{25EC2BE2-1DD3-4D41-B1C3-56F47A1B239E}"/>
              </a:ext>
            </a:extLst>
          </p:cNvPr>
          <p:cNvSpPr/>
          <p:nvPr/>
        </p:nvSpPr>
        <p:spPr>
          <a:xfrm>
            <a:off x="565412" y="2276872"/>
            <a:ext cx="800100" cy="3384376"/>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0" name="组合 9">
            <a:extLst>
              <a:ext uri="{FF2B5EF4-FFF2-40B4-BE49-F238E27FC236}">
                <a16:creationId xmlns:a16="http://schemas.microsoft.com/office/drawing/2014/main" xmlns="" id="{82F78CDE-E7A2-4FED-B3F8-F2F8274A1C24}"/>
              </a:ext>
            </a:extLst>
          </p:cNvPr>
          <p:cNvGrpSpPr/>
          <p:nvPr/>
        </p:nvGrpSpPr>
        <p:grpSpPr>
          <a:xfrm>
            <a:off x="1377147" y="1962120"/>
            <a:ext cx="4144901" cy="4099729"/>
            <a:chOff x="5527" y="8180"/>
            <a:chExt cx="3513" cy="3502"/>
          </a:xfrm>
          <a:solidFill>
            <a:schemeClr val="accent1">
              <a:lumMod val="20000"/>
              <a:lumOff val="80000"/>
            </a:schemeClr>
          </a:solidFill>
        </p:grpSpPr>
        <p:sp>
          <p:nvSpPr>
            <p:cNvPr id="11" name="圆角矩形 7">
              <a:extLst>
                <a:ext uri="{FF2B5EF4-FFF2-40B4-BE49-F238E27FC236}">
                  <a16:creationId xmlns:a16="http://schemas.microsoft.com/office/drawing/2014/main" xmlns="" id="{09197F53-86FC-48ED-9E93-718CF56DEEF0}"/>
                </a:ext>
              </a:extLst>
            </p:cNvPr>
            <p:cNvSpPr/>
            <p:nvPr/>
          </p:nvSpPr>
          <p:spPr>
            <a:xfrm>
              <a:off x="5527" y="8180"/>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不支付中间收入资产</a:t>
              </a:r>
            </a:p>
          </p:txBody>
        </p:sp>
        <p:grpSp>
          <p:nvGrpSpPr>
            <p:cNvPr id="12" name="组合 11">
              <a:extLst>
                <a:ext uri="{FF2B5EF4-FFF2-40B4-BE49-F238E27FC236}">
                  <a16:creationId xmlns:a16="http://schemas.microsoft.com/office/drawing/2014/main" xmlns="" id="{AA22C45B-F3D2-4666-819C-16E3E8AE3C23}"/>
                </a:ext>
              </a:extLst>
            </p:cNvPr>
            <p:cNvGrpSpPr/>
            <p:nvPr/>
          </p:nvGrpSpPr>
          <p:grpSpPr>
            <a:xfrm>
              <a:off x="5527" y="9586"/>
              <a:ext cx="3513" cy="2096"/>
              <a:chOff x="5527" y="8970"/>
              <a:chExt cx="3513" cy="3827"/>
            </a:xfrm>
            <a:grpFill/>
          </p:grpSpPr>
          <p:sp>
            <p:nvSpPr>
              <p:cNvPr id="13" name="圆角矩形 9">
                <a:extLst>
                  <a:ext uri="{FF2B5EF4-FFF2-40B4-BE49-F238E27FC236}">
                    <a16:creationId xmlns:a16="http://schemas.microsoft.com/office/drawing/2014/main" xmlns="" id="{29B54680-4991-4E28-825E-6B38E300D17B}"/>
                  </a:ext>
                </a:extLst>
              </p:cNvPr>
              <p:cNvSpPr/>
              <p:nvPr/>
            </p:nvSpPr>
            <p:spPr>
              <a:xfrm>
                <a:off x="5567" y="8970"/>
                <a:ext cx="347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支付贴现值为</a:t>
                </a:r>
                <a:r>
                  <a:rPr kumimoji="1" lang="en-US" altLang="zh-CN" sz="2400" b="1" i="1" dirty="0">
                    <a:latin typeface="Times New Roman" panose="02020503050405090304" pitchFamily="18" charset="0"/>
                  </a:rPr>
                  <a:t>I</a:t>
                </a:r>
                <a:r>
                  <a:rPr kumimoji="1" lang="zh-CN" altLang="en-US" sz="2400" b="1" dirty="0">
                    <a:latin typeface="Times New Roman" panose="02020503050405090304" pitchFamily="18" charset="0"/>
                  </a:rPr>
                  <a:t>的中间收入资产</a:t>
                </a:r>
                <a:endParaRPr kumimoji="1" lang="zh-CN" altLang="en-US" sz="2400" b="1" dirty="0"/>
              </a:p>
            </p:txBody>
          </p:sp>
          <p:sp>
            <p:nvSpPr>
              <p:cNvPr id="14" name="圆角矩形 10">
                <a:extLst>
                  <a:ext uri="{FF2B5EF4-FFF2-40B4-BE49-F238E27FC236}">
                    <a16:creationId xmlns:a16="http://schemas.microsoft.com/office/drawing/2014/main" xmlns="" id="{99B7BB8C-86DF-491A-ACE9-BC05883A72AF}"/>
                  </a:ext>
                </a:extLst>
              </p:cNvPr>
              <p:cNvSpPr/>
              <p:nvPr/>
            </p:nvSpPr>
            <p:spPr>
              <a:xfrm>
                <a:off x="5527" y="11539"/>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提供中间收益率</a:t>
                </a:r>
                <a:r>
                  <a:rPr kumimoji="1" lang="en-US" altLang="zh-CN" sz="2400" b="1" dirty="0">
                    <a:latin typeface="Times New Roman" panose="02020503050405090304" pitchFamily="18" charset="0"/>
                  </a:rPr>
                  <a:t>q</a:t>
                </a:r>
                <a:r>
                  <a:rPr kumimoji="1" lang="zh-CN" altLang="en-US" sz="2400" b="1" dirty="0">
                    <a:latin typeface="Times New Roman" panose="02020503050405090304" pitchFamily="18" charset="0"/>
                  </a:rPr>
                  <a:t>资产</a:t>
                </a:r>
                <a:endParaRPr kumimoji="1" lang="zh-CN" altLang="en-US" sz="2400" b="1" dirty="0"/>
              </a:p>
            </p:txBody>
          </p:sp>
        </p:grpSp>
      </p:grpSp>
      <p:sp>
        <p:nvSpPr>
          <p:cNvPr id="15" name="左大括号 14">
            <a:extLst>
              <a:ext uri="{FF2B5EF4-FFF2-40B4-BE49-F238E27FC236}">
                <a16:creationId xmlns:a16="http://schemas.microsoft.com/office/drawing/2014/main" xmlns="" id="{3293C0F4-DB1A-4192-AC33-2029707DB77F}"/>
              </a:ext>
            </a:extLst>
          </p:cNvPr>
          <p:cNvSpPr/>
          <p:nvPr/>
        </p:nvSpPr>
        <p:spPr>
          <a:xfrm>
            <a:off x="5487877" y="1801373"/>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16" name="左大括号 15">
            <a:extLst>
              <a:ext uri="{FF2B5EF4-FFF2-40B4-BE49-F238E27FC236}">
                <a16:creationId xmlns:a16="http://schemas.microsoft.com/office/drawing/2014/main" xmlns="" id="{8E38493D-95F9-4940-9161-F335B3312199}"/>
              </a:ext>
            </a:extLst>
          </p:cNvPr>
          <p:cNvSpPr/>
          <p:nvPr/>
        </p:nvSpPr>
        <p:spPr>
          <a:xfrm>
            <a:off x="5514983" y="3437736"/>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17" name="左大括号 16">
            <a:extLst>
              <a:ext uri="{FF2B5EF4-FFF2-40B4-BE49-F238E27FC236}">
                <a16:creationId xmlns:a16="http://schemas.microsoft.com/office/drawing/2014/main" xmlns="" id="{E3309A31-4A89-4227-AC5B-184FB618DF79}"/>
              </a:ext>
            </a:extLst>
          </p:cNvPr>
          <p:cNvSpPr/>
          <p:nvPr/>
        </p:nvSpPr>
        <p:spPr>
          <a:xfrm>
            <a:off x="5498789" y="5074099"/>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24" name="圆角矩形 3">
            <a:extLst>
              <a:ext uri="{FF2B5EF4-FFF2-40B4-BE49-F238E27FC236}">
                <a16:creationId xmlns:a16="http://schemas.microsoft.com/office/drawing/2014/main" xmlns="" id="{08BFAF9D-D40C-4099-9033-213C334274AC}"/>
              </a:ext>
            </a:extLst>
          </p:cNvPr>
          <p:cNvSpPr/>
          <p:nvPr/>
        </p:nvSpPr>
        <p:spPr>
          <a:xfrm>
            <a:off x="5871964" y="1664803"/>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5" name="圆角矩形 3">
            <a:extLst>
              <a:ext uri="{FF2B5EF4-FFF2-40B4-BE49-F238E27FC236}">
                <a16:creationId xmlns:a16="http://schemas.microsoft.com/office/drawing/2014/main" xmlns="" id="{5223632E-1DC1-4A87-BE2F-C2D2EF09A702}"/>
              </a:ext>
            </a:extLst>
          </p:cNvPr>
          <p:cNvSpPr/>
          <p:nvPr/>
        </p:nvSpPr>
        <p:spPr>
          <a:xfrm>
            <a:off x="5921075" y="3232354"/>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6" name="圆角矩形 3">
            <a:extLst>
              <a:ext uri="{FF2B5EF4-FFF2-40B4-BE49-F238E27FC236}">
                <a16:creationId xmlns:a16="http://schemas.microsoft.com/office/drawing/2014/main" xmlns="" id="{1B9D0C0B-9FAA-40F1-9331-25102C3F0863}"/>
              </a:ext>
            </a:extLst>
          </p:cNvPr>
          <p:cNvSpPr/>
          <p:nvPr/>
        </p:nvSpPr>
        <p:spPr>
          <a:xfrm>
            <a:off x="5915076" y="4860496"/>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7" name="圆角矩形 3">
            <a:extLst>
              <a:ext uri="{FF2B5EF4-FFF2-40B4-BE49-F238E27FC236}">
                <a16:creationId xmlns:a16="http://schemas.microsoft.com/office/drawing/2014/main" xmlns="" id="{93AC7639-03A7-4FBF-8A1D-C4B04C645466}"/>
              </a:ext>
            </a:extLst>
          </p:cNvPr>
          <p:cNvSpPr/>
          <p:nvPr/>
        </p:nvSpPr>
        <p:spPr>
          <a:xfrm>
            <a:off x="5871964" y="2459501"/>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sp>
        <p:nvSpPr>
          <p:cNvPr id="28" name="圆角矩形 3">
            <a:extLst>
              <a:ext uri="{FF2B5EF4-FFF2-40B4-BE49-F238E27FC236}">
                <a16:creationId xmlns:a16="http://schemas.microsoft.com/office/drawing/2014/main" xmlns="" id="{A4D2FC99-96CF-4212-981A-91950001F5BC}"/>
              </a:ext>
            </a:extLst>
          </p:cNvPr>
          <p:cNvSpPr/>
          <p:nvPr/>
        </p:nvSpPr>
        <p:spPr>
          <a:xfrm>
            <a:off x="5921074" y="4087643"/>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sp>
        <p:nvSpPr>
          <p:cNvPr id="29" name="圆角矩形 3">
            <a:extLst>
              <a:ext uri="{FF2B5EF4-FFF2-40B4-BE49-F238E27FC236}">
                <a16:creationId xmlns:a16="http://schemas.microsoft.com/office/drawing/2014/main" xmlns="" id="{EC405DFA-B67A-4346-93B5-42EA46E26523}"/>
              </a:ext>
            </a:extLst>
          </p:cNvPr>
          <p:cNvSpPr/>
          <p:nvPr/>
        </p:nvSpPr>
        <p:spPr>
          <a:xfrm>
            <a:off x="5861052" y="5737330"/>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graphicFrame>
        <p:nvGraphicFramePr>
          <p:cNvPr id="30" name="对象 29">
            <a:extLst>
              <a:ext uri="{FF2B5EF4-FFF2-40B4-BE49-F238E27FC236}">
                <a16:creationId xmlns:a16="http://schemas.microsoft.com/office/drawing/2014/main" xmlns="" id="{65E56C5B-DA31-4003-9430-D87731183B15}"/>
              </a:ext>
            </a:extLst>
          </p:cNvPr>
          <p:cNvGraphicFramePr>
            <a:graphicFrameLocks noChangeAspect="1"/>
          </p:cNvGraphicFramePr>
          <p:nvPr>
            <p:extLst>
              <p:ext uri="{D42A27DB-BD31-4B8C-83A1-F6EECF244321}">
                <p14:modId xmlns:p14="http://schemas.microsoft.com/office/powerpoint/2010/main" val="4097351476"/>
              </p:ext>
            </p:extLst>
          </p:nvPr>
        </p:nvGraphicFramePr>
        <p:xfrm>
          <a:off x="7485323" y="3211596"/>
          <a:ext cx="2592288" cy="576158"/>
        </p:xfrm>
        <a:graphic>
          <a:graphicData uri="http://schemas.openxmlformats.org/presentationml/2006/ole">
            <mc:AlternateContent xmlns:mc="http://schemas.openxmlformats.org/markup-compatibility/2006">
              <mc:Choice xmlns:v="urn:schemas-microsoft-com:vml" Requires="v">
                <p:oleObj spid="_x0000_s53387" name="Equation" r:id="rId8" imgW="1130040" imgH="241200" progId="Equation.DSMT4">
                  <p:embed/>
                </p:oleObj>
              </mc:Choice>
              <mc:Fallback>
                <p:oleObj name="Equation" r:id="rId8" imgW="1130040" imgH="241200" progId="Equation.DSMT4">
                  <p:embed/>
                  <p:pic>
                    <p:nvPicPr>
                      <p:cNvPr id="4" name="对象 3">
                        <a:extLst>
                          <a:ext uri="{FF2B5EF4-FFF2-40B4-BE49-F238E27FC236}">
                            <a16:creationId xmlns:a16="http://schemas.microsoft.com/office/drawing/2014/main" xmlns="" id="{0613CE78-C7F7-4B6D-9651-A47C04157FBB}"/>
                          </a:ext>
                        </a:extLst>
                      </p:cNvPr>
                      <p:cNvPicPr/>
                      <p:nvPr/>
                    </p:nvPicPr>
                    <p:blipFill>
                      <a:blip r:embed="rId9"/>
                      <a:stretch>
                        <a:fillRect/>
                      </a:stretch>
                    </p:blipFill>
                    <p:spPr>
                      <a:xfrm>
                        <a:off x="7485323" y="3211596"/>
                        <a:ext cx="2592288" cy="576158"/>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xmlns="" id="{1656F5E7-8E1C-48D7-B694-4046DCA04149}"/>
              </a:ext>
            </a:extLst>
          </p:cNvPr>
          <p:cNvGraphicFramePr>
            <a:graphicFrameLocks noChangeAspect="1"/>
          </p:cNvGraphicFramePr>
          <p:nvPr>
            <p:extLst>
              <p:ext uri="{D42A27DB-BD31-4B8C-83A1-F6EECF244321}">
                <p14:modId xmlns:p14="http://schemas.microsoft.com/office/powerpoint/2010/main" val="1206940414"/>
              </p:ext>
            </p:extLst>
          </p:nvPr>
        </p:nvGraphicFramePr>
        <p:xfrm>
          <a:off x="7441174" y="4111995"/>
          <a:ext cx="3039110" cy="622126"/>
        </p:xfrm>
        <a:graphic>
          <a:graphicData uri="http://schemas.openxmlformats.org/presentationml/2006/ole">
            <mc:AlternateContent xmlns:mc="http://schemas.openxmlformats.org/markup-compatibility/2006">
              <mc:Choice xmlns:v="urn:schemas-microsoft-com:vml" Requires="v">
                <p:oleObj spid="_x0000_s53388" name="Equation" r:id="rId10" imgW="1257120" imgH="253800" progId="Equation.DSMT4">
                  <p:embed/>
                </p:oleObj>
              </mc:Choice>
              <mc:Fallback>
                <p:oleObj name="Equation" r:id="rId10" imgW="1257120" imgH="253800" progId="Equation.DSMT4">
                  <p:embed/>
                  <p:pic>
                    <p:nvPicPr>
                      <p:cNvPr id="9" name="对象 8">
                        <a:extLst>
                          <a:ext uri="{FF2B5EF4-FFF2-40B4-BE49-F238E27FC236}">
                            <a16:creationId xmlns:a16="http://schemas.microsoft.com/office/drawing/2014/main" xmlns="" id="{843B181B-9D0D-4C09-87B3-1FD92D5396D2}"/>
                          </a:ext>
                        </a:extLst>
                      </p:cNvPr>
                      <p:cNvPicPr/>
                      <p:nvPr/>
                    </p:nvPicPr>
                    <p:blipFill>
                      <a:blip r:embed="rId11"/>
                      <a:stretch>
                        <a:fillRect/>
                      </a:stretch>
                    </p:blipFill>
                    <p:spPr>
                      <a:xfrm>
                        <a:off x="7441174" y="4111995"/>
                        <a:ext cx="3039110" cy="622126"/>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xmlns="" id="{28AD9327-B035-4F2E-A086-F605AA35D01D}"/>
              </a:ext>
            </a:extLst>
          </p:cNvPr>
          <p:cNvGraphicFramePr>
            <a:graphicFrameLocks noChangeAspect="1"/>
          </p:cNvGraphicFramePr>
          <p:nvPr>
            <p:extLst>
              <p:ext uri="{D42A27DB-BD31-4B8C-83A1-F6EECF244321}">
                <p14:modId xmlns:p14="http://schemas.microsoft.com/office/powerpoint/2010/main" val="1715227100"/>
              </p:ext>
            </p:extLst>
          </p:nvPr>
        </p:nvGraphicFramePr>
        <p:xfrm>
          <a:off x="7485323" y="4898950"/>
          <a:ext cx="2786339" cy="578685"/>
        </p:xfrm>
        <a:graphic>
          <a:graphicData uri="http://schemas.openxmlformats.org/presentationml/2006/ole">
            <mc:AlternateContent xmlns:mc="http://schemas.openxmlformats.org/markup-compatibility/2006">
              <mc:Choice xmlns:v="urn:schemas-microsoft-com:vml" Requires="v">
                <p:oleObj spid="_x0000_s53389" name="Equation" r:id="rId12" imgW="1155600" imgH="241200" progId="Equation.DSMT4">
                  <p:embed/>
                </p:oleObj>
              </mc:Choice>
              <mc:Fallback>
                <p:oleObj name="Equation" r:id="rId12" imgW="1155600" imgH="241200" progId="Equation.DSMT4">
                  <p:embed/>
                  <p:pic>
                    <p:nvPicPr>
                      <p:cNvPr id="10" name="对象 9">
                        <a:extLst>
                          <a:ext uri="{FF2B5EF4-FFF2-40B4-BE49-F238E27FC236}">
                            <a16:creationId xmlns:a16="http://schemas.microsoft.com/office/drawing/2014/main" xmlns="" id="{D97CEB8E-B8F8-4446-B68E-602E8B1D0466}"/>
                          </a:ext>
                        </a:extLst>
                      </p:cNvPr>
                      <p:cNvPicPr/>
                      <p:nvPr/>
                    </p:nvPicPr>
                    <p:blipFill>
                      <a:blip r:embed="rId13"/>
                      <a:stretch>
                        <a:fillRect/>
                      </a:stretch>
                    </p:blipFill>
                    <p:spPr>
                      <a:xfrm>
                        <a:off x="7485323" y="4898950"/>
                        <a:ext cx="2786339" cy="578685"/>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xmlns="" id="{195EBADD-2A63-430A-85BA-05953D3146EB}"/>
              </a:ext>
            </a:extLst>
          </p:cNvPr>
          <p:cNvGraphicFramePr>
            <a:graphicFrameLocks noChangeAspect="1"/>
          </p:cNvGraphicFramePr>
          <p:nvPr>
            <p:extLst>
              <p:ext uri="{D42A27DB-BD31-4B8C-83A1-F6EECF244321}">
                <p14:modId xmlns:p14="http://schemas.microsoft.com/office/powerpoint/2010/main" val="845397621"/>
              </p:ext>
            </p:extLst>
          </p:nvPr>
        </p:nvGraphicFramePr>
        <p:xfrm>
          <a:off x="7496489" y="5674610"/>
          <a:ext cx="2775173" cy="637249"/>
        </p:xfrm>
        <a:graphic>
          <a:graphicData uri="http://schemas.openxmlformats.org/presentationml/2006/ole">
            <mc:AlternateContent xmlns:mc="http://schemas.openxmlformats.org/markup-compatibility/2006">
              <mc:Choice xmlns:v="urn:schemas-microsoft-com:vml" Requires="v">
                <p:oleObj spid="_x0000_s53390" name="Equation" r:id="rId14" imgW="1155600" imgH="241200" progId="Equation.DSMT4">
                  <p:embed/>
                </p:oleObj>
              </mc:Choice>
              <mc:Fallback>
                <p:oleObj name="Equation" r:id="rId14" imgW="1155600" imgH="241200" progId="Equation.DSMT4">
                  <p:embed/>
                  <p:pic>
                    <p:nvPicPr>
                      <p:cNvPr id="14" name="对象 13">
                        <a:extLst>
                          <a:ext uri="{FF2B5EF4-FFF2-40B4-BE49-F238E27FC236}">
                            <a16:creationId xmlns:a16="http://schemas.microsoft.com/office/drawing/2014/main" xmlns="" id="{A48819AD-994E-4429-9D44-BD66870FEC36}"/>
                          </a:ext>
                        </a:extLst>
                      </p:cNvPr>
                      <p:cNvPicPr/>
                      <p:nvPr/>
                    </p:nvPicPr>
                    <p:blipFill>
                      <a:blip r:embed="rId15"/>
                      <a:stretch>
                        <a:fillRect/>
                      </a:stretch>
                    </p:blipFill>
                    <p:spPr>
                      <a:xfrm>
                        <a:off x="7496489" y="5674610"/>
                        <a:ext cx="2775173" cy="637249"/>
                      </a:xfrm>
                      <a:prstGeom prst="rect">
                        <a:avLst/>
                      </a:prstGeom>
                    </p:spPr>
                  </p:pic>
                </p:oleObj>
              </mc:Fallback>
            </mc:AlternateContent>
          </a:graphicData>
        </a:graphic>
      </p:graphicFrame>
      <p:sp>
        <p:nvSpPr>
          <p:cNvPr id="4" name="箭头: 右 3">
            <a:extLst>
              <a:ext uri="{FF2B5EF4-FFF2-40B4-BE49-F238E27FC236}">
                <a16:creationId xmlns:a16="http://schemas.microsoft.com/office/drawing/2014/main" xmlns="" id="{1C8B106A-A972-41DE-9C6B-73F9CC2156A9}"/>
              </a:ext>
            </a:extLst>
          </p:cNvPr>
          <p:cNvSpPr/>
          <p:nvPr/>
        </p:nvSpPr>
        <p:spPr>
          <a:xfrm>
            <a:off x="7067203" y="1916832"/>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xmlns="" id="{9374498A-7842-4D92-BFAE-AF87B9324401}"/>
              </a:ext>
            </a:extLst>
          </p:cNvPr>
          <p:cNvSpPr/>
          <p:nvPr/>
        </p:nvSpPr>
        <p:spPr>
          <a:xfrm>
            <a:off x="7067203" y="2696410"/>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xmlns="" id="{92A0597A-C400-4CBA-9681-F856D6908DB3}"/>
              </a:ext>
            </a:extLst>
          </p:cNvPr>
          <p:cNvSpPr/>
          <p:nvPr/>
        </p:nvSpPr>
        <p:spPr>
          <a:xfrm>
            <a:off x="7110315" y="3477889"/>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xmlns="" id="{E29491E6-2253-49D6-87C5-CE058DD1D5F9}"/>
              </a:ext>
            </a:extLst>
          </p:cNvPr>
          <p:cNvSpPr/>
          <p:nvPr/>
        </p:nvSpPr>
        <p:spPr>
          <a:xfrm>
            <a:off x="7106117" y="4357129"/>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右 36">
            <a:extLst>
              <a:ext uri="{FF2B5EF4-FFF2-40B4-BE49-F238E27FC236}">
                <a16:creationId xmlns:a16="http://schemas.microsoft.com/office/drawing/2014/main" xmlns="" id="{3D49B13B-A11C-4B40-84F0-2C938482D7CC}"/>
              </a:ext>
            </a:extLst>
          </p:cNvPr>
          <p:cNvSpPr/>
          <p:nvPr/>
        </p:nvSpPr>
        <p:spPr>
          <a:xfrm>
            <a:off x="7067203" y="5152780"/>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右 37">
            <a:extLst>
              <a:ext uri="{FF2B5EF4-FFF2-40B4-BE49-F238E27FC236}">
                <a16:creationId xmlns:a16="http://schemas.microsoft.com/office/drawing/2014/main" xmlns="" id="{87F28A26-A39A-4B8A-B01F-9CF4EBE5EC2A}"/>
              </a:ext>
            </a:extLst>
          </p:cNvPr>
          <p:cNvSpPr/>
          <p:nvPr/>
        </p:nvSpPr>
        <p:spPr>
          <a:xfrm>
            <a:off x="7028334" y="5993235"/>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xmlns="" id="{E055D4AB-4F60-4FDE-805C-88C695A73D84}"/>
              </a:ext>
            </a:extLst>
          </p:cNvPr>
          <p:cNvSpPr/>
          <p:nvPr/>
        </p:nvSpPr>
        <p:spPr>
          <a:xfrm>
            <a:off x="7461771" y="1636838"/>
            <a:ext cx="4104456" cy="576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a:extLst>
              <a:ext uri="{FF2B5EF4-FFF2-40B4-BE49-F238E27FC236}">
                <a16:creationId xmlns:a16="http://schemas.microsoft.com/office/drawing/2014/main" xmlns="" id="{D06C1745-3880-4D4A-BB70-9A727F83FB0D}"/>
              </a:ext>
            </a:extLst>
          </p:cNvPr>
          <p:cNvSpPr/>
          <p:nvPr/>
        </p:nvSpPr>
        <p:spPr>
          <a:xfrm>
            <a:off x="7461771" y="2481860"/>
            <a:ext cx="2664295" cy="535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xmlns="" id="{C2DE3135-214C-4E32-965C-7788D4B092E7}"/>
              </a:ext>
            </a:extLst>
          </p:cNvPr>
          <p:cNvSpPr/>
          <p:nvPr/>
        </p:nvSpPr>
        <p:spPr>
          <a:xfrm>
            <a:off x="7449319" y="3218077"/>
            <a:ext cx="2664295" cy="53517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xmlns="" id="{6DAC93A9-896B-4696-AB94-53167E7702C3}"/>
              </a:ext>
            </a:extLst>
          </p:cNvPr>
          <p:cNvSpPr/>
          <p:nvPr/>
        </p:nvSpPr>
        <p:spPr>
          <a:xfrm>
            <a:off x="7449319" y="4111155"/>
            <a:ext cx="3039110" cy="61002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xmlns="" id="{659B1C4B-E4D6-4419-B3F2-07395C12A671}"/>
              </a:ext>
            </a:extLst>
          </p:cNvPr>
          <p:cNvSpPr/>
          <p:nvPr/>
        </p:nvSpPr>
        <p:spPr>
          <a:xfrm>
            <a:off x="7400307" y="4911226"/>
            <a:ext cx="3039110" cy="61002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角 45">
            <a:extLst>
              <a:ext uri="{FF2B5EF4-FFF2-40B4-BE49-F238E27FC236}">
                <a16:creationId xmlns:a16="http://schemas.microsoft.com/office/drawing/2014/main" xmlns="" id="{E46E4FFC-8F6A-4569-BEA7-8F1258584149}"/>
              </a:ext>
            </a:extLst>
          </p:cNvPr>
          <p:cNvSpPr/>
          <p:nvPr/>
        </p:nvSpPr>
        <p:spPr>
          <a:xfrm>
            <a:off x="7400307" y="5688224"/>
            <a:ext cx="3039110" cy="61002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589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44624"/>
            <a:ext cx="3384376"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远期的定价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57398" y="692696"/>
                <a:ext cx="11305256" cy="5688632"/>
              </a:xfrm>
            </p:spPr>
            <p:txBody>
              <a:bodyPr>
                <a:noAutofit/>
              </a:bodyPr>
              <a:lstStyle/>
              <a:p>
                <a:pPr marL="0" indent="0">
                  <a:lnSpc>
                    <a:spcPct val="130000"/>
                  </a:lnSpc>
                  <a:buNone/>
                </a:pPr>
                <a:r>
                  <a:rPr lang="en-US" altLang="zh-CN" sz="2600" b="1" dirty="0"/>
                  <a:t>【</a:t>
                </a:r>
                <a:r>
                  <a:rPr lang="zh-CN" altLang="en-US" sz="2600" b="1" dirty="0"/>
                  <a:t>例</a:t>
                </a:r>
                <a:r>
                  <a:rPr lang="en-US" altLang="zh-CN" sz="2600" b="1" dirty="0"/>
                  <a:t>2-12】</a:t>
                </a:r>
                <a:r>
                  <a:rPr lang="zh-CN" altLang="en-US" sz="2600" b="1" dirty="0"/>
                  <a:t>远期合约定价</a:t>
                </a:r>
              </a:p>
              <a:p>
                <a:pPr marL="0" indent="0">
                  <a:lnSpc>
                    <a:spcPct val="160000"/>
                  </a:lnSpc>
                  <a:buNone/>
                </a:pPr>
                <a:r>
                  <a:rPr lang="zh-CN" altLang="en-US" sz="2400" dirty="0"/>
                  <a:t> 假定远期合约还有</a:t>
                </a:r>
                <a:r>
                  <a:rPr lang="en-US" altLang="zh-CN" sz="2400" dirty="0"/>
                  <a:t>6</a:t>
                </a:r>
                <a:r>
                  <a:rPr lang="zh-CN" altLang="en-US" sz="2400" dirty="0"/>
                  <a:t>个月到期，无风险利率为</a:t>
                </a:r>
                <a:r>
                  <a:rPr lang="en-US" altLang="zh-CN" sz="2400" dirty="0"/>
                  <a:t>10%</a:t>
                </a:r>
                <a:r>
                  <a:rPr lang="zh-CN" altLang="en-US" sz="2400" dirty="0"/>
                  <a:t>，股票价值是</a:t>
                </a:r>
                <a:r>
                  <a:rPr lang="en-US" altLang="zh-CN" sz="2400" dirty="0"/>
                  <a:t>40</a:t>
                </a:r>
                <a:r>
                  <a:rPr lang="zh-CN" altLang="en-US" sz="2400" dirty="0"/>
                  <a:t>元，远期合约的  执行价格为</a:t>
                </a:r>
                <a:r>
                  <a:rPr lang="en-US" altLang="zh-CN" sz="2400" dirty="0"/>
                  <a:t>38</a:t>
                </a:r>
                <a:r>
                  <a:rPr lang="zh-CN" altLang="en-US" sz="2400" dirty="0"/>
                  <a:t>元。在不考虑发放股息的情形下，此时，</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=40</m:t>
                    </m:r>
                  </m:oMath>
                </a14:m>
                <a:r>
                  <a:rPr lang="zh-CN" altLang="en-US" sz="2400" dirty="0"/>
                  <a:t>，</a:t>
                </a:r>
                <a14:m>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=0.1</m:t>
                    </m:r>
                  </m:oMath>
                </a14:m>
                <a:r>
                  <a:rPr lang="zh-CN" altLang="en-US" sz="2400" dirty="0"/>
                  <a:t> ，</a:t>
                </a:r>
                <a14:m>
                  <m:oMath xmlns:m="http://schemas.openxmlformats.org/officeDocument/2006/math">
                    <m:r>
                      <a:rPr lang="en-US" altLang="zh-CN" sz="2400" b="0" i="1" dirty="0" smtClean="0">
                        <a:latin typeface="Cambria Math" panose="02040503050406030204" pitchFamily="18" charset="0"/>
                      </a:rPr>
                      <m:t>𝑇</m:t>
                    </m:r>
                    <m:r>
                      <a:rPr lang="en-US" altLang="zh-CN" sz="2400" b="0" i="1" dirty="0" smtClean="0">
                        <a:latin typeface="Cambria Math" panose="02040503050406030204" pitchFamily="18" charset="0"/>
                      </a:rPr>
                      <m:t>=0.5</m:t>
                    </m:r>
                  </m:oMath>
                </a14:m>
                <a:r>
                  <a:rPr lang="zh-CN" altLang="en-US" sz="2400" dirty="0"/>
                  <a:t> 及 </a:t>
                </a:r>
                <a14:m>
                  <m:oMath xmlns:m="http://schemas.openxmlformats.org/officeDocument/2006/math">
                    <m:r>
                      <a:rPr lang="en-US" altLang="zh-CN" sz="2400" b="0" i="1" dirty="0" smtClean="0">
                        <a:latin typeface="Cambria Math" panose="02040503050406030204" pitchFamily="18" charset="0"/>
                      </a:rPr>
                      <m:t>𝐾</m:t>
                    </m:r>
                    <m:r>
                      <a:rPr lang="en-US" altLang="zh-CN" sz="2400" b="0" i="1" dirty="0" smtClean="0">
                        <a:latin typeface="Cambria Math" panose="02040503050406030204" pitchFamily="18" charset="0"/>
                      </a:rPr>
                      <m:t>=38</m:t>
                    </m:r>
                  </m:oMath>
                </a14:m>
                <a:r>
                  <a:rPr lang="zh-CN" altLang="en-US" sz="2400" dirty="0"/>
                  <a:t> ，由此可得远期合约的价格为： </a:t>
                </a:r>
                <a:r>
                  <a:rPr lang="en-US" altLang="zh-CN" sz="2400" dirty="0"/>
                  <a:t> </a:t>
                </a:r>
              </a:p>
              <a:p>
                <a:pPr marL="0" indent="0">
                  <a:lnSpc>
                    <a:spcPct val="160000"/>
                  </a:lnSpc>
                  <a:buNone/>
                </a:pPr>
                <a:endParaRPr lang="en-US" altLang="zh-CN" sz="2400" dirty="0"/>
              </a:p>
              <a:p>
                <a:pPr marL="0" indent="0">
                  <a:lnSpc>
                    <a:spcPct val="160000"/>
                  </a:lnSpc>
                  <a:buNone/>
                </a:pPr>
                <a:r>
                  <a:rPr lang="zh-CN" altLang="en-US" sz="2400" dirty="0"/>
                  <a:t>由此可知，远期合约的价值为：</a:t>
                </a:r>
              </a:p>
              <a:p>
                <a:pPr marL="0" indent="0">
                  <a:lnSpc>
                    <a:spcPct val="150000"/>
                  </a:lnSpc>
                  <a:buNone/>
                </a:pPr>
                <a:r>
                  <a:rPr lang="zh-CN" altLang="en-US" sz="2000" dirty="0"/>
                  <a:t> </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57398" y="692696"/>
                <a:ext cx="11305256" cy="5688632"/>
              </a:xfrm>
              <a:blipFill>
                <a:blip r:embed="rId3"/>
                <a:stretch>
                  <a:fillRect l="-971" t="-214"/>
                </a:stretch>
              </a:blipFill>
            </p:spPr>
            <p:txBody>
              <a:bodyPr/>
              <a:lstStyle/>
              <a:p>
                <a:r>
                  <a:rPr lang="zh-CN" altLang="en-US">
                    <a:noFill/>
                  </a:rPr>
                  <a:t> </a:t>
                </a:r>
              </a:p>
            </p:txBody>
          </p:sp>
        </mc:Fallback>
      </mc:AlternateContent>
      <p:graphicFrame>
        <p:nvGraphicFramePr>
          <p:cNvPr id="7" name="对象 6">
            <a:extLst>
              <a:ext uri="{FF2B5EF4-FFF2-40B4-BE49-F238E27FC236}">
                <a16:creationId xmlns:a16="http://schemas.microsoft.com/office/drawing/2014/main" xmlns="" id="{4EB72DC5-9E6F-4841-AEBC-ADFD3626290E}"/>
              </a:ext>
            </a:extLst>
          </p:cNvPr>
          <p:cNvGraphicFramePr>
            <a:graphicFrameLocks noChangeAspect="1"/>
          </p:cNvGraphicFramePr>
          <p:nvPr>
            <p:extLst>
              <p:ext uri="{D42A27DB-BD31-4B8C-83A1-F6EECF244321}">
                <p14:modId xmlns:p14="http://schemas.microsoft.com/office/powerpoint/2010/main" val="369011690"/>
              </p:ext>
            </p:extLst>
          </p:nvPr>
        </p:nvGraphicFramePr>
        <p:xfrm>
          <a:off x="3213299" y="3140968"/>
          <a:ext cx="5081003" cy="643782"/>
        </p:xfrm>
        <a:graphic>
          <a:graphicData uri="http://schemas.openxmlformats.org/presentationml/2006/ole">
            <mc:AlternateContent xmlns:mc="http://schemas.openxmlformats.org/markup-compatibility/2006">
              <mc:Choice xmlns:v="urn:schemas-microsoft-com:vml" Requires="v">
                <p:oleObj spid="_x0000_s20588" name="Equation" r:id="rId4" imgW="1917360" imgH="241200" progId="Equation.DSMT4">
                  <p:embed/>
                </p:oleObj>
              </mc:Choice>
              <mc:Fallback>
                <p:oleObj name="Equation" r:id="rId4" imgW="1917360" imgH="241200" progId="Equation.DSMT4">
                  <p:embed/>
                  <p:pic>
                    <p:nvPicPr>
                      <p:cNvPr id="0" name=""/>
                      <p:cNvPicPr/>
                      <p:nvPr/>
                    </p:nvPicPr>
                    <p:blipFill>
                      <a:blip r:embed="rId5"/>
                      <a:stretch>
                        <a:fillRect/>
                      </a:stretch>
                    </p:blipFill>
                    <p:spPr>
                      <a:xfrm>
                        <a:off x="3213299" y="3140968"/>
                        <a:ext cx="5081003" cy="64378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58AF3E1-EE16-4F2F-96AB-E31A97DA1B08}"/>
              </a:ext>
            </a:extLst>
          </p:cNvPr>
          <p:cNvGraphicFramePr>
            <a:graphicFrameLocks noChangeAspect="1"/>
          </p:cNvGraphicFramePr>
          <p:nvPr>
            <p:extLst>
              <p:ext uri="{D42A27DB-BD31-4B8C-83A1-F6EECF244321}">
                <p14:modId xmlns:p14="http://schemas.microsoft.com/office/powerpoint/2010/main" val="1336992298"/>
              </p:ext>
            </p:extLst>
          </p:nvPr>
        </p:nvGraphicFramePr>
        <p:xfrm>
          <a:off x="2709243" y="4509120"/>
          <a:ext cx="6480720" cy="651579"/>
        </p:xfrm>
        <a:graphic>
          <a:graphicData uri="http://schemas.openxmlformats.org/presentationml/2006/ole">
            <mc:AlternateContent xmlns:mc="http://schemas.openxmlformats.org/markup-compatibility/2006">
              <mc:Choice xmlns:v="urn:schemas-microsoft-com:vml" Requires="v">
                <p:oleObj spid="_x0000_s20589" name="Equation" r:id="rId6" imgW="2793960" imgH="253800" progId="Equation.DSMT4">
                  <p:embed/>
                </p:oleObj>
              </mc:Choice>
              <mc:Fallback>
                <p:oleObj name="Equation" r:id="rId6" imgW="2793960" imgH="253800" progId="Equation.DSMT4">
                  <p:embed/>
                  <p:pic>
                    <p:nvPicPr>
                      <p:cNvPr id="0" name=""/>
                      <p:cNvPicPr/>
                      <p:nvPr/>
                    </p:nvPicPr>
                    <p:blipFill>
                      <a:blip r:embed="rId7"/>
                      <a:stretch>
                        <a:fillRect/>
                      </a:stretch>
                    </p:blipFill>
                    <p:spPr>
                      <a:xfrm>
                        <a:off x="2709243" y="4509120"/>
                        <a:ext cx="6480720" cy="651579"/>
                      </a:xfrm>
                      <a:prstGeom prst="rect">
                        <a:avLst/>
                      </a:prstGeom>
                    </p:spPr>
                  </p:pic>
                </p:oleObj>
              </mc:Fallback>
            </mc:AlternateContent>
          </a:graphicData>
        </a:graphic>
      </p:graphicFrame>
    </p:spTree>
    <p:extLst>
      <p:ext uri="{BB962C8B-B14F-4D97-AF65-F5344CB8AC3E}">
        <p14:creationId xmlns:p14="http://schemas.microsoft.com/office/powerpoint/2010/main" val="258639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6252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四、期货定价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itchFamily="34" charset="-122"/>
                <a:ea typeface="微软雅黑" pitchFamily="34" charset="-122"/>
                <a:cs typeface="+mn-cs"/>
              </a:rPr>
              <a:t>第四节 期货定价</a:t>
            </a:r>
          </a:p>
        </p:txBody>
      </p:sp>
      <p:sp>
        <p:nvSpPr>
          <p:cNvPr id="5" name="文本框 4">
            <a:extLst>
              <a:ext uri="{FF2B5EF4-FFF2-40B4-BE49-F238E27FC236}">
                <a16:creationId xmlns:a16="http://schemas.microsoft.com/office/drawing/2014/main" xmlns="" id="{7DDC3DB1-6049-4DDC-AE75-7FAFAEF33D30}"/>
              </a:ext>
            </a:extLst>
          </p:cNvPr>
          <p:cNvSpPr txBox="1"/>
          <p:nvPr/>
        </p:nvSpPr>
        <p:spPr>
          <a:xfrm>
            <a:off x="100842" y="620688"/>
            <a:ext cx="11897433" cy="5226046"/>
          </a:xfrm>
          <a:prstGeom prst="rect">
            <a:avLst/>
          </a:prstGeom>
          <a:noFill/>
        </p:spPr>
        <p:txBody>
          <a:bodyPr wrap="square" rtlCol="0">
            <a:spAutoFit/>
          </a:bodyPr>
          <a:lstStyle/>
          <a:p>
            <a:pPr>
              <a:spcBef>
                <a:spcPct val="20000"/>
              </a:spcBef>
            </a:pPr>
            <a:r>
              <a:rPr kumimoji="1" lang="en-US" altLang="zh-CN" sz="3000" b="1" dirty="0">
                <a:latin typeface="+mn-lt"/>
                <a:ea typeface="+mn-ea"/>
              </a:rPr>
              <a:t>1.</a:t>
            </a:r>
            <a:r>
              <a:rPr kumimoji="1" lang="zh-CN" altLang="en-US" sz="3000" b="1" dirty="0">
                <a:latin typeface="+mn-lt"/>
                <a:ea typeface="+mn-ea"/>
              </a:rPr>
              <a:t>期货的定义</a:t>
            </a:r>
            <a:endParaRPr kumimoji="1" lang="en-US" altLang="zh-CN" sz="3000" b="1" dirty="0">
              <a:latin typeface="+mn-lt"/>
              <a:ea typeface="+mn-ea"/>
            </a:endParaRPr>
          </a:p>
          <a:p>
            <a:pPr>
              <a:lnSpc>
                <a:spcPct val="170000"/>
              </a:lnSpc>
            </a:pPr>
            <a:r>
              <a:rPr kumimoji="1" lang="zh-CN" altLang="en-US" sz="2800" b="1" dirty="0">
                <a:latin typeface="+mn-lt"/>
                <a:ea typeface="+mn-ea"/>
              </a:rPr>
              <a:t>金融期货合约（</a:t>
            </a:r>
            <a:r>
              <a:rPr kumimoji="1" lang="en-US" altLang="zh-CN" sz="2800" b="1" dirty="0">
                <a:latin typeface="+mn-lt"/>
                <a:ea typeface="+mn-ea"/>
              </a:rPr>
              <a:t>Financial Futures Contracts</a:t>
            </a:r>
            <a:r>
              <a:rPr kumimoji="1" lang="zh-CN" altLang="en-US" sz="2800" b="1" dirty="0">
                <a:latin typeface="+mn-lt"/>
                <a:ea typeface="+mn-ea"/>
              </a:rPr>
              <a:t>）</a:t>
            </a:r>
            <a:r>
              <a:rPr kumimoji="1" lang="zh-CN" altLang="en-US" sz="2800" dirty="0">
                <a:latin typeface="+mn-lt"/>
                <a:ea typeface="+mn-ea"/>
              </a:rPr>
              <a:t>是指在交易所交易的、协议双方约定在将来某个日期按事先确定的条件（包括交割价格、交割地点和交割方式等）买入或卖出一定标准数量的特定金融工具的</a:t>
            </a:r>
            <a:r>
              <a:rPr kumimoji="1" lang="zh-CN" altLang="en-US" sz="2800" b="1" dirty="0">
                <a:latin typeface="+mn-lt"/>
                <a:ea typeface="+mn-ea"/>
              </a:rPr>
              <a:t>标准化协议</a:t>
            </a:r>
            <a:r>
              <a:rPr kumimoji="1" lang="zh-CN" altLang="en-US" sz="2800" dirty="0">
                <a:latin typeface="+mn-lt"/>
                <a:ea typeface="+mn-ea"/>
              </a:rPr>
              <a:t>。在交易中，同意买入资产的交易员被称为进入了一个期货的长头寸（</a:t>
            </a:r>
            <a:r>
              <a:rPr kumimoji="1" lang="en-US" altLang="zh-CN" sz="2800" dirty="0">
                <a:latin typeface="+mn-lt"/>
                <a:ea typeface="+mn-ea"/>
              </a:rPr>
              <a:t>long futures position</a:t>
            </a:r>
            <a:r>
              <a:rPr kumimoji="1" lang="zh-CN" altLang="en-US" sz="2800" dirty="0">
                <a:latin typeface="+mn-lt"/>
                <a:ea typeface="+mn-ea"/>
              </a:rPr>
              <a:t>）或多头；同意卖出资产的交易员被称为进入了一个期货的短头寸（</a:t>
            </a:r>
            <a:r>
              <a:rPr kumimoji="1" lang="en-US" altLang="zh-CN" sz="2800" dirty="0">
                <a:latin typeface="+mn-lt"/>
                <a:ea typeface="+mn-ea"/>
              </a:rPr>
              <a:t>short futures position</a:t>
            </a:r>
            <a:r>
              <a:rPr kumimoji="1" lang="zh-CN" altLang="en-US" sz="2800" dirty="0">
                <a:latin typeface="+mn-lt"/>
                <a:ea typeface="+mn-ea"/>
              </a:rPr>
              <a:t>）或称空头。</a:t>
            </a:r>
            <a:endParaRPr lang="en-US" altLang="zh-CN" sz="2800" dirty="0"/>
          </a:p>
          <a:p>
            <a:endParaRPr lang="en-US" altLang="zh-CN" dirty="0"/>
          </a:p>
        </p:txBody>
      </p:sp>
    </p:spTree>
    <p:extLst>
      <p:ext uri="{BB962C8B-B14F-4D97-AF65-F5344CB8AC3E}">
        <p14:creationId xmlns:p14="http://schemas.microsoft.com/office/powerpoint/2010/main" val="115844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t>1.</a:t>
            </a:r>
            <a:r>
              <a:rPr lang="zh-CN" altLang="en-US" sz="3000" b="1" dirty="0"/>
              <a:t>债券的定义</a:t>
            </a:r>
            <a:endParaRPr lang="en-US" altLang="zh-CN" sz="3000" dirty="0"/>
          </a:p>
          <a:p>
            <a:pPr>
              <a:lnSpc>
                <a:spcPct val="170000"/>
              </a:lnSpc>
            </a:pPr>
            <a:r>
              <a:rPr lang="zh-CN" altLang="en-US" sz="2800" b="1" dirty="0"/>
              <a:t>债券（</a:t>
            </a:r>
            <a:r>
              <a:rPr lang="en-US" altLang="zh-CN" sz="2800" b="1" dirty="0"/>
              <a:t>Bonds</a:t>
            </a:r>
            <a:r>
              <a:rPr lang="zh-CN" altLang="en-US" sz="2800" b="1" dirty="0"/>
              <a:t>）</a:t>
            </a:r>
            <a:r>
              <a:rPr lang="zh-CN" altLang="en-US" sz="2800" dirty="0"/>
              <a:t>也可称为</a:t>
            </a:r>
            <a:r>
              <a:rPr lang="zh-CN" altLang="en-US" sz="2800" b="1" dirty="0"/>
              <a:t>固定收益证券</a:t>
            </a:r>
            <a:r>
              <a:rPr lang="zh-CN" altLang="en-US" sz="2800" dirty="0"/>
              <a:t>，是一种承诺在一段固定时间后，支付给其持有者固定收益的证券。它是债务人为筹集资金按照法定程序发行并向债权人承诺于指定日期还本付息的有价证券，记载着债务人与债权人之间的契约关系，债务人在向债权人借贷资金后，需要履行承诺向债权人还本付息。</a:t>
            </a:r>
            <a:endParaRPr lang="en-US" altLang="zh-CN" sz="28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债券定价</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33729" y="620688"/>
            <a:ext cx="11926267" cy="349018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随着期货合约交割月份的逼近，期货价格会逐渐收敛于标的资产的现货价格，如下图：</a:t>
            </a:r>
            <a:endParaRPr kumimoji="1" lang="en-US" altLang="zh-CN" sz="2400" dirty="0">
              <a:latin typeface="+mn-lt"/>
              <a:ea typeface="+mn-ea"/>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33" name="图片 32">
            <a:extLst>
              <a:ext uri="{FF2B5EF4-FFF2-40B4-BE49-F238E27FC236}">
                <a16:creationId xmlns:a16="http://schemas.microsoft.com/office/drawing/2014/main" xmlns="" id="{E3D616C4-713C-454D-8AEA-41ACC8C881E6}"/>
              </a:ext>
            </a:extLst>
          </p:cNvPr>
          <p:cNvPicPr>
            <a:picLocks noChangeAspect="1"/>
          </p:cNvPicPr>
          <p:nvPr/>
        </p:nvPicPr>
        <p:blipFill>
          <a:blip r:embed="rId2"/>
          <a:stretch>
            <a:fillRect/>
          </a:stretch>
        </p:blipFill>
        <p:spPr>
          <a:xfrm>
            <a:off x="33729" y="1700808"/>
            <a:ext cx="11588523" cy="4248472"/>
          </a:xfrm>
          <a:prstGeom prst="rect">
            <a:avLst/>
          </a:prstGeom>
        </p:spPr>
      </p:pic>
    </p:spTree>
    <p:extLst>
      <p:ext uri="{BB962C8B-B14F-4D97-AF65-F5344CB8AC3E}">
        <p14:creationId xmlns:p14="http://schemas.microsoft.com/office/powerpoint/2010/main" val="98033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85482" y="620688"/>
            <a:ext cx="11926267" cy="5210657"/>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2-13】</a:t>
            </a:r>
            <a:r>
              <a:rPr kumimoji="1" lang="zh-CN" altLang="en-US" sz="2600" b="1" dirty="0">
                <a:latin typeface="+mn-lt"/>
                <a:ea typeface="+mn-ea"/>
              </a:rPr>
              <a:t>利用期货进行风险对冲</a:t>
            </a:r>
          </a:p>
          <a:p>
            <a:pPr>
              <a:lnSpc>
                <a:spcPct val="170000"/>
              </a:lnSpc>
            </a:pPr>
            <a:r>
              <a:rPr kumimoji="1" lang="zh-CN" altLang="en-US" sz="2400" dirty="0">
                <a:latin typeface="+mn-lt"/>
                <a:ea typeface="+mn-ea"/>
              </a:rPr>
              <a:t>假定中国银行持有一个外汇期货的交易组合，同时，中国银行可以通过卖出</a:t>
            </a:r>
            <a:r>
              <a:rPr kumimoji="1" lang="en-US" altLang="zh-CN" sz="2400" dirty="0">
                <a:latin typeface="+mn-lt"/>
                <a:ea typeface="+mn-ea"/>
              </a:rPr>
              <a:t>20000</a:t>
            </a:r>
            <a:r>
              <a:rPr kumimoji="1" lang="zh-CN" altLang="en-US" sz="2400" dirty="0">
                <a:latin typeface="+mn-lt"/>
                <a:ea typeface="+mn-ea"/>
              </a:rPr>
              <a:t>美元来达到希腊字母的</a:t>
            </a:r>
            <a:r>
              <a:rPr kumimoji="1" lang="en-US" altLang="zh-CN" sz="2400" dirty="0">
                <a:latin typeface="+mn-lt"/>
                <a:ea typeface="+mn-ea"/>
              </a:rPr>
              <a:t>Delta</a:t>
            </a:r>
            <a:r>
              <a:rPr kumimoji="1" lang="zh-CN" altLang="en-US" sz="2400" dirty="0">
                <a:latin typeface="+mn-lt"/>
                <a:ea typeface="+mn-ea"/>
              </a:rPr>
              <a:t>中性。假定中国无风险利率为</a:t>
            </a:r>
            <a:r>
              <a:rPr kumimoji="1" lang="en-US" altLang="zh-CN" sz="2400" dirty="0">
                <a:latin typeface="+mn-lt"/>
                <a:ea typeface="+mn-ea"/>
              </a:rPr>
              <a:t>5%</a:t>
            </a:r>
            <a:r>
              <a:rPr kumimoji="1" lang="zh-CN" altLang="en-US" sz="2400" dirty="0">
                <a:latin typeface="+mn-lt"/>
                <a:ea typeface="+mn-ea"/>
              </a:rPr>
              <a:t>，美国无风险利率为</a:t>
            </a:r>
            <a:r>
              <a:rPr kumimoji="1" lang="en-US" altLang="zh-CN" sz="2400" dirty="0">
                <a:latin typeface="+mn-lt"/>
                <a:ea typeface="+mn-ea"/>
              </a:rPr>
              <a:t>6%</a:t>
            </a:r>
            <a:r>
              <a:rPr kumimoji="1" lang="zh-CN" altLang="en-US" sz="2400" dirty="0">
                <a:latin typeface="+mn-lt"/>
                <a:ea typeface="+mn-ea"/>
              </a:rPr>
              <a:t>。由此可知采用半年期的外汇期货进行对冲需要的短头寸数量为：</a:t>
            </a:r>
          </a:p>
          <a:p>
            <a:pPr>
              <a:lnSpc>
                <a:spcPct val="170000"/>
              </a:lnSpc>
            </a:pPr>
            <a:r>
              <a:rPr kumimoji="1" lang="zh-CN" altLang="en-US" sz="2400" dirty="0">
                <a:latin typeface="+mn-lt"/>
                <a:ea typeface="+mn-ea"/>
              </a:rPr>
              <a:t>                                                                                                              美元，</a:t>
            </a:r>
          </a:p>
          <a:p>
            <a:pPr>
              <a:lnSpc>
                <a:spcPct val="170000"/>
              </a:lnSpc>
            </a:pPr>
            <a:r>
              <a:rPr kumimoji="1" lang="zh-CN" altLang="en-US" sz="2400" dirty="0">
                <a:latin typeface="+mn-lt"/>
                <a:ea typeface="+mn-ea"/>
              </a:rPr>
              <a:t>同时，因为每一个外汇期货合约买入或者卖出的是</a:t>
            </a:r>
            <a:r>
              <a:rPr kumimoji="1" lang="en-US" altLang="zh-CN" sz="2400" dirty="0">
                <a:latin typeface="+mn-lt"/>
                <a:ea typeface="+mn-ea"/>
              </a:rPr>
              <a:t>2500</a:t>
            </a:r>
            <a:r>
              <a:rPr kumimoji="1" lang="zh-CN" altLang="en-US" sz="2400" dirty="0">
                <a:latin typeface="+mn-lt"/>
                <a:ea typeface="+mn-ea"/>
              </a:rPr>
              <a:t>美元的资产，可见中国银行需要购进的是</a:t>
            </a:r>
            <a:r>
              <a:rPr kumimoji="1" lang="en-US" altLang="zh-CN" sz="2400" dirty="0">
                <a:latin typeface="+mn-lt"/>
                <a:ea typeface="+mn-ea"/>
              </a:rPr>
              <a:t>8</a:t>
            </a:r>
            <a:r>
              <a:rPr kumimoji="1" lang="zh-CN" altLang="en-US" sz="2400" dirty="0">
                <a:latin typeface="+mn-lt"/>
                <a:ea typeface="+mn-ea"/>
              </a:rPr>
              <a:t>个合约的短头寸，此时即可达到有效风险对冲的目的</a:t>
            </a:r>
            <a:r>
              <a:rPr kumimoji="1" lang="zh-CN" altLang="en-US" sz="2400" dirty="0" smtClean="0">
                <a:latin typeface="+mn-lt"/>
                <a:ea typeface="+mn-ea"/>
              </a:rPr>
              <a:t>。</a:t>
            </a:r>
            <a:endParaRPr lang="en-US" altLang="zh-CN" dirty="0"/>
          </a:p>
          <a:p>
            <a:endParaRPr lang="en-US" altLang="zh-CN" dirty="0"/>
          </a:p>
          <a:p>
            <a:endParaRPr lang="en-US" altLang="zh-CN" dirty="0"/>
          </a:p>
          <a:p>
            <a:endParaRPr lang="zh-CN" altLang="en-US" dirty="0"/>
          </a:p>
        </p:txBody>
      </p:sp>
      <p:graphicFrame>
        <p:nvGraphicFramePr>
          <p:cNvPr id="3" name="对象 2">
            <a:extLst>
              <a:ext uri="{FF2B5EF4-FFF2-40B4-BE49-F238E27FC236}">
                <a16:creationId xmlns:a16="http://schemas.microsoft.com/office/drawing/2014/main" xmlns="" id="{3000F710-AA09-4682-98B4-F23E7DFBB630}"/>
              </a:ext>
            </a:extLst>
          </p:cNvPr>
          <p:cNvGraphicFramePr>
            <a:graphicFrameLocks noChangeAspect="1"/>
          </p:cNvGraphicFramePr>
          <p:nvPr>
            <p:extLst>
              <p:ext uri="{D42A27DB-BD31-4B8C-83A1-F6EECF244321}">
                <p14:modId xmlns:p14="http://schemas.microsoft.com/office/powerpoint/2010/main" val="2831155237"/>
              </p:ext>
            </p:extLst>
          </p:nvPr>
        </p:nvGraphicFramePr>
        <p:xfrm>
          <a:off x="2493219" y="3140968"/>
          <a:ext cx="4993539" cy="475576"/>
        </p:xfrm>
        <a:graphic>
          <a:graphicData uri="http://schemas.openxmlformats.org/presentationml/2006/ole">
            <mc:AlternateContent xmlns:mc="http://schemas.openxmlformats.org/markup-compatibility/2006">
              <mc:Choice xmlns:v="urn:schemas-microsoft-com:vml" Requires="v">
                <p:oleObj spid="_x0000_s22579" name="Equation" r:id="rId3" imgW="2031840" imgH="203040" progId="Equation.DSMT4">
                  <p:embed/>
                </p:oleObj>
              </mc:Choice>
              <mc:Fallback>
                <p:oleObj name="Equation" r:id="rId3" imgW="2031840" imgH="203040" progId="Equation.DSMT4">
                  <p:embed/>
                  <p:pic>
                    <p:nvPicPr>
                      <p:cNvPr id="0" name=""/>
                      <p:cNvPicPr/>
                      <p:nvPr/>
                    </p:nvPicPr>
                    <p:blipFill>
                      <a:blip r:embed="rId4"/>
                      <a:stretch>
                        <a:fillRect/>
                      </a:stretch>
                    </p:blipFill>
                    <p:spPr>
                      <a:xfrm>
                        <a:off x="2493219" y="3140968"/>
                        <a:ext cx="4993539" cy="475576"/>
                      </a:xfrm>
                      <a:prstGeom prst="rect">
                        <a:avLst/>
                      </a:prstGeom>
                    </p:spPr>
                  </p:pic>
                </p:oleObj>
              </mc:Fallback>
            </mc:AlternateContent>
          </a:graphicData>
        </a:graphic>
      </p:graphicFrame>
    </p:spTree>
    <p:extLst>
      <p:ext uri="{BB962C8B-B14F-4D97-AF65-F5344CB8AC3E}">
        <p14:creationId xmlns:p14="http://schemas.microsoft.com/office/powerpoint/2010/main" val="3839811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116955" y="620688"/>
            <a:ext cx="11665296" cy="6186309"/>
          </a:xfrm>
          <a:prstGeom prst="rect">
            <a:avLst/>
          </a:prstGeom>
          <a:noFill/>
        </p:spPr>
        <p:txBody>
          <a:bodyPr wrap="square">
            <a:spAutoFit/>
          </a:bodyPr>
          <a:lstStyle/>
          <a:p>
            <a:r>
              <a:rPr lang="en-US" altLang="zh-CN" b="1" dirty="0"/>
              <a:t>【</a:t>
            </a:r>
            <a:r>
              <a:rPr lang="zh-CN" altLang="en-US" b="1" dirty="0"/>
              <a:t>例</a:t>
            </a:r>
            <a:r>
              <a:rPr lang="en-US" altLang="zh-CN" b="1" dirty="0"/>
              <a:t>2-14】</a:t>
            </a:r>
            <a:r>
              <a:rPr lang="zh-CN" altLang="en-US" b="1" dirty="0"/>
              <a:t>利用期货进行投机</a:t>
            </a:r>
            <a:endParaRPr lang="en-US" altLang="zh-CN" b="1" dirty="0"/>
          </a:p>
          <a:p>
            <a:r>
              <a:rPr lang="zh-CN" altLang="en-US" dirty="0"/>
              <a:t>假定一个投资者认为未来两个月内美元对人民币会升值，那么，该投资者在不考虑利息收入时，可以有两种选择的做法：其一，在市场上购入</a:t>
            </a:r>
            <a:r>
              <a:rPr lang="en-US" altLang="zh-CN" dirty="0"/>
              <a:t>1</a:t>
            </a:r>
            <a:r>
              <a:rPr lang="zh-CN" altLang="en-US" dirty="0"/>
              <a:t>万美元资产，然后等到价格上涨后买入美元换取人民币；其二，在期货市场购买</a:t>
            </a:r>
            <a:r>
              <a:rPr lang="en-US" altLang="zh-CN" dirty="0"/>
              <a:t>2</a:t>
            </a:r>
            <a:r>
              <a:rPr lang="zh-CN" altLang="en-US" dirty="0"/>
              <a:t>份期货合约的长头寸，每一份合约是买入</a:t>
            </a:r>
            <a:r>
              <a:rPr lang="en-US" altLang="zh-CN" dirty="0"/>
              <a:t>0.5</a:t>
            </a:r>
            <a:r>
              <a:rPr lang="zh-CN" altLang="en-US" dirty="0"/>
              <a:t>万美元的合约。同时，假定当前美元对人民币汇率是</a:t>
            </a:r>
            <a:r>
              <a:rPr lang="en-US" altLang="zh-CN" dirty="0"/>
              <a:t>6.53</a:t>
            </a:r>
            <a:r>
              <a:rPr lang="zh-CN" altLang="en-US" dirty="0"/>
              <a:t>，如果在两个月后，美元对人民币汇率变为</a:t>
            </a:r>
            <a:r>
              <a:rPr lang="en-US" altLang="zh-CN" dirty="0"/>
              <a:t>6.8</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a:t>
            </a:r>
          </a:p>
          <a:p>
            <a:r>
              <a:rPr lang="zh-CN" altLang="en-US" dirty="0"/>
              <a:t>（</a:t>
            </a:r>
            <a:r>
              <a:rPr lang="en-US" altLang="zh-CN" dirty="0"/>
              <a:t>2</a:t>
            </a:r>
            <a:r>
              <a:rPr lang="zh-CN" altLang="en-US" dirty="0"/>
              <a:t>）购入即时汇率收益为： </a:t>
            </a:r>
          </a:p>
          <a:p>
            <a:r>
              <a:rPr lang="zh-CN" altLang="en-US" dirty="0"/>
              <a:t>如果在两个月后，美元对人民币汇率变为</a:t>
            </a:r>
            <a:r>
              <a:rPr lang="en-US" altLang="zh-CN" dirty="0"/>
              <a:t>6.3</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 </a:t>
            </a:r>
          </a:p>
          <a:p>
            <a:r>
              <a:rPr lang="zh-CN" altLang="en-US" dirty="0"/>
              <a:t>（</a:t>
            </a:r>
            <a:r>
              <a:rPr lang="en-US" altLang="zh-CN" dirty="0"/>
              <a:t>2</a:t>
            </a:r>
            <a:r>
              <a:rPr lang="zh-CN" altLang="en-US" dirty="0"/>
              <a:t>）购入即时汇率收益为：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smtClean="0"/>
          </a:p>
          <a:p>
            <a:endParaRPr lang="en-US" altLang="zh-CN" dirty="0"/>
          </a:p>
          <a:p>
            <a:r>
              <a:rPr lang="zh-CN" altLang="en-US" dirty="0"/>
              <a:t>结合上表测算结果可知，在没有考虑利息支出情况下，上述两种投资方式的收益和损失存在一定差异。但是，从投资者需要投入资金看，第一种情况下，投资者需要投入的资金是</a:t>
            </a:r>
            <a:r>
              <a:rPr lang="en-US" altLang="zh-CN" dirty="0"/>
              <a:t>65300</a:t>
            </a:r>
            <a:r>
              <a:rPr lang="zh-CN" altLang="en-US" dirty="0"/>
              <a:t>元；但是对于第二种方式，投资者只需要在购买外汇期货后存入少量的资金到保证金账户，譬如是</a:t>
            </a:r>
            <a:r>
              <a:rPr lang="en-US" altLang="zh-CN" dirty="0"/>
              <a:t>2000</a:t>
            </a:r>
            <a:r>
              <a:rPr lang="zh-CN" altLang="en-US" dirty="0"/>
              <a:t>美元。可见，采用期货进行投机时，不一定能够获取收益，但是，期货市场可以使得投机者利用杠杆效应，即投资者只需要一笔小量的初始资金，就可以得到一个很大的投机头寸</a:t>
            </a:r>
            <a:r>
              <a:rPr lang="zh-CN" altLang="en-US" dirty="0" smtClean="0"/>
              <a:t>。</a:t>
            </a:r>
            <a:endParaRPr lang="en-US" altLang="zh-CN"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xmlns="" id="{F3B64CBE-3DFA-4671-8596-78507EEF4DAC}"/>
                  </a:ext>
                </a:extLst>
              </p:cNvPr>
              <p:cNvSpPr txBox="1"/>
              <p:nvPr/>
            </p:nvSpPr>
            <p:spPr>
              <a:xfrm>
                <a:off x="3357315" y="1988840"/>
                <a:ext cx="3474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−6.52</m:t>
                          </m:r>
                        </m:e>
                      </m:d>
                      <m:r>
                        <a:rPr lang="zh-CN" altLang="en-US" i="0">
                          <a:latin typeface="Cambria Math" panose="02040503050406030204" pitchFamily="18" charset="0"/>
                        </a:rPr>
                        <m:t>×10000=2800</m:t>
                      </m:r>
                    </m:oMath>
                  </m:oMathPara>
                </a14:m>
                <a:endParaRPr lang="zh-CN" altLang="en-US" dirty="0"/>
              </a:p>
            </p:txBody>
          </p:sp>
        </mc:Choice>
        <mc:Fallback xmlns="">
          <p:sp>
            <p:nvSpPr>
              <p:cNvPr id="5" name="文本框 4">
                <a:extLst>
                  <a:ext uri="{FF2B5EF4-FFF2-40B4-BE49-F238E27FC236}">
                    <a16:creationId xmlns:a16="http://schemas.microsoft.com/office/drawing/2014/main" id="{F3B64CBE-3DFA-4671-8596-78507EEF4DAC}"/>
                  </a:ext>
                </a:extLst>
              </p:cNvPr>
              <p:cNvSpPr txBox="1">
                <a:spLocks noRot="1" noChangeAspect="1" noMove="1" noResize="1" noEditPoints="1" noAdjustHandles="1" noChangeArrowheads="1" noChangeShapeType="1" noTextEdit="1"/>
              </p:cNvSpPr>
              <p:nvPr/>
            </p:nvSpPr>
            <p:spPr>
              <a:xfrm>
                <a:off x="3357315" y="1988840"/>
                <a:ext cx="3474013"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xmlns="" id="{3824A3ED-0102-4625-B4D5-4852232B15A1}"/>
                  </a:ext>
                </a:extLst>
              </p:cNvPr>
              <p:cNvSpPr txBox="1"/>
              <p:nvPr/>
            </p:nvSpPr>
            <p:spPr>
              <a:xfrm>
                <a:off x="2942895" y="2276872"/>
                <a:ext cx="31683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−6.53</m:t>
                          </m:r>
                        </m:e>
                      </m:d>
                      <m:r>
                        <a:rPr lang="zh-CN" altLang="en-US" i="0">
                          <a:latin typeface="Cambria Math" panose="02040503050406030204" pitchFamily="18" charset="0"/>
                        </a:rPr>
                        <m:t>×10000=2700</m:t>
                      </m:r>
                    </m:oMath>
                  </m:oMathPara>
                </a14:m>
                <a:endParaRPr lang="zh-CN" altLang="en-US" dirty="0"/>
              </a:p>
            </p:txBody>
          </p:sp>
        </mc:Choice>
        <mc:Fallback xmlns="">
          <p:sp>
            <p:nvSpPr>
              <p:cNvPr id="7" name="文本框 6">
                <a:extLst>
                  <a:ext uri="{FF2B5EF4-FFF2-40B4-BE49-F238E27FC236}">
                    <a16:creationId xmlns:a16="http://schemas.microsoft.com/office/drawing/2014/main" id="{3824A3ED-0102-4625-B4D5-4852232B15A1}"/>
                  </a:ext>
                </a:extLst>
              </p:cNvPr>
              <p:cNvSpPr txBox="1">
                <a:spLocks noRot="1" noChangeAspect="1" noMove="1" noResize="1" noEditPoints="1" noAdjustHandles="1" noChangeArrowheads="1" noChangeShapeType="1" noTextEdit="1"/>
              </p:cNvSpPr>
              <p:nvPr/>
            </p:nvSpPr>
            <p:spPr>
              <a:xfrm>
                <a:off x="2942895" y="2276872"/>
                <a:ext cx="3168353"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xmlns="" id="{81E7FFE4-39CB-4F9F-85D4-7E7236D98404}"/>
                  </a:ext>
                </a:extLst>
              </p:cNvPr>
              <p:cNvSpPr txBox="1"/>
              <p:nvPr/>
            </p:nvSpPr>
            <p:spPr>
              <a:xfrm>
                <a:off x="3357315" y="2780928"/>
                <a:ext cx="35460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−6.52</m:t>
                          </m:r>
                        </m:e>
                      </m:d>
                      <m:r>
                        <a:rPr lang="zh-CN" altLang="en-US" i="0">
                          <a:latin typeface="Cambria Math" panose="02040503050406030204" pitchFamily="18" charset="0"/>
                        </a:rPr>
                        <m:t>×10000=−2200</m:t>
                      </m:r>
                    </m:oMath>
                  </m:oMathPara>
                </a14:m>
                <a:endParaRPr lang="zh-CN" altLang="en-US" dirty="0"/>
              </a:p>
            </p:txBody>
          </p:sp>
        </mc:Choice>
        <mc:Fallback xmlns="">
          <p:sp>
            <p:nvSpPr>
              <p:cNvPr id="10" name="文本框 9">
                <a:extLst>
                  <a:ext uri="{FF2B5EF4-FFF2-40B4-BE49-F238E27FC236}">
                    <a16:creationId xmlns:a16="http://schemas.microsoft.com/office/drawing/2014/main" id="{81E7FFE4-39CB-4F9F-85D4-7E7236D98404}"/>
                  </a:ext>
                </a:extLst>
              </p:cNvPr>
              <p:cNvSpPr txBox="1">
                <a:spLocks noRot="1" noChangeAspect="1" noMove="1" noResize="1" noEditPoints="1" noAdjustHandles="1" noChangeArrowheads="1" noChangeShapeType="1" noTextEdit="1"/>
              </p:cNvSpPr>
              <p:nvPr/>
            </p:nvSpPr>
            <p:spPr>
              <a:xfrm>
                <a:off x="3357315" y="2780928"/>
                <a:ext cx="354602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xmlns="" id="{BD4E9C57-3943-48CB-ADF4-1ED2F18872A1}"/>
                  </a:ext>
                </a:extLst>
              </p:cNvPr>
              <p:cNvSpPr txBox="1"/>
              <p:nvPr/>
            </p:nvSpPr>
            <p:spPr>
              <a:xfrm>
                <a:off x="3069283" y="3089862"/>
                <a:ext cx="32579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−6.53</m:t>
                          </m:r>
                        </m:e>
                      </m:d>
                      <m:r>
                        <a:rPr lang="zh-CN" altLang="en-US" i="0">
                          <a:latin typeface="Cambria Math" panose="02040503050406030204" pitchFamily="18" charset="0"/>
                        </a:rPr>
                        <m:t>×10000=−2300</m:t>
                      </m:r>
                    </m:oMath>
                  </m:oMathPara>
                </a14:m>
                <a:endParaRPr lang="zh-CN" altLang="en-US" dirty="0"/>
              </a:p>
            </p:txBody>
          </p:sp>
        </mc:Choice>
        <mc:Fallback xmlns="">
          <p:sp>
            <p:nvSpPr>
              <p:cNvPr id="11" name="文本框 10">
                <a:extLst>
                  <a:ext uri="{FF2B5EF4-FFF2-40B4-BE49-F238E27FC236}">
                    <a16:creationId xmlns:a16="http://schemas.microsoft.com/office/drawing/2014/main" id="{BD4E9C57-3943-48CB-ADF4-1ED2F18872A1}"/>
                  </a:ext>
                </a:extLst>
              </p:cNvPr>
              <p:cNvSpPr txBox="1">
                <a:spLocks noRot="1" noChangeAspect="1" noMove="1" noResize="1" noEditPoints="1" noAdjustHandles="1" noChangeArrowheads="1" noChangeShapeType="1" noTextEdit="1"/>
              </p:cNvSpPr>
              <p:nvPr/>
            </p:nvSpPr>
            <p:spPr>
              <a:xfrm>
                <a:off x="3069283" y="3089862"/>
                <a:ext cx="3257989" cy="369332"/>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3" name="表格 2">
            <a:extLst>
              <a:ext uri="{FF2B5EF4-FFF2-40B4-BE49-F238E27FC236}">
                <a16:creationId xmlns:a16="http://schemas.microsoft.com/office/drawing/2014/main" xmlns="" id="{6F2DA764-D7FE-4E14-95BE-A7437225EB28}"/>
              </a:ext>
            </a:extLst>
          </p:cNvPr>
          <p:cNvGraphicFramePr>
            <a:graphicFrameLocks noGrp="1"/>
          </p:cNvGraphicFramePr>
          <p:nvPr>
            <p:extLst>
              <p:ext uri="{D42A27DB-BD31-4B8C-83A1-F6EECF244321}">
                <p14:modId xmlns:p14="http://schemas.microsoft.com/office/powerpoint/2010/main" val="4133892192"/>
              </p:ext>
            </p:extLst>
          </p:nvPr>
        </p:nvGraphicFramePr>
        <p:xfrm>
          <a:off x="621011" y="3429000"/>
          <a:ext cx="10164539" cy="1722120"/>
        </p:xfrm>
        <a:graphic>
          <a:graphicData uri="http://schemas.openxmlformats.org/drawingml/2006/table">
            <a:tbl>
              <a:tblPr firstRow="1" firstCol="1" bandRow="1" bandCol="1">
                <a:tableStyleId>{7DF18680-E054-41AD-8BC1-D1AEF772440D}</a:tableStyleId>
              </a:tblPr>
              <a:tblGrid>
                <a:gridCol w="4411409">
                  <a:extLst>
                    <a:ext uri="{9D8B030D-6E8A-4147-A177-3AD203B41FA5}">
                      <a16:colId xmlns:a16="http://schemas.microsoft.com/office/drawing/2014/main" xmlns="" val="488895811"/>
                    </a:ext>
                  </a:extLst>
                </a:gridCol>
                <a:gridCol w="2876565">
                  <a:extLst>
                    <a:ext uri="{9D8B030D-6E8A-4147-A177-3AD203B41FA5}">
                      <a16:colId xmlns:a16="http://schemas.microsoft.com/office/drawing/2014/main" xmlns="" val="1239104842"/>
                    </a:ext>
                  </a:extLst>
                </a:gridCol>
                <a:gridCol w="2876565">
                  <a:extLst>
                    <a:ext uri="{9D8B030D-6E8A-4147-A177-3AD203B41FA5}">
                      <a16:colId xmlns:a16="http://schemas.microsoft.com/office/drawing/2014/main" xmlns="" val="4000570854"/>
                    </a:ext>
                  </a:extLst>
                </a:gridCol>
              </a:tblGrid>
              <a:tr h="432916">
                <a:tc>
                  <a:txBody>
                    <a:bodyPr/>
                    <a:lstStyle/>
                    <a:p>
                      <a:pPr algn="just">
                        <a:lnSpc>
                          <a:spcPct val="150000"/>
                        </a:lnSpc>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1</a:t>
                      </a:r>
                      <a:r>
                        <a:rPr lang="zh-CN" sz="1600" kern="100" dirty="0">
                          <a:effectLst/>
                        </a:rPr>
                        <a:t>万美元</a:t>
                      </a:r>
                    </a:p>
                    <a:p>
                      <a:pPr algn="ctr"/>
                      <a:r>
                        <a:rPr lang="zh-CN" sz="1600" kern="100" dirty="0">
                          <a:effectLst/>
                        </a:rPr>
                        <a:t>现货价格</a:t>
                      </a:r>
                      <a:r>
                        <a:rPr lang="en-US" sz="1600" kern="100" dirty="0">
                          <a:effectLst/>
                        </a:rPr>
                        <a:t>=6.53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2</a:t>
                      </a:r>
                      <a:r>
                        <a:rPr lang="zh-CN" sz="1600" kern="100" dirty="0">
                          <a:effectLst/>
                        </a:rPr>
                        <a:t>份期货合约</a:t>
                      </a:r>
                    </a:p>
                    <a:p>
                      <a:pPr algn="ctr"/>
                      <a:r>
                        <a:rPr lang="zh-CN" sz="1600" kern="100" dirty="0">
                          <a:effectLst/>
                        </a:rPr>
                        <a:t>期货价格</a:t>
                      </a:r>
                      <a:r>
                        <a:rPr lang="en-US" sz="1600" kern="100" dirty="0">
                          <a:effectLst/>
                        </a:rPr>
                        <a:t>=6.52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9204561"/>
                  </a:ext>
                </a:extLst>
              </a:tr>
              <a:tr h="373689">
                <a:tc>
                  <a:txBody>
                    <a:bodyPr/>
                    <a:lstStyle/>
                    <a:p>
                      <a:pPr algn="just">
                        <a:lnSpc>
                          <a:spcPct val="150000"/>
                        </a:lnSpc>
                      </a:pPr>
                      <a:r>
                        <a:rPr lang="zh-CN" sz="1800" kern="100" dirty="0">
                          <a:effectLst/>
                        </a:rPr>
                        <a:t>投资</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10000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2000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008715803"/>
                  </a:ext>
                </a:extLst>
              </a:tr>
              <a:tr h="373689">
                <a:tc>
                  <a:txBody>
                    <a:bodyPr/>
                    <a:lstStyle/>
                    <a:p>
                      <a:pPr algn="just">
                        <a:lnSpc>
                          <a:spcPct val="150000"/>
                        </a:lnSpc>
                      </a:pPr>
                      <a:r>
                        <a:rPr lang="zh-CN" sz="1800" kern="100" dirty="0">
                          <a:effectLst/>
                        </a:rPr>
                        <a:t>两月后现货价格为</a:t>
                      </a:r>
                      <a:r>
                        <a:rPr lang="en-US" sz="1800" kern="100" dirty="0">
                          <a:effectLst/>
                        </a:rPr>
                        <a:t>6.8</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2700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2800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70981562"/>
                  </a:ext>
                </a:extLst>
              </a:tr>
              <a:tr h="373689">
                <a:tc>
                  <a:txBody>
                    <a:bodyPr/>
                    <a:lstStyle/>
                    <a:p>
                      <a:pPr algn="just">
                        <a:lnSpc>
                          <a:spcPct val="150000"/>
                        </a:lnSpc>
                      </a:pPr>
                      <a:r>
                        <a:rPr lang="zh-CN" sz="1800" kern="100" dirty="0">
                          <a:effectLst/>
                        </a:rPr>
                        <a:t>两月现货价格为</a:t>
                      </a:r>
                      <a:r>
                        <a:rPr lang="en-US" sz="1800" kern="100" dirty="0">
                          <a:effectLst/>
                        </a:rPr>
                        <a:t>6.3</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-2300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-2200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47258900"/>
                  </a:ext>
                </a:extLst>
              </a:tr>
            </a:tbl>
          </a:graphicData>
        </a:graphic>
      </p:graphicFrame>
    </p:spTree>
    <p:extLst>
      <p:ext uri="{BB962C8B-B14F-4D97-AF65-F5344CB8AC3E}">
        <p14:creationId xmlns:p14="http://schemas.microsoft.com/office/powerpoint/2010/main" val="651110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44624"/>
            <a:ext cx="10168935"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期货与远期的比较</a:t>
            </a:r>
          </a:p>
        </p:txBody>
      </p:sp>
      <p:sp>
        <p:nvSpPr>
          <p:cNvPr id="3" name="内容占位符 2"/>
          <p:cNvSpPr>
            <a:spLocks noGrp="1"/>
          </p:cNvSpPr>
          <p:nvPr>
            <p:ph sz="quarter" idx="1"/>
          </p:nvPr>
        </p:nvSpPr>
        <p:spPr>
          <a:xfrm>
            <a:off x="116955" y="656692"/>
            <a:ext cx="11737304" cy="5544616"/>
          </a:xfrm>
        </p:spPr>
        <p:txBody>
          <a:bodyPr>
            <a:normAutofit/>
          </a:bodyPr>
          <a:lstStyle/>
          <a:p>
            <a:pPr marL="0" indent="0">
              <a:lnSpc>
                <a:spcPct val="150000"/>
              </a:lnSpc>
              <a:buNone/>
            </a:pPr>
            <a:r>
              <a:rPr lang="zh-CN" altLang="en-US" sz="2400" dirty="0"/>
              <a:t>远期和期货均为衍生金融产品市场上的重要金融产品，两者均为合约形式，约定未来期限内进行的交易，但远期合约与期货合约在一些方面还是存在区别，如下：</a:t>
            </a:r>
          </a:p>
        </p:txBody>
      </p:sp>
      <p:graphicFrame>
        <p:nvGraphicFramePr>
          <p:cNvPr id="4" name="表格 3">
            <a:extLst>
              <a:ext uri="{FF2B5EF4-FFF2-40B4-BE49-F238E27FC236}">
                <a16:creationId xmlns:a16="http://schemas.microsoft.com/office/drawing/2014/main" xmlns="" id="{9C59158A-D12F-4A04-81D4-B26CE3D36476}"/>
              </a:ext>
            </a:extLst>
          </p:cNvPr>
          <p:cNvGraphicFramePr>
            <a:graphicFrameLocks noGrp="1"/>
          </p:cNvGraphicFramePr>
          <p:nvPr>
            <p:extLst>
              <p:ext uri="{D42A27DB-BD31-4B8C-83A1-F6EECF244321}">
                <p14:modId xmlns:p14="http://schemas.microsoft.com/office/powerpoint/2010/main" val="2334356912"/>
              </p:ext>
            </p:extLst>
          </p:nvPr>
        </p:nvGraphicFramePr>
        <p:xfrm>
          <a:off x="260971" y="1988840"/>
          <a:ext cx="11449272" cy="4104456"/>
        </p:xfrm>
        <a:graphic>
          <a:graphicData uri="http://schemas.openxmlformats.org/drawingml/2006/table">
            <a:tbl>
              <a:tblPr firstRow="1" firstCol="1" bandRow="1">
                <a:tableStyleId>{F5AB1C69-6EDB-4FF4-983F-18BD219EF322}</a:tableStyleId>
              </a:tblPr>
              <a:tblGrid>
                <a:gridCol w="2590788">
                  <a:extLst>
                    <a:ext uri="{9D8B030D-6E8A-4147-A177-3AD203B41FA5}">
                      <a16:colId xmlns:a16="http://schemas.microsoft.com/office/drawing/2014/main" xmlns="" val="4187477065"/>
                    </a:ext>
                  </a:extLst>
                </a:gridCol>
                <a:gridCol w="4945297">
                  <a:extLst>
                    <a:ext uri="{9D8B030D-6E8A-4147-A177-3AD203B41FA5}">
                      <a16:colId xmlns:a16="http://schemas.microsoft.com/office/drawing/2014/main" xmlns="" val="245987554"/>
                    </a:ext>
                  </a:extLst>
                </a:gridCol>
                <a:gridCol w="3913187">
                  <a:extLst>
                    <a:ext uri="{9D8B030D-6E8A-4147-A177-3AD203B41FA5}">
                      <a16:colId xmlns:a16="http://schemas.microsoft.com/office/drawing/2014/main" xmlns="" val="2403111749"/>
                    </a:ext>
                  </a:extLst>
                </a:gridCol>
              </a:tblGrid>
              <a:tr h="513057">
                <a:tc>
                  <a:txBody>
                    <a:bodyPr/>
                    <a:lstStyle/>
                    <a:p>
                      <a:pPr algn="ctr">
                        <a:lnSpc>
                          <a:spcPct val="120000"/>
                        </a:lnSpc>
                      </a:pPr>
                      <a:r>
                        <a:rPr lang="zh-CN" sz="2400" kern="100" dirty="0">
                          <a:effectLst/>
                        </a:rPr>
                        <a:t>对比角度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远期合约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期货合约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752478424"/>
                  </a:ext>
                </a:extLst>
              </a:tr>
              <a:tr h="513057">
                <a:tc>
                  <a:txBody>
                    <a:bodyPr/>
                    <a:lstStyle/>
                    <a:p>
                      <a:pPr algn="ctr">
                        <a:lnSpc>
                          <a:spcPct val="120000"/>
                        </a:lnSpc>
                      </a:pPr>
                      <a:r>
                        <a:rPr lang="zh-CN" sz="2400" kern="100" dirty="0">
                          <a:effectLst/>
                        </a:rPr>
                        <a:t>交易地点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交易双方私下交易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交易所交易和交割</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025967640"/>
                  </a:ext>
                </a:extLst>
              </a:tr>
              <a:tr h="513057">
                <a:tc>
                  <a:txBody>
                    <a:bodyPr/>
                    <a:lstStyle/>
                    <a:p>
                      <a:pPr algn="ctr">
                        <a:lnSpc>
                          <a:spcPct val="120000"/>
                        </a:lnSpc>
                      </a:pPr>
                      <a:r>
                        <a:rPr lang="zh-CN" sz="2400" kern="100">
                          <a:effectLst/>
                        </a:rPr>
                        <a:t>合约内容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非标准化</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标准化</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653649136"/>
                  </a:ext>
                </a:extLst>
              </a:tr>
              <a:tr h="513057">
                <a:tc>
                  <a:txBody>
                    <a:bodyPr/>
                    <a:lstStyle/>
                    <a:p>
                      <a:pPr algn="ctr">
                        <a:lnSpc>
                          <a:spcPct val="120000"/>
                        </a:lnSpc>
                      </a:pPr>
                      <a:r>
                        <a:rPr lang="zh-CN" sz="2400" kern="100">
                          <a:effectLst/>
                        </a:rPr>
                        <a:t>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单一交割日</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一系列交割日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96732908"/>
                  </a:ext>
                </a:extLst>
              </a:tr>
              <a:tr h="513057">
                <a:tc>
                  <a:txBody>
                    <a:bodyPr/>
                    <a:lstStyle/>
                    <a:p>
                      <a:pPr algn="ctr">
                        <a:lnSpc>
                          <a:spcPct val="120000"/>
                        </a:lnSpc>
                      </a:pPr>
                      <a:r>
                        <a:rPr lang="zh-CN" sz="2400" kern="100">
                          <a:effectLst/>
                        </a:rPr>
                        <a:t>结算方式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合约到期时结算</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每日结算</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47713916"/>
                  </a:ext>
                </a:extLst>
              </a:tr>
              <a:tr h="513057">
                <a:tc>
                  <a:txBody>
                    <a:bodyPr/>
                    <a:lstStyle/>
                    <a:p>
                      <a:pPr algn="ctr">
                        <a:lnSpc>
                          <a:spcPct val="120000"/>
                        </a:lnSpc>
                      </a:pPr>
                      <a:r>
                        <a:rPr lang="zh-CN" sz="2400" kern="100">
                          <a:effectLst/>
                        </a:rPr>
                        <a:t>交割方式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通常会发生实物或现金交割</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通常在到期前被平仓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25447194"/>
                  </a:ext>
                </a:extLst>
              </a:tr>
              <a:tr h="513057">
                <a:tc>
                  <a:txBody>
                    <a:bodyPr/>
                    <a:lstStyle/>
                    <a:p>
                      <a:pPr algn="ctr">
                        <a:lnSpc>
                          <a:spcPct val="120000"/>
                        </a:lnSpc>
                      </a:pPr>
                      <a:r>
                        <a:rPr lang="zh-CN" sz="2400" kern="100">
                          <a:effectLst/>
                        </a:rPr>
                        <a:t>信用风险</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几乎没有信用风险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0068585"/>
                  </a:ext>
                </a:extLst>
              </a:tr>
              <a:tr h="513057">
                <a:tc>
                  <a:txBody>
                    <a:bodyPr/>
                    <a:lstStyle/>
                    <a:p>
                      <a:pPr algn="ctr">
                        <a:lnSpc>
                          <a:spcPct val="120000"/>
                        </a:lnSpc>
                      </a:pPr>
                      <a:r>
                        <a:rPr lang="zh-CN" sz="2400" kern="100">
                          <a:effectLst/>
                        </a:rPr>
                        <a:t>流动性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流动性较低</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流动性较高</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603308614"/>
                  </a:ext>
                </a:extLst>
              </a:tr>
            </a:tbl>
          </a:graphicData>
        </a:graphic>
      </p:graphicFrame>
    </p:spTree>
    <p:extLst>
      <p:ext uri="{BB962C8B-B14F-4D97-AF65-F5344CB8AC3E}">
        <p14:creationId xmlns:p14="http://schemas.microsoft.com/office/powerpoint/2010/main" val="3624383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58639" y="598272"/>
                <a:ext cx="11917324" cy="5616624"/>
              </a:xfrm>
            </p:spPr>
            <p:txBody>
              <a:bodyPr>
                <a:noAutofit/>
              </a:bodyPr>
              <a:lstStyle/>
              <a:p>
                <a:pPr marL="0" indent="0">
                  <a:lnSpc>
                    <a:spcPct val="150000"/>
                  </a:lnSpc>
                  <a:buNone/>
                </a:pPr>
                <a:r>
                  <a:rPr lang="en-US" altLang="zh-CN" sz="2600" dirty="0"/>
                  <a:t>•</a:t>
                </a:r>
                <a:r>
                  <a:rPr lang="zh-CN" altLang="en-US" sz="2400" dirty="0"/>
                  <a:t>当前价格为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时刻，期货合约多投可以价格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买入标的资产，也可在交割日之前出售期货合约，若进行交割，</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，但为此他需要在此刻支付期货合约的价格：</a:t>
                </a:r>
                <a:endParaRPr lang="en-US" altLang="zh-CN" sz="2400" dirty="0"/>
              </a:p>
              <a:p>
                <a:pPr marL="0" indent="0">
                  <a:lnSpc>
                    <a:spcPct val="150000"/>
                  </a:lnSpc>
                  <a:buNone/>
                </a:pPr>
                <a:endParaRPr lang="en-US" altLang="zh-CN" sz="26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58639" y="598272"/>
                <a:ext cx="11917324" cy="5616624"/>
              </a:xfrm>
              <a:blipFill>
                <a:blip r:embed="rId3"/>
                <a:stretch>
                  <a:fillRect l="-921" r="-818"/>
                </a:stretch>
              </a:blipFill>
            </p:spPr>
            <p:txBody>
              <a:bodyPr/>
              <a:lstStyle/>
              <a:p>
                <a:r>
                  <a:rPr lang="zh-CN" altLang="en-US">
                    <a:noFill/>
                  </a:rPr>
                  <a:t> </a:t>
                </a:r>
              </a:p>
            </p:txBody>
          </p:sp>
        </mc:Fallback>
      </mc:AlternateContent>
      <p:graphicFrame>
        <p:nvGraphicFramePr>
          <p:cNvPr id="9" name="图示 8">
            <a:extLst>
              <a:ext uri="{FF2B5EF4-FFF2-40B4-BE49-F238E27FC236}">
                <a16:creationId xmlns:a16="http://schemas.microsoft.com/office/drawing/2014/main" xmlns="" id="{B694975B-CA87-419C-85E5-4D9AD4FFB8C9}"/>
              </a:ext>
            </a:extLst>
          </p:cNvPr>
          <p:cNvGraphicFramePr/>
          <p:nvPr>
            <p:extLst>
              <p:ext uri="{D42A27DB-BD31-4B8C-83A1-F6EECF244321}">
                <p14:modId xmlns:p14="http://schemas.microsoft.com/office/powerpoint/2010/main" val="596912874"/>
              </p:ext>
            </p:extLst>
          </p:nvPr>
        </p:nvGraphicFramePr>
        <p:xfrm>
          <a:off x="245809" y="2379044"/>
          <a:ext cx="11742984"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对象 10">
            <a:extLst>
              <a:ext uri="{FF2B5EF4-FFF2-40B4-BE49-F238E27FC236}">
                <a16:creationId xmlns:a16="http://schemas.microsoft.com/office/drawing/2014/main" xmlns="" id="{E1589A17-5C43-4BEB-BC2F-241CEE0EF7F0}"/>
              </a:ext>
            </a:extLst>
          </p:cNvPr>
          <p:cNvGraphicFramePr>
            <a:graphicFrameLocks noChangeAspect="1"/>
          </p:cNvGraphicFramePr>
          <p:nvPr>
            <p:extLst>
              <p:ext uri="{D42A27DB-BD31-4B8C-83A1-F6EECF244321}">
                <p14:modId xmlns:p14="http://schemas.microsoft.com/office/powerpoint/2010/main" val="3430971330"/>
              </p:ext>
            </p:extLst>
          </p:nvPr>
        </p:nvGraphicFramePr>
        <p:xfrm>
          <a:off x="6071164" y="2868012"/>
          <a:ext cx="1687668" cy="606706"/>
        </p:xfrm>
        <a:graphic>
          <a:graphicData uri="http://schemas.openxmlformats.org/presentationml/2006/ole">
            <mc:AlternateContent xmlns:mc="http://schemas.openxmlformats.org/markup-compatibility/2006">
              <mc:Choice xmlns:v="urn:schemas-microsoft-com:vml" Requires="v">
                <p:oleObj spid="_x0000_s26796" name="Equation" r:id="rId9" imgW="609480" imgH="241200" progId="Equation.DSMT4">
                  <p:embed/>
                </p:oleObj>
              </mc:Choice>
              <mc:Fallback>
                <p:oleObj name="Equation" r:id="rId9" imgW="609480" imgH="241200" progId="Equation.DSMT4">
                  <p:embed/>
                  <p:pic>
                    <p:nvPicPr>
                      <p:cNvPr id="5" name="对象 4">
                        <a:extLst>
                          <a:ext uri="{FF2B5EF4-FFF2-40B4-BE49-F238E27FC236}">
                            <a16:creationId xmlns:a16="http://schemas.microsoft.com/office/drawing/2014/main" xmlns="" id="{06E95962-40FE-4823-B484-6D92737E940B}"/>
                          </a:ext>
                        </a:extLst>
                      </p:cNvPr>
                      <p:cNvPicPr/>
                      <p:nvPr/>
                    </p:nvPicPr>
                    <p:blipFill>
                      <a:blip r:embed="rId10"/>
                      <a:stretch>
                        <a:fillRect/>
                      </a:stretch>
                    </p:blipFill>
                    <p:spPr>
                      <a:xfrm>
                        <a:off x="6071164" y="2868012"/>
                        <a:ext cx="1687668" cy="60670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6D64BB8C-2D94-412E-91D4-07739CCF8B3A}"/>
              </a:ext>
            </a:extLst>
          </p:cNvPr>
          <p:cNvGraphicFramePr>
            <a:graphicFrameLocks noChangeAspect="1"/>
          </p:cNvGraphicFramePr>
          <p:nvPr>
            <p:extLst>
              <p:ext uri="{D42A27DB-BD31-4B8C-83A1-F6EECF244321}">
                <p14:modId xmlns:p14="http://schemas.microsoft.com/office/powerpoint/2010/main" val="2179020597"/>
              </p:ext>
            </p:extLst>
          </p:nvPr>
        </p:nvGraphicFramePr>
        <p:xfrm>
          <a:off x="6026797" y="4244900"/>
          <a:ext cx="2196245" cy="591297"/>
        </p:xfrm>
        <a:graphic>
          <a:graphicData uri="http://schemas.openxmlformats.org/presentationml/2006/ole">
            <mc:AlternateContent xmlns:mc="http://schemas.openxmlformats.org/markup-compatibility/2006">
              <mc:Choice xmlns:v="urn:schemas-microsoft-com:vml" Requires="v">
                <p:oleObj spid="_x0000_s26797" name="Equation" r:id="rId11" imgW="965160" imgH="253800" progId="Equation.DSMT4">
                  <p:embed/>
                </p:oleObj>
              </mc:Choice>
              <mc:Fallback>
                <p:oleObj name="Equation" r:id="rId11" imgW="965160" imgH="253800" progId="Equation.DSMT4">
                  <p:embed/>
                  <p:pic>
                    <p:nvPicPr>
                      <p:cNvPr id="6" name="对象 5">
                        <a:extLst>
                          <a:ext uri="{FF2B5EF4-FFF2-40B4-BE49-F238E27FC236}">
                            <a16:creationId xmlns:a16="http://schemas.microsoft.com/office/drawing/2014/main" xmlns="" id="{D3E446E8-D40B-4F70-8B1B-F96F45692636}"/>
                          </a:ext>
                        </a:extLst>
                      </p:cNvPr>
                      <p:cNvPicPr/>
                      <p:nvPr/>
                    </p:nvPicPr>
                    <p:blipFill>
                      <a:blip r:embed="rId12"/>
                      <a:stretch>
                        <a:fillRect/>
                      </a:stretch>
                    </p:blipFill>
                    <p:spPr>
                      <a:xfrm>
                        <a:off x="6026797" y="4244900"/>
                        <a:ext cx="2196245" cy="59129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9B41C528-5DDC-4827-B4D8-91CCDE93F848}"/>
              </a:ext>
            </a:extLst>
          </p:cNvPr>
          <p:cNvGraphicFramePr>
            <a:graphicFrameLocks noChangeAspect="1"/>
          </p:cNvGraphicFramePr>
          <p:nvPr>
            <p:extLst>
              <p:ext uri="{D42A27DB-BD31-4B8C-83A1-F6EECF244321}">
                <p14:modId xmlns:p14="http://schemas.microsoft.com/office/powerpoint/2010/main" val="2878615912"/>
              </p:ext>
            </p:extLst>
          </p:nvPr>
        </p:nvGraphicFramePr>
        <p:xfrm>
          <a:off x="6053211" y="5601182"/>
          <a:ext cx="2304256" cy="591298"/>
        </p:xfrm>
        <a:graphic>
          <a:graphicData uri="http://schemas.openxmlformats.org/presentationml/2006/ole">
            <mc:AlternateContent xmlns:mc="http://schemas.openxmlformats.org/markup-compatibility/2006">
              <mc:Choice xmlns:v="urn:schemas-microsoft-com:vml" Requires="v">
                <p:oleObj spid="_x0000_s26798" name="Equation" r:id="rId13" imgW="787320" imgH="253800" progId="Equation.DSMT4">
                  <p:embed/>
                </p:oleObj>
              </mc:Choice>
              <mc:Fallback>
                <p:oleObj name="Equation" r:id="rId13" imgW="787320" imgH="253800" progId="Equation.DSMT4">
                  <p:embed/>
                  <p:pic>
                    <p:nvPicPr>
                      <p:cNvPr id="7" name="对象 6">
                        <a:extLst>
                          <a:ext uri="{FF2B5EF4-FFF2-40B4-BE49-F238E27FC236}">
                            <a16:creationId xmlns:a16="http://schemas.microsoft.com/office/drawing/2014/main" xmlns="" id="{07190A5F-25EF-43D6-89C0-721AF0F09206}"/>
                          </a:ext>
                        </a:extLst>
                      </p:cNvPr>
                      <p:cNvPicPr/>
                      <p:nvPr/>
                    </p:nvPicPr>
                    <p:blipFill>
                      <a:blip r:embed="rId14"/>
                      <a:stretch>
                        <a:fillRect/>
                      </a:stretch>
                    </p:blipFill>
                    <p:spPr>
                      <a:xfrm>
                        <a:off x="6053211" y="5601182"/>
                        <a:ext cx="2304256" cy="591298"/>
                      </a:xfrm>
                      <a:prstGeom prst="rect">
                        <a:avLst/>
                      </a:prstGeom>
                    </p:spPr>
                  </p:pic>
                </p:oleObj>
              </mc:Fallback>
            </mc:AlternateContent>
          </a:graphicData>
        </a:graphic>
      </p:graphicFrame>
    </p:spTree>
    <p:extLst>
      <p:ext uri="{BB962C8B-B14F-4D97-AF65-F5344CB8AC3E}">
        <p14:creationId xmlns:p14="http://schemas.microsoft.com/office/powerpoint/2010/main" val="2845417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73169" y="620688"/>
                <a:ext cx="11557284" cy="5616624"/>
              </a:xfrm>
            </p:spPr>
            <p:txBody>
              <a:bodyPr>
                <a:normAutofit fontScale="85000" lnSpcReduction="10000"/>
              </a:bodyPr>
              <a:lstStyle/>
              <a:p>
                <a:pPr marL="0" indent="0">
                  <a:lnSpc>
                    <a:spcPct val="150000"/>
                  </a:lnSpc>
                  <a:buNone/>
                </a:pPr>
                <a:r>
                  <a:rPr lang="en-US" altLang="zh-CN" sz="2800" b="1" dirty="0"/>
                  <a:t>【</a:t>
                </a:r>
                <a:r>
                  <a:rPr lang="zh-CN" altLang="en-US" sz="2800" b="1" dirty="0"/>
                  <a:t>例</a:t>
                </a:r>
                <a:r>
                  <a:rPr lang="en-US" altLang="zh-CN" sz="2800" b="1" dirty="0"/>
                  <a:t>2-15】</a:t>
                </a:r>
                <a:r>
                  <a:rPr lang="zh-CN" altLang="en-US" sz="2800" b="1" dirty="0"/>
                  <a:t>石油的期货价格</a:t>
                </a:r>
              </a:p>
              <a:p>
                <a:pPr marL="0" indent="0">
                  <a:lnSpc>
                    <a:spcPct val="150000"/>
                  </a:lnSpc>
                  <a:buNone/>
                </a:pPr>
                <a:r>
                  <a:rPr lang="zh-CN" altLang="en-US" sz="2500" dirty="0"/>
                  <a:t>考虑一年期的石油期货合约，假定期间没有中间收入，并且假定每年存储标准化单位石油的费用为</a:t>
                </a:r>
                <a:r>
                  <a:rPr lang="en-US" altLang="zh-CN" sz="2500" dirty="0"/>
                  <a:t>4</a:t>
                </a:r>
                <a:r>
                  <a:rPr lang="zh-CN" altLang="en-US" sz="2500" dirty="0"/>
                  <a:t>元，在年底收取。假定石油一桶的现货价格为</a:t>
                </a:r>
                <a:r>
                  <a:rPr lang="en-US" altLang="zh-CN" sz="2600" dirty="0"/>
                  <a:t>600</a:t>
                </a:r>
                <a:r>
                  <a:rPr lang="zh-CN" altLang="en-US" sz="2500" dirty="0"/>
                  <a:t>元，对于所有期货的无风险收益率为</a:t>
                </a:r>
                <a:r>
                  <a:rPr lang="en-US" altLang="zh-CN" sz="2500" dirty="0"/>
                  <a:t>4%</a:t>
                </a:r>
                <a:r>
                  <a:rPr lang="zh-CN" altLang="en-US" sz="2500" dirty="0"/>
                  <a:t>。此时，</a:t>
                </a:r>
                <a14:m>
                  <m:oMath xmlns:m="http://schemas.openxmlformats.org/officeDocument/2006/math">
                    <m:r>
                      <a:rPr lang="en-US" altLang="zh-CN" sz="2500" b="0" i="1" smtClean="0">
                        <a:latin typeface="Cambria Math" panose="02040503050406030204" pitchFamily="18" charset="0"/>
                      </a:rPr>
                      <m:t>𝑟</m:t>
                    </m:r>
                    <m:r>
                      <a:rPr lang="en-US" altLang="zh-CN" sz="2500" b="0" i="1" smtClean="0">
                        <a:latin typeface="Cambria Math" panose="02040503050406030204" pitchFamily="18" charset="0"/>
                      </a:rPr>
                      <m:t>=0.04</m:t>
                    </m:r>
                  </m:oMath>
                </a14:m>
                <a:r>
                  <a:rPr lang="zh-CN" altLang="en-US" sz="2500" dirty="0"/>
                  <a:t>， </a:t>
                </a:r>
                <a14:m>
                  <m:oMath xmlns:m="http://schemas.openxmlformats.org/officeDocument/2006/math">
                    <m:sSub>
                      <m:sSubPr>
                        <m:ctrlPr>
                          <a:rPr lang="en-US" altLang="zh-CN" sz="2500" i="1" smtClean="0">
                            <a:latin typeface="Cambria Math"/>
                          </a:rPr>
                        </m:ctrlPr>
                      </m:sSubPr>
                      <m:e>
                        <m:r>
                          <a:rPr lang="en-US" altLang="zh-CN" sz="2500" b="0" i="1" smtClean="0">
                            <a:latin typeface="Cambria Math" panose="02040503050406030204" pitchFamily="18" charset="0"/>
                          </a:rPr>
                          <m:t>𝑆</m:t>
                        </m:r>
                      </m:e>
                      <m:sub>
                        <m:r>
                          <a:rPr lang="en-US" altLang="zh-CN" sz="2500" b="0" i="1" smtClean="0">
                            <a:latin typeface="Cambria Math" panose="02040503050406030204" pitchFamily="18" charset="0"/>
                          </a:rPr>
                          <m:t>0</m:t>
                        </m:r>
                      </m:sub>
                    </m:sSub>
                    <m:r>
                      <a:rPr lang="en-US" altLang="zh-CN" sz="2500" b="0" i="1" smtClean="0">
                        <a:latin typeface="Cambria Math" panose="02040503050406030204" pitchFamily="18" charset="0"/>
                      </a:rPr>
                      <m:t>=600</m:t>
                    </m:r>
                  </m:oMath>
                </a14:m>
                <a:r>
                  <a:rPr lang="zh-CN" altLang="en-US" sz="2500" dirty="0"/>
                  <a:t>，</a:t>
                </a:r>
                <a14:m>
                  <m:oMath xmlns:m="http://schemas.openxmlformats.org/officeDocument/2006/math">
                    <m:r>
                      <a:rPr lang="en-US" altLang="zh-CN" sz="2500" b="0" i="1" dirty="0" smtClean="0">
                        <a:latin typeface="Cambria Math" panose="02040503050406030204" pitchFamily="18" charset="0"/>
                      </a:rPr>
                      <m:t>𝑇</m:t>
                    </m:r>
                    <m:r>
                      <a:rPr lang="en-US" altLang="zh-CN" sz="2500" b="0" i="1" dirty="0" smtClean="0">
                        <a:latin typeface="Cambria Math" panose="02040503050406030204" pitchFamily="18" charset="0"/>
                      </a:rPr>
                      <m:t>=1</m:t>
                    </m:r>
                  </m:oMath>
                </a14:m>
                <a:r>
                  <a:rPr lang="zh-CN" altLang="en-US" sz="2500" dirty="0"/>
                  <a:t> ，则期货期限之间所有存储费用的贴现值为                                           元，由此可得期货合约的理论价格为：                                                                元</a:t>
                </a:r>
                <a:endParaRPr lang="en-US" altLang="zh-CN" sz="2500" dirty="0"/>
              </a:p>
              <a:p>
                <a:pPr marL="0" indent="0">
                  <a:lnSpc>
                    <a:spcPct val="150000"/>
                  </a:lnSpc>
                  <a:spcBef>
                    <a:spcPts val="2400"/>
                  </a:spcBef>
                  <a:buNone/>
                </a:pPr>
                <a:r>
                  <a:rPr lang="en-US" altLang="zh-CN" sz="2500" dirty="0" smtClean="0"/>
                  <a:t>•</a:t>
                </a:r>
                <a:r>
                  <a:rPr lang="zh-CN" altLang="en-US" sz="2500" dirty="0" smtClean="0"/>
                  <a:t>事实上</a:t>
                </a:r>
                <a:r>
                  <a:rPr lang="zh-CN" altLang="en-US" sz="2500" dirty="0"/>
                  <a:t>，在期货的实际投资过程中，我们还可以对指数进行套利，如对沪深</a:t>
                </a:r>
                <a:r>
                  <a:rPr lang="en-US" altLang="zh-CN" sz="2500" dirty="0"/>
                  <a:t>300</a:t>
                </a:r>
                <a:r>
                  <a:rPr lang="zh-CN" altLang="en-US" sz="2500" dirty="0"/>
                  <a:t>指数实行套利。其主要的投资逻辑是</a:t>
                </a:r>
                <a:r>
                  <a:rPr lang="en-US" altLang="zh-CN" sz="2500" dirty="0">
                    <a:sym typeface="Wingdings" panose="05000000000000000000" pitchFamily="2" charset="2"/>
                  </a:rPr>
                  <a:t>: (1) </a:t>
                </a:r>
                <a:r>
                  <a:rPr lang="zh-CN" altLang="en-US" sz="2500" dirty="0"/>
                  <a:t>如果                             ，我们可以通过以即期价格（即马上支付）买入构成指数的股票，并同时卖出指数期货合约而获利；</a:t>
                </a:r>
                <a:r>
                  <a:rPr lang="en-US" altLang="zh-CN" sz="2500" dirty="0"/>
                  <a:t>(2) </a:t>
                </a:r>
                <a:r>
                  <a:rPr lang="zh-CN" altLang="en-US" sz="2500" dirty="0"/>
                  <a:t>如果                             ，我们可以通过相反操作，即卖空或卖出构成指数的股票，并同时进入指数期货的长头寸而获利。这种交易就是所谓的指数套利（</a:t>
                </a:r>
                <a:r>
                  <a:rPr lang="en-US" altLang="zh-CN" sz="2500" dirty="0"/>
                  <a:t>index arbitrage</a:t>
                </a:r>
                <a:r>
                  <a:rPr lang="zh-CN" altLang="en-US" sz="2500" dirty="0"/>
                  <a:t>），经常通过程序交易（</a:t>
                </a:r>
                <a:r>
                  <a:rPr lang="en-US" altLang="zh-CN" sz="2500" dirty="0"/>
                  <a:t>program trading</a:t>
                </a:r>
                <a:r>
                  <a:rPr lang="zh-CN" altLang="en-US" sz="2500" dirty="0"/>
                  <a:t>）完成，这种方法通过一个计算机系统来产生交易指令。                  </a:t>
                </a:r>
                <a:endParaRPr lang="zh-CN" altLang="en-US" sz="2000" dirty="0"/>
              </a:p>
              <a:p>
                <a:pPr marL="0" indent="0">
                  <a:lnSpc>
                    <a:spcPct val="150000"/>
                  </a:lnSpc>
                  <a:buNone/>
                </a:pPr>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73169" y="620688"/>
                <a:ext cx="11557284" cy="5616624"/>
              </a:xfrm>
              <a:blipFill rotWithShape="1">
                <a:blip r:embed="rId3"/>
                <a:stretch>
                  <a:fillRect l="-791" r="-264"/>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xmlns="" id="{D4CAD074-70F5-46D9-B694-2AA1587FC712}"/>
              </a:ext>
            </a:extLst>
          </p:cNvPr>
          <p:cNvGraphicFramePr>
            <a:graphicFrameLocks noChangeAspect="1"/>
          </p:cNvGraphicFramePr>
          <p:nvPr>
            <p:extLst>
              <p:ext uri="{D42A27DB-BD31-4B8C-83A1-F6EECF244321}">
                <p14:modId xmlns:p14="http://schemas.microsoft.com/office/powerpoint/2010/main" val="3353180221"/>
              </p:ext>
            </p:extLst>
          </p:nvPr>
        </p:nvGraphicFramePr>
        <p:xfrm>
          <a:off x="9189963" y="2204864"/>
          <a:ext cx="2409052" cy="447548"/>
        </p:xfrm>
        <a:graphic>
          <a:graphicData uri="http://schemas.openxmlformats.org/presentationml/2006/ole">
            <mc:AlternateContent xmlns:mc="http://schemas.openxmlformats.org/markup-compatibility/2006">
              <mc:Choice xmlns:v="urn:schemas-microsoft-com:vml" Requires="v">
                <p:oleObj spid="_x0000_s27838" name="Equation" r:id="rId4" imgW="1143000" imgH="241200" progId="Equation.DSMT4">
                  <p:embed/>
                </p:oleObj>
              </mc:Choice>
              <mc:Fallback>
                <p:oleObj name="Equation" r:id="rId4" imgW="1143000" imgH="241200" progId="Equation.DSMT4">
                  <p:embed/>
                  <p:pic>
                    <p:nvPicPr>
                      <p:cNvPr id="0" name=""/>
                      <p:cNvPicPr/>
                      <p:nvPr/>
                    </p:nvPicPr>
                    <p:blipFill>
                      <a:blip r:embed="rId5"/>
                      <a:stretch>
                        <a:fillRect/>
                      </a:stretch>
                    </p:blipFill>
                    <p:spPr>
                      <a:xfrm>
                        <a:off x="9189963" y="2204864"/>
                        <a:ext cx="2409052" cy="44754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C5C34C8B-5886-47AD-A5F7-E5E284F8D061}"/>
              </a:ext>
            </a:extLst>
          </p:cNvPr>
          <p:cNvGraphicFramePr>
            <a:graphicFrameLocks noChangeAspect="1"/>
          </p:cNvGraphicFramePr>
          <p:nvPr>
            <p:extLst>
              <p:ext uri="{D42A27DB-BD31-4B8C-83A1-F6EECF244321}">
                <p14:modId xmlns:p14="http://schemas.microsoft.com/office/powerpoint/2010/main" val="1347752214"/>
              </p:ext>
            </p:extLst>
          </p:nvPr>
        </p:nvGraphicFramePr>
        <p:xfrm>
          <a:off x="4725467" y="2636912"/>
          <a:ext cx="3812908" cy="504056"/>
        </p:xfrm>
        <a:graphic>
          <a:graphicData uri="http://schemas.openxmlformats.org/presentationml/2006/ole">
            <mc:AlternateContent xmlns:mc="http://schemas.openxmlformats.org/markup-compatibility/2006">
              <mc:Choice xmlns:v="urn:schemas-microsoft-com:vml" Requires="v">
                <p:oleObj spid="_x0000_s27839" name="Equation" r:id="rId6" imgW="1879560" imgH="253800" progId="Equation.DSMT4">
                  <p:embed/>
                </p:oleObj>
              </mc:Choice>
              <mc:Fallback>
                <p:oleObj name="Equation" r:id="rId6" imgW="1879560" imgH="253800" progId="Equation.DSMT4">
                  <p:embed/>
                  <p:pic>
                    <p:nvPicPr>
                      <p:cNvPr id="0" name=""/>
                      <p:cNvPicPr/>
                      <p:nvPr/>
                    </p:nvPicPr>
                    <p:blipFill>
                      <a:blip r:embed="rId7"/>
                      <a:stretch>
                        <a:fillRect/>
                      </a:stretch>
                    </p:blipFill>
                    <p:spPr>
                      <a:xfrm>
                        <a:off x="4725467" y="2636912"/>
                        <a:ext cx="3812908" cy="504056"/>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5D91E7FD-6EEC-48BB-AAE8-47381D09C90B}"/>
              </a:ext>
            </a:extLst>
          </p:cNvPr>
          <p:cNvGraphicFramePr>
            <a:graphicFrameLocks noChangeAspect="1"/>
          </p:cNvGraphicFramePr>
          <p:nvPr>
            <p:extLst>
              <p:ext uri="{D42A27DB-BD31-4B8C-83A1-F6EECF244321}">
                <p14:modId xmlns:p14="http://schemas.microsoft.com/office/powerpoint/2010/main" val="2290460260"/>
              </p:ext>
            </p:extLst>
          </p:nvPr>
        </p:nvGraphicFramePr>
        <p:xfrm>
          <a:off x="3789363" y="3789040"/>
          <a:ext cx="1800200" cy="504582"/>
        </p:xfrm>
        <a:graphic>
          <a:graphicData uri="http://schemas.openxmlformats.org/presentationml/2006/ole">
            <mc:AlternateContent xmlns:mc="http://schemas.openxmlformats.org/markup-compatibility/2006">
              <mc:Choice xmlns:v="urn:schemas-microsoft-com:vml" Requires="v">
                <p:oleObj spid="_x0000_s27840" name="Equation" r:id="rId8" imgW="787320" imgH="253800" progId="Equation.DSMT4">
                  <p:embed/>
                </p:oleObj>
              </mc:Choice>
              <mc:Fallback>
                <p:oleObj name="Equation" r:id="rId8" imgW="787320" imgH="253800" progId="Equation.DSMT4">
                  <p:embed/>
                  <p:pic>
                    <p:nvPicPr>
                      <p:cNvPr id="0" name=""/>
                      <p:cNvPicPr/>
                      <p:nvPr/>
                    </p:nvPicPr>
                    <p:blipFill>
                      <a:blip r:embed="rId9"/>
                      <a:stretch>
                        <a:fillRect/>
                      </a:stretch>
                    </p:blipFill>
                    <p:spPr>
                      <a:xfrm>
                        <a:off x="3789363" y="3789040"/>
                        <a:ext cx="1800200" cy="50458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36C7DBF6-C748-4FF5-ACF9-D7BE7CCB2482}"/>
              </a:ext>
            </a:extLst>
          </p:cNvPr>
          <p:cNvGraphicFramePr>
            <a:graphicFrameLocks noChangeAspect="1"/>
          </p:cNvGraphicFramePr>
          <p:nvPr>
            <p:extLst>
              <p:ext uri="{D42A27DB-BD31-4B8C-83A1-F6EECF244321}">
                <p14:modId xmlns:p14="http://schemas.microsoft.com/office/powerpoint/2010/main" val="3457116802"/>
              </p:ext>
            </p:extLst>
          </p:nvPr>
        </p:nvGraphicFramePr>
        <p:xfrm>
          <a:off x="6813699" y="4221088"/>
          <a:ext cx="1656184" cy="527756"/>
        </p:xfrm>
        <a:graphic>
          <a:graphicData uri="http://schemas.openxmlformats.org/presentationml/2006/ole">
            <mc:AlternateContent xmlns:mc="http://schemas.openxmlformats.org/markup-compatibility/2006">
              <mc:Choice xmlns:v="urn:schemas-microsoft-com:vml" Requires="v">
                <p:oleObj spid="_x0000_s27841" name="Equation" r:id="rId10" imgW="787320" imgH="253800" progId="Equation.DSMT4">
                  <p:embed/>
                </p:oleObj>
              </mc:Choice>
              <mc:Fallback>
                <p:oleObj name="Equation" r:id="rId10" imgW="787320" imgH="253800" progId="Equation.DSMT4">
                  <p:embed/>
                  <p:pic>
                    <p:nvPicPr>
                      <p:cNvPr id="0" name=""/>
                      <p:cNvPicPr/>
                      <p:nvPr/>
                    </p:nvPicPr>
                    <p:blipFill>
                      <a:blip r:embed="rId11"/>
                      <a:stretch>
                        <a:fillRect/>
                      </a:stretch>
                    </p:blipFill>
                    <p:spPr>
                      <a:xfrm>
                        <a:off x="6813699" y="4221088"/>
                        <a:ext cx="1656184" cy="527756"/>
                      </a:xfrm>
                      <a:prstGeom prst="rect">
                        <a:avLst/>
                      </a:prstGeom>
                    </p:spPr>
                  </p:pic>
                </p:oleObj>
              </mc:Fallback>
            </mc:AlternateContent>
          </a:graphicData>
        </a:graphic>
      </p:graphicFrame>
    </p:spTree>
    <p:extLst>
      <p:ext uri="{BB962C8B-B14F-4D97-AF65-F5344CB8AC3E}">
        <p14:creationId xmlns:p14="http://schemas.microsoft.com/office/powerpoint/2010/main" val="2497855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p:sp>
        <p:nvSpPr>
          <p:cNvPr id="3" name="内容占位符 2"/>
          <p:cNvSpPr>
            <a:spLocks noGrp="1"/>
          </p:cNvSpPr>
          <p:nvPr>
            <p:ph sz="quarter" idx="1"/>
          </p:nvPr>
        </p:nvSpPr>
        <p:spPr>
          <a:xfrm>
            <a:off x="188963" y="620688"/>
            <a:ext cx="11593288" cy="5616624"/>
          </a:xfrm>
        </p:spPr>
        <p:txBody>
          <a:bodyPr>
            <a:normAutofit lnSpcReduction="10000"/>
          </a:bodyPr>
          <a:lstStyle/>
          <a:p>
            <a:pPr marL="0" indent="0">
              <a:lnSpc>
                <a:spcPct val="150000"/>
              </a:lnSpc>
              <a:buNone/>
            </a:pPr>
            <a:r>
              <a:rPr lang="en-US" altLang="zh-CN" sz="2400" b="1" dirty="0"/>
              <a:t>【</a:t>
            </a:r>
            <a:r>
              <a:rPr lang="zh-CN" altLang="en-US" sz="2400" b="1" dirty="0"/>
              <a:t>例</a:t>
            </a:r>
            <a:r>
              <a:rPr lang="en-US" altLang="zh-CN" sz="2400" b="1" dirty="0"/>
              <a:t>2-16】2020</a:t>
            </a:r>
            <a:r>
              <a:rPr lang="zh-CN" altLang="en-US" sz="2400" b="1" dirty="0"/>
              <a:t>年疫情冲击的指数期货套利</a:t>
            </a:r>
          </a:p>
          <a:p>
            <a:pPr marL="0" indent="0">
              <a:lnSpc>
                <a:spcPct val="150000"/>
              </a:lnSpc>
              <a:buNone/>
            </a:pPr>
            <a:r>
              <a:rPr lang="zh-CN" altLang="en-US" sz="2200" dirty="0"/>
              <a:t>为了进行指数期货套利，交易员必须在市场得到报价后很快地同时交易指数期货及构成股指的股票。在正常市场条件下，交易员可以采用程序交易，并且                          成立。</a:t>
            </a:r>
          </a:p>
          <a:p>
            <a:pPr marL="0" indent="0">
              <a:lnSpc>
                <a:spcPct val="150000"/>
              </a:lnSpc>
              <a:buNone/>
            </a:pPr>
            <a:r>
              <a:rPr lang="zh-CN" altLang="en-US" sz="2200" dirty="0"/>
              <a:t>受</a:t>
            </a:r>
            <a:r>
              <a:rPr lang="en-US" altLang="zh-CN" sz="2200" dirty="0"/>
              <a:t>2020</a:t>
            </a:r>
            <a:r>
              <a:rPr lang="zh-CN" altLang="en-US" sz="2200" dirty="0"/>
              <a:t>年新冠疫情冲击和美国特朗普不救市的影响，致使美股在</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日至</a:t>
            </a:r>
            <a:r>
              <a:rPr lang="en-US" altLang="zh-CN" sz="2200" dirty="0"/>
              <a:t>3</a:t>
            </a:r>
            <a:r>
              <a:rPr lang="zh-CN" altLang="en-US" sz="2200" dirty="0"/>
              <a:t>月</a:t>
            </a:r>
            <a:r>
              <a:rPr lang="en-US" altLang="zh-CN" sz="2200" dirty="0"/>
              <a:t>16</a:t>
            </a:r>
            <a:r>
              <a:rPr lang="zh-CN" altLang="en-US" sz="2200" dirty="0"/>
              <a:t>日期间触发四次熔断机制；而从历史上看，美国股市仅有五次发生熔断。这四次熔断的时间分别是</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9</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12</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16</a:t>
            </a:r>
            <a:r>
              <a:rPr lang="zh-CN" altLang="en-US" sz="2200" dirty="0"/>
              <a:t>日。美股的熔断造成包括美国股市在内的全球证券市场发生剧烈波动，而纽约证券交易所更是创造了</a:t>
            </a:r>
            <a:r>
              <a:rPr lang="en-US" altLang="zh-CN" sz="2200" dirty="0"/>
              <a:t>227</a:t>
            </a:r>
            <a:r>
              <a:rPr lang="zh-CN" altLang="en-US" sz="2200" dirty="0"/>
              <a:t>年历史第一次关闭交易大厅的记录，于</a:t>
            </a:r>
            <a:r>
              <a:rPr lang="en-US" altLang="zh-CN" sz="2200" dirty="0"/>
              <a:t>2020</a:t>
            </a:r>
            <a:r>
              <a:rPr lang="zh-CN" altLang="en-US" sz="2200" dirty="0"/>
              <a:t>年</a:t>
            </a:r>
            <a:r>
              <a:rPr lang="en-US" altLang="zh-CN" sz="2200" dirty="0"/>
              <a:t>3</a:t>
            </a:r>
            <a:r>
              <a:rPr lang="zh-CN" altLang="en-US" sz="2200" dirty="0"/>
              <a:t>月</a:t>
            </a:r>
            <a:r>
              <a:rPr lang="en-US" altLang="zh-CN" sz="2200" dirty="0"/>
              <a:t>23</a:t>
            </a:r>
            <a:r>
              <a:rPr lang="zh-CN" altLang="en-US" sz="2200" dirty="0"/>
              <a:t>日起暂时关闭交易大厅。股票市场的剧烈波动也造成股市期货指数暴涨暴跌波动，在</a:t>
            </a:r>
            <a:r>
              <a:rPr lang="en-US" altLang="zh-CN" sz="2200" dirty="0"/>
              <a:t>3</a:t>
            </a:r>
            <a:r>
              <a:rPr lang="zh-CN" altLang="en-US" sz="2200" dirty="0"/>
              <a:t>月份美国标普</a:t>
            </a:r>
            <a:r>
              <a:rPr lang="en-US" altLang="zh-CN" sz="2200" dirty="0"/>
              <a:t>500</a:t>
            </a:r>
            <a:r>
              <a:rPr lang="zh-CN" altLang="en-US" sz="2200" dirty="0"/>
              <a:t>指数低于标普</a:t>
            </a:r>
            <a:r>
              <a:rPr lang="en-US" altLang="zh-CN" sz="2200" dirty="0"/>
              <a:t>500</a:t>
            </a:r>
            <a:r>
              <a:rPr lang="zh-CN" altLang="en-US" sz="2200" dirty="0"/>
              <a:t>期货</a:t>
            </a:r>
            <a:r>
              <a:rPr lang="en-US" altLang="zh-CN" sz="2200" dirty="0"/>
              <a:t>16.8%</a:t>
            </a:r>
            <a:r>
              <a:rPr lang="zh-CN" altLang="en-US" sz="2200" dirty="0"/>
              <a:t>，这给股指期货套利提供了空间。但经过冲击过后，当市场恢复正常，套利者的行为保证了期货与现货价格的恒等关系                            再次成立。</a:t>
            </a:r>
          </a:p>
          <a:p>
            <a:pPr marL="0" indent="0">
              <a:lnSpc>
                <a:spcPct val="150000"/>
              </a:lnSpc>
              <a:buNone/>
            </a:pPr>
            <a:endParaRPr lang="zh-CN" altLang="en-US" sz="2000" dirty="0"/>
          </a:p>
        </p:txBody>
      </p:sp>
      <p:graphicFrame>
        <p:nvGraphicFramePr>
          <p:cNvPr id="6" name="对象 5">
            <a:extLst>
              <a:ext uri="{FF2B5EF4-FFF2-40B4-BE49-F238E27FC236}">
                <a16:creationId xmlns:a16="http://schemas.microsoft.com/office/drawing/2014/main" xmlns="" id="{F58EA7BC-18E4-4670-BD8A-D91D7418AD17}"/>
              </a:ext>
            </a:extLst>
          </p:cNvPr>
          <p:cNvGraphicFramePr>
            <a:graphicFrameLocks noChangeAspect="1"/>
          </p:cNvGraphicFramePr>
          <p:nvPr>
            <p:extLst>
              <p:ext uri="{D42A27DB-BD31-4B8C-83A1-F6EECF244321}">
                <p14:modId xmlns:p14="http://schemas.microsoft.com/office/powerpoint/2010/main" val="2345668129"/>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28815"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0EB9EA7-FC34-49AD-BF61-F46633189D73}"/>
              </a:ext>
            </a:extLst>
          </p:cNvPr>
          <p:cNvGraphicFramePr>
            <a:graphicFrameLocks noChangeAspect="1"/>
          </p:cNvGraphicFramePr>
          <p:nvPr>
            <p:extLst>
              <p:ext uri="{D42A27DB-BD31-4B8C-83A1-F6EECF244321}">
                <p14:modId xmlns:p14="http://schemas.microsoft.com/office/powerpoint/2010/main" val="2654792181"/>
              </p:ext>
            </p:extLst>
          </p:nvPr>
        </p:nvGraphicFramePr>
        <p:xfrm>
          <a:off x="1197075" y="5517232"/>
          <a:ext cx="1797156" cy="504056"/>
        </p:xfrm>
        <a:graphic>
          <a:graphicData uri="http://schemas.openxmlformats.org/presentationml/2006/ole">
            <mc:AlternateContent xmlns:mc="http://schemas.openxmlformats.org/markup-compatibility/2006">
              <mc:Choice xmlns:v="urn:schemas-microsoft-com:vml" Requires="v">
                <p:oleObj spid="_x0000_s28816" name="Equation" r:id="rId5" imgW="787320" imgH="253800" progId="Equation.DSMT4">
                  <p:embed/>
                </p:oleObj>
              </mc:Choice>
              <mc:Fallback>
                <p:oleObj name="Equation" r:id="rId5" imgW="787320" imgH="253800" progId="Equation.DSMT4">
                  <p:embed/>
                  <p:pic>
                    <p:nvPicPr>
                      <p:cNvPr id="0" name=""/>
                      <p:cNvPicPr/>
                      <p:nvPr/>
                    </p:nvPicPr>
                    <p:blipFill>
                      <a:blip r:embed="rId6"/>
                      <a:stretch>
                        <a:fillRect/>
                      </a:stretch>
                    </p:blipFill>
                    <p:spPr>
                      <a:xfrm>
                        <a:off x="1197075" y="5517232"/>
                        <a:ext cx="1797156" cy="50405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2F64A671-5484-45A0-9BEB-CEE6805EC89D}"/>
              </a:ext>
            </a:extLst>
          </p:cNvPr>
          <p:cNvGraphicFramePr>
            <a:graphicFrameLocks noChangeAspect="1"/>
          </p:cNvGraphicFramePr>
          <p:nvPr>
            <p:extLst>
              <p:ext uri="{D42A27DB-BD31-4B8C-83A1-F6EECF244321}">
                <p14:modId xmlns:p14="http://schemas.microsoft.com/office/powerpoint/2010/main" val="2304772058"/>
              </p:ext>
            </p:extLst>
          </p:nvPr>
        </p:nvGraphicFramePr>
        <p:xfrm>
          <a:off x="7893819" y="1700808"/>
          <a:ext cx="1584176" cy="511024"/>
        </p:xfrm>
        <a:graphic>
          <a:graphicData uri="http://schemas.openxmlformats.org/presentationml/2006/ole">
            <mc:AlternateContent xmlns:mc="http://schemas.openxmlformats.org/markup-compatibility/2006">
              <mc:Choice xmlns:v="urn:schemas-microsoft-com:vml" Requires="v">
                <p:oleObj spid="_x0000_s28817" name="Equation" r:id="rId7" imgW="787320" imgH="253800" progId="Equation.DSMT4">
                  <p:embed/>
                </p:oleObj>
              </mc:Choice>
              <mc:Fallback>
                <p:oleObj name="Equation" r:id="rId7" imgW="787320" imgH="253800" progId="Equation.DSMT4">
                  <p:embed/>
                  <p:pic>
                    <p:nvPicPr>
                      <p:cNvPr id="0" name=""/>
                      <p:cNvPicPr/>
                      <p:nvPr/>
                    </p:nvPicPr>
                    <p:blipFill>
                      <a:blip r:embed="rId8"/>
                      <a:stretch>
                        <a:fillRect/>
                      </a:stretch>
                    </p:blipFill>
                    <p:spPr>
                      <a:xfrm>
                        <a:off x="7893819" y="1700808"/>
                        <a:ext cx="1584176" cy="511024"/>
                      </a:xfrm>
                      <a:prstGeom prst="rect">
                        <a:avLst/>
                      </a:prstGeom>
                    </p:spPr>
                  </p:pic>
                </p:oleObj>
              </mc:Fallback>
            </mc:AlternateContent>
          </a:graphicData>
        </a:graphic>
      </p:graphicFrame>
    </p:spTree>
    <p:extLst>
      <p:ext uri="{BB962C8B-B14F-4D97-AF65-F5344CB8AC3E}">
        <p14:creationId xmlns:p14="http://schemas.microsoft.com/office/powerpoint/2010/main" val="2748812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0491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五、期权定价</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eaLnBrk="1" hangingPunct="1">
              <a:lnSpc>
                <a:spcPct val="120000"/>
              </a:lnSpc>
              <a:spcBef>
                <a:spcPts val="600"/>
              </a:spcBef>
              <a:buClr>
                <a:schemeClr val="accent1"/>
              </a:buClr>
              <a:buSzPct val="70000"/>
            </a:pPr>
            <a:r>
              <a:rPr lang="en-US" altLang="zh-CN" sz="3000" b="1" dirty="0">
                <a:latin typeface="Century Schoolbook" pitchFamily="18" charset="0"/>
              </a:rPr>
              <a:t>1.</a:t>
            </a:r>
            <a:r>
              <a:rPr lang="zh-CN" altLang="en-US" sz="3000" b="1" dirty="0">
                <a:latin typeface="Century Schoolbook" pitchFamily="18" charset="0"/>
              </a:rPr>
              <a:t>期权的定义</a:t>
            </a:r>
            <a:endParaRPr lang="en-US" altLang="zh-CN" sz="3000" b="1" dirty="0">
              <a:latin typeface="Century Schoolbook" pitchFamily="18" charset="0"/>
            </a:endParaRPr>
          </a:p>
          <a:p>
            <a:pPr marL="0" indent="0" eaLnBrk="1" hangingPunct="1">
              <a:lnSpc>
                <a:spcPct val="170000"/>
              </a:lnSpc>
              <a:spcBef>
                <a:spcPts val="600"/>
              </a:spcBef>
              <a:buClr>
                <a:schemeClr val="accent1"/>
              </a:buClr>
              <a:buSzPct val="70000"/>
            </a:pPr>
            <a:r>
              <a:rPr kumimoji="1" lang="zh-CN" altLang="en-US" sz="2600" b="1" dirty="0">
                <a:latin typeface="+mn-lt"/>
                <a:ea typeface="+mn-ea"/>
              </a:rPr>
              <a:t>期权（</a:t>
            </a:r>
            <a:r>
              <a:rPr kumimoji="1" lang="en-US" altLang="zh-CN" sz="2600" b="1" dirty="0">
                <a:latin typeface="+mn-lt"/>
                <a:ea typeface="+mn-ea"/>
              </a:rPr>
              <a:t>Option</a:t>
            </a:r>
            <a:r>
              <a:rPr kumimoji="1" lang="zh-CN" altLang="en-US" sz="2600" b="1" dirty="0">
                <a:latin typeface="+mn-lt"/>
                <a:ea typeface="+mn-ea"/>
              </a:rPr>
              <a:t>）</a:t>
            </a:r>
            <a:r>
              <a:rPr kumimoji="1" lang="zh-CN" altLang="en-US" sz="2600" dirty="0">
                <a:latin typeface="+mn-lt"/>
                <a:ea typeface="+mn-ea"/>
              </a:rPr>
              <a:t>是指赋予其购买者在规定期限内按双方约定的价格（执行价格，</a:t>
            </a:r>
            <a:r>
              <a:rPr kumimoji="1" lang="en-US" altLang="zh-CN" sz="2600" dirty="0">
                <a:latin typeface="+mn-lt"/>
                <a:ea typeface="+mn-ea"/>
              </a:rPr>
              <a:t>Exercise Price</a:t>
            </a:r>
            <a:r>
              <a:rPr kumimoji="1" lang="zh-CN" altLang="en-US" sz="2600" dirty="0">
                <a:latin typeface="+mn-lt"/>
                <a:ea typeface="+mn-ea"/>
              </a:rPr>
              <a:t>或</a:t>
            </a:r>
            <a:r>
              <a:rPr kumimoji="1" lang="en-US" altLang="zh-CN" sz="2600" dirty="0">
                <a:latin typeface="+mn-lt"/>
                <a:ea typeface="+mn-ea"/>
              </a:rPr>
              <a:t>Striking Price</a:t>
            </a:r>
            <a:r>
              <a:rPr kumimoji="1" lang="zh-CN" altLang="en-US" sz="2600" dirty="0">
                <a:latin typeface="+mn-lt"/>
                <a:ea typeface="+mn-ea"/>
              </a:rPr>
              <a:t>）购买或出售一定数量某种资产（标的资产或潜含资产，</a:t>
            </a:r>
            <a:r>
              <a:rPr kumimoji="1" lang="en-US" altLang="zh-CN" sz="2600" dirty="0">
                <a:latin typeface="+mn-lt"/>
                <a:ea typeface="+mn-ea"/>
              </a:rPr>
              <a:t>Underlying Assets</a:t>
            </a:r>
            <a:r>
              <a:rPr kumimoji="1" lang="zh-CN" altLang="en-US" sz="2600" dirty="0">
                <a:latin typeface="+mn-lt"/>
                <a:ea typeface="+mn-ea"/>
              </a:rPr>
              <a:t>）的</a:t>
            </a:r>
            <a:r>
              <a:rPr kumimoji="1" lang="zh-CN" altLang="en-US" sz="2600" b="1" dirty="0">
                <a:latin typeface="+mn-lt"/>
                <a:ea typeface="+mn-ea"/>
              </a:rPr>
              <a:t>权利</a:t>
            </a:r>
            <a:r>
              <a:rPr kumimoji="1" lang="zh-CN" altLang="en-US" sz="2600" dirty="0">
                <a:latin typeface="+mn-lt"/>
                <a:ea typeface="+mn-ea"/>
              </a:rPr>
              <a:t>的合约。期权是一种交易权利，它赋予其购买者在未来规定期限内按双方事先约定的价格购买或出售一定数量某种资产的权利，期权持有者有权利选择按照规则执行期权，或者放弃期权。</a:t>
            </a:r>
            <a:endParaRPr kumimoji="1" lang="en-US" altLang="zh-CN" sz="2600" dirty="0">
              <a:latin typeface="+mn-lt"/>
              <a:ea typeface="+mn-ea"/>
            </a:endParaRPr>
          </a:p>
        </p:txBody>
      </p:sp>
      <p:sp>
        <p:nvSpPr>
          <p:cNvPr id="3" name="Rectangle 2"/>
          <p:cNvSpPr txBox="1">
            <a:spLocks/>
          </p:cNvSpPr>
          <p:nvPr/>
        </p:nvSpPr>
        <p:spPr>
          <a:xfrm>
            <a:off x="188963" y="115888"/>
            <a:ext cx="3168353"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期权定价</a:t>
            </a:r>
          </a:p>
        </p:txBody>
      </p:sp>
    </p:spTree>
    <p:extLst>
      <p:ext uri="{BB962C8B-B14F-4D97-AF65-F5344CB8AC3E}">
        <p14:creationId xmlns:p14="http://schemas.microsoft.com/office/powerpoint/2010/main" val="10853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2512302"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期权的分类 </a:t>
            </a:r>
          </a:p>
        </p:txBody>
      </p:sp>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tabLst/>
              <a:defRPr/>
            </a:pPr>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(1)</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按照执行权利的内容划分，期权可以分为看涨期权、看跌期权。</a:t>
            </a: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a:p>
            <a:pPr marL="0" indent="0">
              <a:lnSpc>
                <a:spcPct val="150000"/>
              </a:lnSpc>
              <a:buNone/>
            </a:pPr>
            <a:endParaRPr lang="en-US" altLang="zh-CN" sz="2200" b="1" dirty="0"/>
          </a:p>
        </p:txBody>
      </p:sp>
      <p:sp>
        <p:nvSpPr>
          <p:cNvPr id="7" name="左大括号 6">
            <a:extLst>
              <a:ext uri="{FF2B5EF4-FFF2-40B4-BE49-F238E27FC236}">
                <a16:creationId xmlns:a16="http://schemas.microsoft.com/office/drawing/2014/main" xmlns="" id="{2C2B08FD-1F0A-4851-8BE7-74D0536169E1}"/>
              </a:ext>
            </a:extLst>
          </p:cNvPr>
          <p:cNvSpPr/>
          <p:nvPr/>
        </p:nvSpPr>
        <p:spPr>
          <a:xfrm>
            <a:off x="510771" y="2070042"/>
            <a:ext cx="576064" cy="2417397"/>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圆角矩形 4">
            <a:extLst>
              <a:ext uri="{FF2B5EF4-FFF2-40B4-BE49-F238E27FC236}">
                <a16:creationId xmlns:a16="http://schemas.microsoft.com/office/drawing/2014/main" xmlns="" id="{6400208B-907F-4180-A4E6-D145B456B02D}"/>
              </a:ext>
            </a:extLst>
          </p:cNvPr>
          <p:cNvSpPr/>
          <p:nvPr/>
        </p:nvSpPr>
        <p:spPr>
          <a:xfrm>
            <a:off x="1108758" y="1628800"/>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看涨期权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9" name="圆角矩形 5">
            <a:extLst>
              <a:ext uri="{FF2B5EF4-FFF2-40B4-BE49-F238E27FC236}">
                <a16:creationId xmlns:a16="http://schemas.microsoft.com/office/drawing/2014/main" xmlns="" id="{C1779C15-3393-437B-9AD9-6693E352231B}"/>
              </a:ext>
            </a:extLst>
          </p:cNvPr>
          <p:cNvSpPr/>
          <p:nvPr/>
        </p:nvSpPr>
        <p:spPr>
          <a:xfrm>
            <a:off x="1125596" y="3971349"/>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看跌期权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文本框 9">
            <a:extLst>
              <a:ext uri="{FF2B5EF4-FFF2-40B4-BE49-F238E27FC236}">
                <a16:creationId xmlns:a16="http://schemas.microsoft.com/office/drawing/2014/main" xmlns="" id="{985D306D-365A-47B9-BF99-ACC3ACB22F09}"/>
              </a:ext>
            </a:extLst>
          </p:cNvPr>
          <p:cNvSpPr txBox="1"/>
          <p:nvPr/>
        </p:nvSpPr>
        <p:spPr>
          <a:xfrm>
            <a:off x="5254961" y="1556916"/>
            <a:ext cx="6120680" cy="1323439"/>
          </a:xfrm>
          <a:prstGeom prst="rect">
            <a:avLst/>
          </a:prstGeom>
          <a:noFill/>
        </p:spPr>
        <p:txBody>
          <a:bodyPr wrap="square" rtlCol="0">
            <a:spAutoFit/>
          </a:bodyPr>
          <a:lstStyle/>
          <a:p>
            <a:pPr lvl="0"/>
            <a:r>
              <a:rPr lang="zh-CN" altLang="en-US" sz="2000" dirty="0"/>
              <a:t>指期权的买方向期权的卖方支付一定数额的权利金后，即拥有在期权合约的有效期内，按事先约定的价格向期权卖方买入一定数量的期权合约规定的特定商品的权利，但不负有必须买进的义务。</a:t>
            </a:r>
          </a:p>
        </p:txBody>
      </p:sp>
      <p:cxnSp>
        <p:nvCxnSpPr>
          <p:cNvPr id="11" name="直接箭头连接符 16">
            <a:extLst>
              <a:ext uri="{FF2B5EF4-FFF2-40B4-BE49-F238E27FC236}">
                <a16:creationId xmlns:a16="http://schemas.microsoft.com/office/drawing/2014/main" xmlns="" id="{F31B0BE0-CA4D-4BFC-B63E-B63550B8DF0C}"/>
              </a:ext>
            </a:extLst>
          </p:cNvPr>
          <p:cNvCxnSpPr>
            <a:cxnSpLocks/>
          </p:cNvCxnSpPr>
          <p:nvPr/>
        </p:nvCxnSpPr>
        <p:spPr>
          <a:xfrm>
            <a:off x="4293419" y="2144889"/>
            <a:ext cx="814662"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a16="http://schemas.microsoft.com/office/drawing/2014/main" xmlns="" id="{9AE533CD-D378-466B-99E7-FB8AD5BEF06F}"/>
              </a:ext>
            </a:extLst>
          </p:cNvPr>
          <p:cNvCxnSpPr>
            <a:cxnSpLocks/>
          </p:cNvCxnSpPr>
          <p:nvPr/>
        </p:nvCxnSpPr>
        <p:spPr>
          <a:xfrm>
            <a:off x="4293419" y="4487438"/>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726EF57-20E1-4BC9-B0D1-4ADDE1041D30}"/>
              </a:ext>
            </a:extLst>
          </p:cNvPr>
          <p:cNvSpPr txBox="1"/>
          <p:nvPr/>
        </p:nvSpPr>
        <p:spPr>
          <a:xfrm>
            <a:off x="5247400" y="3913260"/>
            <a:ext cx="62646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00" cap="none" spc="0" normalizeH="0" baseline="0" noProof="0" dirty="0">
                <a:ln>
                  <a:noFill/>
                </a:ln>
                <a:solidFill>
                  <a:srgbClr val="000000"/>
                </a:solidFill>
                <a:effectLst/>
                <a:uLnTx/>
                <a:uFillTx/>
                <a:latin typeface="Times New Roman" panose="02020503050405090304" pitchFamily="18" charset="0"/>
                <a:ea typeface="宋体" pitchFamily="2" charset="-122"/>
                <a:cs typeface="Times New Roman" panose="02020503050405090304" pitchFamily="18" charset="0"/>
              </a:rPr>
              <a:t>指期权的买方向期权的卖方支付一定数额的权利金后，即拥有在期权合约的有效期内，按事先约定的价格向期权卖方卖出一定数量的期权合约规定的特定商品的权利，但不负有必须卖出的义务。</a:t>
            </a:r>
          </a:p>
        </p:txBody>
      </p:sp>
      <p:sp>
        <p:nvSpPr>
          <p:cNvPr id="15" name="矩形: 圆角 14">
            <a:extLst>
              <a:ext uri="{FF2B5EF4-FFF2-40B4-BE49-F238E27FC236}">
                <a16:creationId xmlns:a16="http://schemas.microsoft.com/office/drawing/2014/main" xmlns="" id="{9FD7CE25-6F99-4099-AB42-7CB4BDA00FEA}"/>
              </a:ext>
            </a:extLst>
          </p:cNvPr>
          <p:cNvSpPr/>
          <p:nvPr/>
        </p:nvSpPr>
        <p:spPr>
          <a:xfrm>
            <a:off x="5108081" y="1462554"/>
            <a:ext cx="6414440" cy="1512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圆角 13">
            <a:extLst>
              <a:ext uri="{FF2B5EF4-FFF2-40B4-BE49-F238E27FC236}">
                <a16:creationId xmlns:a16="http://schemas.microsoft.com/office/drawing/2014/main" xmlns="" id="{2553940F-93C7-4C53-B729-CDE023992D69}"/>
              </a:ext>
            </a:extLst>
          </p:cNvPr>
          <p:cNvSpPr/>
          <p:nvPr/>
        </p:nvSpPr>
        <p:spPr>
          <a:xfrm>
            <a:off x="5038937" y="3848876"/>
            <a:ext cx="6483584" cy="145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519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债券的定义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a:t>
            </a:r>
            <a:r>
              <a:rPr lang="zh-CN" altLang="en-US" sz="2800" dirty="0"/>
              <a:t>合格的债券必须载明债权人和债务人有关权利与义务的主要约定，这些约定主要包括如下基本要素：</a:t>
            </a:r>
            <a:endParaRPr lang="en-US" altLang="zh-CN" sz="2800" dirty="0"/>
          </a:p>
        </p:txBody>
      </p:sp>
      <p:sp>
        <p:nvSpPr>
          <p:cNvPr id="6" name="圆角矩形 3">
            <a:extLst>
              <a:ext uri="{FF2B5EF4-FFF2-40B4-BE49-F238E27FC236}">
                <a16:creationId xmlns:a16="http://schemas.microsoft.com/office/drawing/2014/main" xmlns="" id="{288DB8B3-7A06-4E71-900F-6BAD8FC797D9}"/>
              </a:ext>
            </a:extLst>
          </p:cNvPr>
          <p:cNvSpPr/>
          <p:nvPr/>
        </p:nvSpPr>
        <p:spPr>
          <a:xfrm>
            <a:off x="1620435"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基本要素</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750841"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4572414" y="1690969"/>
            <a:ext cx="2397760" cy="2942760"/>
            <a:chOff x="9608" y="7430"/>
            <a:chExt cx="3776"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债券面值</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3756" cy="2147"/>
              <a:chOff x="9628" y="7753"/>
              <a:chExt cx="3756"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偿还期限</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付息周期</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585114"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票面利率</a:t>
            </a:r>
            <a:endParaRPr kumimoji="1" lang="zh-CN" altLang="en-US" sz="2400" b="1" dirty="0"/>
          </a:p>
        </p:txBody>
      </p:sp>
    </p:spTree>
    <p:extLst>
      <p:ext uri="{BB962C8B-B14F-4D97-AF65-F5344CB8AC3E}">
        <p14:creationId xmlns:p14="http://schemas.microsoft.com/office/powerpoint/2010/main" val="3584173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endParaRPr>
          </a:p>
        </p:txBody>
      </p:sp>
      <p:sp>
        <p:nvSpPr>
          <p:cNvPr id="2" name="矩形 1"/>
          <p:cNvSpPr/>
          <p:nvPr/>
        </p:nvSpPr>
        <p:spPr>
          <a:xfrm>
            <a:off x="188963" y="136293"/>
            <a:ext cx="2160350" cy="4914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600" b="1" dirty="0">
                <a:solidFill>
                  <a:prstClr val="black"/>
                </a:solidFill>
                <a:latin typeface="微软雅黑" pitchFamily="34" charset="-122"/>
                <a:ea typeface="微软雅黑" pitchFamily="34" charset="-122"/>
              </a:rPr>
              <a:t>2.</a:t>
            </a:r>
            <a:r>
              <a:rPr lang="zh-CN" altLang="en-US" sz="2600" b="1" dirty="0">
                <a:solidFill>
                  <a:prstClr val="black"/>
                </a:solidFill>
                <a:latin typeface="微软雅黑" pitchFamily="34" charset="-122"/>
                <a:ea typeface="微软雅黑" pitchFamily="34" charset="-122"/>
              </a:rPr>
              <a:t>期权的分类</a:t>
            </a:r>
            <a:r>
              <a:rPr kumimoji="0" lang="zh-CN" altLang="en-US" sz="26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p>
        </p:txBody>
      </p:sp>
      <p:sp>
        <p:nvSpPr>
          <p:cNvPr id="10" name="圆角矩形 9"/>
          <p:cNvSpPr/>
          <p:nvPr/>
        </p:nvSpPr>
        <p:spPr>
          <a:xfrm>
            <a:off x="1721617" y="1763344"/>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美式期权</a:t>
            </a:r>
          </a:p>
        </p:txBody>
      </p:sp>
      <p:sp>
        <p:nvSpPr>
          <p:cNvPr id="11" name="圆角矩形 10"/>
          <p:cNvSpPr/>
          <p:nvPr/>
        </p:nvSpPr>
        <p:spPr>
          <a:xfrm>
            <a:off x="1701131" y="3140968"/>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欧式期权</a:t>
            </a:r>
            <a:r>
              <a:rPr kumimoji="0" lang="zh-CN" altLang="zh-CN"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圆角矩形 11"/>
          <p:cNvSpPr/>
          <p:nvPr/>
        </p:nvSpPr>
        <p:spPr>
          <a:xfrm>
            <a:off x="1701131" y="4709086"/>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百慕大期权</a:t>
            </a: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
        <p:nvSpPr>
          <p:cNvPr id="9" name="左大括号 8"/>
          <p:cNvSpPr/>
          <p:nvPr/>
        </p:nvSpPr>
        <p:spPr>
          <a:xfrm>
            <a:off x="484789" y="2060848"/>
            <a:ext cx="1236828" cy="3080286"/>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xmlns="" id="{A704EE5C-7772-41DE-91F3-01F86537A33F}"/>
              </a:ext>
            </a:extLst>
          </p:cNvPr>
          <p:cNvSpPr txBox="1"/>
          <p:nvPr/>
        </p:nvSpPr>
        <p:spPr>
          <a:xfrm>
            <a:off x="1267" y="693849"/>
            <a:ext cx="12263834" cy="523220"/>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(2)</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按照期权执行权利的时间划分，可分为美式期权、欧式期权、百慕大期权</a:t>
            </a:r>
            <a:endParaRPr lang="zh-CN" altLang="en-US" dirty="0"/>
          </a:p>
        </p:txBody>
      </p:sp>
      <p:sp>
        <p:nvSpPr>
          <p:cNvPr id="7" name="文本框 6">
            <a:extLst>
              <a:ext uri="{FF2B5EF4-FFF2-40B4-BE49-F238E27FC236}">
                <a16:creationId xmlns:a16="http://schemas.microsoft.com/office/drawing/2014/main" xmlns="" id="{152B27AD-E3EC-456E-9079-951E053DBD55}"/>
              </a:ext>
            </a:extLst>
          </p:cNvPr>
          <p:cNvSpPr txBox="1"/>
          <p:nvPr/>
        </p:nvSpPr>
        <p:spPr>
          <a:xfrm>
            <a:off x="5001983" y="1995337"/>
            <a:ext cx="648072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zh-CN" altLang="en-US" sz="2000" dirty="0"/>
              <a:t>指在期权合约规定的有效期内任何时候都可以行使权利</a:t>
            </a:r>
          </a:p>
        </p:txBody>
      </p:sp>
      <p:sp>
        <p:nvSpPr>
          <p:cNvPr id="8" name="文本框 7">
            <a:extLst>
              <a:ext uri="{FF2B5EF4-FFF2-40B4-BE49-F238E27FC236}">
                <a16:creationId xmlns:a16="http://schemas.microsoft.com/office/drawing/2014/main" xmlns="" id="{A15FE1D8-FAEC-4403-BCE6-551F8256C416}"/>
              </a:ext>
            </a:extLst>
          </p:cNvPr>
          <p:cNvSpPr txBox="1"/>
          <p:nvPr/>
        </p:nvSpPr>
        <p:spPr>
          <a:xfrm>
            <a:off x="5024034" y="3237376"/>
            <a:ext cx="6912768" cy="707886"/>
          </a:xfrm>
          <a:prstGeom prst="rect">
            <a:avLst/>
          </a:prstGeom>
          <a:noFill/>
        </p:spPr>
        <p:txBody>
          <a:bodyPr wrap="square" rtlCol="0">
            <a:spAutoFit/>
          </a:bodyPr>
          <a:lstStyle/>
          <a:p>
            <a:pPr lvl="0"/>
            <a:r>
              <a:rPr lang="zh-CN" altLang="en-US" sz="2000" dirty="0"/>
              <a:t>指在期权合约规定的到期日方可行使权利，期权的买方在合约到期日之前不能行使权利，过了期限，合约则自动作废</a:t>
            </a:r>
          </a:p>
        </p:txBody>
      </p:sp>
      <p:sp>
        <p:nvSpPr>
          <p:cNvPr id="19" name="文本框 18">
            <a:extLst>
              <a:ext uri="{FF2B5EF4-FFF2-40B4-BE49-F238E27FC236}">
                <a16:creationId xmlns:a16="http://schemas.microsoft.com/office/drawing/2014/main" xmlns="" id="{B00F48A0-9FE1-44A5-981D-2B657387A03B}"/>
              </a:ext>
            </a:extLst>
          </p:cNvPr>
          <p:cNvSpPr txBox="1"/>
          <p:nvPr/>
        </p:nvSpPr>
        <p:spPr>
          <a:xfrm>
            <a:off x="5052707" y="4800429"/>
            <a:ext cx="6552728" cy="707886"/>
          </a:xfrm>
          <a:prstGeom prst="rect">
            <a:avLst/>
          </a:prstGeom>
          <a:noFill/>
        </p:spPr>
        <p:txBody>
          <a:bodyPr wrap="square" rtlCol="0">
            <a:spAutoFit/>
          </a:bodyPr>
          <a:lstStyle/>
          <a:p>
            <a:r>
              <a:rPr lang="zh-CN" altLang="en-US" sz="2000" dirty="0"/>
              <a:t>一种可以在到期日前所规定的一系列时间行权的期权，百慕大期权可以被视为美式期权与欧式期权的混合体</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21432"/>
            <a:ext cx="115212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2-17】</a:t>
            </a:r>
            <a:r>
              <a:rPr kumimoji="1" lang="zh-CN" altLang="en-US" sz="2600" b="1" dirty="0">
                <a:latin typeface="+mn-lt"/>
                <a:ea typeface="+mn-ea"/>
              </a:rPr>
              <a:t>期权的风险对冲功能</a:t>
            </a:r>
          </a:p>
          <a:p>
            <a:pPr marL="0" indent="0">
              <a:lnSpc>
                <a:spcPct val="150000"/>
              </a:lnSpc>
              <a:spcBef>
                <a:spcPct val="20000"/>
              </a:spcBef>
              <a:buClr>
                <a:schemeClr val="accent1"/>
              </a:buClr>
              <a:buSzPct val="70000"/>
            </a:pPr>
            <a:r>
              <a:rPr kumimoji="1" lang="zh-CN" altLang="en-US" sz="2200" dirty="0">
                <a:latin typeface="+mn-lt"/>
                <a:ea typeface="+mn-ea"/>
              </a:rPr>
              <a:t>假定股票的价格为</a:t>
            </a:r>
            <a:r>
              <a:rPr kumimoji="1" lang="en-US" altLang="zh-CN" sz="2200" dirty="0">
                <a:latin typeface="+mn-lt"/>
                <a:ea typeface="+mn-ea"/>
              </a:rPr>
              <a:t>100</a:t>
            </a:r>
            <a:r>
              <a:rPr kumimoji="1" lang="zh-CN" altLang="en-US" sz="2200" dirty="0">
                <a:latin typeface="+mn-lt"/>
                <a:ea typeface="+mn-ea"/>
              </a:rPr>
              <a:t>元，期权的价格为</a:t>
            </a:r>
            <a:r>
              <a:rPr kumimoji="1" lang="en-US" altLang="zh-CN" sz="2200" dirty="0">
                <a:latin typeface="+mn-lt"/>
                <a:ea typeface="+mn-ea"/>
              </a:rPr>
              <a:t>100</a:t>
            </a:r>
            <a:r>
              <a:rPr kumimoji="1" lang="zh-CN" altLang="en-US" sz="2200" dirty="0">
                <a:latin typeface="+mn-lt"/>
                <a:ea typeface="+mn-ea"/>
              </a:rPr>
              <a:t>元。某金融机构的交易员卖出了</a:t>
            </a:r>
            <a:r>
              <a:rPr kumimoji="1" lang="en-US" altLang="zh-CN" sz="2200" dirty="0">
                <a:latin typeface="+mn-lt"/>
                <a:ea typeface="+mn-ea"/>
              </a:rPr>
              <a:t>40</a:t>
            </a:r>
            <a:r>
              <a:rPr kumimoji="1" lang="zh-CN" altLang="en-US" sz="2200" dirty="0">
                <a:latin typeface="+mn-lt"/>
                <a:ea typeface="+mn-ea"/>
              </a:rPr>
              <a:t>份该股票的看涨期权，则期权持有者有权购买</a:t>
            </a:r>
            <a:r>
              <a:rPr kumimoji="1" lang="en-US" altLang="zh-CN" sz="2200" dirty="0">
                <a:latin typeface="+mn-lt"/>
                <a:ea typeface="+mn-ea"/>
              </a:rPr>
              <a:t>4000</a:t>
            </a:r>
            <a:r>
              <a:rPr kumimoji="1" lang="zh-CN" altLang="en-US" sz="2200" dirty="0">
                <a:latin typeface="+mn-lt"/>
                <a:ea typeface="+mn-ea"/>
              </a:rPr>
              <a:t>股的股票。当假定期权的希腊字母 </a:t>
            </a:r>
            <a:r>
              <a:rPr kumimoji="1" lang="el-GR" altLang="zh-CN" sz="2200" dirty="0">
                <a:latin typeface="+mn-lt"/>
                <a:ea typeface="+mn-ea"/>
              </a:rPr>
              <a:t>Δ</a:t>
            </a:r>
            <a:r>
              <a:rPr kumimoji="1" lang="zh-CN" altLang="en-US" sz="2200" dirty="0">
                <a:latin typeface="+mn-lt"/>
                <a:ea typeface="+mn-ea"/>
              </a:rPr>
              <a:t>为</a:t>
            </a:r>
            <a:r>
              <a:rPr kumimoji="1" lang="en-US" altLang="zh-CN" sz="2200" dirty="0">
                <a:latin typeface="+mn-lt"/>
                <a:ea typeface="+mn-ea"/>
              </a:rPr>
              <a:t>0.8</a:t>
            </a:r>
            <a:r>
              <a:rPr kumimoji="1" lang="zh-CN" altLang="en-US" sz="2200" dirty="0">
                <a:latin typeface="+mn-lt"/>
                <a:ea typeface="+mn-ea"/>
              </a:rPr>
              <a:t>时，交易员的头寸可通过购买</a:t>
            </a:r>
            <a:r>
              <a:rPr kumimoji="1" lang="en-US" altLang="zh-CN" sz="2200" dirty="0">
                <a:latin typeface="+mn-lt"/>
                <a:ea typeface="+mn-ea"/>
              </a:rPr>
              <a:t>3200</a:t>
            </a:r>
            <a:r>
              <a:rPr kumimoji="1" lang="zh-CN" altLang="en-US" sz="2200" dirty="0">
                <a:latin typeface="+mn-lt"/>
                <a:ea typeface="+mn-ea"/>
              </a:rPr>
              <a:t>股股票来对冲。此时，期权头寸所对应的盈利（亏损）会被股票头寸上的亏损（盈利）来抵消。</a:t>
            </a:r>
          </a:p>
          <a:p>
            <a:pPr marL="0" indent="0">
              <a:lnSpc>
                <a:spcPct val="150000"/>
              </a:lnSpc>
              <a:spcBef>
                <a:spcPct val="20000"/>
              </a:spcBef>
              <a:buClr>
                <a:schemeClr val="accent1"/>
              </a:buClr>
              <a:buSzPct val="70000"/>
            </a:pPr>
            <a:r>
              <a:rPr kumimoji="1" lang="zh-CN" altLang="en-US" sz="2200" dirty="0">
                <a:latin typeface="+mn-lt"/>
                <a:ea typeface="+mn-ea"/>
              </a:rPr>
              <a:t>譬如，如果股票价格上涨</a:t>
            </a:r>
            <a:r>
              <a:rPr kumimoji="1" lang="en-US" altLang="zh-CN" sz="2200" dirty="0">
                <a:latin typeface="+mn-lt"/>
                <a:ea typeface="+mn-ea"/>
              </a:rPr>
              <a:t>1</a:t>
            </a:r>
            <a:r>
              <a:rPr kumimoji="1" lang="zh-CN" altLang="en-US" sz="2200" dirty="0">
                <a:latin typeface="+mn-lt"/>
                <a:ea typeface="+mn-ea"/>
              </a:rPr>
              <a:t>元，买入的股票会升值</a:t>
            </a:r>
            <a:r>
              <a:rPr kumimoji="1" lang="en-US" altLang="zh-CN" sz="2200" dirty="0">
                <a:latin typeface="+mn-lt"/>
                <a:ea typeface="+mn-ea"/>
              </a:rPr>
              <a:t>3200</a:t>
            </a:r>
            <a:r>
              <a:rPr kumimoji="1" lang="zh-CN" altLang="en-US" sz="2200" dirty="0">
                <a:latin typeface="+mn-lt"/>
                <a:ea typeface="+mn-ea"/>
              </a:rPr>
              <a:t>元，而期权价格将上涨</a:t>
            </a:r>
            <a:r>
              <a:rPr kumimoji="1" lang="en-US" altLang="zh-CN" sz="2200" dirty="0">
                <a:latin typeface="+mn-lt"/>
                <a:ea typeface="+mn-ea"/>
              </a:rPr>
              <a:t>0.8</a:t>
            </a:r>
            <a:r>
              <a:rPr kumimoji="1" lang="zh-CN" altLang="en-US" sz="2200" dirty="0">
                <a:latin typeface="+mn-lt"/>
                <a:ea typeface="+mn-ea"/>
              </a:rPr>
              <a:t>元，卖出期权头寸会带来损失</a:t>
            </a:r>
            <a:r>
              <a:rPr kumimoji="1" lang="en-US" altLang="zh-CN" sz="2200" dirty="0">
                <a:latin typeface="+mn-lt"/>
                <a:ea typeface="+mn-ea"/>
              </a:rPr>
              <a:t>3200</a:t>
            </a:r>
            <a:r>
              <a:rPr kumimoji="1" lang="zh-CN" altLang="en-US" sz="2200" dirty="0">
                <a:latin typeface="+mn-lt"/>
                <a:ea typeface="+mn-ea"/>
              </a:rPr>
              <a:t>元；如果股票价格下跌</a:t>
            </a:r>
            <a:r>
              <a:rPr kumimoji="1" lang="en-US" altLang="zh-CN" sz="2200" dirty="0">
                <a:latin typeface="+mn-lt"/>
                <a:ea typeface="+mn-ea"/>
              </a:rPr>
              <a:t>1</a:t>
            </a:r>
            <a:r>
              <a:rPr kumimoji="1" lang="zh-CN" altLang="en-US" sz="2200" dirty="0">
                <a:latin typeface="+mn-lt"/>
                <a:ea typeface="+mn-ea"/>
              </a:rPr>
              <a:t>美元，买入股票会损失</a:t>
            </a:r>
            <a:r>
              <a:rPr kumimoji="1" lang="en-US" altLang="zh-CN" sz="2200" dirty="0">
                <a:latin typeface="+mn-lt"/>
                <a:ea typeface="+mn-ea"/>
              </a:rPr>
              <a:t>3200</a:t>
            </a:r>
            <a:r>
              <a:rPr kumimoji="1" lang="zh-CN" altLang="en-US" sz="2200" dirty="0">
                <a:latin typeface="+mn-lt"/>
                <a:ea typeface="+mn-ea"/>
              </a:rPr>
              <a:t>元，期权价格下跌</a:t>
            </a:r>
            <a:r>
              <a:rPr kumimoji="1" lang="en-US" altLang="zh-CN" sz="2200" dirty="0">
                <a:latin typeface="+mn-lt"/>
                <a:ea typeface="+mn-ea"/>
              </a:rPr>
              <a:t>0.8</a:t>
            </a:r>
            <a:r>
              <a:rPr kumimoji="1" lang="zh-CN" altLang="en-US" sz="2200" dirty="0">
                <a:latin typeface="+mn-lt"/>
                <a:ea typeface="+mn-ea"/>
              </a:rPr>
              <a:t>元，卖出期权会带来</a:t>
            </a:r>
            <a:r>
              <a:rPr kumimoji="1" lang="en-US" altLang="zh-CN" sz="2200" dirty="0">
                <a:latin typeface="+mn-lt"/>
                <a:ea typeface="+mn-ea"/>
              </a:rPr>
              <a:t>3200</a:t>
            </a:r>
            <a:r>
              <a:rPr kumimoji="1" lang="zh-CN" altLang="en-US" sz="2200" dirty="0">
                <a:latin typeface="+mn-lt"/>
                <a:ea typeface="+mn-ea"/>
              </a:rPr>
              <a:t>元收益）。由此可见，购入期权后，不论未来股票价格是上涨还是下跌都可以通过持有期权进行风险对冲。</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2.</a:t>
            </a:r>
            <a:r>
              <a:rPr kumimoji="1" lang="zh-CN" altLang="en-US" sz="2800" b="1" cap="small" dirty="0">
                <a:latin typeface="微软雅黑" pitchFamily="34" charset="-122"/>
                <a:ea typeface="微软雅黑" pitchFamily="34" charset="-122"/>
              </a:rPr>
              <a:t>期权的分类</a:t>
            </a:r>
          </a:p>
        </p:txBody>
      </p:sp>
    </p:spTree>
    <p:extLst>
      <p:ext uri="{BB962C8B-B14F-4D97-AF65-F5344CB8AC3E}">
        <p14:creationId xmlns:p14="http://schemas.microsoft.com/office/powerpoint/2010/main" val="1650843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76995" y="241944"/>
            <a:ext cx="1217676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endParaRPr kumimoji="1" lang="zh-CN" altLang="en-US"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6" name="圆角矩形 2">
            <a:extLst>
              <a:ext uri="{FF2B5EF4-FFF2-40B4-BE49-F238E27FC236}">
                <a16:creationId xmlns:a16="http://schemas.microsoft.com/office/drawing/2014/main" xmlns="" id="{D8AD87AB-D29D-473E-B8F9-18412C92EFA2}"/>
              </a:ext>
            </a:extLst>
          </p:cNvPr>
          <p:cNvSpPr/>
          <p:nvPr/>
        </p:nvSpPr>
        <p:spPr>
          <a:xfrm>
            <a:off x="605558" y="2539156"/>
            <a:ext cx="2555883" cy="9042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期权定价方法</a:t>
            </a:r>
          </a:p>
        </p:txBody>
      </p:sp>
      <p:sp>
        <p:nvSpPr>
          <p:cNvPr id="7" name="左大括号 6">
            <a:extLst>
              <a:ext uri="{FF2B5EF4-FFF2-40B4-BE49-F238E27FC236}">
                <a16:creationId xmlns:a16="http://schemas.microsoft.com/office/drawing/2014/main" xmlns="" id="{77B09B3F-77CB-4D19-9E74-BA777A34BCC8}"/>
              </a:ext>
            </a:extLst>
          </p:cNvPr>
          <p:cNvSpPr/>
          <p:nvPr/>
        </p:nvSpPr>
        <p:spPr>
          <a:xfrm>
            <a:off x="3194647" y="1431054"/>
            <a:ext cx="800100" cy="309318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8" name="组合 7">
            <a:extLst>
              <a:ext uri="{FF2B5EF4-FFF2-40B4-BE49-F238E27FC236}">
                <a16:creationId xmlns:a16="http://schemas.microsoft.com/office/drawing/2014/main" xmlns="" id="{9F9B93D2-5673-4422-844E-89EF255C5025}"/>
              </a:ext>
            </a:extLst>
          </p:cNvPr>
          <p:cNvGrpSpPr/>
          <p:nvPr/>
        </p:nvGrpSpPr>
        <p:grpSpPr>
          <a:xfrm>
            <a:off x="3991785" y="1115767"/>
            <a:ext cx="4910146" cy="3704920"/>
            <a:chOff x="4643" y="5612"/>
            <a:chExt cx="3990" cy="4584"/>
          </a:xfrm>
          <a:solidFill>
            <a:schemeClr val="accent6">
              <a:lumMod val="20000"/>
              <a:lumOff val="80000"/>
            </a:schemeClr>
          </a:solidFill>
        </p:grpSpPr>
        <p:sp>
          <p:nvSpPr>
            <p:cNvPr id="9" name="圆角矩形 9">
              <a:extLst>
                <a:ext uri="{FF2B5EF4-FFF2-40B4-BE49-F238E27FC236}">
                  <a16:creationId xmlns:a16="http://schemas.microsoft.com/office/drawing/2014/main" xmlns="" id="{65E35302-E33A-4882-BFED-773612795D7A}"/>
                </a:ext>
              </a:extLst>
            </p:cNvPr>
            <p:cNvSpPr/>
            <p:nvPr/>
          </p:nvSpPr>
          <p:spPr>
            <a:xfrm>
              <a:off x="4643" y="5612"/>
              <a:ext cx="3990" cy="78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无套利定价</a:t>
              </a:r>
            </a:p>
          </p:txBody>
        </p:sp>
        <p:grpSp>
          <p:nvGrpSpPr>
            <p:cNvPr id="10" name="组合 9">
              <a:extLst>
                <a:ext uri="{FF2B5EF4-FFF2-40B4-BE49-F238E27FC236}">
                  <a16:creationId xmlns:a16="http://schemas.microsoft.com/office/drawing/2014/main" xmlns="" id="{85117349-9335-4BF0-8D5F-C5FC8F58F52C}"/>
                </a:ext>
              </a:extLst>
            </p:cNvPr>
            <p:cNvGrpSpPr/>
            <p:nvPr/>
          </p:nvGrpSpPr>
          <p:grpSpPr>
            <a:xfrm>
              <a:off x="4643" y="6834"/>
              <a:ext cx="3990" cy="3362"/>
              <a:chOff x="4643" y="3941"/>
              <a:chExt cx="3990" cy="6138"/>
            </a:xfrm>
            <a:grpFill/>
          </p:grpSpPr>
          <p:sp>
            <p:nvSpPr>
              <p:cNvPr id="11" name="圆角矩形 10">
                <a:extLst>
                  <a:ext uri="{FF2B5EF4-FFF2-40B4-BE49-F238E27FC236}">
                    <a16:creationId xmlns:a16="http://schemas.microsoft.com/office/drawing/2014/main" xmlns="" id="{26E81E1E-D867-4B1D-82F5-E09FDDD1EE6E}"/>
                  </a:ext>
                </a:extLst>
              </p:cNvPr>
              <p:cNvSpPr/>
              <p:nvPr/>
            </p:nvSpPr>
            <p:spPr>
              <a:xfrm>
                <a:off x="4643" y="3941"/>
                <a:ext cx="3964" cy="1469"/>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风险中性定价</a:t>
                </a:r>
                <a:r>
                  <a:rPr lang="zh-CN" altLang="zh-CN" sz="2800" b="1" dirty="0"/>
                  <a:t> </a:t>
                </a:r>
                <a:endParaRPr kumimoji="1" lang="zh-CN" altLang="en-US" sz="2800" b="1" dirty="0"/>
              </a:p>
            </p:txBody>
          </p:sp>
          <p:sp>
            <p:nvSpPr>
              <p:cNvPr id="12" name="圆角矩形 11">
                <a:extLst>
                  <a:ext uri="{FF2B5EF4-FFF2-40B4-BE49-F238E27FC236}">
                    <a16:creationId xmlns:a16="http://schemas.microsoft.com/office/drawing/2014/main" xmlns="" id="{153BC397-B964-4942-84C6-B00084BB3148}"/>
                  </a:ext>
                </a:extLst>
              </p:cNvPr>
              <p:cNvSpPr/>
              <p:nvPr/>
            </p:nvSpPr>
            <p:spPr>
              <a:xfrm>
                <a:off x="4654" y="8654"/>
                <a:ext cx="3979" cy="1425"/>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800" b="1" dirty="0"/>
                  <a:t>Black-Scholes</a:t>
                </a:r>
                <a:r>
                  <a:rPr kumimoji="1" lang="zh-CN" altLang="en-US" sz="2800" b="1" dirty="0"/>
                  <a:t>定价 </a:t>
                </a:r>
              </a:p>
            </p:txBody>
          </p:sp>
        </p:grpSp>
      </p:grpSp>
      <p:sp>
        <p:nvSpPr>
          <p:cNvPr id="13" name="圆角矩形 11">
            <a:extLst>
              <a:ext uri="{FF2B5EF4-FFF2-40B4-BE49-F238E27FC236}">
                <a16:creationId xmlns:a16="http://schemas.microsoft.com/office/drawing/2014/main" xmlns="" id="{6C337646-57EB-49FE-9C96-AF190E69979E}"/>
              </a:ext>
            </a:extLst>
          </p:cNvPr>
          <p:cNvSpPr/>
          <p:nvPr/>
        </p:nvSpPr>
        <p:spPr>
          <a:xfrm>
            <a:off x="3991785" y="3230276"/>
            <a:ext cx="4878150" cy="63077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二叉树定价 </a:t>
            </a:r>
          </a:p>
        </p:txBody>
      </p:sp>
    </p:spTree>
    <p:extLst>
      <p:ext uri="{BB962C8B-B14F-4D97-AF65-F5344CB8AC3E}">
        <p14:creationId xmlns:p14="http://schemas.microsoft.com/office/powerpoint/2010/main" val="2513236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0473" y="548680"/>
                <a:ext cx="11843785" cy="5976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r>
                  <a:rPr kumimoji="1" lang="en-US" altLang="zh-CN" sz="2000" dirty="0">
                    <a:latin typeface="+mn-lt"/>
                    <a:ea typeface="+mn-ea"/>
                  </a:rPr>
                  <a:t>•</a:t>
                </a:r>
                <a:r>
                  <a:rPr kumimoji="1" lang="zh-CN" altLang="en-US" sz="2000" dirty="0">
                    <a:latin typeface="+mn-lt"/>
                    <a:ea typeface="+mn-ea"/>
                  </a:rPr>
                  <a:t>为了讲述期权定价的原理，我们先通过一个案例阐述期权定价的逻辑关系：</a:t>
                </a:r>
                <a:endParaRPr kumimoji="1" lang="en-US" altLang="zh-CN" sz="2000" dirty="0">
                  <a:latin typeface="+mn-lt"/>
                  <a:ea typeface="+mn-ea"/>
                </a:endParaRPr>
              </a:p>
              <a:p>
                <a:pPr marL="0" indent="0">
                  <a:spcBef>
                    <a:spcPct val="20000"/>
                  </a:spcBef>
                  <a:buClr>
                    <a:schemeClr val="accent1"/>
                  </a:buClr>
                  <a:buSzPct val="70000"/>
                </a:pPr>
                <a:r>
                  <a:rPr kumimoji="1" lang="en-US" altLang="zh-CN" sz="2000" dirty="0">
                    <a:latin typeface="+mn-lt"/>
                    <a:ea typeface="+mn-ea"/>
                  </a:rPr>
                  <a:t>【</a:t>
                </a:r>
                <a:r>
                  <a:rPr kumimoji="1" lang="zh-CN" altLang="en-US" sz="2000" dirty="0">
                    <a:latin typeface="+mn-lt"/>
                    <a:ea typeface="+mn-ea"/>
                  </a:rPr>
                  <a:t>例</a:t>
                </a:r>
                <a:r>
                  <a:rPr kumimoji="1" lang="en-US" altLang="zh-CN" sz="2000" dirty="0">
                    <a:latin typeface="+mn-lt"/>
                    <a:ea typeface="+mn-ea"/>
                  </a:rPr>
                  <a:t>2-18】</a:t>
                </a:r>
                <a:r>
                  <a:rPr kumimoji="1" lang="zh-CN" altLang="en-US" sz="2000" dirty="0">
                    <a:latin typeface="+mn-lt"/>
                    <a:ea typeface="+mn-ea"/>
                  </a:rPr>
                  <a:t>假定期权市场上，某种股票的现价是</a:t>
                </a:r>
                <a:r>
                  <a:rPr kumimoji="1" lang="en-US" altLang="zh-CN" sz="2000" dirty="0">
                    <a:latin typeface="+mn-lt"/>
                    <a:ea typeface="+mn-ea"/>
                  </a:rPr>
                  <a:t>40</a:t>
                </a:r>
                <a:r>
                  <a:rPr kumimoji="1" lang="zh-CN" altLang="en-US" sz="2000" dirty="0">
                    <a:latin typeface="+mn-lt"/>
                    <a:ea typeface="+mn-ea"/>
                  </a:rPr>
                  <a:t>元，该股票的年波动率为</a:t>
                </a:r>
                <a:r>
                  <a:rPr kumimoji="1" lang="en-US" altLang="zh-CN" sz="2000" dirty="0">
                    <a:latin typeface="+mn-lt"/>
                    <a:ea typeface="+mn-ea"/>
                  </a:rPr>
                  <a:t>10%</a:t>
                </a:r>
                <a:r>
                  <a:rPr kumimoji="1" lang="zh-CN" altLang="en-US" sz="2000" dirty="0">
                    <a:latin typeface="+mn-lt"/>
                    <a:ea typeface="+mn-ea"/>
                  </a:rPr>
                  <a:t>，市场无风险收益率为</a:t>
                </a:r>
                <a:r>
                  <a:rPr kumimoji="1" lang="en-US" altLang="zh-CN" sz="2000" dirty="0">
                    <a:latin typeface="+mn-lt"/>
                    <a:ea typeface="+mn-ea"/>
                  </a:rPr>
                  <a:t>5%</a:t>
                </a:r>
                <a:r>
                  <a:rPr kumimoji="1" lang="zh-CN" altLang="en-US" sz="2000" dirty="0">
                    <a:latin typeface="+mn-lt"/>
                    <a:ea typeface="+mn-ea"/>
                  </a:rPr>
                  <a:t>。如果客户希望在半年后以约定的价格</a:t>
                </a:r>
                <a:r>
                  <a:rPr kumimoji="1" lang="en-US" altLang="zh-CN" sz="2000" dirty="0">
                    <a:latin typeface="+mn-lt"/>
                    <a:ea typeface="+mn-ea"/>
                  </a:rPr>
                  <a:t>38</a:t>
                </a:r>
                <a:r>
                  <a:rPr kumimoji="1" lang="zh-CN" altLang="en-US" sz="2000" dirty="0">
                    <a:latin typeface="+mn-lt"/>
                    <a:ea typeface="+mn-ea"/>
                  </a:rPr>
                  <a:t>元购进该股票的权利，当然，届时他也有选择放弃购买的权利。试问，为了客户为了拥有这种选择权，他应该付费多少？或者换句话说，这种期权的价格是多少？</a:t>
                </a:r>
                <a:endParaRPr kumimoji="1" lang="en-US" altLang="zh-CN" sz="2000" dirty="0">
                  <a:latin typeface="+mn-lt"/>
                  <a:ea typeface="+mn-ea"/>
                </a:endParaRPr>
              </a:p>
              <a:p>
                <a:pPr marL="0" indent="0">
                  <a:spcBef>
                    <a:spcPct val="20000"/>
                  </a:spcBef>
                  <a:buClr>
                    <a:schemeClr val="accent1"/>
                  </a:buClr>
                  <a:buSzPct val="70000"/>
                </a:pPr>
                <a:r>
                  <a:rPr kumimoji="1" lang="zh-CN" altLang="en-US" sz="2000" b="1" dirty="0">
                    <a:solidFill>
                      <a:srgbClr val="FF0000"/>
                    </a:solidFill>
                    <a:latin typeface="+mn-lt"/>
                    <a:ea typeface="+mn-ea"/>
                  </a:rPr>
                  <a:t>简单分析</a:t>
                </a:r>
                <a:r>
                  <a:rPr kumimoji="1" lang="zh-CN" altLang="en-US" sz="2000" b="1" dirty="0">
                    <a:latin typeface="+mn-lt"/>
                    <a:ea typeface="+mn-ea"/>
                  </a:rPr>
                  <a:t>：</a:t>
                </a:r>
                <a:r>
                  <a:rPr kumimoji="1" lang="zh-CN" altLang="en-US" sz="2000" dirty="0">
                    <a:latin typeface="+mn-lt"/>
                    <a:ea typeface="+mn-ea"/>
                  </a:rPr>
                  <a:t>股票现价为</a:t>
                </a:r>
                <a:r>
                  <a:rPr kumimoji="1" lang="en-US" altLang="zh-CN" sz="2000" dirty="0">
                    <a:latin typeface="+mn-lt"/>
                    <a:ea typeface="+mn-ea"/>
                  </a:rPr>
                  <a:t>S</a:t>
                </a:r>
                <a:r>
                  <a:rPr kumimoji="1" lang="zh-CN" altLang="en-US" sz="2000" dirty="0">
                    <a:latin typeface="+mn-lt"/>
                    <a:ea typeface="+mn-ea"/>
                  </a:rPr>
                  <a:t>（</a:t>
                </a:r>
                <a:r>
                  <a:rPr kumimoji="1" lang="en-US" altLang="zh-CN" sz="2000" dirty="0">
                    <a:latin typeface="+mn-lt"/>
                    <a:ea typeface="+mn-ea"/>
                  </a:rPr>
                  <a:t>40</a:t>
                </a:r>
                <a:r>
                  <a:rPr kumimoji="1" lang="zh-CN" altLang="en-US" sz="2000" dirty="0">
                    <a:latin typeface="+mn-lt"/>
                    <a:ea typeface="+mn-ea"/>
                  </a:rPr>
                  <a:t>元），假定股票价格波动，到期时价格可能上扬为</a:t>
                </a:r>
                <a:r>
                  <a:rPr kumimoji="1" lang="en-US" altLang="zh-CN" sz="2000" dirty="0" err="1">
                    <a:latin typeface="+mn-lt"/>
                    <a:ea typeface="+mn-ea"/>
                  </a:rPr>
                  <a:t>Su</a:t>
                </a:r>
                <a:r>
                  <a:rPr kumimoji="1" lang="zh-CN" altLang="en-US" sz="2000" dirty="0">
                    <a:latin typeface="+mn-lt"/>
                    <a:ea typeface="+mn-ea"/>
                  </a:rPr>
                  <a:t>，也可能下跌为</a:t>
                </a:r>
                <a:r>
                  <a:rPr kumimoji="1" lang="en-US" altLang="zh-CN" sz="2000" dirty="0">
                    <a:latin typeface="+mn-lt"/>
                    <a:ea typeface="+mn-ea"/>
                  </a:rPr>
                  <a:t>Sd</a:t>
                </a:r>
                <a:r>
                  <a:rPr kumimoji="1" lang="zh-CN" altLang="en-US" sz="2000" dirty="0">
                    <a:latin typeface="+mn-lt"/>
                    <a:ea typeface="+mn-ea"/>
                  </a:rPr>
                  <a:t>。为简单计算，暂且假定涨跌幅均为</a:t>
                </a:r>
                <a:r>
                  <a:rPr kumimoji="1" lang="en-US" altLang="zh-CN" sz="2000" dirty="0">
                    <a:latin typeface="+mn-lt"/>
                    <a:ea typeface="+mn-ea"/>
                  </a:rPr>
                  <a:t>10</a:t>
                </a:r>
                <a:r>
                  <a:rPr kumimoji="1" lang="zh-CN" altLang="en-US" sz="2000" dirty="0">
                    <a:latin typeface="+mn-lt"/>
                    <a:ea typeface="+mn-ea"/>
                  </a:rPr>
                  <a:t>％，则有</a:t>
                </a:r>
                <a:r>
                  <a:rPr kumimoji="1" lang="en-US" altLang="zh-CN" sz="2000" dirty="0">
                    <a:latin typeface="+mn-lt"/>
                    <a:ea typeface="+mn-ea"/>
                  </a:rPr>
                  <a:t>u=1+10</a:t>
                </a:r>
                <a:r>
                  <a:rPr kumimoji="1" lang="zh-CN" altLang="en-US" sz="2000" dirty="0">
                    <a:latin typeface="+mn-lt"/>
                    <a:ea typeface="+mn-ea"/>
                  </a:rPr>
                  <a:t>％</a:t>
                </a:r>
                <a:r>
                  <a:rPr kumimoji="1" lang="en-US" altLang="zh-CN" sz="2000" dirty="0">
                    <a:latin typeface="+mn-lt"/>
                    <a:ea typeface="+mn-ea"/>
                  </a:rPr>
                  <a:t>=1.1</a:t>
                </a:r>
                <a:r>
                  <a:rPr kumimoji="1" lang="zh-CN" altLang="en-US" sz="2000" dirty="0">
                    <a:latin typeface="+mn-lt"/>
                    <a:ea typeface="+mn-ea"/>
                  </a:rPr>
                  <a:t>，</a:t>
                </a:r>
                <a:r>
                  <a:rPr kumimoji="1" lang="en-US" altLang="zh-CN" sz="2000" dirty="0">
                    <a:latin typeface="+mn-lt"/>
                    <a:ea typeface="+mn-ea"/>
                  </a:rPr>
                  <a:t>d =1-10</a:t>
                </a:r>
                <a:r>
                  <a:rPr kumimoji="1" lang="zh-CN" altLang="en-US" sz="2000" dirty="0">
                    <a:latin typeface="+mn-lt"/>
                    <a:ea typeface="+mn-ea"/>
                  </a:rPr>
                  <a:t>％＝</a:t>
                </a:r>
                <a:r>
                  <a:rPr kumimoji="1" lang="en-US" altLang="zh-CN" sz="2000" dirty="0">
                    <a:latin typeface="+mn-lt"/>
                    <a:ea typeface="+mn-ea"/>
                  </a:rPr>
                  <a:t>0.9</a:t>
                </a:r>
                <a:r>
                  <a:rPr kumimoji="1" lang="zh-CN" altLang="en-US" sz="2000" dirty="0">
                    <a:latin typeface="+mn-lt"/>
                    <a:ea typeface="+mn-ea"/>
                  </a:rPr>
                  <a:t>。</a:t>
                </a:r>
                <a:endParaRPr kumimoji="1" lang="en-US" altLang="zh-CN"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r>
                  <a:rPr kumimoji="1" lang="zh-CN" altLang="en-US" sz="2000" dirty="0">
                    <a:latin typeface="+mn-lt"/>
                    <a:ea typeface="+mn-ea"/>
                  </a:rPr>
                  <a:t>故此，在上涨情形下，半年后股票价格为</a:t>
                </a:r>
                <a:r>
                  <a:rPr kumimoji="1" lang="en-US" altLang="zh-CN" sz="2000" dirty="0">
                    <a:latin typeface="+mn-lt"/>
                    <a:ea typeface="+mn-ea"/>
                  </a:rPr>
                  <a:t>44</a:t>
                </a:r>
                <a:r>
                  <a:rPr kumimoji="1" lang="zh-CN" altLang="en-US" sz="2000" dirty="0">
                    <a:latin typeface="+mn-lt"/>
                    <a:ea typeface="+mn-ea"/>
                  </a:rPr>
                  <a:t>元，投资者可以以</a:t>
                </a:r>
                <a:r>
                  <a:rPr kumimoji="1" lang="en-US" altLang="zh-CN" sz="2000" dirty="0">
                    <a:latin typeface="+mn-lt"/>
                    <a:ea typeface="+mn-ea"/>
                  </a:rPr>
                  <a:t>38</a:t>
                </a:r>
                <a:r>
                  <a:rPr kumimoji="1" lang="zh-CN" altLang="en-US" sz="2000" dirty="0">
                    <a:latin typeface="+mn-lt"/>
                    <a:ea typeface="+mn-ea"/>
                  </a:rPr>
                  <a:t>元购进，而以</a:t>
                </a:r>
                <a:r>
                  <a:rPr kumimoji="1" lang="en-US" altLang="zh-CN" sz="2000" dirty="0">
                    <a:latin typeface="+mn-lt"/>
                    <a:ea typeface="+mn-ea"/>
                  </a:rPr>
                  <a:t>44</a:t>
                </a:r>
                <a:r>
                  <a:rPr kumimoji="1" lang="zh-CN" altLang="en-US" sz="2000" dirty="0">
                    <a:latin typeface="+mn-lt"/>
                    <a:ea typeface="+mn-ea"/>
                  </a:rPr>
                  <a:t>元卖出，此时，盈利为</a:t>
                </a:r>
                <a:r>
                  <a:rPr kumimoji="1" lang="en-US" altLang="zh-CN" sz="2000" dirty="0">
                    <a:latin typeface="+mn-lt"/>
                    <a:ea typeface="+mn-ea"/>
                  </a:rPr>
                  <a:t>6</a:t>
                </a:r>
                <a:r>
                  <a:rPr kumimoji="1" lang="zh-CN" altLang="en-US" sz="2000" dirty="0">
                    <a:latin typeface="+mn-lt"/>
                    <a:ea typeface="+mn-ea"/>
                  </a:rPr>
                  <a:t>元；在下跌情形下，半年后股价为</a:t>
                </a:r>
                <a:r>
                  <a:rPr kumimoji="1" lang="en-US" altLang="zh-CN" sz="2000" dirty="0">
                    <a:latin typeface="+mn-lt"/>
                    <a:ea typeface="+mn-ea"/>
                  </a:rPr>
                  <a:t>36</a:t>
                </a:r>
                <a:r>
                  <a:rPr kumimoji="1" lang="zh-CN" altLang="en-US" sz="2000" dirty="0">
                    <a:latin typeface="+mn-lt"/>
                    <a:ea typeface="+mn-ea"/>
                  </a:rPr>
                  <a:t>元，而投资者却需要在市场上以</a:t>
                </a:r>
                <a:r>
                  <a:rPr kumimoji="1" lang="en-US" altLang="zh-CN" sz="2000" dirty="0">
                    <a:latin typeface="+mn-lt"/>
                    <a:ea typeface="+mn-ea"/>
                  </a:rPr>
                  <a:t>38</a:t>
                </a:r>
                <a:r>
                  <a:rPr kumimoji="1" lang="zh-CN" altLang="en-US" sz="2000" dirty="0">
                    <a:latin typeface="+mn-lt"/>
                    <a:ea typeface="+mn-ea"/>
                  </a:rPr>
                  <a:t>元购入，此时，由于市场购入价高于卖出价，盈利为</a:t>
                </a:r>
                <a:r>
                  <a:rPr kumimoji="1" lang="en-US" altLang="zh-CN" sz="2000" dirty="0">
                    <a:latin typeface="+mn-lt"/>
                    <a:ea typeface="+mn-ea"/>
                  </a:rPr>
                  <a:t>0</a:t>
                </a:r>
                <a:r>
                  <a:rPr kumimoji="1" lang="zh-CN" altLang="en-US" sz="2000" dirty="0">
                    <a:latin typeface="+mn-lt"/>
                    <a:ea typeface="+mn-ea"/>
                  </a:rPr>
                  <a:t>。显然前一情况客户会执行期权，后一情况会放弃期权。期权价格在期满</a:t>
                </a:r>
                <a14:m>
                  <m:oMath xmlns:m="http://schemas.openxmlformats.org/officeDocument/2006/math">
                    <m:r>
                      <a:rPr kumimoji="1" lang="en-US" altLang="zh-CN" sz="2000" b="0" i="1" smtClean="0">
                        <a:latin typeface="Cambria Math" panose="02040503050406030204" pitchFamily="18" charset="0"/>
                        <a:ea typeface="+mn-ea"/>
                      </a:rPr>
                      <m:t>𝑇</m:t>
                    </m:r>
                  </m:oMath>
                </a14:m>
                <a:r>
                  <a:rPr kumimoji="1" lang="zh-CN" altLang="en-US" sz="2000" dirty="0">
                    <a:latin typeface="+mn-lt"/>
                    <a:ea typeface="+mn-ea"/>
                  </a:rPr>
                  <a:t>时，其价值为：</a:t>
                </a:r>
                <a:r>
                  <a:rPr kumimoji="1" lang="en-US" altLang="zh-CN" sz="2000" dirty="0">
                    <a:latin typeface="+mn-lt"/>
                    <a:ea typeface="+mn-ea"/>
                  </a:rPr>
                  <a:t>                                 </a:t>
                </a:r>
                <a:r>
                  <a:rPr kumimoji="1" lang="zh-CN" altLang="en-US" sz="2000" dirty="0">
                    <a:latin typeface="+mn-lt"/>
                    <a:ea typeface="+mn-ea"/>
                  </a:rPr>
                  <a:t>。期权定价就是为了反求期末价格为</a:t>
                </a:r>
                <a14:m>
                  <m:oMath xmlns:m="http://schemas.openxmlformats.org/officeDocument/2006/math">
                    <m:sSub>
                      <m:sSubPr>
                        <m:ctrlPr>
                          <a:rPr kumimoji="1" lang="en-US" altLang="zh-CN" sz="2000" i="1" smtClean="0">
                            <a:latin typeface="Cambria Math"/>
                            <a:ea typeface="+mn-ea"/>
                          </a:rPr>
                        </m:ctrlPr>
                      </m:sSubPr>
                      <m:e>
                        <m:r>
                          <a:rPr kumimoji="1" lang="en-US" altLang="zh-CN" sz="2000" b="0" i="1" smtClean="0">
                            <a:latin typeface="Cambria Math" panose="02040503050406030204" pitchFamily="18" charset="0"/>
                            <a:ea typeface="+mn-ea"/>
                          </a:rPr>
                          <m:t> </m:t>
                        </m:r>
                        <m:r>
                          <a:rPr kumimoji="1" lang="en-US" altLang="zh-CN" sz="2000" b="0" i="1" smtClean="0">
                            <a:latin typeface="Cambria Math" panose="02040503050406030204" pitchFamily="18" charset="0"/>
                            <a:ea typeface="+mn-ea"/>
                          </a:rPr>
                          <m:t>𝑉</m:t>
                        </m:r>
                      </m:e>
                      <m:sub>
                        <m:r>
                          <a:rPr kumimoji="1" lang="en-US" altLang="zh-CN" sz="2000" b="0" i="1" smtClean="0">
                            <a:latin typeface="Cambria Math" panose="02040503050406030204" pitchFamily="18" charset="0"/>
                            <a:ea typeface="+mn-ea"/>
                          </a:rPr>
                          <m:t>𝑇</m:t>
                        </m:r>
                      </m:sub>
                    </m:sSub>
                  </m:oMath>
                </a14:m>
                <a:r>
                  <a:rPr kumimoji="1" lang="zh-CN" altLang="en-US" sz="2000" dirty="0">
                    <a:latin typeface="+mn-lt"/>
                    <a:ea typeface="+mn-ea"/>
                  </a:rPr>
                  <a:t> ，而将其贴现到期初的价值是</a:t>
                </a:r>
                <a14:m>
                  <m:oMath xmlns:m="http://schemas.openxmlformats.org/officeDocument/2006/math">
                    <m:r>
                      <a:rPr kumimoji="1" lang="en-US" altLang="zh-CN" sz="2000" b="0" i="1" smtClean="0">
                        <a:latin typeface="Cambria Math" panose="02040503050406030204" pitchFamily="18" charset="0"/>
                        <a:ea typeface="+mn-ea"/>
                      </a:rPr>
                      <m:t>𝑉</m:t>
                    </m:r>
                  </m:oMath>
                </a14:m>
                <a:r>
                  <a:rPr kumimoji="1" lang="zh-CN" altLang="en-US" sz="2000" dirty="0">
                    <a:latin typeface="+mn-lt"/>
                    <a:ea typeface="+mn-ea"/>
                  </a:rPr>
                  <a:t> ，此即为期权价格</a:t>
                </a:r>
              </a:p>
              <a:p>
                <a:pPr marL="0" indent="0">
                  <a:spcBef>
                    <a:spcPct val="20000"/>
                  </a:spcBef>
                  <a:buClr>
                    <a:schemeClr val="accent1"/>
                  </a:buClr>
                  <a:buSzPct val="70000"/>
                </a:pPr>
                <a:endParaRPr kumimoji="1" lang="zh-CN" altLang="en-US"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0473" y="548680"/>
                <a:ext cx="11843785" cy="5976664"/>
              </a:xfrm>
              <a:prstGeom prst="rect">
                <a:avLst/>
              </a:prstGeom>
              <a:blipFill>
                <a:blip r:embed="rId4"/>
                <a:stretch>
                  <a:fillRect l="-566" r="-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4" name="图片 3">
            <a:extLst>
              <a:ext uri="{FF2B5EF4-FFF2-40B4-BE49-F238E27FC236}">
                <a16:creationId xmlns:a16="http://schemas.microsoft.com/office/drawing/2014/main" xmlns="" id="{D11FBD65-E927-4857-873E-562C8C78D958}"/>
              </a:ext>
            </a:extLst>
          </p:cNvPr>
          <p:cNvPicPr>
            <a:picLocks noChangeAspect="1"/>
          </p:cNvPicPr>
          <p:nvPr/>
        </p:nvPicPr>
        <p:blipFill>
          <a:blip r:embed="rId5"/>
          <a:stretch>
            <a:fillRect/>
          </a:stretch>
        </p:blipFill>
        <p:spPr>
          <a:xfrm>
            <a:off x="332980" y="2132856"/>
            <a:ext cx="10138721" cy="2376264"/>
          </a:xfrm>
          <a:prstGeom prst="rect">
            <a:avLst/>
          </a:prstGeom>
        </p:spPr>
      </p:pic>
      <p:graphicFrame>
        <p:nvGraphicFramePr>
          <p:cNvPr id="5" name="对象 4">
            <a:extLst>
              <a:ext uri="{FF2B5EF4-FFF2-40B4-BE49-F238E27FC236}">
                <a16:creationId xmlns:a16="http://schemas.microsoft.com/office/drawing/2014/main" xmlns="" id="{53EDAF37-6E6A-404D-AC2E-E491450CF136}"/>
              </a:ext>
            </a:extLst>
          </p:cNvPr>
          <p:cNvGraphicFramePr>
            <a:graphicFrameLocks noChangeAspect="1"/>
          </p:cNvGraphicFramePr>
          <p:nvPr>
            <p:extLst>
              <p:ext uri="{D42A27DB-BD31-4B8C-83A1-F6EECF244321}">
                <p14:modId xmlns:p14="http://schemas.microsoft.com/office/powerpoint/2010/main" val="2340524112"/>
              </p:ext>
            </p:extLst>
          </p:nvPr>
        </p:nvGraphicFramePr>
        <p:xfrm>
          <a:off x="1053059" y="5445224"/>
          <a:ext cx="1874667" cy="351499"/>
        </p:xfrm>
        <a:graphic>
          <a:graphicData uri="http://schemas.openxmlformats.org/presentationml/2006/ole">
            <mc:AlternateContent xmlns:mc="http://schemas.openxmlformats.org/markup-compatibility/2006">
              <mc:Choice xmlns:v="urn:schemas-microsoft-com:vml" Requires="v">
                <p:oleObj spid="_x0000_s54297" name="Equation" r:id="rId6" imgW="1218960" imgH="228600" progId="Equation.DSMT4">
                  <p:embed/>
                </p:oleObj>
              </mc:Choice>
              <mc:Fallback>
                <p:oleObj name="Equation" r:id="rId6" imgW="1218960" imgH="228600" progId="Equation.DSMT4">
                  <p:embed/>
                  <p:pic>
                    <p:nvPicPr>
                      <p:cNvPr id="5" name="对象 4">
                        <a:extLst>
                          <a:ext uri="{FF2B5EF4-FFF2-40B4-BE49-F238E27FC236}">
                            <a16:creationId xmlns:a16="http://schemas.microsoft.com/office/drawing/2014/main" xmlns="" id="{53EDAF37-6E6A-404D-AC2E-E491450CF136}"/>
                          </a:ext>
                        </a:extLst>
                      </p:cNvPr>
                      <p:cNvPicPr/>
                      <p:nvPr/>
                    </p:nvPicPr>
                    <p:blipFill>
                      <a:blip r:embed="rId7"/>
                      <a:stretch>
                        <a:fillRect/>
                      </a:stretch>
                    </p:blipFill>
                    <p:spPr>
                      <a:xfrm>
                        <a:off x="1053059" y="5445224"/>
                        <a:ext cx="1874667" cy="351499"/>
                      </a:xfrm>
                      <a:prstGeom prst="rect">
                        <a:avLst/>
                      </a:prstGeom>
                    </p:spPr>
                  </p:pic>
                </p:oleObj>
              </mc:Fallback>
            </mc:AlternateContent>
          </a:graphicData>
        </a:graphic>
      </p:graphicFrame>
    </p:spTree>
    <p:extLst>
      <p:ext uri="{BB962C8B-B14F-4D97-AF65-F5344CB8AC3E}">
        <p14:creationId xmlns:p14="http://schemas.microsoft.com/office/powerpoint/2010/main" val="260192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48913" y="548680"/>
                <a:ext cx="11887160" cy="6192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一</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无套利定价</a:t>
                </a:r>
              </a:p>
              <a:p>
                <a:pPr marL="0" indent="0">
                  <a:spcBef>
                    <a:spcPct val="20000"/>
                  </a:spcBef>
                  <a:buClr>
                    <a:schemeClr val="accent1"/>
                  </a:buClr>
                  <a:buSzPct val="70000"/>
                </a:pPr>
                <a:r>
                  <a:rPr kumimoji="1" lang="en-US" altLang="zh-CN" sz="2000" dirty="0">
                    <a:latin typeface="+mn-lt"/>
                    <a:ea typeface="+mn-ea"/>
                  </a:rPr>
                  <a:t>•</a:t>
                </a:r>
                <a:r>
                  <a:rPr kumimoji="1" lang="zh-CN" altLang="en-US" sz="2400" dirty="0">
                    <a:latin typeface="+mn-lt"/>
                    <a:ea typeface="+mn-ea"/>
                  </a:rPr>
                  <a:t>假定现在套利者卖出一份股票期权，价格为</a:t>
                </a:r>
                <a:r>
                  <a:rPr kumimoji="1" lang="en-US" altLang="zh-CN" sz="2400" dirty="0">
                    <a:latin typeface="+mn-lt"/>
                    <a:ea typeface="+mn-ea"/>
                  </a:rPr>
                  <a:t>V</a:t>
                </a:r>
                <a:r>
                  <a:rPr kumimoji="1" lang="zh-CN" altLang="en-US" sz="2400" dirty="0">
                    <a:latin typeface="+mn-lt"/>
                    <a:ea typeface="+mn-ea"/>
                  </a:rPr>
                  <a:t>，再以价格</a:t>
                </a:r>
                <a:r>
                  <a:rPr kumimoji="1" lang="en-US" altLang="zh-CN" sz="2400" dirty="0">
                    <a:latin typeface="+mn-lt"/>
                    <a:ea typeface="+mn-ea"/>
                  </a:rPr>
                  <a:t>S</a:t>
                </a:r>
                <a:r>
                  <a:rPr kumimoji="1" lang="zh-CN" altLang="en-US" sz="2400" dirty="0">
                    <a:latin typeface="+mn-lt"/>
                    <a:ea typeface="+mn-ea"/>
                  </a:rPr>
                  <a:t>买进</a:t>
                </a:r>
                <a14:m>
                  <m:oMath xmlns:m="http://schemas.openxmlformats.org/officeDocument/2006/math">
                    <m:r>
                      <a:rPr lang="zh-CN" altLang="en-US" sz="2400" i="1" smtClean="0">
                        <a:latin typeface="Cambria Math" panose="02040503050406030204" pitchFamily="18" charset="0"/>
                      </a:rPr>
                      <m:t>𝛼</m:t>
                    </m:r>
                  </m:oMath>
                </a14:m>
                <a:r>
                  <a:rPr kumimoji="1" lang="zh-CN" altLang="en-US" sz="2400" dirty="0">
                    <a:latin typeface="+mn-lt"/>
                    <a:ea typeface="+mn-ea"/>
                  </a:rPr>
                  <a:t>份这种股票，那么该组合价格为：                    </a:t>
                </a:r>
                <a:r>
                  <a:rPr kumimoji="1" lang="en-US" altLang="zh-CN" sz="2400" dirty="0">
                    <a:latin typeface="+mn-lt"/>
                    <a:ea typeface="+mn-ea"/>
                  </a:rPr>
                  <a:t> </a:t>
                </a:r>
                <a:r>
                  <a:rPr kumimoji="1" lang="zh-CN" altLang="en-US" sz="2400" dirty="0">
                    <a:latin typeface="+mn-lt"/>
                    <a:ea typeface="+mn-ea"/>
                  </a:rPr>
                  <a:t>     ；组合的目的是使之不具有风险，从而可获得无风险利率（</a:t>
                </a:r>
                <a14:m>
                  <m:oMath xmlns:m="http://schemas.openxmlformats.org/officeDocument/2006/math">
                    <m:r>
                      <a:rPr kumimoji="1" lang="en-US" altLang="zh-CN" sz="2400" b="0" i="1" smtClean="0">
                        <a:latin typeface="Cambria Math" panose="02040503050406030204" pitchFamily="18" charset="0"/>
                        <a:ea typeface="+mn-ea"/>
                      </a:rPr>
                      <m:t>𝑟</m:t>
                    </m:r>
                  </m:oMath>
                </a14:m>
                <a:r>
                  <a:rPr kumimoji="1" lang="zh-CN" altLang="en-US" sz="2400" dirty="0">
                    <a:latin typeface="+mn-lt"/>
                    <a:ea typeface="+mn-ea"/>
                  </a:rPr>
                  <a:t>），那么在期权期满日，组合增值后的价值为：                                             ；假设股票价格 </a:t>
                </a:r>
                <a:r>
                  <a:rPr kumimoji="1" lang="en-US" altLang="zh-CN" sz="2400" dirty="0">
                    <a:latin typeface="+mn-lt"/>
                    <a:ea typeface="+mn-ea"/>
                  </a:rPr>
                  <a:t>S</a:t>
                </a:r>
                <a:r>
                  <a:rPr kumimoji="1" lang="zh-CN" altLang="en-US" sz="2400" dirty="0">
                    <a:latin typeface="+mn-lt"/>
                    <a:ea typeface="+mn-ea"/>
                  </a:rPr>
                  <a:t>在这段时期内会产生两种可能，上涨到</a:t>
                </a:r>
                <a:r>
                  <a:rPr kumimoji="1" lang="en-US" altLang="zh-CN" sz="2400" dirty="0" err="1">
                    <a:latin typeface="+mn-lt"/>
                    <a:ea typeface="+mn-ea"/>
                  </a:rPr>
                  <a:t>Su</a:t>
                </a:r>
                <a:r>
                  <a:rPr kumimoji="1" lang="en-US" altLang="zh-CN" sz="2400" dirty="0">
                    <a:latin typeface="+mn-lt"/>
                    <a:ea typeface="+mn-ea"/>
                  </a:rPr>
                  <a:t>,</a:t>
                </a:r>
                <a:r>
                  <a:rPr kumimoji="1" lang="zh-CN" altLang="en-US" sz="2400" dirty="0">
                    <a:latin typeface="+mn-lt"/>
                    <a:ea typeface="+mn-ea"/>
                  </a:rPr>
                  <a:t>或者下跌到</a:t>
                </a:r>
                <a:r>
                  <a:rPr kumimoji="1" lang="en-US" altLang="zh-CN" sz="2400" dirty="0">
                    <a:latin typeface="+mn-lt"/>
                    <a:ea typeface="+mn-ea"/>
                  </a:rPr>
                  <a:t>Sd,</a:t>
                </a:r>
                <a:r>
                  <a:rPr kumimoji="1" lang="zh-CN" altLang="en-US" sz="2400" dirty="0">
                    <a:latin typeface="+mn-lt"/>
                    <a:ea typeface="+mn-ea"/>
                  </a:rPr>
                  <a:t>股价上涨时的期权价格为 </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𝑢</m:t>
                        </m:r>
                      </m:sub>
                    </m:sSub>
                    <m:r>
                      <a:rPr kumimoji="1" lang="zh-CN" altLang="en-US" sz="2400" i="1">
                        <a:latin typeface="Cambria Math" panose="02040503050406030204" pitchFamily="18" charset="0"/>
                        <a:ea typeface="+mn-ea"/>
                      </a:rPr>
                      <m:t>，</m:t>
                    </m:r>
                  </m:oMath>
                </a14:m>
                <a:r>
                  <a:rPr kumimoji="1" lang="zh-CN" altLang="en-US" sz="2400" dirty="0">
                    <a:latin typeface="+mn-lt"/>
                    <a:ea typeface="+mn-ea"/>
                  </a:rPr>
                  <a:t>下跌时的价格为</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 </m:t>
                        </m:r>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𝑑</m:t>
                        </m:r>
                      </m:sub>
                    </m:sSub>
                  </m:oMath>
                </a14:m>
                <a:r>
                  <a:rPr kumimoji="1" lang="zh-CN" altLang="en-US" sz="2400" dirty="0">
                    <a:latin typeface="+mn-lt"/>
                    <a:ea typeface="+mn-ea"/>
                  </a:rPr>
                  <a:t> ，由于组合无风险，上涨和下跌收益将相等，则有：    </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按照无套利定价思路，                                        ，我们可以求得                                    利用该组合去复制期权，在到期时该期权的价值可表示为：</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 可求解出：</a:t>
                </a:r>
              </a:p>
              <a:p>
                <a:pPr marL="0" indent="0">
                  <a:spcBef>
                    <a:spcPct val="20000"/>
                  </a:spcBef>
                  <a:buClr>
                    <a:schemeClr val="accent1"/>
                  </a:buClr>
                  <a:buSzPct val="70000"/>
                </a:pPr>
                <a:r>
                  <a:rPr kumimoji="1" lang="zh-CN" altLang="en-US" sz="2400" dirty="0">
                    <a:latin typeface="+mn-lt"/>
                    <a:ea typeface="+mn-ea"/>
                  </a:rPr>
                  <a:t> </a:t>
                </a: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48913" y="548680"/>
                <a:ext cx="11887160" cy="6192688"/>
              </a:xfrm>
              <a:prstGeom prst="rect">
                <a:avLst/>
              </a:prstGeom>
              <a:blipFill>
                <a:blip r:embed="rId3"/>
                <a:stretch>
                  <a:fillRect l="-769" r="-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6" name="对象 5">
            <a:extLst>
              <a:ext uri="{FF2B5EF4-FFF2-40B4-BE49-F238E27FC236}">
                <a16:creationId xmlns:a16="http://schemas.microsoft.com/office/drawing/2014/main" xmlns="" id="{D7A2CFC3-BEF1-481F-8D26-3E68BB873AAD}"/>
              </a:ext>
            </a:extLst>
          </p:cNvPr>
          <p:cNvGraphicFramePr>
            <a:graphicFrameLocks noChangeAspect="1"/>
          </p:cNvGraphicFramePr>
          <p:nvPr>
            <p:extLst>
              <p:ext uri="{D42A27DB-BD31-4B8C-83A1-F6EECF244321}">
                <p14:modId xmlns:p14="http://schemas.microsoft.com/office/powerpoint/2010/main" val="3911954214"/>
              </p:ext>
            </p:extLst>
          </p:nvPr>
        </p:nvGraphicFramePr>
        <p:xfrm>
          <a:off x="1686629" y="1594509"/>
          <a:ext cx="1792360" cy="351393"/>
        </p:xfrm>
        <a:graphic>
          <a:graphicData uri="http://schemas.openxmlformats.org/presentationml/2006/ole">
            <mc:AlternateContent xmlns:mc="http://schemas.openxmlformats.org/markup-compatibility/2006">
              <mc:Choice xmlns:v="urn:schemas-microsoft-com:vml" Requires="v">
                <p:oleObj spid="_x0000_s32047" name="Equation" r:id="rId4" imgW="749160" imgH="177480" progId="Equation.DSMT4">
                  <p:embed/>
                </p:oleObj>
              </mc:Choice>
              <mc:Fallback>
                <p:oleObj name="Equation" r:id="rId4" imgW="749160" imgH="177480" progId="Equation.DSMT4">
                  <p:embed/>
                  <p:pic>
                    <p:nvPicPr>
                      <p:cNvPr id="0" name=""/>
                      <p:cNvPicPr/>
                      <p:nvPr/>
                    </p:nvPicPr>
                    <p:blipFill>
                      <a:blip r:embed="rId5"/>
                      <a:stretch>
                        <a:fillRect/>
                      </a:stretch>
                    </p:blipFill>
                    <p:spPr>
                      <a:xfrm>
                        <a:off x="1686629" y="1594509"/>
                        <a:ext cx="1792360" cy="35139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6629ADB1-1330-4F28-8325-208690DCCF84}"/>
              </a:ext>
            </a:extLst>
          </p:cNvPr>
          <p:cNvGraphicFramePr>
            <a:graphicFrameLocks noChangeAspect="1"/>
          </p:cNvGraphicFramePr>
          <p:nvPr>
            <p:extLst>
              <p:ext uri="{D42A27DB-BD31-4B8C-83A1-F6EECF244321}">
                <p14:modId xmlns:p14="http://schemas.microsoft.com/office/powerpoint/2010/main" val="2177442957"/>
              </p:ext>
            </p:extLst>
          </p:nvPr>
        </p:nvGraphicFramePr>
        <p:xfrm>
          <a:off x="6390863" y="1907112"/>
          <a:ext cx="2774311" cy="475295"/>
        </p:xfrm>
        <a:graphic>
          <a:graphicData uri="http://schemas.openxmlformats.org/presentationml/2006/ole">
            <mc:AlternateContent xmlns:mc="http://schemas.openxmlformats.org/markup-compatibility/2006">
              <mc:Choice xmlns:v="urn:schemas-microsoft-com:vml" Requires="v">
                <p:oleObj spid="_x0000_s32048" name="Equation" r:id="rId6" imgW="1498320" imgH="241200" progId="Equation.DSMT4">
                  <p:embed/>
                </p:oleObj>
              </mc:Choice>
              <mc:Fallback>
                <p:oleObj name="Equation" r:id="rId6" imgW="1498320" imgH="241200" progId="Equation.DSMT4">
                  <p:embed/>
                  <p:pic>
                    <p:nvPicPr>
                      <p:cNvPr id="0" name=""/>
                      <p:cNvPicPr/>
                      <p:nvPr/>
                    </p:nvPicPr>
                    <p:blipFill>
                      <a:blip r:embed="rId7"/>
                      <a:stretch>
                        <a:fillRect/>
                      </a:stretch>
                    </p:blipFill>
                    <p:spPr>
                      <a:xfrm>
                        <a:off x="6390863" y="1907112"/>
                        <a:ext cx="2774311" cy="47529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6ED7860-574B-46ED-99FA-ED0413135A7E}"/>
              </a:ext>
            </a:extLst>
          </p:cNvPr>
          <p:cNvGraphicFramePr>
            <a:graphicFrameLocks noChangeAspect="1"/>
          </p:cNvGraphicFramePr>
          <p:nvPr>
            <p:extLst>
              <p:ext uri="{D42A27DB-BD31-4B8C-83A1-F6EECF244321}">
                <p14:modId xmlns:p14="http://schemas.microsoft.com/office/powerpoint/2010/main" val="2080873316"/>
              </p:ext>
            </p:extLst>
          </p:nvPr>
        </p:nvGraphicFramePr>
        <p:xfrm>
          <a:off x="2683520" y="3165425"/>
          <a:ext cx="6125633" cy="1060275"/>
        </p:xfrm>
        <a:graphic>
          <a:graphicData uri="http://schemas.openxmlformats.org/presentationml/2006/ole">
            <mc:AlternateContent xmlns:mc="http://schemas.openxmlformats.org/markup-compatibility/2006">
              <mc:Choice xmlns:v="urn:schemas-microsoft-com:vml" Requires="v">
                <p:oleObj spid="_x0000_s32049" name="Equation" r:id="rId8" imgW="2577960" imgH="482400" progId="Equation.DSMT4">
                  <p:embed/>
                </p:oleObj>
              </mc:Choice>
              <mc:Fallback>
                <p:oleObj name="Equation" r:id="rId8" imgW="2577960" imgH="482400" progId="Equation.DSMT4">
                  <p:embed/>
                  <p:pic>
                    <p:nvPicPr>
                      <p:cNvPr id="0" name=""/>
                      <p:cNvPicPr/>
                      <p:nvPr/>
                    </p:nvPicPr>
                    <p:blipFill>
                      <a:blip r:embed="rId9"/>
                      <a:stretch>
                        <a:fillRect/>
                      </a:stretch>
                    </p:blipFill>
                    <p:spPr>
                      <a:xfrm>
                        <a:off x="2683520" y="3165425"/>
                        <a:ext cx="6125633" cy="106027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4C41305B-5106-4011-9FC7-E68EB7BF34FD}"/>
              </a:ext>
            </a:extLst>
          </p:cNvPr>
          <p:cNvGraphicFramePr>
            <a:graphicFrameLocks noChangeAspect="1"/>
          </p:cNvGraphicFramePr>
          <p:nvPr>
            <p:extLst>
              <p:ext uri="{D42A27DB-BD31-4B8C-83A1-F6EECF244321}">
                <p14:modId xmlns:p14="http://schemas.microsoft.com/office/powerpoint/2010/main" val="4233656045"/>
              </p:ext>
            </p:extLst>
          </p:nvPr>
        </p:nvGraphicFramePr>
        <p:xfrm>
          <a:off x="3357315" y="4366082"/>
          <a:ext cx="2592288" cy="469380"/>
        </p:xfrm>
        <a:graphic>
          <a:graphicData uri="http://schemas.openxmlformats.org/presentationml/2006/ole">
            <mc:AlternateContent xmlns:mc="http://schemas.openxmlformats.org/markup-compatibility/2006">
              <mc:Choice xmlns:v="urn:schemas-microsoft-com:vml" Requires="v">
                <p:oleObj spid="_x0000_s32050" name="Equation" r:id="rId10" imgW="1269720" imgH="228600" progId="Equation.DSMT4">
                  <p:embed/>
                </p:oleObj>
              </mc:Choice>
              <mc:Fallback>
                <p:oleObj name="Equation" r:id="rId10" imgW="1269720" imgH="228600" progId="Equation.DSMT4">
                  <p:embed/>
                  <p:pic>
                    <p:nvPicPr>
                      <p:cNvPr id="0" name=""/>
                      <p:cNvPicPr/>
                      <p:nvPr/>
                    </p:nvPicPr>
                    <p:blipFill>
                      <a:blip r:embed="rId11"/>
                      <a:stretch>
                        <a:fillRect/>
                      </a:stretch>
                    </p:blipFill>
                    <p:spPr>
                      <a:xfrm>
                        <a:off x="3357315" y="4366082"/>
                        <a:ext cx="2592288" cy="46938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3F61CA9B-C010-4A9C-9430-8E7A26F81F2B}"/>
              </a:ext>
            </a:extLst>
          </p:cNvPr>
          <p:cNvGraphicFramePr>
            <a:graphicFrameLocks noChangeAspect="1"/>
          </p:cNvGraphicFramePr>
          <p:nvPr>
            <p:extLst>
              <p:ext uri="{D42A27DB-BD31-4B8C-83A1-F6EECF244321}">
                <p14:modId xmlns:p14="http://schemas.microsoft.com/office/powerpoint/2010/main" val="3047754146"/>
              </p:ext>
            </p:extLst>
          </p:nvPr>
        </p:nvGraphicFramePr>
        <p:xfrm>
          <a:off x="8349719" y="4146886"/>
          <a:ext cx="2150334" cy="881260"/>
        </p:xfrm>
        <a:graphic>
          <a:graphicData uri="http://schemas.openxmlformats.org/presentationml/2006/ole">
            <mc:AlternateContent xmlns:mc="http://schemas.openxmlformats.org/markup-compatibility/2006">
              <mc:Choice xmlns:v="urn:schemas-microsoft-com:vml" Requires="v">
                <p:oleObj spid="_x0000_s32051" name="Equation" r:id="rId12" imgW="825480" imgH="419040" progId="Equation.DSMT4">
                  <p:embed/>
                </p:oleObj>
              </mc:Choice>
              <mc:Fallback>
                <p:oleObj name="Equation" r:id="rId12" imgW="825480" imgH="419040" progId="Equation.DSMT4">
                  <p:embed/>
                  <p:pic>
                    <p:nvPicPr>
                      <p:cNvPr id="0" name=""/>
                      <p:cNvPicPr/>
                      <p:nvPr/>
                    </p:nvPicPr>
                    <p:blipFill>
                      <a:blip r:embed="rId13"/>
                      <a:stretch>
                        <a:fillRect/>
                      </a:stretch>
                    </p:blipFill>
                    <p:spPr>
                      <a:xfrm>
                        <a:off x="8349719" y="4146886"/>
                        <a:ext cx="2150334" cy="88126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7D40C614-DFEF-4DFD-AB98-E7FD1DE0D3D5}"/>
              </a:ext>
            </a:extLst>
          </p:cNvPr>
          <p:cNvGraphicFramePr>
            <a:graphicFrameLocks noChangeAspect="1"/>
          </p:cNvGraphicFramePr>
          <p:nvPr>
            <p:extLst>
              <p:ext uri="{D42A27DB-BD31-4B8C-83A1-F6EECF244321}">
                <p14:modId xmlns:p14="http://schemas.microsoft.com/office/powerpoint/2010/main" val="1018761406"/>
              </p:ext>
            </p:extLst>
          </p:nvPr>
        </p:nvGraphicFramePr>
        <p:xfrm>
          <a:off x="6900941" y="4835462"/>
          <a:ext cx="3903666" cy="970273"/>
        </p:xfrm>
        <a:graphic>
          <a:graphicData uri="http://schemas.openxmlformats.org/presentationml/2006/ole">
            <mc:AlternateContent xmlns:mc="http://schemas.openxmlformats.org/markup-compatibility/2006">
              <mc:Choice xmlns:v="urn:schemas-microsoft-com:vml" Requires="v">
                <p:oleObj spid="_x0000_s32052" name="Equation" r:id="rId14" imgW="1498320" imgH="393480" progId="Equation.DSMT4">
                  <p:embed/>
                </p:oleObj>
              </mc:Choice>
              <mc:Fallback>
                <p:oleObj name="Equation" r:id="rId14" imgW="1498320" imgH="393480" progId="Equation.DSMT4">
                  <p:embed/>
                  <p:pic>
                    <p:nvPicPr>
                      <p:cNvPr id="0" name=""/>
                      <p:cNvPicPr/>
                      <p:nvPr/>
                    </p:nvPicPr>
                    <p:blipFill>
                      <a:blip r:embed="rId15"/>
                      <a:stretch>
                        <a:fillRect/>
                      </a:stretch>
                    </p:blipFill>
                    <p:spPr>
                      <a:xfrm>
                        <a:off x="6900941" y="4835462"/>
                        <a:ext cx="3903666" cy="97027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6F7AB7A-9FC5-4F9C-BF57-CAC225E2E1B7}"/>
              </a:ext>
            </a:extLst>
          </p:cNvPr>
          <p:cNvGraphicFramePr>
            <a:graphicFrameLocks noChangeAspect="1"/>
          </p:cNvGraphicFramePr>
          <p:nvPr>
            <p:extLst>
              <p:ext uri="{D42A27DB-BD31-4B8C-83A1-F6EECF244321}">
                <p14:modId xmlns:p14="http://schemas.microsoft.com/office/powerpoint/2010/main" val="2598676651"/>
              </p:ext>
            </p:extLst>
          </p:nvPr>
        </p:nvGraphicFramePr>
        <p:xfrm>
          <a:off x="1917155" y="5320598"/>
          <a:ext cx="4658784" cy="1060275"/>
        </p:xfrm>
        <a:graphic>
          <a:graphicData uri="http://schemas.openxmlformats.org/presentationml/2006/ole">
            <mc:AlternateContent xmlns:mc="http://schemas.openxmlformats.org/markup-compatibility/2006">
              <mc:Choice xmlns:v="urn:schemas-microsoft-com:vml" Requires="v">
                <p:oleObj spid="_x0000_s32053" name="Equation" r:id="rId16" imgW="1841400" imgH="419040" progId="Equation.DSMT4">
                  <p:embed/>
                </p:oleObj>
              </mc:Choice>
              <mc:Fallback>
                <p:oleObj name="Equation" r:id="rId16" imgW="1841400" imgH="419040" progId="Equation.DSMT4">
                  <p:embed/>
                  <p:pic>
                    <p:nvPicPr>
                      <p:cNvPr id="0" name=""/>
                      <p:cNvPicPr/>
                      <p:nvPr/>
                    </p:nvPicPr>
                    <p:blipFill>
                      <a:blip r:embed="rId17"/>
                      <a:stretch>
                        <a:fillRect/>
                      </a:stretch>
                    </p:blipFill>
                    <p:spPr>
                      <a:xfrm>
                        <a:off x="1917155" y="5320598"/>
                        <a:ext cx="4658784" cy="1060275"/>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xmlns="" id="{86C2750F-1F8C-4148-BDB7-A78026DEF8FE}"/>
              </a:ext>
            </a:extLst>
          </p:cNvPr>
          <p:cNvSpPr/>
          <p:nvPr/>
        </p:nvSpPr>
        <p:spPr>
          <a:xfrm>
            <a:off x="1845147" y="5373216"/>
            <a:ext cx="4968552" cy="1060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3303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50039" y="570470"/>
                <a:ext cx="11936786" cy="597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事实上，除上述逻辑分析求解外，对于无套利定价证明还可采用如下严密的</a:t>
                </a:r>
                <a:r>
                  <a:rPr kumimoji="1" lang="zh-CN" altLang="en-US" sz="2200" u="sng" dirty="0">
                    <a:latin typeface="+mn-lt"/>
                    <a:ea typeface="+mn-ea"/>
                  </a:rPr>
                  <a:t>数学证明</a:t>
                </a:r>
                <a:r>
                  <a:rPr kumimoji="1" lang="en-US" altLang="zh-CN" sz="2200" dirty="0">
                    <a:latin typeface="+mn-lt"/>
                    <a:ea typeface="+mn-ea"/>
                  </a:rPr>
                  <a:t>:</a:t>
                </a:r>
              </a:p>
              <a:p>
                <a:pPr marL="0" indent="0">
                  <a:lnSpc>
                    <a:spcPct val="150000"/>
                  </a:lnSpc>
                  <a:spcBef>
                    <a:spcPct val="20000"/>
                  </a:spcBef>
                  <a:buClr>
                    <a:schemeClr val="accent1"/>
                  </a:buClr>
                  <a:buSzPct val="70000"/>
                </a:pPr>
                <a:r>
                  <a:rPr kumimoji="1" lang="zh-CN" altLang="en-US" sz="2200" dirty="0">
                    <a:latin typeface="+mn-lt"/>
                    <a:ea typeface="+mn-ea"/>
                  </a:rPr>
                  <a:t>构造投资组合包括 </a:t>
                </a:r>
                <a:r>
                  <a:rPr kumimoji="1" lang="zh-CN" altLang="en-US" sz="2200" b="1" dirty="0">
                    <a:solidFill>
                      <a:srgbClr val="7030A0"/>
                    </a:solidFill>
                    <a:latin typeface="+mn-lt"/>
                    <a:ea typeface="+mn-ea"/>
                  </a:rPr>
                  <a:t>𝛥 份股票多头</a:t>
                </a:r>
                <a:r>
                  <a:rPr kumimoji="1" lang="zh-CN" altLang="en-US" sz="2200" b="1" dirty="0">
                    <a:latin typeface="+mn-lt"/>
                    <a:ea typeface="+mn-ea"/>
                  </a:rPr>
                  <a:t>和 </a:t>
                </a:r>
                <a:r>
                  <a:rPr kumimoji="1" lang="en-US" altLang="zh-CN" sz="2200" b="1" dirty="0">
                    <a:solidFill>
                      <a:srgbClr val="7030A0"/>
                    </a:solidFill>
                    <a:latin typeface="+mn-lt"/>
                    <a:ea typeface="+mn-ea"/>
                  </a:rPr>
                  <a:t>1 </a:t>
                </a:r>
                <a:r>
                  <a:rPr kumimoji="1" lang="zh-CN" altLang="en-US" sz="2200" b="1" dirty="0">
                    <a:solidFill>
                      <a:srgbClr val="7030A0"/>
                    </a:solidFill>
                    <a:latin typeface="+mn-lt"/>
                    <a:ea typeface="+mn-ea"/>
                  </a:rPr>
                  <a:t>份看涨期权空头</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当                                          时，股票价格变动对组合无影响则组合为无风险组合，</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此时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因为是无风险组合，可用无风险利率贴现得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                           代入上式，并令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可得期权定价公式：</a:t>
                </a:r>
              </a:p>
              <a:p>
                <a:pPr marL="0" indent="0">
                  <a:lnSpc>
                    <a:spcPct val="150000"/>
                  </a:lnSpc>
                  <a:spcBef>
                    <a:spcPct val="20000"/>
                  </a:spcBef>
                  <a:buClr>
                    <a:schemeClr val="accent1"/>
                  </a:buClr>
                  <a:buSzPct val="70000"/>
                </a:pPr>
                <a:r>
                  <a:rPr kumimoji="1" lang="zh-CN" altLang="en-US" sz="2200" dirty="0">
                    <a:latin typeface="+mn-lt"/>
                    <a:ea typeface="+mn-ea"/>
                  </a:rPr>
                  <a:t> </a:t>
                </a:r>
                <a:r>
                  <a:rPr kumimoji="1" lang="en-US" altLang="zh-CN" sz="2800" b="1" dirty="0">
                    <a:solidFill>
                      <a:srgbClr val="215968"/>
                    </a:solidFill>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的求解：可知 </a:t>
                </a:r>
                <a14:m>
                  <m:oMath xmlns:m="http://schemas.openxmlformats.org/officeDocument/2006/math">
                    <m:r>
                      <a:rPr kumimoji="1" lang="en-US" altLang="zh-CN" sz="2200" b="0" i="1" smtClean="0">
                        <a:latin typeface="Cambria Math" panose="02040503050406030204" pitchFamily="18" charset="0"/>
                        <a:ea typeface="+mn-ea"/>
                      </a:rPr>
                      <m:t>𝑢</m:t>
                    </m:r>
                    <m:r>
                      <a:rPr kumimoji="1" lang="en-US" altLang="zh-CN" sz="2200" b="0" i="1" smtClean="0">
                        <a:latin typeface="Cambria Math" panose="02040503050406030204" pitchFamily="18" charset="0"/>
                        <a:ea typeface="+mn-ea"/>
                      </a:rPr>
                      <m:t>=1.1</m:t>
                    </m:r>
                  </m:oMath>
                </a14:m>
                <a:r>
                  <a:rPr kumimoji="1" lang="zh-CN" altLang="en-US" sz="2200" dirty="0">
                    <a:latin typeface="+mn-lt"/>
                    <a:ea typeface="+mn-ea"/>
                  </a:rPr>
                  <a:t>，</a:t>
                </a:r>
                <a14:m>
                  <m:oMath xmlns:m="http://schemas.openxmlformats.org/officeDocument/2006/math">
                    <m:r>
                      <a:rPr kumimoji="1" lang="en-US" altLang="zh-CN" sz="2200" b="0" i="1" dirty="0" smtClean="0">
                        <a:latin typeface="Cambria Math" panose="02040503050406030204" pitchFamily="18" charset="0"/>
                        <a:ea typeface="+mn-ea"/>
                      </a:rPr>
                      <m:t>𝑑</m:t>
                    </m:r>
                    <m:r>
                      <a:rPr kumimoji="1" lang="en-US" altLang="zh-CN" sz="2200" b="0" i="1" dirty="0" smtClean="0">
                        <a:latin typeface="Cambria Math" panose="02040503050406030204" pitchFamily="18" charset="0"/>
                        <a:ea typeface="+mn-ea"/>
                      </a:rPr>
                      <m:t>=0.9</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𝑡</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50039" y="570470"/>
                <a:ext cx="11936786" cy="5975920"/>
              </a:xfrm>
              <a:prstGeom prst="rect">
                <a:avLst/>
              </a:prstGeom>
              <a:blipFill rotWithShape="1">
                <a:blip r:embed="rId3"/>
                <a:stretch>
                  <a:fillRect l="-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10" name="对象 9">
            <a:extLst>
              <a:ext uri="{FF2B5EF4-FFF2-40B4-BE49-F238E27FC236}">
                <a16:creationId xmlns:a16="http://schemas.microsoft.com/office/drawing/2014/main" xmlns="" id="{8649549A-1632-4EFE-832D-14D7E91DF1C9}"/>
              </a:ext>
            </a:extLst>
          </p:cNvPr>
          <p:cNvGraphicFramePr>
            <a:graphicFrameLocks noChangeAspect="1"/>
          </p:cNvGraphicFramePr>
          <p:nvPr>
            <p:extLst>
              <p:ext uri="{D42A27DB-BD31-4B8C-83A1-F6EECF244321}">
                <p14:modId xmlns:p14="http://schemas.microsoft.com/office/powerpoint/2010/main" val="4124347923"/>
              </p:ext>
            </p:extLst>
          </p:nvPr>
        </p:nvGraphicFramePr>
        <p:xfrm>
          <a:off x="589229" y="1833622"/>
          <a:ext cx="2592288" cy="471325"/>
        </p:xfrm>
        <a:graphic>
          <a:graphicData uri="http://schemas.openxmlformats.org/presentationml/2006/ole">
            <mc:AlternateContent xmlns:mc="http://schemas.openxmlformats.org/markup-compatibility/2006">
              <mc:Choice xmlns:v="urn:schemas-microsoft-com:vml" Requires="v">
                <p:oleObj spid="_x0000_s33071" name="Equation" r:id="rId4" imgW="1257120" imgH="228600" progId="Equation.DSMT4">
                  <p:embed/>
                </p:oleObj>
              </mc:Choice>
              <mc:Fallback>
                <p:oleObj name="Equation" r:id="rId4" imgW="1257120" imgH="228600" progId="Equation.DSMT4">
                  <p:embed/>
                  <p:pic>
                    <p:nvPicPr>
                      <p:cNvPr id="0" name=""/>
                      <p:cNvPicPr/>
                      <p:nvPr/>
                    </p:nvPicPr>
                    <p:blipFill>
                      <a:blip r:embed="rId5"/>
                      <a:stretch>
                        <a:fillRect/>
                      </a:stretch>
                    </p:blipFill>
                    <p:spPr>
                      <a:xfrm>
                        <a:off x="589229" y="1833622"/>
                        <a:ext cx="2592288" cy="4713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DB4FC55C-0B20-4BD3-A7B5-A969825F81F2}"/>
              </a:ext>
            </a:extLst>
          </p:cNvPr>
          <p:cNvGraphicFramePr>
            <a:graphicFrameLocks noChangeAspect="1"/>
          </p:cNvGraphicFramePr>
          <p:nvPr>
            <p:extLst>
              <p:ext uri="{D42A27DB-BD31-4B8C-83A1-F6EECF244321}">
                <p14:modId xmlns:p14="http://schemas.microsoft.com/office/powerpoint/2010/main" val="4125956525"/>
              </p:ext>
            </p:extLst>
          </p:nvPr>
        </p:nvGraphicFramePr>
        <p:xfrm>
          <a:off x="1197075" y="2232336"/>
          <a:ext cx="1800200" cy="736030"/>
        </p:xfrm>
        <a:graphic>
          <a:graphicData uri="http://schemas.openxmlformats.org/presentationml/2006/ole">
            <mc:AlternateContent xmlns:mc="http://schemas.openxmlformats.org/markup-compatibility/2006">
              <mc:Choice xmlns:v="urn:schemas-microsoft-com:vml" Requires="v">
                <p:oleObj spid="_x0000_s33072" name="Equation" r:id="rId6" imgW="787320" imgH="393480" progId="Equation.DSMT4">
                  <p:embed/>
                </p:oleObj>
              </mc:Choice>
              <mc:Fallback>
                <p:oleObj name="Equation" r:id="rId6" imgW="787320" imgH="393480" progId="Equation.DSMT4">
                  <p:embed/>
                  <p:pic>
                    <p:nvPicPr>
                      <p:cNvPr id="0" name=""/>
                      <p:cNvPicPr/>
                      <p:nvPr/>
                    </p:nvPicPr>
                    <p:blipFill>
                      <a:blip r:embed="rId7"/>
                      <a:stretch>
                        <a:fillRect/>
                      </a:stretch>
                    </p:blipFill>
                    <p:spPr>
                      <a:xfrm>
                        <a:off x="1197075" y="2232336"/>
                        <a:ext cx="1800200" cy="73603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F25B9B7C-B468-4F21-B4A4-F74615244157}"/>
              </a:ext>
            </a:extLst>
          </p:cNvPr>
          <p:cNvGraphicFramePr>
            <a:graphicFrameLocks noChangeAspect="1"/>
          </p:cNvGraphicFramePr>
          <p:nvPr>
            <p:extLst>
              <p:ext uri="{D42A27DB-BD31-4B8C-83A1-F6EECF244321}">
                <p14:modId xmlns:p14="http://schemas.microsoft.com/office/powerpoint/2010/main" val="1813189861"/>
              </p:ext>
            </p:extLst>
          </p:nvPr>
        </p:nvGraphicFramePr>
        <p:xfrm>
          <a:off x="5640214" y="2916999"/>
          <a:ext cx="4032448" cy="615379"/>
        </p:xfrm>
        <a:graphic>
          <a:graphicData uri="http://schemas.openxmlformats.org/presentationml/2006/ole">
            <mc:AlternateContent xmlns:mc="http://schemas.openxmlformats.org/markup-compatibility/2006">
              <mc:Choice xmlns:v="urn:schemas-microsoft-com:vml" Requires="v">
                <p:oleObj spid="_x0000_s33073" name="Equation" r:id="rId8" imgW="1536480" imgH="253800" progId="Equation.DSMT4">
                  <p:embed/>
                </p:oleObj>
              </mc:Choice>
              <mc:Fallback>
                <p:oleObj name="Equation" r:id="rId8" imgW="1536480" imgH="253800" progId="Equation.DSMT4">
                  <p:embed/>
                  <p:pic>
                    <p:nvPicPr>
                      <p:cNvPr id="0" name=""/>
                      <p:cNvPicPr/>
                      <p:nvPr/>
                    </p:nvPicPr>
                    <p:blipFill>
                      <a:blip r:embed="rId9"/>
                      <a:stretch>
                        <a:fillRect/>
                      </a:stretch>
                    </p:blipFill>
                    <p:spPr>
                      <a:xfrm>
                        <a:off x="5640214" y="2916999"/>
                        <a:ext cx="4032448" cy="615379"/>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4203621-9D4E-4BA3-AE99-FA543F7EDA7B}"/>
              </a:ext>
            </a:extLst>
          </p:cNvPr>
          <p:cNvGraphicFramePr>
            <a:graphicFrameLocks noChangeAspect="1"/>
          </p:cNvGraphicFramePr>
          <p:nvPr>
            <p:extLst>
              <p:ext uri="{D42A27DB-BD31-4B8C-83A1-F6EECF244321}">
                <p14:modId xmlns:p14="http://schemas.microsoft.com/office/powerpoint/2010/main" val="357163351"/>
              </p:ext>
            </p:extLst>
          </p:nvPr>
        </p:nvGraphicFramePr>
        <p:xfrm>
          <a:off x="589229" y="3415504"/>
          <a:ext cx="1442193" cy="721097"/>
        </p:xfrm>
        <a:graphic>
          <a:graphicData uri="http://schemas.openxmlformats.org/presentationml/2006/ole">
            <mc:AlternateContent xmlns:mc="http://schemas.openxmlformats.org/markup-compatibility/2006">
              <mc:Choice xmlns:v="urn:schemas-microsoft-com:vml" Requires="v">
                <p:oleObj spid="_x0000_s33074" name="Equation" r:id="rId10" imgW="787320" imgH="393480" progId="Equation.DSMT4">
                  <p:embed/>
                </p:oleObj>
              </mc:Choice>
              <mc:Fallback>
                <p:oleObj name="Equation" r:id="rId10" imgW="787320" imgH="393480" progId="Equation.DSMT4">
                  <p:embed/>
                  <p:pic>
                    <p:nvPicPr>
                      <p:cNvPr id="0" name=""/>
                      <p:cNvPicPr/>
                      <p:nvPr/>
                    </p:nvPicPr>
                    <p:blipFill>
                      <a:blip r:embed="rId11"/>
                      <a:stretch>
                        <a:fillRect/>
                      </a:stretch>
                    </p:blipFill>
                    <p:spPr>
                      <a:xfrm>
                        <a:off x="589229" y="3415504"/>
                        <a:ext cx="1442193" cy="72109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2854AC89-B495-42C2-A5F3-5EBF2605F233}"/>
              </a:ext>
            </a:extLst>
          </p:cNvPr>
          <p:cNvGraphicFramePr>
            <a:graphicFrameLocks noChangeAspect="1"/>
          </p:cNvGraphicFramePr>
          <p:nvPr>
            <p:extLst>
              <p:ext uri="{D42A27DB-BD31-4B8C-83A1-F6EECF244321}">
                <p14:modId xmlns:p14="http://schemas.microsoft.com/office/powerpoint/2010/main" val="1207821644"/>
              </p:ext>
            </p:extLst>
          </p:nvPr>
        </p:nvGraphicFramePr>
        <p:xfrm>
          <a:off x="4365427" y="3285453"/>
          <a:ext cx="1656184" cy="851148"/>
        </p:xfrm>
        <a:graphic>
          <a:graphicData uri="http://schemas.openxmlformats.org/presentationml/2006/ole">
            <mc:AlternateContent xmlns:mc="http://schemas.openxmlformats.org/markup-compatibility/2006">
              <mc:Choice xmlns:v="urn:schemas-microsoft-com:vml" Requires="v">
                <p:oleObj spid="_x0000_s33075" name="Equation" r:id="rId12" imgW="761760" imgH="419040" progId="Equation.DSMT4">
                  <p:embed/>
                </p:oleObj>
              </mc:Choice>
              <mc:Fallback>
                <p:oleObj name="Equation" r:id="rId12" imgW="761760" imgH="419040" progId="Equation.DSMT4">
                  <p:embed/>
                  <p:pic>
                    <p:nvPicPr>
                      <p:cNvPr id="0" name=""/>
                      <p:cNvPicPr/>
                      <p:nvPr/>
                    </p:nvPicPr>
                    <p:blipFill>
                      <a:blip r:embed="rId13"/>
                      <a:stretch>
                        <a:fillRect/>
                      </a:stretch>
                    </p:blipFill>
                    <p:spPr>
                      <a:xfrm>
                        <a:off x="4365427" y="3285453"/>
                        <a:ext cx="1656184" cy="85114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98D8FDAE-1CD7-4A2E-B30B-BC22A7EE5A6B}"/>
              </a:ext>
            </a:extLst>
          </p:cNvPr>
          <p:cNvGraphicFramePr>
            <a:graphicFrameLocks noChangeAspect="1"/>
          </p:cNvGraphicFramePr>
          <p:nvPr>
            <p:extLst>
              <p:ext uri="{D42A27DB-BD31-4B8C-83A1-F6EECF244321}">
                <p14:modId xmlns:p14="http://schemas.microsoft.com/office/powerpoint/2010/main" val="756416752"/>
              </p:ext>
            </p:extLst>
          </p:nvPr>
        </p:nvGraphicFramePr>
        <p:xfrm>
          <a:off x="2709243" y="4180556"/>
          <a:ext cx="4248472" cy="678193"/>
        </p:xfrm>
        <a:graphic>
          <a:graphicData uri="http://schemas.openxmlformats.org/presentationml/2006/ole">
            <mc:AlternateContent xmlns:mc="http://schemas.openxmlformats.org/markup-compatibility/2006">
              <mc:Choice xmlns:v="urn:schemas-microsoft-com:vml" Requires="v">
                <p:oleObj spid="_x0000_s33076" name="Equation" r:id="rId14" imgW="1663560" imgH="279360" progId="Equation.DSMT4">
                  <p:embed/>
                </p:oleObj>
              </mc:Choice>
              <mc:Fallback>
                <p:oleObj name="Equation" r:id="rId14" imgW="1663560" imgH="279360" progId="Equation.DSMT4">
                  <p:embed/>
                  <p:pic>
                    <p:nvPicPr>
                      <p:cNvPr id="0" name=""/>
                      <p:cNvPicPr/>
                      <p:nvPr/>
                    </p:nvPicPr>
                    <p:blipFill>
                      <a:blip r:embed="rId15"/>
                      <a:stretch>
                        <a:fillRect/>
                      </a:stretch>
                    </p:blipFill>
                    <p:spPr>
                      <a:xfrm>
                        <a:off x="2709243" y="4180556"/>
                        <a:ext cx="4248472" cy="67819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51D14FF9-E751-429C-98F7-0F8DF7222815}"/>
              </a:ext>
            </a:extLst>
          </p:cNvPr>
          <p:cNvGraphicFramePr>
            <a:graphicFrameLocks noChangeAspect="1"/>
          </p:cNvGraphicFramePr>
          <p:nvPr>
            <p:extLst>
              <p:ext uri="{D42A27DB-BD31-4B8C-83A1-F6EECF244321}">
                <p14:modId xmlns:p14="http://schemas.microsoft.com/office/powerpoint/2010/main" val="3219937954"/>
              </p:ext>
            </p:extLst>
          </p:nvPr>
        </p:nvGraphicFramePr>
        <p:xfrm>
          <a:off x="988566" y="5432956"/>
          <a:ext cx="8684096" cy="842489"/>
        </p:xfrm>
        <a:graphic>
          <a:graphicData uri="http://schemas.openxmlformats.org/presentationml/2006/ole">
            <mc:AlternateContent xmlns:mc="http://schemas.openxmlformats.org/markup-compatibility/2006">
              <mc:Choice xmlns:v="urn:schemas-microsoft-com:vml" Requires="v">
                <p:oleObj spid="_x0000_s33077" name="Equation" r:id="rId16" imgW="4927320" imgH="419040" progId="Equation.DSMT4">
                  <p:embed/>
                </p:oleObj>
              </mc:Choice>
              <mc:Fallback>
                <p:oleObj name="Equation" r:id="rId16" imgW="4927320" imgH="419040" progId="Equation.DSMT4">
                  <p:embed/>
                  <p:pic>
                    <p:nvPicPr>
                      <p:cNvPr id="0" name=""/>
                      <p:cNvPicPr/>
                      <p:nvPr/>
                    </p:nvPicPr>
                    <p:blipFill>
                      <a:blip r:embed="rId17"/>
                      <a:stretch>
                        <a:fillRect/>
                      </a:stretch>
                    </p:blipFill>
                    <p:spPr>
                      <a:xfrm>
                        <a:off x="988566" y="5432956"/>
                        <a:ext cx="8684096" cy="842489"/>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xmlns="" id="{20C091F5-2C68-4315-8ED1-A7671781752E}"/>
              </a:ext>
            </a:extLst>
          </p:cNvPr>
          <p:cNvSpPr/>
          <p:nvPr/>
        </p:nvSpPr>
        <p:spPr>
          <a:xfrm>
            <a:off x="2637235" y="4180556"/>
            <a:ext cx="4464496" cy="62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5719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00690"/>
            <a:ext cx="11787836" cy="57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二</a:t>
            </a: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风险中性定价</a:t>
            </a:r>
            <a:endParaRPr kumimoji="1" lang="en-US" altLang="zh-CN" sz="2300" dirty="0">
              <a:solidFill>
                <a:srgbClr val="002060"/>
              </a:solidFill>
              <a:latin typeface="+mn-lt"/>
              <a:ea typeface="+mn-ea"/>
            </a:endParaRPr>
          </a:p>
          <a:p>
            <a:pPr marL="0" indent="0"/>
            <a:r>
              <a:rPr kumimoji="1" lang="en-US" altLang="zh-CN" sz="2300" dirty="0" smtClean="0">
                <a:latin typeface="+mn-lt"/>
                <a:ea typeface="+mn-ea"/>
              </a:rPr>
              <a:t>•</a:t>
            </a:r>
            <a:r>
              <a:rPr lang="zh-CN" altLang="en-US" sz="2400" noProof="1">
                <a:latin typeface="STSong" pitchFamily="2" charset="-122"/>
                <a:ea typeface="STSong" pitchFamily="2" charset="-122"/>
              </a:rPr>
              <a:t>在风险中性世界里：</a:t>
            </a:r>
            <a:endParaRPr lang="zh-CN" altLang="zh-CN" sz="2400" noProof="1">
              <a:latin typeface="STSong" pitchFamily="2" charset="-122"/>
              <a:ea typeface="STSong" pitchFamily="2" charset="-122"/>
            </a:endParaRP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1</a:t>
            </a:r>
            <a:r>
              <a:rPr lang="zh-CN" altLang="en-US" sz="2400" noProof="1">
                <a:latin typeface="STSong" pitchFamily="2" charset="-122"/>
                <a:ea typeface="STSong" pitchFamily="2" charset="-122"/>
              </a:rPr>
              <a:t>）所有可交易证券的期望收益都是无风险利率；</a:t>
            </a: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2</a:t>
            </a:r>
            <a:r>
              <a:rPr lang="zh-CN" altLang="en-US" sz="2400" noProof="1">
                <a:latin typeface="STSong" pitchFamily="2" charset="-122"/>
                <a:ea typeface="STSong" pitchFamily="2" charset="-122"/>
              </a:rPr>
              <a:t>）未来现金流可以用其期望值按无风险利率贴现</a:t>
            </a:r>
            <a:r>
              <a:rPr lang="zh-CN" altLang="en-US" sz="2400" noProof="1" smtClean="0">
                <a:latin typeface="STSong" pitchFamily="2" charset="-122"/>
                <a:ea typeface="STSong" pitchFamily="2" charset="-122"/>
              </a:rPr>
              <a:t>。</a:t>
            </a:r>
            <a:endParaRPr lang="en-US" altLang="zh-CN" sz="2400" noProof="1" smtClean="0">
              <a:latin typeface="STSong" pitchFamily="2" charset="-122"/>
              <a:ea typeface="STSong" pitchFamily="2" charset="-122"/>
            </a:endParaRPr>
          </a:p>
          <a:p>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smtClean="0">
                <a:latin typeface="+mn-lt"/>
                <a:ea typeface="+mn-ea"/>
              </a:rPr>
              <a:t> 股票</a:t>
            </a:r>
            <a:r>
              <a:rPr kumimoji="1" lang="zh-CN" altLang="en-US" sz="2300" dirty="0">
                <a:latin typeface="+mn-lt"/>
                <a:ea typeface="+mn-ea"/>
              </a:rPr>
              <a:t>的期望价格一般可表示为：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假定投资者对有无风险无偏好差异，则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由此，可解出风险中性概率：</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故此，期权价格：</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48B80C65-8093-44B8-8C26-F02567BCC8A6}"/>
              </a:ext>
            </a:extLst>
          </p:cNvPr>
          <p:cNvGraphicFramePr>
            <a:graphicFrameLocks noChangeAspect="1"/>
          </p:cNvGraphicFramePr>
          <p:nvPr>
            <p:extLst>
              <p:ext uri="{D42A27DB-BD31-4B8C-83A1-F6EECF244321}">
                <p14:modId xmlns:p14="http://schemas.microsoft.com/office/powerpoint/2010/main" val="3446672429"/>
              </p:ext>
            </p:extLst>
          </p:nvPr>
        </p:nvGraphicFramePr>
        <p:xfrm>
          <a:off x="4437435" y="2785837"/>
          <a:ext cx="3564396" cy="451319"/>
        </p:xfrm>
        <a:graphic>
          <a:graphicData uri="http://schemas.openxmlformats.org/presentationml/2006/ole">
            <mc:AlternateContent xmlns:mc="http://schemas.openxmlformats.org/markup-compatibility/2006">
              <mc:Choice xmlns:v="urn:schemas-microsoft-com:vml" Requires="v">
                <p:oleObj spid="_x0000_s33966" name="Equation" r:id="rId3" imgW="1765080" imgH="228600" progId="Equation.DSMT4">
                  <p:embed/>
                </p:oleObj>
              </mc:Choice>
              <mc:Fallback>
                <p:oleObj name="Equation" r:id="rId3" imgW="1765080" imgH="228600" progId="Equation.DSMT4">
                  <p:embed/>
                  <p:pic>
                    <p:nvPicPr>
                      <p:cNvPr id="0" name=""/>
                      <p:cNvPicPr/>
                      <p:nvPr/>
                    </p:nvPicPr>
                    <p:blipFill>
                      <a:blip r:embed="rId4"/>
                      <a:stretch>
                        <a:fillRect/>
                      </a:stretch>
                    </p:blipFill>
                    <p:spPr>
                      <a:xfrm>
                        <a:off x="4437435" y="2785837"/>
                        <a:ext cx="3564396" cy="451319"/>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E207201A-721B-4618-B2D9-684473053E47}"/>
              </a:ext>
            </a:extLst>
          </p:cNvPr>
          <p:cNvGraphicFramePr>
            <a:graphicFrameLocks noChangeAspect="1"/>
          </p:cNvGraphicFramePr>
          <p:nvPr>
            <p:extLst>
              <p:ext uri="{D42A27DB-BD31-4B8C-83A1-F6EECF244321}">
                <p14:modId xmlns:p14="http://schemas.microsoft.com/office/powerpoint/2010/main" val="2213108387"/>
              </p:ext>
            </p:extLst>
          </p:nvPr>
        </p:nvGraphicFramePr>
        <p:xfrm>
          <a:off x="5589563" y="3367446"/>
          <a:ext cx="1753458" cy="516153"/>
        </p:xfrm>
        <a:graphic>
          <a:graphicData uri="http://schemas.openxmlformats.org/presentationml/2006/ole">
            <mc:AlternateContent xmlns:mc="http://schemas.openxmlformats.org/markup-compatibility/2006">
              <mc:Choice xmlns:v="urn:schemas-microsoft-com:vml" Requires="v">
                <p:oleObj spid="_x0000_s33967" name="Equation" r:id="rId5" imgW="787320" imgH="241200" progId="Equation.DSMT4">
                  <p:embed/>
                </p:oleObj>
              </mc:Choice>
              <mc:Fallback>
                <p:oleObj name="Equation" r:id="rId5" imgW="787320" imgH="241200" progId="Equation.DSMT4">
                  <p:embed/>
                  <p:pic>
                    <p:nvPicPr>
                      <p:cNvPr id="0" name=""/>
                      <p:cNvPicPr/>
                      <p:nvPr/>
                    </p:nvPicPr>
                    <p:blipFill>
                      <a:blip r:embed="rId6"/>
                      <a:stretch>
                        <a:fillRect/>
                      </a:stretch>
                    </p:blipFill>
                    <p:spPr>
                      <a:xfrm>
                        <a:off x="5589563" y="3367446"/>
                        <a:ext cx="1753458" cy="51615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24A9FAD-92B3-4B50-8F18-C0CC1DD61B84}"/>
              </a:ext>
            </a:extLst>
          </p:cNvPr>
          <p:cNvGraphicFramePr>
            <a:graphicFrameLocks noChangeAspect="1"/>
          </p:cNvGraphicFramePr>
          <p:nvPr>
            <p:extLst>
              <p:ext uri="{D42A27DB-BD31-4B8C-83A1-F6EECF244321}">
                <p14:modId xmlns:p14="http://schemas.microsoft.com/office/powerpoint/2010/main" val="2307124811"/>
              </p:ext>
            </p:extLst>
          </p:nvPr>
        </p:nvGraphicFramePr>
        <p:xfrm>
          <a:off x="4725467" y="3918760"/>
          <a:ext cx="1584176" cy="905243"/>
        </p:xfrm>
        <a:graphic>
          <a:graphicData uri="http://schemas.openxmlformats.org/presentationml/2006/ole">
            <mc:AlternateContent xmlns:mc="http://schemas.openxmlformats.org/markup-compatibility/2006">
              <mc:Choice xmlns:v="urn:schemas-microsoft-com:vml" Requires="v">
                <p:oleObj spid="_x0000_s33968" name="Equation" r:id="rId7" imgW="698400" imgH="419040" progId="Equation.DSMT4">
                  <p:embed/>
                </p:oleObj>
              </mc:Choice>
              <mc:Fallback>
                <p:oleObj name="Equation" r:id="rId7" imgW="698400" imgH="419040" progId="Equation.DSMT4">
                  <p:embed/>
                  <p:pic>
                    <p:nvPicPr>
                      <p:cNvPr id="0" name=""/>
                      <p:cNvPicPr/>
                      <p:nvPr/>
                    </p:nvPicPr>
                    <p:blipFill>
                      <a:blip r:embed="rId8"/>
                      <a:stretch>
                        <a:fillRect/>
                      </a:stretch>
                    </p:blipFill>
                    <p:spPr>
                      <a:xfrm>
                        <a:off x="4725467" y="3918760"/>
                        <a:ext cx="1584176" cy="90524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7FD3292B-6FD5-4C32-8A62-1DA71D455E97}"/>
              </a:ext>
            </a:extLst>
          </p:cNvPr>
          <p:cNvGraphicFramePr>
            <a:graphicFrameLocks noChangeAspect="1"/>
          </p:cNvGraphicFramePr>
          <p:nvPr>
            <p:extLst>
              <p:ext uri="{D42A27DB-BD31-4B8C-83A1-F6EECF244321}">
                <p14:modId xmlns:p14="http://schemas.microsoft.com/office/powerpoint/2010/main" val="740563048"/>
              </p:ext>
            </p:extLst>
          </p:nvPr>
        </p:nvGraphicFramePr>
        <p:xfrm>
          <a:off x="2697163" y="5516563"/>
          <a:ext cx="5856287" cy="720725"/>
        </p:xfrm>
        <a:graphic>
          <a:graphicData uri="http://schemas.openxmlformats.org/presentationml/2006/ole">
            <mc:AlternateContent xmlns:mc="http://schemas.openxmlformats.org/markup-compatibility/2006">
              <mc:Choice xmlns:v="urn:schemas-microsoft-com:vml" Requires="v">
                <p:oleObj spid="_x0000_s33969" name="Equation" r:id="rId9" imgW="2476440" imgH="253800" progId="Equation.DSMT4">
                  <p:embed/>
                </p:oleObj>
              </mc:Choice>
              <mc:Fallback>
                <p:oleObj name="Equation" r:id="rId9" imgW="2476440" imgH="253800" progId="Equation.DSMT4">
                  <p:embed/>
                  <p:pic>
                    <p:nvPicPr>
                      <p:cNvPr id="0" name=""/>
                      <p:cNvPicPr/>
                      <p:nvPr/>
                    </p:nvPicPr>
                    <p:blipFill>
                      <a:blip r:embed="rId10"/>
                      <a:stretch>
                        <a:fillRect/>
                      </a:stretch>
                    </p:blipFill>
                    <p:spPr>
                      <a:xfrm>
                        <a:off x="2697163" y="5516563"/>
                        <a:ext cx="5856287" cy="720725"/>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xmlns="" id="{FD459702-28AC-4818-A727-66483EC355C9}"/>
              </a:ext>
            </a:extLst>
          </p:cNvPr>
          <p:cNvSpPr/>
          <p:nvPr/>
        </p:nvSpPr>
        <p:spPr>
          <a:xfrm>
            <a:off x="2565227" y="5445224"/>
            <a:ext cx="6192688" cy="815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1"/>
          <p:cNvGrpSpPr>
            <a:grpSpLocks/>
          </p:cNvGrpSpPr>
          <p:nvPr/>
        </p:nvGrpSpPr>
        <p:grpSpPr bwMode="auto">
          <a:xfrm>
            <a:off x="8614742" y="2861866"/>
            <a:ext cx="3311525" cy="1719262"/>
            <a:chOff x="263" y="1842"/>
            <a:chExt cx="1484" cy="875"/>
          </a:xfrm>
        </p:grpSpPr>
        <p:sp>
          <p:nvSpPr>
            <p:cNvPr id="32" name="Text Box 12"/>
            <p:cNvSpPr txBox="1">
              <a:spLocks noChangeArrowheads="1"/>
            </p:cNvSpPr>
            <p:nvPr/>
          </p:nvSpPr>
          <p:spPr bwMode="auto">
            <a:xfrm>
              <a:off x="1366" y="1842"/>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Su</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u</a:t>
              </a:r>
            </a:p>
          </p:txBody>
        </p:sp>
        <p:sp>
          <p:nvSpPr>
            <p:cNvPr id="33" name="Text Box 13"/>
            <p:cNvSpPr txBox="1">
              <a:spLocks noChangeArrowheads="1"/>
            </p:cNvSpPr>
            <p:nvPr/>
          </p:nvSpPr>
          <p:spPr bwMode="auto">
            <a:xfrm>
              <a:off x="263" y="2268"/>
              <a:ext cx="36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SV ?</a:t>
              </a:r>
            </a:p>
          </p:txBody>
        </p:sp>
        <p:sp>
          <p:nvSpPr>
            <p:cNvPr id="34" name="AutoShape 14"/>
            <p:cNvSpPr>
              <a:spLocks noChangeArrowheads="1"/>
            </p:cNvSpPr>
            <p:nvPr/>
          </p:nvSpPr>
          <p:spPr bwMode="auto">
            <a:xfrm>
              <a:off x="533" y="2305"/>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5" name="Line 15"/>
            <p:cNvSpPr>
              <a:spLocks noChangeShapeType="1"/>
            </p:cNvSpPr>
            <p:nvPr/>
          </p:nvSpPr>
          <p:spPr bwMode="auto">
            <a:xfrm flipV="1">
              <a:off x="581" y="2073"/>
              <a:ext cx="785" cy="2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16"/>
            <p:cNvSpPr>
              <a:spLocks noChangeShapeType="1"/>
            </p:cNvSpPr>
            <p:nvPr/>
          </p:nvSpPr>
          <p:spPr bwMode="auto">
            <a:xfrm>
              <a:off x="580" y="2346"/>
              <a:ext cx="786"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AutoShape 17"/>
            <p:cNvSpPr>
              <a:spLocks noChangeArrowheads="1"/>
            </p:cNvSpPr>
            <p:nvPr/>
          </p:nvSpPr>
          <p:spPr bwMode="auto">
            <a:xfrm>
              <a:off x="1367" y="2033"/>
              <a:ext cx="47"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8" name="AutoShape 18"/>
            <p:cNvSpPr>
              <a:spLocks noChangeArrowheads="1"/>
            </p:cNvSpPr>
            <p:nvPr/>
          </p:nvSpPr>
          <p:spPr bwMode="auto">
            <a:xfrm>
              <a:off x="1366" y="2532"/>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9" name="Text Box 19"/>
            <p:cNvSpPr txBox="1">
              <a:spLocks noChangeArrowheads="1"/>
            </p:cNvSpPr>
            <p:nvPr/>
          </p:nvSpPr>
          <p:spPr bwMode="auto">
            <a:xfrm>
              <a:off x="1366" y="2391"/>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Sd</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d</a:t>
              </a:r>
            </a:p>
          </p:txBody>
        </p:sp>
        <p:sp>
          <p:nvSpPr>
            <p:cNvPr id="40" name="Text Box 20"/>
            <p:cNvSpPr txBox="1">
              <a:spLocks noChangeArrowheads="1"/>
            </p:cNvSpPr>
            <p:nvPr/>
          </p:nvSpPr>
          <p:spPr bwMode="auto">
            <a:xfrm>
              <a:off x="793" y="1979"/>
              <a:ext cx="33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p</a:t>
              </a:r>
            </a:p>
          </p:txBody>
        </p:sp>
        <p:sp>
          <p:nvSpPr>
            <p:cNvPr id="41" name="Text Box 21"/>
            <p:cNvSpPr txBox="1">
              <a:spLocks noChangeArrowheads="1"/>
            </p:cNvSpPr>
            <p:nvPr/>
          </p:nvSpPr>
          <p:spPr bwMode="auto">
            <a:xfrm>
              <a:off x="703" y="2478"/>
              <a:ext cx="4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1-p</a:t>
              </a:r>
            </a:p>
          </p:txBody>
        </p:sp>
      </p:grpSp>
    </p:spTree>
    <p:extLst>
      <p:ext uri="{BB962C8B-B14F-4D97-AF65-F5344CB8AC3E}">
        <p14:creationId xmlns:p14="http://schemas.microsoft.com/office/powerpoint/2010/main" val="2958855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 y="621432"/>
            <a:ext cx="12045496" cy="59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除上述从期望收益角度推导外，事实上，在风险中性的条件下，参数值满足</a:t>
            </a:r>
            <a:r>
              <a:rPr kumimoji="1" lang="zh-CN" altLang="en-US" sz="2200" dirty="0" smtClean="0">
                <a:latin typeface="+mn-lt"/>
                <a:ea typeface="+mn-ea"/>
              </a:rPr>
              <a:t>条件</a:t>
            </a:r>
            <a:r>
              <a:rPr kumimoji="1" lang="en-US" altLang="zh-CN" sz="2200" dirty="0" smtClean="0">
                <a:latin typeface="+mn-lt"/>
                <a:ea typeface="+mn-ea"/>
              </a:rPr>
              <a:t>(</a:t>
            </a:r>
            <a:r>
              <a:rPr kumimoji="1" lang="zh-CN" altLang="en-US" sz="2200" dirty="0" smtClean="0">
                <a:latin typeface="+mn-lt"/>
                <a:ea typeface="+mn-ea"/>
              </a:rPr>
              <a:t>不作要求</a:t>
            </a:r>
            <a:r>
              <a:rPr kumimoji="1" lang="en-US" altLang="zh-CN" sz="2200" dirty="0" smtClean="0">
                <a:latin typeface="+mn-lt"/>
                <a:ea typeface="+mn-ea"/>
              </a:rPr>
              <a:t>)</a:t>
            </a:r>
            <a:r>
              <a:rPr kumimoji="1" lang="zh-CN" altLang="en-US" sz="2200" dirty="0" smtClean="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，即</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假设证券价格遵循几何布朗运动，则：</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再设定：𝑢</a:t>
            </a:r>
            <a:r>
              <a:rPr kumimoji="1" lang="en-US" altLang="zh-CN" sz="2200" dirty="0">
                <a:latin typeface="+mn-lt"/>
                <a:ea typeface="+mn-ea"/>
              </a:rPr>
              <a:t>=1∕</a:t>
            </a:r>
            <a:r>
              <a:rPr kumimoji="1" lang="zh-CN" altLang="en-US" sz="2200" dirty="0">
                <a:latin typeface="+mn-lt"/>
                <a:ea typeface="+mn-ea"/>
              </a:rPr>
              <a:t>𝑑 </a:t>
            </a:r>
            <a:r>
              <a:rPr kumimoji="1" lang="en-US" altLang="zh-CN" sz="2200" dirty="0">
                <a:latin typeface="+mn-lt"/>
                <a:ea typeface="+mn-ea"/>
              </a:rPr>
              <a:t>(</a:t>
            </a:r>
            <a:r>
              <a:rPr kumimoji="1" lang="zh-CN" altLang="en-US" sz="2200" dirty="0">
                <a:latin typeface="+mn-lt"/>
                <a:ea typeface="+mn-ea"/>
              </a:rPr>
              <a:t>第三个条件的设定则可以有所不同，这是</a:t>
            </a:r>
            <a:r>
              <a:rPr kumimoji="1" lang="en-US" altLang="zh-CN" sz="2200" dirty="0">
                <a:latin typeface="+mn-lt"/>
                <a:ea typeface="+mn-ea"/>
              </a:rPr>
              <a:t>Cox</a:t>
            </a:r>
            <a:r>
              <a:rPr kumimoji="1" lang="zh-CN" altLang="en-US" sz="2200" dirty="0">
                <a:latin typeface="+mn-lt"/>
                <a:ea typeface="+mn-ea"/>
              </a:rPr>
              <a:t>、</a:t>
            </a:r>
            <a:r>
              <a:rPr kumimoji="1" lang="en-US" altLang="zh-CN" sz="2200" dirty="0">
                <a:latin typeface="+mn-lt"/>
                <a:ea typeface="+mn-ea"/>
              </a:rPr>
              <a:t>Ross</a:t>
            </a:r>
            <a:r>
              <a:rPr kumimoji="1" lang="zh-CN" altLang="en-US" sz="2200" dirty="0">
                <a:latin typeface="+mn-lt"/>
                <a:ea typeface="+mn-ea"/>
              </a:rPr>
              <a:t>和</a:t>
            </a:r>
            <a:r>
              <a:rPr kumimoji="1" lang="en-US" altLang="zh-CN" sz="2200" dirty="0">
                <a:latin typeface="+mn-lt"/>
                <a:ea typeface="+mn-ea"/>
              </a:rPr>
              <a:t>Rubinstein</a:t>
            </a:r>
            <a:r>
              <a:rPr kumimoji="1" lang="zh-CN" altLang="en-US" sz="2200" dirty="0">
                <a:latin typeface="+mn-lt"/>
                <a:ea typeface="+mn-ea"/>
              </a:rPr>
              <a:t>所用的条件</a:t>
            </a:r>
            <a:r>
              <a:rPr kumimoji="1" lang="en-US" altLang="zh-CN" sz="2200" dirty="0">
                <a:latin typeface="+mn-lt"/>
                <a:ea typeface="+mn-ea"/>
              </a:rPr>
              <a:t>)</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由以上三式可得，当 𝛥𝑡 很小时：</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其中，                                       ，故此，可得期权定价公式：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800" b="1" i="0" u="none" strike="noStrike" kern="1200" cap="none" spc="0" normalizeH="0" baseline="0" noProof="0" dirty="0">
                <a:ln>
                  <a:noFill/>
                </a:ln>
                <a:solidFill>
                  <a:srgbClr val="215968"/>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的求解：投资者是风险中性意味着：</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从而期权的即期价格为：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p:sp>
        <p:nvSpPr>
          <p:cNvPr id="3" name="Rectangle 2"/>
          <p:cNvSpPr txBox="1">
            <a:spLocks/>
          </p:cNvSpPr>
          <p:nvPr/>
        </p:nvSpPr>
        <p:spPr>
          <a:xfrm>
            <a:off x="141743"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84BAA14E-87CC-4553-9140-87A2EE09A269}"/>
              </a:ext>
            </a:extLst>
          </p:cNvPr>
          <p:cNvGraphicFramePr>
            <a:graphicFrameLocks noChangeAspect="1"/>
          </p:cNvGraphicFramePr>
          <p:nvPr>
            <p:extLst>
              <p:ext uri="{D42A27DB-BD31-4B8C-83A1-F6EECF244321}">
                <p14:modId xmlns:p14="http://schemas.microsoft.com/office/powerpoint/2010/main" val="3922099012"/>
              </p:ext>
            </p:extLst>
          </p:nvPr>
        </p:nvGraphicFramePr>
        <p:xfrm>
          <a:off x="1341091" y="1196752"/>
          <a:ext cx="3807475" cy="504056"/>
        </p:xfrm>
        <a:graphic>
          <a:graphicData uri="http://schemas.openxmlformats.org/presentationml/2006/ole">
            <mc:AlternateContent xmlns:mc="http://schemas.openxmlformats.org/markup-compatibility/2006">
              <mc:Choice xmlns:v="urn:schemas-microsoft-com:vml" Requires="v">
                <p:oleObj spid="_x0000_s35205" name="Equation" r:id="rId3" imgW="1434960" imgH="228600" progId="Equation.DSMT4">
                  <p:embed/>
                </p:oleObj>
              </mc:Choice>
              <mc:Fallback>
                <p:oleObj name="Equation" r:id="rId3" imgW="1434960" imgH="228600" progId="Equation.DSMT4">
                  <p:embed/>
                  <p:pic>
                    <p:nvPicPr>
                      <p:cNvPr id="0" name=""/>
                      <p:cNvPicPr/>
                      <p:nvPr/>
                    </p:nvPicPr>
                    <p:blipFill>
                      <a:blip r:embed="rId4"/>
                      <a:stretch>
                        <a:fillRect/>
                      </a:stretch>
                    </p:blipFill>
                    <p:spPr>
                      <a:xfrm>
                        <a:off x="1341091" y="1196752"/>
                        <a:ext cx="3807475" cy="50405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7C19F7E5-5D59-40AD-A5AC-22D20070D6C3}"/>
              </a:ext>
            </a:extLst>
          </p:cNvPr>
          <p:cNvGraphicFramePr>
            <a:graphicFrameLocks noChangeAspect="1"/>
          </p:cNvGraphicFramePr>
          <p:nvPr>
            <p:extLst>
              <p:ext uri="{D42A27DB-BD31-4B8C-83A1-F6EECF244321}">
                <p14:modId xmlns:p14="http://schemas.microsoft.com/office/powerpoint/2010/main" val="1535297709"/>
              </p:ext>
            </p:extLst>
          </p:nvPr>
        </p:nvGraphicFramePr>
        <p:xfrm>
          <a:off x="6101968" y="1191256"/>
          <a:ext cx="3807474" cy="564716"/>
        </p:xfrm>
        <a:graphic>
          <a:graphicData uri="http://schemas.openxmlformats.org/presentationml/2006/ole">
            <mc:AlternateContent xmlns:mc="http://schemas.openxmlformats.org/markup-compatibility/2006">
              <mc:Choice xmlns:v="urn:schemas-microsoft-com:vml" Requires="v">
                <p:oleObj spid="_x0000_s35206" name="Equation" r:id="rId5" imgW="1206360" imgH="228600" progId="Equation.DSMT4">
                  <p:embed/>
                </p:oleObj>
              </mc:Choice>
              <mc:Fallback>
                <p:oleObj name="Equation" r:id="rId5" imgW="1206360" imgH="228600" progId="Equation.DSMT4">
                  <p:embed/>
                  <p:pic>
                    <p:nvPicPr>
                      <p:cNvPr id="0" name=""/>
                      <p:cNvPicPr/>
                      <p:nvPr/>
                    </p:nvPicPr>
                    <p:blipFill>
                      <a:blip r:embed="rId6"/>
                      <a:stretch>
                        <a:fillRect/>
                      </a:stretch>
                    </p:blipFill>
                    <p:spPr>
                      <a:xfrm>
                        <a:off x="6101968" y="1191256"/>
                        <a:ext cx="3807474" cy="56471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C4929D9B-D763-4E29-AA02-5C14DA59D6DD}"/>
              </a:ext>
            </a:extLst>
          </p:cNvPr>
          <p:cNvGraphicFramePr>
            <a:graphicFrameLocks noChangeAspect="1"/>
          </p:cNvGraphicFramePr>
          <p:nvPr>
            <p:extLst>
              <p:ext uri="{D42A27DB-BD31-4B8C-83A1-F6EECF244321}">
                <p14:modId xmlns:p14="http://schemas.microsoft.com/office/powerpoint/2010/main" val="600070925"/>
              </p:ext>
            </p:extLst>
          </p:nvPr>
        </p:nvGraphicFramePr>
        <p:xfrm>
          <a:off x="4941491" y="1874397"/>
          <a:ext cx="6368834" cy="1125105"/>
        </p:xfrm>
        <a:graphic>
          <a:graphicData uri="http://schemas.openxmlformats.org/presentationml/2006/ole">
            <mc:AlternateContent xmlns:mc="http://schemas.openxmlformats.org/markup-compatibility/2006">
              <mc:Choice xmlns:v="urn:schemas-microsoft-com:vml" Requires="v">
                <p:oleObj spid="_x0000_s35207" name="Equation" r:id="rId7" imgW="3098520" imgH="533160" progId="Equation.DSMT4">
                  <p:embed/>
                </p:oleObj>
              </mc:Choice>
              <mc:Fallback>
                <p:oleObj name="Equation" r:id="rId7" imgW="3098520" imgH="533160" progId="Equation.DSMT4">
                  <p:embed/>
                  <p:pic>
                    <p:nvPicPr>
                      <p:cNvPr id="0" name=""/>
                      <p:cNvPicPr/>
                      <p:nvPr/>
                    </p:nvPicPr>
                    <p:blipFill>
                      <a:blip r:embed="rId8"/>
                      <a:stretch>
                        <a:fillRect/>
                      </a:stretch>
                    </p:blipFill>
                    <p:spPr>
                      <a:xfrm>
                        <a:off x="4941491" y="1874397"/>
                        <a:ext cx="6368834" cy="112510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5E50F740-D5F8-4E1F-88C6-D20A28F7F2B1}"/>
              </a:ext>
            </a:extLst>
          </p:cNvPr>
          <p:cNvGraphicFramePr>
            <a:graphicFrameLocks noChangeAspect="1"/>
          </p:cNvGraphicFramePr>
          <p:nvPr>
            <p:extLst>
              <p:ext uri="{D42A27DB-BD31-4B8C-83A1-F6EECF244321}">
                <p14:modId xmlns:p14="http://schemas.microsoft.com/office/powerpoint/2010/main" val="1267773496"/>
              </p:ext>
            </p:extLst>
          </p:nvPr>
        </p:nvGraphicFramePr>
        <p:xfrm>
          <a:off x="4334079" y="3356976"/>
          <a:ext cx="1656184" cy="820066"/>
        </p:xfrm>
        <a:graphic>
          <a:graphicData uri="http://schemas.openxmlformats.org/presentationml/2006/ole">
            <mc:AlternateContent xmlns:mc="http://schemas.openxmlformats.org/markup-compatibility/2006">
              <mc:Choice xmlns:v="urn:schemas-microsoft-com:vml" Requires="v">
                <p:oleObj spid="_x0000_s35208" name="Equation" r:id="rId9" imgW="761760" imgH="419040" progId="Equation.DSMT4">
                  <p:embed/>
                </p:oleObj>
              </mc:Choice>
              <mc:Fallback>
                <p:oleObj name="Equation" r:id="rId9" imgW="761760" imgH="419040" progId="Equation.DSMT4">
                  <p:embed/>
                  <p:pic>
                    <p:nvPicPr>
                      <p:cNvPr id="0" name=""/>
                      <p:cNvPicPr/>
                      <p:nvPr/>
                    </p:nvPicPr>
                    <p:blipFill>
                      <a:blip r:embed="rId10"/>
                      <a:stretch>
                        <a:fillRect/>
                      </a:stretch>
                    </p:blipFill>
                    <p:spPr>
                      <a:xfrm>
                        <a:off x="4334079" y="3356976"/>
                        <a:ext cx="1656184" cy="82006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0935469F-67A4-4268-B4CE-AD0A41A8D0AF}"/>
              </a:ext>
            </a:extLst>
          </p:cNvPr>
          <p:cNvGraphicFramePr>
            <a:graphicFrameLocks noChangeAspect="1"/>
          </p:cNvGraphicFramePr>
          <p:nvPr>
            <p:extLst>
              <p:ext uri="{D42A27DB-BD31-4B8C-83A1-F6EECF244321}">
                <p14:modId xmlns:p14="http://schemas.microsoft.com/office/powerpoint/2010/main" val="409548560"/>
              </p:ext>
            </p:extLst>
          </p:nvPr>
        </p:nvGraphicFramePr>
        <p:xfrm>
          <a:off x="909043" y="4077072"/>
          <a:ext cx="1296144" cy="529038"/>
        </p:xfrm>
        <a:graphic>
          <a:graphicData uri="http://schemas.openxmlformats.org/presentationml/2006/ole">
            <mc:AlternateContent xmlns:mc="http://schemas.openxmlformats.org/markup-compatibility/2006">
              <mc:Choice xmlns:v="urn:schemas-microsoft-com:vml" Requires="v">
                <p:oleObj spid="_x0000_s35209" name="Equation" r:id="rId11" imgW="622080" imgH="253800" progId="Equation.DSMT4">
                  <p:embed/>
                </p:oleObj>
              </mc:Choice>
              <mc:Fallback>
                <p:oleObj name="Equation" r:id="rId11" imgW="622080" imgH="253800" progId="Equation.DSMT4">
                  <p:embed/>
                  <p:pic>
                    <p:nvPicPr>
                      <p:cNvPr id="0" name=""/>
                      <p:cNvPicPr/>
                      <p:nvPr/>
                    </p:nvPicPr>
                    <p:blipFill>
                      <a:blip r:embed="rId12"/>
                      <a:stretch>
                        <a:fillRect/>
                      </a:stretch>
                    </p:blipFill>
                    <p:spPr>
                      <a:xfrm>
                        <a:off x="909043" y="4077072"/>
                        <a:ext cx="1296144" cy="52903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ADADE6FE-765A-4C09-A380-57CE332686F7}"/>
              </a:ext>
            </a:extLst>
          </p:cNvPr>
          <p:cNvGraphicFramePr>
            <a:graphicFrameLocks noChangeAspect="1"/>
          </p:cNvGraphicFramePr>
          <p:nvPr>
            <p:extLst>
              <p:ext uri="{D42A27DB-BD31-4B8C-83A1-F6EECF244321}">
                <p14:modId xmlns:p14="http://schemas.microsoft.com/office/powerpoint/2010/main" val="3470423935"/>
              </p:ext>
            </p:extLst>
          </p:nvPr>
        </p:nvGraphicFramePr>
        <p:xfrm>
          <a:off x="2205187" y="4077072"/>
          <a:ext cx="1368152" cy="492535"/>
        </p:xfrm>
        <a:graphic>
          <a:graphicData uri="http://schemas.openxmlformats.org/presentationml/2006/ole">
            <mc:AlternateContent xmlns:mc="http://schemas.openxmlformats.org/markup-compatibility/2006">
              <mc:Choice xmlns:v="urn:schemas-microsoft-com:vml" Requires="v">
                <p:oleObj spid="_x0000_s35210" name="Equation" r:id="rId13" imgW="634680" imgH="228600" progId="Equation.DSMT4">
                  <p:embed/>
                </p:oleObj>
              </mc:Choice>
              <mc:Fallback>
                <p:oleObj name="Equation" r:id="rId13" imgW="634680" imgH="228600" progId="Equation.DSMT4">
                  <p:embed/>
                  <p:pic>
                    <p:nvPicPr>
                      <p:cNvPr id="0" name=""/>
                      <p:cNvPicPr/>
                      <p:nvPr/>
                    </p:nvPicPr>
                    <p:blipFill>
                      <a:blip r:embed="rId14"/>
                      <a:stretch>
                        <a:fillRect/>
                      </a:stretch>
                    </p:blipFill>
                    <p:spPr>
                      <a:xfrm>
                        <a:off x="2205187" y="4077072"/>
                        <a:ext cx="1368152" cy="49253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A62302EA-105E-4994-ABF7-76666FEDF04A}"/>
              </a:ext>
            </a:extLst>
          </p:cNvPr>
          <p:cNvGraphicFramePr>
            <a:graphicFrameLocks noChangeAspect="1"/>
          </p:cNvGraphicFramePr>
          <p:nvPr>
            <p:extLst>
              <p:ext uri="{D42A27DB-BD31-4B8C-83A1-F6EECF244321}">
                <p14:modId xmlns:p14="http://schemas.microsoft.com/office/powerpoint/2010/main" val="4270286602"/>
              </p:ext>
            </p:extLst>
          </p:nvPr>
        </p:nvGraphicFramePr>
        <p:xfrm>
          <a:off x="7078606" y="4054854"/>
          <a:ext cx="3767541" cy="660003"/>
        </p:xfrm>
        <a:graphic>
          <a:graphicData uri="http://schemas.openxmlformats.org/presentationml/2006/ole">
            <mc:AlternateContent xmlns:mc="http://schemas.openxmlformats.org/markup-compatibility/2006">
              <mc:Choice xmlns:v="urn:schemas-microsoft-com:vml" Requires="v">
                <p:oleObj spid="_x0000_s35211" name="Equation" r:id="rId15" imgW="1663560" imgH="279360" progId="Equation.DSMT4">
                  <p:embed/>
                </p:oleObj>
              </mc:Choice>
              <mc:Fallback>
                <p:oleObj name="Equation" r:id="rId15" imgW="1663560" imgH="279360" progId="Equation.DSMT4">
                  <p:embed/>
                  <p:pic>
                    <p:nvPicPr>
                      <p:cNvPr id="0" name=""/>
                      <p:cNvPicPr/>
                      <p:nvPr/>
                    </p:nvPicPr>
                    <p:blipFill>
                      <a:blip r:embed="rId16"/>
                      <a:stretch>
                        <a:fillRect/>
                      </a:stretch>
                    </p:blipFill>
                    <p:spPr>
                      <a:xfrm>
                        <a:off x="7078606" y="4054854"/>
                        <a:ext cx="3767541" cy="66000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92B4216E-CC12-4AE8-9346-EC761E2E59A0}"/>
              </a:ext>
            </a:extLst>
          </p:cNvPr>
          <p:cNvGraphicFramePr>
            <a:graphicFrameLocks noChangeAspect="1"/>
          </p:cNvGraphicFramePr>
          <p:nvPr>
            <p:extLst>
              <p:ext uri="{D42A27DB-BD31-4B8C-83A1-F6EECF244321}">
                <p14:modId xmlns:p14="http://schemas.microsoft.com/office/powerpoint/2010/main" val="3790789678"/>
              </p:ext>
            </p:extLst>
          </p:nvPr>
        </p:nvGraphicFramePr>
        <p:xfrm>
          <a:off x="6504384" y="4852297"/>
          <a:ext cx="4333559" cy="847736"/>
        </p:xfrm>
        <a:graphic>
          <a:graphicData uri="http://schemas.openxmlformats.org/presentationml/2006/ole">
            <mc:AlternateContent xmlns:mc="http://schemas.openxmlformats.org/markup-compatibility/2006">
              <mc:Choice xmlns:v="urn:schemas-microsoft-com:vml" Requires="v">
                <p:oleObj spid="_x0000_s35212" name="Equation" r:id="rId17" imgW="2095200" imgH="419040" progId="Equation.DSMT4">
                  <p:embed/>
                </p:oleObj>
              </mc:Choice>
              <mc:Fallback>
                <p:oleObj name="Equation" r:id="rId17" imgW="2095200" imgH="419040" progId="Equation.DSMT4">
                  <p:embed/>
                  <p:pic>
                    <p:nvPicPr>
                      <p:cNvPr id="0" name=""/>
                      <p:cNvPicPr/>
                      <p:nvPr/>
                    </p:nvPicPr>
                    <p:blipFill>
                      <a:blip r:embed="rId18"/>
                      <a:stretch>
                        <a:fillRect/>
                      </a:stretch>
                    </p:blipFill>
                    <p:spPr>
                      <a:xfrm>
                        <a:off x="6504384" y="4852297"/>
                        <a:ext cx="4333559" cy="84773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321390AF-B7E7-4039-9443-44D5271C5028}"/>
              </a:ext>
            </a:extLst>
          </p:cNvPr>
          <p:cNvGraphicFramePr>
            <a:graphicFrameLocks noChangeAspect="1"/>
          </p:cNvGraphicFramePr>
          <p:nvPr>
            <p:extLst>
              <p:ext uri="{D42A27DB-BD31-4B8C-83A1-F6EECF244321}">
                <p14:modId xmlns:p14="http://schemas.microsoft.com/office/powerpoint/2010/main" val="2787275380"/>
              </p:ext>
            </p:extLst>
          </p:nvPr>
        </p:nvGraphicFramePr>
        <p:xfrm>
          <a:off x="1618743" y="5893580"/>
          <a:ext cx="8362101" cy="554313"/>
        </p:xfrm>
        <a:graphic>
          <a:graphicData uri="http://schemas.openxmlformats.org/presentationml/2006/ole">
            <mc:AlternateContent xmlns:mc="http://schemas.openxmlformats.org/markup-compatibility/2006">
              <mc:Choice xmlns:v="urn:schemas-microsoft-com:vml" Requires="v">
                <p:oleObj spid="_x0000_s35213" name="Equation" r:id="rId19" imgW="4343400" imgH="279360" progId="Equation.DSMT4">
                  <p:embed/>
                </p:oleObj>
              </mc:Choice>
              <mc:Fallback>
                <p:oleObj name="Equation" r:id="rId19" imgW="4343400" imgH="279360" progId="Equation.DSMT4">
                  <p:embed/>
                  <p:pic>
                    <p:nvPicPr>
                      <p:cNvPr id="0" name=""/>
                      <p:cNvPicPr/>
                      <p:nvPr/>
                    </p:nvPicPr>
                    <p:blipFill>
                      <a:blip r:embed="rId20"/>
                      <a:stretch>
                        <a:fillRect/>
                      </a:stretch>
                    </p:blipFill>
                    <p:spPr>
                      <a:xfrm>
                        <a:off x="1618743" y="5893580"/>
                        <a:ext cx="8362101" cy="554313"/>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xmlns="" id="{CC2A923B-AD51-43FA-AEA7-09A9D38DC536}"/>
              </a:ext>
            </a:extLst>
          </p:cNvPr>
          <p:cNvSpPr/>
          <p:nvPr/>
        </p:nvSpPr>
        <p:spPr>
          <a:xfrm>
            <a:off x="7078606" y="4054854"/>
            <a:ext cx="3839549" cy="628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7887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50039" y="503998"/>
                <a:ext cx="1131636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r>
                  <a:rPr kumimoji="1" lang="en-US" altLang="zh-CN" sz="2200" dirty="0">
                    <a:latin typeface="+mn-lt"/>
                    <a:ea typeface="+mn-ea"/>
                  </a:rPr>
                  <a:t>•</a:t>
                </a:r>
                <a:r>
                  <a:rPr kumimoji="1" lang="zh-CN" altLang="en-US" sz="2300" dirty="0">
                    <a:latin typeface="+mn-lt"/>
                    <a:ea typeface="+mn-ea"/>
                  </a:rPr>
                  <a:t>时间</a:t>
                </a:r>
                <a:r>
                  <a:rPr kumimoji="1" lang="en-US" altLang="zh-CN" sz="2300" dirty="0">
                    <a:latin typeface="+mn-lt"/>
                    <a:ea typeface="+mn-ea"/>
                  </a:rPr>
                  <a:t>T</a:t>
                </a:r>
                <a:r>
                  <a:rPr kumimoji="1" lang="zh-CN" altLang="en-US" sz="2300" dirty="0">
                    <a:latin typeface="+mn-lt"/>
                    <a:ea typeface="+mn-ea"/>
                  </a:rPr>
                  <a:t>分为很多小的时间间隔△</a:t>
                </a:r>
                <a:r>
                  <a:rPr kumimoji="1" lang="en-US" altLang="zh-CN" sz="2300" dirty="0">
                    <a:latin typeface="+mn-lt"/>
                    <a:ea typeface="+mn-ea"/>
                  </a:rPr>
                  <a:t>t</a:t>
                </a:r>
                <a:r>
                  <a:rPr kumimoji="1" lang="zh-CN" altLang="en-US" sz="2300" dirty="0">
                    <a:latin typeface="+mn-lt"/>
                    <a:ea typeface="+mn-ea"/>
                  </a:rPr>
                  <a:t>，在每一个△</a:t>
                </a:r>
                <a:r>
                  <a:rPr kumimoji="1" lang="en-US" altLang="zh-CN" sz="2300" dirty="0">
                    <a:latin typeface="+mn-lt"/>
                    <a:ea typeface="+mn-ea"/>
                  </a:rPr>
                  <a:t>t</a:t>
                </a:r>
                <a:r>
                  <a:rPr kumimoji="1" lang="zh-CN" altLang="en-US" sz="2300" dirty="0">
                    <a:latin typeface="+mn-lt"/>
                    <a:ea typeface="+mn-ea"/>
                  </a:rPr>
                  <a:t>，股票价格变化由</a:t>
                </a:r>
                <a:r>
                  <a:rPr kumimoji="1" lang="en-US" altLang="zh-CN" sz="2300" dirty="0">
                    <a:latin typeface="+mn-lt"/>
                    <a:ea typeface="+mn-ea"/>
                  </a:rPr>
                  <a:t>S</a:t>
                </a:r>
                <a:r>
                  <a:rPr kumimoji="1" lang="zh-CN" altLang="en-US" sz="2300" dirty="0">
                    <a:latin typeface="+mn-lt"/>
                    <a:ea typeface="+mn-ea"/>
                  </a:rPr>
                  <a:t>到 </a:t>
                </a:r>
                <a:r>
                  <a:rPr kumimoji="1" lang="en-US" altLang="zh-CN" sz="2300" dirty="0" err="1">
                    <a:latin typeface="+mn-lt"/>
                    <a:ea typeface="+mn-ea"/>
                  </a:rPr>
                  <a:t>Su</a:t>
                </a:r>
                <a:r>
                  <a:rPr kumimoji="1" lang="en-US" altLang="zh-CN" sz="2300" dirty="0">
                    <a:latin typeface="+mn-lt"/>
                    <a:ea typeface="+mn-ea"/>
                  </a:rPr>
                  <a:t> </a:t>
                </a:r>
                <a:r>
                  <a:rPr kumimoji="1" lang="zh-CN" altLang="en-US" sz="2300" dirty="0">
                    <a:latin typeface="+mn-lt"/>
                    <a:ea typeface="+mn-ea"/>
                  </a:rPr>
                  <a:t>或 </a:t>
                </a:r>
                <a:r>
                  <a:rPr kumimoji="1" lang="en-US" altLang="zh-CN" sz="2300" dirty="0">
                    <a:latin typeface="+mn-lt"/>
                    <a:ea typeface="+mn-ea"/>
                  </a:rPr>
                  <a:t>Sd</a:t>
                </a:r>
                <a:r>
                  <a:rPr kumimoji="1" lang="zh-CN" altLang="en-US" sz="2300" dirty="0">
                    <a:latin typeface="+mn-lt"/>
                    <a:ea typeface="+mn-ea"/>
                  </a:rPr>
                  <a:t>。若价格上扬的概率为 </a:t>
                </a:r>
                <a:r>
                  <a:rPr kumimoji="1" lang="en-US" altLang="zh-CN" sz="2300" dirty="0">
                    <a:latin typeface="+mn-lt"/>
                    <a:ea typeface="+mn-ea"/>
                  </a:rPr>
                  <a:t>p</a:t>
                </a:r>
                <a:r>
                  <a:rPr kumimoji="1" lang="zh-CN" altLang="en-US" sz="2300" dirty="0">
                    <a:latin typeface="+mn-lt"/>
                    <a:ea typeface="+mn-ea"/>
                  </a:rPr>
                  <a:t>，那么下跌的概率为</a:t>
                </a:r>
                <a:r>
                  <a:rPr kumimoji="1" lang="en-US" altLang="zh-CN" sz="2300" dirty="0">
                    <a:latin typeface="+mn-lt"/>
                    <a:ea typeface="+mn-ea"/>
                  </a:rPr>
                  <a:t>1- p</a:t>
                </a:r>
                <a:r>
                  <a:rPr kumimoji="1" lang="zh-CN" altLang="en-US" sz="2300" dirty="0">
                    <a:latin typeface="+mn-lt"/>
                    <a:ea typeface="+mn-ea"/>
                  </a:rPr>
                  <a:t>，与上述设定相一致，我们假定股票预期收益率等于无风险利率，则：</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通过求解，可得股票上涨的概率为：</a:t>
                </a:r>
                <a:endParaRPr kumimoji="1" lang="en-US" altLang="zh-CN" sz="2300" dirty="0">
                  <a:latin typeface="+mn-lt"/>
                  <a:ea typeface="+mn-ea"/>
                </a:endParaRPr>
              </a:p>
              <a:p>
                <a:pPr marL="0" indent="0">
                  <a:lnSpc>
                    <a:spcPct val="130000"/>
                  </a:lnSpc>
                  <a:spcBef>
                    <a:spcPct val="20000"/>
                  </a:spcBef>
                  <a:buClr>
                    <a:schemeClr val="accent1"/>
                  </a:buClr>
                  <a:buSzPct val="70000"/>
                </a:pP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期权计算将从树图的末端</a:t>
                </a:r>
                <a:r>
                  <a:rPr kumimoji="1" lang="en-US" altLang="zh-CN" sz="2300" dirty="0">
                    <a:latin typeface="+mn-lt"/>
                    <a:ea typeface="+mn-ea"/>
                  </a:rPr>
                  <a:t>(</a:t>
                </a:r>
                <a14:m>
                  <m:oMath xmlns:m="http://schemas.openxmlformats.org/officeDocument/2006/math">
                    <m:r>
                      <a:rPr kumimoji="1" lang="en-US" altLang="zh-CN" sz="2300" b="0" i="1" smtClean="0">
                        <a:latin typeface="Cambria Math" panose="02040503050406030204" pitchFamily="18" charset="0"/>
                        <a:ea typeface="+mn-ea"/>
                      </a:rPr>
                      <m:t>𝑇</m:t>
                    </m:r>
                  </m:oMath>
                </a14:m>
                <a:r>
                  <a:rPr kumimoji="1" lang="zh-CN" altLang="en-US" sz="2300" dirty="0">
                    <a:latin typeface="+mn-lt"/>
                    <a:ea typeface="+mn-ea"/>
                  </a:rPr>
                  <a:t>时刻</a:t>
                </a:r>
                <a:r>
                  <a:rPr kumimoji="1" lang="en-US" altLang="zh-CN" sz="2300" dirty="0">
                    <a:latin typeface="+mn-lt"/>
                    <a:ea typeface="+mn-ea"/>
                  </a:rPr>
                  <a:t>)</a:t>
                </a:r>
                <a:r>
                  <a:rPr kumimoji="1" lang="zh-CN" altLang="en-US" sz="2300" dirty="0">
                    <a:latin typeface="+mn-lt"/>
                    <a:ea typeface="+mn-ea"/>
                  </a:rPr>
                  <a:t>开始向后倒推进行，后时刻的期权价值是已知的，可倒推出前一个时刻的期权价格。同时，因为期权预期收益率也应该等于无风险利率，</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故此，可得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反推可得期权的价格为</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50039" y="503998"/>
                <a:ext cx="11316362" cy="6106456"/>
              </a:xfrm>
              <a:prstGeom prst="rect">
                <a:avLst/>
              </a:prstGeom>
              <a:blipFill>
                <a:blip r:embed="rId3"/>
                <a:stretch>
                  <a:fillRect l="-8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C467E6B5-8386-4404-B4AF-52AE70109B6A}"/>
              </a:ext>
            </a:extLst>
          </p:cNvPr>
          <p:cNvGraphicFramePr>
            <a:graphicFrameLocks noChangeAspect="1"/>
          </p:cNvGraphicFramePr>
          <p:nvPr>
            <p:extLst>
              <p:ext uri="{D42A27DB-BD31-4B8C-83A1-F6EECF244321}">
                <p14:modId xmlns:p14="http://schemas.microsoft.com/office/powerpoint/2010/main" val="2172693251"/>
              </p:ext>
            </p:extLst>
          </p:nvPr>
        </p:nvGraphicFramePr>
        <p:xfrm>
          <a:off x="3357315" y="2062870"/>
          <a:ext cx="3384376" cy="511942"/>
        </p:xfrm>
        <a:graphic>
          <a:graphicData uri="http://schemas.openxmlformats.org/presentationml/2006/ole">
            <mc:AlternateContent xmlns:mc="http://schemas.openxmlformats.org/markup-compatibility/2006">
              <mc:Choice xmlns:v="urn:schemas-microsoft-com:vml" Requires="v">
                <p:oleObj spid="_x0000_s36014" name="Equation" r:id="rId4" imgW="1460160" imgH="228600" progId="Equation.DSMT4">
                  <p:embed/>
                </p:oleObj>
              </mc:Choice>
              <mc:Fallback>
                <p:oleObj name="Equation" r:id="rId4" imgW="1460160" imgH="228600" progId="Equation.DSMT4">
                  <p:embed/>
                  <p:pic>
                    <p:nvPicPr>
                      <p:cNvPr id="0" name=""/>
                      <p:cNvPicPr/>
                      <p:nvPr/>
                    </p:nvPicPr>
                    <p:blipFill>
                      <a:blip r:embed="rId5"/>
                      <a:stretch>
                        <a:fillRect/>
                      </a:stretch>
                    </p:blipFill>
                    <p:spPr>
                      <a:xfrm>
                        <a:off x="3357315" y="2062870"/>
                        <a:ext cx="3384376" cy="51194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9EB6B5A0-114F-435B-86DD-130C05B818D9}"/>
              </a:ext>
            </a:extLst>
          </p:cNvPr>
          <p:cNvGraphicFramePr>
            <a:graphicFrameLocks noChangeAspect="1"/>
          </p:cNvGraphicFramePr>
          <p:nvPr>
            <p:extLst>
              <p:ext uri="{D42A27DB-BD31-4B8C-83A1-F6EECF244321}">
                <p14:modId xmlns:p14="http://schemas.microsoft.com/office/powerpoint/2010/main" val="187956255"/>
              </p:ext>
            </p:extLst>
          </p:nvPr>
        </p:nvGraphicFramePr>
        <p:xfrm>
          <a:off x="4851481" y="2492896"/>
          <a:ext cx="2484276" cy="1159730"/>
        </p:xfrm>
        <a:graphic>
          <a:graphicData uri="http://schemas.openxmlformats.org/presentationml/2006/ole">
            <mc:AlternateContent xmlns:mc="http://schemas.openxmlformats.org/markup-compatibility/2006">
              <mc:Choice xmlns:v="urn:schemas-microsoft-com:vml" Requires="v">
                <p:oleObj spid="_x0000_s36015" name="Equation" r:id="rId6" imgW="774360" imgH="419040" progId="Equation.DSMT4">
                  <p:embed/>
                </p:oleObj>
              </mc:Choice>
              <mc:Fallback>
                <p:oleObj name="Equation" r:id="rId6" imgW="774360" imgH="419040" progId="Equation.DSMT4">
                  <p:embed/>
                  <p:pic>
                    <p:nvPicPr>
                      <p:cNvPr id="0" name=""/>
                      <p:cNvPicPr/>
                      <p:nvPr/>
                    </p:nvPicPr>
                    <p:blipFill>
                      <a:blip r:embed="rId7"/>
                      <a:stretch>
                        <a:fillRect/>
                      </a:stretch>
                    </p:blipFill>
                    <p:spPr>
                      <a:xfrm>
                        <a:off x="4851481" y="2492896"/>
                        <a:ext cx="2484276" cy="115973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45116ACF-A958-4D80-BBAC-0F0D914CC964}"/>
              </a:ext>
            </a:extLst>
          </p:cNvPr>
          <p:cNvGraphicFramePr>
            <a:graphicFrameLocks noChangeAspect="1"/>
          </p:cNvGraphicFramePr>
          <p:nvPr>
            <p:extLst>
              <p:ext uri="{D42A27DB-BD31-4B8C-83A1-F6EECF244321}">
                <p14:modId xmlns:p14="http://schemas.microsoft.com/office/powerpoint/2010/main" val="3627378657"/>
              </p:ext>
            </p:extLst>
          </p:nvPr>
        </p:nvGraphicFramePr>
        <p:xfrm>
          <a:off x="1953159" y="4632025"/>
          <a:ext cx="3276364" cy="565917"/>
        </p:xfrm>
        <a:graphic>
          <a:graphicData uri="http://schemas.openxmlformats.org/presentationml/2006/ole">
            <mc:AlternateContent xmlns:mc="http://schemas.openxmlformats.org/markup-compatibility/2006">
              <mc:Choice xmlns:v="urn:schemas-microsoft-com:vml" Requires="v">
                <p:oleObj spid="_x0000_s36016" name="Equation" r:id="rId8" imgW="1396800" imgH="241200" progId="Equation.DSMT4">
                  <p:embed/>
                </p:oleObj>
              </mc:Choice>
              <mc:Fallback>
                <p:oleObj name="Equation" r:id="rId8" imgW="1396800" imgH="241200" progId="Equation.DSMT4">
                  <p:embed/>
                  <p:pic>
                    <p:nvPicPr>
                      <p:cNvPr id="0" name=""/>
                      <p:cNvPicPr/>
                      <p:nvPr/>
                    </p:nvPicPr>
                    <p:blipFill>
                      <a:blip r:embed="rId9"/>
                      <a:stretch>
                        <a:fillRect/>
                      </a:stretch>
                    </p:blipFill>
                    <p:spPr>
                      <a:xfrm>
                        <a:off x="1953159" y="4632025"/>
                        <a:ext cx="3276364" cy="56591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AE9E5201-54F3-46BC-93ED-8EA4FDBE75F6}"/>
              </a:ext>
            </a:extLst>
          </p:cNvPr>
          <p:cNvGraphicFramePr>
            <a:graphicFrameLocks noChangeAspect="1"/>
          </p:cNvGraphicFramePr>
          <p:nvPr>
            <p:extLst>
              <p:ext uri="{D42A27DB-BD31-4B8C-83A1-F6EECF244321}">
                <p14:modId xmlns:p14="http://schemas.microsoft.com/office/powerpoint/2010/main" val="3510132178"/>
              </p:ext>
            </p:extLst>
          </p:nvPr>
        </p:nvGraphicFramePr>
        <p:xfrm>
          <a:off x="3645347" y="5479141"/>
          <a:ext cx="4002102" cy="613225"/>
        </p:xfrm>
        <a:graphic>
          <a:graphicData uri="http://schemas.openxmlformats.org/presentationml/2006/ole">
            <mc:AlternateContent xmlns:mc="http://schemas.openxmlformats.org/markup-compatibility/2006">
              <mc:Choice xmlns:v="urn:schemas-microsoft-com:vml" Requires="v">
                <p:oleObj spid="_x0000_s36017" name="Equation" r:id="rId10" imgW="1574640" imgH="241200" progId="Equation.DSMT4">
                  <p:embed/>
                </p:oleObj>
              </mc:Choice>
              <mc:Fallback>
                <p:oleObj name="Equation" r:id="rId10" imgW="1574640" imgH="241200" progId="Equation.DSMT4">
                  <p:embed/>
                  <p:pic>
                    <p:nvPicPr>
                      <p:cNvPr id="0" name=""/>
                      <p:cNvPicPr/>
                      <p:nvPr/>
                    </p:nvPicPr>
                    <p:blipFill>
                      <a:blip r:embed="rId11"/>
                      <a:stretch>
                        <a:fillRect/>
                      </a:stretch>
                    </p:blipFill>
                    <p:spPr>
                      <a:xfrm>
                        <a:off x="3645347" y="5479141"/>
                        <a:ext cx="4002102" cy="613225"/>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xmlns="" id="{751B3BE3-29E6-44FF-9CF3-814F5EB7E11B}"/>
              </a:ext>
            </a:extLst>
          </p:cNvPr>
          <p:cNvSpPr/>
          <p:nvPr/>
        </p:nvSpPr>
        <p:spPr>
          <a:xfrm>
            <a:off x="3573339" y="5373216"/>
            <a:ext cx="4176464" cy="80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391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50039" y="503998"/>
            <a:ext cx="1131636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endParaRPr kumimoji="1" lang="zh-CN" altLang="en-US" sz="2200" dirty="0">
              <a:latin typeface="+mn-lt"/>
              <a:ea typeface="+mn-ea"/>
            </a:endParaRPr>
          </a:p>
        </p:txBody>
      </p:sp>
      <p:grpSp>
        <p:nvGrpSpPr>
          <p:cNvPr id="4" name="Group 28"/>
          <p:cNvGrpSpPr>
            <a:grpSpLocks/>
          </p:cNvGrpSpPr>
          <p:nvPr/>
        </p:nvGrpSpPr>
        <p:grpSpPr bwMode="auto">
          <a:xfrm>
            <a:off x="404987" y="1408113"/>
            <a:ext cx="7315200" cy="4800600"/>
            <a:chOff x="720" y="1104"/>
            <a:chExt cx="4608" cy="3024"/>
          </a:xfrm>
        </p:grpSpPr>
        <p:sp>
          <p:nvSpPr>
            <p:cNvPr id="5" name="Text Box 5"/>
            <p:cNvSpPr txBox="1">
              <a:spLocks noChangeArrowheads="1"/>
            </p:cNvSpPr>
            <p:nvPr/>
          </p:nvSpPr>
          <p:spPr bwMode="auto">
            <a:xfrm>
              <a:off x="720" y="1104"/>
              <a:ext cx="460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algn="just">
                <a:lnSpc>
                  <a:spcPct val="75000"/>
                </a:lnSpc>
              </a:pPr>
              <a:endParaRPr lang="en-US" altLang="zh-CN" sz="2800" dirty="0">
                <a:ea typeface="楷体" pitchFamily="49"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4</a:t>
              </a:r>
              <a:endParaRPr lang="en-US" altLang="zh-CN" sz="2800" dirty="0">
                <a:ea typeface="楷体" pitchFamily="49" charset="-122"/>
              </a:endParaRPr>
            </a:p>
            <a:p>
              <a:pPr algn="just">
                <a:lnSpc>
                  <a:spcPct val="95000"/>
                </a:lnSpc>
              </a:pPr>
              <a:r>
                <a:rPr lang="en-US" altLang="zh-CN" sz="2800" dirty="0">
                  <a:ea typeface="等线" pitchFamily="2" charset="-122"/>
                </a:rPr>
                <a:t>                                  </a:t>
              </a:r>
              <a:r>
                <a:rPr lang="en-US" altLang="zh-CN" sz="2800" i="1" dirty="0">
                  <a:ea typeface="等线" pitchFamily="2" charset="-122"/>
                </a:rPr>
                <a:t>Su</a:t>
              </a:r>
              <a:r>
                <a:rPr lang="en-US" altLang="zh-CN" sz="2800" baseline="30000" dirty="0">
                  <a:ea typeface="等线" pitchFamily="2" charset="-122"/>
                </a:rPr>
                <a:t>3</a:t>
              </a:r>
              <a:endParaRPr lang="en-US" altLang="zh-CN" sz="2800" i="1" dirty="0">
                <a:ea typeface="等线" pitchFamily="2"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Su</a:t>
              </a:r>
              <a:r>
                <a:rPr lang="en-US" altLang="zh-CN" sz="2800" baseline="30000" dirty="0" err="1">
                  <a:ea typeface="等线" pitchFamily="2" charset="-122"/>
                </a:rPr>
                <a:t>2</a:t>
              </a:r>
              <a:r>
                <a:rPr lang="en-US" altLang="zh-CN" sz="2800" i="1" dirty="0">
                  <a:ea typeface="等线" pitchFamily="2" charset="-122"/>
                </a:rPr>
                <a:t> </a:t>
              </a:r>
              <a:endParaRPr lang="en-US" altLang="zh-CN" sz="2800" i="1" baseline="30000" dirty="0">
                <a:ea typeface="等线" pitchFamily="2" charset="-122"/>
              </a:endParaRPr>
            </a:p>
            <a:p>
              <a:pPr algn="just">
                <a:lnSpc>
                  <a:spcPct val="95000"/>
                </a:lnSpc>
              </a:pPr>
              <a:r>
                <a:rPr lang="en-US" altLang="zh-CN" sz="2800" i="1" dirty="0">
                  <a:ea typeface="等线" pitchFamily="2" charset="-122"/>
                </a:rPr>
                <a:t>           Su                   </a:t>
              </a:r>
              <a:r>
                <a:rPr lang="en-US" altLang="zh-CN" sz="2800" i="1" dirty="0" err="1">
                  <a:ea typeface="等线" pitchFamily="2" charset="-122"/>
                </a:rPr>
                <a:t>Su</a:t>
              </a:r>
              <a:endParaRPr lang="en-US" altLang="zh-CN" sz="2800" i="1" dirty="0">
                <a:ea typeface="等线" pitchFamily="2" charset="-122"/>
              </a:endParaRPr>
            </a:p>
            <a:p>
              <a:pPr algn="just">
                <a:lnSpc>
                  <a:spcPct val="95000"/>
                </a:lnSpc>
              </a:pPr>
              <a:r>
                <a:rPr lang="en-US" altLang="zh-CN" sz="2800" i="1" dirty="0">
                  <a:ea typeface="等线" pitchFamily="2" charset="-122"/>
                </a:rPr>
                <a:t> S                   </a:t>
              </a:r>
              <a:r>
                <a:rPr lang="en-US" altLang="zh-CN" sz="2800" i="1" dirty="0" err="1">
                  <a:ea typeface="等线" pitchFamily="2" charset="-122"/>
                </a:rPr>
                <a:t>S</a:t>
              </a:r>
              <a:r>
                <a:rPr lang="en-US" altLang="zh-CN" sz="2800" i="1" dirty="0">
                  <a:ea typeface="等线" pitchFamily="2" charset="-122"/>
                </a:rPr>
                <a:t>                  </a:t>
              </a:r>
              <a:r>
                <a:rPr lang="en-US" altLang="zh-CN" sz="2800" i="1" dirty="0" err="1">
                  <a:ea typeface="等线" pitchFamily="2" charset="-122"/>
                </a:rPr>
                <a:t>S</a:t>
              </a:r>
              <a:r>
                <a:rPr lang="en-US" altLang="zh-CN" sz="2800" i="1" dirty="0">
                  <a:ea typeface="等线" pitchFamily="2" charset="-122"/>
                </a:rPr>
                <a:t> </a:t>
              </a:r>
            </a:p>
            <a:p>
              <a:pPr algn="just">
                <a:lnSpc>
                  <a:spcPct val="95000"/>
                </a:lnSpc>
              </a:pPr>
              <a:r>
                <a:rPr lang="en-US" altLang="zh-CN" sz="2800" i="1" dirty="0">
                  <a:ea typeface="等线" pitchFamily="2" charset="-122"/>
                </a:rPr>
                <a:t>           </a:t>
              </a:r>
              <a:r>
                <a:rPr lang="en-US" altLang="zh-CN" sz="2800" i="1" dirty="0" err="1">
                  <a:ea typeface="等线" pitchFamily="2" charset="-122"/>
                </a:rPr>
                <a:t>Sd</a:t>
              </a:r>
              <a:r>
                <a:rPr lang="en-US" altLang="zh-CN" sz="2800" i="1" dirty="0">
                  <a:ea typeface="等线" pitchFamily="2" charset="-122"/>
                </a:rPr>
                <a:t>                   </a:t>
              </a:r>
              <a:r>
                <a:rPr lang="en-US" altLang="zh-CN" sz="2800" i="1" dirty="0" err="1">
                  <a:ea typeface="等线" pitchFamily="2" charset="-122"/>
                </a:rPr>
                <a:t>Sd</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Sd</a:t>
              </a:r>
              <a:r>
                <a:rPr lang="en-US" altLang="zh-CN" sz="2800" baseline="30000" dirty="0" err="1">
                  <a:ea typeface="等线" pitchFamily="2" charset="-122"/>
                </a:rPr>
                <a:t>2</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3</a:t>
              </a:r>
              <a:r>
                <a:rPr lang="en-US" altLang="zh-CN" sz="2800" dirty="0">
                  <a:ea typeface="等线" pitchFamily="2" charset="-122"/>
                </a:rPr>
                <a:t>  </a:t>
              </a:r>
            </a:p>
            <a:p>
              <a:pPr>
                <a:lnSpc>
                  <a:spcPct val="95000"/>
                </a:lnSpc>
              </a:pPr>
              <a:r>
                <a:rPr lang="en-US" altLang="zh-CN" sz="2800" i="1" dirty="0">
                  <a:ea typeface="等线" pitchFamily="2" charset="-122"/>
                </a:rPr>
                <a:t>                                        Sd</a:t>
              </a:r>
              <a:r>
                <a:rPr lang="en-US" altLang="zh-CN" sz="2800" baseline="30000" dirty="0">
                  <a:ea typeface="等线" pitchFamily="2" charset="-122"/>
                </a:rPr>
                <a:t>4</a:t>
              </a:r>
              <a:endParaRPr lang="en-US" altLang="zh-CN" sz="2800" dirty="0">
                <a:ea typeface="等线" pitchFamily="2" charset="-122"/>
              </a:endParaRPr>
            </a:p>
            <a:p>
              <a:pPr>
                <a:lnSpc>
                  <a:spcPct val="90000"/>
                </a:lnSpc>
              </a:pPr>
              <a:endParaRPr lang="en-US" altLang="zh-CN" sz="2800" dirty="0">
                <a:ea typeface="等线" pitchFamily="2" charset="-122"/>
              </a:endParaRPr>
            </a:p>
            <a:p>
              <a:pPr>
                <a:lnSpc>
                  <a:spcPct val="80000"/>
                </a:lnSpc>
              </a:pPr>
              <a:endParaRPr lang="en-US" altLang="zh-CN" sz="2400" dirty="0">
                <a:ea typeface="等线" pitchFamily="2" charset="-122"/>
              </a:endParaRPr>
            </a:p>
          </p:txBody>
        </p:sp>
        <p:grpSp>
          <p:nvGrpSpPr>
            <p:cNvPr id="6" name="Group 27"/>
            <p:cNvGrpSpPr>
              <a:grpSpLocks/>
            </p:cNvGrpSpPr>
            <p:nvPr/>
          </p:nvGrpSpPr>
          <p:grpSpPr bwMode="auto">
            <a:xfrm>
              <a:off x="960" y="1584"/>
              <a:ext cx="3072" cy="2393"/>
              <a:chOff x="960" y="1584"/>
              <a:chExt cx="3072" cy="2393"/>
            </a:xfrm>
          </p:grpSpPr>
          <p:sp>
            <p:nvSpPr>
              <p:cNvPr id="7" name="Line 6"/>
              <p:cNvSpPr>
                <a:spLocks noChangeShapeType="1"/>
              </p:cNvSpPr>
              <p:nvPr/>
            </p:nvSpPr>
            <p:spPr bwMode="auto">
              <a:xfrm flipV="1">
                <a:off x="1056" y="230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8" name="Line 7"/>
              <p:cNvSpPr>
                <a:spLocks noChangeShapeType="1"/>
              </p:cNvSpPr>
              <p:nvPr/>
            </p:nvSpPr>
            <p:spPr bwMode="auto">
              <a:xfrm>
                <a:off x="1056" y="254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 name="Line 8"/>
              <p:cNvSpPr>
                <a:spLocks noChangeShapeType="1"/>
              </p:cNvSpPr>
              <p:nvPr/>
            </p:nvSpPr>
            <p:spPr bwMode="auto">
              <a:xfrm>
                <a:off x="1680" y="2736"/>
                <a:ext cx="624" cy="192"/>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2304" y="292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10"/>
              <p:cNvSpPr>
                <a:spLocks noChangeShapeType="1"/>
              </p:cNvSpPr>
              <p:nvPr/>
            </p:nvSpPr>
            <p:spPr bwMode="auto">
              <a:xfrm>
                <a:off x="2928" y="3120"/>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11"/>
              <p:cNvSpPr>
                <a:spLocks noChangeShapeType="1"/>
              </p:cNvSpPr>
              <p:nvPr/>
            </p:nvSpPr>
            <p:spPr bwMode="auto">
              <a:xfrm flipV="1">
                <a:off x="1680" y="206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2"/>
              <p:cNvSpPr>
                <a:spLocks noChangeShapeType="1"/>
              </p:cNvSpPr>
              <p:nvPr/>
            </p:nvSpPr>
            <p:spPr bwMode="auto">
              <a:xfrm flipV="1">
                <a:off x="2304" y="182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3"/>
              <p:cNvSpPr>
                <a:spLocks noChangeShapeType="1"/>
              </p:cNvSpPr>
              <p:nvPr/>
            </p:nvSpPr>
            <p:spPr bwMode="auto">
              <a:xfrm flipV="1">
                <a:off x="2928" y="158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5" name="Line 14"/>
              <p:cNvSpPr>
                <a:spLocks noChangeShapeType="1"/>
              </p:cNvSpPr>
              <p:nvPr/>
            </p:nvSpPr>
            <p:spPr bwMode="auto">
              <a:xfrm flipV="1">
                <a:off x="2976" y="201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5"/>
              <p:cNvSpPr>
                <a:spLocks noChangeShapeType="1"/>
              </p:cNvSpPr>
              <p:nvPr/>
            </p:nvSpPr>
            <p:spPr bwMode="auto">
              <a:xfrm flipV="1">
                <a:off x="2352" y="225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6"/>
              <p:cNvSpPr>
                <a:spLocks noChangeShapeType="1"/>
              </p:cNvSpPr>
              <p:nvPr/>
            </p:nvSpPr>
            <p:spPr bwMode="auto">
              <a:xfrm flipV="1">
                <a:off x="1680" y="249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17"/>
              <p:cNvSpPr>
                <a:spLocks noChangeShapeType="1"/>
              </p:cNvSpPr>
              <p:nvPr/>
            </p:nvSpPr>
            <p:spPr bwMode="auto">
              <a:xfrm flipV="1">
                <a:off x="2976" y="244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9" name="Line 18"/>
              <p:cNvSpPr>
                <a:spLocks noChangeShapeType="1"/>
              </p:cNvSpPr>
              <p:nvPr/>
            </p:nvSpPr>
            <p:spPr bwMode="auto">
              <a:xfrm flipV="1">
                <a:off x="2352" y="268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0" name="Line 19"/>
              <p:cNvSpPr>
                <a:spLocks noChangeShapeType="1"/>
              </p:cNvSpPr>
              <p:nvPr/>
            </p:nvSpPr>
            <p:spPr bwMode="auto">
              <a:xfrm flipV="1">
                <a:off x="2928" y="2880"/>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1" name="Line 20"/>
              <p:cNvSpPr>
                <a:spLocks noChangeShapeType="1"/>
              </p:cNvSpPr>
              <p:nvPr/>
            </p:nvSpPr>
            <p:spPr bwMode="auto">
              <a:xfrm>
                <a:off x="2928" y="268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2" name="Line 21"/>
              <p:cNvSpPr>
                <a:spLocks noChangeShapeType="1"/>
              </p:cNvSpPr>
              <p:nvPr/>
            </p:nvSpPr>
            <p:spPr bwMode="auto">
              <a:xfrm>
                <a:off x="2304" y="249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3" name="Line 22"/>
              <p:cNvSpPr>
                <a:spLocks noChangeShapeType="1"/>
              </p:cNvSpPr>
              <p:nvPr/>
            </p:nvSpPr>
            <p:spPr bwMode="auto">
              <a:xfrm>
                <a:off x="2304" y="206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4" name="Line 23"/>
              <p:cNvSpPr>
                <a:spLocks noChangeShapeType="1"/>
              </p:cNvSpPr>
              <p:nvPr/>
            </p:nvSpPr>
            <p:spPr bwMode="auto">
              <a:xfrm>
                <a:off x="1680" y="230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24"/>
              <p:cNvSpPr>
                <a:spLocks noChangeShapeType="1"/>
              </p:cNvSpPr>
              <p:nvPr/>
            </p:nvSpPr>
            <p:spPr bwMode="auto">
              <a:xfrm>
                <a:off x="2976" y="225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6" name="Line 25"/>
              <p:cNvSpPr>
                <a:spLocks noChangeShapeType="1"/>
              </p:cNvSpPr>
              <p:nvPr/>
            </p:nvSpPr>
            <p:spPr bwMode="auto">
              <a:xfrm>
                <a:off x="2928" y="182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7" name="Text Box 26"/>
              <p:cNvSpPr txBox="1">
                <a:spLocks noChangeArrowheads="1"/>
              </p:cNvSpPr>
              <p:nvPr/>
            </p:nvSpPr>
            <p:spPr bwMode="auto">
              <a:xfrm>
                <a:off x="960" y="3648"/>
                <a:ext cx="307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a:latin typeface="STSong" pitchFamily="2" charset="-122"/>
                    <a:ea typeface="STSong" pitchFamily="2" charset="-122"/>
                  </a:rPr>
                  <a:t>一个</a:t>
                </a:r>
                <a:r>
                  <a:rPr lang="en-US" altLang="zh-CN" sz="2800">
                    <a:latin typeface="STSong" pitchFamily="2" charset="-122"/>
                    <a:ea typeface="STSong" pitchFamily="2" charset="-122"/>
                  </a:rPr>
                  <a:t>T = 4 </a:t>
                </a:r>
                <a:r>
                  <a:rPr lang="en-US" altLang="zh-CN" sz="2800">
                    <a:latin typeface="STSong" pitchFamily="2" charset="-122"/>
                    <a:ea typeface="STSong" pitchFamily="2" charset="-122"/>
                    <a:sym typeface="Symbol" pitchFamily="18" charset="2"/>
                  </a:rPr>
                  <a:t></a:t>
                </a:r>
                <a:r>
                  <a:rPr lang="en-US" altLang="zh-CN" sz="2800" i="1">
                    <a:latin typeface="STSong" pitchFamily="2" charset="-122"/>
                    <a:ea typeface="STSong" pitchFamily="2" charset="-122"/>
                  </a:rPr>
                  <a:t>t </a:t>
                </a:r>
                <a:r>
                  <a:rPr lang="zh-CN" altLang="en-US" sz="2800">
                    <a:latin typeface="STSong" pitchFamily="2" charset="-122"/>
                    <a:ea typeface="STSong" pitchFamily="2" charset="-122"/>
                  </a:rPr>
                  <a:t>的二叉树图</a:t>
                </a:r>
              </a:p>
            </p:txBody>
          </p:sp>
        </p:grpSp>
      </p:grpSp>
      <p:grpSp>
        <p:nvGrpSpPr>
          <p:cNvPr id="28" name="Group 38"/>
          <p:cNvGrpSpPr>
            <a:grpSpLocks/>
          </p:cNvGrpSpPr>
          <p:nvPr/>
        </p:nvGrpSpPr>
        <p:grpSpPr bwMode="auto">
          <a:xfrm>
            <a:off x="8030037" y="1594645"/>
            <a:ext cx="3492500" cy="4113212"/>
            <a:chOff x="3560" y="1117"/>
            <a:chExt cx="2200" cy="2591"/>
          </a:xfrm>
        </p:grpSpPr>
        <p:sp>
          <p:nvSpPr>
            <p:cNvPr id="29" name="Text Box 31"/>
            <p:cNvSpPr txBox="1">
              <a:spLocks noChangeArrowheads="1"/>
            </p:cNvSpPr>
            <p:nvPr/>
          </p:nvSpPr>
          <p:spPr bwMode="auto">
            <a:xfrm>
              <a:off x="3560" y="1570"/>
              <a:ext cx="22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dirty="0">
                  <a:latin typeface="STSong" pitchFamily="2" charset="-122"/>
                  <a:ea typeface="STSong" pitchFamily="2" charset="-122"/>
                </a:rPr>
                <a:t>利用概率论的知识，可以导出</a:t>
              </a:r>
            </a:p>
          </p:txBody>
        </p:sp>
        <p:graphicFrame>
          <p:nvGraphicFramePr>
            <p:cNvPr id="30" name="Object 33"/>
            <p:cNvGraphicFramePr>
              <a:graphicFrameLocks noChangeAspect="1"/>
            </p:cNvGraphicFramePr>
            <p:nvPr/>
          </p:nvGraphicFramePr>
          <p:xfrm>
            <a:off x="3969" y="2251"/>
            <a:ext cx="499" cy="247"/>
          </p:xfrm>
          <a:graphic>
            <a:graphicData uri="http://schemas.openxmlformats.org/presentationml/2006/ole">
              <mc:AlternateContent xmlns:mc="http://schemas.openxmlformats.org/markup-compatibility/2006">
                <mc:Choice xmlns:v="urn:schemas-microsoft-com:vml" Requires="v">
                  <p:oleObj spid="_x0000_s60478" r:id="rId3" imgW="12992040" imgH="5685840" progId="Equation.3">
                    <p:embed/>
                  </p:oleObj>
                </mc:Choice>
                <mc:Fallback>
                  <p:oleObj r:id="rId3" imgW="12992040" imgH="5685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2251"/>
                          <a:ext cx="49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 name="Object 34"/>
            <p:cNvGraphicFramePr>
              <a:graphicFrameLocks noChangeAspect="1"/>
            </p:cNvGraphicFramePr>
            <p:nvPr/>
          </p:nvGraphicFramePr>
          <p:xfrm>
            <a:off x="3923" y="2614"/>
            <a:ext cx="765" cy="342"/>
          </p:xfrm>
          <a:graphic>
            <a:graphicData uri="http://schemas.openxmlformats.org/presentationml/2006/ole">
              <mc:AlternateContent xmlns:mc="http://schemas.openxmlformats.org/markup-compatibility/2006">
                <mc:Choice xmlns:v="urn:schemas-microsoft-com:vml" Requires="v">
                  <p:oleObj spid="_x0000_s60479" r:id="rId5" imgW="18681840" imgH="7314120" progId="Equation.3">
                    <p:embed/>
                  </p:oleObj>
                </mc:Choice>
                <mc:Fallback>
                  <p:oleObj r:id="rId5" imgW="18681840" imgH="7314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614"/>
                          <a:ext cx="76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2" name="Object 35"/>
            <p:cNvGraphicFramePr>
              <a:graphicFrameLocks noChangeAspect="1"/>
            </p:cNvGraphicFramePr>
            <p:nvPr/>
          </p:nvGraphicFramePr>
          <p:xfrm>
            <a:off x="4830" y="2614"/>
            <a:ext cx="765" cy="302"/>
          </p:xfrm>
          <a:graphic>
            <a:graphicData uri="http://schemas.openxmlformats.org/presentationml/2006/ole">
              <mc:AlternateContent xmlns:mc="http://schemas.openxmlformats.org/markup-compatibility/2006">
                <mc:Choice xmlns:v="urn:schemas-microsoft-com:vml" Requires="v">
                  <p:oleObj spid="_x0000_s60480" r:id="rId7" imgW="21120120" imgH="7314120" progId="Equation.3">
                    <p:embed/>
                  </p:oleObj>
                </mc:Choice>
                <mc:Fallback>
                  <p:oleObj r:id="rId7" imgW="21120120" imgH="7314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0" y="2614"/>
                          <a:ext cx="76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3" name="Object 36"/>
            <p:cNvGraphicFramePr>
              <a:graphicFrameLocks noChangeAspect="1"/>
            </p:cNvGraphicFramePr>
            <p:nvPr/>
          </p:nvGraphicFramePr>
          <p:xfrm>
            <a:off x="3923" y="3158"/>
            <a:ext cx="804" cy="550"/>
          </p:xfrm>
          <a:graphic>
            <a:graphicData uri="http://schemas.openxmlformats.org/presentationml/2006/ole">
              <mc:AlternateContent xmlns:mc="http://schemas.openxmlformats.org/markup-compatibility/2006">
                <mc:Choice xmlns:v="urn:schemas-microsoft-com:vml" Requires="v">
                  <p:oleObj spid="_x0000_s60481" r:id="rId9" imgW="22339440" imgH="13419720" progId="Equation.DSMT4">
                    <p:embed/>
                  </p:oleObj>
                </mc:Choice>
                <mc:Fallback>
                  <p:oleObj r:id="rId9" imgW="22339440" imgH="13419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 y="3158"/>
                          <a:ext cx="804"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 name="Text Box 37"/>
            <p:cNvSpPr txBox="1">
              <a:spLocks noChangeArrowheads="1"/>
            </p:cNvSpPr>
            <p:nvPr/>
          </p:nvSpPr>
          <p:spPr bwMode="auto">
            <a:xfrm>
              <a:off x="3787" y="1117"/>
              <a:ext cx="18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3200">
                  <a:solidFill>
                    <a:srgbClr val="333399"/>
                  </a:solidFill>
                  <a:latin typeface="STSong" pitchFamily="2" charset="-122"/>
                  <a:ea typeface="STSong" pitchFamily="2" charset="-122"/>
                </a:rPr>
                <a:t>确定有关常数</a:t>
              </a:r>
            </a:p>
          </p:txBody>
        </p:sp>
      </p:grpSp>
    </p:spTree>
    <p:extLst>
      <p:ext uri="{BB962C8B-B14F-4D97-AF65-F5344CB8AC3E}">
        <p14:creationId xmlns:p14="http://schemas.microsoft.com/office/powerpoint/2010/main" val="368214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p:sp>
        <p:nvSpPr>
          <p:cNvPr id="7" name="左大括号 6">
            <a:extLst>
              <a:ext uri="{FF2B5EF4-FFF2-40B4-BE49-F238E27FC236}">
                <a16:creationId xmlns:a16="http://schemas.microsoft.com/office/drawing/2014/main" xmlns="" id="{2C2B08FD-1F0A-4851-8BE7-74D0536169E1}"/>
              </a:ext>
            </a:extLst>
          </p:cNvPr>
          <p:cNvSpPr/>
          <p:nvPr/>
        </p:nvSpPr>
        <p:spPr>
          <a:xfrm>
            <a:off x="924032" y="1661700"/>
            <a:ext cx="576064" cy="2469664"/>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8" name="圆角矩形 4">
            <a:extLst>
              <a:ext uri="{FF2B5EF4-FFF2-40B4-BE49-F238E27FC236}">
                <a16:creationId xmlns:a16="http://schemas.microsoft.com/office/drawing/2014/main" xmlns="" id="{6400208B-907F-4180-A4E6-D145B456B02D}"/>
              </a:ext>
            </a:extLst>
          </p:cNvPr>
          <p:cNvSpPr/>
          <p:nvPr/>
        </p:nvSpPr>
        <p:spPr>
          <a:xfrm>
            <a:off x="1500096" y="122965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即期利率</a:t>
            </a:r>
            <a:endParaRPr kumimoji="1" lang="zh-CN" altLang="en-US" sz="2400" dirty="0"/>
          </a:p>
        </p:txBody>
      </p:sp>
      <p:sp>
        <p:nvSpPr>
          <p:cNvPr id="9" name="圆角矩形 5">
            <a:extLst>
              <a:ext uri="{FF2B5EF4-FFF2-40B4-BE49-F238E27FC236}">
                <a16:creationId xmlns:a16="http://schemas.microsoft.com/office/drawing/2014/main" xmlns="" id="{C1779C15-3393-437B-9AD9-6693E352231B}"/>
              </a:ext>
            </a:extLst>
          </p:cNvPr>
          <p:cNvSpPr/>
          <p:nvPr/>
        </p:nvSpPr>
        <p:spPr>
          <a:xfrm>
            <a:off x="1505408" y="3699316"/>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远期利率</a:t>
            </a:r>
            <a:endParaRPr kumimoji="1" lang="zh-CN" altLang="en-US" sz="2400" dirty="0"/>
          </a:p>
        </p:txBody>
      </p:sp>
      <p:sp>
        <p:nvSpPr>
          <p:cNvPr id="10" name="文本框 9">
            <a:extLst>
              <a:ext uri="{FF2B5EF4-FFF2-40B4-BE49-F238E27FC236}">
                <a16:creationId xmlns:a16="http://schemas.microsoft.com/office/drawing/2014/main" xmlns="" id="{985D306D-365A-47B9-BF99-ACC3ACB22F09}"/>
              </a:ext>
            </a:extLst>
          </p:cNvPr>
          <p:cNvSpPr txBox="1"/>
          <p:nvPr/>
        </p:nvSpPr>
        <p:spPr>
          <a:xfrm>
            <a:off x="5554782" y="1517657"/>
            <a:ext cx="5688632" cy="400110"/>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是指从今天开始计算持续</a:t>
            </a:r>
            <a:r>
              <a:rPr lang="en-US" altLang="zh-CN" sz="2000" kern="100" dirty="0">
                <a:solidFill>
                  <a:srgbClr val="000000"/>
                </a:solidFill>
                <a:latin typeface="Times New Roman" panose="02020503050405090304" pitchFamily="18" charset="0"/>
                <a:cs typeface="Times New Roman" panose="02020503050405090304" pitchFamily="18" charset="0"/>
              </a:rPr>
              <a:t>n</a:t>
            </a:r>
            <a:r>
              <a:rPr lang="zh-CN" altLang="en-US" sz="2000" kern="100" dirty="0">
                <a:solidFill>
                  <a:srgbClr val="000000"/>
                </a:solidFill>
                <a:latin typeface="Times New Roman" panose="02020503050405090304" pitchFamily="18" charset="0"/>
                <a:cs typeface="Times New Roman" panose="02020503050405090304" pitchFamily="18" charset="0"/>
              </a:rPr>
              <a:t>年期限的到期收益率</a:t>
            </a:r>
          </a:p>
        </p:txBody>
      </p:sp>
      <p:cxnSp>
        <p:nvCxnSpPr>
          <p:cNvPr id="11" name="直接箭头连接符 16">
            <a:extLst>
              <a:ext uri="{FF2B5EF4-FFF2-40B4-BE49-F238E27FC236}">
                <a16:creationId xmlns:a16="http://schemas.microsoft.com/office/drawing/2014/main" xmlns="" id="{F31B0BE0-CA4D-4BFC-B63E-B63550B8DF0C}"/>
              </a:ext>
            </a:extLst>
          </p:cNvPr>
          <p:cNvCxnSpPr>
            <a:cxnSpLocks/>
          </p:cNvCxnSpPr>
          <p:nvPr/>
        </p:nvCxnSpPr>
        <p:spPr>
          <a:xfrm>
            <a:off x="4668448" y="1661700"/>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a16="http://schemas.microsoft.com/office/drawing/2014/main" xmlns="" id="{9AE533CD-D378-466B-99E7-FB8AD5BEF06F}"/>
              </a:ext>
            </a:extLst>
          </p:cNvPr>
          <p:cNvCxnSpPr>
            <a:cxnSpLocks/>
          </p:cNvCxnSpPr>
          <p:nvPr/>
        </p:nvCxnSpPr>
        <p:spPr>
          <a:xfrm>
            <a:off x="4668448" y="4131364"/>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726EF57-20E1-4BC9-B0D1-4ADDE1041D30}"/>
              </a:ext>
            </a:extLst>
          </p:cNvPr>
          <p:cNvSpPr txBox="1"/>
          <p:nvPr/>
        </p:nvSpPr>
        <p:spPr>
          <a:xfrm>
            <a:off x="5506394" y="3847894"/>
            <a:ext cx="5688632" cy="707886"/>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是隐含在给定的即期利率中，定义为未来某一时点到另外一个时点的利率</a:t>
            </a:r>
          </a:p>
        </p:txBody>
      </p:sp>
      <p:sp>
        <p:nvSpPr>
          <p:cNvPr id="15" name="矩形: 圆角 14">
            <a:extLst>
              <a:ext uri="{FF2B5EF4-FFF2-40B4-BE49-F238E27FC236}">
                <a16:creationId xmlns:a16="http://schemas.microsoft.com/office/drawing/2014/main" xmlns="" id="{9FD7CE25-6F99-4099-AB42-7CB4BDA00FEA}"/>
              </a:ext>
            </a:extLst>
          </p:cNvPr>
          <p:cNvSpPr/>
          <p:nvPr/>
        </p:nvSpPr>
        <p:spPr>
          <a:xfrm>
            <a:off x="5413965" y="1285665"/>
            <a:ext cx="5688631" cy="8640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99F4ECEB-0B70-49B9-A340-BE117C61DB79}"/>
              </a:ext>
            </a:extLst>
          </p:cNvPr>
          <p:cNvSpPr/>
          <p:nvPr/>
        </p:nvSpPr>
        <p:spPr>
          <a:xfrm>
            <a:off x="5413966" y="3699316"/>
            <a:ext cx="5688630" cy="10050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228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836712"/>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的求解：考虑一个五期的二叉树定价模型，通过上述的定价思路，通过不断逆推可得在五期二叉树定价模型中（见右图），该期权的价格为</a:t>
            </a:r>
            <a:r>
              <a:rPr kumimoji="1" lang="en-US" altLang="zh-CN" sz="2200" dirty="0">
                <a:latin typeface="+mn-lt"/>
                <a:ea typeface="+mn-ea"/>
              </a:rPr>
              <a:t>2.08</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从估计结果看低于风险中性定价和无套利定价结果。</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9" name="图片 8">
            <a:extLst>
              <a:ext uri="{FF2B5EF4-FFF2-40B4-BE49-F238E27FC236}">
                <a16:creationId xmlns:a16="http://schemas.microsoft.com/office/drawing/2014/main" xmlns="" id="{A1F088CB-AD43-4024-9027-035B5E9BD625}"/>
              </a:ext>
            </a:extLst>
          </p:cNvPr>
          <p:cNvPicPr>
            <a:picLocks noChangeAspect="1"/>
          </p:cNvPicPr>
          <p:nvPr/>
        </p:nvPicPr>
        <p:blipFill>
          <a:blip r:embed="rId2"/>
          <a:stretch>
            <a:fillRect/>
          </a:stretch>
        </p:blipFill>
        <p:spPr>
          <a:xfrm>
            <a:off x="4916827" y="752456"/>
            <a:ext cx="7093790" cy="5816221"/>
          </a:xfrm>
          <a:prstGeom prst="rect">
            <a:avLst/>
          </a:prstGeom>
        </p:spPr>
      </p:pic>
      <p:cxnSp>
        <p:nvCxnSpPr>
          <p:cNvPr id="11" name="直接连接符 10">
            <a:extLst>
              <a:ext uri="{FF2B5EF4-FFF2-40B4-BE49-F238E27FC236}">
                <a16:creationId xmlns:a16="http://schemas.microsoft.com/office/drawing/2014/main" xmlns="" id="{CEB7D4B3-B9A2-451A-8F76-B6229892DA96}"/>
              </a:ext>
            </a:extLst>
          </p:cNvPr>
          <p:cNvCxnSpPr>
            <a:cxnSpLocks/>
          </p:cNvCxnSpPr>
          <p:nvPr/>
        </p:nvCxnSpPr>
        <p:spPr>
          <a:xfrm>
            <a:off x="4941491" y="621432"/>
            <a:ext cx="0" cy="6047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0024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1973</a:t>
            </a:r>
            <a:r>
              <a:rPr lang="zh-CN" altLang="zh-CN" sz="2400" dirty="0">
                <a:latin typeface="STSong" pitchFamily="2" charset="-122"/>
                <a:ea typeface="STSong" pitchFamily="2" charset="-122"/>
              </a:rPr>
              <a:t>年，美国芝加哥大学教授</a:t>
            </a:r>
            <a:r>
              <a:rPr lang="en-US" altLang="zh-CN" sz="2400" dirty="0">
                <a:latin typeface="STSong" pitchFamily="2" charset="-122"/>
                <a:ea typeface="STSong" pitchFamily="2" charset="-122"/>
              </a:rPr>
              <a:t> Fischer Black&amp; Myron Scholes</a:t>
            </a:r>
            <a:r>
              <a:rPr lang="zh-CN" altLang="zh-CN" sz="2400" dirty="0">
                <a:latin typeface="STSong" pitchFamily="2" charset="-122"/>
                <a:ea typeface="STSong" pitchFamily="2" charset="-122"/>
              </a:rPr>
              <a:t>提出了著名的</a:t>
            </a:r>
            <a:r>
              <a:rPr lang="en-US" altLang="zh-CN" sz="2400" dirty="0">
                <a:latin typeface="STSong" pitchFamily="2" charset="-122"/>
                <a:ea typeface="STSong" pitchFamily="2" charset="-122"/>
              </a:rPr>
              <a:t>B-S</a:t>
            </a:r>
            <a:r>
              <a:rPr lang="zh-CN" altLang="zh-CN" sz="2400" dirty="0">
                <a:latin typeface="STSong" pitchFamily="2" charset="-122"/>
                <a:ea typeface="STSong" pitchFamily="2" charset="-122"/>
              </a:rPr>
              <a:t>定价模型，用于确定欧式股票期权价格，在学术界和实务界引起了强烈反响</a:t>
            </a:r>
            <a:r>
              <a:rPr lang="zh-CN" altLang="en-US" sz="2400" dirty="0">
                <a:latin typeface="STSong" pitchFamily="2" charset="-122"/>
                <a:ea typeface="STSong" pitchFamily="2" charset="-122"/>
              </a:rPr>
              <a:t>。</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同年，</a:t>
            </a:r>
            <a:r>
              <a:rPr lang="en-US" altLang="zh-CN" sz="2400" dirty="0">
                <a:latin typeface="STSong" pitchFamily="2" charset="-122"/>
                <a:ea typeface="STSong" pitchFamily="2" charset="-122"/>
              </a:rPr>
              <a:t>Robert C. Merton</a:t>
            </a:r>
            <a:r>
              <a:rPr lang="zh-CN" altLang="zh-CN" sz="2400" dirty="0">
                <a:latin typeface="STSong" pitchFamily="2" charset="-122"/>
                <a:ea typeface="STSong" pitchFamily="2" charset="-122"/>
              </a:rPr>
              <a:t>独立地提出了一个更为一般化的模型。舒尔斯和默顿由此获得了</a:t>
            </a:r>
            <a:r>
              <a:rPr lang="en-US" altLang="zh-CN" sz="2400" dirty="0">
                <a:latin typeface="STSong" pitchFamily="2" charset="-122"/>
                <a:ea typeface="STSong" pitchFamily="2" charset="-122"/>
              </a:rPr>
              <a:t>1997</a:t>
            </a:r>
            <a:r>
              <a:rPr lang="zh-CN" altLang="zh-CN" sz="2400" dirty="0">
                <a:latin typeface="STSong" pitchFamily="2" charset="-122"/>
                <a:ea typeface="STSong" pitchFamily="2" charset="-122"/>
              </a:rPr>
              <a:t>年的诺贝尔经济学奖。</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在</a:t>
            </a:r>
            <a:r>
              <a:rPr lang="zh-CN" altLang="en-US" sz="2400" dirty="0">
                <a:latin typeface="STSong" pitchFamily="2" charset="-122"/>
                <a:ea typeface="STSong" pitchFamily="2" charset="-122"/>
              </a:rPr>
              <a:t>部分</a:t>
            </a:r>
            <a:r>
              <a:rPr lang="zh-CN" altLang="zh-CN" sz="2400" dirty="0">
                <a:latin typeface="STSong" pitchFamily="2" charset="-122"/>
                <a:ea typeface="STSong" pitchFamily="2" charset="-122"/>
              </a:rPr>
              <a:t>我们将循序渐进，尽量深入浅出地介绍布莱克</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舒尔斯</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默顿期权定价模型（下文简称</a:t>
            </a:r>
            <a:r>
              <a:rPr lang="en-US" altLang="zh-CN" sz="2400" dirty="0">
                <a:latin typeface="STSong" pitchFamily="2" charset="-122"/>
                <a:ea typeface="STSong" pitchFamily="2" charset="-122"/>
              </a:rPr>
              <a:t>B-S-M</a:t>
            </a:r>
            <a:r>
              <a:rPr lang="zh-CN" altLang="zh-CN" sz="2400" dirty="0">
                <a:latin typeface="STSong" pitchFamily="2" charset="-122"/>
                <a:ea typeface="STSong" pitchFamily="2" charset="-122"/>
              </a:rPr>
              <a:t>模型），并由此导出衍生证券定价的一般方法</a:t>
            </a:r>
            <a:r>
              <a:rPr lang="zh-CN" altLang="zh-CN"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BS</a:t>
            </a:r>
            <a:r>
              <a:rPr lang="zh-CN" altLang="en-US" sz="2400" dirty="0">
                <a:latin typeface="STSong" pitchFamily="2" charset="-122"/>
                <a:ea typeface="STSong" pitchFamily="2" charset="-122"/>
              </a:rPr>
              <a:t>发表（</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5-6</a:t>
            </a:r>
            <a:r>
              <a:rPr lang="zh-CN" altLang="en-US" sz="2400" dirty="0">
                <a:latin typeface="STSong" pitchFamily="2" charset="-122"/>
                <a:ea typeface="STSong" pitchFamily="2" charset="-122"/>
              </a:rPr>
              <a:t>月）略晚于芝加哥期权交易所</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4</a:t>
            </a:r>
            <a:r>
              <a:rPr lang="zh-CN" altLang="en-US" sz="2400" dirty="0">
                <a:latin typeface="STSong" pitchFamily="2" charset="-122"/>
                <a:ea typeface="STSong" pitchFamily="2" charset="-122"/>
              </a:rPr>
              <a:t>月挂牌。</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en-US" sz="2400" dirty="0">
                <a:latin typeface="STSong" pitchFamily="2" charset="-122"/>
                <a:ea typeface="STSong" pitchFamily="2" charset="-122"/>
              </a:rPr>
              <a:t>两位作者先投稿</a:t>
            </a:r>
            <a:r>
              <a:rPr lang="en-US" altLang="zh-CN" sz="2400" dirty="0">
                <a:latin typeface="STSong" pitchFamily="2" charset="-122"/>
                <a:ea typeface="STSong" pitchFamily="2" charset="-122"/>
              </a:rPr>
              <a:t>Journal of Political Economy</a:t>
            </a:r>
            <a:r>
              <a:rPr lang="zh-CN" altLang="en-US" sz="2400" dirty="0">
                <a:latin typeface="STSong" pitchFamily="2" charset="-122"/>
                <a:ea typeface="STSong" pitchFamily="2" charset="-122"/>
              </a:rPr>
              <a:t>，拒稿原因：金融太多经济学太少。后来投稿给</a:t>
            </a:r>
            <a:r>
              <a:rPr lang="en-US" altLang="zh-CN" sz="2400" dirty="0">
                <a:latin typeface="STSong" pitchFamily="2" charset="-122"/>
                <a:ea typeface="STSong" pitchFamily="2" charset="-122"/>
              </a:rPr>
              <a:t>Review of Economics and Statistics</a:t>
            </a:r>
            <a:r>
              <a:rPr lang="zh-CN" altLang="en-US" sz="2400" dirty="0">
                <a:latin typeface="STSong" pitchFamily="2" charset="-122"/>
                <a:ea typeface="STSong" pitchFamily="2" charset="-122"/>
              </a:rPr>
              <a:t>，也遭到拒稿。最后在</a:t>
            </a:r>
            <a:r>
              <a:rPr lang="en-US" altLang="zh-CN" sz="2400" dirty="0" err="1">
                <a:latin typeface="STSong" pitchFamily="2" charset="-122"/>
                <a:ea typeface="STSong" pitchFamily="2" charset="-122"/>
              </a:rPr>
              <a:t>Fama</a:t>
            </a:r>
            <a:r>
              <a:rPr lang="zh-CN" altLang="en-US" sz="2400" dirty="0">
                <a:latin typeface="STSong" pitchFamily="2" charset="-122"/>
                <a:ea typeface="STSong" pitchFamily="2" charset="-122"/>
              </a:rPr>
              <a:t>和</a:t>
            </a:r>
            <a:r>
              <a:rPr lang="en-US" altLang="zh-CN" sz="2400" dirty="0">
                <a:latin typeface="STSong" pitchFamily="2" charset="-122"/>
                <a:ea typeface="STSong" pitchFamily="2" charset="-122"/>
              </a:rPr>
              <a:t>Miller</a:t>
            </a:r>
            <a:r>
              <a:rPr lang="zh-CN" altLang="en-US" sz="2400" dirty="0">
                <a:latin typeface="STSong" pitchFamily="2" charset="-122"/>
                <a:ea typeface="STSong" pitchFamily="2" charset="-122"/>
              </a:rPr>
              <a:t>与</a:t>
            </a:r>
            <a:r>
              <a:rPr lang="en-US" altLang="zh-CN" sz="2400" dirty="0">
                <a:latin typeface="STSong" pitchFamily="2" charset="-122"/>
                <a:ea typeface="STSong" pitchFamily="2" charset="-122"/>
              </a:rPr>
              <a:t>JPE</a:t>
            </a:r>
            <a:r>
              <a:rPr lang="zh-CN" altLang="en-US" sz="2400" dirty="0">
                <a:latin typeface="STSong" pitchFamily="2" charset="-122"/>
                <a:ea typeface="STSong" pitchFamily="2" charset="-122"/>
              </a:rPr>
              <a:t>杂志编辑打招呼后才得以发表</a:t>
            </a:r>
            <a:r>
              <a:rPr lang="en-US" altLang="zh-CN" sz="2400" dirty="0">
                <a:latin typeface="STSong" pitchFamily="2" charset="-122"/>
                <a:ea typeface="STSong" pitchFamily="2" charset="-122"/>
              </a:rPr>
              <a:t>JPE</a:t>
            </a:r>
            <a:r>
              <a:rPr lang="zh-CN" altLang="zh-CN" sz="2400" dirty="0" smtClean="0">
                <a:latin typeface="STSong" pitchFamily="2" charset="-122"/>
                <a:ea typeface="STSong" pitchFamily="2" charset="-122"/>
              </a:rPr>
              <a:t> </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Tree>
    <p:extLst>
      <p:ext uri="{BB962C8B-B14F-4D97-AF65-F5344CB8AC3E}">
        <p14:creationId xmlns:p14="http://schemas.microsoft.com/office/powerpoint/2010/main" val="3151466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a:lnSpc>
                <a:spcPct val="150000"/>
              </a:lnSpc>
              <a:spcBef>
                <a:spcPct val="20000"/>
              </a:spcBef>
              <a:buClr>
                <a:schemeClr val="tx1"/>
              </a:buClr>
              <a:buSzPct val="70000"/>
              <a:buFont typeface="Arial" pitchFamily="34" charset="0"/>
              <a:buChar char="•"/>
            </a:pPr>
            <a:r>
              <a:rPr lang="en-US" altLang="zh-CN" sz="2400" b="1" dirty="0">
                <a:solidFill>
                  <a:srgbClr val="FF0000"/>
                </a:solidFill>
                <a:latin typeface="STSong" pitchFamily="2" charset="-122"/>
                <a:ea typeface="STSong" pitchFamily="2" charset="-122"/>
              </a:rPr>
              <a:t>BS</a:t>
            </a:r>
            <a:r>
              <a:rPr lang="zh-CN" altLang="en-US" sz="2400" b="1" dirty="0">
                <a:solidFill>
                  <a:srgbClr val="FF0000"/>
                </a:solidFill>
                <a:latin typeface="STSong" pitchFamily="2" charset="-122"/>
                <a:ea typeface="STSong" pitchFamily="2" charset="-122"/>
              </a:rPr>
              <a:t>假设</a:t>
            </a:r>
            <a:r>
              <a:rPr lang="zh-CN" altLang="en-US" sz="2400" b="1" dirty="0">
                <a:solidFill>
                  <a:srgbClr val="FF0000"/>
                </a:solidFill>
                <a:latin typeface="STSong" pitchFamily="2" charset="-122"/>
                <a:ea typeface="STSong" pitchFamily="2" charset="-122"/>
                <a:sym typeface="Wingdings" pitchFamily="2" charset="2"/>
              </a:rPr>
              <a:t>：</a:t>
            </a:r>
            <a:r>
              <a:rPr lang="en-US" altLang="zh-CN" sz="2400" dirty="0">
                <a:latin typeface="STSong" pitchFamily="2" charset="-122"/>
                <a:ea typeface="STSong" pitchFamily="2" charset="-122"/>
                <a:sym typeface="Wingdings" pitchFamily="2" charset="2"/>
              </a:rPr>
              <a:t>(1)</a:t>
            </a:r>
            <a:r>
              <a:rPr lang="zh-CN" altLang="en-US" sz="2400" dirty="0">
                <a:latin typeface="STSong" pitchFamily="2" charset="-122"/>
                <a:ea typeface="STSong" pitchFamily="2" charset="-122"/>
                <a:sym typeface="Wingdings" pitchFamily="2" charset="2"/>
              </a:rPr>
              <a:t>证券价格服从伊藤过程；（</a:t>
            </a:r>
            <a:r>
              <a:rPr lang="en-US" altLang="zh-CN" sz="2400" dirty="0">
                <a:latin typeface="STSong" pitchFamily="2" charset="-122"/>
                <a:ea typeface="STSong" pitchFamily="2" charset="-122"/>
                <a:sym typeface="Wingdings" pitchFamily="2" charset="2"/>
              </a:rPr>
              <a:t>2</a:t>
            </a:r>
            <a:r>
              <a:rPr lang="zh-CN" altLang="en-US" sz="2400" dirty="0">
                <a:latin typeface="STSong" pitchFamily="2" charset="-122"/>
                <a:ea typeface="STSong" pitchFamily="2" charset="-122"/>
                <a:sym typeface="Wingdings" pitchFamily="2" charset="2"/>
              </a:rPr>
              <a:t>）没有卖空限制；（</a:t>
            </a:r>
            <a:r>
              <a:rPr lang="en-US" altLang="zh-CN" sz="2400" dirty="0">
                <a:latin typeface="STSong" pitchFamily="2" charset="-122"/>
                <a:ea typeface="STSong" pitchFamily="2" charset="-122"/>
                <a:sym typeface="Wingdings" pitchFamily="2" charset="2"/>
              </a:rPr>
              <a:t>3</a:t>
            </a:r>
            <a:r>
              <a:rPr lang="zh-CN" altLang="en-US" sz="2400" dirty="0">
                <a:latin typeface="STSong" pitchFamily="2" charset="-122"/>
                <a:ea typeface="STSong" pitchFamily="2" charset="-122"/>
                <a:sym typeface="Wingdings" pitchFamily="2" charset="2"/>
              </a:rPr>
              <a:t>）没有交易成本和税收；（</a:t>
            </a:r>
            <a:r>
              <a:rPr lang="en-US" altLang="zh-CN" sz="2400" dirty="0">
                <a:latin typeface="STSong" pitchFamily="2" charset="-122"/>
                <a:ea typeface="STSong" pitchFamily="2" charset="-122"/>
                <a:sym typeface="Wingdings" pitchFamily="2" charset="2"/>
              </a:rPr>
              <a:t>4</a:t>
            </a:r>
            <a:r>
              <a:rPr lang="zh-CN" altLang="en-US" sz="2400" dirty="0">
                <a:latin typeface="STSong" pitchFamily="2" charset="-122"/>
                <a:ea typeface="STSong" pitchFamily="2" charset="-122"/>
                <a:sym typeface="Wingdings" pitchFamily="2" charset="2"/>
              </a:rPr>
              <a:t>）衍生工具在到期前不发放红利；（</a:t>
            </a:r>
            <a:r>
              <a:rPr lang="en-US" altLang="zh-CN" sz="2400" dirty="0">
                <a:latin typeface="STSong" pitchFamily="2" charset="-122"/>
                <a:ea typeface="STSong" pitchFamily="2" charset="-122"/>
                <a:sym typeface="Wingdings" pitchFamily="2" charset="2"/>
              </a:rPr>
              <a:t>5</a:t>
            </a:r>
            <a:r>
              <a:rPr lang="zh-CN" altLang="en-US" sz="2400" dirty="0">
                <a:latin typeface="STSong" pitchFamily="2" charset="-122"/>
                <a:ea typeface="STSong" pitchFamily="2" charset="-122"/>
                <a:sym typeface="Wingdings" pitchFamily="2" charset="2"/>
              </a:rPr>
              <a:t>）套利机会均已消除；（</a:t>
            </a:r>
            <a:r>
              <a:rPr lang="en-US" altLang="zh-CN" sz="2400" dirty="0">
                <a:latin typeface="STSong" pitchFamily="2" charset="-122"/>
                <a:ea typeface="STSong" pitchFamily="2" charset="-122"/>
                <a:sym typeface="Wingdings" pitchFamily="2" charset="2"/>
              </a:rPr>
              <a:t>6</a:t>
            </a:r>
            <a:r>
              <a:rPr lang="zh-CN" altLang="en-US" sz="2400" dirty="0">
                <a:latin typeface="STSong" pitchFamily="2" charset="-122"/>
                <a:ea typeface="STSong" pitchFamily="2" charset="-122"/>
                <a:sym typeface="Wingdings" pitchFamily="2" charset="2"/>
              </a:rPr>
              <a:t>）证券可以连续交易；（</a:t>
            </a:r>
            <a:r>
              <a:rPr lang="en-US" altLang="zh-CN" sz="2400" dirty="0">
                <a:latin typeface="STSong" pitchFamily="2" charset="-122"/>
                <a:ea typeface="STSong" pitchFamily="2" charset="-122"/>
                <a:sym typeface="Wingdings" pitchFamily="2" charset="2"/>
              </a:rPr>
              <a:t>7</a:t>
            </a:r>
            <a:r>
              <a:rPr lang="zh-CN" altLang="en-US" sz="2400" dirty="0">
                <a:latin typeface="STSong" pitchFamily="2" charset="-122"/>
                <a:ea typeface="STSong" pitchFamily="2" charset="-122"/>
                <a:sym typeface="Wingdings" pitchFamily="2" charset="2"/>
              </a:rPr>
              <a:t>）期权有效期内，无风险收益率保持不变为常数</a:t>
            </a:r>
            <a:r>
              <a:rPr lang="zh-CN" altLang="en-US" sz="2400" dirty="0" smtClean="0">
                <a:latin typeface="STSong" pitchFamily="2" charset="-122"/>
                <a:ea typeface="STSong" pitchFamily="2" charset="-122"/>
                <a:sym typeface="Wingdings" pitchFamily="2" charset="2"/>
              </a:rPr>
              <a:t>。</a:t>
            </a:r>
            <a:endParaRPr lang="en-US" altLang="zh-CN" sz="2400" dirty="0" smtClean="0">
              <a:latin typeface="STSong" pitchFamily="2" charset="-122"/>
              <a:ea typeface="STSong" pitchFamily="2" charset="-122"/>
              <a:sym typeface="Wingdings" pitchFamily="2" charset="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标准</a:t>
            </a:r>
            <a:r>
              <a:rPr lang="zh-CN" altLang="en-US" sz="2400" b="1" dirty="0">
                <a:solidFill>
                  <a:srgbClr val="FF0000"/>
                </a:solidFill>
                <a:latin typeface="STSong" pitchFamily="2" charset="-122"/>
                <a:ea typeface="STSong" pitchFamily="2" charset="-122"/>
              </a:rPr>
              <a:t>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普通</a:t>
            </a:r>
            <a:r>
              <a:rPr lang="zh-CN" altLang="en-US" sz="2400" b="1" dirty="0">
                <a:solidFill>
                  <a:srgbClr val="FF0000"/>
                </a:solidFill>
                <a:latin typeface="STSong" pitchFamily="2" charset="-122"/>
                <a:ea typeface="STSong" pitchFamily="2" charset="-122"/>
              </a:rPr>
              <a:t>布朗运动</a:t>
            </a:r>
            <a:r>
              <a:rPr lang="zh-CN" altLang="en-US" sz="2400" dirty="0">
                <a:latin typeface="STSong" pitchFamily="2" charset="-122"/>
                <a:ea typeface="STSong" pitchFamily="2" charset="-122"/>
              </a:rPr>
              <a:t>：引入漂移率和方差率，标准布朗运动漂移率为</a:t>
            </a:r>
            <a:r>
              <a:rPr lang="en-US" altLang="zh-CN" sz="2400" dirty="0">
                <a:latin typeface="STSong" pitchFamily="2" charset="-122"/>
                <a:ea typeface="STSong" pitchFamily="2" charset="-122"/>
              </a:rPr>
              <a:t>0</a:t>
            </a:r>
            <a:r>
              <a:rPr lang="zh-CN" altLang="en-US" sz="2400" dirty="0">
                <a:latin typeface="STSong" pitchFamily="2" charset="-122"/>
                <a:ea typeface="STSong" pitchFamily="2" charset="-122"/>
              </a:rPr>
              <a:t>，方差</a:t>
            </a:r>
            <a:r>
              <a:rPr lang="zh-CN" altLang="en-US" sz="2400" dirty="0" smtClean="0">
                <a:latin typeface="STSong" pitchFamily="2" charset="-122"/>
                <a:ea typeface="STSong" pitchFamily="2" charset="-122"/>
              </a:rPr>
              <a:t>为</a:t>
            </a:r>
            <a:r>
              <a:rPr lang="en-US" altLang="zh-CN" sz="2400" dirty="0" err="1" smtClean="0">
                <a:latin typeface="STSong" pitchFamily="2" charset="-122"/>
                <a:ea typeface="STSong" pitchFamily="2" charset="-122"/>
              </a:rPr>
              <a:t>dt</a:t>
            </a:r>
            <a:r>
              <a:rPr lang="zh-CN" altLang="en-US" sz="2400" dirty="0" smtClean="0">
                <a:latin typeface="STSong" pitchFamily="2" charset="-122"/>
                <a:ea typeface="STSong" pitchFamily="2" charset="-122"/>
              </a:rPr>
              <a:t>。</a:t>
            </a:r>
            <a:r>
              <a:rPr lang="zh-CN" altLang="en-US" sz="2400" dirty="0">
                <a:latin typeface="STSong" pitchFamily="2" charset="-122"/>
                <a:ea typeface="STSong" pitchFamily="2" charset="-122"/>
              </a:rPr>
              <a:t>令漂移率期望为</a:t>
            </a:r>
            <a:r>
              <a:rPr lang="en-US" altLang="zh-CN" sz="2400" dirty="0">
                <a:latin typeface="STSong" pitchFamily="2" charset="-122"/>
                <a:ea typeface="STSong" pitchFamily="2" charset="-122"/>
              </a:rPr>
              <a:t>a</a:t>
            </a:r>
            <a:r>
              <a:rPr lang="zh-CN" altLang="en-US" sz="2400" dirty="0">
                <a:latin typeface="STSong" pitchFamily="2" charset="-122"/>
                <a:ea typeface="STSong" pitchFamily="2" charset="-122"/>
              </a:rPr>
              <a:t>，方差率的期望值为</a:t>
            </a:r>
            <a:r>
              <a:rPr lang="en-US" altLang="zh-CN" sz="2400" dirty="0">
                <a:latin typeface="STSong" pitchFamily="2" charset="-122"/>
                <a:ea typeface="STSong" pitchFamily="2" charset="-122"/>
              </a:rPr>
              <a:t>b</a:t>
            </a:r>
            <a:r>
              <a:rPr lang="en-US" altLang="zh-CN" sz="2400" baseline="30000" dirty="0">
                <a:latin typeface="STSong" pitchFamily="2" charset="-122"/>
                <a:ea typeface="STSong" pitchFamily="2" charset="-122"/>
              </a:rPr>
              <a:t>2</a:t>
            </a:r>
            <a:r>
              <a:rPr lang="en-US" altLang="zh-CN" sz="2400" dirty="0">
                <a:latin typeface="STSong" pitchFamily="2" charset="-122"/>
                <a:ea typeface="STSong" pitchFamily="2" charset="-122"/>
              </a:rPr>
              <a:t>,</a:t>
            </a:r>
            <a:r>
              <a:rPr lang="zh-CN" altLang="en-US" sz="2400" dirty="0">
                <a:latin typeface="STSong" pitchFamily="2" charset="-122"/>
                <a:ea typeface="STSong" pitchFamily="2" charset="-122"/>
              </a:rPr>
              <a:t>则可得到变量</a:t>
            </a:r>
            <a:r>
              <a:rPr lang="en-US" altLang="zh-CN" sz="2400" dirty="0">
                <a:latin typeface="STSong" pitchFamily="2" charset="-122"/>
                <a:ea typeface="STSong" pitchFamily="2" charset="-122"/>
              </a:rPr>
              <a:t>x</a:t>
            </a:r>
            <a:r>
              <a:rPr lang="zh-CN" altLang="en-US" sz="2400" dirty="0">
                <a:latin typeface="STSong" pitchFamily="2" charset="-122"/>
                <a:ea typeface="STSong" pitchFamily="2" charset="-122"/>
              </a:rPr>
              <a:t>的普通布朗运动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0" indent="0">
              <a:lnSpc>
                <a:spcPct val="150000"/>
              </a:lnSpc>
              <a:spcBef>
                <a:spcPct val="20000"/>
              </a:spcBef>
              <a:buClr>
                <a:schemeClr val="tx1"/>
              </a:buClr>
              <a:buSzPct val="70000"/>
            </a:pPr>
            <a:endParaRPr lang="en-US" altLang="zh-CN" sz="2400" dirty="0">
              <a:latin typeface="STSong" pitchFamily="2" charset="-122"/>
              <a:ea typeface="STSong" pitchFamily="2" charset="-122"/>
            </a:endParaRPr>
          </a:p>
          <a:p>
            <a:pPr marL="0" indent="0">
              <a:lnSpc>
                <a:spcPct val="150000"/>
              </a:lnSpc>
              <a:spcBef>
                <a:spcPct val="20000"/>
              </a:spcBef>
              <a:buClr>
                <a:schemeClr val="tx1"/>
              </a:buClr>
              <a:buSzPct val="70000"/>
            </a:pPr>
            <a:r>
              <a:rPr lang="en-US" altLang="zh-CN" sz="2400" dirty="0" smtClean="0">
                <a:latin typeface="STSong" pitchFamily="2" charset="-122"/>
                <a:ea typeface="STSong" pitchFamily="2" charset="-122"/>
              </a:rPr>
              <a:t>     </a:t>
            </a:r>
            <a:r>
              <a:rPr lang="zh-CN" altLang="en-US" sz="2400" dirty="0" smtClean="0">
                <a:latin typeface="STSong" pitchFamily="2" charset="-122"/>
                <a:ea typeface="STSong" pitchFamily="2" charset="-122"/>
              </a:rPr>
              <a:t>注</a:t>
            </a:r>
            <a:r>
              <a:rPr lang="zh-CN" altLang="en-US" sz="2400" dirty="0">
                <a:latin typeface="STSong" pitchFamily="2" charset="-122"/>
                <a:ea typeface="STSong" pitchFamily="2" charset="-122"/>
              </a:rPr>
              <a:t>：普通布朗运动随时间增加，需要加上一个飘移项，表示离开起始位置的程度，同时，运动是正态规律。总体走势是一个叠加的运动过程。</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28560983"/>
              </p:ext>
            </p:extLst>
          </p:nvPr>
        </p:nvGraphicFramePr>
        <p:xfrm>
          <a:off x="2686273" y="2928051"/>
          <a:ext cx="3335338" cy="555625"/>
        </p:xfrm>
        <a:graphic>
          <a:graphicData uri="http://schemas.openxmlformats.org/presentationml/2006/ole">
            <mc:AlternateContent xmlns:mc="http://schemas.openxmlformats.org/markup-compatibility/2006">
              <mc:Choice xmlns:v="urn:schemas-microsoft-com:vml" Requires="v">
                <p:oleObj spid="_x0000_s59426" name="Equation" r:id="rId3" imgW="1371600" imgH="241300" progId="Equation.DSMT4">
                  <p:embed/>
                </p:oleObj>
              </mc:Choice>
              <mc:Fallback>
                <p:oleObj name="Equation" r:id="rId3" imgW="1371600" imgH="2413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273" y="2928051"/>
                        <a:ext cx="33353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726744683"/>
              </p:ext>
            </p:extLst>
          </p:nvPr>
        </p:nvGraphicFramePr>
        <p:xfrm>
          <a:off x="4653459" y="4725144"/>
          <a:ext cx="2192338" cy="409575"/>
        </p:xfrm>
        <a:graphic>
          <a:graphicData uri="http://schemas.openxmlformats.org/presentationml/2006/ole">
            <mc:AlternateContent xmlns:mc="http://schemas.openxmlformats.org/markup-compatibility/2006">
              <mc:Choice xmlns:v="urn:schemas-microsoft-com:vml" Requires="v">
                <p:oleObj spid="_x0000_s59427" name="Equation" r:id="rId5" imgW="901309" imgH="177723" progId="Equation.DSMT4">
                  <p:embed/>
                </p:oleObj>
              </mc:Choice>
              <mc:Fallback>
                <p:oleObj name="Equation" r:id="rId5" imgW="901309" imgH="177723" progId="Equation.DSMT4">
                  <p:embed/>
                  <p:pic>
                    <p:nvPicPr>
                      <p:cNvPr id="0" name="对象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459" y="4725144"/>
                        <a:ext cx="21923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7832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16955" y="476672"/>
            <a:ext cx="11022777"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313A2F3-52B6-46AF-9C40-ACC8CC9DFBA0}"/>
                  </a:ext>
                </a:extLst>
              </p:cNvPr>
              <p:cNvSpPr txBox="1">
                <a:spLocks/>
              </p:cNvSpPr>
              <p:nvPr/>
            </p:nvSpPr>
            <p:spPr bwMode="auto">
              <a:xfrm>
                <a:off x="108288" y="998875"/>
                <a:ext cx="12037199"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40000"/>
                  </a:lnSpc>
                  <a:spcBef>
                    <a:spcPct val="20000"/>
                  </a:spcBef>
                  <a:buClr>
                    <a:schemeClr val="accent1"/>
                  </a:buClr>
                  <a:buSzPct val="70000"/>
                </a:pPr>
                <a:r>
                  <a:rPr kumimoji="1" lang="zh-CN" altLang="en-US" sz="2200" dirty="0">
                    <a:latin typeface="+mn-lt"/>
                    <a:ea typeface="+mn-ea"/>
                  </a:rPr>
                  <a:t>为了清楚讲解</a:t>
                </a:r>
                <a:r>
                  <a:rPr kumimoji="1" lang="en-US" altLang="zh-CN" sz="2200" dirty="0">
                    <a:latin typeface="+mn-lt"/>
                    <a:ea typeface="+mn-ea"/>
                  </a:rPr>
                  <a:t>Black-Scholes</a:t>
                </a:r>
                <a:r>
                  <a:rPr kumimoji="1" lang="zh-CN" altLang="en-US" sz="2200" dirty="0">
                    <a:latin typeface="+mn-lt"/>
                    <a:ea typeface="+mn-ea"/>
                  </a:rPr>
                  <a:t>定价公式，我们需要引入伊藤（</a:t>
                </a:r>
                <a:r>
                  <a:rPr kumimoji="1" lang="en-US" altLang="zh-CN" sz="2200" b="1" dirty="0">
                    <a:latin typeface="+mn-lt"/>
                    <a:ea typeface="+mn-ea"/>
                  </a:rPr>
                  <a:t>Ito</a:t>
                </a:r>
                <a:r>
                  <a:rPr kumimoji="1" lang="zh-CN" altLang="en-US" sz="2200" dirty="0">
                    <a:latin typeface="+mn-lt"/>
                    <a:ea typeface="+mn-ea"/>
                  </a:rPr>
                  <a:t>）引理，即把变量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的漂移率和方差率设定为变量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和时间</a:t>
                </a:r>
                <a14:m>
                  <m:oMath xmlns:m="http://schemas.openxmlformats.org/officeDocument/2006/math">
                    <m:r>
                      <a:rPr kumimoji="1" lang="en-US" altLang="zh-CN" sz="2200" b="0" i="1" smtClean="0">
                        <a:latin typeface="Cambria Math" panose="02040503050406030204" pitchFamily="18" charset="0"/>
                        <a:ea typeface="+mn-ea"/>
                      </a:rPr>
                      <m:t>𝑡</m:t>
                    </m:r>
                  </m:oMath>
                </a14:m>
                <a:r>
                  <a:rPr kumimoji="1" lang="zh-CN" altLang="en-US" sz="2200" dirty="0">
                    <a:latin typeface="+mn-lt"/>
                    <a:ea typeface="+mn-ea"/>
                  </a:rPr>
                  <a:t>的函数，则伊藤过程为：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股票价格的变化可以用漂移率𝜇𝑆，方差为          的伊藤过程来表示：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两边除以</a:t>
                </a:r>
                <a14:m>
                  <m:oMath xmlns:m="http://schemas.openxmlformats.org/officeDocument/2006/math">
                    <m:r>
                      <a:rPr kumimoji="1" lang="en-US" altLang="zh-CN" sz="2200" b="0" i="0" smtClean="0">
                        <a:latin typeface="Cambria Math" panose="02040503050406030204" pitchFamily="18" charset="0"/>
                        <a:ea typeface="+mn-ea"/>
                      </a:rPr>
                      <m:t> </m:t>
                    </m:r>
                    <m:r>
                      <a:rPr kumimoji="1" lang="en-US" altLang="zh-CN" sz="2200" b="0" i="1" smtClean="0">
                        <a:latin typeface="Cambria Math" panose="02040503050406030204" pitchFamily="18" charset="0"/>
                        <a:ea typeface="+mn-ea"/>
                      </a:rPr>
                      <m:t>𝑆</m:t>
                    </m:r>
                  </m:oMath>
                </a14:m>
                <a:r>
                  <a:rPr kumimoji="1" lang="zh-CN" altLang="en-US" sz="2200" dirty="0">
                    <a:latin typeface="+mn-lt"/>
                    <a:ea typeface="+mn-ea"/>
                  </a:rPr>
                  <a:t> ，可得：</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从上述可以看出未来股票价格的变化率符合普通布朗运动。</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当时间取值很短时，结合标准布朗运动                         ，其中，                      ，我们可以得到： </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，可见，     服从正态分布特征；</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此时，证券价格的收益率</a:t>
                </a:r>
                <a:r>
                  <a:rPr kumimoji="1" lang="en-US" altLang="zh-CN" sz="2200" dirty="0">
                    <a:latin typeface="+mn-lt"/>
                    <a:ea typeface="+mn-ea"/>
                  </a:rPr>
                  <a:t>: </a:t>
                </a:r>
              </a:p>
              <a:p>
                <a:pPr marL="0" indent="0">
                  <a:lnSpc>
                    <a:spcPct val="140000"/>
                  </a:lnSpc>
                  <a:spcBef>
                    <a:spcPct val="20000"/>
                  </a:spcBef>
                  <a:buClr>
                    <a:schemeClr val="accent1"/>
                  </a:buClr>
                  <a:buSzPct val="70000"/>
                </a:pPr>
                <a:r>
                  <a:rPr kumimoji="1" lang="zh-CN" altLang="en-US" sz="2200" dirty="0">
                    <a:latin typeface="+mn-lt"/>
                    <a:ea typeface="+mn-ea"/>
                  </a:rPr>
                  <a:t>故此，衍生产品价格的对数形式</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遵循如下伊藤过程：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xmlns="">
          <p:sp>
            <p:nvSpPr>
              <p:cNvPr id="4" name="Rectangle 3">
                <a:extLst>
                  <a:ext uri="{FF2B5EF4-FFF2-40B4-BE49-F238E27FC236}">
                    <a16:creationId xmlns:a16="http://schemas.microsoft.com/office/drawing/2014/main" id="{7313A2F3-52B6-46AF-9C40-ACC8CC9DFBA0}"/>
                  </a:ext>
                </a:extLst>
              </p:cNvPr>
              <p:cNvSpPr txBox="1">
                <a:spLocks noRot="1" noChangeAspect="1" noMove="1" noResize="1" noEditPoints="1" noAdjustHandles="1" noChangeArrowheads="1" noChangeShapeType="1" noTextEdit="1"/>
              </p:cNvSpPr>
              <p:nvPr/>
            </p:nvSpPr>
            <p:spPr bwMode="auto">
              <a:xfrm>
                <a:off x="108288" y="998875"/>
                <a:ext cx="12037199" cy="6106456"/>
              </a:xfrm>
              <a:prstGeom prst="rect">
                <a:avLst/>
              </a:prstGeom>
              <a:blipFill>
                <a:blip r:embed="rId3"/>
                <a:stretch>
                  <a:fillRect l="-659" r="-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xmlns="" id="{43A02ADD-4DCB-4919-B4D0-1013B29B5601}"/>
              </a:ext>
            </a:extLst>
          </p:cNvPr>
          <p:cNvGraphicFramePr>
            <a:graphicFrameLocks noChangeAspect="1"/>
          </p:cNvGraphicFramePr>
          <p:nvPr>
            <p:extLst>
              <p:ext uri="{D42A27DB-BD31-4B8C-83A1-F6EECF244321}">
                <p14:modId xmlns:p14="http://schemas.microsoft.com/office/powerpoint/2010/main" val="4163512990"/>
              </p:ext>
            </p:extLst>
          </p:nvPr>
        </p:nvGraphicFramePr>
        <p:xfrm>
          <a:off x="5940849" y="1608370"/>
          <a:ext cx="3744416" cy="451717"/>
        </p:xfrm>
        <a:graphic>
          <a:graphicData uri="http://schemas.openxmlformats.org/presentationml/2006/ole">
            <mc:AlternateContent xmlns:mc="http://schemas.openxmlformats.org/markup-compatibility/2006">
              <mc:Choice xmlns:v="urn:schemas-microsoft-com:vml" Requires="v">
                <p:oleObj spid="_x0000_s49494" name="Equation" r:id="rId4" imgW="1485720" imgH="203040" progId="Equation.DSMT4">
                  <p:embed/>
                </p:oleObj>
              </mc:Choice>
              <mc:Fallback>
                <p:oleObj name="Equation" r:id="rId4" imgW="1485720" imgH="203040" progId="Equation.DSMT4">
                  <p:embed/>
                  <p:pic>
                    <p:nvPicPr>
                      <p:cNvPr id="4" name="对象 3">
                        <a:extLst>
                          <a:ext uri="{FF2B5EF4-FFF2-40B4-BE49-F238E27FC236}">
                            <a16:creationId xmlns:a16="http://schemas.microsoft.com/office/drawing/2014/main" xmlns="" id="{FA1BBC51-CD9D-4A6A-87D8-73B357539380}"/>
                          </a:ext>
                        </a:extLst>
                      </p:cNvPr>
                      <p:cNvPicPr/>
                      <p:nvPr/>
                    </p:nvPicPr>
                    <p:blipFill>
                      <a:blip r:embed="rId5"/>
                      <a:stretch>
                        <a:fillRect/>
                      </a:stretch>
                    </p:blipFill>
                    <p:spPr>
                      <a:xfrm>
                        <a:off x="5940849" y="1608370"/>
                        <a:ext cx="3744416" cy="45171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25D3E13-80C7-4EEF-8DC2-C306F9E6EA2E}"/>
              </a:ext>
            </a:extLst>
          </p:cNvPr>
          <p:cNvGraphicFramePr>
            <a:graphicFrameLocks noChangeAspect="1"/>
          </p:cNvGraphicFramePr>
          <p:nvPr>
            <p:extLst>
              <p:ext uri="{D42A27DB-BD31-4B8C-83A1-F6EECF244321}">
                <p14:modId xmlns:p14="http://schemas.microsoft.com/office/powerpoint/2010/main" val="1863072935"/>
              </p:ext>
            </p:extLst>
          </p:nvPr>
        </p:nvGraphicFramePr>
        <p:xfrm>
          <a:off x="5299611" y="2043124"/>
          <a:ext cx="657464" cy="412381"/>
        </p:xfrm>
        <a:graphic>
          <a:graphicData uri="http://schemas.openxmlformats.org/presentationml/2006/ole">
            <mc:AlternateContent xmlns:mc="http://schemas.openxmlformats.org/markup-compatibility/2006">
              <mc:Choice xmlns:v="urn:schemas-microsoft-com:vml" Requires="v">
                <p:oleObj spid="_x0000_s49495" name="Equation" r:id="rId6" imgW="355320" imgH="203040" progId="Equation.DSMT4">
                  <p:embed/>
                </p:oleObj>
              </mc:Choice>
              <mc:Fallback>
                <p:oleObj name="Equation" r:id="rId6" imgW="355320" imgH="203040" progId="Equation.DSMT4">
                  <p:embed/>
                  <p:pic>
                    <p:nvPicPr>
                      <p:cNvPr id="9" name="对象 8">
                        <a:extLst>
                          <a:ext uri="{FF2B5EF4-FFF2-40B4-BE49-F238E27FC236}">
                            <a16:creationId xmlns:a16="http://schemas.microsoft.com/office/drawing/2014/main" xmlns="" id="{36312E31-0044-4AB2-BF57-28CF77C5283F}"/>
                          </a:ext>
                        </a:extLst>
                      </p:cNvPr>
                      <p:cNvPicPr/>
                      <p:nvPr/>
                    </p:nvPicPr>
                    <p:blipFill>
                      <a:blip r:embed="rId7"/>
                      <a:stretch>
                        <a:fillRect/>
                      </a:stretch>
                    </p:blipFill>
                    <p:spPr>
                      <a:xfrm>
                        <a:off x="5299611" y="2043124"/>
                        <a:ext cx="657464" cy="41238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75E6C330-6E77-4444-8C3D-0B0219F29BB3}"/>
              </a:ext>
            </a:extLst>
          </p:cNvPr>
          <p:cNvGraphicFramePr>
            <a:graphicFrameLocks noChangeAspect="1"/>
          </p:cNvGraphicFramePr>
          <p:nvPr>
            <p:extLst>
              <p:ext uri="{D42A27DB-BD31-4B8C-83A1-F6EECF244321}">
                <p14:modId xmlns:p14="http://schemas.microsoft.com/office/powerpoint/2010/main" val="3827903441"/>
              </p:ext>
            </p:extLst>
          </p:nvPr>
        </p:nvGraphicFramePr>
        <p:xfrm>
          <a:off x="8284790" y="2077183"/>
          <a:ext cx="2713154" cy="451717"/>
        </p:xfrm>
        <a:graphic>
          <a:graphicData uri="http://schemas.openxmlformats.org/presentationml/2006/ole">
            <mc:AlternateContent xmlns:mc="http://schemas.openxmlformats.org/markup-compatibility/2006">
              <mc:Choice xmlns:v="urn:schemas-microsoft-com:vml" Requires="v">
                <p:oleObj spid="_x0000_s49496" name="Equation" r:id="rId8" imgW="1130040" imgH="203040" progId="Equation.DSMT4">
                  <p:embed/>
                </p:oleObj>
              </mc:Choice>
              <mc:Fallback>
                <p:oleObj name="Equation" r:id="rId8" imgW="1130040" imgH="203040" progId="Equation.DSMT4">
                  <p:embed/>
                  <p:pic>
                    <p:nvPicPr>
                      <p:cNvPr id="10" name="对象 9">
                        <a:extLst>
                          <a:ext uri="{FF2B5EF4-FFF2-40B4-BE49-F238E27FC236}">
                            <a16:creationId xmlns:a16="http://schemas.microsoft.com/office/drawing/2014/main" xmlns="" id="{16502C98-C5A4-4269-8501-5F8162A25513}"/>
                          </a:ext>
                        </a:extLst>
                      </p:cNvPr>
                      <p:cNvPicPr/>
                      <p:nvPr/>
                    </p:nvPicPr>
                    <p:blipFill>
                      <a:blip r:embed="rId9"/>
                      <a:stretch>
                        <a:fillRect/>
                      </a:stretch>
                    </p:blipFill>
                    <p:spPr>
                      <a:xfrm>
                        <a:off x="8284790" y="2077183"/>
                        <a:ext cx="2713154" cy="45171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89748408-8619-450D-86A2-4299B9AC68C4}"/>
              </a:ext>
            </a:extLst>
          </p:cNvPr>
          <p:cNvGraphicFramePr>
            <a:graphicFrameLocks noChangeAspect="1"/>
          </p:cNvGraphicFramePr>
          <p:nvPr>
            <p:extLst>
              <p:ext uri="{D42A27DB-BD31-4B8C-83A1-F6EECF244321}">
                <p14:modId xmlns:p14="http://schemas.microsoft.com/office/powerpoint/2010/main" val="2397793596"/>
              </p:ext>
            </p:extLst>
          </p:nvPr>
        </p:nvGraphicFramePr>
        <p:xfrm>
          <a:off x="2709243" y="2446563"/>
          <a:ext cx="2016224" cy="759301"/>
        </p:xfrm>
        <a:graphic>
          <a:graphicData uri="http://schemas.openxmlformats.org/presentationml/2006/ole">
            <mc:AlternateContent xmlns:mc="http://schemas.openxmlformats.org/markup-compatibility/2006">
              <mc:Choice xmlns:v="urn:schemas-microsoft-com:vml" Requires="v">
                <p:oleObj spid="_x0000_s49497" name="Equation" r:id="rId10" imgW="1002960" imgH="393480" progId="Equation.DSMT4">
                  <p:embed/>
                </p:oleObj>
              </mc:Choice>
              <mc:Fallback>
                <p:oleObj name="Equation" r:id="rId10" imgW="1002960" imgH="393480" progId="Equation.DSMT4">
                  <p:embed/>
                  <p:pic>
                    <p:nvPicPr>
                      <p:cNvPr id="11" name="对象 10">
                        <a:extLst>
                          <a:ext uri="{FF2B5EF4-FFF2-40B4-BE49-F238E27FC236}">
                            <a16:creationId xmlns:a16="http://schemas.microsoft.com/office/drawing/2014/main" xmlns="" id="{FE197837-44C5-49C6-912F-04E39383288D}"/>
                          </a:ext>
                        </a:extLst>
                      </p:cNvPr>
                      <p:cNvPicPr/>
                      <p:nvPr/>
                    </p:nvPicPr>
                    <p:blipFill>
                      <a:blip r:embed="rId11"/>
                      <a:stretch>
                        <a:fillRect/>
                      </a:stretch>
                    </p:blipFill>
                    <p:spPr>
                      <a:xfrm>
                        <a:off x="2709243" y="2446563"/>
                        <a:ext cx="2016224" cy="75930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5E40B55-369D-4132-9801-CC0951D2F124}"/>
              </a:ext>
            </a:extLst>
          </p:cNvPr>
          <p:cNvGraphicFramePr>
            <a:graphicFrameLocks noChangeAspect="1"/>
          </p:cNvGraphicFramePr>
          <p:nvPr>
            <p:extLst>
              <p:ext uri="{D42A27DB-BD31-4B8C-83A1-F6EECF244321}">
                <p14:modId xmlns:p14="http://schemas.microsoft.com/office/powerpoint/2010/main" val="77255990"/>
              </p:ext>
            </p:extLst>
          </p:nvPr>
        </p:nvGraphicFramePr>
        <p:xfrm>
          <a:off x="5013499" y="3573016"/>
          <a:ext cx="1512168" cy="513566"/>
        </p:xfrm>
        <a:graphic>
          <a:graphicData uri="http://schemas.openxmlformats.org/presentationml/2006/ole">
            <mc:AlternateContent xmlns:mc="http://schemas.openxmlformats.org/markup-compatibility/2006">
              <mc:Choice xmlns:v="urn:schemas-microsoft-com:vml" Requires="v">
                <p:oleObj spid="_x0000_s49498" name="Equation" r:id="rId12" imgW="672840" imgH="228600" progId="Equation.DSMT4">
                  <p:embed/>
                </p:oleObj>
              </mc:Choice>
              <mc:Fallback>
                <p:oleObj name="Equation" r:id="rId12" imgW="672840" imgH="228600" progId="Equation.DSMT4">
                  <p:embed/>
                  <p:pic>
                    <p:nvPicPr>
                      <p:cNvPr id="12" name="对象 11">
                        <a:extLst>
                          <a:ext uri="{FF2B5EF4-FFF2-40B4-BE49-F238E27FC236}">
                            <a16:creationId xmlns:a16="http://schemas.microsoft.com/office/drawing/2014/main" xmlns="" id="{24BD033A-F5C5-484E-A85F-19E4D921DE26}"/>
                          </a:ext>
                        </a:extLst>
                      </p:cNvPr>
                      <p:cNvPicPr/>
                      <p:nvPr/>
                    </p:nvPicPr>
                    <p:blipFill>
                      <a:blip r:embed="rId13"/>
                      <a:stretch>
                        <a:fillRect/>
                      </a:stretch>
                    </p:blipFill>
                    <p:spPr>
                      <a:xfrm>
                        <a:off x="5013499" y="3573016"/>
                        <a:ext cx="1512168" cy="51356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66DC5C92-A439-4719-929C-F4A227190A2F}"/>
              </a:ext>
            </a:extLst>
          </p:cNvPr>
          <p:cNvGraphicFramePr>
            <a:graphicFrameLocks noChangeAspect="1"/>
          </p:cNvGraphicFramePr>
          <p:nvPr>
            <p:extLst>
              <p:ext uri="{D42A27DB-BD31-4B8C-83A1-F6EECF244321}">
                <p14:modId xmlns:p14="http://schemas.microsoft.com/office/powerpoint/2010/main" val="2499008050"/>
              </p:ext>
            </p:extLst>
          </p:nvPr>
        </p:nvGraphicFramePr>
        <p:xfrm>
          <a:off x="7540089" y="3718742"/>
          <a:ext cx="1528343" cy="444609"/>
        </p:xfrm>
        <a:graphic>
          <a:graphicData uri="http://schemas.openxmlformats.org/presentationml/2006/ole">
            <mc:AlternateContent xmlns:mc="http://schemas.openxmlformats.org/markup-compatibility/2006">
              <mc:Choice xmlns:v="urn:schemas-microsoft-com:vml" Requires="v">
                <p:oleObj spid="_x0000_s49499" name="Equation" r:id="rId14" imgW="698400" imgH="203040" progId="Equation.DSMT4">
                  <p:embed/>
                </p:oleObj>
              </mc:Choice>
              <mc:Fallback>
                <p:oleObj name="Equation" r:id="rId14" imgW="698400" imgH="203040" progId="Equation.DSMT4">
                  <p:embed/>
                  <p:pic>
                    <p:nvPicPr>
                      <p:cNvPr id="13" name="对象 12">
                        <a:extLst>
                          <a:ext uri="{FF2B5EF4-FFF2-40B4-BE49-F238E27FC236}">
                            <a16:creationId xmlns:a16="http://schemas.microsoft.com/office/drawing/2014/main" xmlns="" id="{FAB7EFFC-79A6-471C-9065-E84D561D8788}"/>
                          </a:ext>
                        </a:extLst>
                      </p:cNvPr>
                      <p:cNvPicPr/>
                      <p:nvPr/>
                    </p:nvPicPr>
                    <p:blipFill>
                      <a:blip r:embed="rId15"/>
                      <a:stretch>
                        <a:fillRect/>
                      </a:stretch>
                    </p:blipFill>
                    <p:spPr>
                      <a:xfrm>
                        <a:off x="7540089" y="3718742"/>
                        <a:ext cx="1528343" cy="44460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53A33983-5068-4F88-A911-EE0E25DC735B}"/>
              </a:ext>
            </a:extLst>
          </p:cNvPr>
          <p:cNvGraphicFramePr>
            <a:graphicFrameLocks noChangeAspect="1"/>
          </p:cNvGraphicFramePr>
          <p:nvPr>
            <p:extLst>
              <p:ext uri="{D42A27DB-BD31-4B8C-83A1-F6EECF244321}">
                <p14:modId xmlns:p14="http://schemas.microsoft.com/office/powerpoint/2010/main" val="3233590949"/>
              </p:ext>
            </p:extLst>
          </p:nvPr>
        </p:nvGraphicFramePr>
        <p:xfrm>
          <a:off x="399434" y="4086582"/>
          <a:ext cx="2224722" cy="680738"/>
        </p:xfrm>
        <a:graphic>
          <a:graphicData uri="http://schemas.openxmlformats.org/presentationml/2006/ole">
            <mc:AlternateContent xmlns:mc="http://schemas.openxmlformats.org/markup-compatibility/2006">
              <mc:Choice xmlns:v="urn:schemas-microsoft-com:vml" Requires="v">
                <p:oleObj spid="_x0000_s49500" name="Equation" r:id="rId16" imgW="1193760" imgH="393480" progId="Equation.DSMT4">
                  <p:embed/>
                </p:oleObj>
              </mc:Choice>
              <mc:Fallback>
                <p:oleObj name="Equation" r:id="rId16" imgW="1193760" imgH="393480" progId="Equation.DSMT4">
                  <p:embed/>
                  <p:pic>
                    <p:nvPicPr>
                      <p:cNvPr id="14" name="对象 13">
                        <a:extLst>
                          <a:ext uri="{FF2B5EF4-FFF2-40B4-BE49-F238E27FC236}">
                            <a16:creationId xmlns:a16="http://schemas.microsoft.com/office/drawing/2014/main" xmlns="" id="{BE429A56-9DFA-48C0-9DE2-92CB992927F9}"/>
                          </a:ext>
                        </a:extLst>
                      </p:cNvPr>
                      <p:cNvPicPr/>
                      <p:nvPr/>
                    </p:nvPicPr>
                    <p:blipFill>
                      <a:blip r:embed="rId17"/>
                      <a:stretch>
                        <a:fillRect/>
                      </a:stretch>
                    </p:blipFill>
                    <p:spPr>
                      <a:xfrm>
                        <a:off x="399434" y="4086582"/>
                        <a:ext cx="2224722" cy="68073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408AC117-1787-47FD-B2F3-52040D3140FC}"/>
              </a:ext>
            </a:extLst>
          </p:cNvPr>
          <p:cNvGraphicFramePr>
            <a:graphicFrameLocks noChangeAspect="1"/>
          </p:cNvGraphicFramePr>
          <p:nvPr>
            <p:extLst>
              <p:ext uri="{D42A27DB-BD31-4B8C-83A1-F6EECF244321}">
                <p14:modId xmlns:p14="http://schemas.microsoft.com/office/powerpoint/2010/main" val="2925765735"/>
              </p:ext>
            </p:extLst>
          </p:nvPr>
        </p:nvGraphicFramePr>
        <p:xfrm>
          <a:off x="3645347" y="4118391"/>
          <a:ext cx="368344" cy="600982"/>
        </p:xfrm>
        <a:graphic>
          <a:graphicData uri="http://schemas.openxmlformats.org/presentationml/2006/ole">
            <mc:AlternateContent xmlns:mc="http://schemas.openxmlformats.org/markup-compatibility/2006">
              <mc:Choice xmlns:v="urn:schemas-microsoft-com:vml" Requires="v">
                <p:oleObj spid="_x0000_s49501" name="Equation" r:id="rId18" imgW="241200" imgH="393480" progId="Equation.DSMT4">
                  <p:embed/>
                </p:oleObj>
              </mc:Choice>
              <mc:Fallback>
                <p:oleObj name="Equation" r:id="rId18" imgW="241200" imgH="393480" progId="Equation.DSMT4">
                  <p:embed/>
                  <p:pic>
                    <p:nvPicPr>
                      <p:cNvPr id="15" name="对象 14">
                        <a:extLst>
                          <a:ext uri="{FF2B5EF4-FFF2-40B4-BE49-F238E27FC236}">
                            <a16:creationId xmlns:a16="http://schemas.microsoft.com/office/drawing/2014/main" xmlns="" id="{C1DA69A2-5D43-47A3-9A7D-DEC820C3DD53}"/>
                          </a:ext>
                        </a:extLst>
                      </p:cNvPr>
                      <p:cNvPicPr/>
                      <p:nvPr/>
                    </p:nvPicPr>
                    <p:blipFill>
                      <a:blip r:embed="rId19"/>
                      <a:stretch>
                        <a:fillRect/>
                      </a:stretch>
                    </p:blipFill>
                    <p:spPr>
                      <a:xfrm>
                        <a:off x="3645347" y="4118391"/>
                        <a:ext cx="368344" cy="60098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E624FDCB-162B-4682-AB6B-3D7BDA594248}"/>
              </a:ext>
            </a:extLst>
          </p:cNvPr>
          <p:cNvGraphicFramePr>
            <a:graphicFrameLocks noChangeAspect="1"/>
          </p:cNvGraphicFramePr>
          <p:nvPr>
            <p:extLst>
              <p:ext uri="{D42A27DB-BD31-4B8C-83A1-F6EECF244321}">
                <p14:modId xmlns:p14="http://schemas.microsoft.com/office/powerpoint/2010/main" val="486308738"/>
              </p:ext>
            </p:extLst>
          </p:nvPr>
        </p:nvGraphicFramePr>
        <p:xfrm>
          <a:off x="3598341" y="4608785"/>
          <a:ext cx="3273073" cy="759301"/>
        </p:xfrm>
        <a:graphic>
          <a:graphicData uri="http://schemas.openxmlformats.org/presentationml/2006/ole">
            <mc:AlternateContent xmlns:mc="http://schemas.openxmlformats.org/markup-compatibility/2006">
              <mc:Choice xmlns:v="urn:schemas-microsoft-com:vml" Requires="v">
                <p:oleObj spid="_x0000_s49502" name="Equation" r:id="rId20" imgW="1460160" imgH="393480" progId="Equation.DSMT4">
                  <p:embed/>
                </p:oleObj>
              </mc:Choice>
              <mc:Fallback>
                <p:oleObj name="Equation" r:id="rId20" imgW="1460160" imgH="393480" progId="Equation.DSMT4">
                  <p:embed/>
                  <p:pic>
                    <p:nvPicPr>
                      <p:cNvPr id="16" name="对象 15">
                        <a:extLst>
                          <a:ext uri="{FF2B5EF4-FFF2-40B4-BE49-F238E27FC236}">
                            <a16:creationId xmlns:a16="http://schemas.microsoft.com/office/drawing/2014/main" xmlns="" id="{649FBFFB-6246-42BD-9CA1-F5754B2A6A70}"/>
                          </a:ext>
                        </a:extLst>
                      </p:cNvPr>
                      <p:cNvPicPr/>
                      <p:nvPr/>
                    </p:nvPicPr>
                    <p:blipFill>
                      <a:blip r:embed="rId21"/>
                      <a:stretch>
                        <a:fillRect/>
                      </a:stretch>
                    </p:blipFill>
                    <p:spPr>
                      <a:xfrm>
                        <a:off x="3598341" y="4608785"/>
                        <a:ext cx="3273073" cy="75930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BCAD3E98-C72D-4794-9161-561DB79E05B3}"/>
              </a:ext>
            </a:extLst>
          </p:cNvPr>
          <p:cNvGraphicFramePr>
            <a:graphicFrameLocks noChangeAspect="1"/>
          </p:cNvGraphicFramePr>
          <p:nvPr>
            <p:extLst>
              <p:ext uri="{D42A27DB-BD31-4B8C-83A1-F6EECF244321}">
                <p14:modId xmlns:p14="http://schemas.microsoft.com/office/powerpoint/2010/main" val="27432400"/>
              </p:ext>
            </p:extLst>
          </p:nvPr>
        </p:nvGraphicFramePr>
        <p:xfrm>
          <a:off x="3189492" y="5693552"/>
          <a:ext cx="5165986" cy="760911"/>
        </p:xfrm>
        <a:graphic>
          <a:graphicData uri="http://schemas.openxmlformats.org/presentationml/2006/ole">
            <mc:AlternateContent xmlns:mc="http://schemas.openxmlformats.org/markup-compatibility/2006">
              <mc:Choice xmlns:v="urn:schemas-microsoft-com:vml" Requires="v">
                <p:oleObj spid="_x0000_s49503" name="Equation" r:id="rId22" imgW="2387520" imgH="419040" progId="Equation.DSMT4">
                  <p:embed/>
                </p:oleObj>
              </mc:Choice>
              <mc:Fallback>
                <p:oleObj name="Equation" r:id="rId22" imgW="2387520" imgH="419040" progId="Equation.DSMT4">
                  <p:embed/>
                  <p:pic>
                    <p:nvPicPr>
                      <p:cNvPr id="17" name="对象 16">
                        <a:extLst>
                          <a:ext uri="{FF2B5EF4-FFF2-40B4-BE49-F238E27FC236}">
                            <a16:creationId xmlns:a16="http://schemas.microsoft.com/office/drawing/2014/main" xmlns="" id="{578FAFF8-8851-443F-9D63-A1D41934FE31}"/>
                          </a:ext>
                        </a:extLst>
                      </p:cNvPr>
                      <p:cNvPicPr/>
                      <p:nvPr/>
                    </p:nvPicPr>
                    <p:blipFill>
                      <a:blip r:embed="rId23"/>
                      <a:stretch>
                        <a:fillRect/>
                      </a:stretch>
                    </p:blipFill>
                    <p:spPr>
                      <a:xfrm>
                        <a:off x="3189492" y="5693552"/>
                        <a:ext cx="5165986" cy="760911"/>
                      </a:xfrm>
                      <a:prstGeom prst="rect">
                        <a:avLst/>
                      </a:prstGeom>
                    </p:spPr>
                  </p:pic>
                </p:oleObj>
              </mc:Fallback>
            </mc:AlternateContent>
          </a:graphicData>
        </a:graphic>
      </p:graphicFrame>
    </p:spTree>
    <p:extLst>
      <p:ext uri="{BB962C8B-B14F-4D97-AF65-F5344CB8AC3E}">
        <p14:creationId xmlns:p14="http://schemas.microsoft.com/office/powerpoint/2010/main" val="2384097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208613" y="621432"/>
                <a:ext cx="11770012" cy="5961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结合                                  ，可知，设定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根据伊藤定理，衍生产品的价格</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可遵循如下过程：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，由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将其代入上式可得：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故此，衍生产品价格的收益率服从普通布朗运动，即：</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208613" y="621432"/>
                <a:ext cx="11770012" cy="596169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a16="http://schemas.microsoft.com/office/drawing/2014/main" xmlns="" id="{2A89DE7E-04E8-4177-A3C0-1DAEDC59B86E}"/>
              </a:ext>
            </a:extLst>
          </p:cNvPr>
          <p:cNvGraphicFramePr>
            <a:graphicFrameLocks noChangeAspect="1"/>
          </p:cNvGraphicFramePr>
          <p:nvPr>
            <p:extLst>
              <p:ext uri="{D42A27DB-BD31-4B8C-83A1-F6EECF244321}">
                <p14:modId xmlns:p14="http://schemas.microsoft.com/office/powerpoint/2010/main" val="135621252"/>
              </p:ext>
            </p:extLst>
          </p:nvPr>
        </p:nvGraphicFramePr>
        <p:xfrm>
          <a:off x="909043" y="804065"/>
          <a:ext cx="2088232" cy="375412"/>
        </p:xfrm>
        <a:graphic>
          <a:graphicData uri="http://schemas.openxmlformats.org/presentationml/2006/ole">
            <mc:AlternateContent xmlns:mc="http://schemas.openxmlformats.org/markup-compatibility/2006">
              <mc:Choice xmlns:v="urn:schemas-microsoft-com:vml" Requires="v">
                <p:oleObj spid="_x0000_s38194" name="Equation" r:id="rId4" imgW="1130040" imgH="203040" progId="Equation.DSMT4">
                  <p:embed/>
                </p:oleObj>
              </mc:Choice>
              <mc:Fallback>
                <p:oleObj name="Equation" r:id="rId4" imgW="1130040" imgH="203040" progId="Equation.DSMT4">
                  <p:embed/>
                  <p:pic>
                    <p:nvPicPr>
                      <p:cNvPr id="0" name=""/>
                      <p:cNvPicPr/>
                      <p:nvPr/>
                    </p:nvPicPr>
                    <p:blipFill>
                      <a:blip r:embed="rId5"/>
                      <a:stretch>
                        <a:fillRect/>
                      </a:stretch>
                    </p:blipFill>
                    <p:spPr>
                      <a:xfrm>
                        <a:off x="909043" y="804065"/>
                        <a:ext cx="2088232" cy="37541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16F3162B-50C9-4123-80CE-041ED44549B1}"/>
              </a:ext>
            </a:extLst>
          </p:cNvPr>
          <p:cNvGraphicFramePr>
            <a:graphicFrameLocks noChangeAspect="1"/>
          </p:cNvGraphicFramePr>
          <p:nvPr>
            <p:extLst>
              <p:ext uri="{D42A27DB-BD31-4B8C-83A1-F6EECF244321}">
                <p14:modId xmlns:p14="http://schemas.microsoft.com/office/powerpoint/2010/main" val="1823309610"/>
              </p:ext>
            </p:extLst>
          </p:nvPr>
        </p:nvGraphicFramePr>
        <p:xfrm>
          <a:off x="4797475" y="775671"/>
          <a:ext cx="2160240" cy="414767"/>
        </p:xfrm>
        <a:graphic>
          <a:graphicData uri="http://schemas.openxmlformats.org/presentationml/2006/ole">
            <mc:AlternateContent xmlns:mc="http://schemas.openxmlformats.org/markup-compatibility/2006">
              <mc:Choice xmlns:v="urn:schemas-microsoft-com:vml" Requires="v">
                <p:oleObj spid="_x0000_s38195" name="Equation" r:id="rId6" imgW="952200" imgH="203040" progId="Equation.DSMT4">
                  <p:embed/>
                </p:oleObj>
              </mc:Choice>
              <mc:Fallback>
                <p:oleObj name="Equation" r:id="rId6" imgW="952200" imgH="203040" progId="Equation.DSMT4">
                  <p:embed/>
                  <p:pic>
                    <p:nvPicPr>
                      <p:cNvPr id="0" name=""/>
                      <p:cNvPicPr/>
                      <p:nvPr/>
                    </p:nvPicPr>
                    <p:blipFill>
                      <a:blip r:embed="rId7"/>
                      <a:stretch>
                        <a:fillRect/>
                      </a:stretch>
                    </p:blipFill>
                    <p:spPr>
                      <a:xfrm>
                        <a:off x="4797475" y="775671"/>
                        <a:ext cx="2160240" cy="41476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BDAD73E9-7CBA-4287-AAE9-60FB0EF6D32C}"/>
              </a:ext>
            </a:extLst>
          </p:cNvPr>
          <p:cNvGraphicFramePr>
            <a:graphicFrameLocks noChangeAspect="1"/>
          </p:cNvGraphicFramePr>
          <p:nvPr>
            <p:extLst>
              <p:ext uri="{D42A27DB-BD31-4B8C-83A1-F6EECF244321}">
                <p14:modId xmlns:p14="http://schemas.microsoft.com/office/powerpoint/2010/main" val="2309960556"/>
              </p:ext>
            </p:extLst>
          </p:nvPr>
        </p:nvGraphicFramePr>
        <p:xfrm>
          <a:off x="1953159" y="1762409"/>
          <a:ext cx="7281557" cy="918669"/>
        </p:xfrm>
        <a:graphic>
          <a:graphicData uri="http://schemas.openxmlformats.org/presentationml/2006/ole">
            <mc:AlternateContent xmlns:mc="http://schemas.openxmlformats.org/markup-compatibility/2006">
              <mc:Choice xmlns:v="urn:schemas-microsoft-com:vml" Requires="v">
                <p:oleObj spid="_x0000_s38196" name="Equation" r:id="rId8" imgW="2819160" imgH="419040" progId="Equation.DSMT4">
                  <p:embed/>
                </p:oleObj>
              </mc:Choice>
              <mc:Fallback>
                <p:oleObj name="Equation" r:id="rId8" imgW="2819160" imgH="419040" progId="Equation.DSMT4">
                  <p:embed/>
                  <p:pic>
                    <p:nvPicPr>
                      <p:cNvPr id="0" name=""/>
                      <p:cNvPicPr/>
                      <p:nvPr/>
                    </p:nvPicPr>
                    <p:blipFill>
                      <a:blip r:embed="rId9"/>
                      <a:stretch>
                        <a:fillRect/>
                      </a:stretch>
                    </p:blipFill>
                    <p:spPr>
                      <a:xfrm>
                        <a:off x="1953159" y="1762409"/>
                        <a:ext cx="7281557" cy="918669"/>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05B9E215-BBD0-4E59-A8B8-5C999B55DD0C}"/>
              </a:ext>
            </a:extLst>
          </p:cNvPr>
          <p:cNvGraphicFramePr>
            <a:graphicFrameLocks noChangeAspect="1"/>
          </p:cNvGraphicFramePr>
          <p:nvPr>
            <p:extLst>
              <p:ext uri="{D42A27DB-BD31-4B8C-83A1-F6EECF244321}">
                <p14:modId xmlns:p14="http://schemas.microsoft.com/office/powerpoint/2010/main" val="2378503454"/>
              </p:ext>
            </p:extLst>
          </p:nvPr>
        </p:nvGraphicFramePr>
        <p:xfrm>
          <a:off x="679145" y="3025894"/>
          <a:ext cx="1083346" cy="403106"/>
        </p:xfrm>
        <a:graphic>
          <a:graphicData uri="http://schemas.openxmlformats.org/presentationml/2006/ole">
            <mc:AlternateContent xmlns:mc="http://schemas.openxmlformats.org/markup-compatibility/2006">
              <mc:Choice xmlns:v="urn:schemas-microsoft-com:vml" Requires="v">
                <p:oleObj spid="_x0000_s38197" name="Equation" r:id="rId10" imgW="545760" imgH="203040" progId="Equation.DSMT4">
                  <p:embed/>
                </p:oleObj>
              </mc:Choice>
              <mc:Fallback>
                <p:oleObj name="Equation" r:id="rId10" imgW="545760" imgH="203040" progId="Equation.DSMT4">
                  <p:embed/>
                  <p:pic>
                    <p:nvPicPr>
                      <p:cNvPr id="0" name=""/>
                      <p:cNvPicPr/>
                      <p:nvPr/>
                    </p:nvPicPr>
                    <p:blipFill>
                      <a:blip r:embed="rId11"/>
                      <a:stretch>
                        <a:fillRect/>
                      </a:stretch>
                    </p:blipFill>
                    <p:spPr>
                      <a:xfrm>
                        <a:off x="679145" y="3025894"/>
                        <a:ext cx="1083346" cy="403106"/>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C8C32DD2-AA4E-406B-8BA4-DE2E94CD6DDC}"/>
              </a:ext>
            </a:extLst>
          </p:cNvPr>
          <p:cNvGraphicFramePr>
            <a:graphicFrameLocks noChangeAspect="1"/>
          </p:cNvGraphicFramePr>
          <p:nvPr>
            <p:extLst>
              <p:ext uri="{D42A27DB-BD31-4B8C-83A1-F6EECF244321}">
                <p14:modId xmlns:p14="http://schemas.microsoft.com/office/powerpoint/2010/main" val="1050324919"/>
              </p:ext>
            </p:extLst>
          </p:nvPr>
        </p:nvGraphicFramePr>
        <p:xfrm>
          <a:off x="2358807" y="2790584"/>
          <a:ext cx="3432792" cy="761433"/>
        </p:xfrm>
        <a:graphic>
          <a:graphicData uri="http://schemas.openxmlformats.org/presentationml/2006/ole">
            <mc:AlternateContent xmlns:mc="http://schemas.openxmlformats.org/markup-compatibility/2006">
              <mc:Choice xmlns:v="urn:schemas-microsoft-com:vml" Requires="v">
                <p:oleObj spid="_x0000_s38198" name="Equation" r:id="rId12" imgW="1752480" imgH="419040" progId="Equation.DSMT4">
                  <p:embed/>
                </p:oleObj>
              </mc:Choice>
              <mc:Fallback>
                <p:oleObj name="Equation" r:id="rId12" imgW="1752480" imgH="419040" progId="Equation.DSMT4">
                  <p:embed/>
                  <p:pic>
                    <p:nvPicPr>
                      <p:cNvPr id="0" name=""/>
                      <p:cNvPicPr/>
                      <p:nvPr/>
                    </p:nvPicPr>
                    <p:blipFill>
                      <a:blip r:embed="rId13"/>
                      <a:stretch>
                        <a:fillRect/>
                      </a:stretch>
                    </p:blipFill>
                    <p:spPr>
                      <a:xfrm>
                        <a:off x="2358807" y="2790584"/>
                        <a:ext cx="3432792" cy="761433"/>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xmlns="" id="{CD17A3F6-09A1-404B-9150-8EEF6588E109}"/>
              </a:ext>
            </a:extLst>
          </p:cNvPr>
          <p:cNvGraphicFramePr>
            <a:graphicFrameLocks noChangeAspect="1"/>
          </p:cNvGraphicFramePr>
          <p:nvPr>
            <p:extLst>
              <p:ext uri="{D42A27DB-BD31-4B8C-83A1-F6EECF244321}">
                <p14:modId xmlns:p14="http://schemas.microsoft.com/office/powerpoint/2010/main" val="2278254505"/>
              </p:ext>
            </p:extLst>
          </p:nvPr>
        </p:nvGraphicFramePr>
        <p:xfrm>
          <a:off x="2815363" y="3698402"/>
          <a:ext cx="3206248" cy="918669"/>
        </p:xfrm>
        <a:graphic>
          <a:graphicData uri="http://schemas.openxmlformats.org/presentationml/2006/ole">
            <mc:AlternateContent xmlns:mc="http://schemas.openxmlformats.org/markup-compatibility/2006">
              <mc:Choice xmlns:v="urn:schemas-microsoft-com:vml" Requires="v">
                <p:oleObj spid="_x0000_s38199" name="Equation" r:id="rId14" imgW="1396800" imgH="419040" progId="Equation.DSMT4">
                  <p:embed/>
                </p:oleObj>
              </mc:Choice>
              <mc:Fallback>
                <p:oleObj name="Equation" r:id="rId14" imgW="1396800" imgH="419040" progId="Equation.DSMT4">
                  <p:embed/>
                  <p:pic>
                    <p:nvPicPr>
                      <p:cNvPr id="0" name=""/>
                      <p:cNvPicPr/>
                      <p:nvPr/>
                    </p:nvPicPr>
                    <p:blipFill>
                      <a:blip r:embed="rId15"/>
                      <a:stretch>
                        <a:fillRect/>
                      </a:stretch>
                    </p:blipFill>
                    <p:spPr>
                      <a:xfrm>
                        <a:off x="2815363" y="3698402"/>
                        <a:ext cx="3206248" cy="918669"/>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522E0A5B-40D9-4AB9-BAA5-95CB10709F8F}"/>
              </a:ext>
            </a:extLst>
          </p:cNvPr>
          <p:cNvGraphicFramePr>
            <a:graphicFrameLocks noChangeAspect="1"/>
          </p:cNvGraphicFramePr>
          <p:nvPr>
            <p:extLst>
              <p:ext uri="{D42A27DB-BD31-4B8C-83A1-F6EECF244321}">
                <p14:modId xmlns:p14="http://schemas.microsoft.com/office/powerpoint/2010/main" val="857045101"/>
              </p:ext>
            </p:extLst>
          </p:nvPr>
        </p:nvGraphicFramePr>
        <p:xfrm>
          <a:off x="3000842" y="5138034"/>
          <a:ext cx="5678759" cy="1007383"/>
        </p:xfrm>
        <a:graphic>
          <a:graphicData uri="http://schemas.openxmlformats.org/presentationml/2006/ole">
            <mc:AlternateContent xmlns:mc="http://schemas.openxmlformats.org/markup-compatibility/2006">
              <mc:Choice xmlns:v="urn:schemas-microsoft-com:vml" Requires="v">
                <p:oleObj spid="_x0000_s38200" name="Equation" r:id="rId16" imgW="2539800" imgH="482400" progId="Equation.DSMT4">
                  <p:embed/>
                </p:oleObj>
              </mc:Choice>
              <mc:Fallback>
                <p:oleObj name="Equation" r:id="rId16" imgW="2539800" imgH="482400" progId="Equation.DSMT4">
                  <p:embed/>
                  <p:pic>
                    <p:nvPicPr>
                      <p:cNvPr id="0" name=""/>
                      <p:cNvPicPr/>
                      <p:nvPr/>
                    </p:nvPicPr>
                    <p:blipFill>
                      <a:blip r:embed="rId17"/>
                      <a:stretch>
                        <a:fillRect/>
                      </a:stretch>
                    </p:blipFill>
                    <p:spPr>
                      <a:xfrm>
                        <a:off x="3000842" y="5138034"/>
                        <a:ext cx="5678759" cy="1007383"/>
                      </a:xfrm>
                      <a:prstGeom prst="rect">
                        <a:avLst/>
                      </a:prstGeom>
                    </p:spPr>
                  </p:pic>
                </p:oleObj>
              </mc:Fallback>
            </mc:AlternateContent>
          </a:graphicData>
        </a:graphic>
      </p:graphicFrame>
    </p:spTree>
    <p:extLst>
      <p:ext uri="{BB962C8B-B14F-4D97-AF65-F5344CB8AC3E}">
        <p14:creationId xmlns:p14="http://schemas.microsoft.com/office/powerpoint/2010/main" val="1146902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55792"/>
            <a:ext cx="11770012" cy="57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b="1" dirty="0">
                <a:latin typeface="Times New Roman" panose="02020603050405020304" pitchFamily="18" charset="0"/>
                <a:ea typeface="+mn-ea"/>
                <a:cs typeface="Times New Roman" panose="02020603050405020304" pitchFamily="18" charset="0"/>
              </a:rPr>
              <a:t>※</a:t>
            </a:r>
            <a:r>
              <a:rPr kumimoji="1" lang="zh-CN" altLang="en-US" sz="2200" b="1" dirty="0">
                <a:latin typeface="Times New Roman" panose="02020603050405020304" pitchFamily="18" charset="0"/>
                <a:ea typeface="+mn-ea"/>
                <a:cs typeface="Times New Roman" panose="02020603050405020304" pitchFamily="18" charset="0"/>
              </a:rPr>
              <a:t>证明：</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令                                                       ，</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由此可得：</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基于上述设定，我们可以求得衍生产品价格的期望：</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07137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xmlns="" id="{C2F10BC6-1D4C-44DA-9D3B-A6AD90CB4EAF}"/>
              </a:ext>
            </a:extLst>
          </p:cNvPr>
          <p:cNvGraphicFramePr>
            <a:graphicFrameLocks noChangeAspect="1"/>
          </p:cNvGraphicFramePr>
          <p:nvPr>
            <p:extLst>
              <p:ext uri="{D42A27DB-BD31-4B8C-83A1-F6EECF244321}">
                <p14:modId xmlns:p14="http://schemas.microsoft.com/office/powerpoint/2010/main" val="1000793243"/>
              </p:ext>
            </p:extLst>
          </p:nvPr>
        </p:nvGraphicFramePr>
        <p:xfrm>
          <a:off x="476995" y="980728"/>
          <a:ext cx="3732545" cy="818789"/>
        </p:xfrm>
        <a:graphic>
          <a:graphicData uri="http://schemas.openxmlformats.org/presentationml/2006/ole">
            <mc:AlternateContent xmlns:mc="http://schemas.openxmlformats.org/markup-compatibility/2006">
              <mc:Choice xmlns:v="urn:schemas-microsoft-com:vml" Requires="v">
                <p:oleObj spid="_x0000_s39174" name="Equation" r:id="rId3" imgW="2057400" imgH="419040" progId="Equation.DSMT4">
                  <p:embed/>
                </p:oleObj>
              </mc:Choice>
              <mc:Fallback>
                <p:oleObj name="Equation" r:id="rId3" imgW="2057400" imgH="419040" progId="Equation.DSMT4">
                  <p:embed/>
                  <p:pic>
                    <p:nvPicPr>
                      <p:cNvPr id="0" name=""/>
                      <p:cNvPicPr/>
                      <p:nvPr/>
                    </p:nvPicPr>
                    <p:blipFill>
                      <a:blip r:embed="rId4"/>
                      <a:stretch>
                        <a:fillRect/>
                      </a:stretch>
                    </p:blipFill>
                    <p:spPr>
                      <a:xfrm>
                        <a:off x="476995" y="980728"/>
                        <a:ext cx="3732545" cy="81878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CB8C7CC4-24A7-4D33-B8A9-5D9AA699AA2D}"/>
              </a:ext>
            </a:extLst>
          </p:cNvPr>
          <p:cNvGraphicFramePr>
            <a:graphicFrameLocks noChangeAspect="1"/>
          </p:cNvGraphicFramePr>
          <p:nvPr>
            <p:extLst>
              <p:ext uri="{D42A27DB-BD31-4B8C-83A1-F6EECF244321}">
                <p14:modId xmlns:p14="http://schemas.microsoft.com/office/powerpoint/2010/main" val="3169590566"/>
              </p:ext>
            </p:extLst>
          </p:nvPr>
        </p:nvGraphicFramePr>
        <p:xfrm>
          <a:off x="4653459" y="1124744"/>
          <a:ext cx="3236931" cy="576064"/>
        </p:xfrm>
        <a:graphic>
          <a:graphicData uri="http://schemas.openxmlformats.org/presentationml/2006/ole">
            <mc:AlternateContent xmlns:mc="http://schemas.openxmlformats.org/markup-compatibility/2006">
              <mc:Choice xmlns:v="urn:schemas-microsoft-com:vml" Requires="v">
                <p:oleObj spid="_x0000_s39175" name="Equation" r:id="rId5" imgW="1498320" imgH="266400" progId="Equation.DSMT4">
                  <p:embed/>
                </p:oleObj>
              </mc:Choice>
              <mc:Fallback>
                <p:oleObj name="Equation" r:id="rId5" imgW="1498320" imgH="266400" progId="Equation.DSMT4">
                  <p:embed/>
                  <p:pic>
                    <p:nvPicPr>
                      <p:cNvPr id="0" name=""/>
                      <p:cNvPicPr/>
                      <p:nvPr/>
                    </p:nvPicPr>
                    <p:blipFill>
                      <a:blip r:embed="rId6"/>
                      <a:stretch>
                        <a:fillRect/>
                      </a:stretch>
                    </p:blipFill>
                    <p:spPr>
                      <a:xfrm>
                        <a:off x="4653459" y="1124744"/>
                        <a:ext cx="3236931" cy="57606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A1C8E175-7B52-4356-B120-4941ACFA50AB}"/>
              </a:ext>
            </a:extLst>
          </p:cNvPr>
          <p:cNvGraphicFramePr>
            <a:graphicFrameLocks noChangeAspect="1"/>
          </p:cNvGraphicFramePr>
          <p:nvPr>
            <p:extLst>
              <p:ext uri="{D42A27DB-BD31-4B8C-83A1-F6EECF244321}">
                <p14:modId xmlns:p14="http://schemas.microsoft.com/office/powerpoint/2010/main" val="611409560"/>
              </p:ext>
            </p:extLst>
          </p:nvPr>
        </p:nvGraphicFramePr>
        <p:xfrm>
          <a:off x="1538288" y="1700213"/>
          <a:ext cx="2671762" cy="720725"/>
        </p:xfrm>
        <a:graphic>
          <a:graphicData uri="http://schemas.openxmlformats.org/presentationml/2006/ole">
            <mc:AlternateContent xmlns:mc="http://schemas.openxmlformats.org/markup-compatibility/2006">
              <mc:Choice xmlns:v="urn:schemas-microsoft-com:vml" Requires="v">
                <p:oleObj spid="_x0000_s39176" name="Equation" r:id="rId7" imgW="1460160" imgH="393480" progId="Equation.DSMT4">
                  <p:embed/>
                </p:oleObj>
              </mc:Choice>
              <mc:Fallback>
                <p:oleObj name="Equation" r:id="rId7" imgW="1460160" imgH="393480" progId="Equation.DSMT4">
                  <p:embed/>
                  <p:pic>
                    <p:nvPicPr>
                      <p:cNvPr id="0" name=""/>
                      <p:cNvPicPr/>
                      <p:nvPr/>
                    </p:nvPicPr>
                    <p:blipFill>
                      <a:blip r:embed="rId8"/>
                      <a:stretch>
                        <a:fillRect/>
                      </a:stretch>
                    </p:blipFill>
                    <p:spPr>
                      <a:xfrm>
                        <a:off x="1538288" y="1700213"/>
                        <a:ext cx="2671762" cy="7207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2D97F1B9-FE4B-42D0-9CE7-93B83A1481E1}"/>
              </a:ext>
            </a:extLst>
          </p:cNvPr>
          <p:cNvGraphicFramePr>
            <a:graphicFrameLocks noChangeAspect="1"/>
          </p:cNvGraphicFramePr>
          <p:nvPr>
            <p:extLst>
              <p:ext uri="{D42A27DB-BD31-4B8C-83A1-F6EECF244321}">
                <p14:modId xmlns:p14="http://schemas.microsoft.com/office/powerpoint/2010/main" val="3416494747"/>
              </p:ext>
            </p:extLst>
          </p:nvPr>
        </p:nvGraphicFramePr>
        <p:xfrm>
          <a:off x="1053059" y="2636912"/>
          <a:ext cx="10209213" cy="3913188"/>
        </p:xfrm>
        <a:graphic>
          <a:graphicData uri="http://schemas.openxmlformats.org/presentationml/2006/ole">
            <mc:AlternateContent xmlns:mc="http://schemas.openxmlformats.org/markup-compatibility/2006">
              <mc:Choice xmlns:v="urn:schemas-microsoft-com:vml" Requires="v">
                <p:oleObj spid="_x0000_s39177" name="Equation" r:id="rId9" imgW="4825800" imgH="1854000" progId="Equation.DSMT4">
                  <p:embed/>
                </p:oleObj>
              </mc:Choice>
              <mc:Fallback>
                <p:oleObj name="Equation" r:id="rId9" imgW="4825800" imgH="1854000" progId="Equation.DSMT4">
                  <p:embed/>
                  <p:pic>
                    <p:nvPicPr>
                      <p:cNvPr id="0" name=""/>
                      <p:cNvPicPr/>
                      <p:nvPr/>
                    </p:nvPicPr>
                    <p:blipFill>
                      <a:blip r:embed="rId10"/>
                      <a:stretch>
                        <a:fillRect/>
                      </a:stretch>
                    </p:blipFill>
                    <p:spPr>
                      <a:xfrm>
                        <a:off x="1053059" y="2636912"/>
                        <a:ext cx="10209213" cy="39131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95912278"/>
              </p:ext>
            </p:extLst>
          </p:nvPr>
        </p:nvGraphicFramePr>
        <p:xfrm>
          <a:off x="7720013" y="5805488"/>
          <a:ext cx="3892550" cy="811212"/>
        </p:xfrm>
        <a:graphic>
          <a:graphicData uri="http://schemas.openxmlformats.org/presentationml/2006/ole">
            <mc:AlternateContent xmlns:mc="http://schemas.openxmlformats.org/markup-compatibility/2006">
              <mc:Choice xmlns:v="urn:schemas-microsoft-com:vml" Requires="v">
                <p:oleObj spid="_x0000_s39178" name="Equation" r:id="rId11" imgW="2425680" imgH="533160" progId="Equation.DSMT4">
                  <p:embed/>
                </p:oleObj>
              </mc:Choice>
              <mc:Fallback>
                <p:oleObj name="Equation" r:id="rId11" imgW="2425680" imgH="533160" progId="Equation.DSMT4">
                  <p:embed/>
                  <p:pic>
                    <p:nvPicPr>
                      <p:cNvPr id="0" name="Object 5"/>
                      <p:cNvPicPr>
                        <a:picLocks noChangeAspect="1" noChangeArrowheads="1"/>
                      </p:cNvPicPr>
                      <p:nvPr/>
                    </p:nvPicPr>
                    <p:blipFill>
                      <a:blip r:embed="rId12"/>
                      <a:srcRect/>
                      <a:stretch>
                        <a:fillRect/>
                      </a:stretch>
                    </p:blipFill>
                    <p:spPr bwMode="auto">
                      <a:xfrm>
                        <a:off x="7720013" y="5805488"/>
                        <a:ext cx="38925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8170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48680"/>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同时，结合衍生产品价格的方差公式：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故此，衍生产品价格的方差为：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287396"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xmlns="" id="{5F00FA1F-95CA-43BB-AF7C-AD658D04C630}"/>
              </a:ext>
            </a:extLst>
          </p:cNvPr>
          <p:cNvGraphicFramePr>
            <a:graphicFrameLocks noChangeAspect="1"/>
          </p:cNvGraphicFramePr>
          <p:nvPr>
            <p:extLst>
              <p:ext uri="{D42A27DB-BD31-4B8C-83A1-F6EECF244321}">
                <p14:modId xmlns:p14="http://schemas.microsoft.com/office/powerpoint/2010/main" val="2360425678"/>
              </p:ext>
            </p:extLst>
          </p:nvPr>
        </p:nvGraphicFramePr>
        <p:xfrm>
          <a:off x="5013499" y="621432"/>
          <a:ext cx="3114055" cy="503744"/>
        </p:xfrm>
        <a:graphic>
          <a:graphicData uri="http://schemas.openxmlformats.org/presentationml/2006/ole">
            <mc:AlternateContent xmlns:mc="http://schemas.openxmlformats.org/markup-compatibility/2006">
              <mc:Choice xmlns:v="urn:schemas-microsoft-com:vml" Requires="v">
                <p:oleObj spid="_x0000_s40106" name="Equation" r:id="rId3" imgW="1726920" imgH="279360" progId="Equation.DSMT4">
                  <p:embed/>
                </p:oleObj>
              </mc:Choice>
              <mc:Fallback>
                <p:oleObj name="Equation" r:id="rId3" imgW="1726920" imgH="279360" progId="Equation.DSMT4">
                  <p:embed/>
                  <p:pic>
                    <p:nvPicPr>
                      <p:cNvPr id="0" name=""/>
                      <p:cNvPicPr/>
                      <p:nvPr/>
                    </p:nvPicPr>
                    <p:blipFill>
                      <a:blip r:embed="rId4"/>
                      <a:stretch>
                        <a:fillRect/>
                      </a:stretch>
                    </p:blipFill>
                    <p:spPr>
                      <a:xfrm>
                        <a:off x="5013499" y="621432"/>
                        <a:ext cx="3114055" cy="50374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57763E8-1300-45EC-97B7-E15B499C79AE}"/>
              </a:ext>
            </a:extLst>
          </p:cNvPr>
          <p:cNvGraphicFramePr>
            <a:graphicFrameLocks noChangeAspect="1"/>
          </p:cNvGraphicFramePr>
          <p:nvPr>
            <p:extLst>
              <p:ext uri="{D42A27DB-BD31-4B8C-83A1-F6EECF244321}">
                <p14:modId xmlns:p14="http://schemas.microsoft.com/office/powerpoint/2010/main" val="3265643233"/>
              </p:ext>
            </p:extLst>
          </p:nvPr>
        </p:nvGraphicFramePr>
        <p:xfrm>
          <a:off x="1053059" y="1124744"/>
          <a:ext cx="9882188" cy="3681412"/>
        </p:xfrm>
        <a:graphic>
          <a:graphicData uri="http://schemas.openxmlformats.org/presentationml/2006/ole">
            <mc:AlternateContent xmlns:mc="http://schemas.openxmlformats.org/markup-compatibility/2006">
              <mc:Choice xmlns:v="urn:schemas-microsoft-com:vml" Requires="v">
                <p:oleObj spid="_x0000_s40107" name="Equation" r:id="rId5" imgW="4851360" imgH="1828800" progId="Equation.DSMT4">
                  <p:embed/>
                </p:oleObj>
              </mc:Choice>
              <mc:Fallback>
                <p:oleObj name="Equation" r:id="rId5" imgW="4851360" imgH="1828800" progId="Equation.DSMT4">
                  <p:embed/>
                  <p:pic>
                    <p:nvPicPr>
                      <p:cNvPr id="0" name=""/>
                      <p:cNvPicPr/>
                      <p:nvPr/>
                    </p:nvPicPr>
                    <p:blipFill>
                      <a:blip r:embed="rId6"/>
                      <a:stretch>
                        <a:fillRect/>
                      </a:stretch>
                    </p:blipFill>
                    <p:spPr>
                      <a:xfrm>
                        <a:off x="1053059" y="1124744"/>
                        <a:ext cx="9882188" cy="36814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93FF9825-3159-4295-A3D5-65257BB4111C}"/>
              </a:ext>
            </a:extLst>
          </p:cNvPr>
          <p:cNvGraphicFramePr>
            <a:graphicFrameLocks noChangeAspect="1"/>
          </p:cNvGraphicFramePr>
          <p:nvPr>
            <p:extLst>
              <p:ext uri="{D42A27DB-BD31-4B8C-83A1-F6EECF244321}">
                <p14:modId xmlns:p14="http://schemas.microsoft.com/office/powerpoint/2010/main" val="2662297185"/>
              </p:ext>
            </p:extLst>
          </p:nvPr>
        </p:nvGraphicFramePr>
        <p:xfrm>
          <a:off x="2781251" y="5405756"/>
          <a:ext cx="7245659" cy="903564"/>
        </p:xfrm>
        <a:graphic>
          <a:graphicData uri="http://schemas.openxmlformats.org/presentationml/2006/ole">
            <mc:AlternateContent xmlns:mc="http://schemas.openxmlformats.org/markup-compatibility/2006">
              <mc:Choice xmlns:v="urn:schemas-microsoft-com:vml" Requires="v">
                <p:oleObj spid="_x0000_s40108" name="Equation" r:id="rId7" imgW="3162240" imgH="393480" progId="Equation.DSMT4">
                  <p:embed/>
                </p:oleObj>
              </mc:Choice>
              <mc:Fallback>
                <p:oleObj name="Equation" r:id="rId7" imgW="3162240" imgH="393480" progId="Equation.DSMT4">
                  <p:embed/>
                  <p:pic>
                    <p:nvPicPr>
                      <p:cNvPr id="0" name=""/>
                      <p:cNvPicPr/>
                      <p:nvPr/>
                    </p:nvPicPr>
                    <p:blipFill>
                      <a:blip r:embed="rId8"/>
                      <a:stretch>
                        <a:fillRect/>
                      </a:stretch>
                    </p:blipFill>
                    <p:spPr>
                      <a:xfrm>
                        <a:off x="2781251" y="5405756"/>
                        <a:ext cx="7245659" cy="90356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993009603"/>
              </p:ext>
            </p:extLst>
          </p:nvPr>
        </p:nvGraphicFramePr>
        <p:xfrm>
          <a:off x="7101731" y="3284984"/>
          <a:ext cx="3894138" cy="811212"/>
        </p:xfrm>
        <a:graphic>
          <a:graphicData uri="http://schemas.openxmlformats.org/presentationml/2006/ole">
            <mc:AlternateContent xmlns:mc="http://schemas.openxmlformats.org/markup-compatibility/2006">
              <mc:Choice xmlns:v="urn:schemas-microsoft-com:vml" Requires="v">
                <p:oleObj spid="_x0000_s40109" name="Equation" r:id="rId9" imgW="2425680" imgH="533160" progId="Equation.DSMT4">
                  <p:embed/>
                </p:oleObj>
              </mc:Choice>
              <mc:Fallback>
                <p:oleObj name="Equation" r:id="rId9" imgW="2425680" imgH="533160" progId="Equation.DSMT4">
                  <p:embed/>
                  <p:pic>
                    <p:nvPicPr>
                      <p:cNvPr id="0" name="对象 6"/>
                      <p:cNvPicPr>
                        <a:picLocks noChangeAspect="1" noChangeArrowheads="1"/>
                      </p:cNvPicPr>
                      <p:nvPr/>
                    </p:nvPicPr>
                    <p:blipFill>
                      <a:blip r:embed="rId10"/>
                      <a:srcRect/>
                      <a:stretch>
                        <a:fillRect/>
                      </a:stretch>
                    </p:blipFill>
                    <p:spPr bwMode="auto">
                      <a:xfrm>
                        <a:off x="7101731" y="3284984"/>
                        <a:ext cx="38941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1090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44947" y="621432"/>
                <a:ext cx="1177001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基于上述设定，我们可以进一步推出看涨期权价格的定价公式。设定在关于</a:t>
                </a:r>
                <a:r>
                  <a:rPr kumimoji="1" lang="en-US" altLang="zh-CN" sz="2200" dirty="0" err="1">
                    <a:latin typeface="+mn-lt"/>
                    <a:ea typeface="+mn-ea"/>
                  </a:rPr>
                  <a:t>dz</a:t>
                </a:r>
                <a:r>
                  <a:rPr kumimoji="1" lang="zh-CN" altLang="en-US" sz="2200" dirty="0">
                    <a:latin typeface="+mn-lt"/>
                    <a:ea typeface="+mn-ea"/>
                  </a:rPr>
                  <a:t>风险中性的世界中，欧式看涨期权的价格</a:t>
                </a:r>
                <a14:m>
                  <m:oMath xmlns:m="http://schemas.openxmlformats.org/officeDocument/2006/math">
                    <m:r>
                      <a:rPr kumimoji="1" lang="en-US" altLang="zh-CN" sz="2200" b="0" i="1" smtClean="0">
                        <a:latin typeface="Cambria Math" panose="02040503050406030204" pitchFamily="18" charset="0"/>
                        <a:ea typeface="+mn-ea"/>
                      </a:rPr>
                      <m:t>𝑐</m:t>
                    </m:r>
                  </m:oMath>
                </a14:m>
                <a:r>
                  <a:rPr kumimoji="1" lang="zh-CN" altLang="en-US" sz="2200" dirty="0">
                    <a:latin typeface="+mn-lt"/>
                    <a:ea typeface="+mn-ea"/>
                  </a:rPr>
                  <a:t>等于其期望值按无风险利率贴现的现值：</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表示风险中性世界中的期望值；</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同时， 在此风险中性世界中，期权到期</a:t>
                </a:r>
                <a14:m>
                  <m:oMath xmlns:m="http://schemas.openxmlformats.org/officeDocument/2006/math">
                    <m:r>
                      <a:rPr kumimoji="1" lang="en-US" altLang="zh-CN" sz="2200" b="0" i="1" smtClean="0">
                        <a:latin typeface="Cambria Math" panose="02040503050406030204" pitchFamily="18" charset="0"/>
                        <a:ea typeface="+mn-ea"/>
                      </a:rPr>
                      <m:t>𝑇</m:t>
                    </m:r>
                  </m:oMath>
                </a14:m>
                <a:r>
                  <a:rPr kumimoji="1" lang="zh-CN" altLang="en-US" sz="2200" dirty="0">
                    <a:latin typeface="+mn-lt"/>
                    <a:ea typeface="+mn-ea"/>
                  </a:rPr>
                  <a:t>时刻标的资产价格</a:t>
                </a:r>
                <a14:m>
                  <m:oMath xmlns:m="http://schemas.openxmlformats.org/officeDocument/2006/math">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𝑆</m:t>
                        </m:r>
                      </m:e>
                      <m:sub>
                        <m:r>
                          <a:rPr kumimoji="1" lang="en-US" altLang="zh-CN" sz="2200" b="0" i="1" smtClean="0">
                            <a:latin typeface="Cambria Math" panose="02040503050406030204" pitchFamily="18" charset="0"/>
                            <a:ea typeface="+mn-ea"/>
                          </a:rPr>
                          <m:t>𝑇</m:t>
                        </m:r>
                      </m:sub>
                    </m:sSub>
                  </m:oMath>
                </a14:m>
                <a:r>
                  <a:rPr kumimoji="1" lang="zh-CN" altLang="en-US" sz="2200" dirty="0">
                    <a:latin typeface="+mn-lt"/>
                    <a:ea typeface="+mn-ea"/>
                  </a:rPr>
                  <a:t>服从如下的对数正态分布：</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，其中，</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显然，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而且，随机变量</a:t>
                </a:r>
                <a14:m>
                  <m:oMath xmlns:m="http://schemas.openxmlformats.org/officeDocument/2006/math">
                    <m:r>
                      <a:rPr kumimoji="1" lang="en-US" altLang="zh-CN" sz="2200" b="0" i="1" smtClean="0">
                        <a:latin typeface="Cambria Math" panose="02040503050406030204" pitchFamily="18" charset="0"/>
                        <a:ea typeface="+mn-ea"/>
                      </a:rPr>
                      <m:t>𝑊</m:t>
                    </m:r>
                  </m:oMath>
                </a14:m>
                <a:r>
                  <a:rPr kumimoji="1" lang="zh-CN" altLang="en-US" sz="2200" dirty="0">
                    <a:latin typeface="+mn-lt"/>
                    <a:ea typeface="+mn-ea"/>
                  </a:rPr>
                  <a:t>的密度函数</a:t>
                </a:r>
                <a:r>
                  <a:rPr kumimoji="1" lang="en-US" altLang="zh-CN" sz="2200" dirty="0">
                    <a:latin typeface="+mn-lt"/>
                    <a:ea typeface="+mn-ea"/>
                  </a:rPr>
                  <a:t>ℎ(</a:t>
                </a:r>
                <a:r>
                  <a:rPr kumimoji="1" lang="zh-CN" altLang="en-US" sz="2200" dirty="0">
                    <a:latin typeface="+mn-lt"/>
                    <a:ea typeface="+mn-ea"/>
                  </a:rPr>
                  <a:t>𝑊</a:t>
                </a:r>
                <a:r>
                  <a:rPr kumimoji="1" lang="en-US" altLang="zh-CN" sz="2200" dirty="0">
                    <a:latin typeface="+mn-lt"/>
                    <a:ea typeface="+mn-ea"/>
                  </a:rPr>
                  <a:t>)</a:t>
                </a:r>
                <a:r>
                  <a:rPr kumimoji="1" lang="zh-CN" altLang="en-US" sz="2200" dirty="0">
                    <a:latin typeface="+mn-lt"/>
                    <a:ea typeface="+mn-ea"/>
                  </a:rPr>
                  <a:t>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44947" y="621432"/>
                <a:ext cx="11770012" cy="610645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B712BDDA-4E86-4DFD-AAF1-07E99B3430D7}"/>
              </a:ext>
            </a:extLst>
          </p:cNvPr>
          <p:cNvGraphicFramePr>
            <a:graphicFrameLocks noChangeAspect="1"/>
          </p:cNvGraphicFramePr>
          <p:nvPr>
            <p:extLst>
              <p:ext uri="{D42A27DB-BD31-4B8C-83A1-F6EECF244321}">
                <p14:modId xmlns:p14="http://schemas.microsoft.com/office/powerpoint/2010/main" val="897550506"/>
              </p:ext>
            </p:extLst>
          </p:nvPr>
        </p:nvGraphicFramePr>
        <p:xfrm>
          <a:off x="3632973" y="1608805"/>
          <a:ext cx="3773221" cy="720080"/>
        </p:xfrm>
        <a:graphic>
          <a:graphicData uri="http://schemas.openxmlformats.org/presentationml/2006/ole">
            <mc:AlternateContent xmlns:mc="http://schemas.openxmlformats.org/markup-compatibility/2006">
              <mc:Choice xmlns:v="urn:schemas-microsoft-com:vml" Requires="v">
                <p:oleObj spid="_x0000_s41264" name="Equation" r:id="rId4" imgW="1663560" imgH="317160" progId="Equation.DSMT4">
                  <p:embed/>
                </p:oleObj>
              </mc:Choice>
              <mc:Fallback>
                <p:oleObj name="Equation" r:id="rId4" imgW="1663560" imgH="317160" progId="Equation.DSMT4">
                  <p:embed/>
                  <p:pic>
                    <p:nvPicPr>
                      <p:cNvPr id="0" name=""/>
                      <p:cNvPicPr/>
                      <p:nvPr/>
                    </p:nvPicPr>
                    <p:blipFill>
                      <a:blip r:embed="rId5"/>
                      <a:stretch>
                        <a:fillRect/>
                      </a:stretch>
                    </p:blipFill>
                    <p:spPr>
                      <a:xfrm>
                        <a:off x="3632973" y="1608805"/>
                        <a:ext cx="3773221" cy="72008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033A3B3-D6AB-4D61-81FF-8F603799A515}"/>
              </a:ext>
            </a:extLst>
          </p:cNvPr>
          <p:cNvGraphicFramePr>
            <a:graphicFrameLocks noChangeAspect="1"/>
          </p:cNvGraphicFramePr>
          <p:nvPr>
            <p:extLst>
              <p:ext uri="{D42A27DB-BD31-4B8C-83A1-F6EECF244321}">
                <p14:modId xmlns:p14="http://schemas.microsoft.com/office/powerpoint/2010/main" val="1175419103"/>
              </p:ext>
            </p:extLst>
          </p:nvPr>
        </p:nvGraphicFramePr>
        <p:xfrm>
          <a:off x="693019" y="2276872"/>
          <a:ext cx="596305" cy="492600"/>
        </p:xfrm>
        <a:graphic>
          <a:graphicData uri="http://schemas.openxmlformats.org/presentationml/2006/ole">
            <mc:AlternateContent xmlns:mc="http://schemas.openxmlformats.org/markup-compatibility/2006">
              <mc:Choice xmlns:v="urn:schemas-microsoft-com:vml" Requires="v">
                <p:oleObj spid="_x0000_s41265" name="Equation" r:id="rId6" imgW="291960" imgH="241200" progId="Equation.DSMT4">
                  <p:embed/>
                </p:oleObj>
              </mc:Choice>
              <mc:Fallback>
                <p:oleObj name="Equation" r:id="rId6" imgW="291960" imgH="241200" progId="Equation.DSMT4">
                  <p:embed/>
                  <p:pic>
                    <p:nvPicPr>
                      <p:cNvPr id="0" name=""/>
                      <p:cNvPicPr/>
                      <p:nvPr/>
                    </p:nvPicPr>
                    <p:blipFill>
                      <a:blip r:embed="rId7"/>
                      <a:stretch>
                        <a:fillRect/>
                      </a:stretch>
                    </p:blipFill>
                    <p:spPr>
                      <a:xfrm>
                        <a:off x="693019" y="2276872"/>
                        <a:ext cx="596305" cy="4926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40F032A-0BCA-4F6A-8F24-E5255D732924}"/>
              </a:ext>
            </a:extLst>
          </p:cNvPr>
          <p:cNvGraphicFramePr>
            <a:graphicFrameLocks noChangeAspect="1"/>
          </p:cNvGraphicFramePr>
          <p:nvPr>
            <p:extLst>
              <p:ext uri="{D42A27DB-BD31-4B8C-83A1-F6EECF244321}">
                <p14:modId xmlns:p14="http://schemas.microsoft.com/office/powerpoint/2010/main" val="3153634654"/>
              </p:ext>
            </p:extLst>
          </p:nvPr>
        </p:nvGraphicFramePr>
        <p:xfrm>
          <a:off x="3586163" y="3382963"/>
          <a:ext cx="4151312" cy="492125"/>
        </p:xfrm>
        <a:graphic>
          <a:graphicData uri="http://schemas.openxmlformats.org/presentationml/2006/ole">
            <mc:AlternateContent xmlns:mc="http://schemas.openxmlformats.org/markup-compatibility/2006">
              <mc:Choice xmlns:v="urn:schemas-microsoft-com:vml" Requires="v">
                <p:oleObj spid="_x0000_s41266" name="Equation" r:id="rId8" imgW="2070000" imgH="253800" progId="Equation.DSMT4">
                  <p:embed/>
                </p:oleObj>
              </mc:Choice>
              <mc:Fallback>
                <p:oleObj name="Equation" r:id="rId8" imgW="2070000" imgH="253800" progId="Equation.DSMT4">
                  <p:embed/>
                  <p:pic>
                    <p:nvPicPr>
                      <p:cNvPr id="0" name=""/>
                      <p:cNvPicPr/>
                      <p:nvPr/>
                    </p:nvPicPr>
                    <p:blipFill>
                      <a:blip r:embed="rId9"/>
                      <a:stretch>
                        <a:fillRect/>
                      </a:stretch>
                    </p:blipFill>
                    <p:spPr>
                      <a:xfrm>
                        <a:off x="3586163" y="3382963"/>
                        <a:ext cx="4151312" cy="492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FFF24E79-5DDA-4463-8166-38AFDC9260FE}"/>
              </a:ext>
            </a:extLst>
          </p:cNvPr>
          <p:cNvGraphicFramePr>
            <a:graphicFrameLocks noChangeAspect="1"/>
          </p:cNvGraphicFramePr>
          <p:nvPr>
            <p:extLst>
              <p:ext uri="{D42A27DB-BD31-4B8C-83A1-F6EECF244321}">
                <p14:modId xmlns:p14="http://schemas.microsoft.com/office/powerpoint/2010/main" val="1225588118"/>
              </p:ext>
            </p:extLst>
          </p:nvPr>
        </p:nvGraphicFramePr>
        <p:xfrm>
          <a:off x="476995" y="3923654"/>
          <a:ext cx="1723728" cy="752613"/>
        </p:xfrm>
        <a:graphic>
          <a:graphicData uri="http://schemas.openxmlformats.org/presentationml/2006/ole">
            <mc:AlternateContent xmlns:mc="http://schemas.openxmlformats.org/markup-compatibility/2006">
              <mc:Choice xmlns:v="urn:schemas-microsoft-com:vml" Requires="v">
                <p:oleObj spid="_x0000_s41267" name="Equation" r:id="rId10" imgW="901440" imgH="393480" progId="Equation.DSMT4">
                  <p:embed/>
                </p:oleObj>
              </mc:Choice>
              <mc:Fallback>
                <p:oleObj name="Equation" r:id="rId10" imgW="901440" imgH="393480" progId="Equation.DSMT4">
                  <p:embed/>
                  <p:pic>
                    <p:nvPicPr>
                      <p:cNvPr id="0" name=""/>
                      <p:cNvPicPr/>
                      <p:nvPr/>
                    </p:nvPicPr>
                    <p:blipFill>
                      <a:blip r:embed="rId11"/>
                      <a:stretch>
                        <a:fillRect/>
                      </a:stretch>
                    </p:blipFill>
                    <p:spPr>
                      <a:xfrm>
                        <a:off x="476995" y="3923654"/>
                        <a:ext cx="1723728" cy="75261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1ABFAAB9-D8FB-4398-84FF-56293DF33933}"/>
              </a:ext>
            </a:extLst>
          </p:cNvPr>
          <p:cNvGraphicFramePr>
            <a:graphicFrameLocks noChangeAspect="1"/>
          </p:cNvGraphicFramePr>
          <p:nvPr>
            <p:extLst>
              <p:ext uri="{D42A27DB-BD31-4B8C-83A1-F6EECF244321}">
                <p14:modId xmlns:p14="http://schemas.microsoft.com/office/powerpoint/2010/main" val="1905480976"/>
              </p:ext>
            </p:extLst>
          </p:nvPr>
        </p:nvGraphicFramePr>
        <p:xfrm>
          <a:off x="3357315" y="3866144"/>
          <a:ext cx="6552728" cy="905182"/>
        </p:xfrm>
        <a:graphic>
          <a:graphicData uri="http://schemas.openxmlformats.org/presentationml/2006/ole">
            <mc:AlternateContent xmlns:mc="http://schemas.openxmlformats.org/markup-compatibility/2006">
              <mc:Choice xmlns:v="urn:schemas-microsoft-com:vml" Requires="v">
                <p:oleObj spid="_x0000_s41268" name="Equation" r:id="rId12" imgW="3555720" imgH="482400" progId="Equation.DSMT4">
                  <p:embed/>
                </p:oleObj>
              </mc:Choice>
              <mc:Fallback>
                <p:oleObj name="Equation" r:id="rId12" imgW="3555720" imgH="482400" progId="Equation.DSMT4">
                  <p:embed/>
                  <p:pic>
                    <p:nvPicPr>
                      <p:cNvPr id="0" name=""/>
                      <p:cNvPicPr/>
                      <p:nvPr/>
                    </p:nvPicPr>
                    <p:blipFill>
                      <a:blip r:embed="rId13"/>
                      <a:stretch>
                        <a:fillRect/>
                      </a:stretch>
                    </p:blipFill>
                    <p:spPr>
                      <a:xfrm>
                        <a:off x="3357315" y="3866144"/>
                        <a:ext cx="6552728" cy="90518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EA72796F-E7FD-4A37-8FB0-302D4F427A85}"/>
              </a:ext>
            </a:extLst>
          </p:cNvPr>
          <p:cNvGraphicFramePr>
            <a:graphicFrameLocks noChangeAspect="1"/>
          </p:cNvGraphicFramePr>
          <p:nvPr>
            <p:extLst>
              <p:ext uri="{D42A27DB-BD31-4B8C-83A1-F6EECF244321}">
                <p14:modId xmlns:p14="http://schemas.microsoft.com/office/powerpoint/2010/main" val="4252507123"/>
              </p:ext>
            </p:extLst>
          </p:nvPr>
        </p:nvGraphicFramePr>
        <p:xfrm>
          <a:off x="869457" y="4660197"/>
          <a:ext cx="1584175" cy="504800"/>
        </p:xfrm>
        <a:graphic>
          <a:graphicData uri="http://schemas.openxmlformats.org/presentationml/2006/ole">
            <mc:AlternateContent xmlns:mc="http://schemas.openxmlformats.org/markup-compatibility/2006">
              <mc:Choice xmlns:v="urn:schemas-microsoft-com:vml" Requires="v">
                <p:oleObj spid="_x0000_s41269" name="Equation" r:id="rId14" imgW="698400" imgH="253800" progId="Equation.DSMT4">
                  <p:embed/>
                </p:oleObj>
              </mc:Choice>
              <mc:Fallback>
                <p:oleObj name="Equation" r:id="rId14" imgW="698400" imgH="253800" progId="Equation.DSMT4">
                  <p:embed/>
                  <p:pic>
                    <p:nvPicPr>
                      <p:cNvPr id="0" name=""/>
                      <p:cNvPicPr/>
                      <p:nvPr/>
                    </p:nvPicPr>
                    <p:blipFill>
                      <a:blip r:embed="rId15"/>
                      <a:stretch>
                        <a:fillRect/>
                      </a:stretch>
                    </p:blipFill>
                    <p:spPr>
                      <a:xfrm>
                        <a:off x="869457" y="4660197"/>
                        <a:ext cx="1584175" cy="5048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47BCF2FB-B818-4D5B-9406-B5A5395CD3AF}"/>
              </a:ext>
            </a:extLst>
          </p:cNvPr>
          <p:cNvGraphicFramePr>
            <a:graphicFrameLocks noChangeAspect="1"/>
          </p:cNvGraphicFramePr>
          <p:nvPr>
            <p:extLst>
              <p:ext uri="{D42A27DB-BD31-4B8C-83A1-F6EECF244321}">
                <p14:modId xmlns:p14="http://schemas.microsoft.com/office/powerpoint/2010/main" val="4175247308"/>
              </p:ext>
            </p:extLst>
          </p:nvPr>
        </p:nvGraphicFramePr>
        <p:xfrm>
          <a:off x="4797475" y="5169712"/>
          <a:ext cx="3240360" cy="1066880"/>
        </p:xfrm>
        <a:graphic>
          <a:graphicData uri="http://schemas.openxmlformats.org/presentationml/2006/ole">
            <mc:AlternateContent xmlns:mc="http://schemas.openxmlformats.org/markup-compatibility/2006">
              <mc:Choice xmlns:v="urn:schemas-microsoft-com:vml" Requires="v">
                <p:oleObj spid="_x0000_s41270" name="Equation" r:id="rId16" imgW="1117440" imgH="469800" progId="Equation.DSMT4">
                  <p:embed/>
                </p:oleObj>
              </mc:Choice>
              <mc:Fallback>
                <p:oleObj name="Equation" r:id="rId16" imgW="1117440" imgH="469800" progId="Equation.DSMT4">
                  <p:embed/>
                  <p:pic>
                    <p:nvPicPr>
                      <p:cNvPr id="0" name=""/>
                      <p:cNvPicPr/>
                      <p:nvPr/>
                    </p:nvPicPr>
                    <p:blipFill>
                      <a:blip r:embed="rId17"/>
                      <a:stretch>
                        <a:fillRect/>
                      </a:stretch>
                    </p:blipFill>
                    <p:spPr>
                      <a:xfrm>
                        <a:off x="4797475" y="5169712"/>
                        <a:ext cx="3240360" cy="1066880"/>
                      </a:xfrm>
                      <a:prstGeom prst="rect">
                        <a:avLst/>
                      </a:prstGeom>
                    </p:spPr>
                  </p:pic>
                </p:oleObj>
              </mc:Fallback>
            </mc:AlternateContent>
          </a:graphicData>
        </a:graphic>
      </p:graphicFrame>
    </p:spTree>
    <p:extLst>
      <p:ext uri="{BB962C8B-B14F-4D97-AF65-F5344CB8AC3E}">
        <p14:creationId xmlns:p14="http://schemas.microsoft.com/office/powerpoint/2010/main" val="139795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8613" y="476672"/>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89466E0D-1314-432F-8D64-4A05E314688E}"/>
              </a:ext>
            </a:extLst>
          </p:cNvPr>
          <p:cNvGraphicFramePr>
            <a:graphicFrameLocks noChangeAspect="1"/>
          </p:cNvGraphicFramePr>
          <p:nvPr>
            <p:extLst>
              <p:ext uri="{D42A27DB-BD31-4B8C-83A1-F6EECF244321}">
                <p14:modId xmlns:p14="http://schemas.microsoft.com/office/powerpoint/2010/main" val="3778194815"/>
              </p:ext>
            </p:extLst>
          </p:nvPr>
        </p:nvGraphicFramePr>
        <p:xfrm>
          <a:off x="549003" y="799400"/>
          <a:ext cx="10853738" cy="5461000"/>
        </p:xfrm>
        <a:graphic>
          <a:graphicData uri="http://schemas.openxmlformats.org/presentationml/2006/ole">
            <mc:AlternateContent xmlns:mc="http://schemas.openxmlformats.org/markup-compatibility/2006">
              <mc:Choice xmlns:v="urn:schemas-microsoft-com:vml" Requires="v">
                <p:oleObj spid="_x0000_s45111" name="Equation" r:id="rId4" imgW="5613120" imgH="2844720" progId="Equation.DSMT4">
                  <p:embed/>
                </p:oleObj>
              </mc:Choice>
              <mc:Fallback>
                <p:oleObj name="Equation" r:id="rId4" imgW="5613120" imgH="2844720" progId="Equation.DSMT4">
                  <p:embed/>
                  <p:pic>
                    <p:nvPicPr>
                      <p:cNvPr id="0" name=""/>
                      <p:cNvPicPr/>
                      <p:nvPr/>
                    </p:nvPicPr>
                    <p:blipFill>
                      <a:blip r:embed="rId5"/>
                      <a:stretch>
                        <a:fillRect/>
                      </a:stretch>
                    </p:blipFill>
                    <p:spPr>
                      <a:xfrm>
                        <a:off x="549003" y="799400"/>
                        <a:ext cx="10853738" cy="5461000"/>
                      </a:xfrm>
                      <a:prstGeom prst="rect">
                        <a:avLst/>
                      </a:prstGeom>
                    </p:spPr>
                  </p:pic>
                </p:oleObj>
              </mc:Fallback>
            </mc:AlternateContent>
          </a:graphicData>
        </a:graphic>
      </p:graphicFrame>
    </p:spTree>
    <p:extLst>
      <p:ext uri="{BB962C8B-B14F-4D97-AF65-F5344CB8AC3E}">
        <p14:creationId xmlns:p14="http://schemas.microsoft.com/office/powerpoint/2010/main" val="8008237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3653802"/>
            <a:ext cx="1177001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故此，对于一个无股息股票</a:t>
            </a:r>
            <a:r>
              <a:rPr kumimoji="1" lang="zh-CN" altLang="en-US" sz="2200" dirty="0">
                <a:solidFill>
                  <a:srgbClr val="C00000"/>
                </a:solidFill>
                <a:latin typeface="+mn-lt"/>
                <a:ea typeface="+mn-ea"/>
              </a:rPr>
              <a:t>看涨期权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同理，息股票</a:t>
            </a:r>
            <a:r>
              <a:rPr kumimoji="1" lang="zh-CN" altLang="en-US" sz="2200" dirty="0">
                <a:solidFill>
                  <a:srgbClr val="C00000"/>
                </a:solidFill>
                <a:latin typeface="+mn-lt"/>
                <a:ea typeface="+mn-ea"/>
              </a:rPr>
              <a:t>看跌期权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35D13363-1037-48E0-A4B5-6460A781A972}"/>
              </a:ext>
            </a:extLst>
          </p:cNvPr>
          <p:cNvGraphicFramePr>
            <a:graphicFrameLocks noChangeAspect="1"/>
          </p:cNvGraphicFramePr>
          <p:nvPr>
            <p:extLst>
              <p:ext uri="{D42A27DB-BD31-4B8C-83A1-F6EECF244321}">
                <p14:modId xmlns:p14="http://schemas.microsoft.com/office/powerpoint/2010/main" val="3048788718"/>
              </p:ext>
            </p:extLst>
          </p:nvPr>
        </p:nvGraphicFramePr>
        <p:xfrm>
          <a:off x="0" y="621432"/>
          <a:ext cx="8791576" cy="3240087"/>
        </p:xfrm>
        <a:graphic>
          <a:graphicData uri="http://schemas.openxmlformats.org/presentationml/2006/ole">
            <mc:AlternateContent xmlns:mc="http://schemas.openxmlformats.org/markup-compatibility/2006">
              <mc:Choice xmlns:v="urn:schemas-microsoft-com:vml" Requires="v">
                <p:oleObj spid="_x0000_s46313" name="Equation" r:id="rId3" imgW="4241520" imgH="1879560" progId="Equation.DSMT4">
                  <p:embed/>
                </p:oleObj>
              </mc:Choice>
              <mc:Fallback>
                <p:oleObj name="Equation" r:id="rId3" imgW="4241520" imgH="1879560" progId="Equation.DSMT4">
                  <p:embed/>
                  <p:pic>
                    <p:nvPicPr>
                      <p:cNvPr id="0" name=""/>
                      <p:cNvPicPr/>
                      <p:nvPr/>
                    </p:nvPicPr>
                    <p:blipFill>
                      <a:blip r:embed="rId4"/>
                      <a:stretch>
                        <a:fillRect/>
                      </a:stretch>
                    </p:blipFill>
                    <p:spPr>
                      <a:xfrm>
                        <a:off x="0" y="621432"/>
                        <a:ext cx="8791576" cy="3240087"/>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DA79DA1C-7C2A-468F-8754-0357EC023FAC}"/>
              </a:ext>
            </a:extLst>
          </p:cNvPr>
          <p:cNvGraphicFramePr>
            <a:graphicFrameLocks noChangeAspect="1"/>
          </p:cNvGraphicFramePr>
          <p:nvPr>
            <p:extLst>
              <p:ext uri="{D42A27DB-BD31-4B8C-83A1-F6EECF244321}">
                <p14:modId xmlns:p14="http://schemas.microsoft.com/office/powerpoint/2010/main" val="4255808020"/>
              </p:ext>
            </p:extLst>
          </p:nvPr>
        </p:nvGraphicFramePr>
        <p:xfrm>
          <a:off x="2565227" y="4056905"/>
          <a:ext cx="6468043" cy="657321"/>
        </p:xfrm>
        <a:graphic>
          <a:graphicData uri="http://schemas.openxmlformats.org/presentationml/2006/ole">
            <mc:AlternateContent xmlns:mc="http://schemas.openxmlformats.org/markup-compatibility/2006">
              <mc:Choice xmlns:v="urn:schemas-microsoft-com:vml" Requires="v">
                <p:oleObj spid="_x0000_s46314" name="Equation" r:id="rId5" imgW="3124080" imgH="317160" progId="Equation.DSMT4">
                  <p:embed/>
                </p:oleObj>
              </mc:Choice>
              <mc:Fallback>
                <p:oleObj name="Equation" r:id="rId5" imgW="3124080" imgH="317160" progId="Equation.DSMT4">
                  <p:embed/>
                  <p:pic>
                    <p:nvPicPr>
                      <p:cNvPr id="0" name=""/>
                      <p:cNvPicPr/>
                      <p:nvPr/>
                    </p:nvPicPr>
                    <p:blipFill>
                      <a:blip r:embed="rId6"/>
                      <a:stretch>
                        <a:fillRect/>
                      </a:stretch>
                    </p:blipFill>
                    <p:spPr>
                      <a:xfrm>
                        <a:off x="2565227" y="4056905"/>
                        <a:ext cx="6468043" cy="65732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0F3679B-77A8-4C2A-B646-73CB75B50B52}"/>
              </a:ext>
            </a:extLst>
          </p:cNvPr>
          <p:cNvGraphicFramePr>
            <a:graphicFrameLocks noChangeAspect="1"/>
          </p:cNvGraphicFramePr>
          <p:nvPr>
            <p:extLst>
              <p:ext uri="{D42A27DB-BD31-4B8C-83A1-F6EECF244321}">
                <p14:modId xmlns:p14="http://schemas.microsoft.com/office/powerpoint/2010/main" val="3656396708"/>
              </p:ext>
            </p:extLst>
          </p:nvPr>
        </p:nvGraphicFramePr>
        <p:xfrm>
          <a:off x="981051" y="4771190"/>
          <a:ext cx="2736304" cy="745313"/>
        </p:xfrm>
        <a:graphic>
          <a:graphicData uri="http://schemas.openxmlformats.org/presentationml/2006/ole">
            <mc:AlternateContent xmlns:mc="http://schemas.openxmlformats.org/markup-compatibility/2006">
              <mc:Choice xmlns:v="urn:schemas-microsoft-com:vml" Requires="v">
                <p:oleObj spid="_x0000_s46315" name="Equation" r:id="rId7" imgW="1790640" imgH="444240" progId="Equation.DSMT4">
                  <p:embed/>
                </p:oleObj>
              </mc:Choice>
              <mc:Fallback>
                <p:oleObj name="Equation" r:id="rId7" imgW="1790640" imgH="444240" progId="Equation.DSMT4">
                  <p:embed/>
                  <p:pic>
                    <p:nvPicPr>
                      <p:cNvPr id="0" name=""/>
                      <p:cNvPicPr/>
                      <p:nvPr/>
                    </p:nvPicPr>
                    <p:blipFill>
                      <a:blip r:embed="rId8"/>
                      <a:stretch>
                        <a:fillRect/>
                      </a:stretch>
                    </p:blipFill>
                    <p:spPr>
                      <a:xfrm>
                        <a:off x="981051" y="4771190"/>
                        <a:ext cx="2736304" cy="74531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C7DB56AC-E63D-4CC4-9B17-6DE1C2BA7111}"/>
              </a:ext>
            </a:extLst>
          </p:cNvPr>
          <p:cNvGraphicFramePr>
            <a:graphicFrameLocks noChangeAspect="1"/>
          </p:cNvGraphicFramePr>
          <p:nvPr>
            <p:extLst>
              <p:ext uri="{D42A27DB-BD31-4B8C-83A1-F6EECF244321}">
                <p14:modId xmlns:p14="http://schemas.microsoft.com/office/powerpoint/2010/main" val="4024517575"/>
              </p:ext>
            </p:extLst>
          </p:nvPr>
        </p:nvGraphicFramePr>
        <p:xfrm>
          <a:off x="3933379" y="4783806"/>
          <a:ext cx="4430206" cy="720080"/>
        </p:xfrm>
        <a:graphic>
          <a:graphicData uri="http://schemas.openxmlformats.org/presentationml/2006/ole">
            <mc:AlternateContent xmlns:mc="http://schemas.openxmlformats.org/markup-compatibility/2006">
              <mc:Choice xmlns:v="urn:schemas-microsoft-com:vml" Requires="v">
                <p:oleObj spid="_x0000_s46316" name="Equation" r:id="rId9" imgW="2590560" imgH="444240" progId="Equation.DSMT4">
                  <p:embed/>
                </p:oleObj>
              </mc:Choice>
              <mc:Fallback>
                <p:oleObj name="Equation" r:id="rId9" imgW="2590560" imgH="444240" progId="Equation.DSMT4">
                  <p:embed/>
                  <p:pic>
                    <p:nvPicPr>
                      <p:cNvPr id="0" name=""/>
                      <p:cNvPicPr/>
                      <p:nvPr/>
                    </p:nvPicPr>
                    <p:blipFill>
                      <a:blip r:embed="rId10"/>
                      <a:stretch>
                        <a:fillRect/>
                      </a:stretch>
                    </p:blipFill>
                    <p:spPr>
                      <a:xfrm>
                        <a:off x="3933379" y="4783806"/>
                        <a:ext cx="4430206" cy="72008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76CD1BD-01EF-4403-9E9B-9DD26697FEB7}"/>
              </a:ext>
            </a:extLst>
          </p:cNvPr>
          <p:cNvGraphicFramePr>
            <a:graphicFrameLocks noChangeAspect="1"/>
          </p:cNvGraphicFramePr>
          <p:nvPr>
            <p:extLst>
              <p:ext uri="{D42A27DB-BD31-4B8C-83A1-F6EECF244321}">
                <p14:modId xmlns:p14="http://schemas.microsoft.com/office/powerpoint/2010/main" val="346935502"/>
              </p:ext>
            </p:extLst>
          </p:nvPr>
        </p:nvGraphicFramePr>
        <p:xfrm>
          <a:off x="3069283" y="5890872"/>
          <a:ext cx="4824536" cy="531494"/>
        </p:xfrm>
        <a:graphic>
          <a:graphicData uri="http://schemas.openxmlformats.org/presentationml/2006/ole">
            <mc:AlternateContent xmlns:mc="http://schemas.openxmlformats.org/markup-compatibility/2006">
              <mc:Choice xmlns:v="urn:schemas-microsoft-com:vml" Requires="v">
                <p:oleObj spid="_x0000_s46317" name="Equation" r:id="rId11" imgW="1777680" imgH="241200" progId="Equation.DSMT4">
                  <p:embed/>
                </p:oleObj>
              </mc:Choice>
              <mc:Fallback>
                <p:oleObj name="Equation" r:id="rId11" imgW="1777680" imgH="241200" progId="Equation.DSMT4">
                  <p:embed/>
                  <p:pic>
                    <p:nvPicPr>
                      <p:cNvPr id="0" name=""/>
                      <p:cNvPicPr/>
                      <p:nvPr/>
                    </p:nvPicPr>
                    <p:blipFill>
                      <a:blip r:embed="rId12"/>
                      <a:stretch>
                        <a:fillRect/>
                      </a:stretch>
                    </p:blipFill>
                    <p:spPr>
                      <a:xfrm>
                        <a:off x="3069283" y="5890872"/>
                        <a:ext cx="4824536" cy="531494"/>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xmlns="" id="{EB8746C0-9233-41B2-8704-878329E50048}"/>
              </a:ext>
            </a:extLst>
          </p:cNvPr>
          <p:cNvSpPr/>
          <p:nvPr/>
        </p:nvSpPr>
        <p:spPr>
          <a:xfrm>
            <a:off x="2493219" y="4182732"/>
            <a:ext cx="6696744" cy="531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7FB310C0-51AF-42CD-8B96-0B2DF50276C0}"/>
              </a:ext>
            </a:extLst>
          </p:cNvPr>
          <p:cNvSpPr/>
          <p:nvPr/>
        </p:nvSpPr>
        <p:spPr>
          <a:xfrm>
            <a:off x="3069283" y="5903489"/>
            <a:ext cx="4824536" cy="518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026097595"/>
              </p:ext>
            </p:extLst>
          </p:nvPr>
        </p:nvGraphicFramePr>
        <p:xfrm>
          <a:off x="7029450" y="593725"/>
          <a:ext cx="5121275" cy="804863"/>
        </p:xfrm>
        <a:graphic>
          <a:graphicData uri="http://schemas.openxmlformats.org/presentationml/2006/ole">
            <mc:AlternateContent xmlns:mc="http://schemas.openxmlformats.org/markup-compatibility/2006">
              <mc:Choice xmlns:v="urn:schemas-microsoft-com:vml" Requires="v">
                <p:oleObj spid="_x0000_s46318" name="Equation" r:id="rId13" imgW="3873240" imgH="609480" progId="Equation.DSMT4">
                  <p:embed/>
                </p:oleObj>
              </mc:Choice>
              <mc:Fallback>
                <p:oleObj name="Equation" r:id="rId13" imgW="3873240" imgH="609480" progId="Equation.DSMT4">
                  <p:embed/>
                  <p:pic>
                    <p:nvPicPr>
                      <p:cNvPr id="0" name="对象 4"/>
                      <p:cNvPicPr>
                        <a:picLocks noChangeAspect="1" noChangeArrowheads="1"/>
                      </p:cNvPicPr>
                      <p:nvPr/>
                    </p:nvPicPr>
                    <p:blipFill>
                      <a:blip r:embed="rId14"/>
                      <a:srcRect/>
                      <a:stretch>
                        <a:fillRect/>
                      </a:stretch>
                    </p:blipFill>
                    <p:spPr bwMode="auto">
                      <a:xfrm>
                        <a:off x="7029450" y="593725"/>
                        <a:ext cx="5121275" cy="804863"/>
                      </a:xfrm>
                      <a:prstGeom prst="rect">
                        <a:avLst/>
                      </a:prstGeom>
                      <a:noFill/>
                      <a:ln>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87451892"/>
              </p:ext>
            </p:extLst>
          </p:nvPr>
        </p:nvGraphicFramePr>
        <p:xfrm>
          <a:off x="6980672" y="1484784"/>
          <a:ext cx="5184576" cy="675379"/>
        </p:xfrm>
        <a:graphic>
          <a:graphicData uri="http://schemas.openxmlformats.org/presentationml/2006/ole">
            <mc:AlternateContent xmlns:mc="http://schemas.openxmlformats.org/markup-compatibility/2006">
              <mc:Choice xmlns:v="urn:schemas-microsoft-com:vml" Requires="v">
                <p:oleObj spid="_x0000_s46319" name="Equation" r:id="rId15" imgW="4673520" imgH="609480" progId="Equation.DSMT4">
                  <p:embed/>
                </p:oleObj>
              </mc:Choice>
              <mc:Fallback>
                <p:oleObj name="Equation" r:id="rId15" imgW="4673520" imgH="609480" progId="Equation.DSMT4">
                  <p:embed/>
                  <p:pic>
                    <p:nvPicPr>
                      <p:cNvPr id="0" name="对象 10"/>
                      <p:cNvPicPr>
                        <a:picLocks noChangeAspect="1" noChangeArrowheads="1"/>
                      </p:cNvPicPr>
                      <p:nvPr/>
                    </p:nvPicPr>
                    <p:blipFill>
                      <a:blip r:embed="rId16"/>
                      <a:srcRect/>
                      <a:stretch>
                        <a:fillRect/>
                      </a:stretch>
                    </p:blipFill>
                    <p:spPr bwMode="auto">
                      <a:xfrm>
                        <a:off x="6980672" y="1484784"/>
                        <a:ext cx="5184576" cy="6753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9792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332979" y="692696"/>
                <a:ext cx="11089232" cy="5760640"/>
              </a:xfrm>
            </p:spPr>
            <p:txBody>
              <a:bodyPr>
                <a:noAutofit/>
              </a:bodyPr>
              <a:lstStyle/>
              <a:p>
                <a:pPr marL="0" indent="0">
                  <a:lnSpc>
                    <a:spcPct val="150000"/>
                  </a:lnSpc>
                  <a:buNone/>
                </a:pPr>
                <a:r>
                  <a:rPr lang="en-US" altLang="zh-CN" sz="2800" b="1" dirty="0"/>
                  <a:t>【</a:t>
                </a:r>
                <a:r>
                  <a:rPr lang="zh-CN" altLang="en-US" sz="2800" b="1" dirty="0"/>
                  <a:t>例</a:t>
                </a:r>
                <a:r>
                  <a:rPr lang="en-US" altLang="zh-CN" sz="2800" b="1" dirty="0"/>
                  <a:t>2-1】</a:t>
                </a:r>
              </a:p>
              <a:p>
                <a:pPr marL="0" indent="0">
                  <a:lnSpc>
                    <a:spcPct val="150000"/>
                  </a:lnSpc>
                  <a:buNone/>
                </a:pPr>
                <a:r>
                  <a:rPr lang="zh-CN" altLang="en-US" sz="2800" dirty="0"/>
                  <a:t>假定</a:t>
                </a:r>
                <a:r>
                  <a:rPr lang="en-US" altLang="zh-CN" sz="2800" dirty="0"/>
                  <a:t>1</a:t>
                </a:r>
                <a:r>
                  <a:rPr lang="zh-CN" altLang="en-US" sz="2800" dirty="0"/>
                  <a:t>年期和</a:t>
                </a:r>
                <a:r>
                  <a:rPr lang="en-US" altLang="zh-CN" sz="2800" dirty="0"/>
                  <a:t>2</a:t>
                </a:r>
                <a:r>
                  <a:rPr lang="zh-CN" altLang="en-US" sz="2800" dirty="0"/>
                  <a:t>年期的即期利率分别为 </a:t>
                </a:r>
                <a:r>
                  <a:rPr lang="en-US" altLang="zh-CN" sz="2800" dirty="0"/>
                  <a:t>3.8% </a:t>
                </a:r>
                <a:r>
                  <a:rPr lang="zh-CN" altLang="en-US" sz="2800" dirty="0"/>
                  <a:t>和 </a:t>
                </a:r>
                <a:r>
                  <a:rPr lang="en-US" altLang="zh-CN" sz="2800" dirty="0"/>
                  <a:t>4.5%</a:t>
                </a:r>
                <a:r>
                  <a:rPr lang="zh-CN" altLang="en-US" sz="2800" dirty="0"/>
                  <a:t>，</a:t>
                </a:r>
                <a:endParaRPr lang="en-US" altLang="zh-CN" sz="2800" dirty="0"/>
              </a:p>
              <a:p>
                <a:pPr marL="0" indent="0">
                  <a:lnSpc>
                    <a:spcPct val="150000"/>
                  </a:lnSpc>
                  <a:buNone/>
                </a:pPr>
                <a:r>
                  <a:rPr lang="zh-CN" altLang="en-US" sz="2800" dirty="0"/>
                  <a:t>假定</a:t>
                </a:r>
                <a:r>
                  <a:rPr lang="en-US" altLang="zh-CN" sz="2800" dirty="0"/>
                  <a:t>1</a:t>
                </a:r>
                <a:r>
                  <a:rPr lang="zh-CN" altLang="en-US" sz="2800" dirty="0"/>
                  <a:t>年之后的半年期远期利率为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oMath>
                </a14:m>
                <a:r>
                  <a:rPr lang="zh-CN" altLang="en-US" sz="2800" dirty="0"/>
                  <a:t> ，</a:t>
                </a:r>
                <a:endParaRPr lang="en-US" altLang="zh-CN" sz="2800" dirty="0"/>
              </a:p>
              <a:p>
                <a:pPr marL="0" indent="0">
                  <a:lnSpc>
                    <a:spcPct val="150000"/>
                  </a:lnSpc>
                  <a:buNone/>
                </a:pPr>
                <a:r>
                  <a:rPr lang="zh-CN" altLang="en-US" sz="2800" dirty="0"/>
                  <a:t>通过恒等式</a:t>
                </a:r>
                <a:r>
                  <a:rPr lang="en-US" altLang="zh-CN" sz="2800" dirty="0"/>
                  <a:t>:  </a:t>
                </a:r>
                <a14:m>
                  <m:oMath xmlns:m="http://schemas.openxmlformats.org/officeDocument/2006/math">
                    <m:d>
                      <m:dPr>
                        <m:ctrlPr>
                          <a:rPr lang="en-US" altLang="zh-CN" sz="2800" b="0" i="1" smtClean="0">
                            <a:latin typeface="Cambria Math"/>
                          </a:rPr>
                        </m:ctrlPr>
                      </m:dPr>
                      <m:e>
                        <m:r>
                          <a:rPr lang="en-US" altLang="zh-CN" sz="2800" b="0" i="1" smtClean="0">
                            <a:latin typeface="Cambria Math" panose="02040503050406030204" pitchFamily="18" charset="0"/>
                          </a:rPr>
                          <m:t>1+3.8%</m:t>
                        </m:r>
                      </m:e>
                    </m:d>
                    <m:d>
                      <m:dPr>
                        <m:ctrlPr>
                          <a:rPr lang="en-US" altLang="zh-CN" sz="2800" b="0" i="1" smtClean="0">
                            <a:latin typeface="Cambria Math"/>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𝑟</m:t>
                        </m:r>
                      </m:e>
                    </m:d>
                    <m:r>
                      <a:rPr lang="en-US" altLang="zh-CN" sz="2800" b="0" i="1" smtClean="0">
                        <a:latin typeface="Cambria Math" panose="02040503050406030204" pitchFamily="18" charset="0"/>
                      </a:rPr>
                      <m:t>=</m:t>
                    </m:r>
                    <m:sSup>
                      <m:sSupPr>
                        <m:ctrlPr>
                          <a:rPr lang="en-US" altLang="zh-CN" sz="2800" b="0" i="1" smtClean="0">
                            <a:latin typeface="Cambria Math"/>
                          </a:rPr>
                        </m:ctrlPr>
                      </m:sSupPr>
                      <m:e>
                        <m:r>
                          <a:rPr lang="en-US" altLang="zh-CN" sz="2800" b="0" i="1" smtClean="0">
                            <a:latin typeface="Cambria Math" panose="02040503050406030204" pitchFamily="18" charset="0"/>
                          </a:rPr>
                          <m:t>(1+4.5%)</m:t>
                        </m:r>
                      </m:e>
                      <m:sup>
                        <m:r>
                          <a:rPr lang="en-US" altLang="zh-CN" sz="2800" b="0" i="1" smtClean="0">
                            <a:latin typeface="Cambria Math" panose="02040503050406030204" pitchFamily="18" charset="0"/>
                          </a:rPr>
                          <m:t>2</m:t>
                        </m:r>
                      </m:sup>
                    </m:sSup>
                    <m:r>
                      <a:rPr lang="zh-CN" altLang="en-US" sz="2800" i="1">
                        <a:latin typeface="Cambria Math" panose="02040503050406030204" pitchFamily="18" charset="0"/>
                      </a:rPr>
                      <m:t>，</m:t>
                    </m:r>
                  </m:oMath>
                </a14:m>
                <a:endParaRPr lang="en-US" altLang="zh-CN" sz="2800" dirty="0"/>
              </a:p>
              <a:p>
                <a:pPr marL="0" indent="0">
                  <a:lnSpc>
                    <a:spcPct val="150000"/>
                  </a:lnSpc>
                  <a:buNone/>
                </a:pPr>
                <a:r>
                  <a:rPr lang="zh-CN" altLang="en-US" sz="2800" dirty="0"/>
                  <a:t>可求得</a:t>
                </a:r>
                <a:r>
                  <a:rPr lang="en-US" altLang="zh-CN" sz="2800" dirty="0"/>
                  <a:t>1</a:t>
                </a:r>
                <a:r>
                  <a:rPr lang="zh-CN" altLang="en-US" sz="2800" dirty="0"/>
                  <a:t>年</a:t>
                </a:r>
                <a:r>
                  <a:rPr lang="en-US" altLang="zh-CN" sz="2800" dirty="0"/>
                  <a:t>~2</a:t>
                </a:r>
                <a:r>
                  <a:rPr lang="zh-CN" altLang="en-US" sz="2800" dirty="0"/>
                  <a:t>年的远期利率为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=5.2%</m:t>
                    </m:r>
                  </m:oMath>
                </a14:m>
                <a:r>
                  <a:rPr lang="zh-CN" altLang="en-US" sz="2800" dirty="0"/>
                  <a:t>。</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332979" y="692696"/>
                <a:ext cx="11089232" cy="5760640"/>
              </a:xfrm>
              <a:blipFill>
                <a:blip r:embed="rId2"/>
                <a:stretch>
                  <a:fillRect l="-11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7297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64825" y="634912"/>
                <a:ext cx="11593288"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a:t>
                </a:r>
                <a14:m>
                  <m:oMath xmlns:m="http://schemas.openxmlformats.org/officeDocument/2006/math">
                    <m:r>
                      <a:rPr kumimoji="1" lang="en-US" altLang="zh-CN" sz="2200" b="0" i="1" smtClean="0">
                        <a:latin typeface="Cambria Math" panose="02040503050406030204" pitchFamily="18" charset="0"/>
                        <a:ea typeface="+mn-ea"/>
                      </a:rPr>
                      <m:t>𝑆</m:t>
                    </m:r>
                    <m:r>
                      <a:rPr kumimoji="1" lang="en-US" altLang="zh-CN" sz="2200" b="0" i="1" smtClean="0">
                        <a:latin typeface="Cambria Math" panose="02040503050406030204" pitchFamily="18" charset="0"/>
                        <a:ea typeface="+mn-ea"/>
                      </a:rPr>
                      <m:t>=40</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𝑋</m:t>
                    </m:r>
                    <m:r>
                      <a:rPr kumimoji="1" lang="en-US" altLang="zh-CN" sz="2200" b="0" i="1" dirty="0" smtClean="0">
                        <a:latin typeface="Cambria Math" panose="02040503050406030204" pitchFamily="18" charset="0"/>
                        <a:ea typeface="+mn-ea"/>
                      </a:rPr>
                      <m:t>=38</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zh-CN" altLang="en-US" sz="2200" i="1" dirty="0" smtClean="0">
                        <a:latin typeface="Cambria Math" panose="02040503050406030204" pitchFamily="18" charset="0"/>
                        <a:ea typeface="+mn-ea"/>
                      </a:rPr>
                      <m:t>𝜎</m:t>
                    </m:r>
                    <m:r>
                      <a:rPr kumimoji="1" lang="en-US" altLang="zh-CN" sz="2200" b="0" i="1" dirty="0" smtClean="0">
                        <a:latin typeface="Cambria Math" panose="02040503050406030204" pitchFamily="18" charset="0"/>
                        <a:ea typeface="+mn-ea"/>
                      </a:rPr>
                      <m:t>=0. 1</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𝑇</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a:t>
                </a:r>
              </a:p>
              <a:p>
                <a:pPr marL="0" indent="0">
                  <a:lnSpc>
                    <a:spcPct val="150000"/>
                  </a:lnSpc>
                  <a:spcBef>
                    <a:spcPct val="20000"/>
                  </a:spcBef>
                  <a:buClr>
                    <a:schemeClr val="accent1"/>
                  </a:buClr>
                  <a:buSzPct val="70000"/>
                </a:pPr>
                <a:r>
                  <a:rPr kumimoji="1" lang="zh-CN" altLang="en-US" sz="2200" dirty="0">
                    <a:latin typeface="+mn-lt"/>
                    <a:ea typeface="+mn-ea"/>
                  </a:rPr>
                  <a:t>   因此， </a:t>
                </a: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则该看涨期权（欧式看涨期权）的价格为：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64825" y="634912"/>
                <a:ext cx="11593288" cy="6106456"/>
              </a:xfrm>
              <a:prstGeom prst="rect">
                <a:avLst/>
              </a:prstGeom>
              <a:blipFill>
                <a:blip r:embed="rId3"/>
                <a:stretch>
                  <a:fillRect l="-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a16="http://schemas.microsoft.com/office/drawing/2014/main" xmlns="" id="{C62FDA8F-0947-423F-9314-990727D010C9}"/>
              </a:ext>
            </a:extLst>
          </p:cNvPr>
          <p:cNvGraphicFramePr>
            <a:graphicFrameLocks noChangeAspect="1"/>
          </p:cNvGraphicFramePr>
          <p:nvPr>
            <p:extLst>
              <p:ext uri="{D42A27DB-BD31-4B8C-83A1-F6EECF244321}">
                <p14:modId xmlns:p14="http://schemas.microsoft.com/office/powerpoint/2010/main" val="1834052290"/>
              </p:ext>
            </p:extLst>
          </p:nvPr>
        </p:nvGraphicFramePr>
        <p:xfrm>
          <a:off x="1917155" y="1596356"/>
          <a:ext cx="5502241" cy="878630"/>
        </p:xfrm>
        <a:graphic>
          <a:graphicData uri="http://schemas.openxmlformats.org/presentationml/2006/ole">
            <mc:AlternateContent xmlns:mc="http://schemas.openxmlformats.org/markup-compatibility/2006">
              <mc:Choice xmlns:v="urn:schemas-microsoft-com:vml" Requires="v">
                <p:oleObj spid="_x0000_s47229" name="Equation" r:id="rId4" imgW="2768400" imgH="444240" progId="Equation.DSMT4">
                  <p:embed/>
                </p:oleObj>
              </mc:Choice>
              <mc:Fallback>
                <p:oleObj name="Equation" r:id="rId4" imgW="2768400" imgH="444240" progId="Equation.DSMT4">
                  <p:embed/>
                  <p:pic>
                    <p:nvPicPr>
                      <p:cNvPr id="0" name=""/>
                      <p:cNvPicPr/>
                      <p:nvPr/>
                    </p:nvPicPr>
                    <p:blipFill>
                      <a:blip r:embed="rId5"/>
                      <a:stretch>
                        <a:fillRect/>
                      </a:stretch>
                    </p:blipFill>
                    <p:spPr>
                      <a:xfrm>
                        <a:off x="1917155" y="1596356"/>
                        <a:ext cx="5502241" cy="87863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1809FAF5-0885-4FB5-88A2-BC66B9CC3F23}"/>
              </a:ext>
            </a:extLst>
          </p:cNvPr>
          <p:cNvGraphicFramePr>
            <a:graphicFrameLocks noChangeAspect="1"/>
          </p:cNvGraphicFramePr>
          <p:nvPr>
            <p:extLst>
              <p:ext uri="{D42A27DB-BD31-4B8C-83A1-F6EECF244321}">
                <p14:modId xmlns:p14="http://schemas.microsoft.com/office/powerpoint/2010/main" val="1350846208"/>
              </p:ext>
            </p:extLst>
          </p:nvPr>
        </p:nvGraphicFramePr>
        <p:xfrm>
          <a:off x="1845147" y="2688835"/>
          <a:ext cx="4968552" cy="518086"/>
        </p:xfrm>
        <a:graphic>
          <a:graphicData uri="http://schemas.openxmlformats.org/presentationml/2006/ole">
            <mc:AlternateContent xmlns:mc="http://schemas.openxmlformats.org/markup-compatibility/2006">
              <mc:Choice xmlns:v="urn:schemas-microsoft-com:vml" Requires="v">
                <p:oleObj spid="_x0000_s47230" name="Equation" r:id="rId6" imgW="1765080" imgH="253800" progId="Equation.DSMT4">
                  <p:embed/>
                </p:oleObj>
              </mc:Choice>
              <mc:Fallback>
                <p:oleObj name="Equation" r:id="rId6" imgW="1765080" imgH="253800" progId="Equation.DSMT4">
                  <p:embed/>
                  <p:pic>
                    <p:nvPicPr>
                      <p:cNvPr id="0" name=""/>
                      <p:cNvPicPr/>
                      <p:nvPr/>
                    </p:nvPicPr>
                    <p:blipFill>
                      <a:blip r:embed="rId7"/>
                      <a:stretch>
                        <a:fillRect/>
                      </a:stretch>
                    </p:blipFill>
                    <p:spPr>
                      <a:xfrm>
                        <a:off x="1845147" y="2688835"/>
                        <a:ext cx="4968552" cy="51808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EF0B927-0047-418E-BA16-FF2412621669}"/>
              </a:ext>
            </a:extLst>
          </p:cNvPr>
          <p:cNvGraphicFramePr>
            <a:graphicFrameLocks noChangeAspect="1"/>
          </p:cNvGraphicFramePr>
          <p:nvPr>
            <p:extLst>
              <p:ext uri="{D42A27DB-BD31-4B8C-83A1-F6EECF244321}">
                <p14:modId xmlns:p14="http://schemas.microsoft.com/office/powerpoint/2010/main" val="2969543319"/>
              </p:ext>
            </p:extLst>
          </p:nvPr>
        </p:nvGraphicFramePr>
        <p:xfrm>
          <a:off x="1557115" y="4315060"/>
          <a:ext cx="6552728" cy="503069"/>
        </p:xfrm>
        <a:graphic>
          <a:graphicData uri="http://schemas.openxmlformats.org/presentationml/2006/ole">
            <mc:AlternateContent xmlns:mc="http://schemas.openxmlformats.org/markup-compatibility/2006">
              <mc:Choice xmlns:v="urn:schemas-microsoft-com:vml" Requires="v">
                <p:oleObj spid="_x0000_s47231" name="Equation" r:id="rId8" imgW="2781000" imgH="228600" progId="Equation.DSMT4">
                  <p:embed/>
                </p:oleObj>
              </mc:Choice>
              <mc:Fallback>
                <p:oleObj name="Equation" r:id="rId8" imgW="2781000" imgH="228600" progId="Equation.DSMT4">
                  <p:embed/>
                  <p:pic>
                    <p:nvPicPr>
                      <p:cNvPr id="0" name=""/>
                      <p:cNvPicPr/>
                      <p:nvPr/>
                    </p:nvPicPr>
                    <p:blipFill>
                      <a:blip r:embed="rId9"/>
                      <a:stretch>
                        <a:fillRect/>
                      </a:stretch>
                    </p:blipFill>
                    <p:spPr>
                      <a:xfrm>
                        <a:off x="1557115" y="4315060"/>
                        <a:ext cx="6552728" cy="503069"/>
                      </a:xfrm>
                      <a:prstGeom prst="rect">
                        <a:avLst/>
                      </a:prstGeom>
                    </p:spPr>
                  </p:pic>
                </p:oleObj>
              </mc:Fallback>
            </mc:AlternateContent>
          </a:graphicData>
        </a:graphic>
      </p:graphicFrame>
    </p:spTree>
    <p:extLst>
      <p:ext uri="{BB962C8B-B14F-4D97-AF65-F5344CB8AC3E}">
        <p14:creationId xmlns:p14="http://schemas.microsoft.com/office/powerpoint/2010/main" val="3005637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764704"/>
            <a:ext cx="9383365" cy="536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27147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099" y="669622"/>
            <a:ext cx="9647014" cy="568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8515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91" y="621432"/>
            <a:ext cx="8198470" cy="581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47" y="5085184"/>
            <a:ext cx="4840734" cy="141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09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资本市场的稳定运行与发展取决于金融资产的性质及其定价机制，本章介绍了债券、股票以及远期、期货、期权等衍生产品，并详细讲解了上述投资标的的定价机制。特别是，随着金融创新地不断涌现，资本市场的金融产品及交易机制也不断丰富，债券、股票以及衍生品的出现，既为交易者带来了更加多元化的投资选择，同时也为他们对冲投资组合风险提供投资标的。如何利用资本市场上的不同种类产品构建投资组合和对冲风险是整个量化投资理论与策略的核心，本章对债券、股票和衍生工具定价的介绍能够为后续章节的量化投资模型构建奠定理论基础。</a:t>
            </a:r>
          </a:p>
        </p:txBody>
      </p:sp>
      <p:sp>
        <p:nvSpPr>
          <p:cNvPr id="3" name="Rectangle 2"/>
          <p:cNvSpPr txBox="1">
            <a:spLocks/>
          </p:cNvSpPr>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本章小结</a:t>
            </a:r>
          </a:p>
        </p:txBody>
      </p:sp>
      <p:sp>
        <p:nvSpPr>
          <p:cNvPr id="4" name="矩形: 圆角 3">
            <a:extLst>
              <a:ext uri="{FF2B5EF4-FFF2-40B4-BE49-F238E27FC236}">
                <a16:creationId xmlns:a16="http://schemas.microsoft.com/office/drawing/2014/main" xmlns="" id="{70108786-44A7-4BE0-9060-E6C299FCCFAD}"/>
              </a:ext>
            </a:extLst>
          </p:cNvPr>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970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1.</a:t>
            </a:r>
            <a:r>
              <a:rPr kumimoji="1" lang="zh-CN" altLang="en-US" sz="1900" dirty="0">
                <a:latin typeface="+mn-lt"/>
                <a:ea typeface="+mn-ea"/>
              </a:rPr>
              <a:t>一个投资者在年初投入</a:t>
            </a:r>
            <a:r>
              <a:rPr kumimoji="1" lang="en-US" altLang="zh-CN" sz="1900" dirty="0">
                <a:latin typeface="+mn-lt"/>
                <a:ea typeface="+mn-ea"/>
              </a:rPr>
              <a:t>500</a:t>
            </a:r>
            <a:r>
              <a:rPr kumimoji="1" lang="zh-CN" altLang="en-US" sz="1900" dirty="0">
                <a:latin typeface="+mn-lt"/>
                <a:ea typeface="+mn-ea"/>
              </a:rPr>
              <a:t>元，年末收入</a:t>
            </a:r>
            <a:r>
              <a:rPr kumimoji="1" lang="en-US" altLang="zh-CN" sz="1900" dirty="0">
                <a:latin typeface="+mn-lt"/>
                <a:ea typeface="+mn-ea"/>
              </a:rPr>
              <a:t>580</a:t>
            </a:r>
            <a:r>
              <a:rPr kumimoji="1" lang="zh-CN" altLang="en-US" sz="1900" dirty="0">
                <a:latin typeface="+mn-lt"/>
                <a:ea typeface="+mn-ea"/>
              </a:rPr>
              <a:t>元。请计算该投资在不同复利机制下的收益率：（</a:t>
            </a:r>
            <a:r>
              <a:rPr kumimoji="1" lang="en-US" altLang="zh-CN" sz="1900" dirty="0">
                <a:latin typeface="+mn-lt"/>
                <a:ea typeface="+mn-ea"/>
              </a:rPr>
              <a:t>1</a:t>
            </a:r>
            <a:r>
              <a:rPr kumimoji="1" lang="zh-CN" altLang="en-US" sz="1900" dirty="0">
                <a:latin typeface="+mn-lt"/>
                <a:ea typeface="+mn-ea"/>
              </a:rPr>
              <a:t>）每年复利一次；（</a:t>
            </a:r>
            <a:r>
              <a:rPr kumimoji="1" lang="en-US" altLang="zh-CN" sz="1900" dirty="0">
                <a:latin typeface="+mn-lt"/>
                <a:ea typeface="+mn-ea"/>
              </a:rPr>
              <a:t>2</a:t>
            </a:r>
            <a:r>
              <a:rPr kumimoji="1" lang="zh-CN" altLang="en-US" sz="1900" dirty="0">
                <a:latin typeface="+mn-lt"/>
                <a:ea typeface="+mn-ea"/>
              </a:rPr>
              <a:t>）每半年复利一次；（</a:t>
            </a:r>
            <a:r>
              <a:rPr kumimoji="1" lang="en-US" altLang="zh-CN" sz="1900" dirty="0">
                <a:latin typeface="+mn-lt"/>
                <a:ea typeface="+mn-ea"/>
              </a:rPr>
              <a:t>3</a:t>
            </a:r>
            <a:r>
              <a:rPr kumimoji="1" lang="zh-CN" altLang="en-US" sz="1900" dirty="0">
                <a:latin typeface="+mn-lt"/>
                <a:ea typeface="+mn-ea"/>
              </a:rPr>
              <a:t>）每月复利一次；（</a:t>
            </a:r>
            <a:r>
              <a:rPr kumimoji="1" lang="en-US" altLang="zh-CN" sz="1900" dirty="0">
                <a:latin typeface="+mn-lt"/>
                <a:ea typeface="+mn-ea"/>
              </a:rPr>
              <a:t>4</a:t>
            </a:r>
            <a:r>
              <a:rPr kumimoji="1" lang="zh-CN" altLang="en-US" sz="1900" dirty="0">
                <a:latin typeface="+mn-lt"/>
                <a:ea typeface="+mn-ea"/>
              </a:rPr>
              <a:t>）连续复利。</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2.</a:t>
            </a:r>
            <a:r>
              <a:rPr kumimoji="1" lang="zh-CN" altLang="en-US" sz="1900" dirty="0">
                <a:latin typeface="+mn-lt"/>
                <a:ea typeface="+mn-ea"/>
              </a:rPr>
              <a:t>假设连续复利的零息利率如下表所示：</a:t>
            </a: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请计算第</a:t>
            </a:r>
            <a:r>
              <a:rPr kumimoji="1" lang="en-US" altLang="zh-CN" sz="1900" dirty="0">
                <a:latin typeface="+mn-lt"/>
                <a:ea typeface="+mn-ea"/>
              </a:rPr>
              <a:t>2</a:t>
            </a:r>
            <a:r>
              <a:rPr kumimoji="1" lang="zh-CN" altLang="en-US" sz="1900" dirty="0">
                <a:latin typeface="+mn-lt"/>
                <a:ea typeface="+mn-ea"/>
              </a:rPr>
              <a:t>季度、第</a:t>
            </a:r>
            <a:r>
              <a:rPr kumimoji="1" lang="en-US" altLang="zh-CN" sz="1900" dirty="0">
                <a:latin typeface="+mn-lt"/>
                <a:ea typeface="+mn-ea"/>
              </a:rPr>
              <a:t>3</a:t>
            </a:r>
            <a:r>
              <a:rPr kumimoji="1" lang="zh-CN" altLang="en-US" sz="1900" dirty="0">
                <a:latin typeface="+mn-lt"/>
                <a:ea typeface="+mn-ea"/>
              </a:rPr>
              <a:t>季度、第</a:t>
            </a:r>
            <a:r>
              <a:rPr kumimoji="1" lang="en-US" altLang="zh-CN" sz="1900" dirty="0">
                <a:latin typeface="+mn-lt"/>
                <a:ea typeface="+mn-ea"/>
              </a:rPr>
              <a:t>4</a:t>
            </a:r>
            <a:r>
              <a:rPr kumimoji="1" lang="zh-CN" altLang="en-US" sz="1900" dirty="0">
                <a:latin typeface="+mn-lt"/>
                <a:ea typeface="+mn-ea"/>
              </a:rPr>
              <a:t>季度、第</a:t>
            </a:r>
            <a:r>
              <a:rPr kumimoji="1" lang="en-US" altLang="zh-CN" sz="1900" dirty="0">
                <a:latin typeface="+mn-lt"/>
                <a:ea typeface="+mn-ea"/>
              </a:rPr>
              <a:t>5</a:t>
            </a:r>
            <a:r>
              <a:rPr kumimoji="1" lang="zh-CN" altLang="en-US" sz="1900" dirty="0">
                <a:latin typeface="+mn-lt"/>
                <a:ea typeface="+mn-ea"/>
              </a:rPr>
              <a:t>季度的远期利率。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3.</a:t>
            </a:r>
            <a:r>
              <a:rPr kumimoji="1" lang="zh-CN" altLang="en-US" sz="1900" dirty="0">
                <a:latin typeface="+mn-lt"/>
                <a:ea typeface="+mn-ea"/>
              </a:rPr>
              <a:t>现有一只面值为</a:t>
            </a:r>
            <a:r>
              <a:rPr kumimoji="1" lang="en-US" altLang="zh-CN" sz="1900" dirty="0">
                <a:latin typeface="+mn-lt"/>
                <a:ea typeface="+mn-ea"/>
              </a:rPr>
              <a:t>1000</a:t>
            </a:r>
            <a:r>
              <a:rPr kumimoji="1" lang="zh-CN" altLang="en-US" sz="1900" dirty="0">
                <a:latin typeface="+mn-lt"/>
                <a:ea typeface="+mn-ea"/>
              </a:rPr>
              <a:t>元，期限为</a:t>
            </a:r>
            <a:r>
              <a:rPr kumimoji="1" lang="en-US" altLang="zh-CN" sz="1900" dirty="0">
                <a:latin typeface="+mn-lt"/>
                <a:ea typeface="+mn-ea"/>
              </a:rPr>
              <a:t>20</a:t>
            </a:r>
            <a:r>
              <a:rPr kumimoji="1" lang="zh-CN" altLang="en-US" sz="1900" dirty="0">
                <a:latin typeface="+mn-lt"/>
                <a:ea typeface="+mn-ea"/>
              </a:rPr>
              <a:t>年的债券，票面利率为</a:t>
            </a:r>
            <a:r>
              <a:rPr kumimoji="1" lang="en-US" altLang="zh-CN" sz="1900" dirty="0">
                <a:latin typeface="+mn-lt"/>
                <a:ea typeface="+mn-ea"/>
              </a:rPr>
              <a:t>7%</a:t>
            </a:r>
            <a:r>
              <a:rPr kumimoji="1" lang="zh-CN" altLang="en-US" sz="1900" dirty="0">
                <a:latin typeface="+mn-lt"/>
                <a:ea typeface="+mn-ea"/>
              </a:rPr>
              <a:t>，每半年付息一次（即每次支付</a:t>
            </a:r>
            <a:r>
              <a:rPr kumimoji="1" lang="en-US" altLang="zh-CN" sz="1900" dirty="0">
                <a:latin typeface="+mn-lt"/>
                <a:ea typeface="+mn-ea"/>
              </a:rPr>
              <a:t>45</a:t>
            </a:r>
            <a:r>
              <a:rPr kumimoji="1" lang="zh-CN" altLang="en-US" sz="1900" dirty="0">
                <a:latin typeface="+mn-lt"/>
                <a:ea typeface="+mn-ea"/>
              </a:rPr>
              <a:t>元）。假设年利率为</a:t>
            </a:r>
            <a:r>
              <a:rPr kumimoji="1" lang="en-US" altLang="zh-CN" sz="1900" dirty="0">
                <a:latin typeface="+mn-lt"/>
                <a:ea typeface="+mn-ea"/>
              </a:rPr>
              <a:t>5%</a:t>
            </a:r>
            <a:r>
              <a:rPr kumimoji="1" lang="zh-CN" altLang="en-US" sz="1900" dirty="0">
                <a:latin typeface="+mn-lt"/>
                <a:ea typeface="+mn-ea"/>
              </a:rPr>
              <a:t>，求债券的价值。</a:t>
            </a:r>
          </a:p>
          <a:p>
            <a:pPr marL="0" indent="0">
              <a:spcBef>
                <a:spcPct val="20000"/>
              </a:spcBef>
              <a:buClr>
                <a:schemeClr val="accent1"/>
              </a:buClr>
              <a:buSzPct val="70000"/>
            </a:pPr>
            <a:r>
              <a:rPr kumimoji="1" lang="en-US" altLang="zh-CN" sz="1900" dirty="0">
                <a:latin typeface="+mn-lt"/>
                <a:ea typeface="+mn-ea"/>
              </a:rPr>
              <a:t>4.</a:t>
            </a:r>
            <a:r>
              <a:rPr kumimoji="1" lang="zh-CN" altLang="en-US" sz="1900" dirty="0">
                <a:latin typeface="+mn-lt"/>
                <a:ea typeface="+mn-ea"/>
              </a:rPr>
              <a:t>某公司发行的债券面值为</a:t>
            </a:r>
            <a:r>
              <a:rPr kumimoji="1" lang="en-US" altLang="zh-CN" sz="1900" dirty="0">
                <a:latin typeface="+mn-lt"/>
                <a:ea typeface="+mn-ea"/>
              </a:rPr>
              <a:t>1000</a:t>
            </a:r>
            <a:r>
              <a:rPr kumimoji="1" lang="zh-CN" altLang="en-US" sz="1900" dirty="0">
                <a:latin typeface="+mn-lt"/>
                <a:ea typeface="+mn-ea"/>
              </a:rPr>
              <a:t>元，现以</a:t>
            </a:r>
            <a:r>
              <a:rPr kumimoji="1" lang="en-US" altLang="zh-CN" sz="1900" dirty="0">
                <a:latin typeface="+mn-lt"/>
                <a:ea typeface="+mn-ea"/>
              </a:rPr>
              <a:t>980</a:t>
            </a:r>
            <a:r>
              <a:rPr kumimoji="1" lang="zh-CN" altLang="en-US" sz="1900" dirty="0">
                <a:latin typeface="+mn-lt"/>
                <a:ea typeface="+mn-ea"/>
              </a:rPr>
              <a:t>元的价格折价发行，</a:t>
            </a:r>
            <a:r>
              <a:rPr kumimoji="1" lang="en-US" altLang="zh-CN" sz="1900" dirty="0">
                <a:latin typeface="+mn-lt"/>
                <a:ea typeface="+mn-ea"/>
              </a:rPr>
              <a:t>5</a:t>
            </a:r>
            <a:r>
              <a:rPr kumimoji="1" lang="zh-CN" altLang="en-US" sz="1900" dirty="0">
                <a:latin typeface="+mn-lt"/>
                <a:ea typeface="+mn-ea"/>
              </a:rPr>
              <a:t>年后到期，年票面利率为</a:t>
            </a:r>
            <a:r>
              <a:rPr kumimoji="1" lang="en-US" altLang="zh-CN" sz="1900" dirty="0">
                <a:latin typeface="+mn-lt"/>
                <a:ea typeface="+mn-ea"/>
              </a:rPr>
              <a:t>8%</a:t>
            </a:r>
            <a:r>
              <a:rPr kumimoji="1" lang="zh-CN" altLang="en-US" sz="1900" dirty="0">
                <a:latin typeface="+mn-lt"/>
                <a:ea typeface="+mn-ea"/>
              </a:rPr>
              <a:t>，每半年付息一次，请计算该债券的当期收益率和到期收益率。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5.</a:t>
            </a:r>
            <a:r>
              <a:rPr kumimoji="1" lang="zh-CN" altLang="en-US" sz="1900" dirty="0">
                <a:latin typeface="+mn-lt"/>
                <a:ea typeface="+mn-ea"/>
              </a:rPr>
              <a:t> 假设利率期限结构向上倾斜，请将以下变量按从大到小的顺序排列：</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年期的零息利率；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年期附息债券的收益率；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）未来第</a:t>
            </a:r>
            <a:r>
              <a:rPr kumimoji="1" lang="en-US" altLang="zh-CN" sz="1900" dirty="0">
                <a:latin typeface="+mn-lt"/>
                <a:ea typeface="+mn-ea"/>
              </a:rPr>
              <a:t>5</a:t>
            </a:r>
            <a:r>
              <a:rPr kumimoji="1" lang="zh-CN" altLang="en-US" sz="1900" dirty="0">
                <a:latin typeface="+mn-lt"/>
                <a:ea typeface="+mn-ea"/>
              </a:rPr>
              <a:t>年第一季度的远期利率。</a:t>
            </a:r>
          </a:p>
          <a:p>
            <a:pPr marL="0" indent="0">
              <a:spcBef>
                <a:spcPct val="20000"/>
              </a:spcBef>
              <a:buClr>
                <a:schemeClr val="accent1"/>
              </a:buClr>
              <a:buSzPct val="70000"/>
            </a:pPr>
            <a:r>
              <a:rPr kumimoji="1" lang="zh-CN" altLang="en-US" sz="1900" dirty="0">
                <a:latin typeface="+mn-lt"/>
                <a:ea typeface="+mn-ea"/>
              </a:rPr>
              <a:t>如果利率期限结构向下倾斜时，结果会发生什么变化？</a:t>
            </a: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8" name="对象 7">
            <a:extLst>
              <a:ext uri="{FF2B5EF4-FFF2-40B4-BE49-F238E27FC236}">
                <a16:creationId xmlns:a16="http://schemas.microsoft.com/office/drawing/2014/main" xmlns="" id="{2A373DBF-ECE5-4C7C-89BB-B0EE623D0BCD}"/>
              </a:ext>
            </a:extLst>
          </p:cNvPr>
          <p:cNvGraphicFramePr>
            <a:graphicFrameLocks noChangeAspect="1"/>
          </p:cNvGraphicFramePr>
          <p:nvPr>
            <p:extLst>
              <p:ext uri="{D42A27DB-BD31-4B8C-83A1-F6EECF244321}">
                <p14:modId xmlns:p14="http://schemas.microsoft.com/office/powerpoint/2010/main" val="3400276023"/>
              </p:ext>
            </p:extLst>
          </p:nvPr>
        </p:nvGraphicFramePr>
        <p:xfrm>
          <a:off x="241135" y="1628800"/>
          <a:ext cx="7560840" cy="1695101"/>
        </p:xfrm>
        <a:graphic>
          <a:graphicData uri="http://schemas.openxmlformats.org/presentationml/2006/ole">
            <mc:AlternateContent xmlns:mc="http://schemas.openxmlformats.org/markup-compatibility/2006">
              <mc:Choice xmlns:v="urn:schemas-microsoft-com:vml" Requires="v">
                <p:oleObj spid="_x0000_s43054" name="Document" r:id="rId4" imgW="5274753" imgH="1182282" progId="Word.Document.12">
                  <p:embed/>
                </p:oleObj>
              </mc:Choice>
              <mc:Fallback>
                <p:oleObj name="Document" r:id="rId4" imgW="5274753" imgH="1182282" progId="Word.Document.12">
                  <p:embed/>
                  <p:pic>
                    <p:nvPicPr>
                      <p:cNvPr id="0" name=""/>
                      <p:cNvPicPr/>
                      <p:nvPr/>
                    </p:nvPicPr>
                    <p:blipFill>
                      <a:blip r:embed="rId5"/>
                      <a:stretch>
                        <a:fillRect/>
                      </a:stretch>
                    </p:blipFill>
                    <p:spPr>
                      <a:xfrm>
                        <a:off x="241135" y="1628800"/>
                        <a:ext cx="7560840" cy="1695101"/>
                      </a:xfrm>
                      <a:prstGeom prst="rect">
                        <a:avLst/>
                      </a:prstGeom>
                    </p:spPr>
                  </p:pic>
                </p:oleObj>
              </mc:Fallback>
            </mc:AlternateContent>
          </a:graphicData>
        </a:graphic>
      </p:graphicFrame>
    </p:spTree>
    <p:extLst>
      <p:ext uri="{BB962C8B-B14F-4D97-AF65-F5344CB8AC3E}">
        <p14:creationId xmlns:p14="http://schemas.microsoft.com/office/powerpoint/2010/main" val="1635712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4" y="621432"/>
            <a:ext cx="11910103"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6.</a:t>
            </a:r>
            <a:r>
              <a:rPr kumimoji="1" lang="zh-CN" altLang="en-US" sz="1900" dirty="0">
                <a:latin typeface="+mn-lt"/>
                <a:ea typeface="+mn-ea"/>
              </a:rPr>
              <a:t>下表给出了市场中现存的债券信息，半年付息一次，请根据表中信息回答以下问题：</a:t>
            </a:r>
            <a:endParaRPr kumimoji="1" lang="en-US" altLang="zh-CN" sz="19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）计算对应于</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个月期限的零息利率；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）计算对应时段的远期利率：</a:t>
            </a:r>
            <a:r>
              <a:rPr kumimoji="1" lang="en-US" altLang="zh-CN" sz="1900" dirty="0">
                <a:latin typeface="+mn-lt"/>
                <a:ea typeface="+mn-ea"/>
              </a:rPr>
              <a:t>6~12</a:t>
            </a:r>
            <a:r>
              <a:rPr kumimoji="1" lang="zh-CN" altLang="en-US" sz="1900" dirty="0">
                <a:latin typeface="+mn-lt"/>
                <a:ea typeface="+mn-ea"/>
              </a:rPr>
              <a:t>个月；</a:t>
            </a:r>
            <a:r>
              <a:rPr kumimoji="1" lang="en-US" altLang="zh-CN" sz="1900" dirty="0">
                <a:latin typeface="+mn-lt"/>
                <a:ea typeface="+mn-ea"/>
              </a:rPr>
              <a:t>12~18</a:t>
            </a:r>
            <a:r>
              <a:rPr kumimoji="1" lang="zh-CN" altLang="en-US" sz="1900" dirty="0">
                <a:latin typeface="+mn-lt"/>
                <a:ea typeface="+mn-ea"/>
              </a:rPr>
              <a:t>个月；</a:t>
            </a:r>
            <a:r>
              <a:rPr kumimoji="1" lang="en-US" altLang="zh-CN" sz="1900" dirty="0">
                <a:latin typeface="+mn-lt"/>
                <a:ea typeface="+mn-ea"/>
              </a:rPr>
              <a:t>18~24</a:t>
            </a:r>
            <a:r>
              <a:rPr kumimoji="1" lang="zh-CN" altLang="en-US" sz="1900" dirty="0">
                <a:latin typeface="+mn-lt"/>
                <a:ea typeface="+mn-ea"/>
              </a:rPr>
              <a:t>个月；</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）计算期限分别为</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个月的债券的平价收益率；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4</a:t>
            </a:r>
            <a:r>
              <a:rPr kumimoji="1" lang="zh-CN" altLang="en-US" sz="1900" dirty="0">
                <a:latin typeface="+mn-lt"/>
                <a:ea typeface="+mn-ea"/>
              </a:rPr>
              <a:t>）估算期限为</a:t>
            </a:r>
            <a:r>
              <a:rPr kumimoji="1" lang="en-US" altLang="zh-CN" sz="1900" dirty="0">
                <a:latin typeface="+mn-lt"/>
                <a:ea typeface="+mn-ea"/>
              </a:rPr>
              <a:t>2</a:t>
            </a:r>
            <a:r>
              <a:rPr kumimoji="1" lang="zh-CN" altLang="en-US" sz="1900" dirty="0">
                <a:latin typeface="+mn-lt"/>
                <a:ea typeface="+mn-ea"/>
              </a:rPr>
              <a:t>年，年券息率为</a:t>
            </a:r>
            <a:r>
              <a:rPr kumimoji="1" lang="en-US" altLang="zh-CN" sz="1900" dirty="0">
                <a:latin typeface="+mn-lt"/>
                <a:ea typeface="+mn-ea"/>
              </a:rPr>
              <a:t>8.5%</a:t>
            </a:r>
            <a:r>
              <a:rPr kumimoji="1" lang="zh-CN" altLang="en-US" sz="1900" dirty="0">
                <a:latin typeface="+mn-lt"/>
                <a:ea typeface="+mn-ea"/>
              </a:rPr>
              <a:t>，每半年支付一次券息的债券的收益率。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7.</a:t>
            </a:r>
            <a:r>
              <a:rPr kumimoji="1" lang="zh-CN" altLang="en-US" sz="1900" dirty="0">
                <a:latin typeface="+mn-lt"/>
                <a:ea typeface="+mn-ea"/>
              </a:rPr>
              <a:t>假设某汽车制造公司股票的股利为每股</a:t>
            </a:r>
            <a:r>
              <a:rPr kumimoji="1" lang="en-US" altLang="zh-CN" sz="1900" dirty="0">
                <a:latin typeface="+mn-lt"/>
                <a:ea typeface="+mn-ea"/>
              </a:rPr>
              <a:t>1.5</a:t>
            </a:r>
            <a:r>
              <a:rPr kumimoji="1" lang="zh-CN" altLang="en-US" sz="1900" dirty="0">
                <a:latin typeface="+mn-lt"/>
                <a:ea typeface="+mn-ea"/>
              </a:rPr>
              <a:t>元，股利每年增长</a:t>
            </a:r>
            <a:r>
              <a:rPr kumimoji="1" lang="en-US" altLang="zh-CN" sz="1900" dirty="0">
                <a:latin typeface="+mn-lt"/>
                <a:ea typeface="+mn-ea"/>
              </a:rPr>
              <a:t>5%</a:t>
            </a:r>
            <a:r>
              <a:rPr kumimoji="1" lang="zh-CN" altLang="en-US" sz="1900" dirty="0">
                <a:latin typeface="+mn-lt"/>
                <a:ea typeface="+mn-ea"/>
              </a:rPr>
              <a:t>。贴现率为</a:t>
            </a:r>
            <a:r>
              <a:rPr kumimoji="1" lang="en-US" altLang="zh-CN" sz="1900" dirty="0">
                <a:latin typeface="+mn-lt"/>
                <a:ea typeface="+mn-ea"/>
              </a:rPr>
              <a:t>6%</a:t>
            </a:r>
            <a:r>
              <a:rPr kumimoji="1" lang="zh-CN" altLang="en-US" sz="1900" dirty="0">
                <a:latin typeface="+mn-lt"/>
                <a:ea typeface="+mn-ea"/>
              </a:rPr>
              <a:t>，求该公司股票价值是多少？如果一年后，在国家政策的利好消息刺激下，该公司的股利增长率由</a:t>
            </a:r>
            <a:r>
              <a:rPr kumimoji="1" lang="en-US" altLang="zh-CN" sz="1900" dirty="0">
                <a:latin typeface="+mn-lt"/>
                <a:ea typeface="+mn-ea"/>
              </a:rPr>
              <a:t>5%</a:t>
            </a:r>
            <a:r>
              <a:rPr kumimoji="1" lang="zh-CN" altLang="en-US" sz="1900" dirty="0">
                <a:latin typeface="+mn-lt"/>
                <a:ea typeface="+mn-ea"/>
              </a:rPr>
              <a:t>上升至</a:t>
            </a:r>
            <a:r>
              <a:rPr kumimoji="1" lang="en-US" altLang="zh-CN" sz="1900" dirty="0">
                <a:latin typeface="+mn-lt"/>
                <a:ea typeface="+mn-ea"/>
              </a:rPr>
              <a:t>5.5%</a:t>
            </a:r>
            <a:r>
              <a:rPr kumimoji="1" lang="zh-CN" altLang="en-US" sz="1900" dirty="0">
                <a:latin typeface="+mn-lt"/>
                <a:ea typeface="+mn-ea"/>
              </a:rPr>
              <a:t>，那么该公司的股价将发生什么变化？</a:t>
            </a:r>
          </a:p>
          <a:p>
            <a:pPr marL="0" indent="0">
              <a:spcBef>
                <a:spcPct val="20000"/>
              </a:spcBef>
              <a:buClr>
                <a:schemeClr val="accent1"/>
              </a:buClr>
              <a:buSzPct val="70000"/>
            </a:pPr>
            <a:r>
              <a:rPr kumimoji="1" lang="en-US" altLang="zh-CN" sz="1900" dirty="0">
                <a:latin typeface="+mn-lt"/>
                <a:ea typeface="+mn-ea"/>
              </a:rPr>
              <a:t>8.</a:t>
            </a:r>
            <a:r>
              <a:rPr kumimoji="1" lang="zh-CN" altLang="en-US" sz="1900" dirty="0">
                <a:latin typeface="+mn-lt"/>
                <a:ea typeface="+mn-ea"/>
              </a:rPr>
              <a:t>如果你预期某公司股票在一年后将由当前每股</a:t>
            </a:r>
            <a:r>
              <a:rPr kumimoji="1" lang="en-US" altLang="zh-CN" sz="1900" dirty="0">
                <a:latin typeface="+mn-lt"/>
                <a:ea typeface="+mn-ea"/>
              </a:rPr>
              <a:t>47</a:t>
            </a:r>
            <a:r>
              <a:rPr kumimoji="1" lang="zh-CN" altLang="en-US" sz="1900" dirty="0">
                <a:latin typeface="+mn-lt"/>
                <a:ea typeface="+mn-ea"/>
              </a:rPr>
              <a:t>元上涨至</a:t>
            </a:r>
            <a:r>
              <a:rPr kumimoji="1" lang="en-US" altLang="zh-CN" sz="1900" dirty="0">
                <a:latin typeface="+mn-lt"/>
                <a:ea typeface="+mn-ea"/>
              </a:rPr>
              <a:t>62.45</a:t>
            </a:r>
            <a:r>
              <a:rPr kumimoji="1" lang="zh-CN" altLang="en-US" sz="1900" dirty="0">
                <a:latin typeface="+mn-lt"/>
                <a:ea typeface="+mn-ea"/>
              </a:rPr>
              <a:t>元，并且预期公司将派发每股</a:t>
            </a:r>
            <a:r>
              <a:rPr kumimoji="1" lang="en-US" altLang="zh-CN" sz="1900" dirty="0">
                <a:latin typeface="+mn-lt"/>
                <a:ea typeface="+mn-ea"/>
              </a:rPr>
              <a:t>1.75</a:t>
            </a:r>
            <a:r>
              <a:rPr kumimoji="1" lang="zh-CN" altLang="en-US" sz="1900" dirty="0">
                <a:latin typeface="+mn-lt"/>
                <a:ea typeface="+mn-ea"/>
              </a:rPr>
              <a:t>元的股利。请根据上述信息回答以下问题：</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）求该股票的预期股利收益率、股价增长率和持有期收益率；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）求该股票的内在价值是多少？与当前市场价格相比是高是低？</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9.</a:t>
            </a:r>
            <a:r>
              <a:rPr kumimoji="1" lang="zh-CN" altLang="en-US" sz="1900" dirty="0">
                <a:latin typeface="+mn-lt"/>
                <a:ea typeface="+mn-ea"/>
              </a:rPr>
              <a:t> 假设中国和美国的连续复利的两个月期限的国债利率分别为</a:t>
            </a:r>
            <a:r>
              <a:rPr kumimoji="1" lang="en-US" altLang="zh-CN" sz="1900" dirty="0">
                <a:latin typeface="+mn-lt"/>
                <a:ea typeface="+mn-ea"/>
              </a:rPr>
              <a:t>2%</a:t>
            </a:r>
            <a:r>
              <a:rPr kumimoji="1" lang="zh-CN" altLang="en-US" sz="1900" dirty="0">
                <a:latin typeface="+mn-lt"/>
                <a:ea typeface="+mn-ea"/>
              </a:rPr>
              <a:t>和每年</a:t>
            </a:r>
            <a:r>
              <a:rPr kumimoji="1" lang="en-US" altLang="zh-CN" sz="1900" dirty="0">
                <a:latin typeface="+mn-lt"/>
                <a:ea typeface="+mn-ea"/>
              </a:rPr>
              <a:t>5%</a:t>
            </a:r>
            <a:r>
              <a:rPr kumimoji="1" lang="zh-CN" altLang="en-US" sz="1900" dirty="0">
                <a:latin typeface="+mn-lt"/>
                <a:ea typeface="+mn-ea"/>
              </a:rPr>
              <a:t>、人民币的即期价格为</a:t>
            </a:r>
            <a:r>
              <a:rPr kumimoji="1" lang="en-US" altLang="zh-CN" sz="1900" dirty="0">
                <a:latin typeface="+mn-lt"/>
                <a:ea typeface="+mn-ea"/>
              </a:rPr>
              <a:t>0.81</a:t>
            </a:r>
            <a:r>
              <a:rPr kumimoji="1" lang="zh-CN" altLang="en-US" sz="1900" dirty="0">
                <a:latin typeface="+mn-lt"/>
                <a:ea typeface="+mn-ea"/>
              </a:rPr>
              <a:t>美元。在</a:t>
            </a:r>
            <a:r>
              <a:rPr kumimoji="1" lang="en-US" altLang="zh-CN" sz="1900" dirty="0">
                <a:latin typeface="+mn-lt"/>
                <a:ea typeface="+mn-ea"/>
              </a:rPr>
              <a:t>2</a:t>
            </a:r>
            <a:r>
              <a:rPr kumimoji="1" lang="zh-CN" altLang="en-US" sz="1900" dirty="0">
                <a:latin typeface="+mn-lt"/>
                <a:ea typeface="+mn-ea"/>
              </a:rPr>
              <a:t>个月后交割的期货价格为</a:t>
            </a:r>
            <a:r>
              <a:rPr kumimoji="1" lang="en-US" altLang="zh-CN" sz="1900" dirty="0">
                <a:latin typeface="+mn-lt"/>
                <a:ea typeface="+mn-ea"/>
              </a:rPr>
              <a:t>0.83</a:t>
            </a:r>
            <a:r>
              <a:rPr kumimoji="1" lang="zh-CN" altLang="en-US" sz="1900" dirty="0">
                <a:latin typeface="+mn-lt"/>
                <a:ea typeface="+mn-ea"/>
              </a:rPr>
              <a:t>美元，这时存在什么样的套利机会？</a:t>
            </a:r>
          </a:p>
          <a:p>
            <a:pPr marL="0" indent="0">
              <a:spcBef>
                <a:spcPct val="20000"/>
              </a:spcBef>
              <a:buClr>
                <a:schemeClr val="accent1"/>
              </a:buClr>
              <a:buSzPct val="70000"/>
            </a:pPr>
            <a:endParaRPr kumimoji="1" lang="zh-CN" altLang="en-US" sz="1900" dirty="0">
              <a:latin typeface="+mn-lt"/>
              <a:ea typeface="+mn-ea"/>
            </a:endParaRPr>
          </a:p>
          <a:p>
            <a:pPr marL="0" indent="0">
              <a:lnSpc>
                <a:spcPct val="150000"/>
              </a:lnSpc>
              <a:spcBef>
                <a:spcPct val="20000"/>
              </a:spcBef>
              <a:buClr>
                <a:schemeClr val="accent1"/>
              </a:buClr>
              <a:buSzPct val="70000"/>
            </a:pPr>
            <a:endParaRPr kumimoji="1" lang="en-US" altLang="zh-CN" sz="19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4" name="对象 3">
            <a:extLst>
              <a:ext uri="{FF2B5EF4-FFF2-40B4-BE49-F238E27FC236}">
                <a16:creationId xmlns:a16="http://schemas.microsoft.com/office/drawing/2014/main" xmlns="" id="{A2872C38-E914-4261-851A-D60DD3712097}"/>
              </a:ext>
            </a:extLst>
          </p:cNvPr>
          <p:cNvGraphicFramePr>
            <a:graphicFrameLocks noChangeAspect="1"/>
          </p:cNvGraphicFramePr>
          <p:nvPr>
            <p:extLst>
              <p:ext uri="{D42A27DB-BD31-4B8C-83A1-F6EECF244321}">
                <p14:modId xmlns:p14="http://schemas.microsoft.com/office/powerpoint/2010/main" val="441882526"/>
              </p:ext>
            </p:extLst>
          </p:nvPr>
        </p:nvGraphicFramePr>
        <p:xfrm>
          <a:off x="332979" y="1052736"/>
          <a:ext cx="6984776" cy="1311789"/>
        </p:xfrm>
        <a:graphic>
          <a:graphicData uri="http://schemas.openxmlformats.org/presentationml/2006/ole">
            <mc:AlternateContent xmlns:mc="http://schemas.openxmlformats.org/markup-compatibility/2006">
              <mc:Choice xmlns:v="urn:schemas-microsoft-com:vml" Requires="v">
                <p:oleObj spid="_x0000_s44076" name="Document" r:id="rId4" imgW="5274753" imgH="1022437" progId="Word.Document.12">
                  <p:embed/>
                </p:oleObj>
              </mc:Choice>
              <mc:Fallback>
                <p:oleObj name="Document" r:id="rId4" imgW="5274753" imgH="1022437" progId="Word.Document.12">
                  <p:embed/>
                  <p:pic>
                    <p:nvPicPr>
                      <p:cNvPr id="0" name=""/>
                      <p:cNvPicPr/>
                      <p:nvPr/>
                    </p:nvPicPr>
                    <p:blipFill>
                      <a:blip r:embed="rId5"/>
                      <a:stretch>
                        <a:fillRect/>
                      </a:stretch>
                    </p:blipFill>
                    <p:spPr>
                      <a:xfrm>
                        <a:off x="332979" y="1052736"/>
                        <a:ext cx="6984776" cy="1311789"/>
                      </a:xfrm>
                      <a:prstGeom prst="rect">
                        <a:avLst/>
                      </a:prstGeom>
                    </p:spPr>
                  </p:pic>
                </p:oleObj>
              </mc:Fallback>
            </mc:AlternateContent>
          </a:graphicData>
        </a:graphic>
      </p:graphicFrame>
    </p:spTree>
    <p:extLst>
      <p:ext uri="{BB962C8B-B14F-4D97-AF65-F5344CB8AC3E}">
        <p14:creationId xmlns:p14="http://schemas.microsoft.com/office/powerpoint/2010/main" val="1949593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10.</a:t>
                </a:r>
                <a:r>
                  <a:rPr kumimoji="1" lang="zh-CN" altLang="en-US" sz="1900" dirty="0">
                    <a:latin typeface="+mn-lt"/>
                    <a:ea typeface="+mn-ea"/>
                  </a:rPr>
                  <a:t>现有一个期限为</a:t>
                </a:r>
                <a:r>
                  <a:rPr kumimoji="1" lang="en-US" altLang="zh-CN" sz="1900" dirty="0">
                    <a:latin typeface="+mn-lt"/>
                    <a:ea typeface="+mn-ea"/>
                  </a:rPr>
                  <a:t>1</a:t>
                </a:r>
                <a:r>
                  <a:rPr kumimoji="1" lang="zh-CN" altLang="en-US" sz="1900" dirty="0">
                    <a:latin typeface="+mn-lt"/>
                    <a:ea typeface="+mn-ea"/>
                  </a:rPr>
                  <a:t>年，标的为无股息股票的远期合约。股票价格当前价格为</a:t>
                </a:r>
                <a:r>
                  <a:rPr kumimoji="1" lang="en-US" altLang="zh-CN" sz="1900" dirty="0">
                    <a:latin typeface="+mn-lt"/>
                    <a:ea typeface="+mn-ea"/>
                  </a:rPr>
                  <a:t>35</a:t>
                </a:r>
                <a:r>
                  <a:rPr kumimoji="1" lang="zh-CN" altLang="en-US" sz="1900" dirty="0">
                    <a:latin typeface="+mn-lt"/>
                    <a:ea typeface="+mn-ea"/>
                  </a:rPr>
                  <a:t>元，连续复利的无风险利率为每年</a:t>
                </a:r>
                <a:r>
                  <a:rPr kumimoji="1" lang="en-US" altLang="zh-CN" sz="1900" dirty="0">
                    <a:latin typeface="+mn-lt"/>
                    <a:ea typeface="+mn-ea"/>
                  </a:rPr>
                  <a:t>12%</a:t>
                </a:r>
                <a:r>
                  <a:rPr kumimoji="1" lang="zh-CN" altLang="en-US" sz="1900" dirty="0">
                    <a:latin typeface="+mn-lt"/>
                    <a:ea typeface="+mn-ea"/>
                  </a:rPr>
                  <a:t>。回答以下问题：</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）远期合约的初始价格和期货价格分别是多少？</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）半年后，股票价格变为</a:t>
                </a:r>
                <a:r>
                  <a:rPr kumimoji="1" lang="en-US" altLang="zh-CN" sz="1900" dirty="0">
                    <a:latin typeface="+mn-lt"/>
                    <a:ea typeface="+mn-ea"/>
                  </a:rPr>
                  <a:t>28</a:t>
                </a:r>
                <a:r>
                  <a:rPr kumimoji="1" lang="zh-CN" altLang="en-US" sz="1900" dirty="0">
                    <a:latin typeface="+mn-lt"/>
                    <a:ea typeface="+mn-ea"/>
                  </a:rPr>
                  <a:t>元，无风险利率仍为每年</a:t>
                </a:r>
                <a:r>
                  <a:rPr kumimoji="1" lang="en-US" altLang="zh-CN" sz="1900" dirty="0">
                    <a:latin typeface="+mn-lt"/>
                    <a:ea typeface="+mn-ea"/>
                  </a:rPr>
                  <a:t>12%</a:t>
                </a:r>
                <a:r>
                  <a:rPr kumimoji="1" lang="zh-CN" altLang="en-US" sz="1900" dirty="0">
                    <a:latin typeface="+mn-lt"/>
                    <a:ea typeface="+mn-ea"/>
                  </a:rPr>
                  <a:t>、这时远期价格和远期合约的价值又分别是多少？</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11.</a:t>
                </a:r>
                <a:r>
                  <a:rPr kumimoji="1" lang="zh-CN" altLang="en-US" sz="1900" dirty="0">
                    <a:latin typeface="+mn-lt"/>
                    <a:ea typeface="+mn-ea"/>
                  </a:rPr>
                  <a:t>某外贸公司与银行进行了一个远期合约交易。在合约中银行可以在</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时刻以汇率</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卖出外汇。在</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时刻的实际汇率为</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𝑆</m:t>
                        </m:r>
                      </m:e>
                      <m:sub>
                        <m:r>
                          <a:rPr kumimoji="1" lang="en-US" altLang="zh-CN" sz="1900" b="0" i="1" smtClean="0">
                            <a:latin typeface="Cambria Math" panose="02040503050406030204" pitchFamily="18" charset="0"/>
                            <a:ea typeface="+mn-ea"/>
                          </a:rPr>
                          <m:t>1</m:t>
                        </m:r>
                      </m:sub>
                    </m:sSub>
                    <m:r>
                      <a:rPr kumimoji="1" lang="en-US" altLang="zh-CN" sz="1900" b="0" i="1" smtClean="0">
                        <a:latin typeface="Cambria Math" panose="02040503050406030204" pitchFamily="18" charset="0"/>
                        <a:ea typeface="+mn-ea"/>
                      </a:rPr>
                      <m:t>&gt;</m:t>
                    </m:r>
                    <m:r>
                      <a:rPr kumimoji="1" lang="en-US" altLang="zh-CN" sz="1900" b="0" i="1" smtClean="0">
                        <a:latin typeface="Cambria Math" panose="02040503050406030204" pitchFamily="18" charset="0"/>
                        <a:ea typeface="+mn-ea"/>
                      </a:rPr>
                      <m:t>𝐾</m:t>
                    </m:r>
                  </m:oMath>
                </a14:m>
                <a:r>
                  <a:rPr kumimoji="1" lang="zh-CN" altLang="en-US" sz="1900" dirty="0">
                    <a:latin typeface="+mn-lt"/>
                    <a:ea typeface="+mn-ea"/>
                  </a:rPr>
                  <a:t> 。现在公司交货延期，希望银行能将远期合约顺延到</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时刻完成交割。银行同意了该请求，并给出了一个新的执行价格</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，请解释银行是如何计算</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的。</a:t>
                </a:r>
              </a:p>
              <a:p>
                <a:pPr marL="0" indent="0">
                  <a:spcBef>
                    <a:spcPct val="20000"/>
                  </a:spcBef>
                  <a:buClr>
                    <a:schemeClr val="accent1"/>
                  </a:buClr>
                  <a:buSzPct val="70000"/>
                </a:pPr>
                <a:r>
                  <a:rPr kumimoji="1" lang="en-US" altLang="zh-CN" sz="1900" dirty="0">
                    <a:latin typeface="+mn-lt"/>
                    <a:ea typeface="+mn-ea"/>
                  </a:rPr>
                  <a:t>12.</a:t>
                </a:r>
                <a:r>
                  <a:rPr kumimoji="1" lang="zh-CN" altLang="en-US" sz="1900" dirty="0">
                    <a:latin typeface="+mn-lt"/>
                    <a:ea typeface="+mn-ea"/>
                  </a:rPr>
                  <a:t>某投资者以</a:t>
                </a:r>
                <a:r>
                  <a:rPr kumimoji="1" lang="en-US" altLang="zh-CN" sz="1900" dirty="0">
                    <a:latin typeface="+mn-lt"/>
                    <a:ea typeface="+mn-ea"/>
                  </a:rPr>
                  <a:t>7.6</a:t>
                </a:r>
                <a:r>
                  <a:rPr kumimoji="1" lang="zh-CN" altLang="en-US" sz="1900" dirty="0">
                    <a:latin typeface="+mn-lt"/>
                    <a:ea typeface="+mn-ea"/>
                  </a:rPr>
                  <a:t>元的价格买入欧式看涨期权，股票价格为</a:t>
                </a:r>
                <a:r>
                  <a:rPr kumimoji="1" lang="en-US" altLang="zh-CN" sz="1900" dirty="0">
                    <a:latin typeface="+mn-lt"/>
                    <a:ea typeface="+mn-ea"/>
                  </a:rPr>
                  <a:t>52</a:t>
                </a:r>
                <a:r>
                  <a:rPr kumimoji="1" lang="zh-CN" altLang="en-US" sz="1900" dirty="0">
                    <a:latin typeface="+mn-lt"/>
                    <a:ea typeface="+mn-ea"/>
                  </a:rPr>
                  <a:t>元，执行价格为</a:t>
                </a:r>
                <a:r>
                  <a:rPr kumimoji="1" lang="en-US" altLang="zh-CN" sz="1900" dirty="0">
                    <a:latin typeface="+mn-lt"/>
                    <a:ea typeface="+mn-ea"/>
                  </a:rPr>
                  <a:t>55</a:t>
                </a:r>
                <a:r>
                  <a:rPr kumimoji="1" lang="zh-CN" altLang="en-US" sz="1900" dirty="0">
                    <a:latin typeface="+mn-lt"/>
                    <a:ea typeface="+mn-ea"/>
                  </a:rPr>
                  <a:t>元，在什么情况下投资者会盈利？在什么情况下期权会被执行？画出在到期时投资者盈利和股票价格的关系图。</a:t>
                </a:r>
              </a:p>
              <a:p>
                <a:pPr marL="0" indent="0">
                  <a:spcBef>
                    <a:spcPct val="20000"/>
                  </a:spcBef>
                  <a:buClr>
                    <a:schemeClr val="accent1"/>
                  </a:buClr>
                  <a:buSzPct val="70000"/>
                </a:pPr>
                <a:r>
                  <a:rPr kumimoji="1" lang="en-US" altLang="zh-CN" sz="1900" dirty="0">
                    <a:latin typeface="+mn-lt"/>
                    <a:ea typeface="+mn-ea"/>
                  </a:rPr>
                  <a:t>13.</a:t>
                </a:r>
                <a:r>
                  <a:rPr kumimoji="1" lang="zh-CN" altLang="en-US" sz="1900" dirty="0">
                    <a:latin typeface="+mn-lt"/>
                    <a:ea typeface="+mn-ea"/>
                  </a:rPr>
                  <a:t>假设一只无股息股票的现价为</a:t>
                </a:r>
                <a:r>
                  <a:rPr kumimoji="1" lang="en-US" altLang="zh-CN" sz="1900" dirty="0">
                    <a:latin typeface="+mn-lt"/>
                    <a:ea typeface="+mn-ea"/>
                  </a:rPr>
                  <a:t>15</a:t>
                </a:r>
                <a:r>
                  <a:rPr kumimoji="1" lang="zh-CN" altLang="en-US" sz="1900" dirty="0">
                    <a:latin typeface="+mn-lt"/>
                    <a:ea typeface="+mn-ea"/>
                  </a:rPr>
                  <a:t>元，以该股票为标的的</a:t>
                </a:r>
                <a:r>
                  <a:rPr kumimoji="1" lang="en-US" altLang="zh-CN" sz="1900" dirty="0">
                    <a:latin typeface="+mn-lt"/>
                    <a:ea typeface="+mn-ea"/>
                  </a:rPr>
                  <a:t>3</a:t>
                </a:r>
                <a:r>
                  <a:rPr kumimoji="1" lang="zh-CN" altLang="en-US" sz="1900" dirty="0">
                    <a:latin typeface="+mn-lt"/>
                    <a:ea typeface="+mn-ea"/>
                  </a:rPr>
                  <a:t>个月期的欧式看涨期权的执行价格为</a:t>
                </a:r>
                <a:r>
                  <a:rPr kumimoji="1" lang="en-US" altLang="zh-CN" sz="1900" dirty="0">
                    <a:latin typeface="+mn-lt"/>
                    <a:ea typeface="+mn-ea"/>
                  </a:rPr>
                  <a:t>16</a:t>
                </a:r>
                <a:r>
                  <a:rPr kumimoji="1" lang="zh-CN" altLang="en-US" sz="1900" dirty="0">
                    <a:latin typeface="+mn-lt"/>
                    <a:ea typeface="+mn-ea"/>
                  </a:rPr>
                  <a:t>元，期权的价格为</a:t>
                </a:r>
                <a:r>
                  <a:rPr kumimoji="1" lang="en-US" altLang="zh-CN" sz="1900" dirty="0">
                    <a:latin typeface="+mn-lt"/>
                    <a:ea typeface="+mn-ea"/>
                  </a:rPr>
                  <a:t>1.5</a:t>
                </a:r>
                <a:r>
                  <a:rPr kumimoji="1" lang="zh-CN" altLang="en-US" sz="1900" dirty="0">
                    <a:latin typeface="+mn-lt"/>
                    <a:ea typeface="+mn-ea"/>
                  </a:rPr>
                  <a:t>元，无风险利率为每年</a:t>
                </a:r>
                <a:r>
                  <a:rPr kumimoji="1" lang="en-US" altLang="zh-CN" sz="1900" dirty="0">
                    <a:latin typeface="+mn-lt"/>
                    <a:ea typeface="+mn-ea"/>
                  </a:rPr>
                  <a:t>4%</a:t>
                </a:r>
                <a:r>
                  <a:rPr kumimoji="1" lang="zh-CN" altLang="en-US" sz="1900" dirty="0">
                    <a:latin typeface="+mn-lt"/>
                    <a:ea typeface="+mn-ea"/>
                  </a:rPr>
                  <a:t>。请计算以该股票为标的的</a:t>
                </a:r>
                <a:r>
                  <a:rPr kumimoji="1" lang="en-US" altLang="zh-CN" sz="1900" dirty="0">
                    <a:latin typeface="+mn-lt"/>
                    <a:ea typeface="+mn-ea"/>
                  </a:rPr>
                  <a:t>3</a:t>
                </a:r>
                <a:r>
                  <a:rPr kumimoji="1" lang="zh-CN" altLang="en-US" sz="1900" dirty="0">
                    <a:latin typeface="+mn-lt"/>
                    <a:ea typeface="+mn-ea"/>
                  </a:rPr>
                  <a:t>个月期的执行价格为</a:t>
                </a:r>
                <a:r>
                  <a:rPr kumimoji="1" lang="en-US" altLang="zh-CN" sz="1900" dirty="0">
                    <a:latin typeface="+mn-lt"/>
                    <a:ea typeface="+mn-ea"/>
                  </a:rPr>
                  <a:t>20</a:t>
                </a:r>
                <a:r>
                  <a:rPr kumimoji="1" lang="zh-CN" altLang="en-US" sz="1900" dirty="0">
                    <a:latin typeface="+mn-lt"/>
                    <a:ea typeface="+mn-ea"/>
                  </a:rPr>
                  <a:t>元的看跌期权的价格。</a:t>
                </a:r>
              </a:p>
              <a:p>
                <a:pPr marL="0" indent="0">
                  <a:spcBef>
                    <a:spcPct val="20000"/>
                  </a:spcBef>
                  <a:buClr>
                    <a:schemeClr val="accent1"/>
                  </a:buClr>
                  <a:buSzPct val="70000"/>
                </a:pPr>
                <a:r>
                  <a:rPr kumimoji="1" lang="en-US" altLang="zh-CN" sz="1900" dirty="0">
                    <a:latin typeface="+mn-lt"/>
                    <a:ea typeface="+mn-ea"/>
                  </a:rPr>
                  <a:t>14.</a:t>
                </a:r>
                <a:r>
                  <a:rPr kumimoji="1" lang="zh-CN" altLang="en-US" sz="1900" dirty="0">
                    <a:latin typeface="+mn-lt"/>
                    <a:ea typeface="+mn-ea"/>
                  </a:rPr>
                  <a:t>某股票的当前价格为</a:t>
                </a:r>
                <a:r>
                  <a:rPr kumimoji="1" lang="en-US" altLang="zh-CN" sz="1900" dirty="0">
                    <a:latin typeface="+mn-lt"/>
                    <a:ea typeface="+mn-ea"/>
                  </a:rPr>
                  <a:t>50</a:t>
                </a:r>
                <a:r>
                  <a:rPr kumimoji="1" lang="zh-CN" altLang="en-US" sz="1900" dirty="0">
                    <a:latin typeface="+mn-lt"/>
                    <a:ea typeface="+mn-ea"/>
                  </a:rPr>
                  <a:t>元，已知在</a:t>
                </a:r>
                <a:r>
                  <a:rPr kumimoji="1" lang="en-US" altLang="zh-CN" sz="1900" dirty="0">
                    <a:latin typeface="+mn-lt"/>
                    <a:ea typeface="+mn-ea"/>
                  </a:rPr>
                  <a:t>6</a:t>
                </a:r>
                <a:r>
                  <a:rPr kumimoji="1" lang="zh-CN" altLang="en-US" sz="1900" dirty="0">
                    <a:latin typeface="+mn-lt"/>
                    <a:ea typeface="+mn-ea"/>
                  </a:rPr>
                  <a:t>个月后股票价格变为</a:t>
                </a:r>
                <a:r>
                  <a:rPr kumimoji="1" lang="en-US" altLang="zh-CN" sz="1900" dirty="0">
                    <a:latin typeface="+mn-lt"/>
                    <a:ea typeface="+mn-ea"/>
                  </a:rPr>
                  <a:t>60</a:t>
                </a:r>
                <a:r>
                  <a:rPr kumimoji="1" lang="zh-CN" altLang="en-US" sz="1900" dirty="0">
                    <a:latin typeface="+mn-lt"/>
                    <a:ea typeface="+mn-ea"/>
                  </a:rPr>
                  <a:t>元或</a:t>
                </a:r>
                <a:r>
                  <a:rPr kumimoji="1" lang="en-US" altLang="zh-CN" sz="1900" dirty="0">
                    <a:latin typeface="+mn-lt"/>
                    <a:ea typeface="+mn-ea"/>
                  </a:rPr>
                  <a:t>42</a:t>
                </a:r>
                <a:r>
                  <a:rPr kumimoji="1" lang="zh-CN" altLang="en-US" sz="1900" dirty="0">
                    <a:latin typeface="+mn-lt"/>
                    <a:ea typeface="+mn-ea"/>
                  </a:rPr>
                  <a:t>元，无风险利率为每年</a:t>
                </a:r>
                <a:r>
                  <a:rPr kumimoji="1" lang="en-US" altLang="zh-CN" sz="1900" dirty="0">
                    <a:latin typeface="+mn-lt"/>
                    <a:ea typeface="+mn-ea"/>
                  </a:rPr>
                  <a:t>12%</a:t>
                </a:r>
                <a:r>
                  <a:rPr kumimoji="1" lang="zh-CN" altLang="en-US" sz="1900" dirty="0">
                    <a:latin typeface="+mn-lt"/>
                    <a:ea typeface="+mn-ea"/>
                  </a:rPr>
                  <a:t>（连续复利），请计算执行价格为</a:t>
                </a:r>
                <a:r>
                  <a:rPr kumimoji="1" lang="en-US" altLang="zh-CN" sz="1900" dirty="0">
                    <a:latin typeface="+mn-lt"/>
                    <a:ea typeface="+mn-ea"/>
                  </a:rPr>
                  <a:t>48</a:t>
                </a:r>
                <a:r>
                  <a:rPr kumimoji="1" lang="zh-CN" altLang="en-US" sz="1900" dirty="0">
                    <a:latin typeface="+mn-lt"/>
                    <a:ea typeface="+mn-ea"/>
                  </a:rPr>
                  <a:t>元，期限为</a:t>
                </a:r>
                <a:r>
                  <a:rPr kumimoji="1" lang="en-US" altLang="zh-CN" sz="1900" dirty="0">
                    <a:latin typeface="+mn-lt"/>
                    <a:ea typeface="+mn-ea"/>
                  </a:rPr>
                  <a:t>6</a:t>
                </a:r>
                <a:r>
                  <a:rPr kumimoji="1" lang="zh-CN" altLang="en-US" sz="1900" dirty="0">
                    <a:latin typeface="+mn-lt"/>
                    <a:ea typeface="+mn-ea"/>
                  </a:rPr>
                  <a:t>个月的欧式看涨期权价格。并验证由无套利理论及风险中性原理给出的价格相等。</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15.</a:t>
                </a:r>
                <a:r>
                  <a:rPr kumimoji="1" lang="zh-CN" altLang="en-US" sz="1900" dirty="0">
                    <a:latin typeface="+mn-lt"/>
                    <a:ea typeface="+mn-ea"/>
                  </a:rPr>
                  <a:t>请借鉴看涨期权</a:t>
                </a:r>
                <a:r>
                  <a:rPr kumimoji="1" lang="en-US" altLang="zh-CN" sz="1900" dirty="0">
                    <a:latin typeface="+mn-lt"/>
                    <a:ea typeface="+mn-ea"/>
                  </a:rPr>
                  <a:t>Black-Scholes</a:t>
                </a:r>
                <a:r>
                  <a:rPr kumimoji="1" lang="zh-CN" altLang="en-US" sz="1900" dirty="0">
                    <a:latin typeface="+mn-lt"/>
                    <a:ea typeface="+mn-ea"/>
                  </a:rPr>
                  <a:t>公式（可参考本章最后一节内容），证明标的为无股息股票的看跌期权的</a:t>
                </a:r>
                <a:r>
                  <a:rPr kumimoji="1" lang="en-US" altLang="zh-CN" sz="1900" dirty="0">
                    <a:latin typeface="+mn-lt"/>
                    <a:ea typeface="+mn-ea"/>
                  </a:rPr>
                  <a:t>Black-Scholes</a:t>
                </a:r>
                <a:r>
                  <a:rPr kumimoji="1" lang="zh-CN" altLang="en-US" sz="1900" dirty="0">
                    <a:latin typeface="+mn-lt"/>
                    <a:ea typeface="+mn-ea"/>
                  </a:rPr>
                  <a:t>公式为：                                                                         。</a:t>
                </a: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zh-CN" altLang="en-US" sz="19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6165" y="621432"/>
                <a:ext cx="11929938" cy="5962440"/>
              </a:xfrm>
              <a:prstGeom prst="rect">
                <a:avLst/>
              </a:prstGeom>
              <a:blipFill>
                <a:blip r:embed="rId3"/>
                <a:stretch>
                  <a:fillRect l="-511" t="-818" r="-3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4" name="对象 3">
            <a:extLst>
              <a:ext uri="{FF2B5EF4-FFF2-40B4-BE49-F238E27FC236}">
                <a16:creationId xmlns:a16="http://schemas.microsoft.com/office/drawing/2014/main" xmlns="" id="{A1F80DD2-A221-4F10-B014-5B4A1180982F}"/>
              </a:ext>
            </a:extLst>
          </p:cNvPr>
          <p:cNvGraphicFramePr>
            <a:graphicFrameLocks noChangeAspect="1"/>
          </p:cNvGraphicFramePr>
          <p:nvPr>
            <p:extLst>
              <p:ext uri="{D42A27DB-BD31-4B8C-83A1-F6EECF244321}">
                <p14:modId xmlns:p14="http://schemas.microsoft.com/office/powerpoint/2010/main" val="4110474522"/>
              </p:ext>
            </p:extLst>
          </p:nvPr>
        </p:nvGraphicFramePr>
        <p:xfrm>
          <a:off x="1629123" y="5373216"/>
          <a:ext cx="4108759" cy="432048"/>
        </p:xfrm>
        <a:graphic>
          <a:graphicData uri="http://schemas.openxmlformats.org/presentationml/2006/ole">
            <mc:AlternateContent xmlns:mc="http://schemas.openxmlformats.org/markup-compatibility/2006">
              <mc:Choice xmlns:v="urn:schemas-microsoft-com:vml" Requires="v">
                <p:oleObj spid="_x0000_s48171" name="Equation" r:id="rId4" imgW="1777680" imgH="241200" progId="Equation.DSMT4">
                  <p:embed/>
                </p:oleObj>
              </mc:Choice>
              <mc:Fallback>
                <p:oleObj name="Equation" r:id="rId4" imgW="1777680" imgH="241200" progId="Equation.DSMT4">
                  <p:embed/>
                  <p:pic>
                    <p:nvPicPr>
                      <p:cNvPr id="0" name=""/>
                      <p:cNvPicPr/>
                      <p:nvPr/>
                    </p:nvPicPr>
                    <p:blipFill>
                      <a:blip r:embed="rId5"/>
                      <a:stretch>
                        <a:fillRect/>
                      </a:stretch>
                    </p:blipFill>
                    <p:spPr>
                      <a:xfrm>
                        <a:off x="1629123" y="5373216"/>
                        <a:ext cx="4108759" cy="432048"/>
                      </a:xfrm>
                      <a:prstGeom prst="rect">
                        <a:avLst/>
                      </a:prstGeom>
                    </p:spPr>
                  </p:pic>
                </p:oleObj>
              </mc:Fallback>
            </mc:AlternateContent>
          </a:graphicData>
        </a:graphic>
      </p:graphicFrame>
    </p:spTree>
    <p:extLst>
      <p:ext uri="{BB962C8B-B14F-4D97-AF65-F5344CB8AC3E}">
        <p14:creationId xmlns:p14="http://schemas.microsoft.com/office/powerpoint/2010/main" val="2550575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78</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2448271" cy="562074"/>
          </a:xfrm>
        </p:spPr>
        <p:txBody>
          <a:body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sp>
        <p:nvSpPr>
          <p:cNvPr id="4" name="圆角矩形 3">
            <a:extLst>
              <a:ext uri="{FF2B5EF4-FFF2-40B4-BE49-F238E27FC236}">
                <a16:creationId xmlns:a16="http://schemas.microsoft.com/office/drawing/2014/main" xmlns="" id="{A596F1B1-313F-477B-AC27-3D00156F3172}"/>
              </a:ext>
            </a:extLst>
          </p:cNvPr>
          <p:cNvSpPr/>
          <p:nvPr/>
        </p:nvSpPr>
        <p:spPr>
          <a:xfrm>
            <a:off x="1197075" y="1916832"/>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单利</a:t>
            </a:r>
          </a:p>
        </p:txBody>
      </p:sp>
      <p:sp>
        <p:nvSpPr>
          <p:cNvPr id="6" name="左大括号 5">
            <a:extLst>
              <a:ext uri="{FF2B5EF4-FFF2-40B4-BE49-F238E27FC236}">
                <a16:creationId xmlns:a16="http://schemas.microsoft.com/office/drawing/2014/main" xmlns="" id="{5054D09A-7881-4529-8788-2E5D5A0A75EA}"/>
              </a:ext>
            </a:extLst>
          </p:cNvPr>
          <p:cNvSpPr/>
          <p:nvPr/>
        </p:nvSpPr>
        <p:spPr>
          <a:xfrm>
            <a:off x="2155683" y="1452184"/>
            <a:ext cx="800100" cy="1486825"/>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7" name="圆角矩形 7">
            <a:extLst>
              <a:ext uri="{FF2B5EF4-FFF2-40B4-BE49-F238E27FC236}">
                <a16:creationId xmlns:a16="http://schemas.microsoft.com/office/drawing/2014/main" xmlns="" id="{ED9C4E7F-E910-41C2-99C4-491287836E16}"/>
              </a:ext>
            </a:extLst>
          </p:cNvPr>
          <p:cNvSpPr/>
          <p:nvPr/>
        </p:nvSpPr>
        <p:spPr>
          <a:xfrm>
            <a:off x="2942320" y="901397"/>
            <a:ext cx="6728743" cy="11194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指一笔资金无论持有期多长，只对本金计息，不计算利息的计息方式。</a:t>
            </a:r>
          </a:p>
        </p:txBody>
      </p:sp>
      <p:sp>
        <p:nvSpPr>
          <p:cNvPr id="8" name="圆角矩形 12">
            <a:extLst>
              <a:ext uri="{FF2B5EF4-FFF2-40B4-BE49-F238E27FC236}">
                <a16:creationId xmlns:a16="http://schemas.microsoft.com/office/drawing/2014/main" xmlns="" id="{AD26AD60-7EAF-4073-A0EB-A0C4EA82D201}"/>
              </a:ext>
            </a:extLst>
          </p:cNvPr>
          <p:cNvSpPr/>
          <p:nvPr/>
        </p:nvSpPr>
        <p:spPr>
          <a:xfrm>
            <a:off x="2986046" y="2418643"/>
            <a:ext cx="6728743" cy="1010357"/>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令𝑆表示本金， 𝑟表示利息， 𝑛为计息期数，则在单利计息方式下，期末本金利息总和为 𝑆</a:t>
            </a:r>
            <a:r>
              <a:rPr lang="en-US" altLang="zh-CN" sz="2000" dirty="0">
                <a:latin typeface="Times New Roman" panose="02020503050405090304" pitchFamily="18" charset="0"/>
              </a:rPr>
              <a:t>(1+</a:t>
            </a:r>
            <a:r>
              <a:rPr lang="zh-CN" altLang="en-US" sz="2000" dirty="0">
                <a:latin typeface="Times New Roman" panose="02020503050405090304" pitchFamily="18" charset="0"/>
              </a:rPr>
              <a:t>𝑛𝑟</a:t>
            </a:r>
            <a:r>
              <a:rPr lang="en-US" altLang="zh-CN" sz="2000" dirty="0">
                <a:latin typeface="Times New Roman" panose="02020503050405090304" pitchFamily="18" charset="0"/>
              </a:rPr>
              <a:t>)</a:t>
            </a:r>
            <a:r>
              <a:rPr lang="zh-CN" altLang="en-US" sz="2000" dirty="0">
                <a:latin typeface="Times New Roman" panose="02020503050405090304" pitchFamily="18" charset="0"/>
              </a:rPr>
              <a:t>。</a:t>
            </a:r>
          </a:p>
        </p:txBody>
      </p:sp>
      <p:sp>
        <p:nvSpPr>
          <p:cNvPr id="9" name="圆角矩形 13">
            <a:extLst>
              <a:ext uri="{FF2B5EF4-FFF2-40B4-BE49-F238E27FC236}">
                <a16:creationId xmlns:a16="http://schemas.microsoft.com/office/drawing/2014/main" xmlns="" id="{EC82BAE9-6676-4B5B-899D-3C82843C60D5}"/>
              </a:ext>
            </a:extLst>
          </p:cNvPr>
          <p:cNvSpPr/>
          <p:nvPr/>
        </p:nvSpPr>
        <p:spPr>
          <a:xfrm>
            <a:off x="1207812" y="4564764"/>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复利</a:t>
            </a:r>
          </a:p>
        </p:txBody>
      </p:sp>
      <p:sp>
        <p:nvSpPr>
          <p:cNvPr id="10" name="左大括号 9">
            <a:extLst>
              <a:ext uri="{FF2B5EF4-FFF2-40B4-BE49-F238E27FC236}">
                <a16:creationId xmlns:a16="http://schemas.microsoft.com/office/drawing/2014/main" xmlns="" id="{54BFF199-DFDA-48E5-ADF0-2CB7E4C21AC7}"/>
              </a:ext>
            </a:extLst>
          </p:cNvPr>
          <p:cNvSpPr/>
          <p:nvPr/>
        </p:nvSpPr>
        <p:spPr>
          <a:xfrm>
            <a:off x="2172696" y="3962995"/>
            <a:ext cx="800100" cy="1761069"/>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1" name="圆角矩形 14">
            <a:extLst>
              <a:ext uri="{FF2B5EF4-FFF2-40B4-BE49-F238E27FC236}">
                <a16:creationId xmlns:a16="http://schemas.microsoft.com/office/drawing/2014/main" xmlns="" id="{F896654A-F260-48CF-ACB9-6E926D938986}"/>
              </a:ext>
            </a:extLst>
          </p:cNvPr>
          <p:cNvSpPr/>
          <p:nvPr/>
        </p:nvSpPr>
        <p:spPr>
          <a:xfrm>
            <a:off x="2986209" y="3605126"/>
            <a:ext cx="6775031" cy="104800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也称“利滚利”，指某一计息周期内由本金加上先前周期所积累利息总额来计算的计息方式。</a:t>
            </a:r>
          </a:p>
        </p:txBody>
      </p:sp>
      <mc:AlternateContent xmlns:mc="http://schemas.openxmlformats.org/markup-compatibility/2006" xmlns:a14="http://schemas.microsoft.com/office/drawing/2010/main">
        <mc:Choice Requires="a14">
          <p:sp>
            <p:nvSpPr>
              <p:cNvPr id="12" name="圆角矩形 14">
                <a:extLst>
                  <a:ext uri="{FF2B5EF4-FFF2-40B4-BE49-F238E27FC236}">
                    <a16:creationId xmlns:a16="http://schemas.microsoft.com/office/drawing/2014/main" xmlns="" id="{4A44ED32-D0ED-4DEA-8F56-5378EECE8FC9}"/>
                  </a:ext>
                </a:extLst>
              </p:cNvPr>
              <p:cNvSpPr/>
              <p:nvPr/>
            </p:nvSpPr>
            <p:spPr>
              <a:xfrm>
                <a:off x="2979260" y="5164363"/>
                <a:ext cx="6735529" cy="111940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000" dirty="0"/>
                  <a:t>若每年计息一次，则期末本金利息总和为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m:t>
                        </m:r>
                      </m:sup>
                    </m:sSup>
                  </m:oMath>
                </a14:m>
                <a:r>
                  <a:rPr lang="zh-CN" altLang="en-US" sz="2000" dirty="0"/>
                  <a:t>；</a:t>
                </a:r>
                <a:endParaRPr lang="en-US" altLang="zh-CN" sz="2000" dirty="0"/>
              </a:p>
              <a:p>
                <a:pPr lvl="0"/>
                <a:r>
                  <a:rPr lang="zh-CN" altLang="en-US" sz="2000" dirty="0"/>
                  <a:t>若每年计息</a:t>
                </a:r>
                <a14:m>
                  <m:oMath xmlns:m="http://schemas.openxmlformats.org/officeDocument/2006/math">
                    <m:r>
                      <a:rPr lang="en-US" altLang="zh-CN" sz="2000" b="0" i="1" smtClean="0">
                        <a:latin typeface="Cambria Math" panose="02040503050406030204" pitchFamily="18" charset="0"/>
                      </a:rPr>
                      <m:t>𝑚</m:t>
                    </m:r>
                  </m:oMath>
                </a14:m>
                <a:r>
                  <a:rPr lang="zh-CN" altLang="en-US" sz="2000" dirty="0"/>
                  <a:t>次，则在计息期数为</a:t>
                </a:r>
                <a14:m>
                  <m:oMath xmlns:m="http://schemas.openxmlformats.org/officeDocument/2006/math">
                    <m:r>
                      <a:rPr lang="en-US" altLang="zh-CN" sz="2000" b="0" i="1" smtClean="0">
                        <a:latin typeface="Cambria Math" panose="02040503050406030204" pitchFamily="18" charset="0"/>
                      </a:rPr>
                      <m:t>𝑛</m:t>
                    </m:r>
                  </m:oMath>
                </a14:m>
                <a:r>
                  <a:rPr lang="zh-CN" altLang="en-US" sz="2000" dirty="0"/>
                  <a:t>的期末，本金利息总和为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f>
                          <m:fPr>
                            <m:ctrlPr>
                              <a:rPr lang="en-US" altLang="zh-CN" sz="2000" b="0" i="1" smtClean="0">
                                <a:latin typeface="Cambria Math"/>
                              </a:rPr>
                            </m:ctrlPr>
                          </m:fPr>
                          <m:num>
                            <m:r>
                              <a:rPr lang="en-US" altLang="zh-CN" sz="2000" b="0" i="1" smtClean="0">
                                <a:latin typeface="Cambria Math" panose="02040503050406030204" pitchFamily="18" charset="0"/>
                              </a:rPr>
                              <m:t>𝑟</m:t>
                            </m:r>
                          </m:num>
                          <m:den>
                            <m:r>
                              <a:rPr lang="en-US" altLang="zh-CN" sz="2000" b="0" i="1" smtClean="0">
                                <a:latin typeface="Cambria Math" panose="02040503050406030204" pitchFamily="18" charset="0"/>
                              </a:rPr>
                              <m:t>𝑚</m:t>
                            </m:r>
                          </m:den>
                        </m:f>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𝑛𝑚</m:t>
                        </m:r>
                      </m:sup>
                    </m:sSup>
                  </m:oMath>
                </a14:m>
                <a:r>
                  <a:rPr lang="zh-CN" altLang="en-US" sz="2000" dirty="0"/>
                  <a:t>。</a:t>
                </a:r>
              </a:p>
            </p:txBody>
          </p:sp>
        </mc:Choice>
        <mc:Fallback xmlns="">
          <p:sp>
            <p:nvSpPr>
              <p:cNvPr id="12" name="圆角矩形 14">
                <a:extLst>
                  <a:ext uri="{FF2B5EF4-FFF2-40B4-BE49-F238E27FC236}">
                    <a16:creationId xmlns:a16="http://schemas.microsoft.com/office/drawing/2014/main" id="{4A44ED32-D0ED-4DEA-8F56-5378EECE8FC9}"/>
                  </a:ext>
                </a:extLst>
              </p:cNvPr>
              <p:cNvSpPr>
                <a:spLocks noRot="1" noChangeAspect="1" noMove="1" noResize="1" noEditPoints="1" noAdjustHandles="1" noChangeArrowheads="1" noChangeShapeType="1" noTextEdit="1"/>
              </p:cNvSpPr>
              <p:nvPr/>
            </p:nvSpPr>
            <p:spPr>
              <a:xfrm>
                <a:off x="2979260" y="5164363"/>
                <a:ext cx="6735529" cy="1119402"/>
              </a:xfrm>
              <a:prstGeom prst="roundRect">
                <a:avLst/>
              </a:prstGeom>
              <a:blipFill>
                <a:blip r:embed="rId3"/>
                <a:stretch>
                  <a:fillRect t="-2660" b="-5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208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797" y="682388"/>
            <a:ext cx="11970486" cy="5770948"/>
          </a:xfrm>
        </p:spPr>
        <p:txBody>
          <a:bodyPr>
            <a:normAutofit/>
          </a:bodyPr>
          <a:lstStyle/>
          <a:p>
            <a:pPr marL="0" indent="0">
              <a:buNone/>
            </a:pPr>
            <a:r>
              <a:rPr lang="en-US" altLang="zh-CN" sz="2600" b="1" dirty="0"/>
              <a:t>【</a:t>
            </a:r>
            <a:r>
              <a:rPr lang="zh-CN" altLang="en-US" sz="2600" b="1" dirty="0"/>
              <a:t>例</a:t>
            </a:r>
            <a:r>
              <a:rPr lang="en-US" altLang="zh-CN" sz="2600" b="1" dirty="0"/>
              <a:t>2-2】</a:t>
            </a:r>
            <a:r>
              <a:rPr lang="zh-CN" altLang="en-US" sz="2600" dirty="0">
                <a:latin typeface="+mn-ea"/>
              </a:rPr>
              <a:t>李嘉诚关于年存</a:t>
            </a:r>
            <a:r>
              <a:rPr lang="en-US" altLang="zh-CN" sz="2600" dirty="0">
                <a:latin typeface="+mn-ea"/>
              </a:rPr>
              <a:t>1.4</a:t>
            </a:r>
            <a:r>
              <a:rPr lang="zh-CN" altLang="en-US" sz="2600" dirty="0">
                <a:latin typeface="+mn-ea"/>
              </a:rPr>
              <a:t>万复利计算</a:t>
            </a:r>
            <a:r>
              <a:rPr lang="en-US" altLang="zh-CN" sz="2600" dirty="0">
                <a:latin typeface="+mn-ea"/>
              </a:rPr>
              <a:t>40</a:t>
            </a:r>
            <a:r>
              <a:rPr lang="zh-CN" altLang="en-US" sz="2600" dirty="0">
                <a:latin typeface="+mn-ea"/>
              </a:rPr>
              <a:t>年后成亿万富翁的故事。华人首富李嘉诚称，一个人从现在开始，每年存</a:t>
            </a:r>
            <a:r>
              <a:rPr lang="en-US" altLang="zh-CN" sz="2600" dirty="0">
                <a:latin typeface="+mn-ea"/>
              </a:rPr>
              <a:t>1.4</a:t>
            </a:r>
            <a:r>
              <a:rPr lang="zh-CN" altLang="en-US" sz="2600" dirty="0">
                <a:latin typeface="+mn-ea"/>
              </a:rPr>
              <a:t>万，并将其投资于股票、债券、房地产，假定每年平均回报率为</a:t>
            </a:r>
            <a:r>
              <a:rPr lang="en-US" altLang="zh-CN" sz="2600" dirty="0">
                <a:latin typeface="+mn-ea"/>
              </a:rPr>
              <a:t>20%</a:t>
            </a:r>
            <a:r>
              <a:rPr lang="zh-CN" altLang="en-US" sz="2600" dirty="0">
                <a:latin typeface="+mn-ea"/>
              </a:rPr>
              <a:t>，如果按照单利计算，则</a:t>
            </a:r>
            <a:r>
              <a:rPr lang="en-US" altLang="zh-CN" sz="2600" dirty="0">
                <a:latin typeface="+mn-ea"/>
              </a:rPr>
              <a:t>40</a:t>
            </a:r>
            <a:r>
              <a:rPr lang="zh-CN" altLang="en-US" sz="2600" dirty="0">
                <a:latin typeface="+mn-ea"/>
              </a:rPr>
              <a:t>年后资产总额为</a:t>
            </a:r>
            <a:r>
              <a:rPr lang="zh-CN" altLang="en-US" sz="2600" dirty="0"/>
              <a:t>：</a:t>
            </a:r>
          </a:p>
          <a:p>
            <a:pPr marL="0" indent="0">
              <a:buNone/>
            </a:pPr>
            <a:r>
              <a:rPr lang="zh-CN" altLang="en-US" sz="2600" dirty="0"/>
              <a:t> </a:t>
            </a:r>
          </a:p>
          <a:p>
            <a:pPr marL="0" indent="0">
              <a:buNone/>
            </a:pPr>
            <a:endParaRPr lang="en-US" altLang="zh-CN" sz="2600" dirty="0"/>
          </a:p>
          <a:p>
            <a:pPr marL="0" indent="0">
              <a:buNone/>
            </a:pPr>
            <a:r>
              <a:rPr lang="zh-CN" altLang="en-US" sz="2600" dirty="0"/>
              <a:t>如果按照复利计算，则</a:t>
            </a:r>
            <a:r>
              <a:rPr lang="en-US" altLang="zh-CN" sz="2600" dirty="0"/>
              <a:t>40</a:t>
            </a:r>
            <a:r>
              <a:rPr lang="zh-CN" altLang="en-US" sz="2600" dirty="0"/>
              <a:t>年后资产总额为：</a:t>
            </a:r>
          </a:p>
          <a:p>
            <a:pPr marL="0" indent="0">
              <a:buNone/>
            </a:pPr>
            <a:r>
              <a:rPr lang="zh-CN" altLang="en-US" sz="2600" dirty="0"/>
              <a:t> </a:t>
            </a:r>
          </a:p>
          <a:p>
            <a:pPr marL="0" indent="0">
              <a:buNone/>
            </a:pPr>
            <a:r>
              <a:rPr lang="zh-CN" altLang="en-US" sz="2600" dirty="0"/>
              <a:t>    </a:t>
            </a:r>
            <a:endParaRPr lang="en-US" altLang="zh-CN" sz="2600" dirty="0"/>
          </a:p>
          <a:p>
            <a:pPr marL="0" indent="0">
              <a:buNone/>
            </a:pPr>
            <a:r>
              <a:rPr lang="zh-CN" altLang="en-US" sz="2600" dirty="0"/>
              <a:t>由上述估计结果可知，在单利计息方式下，投资</a:t>
            </a:r>
            <a:r>
              <a:rPr lang="en-US" altLang="zh-CN" sz="2600" dirty="0"/>
              <a:t>40</a:t>
            </a:r>
            <a:r>
              <a:rPr lang="zh-CN" altLang="en-US" sz="2600" dirty="0"/>
              <a:t>年后总资产仅为</a:t>
            </a:r>
            <a:r>
              <a:rPr lang="en-US" altLang="zh-CN" sz="2600" dirty="0"/>
              <a:t>285.6</a:t>
            </a:r>
            <a:r>
              <a:rPr lang="zh-CN" altLang="en-US" sz="2600" dirty="0"/>
              <a:t>万；在复利计息方式下，总资产则高达</a:t>
            </a:r>
            <a:r>
              <a:rPr lang="en-US" altLang="zh-CN" sz="2600" dirty="0"/>
              <a:t>1.23</a:t>
            </a:r>
            <a:r>
              <a:rPr lang="zh-CN" altLang="en-US" sz="2600" dirty="0"/>
              <a:t>亿。可见，一个人要成为亿万富翁并非难事，这也是神奇的复利投资，从这个角度看，合理的理财方式比投资的资金规模更为重要。</a:t>
            </a:r>
          </a:p>
          <a:p>
            <a:pPr marL="0" indent="0">
              <a:lnSpc>
                <a:spcPct val="160000"/>
              </a:lnSpc>
              <a:buNone/>
            </a:pPr>
            <a:endParaRPr lang="zh-CN" altLang="en-US" sz="2200" dirty="0"/>
          </a:p>
        </p:txBody>
      </p:sp>
      <p:sp>
        <p:nvSpPr>
          <p:cNvPr id="5" name="标题 1"/>
          <p:cNvSpPr txBox="1">
            <a:spLocks/>
          </p:cNvSpPr>
          <p:nvPr/>
        </p:nvSpPr>
        <p:spPr bwMode="auto">
          <a:xfrm>
            <a:off x="116955" y="110006"/>
            <a:ext cx="244827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graphicFrame>
        <p:nvGraphicFramePr>
          <p:cNvPr id="2" name="对象 1">
            <a:extLst>
              <a:ext uri="{FF2B5EF4-FFF2-40B4-BE49-F238E27FC236}">
                <a16:creationId xmlns:a16="http://schemas.microsoft.com/office/drawing/2014/main" xmlns="" id="{DA3DE3C8-728E-4C54-870C-12473059DADD}"/>
              </a:ext>
            </a:extLst>
          </p:cNvPr>
          <p:cNvGraphicFramePr>
            <a:graphicFrameLocks noChangeAspect="1"/>
          </p:cNvGraphicFramePr>
          <p:nvPr>
            <p:extLst>
              <p:ext uri="{D42A27DB-BD31-4B8C-83A1-F6EECF244321}">
                <p14:modId xmlns:p14="http://schemas.microsoft.com/office/powerpoint/2010/main" val="3909973959"/>
              </p:ext>
            </p:extLst>
          </p:nvPr>
        </p:nvGraphicFramePr>
        <p:xfrm>
          <a:off x="3416518" y="1916832"/>
          <a:ext cx="4219203" cy="1080120"/>
        </p:xfrm>
        <a:graphic>
          <a:graphicData uri="http://schemas.openxmlformats.org/presentationml/2006/ole">
            <mc:AlternateContent xmlns:mc="http://schemas.openxmlformats.org/markup-compatibility/2006">
              <mc:Choice xmlns:v="urn:schemas-microsoft-com:vml" Requires="v">
                <p:oleObj spid="_x0000_s7280" name="Equation" r:id="rId3" imgW="1752480" imgH="431640" progId="Equation.DSMT4">
                  <p:embed/>
                </p:oleObj>
              </mc:Choice>
              <mc:Fallback>
                <p:oleObj name="Equation" r:id="rId3" imgW="1752480" imgH="431640" progId="Equation.DSMT4">
                  <p:embed/>
                  <p:pic>
                    <p:nvPicPr>
                      <p:cNvPr id="0" name=""/>
                      <p:cNvPicPr/>
                      <p:nvPr/>
                    </p:nvPicPr>
                    <p:blipFill>
                      <a:blip r:embed="rId4"/>
                      <a:stretch>
                        <a:fillRect/>
                      </a:stretch>
                    </p:blipFill>
                    <p:spPr>
                      <a:xfrm>
                        <a:off x="3416518" y="1916832"/>
                        <a:ext cx="4219203" cy="108012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9B0CAB45-2461-4547-BA2A-350D12D60542}"/>
              </a:ext>
            </a:extLst>
          </p:cNvPr>
          <p:cNvGraphicFramePr>
            <a:graphicFrameLocks noChangeAspect="1"/>
          </p:cNvGraphicFramePr>
          <p:nvPr>
            <p:extLst>
              <p:ext uri="{D42A27DB-BD31-4B8C-83A1-F6EECF244321}">
                <p14:modId xmlns:p14="http://schemas.microsoft.com/office/powerpoint/2010/main" val="2202874799"/>
              </p:ext>
            </p:extLst>
          </p:nvPr>
        </p:nvGraphicFramePr>
        <p:xfrm>
          <a:off x="3429323" y="3401666"/>
          <a:ext cx="4032448" cy="1012458"/>
        </p:xfrm>
        <a:graphic>
          <a:graphicData uri="http://schemas.openxmlformats.org/presentationml/2006/ole">
            <mc:AlternateContent xmlns:mc="http://schemas.openxmlformats.org/markup-compatibility/2006">
              <mc:Choice xmlns:v="urn:schemas-microsoft-com:vml" Requires="v">
                <p:oleObj spid="_x0000_s7281" name="Equation" r:id="rId5" imgW="1841400" imgH="431640" progId="Equation.DSMT4">
                  <p:embed/>
                </p:oleObj>
              </mc:Choice>
              <mc:Fallback>
                <p:oleObj name="Equation" r:id="rId5" imgW="1841400" imgH="431640" progId="Equation.DSMT4">
                  <p:embed/>
                  <p:pic>
                    <p:nvPicPr>
                      <p:cNvPr id="0" name=""/>
                      <p:cNvPicPr/>
                      <p:nvPr/>
                    </p:nvPicPr>
                    <p:blipFill>
                      <a:blip r:embed="rId6"/>
                      <a:stretch>
                        <a:fillRect/>
                      </a:stretch>
                    </p:blipFill>
                    <p:spPr>
                      <a:xfrm>
                        <a:off x="3429323" y="3401666"/>
                        <a:ext cx="4032448" cy="1012458"/>
                      </a:xfrm>
                      <a:prstGeom prst="rect">
                        <a:avLst/>
                      </a:prstGeom>
                    </p:spPr>
                  </p:pic>
                </p:oleObj>
              </mc:Fallback>
            </mc:AlternateContent>
          </a:graphicData>
        </a:graphic>
      </p:graphicFrame>
    </p:spTree>
    <p:extLst>
      <p:ext uri="{BB962C8B-B14F-4D97-AF65-F5344CB8AC3E}">
        <p14:creationId xmlns:p14="http://schemas.microsoft.com/office/powerpoint/2010/main" val="232345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34493</TotalTime>
  <Words>8412</Words>
  <Application>Microsoft Office PowerPoint</Application>
  <PresentationFormat>自定义</PresentationFormat>
  <Paragraphs>580</Paragraphs>
  <Slides>78</Slides>
  <Notes>9</Notes>
  <HiddenSlides>0</HiddenSlides>
  <MMClips>0</MMClips>
  <ScaleCrop>false</ScaleCrop>
  <HeadingPairs>
    <vt:vector size="6" baseType="variant">
      <vt:variant>
        <vt:lpstr>主题</vt:lpstr>
      </vt:variant>
      <vt:variant>
        <vt:i4>2</vt:i4>
      </vt:variant>
      <vt:variant>
        <vt:lpstr>嵌入 OLE 服务器</vt:lpstr>
      </vt:variant>
      <vt:variant>
        <vt:i4>5</vt:i4>
      </vt:variant>
      <vt:variant>
        <vt:lpstr>幻灯片标题</vt:lpstr>
      </vt:variant>
      <vt:variant>
        <vt:i4>78</vt:i4>
      </vt:variant>
    </vt:vector>
  </HeadingPairs>
  <TitlesOfParts>
    <vt:vector size="85" baseType="lpstr">
      <vt:lpstr>Office 主题​​</vt:lpstr>
      <vt:lpstr>1_Office 主题​​</vt:lpstr>
      <vt:lpstr>Equation</vt:lpstr>
      <vt:lpstr>Microsoft Equation 3.0</vt:lpstr>
      <vt:lpstr>MathType 6.0 Equation</vt:lpstr>
      <vt:lpstr>Document</vt:lpstr>
      <vt:lpstr>剪辑</vt:lpstr>
      <vt:lpstr>PowerPoint 演示文稿</vt:lpstr>
      <vt:lpstr>PowerPoint 演示文稿</vt:lpstr>
      <vt:lpstr>PowerPoint 演示文稿</vt:lpstr>
      <vt:lpstr>PowerPoint 演示文稿</vt:lpstr>
      <vt:lpstr>1.债券的定义</vt:lpstr>
      <vt:lpstr>2.即期利率与远期利率</vt:lpstr>
      <vt:lpstr>2.即期利率与远期利率</vt:lpstr>
      <vt:lpstr>3.单利与复利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2.普通股与优先股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远期定价</vt:lpstr>
      <vt:lpstr>1.远期的定义</vt:lpstr>
      <vt:lpstr>2.远期的定价</vt:lpstr>
      <vt:lpstr>2.远期的定价</vt:lpstr>
      <vt:lpstr>PowerPoint 演示文稿</vt:lpstr>
      <vt:lpstr>第四节 期货定价</vt:lpstr>
      <vt:lpstr>1.期货的定义</vt:lpstr>
      <vt:lpstr>1.期货的定义</vt:lpstr>
      <vt:lpstr>1.期货的定义</vt:lpstr>
      <vt:lpstr>2.期货与远期的比较</vt:lpstr>
      <vt:lpstr>3.期货的定价</vt:lpstr>
      <vt:lpstr>3.期货的定价</vt:lpstr>
      <vt:lpstr>3.期货的定价</vt:lpstr>
      <vt:lpstr>PowerPoint 演示文稿</vt:lpstr>
      <vt:lpstr>PowerPoint 演示文稿</vt:lpstr>
      <vt:lpstr>2.期权的分类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1447</cp:revision>
  <dcterms:created xsi:type="dcterms:W3CDTF">2014-05-22T15:27:15Z</dcterms:created>
  <dcterms:modified xsi:type="dcterms:W3CDTF">2022-12-13T08:57:53Z</dcterms:modified>
</cp:coreProperties>
</file>