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256" r:id="rId2"/>
    <p:sldId id="334" r:id="rId3"/>
    <p:sldId id="338" r:id="rId4"/>
    <p:sldId id="544" r:id="rId5"/>
    <p:sldId id="388" r:id="rId6"/>
    <p:sldId id="474" r:id="rId7"/>
    <p:sldId id="563" r:id="rId8"/>
    <p:sldId id="564" r:id="rId9"/>
    <p:sldId id="547" r:id="rId10"/>
    <p:sldId id="476" r:id="rId11"/>
    <p:sldId id="477" r:id="rId12"/>
    <p:sldId id="478" r:id="rId13"/>
    <p:sldId id="577" r:id="rId14"/>
    <p:sldId id="484" r:id="rId15"/>
    <p:sldId id="566" r:id="rId16"/>
    <p:sldId id="578" r:id="rId17"/>
    <p:sldId id="570" r:id="rId18"/>
    <p:sldId id="572" r:id="rId19"/>
    <p:sldId id="573" r:id="rId20"/>
    <p:sldId id="567" r:id="rId21"/>
    <p:sldId id="485" r:id="rId22"/>
    <p:sldId id="486" r:id="rId23"/>
    <p:sldId id="487" r:id="rId24"/>
    <p:sldId id="488" r:id="rId25"/>
    <p:sldId id="568" r:id="rId26"/>
    <p:sldId id="489" r:id="rId27"/>
    <p:sldId id="490" r:id="rId28"/>
    <p:sldId id="491" r:id="rId29"/>
    <p:sldId id="492" r:id="rId30"/>
    <p:sldId id="493" r:id="rId31"/>
    <p:sldId id="580" r:id="rId32"/>
    <p:sldId id="569" r:id="rId33"/>
    <p:sldId id="499" r:id="rId34"/>
    <p:sldId id="495" r:id="rId35"/>
    <p:sldId id="496" r:id="rId36"/>
    <p:sldId id="497" r:id="rId37"/>
    <p:sldId id="549" r:id="rId38"/>
    <p:sldId id="579" r:id="rId39"/>
    <p:sldId id="575" r:id="rId40"/>
    <p:sldId id="576" r:id="rId41"/>
    <p:sldId id="574" r:id="rId42"/>
    <p:sldId id="434" r:id="rId43"/>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0444" autoAdjust="0"/>
  </p:normalViewPr>
  <p:slideViewPr>
    <p:cSldViewPr>
      <p:cViewPr>
        <p:scale>
          <a:sx n="80" d="100"/>
          <a:sy n="80" d="100"/>
        </p:scale>
        <p:origin x="-3510" y="-1620"/>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8.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8.wmf"/><Relationship Id="rId1" Type="http://schemas.openxmlformats.org/officeDocument/2006/relationships/image" Target="../media/image35.wmf"/><Relationship Id="rId6" Type="http://schemas.openxmlformats.org/officeDocument/2006/relationships/image" Target="../media/image58.wmf"/><Relationship Id="rId5" Type="http://schemas.openxmlformats.org/officeDocument/2006/relationships/image" Target="../media/image51.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29.wmf"/><Relationship Id="rId1" Type="http://schemas.openxmlformats.org/officeDocument/2006/relationships/image" Target="../media/image2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wmf"/><Relationship Id="rId5" Type="http://schemas.openxmlformats.org/officeDocument/2006/relationships/image" Target="../media/image18.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29.wmf"/><Relationship Id="rId5" Type="http://schemas.openxmlformats.org/officeDocument/2006/relationships/image" Target="../media/image27.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2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21</a:t>
            </a:fld>
            <a:endParaRPr lang="zh-CN" altLang="en-US"/>
          </a:p>
        </p:txBody>
      </p:sp>
    </p:spTree>
    <p:extLst>
      <p:ext uri="{BB962C8B-B14F-4D97-AF65-F5344CB8AC3E}">
        <p14:creationId xmlns:p14="http://schemas.microsoft.com/office/powerpoint/2010/main" val="1490732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2022/12/14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1.bin"/><Relationship Id="rId3" Type="http://schemas.openxmlformats.org/officeDocument/2006/relationships/oleObject" Target="../embeddings/oleObject14.bin"/><Relationship Id="rId7" Type="http://schemas.openxmlformats.org/officeDocument/2006/relationships/image" Target="../media/image21.wmf"/><Relationship Id="rId12" Type="http://schemas.openxmlformats.org/officeDocument/2006/relationships/image" Target="../media/image22.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oleObject" Target="../embeddings/oleObject20.bin"/><Relationship Id="rId5" Type="http://schemas.openxmlformats.org/officeDocument/2006/relationships/oleObject" Target="../embeddings/oleObject15.bin"/><Relationship Id="rId15" Type="http://schemas.openxmlformats.org/officeDocument/2006/relationships/oleObject" Target="../embeddings/oleObject22.bin"/><Relationship Id="rId10" Type="http://schemas.openxmlformats.org/officeDocument/2006/relationships/oleObject" Target="../embeddings/oleObject19.bin"/><Relationship Id="rId4" Type="http://schemas.openxmlformats.org/officeDocument/2006/relationships/image" Target="../media/image20.wmf"/><Relationship Id="rId9" Type="http://schemas.openxmlformats.org/officeDocument/2006/relationships/oleObject" Target="../embeddings/oleObject18.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2.bin"/><Relationship Id="rId18" Type="http://schemas.openxmlformats.org/officeDocument/2006/relationships/image" Target="../media/image32.wmf"/><Relationship Id="rId3" Type="http://schemas.openxmlformats.org/officeDocument/2006/relationships/oleObject" Target="../embeddings/oleObject25.bin"/><Relationship Id="rId21" Type="http://schemas.openxmlformats.org/officeDocument/2006/relationships/oleObject" Target="../embeddings/oleObject37.bin"/><Relationship Id="rId7" Type="http://schemas.openxmlformats.org/officeDocument/2006/relationships/image" Target="../media/image28.wmf"/><Relationship Id="rId12" Type="http://schemas.openxmlformats.org/officeDocument/2006/relationships/oleObject" Target="../embeddings/oleObject31.bin"/><Relationship Id="rId17" Type="http://schemas.openxmlformats.org/officeDocument/2006/relationships/oleObject" Target="../embeddings/oleObject34.bin"/><Relationship Id="rId2" Type="http://schemas.openxmlformats.org/officeDocument/2006/relationships/slideLayout" Target="../slideLayouts/slideLayout10.xml"/><Relationship Id="rId16" Type="http://schemas.openxmlformats.org/officeDocument/2006/relationships/image" Target="../media/image31.wmf"/><Relationship Id="rId20" Type="http://schemas.openxmlformats.org/officeDocument/2006/relationships/oleObject" Target="../embeddings/oleObject36.bin"/><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oleObject" Target="../embeddings/oleObject30.bin"/><Relationship Id="rId5" Type="http://schemas.openxmlformats.org/officeDocument/2006/relationships/oleObject" Target="../embeddings/oleObject26.bin"/><Relationship Id="rId15" Type="http://schemas.openxmlformats.org/officeDocument/2006/relationships/oleObject" Target="../embeddings/oleObject33.bin"/><Relationship Id="rId23" Type="http://schemas.openxmlformats.org/officeDocument/2006/relationships/image" Target="../media/image33.wmf"/><Relationship Id="rId10" Type="http://schemas.openxmlformats.org/officeDocument/2006/relationships/oleObject" Target="../embeddings/oleObject29.bin"/><Relationship Id="rId19" Type="http://schemas.openxmlformats.org/officeDocument/2006/relationships/oleObject" Target="../embeddings/oleObject35.bin"/><Relationship Id="rId4" Type="http://schemas.openxmlformats.org/officeDocument/2006/relationships/image" Target="../media/image27.wmf"/><Relationship Id="rId9" Type="http://schemas.openxmlformats.org/officeDocument/2006/relationships/image" Target="../media/image29.wmf"/><Relationship Id="rId14" Type="http://schemas.openxmlformats.org/officeDocument/2006/relationships/image" Target="../media/image30.wmf"/><Relationship Id="rId22"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27.wmf"/><Relationship Id="rId18" Type="http://schemas.openxmlformats.org/officeDocument/2006/relationships/oleObject" Target="../embeddings/oleObject48.bin"/><Relationship Id="rId3" Type="http://schemas.openxmlformats.org/officeDocument/2006/relationships/oleObject" Target="../embeddings/oleObject39.bin"/><Relationship Id="rId21" Type="http://schemas.openxmlformats.org/officeDocument/2006/relationships/oleObject" Target="../embeddings/oleObject51.bin"/><Relationship Id="rId7" Type="http://schemas.openxmlformats.org/officeDocument/2006/relationships/oleObject" Target="../embeddings/oleObject41.bin"/><Relationship Id="rId12" Type="http://schemas.openxmlformats.org/officeDocument/2006/relationships/oleObject" Target="../embeddings/oleObject44.bin"/><Relationship Id="rId17" Type="http://schemas.openxmlformats.org/officeDocument/2006/relationships/oleObject" Target="../embeddings/oleObject47.bin"/><Relationship Id="rId2" Type="http://schemas.openxmlformats.org/officeDocument/2006/relationships/slideLayout" Target="../slideLayouts/slideLayout10.xml"/><Relationship Id="rId16" Type="http://schemas.openxmlformats.org/officeDocument/2006/relationships/image" Target="../media/image29.wmf"/><Relationship Id="rId20" Type="http://schemas.openxmlformats.org/officeDocument/2006/relationships/oleObject" Target="../embeddings/oleObject50.bin"/><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6.bin"/><Relationship Id="rId10" Type="http://schemas.openxmlformats.org/officeDocument/2006/relationships/image" Target="../media/image38.wmf"/><Relationship Id="rId19" Type="http://schemas.openxmlformats.org/officeDocument/2006/relationships/oleObject" Target="../embeddings/oleObject49.bin"/><Relationship Id="rId4" Type="http://schemas.openxmlformats.org/officeDocument/2006/relationships/image" Target="../media/image35.wmf"/><Relationship Id="rId9" Type="http://schemas.openxmlformats.org/officeDocument/2006/relationships/oleObject" Target="../embeddings/oleObject42.bin"/><Relationship Id="rId14" Type="http://schemas.openxmlformats.org/officeDocument/2006/relationships/oleObject" Target="../embeddings/oleObject45.bin"/><Relationship Id="rId22"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43.wmf"/><Relationship Id="rId18" Type="http://schemas.openxmlformats.org/officeDocument/2006/relationships/oleObject" Target="../embeddings/oleObject61.bin"/><Relationship Id="rId3" Type="http://schemas.openxmlformats.org/officeDocument/2006/relationships/notesSlide" Target="../notesSlides/notesSlide4.xml"/><Relationship Id="rId21" Type="http://schemas.openxmlformats.org/officeDocument/2006/relationships/oleObject" Target="../embeddings/oleObject63.bin"/><Relationship Id="rId7" Type="http://schemas.openxmlformats.org/officeDocument/2006/relationships/image" Target="../media/image40.wmf"/><Relationship Id="rId12" Type="http://schemas.openxmlformats.org/officeDocument/2006/relationships/oleObject" Target="../embeddings/oleObject57.bin"/><Relationship Id="rId17" Type="http://schemas.openxmlformats.org/officeDocument/2006/relationships/oleObject" Target="../embeddings/oleObject60.bin"/><Relationship Id="rId2" Type="http://schemas.openxmlformats.org/officeDocument/2006/relationships/slideLayout" Target="../slideLayouts/slideLayout10.xml"/><Relationship Id="rId16" Type="http://schemas.openxmlformats.org/officeDocument/2006/relationships/image" Target="../media/image44.wmf"/><Relationship Id="rId20" Type="http://schemas.openxmlformats.org/officeDocument/2006/relationships/image" Target="../media/image20.wmf"/><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oleObject" Target="../embeddings/oleObject59.bin"/><Relationship Id="rId10" Type="http://schemas.openxmlformats.org/officeDocument/2006/relationships/oleObject" Target="../embeddings/oleObject56.bin"/><Relationship Id="rId19" Type="http://schemas.openxmlformats.org/officeDocument/2006/relationships/oleObject" Target="../embeddings/oleObject62.bin"/><Relationship Id="rId4" Type="http://schemas.openxmlformats.org/officeDocument/2006/relationships/oleObject" Target="../embeddings/oleObject53.bin"/><Relationship Id="rId9" Type="http://schemas.openxmlformats.org/officeDocument/2006/relationships/image" Target="../media/image41.wmf"/><Relationship Id="rId14" Type="http://schemas.openxmlformats.org/officeDocument/2006/relationships/oleObject" Target="../embeddings/oleObject5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65.bin"/><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47.png"/><Relationship Id="rId7" Type="http://schemas.openxmlformats.org/officeDocument/2006/relationships/oleObject" Target="../embeddings/oleObject68.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67.bin"/><Relationship Id="rId5" Type="http://schemas.openxmlformats.org/officeDocument/2006/relationships/image" Target="../media/image40.wmf"/><Relationship Id="rId4" Type="http://schemas.openxmlformats.org/officeDocument/2006/relationships/oleObject" Target="../embeddings/oleObject66.bin"/></Relationships>
</file>

<file path=ppt/slides/_rels/slide2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50.wmf"/><Relationship Id="rId2" Type="http://schemas.openxmlformats.org/officeDocument/2006/relationships/slideLayout" Target="../slideLayouts/slideLayout10.xml"/><Relationship Id="rId16" Type="http://schemas.openxmlformats.org/officeDocument/2006/relationships/oleObject" Target="../embeddings/oleObject77.bin"/><Relationship Id="rId1" Type="http://schemas.openxmlformats.org/officeDocument/2006/relationships/vmlDrawing" Target="../drawings/vmlDrawing11.vml"/><Relationship Id="rId6" Type="http://schemas.openxmlformats.org/officeDocument/2006/relationships/image" Target="../media/image48.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49.wmf"/><Relationship Id="rId4" Type="http://schemas.openxmlformats.org/officeDocument/2006/relationships/image" Target="../media/image35.wmf"/><Relationship Id="rId9" Type="http://schemas.openxmlformats.org/officeDocument/2006/relationships/oleObject" Target="../embeddings/oleObject73.bin"/><Relationship Id="rId14" Type="http://schemas.openxmlformats.org/officeDocument/2006/relationships/image" Target="../media/image4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oleObject" Target="../embeddings/oleObject78.bin"/><Relationship Id="rId7" Type="http://schemas.openxmlformats.org/officeDocument/2006/relationships/image" Target="../media/image52.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80.bin"/><Relationship Id="rId5" Type="http://schemas.openxmlformats.org/officeDocument/2006/relationships/oleObject" Target="../embeddings/oleObject79.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8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84.bin"/><Relationship Id="rId4" Type="http://schemas.openxmlformats.org/officeDocument/2006/relationships/image" Target="../media/image5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56.wmf"/><Relationship Id="rId5" Type="http://schemas.openxmlformats.org/officeDocument/2006/relationships/oleObject" Target="../embeddings/oleObject86.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0.xml"/><Relationship Id="rId1" Type="http://schemas.openxmlformats.org/officeDocument/2006/relationships/vmlDrawing" Target="../drawings/vmlDrawing15.vml"/><Relationship Id="rId5" Type="http://schemas.openxmlformats.org/officeDocument/2006/relationships/image" Target="../media/image57.png"/><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51.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48.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49.wmf"/><Relationship Id="rId4" Type="http://schemas.openxmlformats.org/officeDocument/2006/relationships/image" Target="../media/image35.wmf"/><Relationship Id="rId9" Type="http://schemas.openxmlformats.org/officeDocument/2006/relationships/oleObject" Target="../embeddings/oleObject91.bin"/><Relationship Id="rId14" Type="http://schemas.openxmlformats.org/officeDocument/2006/relationships/image" Target="../media/image5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0.bin"/><Relationship Id="rId18" Type="http://schemas.openxmlformats.org/officeDocument/2006/relationships/image" Target="../media/image60.wmf"/><Relationship Id="rId3" Type="http://schemas.openxmlformats.org/officeDocument/2006/relationships/slideLayout" Target="../slideLayouts/slideLayout10.xml"/><Relationship Id="rId21" Type="http://schemas.openxmlformats.org/officeDocument/2006/relationships/oleObject" Target="../embeddings/oleObject106.bin"/><Relationship Id="rId7" Type="http://schemas.openxmlformats.org/officeDocument/2006/relationships/image" Target="../media/image29.wmf"/><Relationship Id="rId12" Type="http://schemas.openxmlformats.org/officeDocument/2006/relationships/image" Target="../media/image59.wmf"/><Relationship Id="rId17" Type="http://schemas.openxmlformats.org/officeDocument/2006/relationships/oleObject" Target="../embeddings/oleObject104.bin"/><Relationship Id="rId25" Type="http://schemas.openxmlformats.org/officeDocument/2006/relationships/oleObject" Target="../embeddings/oleObject109.bin"/><Relationship Id="rId2" Type="http://schemas.openxmlformats.org/officeDocument/2006/relationships/tags" Target="../tags/tag8.xml"/><Relationship Id="rId16" Type="http://schemas.openxmlformats.org/officeDocument/2006/relationships/oleObject" Target="../embeddings/oleObject103.bin"/><Relationship Id="rId20" Type="http://schemas.openxmlformats.org/officeDocument/2006/relationships/image" Target="../media/image61.wmf"/><Relationship Id="rId1" Type="http://schemas.openxmlformats.org/officeDocument/2006/relationships/vmlDrawing" Target="../drawings/vmlDrawing17.vml"/><Relationship Id="rId6" Type="http://schemas.openxmlformats.org/officeDocument/2006/relationships/oleObject" Target="../embeddings/oleObject95.bin"/><Relationship Id="rId11" Type="http://schemas.openxmlformats.org/officeDocument/2006/relationships/oleObject" Target="../embeddings/oleObject99.bin"/><Relationship Id="rId24" Type="http://schemas.openxmlformats.org/officeDocument/2006/relationships/oleObject" Target="../embeddings/oleObject108.bin"/><Relationship Id="rId5" Type="http://schemas.openxmlformats.org/officeDocument/2006/relationships/image" Target="../media/image27.wmf"/><Relationship Id="rId15" Type="http://schemas.openxmlformats.org/officeDocument/2006/relationships/oleObject" Target="../embeddings/oleObject102.bin"/><Relationship Id="rId23" Type="http://schemas.openxmlformats.org/officeDocument/2006/relationships/oleObject" Target="../embeddings/oleObject107.bin"/><Relationship Id="rId10" Type="http://schemas.openxmlformats.org/officeDocument/2006/relationships/oleObject" Target="../embeddings/oleObject98.bin"/><Relationship Id="rId19" Type="http://schemas.openxmlformats.org/officeDocument/2006/relationships/oleObject" Target="../embeddings/oleObject105.bin"/><Relationship Id="rId4" Type="http://schemas.openxmlformats.org/officeDocument/2006/relationships/oleObject" Target="../embeddings/oleObject94.bin"/><Relationship Id="rId9" Type="http://schemas.openxmlformats.org/officeDocument/2006/relationships/oleObject" Target="../embeddings/oleObject97.bin"/><Relationship Id="rId14" Type="http://schemas.openxmlformats.org/officeDocument/2006/relationships/oleObject" Target="../embeddings/oleObject101.bin"/><Relationship Id="rId22" Type="http://schemas.openxmlformats.org/officeDocument/2006/relationships/image" Target="../media/image6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64.wmf"/><Relationship Id="rId5" Type="http://schemas.openxmlformats.org/officeDocument/2006/relationships/oleObject" Target="../embeddings/oleObject111.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11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115.bin"/><Relationship Id="rId4" Type="http://schemas.openxmlformats.org/officeDocument/2006/relationships/image" Target="../media/image67.wmf"/></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69.wmf"/><Relationship Id="rId5" Type="http://schemas.openxmlformats.org/officeDocument/2006/relationships/oleObject" Target="../embeddings/oleObject117.bin"/><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120.bin"/><Relationship Id="rId4" Type="http://schemas.openxmlformats.org/officeDocument/2006/relationships/image" Target="../media/image7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126.bin"/><Relationship Id="rId18" Type="http://schemas.openxmlformats.org/officeDocument/2006/relationships/image" Target="../media/image79.wmf"/><Relationship Id="rId3" Type="http://schemas.openxmlformats.org/officeDocument/2006/relationships/oleObject" Target="../embeddings/oleObject121.bin"/><Relationship Id="rId21" Type="http://schemas.openxmlformats.org/officeDocument/2006/relationships/oleObject" Target="../embeddings/oleObject130.bin"/><Relationship Id="rId7" Type="http://schemas.openxmlformats.org/officeDocument/2006/relationships/oleObject" Target="../embeddings/oleObject123.bin"/><Relationship Id="rId12" Type="http://schemas.openxmlformats.org/officeDocument/2006/relationships/image" Target="../media/image76.wmf"/><Relationship Id="rId17" Type="http://schemas.openxmlformats.org/officeDocument/2006/relationships/oleObject" Target="../embeddings/oleObject128.bin"/><Relationship Id="rId2" Type="http://schemas.openxmlformats.org/officeDocument/2006/relationships/slideLayout" Target="../slideLayouts/slideLayout12.xml"/><Relationship Id="rId16" Type="http://schemas.openxmlformats.org/officeDocument/2006/relationships/image" Target="../media/image78.wmf"/><Relationship Id="rId20" Type="http://schemas.openxmlformats.org/officeDocument/2006/relationships/image" Target="../media/image80.wmf"/><Relationship Id="rId1" Type="http://schemas.openxmlformats.org/officeDocument/2006/relationships/vmlDrawing" Target="../drawings/vmlDrawing22.vml"/><Relationship Id="rId6" Type="http://schemas.openxmlformats.org/officeDocument/2006/relationships/image" Target="../media/image73.wmf"/><Relationship Id="rId11" Type="http://schemas.openxmlformats.org/officeDocument/2006/relationships/oleObject" Target="../embeddings/oleObject125.bin"/><Relationship Id="rId5" Type="http://schemas.openxmlformats.org/officeDocument/2006/relationships/oleObject" Target="../embeddings/oleObject122.bin"/><Relationship Id="rId15" Type="http://schemas.openxmlformats.org/officeDocument/2006/relationships/oleObject" Target="../embeddings/oleObject127.bin"/><Relationship Id="rId10" Type="http://schemas.openxmlformats.org/officeDocument/2006/relationships/image" Target="../media/image75.wmf"/><Relationship Id="rId19" Type="http://schemas.openxmlformats.org/officeDocument/2006/relationships/oleObject" Target="../embeddings/oleObject129.bin"/><Relationship Id="rId4" Type="http://schemas.openxmlformats.org/officeDocument/2006/relationships/image" Target="../media/image72.wmf"/><Relationship Id="rId9" Type="http://schemas.openxmlformats.org/officeDocument/2006/relationships/oleObject" Target="../embeddings/oleObject124.bin"/><Relationship Id="rId14" Type="http://schemas.openxmlformats.org/officeDocument/2006/relationships/image" Target="../media/image77.wmf"/><Relationship Id="rId22" Type="http://schemas.openxmlformats.org/officeDocument/2006/relationships/image" Target="../media/image81.wmf"/></Relationships>
</file>

<file path=ppt/slides/_rels/slide3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83.wmf"/><Relationship Id="rId5" Type="http://schemas.openxmlformats.org/officeDocument/2006/relationships/oleObject" Target="../embeddings/oleObject132.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13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7.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136.bin"/><Relationship Id="rId5" Type="http://schemas.openxmlformats.org/officeDocument/2006/relationships/image" Target="../media/image86.wmf"/><Relationship Id="rId4" Type="http://schemas.openxmlformats.org/officeDocument/2006/relationships/oleObject" Target="../embeddings/oleObject135.bin"/></Relationships>
</file>

<file path=ppt/slides/_rels/slide4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image" Target="../media/image8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12.wmf"/><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emf"/><Relationship Id="rId3" Type="http://schemas.openxmlformats.org/officeDocument/2006/relationships/slideLayout" Target="../slideLayouts/slideLayout12.xml"/><Relationship Id="rId7" Type="http://schemas.openxmlformats.org/officeDocument/2006/relationships/image" Target="../media/image15.emf"/><Relationship Id="rId12" Type="http://schemas.openxmlformats.org/officeDocument/2006/relationships/oleObject" Target="../embeddings/oleObject12.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e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92088" y="1628775"/>
            <a:ext cx="11734179"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000" b="1" dirty="0" smtClean="0">
                <a:latin typeface="黑体" panose="02010609060101010101" pitchFamily="49" charset="-122"/>
                <a:ea typeface="黑体" panose="02010609060101010101" pitchFamily="49" charset="-122"/>
              </a:rPr>
              <a:t>第</a:t>
            </a:r>
            <a:r>
              <a:rPr kumimoji="0" lang="zh-CN" altLang="en-US" sz="6000" b="1" dirty="0" smtClean="0">
                <a:latin typeface="黑体" panose="02010609060101010101" pitchFamily="49" charset="-122"/>
                <a:ea typeface="黑体" panose="02010609060101010101" pitchFamily="49" charset="-122"/>
              </a:rPr>
              <a:t>八</a:t>
            </a:r>
            <a:r>
              <a:rPr kumimoji="0" lang="zh-CN" altLang="zh-CN" sz="6000" b="1" dirty="0" smtClean="0">
                <a:latin typeface="黑体" panose="02010609060101010101" pitchFamily="49" charset="-122"/>
                <a:ea typeface="黑体" panose="02010609060101010101" pitchFamily="49" charset="-122"/>
              </a:rPr>
              <a:t>章 </a:t>
            </a:r>
            <a:r>
              <a:rPr kumimoji="0" lang="en-US" altLang="zh-CN" sz="6000" b="1" dirty="0">
                <a:latin typeface="黑体" panose="02010609060101010101" pitchFamily="49" charset="-122"/>
                <a:ea typeface="黑体" panose="02010609060101010101" pitchFamily="49" charset="-122"/>
              </a:rPr>
              <a:t/>
            </a:r>
            <a:br>
              <a:rPr kumimoji="0" lang="en-US" altLang="zh-CN" sz="6000" b="1" dirty="0">
                <a:latin typeface="黑体" panose="02010609060101010101" pitchFamily="49" charset="-122"/>
                <a:ea typeface="黑体" panose="02010609060101010101" pitchFamily="49" charset="-122"/>
              </a:rPr>
            </a:br>
            <a:r>
              <a:rPr kumimoji="0" lang="zh-CN" altLang="en-US" sz="6000" b="1" dirty="0">
                <a:latin typeface="黑体" panose="02010609060101010101" pitchFamily="49" charset="-122"/>
                <a:ea typeface="黑体" panose="02010609060101010101" pitchFamily="49" charset="-122"/>
              </a:rPr>
              <a:t>期权希腊字母风险对冲理论与应用</a:t>
            </a:r>
            <a:endParaRPr kumimoji="0" lang="zh-CN" altLang="zh-CN" sz="60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953328"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elta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lang="en-US" altLang="zh-CN" sz="900" dirty="0" smtClean="0"/>
          </a:p>
          <a:p>
            <a:pPr marL="342900" indent="-342900">
              <a:lnSpc>
                <a:spcPct val="150000"/>
              </a:lnSpc>
              <a:spcBef>
                <a:spcPts val="0"/>
              </a:spcBef>
              <a:buFont typeface="Wingdings" pitchFamily="2" charset="2"/>
              <a:buChar char="Ø"/>
            </a:pPr>
            <a:endParaRPr lang="en-US" sz="800" dirty="0" smtClean="0"/>
          </a:p>
          <a:p>
            <a:pPr marL="342900" indent="-342900">
              <a:lnSpc>
                <a:spcPct val="150000"/>
              </a:lnSpc>
              <a:spcBef>
                <a:spcPts val="0"/>
              </a:spcBef>
              <a:buFont typeface="Wingdings" pitchFamily="2" charset="2"/>
              <a:buChar char="Ø"/>
            </a:pPr>
            <a:r>
              <a:rPr sz="2200" dirty="0" smtClean="0"/>
              <a:t>衡量当其他参数不变的情况下，标的资产价格变化导致的期权价格变化幅度，即反映期权价格对其标的资产价格的线性敏感性。从数学角度出发，</a:t>
            </a:r>
            <a:r>
              <a:rPr lang="en-US" sz="2200" dirty="0" smtClean="0"/>
              <a:t>           </a:t>
            </a:r>
            <a:r>
              <a:rPr sz="2200" dirty="0" smtClean="0"/>
              <a:t>代表了期权的公允价格对标的资产价格的一阶导数，</a:t>
            </a:r>
            <a:r>
              <a:rPr lang="en-US" sz="2200" dirty="0" smtClean="0"/>
              <a:t>           </a:t>
            </a:r>
            <a:r>
              <a:rPr sz="2200" dirty="0" smtClean="0"/>
              <a:t>是</a:t>
            </a:r>
            <a:r>
              <a:rPr lang="en-US" sz="2200" dirty="0" smtClean="0"/>
              <a:t>    </a:t>
            </a:r>
            <a:r>
              <a:rPr sz="2200" dirty="0" smtClean="0"/>
              <a:t>的函数，同时它也是执行价格和到期时间的函数。由于</a:t>
            </a:r>
            <a:r>
              <a:rPr lang="en-US" sz="2200" dirty="0" smtClean="0"/>
              <a:t>             </a:t>
            </a:r>
            <a:r>
              <a:rPr sz="2200" dirty="0" err="1" smtClean="0"/>
              <a:t>描述的是衍生品价格对标的物价格的敏感度，这样的投资组合是可以被有效对冲，通过对冲后即形成</a:t>
            </a:r>
            <a:r>
              <a:rPr lang="en-US" sz="2200" dirty="0" smtClean="0"/>
              <a:t>              </a:t>
            </a:r>
            <a:r>
              <a:rPr sz="2200" dirty="0" smtClean="0"/>
              <a:t>中性的投资组合。</a:t>
            </a:r>
          </a:p>
          <a:p>
            <a:pPr>
              <a:lnSpc>
                <a:spcPct val="150000"/>
              </a:lnSpc>
              <a:buFont typeface="Arial" panose="020B0604020202020204" pitchFamily="34" charset="0"/>
            </a:pPr>
            <a:endParaRPr lang="en-US" sz="800" dirty="0" smtClean="0"/>
          </a:p>
          <a:p>
            <a:pPr>
              <a:lnSpc>
                <a:spcPct val="150000"/>
              </a:lnSpc>
            </a:pPr>
            <a:r>
              <a:rPr sz="2200" dirty="0" err="1" smtClean="0"/>
              <a:t>欧式看涨期权的</a:t>
            </a:r>
            <a:r>
              <a:rPr lang="en-US" sz="2200" dirty="0" smtClean="0"/>
              <a:t>             </a:t>
            </a:r>
            <a:r>
              <a:rPr sz="2200" dirty="0" smtClean="0"/>
              <a:t>为：</a:t>
            </a:r>
            <a:r>
              <a:rPr lang="en-US" sz="2200" dirty="0" smtClean="0"/>
              <a:t>                                                                                     </a:t>
            </a:r>
            <a:r>
              <a:rPr lang="zh-CN" altLang="en-US" sz="2200" dirty="0" smtClean="0"/>
              <a:t>（</a:t>
            </a:r>
            <a:r>
              <a:rPr lang="en-US" altLang="zh-CN" sz="2200" dirty="0"/>
              <a:t>8-5</a:t>
            </a:r>
            <a:r>
              <a:rPr lang="zh-CN" altLang="en-US" sz="2200" dirty="0" smtClean="0"/>
              <a:t>）</a:t>
            </a:r>
            <a:r>
              <a:rPr sz="2200" dirty="0" smtClean="0"/>
              <a:t>               </a:t>
            </a:r>
            <a:r>
              <a:rPr lang="en-US" sz="2200" dirty="0" smtClean="0"/>
              <a:t>                                                                                               </a:t>
            </a:r>
            <a:r>
              <a:rPr sz="2200" dirty="0" smtClean="0"/>
              <a:t>        </a:t>
            </a:r>
            <a:r>
              <a:rPr lang="en-US" sz="2200" dirty="0" smtClean="0"/>
              <a:t>                </a:t>
            </a:r>
          </a:p>
          <a:p>
            <a:pPr>
              <a:lnSpc>
                <a:spcPct val="150000"/>
              </a:lnSpc>
              <a:buFont typeface="Arial" panose="020B0604020202020204" pitchFamily="34" charset="0"/>
            </a:pPr>
            <a:endParaRPr lang="en-US" sz="900" dirty="0"/>
          </a:p>
          <a:p>
            <a:pPr>
              <a:lnSpc>
                <a:spcPct val="150000"/>
              </a:lnSpc>
              <a:buFont typeface="Arial" panose="020B0604020202020204" pitchFamily="34" charset="0"/>
            </a:pPr>
            <a:r>
              <a:rPr sz="2200" dirty="0" err="1" smtClean="0"/>
              <a:t>欧式看跌期权的</a:t>
            </a:r>
            <a:r>
              <a:rPr lang="en-US" sz="2200" dirty="0" smtClean="0"/>
              <a:t>             </a:t>
            </a:r>
            <a:r>
              <a:rPr sz="2200" dirty="0" smtClean="0"/>
              <a:t>为：</a:t>
            </a:r>
            <a:r>
              <a:rPr lang="en-US" sz="2200" dirty="0" smtClean="0"/>
              <a:t>                                                                                     </a:t>
            </a:r>
            <a:r>
              <a:rPr sz="2200" dirty="0" smtClean="0"/>
              <a:t>（</a:t>
            </a:r>
            <a:r>
              <a:rPr lang="en-US" altLang="zh-CN" sz="2200" dirty="0" smtClean="0"/>
              <a:t>8-</a:t>
            </a:r>
            <a:r>
              <a:rPr lang="en-US" sz="2200" dirty="0" smtClean="0"/>
              <a:t>6</a:t>
            </a:r>
            <a:r>
              <a:rPr sz="2200" dirty="0" smtClean="0"/>
              <a:t>）</a:t>
            </a:r>
          </a:p>
        </p:txBody>
      </p:sp>
      <p:sp>
        <p:nvSpPr>
          <p:cNvPr id="6" name="矩形 5"/>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2" name="对象 -2147482599"/>
          <p:cNvGraphicFramePr/>
          <p:nvPr>
            <p:extLst>
              <p:ext uri="{D42A27DB-BD31-4B8C-83A1-F6EECF244321}">
                <p14:modId xmlns:p14="http://schemas.microsoft.com/office/powerpoint/2010/main" val="2068691512"/>
              </p:ext>
            </p:extLst>
          </p:nvPr>
        </p:nvGraphicFramePr>
        <p:xfrm>
          <a:off x="7245747" y="2060848"/>
          <a:ext cx="635000" cy="274320"/>
        </p:xfrm>
        <a:graphic>
          <a:graphicData uri="http://schemas.openxmlformats.org/presentationml/2006/ole">
            <mc:AlternateContent xmlns:mc="http://schemas.openxmlformats.org/markup-compatibility/2006">
              <mc:Choice xmlns:v="urn:schemas-microsoft-com:vml" Requires="v">
                <p:oleObj spid="_x0000_s6558"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7245747" y="2060848"/>
                        <a:ext cx="635000" cy="274320"/>
                      </a:xfrm>
                      <a:prstGeom prst="rect">
                        <a:avLst/>
                      </a:prstGeom>
                      <a:noFill/>
                      <a:ln w="38100">
                        <a:noFill/>
                        <a:miter/>
                      </a:ln>
                    </p:spPr>
                  </p:pic>
                </p:oleObj>
              </mc:Fallback>
            </mc:AlternateContent>
          </a:graphicData>
        </a:graphic>
      </p:graphicFrame>
      <p:graphicFrame>
        <p:nvGraphicFramePr>
          <p:cNvPr id="15" name="对象 -2147482599"/>
          <p:cNvGraphicFramePr/>
          <p:nvPr>
            <p:extLst>
              <p:ext uri="{D42A27DB-BD31-4B8C-83A1-F6EECF244321}">
                <p14:modId xmlns:p14="http://schemas.microsoft.com/office/powerpoint/2010/main" val="705718778"/>
              </p:ext>
            </p:extLst>
          </p:nvPr>
        </p:nvGraphicFramePr>
        <p:xfrm>
          <a:off x="11062171" y="2564904"/>
          <a:ext cx="635000" cy="274320"/>
        </p:xfrm>
        <a:graphic>
          <a:graphicData uri="http://schemas.openxmlformats.org/presentationml/2006/ole">
            <mc:AlternateContent xmlns:mc="http://schemas.openxmlformats.org/markup-compatibility/2006">
              <mc:Choice xmlns:v="urn:schemas-microsoft-com:vml" Requires="v">
                <p:oleObj spid="_x0000_s6559"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11062171" y="2564904"/>
                        <a:ext cx="635000" cy="274320"/>
                      </a:xfrm>
                      <a:prstGeom prst="rect">
                        <a:avLst/>
                      </a:prstGeom>
                      <a:noFill/>
                      <a:ln w="38100">
                        <a:noFill/>
                        <a:miter/>
                      </a:ln>
                    </p:spPr>
                  </p:pic>
                </p:oleObj>
              </mc:Fallback>
            </mc:AlternateContent>
          </a:graphicData>
        </a:graphic>
      </p:graphicFrame>
      <p:graphicFrame>
        <p:nvGraphicFramePr>
          <p:cNvPr id="18" name="对象 -2147482599"/>
          <p:cNvGraphicFramePr/>
          <p:nvPr>
            <p:extLst>
              <p:ext uri="{D42A27DB-BD31-4B8C-83A1-F6EECF244321}">
                <p14:modId xmlns:p14="http://schemas.microsoft.com/office/powerpoint/2010/main" val="1685121179"/>
              </p:ext>
            </p:extLst>
          </p:nvPr>
        </p:nvGraphicFramePr>
        <p:xfrm>
          <a:off x="4077395" y="2564904"/>
          <a:ext cx="225425" cy="274320"/>
        </p:xfrm>
        <a:graphic>
          <a:graphicData uri="http://schemas.openxmlformats.org/presentationml/2006/ole">
            <mc:AlternateContent xmlns:mc="http://schemas.openxmlformats.org/markup-compatibility/2006">
              <mc:Choice xmlns:v="urn:schemas-microsoft-com:vml" Requires="v">
                <p:oleObj spid="_x0000_s6560" r:id="rId6" imgW="139700" imgH="177165" progId="Equation.DSMT4">
                  <p:embed/>
                </p:oleObj>
              </mc:Choice>
              <mc:Fallback>
                <p:oleObj r:id="rId6" imgW="139700" imgH="177165" progId="Equation.DSMT4">
                  <p:embed/>
                  <p:pic>
                    <p:nvPicPr>
                      <p:cNvPr id="0" name="图片 13"/>
                      <p:cNvPicPr/>
                      <p:nvPr/>
                    </p:nvPicPr>
                    <p:blipFill>
                      <a:blip r:embed="rId7"/>
                      <a:stretch>
                        <a:fillRect/>
                      </a:stretch>
                    </p:blipFill>
                    <p:spPr>
                      <a:xfrm>
                        <a:off x="4077395" y="2564904"/>
                        <a:ext cx="225425" cy="274320"/>
                      </a:xfrm>
                      <a:prstGeom prst="rect">
                        <a:avLst/>
                      </a:prstGeom>
                      <a:noFill/>
                      <a:ln w="38100">
                        <a:noFill/>
                        <a:miter/>
                      </a:ln>
                    </p:spPr>
                  </p:pic>
                </p:oleObj>
              </mc:Fallback>
            </mc:AlternateContent>
          </a:graphicData>
        </a:graphic>
      </p:graphicFrame>
      <p:graphicFrame>
        <p:nvGraphicFramePr>
          <p:cNvPr id="20" name="对象 -2147482599"/>
          <p:cNvGraphicFramePr/>
          <p:nvPr>
            <p:extLst>
              <p:ext uri="{D42A27DB-BD31-4B8C-83A1-F6EECF244321}">
                <p14:modId xmlns:p14="http://schemas.microsoft.com/office/powerpoint/2010/main" val="1276584128"/>
              </p:ext>
            </p:extLst>
          </p:nvPr>
        </p:nvGraphicFramePr>
        <p:xfrm>
          <a:off x="3069283" y="2564904"/>
          <a:ext cx="635000" cy="274320"/>
        </p:xfrm>
        <a:graphic>
          <a:graphicData uri="http://schemas.openxmlformats.org/presentationml/2006/ole">
            <mc:AlternateContent xmlns:mc="http://schemas.openxmlformats.org/markup-compatibility/2006">
              <mc:Choice xmlns:v="urn:schemas-microsoft-com:vml" Requires="v">
                <p:oleObj spid="_x0000_s6561"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3069283" y="2564904"/>
                        <a:ext cx="635000" cy="274320"/>
                      </a:xfrm>
                      <a:prstGeom prst="rect">
                        <a:avLst/>
                      </a:prstGeom>
                      <a:noFill/>
                      <a:ln w="38100">
                        <a:noFill/>
                        <a:miter/>
                      </a:ln>
                    </p:spPr>
                  </p:pic>
                </p:oleObj>
              </mc:Fallback>
            </mc:AlternateContent>
          </a:graphicData>
        </a:graphic>
      </p:graphicFrame>
      <p:graphicFrame>
        <p:nvGraphicFramePr>
          <p:cNvPr id="22" name="对象 -2147482599"/>
          <p:cNvGraphicFramePr/>
          <p:nvPr>
            <p:extLst>
              <p:ext uri="{D42A27DB-BD31-4B8C-83A1-F6EECF244321}">
                <p14:modId xmlns:p14="http://schemas.microsoft.com/office/powerpoint/2010/main" val="714995338"/>
              </p:ext>
            </p:extLst>
          </p:nvPr>
        </p:nvGraphicFramePr>
        <p:xfrm>
          <a:off x="1773139" y="3573016"/>
          <a:ext cx="635000" cy="274320"/>
        </p:xfrm>
        <a:graphic>
          <a:graphicData uri="http://schemas.openxmlformats.org/presentationml/2006/ole">
            <mc:AlternateContent xmlns:mc="http://schemas.openxmlformats.org/markup-compatibility/2006">
              <mc:Choice xmlns:v="urn:schemas-microsoft-com:vml" Requires="v">
                <p:oleObj spid="_x0000_s6562"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1773139" y="3573016"/>
                        <a:ext cx="635000" cy="274320"/>
                      </a:xfrm>
                      <a:prstGeom prst="rect">
                        <a:avLst/>
                      </a:prstGeom>
                      <a:noFill/>
                      <a:ln w="38100">
                        <a:noFill/>
                        <a:miter/>
                      </a:ln>
                    </p:spPr>
                  </p:pic>
                </p:oleObj>
              </mc:Fallback>
            </mc:AlternateContent>
          </a:graphicData>
        </a:graphic>
      </p:graphicFrame>
      <p:graphicFrame>
        <p:nvGraphicFramePr>
          <p:cNvPr id="25" name="对象 -2147482599"/>
          <p:cNvGraphicFramePr/>
          <p:nvPr>
            <p:extLst>
              <p:ext uri="{D42A27DB-BD31-4B8C-83A1-F6EECF244321}">
                <p14:modId xmlns:p14="http://schemas.microsoft.com/office/powerpoint/2010/main" val="36281320"/>
              </p:ext>
            </p:extLst>
          </p:nvPr>
        </p:nvGraphicFramePr>
        <p:xfrm>
          <a:off x="2224433" y="4365104"/>
          <a:ext cx="635000" cy="274320"/>
        </p:xfrm>
        <a:graphic>
          <a:graphicData uri="http://schemas.openxmlformats.org/presentationml/2006/ole">
            <mc:AlternateContent xmlns:mc="http://schemas.openxmlformats.org/markup-compatibility/2006">
              <mc:Choice xmlns:v="urn:schemas-microsoft-com:vml" Requires="v">
                <p:oleObj spid="_x0000_s6563"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2224433" y="4365104"/>
                        <a:ext cx="635000" cy="274320"/>
                      </a:xfrm>
                      <a:prstGeom prst="rect">
                        <a:avLst/>
                      </a:prstGeom>
                      <a:noFill/>
                      <a:ln w="38100">
                        <a:noFill/>
                        <a:miter/>
                      </a:ln>
                    </p:spPr>
                  </p:pic>
                </p:oleObj>
              </mc:Fallback>
            </mc:AlternateContent>
          </a:graphicData>
        </a:graphic>
      </p:graphicFrame>
      <p:graphicFrame>
        <p:nvGraphicFramePr>
          <p:cNvPr id="3" name="对象 -2147482593"/>
          <p:cNvGraphicFramePr>
            <a:graphicFrameLocks noChangeAspect="1"/>
          </p:cNvGraphicFramePr>
          <p:nvPr>
            <p:extLst>
              <p:ext uri="{D42A27DB-BD31-4B8C-83A1-F6EECF244321}">
                <p14:modId xmlns:p14="http://schemas.microsoft.com/office/powerpoint/2010/main" val="3378724563"/>
              </p:ext>
            </p:extLst>
          </p:nvPr>
        </p:nvGraphicFramePr>
        <p:xfrm>
          <a:off x="4437435" y="4293096"/>
          <a:ext cx="2266315" cy="381000"/>
        </p:xfrm>
        <a:graphic>
          <a:graphicData uri="http://schemas.openxmlformats.org/presentationml/2006/ole">
            <mc:AlternateContent xmlns:mc="http://schemas.openxmlformats.org/markup-compatibility/2006">
              <mc:Choice xmlns:v="urn:schemas-microsoft-com:vml" Requires="v">
                <p:oleObj spid="_x0000_s6564" r:id="rId11" imgW="1371600" imgH="228600" progId="Equation.DSMT4">
                  <p:embed/>
                </p:oleObj>
              </mc:Choice>
              <mc:Fallback>
                <p:oleObj r:id="rId11" imgW="1371600" imgH="228600" progId="Equation.DSMT4">
                  <p:embed/>
                  <p:pic>
                    <p:nvPicPr>
                      <p:cNvPr id="0" name="图片 26"/>
                      <p:cNvPicPr/>
                      <p:nvPr/>
                    </p:nvPicPr>
                    <p:blipFill>
                      <a:blip r:embed="rId12"/>
                      <a:stretch>
                        <a:fillRect/>
                      </a:stretch>
                    </p:blipFill>
                    <p:spPr>
                      <a:xfrm>
                        <a:off x="4437435" y="4293096"/>
                        <a:ext cx="2266315" cy="381000"/>
                      </a:xfrm>
                      <a:prstGeom prst="rect">
                        <a:avLst/>
                      </a:prstGeom>
                      <a:noFill/>
                      <a:ln w="38100">
                        <a:noFill/>
                        <a:miter/>
                      </a:ln>
                    </p:spPr>
                  </p:pic>
                </p:oleObj>
              </mc:Fallback>
            </mc:AlternateContent>
          </a:graphicData>
        </a:graphic>
      </p:graphicFrame>
      <p:graphicFrame>
        <p:nvGraphicFramePr>
          <p:cNvPr id="4" name="对象 -2147482591"/>
          <p:cNvGraphicFramePr>
            <a:graphicFrameLocks noChangeAspect="1"/>
          </p:cNvGraphicFramePr>
          <p:nvPr>
            <p:extLst>
              <p:ext uri="{D42A27DB-BD31-4B8C-83A1-F6EECF244321}">
                <p14:modId xmlns:p14="http://schemas.microsoft.com/office/powerpoint/2010/main" val="4066558969"/>
              </p:ext>
            </p:extLst>
          </p:nvPr>
        </p:nvGraphicFramePr>
        <p:xfrm>
          <a:off x="4437435" y="5157192"/>
          <a:ext cx="2466975" cy="389890"/>
        </p:xfrm>
        <a:graphic>
          <a:graphicData uri="http://schemas.openxmlformats.org/presentationml/2006/ole">
            <mc:AlternateContent xmlns:mc="http://schemas.openxmlformats.org/markup-compatibility/2006">
              <mc:Choice xmlns:v="urn:schemas-microsoft-com:vml" Requires="v">
                <p:oleObj spid="_x0000_s6565" r:id="rId13" imgW="1459865" imgH="228600" progId="Equation.DSMT4">
                  <p:embed/>
                </p:oleObj>
              </mc:Choice>
              <mc:Fallback>
                <p:oleObj r:id="rId13" imgW="1459865" imgH="228600" progId="Equation.DSMT4">
                  <p:embed/>
                  <p:pic>
                    <p:nvPicPr>
                      <p:cNvPr id="0" name="图片 27"/>
                      <p:cNvPicPr/>
                      <p:nvPr/>
                    </p:nvPicPr>
                    <p:blipFill>
                      <a:blip r:embed="rId14"/>
                      <a:stretch>
                        <a:fillRect/>
                      </a:stretch>
                    </p:blipFill>
                    <p:spPr>
                      <a:xfrm>
                        <a:off x="4437435" y="5157192"/>
                        <a:ext cx="2466975" cy="389890"/>
                      </a:xfrm>
                      <a:prstGeom prst="rect">
                        <a:avLst/>
                      </a:prstGeom>
                      <a:noFill/>
                      <a:ln w="38100">
                        <a:noFill/>
                        <a:miter/>
                      </a:ln>
                    </p:spPr>
                  </p:pic>
                </p:oleObj>
              </mc:Fallback>
            </mc:AlternateContent>
          </a:graphicData>
        </a:graphic>
      </p:graphicFrame>
      <p:graphicFrame>
        <p:nvGraphicFramePr>
          <p:cNvPr id="29" name="对象 -2147482599"/>
          <p:cNvGraphicFramePr/>
          <p:nvPr>
            <p:extLst>
              <p:ext uri="{D42A27DB-BD31-4B8C-83A1-F6EECF244321}">
                <p14:modId xmlns:p14="http://schemas.microsoft.com/office/powerpoint/2010/main" val="483377995"/>
              </p:ext>
            </p:extLst>
          </p:nvPr>
        </p:nvGraphicFramePr>
        <p:xfrm>
          <a:off x="2254263" y="5157192"/>
          <a:ext cx="635000" cy="274320"/>
        </p:xfrm>
        <a:graphic>
          <a:graphicData uri="http://schemas.openxmlformats.org/presentationml/2006/ole">
            <mc:AlternateContent xmlns:mc="http://schemas.openxmlformats.org/markup-compatibility/2006">
              <mc:Choice xmlns:v="urn:schemas-microsoft-com:vml" Requires="v">
                <p:oleObj spid="_x0000_s6566"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2254263" y="5157192"/>
                        <a:ext cx="635000" cy="274320"/>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a:t>
            </a:r>
            <a:endParaRPr 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lang="en-US" sz="2800" dirty="0" err="1" smtClean="0"/>
              <a:t>不付红利的欧式看涨期权Delta证明</a:t>
            </a:r>
            <a:endParaRPr lang="en-US" sz="2800" dirty="0" smtClean="0"/>
          </a:p>
          <a:p>
            <a:pPr>
              <a:lnSpc>
                <a:spcPct val="170000"/>
              </a:lnSpc>
              <a:buFont typeface="Arial" panose="020B0604020202020204" pitchFamily="34" charset="0"/>
            </a:pPr>
            <a:endParaRPr lang="en-US" sz="1400" dirty="0" smtClean="0"/>
          </a:p>
          <a:p>
            <a:pPr eaLnBrk="1" hangingPunct="1">
              <a:lnSpc>
                <a:spcPct val="125000"/>
              </a:lnSpc>
              <a:buClr>
                <a:schemeClr val="accent1"/>
              </a:buClr>
              <a:buSzPct val="70000"/>
              <a:buFont typeface="Wingdings" pitchFamily="2" charset="2"/>
              <a:buChar char="Ø"/>
            </a:pPr>
            <a:r>
              <a:rPr lang="zh-CN" altLang="en-US" sz="2800" dirty="0">
                <a:latin typeface="宋体" panose="02010600030101010101" pitchFamily="2" charset="-122"/>
                <a:ea typeface="宋体" panose="02010600030101010101" pitchFamily="2" charset="-122"/>
              </a:rPr>
              <a:t>对于一个期权长头寸做对冲时</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eaLnBrk="1" hangingPunct="1">
              <a:lnSpc>
                <a:spcPct val="125000"/>
              </a:lnSpc>
              <a:buClr>
                <a:schemeClr val="accent1"/>
              </a:buClr>
              <a:buSzPct val="70000"/>
            </a:pPr>
            <a:r>
              <a:rPr lang="en-US" altLang="zh-CN"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需要</a:t>
            </a:r>
            <a:r>
              <a:rPr lang="zh-CN" altLang="en-US" sz="2800" dirty="0">
                <a:latin typeface="宋体" panose="02010600030101010101" pitchFamily="2" charset="-122"/>
                <a:ea typeface="宋体" panose="02010600030101010101" pitchFamily="2" charset="-122"/>
              </a:rPr>
              <a:t>持有</a:t>
            </a: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股股票的短头寸</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eaLnBrk="1" hangingPunct="1">
              <a:buClr>
                <a:schemeClr val="accent1"/>
              </a:buClr>
              <a:buSzPct val="70000"/>
            </a:pPr>
            <a:endParaRPr lang="zh-CN" altLang="en-US" sz="2800" dirty="0">
              <a:latin typeface="宋体" panose="02010600030101010101" pitchFamily="2" charset="-122"/>
              <a:ea typeface="宋体" panose="02010600030101010101" pitchFamily="2" charset="-122"/>
            </a:endParaRPr>
          </a:p>
          <a:p>
            <a:pPr eaLnBrk="1" hangingPunct="1">
              <a:lnSpc>
                <a:spcPct val="125000"/>
              </a:lnSpc>
              <a:buClr>
                <a:schemeClr val="accent1"/>
              </a:buClr>
              <a:buSzPct val="70000"/>
              <a:buFont typeface="Wingdings" pitchFamily="2" charset="2"/>
              <a:buChar char="Ø"/>
            </a:pPr>
            <a:r>
              <a:rPr lang="zh-CN" altLang="en-US" sz="2800" dirty="0">
                <a:latin typeface="宋体" panose="02010600030101010101" pitchFamily="2" charset="-122"/>
                <a:ea typeface="宋体" panose="02010600030101010101" pitchFamily="2" charset="-122"/>
              </a:rPr>
              <a:t>对于一个期权短头寸做对冲时</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eaLnBrk="1" hangingPunct="1">
              <a:lnSpc>
                <a:spcPct val="125000"/>
              </a:lnSpc>
              <a:buClr>
                <a:schemeClr val="accent1"/>
              </a:buClr>
              <a:buSzPct val="70000"/>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需要</a:t>
            </a:r>
            <a:r>
              <a:rPr lang="zh-CN" altLang="en-US" sz="2800" dirty="0">
                <a:latin typeface="宋体" panose="02010600030101010101" pitchFamily="2" charset="-122"/>
                <a:ea typeface="宋体" panose="02010600030101010101" pitchFamily="2" charset="-122"/>
              </a:rPr>
              <a:t>持有     股股票的长头寸。</a:t>
            </a:r>
            <a:endParaRPr lang="zh-CN" altLang="en-US" sz="2400" dirty="0"/>
          </a:p>
          <a:p>
            <a:pPr>
              <a:lnSpc>
                <a:spcPct val="170000"/>
              </a:lnSpc>
              <a:buFont typeface="Arial" panose="020B0604020202020204" pitchFamily="34" charset="0"/>
            </a:pPr>
            <a:endParaRPr lang="en-US" sz="2800" dirty="0" smtClean="0"/>
          </a:p>
          <a:p>
            <a:pPr>
              <a:lnSpc>
                <a:spcPct val="170000"/>
              </a:lnSpc>
              <a:buFont typeface="Arial" panose="020B0604020202020204" pitchFamily="34" charset="0"/>
            </a:pP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pic>
        <p:nvPicPr>
          <p:cNvPr id="7" name="Picture 2"/>
          <p:cNvPicPr>
            <a:picLocks noChangeAspect="1"/>
          </p:cNvPicPr>
          <p:nvPr/>
        </p:nvPicPr>
        <p:blipFill>
          <a:blip r:embed="rId3"/>
          <a:srcRect b="16484"/>
          <a:stretch>
            <a:fillRect/>
          </a:stretch>
        </p:blipFill>
        <p:spPr>
          <a:xfrm>
            <a:off x="6669683" y="644848"/>
            <a:ext cx="5184576" cy="5895593"/>
          </a:xfrm>
          <a:prstGeom prst="rect">
            <a:avLst/>
          </a:prstGeom>
          <a:noFill/>
          <a:ln w="9525">
            <a:noFill/>
          </a:ln>
        </p:spPr>
      </p:pic>
      <p:sp>
        <p:nvSpPr>
          <p:cNvPr id="31" name="矩形 30"/>
          <p:cNvSpPr/>
          <p:nvPr/>
        </p:nvSpPr>
        <p:spPr>
          <a:xfrm>
            <a:off x="6381651" y="620395"/>
            <a:ext cx="5688632" cy="5904949"/>
          </a:xfrm>
          <a:prstGeom prst="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22269309"/>
              </p:ext>
            </p:extLst>
          </p:nvPr>
        </p:nvGraphicFramePr>
        <p:xfrm>
          <a:off x="1845147" y="3212976"/>
          <a:ext cx="635000" cy="455612"/>
        </p:xfrm>
        <a:graphic>
          <a:graphicData uri="http://schemas.openxmlformats.org/presentationml/2006/ole">
            <mc:AlternateContent xmlns:mc="http://schemas.openxmlformats.org/markup-compatibility/2006">
              <mc:Choice xmlns:v="urn:schemas-microsoft-com:vml" Requires="v">
                <p:oleObj spid="_x0000_s7261" r:id="rId4" imgW="406224" imgH="228501" progId="Equation.DSMT4">
                  <p:embed/>
                </p:oleObj>
              </mc:Choice>
              <mc:Fallback>
                <p:oleObj r:id="rId4" imgW="406224"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147" y="3212976"/>
                        <a:ext cx="635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63880135"/>
              </p:ext>
            </p:extLst>
          </p:nvPr>
        </p:nvGraphicFramePr>
        <p:xfrm>
          <a:off x="2061171" y="4941168"/>
          <a:ext cx="635000" cy="455612"/>
        </p:xfrm>
        <a:graphic>
          <a:graphicData uri="http://schemas.openxmlformats.org/presentationml/2006/ole">
            <mc:AlternateContent xmlns:mc="http://schemas.openxmlformats.org/markup-compatibility/2006">
              <mc:Choice xmlns:v="urn:schemas-microsoft-com:vml" Requires="v">
                <p:oleObj spid="_x0000_s7262" r:id="rId6" imgW="406224" imgH="228501" progId="Equation.DSMT4">
                  <p:embed/>
                </p:oleObj>
              </mc:Choice>
              <mc:Fallback>
                <p:oleObj r:id="rId6" imgW="406224"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171" y="4941168"/>
                        <a:ext cx="635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 name="矩形 7"/>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15776"/>
            <a:ext cx="1180931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spcBef>
                <a:spcPts val="0"/>
              </a:spcBef>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spcBef>
                <a:spcPts val="800"/>
              </a:spcBef>
            </a:pPr>
            <a:r>
              <a:rPr lang="zh-CN" altLang="en-US" sz="2400" dirty="0" smtClean="0"/>
              <a:t>         因为期权的权利金会随着期货价格的变化而变化，看涨期权的权利金会随期货价格的增加而增加，即同向变动，而看跌期权的权利金则正好相反，是反向变动。因此，看涨期权的</a:t>
            </a:r>
            <a:r>
              <a:rPr lang="en-US" altLang="zh-CN" sz="2400" dirty="0" smtClean="0"/>
              <a:t>Delta</a:t>
            </a:r>
            <a:r>
              <a:rPr lang="zh-CN" altLang="en-US" sz="2400" dirty="0" smtClean="0"/>
              <a:t>值为正数，而看跌期权的</a:t>
            </a:r>
            <a:r>
              <a:rPr lang="en-US" altLang="zh-CN" sz="2400" dirty="0" smtClean="0"/>
              <a:t>Delta</a:t>
            </a:r>
            <a:r>
              <a:rPr lang="zh-CN" altLang="en-US" sz="2400" dirty="0" smtClean="0"/>
              <a:t>值为负，而标的资产的</a:t>
            </a:r>
            <a:r>
              <a:rPr lang="en-US" altLang="zh-CN" sz="2400" dirty="0" smtClean="0"/>
              <a:t>Delta </a:t>
            </a:r>
            <a:r>
              <a:rPr lang="zh-CN" altLang="en-US" sz="2400" dirty="0" smtClean="0"/>
              <a:t>值为1。除此之外</a:t>
            </a:r>
            <a:r>
              <a:rPr lang="zh-CN" altLang="en-US" sz="2400" dirty="0"/>
              <a:t>，</a:t>
            </a:r>
            <a:r>
              <a:rPr lang="en-US" altLang="zh-CN" sz="2400" dirty="0" smtClean="0"/>
              <a:t>Delta</a:t>
            </a:r>
            <a:r>
              <a:rPr lang="zh-CN" altLang="en-US" sz="2400" dirty="0" smtClean="0"/>
              <a:t>的绝对值介于0与1之间，并且具有可加性。</a:t>
            </a:r>
            <a:r>
              <a:rPr lang="en-US" sz="2400" dirty="0" smtClean="0"/>
              <a:t>      </a:t>
            </a:r>
            <a:endParaRPr sz="2400" dirty="0" smtClean="0"/>
          </a:p>
          <a:p>
            <a:pPr>
              <a:lnSpc>
                <a:spcPct val="170000"/>
              </a:lnSpc>
              <a:buFont typeface="Arial" panose="020B0604020202020204" pitchFamily="34" charset="0"/>
            </a:pPr>
            <a:r>
              <a:rPr sz="2400" dirty="0" smtClean="0"/>
              <a:t>                   </a:t>
            </a:r>
            <a:r>
              <a:rPr lang="en-US" sz="2400" dirty="0" smtClean="0"/>
              <a:t>                                                                                               </a:t>
            </a:r>
            <a:r>
              <a:rPr sz="2400" dirty="0" smtClean="0"/>
              <a:t>        </a:t>
            </a:r>
          </a:p>
        </p:txBody>
      </p:sp>
      <p:sp>
        <p:nvSpPr>
          <p:cNvPr id="100" name="文本框 99"/>
          <p:cNvSpPr txBox="1"/>
          <p:nvPr/>
        </p:nvSpPr>
        <p:spPr>
          <a:xfrm>
            <a:off x="5227955" y="2885440"/>
            <a:ext cx="5697855" cy="329184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看涨期权</a:t>
            </a:r>
            <a:r>
              <a:rPr lang="en-US" sz="1600" b="0">
                <a:latin typeface="Times New Roman" panose="02020603050405020304" pitchFamily="18" charset="0"/>
                <a:ea typeface="宋体" panose="02010600030101010101" pitchFamily="2" charset="-122"/>
              </a:rPr>
              <a:t>delta</a:t>
            </a:r>
            <a:r>
              <a:rPr lang="zh-CN" sz="1600" b="0">
                <a:latin typeface="Times New Roman" panose="02020603050405020304" pitchFamily="18" charset="0"/>
                <a:ea typeface="宋体" panose="02010600030101010101" pitchFamily="2" charset="-122"/>
              </a:rPr>
              <a:t>股票价格时间变化规律</a:t>
            </a:r>
            <a:endParaRPr lang="en-US" sz="1600" b="0">
              <a:latin typeface="Times New Roman" panose="02020603050405020304" pitchFamily="18" charset="0"/>
              <a:ea typeface="宋体" panose="02010600030101010101" pitchFamily="2" charset="-122"/>
            </a:endParaRPr>
          </a:p>
          <a:p>
            <a:pPr marL="0" indent="0"/>
            <a:r>
              <a:rPr lang="en-US" sz="1600" b="0">
                <a:latin typeface="Times New Roman" panose="02020603050405020304" pitchFamily="18" charset="0"/>
                <a:ea typeface="宋体" panose="02010600030101010101" pitchFamily="2" charset="-122"/>
              </a:rPr>
              <a:t>s=np.linspace(10,50,41)</a:t>
            </a:r>
          </a:p>
          <a:p>
            <a:pPr marL="0" indent="0"/>
            <a:r>
              <a:rPr lang="en-US" sz="1600" b="0">
                <a:latin typeface="Times New Roman" panose="02020603050405020304" pitchFamily="18" charset="0"/>
                <a:ea typeface="宋体" panose="02010600030101010101" pitchFamily="2" charset="-122"/>
              </a:rPr>
              <a:t>x=40</a:t>
            </a:r>
          </a:p>
          <a:p>
            <a:pPr marL="0" indent="0"/>
            <a:r>
              <a:rPr lang="en-US" sz="1600" b="0">
                <a:latin typeface="Times New Roman" panose="02020603050405020304" pitchFamily="18" charset="0"/>
                <a:ea typeface="宋体" panose="02010600030101010101" pitchFamily="2" charset="-122"/>
              </a:rPr>
              <a:t>r=0.01</a:t>
            </a:r>
          </a:p>
          <a:p>
            <a:pPr marL="0" indent="0"/>
            <a:r>
              <a:rPr lang="en-US" sz="1600" b="0">
                <a:latin typeface="Times New Roman" panose="02020603050405020304" pitchFamily="18" charset="0"/>
                <a:ea typeface="宋体" panose="02010600030101010101" pitchFamily="2" charset="-122"/>
              </a:rPr>
              <a:t>t=np.linspace(1,12,24)</a:t>
            </a:r>
          </a:p>
          <a:p>
            <a:pPr marL="0" indent="0"/>
            <a:r>
              <a:rPr lang="en-US" sz="1600" b="0">
                <a:latin typeface="Times New Roman" panose="02020603050405020304" pitchFamily="18" charset="0"/>
                <a:ea typeface="宋体" panose="02010600030101010101" pitchFamily="2" charset="-122"/>
              </a:rPr>
              <a:t>newtime=np.zeros((len(s),len(t)))</a:t>
            </a:r>
          </a:p>
          <a:p>
            <a:pPr marL="0" indent="0"/>
            <a:r>
              <a:rPr lang="en-US" sz="1600" b="0">
                <a:latin typeface="Times New Roman" panose="02020603050405020304" pitchFamily="18" charset="0"/>
                <a:ea typeface="宋体" panose="02010600030101010101" pitchFamily="2" charset="-122"/>
              </a:rPr>
              <a:t>for i in range(0,len(s)):</a:t>
            </a:r>
          </a:p>
          <a:p>
            <a:pPr marL="0" indent="0"/>
            <a:r>
              <a:rPr lang="en-US" sz="1600" b="0">
                <a:latin typeface="Times New Roman" panose="02020603050405020304" pitchFamily="18" charset="0"/>
                <a:ea typeface="宋体" panose="02010600030101010101" pitchFamily="2" charset="-122"/>
              </a:rPr>
              <a:t>   newtime[i]=t/12</a:t>
            </a:r>
          </a:p>
          <a:p>
            <a:pPr marL="0" indent="0"/>
            <a:r>
              <a:rPr lang="en-US" sz="1600" b="0">
                <a:latin typeface="Times New Roman" panose="02020603050405020304" pitchFamily="18" charset="0"/>
                <a:ea typeface="宋体" panose="02010600030101010101" pitchFamily="2" charset="-122"/>
              </a:rPr>
              <a:t>newtime=newtime.T</a:t>
            </a:r>
          </a:p>
          <a:p>
            <a:pPr marL="0" indent="0"/>
            <a:r>
              <a:rPr lang="en-US" sz="1600" b="0">
                <a:latin typeface="Times New Roman" panose="02020603050405020304" pitchFamily="18" charset="0"/>
                <a:ea typeface="宋体" panose="02010600030101010101" pitchFamily="2" charset="-122"/>
              </a:rPr>
              <a:t>newprice=np.zeros((len(t),len(s)))</a:t>
            </a:r>
          </a:p>
          <a:p>
            <a:pPr marL="0" indent="0"/>
            <a:r>
              <a:rPr lang="en-US" sz="1600" b="0">
                <a:latin typeface="Times New Roman" panose="02020603050405020304" pitchFamily="18" charset="0"/>
                <a:ea typeface="宋体" panose="02010600030101010101" pitchFamily="2" charset="-122"/>
              </a:rPr>
              <a:t>for i in range(0,len(t)):</a:t>
            </a:r>
          </a:p>
          <a:p>
            <a:pPr marL="0" indent="0"/>
            <a:r>
              <a:rPr lang="en-US" sz="1600" b="0">
                <a:latin typeface="Times New Roman" panose="02020603050405020304" pitchFamily="18" charset="0"/>
                <a:ea typeface="宋体" panose="02010600030101010101" pitchFamily="2" charset="-122"/>
              </a:rPr>
              <a:t>    newprice[i]=s</a:t>
            </a:r>
          </a:p>
          <a:p>
            <a:pPr marL="0" indent="0"/>
            <a:r>
              <a:rPr lang="en-US" sz="1600">
                <a:latin typeface="Times New Roman" panose="02020603050405020304" pitchFamily="18" charset="0"/>
                <a:sym typeface="+mn-ea"/>
              </a:rPr>
              <a:t>pad=np.ones((len(t),len(s)))</a:t>
            </a:r>
            <a:endParaRPr lang="en-US" altLang="en-US" sz="1600" b="0">
              <a:latin typeface="Times New Roman" panose="02020603050405020304" pitchFamily="18" charset="0"/>
              <a:ea typeface="宋体" panose="02010600030101010101" pitchFamily="2" charset="-122"/>
            </a:endParaRPr>
          </a:p>
        </p:txBody>
      </p:sp>
      <p:sp>
        <p:nvSpPr>
          <p:cNvPr id="13" name="文本框 12"/>
          <p:cNvSpPr txBox="1"/>
          <p:nvPr/>
        </p:nvSpPr>
        <p:spPr>
          <a:xfrm>
            <a:off x="8757285" y="2885440"/>
            <a:ext cx="3429635" cy="3538220"/>
          </a:xfrm>
          <a:prstGeom prst="rect">
            <a:avLst/>
          </a:prstGeom>
          <a:noFill/>
        </p:spPr>
        <p:txBody>
          <a:bodyPr wrap="square" rtlCol="0" anchor="t">
            <a:spAutoFit/>
          </a:bodyPr>
          <a:lstStyle/>
          <a:p>
            <a:pPr marL="0" indent="0"/>
            <a:r>
              <a:rPr lang="en-US" sz="1600">
                <a:latin typeface="Times New Roman" panose="02020603050405020304" pitchFamily="18" charset="0"/>
                <a:sym typeface="+mn-ea"/>
              </a:rPr>
              <a:t>#</a:t>
            </a:r>
            <a:r>
              <a:rPr lang="zh-CN" altLang="en-US" sz="1600">
                <a:latin typeface="Times New Roman" panose="02020603050405020304" pitchFamily="18" charset="0"/>
                <a:sym typeface="+mn-ea"/>
              </a:rPr>
              <a:t>续左</a:t>
            </a:r>
            <a:endParaRPr lang="en-US" sz="1600">
              <a:latin typeface="Times New Roman" panose="02020603050405020304" pitchFamily="18" charset="0"/>
              <a:sym typeface="+mn-ea"/>
            </a:endParaRPr>
          </a:p>
          <a:p>
            <a:pPr marL="0" indent="0"/>
            <a:r>
              <a:rPr lang="en-US" sz="1600">
                <a:latin typeface="Times New Roman" panose="02020603050405020304" pitchFamily="18" charset="0"/>
                <a:sym typeface="+mn-ea"/>
              </a:rPr>
              <a:t>delta=blsdelta(newprice,40*pad,0.01*pad,newtime,0.35*pad)</a:t>
            </a:r>
          </a:p>
          <a:p>
            <a:pPr marL="0" indent="0"/>
            <a:r>
              <a:rPr lang="en-US" sz="1600">
                <a:latin typeface="Times New Roman" panose="02020603050405020304" pitchFamily="18" charset="0"/>
                <a:sym typeface="+mn-ea"/>
              </a:rPr>
              <a:t>plt.figure()</a:t>
            </a:r>
          </a:p>
          <a:p>
            <a:pPr marL="0" indent="0"/>
            <a:r>
              <a:rPr lang="en-US" sz="1600">
                <a:latin typeface="Times New Roman" panose="02020603050405020304" pitchFamily="18" charset="0"/>
                <a:sym typeface="+mn-ea"/>
              </a:rPr>
              <a:t>ax3=plt.axes(projection='3d')</a:t>
            </a:r>
          </a:p>
          <a:p>
            <a:pPr marL="0" indent="0"/>
            <a:r>
              <a:rPr lang="en-US" sz="1600">
                <a:latin typeface="Times New Roman" panose="02020603050405020304" pitchFamily="18" charset="0"/>
                <a:sym typeface="+mn-ea"/>
              </a:rPr>
              <a:t>X,Y=np.meshgrid(s,t)</a:t>
            </a:r>
          </a:p>
          <a:p>
            <a:pPr marL="0" indent="0"/>
            <a:r>
              <a:rPr lang="en-US" sz="1600">
                <a:latin typeface="Times New Roman" panose="02020603050405020304" pitchFamily="18" charset="0"/>
                <a:sym typeface="+mn-ea"/>
              </a:rPr>
              <a:t>Z=delta</a:t>
            </a:r>
          </a:p>
          <a:p>
            <a:pPr marL="0" indent="0"/>
            <a:r>
              <a:rPr lang="en-US" sz="1600">
                <a:latin typeface="Times New Roman" panose="02020603050405020304" pitchFamily="18" charset="0"/>
                <a:sym typeface="+mn-ea"/>
              </a:rPr>
              <a:t>ax3.plot_surface(X,Y,Z,cmap='rainbow')</a:t>
            </a:r>
          </a:p>
          <a:p>
            <a:pPr marL="0" indent="0"/>
            <a:r>
              <a:rPr lang="en-US" sz="1600">
                <a:latin typeface="Times New Roman" panose="02020603050405020304" pitchFamily="18" charset="0"/>
                <a:sym typeface="+mn-ea"/>
              </a:rPr>
              <a:t>plt.xlabel('</a:t>
            </a:r>
            <a:r>
              <a:rPr lang="zh-CN" sz="1600">
                <a:latin typeface="Times New Roman" panose="02020603050405020304" pitchFamily="18" charset="0"/>
                <a:sym typeface="+mn-ea"/>
              </a:rPr>
              <a:t>股票价格</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plt.ylabel('</a:t>
            </a:r>
            <a:r>
              <a:rPr lang="zh-CN" sz="1600">
                <a:latin typeface="Times New Roman" panose="02020603050405020304" pitchFamily="18" charset="0"/>
                <a:sym typeface="+mn-ea"/>
              </a:rPr>
              <a:t>时间</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plt.title('</a:t>
            </a:r>
            <a:r>
              <a:rPr lang="zh-CN" sz="1600">
                <a:latin typeface="Times New Roman" panose="02020603050405020304" pitchFamily="18" charset="0"/>
                <a:sym typeface="+mn-ea"/>
              </a:rPr>
              <a:t>看涨期权</a:t>
            </a:r>
            <a:r>
              <a:rPr lang="en-US" sz="1600">
                <a:latin typeface="Times New Roman" panose="02020603050405020304" pitchFamily="18" charset="0"/>
                <a:sym typeface="+mn-ea"/>
              </a:rPr>
              <a:t>delta</a:t>
            </a:r>
            <a:r>
              <a:rPr lang="zh-CN" sz="1600">
                <a:latin typeface="Times New Roman" panose="02020603050405020304" pitchFamily="18" charset="0"/>
                <a:sym typeface="+mn-ea"/>
              </a:rPr>
              <a:t>股票价格时间变化规律</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plt.show()</a:t>
            </a:r>
            <a:endParaRPr lang="en-US" altLang="en-US" sz="1600">
              <a:latin typeface="Times New Roman" panose="02020603050405020304" pitchFamily="18" charset="0"/>
              <a:sym typeface="+mn-ea"/>
            </a:endParaRPr>
          </a:p>
        </p:txBody>
      </p:sp>
      <p:pic>
        <p:nvPicPr>
          <p:cNvPr id="15" name="图片 14"/>
          <p:cNvPicPr>
            <a:picLocks noChangeAspect="1"/>
          </p:cNvPicPr>
          <p:nvPr/>
        </p:nvPicPr>
        <p:blipFill>
          <a:blip r:embed="rId2"/>
          <a:stretch>
            <a:fillRect/>
          </a:stretch>
        </p:blipFill>
        <p:spPr>
          <a:xfrm>
            <a:off x="116840" y="2924810"/>
            <a:ext cx="4943475" cy="3581400"/>
          </a:xfrm>
          <a:prstGeom prst="rect">
            <a:avLst/>
          </a:prstGeom>
        </p:spPr>
      </p:pic>
      <p:sp>
        <p:nvSpPr>
          <p:cNvPr id="16" name="矩形 15"/>
          <p:cNvSpPr/>
          <p:nvPr/>
        </p:nvSpPr>
        <p:spPr>
          <a:xfrm>
            <a:off x="5053330" y="2858135"/>
            <a:ext cx="7088505"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6955" y="404664"/>
            <a:ext cx="9952911" cy="850106"/>
          </a:xfrm>
          <a:noFill/>
          <a:ln>
            <a:noFill/>
          </a:ln>
          <a:effectLst/>
          <a:sp3d prstMaterial="plastic"/>
        </p:spPr>
        <p:txBody>
          <a:bodyPr vert="horz" anchor="b">
            <a:normAutofit/>
            <a:scene3d>
              <a:camera prst="orthographicFront"/>
              <a:lightRig rig="soft" dir="t"/>
            </a:scene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静态中性策略</a:t>
            </a:r>
            <a:endParaRPr lang="en-US"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mc:AlternateContent xmlns:mc="http://schemas.openxmlformats.org/markup-compatibility/2006" xmlns:a14="http://schemas.microsoft.com/office/drawing/2010/main">
        <mc:Choice Requires="a14">
          <p:sp>
            <p:nvSpPr>
              <p:cNvPr id="29699" name="内容占位符 1"/>
              <p:cNvSpPr>
                <a:spLocks noGrp="1"/>
              </p:cNvSpPr>
              <p:nvPr>
                <p:ph sz="quarter" idx="1"/>
              </p:nvPr>
            </p:nvSpPr>
            <p:spPr>
              <a:xfrm>
                <a:off x="332979" y="1412776"/>
                <a:ext cx="11421137" cy="4525963"/>
              </a:xfrm>
              <a:ln/>
            </p:spPr>
            <p:txBody>
              <a:bodyPr vert="horz" wrap="square" lIns="91440" tIns="45720" rIns="91440" bIns="45720" anchor="t"/>
              <a:lstStyle/>
              <a:p>
                <a:pPr eaLnBrk="1" hangingPunct="1">
                  <a:lnSpc>
                    <a:spcPct val="100000"/>
                  </a:lnSpc>
                  <a:buClr>
                    <a:schemeClr val="accent1"/>
                  </a:buClr>
                  <a:buSzPct val="70000"/>
                  <a:buFont typeface="Wingdings" pitchFamily="2" charset="2"/>
                  <a:buChar char="Ø"/>
                </a:pPr>
                <a:r>
                  <a:rPr lang="zh-CN" altLang="en-US" sz="2400" dirty="0" smtClean="0">
                    <a:latin typeface="Times New Roman" pitchFamily="18" charset="0"/>
                    <a:ea typeface="宋体" panose="02010600030101010101" pitchFamily="2" charset="-122"/>
                    <a:cs typeface="Times New Roman" pitchFamily="18" charset="0"/>
                  </a:rPr>
                  <a:t>股票价格为</a:t>
                </a:r>
                <a:r>
                  <a:rPr lang="en-US" altLang="zh-CN" sz="2400" dirty="0" smtClean="0">
                    <a:latin typeface="Times New Roman" pitchFamily="18" charset="0"/>
                    <a:ea typeface="宋体" panose="02010600030101010101" pitchFamily="2" charset="-122"/>
                    <a:cs typeface="Times New Roman" pitchFamily="18" charset="0"/>
                  </a:rPr>
                  <a:t>200</a:t>
                </a:r>
                <a:r>
                  <a:rPr lang="zh-CN" altLang="en-US" sz="2400" dirty="0">
                    <a:latin typeface="Times New Roman" pitchFamily="18" charset="0"/>
                    <a:ea typeface="宋体" panose="02010600030101010101" pitchFamily="2" charset="-122"/>
                    <a:cs typeface="Times New Roman" pitchFamily="18" charset="0"/>
                  </a:rPr>
                  <a:t>美元，期权价格</a:t>
                </a:r>
                <a:r>
                  <a:rPr lang="zh-CN" altLang="en-US" sz="2400" dirty="0" smtClean="0">
                    <a:latin typeface="Times New Roman" pitchFamily="18" charset="0"/>
                    <a:ea typeface="宋体" panose="02010600030101010101" pitchFamily="2" charset="-122"/>
                    <a:cs typeface="Times New Roman" pitchFamily="18" charset="0"/>
                  </a:rPr>
                  <a:t>为</a:t>
                </a:r>
                <a:r>
                  <a:rPr lang="en-US" altLang="zh-CN" sz="2400" dirty="0" smtClean="0">
                    <a:latin typeface="Times New Roman" pitchFamily="18" charset="0"/>
                    <a:ea typeface="宋体" panose="02010600030101010101" pitchFamily="2" charset="-122"/>
                    <a:cs typeface="Times New Roman" pitchFamily="18" charset="0"/>
                  </a:rPr>
                  <a:t>20</a:t>
                </a:r>
                <a:r>
                  <a:rPr lang="zh-CN" altLang="en-US" sz="2400" dirty="0">
                    <a:latin typeface="Times New Roman" pitchFamily="18" charset="0"/>
                    <a:ea typeface="宋体" panose="02010600030101010101" pitchFamily="2" charset="-122"/>
                    <a:cs typeface="Times New Roman" pitchFamily="18" charset="0"/>
                  </a:rPr>
                  <a:t>美元。某金融机构的交易员卖出</a:t>
                </a:r>
                <a:r>
                  <a:rPr lang="zh-CN" altLang="en-US" sz="2400" dirty="0" smtClean="0">
                    <a:latin typeface="Times New Roman" pitchFamily="18" charset="0"/>
                    <a:ea typeface="宋体" panose="02010600030101010101" pitchFamily="2" charset="-122"/>
                    <a:cs typeface="Times New Roman" pitchFamily="18" charset="0"/>
                  </a:rPr>
                  <a:t>了</a:t>
                </a:r>
                <a:r>
                  <a:rPr lang="en-US" altLang="zh-CN" sz="2400" dirty="0" smtClean="0">
                    <a:latin typeface="Times New Roman" pitchFamily="18" charset="0"/>
                    <a:ea typeface="宋体" panose="02010600030101010101" pitchFamily="2" charset="-122"/>
                    <a:cs typeface="Times New Roman" pitchFamily="18" charset="0"/>
                  </a:rPr>
                  <a:t>40</a:t>
                </a:r>
                <a:r>
                  <a:rPr lang="zh-CN" altLang="en-US" sz="2400" dirty="0">
                    <a:latin typeface="Times New Roman" pitchFamily="18" charset="0"/>
                    <a:ea typeface="宋体" panose="02010600030101010101" pitchFamily="2" charset="-122"/>
                    <a:cs typeface="Times New Roman" pitchFamily="18" charset="0"/>
                  </a:rPr>
                  <a:t>份该股票的看涨期权（期权持有者有权</a:t>
                </a:r>
                <a:r>
                  <a:rPr lang="zh-CN" altLang="en-US" sz="2400" dirty="0" smtClean="0">
                    <a:latin typeface="Times New Roman" pitchFamily="18" charset="0"/>
                    <a:ea typeface="宋体" panose="02010600030101010101" pitchFamily="2" charset="-122"/>
                    <a:cs typeface="Times New Roman" pitchFamily="18" charset="0"/>
                  </a:rPr>
                  <a:t>购买</a:t>
                </a:r>
                <a:r>
                  <a:rPr lang="en-US" altLang="zh-CN" sz="2400" dirty="0" smtClean="0">
                    <a:latin typeface="Times New Roman" pitchFamily="18" charset="0"/>
                    <a:ea typeface="宋体" panose="02010600030101010101" pitchFamily="2" charset="-122"/>
                    <a:cs typeface="Times New Roman" pitchFamily="18" charset="0"/>
                  </a:rPr>
                  <a:t>4000</a:t>
                </a:r>
                <a:r>
                  <a:rPr lang="zh-CN" altLang="en-US" sz="2400" dirty="0">
                    <a:latin typeface="Times New Roman" pitchFamily="18" charset="0"/>
                    <a:ea typeface="宋体" panose="02010600030101010101" pitchFamily="2" charset="-122"/>
                    <a:cs typeface="Times New Roman" pitchFamily="18" charset="0"/>
                  </a:rPr>
                  <a:t>股股票）。交易员的头寸可以通过</a:t>
                </a:r>
                <a:r>
                  <a:rPr lang="zh-CN" altLang="en-US" sz="2400" dirty="0" smtClean="0">
                    <a:latin typeface="Times New Roman" pitchFamily="18" charset="0"/>
                    <a:ea typeface="宋体" panose="02010600030101010101" pitchFamily="2" charset="-122"/>
                    <a:cs typeface="Times New Roman" pitchFamily="18" charset="0"/>
                  </a:rPr>
                  <a:t>购买</a:t>
                </a:r>
                <a:r>
                  <a:rPr lang="en-US" altLang="zh-CN" sz="2400" dirty="0" smtClean="0">
                    <a:latin typeface="Times New Roman" pitchFamily="18" charset="0"/>
                    <a:ea typeface="宋体" panose="02010600030101010101" pitchFamily="2" charset="-122"/>
                    <a:cs typeface="Times New Roman" pitchFamily="18" charset="0"/>
                  </a:rPr>
                  <a:t>2000 </a:t>
                </a:r>
                <a:r>
                  <a:rPr lang="zh-CN" altLang="en-US" sz="2400" dirty="0">
                    <a:latin typeface="Times New Roman" pitchFamily="18" charset="0"/>
                    <a:ea typeface="宋体" panose="02010600030101010101" pitchFamily="2" charset="-122"/>
                    <a:cs typeface="Times New Roman" pitchFamily="18" charset="0"/>
                  </a:rPr>
                  <a:t>股股票来对冲。</a:t>
                </a: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期权头寸所对应的盈利（亏损）会被股票头寸上的亏损（盈利）来抵消</a:t>
                </a:r>
                <a:r>
                  <a:rPr lang="zh-CN" altLang="en-US" sz="2400" dirty="0" smtClean="0">
                    <a:latin typeface="Times New Roman" pitchFamily="18" charset="0"/>
                    <a:ea typeface="宋体" panose="02010600030101010101" pitchFamily="2" charset="-122"/>
                    <a:cs typeface="Times New Roman" pitchFamily="18" charset="0"/>
                  </a:rPr>
                  <a:t>。</a:t>
                </a:r>
                <a:endParaRPr lang="en-US" altLang="zh-CN" sz="2400" dirty="0" smtClean="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endParaRPr lang="en-US" altLang="zh-CN" sz="2400" dirty="0">
                  <a:latin typeface="Times New Roman" pitchFamily="18" charset="0"/>
                  <a:ea typeface="宋体" panose="02010600030101010101" pitchFamily="2" charset="-122"/>
                  <a:cs typeface="Times New Roman" pitchFamily="18" charset="0"/>
                </a:endParaRPr>
              </a:p>
              <a:p>
                <a:pPr>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例如：如果股票价格上涨</a:t>
                </a:r>
                <a:r>
                  <a:rPr lang="en-US" altLang="zh-CN" sz="2400" dirty="0">
                    <a:latin typeface="Times New Roman" pitchFamily="18" charset="0"/>
                    <a:ea typeface="宋体" panose="02010600030101010101" pitchFamily="2" charset="-122"/>
                    <a:cs typeface="Times New Roman" pitchFamily="18" charset="0"/>
                  </a:rPr>
                  <a:t>1</a:t>
                </a:r>
                <a:r>
                  <a:rPr lang="zh-CN" altLang="en-US" sz="2400" dirty="0">
                    <a:latin typeface="Times New Roman" pitchFamily="18" charset="0"/>
                    <a:ea typeface="宋体" panose="02010600030101010101" pitchFamily="2" charset="-122"/>
                    <a:cs typeface="Times New Roman" pitchFamily="18" charset="0"/>
                  </a:rPr>
                  <a:t>美元（买入的股票会</a:t>
                </a:r>
                <a:r>
                  <a:rPr lang="zh-CN" altLang="en-US" sz="2400" dirty="0" smtClean="0">
                    <a:latin typeface="Times New Roman" pitchFamily="18" charset="0"/>
                    <a:ea typeface="宋体" panose="02010600030101010101" pitchFamily="2" charset="-122"/>
                    <a:cs typeface="Times New Roman" pitchFamily="18" charset="0"/>
                  </a:rPr>
                  <a:t>升值</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美元），期权价格将上涨</a:t>
                </a:r>
                <a14:m>
                  <m:oMath xmlns:m="http://schemas.openxmlformats.org/officeDocument/2006/math">
                    <m:r>
                      <a:rPr lang="zh-CN" altLang="en-US" sz="2400">
                        <a:latin typeface="Cambria Math"/>
                      </a:rPr>
                      <m:t>0.</m:t>
                    </m:r>
                    <m:r>
                      <a:rPr lang="en-US" altLang="zh-CN" sz="2400" b="0" i="0" smtClean="0">
                        <a:latin typeface="Cambria Math"/>
                      </a:rPr>
                      <m:t>5</m:t>
                    </m:r>
                    <m:r>
                      <a:rPr lang="zh-CN" altLang="en-US" sz="2400">
                        <a:latin typeface="Cambria Math"/>
                      </a:rPr>
                      <m:t>×1=0.</m:t>
                    </m:r>
                    <m:r>
                      <a:rPr lang="en-US" altLang="zh-CN" sz="2400" b="0" i="0" smtClean="0">
                        <a:latin typeface="Cambria Math"/>
                      </a:rPr>
                      <m:t>5</m:t>
                    </m:r>
                  </m:oMath>
                </a14:m>
                <a:r>
                  <a:rPr lang="zh-CN" altLang="en-US" sz="2400" dirty="0">
                    <a:latin typeface="Times New Roman" pitchFamily="18" charset="0"/>
                    <a:ea typeface="宋体" panose="02010600030101010101" pitchFamily="2" charset="-122"/>
                    <a:cs typeface="Times New Roman" pitchFamily="18" charset="0"/>
                  </a:rPr>
                  <a:t>美元（卖出期权头寸会带来</a:t>
                </a:r>
                <a:r>
                  <a:rPr lang="zh-CN" altLang="en-US" sz="2400" dirty="0" smtClean="0">
                    <a:latin typeface="Times New Roman" pitchFamily="18" charset="0"/>
                    <a:ea typeface="宋体" panose="02010600030101010101" pitchFamily="2" charset="-122"/>
                    <a:cs typeface="Times New Roman" pitchFamily="18" charset="0"/>
                  </a:rPr>
                  <a:t>损失</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a:t>
                </a:r>
                <a:r>
                  <a:rPr lang="zh-CN" altLang="en-US" sz="2400" dirty="0" smtClean="0">
                    <a:latin typeface="Times New Roman" pitchFamily="18" charset="0"/>
                    <a:ea typeface="宋体" panose="02010600030101010101" pitchFamily="2" charset="-122"/>
                    <a:cs typeface="Times New Roman" pitchFamily="18" charset="0"/>
                  </a:rPr>
                  <a:t>；</a:t>
                </a:r>
                <a:endParaRPr lang="en-US" altLang="zh-CN" sz="2400" dirty="0" smtClean="0">
                  <a:latin typeface="Times New Roman" pitchFamily="18" charset="0"/>
                  <a:ea typeface="宋体" panose="02010600030101010101" pitchFamily="2" charset="-122"/>
                  <a:cs typeface="Times New Roman" pitchFamily="18" charset="0"/>
                </a:endParaRPr>
              </a:p>
              <a:p>
                <a:pPr>
                  <a:buClr>
                    <a:schemeClr val="accent1"/>
                  </a:buClr>
                  <a:buSzPct val="70000"/>
                  <a:buFont typeface="Wingdings" pitchFamily="2" charset="2"/>
                  <a:buChar char="Ø"/>
                </a:pP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如果股票价格下跌</a:t>
                </a:r>
                <a:r>
                  <a:rPr lang="en-US" altLang="zh-CN" sz="2400" dirty="0">
                    <a:latin typeface="Times New Roman" pitchFamily="18" charset="0"/>
                    <a:ea typeface="宋体" panose="02010600030101010101" pitchFamily="2" charset="-122"/>
                    <a:cs typeface="Times New Roman" pitchFamily="18" charset="0"/>
                  </a:rPr>
                  <a:t>1</a:t>
                </a:r>
                <a:r>
                  <a:rPr lang="zh-CN" altLang="en-US" sz="2400" dirty="0">
                    <a:latin typeface="Times New Roman" pitchFamily="18" charset="0"/>
                    <a:ea typeface="宋体" panose="02010600030101010101" pitchFamily="2" charset="-122"/>
                    <a:cs typeface="Times New Roman" pitchFamily="18" charset="0"/>
                  </a:rPr>
                  <a:t>美元（买入股票会</a:t>
                </a:r>
                <a:r>
                  <a:rPr lang="zh-CN" altLang="en-US" sz="2400" dirty="0" smtClean="0">
                    <a:latin typeface="Times New Roman" pitchFamily="18" charset="0"/>
                    <a:ea typeface="宋体" panose="02010600030101010101" pitchFamily="2" charset="-122"/>
                    <a:cs typeface="Times New Roman" pitchFamily="18" charset="0"/>
                  </a:rPr>
                  <a:t>损失</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美元），期权价格下跌</a:t>
                </a:r>
                <a:r>
                  <a:rPr lang="en-US" altLang="zh-CN" sz="2400" dirty="0" smtClean="0">
                    <a:latin typeface="Times New Roman" pitchFamily="18" charset="0"/>
                    <a:ea typeface="宋体" panose="02010600030101010101" pitchFamily="2" charset="-122"/>
                    <a:cs typeface="Times New Roman" pitchFamily="18" charset="0"/>
                  </a:rPr>
                  <a:t>0.5</a:t>
                </a:r>
                <a:r>
                  <a:rPr lang="zh-CN" altLang="en-US" sz="2400" dirty="0" smtClean="0">
                    <a:latin typeface="Times New Roman" pitchFamily="18" charset="0"/>
                    <a:ea typeface="宋体" panose="02010600030101010101" pitchFamily="2" charset="-122"/>
                    <a:cs typeface="Times New Roman" pitchFamily="18" charset="0"/>
                  </a:rPr>
                  <a:t>美元</a:t>
                </a:r>
                <a:r>
                  <a:rPr lang="zh-CN" altLang="en-US" sz="2400" dirty="0">
                    <a:latin typeface="Times New Roman" pitchFamily="18" charset="0"/>
                    <a:ea typeface="宋体" panose="02010600030101010101" pitchFamily="2" charset="-122"/>
                    <a:cs typeface="Times New Roman" pitchFamily="18" charset="0"/>
                  </a:rPr>
                  <a:t>（卖出期权会</a:t>
                </a:r>
                <a:r>
                  <a:rPr lang="zh-CN" altLang="en-US" sz="2400" dirty="0" smtClean="0">
                    <a:latin typeface="Times New Roman" pitchFamily="18" charset="0"/>
                    <a:ea typeface="宋体" panose="02010600030101010101" pitchFamily="2" charset="-122"/>
                    <a:cs typeface="Times New Roman" pitchFamily="18" charset="0"/>
                  </a:rPr>
                  <a:t>带来</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美元收益）。</a:t>
                </a:r>
              </a:p>
              <a:p>
                <a:pPr eaLnBrk="1" hangingPunct="1">
                  <a:buClr>
                    <a:schemeClr val="accent1"/>
                  </a:buClr>
                  <a:buSzPct val="70000"/>
                  <a:buFont typeface="Wingdings" panose="05000000000000000000" pitchFamily="2" charset="2"/>
                </a:pPr>
                <a:endParaRPr lang="zh-CN" altLang="en-US" sz="2400" dirty="0">
                  <a:latin typeface="Times New Roman" pitchFamily="18" charset="0"/>
                  <a:ea typeface="宋体" panose="02010600030101010101" pitchFamily="2" charset="-122"/>
                  <a:cs typeface="Times New Roman" pitchFamily="18" charset="0"/>
                </a:endParaRPr>
              </a:p>
            </p:txBody>
          </p:sp>
        </mc:Choice>
        <mc:Fallback xmlns="">
          <p:sp>
            <p:nvSpPr>
              <p:cNvPr id="29699" name="内容占位符 1"/>
              <p:cNvSpPr>
                <a:spLocks noGrp="1" noRot="1" noChangeAspect="1" noMove="1" noResize="1" noEditPoints="1" noAdjustHandles="1" noChangeArrowheads="1" noChangeShapeType="1" noTextEdit="1"/>
              </p:cNvSpPr>
              <p:nvPr>
                <p:ph sz="quarter" idx="1"/>
              </p:nvPr>
            </p:nvSpPr>
            <p:spPr>
              <a:xfrm>
                <a:off x="332979" y="1412776"/>
                <a:ext cx="11421137" cy="4525963"/>
              </a:xfrm>
              <a:blipFill rotWithShape="1">
                <a:blip r:embed="rId2"/>
                <a:stretch>
                  <a:fillRect l="-267" t="-1482" r="-160" b="-3908"/>
                </a:stretch>
              </a:blipFill>
              <a:ln/>
            </p:spPr>
            <p:txBody>
              <a:bodyPr/>
              <a:lstStyle/>
              <a:p>
                <a:r>
                  <a:rPr lang="zh-CN" altLang="en-US">
                    <a:noFill/>
                  </a:rPr>
                  <a:t> </a:t>
                </a:r>
              </a:p>
            </p:txBody>
          </p:sp>
        </mc:Fallback>
      </mc:AlternateContent>
      <p:sp>
        <p:nvSpPr>
          <p:cNvPr id="5" name="矩形 4"/>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851860711"/>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61911" y="654685"/>
            <a:ext cx="11428109"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（五）</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动态中性策略</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20000"/>
              </a:lnSpc>
              <a:spcBef>
                <a:spcPts val="0"/>
              </a:spcBef>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8-1</a:t>
            </a:r>
            <a:r>
              <a:rPr lang="zh-CN" altLang="en-US" sz="2000" dirty="0" smtClean="0">
                <a:latin typeface="Times New Roman" panose="02020603050405020304" pitchFamily="18" charset="0"/>
                <a:cs typeface="Times New Roman" panose="02020603050405020304" pitchFamily="18" charset="0"/>
              </a:rPr>
              <a:t>】</a:t>
            </a:r>
            <a:r>
              <a:rPr lang="zh-CN" altLang="zh-CN" sz="2000" dirty="0"/>
              <a:t>假定交易员卖出</a:t>
            </a:r>
            <a:r>
              <a:rPr lang="en-US" altLang="zh-CN" sz="2000" dirty="0"/>
              <a:t>100 000</a:t>
            </a:r>
            <a:r>
              <a:rPr lang="zh-CN" altLang="zh-CN" sz="2000" dirty="0"/>
              <a:t>单位的欧式期权，当前股票市值为</a:t>
            </a:r>
            <a:r>
              <a:rPr lang="en-US" altLang="zh-CN" sz="2000" dirty="0"/>
              <a:t>54</a:t>
            </a:r>
            <a:r>
              <a:rPr lang="zh-CN" altLang="zh-CN" sz="2000" dirty="0"/>
              <a:t>元，期权行使价格为</a:t>
            </a:r>
            <a:r>
              <a:rPr lang="en-US" altLang="zh-CN" sz="2000" dirty="0"/>
              <a:t>57</a:t>
            </a:r>
            <a:r>
              <a:rPr lang="zh-CN" altLang="zh-CN" sz="2000" dirty="0"/>
              <a:t>元，股票波动率为</a:t>
            </a:r>
            <a:r>
              <a:rPr lang="en-US" altLang="zh-CN" sz="2000" dirty="0"/>
              <a:t>10%</a:t>
            </a:r>
            <a:r>
              <a:rPr lang="zh-CN" altLang="zh-CN" sz="2000" dirty="0"/>
              <a:t>，期限为</a:t>
            </a:r>
            <a:r>
              <a:rPr lang="en-US" altLang="zh-CN" sz="2000" dirty="0"/>
              <a:t>10</a:t>
            </a:r>
            <a:r>
              <a:rPr lang="zh-CN" altLang="zh-CN" sz="2000" dirty="0"/>
              <a:t>周，试用期权的动态</a:t>
            </a:r>
            <a:r>
              <a:rPr lang="en-US" altLang="zh-CN" sz="2000" dirty="0"/>
              <a:t>Delta</a:t>
            </a:r>
            <a:r>
              <a:rPr lang="zh-CN" altLang="zh-CN" sz="2000" dirty="0"/>
              <a:t>对冲策略，求解整个期权存活周期中的对冲</a:t>
            </a:r>
            <a:r>
              <a:rPr lang="zh-CN" altLang="zh-CN" sz="2000" dirty="0" smtClean="0"/>
              <a:t>成</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a:lnSpc>
                <a:spcPct val="120000"/>
              </a:lnSpc>
              <a:spcBef>
                <a:spcPts val="0"/>
              </a:spcBef>
              <a:buFont typeface="Arial" panose="020B0604020202020204" pitchFamily="34" charset="0"/>
            </a:pPr>
            <a:endParaRPr sz="1600" dirty="0" smtClean="0"/>
          </a:p>
        </p:txBody>
      </p:sp>
      <p:graphicFrame>
        <p:nvGraphicFramePr>
          <p:cNvPr id="11" name="表格 10"/>
          <p:cNvGraphicFramePr/>
          <p:nvPr>
            <p:custDataLst>
              <p:tags r:id="rId1"/>
            </p:custDataLst>
            <p:extLst>
              <p:ext uri="{D42A27DB-BD31-4B8C-83A1-F6EECF244321}">
                <p14:modId xmlns:p14="http://schemas.microsoft.com/office/powerpoint/2010/main" val="2295748295"/>
              </p:ext>
            </p:extLst>
          </p:nvPr>
        </p:nvGraphicFramePr>
        <p:xfrm>
          <a:off x="403354" y="2852936"/>
          <a:ext cx="10945221" cy="3291842"/>
        </p:xfrm>
        <a:graphic>
          <a:graphicData uri="http://schemas.openxmlformats.org/drawingml/2006/table">
            <a:tbl>
              <a:tblPr firstRow="1" bandRow="1">
                <a:tableStyleId>{5C22544A-7EE6-4342-B048-85BDC9FD1C3A}</a:tableStyleId>
              </a:tblPr>
              <a:tblGrid>
                <a:gridCol w="1563603"/>
                <a:gridCol w="1318350"/>
                <a:gridCol w="1368152"/>
                <a:gridCol w="1584176"/>
                <a:gridCol w="1728192"/>
                <a:gridCol w="1819145"/>
                <a:gridCol w="1563603"/>
              </a:tblGrid>
              <a:tr h="471805">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周</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股票价格</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Delta</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股票购买数量</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总的购买成本</a:t>
                      </a: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累积购买成本</a:t>
                      </a:r>
                      <a:endParaRPr lang="en-US" sz="16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利率</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54</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0.1363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13633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2.60%</a:t>
                      </a:r>
                      <a:endParaRPr lang="zh-CN" sz="1800" kern="1200">
                        <a:solidFill>
                          <a:schemeClr val="dk1"/>
                        </a:solidFill>
                        <a:latin typeface="+mn-lt"/>
                        <a:ea typeface="+mn-ea"/>
                        <a:cs typeface="+mn-cs"/>
                      </a:endParaRPr>
                    </a:p>
                  </a:txBody>
                  <a:tcPr marL="68580" marR="68580" marT="0" marB="0" anchor="ctr"/>
                </a:tc>
              </a:tr>
              <a:tr h="34607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54.2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0.1351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-0.66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72.95</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2.10%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53.6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0.0724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-6271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-33.61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39.34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2.30%</a:t>
                      </a:r>
                      <a:endParaRPr lang="zh-CN" sz="1800" kern="1200" dirty="0">
                        <a:solidFill>
                          <a:schemeClr val="dk1"/>
                        </a:solidFill>
                        <a:latin typeface="+mn-lt"/>
                        <a:ea typeface="+mn-ea"/>
                        <a:cs typeface="+mn-cs"/>
                      </a:endParaRPr>
                    </a:p>
                  </a:txBody>
                  <a:tcPr marL="68580" marR="68580" marT="0" marB="0" anchor="ctr"/>
                </a:tc>
              </a:tr>
              <a:tr h="345440">
                <a:tc>
                  <a:txBody>
                    <a:bodyPr/>
                    <a:lstStyle/>
                    <a:p>
                      <a:pPr algn="ctr">
                        <a:lnSpc>
                          <a:spcPct val="150000"/>
                        </a:lnSpc>
                        <a:spcBef>
                          <a:spcPts val="0"/>
                        </a:spcBef>
                        <a:spcAft>
                          <a:spcPts val="0"/>
                        </a:spcAft>
                      </a:pPr>
                      <a:r>
                        <a:rPr lang="en-CA" sz="1800" dirty="0" smtClean="0"/>
                        <a:t>.......</a:t>
                      </a:r>
                      <a:endParaRPr lang="en-US" sz="1800" dirty="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r>
              <a:tr h="345440">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59.1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0.9958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2062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12.19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60.3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1.30%</a:t>
                      </a:r>
                      <a:endParaRPr lang="zh-CN" sz="1800" kern="1200" dirty="0">
                        <a:solidFill>
                          <a:schemeClr val="dk1"/>
                        </a:solidFill>
                        <a:latin typeface="+mn-lt"/>
                        <a:ea typeface="+mn-ea"/>
                        <a:cs typeface="+mn-cs"/>
                      </a:endParaRPr>
                    </a:p>
                  </a:txBody>
                  <a:tcPr marL="68580" marR="68580" marT="0" marB="0" anchor="ctr"/>
                </a:tc>
              </a:tr>
            </a:tbl>
          </a:graphicData>
        </a:graphic>
      </p:graphicFrame>
      <p:sp>
        <p:nvSpPr>
          <p:cNvPr id="20" name="文本框 19"/>
          <p:cNvSpPr txBox="1"/>
          <p:nvPr/>
        </p:nvSpPr>
        <p:spPr>
          <a:xfrm>
            <a:off x="4941491" y="1285527"/>
            <a:ext cx="6912769" cy="584775"/>
          </a:xfrm>
          <a:prstGeom prst="rect">
            <a:avLst/>
          </a:prstGeom>
          <a:noFill/>
          <a:ln w="19050">
            <a:solidFill>
              <a:srgbClr val="215968"/>
            </a:solidFill>
          </a:ln>
        </p:spPr>
        <p:txBody>
          <a:bodyPr wrap="square" rtlCol="0">
            <a:spAutoFit/>
          </a:bodyPr>
          <a:lstStyle/>
          <a:p>
            <a:r>
              <a:rPr lang="zh-CN" altLang="zh-CN" sz="1600" dirty="0"/>
              <a:t>扣除出售股票的收入</a:t>
            </a:r>
            <a:r>
              <a:rPr lang="en-US" altLang="zh-CN" sz="1600" dirty="0"/>
              <a:t>57*100000=570</a:t>
            </a:r>
            <a:r>
              <a:rPr lang="zh-CN" altLang="zh-CN" sz="1600" dirty="0"/>
              <a:t>万元，则整个期权存活期，实现完全</a:t>
            </a:r>
            <a:r>
              <a:rPr lang="en-US" altLang="zh-CN" sz="1600" dirty="0"/>
              <a:t>Delta</a:t>
            </a:r>
            <a:r>
              <a:rPr lang="zh-CN" altLang="zh-CN" sz="1600" dirty="0"/>
              <a:t>对冲总的对冲成本为</a:t>
            </a:r>
            <a:r>
              <a:rPr lang="en-US" altLang="zh-CN" sz="1600" dirty="0"/>
              <a:t>570.98*10000-5700000=9774.473</a:t>
            </a:r>
            <a:r>
              <a:rPr lang="zh-CN" altLang="zh-CN" sz="1600" dirty="0"/>
              <a:t>元</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10" name="矩形 9"/>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三</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lang="en-US" altLang="zh-CN" sz="5400" b="1" dirty="0" smtClean="0">
                <a:solidFill>
                  <a:schemeClr val="bg1"/>
                </a:solidFill>
                <a:latin typeface="微软雅黑" panose="020B0503020204020204" pitchFamily="34" charset="-122"/>
                <a:ea typeface="微软雅黑" panose="020B0503020204020204" pitchFamily="34" charset="-122"/>
              </a:rPr>
              <a:t>Gamma</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8612426"/>
      </p:ext>
    </p:extLst>
  </p:cSld>
  <p:clrMapOvr>
    <a:masterClrMapping/>
  </p:clrMapOvr>
  <p:transition spd="slow" advClick="0" advTm="334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内容占位符 1"/>
          <p:cNvSpPr>
            <a:spLocks noGrp="1"/>
          </p:cNvSpPr>
          <p:nvPr>
            <p:ph sz="quarter" idx="1"/>
          </p:nvPr>
        </p:nvSpPr>
        <p:spPr>
          <a:xfrm>
            <a:off x="179247" y="620688"/>
            <a:ext cx="11297933" cy="5376862"/>
          </a:xfrm>
          <a:ln/>
        </p:spPr>
        <p:txBody>
          <a:bodyPr vert="horz" wrap="square" lIns="91440" tIns="45720" rIns="91440" bIns="45720" anchor="t"/>
          <a:lstStyle/>
          <a:p>
            <a:pPr marL="0" indent="0">
              <a:buNone/>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p>
          <a:p>
            <a:pPr eaLnBrk="1" hangingPunct="1">
              <a:buClr>
                <a:schemeClr val="accent1"/>
              </a:buClr>
              <a:buSzPct val="70000"/>
              <a:buFont typeface="Wingdings" pitchFamily="2" charset="2"/>
              <a:buChar char="Ø"/>
            </a:pPr>
            <a:r>
              <a:rPr lang="en-US" altLang="zh-CN" sz="2400" dirty="0" smtClean="0">
                <a:latin typeface="宋体" panose="02010600030101010101" pitchFamily="2" charset="-122"/>
                <a:ea typeface="宋体" panose="02010600030101010101" pitchFamily="2" charset="-122"/>
                <a:cs typeface="宋体" panose="02010600030101010101" pitchFamily="2" charset="-122"/>
              </a:rPr>
              <a:t>Gamma</a:t>
            </a:r>
            <a:r>
              <a:rPr lang="zh-CN" altLang="en-US" sz="2400" dirty="0">
                <a:latin typeface="宋体" panose="02010600030101010101" pitchFamily="2" charset="-122"/>
                <a:ea typeface="宋体" panose="02010600030101010101" pitchFamily="2" charset="-122"/>
                <a:cs typeface="宋体" panose="02010600030101010101" pitchFamily="2" charset="-122"/>
              </a:rPr>
              <a:t>度量了金融衍生产品价格变化对标的资产价格变化的非线性灵敏感。</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marL="0" indent="0" eaLnBrk="1" hangingPunct="1">
              <a:buClr>
                <a:schemeClr val="accent1"/>
              </a:buClr>
              <a:buSzPct val="70000"/>
              <a:buNone/>
            </a:pPr>
            <a:endParaRPr lang="zh-CN" altLang="en-US" dirty="0"/>
          </a:p>
          <a:p>
            <a:pPr eaLnBrk="1" hangingPunct="1">
              <a:buClr>
                <a:schemeClr val="accent1"/>
              </a:buClr>
              <a:buSzPct val="70000"/>
              <a:buFont typeface="Wingdings 3" panose="05040102010807070707" pitchFamily="18" charset="2"/>
              <a:buNone/>
            </a:pPr>
            <a:endParaRPr lang="zh-CN" altLang="en-US" sz="24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grpSp>
        <p:nvGrpSpPr>
          <p:cNvPr id="37892" name="组合 4"/>
          <p:cNvGrpSpPr/>
          <p:nvPr/>
        </p:nvGrpSpPr>
        <p:grpSpPr>
          <a:xfrm>
            <a:off x="2058190" y="1946509"/>
            <a:ext cx="8321598" cy="3695700"/>
            <a:chOff x="885538" y="2093913"/>
            <a:chExt cx="7282150" cy="4062056"/>
          </a:xfrm>
        </p:grpSpPr>
        <p:sp>
          <p:nvSpPr>
            <p:cNvPr id="37893" name="Line 4"/>
            <p:cNvSpPr/>
            <p:nvPr/>
          </p:nvSpPr>
          <p:spPr>
            <a:xfrm>
              <a:off x="2295525" y="2093913"/>
              <a:ext cx="0" cy="3475037"/>
            </a:xfrm>
            <a:prstGeom prst="line">
              <a:avLst/>
            </a:prstGeom>
            <a:ln w="12700" cap="flat" cmpd="sng">
              <a:solidFill>
                <a:schemeClr val="tx1"/>
              </a:solidFill>
              <a:prstDash val="solid"/>
              <a:headEnd type="stealth" w="med" len="lg"/>
              <a:tailEnd type="none" w="sm" len="sm"/>
            </a:ln>
          </p:spPr>
        </p:sp>
        <p:sp>
          <p:nvSpPr>
            <p:cNvPr id="37894" name="Line 5"/>
            <p:cNvSpPr/>
            <p:nvPr/>
          </p:nvSpPr>
          <p:spPr>
            <a:xfrm>
              <a:off x="2295525" y="5568950"/>
              <a:ext cx="5227638" cy="0"/>
            </a:xfrm>
            <a:prstGeom prst="line">
              <a:avLst/>
            </a:prstGeom>
            <a:ln w="12700" cap="flat" cmpd="sng">
              <a:solidFill>
                <a:schemeClr val="tx1"/>
              </a:solidFill>
              <a:prstDash val="solid"/>
              <a:headEnd type="none" w="sm" len="sm"/>
              <a:tailEnd type="stealth" w="med" len="lg"/>
            </a:ln>
          </p:spPr>
        </p:sp>
        <p:grpSp>
          <p:nvGrpSpPr>
            <p:cNvPr id="37895" name="Group 11"/>
            <p:cNvGrpSpPr/>
            <p:nvPr/>
          </p:nvGrpSpPr>
          <p:grpSpPr>
            <a:xfrm>
              <a:off x="2295526" y="2889268"/>
              <a:ext cx="4021141" cy="2671778"/>
              <a:chOff x="1446" y="1820"/>
              <a:chExt cx="2533" cy="1683"/>
            </a:xfrm>
          </p:grpSpPr>
          <p:sp>
            <p:nvSpPr>
              <p:cNvPr id="37909" name="Freeform 6"/>
              <p:cNvSpPr/>
              <p:nvPr/>
            </p:nvSpPr>
            <p:spPr>
              <a:xfrm>
                <a:off x="1446" y="3458"/>
                <a:ext cx="461" cy="45"/>
              </a:xfrm>
              <a:custGeom>
                <a:avLst/>
                <a:gdLst>
                  <a:gd name="txL" fmla="*/ 0 w 461"/>
                  <a:gd name="txT" fmla="*/ 0 h 45"/>
                  <a:gd name="txR" fmla="*/ 461 w 461"/>
                  <a:gd name="txB" fmla="*/ 45 h 45"/>
                </a:gdLst>
                <a:ahLst/>
                <a:cxnLst>
                  <a:cxn ang="0">
                    <a:pos x="0" y="44"/>
                  </a:cxn>
                  <a:cxn ang="0">
                    <a:pos x="6" y="41"/>
                  </a:cxn>
                  <a:cxn ang="0">
                    <a:pos x="17" y="41"/>
                  </a:cxn>
                  <a:cxn ang="0">
                    <a:pos x="24" y="39"/>
                  </a:cxn>
                  <a:cxn ang="0">
                    <a:pos x="35" y="41"/>
                  </a:cxn>
                  <a:cxn ang="0">
                    <a:pos x="42" y="39"/>
                  </a:cxn>
                  <a:cxn ang="0">
                    <a:pos x="143" y="41"/>
                  </a:cxn>
                  <a:cxn ang="0">
                    <a:pos x="244" y="39"/>
                  </a:cxn>
                  <a:cxn ang="0">
                    <a:pos x="368" y="25"/>
                  </a:cxn>
                  <a:cxn ang="0">
                    <a:pos x="415" y="10"/>
                  </a:cxn>
                  <a:cxn ang="0">
                    <a:pos x="460" y="0"/>
                  </a:cxn>
                </a:cxnLst>
                <a:rect l="txL" t="txT" r="txR" b="txB"/>
                <a:pathLst>
                  <a:path w="461" h="45">
                    <a:moveTo>
                      <a:pt x="0" y="44"/>
                    </a:moveTo>
                    <a:lnTo>
                      <a:pt x="6" y="41"/>
                    </a:lnTo>
                    <a:lnTo>
                      <a:pt x="17" y="41"/>
                    </a:lnTo>
                    <a:lnTo>
                      <a:pt x="24" y="39"/>
                    </a:lnTo>
                    <a:lnTo>
                      <a:pt x="35" y="41"/>
                    </a:lnTo>
                    <a:lnTo>
                      <a:pt x="42" y="39"/>
                    </a:lnTo>
                    <a:lnTo>
                      <a:pt x="143" y="41"/>
                    </a:lnTo>
                    <a:lnTo>
                      <a:pt x="244" y="39"/>
                    </a:lnTo>
                    <a:lnTo>
                      <a:pt x="368" y="25"/>
                    </a:lnTo>
                    <a:lnTo>
                      <a:pt x="415" y="10"/>
                    </a:lnTo>
                    <a:lnTo>
                      <a:pt x="460"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0" name="Freeform 7"/>
              <p:cNvSpPr/>
              <p:nvPr/>
            </p:nvSpPr>
            <p:spPr>
              <a:xfrm>
                <a:off x="1914" y="3203"/>
                <a:ext cx="685" cy="252"/>
              </a:xfrm>
              <a:custGeom>
                <a:avLst/>
                <a:gdLst>
                  <a:gd name="txL" fmla="*/ 0 w 685"/>
                  <a:gd name="txT" fmla="*/ 0 h 252"/>
                  <a:gd name="txR" fmla="*/ 685 w 685"/>
                  <a:gd name="txB" fmla="*/ 252 h 252"/>
                </a:gdLst>
                <a:ahLst/>
                <a:cxnLst>
                  <a:cxn ang="0">
                    <a:pos x="0" y="251"/>
                  </a:cxn>
                  <a:cxn ang="0">
                    <a:pos x="204" y="202"/>
                  </a:cxn>
                  <a:cxn ang="0">
                    <a:pos x="469" y="98"/>
                  </a:cxn>
                  <a:cxn ang="0">
                    <a:pos x="684" y="0"/>
                  </a:cxn>
                </a:cxnLst>
                <a:rect l="txL" t="txT" r="txR" b="txB"/>
                <a:pathLst>
                  <a:path w="685" h="252">
                    <a:moveTo>
                      <a:pt x="0" y="251"/>
                    </a:moveTo>
                    <a:lnTo>
                      <a:pt x="204" y="202"/>
                    </a:lnTo>
                    <a:lnTo>
                      <a:pt x="469" y="98"/>
                    </a:lnTo>
                    <a:lnTo>
                      <a:pt x="684"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1" name="Freeform 8"/>
              <p:cNvSpPr/>
              <p:nvPr/>
            </p:nvSpPr>
            <p:spPr>
              <a:xfrm>
                <a:off x="2598" y="2759"/>
                <a:ext cx="640" cy="445"/>
              </a:xfrm>
              <a:custGeom>
                <a:avLst/>
                <a:gdLst>
                  <a:gd name="txL" fmla="*/ 0 w 640"/>
                  <a:gd name="txT" fmla="*/ 0 h 445"/>
                  <a:gd name="txR" fmla="*/ 640 w 640"/>
                  <a:gd name="txB" fmla="*/ 445 h 445"/>
                </a:gdLst>
                <a:ahLst/>
                <a:cxnLst>
                  <a:cxn ang="0">
                    <a:pos x="0" y="444"/>
                  </a:cxn>
                  <a:cxn ang="0">
                    <a:pos x="220" y="316"/>
                  </a:cxn>
                  <a:cxn ang="0">
                    <a:pos x="381" y="206"/>
                  </a:cxn>
                  <a:cxn ang="0">
                    <a:pos x="639" y="0"/>
                  </a:cxn>
                </a:cxnLst>
                <a:rect l="txL" t="txT" r="txR" b="txB"/>
                <a:pathLst>
                  <a:path w="640" h="445">
                    <a:moveTo>
                      <a:pt x="0" y="444"/>
                    </a:moveTo>
                    <a:lnTo>
                      <a:pt x="220" y="316"/>
                    </a:lnTo>
                    <a:lnTo>
                      <a:pt x="381" y="206"/>
                    </a:lnTo>
                    <a:lnTo>
                      <a:pt x="639"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2" name="Freeform 9"/>
              <p:cNvSpPr/>
              <p:nvPr/>
            </p:nvSpPr>
            <p:spPr>
              <a:xfrm>
                <a:off x="3237" y="2162"/>
                <a:ext cx="539" cy="598"/>
              </a:xfrm>
              <a:custGeom>
                <a:avLst/>
                <a:gdLst>
                  <a:gd name="txL" fmla="*/ 0 w 539"/>
                  <a:gd name="txT" fmla="*/ 0 h 598"/>
                  <a:gd name="txR" fmla="*/ 539 w 539"/>
                  <a:gd name="txB" fmla="*/ 598 h 598"/>
                </a:gdLst>
                <a:ahLst/>
                <a:cxnLst>
                  <a:cxn ang="0">
                    <a:pos x="0" y="597"/>
                  </a:cxn>
                  <a:cxn ang="0">
                    <a:pos x="210" y="401"/>
                  </a:cxn>
                  <a:cxn ang="0">
                    <a:pos x="333" y="268"/>
                  </a:cxn>
                  <a:cxn ang="0">
                    <a:pos x="467" y="103"/>
                  </a:cxn>
                  <a:cxn ang="0">
                    <a:pos x="538" y="0"/>
                  </a:cxn>
                </a:cxnLst>
                <a:rect l="txL" t="txT" r="txR" b="txB"/>
                <a:pathLst>
                  <a:path w="539" h="598">
                    <a:moveTo>
                      <a:pt x="0" y="597"/>
                    </a:moveTo>
                    <a:lnTo>
                      <a:pt x="210" y="401"/>
                    </a:lnTo>
                    <a:lnTo>
                      <a:pt x="333" y="268"/>
                    </a:lnTo>
                    <a:lnTo>
                      <a:pt x="467" y="103"/>
                    </a:lnTo>
                    <a:lnTo>
                      <a:pt x="538"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3" name="Freeform 10"/>
              <p:cNvSpPr/>
              <p:nvPr/>
            </p:nvSpPr>
            <p:spPr>
              <a:xfrm>
                <a:off x="3775" y="1820"/>
                <a:ext cx="204" cy="343"/>
              </a:xfrm>
              <a:custGeom>
                <a:avLst/>
                <a:gdLst>
                  <a:gd name="txL" fmla="*/ 0 w 204"/>
                  <a:gd name="txT" fmla="*/ 0 h 343"/>
                  <a:gd name="txR" fmla="*/ 204 w 204"/>
                  <a:gd name="txB" fmla="*/ 343 h 343"/>
                </a:gdLst>
                <a:ahLst/>
                <a:cxnLst>
                  <a:cxn ang="0">
                    <a:pos x="0" y="342"/>
                  </a:cxn>
                  <a:cxn ang="0">
                    <a:pos x="54" y="269"/>
                  </a:cxn>
                  <a:cxn ang="0">
                    <a:pos x="107" y="183"/>
                  </a:cxn>
                  <a:cxn ang="0">
                    <a:pos x="161" y="85"/>
                  </a:cxn>
                  <a:cxn ang="0">
                    <a:pos x="203" y="0"/>
                  </a:cxn>
                </a:cxnLst>
                <a:rect l="txL" t="txT" r="txR" b="txB"/>
                <a:pathLst>
                  <a:path w="204" h="343">
                    <a:moveTo>
                      <a:pt x="0" y="342"/>
                    </a:moveTo>
                    <a:lnTo>
                      <a:pt x="54" y="269"/>
                    </a:lnTo>
                    <a:lnTo>
                      <a:pt x="107" y="183"/>
                    </a:lnTo>
                    <a:lnTo>
                      <a:pt x="161" y="85"/>
                    </a:lnTo>
                    <a:lnTo>
                      <a:pt x="203"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grpSp>
        <p:sp>
          <p:nvSpPr>
            <p:cNvPr id="37896" name="Freeform 12"/>
            <p:cNvSpPr/>
            <p:nvPr/>
          </p:nvSpPr>
          <p:spPr>
            <a:xfrm>
              <a:off x="3400425" y="4054475"/>
              <a:ext cx="2478088" cy="1504950"/>
            </a:xfrm>
            <a:custGeom>
              <a:avLst/>
              <a:gdLst>
                <a:gd name="txL" fmla="*/ 0 w 1561"/>
                <a:gd name="txT" fmla="*/ 0 h 948"/>
                <a:gd name="txR" fmla="*/ 1561 w 1561"/>
                <a:gd name="txB" fmla="*/ 948 h 948"/>
              </a:gdLst>
              <a:ahLst/>
              <a:cxnLst>
                <a:cxn ang="0">
                  <a:pos x="0" y="2147483647"/>
                </a:cxn>
                <a:cxn ang="0">
                  <a:pos x="2147483647" y="0"/>
                </a:cxn>
              </a:cxnLst>
              <a:rect l="txL" t="txT" r="txR" b="txB"/>
              <a:pathLst>
                <a:path w="1561" h="948">
                  <a:moveTo>
                    <a:pt x="0" y="947"/>
                  </a:moveTo>
                  <a:lnTo>
                    <a:pt x="1560"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897" name="Line 13"/>
            <p:cNvSpPr/>
            <p:nvPr/>
          </p:nvSpPr>
          <p:spPr>
            <a:xfrm>
              <a:off x="4429125" y="4918075"/>
              <a:ext cx="0" cy="650875"/>
            </a:xfrm>
            <a:prstGeom prst="line">
              <a:avLst/>
            </a:prstGeom>
            <a:ln w="12700" cap="flat" cmpd="sng">
              <a:solidFill>
                <a:schemeClr val="tx1"/>
              </a:solidFill>
              <a:prstDash val="sysDot"/>
              <a:headEnd type="none" w="sm" len="sm"/>
              <a:tailEnd type="none" w="sm" len="sm"/>
            </a:ln>
          </p:spPr>
        </p:sp>
        <p:sp>
          <p:nvSpPr>
            <p:cNvPr id="37898" name="Line 14"/>
            <p:cNvSpPr/>
            <p:nvPr/>
          </p:nvSpPr>
          <p:spPr>
            <a:xfrm flipH="1">
              <a:off x="2371725" y="4965700"/>
              <a:ext cx="2133600" cy="0"/>
            </a:xfrm>
            <a:prstGeom prst="line">
              <a:avLst/>
            </a:prstGeom>
            <a:ln w="12700" cap="flat" cmpd="sng">
              <a:solidFill>
                <a:schemeClr val="tx1"/>
              </a:solidFill>
              <a:prstDash val="sysDot"/>
              <a:headEnd type="none" w="sm" len="sm"/>
              <a:tailEnd type="none" w="sm" len="sm"/>
            </a:ln>
          </p:spPr>
        </p:sp>
        <p:sp>
          <p:nvSpPr>
            <p:cNvPr id="37899" name="Rectangle 15"/>
            <p:cNvSpPr/>
            <p:nvPr/>
          </p:nvSpPr>
          <p:spPr>
            <a:xfrm>
              <a:off x="4184650" y="5580063"/>
              <a:ext cx="382588" cy="575793"/>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latin typeface="Lucida Sans Unicode" panose="020B0602030504020204" pitchFamily="34" charset="0"/>
                  <a:ea typeface="黑体" panose="02010609060101010101" pitchFamily="49" charset="-122"/>
                </a:rPr>
                <a:t>S</a:t>
              </a:r>
            </a:p>
          </p:txBody>
        </p:sp>
        <p:sp>
          <p:nvSpPr>
            <p:cNvPr id="37900" name="Rectangle 16"/>
            <p:cNvSpPr/>
            <p:nvPr/>
          </p:nvSpPr>
          <p:spPr>
            <a:xfrm>
              <a:off x="1827213" y="4875213"/>
              <a:ext cx="455612" cy="508136"/>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dirty="0">
                  <a:latin typeface="Lucida Sans Unicode" panose="020B0602030504020204" pitchFamily="34" charset="0"/>
                  <a:ea typeface="黑体" panose="02010609060101010101" pitchFamily="49" charset="-122"/>
                </a:rPr>
                <a:t>C</a:t>
              </a:r>
            </a:p>
          </p:txBody>
        </p:sp>
        <p:sp>
          <p:nvSpPr>
            <p:cNvPr id="37901" name="Rectangle 17"/>
            <p:cNvSpPr/>
            <p:nvPr/>
          </p:nvSpPr>
          <p:spPr>
            <a:xfrm>
              <a:off x="6143625" y="5105400"/>
              <a:ext cx="2024063" cy="575793"/>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latin typeface="Lucida Sans Unicode" panose="020B0602030504020204" pitchFamily="34" charset="0"/>
                  <a:ea typeface="黑体" panose="02010609060101010101" pitchFamily="49" charset="-122"/>
                </a:rPr>
                <a:t>Stock price</a:t>
              </a:r>
            </a:p>
          </p:txBody>
        </p:sp>
        <p:sp>
          <p:nvSpPr>
            <p:cNvPr id="37902" name="Rectangle 18"/>
            <p:cNvSpPr/>
            <p:nvPr/>
          </p:nvSpPr>
          <p:spPr>
            <a:xfrm>
              <a:off x="5376862" y="5580063"/>
              <a:ext cx="631344" cy="575906"/>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latin typeface="Lucida Sans Unicode" panose="020B0602030504020204" pitchFamily="34" charset="0"/>
                  <a:ea typeface="黑体" panose="02010609060101010101" pitchFamily="49" charset="-122"/>
                </a:rPr>
                <a:t>S′</a:t>
              </a:r>
            </a:p>
          </p:txBody>
        </p:sp>
        <p:sp>
          <p:nvSpPr>
            <p:cNvPr id="37903" name="Line 19"/>
            <p:cNvSpPr/>
            <p:nvPr/>
          </p:nvSpPr>
          <p:spPr>
            <a:xfrm flipV="1">
              <a:off x="5567363" y="3968750"/>
              <a:ext cx="0" cy="1603375"/>
            </a:xfrm>
            <a:prstGeom prst="line">
              <a:avLst/>
            </a:prstGeom>
            <a:ln w="12700" cap="flat" cmpd="sng">
              <a:solidFill>
                <a:schemeClr val="tx1"/>
              </a:solidFill>
              <a:prstDash val="sysDot"/>
              <a:headEnd type="none" w="sm" len="sm"/>
              <a:tailEnd type="none" w="sm" len="sm"/>
            </a:ln>
          </p:spPr>
        </p:sp>
        <p:sp>
          <p:nvSpPr>
            <p:cNvPr id="37904" name="Line 20"/>
            <p:cNvSpPr/>
            <p:nvPr/>
          </p:nvSpPr>
          <p:spPr>
            <a:xfrm flipH="1">
              <a:off x="2295525" y="4251325"/>
              <a:ext cx="3271838" cy="0"/>
            </a:xfrm>
            <a:prstGeom prst="line">
              <a:avLst/>
            </a:prstGeom>
            <a:ln w="12700" cap="flat" cmpd="sng">
              <a:solidFill>
                <a:schemeClr val="tx1"/>
              </a:solidFill>
              <a:prstDash val="sysDot"/>
              <a:headEnd type="none" w="sm" len="sm"/>
              <a:tailEnd type="none" w="sm" len="sm"/>
            </a:ln>
          </p:spPr>
        </p:sp>
        <p:sp>
          <p:nvSpPr>
            <p:cNvPr id="37905" name="Line 21"/>
            <p:cNvSpPr/>
            <p:nvPr/>
          </p:nvSpPr>
          <p:spPr>
            <a:xfrm flipH="1">
              <a:off x="2295525" y="3960813"/>
              <a:ext cx="3286125" cy="0"/>
            </a:xfrm>
            <a:prstGeom prst="line">
              <a:avLst/>
            </a:prstGeom>
            <a:ln w="12700" cap="flat" cmpd="sng">
              <a:solidFill>
                <a:schemeClr val="tx1"/>
              </a:solidFill>
              <a:prstDash val="sysDot"/>
              <a:headEnd type="none" w="sm" len="sm"/>
              <a:tailEnd type="none" w="sm" len="sm"/>
            </a:ln>
          </p:spPr>
        </p:sp>
        <p:sp>
          <p:nvSpPr>
            <p:cNvPr id="37906" name="Rectangle 22"/>
            <p:cNvSpPr/>
            <p:nvPr/>
          </p:nvSpPr>
          <p:spPr>
            <a:xfrm>
              <a:off x="885538" y="2163040"/>
              <a:ext cx="1567031" cy="1049601"/>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lgn="ctr">
                <a:spcBef>
                  <a:spcPct val="0"/>
                </a:spcBef>
                <a:buClrTx/>
                <a:buSzTx/>
                <a:buFontTx/>
                <a:buNone/>
              </a:pPr>
              <a:r>
                <a:rPr lang="en-US" altLang="zh-CN" sz="2800" dirty="0">
                  <a:latin typeface="Lucida Sans Unicode" panose="020B0602030504020204" pitchFamily="34" charset="0"/>
                  <a:ea typeface="黑体" panose="02010609060101010101" pitchFamily="49" charset="-122"/>
                </a:rPr>
                <a:t>Call</a:t>
              </a:r>
            </a:p>
            <a:p>
              <a:pPr marL="0" lvl="0" indent="0" algn="ctr">
                <a:spcBef>
                  <a:spcPct val="0"/>
                </a:spcBef>
                <a:buClrTx/>
                <a:buSzTx/>
                <a:buFontTx/>
                <a:buNone/>
              </a:pPr>
              <a:r>
                <a:rPr lang="en-US" altLang="zh-CN" sz="2800" dirty="0">
                  <a:latin typeface="Lucida Sans Unicode" panose="020B0602030504020204" pitchFamily="34" charset="0"/>
                  <a:ea typeface="黑体" panose="02010609060101010101" pitchFamily="49" charset="-122"/>
                </a:rPr>
                <a:t>price</a:t>
              </a:r>
            </a:p>
          </p:txBody>
        </p:sp>
        <p:sp>
          <p:nvSpPr>
            <p:cNvPr id="37907" name="Rectangle 23"/>
            <p:cNvSpPr/>
            <p:nvPr/>
          </p:nvSpPr>
          <p:spPr>
            <a:xfrm>
              <a:off x="1761979" y="4114800"/>
              <a:ext cx="630386" cy="508136"/>
            </a:xfrm>
            <a:prstGeom prst="rect">
              <a:avLst/>
            </a:prstGeom>
            <a:noFill/>
            <a:ln w="9525">
              <a:noFill/>
            </a:ln>
          </p:spPr>
          <p:txBody>
            <a:bodyPr wrap="square"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dirty="0">
                  <a:latin typeface="Lucida Sans Unicode" panose="020B0602030504020204" pitchFamily="34" charset="0"/>
                  <a:ea typeface="黑体" panose="02010609060101010101" pitchFamily="49" charset="-122"/>
                </a:rPr>
                <a:t>C′</a:t>
              </a:r>
            </a:p>
          </p:txBody>
        </p:sp>
        <p:sp>
          <p:nvSpPr>
            <p:cNvPr id="37908" name="Rectangle 24"/>
            <p:cNvSpPr/>
            <p:nvPr/>
          </p:nvSpPr>
          <p:spPr>
            <a:xfrm>
              <a:off x="1669054" y="3733800"/>
              <a:ext cx="693146" cy="508136"/>
            </a:xfrm>
            <a:prstGeom prst="rect">
              <a:avLst/>
            </a:prstGeom>
            <a:noFill/>
            <a:ln w="9525">
              <a:noFill/>
            </a:ln>
          </p:spPr>
          <p:txBody>
            <a:bodyPr wrap="square"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dirty="0">
                  <a:latin typeface="Lucida Sans Unicode" panose="020B0602030504020204" pitchFamily="34" charset="0"/>
                  <a:ea typeface="黑体" panose="02010609060101010101" pitchFamily="49" charset="-122"/>
                </a:rPr>
                <a:t>C′′</a:t>
              </a:r>
            </a:p>
          </p:txBody>
        </p:sp>
      </p:grpSp>
      <mc:AlternateContent xmlns:mc="http://schemas.openxmlformats.org/markup-compatibility/2006" xmlns:a14="http://schemas.microsoft.com/office/drawing/2010/main">
        <mc:Choice Requires="a14">
          <p:sp>
            <p:nvSpPr>
              <p:cNvPr id="2" name="矩形 1"/>
              <p:cNvSpPr/>
              <p:nvPr/>
            </p:nvSpPr>
            <p:spPr>
              <a:xfrm>
                <a:off x="527144" y="5693881"/>
                <a:ext cx="11420837" cy="923330"/>
              </a:xfrm>
              <a:prstGeom prst="rect">
                <a:avLst/>
              </a:prstGeom>
            </p:spPr>
            <p:txBody>
              <a:bodyPr wrap="square">
                <a:spAutoFit/>
              </a:bodyPr>
              <a:lstStyle/>
              <a:p>
                <a:r>
                  <a:rPr lang="zh-CN" altLang="zh-CN" dirty="0">
                    <a:latin typeface="Times New Roman" pitchFamily="18" charset="0"/>
                    <a:cs typeface="Times New Roman" pitchFamily="18" charset="0"/>
                  </a:rPr>
                  <a:t>如上图所示，当股票价格由</a:t>
                </a:r>
                <a14:m>
                  <m:oMath xmlns:m="http://schemas.openxmlformats.org/officeDocument/2006/math">
                    <m:r>
                      <m:rPr>
                        <m:sty m:val="p"/>
                      </m:rPr>
                      <a:rPr lang="zh-CN" altLang="en-US" i="0">
                        <a:latin typeface="Cambria Math"/>
                      </a:rPr>
                      <m:t>S</m:t>
                    </m:r>
                  </m:oMath>
                </a14:m>
                <a:r>
                  <a:rPr lang="zh-CN" altLang="zh-CN" dirty="0" smtClean="0">
                    <a:latin typeface="Times New Roman" pitchFamily="18" charset="0"/>
                    <a:cs typeface="Times New Roman" pitchFamily="18" charset="0"/>
                  </a:rPr>
                  <a:t>变成</a:t>
                </a:r>
                <a:r>
                  <a:rPr lang="en-US" altLang="zh-CN" dirty="0">
                    <a:latin typeface="Times New Roman" pitchFamily="18" charset="0"/>
                    <a:ea typeface="黑体" panose="02010609060101010101" pitchFamily="49" charset="-122"/>
                    <a:cs typeface="Times New Roman" pitchFamily="18" charset="0"/>
                  </a:rPr>
                  <a:t>S</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时</a:t>
                </a:r>
                <a:r>
                  <a:rPr lang="zh-CN" altLang="zh-CN" dirty="0">
                    <a:latin typeface="Times New Roman" pitchFamily="18" charset="0"/>
                    <a:cs typeface="Times New Roman" pitchFamily="18" charset="0"/>
                  </a:rPr>
                  <a:t>，在</a:t>
                </a:r>
                <a:r>
                  <a:rPr lang="en-US" altLang="zh-CN" dirty="0">
                    <a:latin typeface="Times New Roman" pitchFamily="18" charset="0"/>
                    <a:cs typeface="Times New Roman" pitchFamily="18" charset="0"/>
                  </a:rPr>
                  <a:t>Delta</a:t>
                </a:r>
                <a:r>
                  <a:rPr lang="zh-CN" altLang="zh-CN" dirty="0">
                    <a:latin typeface="Times New Roman" pitchFamily="18" charset="0"/>
                    <a:cs typeface="Times New Roman" pitchFamily="18" charset="0"/>
                  </a:rPr>
                  <a:t>中性前提下，期权价格由</a:t>
                </a:r>
                <a14:m>
                  <m:oMath xmlns:m="http://schemas.openxmlformats.org/officeDocument/2006/math">
                    <m:r>
                      <a:rPr lang="zh-CN" altLang="en-US" i="1">
                        <a:latin typeface="Cambria Math"/>
                      </a:rPr>
                      <m:t>𝐶</m:t>
                    </m:r>
                  </m:oMath>
                </a14:m>
                <a:r>
                  <a:rPr lang="zh-CN" altLang="zh-CN" dirty="0" smtClean="0">
                    <a:latin typeface="Times New Roman" pitchFamily="18" charset="0"/>
                    <a:cs typeface="Times New Roman" pitchFamily="18" charset="0"/>
                  </a:rPr>
                  <a:t>变成</a:t>
                </a:r>
                <a:r>
                  <a:rPr lang="en-US" altLang="zh-CN" dirty="0">
                    <a:latin typeface="Times New Roman" pitchFamily="18" charset="0"/>
                    <a:ea typeface="黑体" panose="02010609060101010101" pitchFamily="49" charset="-122"/>
                    <a:cs typeface="Times New Roman" pitchFamily="18" charset="0"/>
                  </a:rPr>
                  <a:t>C</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a:t>
                </a:r>
                <a:r>
                  <a:rPr lang="zh-CN" altLang="zh-CN" dirty="0">
                    <a:latin typeface="Times New Roman" pitchFamily="18" charset="0"/>
                    <a:cs typeface="Times New Roman" pitchFamily="18" charset="0"/>
                  </a:rPr>
                  <a:t>而事实上期权</a:t>
                </a:r>
                <a:r>
                  <a:rPr lang="zh-CN" altLang="zh-CN" dirty="0" smtClean="0">
                    <a:latin typeface="Times New Roman" pitchFamily="18" charset="0"/>
                    <a:cs typeface="Times New Roman" pitchFamily="18" charset="0"/>
                  </a:rPr>
                  <a:t>由</a:t>
                </a:r>
                <a:r>
                  <a:rPr lang="en-US" altLang="zh-CN" dirty="0" smtClean="0">
                    <a:latin typeface="Times New Roman" pitchFamily="18" charset="0"/>
                    <a:cs typeface="Times New Roman" pitchFamily="18" charset="0"/>
                  </a:rPr>
                  <a:t>C</a:t>
                </a:r>
                <a:r>
                  <a:rPr lang="zh-CN" altLang="zh-CN" dirty="0" smtClean="0">
                    <a:latin typeface="Times New Roman" pitchFamily="18" charset="0"/>
                    <a:cs typeface="Times New Roman" pitchFamily="18" charset="0"/>
                  </a:rPr>
                  <a:t>变成</a:t>
                </a:r>
                <a:r>
                  <a:rPr lang="en-US" altLang="zh-CN" dirty="0">
                    <a:latin typeface="Times New Roman" pitchFamily="18" charset="0"/>
                    <a:ea typeface="黑体" panose="02010609060101010101" pitchFamily="49" charset="-122"/>
                    <a:cs typeface="Times New Roman" pitchFamily="18" charset="0"/>
                  </a:rPr>
                  <a:t>C</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a:t>
                </a:r>
                <a:r>
                  <a:rPr lang="en-US" altLang="zh-CN" dirty="0">
                    <a:latin typeface="Times New Roman" pitchFamily="18" charset="0"/>
                    <a:ea typeface="黑体" panose="02010609060101010101" pitchFamily="49" charset="-122"/>
                    <a:cs typeface="Times New Roman" pitchFamily="18" charset="0"/>
                  </a:rPr>
                  <a:t> C′</a:t>
                </a:r>
                <a:r>
                  <a:rPr lang="zh-CN" altLang="zh-CN" dirty="0" smtClean="0">
                    <a:latin typeface="Times New Roman" pitchFamily="18" charset="0"/>
                    <a:cs typeface="Times New Roman" pitchFamily="18" charset="0"/>
                  </a:rPr>
                  <a:t>与</a:t>
                </a:r>
                <a:r>
                  <a:rPr lang="en-US" altLang="zh-CN" dirty="0">
                    <a:latin typeface="Times New Roman" pitchFamily="18" charset="0"/>
                    <a:ea typeface="黑体" panose="02010609060101010101" pitchFamily="49" charset="-122"/>
                    <a:cs typeface="Times New Roman" pitchFamily="18" charset="0"/>
                  </a:rPr>
                  <a:t>C</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不同</a:t>
                </a:r>
                <a:r>
                  <a:rPr lang="zh-CN" altLang="zh-CN" dirty="0">
                    <a:latin typeface="Times New Roman" pitchFamily="18" charset="0"/>
                    <a:cs typeface="Times New Roman" pitchFamily="18" charset="0"/>
                  </a:rPr>
                  <a:t>造成了对冲误差，而这一误差的大小取决于期权价格与标的资产价格曲线</a:t>
                </a:r>
                <a:r>
                  <a:rPr lang="zh-CN" altLang="zh-CN" dirty="0" smtClean="0">
                    <a:latin typeface="Times New Roman" pitchFamily="18" charset="0"/>
                    <a:cs typeface="Times New Roman" pitchFamily="18" charset="0"/>
                  </a:rPr>
                  <a:t>的</a:t>
                </a:r>
                <a:r>
                  <a:rPr lang="zh-CN" altLang="en-US" dirty="0">
                    <a:latin typeface="Times New Roman" pitchFamily="18" charset="0"/>
                    <a:cs typeface="Times New Roman" pitchFamily="18" charset="0"/>
                  </a:rPr>
                  <a:t>曲</a:t>
                </a:r>
                <a:r>
                  <a:rPr lang="zh-CN" altLang="zh-CN" dirty="0" smtClean="0">
                    <a:latin typeface="Times New Roman" pitchFamily="18" charset="0"/>
                    <a:cs typeface="Times New Roman" pitchFamily="18" charset="0"/>
                  </a:rPr>
                  <a:t>率</a:t>
                </a:r>
                <a:r>
                  <a:rPr lang="zh-CN" altLang="zh-CN" dirty="0">
                    <a:latin typeface="Times New Roman" pitchFamily="18" charset="0"/>
                    <a:cs typeface="Times New Roman" pitchFamily="18" charset="0"/>
                  </a:rPr>
                  <a:t>，</a:t>
                </a:r>
                <a:r>
                  <a:rPr lang="en-US" altLang="zh-CN" dirty="0">
                    <a:latin typeface="Times New Roman" pitchFamily="18" charset="0"/>
                    <a:cs typeface="Times New Roman" pitchFamily="18" charset="0"/>
                  </a:rPr>
                  <a:t> Gamma</a:t>
                </a:r>
                <a:r>
                  <a:rPr lang="zh-CN" altLang="zh-CN" dirty="0">
                    <a:latin typeface="Times New Roman" pitchFamily="18" charset="0"/>
                    <a:cs typeface="Times New Roman" pitchFamily="18" charset="0"/>
                  </a:rPr>
                  <a:t>值正是用来度量这</a:t>
                </a:r>
                <a:r>
                  <a:rPr lang="zh-CN" altLang="zh-CN" dirty="0" smtClean="0">
                    <a:latin typeface="Times New Roman" pitchFamily="18" charset="0"/>
                    <a:cs typeface="Times New Roman" pitchFamily="18" charset="0"/>
                  </a:rPr>
                  <a:t>一</a:t>
                </a:r>
                <a:r>
                  <a:rPr lang="zh-CN" altLang="en-US" dirty="0" smtClean="0">
                    <a:latin typeface="Times New Roman" pitchFamily="18" charset="0"/>
                    <a:cs typeface="Times New Roman" pitchFamily="18" charset="0"/>
                  </a:rPr>
                  <a:t>曲</a:t>
                </a:r>
                <a:r>
                  <a:rPr lang="zh-CN" altLang="zh-CN" dirty="0" smtClean="0">
                    <a:latin typeface="Times New Roman" pitchFamily="18" charset="0"/>
                    <a:cs typeface="Times New Roman" pitchFamily="18" charset="0"/>
                  </a:rPr>
                  <a:t>率</a:t>
                </a:r>
                <a:r>
                  <a:rPr lang="zh-CN" altLang="zh-CN" dirty="0">
                    <a:latin typeface="Times New Roman" pitchFamily="18" charset="0"/>
                    <a:cs typeface="Times New Roman" pitchFamily="18" charset="0"/>
                  </a:rPr>
                  <a:t>。</a:t>
                </a:r>
              </a:p>
            </p:txBody>
          </p:sp>
        </mc:Choice>
        <mc:Fallback xmlns="">
          <p:sp>
            <p:nvSpPr>
              <p:cNvPr id="2" name="矩形 1"/>
              <p:cNvSpPr>
                <a:spLocks noRot="1" noChangeAspect="1" noMove="1" noResize="1" noEditPoints="1" noAdjustHandles="1" noChangeArrowheads="1" noChangeShapeType="1" noTextEdit="1"/>
              </p:cNvSpPr>
              <p:nvPr/>
            </p:nvSpPr>
            <p:spPr>
              <a:xfrm>
                <a:off x="527144" y="5693881"/>
                <a:ext cx="11420837" cy="923330"/>
              </a:xfrm>
              <a:prstGeom prst="rect">
                <a:avLst/>
              </a:prstGeom>
              <a:blipFill rotWithShape="1">
                <a:blip r:embed="rId3"/>
                <a:stretch>
                  <a:fillRect l="-427" t="-4605" b="-7895"/>
                </a:stretch>
              </a:blipFill>
            </p:spPr>
            <p:txBody>
              <a:bodyPr/>
              <a:lstStyle/>
              <a:p>
                <a:r>
                  <a:rPr lang="zh-CN" altLang="en-US">
                    <a:noFill/>
                  </a:rPr>
                  <a:t> </a:t>
                </a:r>
              </a:p>
            </p:txBody>
          </p:sp>
        </mc:Fallback>
      </mc:AlternateContent>
      <p:sp>
        <p:nvSpPr>
          <p:cNvPr id="27" name="矩形 26"/>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spTree>
    <p:extLst>
      <p:ext uri="{BB962C8B-B14F-4D97-AF65-F5344CB8AC3E}">
        <p14:creationId xmlns:p14="http://schemas.microsoft.com/office/powerpoint/2010/main" val="1341389046"/>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20395"/>
            <a:ext cx="1188132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sz="1600" dirty="0" smtClean="0"/>
          </a:p>
          <a:p>
            <a:pPr>
              <a:lnSpc>
                <a:spcPct val="140000"/>
              </a:lnSpc>
              <a:buFont typeface="Arial" panose="020B0604020202020204" pitchFamily="34" charset="0"/>
            </a:pPr>
            <a:r>
              <a:rPr sz="2400" dirty="0" err="1" smtClean="0">
                <a:latin typeface="Times New Roman" panose="02020603050405020304" pitchFamily="18" charset="0"/>
                <a:cs typeface="Times New Roman" panose="02020603050405020304" pitchFamily="18" charset="0"/>
              </a:rPr>
              <a:t>度量了金融衍生产品价格变化对标的资产价格变化的非线性灵敏感，也可以理解为</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的变动速度。用公式表示为期权价值对标的资产价格的二阶导，或者是</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对标的资产价格的导数</a:t>
            </a:r>
            <a:r>
              <a:rPr sz="2400" dirty="0" smtClean="0">
                <a:latin typeface="Times New Roman" panose="02020603050405020304" pitchFamily="18" charset="0"/>
                <a:cs typeface="Times New Roman" panose="02020603050405020304" pitchFamily="18" charset="0"/>
              </a:rPr>
              <a:t>：</a:t>
            </a:r>
          </a:p>
          <a:p>
            <a:pPr>
              <a:lnSpc>
                <a:spcPct val="14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4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线性产品的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为0，因此线性产品不能用于改变交易组合的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。改变</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必须采用价格与标的资产价格呈非线性关系的产品，例如期权。如果要使交易组合</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呈中性，期权交易头寸应为：</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。其中，</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为交易组合的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为期权的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p>
          <a:p>
            <a:pPr>
              <a:lnSpc>
                <a:spcPct val="140000"/>
              </a:lnSpc>
              <a:buFont typeface="Arial" panose="020B0604020202020204" pitchFamily="34" charset="0"/>
            </a:pPr>
            <a:r>
              <a:rPr lang="en-US" sz="2400" dirty="0" smtClean="0"/>
              <a:t>对于一个无股息看涨及看跌期权，              </a:t>
            </a:r>
            <a:r>
              <a:rPr lang="en-US" sz="2400" dirty="0" err="1" smtClean="0"/>
              <a:t>关系为</a:t>
            </a:r>
            <a:r>
              <a:rPr lang="en-US" sz="2400" dirty="0" smtClean="0"/>
              <a:t>：                                              </a:t>
            </a:r>
          </a:p>
          <a:p>
            <a:pPr>
              <a:lnSpc>
                <a:spcPct val="140000"/>
              </a:lnSpc>
              <a:buFont typeface="Arial" panose="020B0604020202020204" pitchFamily="34" charset="0"/>
            </a:pPr>
            <a:r>
              <a:rPr lang="en-US" sz="2400" dirty="0" smtClean="0"/>
              <a:t>                                    </a:t>
            </a:r>
            <a:r>
              <a:rPr sz="2400" dirty="0" smtClean="0"/>
              <a:t>        </a:t>
            </a:r>
          </a:p>
        </p:txBody>
      </p:sp>
      <p:sp>
        <p:nvSpPr>
          <p:cNvPr id="6" name="矩形 5"/>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graphicFrame>
        <p:nvGraphicFramePr>
          <p:cNvPr id="4" name="对象 -2147482477"/>
          <p:cNvGraphicFramePr/>
          <p:nvPr>
            <p:extLst>
              <p:ext uri="{D42A27DB-BD31-4B8C-83A1-F6EECF244321}">
                <p14:modId xmlns:p14="http://schemas.microsoft.com/office/powerpoint/2010/main" val="1582159140"/>
              </p:ext>
            </p:extLst>
          </p:nvPr>
        </p:nvGraphicFramePr>
        <p:xfrm>
          <a:off x="11278195" y="1340768"/>
          <a:ext cx="650240" cy="323215"/>
        </p:xfrm>
        <a:graphic>
          <a:graphicData uri="http://schemas.openxmlformats.org/presentationml/2006/ole">
            <mc:AlternateContent xmlns:mc="http://schemas.openxmlformats.org/markup-compatibility/2006">
              <mc:Choice xmlns:v="urn:schemas-microsoft-com:vml" Requires="v">
                <p:oleObj spid="_x0000_s64969"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11278195" y="1340768"/>
                        <a:ext cx="650240" cy="323215"/>
                      </a:xfrm>
                      <a:prstGeom prst="rect">
                        <a:avLst/>
                      </a:prstGeom>
                      <a:noFill/>
                      <a:ln w="38100">
                        <a:noFill/>
                        <a:miter/>
                      </a:ln>
                    </p:spPr>
                  </p:pic>
                </p:oleObj>
              </mc:Fallback>
            </mc:AlternateContent>
          </a:graphicData>
        </a:graphic>
      </p:graphicFrame>
      <p:graphicFrame>
        <p:nvGraphicFramePr>
          <p:cNvPr id="25" name="对象 -2147482477"/>
          <p:cNvGraphicFramePr/>
          <p:nvPr>
            <p:extLst>
              <p:ext uri="{D42A27DB-BD31-4B8C-83A1-F6EECF244321}">
                <p14:modId xmlns:p14="http://schemas.microsoft.com/office/powerpoint/2010/main" val="3448733930"/>
              </p:ext>
            </p:extLst>
          </p:nvPr>
        </p:nvGraphicFramePr>
        <p:xfrm>
          <a:off x="9838035" y="1844824"/>
          <a:ext cx="650240" cy="323215"/>
        </p:xfrm>
        <a:graphic>
          <a:graphicData uri="http://schemas.openxmlformats.org/presentationml/2006/ole">
            <mc:AlternateContent xmlns:mc="http://schemas.openxmlformats.org/markup-compatibility/2006">
              <mc:Choice xmlns:v="urn:schemas-microsoft-com:vml" Requires="v">
                <p:oleObj spid="_x0000_s64970" r:id="rId5" imgW="393700" imgH="177165" progId="Equation.DSMT4">
                  <p:embed/>
                </p:oleObj>
              </mc:Choice>
              <mc:Fallback>
                <p:oleObj r:id="rId5" imgW="393700" imgH="177165" progId="Equation.DSMT4">
                  <p:embed/>
                  <p:pic>
                    <p:nvPicPr>
                      <p:cNvPr id="0" name=""/>
                      <p:cNvPicPr/>
                      <p:nvPr/>
                    </p:nvPicPr>
                    <p:blipFill>
                      <a:blip r:embed="rId4"/>
                      <a:stretch>
                        <a:fillRect/>
                      </a:stretch>
                    </p:blipFill>
                    <p:spPr>
                      <a:xfrm>
                        <a:off x="9838035" y="1844824"/>
                        <a:ext cx="650240" cy="323215"/>
                      </a:xfrm>
                      <a:prstGeom prst="rect">
                        <a:avLst/>
                      </a:prstGeom>
                      <a:noFill/>
                      <a:ln w="38100">
                        <a:noFill/>
                        <a:miter/>
                      </a:ln>
                    </p:spPr>
                  </p:pic>
                </p:oleObj>
              </mc:Fallback>
            </mc:AlternateContent>
          </a:graphicData>
        </a:graphic>
      </p:graphicFrame>
      <p:graphicFrame>
        <p:nvGraphicFramePr>
          <p:cNvPr id="2" name="对象 -2147482461"/>
          <p:cNvGraphicFramePr>
            <a:graphicFrameLocks noChangeAspect="1"/>
          </p:cNvGraphicFramePr>
          <p:nvPr>
            <p:extLst>
              <p:ext uri="{D42A27DB-BD31-4B8C-83A1-F6EECF244321}">
                <p14:modId xmlns:p14="http://schemas.microsoft.com/office/powerpoint/2010/main" val="3191633445"/>
              </p:ext>
            </p:extLst>
          </p:nvPr>
        </p:nvGraphicFramePr>
        <p:xfrm>
          <a:off x="4149403" y="2420888"/>
          <a:ext cx="2314575" cy="761365"/>
        </p:xfrm>
        <a:graphic>
          <a:graphicData uri="http://schemas.openxmlformats.org/presentationml/2006/ole">
            <mc:AlternateContent xmlns:mc="http://schemas.openxmlformats.org/markup-compatibility/2006">
              <mc:Choice xmlns:v="urn:schemas-microsoft-com:vml" Requires="v">
                <p:oleObj spid="_x0000_s64971" r:id="rId6" imgW="1295400" imgH="419100" progId="Equation.DSMT4">
                  <p:embed/>
                </p:oleObj>
              </mc:Choice>
              <mc:Fallback>
                <p:oleObj r:id="rId6" imgW="1295400" imgH="419100" progId="Equation.DSMT4">
                  <p:embed/>
                  <p:pic>
                    <p:nvPicPr>
                      <p:cNvPr id="0" name=""/>
                      <p:cNvPicPr/>
                      <p:nvPr/>
                    </p:nvPicPr>
                    <p:blipFill>
                      <a:blip r:embed="rId7"/>
                      <a:stretch>
                        <a:fillRect/>
                      </a:stretch>
                    </p:blipFill>
                    <p:spPr>
                      <a:xfrm>
                        <a:off x="4149403" y="2420888"/>
                        <a:ext cx="2314575" cy="761365"/>
                      </a:xfrm>
                      <a:prstGeom prst="rect">
                        <a:avLst/>
                      </a:prstGeom>
                      <a:noFill/>
                      <a:ln w="9525">
                        <a:noFill/>
                        <a:miter/>
                      </a:ln>
                    </p:spPr>
                  </p:pic>
                </p:oleObj>
              </mc:Fallback>
            </mc:AlternateContent>
          </a:graphicData>
        </a:graphic>
      </p:graphicFrame>
      <p:graphicFrame>
        <p:nvGraphicFramePr>
          <p:cNvPr id="17" name="对象 -2147482486"/>
          <p:cNvGraphicFramePr/>
          <p:nvPr>
            <p:extLst>
              <p:ext uri="{D42A27DB-BD31-4B8C-83A1-F6EECF244321}">
                <p14:modId xmlns:p14="http://schemas.microsoft.com/office/powerpoint/2010/main" val="1459155295"/>
              </p:ext>
            </p:extLst>
          </p:nvPr>
        </p:nvGraphicFramePr>
        <p:xfrm>
          <a:off x="1989163" y="3573016"/>
          <a:ext cx="882015" cy="306070"/>
        </p:xfrm>
        <a:graphic>
          <a:graphicData uri="http://schemas.openxmlformats.org/presentationml/2006/ole">
            <mc:AlternateContent xmlns:mc="http://schemas.openxmlformats.org/markup-compatibility/2006">
              <mc:Choice xmlns:v="urn:schemas-microsoft-com:vml" Requires="v">
                <p:oleObj spid="_x0000_s64972" r:id="rId8" imgW="533400" imgH="177165" progId="Equation.DSMT4">
                  <p:embed/>
                </p:oleObj>
              </mc:Choice>
              <mc:Fallback>
                <p:oleObj r:id="rId8" imgW="533400" imgH="177165" progId="Equation.DSMT4">
                  <p:embed/>
                  <p:pic>
                    <p:nvPicPr>
                      <p:cNvPr id="0" name=""/>
                      <p:cNvPicPr/>
                      <p:nvPr/>
                    </p:nvPicPr>
                    <p:blipFill>
                      <a:blip r:embed="rId9"/>
                      <a:stretch>
                        <a:fillRect/>
                      </a:stretch>
                    </p:blipFill>
                    <p:spPr>
                      <a:xfrm>
                        <a:off x="1989163" y="3573016"/>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extLst>
              <p:ext uri="{D42A27DB-BD31-4B8C-83A1-F6EECF244321}">
                <p14:modId xmlns:p14="http://schemas.microsoft.com/office/powerpoint/2010/main" val="2796317857"/>
              </p:ext>
            </p:extLst>
          </p:nvPr>
        </p:nvGraphicFramePr>
        <p:xfrm>
          <a:off x="11159226" y="3501008"/>
          <a:ext cx="882015" cy="306070"/>
        </p:xfrm>
        <a:graphic>
          <a:graphicData uri="http://schemas.openxmlformats.org/presentationml/2006/ole">
            <mc:AlternateContent xmlns:mc="http://schemas.openxmlformats.org/markup-compatibility/2006">
              <mc:Choice xmlns:v="urn:schemas-microsoft-com:vml" Requires="v">
                <p:oleObj spid="_x0000_s64973" r:id="rId10" imgW="533400" imgH="177165" progId="Equation.DSMT4">
                  <p:embed/>
                </p:oleObj>
              </mc:Choice>
              <mc:Fallback>
                <p:oleObj r:id="rId10" imgW="533400" imgH="177165" progId="Equation.DSMT4">
                  <p:embed/>
                  <p:pic>
                    <p:nvPicPr>
                      <p:cNvPr id="0" name=""/>
                      <p:cNvPicPr/>
                      <p:nvPr/>
                    </p:nvPicPr>
                    <p:blipFill>
                      <a:blip r:embed="rId9"/>
                      <a:stretch>
                        <a:fillRect/>
                      </a:stretch>
                    </p:blipFill>
                    <p:spPr>
                      <a:xfrm>
                        <a:off x="11159226" y="3501008"/>
                        <a:ext cx="882015" cy="306070"/>
                      </a:xfrm>
                      <a:prstGeom prst="rect">
                        <a:avLst/>
                      </a:prstGeom>
                      <a:noFill/>
                      <a:ln w="9525">
                        <a:noFill/>
                        <a:miter/>
                      </a:ln>
                    </p:spPr>
                  </p:pic>
                </p:oleObj>
              </mc:Fallback>
            </mc:AlternateContent>
          </a:graphicData>
        </a:graphic>
      </p:graphicFrame>
      <p:graphicFrame>
        <p:nvGraphicFramePr>
          <p:cNvPr id="27" name="对象 -2147482486"/>
          <p:cNvGraphicFramePr/>
          <p:nvPr>
            <p:extLst>
              <p:ext uri="{D42A27DB-BD31-4B8C-83A1-F6EECF244321}">
                <p14:modId xmlns:p14="http://schemas.microsoft.com/office/powerpoint/2010/main" val="2667151460"/>
              </p:ext>
            </p:extLst>
          </p:nvPr>
        </p:nvGraphicFramePr>
        <p:xfrm>
          <a:off x="9117955" y="3501008"/>
          <a:ext cx="882015" cy="306070"/>
        </p:xfrm>
        <a:graphic>
          <a:graphicData uri="http://schemas.openxmlformats.org/presentationml/2006/ole">
            <mc:AlternateContent xmlns:mc="http://schemas.openxmlformats.org/markup-compatibility/2006">
              <mc:Choice xmlns:v="urn:schemas-microsoft-com:vml" Requires="v">
                <p:oleObj spid="_x0000_s64974" r:id="rId11" imgW="533400" imgH="177165" progId="Equation.DSMT4">
                  <p:embed/>
                </p:oleObj>
              </mc:Choice>
              <mc:Fallback>
                <p:oleObj r:id="rId11" imgW="533400" imgH="177165" progId="Equation.DSMT4">
                  <p:embed/>
                  <p:pic>
                    <p:nvPicPr>
                      <p:cNvPr id="0" name=""/>
                      <p:cNvPicPr/>
                      <p:nvPr/>
                    </p:nvPicPr>
                    <p:blipFill>
                      <a:blip r:embed="rId9"/>
                      <a:stretch>
                        <a:fillRect/>
                      </a:stretch>
                    </p:blipFill>
                    <p:spPr>
                      <a:xfrm>
                        <a:off x="9117955" y="3501008"/>
                        <a:ext cx="882015" cy="306070"/>
                      </a:xfrm>
                      <a:prstGeom prst="rect">
                        <a:avLst/>
                      </a:prstGeom>
                      <a:noFill/>
                      <a:ln w="9525">
                        <a:noFill/>
                        <a:miter/>
                      </a:ln>
                    </p:spPr>
                  </p:pic>
                </p:oleObj>
              </mc:Fallback>
            </mc:AlternateContent>
          </a:graphicData>
        </a:graphic>
      </p:graphicFrame>
      <p:graphicFrame>
        <p:nvGraphicFramePr>
          <p:cNvPr id="30" name="对象 -2147482486"/>
          <p:cNvGraphicFramePr/>
          <p:nvPr>
            <p:extLst>
              <p:ext uri="{D42A27DB-BD31-4B8C-83A1-F6EECF244321}">
                <p14:modId xmlns:p14="http://schemas.microsoft.com/office/powerpoint/2010/main" val="1227475546"/>
              </p:ext>
            </p:extLst>
          </p:nvPr>
        </p:nvGraphicFramePr>
        <p:xfrm>
          <a:off x="11192263" y="4077072"/>
          <a:ext cx="882015" cy="306070"/>
        </p:xfrm>
        <a:graphic>
          <a:graphicData uri="http://schemas.openxmlformats.org/presentationml/2006/ole">
            <mc:AlternateContent xmlns:mc="http://schemas.openxmlformats.org/markup-compatibility/2006">
              <mc:Choice xmlns:v="urn:schemas-microsoft-com:vml" Requires="v">
                <p:oleObj spid="_x0000_s64975" r:id="rId12" imgW="533400" imgH="177165" progId="Equation.DSMT4">
                  <p:embed/>
                </p:oleObj>
              </mc:Choice>
              <mc:Fallback>
                <p:oleObj r:id="rId12" imgW="533400" imgH="177165" progId="Equation.DSMT4">
                  <p:embed/>
                  <p:pic>
                    <p:nvPicPr>
                      <p:cNvPr id="0" name=""/>
                      <p:cNvPicPr/>
                      <p:nvPr/>
                    </p:nvPicPr>
                    <p:blipFill>
                      <a:blip r:embed="rId9"/>
                      <a:stretch>
                        <a:fillRect/>
                      </a:stretch>
                    </p:blipFill>
                    <p:spPr>
                      <a:xfrm>
                        <a:off x="11192263" y="4077072"/>
                        <a:ext cx="882015" cy="306070"/>
                      </a:xfrm>
                      <a:prstGeom prst="rect">
                        <a:avLst/>
                      </a:prstGeom>
                      <a:noFill/>
                      <a:ln w="9525">
                        <a:noFill/>
                        <a:miter/>
                      </a:ln>
                    </p:spPr>
                  </p:pic>
                </p:oleObj>
              </mc:Fallback>
            </mc:AlternateContent>
          </a:graphicData>
        </a:graphic>
      </p:graphicFrame>
      <p:graphicFrame>
        <p:nvGraphicFramePr>
          <p:cNvPr id="3" name="对象 -2147482456"/>
          <p:cNvGraphicFramePr/>
          <p:nvPr>
            <p:extLst>
              <p:ext uri="{D42A27DB-BD31-4B8C-83A1-F6EECF244321}">
                <p14:modId xmlns:p14="http://schemas.microsoft.com/office/powerpoint/2010/main" val="575413903"/>
              </p:ext>
            </p:extLst>
          </p:nvPr>
        </p:nvGraphicFramePr>
        <p:xfrm>
          <a:off x="4346739" y="4509120"/>
          <a:ext cx="1386840" cy="387350"/>
        </p:xfrm>
        <a:graphic>
          <a:graphicData uri="http://schemas.openxmlformats.org/presentationml/2006/ole">
            <mc:AlternateContent xmlns:mc="http://schemas.openxmlformats.org/markup-compatibility/2006">
              <mc:Choice xmlns:v="urn:schemas-microsoft-com:vml" Requires="v">
                <p:oleObj spid="_x0000_s64976" r:id="rId13" imgW="774065" imgH="228600" progId="Equation.DSMT4">
                  <p:embed/>
                </p:oleObj>
              </mc:Choice>
              <mc:Fallback>
                <p:oleObj r:id="rId13" imgW="774065" imgH="228600" progId="Equation.DSMT4">
                  <p:embed/>
                  <p:pic>
                    <p:nvPicPr>
                      <p:cNvPr id="0" name=""/>
                      <p:cNvPicPr/>
                      <p:nvPr/>
                    </p:nvPicPr>
                    <p:blipFill>
                      <a:blip r:embed="rId14"/>
                      <a:stretch>
                        <a:fillRect/>
                      </a:stretch>
                    </p:blipFill>
                    <p:spPr>
                      <a:xfrm>
                        <a:off x="4346739" y="4509120"/>
                        <a:ext cx="1386840" cy="387350"/>
                      </a:xfrm>
                      <a:prstGeom prst="rect">
                        <a:avLst/>
                      </a:prstGeom>
                      <a:noFill/>
                      <a:ln w="9525">
                        <a:noFill/>
                        <a:miter/>
                      </a:ln>
                    </p:spPr>
                  </p:pic>
                </p:oleObj>
              </mc:Fallback>
            </mc:AlternateContent>
          </a:graphicData>
        </a:graphic>
      </p:graphicFrame>
      <p:graphicFrame>
        <p:nvGraphicFramePr>
          <p:cNvPr id="8" name="对象 -2147482455"/>
          <p:cNvGraphicFramePr/>
          <p:nvPr>
            <p:extLst>
              <p:ext uri="{D42A27DB-BD31-4B8C-83A1-F6EECF244321}">
                <p14:modId xmlns:p14="http://schemas.microsoft.com/office/powerpoint/2010/main" val="1460348345"/>
              </p:ext>
            </p:extLst>
          </p:nvPr>
        </p:nvGraphicFramePr>
        <p:xfrm>
          <a:off x="7029723" y="4581128"/>
          <a:ext cx="387350" cy="280670"/>
        </p:xfrm>
        <a:graphic>
          <a:graphicData uri="http://schemas.openxmlformats.org/presentationml/2006/ole">
            <mc:AlternateContent xmlns:mc="http://schemas.openxmlformats.org/markup-compatibility/2006">
              <mc:Choice xmlns:v="urn:schemas-microsoft-com:vml" Requires="v">
                <p:oleObj spid="_x0000_s64977" r:id="rId15" imgW="127000" imgH="165100" progId="Equation.DSMT4">
                  <p:embed/>
                </p:oleObj>
              </mc:Choice>
              <mc:Fallback>
                <p:oleObj r:id="rId15" imgW="127000" imgH="165100" progId="Equation.DSMT4">
                  <p:embed/>
                  <p:pic>
                    <p:nvPicPr>
                      <p:cNvPr id="0" name=""/>
                      <p:cNvPicPr/>
                      <p:nvPr/>
                    </p:nvPicPr>
                    <p:blipFill>
                      <a:blip r:embed="rId16"/>
                      <a:stretch>
                        <a:fillRect/>
                      </a:stretch>
                    </p:blipFill>
                    <p:spPr>
                      <a:xfrm>
                        <a:off x="7029723" y="4581128"/>
                        <a:ext cx="387350" cy="280670"/>
                      </a:xfrm>
                      <a:prstGeom prst="rect">
                        <a:avLst/>
                      </a:prstGeom>
                      <a:noFill/>
                      <a:ln w="9525">
                        <a:noFill/>
                        <a:miter/>
                      </a:ln>
                    </p:spPr>
                  </p:pic>
                </p:oleObj>
              </mc:Fallback>
            </mc:AlternateContent>
          </a:graphicData>
        </a:graphic>
      </p:graphicFrame>
      <p:graphicFrame>
        <p:nvGraphicFramePr>
          <p:cNvPr id="9" name="对象 -2147482454"/>
          <p:cNvGraphicFramePr/>
          <p:nvPr>
            <p:extLst>
              <p:ext uri="{D42A27DB-BD31-4B8C-83A1-F6EECF244321}">
                <p14:modId xmlns:p14="http://schemas.microsoft.com/office/powerpoint/2010/main" val="748847395"/>
              </p:ext>
            </p:extLst>
          </p:nvPr>
        </p:nvGraphicFramePr>
        <p:xfrm>
          <a:off x="10486107" y="4509120"/>
          <a:ext cx="400050" cy="385445"/>
        </p:xfrm>
        <a:graphic>
          <a:graphicData uri="http://schemas.openxmlformats.org/presentationml/2006/ole">
            <mc:AlternateContent xmlns:mc="http://schemas.openxmlformats.org/markup-compatibility/2006">
              <mc:Choice xmlns:v="urn:schemas-microsoft-com:vml" Requires="v">
                <p:oleObj spid="_x0000_s64978" r:id="rId17" imgW="177165" imgH="228600" progId="Equation.DSMT4">
                  <p:embed/>
                </p:oleObj>
              </mc:Choice>
              <mc:Fallback>
                <p:oleObj r:id="rId17" imgW="177165" imgH="228600" progId="Equation.DSMT4">
                  <p:embed/>
                  <p:pic>
                    <p:nvPicPr>
                      <p:cNvPr id="0" name=""/>
                      <p:cNvPicPr/>
                      <p:nvPr/>
                    </p:nvPicPr>
                    <p:blipFill>
                      <a:blip r:embed="rId18"/>
                      <a:stretch>
                        <a:fillRect/>
                      </a:stretch>
                    </p:blipFill>
                    <p:spPr>
                      <a:xfrm>
                        <a:off x="10486107" y="4509120"/>
                        <a:ext cx="400050" cy="385445"/>
                      </a:xfrm>
                      <a:prstGeom prst="rect">
                        <a:avLst/>
                      </a:prstGeom>
                      <a:noFill/>
                      <a:ln w="9525">
                        <a:noFill/>
                        <a:miter/>
                      </a:ln>
                    </p:spPr>
                  </p:pic>
                </p:oleObj>
              </mc:Fallback>
            </mc:AlternateContent>
          </a:graphicData>
        </a:graphic>
      </p:graphicFrame>
      <p:graphicFrame>
        <p:nvGraphicFramePr>
          <p:cNvPr id="35" name="对象 -2147482486"/>
          <p:cNvGraphicFramePr/>
          <p:nvPr>
            <p:extLst>
              <p:ext uri="{D42A27DB-BD31-4B8C-83A1-F6EECF244321}">
                <p14:modId xmlns:p14="http://schemas.microsoft.com/office/powerpoint/2010/main" val="2776983938"/>
              </p:ext>
            </p:extLst>
          </p:nvPr>
        </p:nvGraphicFramePr>
        <p:xfrm>
          <a:off x="621011" y="5085184"/>
          <a:ext cx="882015" cy="306070"/>
        </p:xfrm>
        <a:graphic>
          <a:graphicData uri="http://schemas.openxmlformats.org/presentationml/2006/ole">
            <mc:AlternateContent xmlns:mc="http://schemas.openxmlformats.org/markup-compatibility/2006">
              <mc:Choice xmlns:v="urn:schemas-microsoft-com:vml" Requires="v">
                <p:oleObj spid="_x0000_s64979" r:id="rId19" imgW="533400" imgH="177165" progId="Equation.DSMT4">
                  <p:embed/>
                </p:oleObj>
              </mc:Choice>
              <mc:Fallback>
                <p:oleObj r:id="rId19" imgW="533400" imgH="177165" progId="Equation.DSMT4">
                  <p:embed/>
                  <p:pic>
                    <p:nvPicPr>
                      <p:cNvPr id="0" name=""/>
                      <p:cNvPicPr/>
                      <p:nvPr/>
                    </p:nvPicPr>
                    <p:blipFill>
                      <a:blip r:embed="rId9"/>
                      <a:stretch>
                        <a:fillRect/>
                      </a:stretch>
                    </p:blipFill>
                    <p:spPr>
                      <a:xfrm>
                        <a:off x="621011" y="5085184"/>
                        <a:ext cx="882015" cy="306070"/>
                      </a:xfrm>
                      <a:prstGeom prst="rect">
                        <a:avLst/>
                      </a:prstGeom>
                      <a:noFill/>
                      <a:ln w="9525">
                        <a:noFill/>
                        <a:miter/>
                      </a:ln>
                    </p:spPr>
                  </p:pic>
                </p:oleObj>
              </mc:Fallback>
            </mc:AlternateContent>
          </a:graphicData>
        </a:graphic>
      </p:graphicFrame>
      <p:graphicFrame>
        <p:nvGraphicFramePr>
          <p:cNvPr id="37" name="对象 -2147482486"/>
          <p:cNvGraphicFramePr/>
          <p:nvPr>
            <p:extLst>
              <p:ext uri="{D42A27DB-BD31-4B8C-83A1-F6EECF244321}">
                <p14:modId xmlns:p14="http://schemas.microsoft.com/office/powerpoint/2010/main" val="1417588892"/>
              </p:ext>
            </p:extLst>
          </p:nvPr>
        </p:nvGraphicFramePr>
        <p:xfrm>
          <a:off x="9189963" y="4581128"/>
          <a:ext cx="882015" cy="306070"/>
        </p:xfrm>
        <a:graphic>
          <a:graphicData uri="http://schemas.openxmlformats.org/presentationml/2006/ole">
            <mc:AlternateContent xmlns:mc="http://schemas.openxmlformats.org/markup-compatibility/2006">
              <mc:Choice xmlns:v="urn:schemas-microsoft-com:vml" Requires="v">
                <p:oleObj spid="_x0000_s64980" r:id="rId20" imgW="533400" imgH="177165" progId="Equation.DSMT4">
                  <p:embed/>
                </p:oleObj>
              </mc:Choice>
              <mc:Fallback>
                <p:oleObj r:id="rId20" imgW="533400" imgH="177165" progId="Equation.DSMT4">
                  <p:embed/>
                  <p:pic>
                    <p:nvPicPr>
                      <p:cNvPr id="0" name=""/>
                      <p:cNvPicPr/>
                      <p:nvPr/>
                    </p:nvPicPr>
                    <p:blipFill>
                      <a:blip r:embed="rId9"/>
                      <a:stretch>
                        <a:fillRect/>
                      </a:stretch>
                    </p:blipFill>
                    <p:spPr>
                      <a:xfrm>
                        <a:off x="9189963" y="4581128"/>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2937920501"/>
              </p:ext>
            </p:extLst>
          </p:nvPr>
        </p:nvGraphicFramePr>
        <p:xfrm>
          <a:off x="4851564" y="5661248"/>
          <a:ext cx="882015" cy="306070"/>
        </p:xfrm>
        <a:graphic>
          <a:graphicData uri="http://schemas.openxmlformats.org/presentationml/2006/ole">
            <mc:AlternateContent xmlns:mc="http://schemas.openxmlformats.org/markup-compatibility/2006">
              <mc:Choice xmlns:v="urn:schemas-microsoft-com:vml" Requires="v">
                <p:oleObj spid="_x0000_s64981" r:id="rId21" imgW="533400" imgH="177165" progId="Equation.DSMT4">
                  <p:embed/>
                </p:oleObj>
              </mc:Choice>
              <mc:Fallback>
                <p:oleObj r:id="rId21" imgW="533400" imgH="177165" progId="Equation.DSMT4">
                  <p:embed/>
                  <p:pic>
                    <p:nvPicPr>
                      <p:cNvPr id="0" name=""/>
                      <p:cNvPicPr/>
                      <p:nvPr/>
                    </p:nvPicPr>
                    <p:blipFill>
                      <a:blip r:embed="rId9"/>
                      <a:stretch>
                        <a:fillRect/>
                      </a:stretch>
                    </p:blipFill>
                    <p:spPr>
                      <a:xfrm>
                        <a:off x="4851564" y="5661248"/>
                        <a:ext cx="882015" cy="306070"/>
                      </a:xfrm>
                      <a:prstGeom prst="rect">
                        <a:avLst/>
                      </a:prstGeom>
                      <a:noFill/>
                      <a:ln w="9525">
                        <a:noFill/>
                        <a:miter/>
                      </a:ln>
                    </p:spPr>
                  </p:pic>
                </p:oleObj>
              </mc:Fallback>
            </mc:AlternateContent>
          </a:graphicData>
        </a:graphic>
      </p:graphicFrame>
      <p:graphicFrame>
        <p:nvGraphicFramePr>
          <p:cNvPr id="10" name="对象 -2147482452"/>
          <p:cNvGraphicFramePr>
            <a:graphicFrameLocks noChangeAspect="1"/>
          </p:cNvGraphicFramePr>
          <p:nvPr>
            <p:extLst>
              <p:ext uri="{D42A27DB-BD31-4B8C-83A1-F6EECF244321}">
                <p14:modId xmlns:p14="http://schemas.microsoft.com/office/powerpoint/2010/main" val="938625535"/>
              </p:ext>
            </p:extLst>
          </p:nvPr>
        </p:nvGraphicFramePr>
        <p:xfrm>
          <a:off x="7101731" y="5487035"/>
          <a:ext cx="4481830" cy="821690"/>
        </p:xfrm>
        <a:graphic>
          <a:graphicData uri="http://schemas.openxmlformats.org/presentationml/2006/ole">
            <mc:AlternateContent xmlns:mc="http://schemas.openxmlformats.org/markup-compatibility/2006">
              <mc:Choice xmlns:v="urn:schemas-microsoft-com:vml" Requires="v">
                <p:oleObj spid="_x0000_s64982" r:id="rId22" imgW="2590800" imgH="469900" progId="Equation.DSMT4">
                  <p:embed/>
                </p:oleObj>
              </mc:Choice>
              <mc:Fallback>
                <p:oleObj r:id="rId22" imgW="2590800" imgH="469900" progId="Equation.DSMT4">
                  <p:embed/>
                  <p:pic>
                    <p:nvPicPr>
                      <p:cNvPr id="0" name=""/>
                      <p:cNvPicPr/>
                      <p:nvPr/>
                    </p:nvPicPr>
                    <p:blipFill>
                      <a:blip r:embed="rId23"/>
                      <a:stretch>
                        <a:fillRect/>
                      </a:stretch>
                    </p:blipFill>
                    <p:spPr>
                      <a:xfrm>
                        <a:off x="7101731" y="5487035"/>
                        <a:ext cx="4481830" cy="82169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2040838459"/>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20395"/>
            <a:ext cx="11500753"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lang="en-US" sz="1600" dirty="0" smtClean="0"/>
              <a:t>                                              </a:t>
            </a:r>
          </a:p>
          <a:p>
            <a:pPr>
              <a:lnSpc>
                <a:spcPct val="170000"/>
              </a:lnSpc>
              <a:buFont typeface="Arial" panose="020B0604020202020204" pitchFamily="34" charset="0"/>
            </a:pPr>
            <a:r>
              <a:rPr lang="en-US" sz="1600" dirty="0" smtClean="0"/>
              <a:t>                                    </a:t>
            </a:r>
            <a:r>
              <a:rPr sz="1600" dirty="0" smtClean="0"/>
              <a:t>        </a:t>
            </a:r>
          </a:p>
        </p:txBody>
      </p:sp>
      <p:pic>
        <p:nvPicPr>
          <p:cNvPr id="9" name="图片 8"/>
          <p:cNvPicPr>
            <a:picLocks noChangeAspect="1"/>
          </p:cNvPicPr>
          <p:nvPr/>
        </p:nvPicPr>
        <p:blipFill>
          <a:blip r:embed="rId2"/>
          <a:stretch>
            <a:fillRect/>
          </a:stretch>
        </p:blipFill>
        <p:spPr>
          <a:xfrm>
            <a:off x="29524" y="1772920"/>
            <a:ext cx="5086350" cy="3524250"/>
          </a:xfrm>
          <a:prstGeom prst="rect">
            <a:avLst/>
          </a:prstGeom>
        </p:spPr>
      </p:pic>
      <p:sp>
        <p:nvSpPr>
          <p:cNvPr id="100" name="文本框 99"/>
          <p:cNvSpPr txBox="1"/>
          <p:nvPr/>
        </p:nvSpPr>
        <p:spPr>
          <a:xfrm>
            <a:off x="5203190" y="1340485"/>
            <a:ext cx="3832225" cy="396938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a:t>
            </a:r>
            <a:r>
              <a:rPr lang="zh-CN" sz="18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800" b="0">
                <a:latin typeface="Times New Roman" panose="02020603050405020304" pitchFamily="18" charset="0"/>
                <a:ea typeface="宋体" panose="02010600030101010101" pitchFamily="2" charset="-122"/>
                <a:cs typeface="Times New Roman" panose="02020603050405020304" pitchFamily="18" charset="0"/>
              </a:rPr>
              <a:t>Gamma</a:t>
            </a:r>
            <a:r>
              <a:rPr lang="zh-CN" sz="18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8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902065" y="1305560"/>
            <a:ext cx="3124835" cy="4523105"/>
          </a:xfrm>
          <a:prstGeom prst="rect">
            <a:avLst/>
          </a:prstGeom>
          <a:noFill/>
        </p:spPr>
        <p:txBody>
          <a:bodyPr wrap="square" rtlCol="0" anchor="t">
            <a:spAutoFit/>
          </a:bodyPr>
          <a:lstStyle/>
          <a:p>
            <a:pPr marL="0" indent="0"/>
            <a:r>
              <a:rPr lang="en-US" altLang="zh-CN" dirty="0">
                <a:latin typeface="Times New Roman" panose="02020603050405020304" pitchFamily="18" charset="0"/>
                <a:cs typeface="Times New Roman" panose="02020603050405020304" pitchFamily="18" charset="0"/>
                <a:sym typeface="+mn-ea"/>
              </a:rPr>
              <a:t>#</a:t>
            </a:r>
            <a:r>
              <a:rPr lang="zh-CN" altLang="en-US" dirty="0">
                <a:latin typeface="Times New Roman" panose="02020603050405020304" pitchFamily="18" charset="0"/>
                <a:cs typeface="Times New Roman" panose="02020603050405020304" pitchFamily="18" charset="0"/>
                <a:sym typeface="+mn-ea"/>
              </a:rPr>
              <a:t>续左</a:t>
            </a:r>
            <a:endParaRPr lang="en-US" dirty="0">
              <a:latin typeface="Times New Roman" panose="02020603050405020304" pitchFamily="18" charset="0"/>
              <a:cs typeface="Times New Roman" panose="02020603050405020304" pitchFamily="18" charset="0"/>
              <a:sym typeface="+mn-ea"/>
            </a:endParaRPr>
          </a:p>
          <a:p>
            <a:pPr marL="0" indent="0"/>
            <a:r>
              <a:rPr lang="en-US" dirty="0">
                <a:latin typeface="Times New Roman" panose="02020603050405020304" pitchFamily="18" charset="0"/>
                <a:cs typeface="Times New Roman" panose="02020603050405020304" pitchFamily="18" charset="0"/>
                <a:sym typeface="+mn-ea"/>
              </a:rPr>
              <a:t>pad=</a:t>
            </a:r>
            <a:r>
              <a:rPr lang="en-US" dirty="0" err="1">
                <a:latin typeface="Times New Roman" panose="02020603050405020304" pitchFamily="18" charset="0"/>
                <a:cs typeface="Times New Roman" panose="02020603050405020304" pitchFamily="18" charset="0"/>
                <a:sym typeface="+mn-ea"/>
              </a:rPr>
              <a:t>np.ones</a:t>
            </a:r>
            <a:r>
              <a:rPr lang="en-US" dirty="0">
                <a:latin typeface="Times New Roman" panose="02020603050405020304" pitchFamily="18" charset="0"/>
                <a:cs typeface="Times New Roman" panose="02020603050405020304" pitchFamily="18" charset="0"/>
                <a:sym typeface="+mn-ea"/>
              </a:rPr>
              <a:t>((</a:t>
            </a:r>
            <a:r>
              <a:rPr lang="en-US" dirty="0" err="1">
                <a:latin typeface="Times New Roman" panose="02020603050405020304" pitchFamily="18" charset="0"/>
                <a:cs typeface="Times New Roman" panose="02020603050405020304" pitchFamily="18" charset="0"/>
                <a:sym typeface="+mn-ea"/>
              </a:rPr>
              <a:t>len</a:t>
            </a:r>
            <a:r>
              <a:rPr lang="en-US" dirty="0">
                <a:latin typeface="Times New Roman" panose="02020603050405020304" pitchFamily="18" charset="0"/>
                <a:cs typeface="Times New Roman" panose="02020603050405020304" pitchFamily="18" charset="0"/>
                <a:sym typeface="+mn-ea"/>
              </a:rPr>
              <a:t>(t),</a:t>
            </a:r>
            <a:r>
              <a:rPr lang="en-US" dirty="0" err="1">
                <a:latin typeface="Times New Roman" panose="02020603050405020304" pitchFamily="18" charset="0"/>
                <a:cs typeface="Times New Roman" panose="02020603050405020304" pitchFamily="18" charset="0"/>
                <a:sym typeface="+mn-ea"/>
              </a:rPr>
              <a:t>len</a:t>
            </a:r>
            <a:r>
              <a:rPr lang="en-US" dirty="0">
                <a:latin typeface="Times New Roman" panose="02020603050405020304" pitchFamily="18" charset="0"/>
                <a:cs typeface="Times New Roman" panose="02020603050405020304" pitchFamily="18" charset="0"/>
                <a:sym typeface="+mn-ea"/>
              </a:rPr>
              <a:t>(s)))</a:t>
            </a:r>
          </a:p>
          <a:p>
            <a:pPr marL="0" indent="0"/>
            <a:r>
              <a:rPr lang="en-US" dirty="0">
                <a:latin typeface="Times New Roman" panose="02020603050405020304" pitchFamily="18" charset="0"/>
                <a:cs typeface="Times New Roman" panose="02020603050405020304" pitchFamily="18" charset="0"/>
                <a:sym typeface="+mn-ea"/>
              </a:rPr>
              <a:t>gamma=</a:t>
            </a:r>
            <a:r>
              <a:rPr lang="en-US" dirty="0" err="1">
                <a:latin typeface="Times New Roman" panose="02020603050405020304" pitchFamily="18" charset="0"/>
                <a:cs typeface="Times New Roman" panose="02020603050405020304" pitchFamily="18" charset="0"/>
                <a:sym typeface="+mn-ea"/>
              </a:rPr>
              <a:t>blsgamma</a:t>
            </a:r>
            <a:r>
              <a:rPr lang="en-US" dirty="0">
                <a:latin typeface="Times New Roman" panose="02020603050405020304" pitchFamily="18" charset="0"/>
                <a:cs typeface="Times New Roman" panose="02020603050405020304" pitchFamily="18" charset="0"/>
                <a:sym typeface="+mn-ea"/>
              </a:rPr>
              <a:t>(newprice,50*pad,0.05*pad,newtime,0.2*pad)</a:t>
            </a:r>
          </a:p>
          <a:p>
            <a:pPr marL="0" indent="0"/>
            <a:r>
              <a:rPr lang="en-US" dirty="0" err="1">
                <a:latin typeface="Times New Roman" panose="02020603050405020304" pitchFamily="18" charset="0"/>
                <a:cs typeface="Times New Roman" panose="02020603050405020304" pitchFamily="18" charset="0"/>
                <a:sym typeface="+mn-ea"/>
              </a:rPr>
              <a:t>plt.figure</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ax3=</a:t>
            </a:r>
            <a:r>
              <a:rPr lang="en-US" dirty="0" err="1">
                <a:latin typeface="Times New Roman" panose="02020603050405020304" pitchFamily="18" charset="0"/>
                <a:cs typeface="Times New Roman" panose="02020603050405020304" pitchFamily="18" charset="0"/>
                <a:sym typeface="+mn-ea"/>
              </a:rPr>
              <a:t>plt.axes</a:t>
            </a:r>
            <a:r>
              <a:rPr lang="en-US" dirty="0">
                <a:latin typeface="Times New Roman" panose="02020603050405020304" pitchFamily="18" charset="0"/>
                <a:cs typeface="Times New Roman" panose="02020603050405020304" pitchFamily="18" charset="0"/>
                <a:sym typeface="+mn-ea"/>
              </a:rPr>
              <a:t>(projection='3d')</a:t>
            </a:r>
          </a:p>
          <a:p>
            <a:pPr marL="0" indent="0"/>
            <a:r>
              <a:rPr lang="en-US" dirty="0">
                <a:latin typeface="Times New Roman" panose="02020603050405020304" pitchFamily="18" charset="0"/>
                <a:cs typeface="Times New Roman" panose="02020603050405020304" pitchFamily="18" charset="0"/>
                <a:sym typeface="+mn-ea"/>
              </a:rPr>
              <a:t>X,Y=</a:t>
            </a:r>
            <a:r>
              <a:rPr lang="en-US" dirty="0" err="1">
                <a:latin typeface="Times New Roman" panose="02020603050405020304" pitchFamily="18" charset="0"/>
                <a:cs typeface="Times New Roman" panose="02020603050405020304" pitchFamily="18" charset="0"/>
                <a:sym typeface="+mn-ea"/>
              </a:rPr>
              <a:t>np.meshgrid</a:t>
            </a:r>
            <a:r>
              <a:rPr lang="en-US" dirty="0">
                <a:latin typeface="Times New Roman" panose="02020603050405020304" pitchFamily="18" charset="0"/>
                <a:cs typeface="Times New Roman" panose="02020603050405020304" pitchFamily="18" charset="0"/>
                <a:sym typeface="+mn-ea"/>
              </a:rPr>
              <a:t>(</a:t>
            </a:r>
            <a:r>
              <a:rPr lang="en-US" dirty="0" err="1">
                <a:latin typeface="Times New Roman" panose="02020603050405020304" pitchFamily="18" charset="0"/>
                <a:cs typeface="Times New Roman" panose="02020603050405020304" pitchFamily="18" charset="0"/>
                <a:sym typeface="+mn-ea"/>
              </a:rPr>
              <a:t>s,t</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Z=gamma</a:t>
            </a:r>
          </a:p>
          <a:p>
            <a:pPr marL="0" indent="0"/>
            <a:r>
              <a:rPr lang="en-US" dirty="0">
                <a:latin typeface="Times New Roman" panose="02020603050405020304" pitchFamily="18" charset="0"/>
                <a:cs typeface="Times New Roman" panose="02020603050405020304" pitchFamily="18" charset="0"/>
                <a:sym typeface="+mn-ea"/>
              </a:rPr>
              <a:t>ax3.plot_surface(</a:t>
            </a:r>
            <a:r>
              <a:rPr lang="en-US" dirty="0" err="1">
                <a:latin typeface="Times New Roman" panose="02020603050405020304" pitchFamily="18" charset="0"/>
                <a:cs typeface="Times New Roman" panose="02020603050405020304" pitchFamily="18" charset="0"/>
                <a:sym typeface="+mn-ea"/>
              </a:rPr>
              <a:t>X,Y,Z,cmap</a:t>
            </a:r>
            <a:r>
              <a:rPr lang="en-US" dirty="0">
                <a:latin typeface="Times New Roman" panose="02020603050405020304" pitchFamily="18" charset="0"/>
                <a:cs typeface="Times New Roman" panose="02020603050405020304" pitchFamily="18" charset="0"/>
                <a:sym typeface="+mn-ea"/>
              </a:rPr>
              <a:t>='rainbow')</a:t>
            </a:r>
          </a:p>
          <a:p>
            <a:pPr marL="0" indent="0"/>
            <a:r>
              <a:rPr lang="en-US" dirty="0" err="1">
                <a:latin typeface="Times New Roman" panose="02020603050405020304" pitchFamily="18" charset="0"/>
                <a:cs typeface="Times New Roman" panose="02020603050405020304" pitchFamily="18" charset="0"/>
                <a:sym typeface="+mn-ea"/>
              </a:rPr>
              <a:t>plt.xlabel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股票价格</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plt.ylabel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时间</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plt.title</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看涨期权</a:t>
            </a:r>
            <a:r>
              <a:rPr lang="en-US" dirty="0">
                <a:latin typeface="Times New Roman" panose="02020603050405020304" pitchFamily="18" charset="0"/>
                <a:cs typeface="Times New Roman" panose="02020603050405020304" pitchFamily="18" charset="0"/>
                <a:sym typeface="+mn-ea"/>
              </a:rPr>
              <a:t>gamma</a:t>
            </a:r>
            <a:r>
              <a:rPr lang="zh-CN" dirty="0">
                <a:latin typeface="Times New Roman" panose="02020603050405020304" pitchFamily="18" charset="0"/>
                <a:cs typeface="Times New Roman" panose="02020603050405020304" pitchFamily="18" charset="0"/>
                <a:sym typeface="+mn-ea"/>
              </a:rPr>
              <a:t>股票价格时间变化规律</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plt.show</a:t>
            </a:r>
            <a:r>
              <a:rPr lang="en-US" dirty="0">
                <a:latin typeface="Times New Roman" panose="02020603050405020304" pitchFamily="18" charset="0"/>
                <a:cs typeface="Times New Roman" panose="02020603050405020304" pitchFamily="18" charset="0"/>
                <a:sym typeface="+mn-ea"/>
              </a:rPr>
              <a:t>()</a:t>
            </a:r>
            <a:endParaRPr lang="zh-CN" altLang="en-US" dirty="0"/>
          </a:p>
        </p:txBody>
      </p:sp>
      <p:sp>
        <p:nvSpPr>
          <p:cNvPr id="8" name="矩形 7"/>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sp>
        <p:nvSpPr>
          <p:cNvPr id="11" name="矩形 10"/>
          <p:cNvSpPr/>
          <p:nvPr/>
        </p:nvSpPr>
        <p:spPr>
          <a:xfrm>
            <a:off x="5091676" y="1305560"/>
            <a:ext cx="6978607" cy="4523105"/>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936077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54685"/>
            <a:ext cx="11809312"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sz="1600" dirty="0" smtClean="0">
              <a:latin typeface="Times New Roman" panose="02020603050405020304" pitchFamily="18" charset="0"/>
              <a:cs typeface="Times New Roman" panose="02020603050405020304" pitchFamily="18" charset="0"/>
            </a:endParaRPr>
          </a:p>
          <a:p>
            <a:pPr>
              <a:lnSpc>
                <a:spcPct val="130000"/>
              </a:lnSpc>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8-2</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股票当前市价为100美元；期权行使价格为101美元；无风险利率为4%；股票波动率为15%；期权期限为20周。即</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=100，</a:t>
            </a:r>
            <a:r>
              <a:rPr lang="en-US" sz="2400" i="1" dirty="0" smtClean="0">
                <a:latin typeface="Times New Roman" panose="02020603050405020304" pitchFamily="18" charset="0"/>
                <a:cs typeface="Times New Roman" panose="02020603050405020304" pitchFamily="18" charset="0"/>
              </a:rPr>
              <a:t>K</a:t>
            </a:r>
            <a:r>
              <a:rPr sz="2400" dirty="0" smtClean="0">
                <a:latin typeface="Times New Roman" panose="02020603050405020304" pitchFamily="18" charset="0"/>
                <a:cs typeface="Times New Roman" panose="02020603050405020304" pitchFamily="18" charset="0"/>
              </a:rPr>
              <a:t>=101，</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=0.04</a:t>
            </a:r>
            <a:r>
              <a:rPr lang="zh-CN" altLang="en-US"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σ </a:t>
            </a:r>
            <a:r>
              <a:rPr sz="2400" dirty="0" smtClean="0">
                <a:latin typeface="Times New Roman" panose="02020603050405020304" pitchFamily="18" charset="0"/>
                <a:cs typeface="Times New Roman" panose="02020603050405020304" pitchFamily="18" charset="0"/>
              </a:rPr>
              <a:t>=0.15，</a:t>
            </a:r>
            <a:r>
              <a:rPr lang="en-US" sz="2400" i="1" dirty="0" smtClean="0">
                <a:latin typeface="Times New Roman" panose="02020603050405020304" pitchFamily="18" charset="0"/>
                <a:cs typeface="Times New Roman" panose="02020603050405020304" pitchFamily="18" charset="0"/>
              </a:rPr>
              <a:t>T</a:t>
            </a:r>
            <a:r>
              <a:rPr sz="2400" dirty="0" smtClean="0">
                <a:latin typeface="Times New Roman" panose="02020603050405020304" pitchFamily="18" charset="0"/>
                <a:cs typeface="Times New Roman" panose="02020603050405020304" pitchFamily="18" charset="0"/>
              </a:rPr>
              <a:t>=0.3846。期权为：</a:t>
            </a:r>
          </a:p>
          <a:p>
            <a:pPr>
              <a:lnSpc>
                <a:spcPct val="130000"/>
              </a:lnSpc>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pPr>
            <a:r>
              <a:rPr lang="en-US" sz="2400" dirty="0" smtClean="0"/>
              <a:t>说明当股票价格变化为      </a:t>
            </a:r>
            <a:r>
              <a:rPr lang="en-US" sz="2400" dirty="0" err="1" smtClean="0"/>
              <a:t>时，期权</a:t>
            </a:r>
            <a:r>
              <a:rPr lang="en-US" sz="2400" dirty="0" smtClean="0"/>
              <a:t>            的变化为</a:t>
            </a:r>
            <a:r>
              <a:rPr lang="en-US" sz="2400" dirty="0" smtClean="0">
                <a:latin typeface="Times New Roman" panose="02020603050405020304" pitchFamily="18" charset="0"/>
                <a:cs typeface="Times New Roman" panose="02020603050405020304" pitchFamily="18" charset="0"/>
              </a:rPr>
              <a:t>0.0427      </a:t>
            </a:r>
            <a:r>
              <a:rPr lang="en-US" sz="2400" dirty="0" smtClean="0"/>
              <a:t>。</a:t>
            </a:r>
          </a:p>
          <a:p>
            <a:pPr>
              <a:lnSpc>
                <a:spcPct val="13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sym typeface="+mn-ea"/>
              </a:rPr>
              <a:t>【例</a:t>
            </a:r>
            <a:r>
              <a:rPr lang="en-US" altLang="zh-CN" sz="2400" dirty="0" smtClean="0">
                <a:latin typeface="Times New Roman" panose="02020603050405020304" pitchFamily="18" charset="0"/>
                <a:cs typeface="Times New Roman" panose="02020603050405020304" pitchFamily="18" charset="0"/>
                <a:sym typeface="+mn-ea"/>
              </a:rPr>
              <a:t>8-3</a:t>
            </a:r>
            <a:r>
              <a:rPr lang="zh-CN" altLang="en-US" sz="2400" dirty="0" smtClean="0">
                <a:latin typeface="Times New Roman" panose="02020603050405020304" pitchFamily="18" charset="0"/>
                <a:cs typeface="Times New Roman" panose="02020603050405020304" pitchFamily="18" charset="0"/>
                <a:sym typeface="+mn-ea"/>
              </a:rPr>
              <a:t>】</a:t>
            </a:r>
            <a:r>
              <a:rPr sz="2400" dirty="0" smtClean="0">
                <a:latin typeface="Times New Roman" panose="02020603050405020304" pitchFamily="18" charset="0"/>
                <a:cs typeface="Times New Roman" panose="02020603050405020304" pitchFamily="18" charset="0"/>
                <a:sym typeface="+mn-ea"/>
              </a:rPr>
              <a:t>     当前交易员B的交易组合为</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中性，其</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为-4000。某交易所期权的</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与</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分别为0.58及2。交易员B为了使得交易组合的</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与</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均为中性，他可以进行以下操作：</a:t>
            </a:r>
          </a:p>
          <a:p>
            <a:pPr>
              <a:lnSpc>
                <a:spcPct val="13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sym typeface="+mn-ea"/>
              </a:rPr>
              <a:t>(1)买入2000股期权（20个期权合约）保证</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中性；</a:t>
            </a:r>
          </a:p>
          <a:p>
            <a:pPr>
              <a:lnSpc>
                <a:spcPct val="14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sym typeface="+mn-ea"/>
              </a:rPr>
              <a:t>(2)卖出1160份标的资产以保证</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中性。</a:t>
            </a:r>
            <a:r>
              <a:rPr lang="en-US" sz="2400" dirty="0" smtClean="0"/>
              <a:t>                             </a:t>
            </a:r>
            <a:r>
              <a:rPr lang="en-US" sz="1600" dirty="0" smtClean="0"/>
              <a:t>                                       </a:t>
            </a:r>
            <a:r>
              <a:rPr sz="1600" dirty="0" smtClean="0"/>
              <a:t>        </a:t>
            </a:r>
          </a:p>
        </p:txBody>
      </p:sp>
      <p:graphicFrame>
        <p:nvGraphicFramePr>
          <p:cNvPr id="2" name="对象 -2147482537"/>
          <p:cNvGraphicFramePr/>
          <p:nvPr>
            <p:extLst>
              <p:ext uri="{D42A27DB-BD31-4B8C-83A1-F6EECF244321}">
                <p14:modId xmlns:p14="http://schemas.microsoft.com/office/powerpoint/2010/main" val="3324174291"/>
              </p:ext>
            </p:extLst>
          </p:nvPr>
        </p:nvGraphicFramePr>
        <p:xfrm>
          <a:off x="5465609" y="1844824"/>
          <a:ext cx="267970" cy="310515"/>
        </p:xfrm>
        <a:graphic>
          <a:graphicData uri="http://schemas.openxmlformats.org/presentationml/2006/ole">
            <mc:AlternateContent xmlns:mc="http://schemas.openxmlformats.org/markup-compatibility/2006">
              <mc:Choice xmlns:v="urn:schemas-microsoft-com:vml" Requires="v">
                <p:oleObj spid="_x0000_s68073" r:id="rId3" imgW="177165" imgH="228600" progId="Equation.DSMT4">
                  <p:embed/>
                </p:oleObj>
              </mc:Choice>
              <mc:Fallback>
                <p:oleObj r:id="rId3" imgW="177165" imgH="228600" progId="Equation.DSMT4">
                  <p:embed/>
                  <p:pic>
                    <p:nvPicPr>
                      <p:cNvPr id="0" name=""/>
                      <p:cNvPicPr/>
                      <p:nvPr/>
                    </p:nvPicPr>
                    <p:blipFill>
                      <a:blip r:embed="rId4"/>
                      <a:stretch>
                        <a:fillRect/>
                      </a:stretch>
                    </p:blipFill>
                    <p:spPr>
                      <a:xfrm>
                        <a:off x="5465609" y="1844824"/>
                        <a:ext cx="267970" cy="310515"/>
                      </a:xfrm>
                      <a:prstGeom prst="rect">
                        <a:avLst/>
                      </a:prstGeom>
                      <a:noFill/>
                      <a:ln w="38100">
                        <a:noFill/>
                        <a:miter/>
                      </a:ln>
                    </p:spPr>
                  </p:pic>
                </p:oleObj>
              </mc:Fallback>
            </mc:AlternateContent>
          </a:graphicData>
        </a:graphic>
      </p:graphicFrame>
      <p:graphicFrame>
        <p:nvGraphicFramePr>
          <p:cNvPr id="19" name="对象 -2147482537"/>
          <p:cNvGraphicFramePr/>
          <p:nvPr>
            <p:extLst>
              <p:ext uri="{D42A27DB-BD31-4B8C-83A1-F6EECF244321}">
                <p14:modId xmlns:p14="http://schemas.microsoft.com/office/powerpoint/2010/main" val="3057967590"/>
              </p:ext>
            </p:extLst>
          </p:nvPr>
        </p:nvGraphicFramePr>
        <p:xfrm>
          <a:off x="7677795" y="1916832"/>
          <a:ext cx="173355" cy="173355"/>
        </p:xfrm>
        <a:graphic>
          <a:graphicData uri="http://schemas.openxmlformats.org/presentationml/2006/ole">
            <mc:AlternateContent xmlns:mc="http://schemas.openxmlformats.org/markup-compatibility/2006">
              <mc:Choice xmlns:v="urn:schemas-microsoft-com:vml" Requires="v">
                <p:oleObj spid="_x0000_s68074" r:id="rId5" imgW="114300" imgH="127000" progId="Equation.DSMT4">
                  <p:embed/>
                </p:oleObj>
              </mc:Choice>
              <mc:Fallback>
                <p:oleObj r:id="rId5" imgW="114300" imgH="127000" progId="Equation.DSMT4">
                  <p:embed/>
                  <p:pic>
                    <p:nvPicPr>
                      <p:cNvPr id="0" name=""/>
                      <p:cNvPicPr/>
                      <p:nvPr/>
                    </p:nvPicPr>
                    <p:blipFill>
                      <a:blip r:embed="rId6"/>
                      <a:stretch>
                        <a:fillRect/>
                      </a:stretch>
                    </p:blipFill>
                    <p:spPr>
                      <a:xfrm>
                        <a:off x="7677795" y="1916832"/>
                        <a:ext cx="173355" cy="173355"/>
                      </a:xfrm>
                      <a:prstGeom prst="rect">
                        <a:avLst/>
                      </a:prstGeom>
                      <a:noFill/>
                      <a:ln w="38100">
                        <a:noFill/>
                        <a:miter/>
                      </a:ln>
                    </p:spPr>
                  </p:pic>
                </p:oleObj>
              </mc:Fallback>
            </mc:AlternateContent>
          </a:graphicData>
        </a:graphic>
      </p:graphicFrame>
      <p:graphicFrame>
        <p:nvGraphicFramePr>
          <p:cNvPr id="3" name="对象 -2147482436"/>
          <p:cNvGraphicFramePr>
            <a:graphicFrameLocks noChangeAspect="1"/>
          </p:cNvGraphicFramePr>
          <p:nvPr>
            <p:extLst>
              <p:ext uri="{D42A27DB-BD31-4B8C-83A1-F6EECF244321}">
                <p14:modId xmlns:p14="http://schemas.microsoft.com/office/powerpoint/2010/main" val="3003647897"/>
              </p:ext>
            </p:extLst>
          </p:nvPr>
        </p:nvGraphicFramePr>
        <p:xfrm>
          <a:off x="4653459" y="2420888"/>
          <a:ext cx="2903220" cy="796925"/>
        </p:xfrm>
        <a:graphic>
          <a:graphicData uri="http://schemas.openxmlformats.org/presentationml/2006/ole">
            <mc:AlternateContent xmlns:mc="http://schemas.openxmlformats.org/markup-compatibility/2006">
              <mc:Choice xmlns:v="urn:schemas-microsoft-com:vml" Requires="v">
                <p:oleObj spid="_x0000_s68075" r:id="rId7" imgW="1727200" imgH="469900" progId="Equation.DSMT4">
                  <p:embed/>
                </p:oleObj>
              </mc:Choice>
              <mc:Fallback>
                <p:oleObj r:id="rId7" imgW="1727200" imgH="469900" progId="Equation.DSMT4">
                  <p:embed/>
                  <p:pic>
                    <p:nvPicPr>
                      <p:cNvPr id="0" name=""/>
                      <p:cNvPicPr/>
                      <p:nvPr/>
                    </p:nvPicPr>
                    <p:blipFill>
                      <a:blip r:embed="rId8"/>
                      <a:stretch>
                        <a:fillRect/>
                      </a:stretch>
                    </p:blipFill>
                    <p:spPr>
                      <a:xfrm>
                        <a:off x="4653459" y="2420888"/>
                        <a:ext cx="2903220" cy="796925"/>
                      </a:xfrm>
                      <a:prstGeom prst="rect">
                        <a:avLst/>
                      </a:prstGeom>
                      <a:noFill/>
                      <a:ln w="9525">
                        <a:noFill/>
                        <a:miter/>
                      </a:ln>
                    </p:spPr>
                  </p:pic>
                </p:oleObj>
              </mc:Fallback>
            </mc:AlternateContent>
          </a:graphicData>
        </a:graphic>
      </p:graphicFrame>
      <p:graphicFrame>
        <p:nvGraphicFramePr>
          <p:cNvPr id="14" name="对象 -2147482537"/>
          <p:cNvGraphicFramePr/>
          <p:nvPr>
            <p:extLst>
              <p:ext uri="{D42A27DB-BD31-4B8C-83A1-F6EECF244321}">
                <p14:modId xmlns:p14="http://schemas.microsoft.com/office/powerpoint/2010/main" val="287123746"/>
              </p:ext>
            </p:extLst>
          </p:nvPr>
        </p:nvGraphicFramePr>
        <p:xfrm>
          <a:off x="3357315" y="3429000"/>
          <a:ext cx="346710" cy="241300"/>
        </p:xfrm>
        <a:graphic>
          <a:graphicData uri="http://schemas.openxmlformats.org/presentationml/2006/ole">
            <mc:AlternateContent xmlns:mc="http://schemas.openxmlformats.org/markup-compatibility/2006">
              <mc:Choice xmlns:v="urn:schemas-microsoft-com:vml" Requires="v">
                <p:oleObj spid="_x0000_s68076" r:id="rId9" imgW="228600" imgH="177165" progId="Equation.DSMT4">
                  <p:embed/>
                </p:oleObj>
              </mc:Choice>
              <mc:Fallback>
                <p:oleObj r:id="rId9" imgW="228600" imgH="177165" progId="Equation.DSMT4">
                  <p:embed/>
                  <p:pic>
                    <p:nvPicPr>
                      <p:cNvPr id="0" name=""/>
                      <p:cNvPicPr/>
                      <p:nvPr/>
                    </p:nvPicPr>
                    <p:blipFill>
                      <a:blip r:embed="rId10"/>
                      <a:stretch>
                        <a:fillRect/>
                      </a:stretch>
                    </p:blipFill>
                    <p:spPr>
                      <a:xfrm>
                        <a:off x="3357315" y="3429000"/>
                        <a:ext cx="346710" cy="241300"/>
                      </a:xfrm>
                      <a:prstGeom prst="rect">
                        <a:avLst/>
                      </a:prstGeom>
                      <a:noFill/>
                      <a:ln w="38100">
                        <a:noFill/>
                        <a:miter/>
                      </a:ln>
                    </p:spPr>
                  </p:pic>
                </p:oleObj>
              </mc:Fallback>
            </mc:AlternateContent>
          </a:graphicData>
        </a:graphic>
      </p:graphicFrame>
      <p:graphicFrame>
        <p:nvGraphicFramePr>
          <p:cNvPr id="17" name="对象 -2147482537"/>
          <p:cNvGraphicFramePr/>
          <p:nvPr>
            <p:extLst>
              <p:ext uri="{D42A27DB-BD31-4B8C-83A1-F6EECF244321}">
                <p14:modId xmlns:p14="http://schemas.microsoft.com/office/powerpoint/2010/main" val="3341127347"/>
              </p:ext>
            </p:extLst>
          </p:nvPr>
        </p:nvGraphicFramePr>
        <p:xfrm>
          <a:off x="7821811" y="3475732"/>
          <a:ext cx="346710" cy="241300"/>
        </p:xfrm>
        <a:graphic>
          <a:graphicData uri="http://schemas.openxmlformats.org/presentationml/2006/ole">
            <mc:AlternateContent xmlns:mc="http://schemas.openxmlformats.org/markup-compatibility/2006">
              <mc:Choice xmlns:v="urn:schemas-microsoft-com:vml" Requires="v">
                <p:oleObj spid="_x0000_s68077" r:id="rId11" imgW="228600" imgH="177165" progId="Equation.DSMT4">
                  <p:embed/>
                </p:oleObj>
              </mc:Choice>
              <mc:Fallback>
                <p:oleObj r:id="rId11" imgW="228600" imgH="177165" progId="Equation.DSMT4">
                  <p:embed/>
                  <p:pic>
                    <p:nvPicPr>
                      <p:cNvPr id="0" name=""/>
                      <p:cNvPicPr/>
                      <p:nvPr/>
                    </p:nvPicPr>
                    <p:blipFill>
                      <a:blip r:embed="rId10"/>
                      <a:stretch>
                        <a:fillRect/>
                      </a:stretch>
                    </p:blipFill>
                    <p:spPr>
                      <a:xfrm>
                        <a:off x="7821811" y="3475732"/>
                        <a:ext cx="346710" cy="241300"/>
                      </a:xfrm>
                      <a:prstGeom prst="rect">
                        <a:avLst/>
                      </a:prstGeom>
                      <a:noFill/>
                      <a:ln w="38100">
                        <a:noFill/>
                        <a:miter/>
                      </a:ln>
                    </p:spPr>
                  </p:pic>
                </p:oleObj>
              </mc:Fallback>
            </mc:AlternateContent>
          </a:graphicData>
        </a:graphic>
      </p:graphicFrame>
      <p:graphicFrame>
        <p:nvGraphicFramePr>
          <p:cNvPr id="20" name="对象 -2147482477"/>
          <p:cNvGraphicFramePr/>
          <p:nvPr>
            <p:extLst>
              <p:ext uri="{D42A27DB-BD31-4B8C-83A1-F6EECF244321}">
                <p14:modId xmlns:p14="http://schemas.microsoft.com/office/powerpoint/2010/main" val="2381396044"/>
              </p:ext>
            </p:extLst>
          </p:nvPr>
        </p:nvGraphicFramePr>
        <p:xfrm>
          <a:off x="5013499" y="3429000"/>
          <a:ext cx="650240" cy="323215"/>
        </p:xfrm>
        <a:graphic>
          <a:graphicData uri="http://schemas.openxmlformats.org/presentationml/2006/ole">
            <mc:AlternateContent xmlns:mc="http://schemas.openxmlformats.org/markup-compatibility/2006">
              <mc:Choice xmlns:v="urn:schemas-microsoft-com:vml" Requires="v">
                <p:oleObj spid="_x0000_s68078" r:id="rId12" imgW="393700" imgH="177165" progId="Equation.DSMT4">
                  <p:embed/>
                </p:oleObj>
              </mc:Choice>
              <mc:Fallback>
                <p:oleObj r:id="rId12" imgW="393700" imgH="177165" progId="Equation.DSMT4">
                  <p:embed/>
                  <p:pic>
                    <p:nvPicPr>
                      <p:cNvPr id="0" name=""/>
                      <p:cNvPicPr/>
                      <p:nvPr/>
                    </p:nvPicPr>
                    <p:blipFill>
                      <a:blip r:embed="rId13"/>
                      <a:stretch>
                        <a:fillRect/>
                      </a:stretch>
                    </p:blipFill>
                    <p:spPr>
                      <a:xfrm>
                        <a:off x="5013499" y="3429000"/>
                        <a:ext cx="650240" cy="323215"/>
                      </a:xfrm>
                      <a:prstGeom prst="rect">
                        <a:avLst/>
                      </a:prstGeom>
                      <a:noFill/>
                      <a:ln w="38100">
                        <a:noFill/>
                        <a:miter/>
                      </a:ln>
                    </p:spPr>
                  </p:pic>
                </p:oleObj>
              </mc:Fallback>
            </mc:AlternateContent>
          </a:graphicData>
        </a:graphic>
      </p:graphicFrame>
      <p:graphicFrame>
        <p:nvGraphicFramePr>
          <p:cNvPr id="27" name="对象 -2147482477"/>
          <p:cNvGraphicFramePr/>
          <p:nvPr>
            <p:extLst>
              <p:ext uri="{D42A27DB-BD31-4B8C-83A1-F6EECF244321}">
                <p14:modId xmlns:p14="http://schemas.microsoft.com/office/powerpoint/2010/main" val="637125200"/>
              </p:ext>
            </p:extLst>
          </p:nvPr>
        </p:nvGraphicFramePr>
        <p:xfrm>
          <a:off x="5661571" y="3933056"/>
          <a:ext cx="650240" cy="323215"/>
        </p:xfrm>
        <a:graphic>
          <a:graphicData uri="http://schemas.openxmlformats.org/presentationml/2006/ole">
            <mc:AlternateContent xmlns:mc="http://schemas.openxmlformats.org/markup-compatibility/2006">
              <mc:Choice xmlns:v="urn:schemas-microsoft-com:vml" Requires="v">
                <p:oleObj spid="_x0000_s68079" r:id="rId14" imgW="393700" imgH="177165" progId="Equation.DSMT4">
                  <p:embed/>
                </p:oleObj>
              </mc:Choice>
              <mc:Fallback>
                <p:oleObj r:id="rId14" imgW="393700" imgH="177165" progId="Equation.DSMT4">
                  <p:embed/>
                  <p:pic>
                    <p:nvPicPr>
                      <p:cNvPr id="0" name=""/>
                      <p:cNvPicPr/>
                      <p:nvPr/>
                    </p:nvPicPr>
                    <p:blipFill>
                      <a:blip r:embed="rId13"/>
                      <a:stretch>
                        <a:fillRect/>
                      </a:stretch>
                    </p:blipFill>
                    <p:spPr>
                      <a:xfrm>
                        <a:off x="5661571" y="3933056"/>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extLst>
              <p:ext uri="{D42A27DB-BD31-4B8C-83A1-F6EECF244321}">
                <p14:modId xmlns:p14="http://schemas.microsoft.com/office/powerpoint/2010/main" val="972327994"/>
              </p:ext>
            </p:extLst>
          </p:nvPr>
        </p:nvGraphicFramePr>
        <p:xfrm>
          <a:off x="7821811" y="3933056"/>
          <a:ext cx="882015" cy="306070"/>
        </p:xfrm>
        <a:graphic>
          <a:graphicData uri="http://schemas.openxmlformats.org/presentationml/2006/ole">
            <mc:AlternateContent xmlns:mc="http://schemas.openxmlformats.org/markup-compatibility/2006">
              <mc:Choice xmlns:v="urn:schemas-microsoft-com:vml" Requires="v">
                <p:oleObj spid="_x0000_s68080" r:id="rId15" imgW="533400" imgH="177165" progId="Equation.DSMT4">
                  <p:embed/>
                </p:oleObj>
              </mc:Choice>
              <mc:Fallback>
                <p:oleObj r:id="rId15" imgW="533400" imgH="177165" progId="Equation.DSMT4">
                  <p:embed/>
                  <p:pic>
                    <p:nvPicPr>
                      <p:cNvPr id="0" name=""/>
                      <p:cNvPicPr/>
                      <p:nvPr/>
                    </p:nvPicPr>
                    <p:blipFill>
                      <a:blip r:embed="rId16"/>
                      <a:stretch>
                        <a:fillRect/>
                      </a:stretch>
                    </p:blipFill>
                    <p:spPr>
                      <a:xfrm>
                        <a:off x="7821811" y="3933056"/>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extLst>
              <p:ext uri="{D42A27DB-BD31-4B8C-83A1-F6EECF244321}">
                <p14:modId xmlns:p14="http://schemas.microsoft.com/office/powerpoint/2010/main" val="1883250047"/>
              </p:ext>
            </p:extLst>
          </p:nvPr>
        </p:nvGraphicFramePr>
        <p:xfrm>
          <a:off x="981051" y="4437112"/>
          <a:ext cx="650240" cy="323215"/>
        </p:xfrm>
        <a:graphic>
          <a:graphicData uri="http://schemas.openxmlformats.org/presentationml/2006/ole">
            <mc:AlternateContent xmlns:mc="http://schemas.openxmlformats.org/markup-compatibility/2006">
              <mc:Choice xmlns:v="urn:schemas-microsoft-com:vml" Requires="v">
                <p:oleObj spid="_x0000_s68081" r:id="rId17" imgW="393700" imgH="177165" progId="Equation.DSMT4">
                  <p:embed/>
                </p:oleObj>
              </mc:Choice>
              <mc:Fallback>
                <p:oleObj r:id="rId17" imgW="393700" imgH="177165" progId="Equation.DSMT4">
                  <p:embed/>
                  <p:pic>
                    <p:nvPicPr>
                      <p:cNvPr id="0" name=""/>
                      <p:cNvPicPr/>
                      <p:nvPr/>
                    </p:nvPicPr>
                    <p:blipFill>
                      <a:blip r:embed="rId13"/>
                      <a:stretch>
                        <a:fillRect/>
                      </a:stretch>
                    </p:blipFill>
                    <p:spPr>
                      <a:xfrm>
                        <a:off x="981051" y="4437112"/>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extLst>
              <p:ext uri="{D42A27DB-BD31-4B8C-83A1-F6EECF244321}">
                <p14:modId xmlns:p14="http://schemas.microsoft.com/office/powerpoint/2010/main" val="3402686418"/>
              </p:ext>
            </p:extLst>
          </p:nvPr>
        </p:nvGraphicFramePr>
        <p:xfrm>
          <a:off x="2061171" y="4437112"/>
          <a:ext cx="882015" cy="306070"/>
        </p:xfrm>
        <a:graphic>
          <a:graphicData uri="http://schemas.openxmlformats.org/presentationml/2006/ole">
            <mc:AlternateContent xmlns:mc="http://schemas.openxmlformats.org/markup-compatibility/2006">
              <mc:Choice xmlns:v="urn:schemas-microsoft-com:vml" Requires="v">
                <p:oleObj spid="_x0000_s68082" r:id="rId18" imgW="533400" imgH="177165" progId="Equation.DSMT4">
                  <p:embed/>
                </p:oleObj>
              </mc:Choice>
              <mc:Fallback>
                <p:oleObj r:id="rId18" imgW="533400" imgH="177165" progId="Equation.DSMT4">
                  <p:embed/>
                  <p:pic>
                    <p:nvPicPr>
                      <p:cNvPr id="0" name=""/>
                      <p:cNvPicPr/>
                      <p:nvPr/>
                    </p:nvPicPr>
                    <p:blipFill>
                      <a:blip r:embed="rId16"/>
                      <a:stretch>
                        <a:fillRect/>
                      </a:stretch>
                    </p:blipFill>
                    <p:spPr>
                      <a:xfrm>
                        <a:off x="2061171" y="4437112"/>
                        <a:ext cx="882015" cy="306070"/>
                      </a:xfrm>
                      <a:prstGeom prst="rect">
                        <a:avLst/>
                      </a:prstGeom>
                      <a:noFill/>
                      <a:ln w="9525">
                        <a:noFill/>
                        <a:miter/>
                      </a:ln>
                    </p:spPr>
                  </p:pic>
                </p:oleObj>
              </mc:Fallback>
            </mc:AlternateContent>
          </a:graphicData>
        </a:graphic>
      </p:graphicFrame>
      <p:graphicFrame>
        <p:nvGraphicFramePr>
          <p:cNvPr id="35" name="对象 -2147482477"/>
          <p:cNvGraphicFramePr/>
          <p:nvPr>
            <p:extLst>
              <p:ext uri="{D42A27DB-BD31-4B8C-83A1-F6EECF244321}">
                <p14:modId xmlns:p14="http://schemas.microsoft.com/office/powerpoint/2010/main" val="2147121311"/>
              </p:ext>
            </p:extLst>
          </p:nvPr>
        </p:nvGraphicFramePr>
        <p:xfrm>
          <a:off x="9261971" y="4437112"/>
          <a:ext cx="650240" cy="323215"/>
        </p:xfrm>
        <a:graphic>
          <a:graphicData uri="http://schemas.openxmlformats.org/presentationml/2006/ole">
            <mc:AlternateContent xmlns:mc="http://schemas.openxmlformats.org/markup-compatibility/2006">
              <mc:Choice xmlns:v="urn:schemas-microsoft-com:vml" Requires="v">
                <p:oleObj spid="_x0000_s68083" r:id="rId19" imgW="393700" imgH="177165" progId="Equation.DSMT4">
                  <p:embed/>
                </p:oleObj>
              </mc:Choice>
              <mc:Fallback>
                <p:oleObj r:id="rId19" imgW="393700" imgH="177165" progId="Equation.DSMT4">
                  <p:embed/>
                  <p:pic>
                    <p:nvPicPr>
                      <p:cNvPr id="0" name=""/>
                      <p:cNvPicPr/>
                      <p:nvPr/>
                    </p:nvPicPr>
                    <p:blipFill>
                      <a:blip r:embed="rId13"/>
                      <a:stretch>
                        <a:fillRect/>
                      </a:stretch>
                    </p:blipFill>
                    <p:spPr>
                      <a:xfrm>
                        <a:off x="9261971" y="4437112"/>
                        <a:ext cx="650240" cy="323215"/>
                      </a:xfrm>
                      <a:prstGeom prst="rect">
                        <a:avLst/>
                      </a:prstGeom>
                      <a:noFill/>
                      <a:ln w="38100">
                        <a:noFill/>
                        <a:miter/>
                      </a:ln>
                    </p:spPr>
                  </p:pic>
                </p:oleObj>
              </mc:Fallback>
            </mc:AlternateContent>
          </a:graphicData>
        </a:graphic>
      </p:graphicFrame>
      <p:graphicFrame>
        <p:nvGraphicFramePr>
          <p:cNvPr id="37" name="对象 -2147482486"/>
          <p:cNvGraphicFramePr/>
          <p:nvPr>
            <p:extLst>
              <p:ext uri="{D42A27DB-BD31-4B8C-83A1-F6EECF244321}">
                <p14:modId xmlns:p14="http://schemas.microsoft.com/office/powerpoint/2010/main" val="572920924"/>
              </p:ext>
            </p:extLst>
          </p:nvPr>
        </p:nvGraphicFramePr>
        <p:xfrm>
          <a:off x="10414099" y="4437112"/>
          <a:ext cx="882015" cy="306070"/>
        </p:xfrm>
        <a:graphic>
          <a:graphicData uri="http://schemas.openxmlformats.org/presentationml/2006/ole">
            <mc:AlternateContent xmlns:mc="http://schemas.openxmlformats.org/markup-compatibility/2006">
              <mc:Choice xmlns:v="urn:schemas-microsoft-com:vml" Requires="v">
                <p:oleObj spid="_x0000_s68084" r:id="rId20" imgW="533400" imgH="177165" progId="Equation.DSMT4">
                  <p:embed/>
                </p:oleObj>
              </mc:Choice>
              <mc:Fallback>
                <p:oleObj r:id="rId20" imgW="533400" imgH="177165" progId="Equation.DSMT4">
                  <p:embed/>
                  <p:pic>
                    <p:nvPicPr>
                      <p:cNvPr id="0" name=""/>
                      <p:cNvPicPr/>
                      <p:nvPr/>
                    </p:nvPicPr>
                    <p:blipFill>
                      <a:blip r:embed="rId16"/>
                      <a:stretch>
                        <a:fillRect/>
                      </a:stretch>
                    </p:blipFill>
                    <p:spPr>
                      <a:xfrm>
                        <a:off x="10414099" y="4437112"/>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4076984847"/>
              </p:ext>
            </p:extLst>
          </p:nvPr>
        </p:nvGraphicFramePr>
        <p:xfrm>
          <a:off x="5939021" y="5445224"/>
          <a:ext cx="882015" cy="306070"/>
        </p:xfrm>
        <a:graphic>
          <a:graphicData uri="http://schemas.openxmlformats.org/presentationml/2006/ole">
            <mc:AlternateContent xmlns:mc="http://schemas.openxmlformats.org/markup-compatibility/2006">
              <mc:Choice xmlns:v="urn:schemas-microsoft-com:vml" Requires="v">
                <p:oleObj spid="_x0000_s68085" r:id="rId21" imgW="533400" imgH="177165" progId="Equation.DSMT4">
                  <p:embed/>
                </p:oleObj>
              </mc:Choice>
              <mc:Fallback>
                <p:oleObj r:id="rId21" imgW="533400" imgH="177165" progId="Equation.DSMT4">
                  <p:embed/>
                  <p:pic>
                    <p:nvPicPr>
                      <p:cNvPr id="0" name=""/>
                      <p:cNvPicPr/>
                      <p:nvPr/>
                    </p:nvPicPr>
                    <p:blipFill>
                      <a:blip r:embed="rId16"/>
                      <a:stretch>
                        <a:fillRect/>
                      </a:stretch>
                    </p:blipFill>
                    <p:spPr>
                      <a:xfrm>
                        <a:off x="5939021" y="5445224"/>
                        <a:ext cx="882015" cy="306070"/>
                      </a:xfrm>
                      <a:prstGeom prst="rect">
                        <a:avLst/>
                      </a:prstGeom>
                      <a:noFill/>
                      <a:ln w="9525">
                        <a:noFill/>
                        <a:miter/>
                      </a:ln>
                    </p:spPr>
                  </p:pic>
                </p:oleObj>
              </mc:Fallback>
            </mc:AlternateContent>
          </a:graphicData>
        </a:graphic>
      </p:graphicFrame>
      <p:graphicFrame>
        <p:nvGraphicFramePr>
          <p:cNvPr id="41" name="对象 -2147482477"/>
          <p:cNvGraphicFramePr/>
          <p:nvPr>
            <p:extLst>
              <p:ext uri="{D42A27DB-BD31-4B8C-83A1-F6EECF244321}">
                <p14:modId xmlns:p14="http://schemas.microsoft.com/office/powerpoint/2010/main" val="2799923160"/>
              </p:ext>
            </p:extLst>
          </p:nvPr>
        </p:nvGraphicFramePr>
        <p:xfrm>
          <a:off x="4437435" y="6021288"/>
          <a:ext cx="650240" cy="323215"/>
        </p:xfrm>
        <a:graphic>
          <a:graphicData uri="http://schemas.openxmlformats.org/presentationml/2006/ole">
            <mc:AlternateContent xmlns:mc="http://schemas.openxmlformats.org/markup-compatibility/2006">
              <mc:Choice xmlns:v="urn:schemas-microsoft-com:vml" Requires="v">
                <p:oleObj spid="_x0000_s68086" r:id="rId22" imgW="393700" imgH="177165" progId="Equation.DSMT4">
                  <p:embed/>
                </p:oleObj>
              </mc:Choice>
              <mc:Fallback>
                <p:oleObj r:id="rId22" imgW="393700" imgH="177165" progId="Equation.DSMT4">
                  <p:embed/>
                  <p:pic>
                    <p:nvPicPr>
                      <p:cNvPr id="0" name=""/>
                      <p:cNvPicPr/>
                      <p:nvPr/>
                    </p:nvPicPr>
                    <p:blipFill>
                      <a:blip r:embed="rId13"/>
                      <a:stretch>
                        <a:fillRect/>
                      </a:stretch>
                    </p:blipFill>
                    <p:spPr>
                      <a:xfrm>
                        <a:off x="4437435" y="6021288"/>
                        <a:ext cx="650240" cy="323215"/>
                      </a:xfrm>
                      <a:prstGeom prst="rect">
                        <a:avLst/>
                      </a:prstGeom>
                      <a:noFill/>
                      <a:ln w="38100">
                        <a:noFill/>
                        <a:miter/>
                      </a:ln>
                    </p:spPr>
                  </p:pic>
                </p:oleObj>
              </mc:Fallback>
            </mc:AlternateContent>
          </a:graphicData>
        </a:graphic>
      </p:graphicFrame>
      <p:sp>
        <p:nvSpPr>
          <p:cNvPr id="23" name="矩形 22"/>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spTree>
    <p:extLst>
      <p:ext uri="{BB962C8B-B14F-4D97-AF65-F5344CB8AC3E}">
        <p14:creationId xmlns:p14="http://schemas.microsoft.com/office/powerpoint/2010/main" val="327301879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091136" y="561399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希腊字母恒等式</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095650" y="3933056"/>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Vega</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095650" y="3140968"/>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en-US" altLang="zh-CN" sz="2600" b="1" dirty="0" smtClean="0">
                <a:solidFill>
                  <a:schemeClr val="tx1"/>
                </a:solidFill>
                <a:latin typeface="微软雅黑" panose="020B0503020204020204" pitchFamily="34" charset="-122"/>
                <a:ea typeface="微软雅黑" panose="020B0503020204020204" pitchFamily="34" charset="-122"/>
              </a:rPr>
              <a:t>Theta</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4268688" y="3212406"/>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86125" y="54868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期权风险对冲策略</a:t>
            </a:r>
          </a:p>
        </p:txBody>
      </p:sp>
      <p:sp>
        <p:nvSpPr>
          <p:cNvPr id="25" name="圆角矩形 24"/>
          <p:cNvSpPr/>
          <p:nvPr/>
        </p:nvSpPr>
        <p:spPr>
          <a:xfrm>
            <a:off x="4097238" y="141277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Delta</a:t>
            </a:r>
            <a:r>
              <a:rPr lang="zh-CN" altLang="en-US" sz="2600" b="1" dirty="0" smtClean="0">
                <a:solidFill>
                  <a:schemeClr val="tx1"/>
                </a:solidFill>
                <a:latin typeface="微软雅黑" panose="020B0503020204020204" pitchFamily="34" charset="-122"/>
                <a:ea typeface="微软雅黑" panose="020B0503020204020204" pitchFamily="34" charset="-122"/>
              </a:rPr>
              <a:t>希腊字母对</a:t>
            </a:r>
            <a:r>
              <a:rPr lang="zh-CN" altLang="en-US" sz="2600" b="1" dirty="0">
                <a:solidFill>
                  <a:schemeClr val="tx1"/>
                </a:solidFill>
                <a:latin typeface="微软雅黑" panose="020B0503020204020204" pitchFamily="34" charset="-122"/>
                <a:ea typeface="微软雅黑" panose="020B0503020204020204" pitchFamily="34" charset="-122"/>
              </a:rPr>
              <a:t>冲</a:t>
            </a:r>
          </a:p>
        </p:txBody>
      </p:sp>
      <p:sp>
        <p:nvSpPr>
          <p:cNvPr id="26" name="圆角矩形 25"/>
          <p:cNvSpPr/>
          <p:nvPr/>
        </p:nvSpPr>
        <p:spPr>
          <a:xfrm>
            <a:off x="4097238" y="227687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en-US" altLang="zh-CN" sz="2600" b="1" dirty="0" smtClean="0">
                <a:solidFill>
                  <a:schemeClr val="tx1"/>
                </a:solidFill>
                <a:latin typeface="微软雅黑" panose="020B0503020204020204" pitchFamily="34" charset="-122"/>
                <a:ea typeface="微软雅黑" panose="020B0503020204020204" pitchFamily="34" charset="-122"/>
              </a:rPr>
              <a:t>Gamma</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255988" y="238006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35350" y="62011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35350" y="149850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268688" y="402036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圆角矩形 18"/>
          <p:cNvSpPr/>
          <p:nvPr/>
        </p:nvSpPr>
        <p:spPr>
          <a:xfrm>
            <a:off x="4091136" y="482190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en-US" altLang="zh-CN" sz="2600" b="1" dirty="0" smtClean="0">
                <a:solidFill>
                  <a:schemeClr val="tx1"/>
                </a:solidFill>
                <a:latin typeface="微软雅黑" panose="020B0503020204020204" pitchFamily="34" charset="-122"/>
                <a:ea typeface="微软雅黑" panose="020B0503020204020204" pitchFamily="34" charset="-122"/>
              </a:rPr>
              <a:t>Rho</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4264174" y="489334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
        <p:nvSpPr>
          <p:cNvPr id="21" name="椭圆 20"/>
          <p:cNvSpPr/>
          <p:nvPr/>
        </p:nvSpPr>
        <p:spPr>
          <a:xfrm>
            <a:off x="4264174" y="570130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四、</a:t>
            </a:r>
            <a:r>
              <a:rPr lang="en-US" altLang="zh-CN" sz="5400" b="1" dirty="0" smtClean="0">
                <a:solidFill>
                  <a:schemeClr val="bg1"/>
                </a:solidFill>
                <a:latin typeface="微软雅黑" panose="020B0503020204020204" pitchFamily="34" charset="-122"/>
                <a:ea typeface="微软雅黑" panose="020B0503020204020204" pitchFamily="34" charset="-122"/>
              </a:rPr>
              <a:t>Theta</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6483428"/>
      </p:ext>
    </p:extLst>
  </p:cSld>
  <p:clrMapOvr>
    <a:masterClrMapping/>
  </p:clrMapOvr>
  <p:transition spd="slow" advClick="0" advTm="334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09075"/>
            <a:ext cx="11881320"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2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10000"/>
              </a:lnSpc>
              <a:buFont typeface="Arial" panose="020B0604020202020204" pitchFamily="34" charset="0"/>
            </a:pPr>
            <a:r>
              <a:rPr sz="2200" dirty="0" err="1" smtClean="0"/>
              <a:t>期权价格对时间的偏导数，可以理解为期权价格随时间变化的速率，度量了金融衍生产品价格对时间变化的敏感性</a:t>
            </a:r>
            <a:r>
              <a:rPr sz="2200" dirty="0" smtClean="0"/>
              <a:t>。</a:t>
            </a:r>
          </a:p>
          <a:p>
            <a:pPr>
              <a:lnSpc>
                <a:spcPct val="110000"/>
              </a:lnSpc>
              <a:buFont typeface="Arial" panose="020B0604020202020204" pitchFamily="34" charset="0"/>
            </a:pPr>
            <a:r>
              <a:rPr sz="2200" dirty="0" smtClean="0"/>
              <a:t>对于一个无股息的欧式看涨期权，</a:t>
            </a:r>
            <a:r>
              <a:rPr lang="en-US" sz="2200" dirty="0" smtClean="0"/>
              <a:t>            </a:t>
            </a:r>
            <a:r>
              <a:rPr sz="2200" dirty="0" smtClean="0"/>
              <a:t>计算的公式可由BS公式计算得出：</a:t>
            </a:r>
          </a:p>
          <a:p>
            <a:pPr>
              <a:lnSpc>
                <a:spcPct val="110000"/>
              </a:lnSpc>
              <a:buFont typeface="Arial" panose="020B0604020202020204" pitchFamily="34" charset="0"/>
            </a:pPr>
            <a:r>
              <a:rPr sz="2200" dirty="0" smtClean="0"/>
              <a:t>                   </a:t>
            </a:r>
            <a:r>
              <a:rPr lang="en-US" sz="2200" dirty="0" smtClean="0"/>
              <a:t>                                                                                                                         </a:t>
            </a:r>
            <a:r>
              <a:rPr sz="2200" dirty="0" smtClean="0"/>
              <a:t>       </a:t>
            </a:r>
            <a:r>
              <a:rPr lang="en-US" sz="2200" dirty="0" smtClean="0"/>
              <a:t>       </a:t>
            </a:r>
            <a:r>
              <a:rPr sz="2200" dirty="0" smtClean="0"/>
              <a:t> （</a:t>
            </a:r>
            <a:r>
              <a:rPr lang="en-US" altLang="zh-CN" sz="2200" dirty="0" smtClean="0">
                <a:latin typeface="Times New Roman" panose="02020603050405020304" pitchFamily="18" charset="0"/>
                <a:cs typeface="Times New Roman" panose="02020603050405020304" pitchFamily="18" charset="0"/>
              </a:rPr>
              <a:t>8-</a:t>
            </a:r>
            <a:r>
              <a:rPr lang="en-US" sz="2200" dirty="0" smtClean="0">
                <a:latin typeface="Times New Roman" panose="02020603050405020304" pitchFamily="18" charset="0"/>
                <a:cs typeface="Times New Roman" panose="02020603050405020304" pitchFamily="18" charset="0"/>
              </a:rPr>
              <a:t>7</a:t>
            </a:r>
            <a:r>
              <a:rPr sz="2200" dirty="0" smtClean="0"/>
              <a:t>）</a:t>
            </a:r>
          </a:p>
          <a:p>
            <a:pPr>
              <a:lnSpc>
                <a:spcPct val="110000"/>
              </a:lnSpc>
              <a:buFont typeface="Arial" panose="020B0604020202020204" pitchFamily="34" charset="0"/>
            </a:pPr>
            <a:endParaRPr sz="2200" dirty="0" smtClean="0"/>
          </a:p>
          <a:p>
            <a:pPr>
              <a:lnSpc>
                <a:spcPct val="110000"/>
              </a:lnSpc>
              <a:spcBef>
                <a:spcPts val="0"/>
              </a:spcBef>
              <a:buFont typeface="Arial" panose="020B0604020202020204" pitchFamily="34" charset="0"/>
            </a:pPr>
            <a:r>
              <a:rPr sz="2200" dirty="0" err="1" smtClean="0"/>
              <a:t>对于一个股票欧式看跌期权，计算</a:t>
            </a:r>
            <a:r>
              <a:rPr lang="en-US" sz="2200" dirty="0" smtClean="0"/>
              <a:t>            </a:t>
            </a:r>
            <a:r>
              <a:rPr sz="2200" dirty="0" smtClean="0"/>
              <a:t>的公式为：                        </a:t>
            </a:r>
            <a:r>
              <a:rPr lang="en-US" sz="2200" dirty="0" smtClean="0"/>
              <a:t>                                                                                              </a:t>
            </a:r>
          </a:p>
          <a:p>
            <a:pPr>
              <a:lnSpc>
                <a:spcPct val="110000"/>
              </a:lnSpc>
              <a:buFont typeface="Arial" panose="020B0604020202020204" pitchFamily="34" charset="0"/>
            </a:pPr>
            <a:r>
              <a:rPr lang="en-US" sz="2200" dirty="0" smtClean="0"/>
              <a:t>                                                                                                                                                   </a:t>
            </a:r>
            <a:r>
              <a:rPr sz="2200" dirty="0" smtClean="0"/>
              <a:t>  </a:t>
            </a:r>
            <a:r>
              <a:rPr lang="en-US" sz="2200" dirty="0" smtClean="0"/>
              <a:t>       </a:t>
            </a:r>
            <a:r>
              <a:rPr sz="2200" dirty="0" smtClean="0"/>
              <a:t>（</a:t>
            </a:r>
            <a:r>
              <a:rPr lang="en-US" altLang="zh-CN" sz="2200" dirty="0" smtClean="0">
                <a:latin typeface="Times New Roman" panose="02020603050405020304" pitchFamily="18" charset="0"/>
                <a:cs typeface="Times New Roman" panose="02020603050405020304" pitchFamily="18" charset="0"/>
              </a:rPr>
              <a:t>8-</a:t>
            </a:r>
            <a:r>
              <a:rPr lang="en-US" sz="2200" dirty="0" smtClean="0">
                <a:latin typeface="Times New Roman" panose="02020603050405020304" pitchFamily="18" charset="0"/>
                <a:cs typeface="Times New Roman" panose="02020603050405020304" pitchFamily="18" charset="0"/>
              </a:rPr>
              <a:t>8</a:t>
            </a:r>
            <a:r>
              <a:rPr sz="2200" dirty="0" smtClean="0"/>
              <a:t>）</a:t>
            </a:r>
          </a:p>
          <a:p>
            <a:pPr>
              <a:lnSpc>
                <a:spcPct val="110000"/>
              </a:lnSpc>
              <a:buFont typeface="Arial" panose="020B0604020202020204" pitchFamily="34" charset="0"/>
            </a:pPr>
            <a:endParaRPr sz="2200" dirty="0" smtClean="0"/>
          </a:p>
          <a:p>
            <a:pPr>
              <a:lnSpc>
                <a:spcPct val="110000"/>
              </a:lnSpc>
              <a:buFont typeface="Arial" panose="020B0604020202020204" pitchFamily="34" charset="0"/>
            </a:pPr>
            <a:r>
              <a:rPr sz="2200" dirty="0" err="1" smtClean="0"/>
              <a:t>因为</a:t>
            </a:r>
            <a:r>
              <a:rPr lang="en-US" sz="2200" dirty="0" smtClean="0"/>
              <a:t>                              </a:t>
            </a:r>
            <a:r>
              <a:rPr sz="2200" dirty="0" smtClean="0"/>
              <a:t>，所以看跌期权的</a:t>
            </a:r>
            <a:r>
              <a:rPr lang="en-US" sz="2200" dirty="0" smtClean="0"/>
              <a:t>             </a:t>
            </a:r>
            <a:r>
              <a:rPr sz="2200" dirty="0" smtClean="0"/>
              <a:t>比看涨期权的大</a:t>
            </a:r>
            <a:r>
              <a:rPr lang="en-US" sz="2200" dirty="0" smtClean="0"/>
              <a:t>               </a:t>
            </a:r>
            <a:r>
              <a:rPr sz="2200" dirty="0" smtClean="0"/>
              <a:t>。期权价格将随时间增加而减少，即当到期时间越小，越接近到期日时，期权价格越低。通常期权的</a:t>
            </a:r>
            <a:r>
              <a:rPr lang="en-US" sz="2200" dirty="0" smtClean="0"/>
              <a:t>            </a:t>
            </a:r>
            <a:r>
              <a:rPr sz="2200" dirty="0" smtClean="0"/>
              <a:t>为负（实值看涨汇率期权等除外）。由于时间走向是唯一确定的，因此不需要对时间进行套保，即无需消除时间风险。但是</a:t>
            </a:r>
            <a:r>
              <a:rPr lang="en-US" sz="2200" dirty="0" smtClean="0"/>
              <a:t>             </a:t>
            </a:r>
            <a:r>
              <a:rPr sz="2200" dirty="0" smtClean="0"/>
              <a:t>衡量了期权买方随时间的变化而损失的价值，因此在进行</a:t>
            </a:r>
            <a:r>
              <a:rPr lang="en-US" sz="2200" dirty="0" smtClean="0"/>
              <a:t>             </a:t>
            </a:r>
            <a:r>
              <a:rPr sz="2200" dirty="0" smtClean="0"/>
              <a:t>中性对冲时，</a:t>
            </a:r>
            <a:r>
              <a:rPr lang="en-US" sz="2200" dirty="0" smtClean="0"/>
              <a:t>           </a:t>
            </a:r>
            <a:r>
              <a:rPr sz="2200" dirty="0" smtClean="0"/>
              <a:t>起着很重要的作用。</a:t>
            </a:r>
          </a:p>
        </p:txBody>
      </p:sp>
      <p:sp>
        <p:nvSpPr>
          <p:cNvPr id="6" name="矩形 5"/>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10" name="对象 -2147482243"/>
          <p:cNvGraphicFramePr/>
          <p:nvPr>
            <p:extLst>
              <p:ext uri="{D42A27DB-BD31-4B8C-83A1-F6EECF244321}">
                <p14:modId xmlns:p14="http://schemas.microsoft.com/office/powerpoint/2010/main" val="742416785"/>
              </p:ext>
            </p:extLst>
          </p:nvPr>
        </p:nvGraphicFramePr>
        <p:xfrm>
          <a:off x="4408086" y="2132856"/>
          <a:ext cx="893445" cy="320040"/>
        </p:xfrm>
        <a:graphic>
          <a:graphicData uri="http://schemas.openxmlformats.org/presentationml/2006/ole">
            <mc:AlternateContent xmlns:mc="http://schemas.openxmlformats.org/markup-compatibility/2006">
              <mc:Choice xmlns:v="urn:schemas-microsoft-com:vml" Requires="v">
                <p:oleObj spid="_x0000_s14864" r:id="rId4" imgW="584200" imgH="203200" progId="Equation.DSMT4">
                  <p:embed/>
                </p:oleObj>
              </mc:Choice>
              <mc:Fallback>
                <p:oleObj r:id="rId4" imgW="584200" imgH="203200" progId="Equation.DSMT4">
                  <p:embed/>
                  <p:pic>
                    <p:nvPicPr>
                      <p:cNvPr id="0" name="图片 42"/>
                      <p:cNvPicPr/>
                      <p:nvPr/>
                    </p:nvPicPr>
                    <p:blipFill>
                      <a:blip r:embed="rId5"/>
                      <a:stretch>
                        <a:fillRect/>
                      </a:stretch>
                    </p:blipFill>
                    <p:spPr>
                      <a:xfrm>
                        <a:off x="4408086" y="2132856"/>
                        <a:ext cx="893445" cy="320040"/>
                      </a:xfrm>
                      <a:prstGeom prst="rect">
                        <a:avLst/>
                      </a:prstGeom>
                      <a:noFill/>
                      <a:ln w="38100">
                        <a:noFill/>
                        <a:miter/>
                      </a:ln>
                    </p:spPr>
                  </p:pic>
                </p:oleObj>
              </mc:Fallback>
            </mc:AlternateContent>
          </a:graphicData>
        </a:graphic>
      </p:graphicFrame>
      <p:graphicFrame>
        <p:nvGraphicFramePr>
          <p:cNvPr id="2" name="对象 -2147482571"/>
          <p:cNvGraphicFramePr/>
          <p:nvPr>
            <p:extLst>
              <p:ext uri="{D42A27DB-BD31-4B8C-83A1-F6EECF244321}">
                <p14:modId xmlns:p14="http://schemas.microsoft.com/office/powerpoint/2010/main" val="1349402187"/>
              </p:ext>
            </p:extLst>
          </p:nvPr>
        </p:nvGraphicFramePr>
        <p:xfrm>
          <a:off x="4581451" y="3429000"/>
          <a:ext cx="628650" cy="258445"/>
        </p:xfrm>
        <a:graphic>
          <a:graphicData uri="http://schemas.openxmlformats.org/presentationml/2006/ole">
            <mc:AlternateContent xmlns:mc="http://schemas.openxmlformats.org/markup-compatibility/2006">
              <mc:Choice xmlns:v="urn:schemas-microsoft-com:vml" Requires="v">
                <p:oleObj spid="_x0000_s14865" r:id="rId6" imgW="393700" imgH="177165" progId="Equation.DSMT4">
                  <p:embed/>
                </p:oleObj>
              </mc:Choice>
              <mc:Fallback>
                <p:oleObj r:id="rId6" imgW="393700" imgH="177165" progId="Equation.DSMT4">
                  <p:embed/>
                  <p:pic>
                    <p:nvPicPr>
                      <p:cNvPr id="0" name="图片 3075"/>
                      <p:cNvPicPr/>
                      <p:nvPr/>
                    </p:nvPicPr>
                    <p:blipFill>
                      <a:blip r:embed="rId7"/>
                      <a:stretch>
                        <a:fillRect/>
                      </a:stretch>
                    </p:blipFill>
                    <p:spPr>
                      <a:xfrm>
                        <a:off x="4581451" y="3429000"/>
                        <a:ext cx="628650" cy="258445"/>
                      </a:xfrm>
                      <a:prstGeom prst="rect">
                        <a:avLst/>
                      </a:prstGeom>
                      <a:noFill/>
                      <a:ln w="38100">
                        <a:noFill/>
                        <a:miter/>
                      </a:ln>
                    </p:spPr>
                  </p:pic>
                </p:oleObj>
              </mc:Fallback>
            </mc:AlternateContent>
          </a:graphicData>
        </a:graphic>
      </p:graphicFrame>
      <p:graphicFrame>
        <p:nvGraphicFramePr>
          <p:cNvPr id="3" name="对象 -2147482570"/>
          <p:cNvGraphicFramePr>
            <a:graphicFrameLocks noChangeAspect="1"/>
          </p:cNvGraphicFramePr>
          <p:nvPr>
            <p:extLst>
              <p:ext uri="{D42A27DB-BD31-4B8C-83A1-F6EECF244321}">
                <p14:modId xmlns:p14="http://schemas.microsoft.com/office/powerpoint/2010/main" val="4105103284"/>
              </p:ext>
            </p:extLst>
          </p:nvPr>
        </p:nvGraphicFramePr>
        <p:xfrm>
          <a:off x="3789363" y="2551080"/>
          <a:ext cx="4137025" cy="696595"/>
        </p:xfrm>
        <a:graphic>
          <a:graphicData uri="http://schemas.openxmlformats.org/presentationml/2006/ole">
            <mc:AlternateContent xmlns:mc="http://schemas.openxmlformats.org/markup-compatibility/2006">
              <mc:Choice xmlns:v="urn:schemas-microsoft-com:vml" Requires="v">
                <p:oleObj spid="_x0000_s14866" r:id="rId8" imgW="2667000" imgH="444500" progId="Equation.DSMT4">
                  <p:embed/>
                </p:oleObj>
              </mc:Choice>
              <mc:Fallback>
                <p:oleObj r:id="rId8" imgW="2667000" imgH="444500" progId="Equation.DSMT4">
                  <p:embed/>
                  <p:pic>
                    <p:nvPicPr>
                      <p:cNvPr id="0" name="图片 8"/>
                      <p:cNvPicPr/>
                      <p:nvPr/>
                    </p:nvPicPr>
                    <p:blipFill>
                      <a:blip r:embed="rId9"/>
                      <a:stretch>
                        <a:fillRect/>
                      </a:stretch>
                    </p:blipFill>
                    <p:spPr>
                      <a:xfrm>
                        <a:off x="3789363" y="2551080"/>
                        <a:ext cx="4137025" cy="69659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extLst>
              <p:ext uri="{D42A27DB-BD31-4B8C-83A1-F6EECF244321}">
                <p14:modId xmlns:p14="http://schemas.microsoft.com/office/powerpoint/2010/main" val="3695904121"/>
              </p:ext>
            </p:extLst>
          </p:nvPr>
        </p:nvGraphicFramePr>
        <p:xfrm>
          <a:off x="3501331" y="3717032"/>
          <a:ext cx="4470400" cy="728345"/>
        </p:xfrm>
        <a:graphic>
          <a:graphicData uri="http://schemas.openxmlformats.org/presentationml/2006/ole">
            <mc:AlternateContent xmlns:mc="http://schemas.openxmlformats.org/markup-compatibility/2006">
              <mc:Choice xmlns:v="urn:schemas-microsoft-com:vml" Requires="v">
                <p:oleObj spid="_x0000_s14867" r:id="rId10" imgW="2755900" imgH="444500" progId="Equation.DSMT4">
                  <p:embed/>
                </p:oleObj>
              </mc:Choice>
              <mc:Fallback>
                <p:oleObj r:id="rId10" imgW="2755900" imgH="444500" progId="Equation.DSMT4">
                  <p:embed/>
                  <p:pic>
                    <p:nvPicPr>
                      <p:cNvPr id="0" name="图片 10"/>
                      <p:cNvPicPr/>
                      <p:nvPr/>
                    </p:nvPicPr>
                    <p:blipFill>
                      <a:blip r:embed="rId11"/>
                      <a:stretch>
                        <a:fillRect/>
                      </a:stretch>
                    </p:blipFill>
                    <p:spPr>
                      <a:xfrm>
                        <a:off x="3501331" y="3717032"/>
                        <a:ext cx="4470400" cy="728345"/>
                      </a:xfrm>
                      <a:prstGeom prst="rect">
                        <a:avLst/>
                      </a:prstGeom>
                      <a:noFill/>
                      <a:ln w="38100">
                        <a:noFill/>
                        <a:miter/>
                      </a:ln>
                    </p:spPr>
                  </p:pic>
                </p:oleObj>
              </mc:Fallback>
            </mc:AlternateContent>
          </a:graphicData>
        </a:graphic>
      </p:graphicFrame>
      <p:graphicFrame>
        <p:nvGraphicFramePr>
          <p:cNvPr id="12" name="对象 -2147482568"/>
          <p:cNvGraphicFramePr>
            <a:graphicFrameLocks noChangeAspect="1"/>
          </p:cNvGraphicFramePr>
          <p:nvPr>
            <p:extLst>
              <p:ext uri="{D42A27DB-BD31-4B8C-83A1-F6EECF244321}">
                <p14:modId xmlns:p14="http://schemas.microsoft.com/office/powerpoint/2010/main" val="4041639441"/>
              </p:ext>
            </p:extLst>
          </p:nvPr>
        </p:nvGraphicFramePr>
        <p:xfrm>
          <a:off x="909043" y="4725144"/>
          <a:ext cx="1708150" cy="323850"/>
        </p:xfrm>
        <a:graphic>
          <a:graphicData uri="http://schemas.openxmlformats.org/presentationml/2006/ole">
            <mc:AlternateContent xmlns:mc="http://schemas.openxmlformats.org/markup-compatibility/2006">
              <mc:Choice xmlns:v="urn:schemas-microsoft-com:vml" Requires="v">
                <p:oleObj spid="_x0000_s14868" r:id="rId12" imgW="1219200" imgH="228600" progId="Equation.DSMT4">
                  <p:embed/>
                </p:oleObj>
              </mc:Choice>
              <mc:Fallback>
                <p:oleObj r:id="rId12" imgW="1219200" imgH="228600" progId="Equation.DSMT4">
                  <p:embed/>
                  <p:pic>
                    <p:nvPicPr>
                      <p:cNvPr id="0" name="图片 11"/>
                      <p:cNvPicPr/>
                      <p:nvPr/>
                    </p:nvPicPr>
                    <p:blipFill>
                      <a:blip r:embed="rId13"/>
                      <a:stretch>
                        <a:fillRect/>
                      </a:stretch>
                    </p:blipFill>
                    <p:spPr>
                      <a:xfrm>
                        <a:off x="909043" y="4725144"/>
                        <a:ext cx="1708150" cy="323850"/>
                      </a:xfrm>
                      <a:prstGeom prst="rect">
                        <a:avLst/>
                      </a:prstGeom>
                      <a:noFill/>
                      <a:ln w="38100">
                        <a:noFill/>
                        <a:miter/>
                      </a:ln>
                    </p:spPr>
                  </p:pic>
                </p:oleObj>
              </mc:Fallback>
            </mc:AlternateContent>
          </a:graphicData>
        </a:graphic>
      </p:graphicFrame>
      <p:graphicFrame>
        <p:nvGraphicFramePr>
          <p:cNvPr id="17" name="对象 -2147482571"/>
          <p:cNvGraphicFramePr/>
          <p:nvPr>
            <p:extLst>
              <p:ext uri="{D42A27DB-BD31-4B8C-83A1-F6EECF244321}">
                <p14:modId xmlns:p14="http://schemas.microsoft.com/office/powerpoint/2010/main" val="2134746998"/>
              </p:ext>
            </p:extLst>
          </p:nvPr>
        </p:nvGraphicFramePr>
        <p:xfrm>
          <a:off x="5085507" y="4725144"/>
          <a:ext cx="628650" cy="258445"/>
        </p:xfrm>
        <a:graphic>
          <a:graphicData uri="http://schemas.openxmlformats.org/presentationml/2006/ole">
            <mc:AlternateContent xmlns:mc="http://schemas.openxmlformats.org/markup-compatibility/2006">
              <mc:Choice xmlns:v="urn:schemas-microsoft-com:vml" Requires="v">
                <p:oleObj spid="_x0000_s14869" r:id="rId14" imgW="393700" imgH="177165" progId="Equation.DSMT4">
                  <p:embed/>
                </p:oleObj>
              </mc:Choice>
              <mc:Fallback>
                <p:oleObj r:id="rId14" imgW="393700" imgH="177165" progId="Equation.DSMT4">
                  <p:embed/>
                  <p:pic>
                    <p:nvPicPr>
                      <p:cNvPr id="0" name="图片 3075"/>
                      <p:cNvPicPr/>
                      <p:nvPr/>
                    </p:nvPicPr>
                    <p:blipFill>
                      <a:blip r:embed="rId7"/>
                      <a:stretch>
                        <a:fillRect/>
                      </a:stretch>
                    </p:blipFill>
                    <p:spPr>
                      <a:xfrm>
                        <a:off x="5085507" y="4725144"/>
                        <a:ext cx="628650" cy="258445"/>
                      </a:xfrm>
                      <a:prstGeom prst="rect">
                        <a:avLst/>
                      </a:prstGeom>
                      <a:noFill/>
                      <a:ln w="38100">
                        <a:noFill/>
                        <a:miter/>
                      </a:ln>
                    </p:spPr>
                  </p:pic>
                </p:oleObj>
              </mc:Fallback>
            </mc:AlternateContent>
          </a:graphicData>
        </a:graphic>
      </p:graphicFrame>
      <p:graphicFrame>
        <p:nvGraphicFramePr>
          <p:cNvPr id="14" name="对象 -2147482565"/>
          <p:cNvGraphicFramePr/>
          <p:nvPr>
            <p:extLst>
              <p:ext uri="{D42A27DB-BD31-4B8C-83A1-F6EECF244321}">
                <p14:modId xmlns:p14="http://schemas.microsoft.com/office/powerpoint/2010/main" val="3766371921"/>
              </p:ext>
            </p:extLst>
          </p:nvPr>
        </p:nvGraphicFramePr>
        <p:xfrm>
          <a:off x="7821811" y="4653136"/>
          <a:ext cx="734060" cy="334645"/>
        </p:xfrm>
        <a:graphic>
          <a:graphicData uri="http://schemas.openxmlformats.org/presentationml/2006/ole">
            <mc:AlternateContent xmlns:mc="http://schemas.openxmlformats.org/markup-compatibility/2006">
              <mc:Choice xmlns:v="urn:schemas-microsoft-com:vml" Requires="v">
                <p:oleObj spid="_x0000_s14870" r:id="rId15" imgW="431800" imgH="203200" progId="Equation.DSMT4">
                  <p:embed/>
                </p:oleObj>
              </mc:Choice>
              <mc:Fallback>
                <p:oleObj r:id="rId15" imgW="431800" imgH="203200" progId="Equation.DSMT4">
                  <p:embed/>
                  <p:pic>
                    <p:nvPicPr>
                      <p:cNvPr id="0" name="图片 30"/>
                      <p:cNvPicPr/>
                      <p:nvPr/>
                    </p:nvPicPr>
                    <p:blipFill>
                      <a:blip r:embed="rId16"/>
                      <a:stretch>
                        <a:fillRect/>
                      </a:stretch>
                    </p:blipFill>
                    <p:spPr>
                      <a:xfrm>
                        <a:off x="7821811" y="4653136"/>
                        <a:ext cx="734060" cy="334645"/>
                      </a:xfrm>
                      <a:prstGeom prst="rect">
                        <a:avLst/>
                      </a:prstGeom>
                      <a:noFill/>
                      <a:ln w="38100">
                        <a:noFill/>
                        <a:miter/>
                      </a:ln>
                    </p:spPr>
                  </p:pic>
                </p:oleObj>
              </mc:Fallback>
            </mc:AlternateContent>
          </a:graphicData>
        </a:graphic>
      </p:graphicFrame>
      <p:graphicFrame>
        <p:nvGraphicFramePr>
          <p:cNvPr id="32" name="对象 -2147482571"/>
          <p:cNvGraphicFramePr/>
          <p:nvPr>
            <p:extLst>
              <p:ext uri="{D42A27DB-BD31-4B8C-83A1-F6EECF244321}">
                <p14:modId xmlns:p14="http://schemas.microsoft.com/office/powerpoint/2010/main" val="1589771981"/>
              </p:ext>
            </p:extLst>
          </p:nvPr>
        </p:nvGraphicFramePr>
        <p:xfrm>
          <a:off x="9622011" y="5085184"/>
          <a:ext cx="628650" cy="258445"/>
        </p:xfrm>
        <a:graphic>
          <a:graphicData uri="http://schemas.openxmlformats.org/presentationml/2006/ole">
            <mc:AlternateContent xmlns:mc="http://schemas.openxmlformats.org/markup-compatibility/2006">
              <mc:Choice xmlns:v="urn:schemas-microsoft-com:vml" Requires="v">
                <p:oleObj spid="_x0000_s14871" r:id="rId17" imgW="393700" imgH="177165" progId="Equation.DSMT4">
                  <p:embed/>
                </p:oleObj>
              </mc:Choice>
              <mc:Fallback>
                <p:oleObj r:id="rId17" imgW="393700" imgH="177165" progId="Equation.DSMT4">
                  <p:embed/>
                  <p:pic>
                    <p:nvPicPr>
                      <p:cNvPr id="0" name="图片 3075"/>
                      <p:cNvPicPr/>
                      <p:nvPr/>
                    </p:nvPicPr>
                    <p:blipFill>
                      <a:blip r:embed="rId7"/>
                      <a:stretch>
                        <a:fillRect/>
                      </a:stretch>
                    </p:blipFill>
                    <p:spPr>
                      <a:xfrm>
                        <a:off x="9622011" y="5085184"/>
                        <a:ext cx="628650" cy="258445"/>
                      </a:xfrm>
                      <a:prstGeom prst="rect">
                        <a:avLst/>
                      </a:prstGeom>
                      <a:noFill/>
                      <a:ln w="38100">
                        <a:noFill/>
                        <a:miter/>
                      </a:ln>
                    </p:spPr>
                  </p:pic>
                </p:oleObj>
              </mc:Fallback>
            </mc:AlternateContent>
          </a:graphicData>
        </a:graphic>
      </p:graphicFrame>
      <p:graphicFrame>
        <p:nvGraphicFramePr>
          <p:cNvPr id="34" name="对象 -2147482571"/>
          <p:cNvGraphicFramePr/>
          <p:nvPr>
            <p:extLst>
              <p:ext uri="{D42A27DB-BD31-4B8C-83A1-F6EECF244321}">
                <p14:modId xmlns:p14="http://schemas.microsoft.com/office/powerpoint/2010/main" val="2597452914"/>
              </p:ext>
            </p:extLst>
          </p:nvPr>
        </p:nvGraphicFramePr>
        <p:xfrm>
          <a:off x="2349203" y="5805264"/>
          <a:ext cx="628650" cy="258445"/>
        </p:xfrm>
        <a:graphic>
          <a:graphicData uri="http://schemas.openxmlformats.org/presentationml/2006/ole">
            <mc:AlternateContent xmlns:mc="http://schemas.openxmlformats.org/markup-compatibility/2006">
              <mc:Choice xmlns:v="urn:schemas-microsoft-com:vml" Requires="v">
                <p:oleObj spid="_x0000_s14872" r:id="rId18" imgW="393700" imgH="177165" progId="Equation.DSMT4">
                  <p:embed/>
                </p:oleObj>
              </mc:Choice>
              <mc:Fallback>
                <p:oleObj r:id="rId18" imgW="393700" imgH="177165" progId="Equation.DSMT4">
                  <p:embed/>
                  <p:pic>
                    <p:nvPicPr>
                      <p:cNvPr id="0" name="图片 3075"/>
                      <p:cNvPicPr/>
                      <p:nvPr/>
                    </p:nvPicPr>
                    <p:blipFill>
                      <a:blip r:embed="rId7"/>
                      <a:stretch>
                        <a:fillRect/>
                      </a:stretch>
                    </p:blipFill>
                    <p:spPr>
                      <a:xfrm>
                        <a:off x="2349203" y="5805264"/>
                        <a:ext cx="628650" cy="258445"/>
                      </a:xfrm>
                      <a:prstGeom prst="rect">
                        <a:avLst/>
                      </a:prstGeom>
                      <a:noFill/>
                      <a:ln w="38100">
                        <a:noFill/>
                        <a:miter/>
                      </a:ln>
                    </p:spPr>
                  </p:pic>
                </p:oleObj>
              </mc:Fallback>
            </mc:AlternateContent>
          </a:graphicData>
        </a:graphic>
      </p:graphicFrame>
      <p:graphicFrame>
        <p:nvGraphicFramePr>
          <p:cNvPr id="36" name="对象 -2147482599"/>
          <p:cNvGraphicFramePr/>
          <p:nvPr>
            <p:extLst>
              <p:ext uri="{D42A27DB-BD31-4B8C-83A1-F6EECF244321}">
                <p14:modId xmlns:p14="http://schemas.microsoft.com/office/powerpoint/2010/main" val="3509480807"/>
              </p:ext>
            </p:extLst>
          </p:nvPr>
        </p:nvGraphicFramePr>
        <p:xfrm>
          <a:off x="10126067" y="5805264"/>
          <a:ext cx="635000" cy="274320"/>
        </p:xfrm>
        <a:graphic>
          <a:graphicData uri="http://schemas.openxmlformats.org/presentationml/2006/ole">
            <mc:AlternateContent xmlns:mc="http://schemas.openxmlformats.org/markup-compatibility/2006">
              <mc:Choice xmlns:v="urn:schemas-microsoft-com:vml" Requires="v">
                <p:oleObj spid="_x0000_s14873" r:id="rId19" imgW="393700" imgH="177165" progId="Equation.DSMT4">
                  <p:embed/>
                </p:oleObj>
              </mc:Choice>
              <mc:Fallback>
                <p:oleObj r:id="rId19" imgW="393700" imgH="177165" progId="Equation.DSMT4">
                  <p:embed/>
                  <p:pic>
                    <p:nvPicPr>
                      <p:cNvPr id="0" name="图片 13"/>
                      <p:cNvPicPr/>
                      <p:nvPr/>
                    </p:nvPicPr>
                    <p:blipFill>
                      <a:blip r:embed="rId20"/>
                      <a:stretch>
                        <a:fillRect/>
                      </a:stretch>
                    </p:blipFill>
                    <p:spPr>
                      <a:xfrm>
                        <a:off x="10126067" y="5805264"/>
                        <a:ext cx="635000" cy="274320"/>
                      </a:xfrm>
                      <a:prstGeom prst="rect">
                        <a:avLst/>
                      </a:prstGeom>
                      <a:noFill/>
                      <a:ln w="38100">
                        <a:noFill/>
                        <a:miter/>
                      </a:ln>
                    </p:spPr>
                  </p:pic>
                </p:oleObj>
              </mc:Fallback>
            </mc:AlternateContent>
          </a:graphicData>
        </a:graphic>
      </p:graphicFrame>
      <p:graphicFrame>
        <p:nvGraphicFramePr>
          <p:cNvPr id="39" name="对象 -2147482571"/>
          <p:cNvGraphicFramePr/>
          <p:nvPr>
            <p:extLst>
              <p:ext uri="{D42A27DB-BD31-4B8C-83A1-F6EECF244321}">
                <p14:modId xmlns:p14="http://schemas.microsoft.com/office/powerpoint/2010/main" val="623215880"/>
              </p:ext>
            </p:extLst>
          </p:nvPr>
        </p:nvGraphicFramePr>
        <p:xfrm>
          <a:off x="1125067" y="6165304"/>
          <a:ext cx="628650" cy="258445"/>
        </p:xfrm>
        <a:graphic>
          <a:graphicData uri="http://schemas.openxmlformats.org/presentationml/2006/ole">
            <mc:AlternateContent xmlns:mc="http://schemas.openxmlformats.org/markup-compatibility/2006">
              <mc:Choice xmlns:v="urn:schemas-microsoft-com:vml" Requires="v">
                <p:oleObj spid="_x0000_s14874" r:id="rId21" imgW="393700" imgH="177165" progId="Equation.DSMT4">
                  <p:embed/>
                </p:oleObj>
              </mc:Choice>
              <mc:Fallback>
                <p:oleObj r:id="rId21" imgW="393700" imgH="177165" progId="Equation.DSMT4">
                  <p:embed/>
                  <p:pic>
                    <p:nvPicPr>
                      <p:cNvPr id="0" name="图片 3075"/>
                      <p:cNvPicPr/>
                      <p:nvPr/>
                    </p:nvPicPr>
                    <p:blipFill>
                      <a:blip r:embed="rId7"/>
                      <a:stretch>
                        <a:fillRect/>
                      </a:stretch>
                    </p:blipFill>
                    <p:spPr>
                      <a:xfrm>
                        <a:off x="1125067" y="6165304"/>
                        <a:ext cx="628650" cy="25844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737304"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lang="en-US" sz="1600" b="1" dirty="0" smtClean="0"/>
              <a:t>——</a:t>
            </a:r>
            <a:r>
              <a:rPr lang="en-US" sz="1600" b="1" dirty="0" err="1" smtClean="0"/>
              <a:t>不付红利的欧式看涨期权</a:t>
            </a:r>
            <a:endParaRPr sz="1600" dirty="0" smtClean="0"/>
          </a:p>
        </p:txBody>
      </p:sp>
      <p:graphicFrame>
        <p:nvGraphicFramePr>
          <p:cNvPr id="16" name="对象 15"/>
          <p:cNvGraphicFramePr/>
          <p:nvPr>
            <p:extLst>
              <p:ext uri="{D42A27DB-BD31-4B8C-83A1-F6EECF244321}">
                <p14:modId xmlns:p14="http://schemas.microsoft.com/office/powerpoint/2010/main" val="3239971578"/>
              </p:ext>
            </p:extLst>
          </p:nvPr>
        </p:nvGraphicFramePr>
        <p:xfrm>
          <a:off x="4365427" y="836712"/>
          <a:ext cx="6874510" cy="1812925"/>
        </p:xfrm>
        <a:graphic>
          <a:graphicData uri="http://schemas.openxmlformats.org/presentationml/2006/ole">
            <mc:AlternateContent xmlns:mc="http://schemas.openxmlformats.org/markup-compatibility/2006">
              <mc:Choice xmlns:v="urn:schemas-microsoft-com:vml" Requires="v">
                <p:oleObj spid="_x0000_s15489" r:id="rId3" imgW="5834380" imgH="1414780" progId="Equation.DSMT4">
                  <p:embed/>
                </p:oleObj>
              </mc:Choice>
              <mc:Fallback>
                <p:oleObj r:id="rId3" imgW="5834380" imgH="1414780" progId="Equation.DSMT4">
                  <p:embed/>
                  <p:pic>
                    <p:nvPicPr>
                      <p:cNvPr id="0" name="图片 17"/>
                      <p:cNvPicPr/>
                      <p:nvPr/>
                    </p:nvPicPr>
                    <p:blipFill>
                      <a:blip r:embed="rId4"/>
                      <a:stretch>
                        <a:fillRect/>
                      </a:stretch>
                    </p:blipFill>
                    <p:spPr>
                      <a:xfrm>
                        <a:off x="4365427" y="836712"/>
                        <a:ext cx="6874510" cy="1812925"/>
                      </a:xfrm>
                      <a:prstGeom prst="rect">
                        <a:avLst/>
                      </a:prstGeom>
                    </p:spPr>
                  </p:pic>
                </p:oleObj>
              </mc:Fallback>
            </mc:AlternateContent>
          </a:graphicData>
        </a:graphic>
      </p:graphicFrame>
      <p:graphicFrame>
        <p:nvGraphicFramePr>
          <p:cNvPr id="19" name="对象 18"/>
          <p:cNvGraphicFramePr/>
          <p:nvPr>
            <p:extLst>
              <p:ext uri="{D42A27DB-BD31-4B8C-83A1-F6EECF244321}">
                <p14:modId xmlns:p14="http://schemas.microsoft.com/office/powerpoint/2010/main" val="3496975193"/>
              </p:ext>
            </p:extLst>
          </p:nvPr>
        </p:nvGraphicFramePr>
        <p:xfrm>
          <a:off x="117158" y="2636912"/>
          <a:ext cx="12070080" cy="3803015"/>
        </p:xfrm>
        <a:graphic>
          <a:graphicData uri="http://schemas.openxmlformats.org/presentationml/2006/ole">
            <mc:AlternateContent xmlns:mc="http://schemas.openxmlformats.org/markup-compatibility/2006">
              <mc:Choice xmlns:v="urn:schemas-microsoft-com:vml" Requires="v">
                <p:oleObj spid="_x0000_s15490" r:id="rId5" imgW="9398000" imgH="2527300" progId="Equation.DSMT4">
                  <p:embed/>
                </p:oleObj>
              </mc:Choice>
              <mc:Fallback>
                <p:oleObj r:id="rId5" imgW="9398000" imgH="2527300" progId="Equation.DSMT4">
                  <p:embed/>
                  <p:pic>
                    <p:nvPicPr>
                      <p:cNvPr id="0" name="图片 19"/>
                      <p:cNvPicPr/>
                      <p:nvPr/>
                    </p:nvPicPr>
                    <p:blipFill>
                      <a:blip r:embed="rId6"/>
                      <a:stretch>
                        <a:fillRect/>
                      </a:stretch>
                    </p:blipFill>
                    <p:spPr>
                      <a:xfrm>
                        <a:off x="117158" y="2636912"/>
                        <a:ext cx="12070080" cy="3803015"/>
                      </a:xfrm>
                      <a:prstGeom prst="rect">
                        <a:avLst/>
                      </a:prstGeom>
                    </p:spPr>
                  </p:pic>
                </p:oleObj>
              </mc:Fallback>
            </mc:AlternateContent>
          </a:graphicData>
        </a:graphic>
      </p:graphicFrame>
      <p:sp>
        <p:nvSpPr>
          <p:cNvPr id="8" name="矩形 7"/>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476885" y="2708910"/>
            <a:ext cx="5172075" cy="3552825"/>
          </a:xfrm>
          <a:prstGeom prst="rect">
            <a:avLst/>
          </a:prstGeom>
        </p:spPr>
      </p:pic>
      <p:sp>
        <p:nvSpPr>
          <p:cNvPr id="5" name="内容占位符 2"/>
          <p:cNvSpPr txBox="1"/>
          <p:nvPr/>
        </p:nvSpPr>
        <p:spPr bwMode="auto">
          <a:xfrm>
            <a:off x="116954" y="692696"/>
            <a:ext cx="12015355"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20000"/>
              </a:lnSpc>
              <a:buFont typeface="Arial" panose="020B0604020202020204" pitchFamily="34" charset="0"/>
            </a:pPr>
            <a:r>
              <a:rPr sz="2400" dirty="0" err="1" smtClean="0">
                <a:latin typeface="Times New Roman" panose="02020603050405020304" pitchFamily="18" charset="0"/>
                <a:cs typeface="Times New Roman" panose="02020603050405020304" pitchFamily="18" charset="0"/>
              </a:rPr>
              <a:t>通常以天结算，为计算公历日的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，天数为365；为计算交易日的</a:t>
            </a:r>
            <a:r>
              <a:rPr lang="en-US" sz="2400" dirty="0" smtClean="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天数为252。期权长头方的</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通常为负，因为在其他条件不变的情况下，随着期限的减少，期权价值会有所降低。下图给出了一个看涨期权的</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与标的资产关系的曲线</a:t>
            </a:r>
            <a:r>
              <a:rPr sz="2400" dirty="0" smtClean="0">
                <a:latin typeface="Times New Roman" panose="02020603050405020304" pitchFamily="18" charset="0"/>
                <a:cs typeface="Times New Roman" panose="02020603050405020304" pitchFamily="18" charset="0"/>
              </a:rPr>
              <a:t>。   </a:t>
            </a:r>
            <a:r>
              <a:rPr sz="2400" dirty="0" smtClean="0"/>
              <a:t>                </a:t>
            </a:r>
            <a:r>
              <a:rPr lang="en-US" sz="2400" dirty="0" smtClean="0"/>
              <a:t>                                                                                                                         </a:t>
            </a:r>
            <a:r>
              <a:rPr sz="2400" dirty="0" smtClean="0"/>
              <a:t>       </a:t>
            </a:r>
            <a:r>
              <a:rPr lang="en-US" sz="2400" dirty="0" smtClean="0"/>
              <a:t>      </a:t>
            </a:r>
            <a:endParaRPr sz="2400" dirty="0" smtClean="0"/>
          </a:p>
          <a:p>
            <a:pPr>
              <a:lnSpc>
                <a:spcPct val="170000"/>
              </a:lnSpc>
              <a:buFont typeface="Arial" panose="020B0604020202020204" pitchFamily="34" charset="0"/>
            </a:pPr>
            <a:endParaRPr sz="1000" dirty="0" smtClean="0"/>
          </a:p>
          <a:p>
            <a:pPr>
              <a:lnSpc>
                <a:spcPct val="170000"/>
              </a:lnSpc>
              <a:buFont typeface="Arial" panose="020B0604020202020204" pitchFamily="34" charset="0"/>
            </a:pPr>
            <a:endParaRPr sz="1600" dirty="0" smtClean="0"/>
          </a:p>
        </p:txBody>
      </p:sp>
      <p:graphicFrame>
        <p:nvGraphicFramePr>
          <p:cNvPr id="7" name="对象 -2147482571"/>
          <p:cNvGraphicFramePr/>
          <p:nvPr>
            <p:extLst>
              <p:ext uri="{D42A27DB-BD31-4B8C-83A1-F6EECF244321}">
                <p14:modId xmlns:p14="http://schemas.microsoft.com/office/powerpoint/2010/main" val="548997987"/>
              </p:ext>
            </p:extLst>
          </p:nvPr>
        </p:nvGraphicFramePr>
        <p:xfrm>
          <a:off x="2061171" y="1844824"/>
          <a:ext cx="628650" cy="258445"/>
        </p:xfrm>
        <a:graphic>
          <a:graphicData uri="http://schemas.openxmlformats.org/presentationml/2006/ole">
            <mc:AlternateContent xmlns:mc="http://schemas.openxmlformats.org/markup-compatibility/2006">
              <mc:Choice xmlns:v="urn:schemas-microsoft-com:vml" Requires="v">
                <p:oleObj spid="_x0000_s16584" r:id="rId4" imgW="393700" imgH="177165" progId="Equation.DSMT4">
                  <p:embed/>
                </p:oleObj>
              </mc:Choice>
              <mc:Fallback>
                <p:oleObj r:id="rId4" imgW="393700" imgH="177165" progId="Equation.DSMT4">
                  <p:embed/>
                  <p:pic>
                    <p:nvPicPr>
                      <p:cNvPr id="0" name="图片 3075"/>
                      <p:cNvPicPr/>
                      <p:nvPr/>
                    </p:nvPicPr>
                    <p:blipFill>
                      <a:blip r:embed="rId5"/>
                      <a:stretch>
                        <a:fillRect/>
                      </a:stretch>
                    </p:blipFill>
                    <p:spPr>
                      <a:xfrm>
                        <a:off x="2061171" y="1844824"/>
                        <a:ext cx="628650" cy="258445"/>
                      </a:xfrm>
                      <a:prstGeom prst="rect">
                        <a:avLst/>
                      </a:prstGeom>
                      <a:noFill/>
                      <a:ln w="38100">
                        <a:noFill/>
                        <a:miter/>
                      </a:ln>
                    </p:spPr>
                  </p:pic>
                </p:oleObj>
              </mc:Fallback>
            </mc:AlternateContent>
          </a:graphicData>
        </a:graphic>
      </p:graphicFrame>
      <p:graphicFrame>
        <p:nvGraphicFramePr>
          <p:cNvPr id="15" name="对象 -2147482571"/>
          <p:cNvGraphicFramePr/>
          <p:nvPr>
            <p:extLst>
              <p:ext uri="{D42A27DB-BD31-4B8C-83A1-F6EECF244321}">
                <p14:modId xmlns:p14="http://schemas.microsoft.com/office/powerpoint/2010/main" val="1523222090"/>
              </p:ext>
            </p:extLst>
          </p:nvPr>
        </p:nvGraphicFramePr>
        <p:xfrm>
          <a:off x="4509443" y="1412776"/>
          <a:ext cx="628650" cy="258445"/>
        </p:xfrm>
        <a:graphic>
          <a:graphicData uri="http://schemas.openxmlformats.org/presentationml/2006/ole">
            <mc:AlternateContent xmlns:mc="http://schemas.openxmlformats.org/markup-compatibility/2006">
              <mc:Choice xmlns:v="urn:schemas-microsoft-com:vml" Requires="v">
                <p:oleObj spid="_x0000_s16585" r:id="rId6" imgW="393700" imgH="177165" progId="Equation.DSMT4">
                  <p:embed/>
                </p:oleObj>
              </mc:Choice>
              <mc:Fallback>
                <p:oleObj r:id="rId6" imgW="393700" imgH="177165" progId="Equation.DSMT4">
                  <p:embed/>
                  <p:pic>
                    <p:nvPicPr>
                      <p:cNvPr id="0" name="图片 3075"/>
                      <p:cNvPicPr/>
                      <p:nvPr/>
                    </p:nvPicPr>
                    <p:blipFill>
                      <a:blip r:embed="rId5"/>
                      <a:stretch>
                        <a:fillRect/>
                      </a:stretch>
                    </p:blipFill>
                    <p:spPr>
                      <a:xfrm>
                        <a:off x="4509443" y="1412776"/>
                        <a:ext cx="628650" cy="258445"/>
                      </a:xfrm>
                      <a:prstGeom prst="rect">
                        <a:avLst/>
                      </a:prstGeom>
                      <a:noFill/>
                      <a:ln w="38100">
                        <a:noFill/>
                        <a:miter/>
                      </a:ln>
                    </p:spPr>
                  </p:pic>
                </p:oleObj>
              </mc:Fallback>
            </mc:AlternateContent>
          </a:graphicData>
        </a:graphic>
      </p:graphicFrame>
      <p:graphicFrame>
        <p:nvGraphicFramePr>
          <p:cNvPr id="18" name="对象 -2147482571"/>
          <p:cNvGraphicFramePr/>
          <p:nvPr>
            <p:extLst>
              <p:ext uri="{D42A27DB-BD31-4B8C-83A1-F6EECF244321}">
                <p14:modId xmlns:p14="http://schemas.microsoft.com/office/powerpoint/2010/main" val="2701643643"/>
              </p:ext>
            </p:extLst>
          </p:nvPr>
        </p:nvGraphicFramePr>
        <p:xfrm>
          <a:off x="9261971" y="1412776"/>
          <a:ext cx="628650" cy="258445"/>
        </p:xfrm>
        <a:graphic>
          <a:graphicData uri="http://schemas.openxmlformats.org/presentationml/2006/ole">
            <mc:AlternateContent xmlns:mc="http://schemas.openxmlformats.org/markup-compatibility/2006">
              <mc:Choice xmlns:v="urn:schemas-microsoft-com:vml" Requires="v">
                <p:oleObj spid="_x0000_s16586" r:id="rId7" imgW="393700" imgH="177165" progId="Equation.DSMT4">
                  <p:embed/>
                </p:oleObj>
              </mc:Choice>
              <mc:Fallback>
                <p:oleObj r:id="rId7" imgW="393700" imgH="177165" progId="Equation.DSMT4">
                  <p:embed/>
                  <p:pic>
                    <p:nvPicPr>
                      <p:cNvPr id="0" name="图片 3075"/>
                      <p:cNvPicPr/>
                      <p:nvPr/>
                    </p:nvPicPr>
                    <p:blipFill>
                      <a:blip r:embed="rId5"/>
                      <a:stretch>
                        <a:fillRect/>
                      </a:stretch>
                    </p:blipFill>
                    <p:spPr>
                      <a:xfrm>
                        <a:off x="9261971" y="1412776"/>
                        <a:ext cx="628650" cy="258445"/>
                      </a:xfrm>
                      <a:prstGeom prst="rect">
                        <a:avLst/>
                      </a:prstGeom>
                      <a:noFill/>
                      <a:ln w="38100">
                        <a:noFill/>
                        <a:miter/>
                      </a:ln>
                    </p:spPr>
                  </p:pic>
                </p:oleObj>
              </mc:Fallback>
            </mc:AlternateContent>
          </a:graphicData>
        </a:graphic>
      </p:graphicFrame>
      <p:graphicFrame>
        <p:nvGraphicFramePr>
          <p:cNvPr id="20" name="对象 -2147482571"/>
          <p:cNvGraphicFramePr/>
          <p:nvPr>
            <p:extLst>
              <p:ext uri="{D42A27DB-BD31-4B8C-83A1-F6EECF244321}">
                <p14:modId xmlns:p14="http://schemas.microsoft.com/office/powerpoint/2010/main" val="2393274940"/>
              </p:ext>
            </p:extLst>
          </p:nvPr>
        </p:nvGraphicFramePr>
        <p:xfrm>
          <a:off x="6109697" y="2276872"/>
          <a:ext cx="628650" cy="258445"/>
        </p:xfrm>
        <a:graphic>
          <a:graphicData uri="http://schemas.openxmlformats.org/presentationml/2006/ole">
            <mc:AlternateContent xmlns:mc="http://schemas.openxmlformats.org/markup-compatibility/2006">
              <mc:Choice xmlns:v="urn:schemas-microsoft-com:vml" Requires="v">
                <p:oleObj spid="_x0000_s16587" r:id="rId8" imgW="393700" imgH="177165" progId="Equation.DSMT4">
                  <p:embed/>
                </p:oleObj>
              </mc:Choice>
              <mc:Fallback>
                <p:oleObj r:id="rId8" imgW="393700" imgH="177165" progId="Equation.DSMT4">
                  <p:embed/>
                  <p:pic>
                    <p:nvPicPr>
                      <p:cNvPr id="0" name="图片 3075"/>
                      <p:cNvPicPr/>
                      <p:nvPr/>
                    </p:nvPicPr>
                    <p:blipFill>
                      <a:blip r:embed="rId5"/>
                      <a:stretch>
                        <a:fillRect/>
                      </a:stretch>
                    </p:blipFill>
                    <p:spPr>
                      <a:xfrm>
                        <a:off x="6109697" y="2276872"/>
                        <a:ext cx="628650" cy="258445"/>
                      </a:xfrm>
                      <a:prstGeom prst="rect">
                        <a:avLst/>
                      </a:prstGeom>
                      <a:noFill/>
                      <a:ln w="38100">
                        <a:noFill/>
                        <a:miter/>
                      </a:ln>
                    </p:spPr>
                  </p:pic>
                </p:oleObj>
              </mc:Fallback>
            </mc:AlternateContent>
          </a:graphicData>
        </a:graphic>
      </p:graphicFrame>
      <p:sp>
        <p:nvSpPr>
          <p:cNvPr id="100" name="文本框 99"/>
          <p:cNvSpPr txBox="1"/>
          <p:nvPr/>
        </p:nvSpPr>
        <p:spPr>
          <a:xfrm>
            <a:off x="5517515" y="2636520"/>
            <a:ext cx="3635375" cy="403098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Theta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theta=blstheta(newprice,x*pad,r*pad,newtime,0.2*pad)</a:t>
            </a: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9117965" y="2620010"/>
            <a:ext cx="3068320" cy="3046095"/>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Z=theta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Theta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45" name="矩形 44"/>
          <p:cNvSpPr/>
          <p:nvPr/>
        </p:nvSpPr>
        <p:spPr>
          <a:xfrm>
            <a:off x="5445760" y="2636520"/>
            <a:ext cx="6686550"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8-4</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A公司股票当前市价为100美元，期权行使价格为101美元，无风险利率为4%，股票波动率为15%，期权期限为20周。</a:t>
            </a:r>
          </a:p>
          <a:p>
            <a:pPr>
              <a:lnSpc>
                <a:spcPct val="170000"/>
              </a:lnSpc>
            </a:pPr>
            <a:r>
              <a:rPr sz="2400" dirty="0" smtClean="0">
                <a:latin typeface="Times New Roman" panose="02020603050405020304" pitchFamily="18" charset="0"/>
                <a:cs typeface="Times New Roman" panose="02020603050405020304" pitchFamily="18" charset="0"/>
              </a:rPr>
              <a:t>这时，</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=100，</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=101，</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=0.04，</a:t>
            </a:r>
            <a:r>
              <a:rPr lang="en-US" altLang="zh-CN" sz="2400" dirty="0" smtClean="0">
                <a:latin typeface="Times New Roman" panose="02020603050405020304" pitchFamily="18" charset="0"/>
                <a:cs typeface="Times New Roman" panose="02020603050405020304" pitchFamily="18" charset="0"/>
              </a:rPr>
              <a:t>σ </a:t>
            </a:r>
            <a:r>
              <a:rPr sz="2400" dirty="0" smtClean="0">
                <a:latin typeface="Times New Roman" panose="02020603050405020304" pitchFamily="18" charset="0"/>
                <a:cs typeface="Times New Roman" panose="02020603050405020304" pitchFamily="18" charset="0"/>
              </a:rPr>
              <a:t>=0.15，</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=0.3846，期权的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因此，每公历日的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为-6.8062/365 = -0.0186，每交易日的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为-6.8062/252 = -0.0270。</a:t>
            </a:r>
            <a:r>
              <a:rPr lang="en-US" sz="2400" dirty="0" smtClean="0">
                <a:latin typeface="Times New Roman" panose="02020603050405020304" pitchFamily="18" charset="0"/>
                <a:cs typeface="Times New Roman" panose="02020603050405020304" pitchFamily="18" charset="0"/>
              </a:rPr>
              <a:t>   </a:t>
            </a:r>
            <a:r>
              <a:rPr lang="en-US" sz="2400" dirty="0" smtClean="0"/>
              <a:t>                                                                                    </a:t>
            </a:r>
            <a:r>
              <a:rPr sz="2400" dirty="0" smtClean="0"/>
              <a:t>        </a:t>
            </a:r>
          </a:p>
        </p:txBody>
      </p:sp>
      <p:graphicFrame>
        <p:nvGraphicFramePr>
          <p:cNvPr id="2" name="对象 -2147482537"/>
          <p:cNvGraphicFramePr/>
          <p:nvPr>
            <p:extLst>
              <p:ext uri="{D42A27DB-BD31-4B8C-83A1-F6EECF244321}">
                <p14:modId xmlns:p14="http://schemas.microsoft.com/office/powerpoint/2010/main" val="1347802637"/>
              </p:ext>
            </p:extLst>
          </p:nvPr>
        </p:nvGraphicFramePr>
        <p:xfrm>
          <a:off x="1269083" y="3068960"/>
          <a:ext cx="267970" cy="310515"/>
        </p:xfrm>
        <a:graphic>
          <a:graphicData uri="http://schemas.openxmlformats.org/presentationml/2006/ole">
            <mc:AlternateContent xmlns:mc="http://schemas.openxmlformats.org/markup-compatibility/2006">
              <mc:Choice xmlns:v="urn:schemas-microsoft-com:vml" Requires="v">
                <p:oleObj spid="_x0000_s17824"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269083" y="306896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extLst>
              <p:ext uri="{D42A27DB-BD31-4B8C-83A1-F6EECF244321}">
                <p14:modId xmlns:p14="http://schemas.microsoft.com/office/powerpoint/2010/main" val="1392412112"/>
              </p:ext>
            </p:extLst>
          </p:nvPr>
        </p:nvGraphicFramePr>
        <p:xfrm>
          <a:off x="2493219" y="3140968"/>
          <a:ext cx="250190" cy="224790"/>
        </p:xfrm>
        <a:graphic>
          <a:graphicData uri="http://schemas.openxmlformats.org/presentationml/2006/ole">
            <mc:AlternateContent xmlns:mc="http://schemas.openxmlformats.org/markup-compatibility/2006">
              <mc:Choice xmlns:v="urn:schemas-microsoft-com:vml" Requires="v">
                <p:oleObj spid="_x0000_s17825"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493219" y="3140968"/>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extLst>
              <p:ext uri="{D42A27DB-BD31-4B8C-83A1-F6EECF244321}">
                <p14:modId xmlns:p14="http://schemas.microsoft.com/office/powerpoint/2010/main" val="3687861487"/>
              </p:ext>
            </p:extLst>
          </p:nvPr>
        </p:nvGraphicFramePr>
        <p:xfrm>
          <a:off x="3645347" y="3140968"/>
          <a:ext cx="173355" cy="173355"/>
        </p:xfrm>
        <a:graphic>
          <a:graphicData uri="http://schemas.openxmlformats.org/presentationml/2006/ole">
            <mc:AlternateContent xmlns:mc="http://schemas.openxmlformats.org/markup-compatibility/2006">
              <mc:Choice xmlns:v="urn:schemas-microsoft-com:vml" Requires="v">
                <p:oleObj spid="_x0000_s17826"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645347" y="3140968"/>
                        <a:ext cx="173355" cy="173355"/>
                      </a:xfrm>
                      <a:prstGeom prst="rect">
                        <a:avLst/>
                      </a:prstGeom>
                      <a:noFill/>
                      <a:ln w="38100">
                        <a:noFill/>
                        <a:miter/>
                      </a:ln>
                    </p:spPr>
                  </p:pic>
                </p:oleObj>
              </mc:Fallback>
            </mc:AlternateContent>
          </a:graphicData>
        </a:graphic>
      </p:graphicFrame>
      <p:graphicFrame>
        <p:nvGraphicFramePr>
          <p:cNvPr id="24" name="对象 -2147482537"/>
          <p:cNvGraphicFramePr/>
          <p:nvPr>
            <p:extLst>
              <p:ext uri="{D42A27DB-BD31-4B8C-83A1-F6EECF244321}">
                <p14:modId xmlns:p14="http://schemas.microsoft.com/office/powerpoint/2010/main" val="2944727254"/>
              </p:ext>
            </p:extLst>
          </p:nvPr>
        </p:nvGraphicFramePr>
        <p:xfrm>
          <a:off x="5949603" y="3140968"/>
          <a:ext cx="212090" cy="224790"/>
        </p:xfrm>
        <a:graphic>
          <a:graphicData uri="http://schemas.openxmlformats.org/presentationml/2006/ole">
            <mc:AlternateContent xmlns:mc="http://schemas.openxmlformats.org/markup-compatibility/2006">
              <mc:Choice xmlns:v="urn:schemas-microsoft-com:vml" Requires="v">
                <p:oleObj spid="_x0000_s17827" r:id="rId9" imgW="139700" imgH="165100" progId="Equation.DSMT4">
                  <p:embed/>
                </p:oleObj>
              </mc:Choice>
              <mc:Fallback>
                <p:oleObj r:id="rId9" imgW="139700" imgH="165100" progId="Equation.DSMT4">
                  <p:embed/>
                  <p:pic>
                    <p:nvPicPr>
                      <p:cNvPr id="0" name="图片 3075"/>
                      <p:cNvPicPr/>
                      <p:nvPr/>
                    </p:nvPicPr>
                    <p:blipFill>
                      <a:blip r:embed="rId10"/>
                      <a:stretch>
                        <a:fillRect/>
                      </a:stretch>
                    </p:blipFill>
                    <p:spPr>
                      <a:xfrm>
                        <a:off x="5949603" y="3140968"/>
                        <a:ext cx="212090" cy="224790"/>
                      </a:xfrm>
                      <a:prstGeom prst="rect">
                        <a:avLst/>
                      </a:prstGeom>
                      <a:noFill/>
                      <a:ln w="38100">
                        <a:noFill/>
                        <a:miter/>
                      </a:ln>
                    </p:spPr>
                  </p:pic>
                </p:oleObj>
              </mc:Fallback>
            </mc:AlternateContent>
          </a:graphicData>
        </a:graphic>
      </p:graphicFrame>
      <p:graphicFrame>
        <p:nvGraphicFramePr>
          <p:cNvPr id="3" name="对象 -2147482547"/>
          <p:cNvGraphicFramePr>
            <a:graphicFrameLocks noChangeAspect="1"/>
          </p:cNvGraphicFramePr>
          <p:nvPr>
            <p:extLst>
              <p:ext uri="{D42A27DB-BD31-4B8C-83A1-F6EECF244321}">
                <p14:modId xmlns:p14="http://schemas.microsoft.com/office/powerpoint/2010/main" val="256828784"/>
              </p:ext>
            </p:extLst>
          </p:nvPr>
        </p:nvGraphicFramePr>
        <p:xfrm>
          <a:off x="3501331" y="3933056"/>
          <a:ext cx="5365750" cy="688340"/>
        </p:xfrm>
        <a:graphic>
          <a:graphicData uri="http://schemas.openxmlformats.org/presentationml/2006/ole">
            <mc:AlternateContent xmlns:mc="http://schemas.openxmlformats.org/markup-compatibility/2006">
              <mc:Choice xmlns:v="urn:schemas-microsoft-com:vml" Requires="v">
                <p:oleObj spid="_x0000_s17828" r:id="rId11" imgW="3302000" imgH="419100" progId="Equation.DSMT4">
                  <p:embed/>
                </p:oleObj>
              </mc:Choice>
              <mc:Fallback>
                <p:oleObj r:id="rId11" imgW="3302000" imgH="419100" progId="Equation.DSMT4">
                  <p:embed/>
                  <p:pic>
                    <p:nvPicPr>
                      <p:cNvPr id="0" name="图片 25"/>
                      <p:cNvPicPr/>
                      <p:nvPr/>
                    </p:nvPicPr>
                    <p:blipFill>
                      <a:blip r:embed="rId12"/>
                      <a:stretch>
                        <a:fillRect/>
                      </a:stretch>
                    </p:blipFill>
                    <p:spPr>
                      <a:xfrm>
                        <a:off x="3501331" y="3933056"/>
                        <a:ext cx="5365750" cy="688340"/>
                      </a:xfrm>
                      <a:prstGeom prst="rect">
                        <a:avLst/>
                      </a:prstGeom>
                      <a:noFill/>
                      <a:ln w="38100">
                        <a:noFill/>
                        <a:miter/>
                      </a:ln>
                    </p:spPr>
                  </p:pic>
                </p:oleObj>
              </mc:Fallback>
            </mc:AlternateContent>
          </a:graphicData>
        </a:graphic>
      </p:graphicFrame>
      <p:graphicFrame>
        <p:nvGraphicFramePr>
          <p:cNvPr id="27" name="对象 -2147482571"/>
          <p:cNvGraphicFramePr/>
          <p:nvPr>
            <p:extLst>
              <p:ext uri="{D42A27DB-BD31-4B8C-83A1-F6EECF244321}">
                <p14:modId xmlns:p14="http://schemas.microsoft.com/office/powerpoint/2010/main" val="2231074970"/>
              </p:ext>
            </p:extLst>
          </p:nvPr>
        </p:nvGraphicFramePr>
        <p:xfrm>
          <a:off x="8469883" y="3140968"/>
          <a:ext cx="628650" cy="258445"/>
        </p:xfrm>
        <a:graphic>
          <a:graphicData uri="http://schemas.openxmlformats.org/presentationml/2006/ole">
            <mc:AlternateContent xmlns:mc="http://schemas.openxmlformats.org/markup-compatibility/2006">
              <mc:Choice xmlns:v="urn:schemas-microsoft-com:vml" Requires="v">
                <p:oleObj spid="_x0000_s17829" r:id="rId13" imgW="393700" imgH="177165" progId="Equation.DSMT4">
                  <p:embed/>
                </p:oleObj>
              </mc:Choice>
              <mc:Fallback>
                <p:oleObj r:id="rId13" imgW="393700" imgH="177165" progId="Equation.DSMT4">
                  <p:embed/>
                  <p:pic>
                    <p:nvPicPr>
                      <p:cNvPr id="0" name="图片 3075"/>
                      <p:cNvPicPr/>
                      <p:nvPr/>
                    </p:nvPicPr>
                    <p:blipFill>
                      <a:blip r:embed="rId14"/>
                      <a:stretch>
                        <a:fillRect/>
                      </a:stretch>
                    </p:blipFill>
                    <p:spPr>
                      <a:xfrm>
                        <a:off x="8469883" y="3140968"/>
                        <a:ext cx="628650" cy="258445"/>
                      </a:xfrm>
                      <a:prstGeom prst="rect">
                        <a:avLst/>
                      </a:prstGeom>
                      <a:noFill/>
                      <a:ln w="38100">
                        <a:noFill/>
                        <a:miter/>
                      </a:ln>
                    </p:spPr>
                  </p:pic>
                </p:oleObj>
              </mc:Fallback>
            </mc:AlternateContent>
          </a:graphicData>
        </a:graphic>
      </p:graphicFrame>
      <p:graphicFrame>
        <p:nvGraphicFramePr>
          <p:cNvPr id="29" name="对象 -2147482571"/>
          <p:cNvGraphicFramePr/>
          <p:nvPr>
            <p:extLst>
              <p:ext uri="{D42A27DB-BD31-4B8C-83A1-F6EECF244321}">
                <p14:modId xmlns:p14="http://schemas.microsoft.com/office/powerpoint/2010/main" val="1241857003"/>
              </p:ext>
            </p:extLst>
          </p:nvPr>
        </p:nvGraphicFramePr>
        <p:xfrm>
          <a:off x="2997275" y="5157192"/>
          <a:ext cx="628650" cy="258445"/>
        </p:xfrm>
        <a:graphic>
          <a:graphicData uri="http://schemas.openxmlformats.org/presentationml/2006/ole">
            <mc:AlternateContent xmlns:mc="http://schemas.openxmlformats.org/markup-compatibility/2006">
              <mc:Choice xmlns:v="urn:schemas-microsoft-com:vml" Requires="v">
                <p:oleObj spid="_x0000_s17830" r:id="rId15" imgW="393700" imgH="177165" progId="Equation.DSMT4">
                  <p:embed/>
                </p:oleObj>
              </mc:Choice>
              <mc:Fallback>
                <p:oleObj r:id="rId15" imgW="393700" imgH="177165" progId="Equation.DSMT4">
                  <p:embed/>
                  <p:pic>
                    <p:nvPicPr>
                      <p:cNvPr id="0" name="图片 3075"/>
                      <p:cNvPicPr/>
                      <p:nvPr/>
                    </p:nvPicPr>
                    <p:blipFill>
                      <a:blip r:embed="rId14"/>
                      <a:stretch>
                        <a:fillRect/>
                      </a:stretch>
                    </p:blipFill>
                    <p:spPr>
                      <a:xfrm>
                        <a:off x="2997275" y="5157192"/>
                        <a:ext cx="628650" cy="258445"/>
                      </a:xfrm>
                      <a:prstGeom prst="rect">
                        <a:avLst/>
                      </a:prstGeom>
                      <a:noFill/>
                      <a:ln w="38100">
                        <a:noFill/>
                        <a:miter/>
                      </a:ln>
                    </p:spPr>
                  </p:pic>
                </p:oleObj>
              </mc:Fallback>
            </mc:AlternateContent>
          </a:graphicData>
        </a:graphic>
      </p:graphicFrame>
      <p:graphicFrame>
        <p:nvGraphicFramePr>
          <p:cNvPr id="31" name="对象 -2147482571"/>
          <p:cNvGraphicFramePr/>
          <p:nvPr>
            <p:extLst>
              <p:ext uri="{D42A27DB-BD31-4B8C-83A1-F6EECF244321}">
                <p14:modId xmlns:p14="http://schemas.microsoft.com/office/powerpoint/2010/main" val="2804592262"/>
              </p:ext>
            </p:extLst>
          </p:nvPr>
        </p:nvGraphicFramePr>
        <p:xfrm>
          <a:off x="8757915" y="5229200"/>
          <a:ext cx="628650" cy="258445"/>
        </p:xfrm>
        <a:graphic>
          <a:graphicData uri="http://schemas.openxmlformats.org/presentationml/2006/ole">
            <mc:AlternateContent xmlns:mc="http://schemas.openxmlformats.org/markup-compatibility/2006">
              <mc:Choice xmlns:v="urn:schemas-microsoft-com:vml" Requires="v">
                <p:oleObj spid="_x0000_s17831" r:id="rId16" imgW="393700" imgH="177165" progId="Equation.DSMT4">
                  <p:embed/>
                </p:oleObj>
              </mc:Choice>
              <mc:Fallback>
                <p:oleObj r:id="rId16" imgW="393700" imgH="177165" progId="Equation.DSMT4">
                  <p:embed/>
                  <p:pic>
                    <p:nvPicPr>
                      <p:cNvPr id="0" name="图片 3075"/>
                      <p:cNvPicPr/>
                      <p:nvPr/>
                    </p:nvPicPr>
                    <p:blipFill>
                      <a:blip r:embed="rId14"/>
                      <a:stretch>
                        <a:fillRect/>
                      </a:stretch>
                    </p:blipFill>
                    <p:spPr>
                      <a:xfrm>
                        <a:off x="8757915" y="5229200"/>
                        <a:ext cx="628650" cy="258445"/>
                      </a:xfrm>
                      <a:prstGeom prst="rect">
                        <a:avLst/>
                      </a:prstGeom>
                      <a:noFill/>
                      <a:ln w="38100">
                        <a:noFill/>
                        <a:miter/>
                      </a:ln>
                    </p:spPr>
                  </p:pic>
                </p:oleObj>
              </mc:Fallback>
            </mc:AlternateContent>
          </a:graphicData>
        </a:graphic>
      </p:graphicFrame>
      <p:sp>
        <p:nvSpPr>
          <p:cNvPr id="14" name="矩形 13"/>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五</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lang="en-US" altLang="zh-CN" sz="5400" b="1" dirty="0" smtClean="0">
                <a:solidFill>
                  <a:schemeClr val="bg1"/>
                </a:solidFill>
                <a:latin typeface="微软雅黑" panose="020B0503020204020204" pitchFamily="34" charset="-122"/>
                <a:ea typeface="微软雅黑" panose="020B0503020204020204" pitchFamily="34" charset="-122"/>
              </a:rPr>
              <a:t>Vega</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6627928"/>
      </p:ext>
    </p:extLst>
  </p:cSld>
  <p:clrMapOvr>
    <a:masterClrMapping/>
  </p:clrMapOvr>
  <p:transition spd="slow" advClick="0" advTm="334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80931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的定义</a:t>
            </a:r>
            <a:endParaRPr lang="en-US" sz="1600" dirty="0" smtClean="0"/>
          </a:p>
          <a:p>
            <a:pPr>
              <a:lnSpc>
                <a:spcPct val="170000"/>
              </a:lnSpc>
              <a:spcBef>
                <a:spcPts val="1200"/>
              </a:spcBef>
              <a:buFont typeface="Arial" panose="020B0604020202020204" pitchFamily="34" charset="0"/>
            </a:pPr>
            <a:r>
              <a:rPr sz="2400" dirty="0" err="1" smtClean="0"/>
              <a:t>衡量的是期权价格对标的资产价格波动率的一阶敏感性。如果</a:t>
            </a:r>
            <a:r>
              <a:rPr lang="en-US" sz="2400" dirty="0" smtClean="0"/>
              <a:t>            </a:t>
            </a:r>
            <a:r>
              <a:rPr sz="2400" dirty="0" smtClean="0"/>
              <a:t>绝对值很大，表示此交易组合的价值会对波动率变化非常敏感；如果</a:t>
            </a:r>
            <a:r>
              <a:rPr lang="en-US" sz="2400" dirty="0" smtClean="0"/>
              <a:t>           </a:t>
            </a:r>
            <a:r>
              <a:rPr sz="2400" dirty="0" smtClean="0"/>
              <a:t>绝对值很小，表明交易组合的价值受波动率变化影响很小。用公式计算为期权价格对波动率的一阶导：                   </a:t>
            </a:r>
            <a:r>
              <a:rPr lang="en-US" sz="2400" dirty="0" smtClean="0"/>
              <a:t>                                                                                                                         </a:t>
            </a:r>
            <a:r>
              <a:rPr sz="2400" dirty="0" smtClean="0"/>
              <a:t>       </a:t>
            </a:r>
            <a:r>
              <a:rPr lang="en-US" sz="2400" dirty="0" smtClean="0"/>
              <a:t>       </a:t>
            </a:r>
            <a:r>
              <a:rPr sz="2400" dirty="0" smtClean="0"/>
              <a:t> </a:t>
            </a:r>
          </a:p>
          <a:p>
            <a:pPr>
              <a:lnSpc>
                <a:spcPct val="170000"/>
              </a:lnSpc>
              <a:buFont typeface="Arial" panose="020B0604020202020204" pitchFamily="34" charset="0"/>
            </a:pPr>
            <a:r>
              <a:rPr sz="2400" dirty="0" smtClean="0"/>
              <a:t>                       </a:t>
            </a:r>
            <a:r>
              <a:rPr lang="en-US" sz="2400" dirty="0" smtClean="0"/>
              <a:t>                                                                                                                                                                                                                                  </a:t>
            </a:r>
            <a:r>
              <a:rPr sz="2400" dirty="0" smtClean="0"/>
              <a:t>  </a:t>
            </a:r>
            <a:r>
              <a:rPr lang="en-US" sz="2400" dirty="0" smtClean="0"/>
              <a:t> </a:t>
            </a:r>
          </a:p>
          <a:p>
            <a:pPr>
              <a:lnSpc>
                <a:spcPct val="170000"/>
              </a:lnSpc>
              <a:spcBef>
                <a:spcPts val="1800"/>
              </a:spcBef>
              <a:buFont typeface="Arial" panose="020B0604020202020204" pitchFamily="34" charset="0"/>
            </a:pPr>
            <a:r>
              <a:rPr sz="2400" dirty="0" smtClean="0"/>
              <a:t>对于一个无股息看涨期权，</a:t>
            </a:r>
            <a:r>
              <a:rPr lang="en-US" sz="2400" dirty="0" smtClean="0"/>
              <a:t>          </a:t>
            </a:r>
            <a:r>
              <a:rPr sz="2400" dirty="0" smtClean="0"/>
              <a:t>公式为：</a:t>
            </a:r>
          </a:p>
        </p:txBody>
      </p:sp>
      <p:sp>
        <p:nvSpPr>
          <p:cNvPr id="6" name="矩形 5"/>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16" name="对象 15"/>
          <p:cNvGraphicFramePr/>
          <p:nvPr>
            <p:extLst>
              <p:ext uri="{D42A27DB-BD31-4B8C-83A1-F6EECF244321}">
                <p14:modId xmlns:p14="http://schemas.microsoft.com/office/powerpoint/2010/main" val="3537418846"/>
              </p:ext>
            </p:extLst>
          </p:nvPr>
        </p:nvGraphicFramePr>
        <p:xfrm>
          <a:off x="8685907" y="1556792"/>
          <a:ext cx="542290" cy="332105"/>
        </p:xfrm>
        <a:graphic>
          <a:graphicData uri="http://schemas.openxmlformats.org/presentationml/2006/ole">
            <mc:AlternateContent xmlns:mc="http://schemas.openxmlformats.org/markup-compatibility/2006">
              <mc:Choice xmlns:v="urn:schemas-microsoft-com:vml" Requires="v">
                <p:oleObj spid="_x0000_s19701" r:id="rId3" imgW="554355" imgH="344805" progId="Equation.DSMT4">
                  <p:embed/>
                </p:oleObj>
              </mc:Choice>
              <mc:Fallback>
                <p:oleObj r:id="rId3" imgW="554355" imgH="344805" progId="Equation.DSMT4">
                  <p:embed/>
                  <p:pic>
                    <p:nvPicPr>
                      <p:cNvPr id="0" name="图片 17"/>
                      <p:cNvPicPr/>
                      <p:nvPr/>
                    </p:nvPicPr>
                    <p:blipFill>
                      <a:blip r:embed="rId4"/>
                      <a:stretch>
                        <a:fillRect/>
                      </a:stretch>
                    </p:blipFill>
                    <p:spPr>
                      <a:xfrm>
                        <a:off x="8685907" y="1556792"/>
                        <a:ext cx="542290" cy="332105"/>
                      </a:xfrm>
                      <a:prstGeom prst="rect">
                        <a:avLst/>
                      </a:prstGeom>
                    </p:spPr>
                  </p:pic>
                </p:oleObj>
              </mc:Fallback>
            </mc:AlternateContent>
          </a:graphicData>
        </a:graphic>
      </p:graphicFrame>
      <p:graphicFrame>
        <p:nvGraphicFramePr>
          <p:cNvPr id="21" name="对象 20"/>
          <p:cNvGraphicFramePr/>
          <p:nvPr>
            <p:extLst>
              <p:ext uri="{D42A27DB-BD31-4B8C-83A1-F6EECF244321}">
                <p14:modId xmlns:p14="http://schemas.microsoft.com/office/powerpoint/2010/main" val="3482845234"/>
              </p:ext>
            </p:extLst>
          </p:nvPr>
        </p:nvGraphicFramePr>
        <p:xfrm>
          <a:off x="7101731" y="2204864"/>
          <a:ext cx="535940" cy="332105"/>
        </p:xfrm>
        <a:graphic>
          <a:graphicData uri="http://schemas.openxmlformats.org/presentationml/2006/ole">
            <mc:AlternateContent xmlns:mc="http://schemas.openxmlformats.org/markup-compatibility/2006">
              <mc:Choice xmlns:v="urn:schemas-microsoft-com:vml" Requires="v">
                <p:oleObj spid="_x0000_s19702" r:id="rId5" imgW="554355" imgH="344805" progId="Equation.DSMT4">
                  <p:embed/>
                </p:oleObj>
              </mc:Choice>
              <mc:Fallback>
                <p:oleObj r:id="rId5" imgW="554355" imgH="344805" progId="Equation.DSMT4">
                  <p:embed/>
                  <p:pic>
                    <p:nvPicPr>
                      <p:cNvPr id="0" name="图片 17"/>
                      <p:cNvPicPr/>
                      <p:nvPr/>
                    </p:nvPicPr>
                    <p:blipFill>
                      <a:blip r:embed="rId4"/>
                      <a:stretch>
                        <a:fillRect/>
                      </a:stretch>
                    </p:blipFill>
                    <p:spPr>
                      <a:xfrm>
                        <a:off x="7101731" y="2204864"/>
                        <a:ext cx="535940" cy="332105"/>
                      </a:xfrm>
                      <a:prstGeom prst="rect">
                        <a:avLst/>
                      </a:prstGeom>
                    </p:spPr>
                  </p:pic>
                </p:oleObj>
              </mc:Fallback>
            </mc:AlternateContent>
          </a:graphicData>
        </a:graphic>
      </p:graphicFrame>
      <p:graphicFrame>
        <p:nvGraphicFramePr>
          <p:cNvPr id="2" name="对象 -2147482541"/>
          <p:cNvGraphicFramePr>
            <a:graphicFrameLocks noChangeAspect="1"/>
          </p:cNvGraphicFramePr>
          <p:nvPr>
            <p:extLst>
              <p:ext uri="{D42A27DB-BD31-4B8C-83A1-F6EECF244321}">
                <p14:modId xmlns:p14="http://schemas.microsoft.com/office/powerpoint/2010/main" val="3172577283"/>
              </p:ext>
            </p:extLst>
          </p:nvPr>
        </p:nvGraphicFramePr>
        <p:xfrm>
          <a:off x="5589563" y="3429000"/>
          <a:ext cx="874395" cy="637540"/>
        </p:xfrm>
        <a:graphic>
          <a:graphicData uri="http://schemas.openxmlformats.org/presentationml/2006/ole">
            <mc:AlternateContent xmlns:mc="http://schemas.openxmlformats.org/markup-compatibility/2006">
              <mc:Choice xmlns:v="urn:schemas-microsoft-com:vml" Requires="v">
                <p:oleObj spid="_x0000_s19703" r:id="rId6" imgW="545465" imgH="393700" progId="Equation.DSMT4">
                  <p:embed/>
                </p:oleObj>
              </mc:Choice>
              <mc:Fallback>
                <p:oleObj r:id="rId6" imgW="545465" imgH="393700" progId="Equation.DSMT4">
                  <p:embed/>
                  <p:pic>
                    <p:nvPicPr>
                      <p:cNvPr id="0" name="图片 22"/>
                      <p:cNvPicPr/>
                      <p:nvPr/>
                    </p:nvPicPr>
                    <p:blipFill>
                      <a:blip r:embed="rId7"/>
                      <a:stretch>
                        <a:fillRect/>
                      </a:stretch>
                    </p:blipFill>
                    <p:spPr>
                      <a:xfrm>
                        <a:off x="5589563" y="3429000"/>
                        <a:ext cx="874395" cy="637540"/>
                      </a:xfrm>
                      <a:prstGeom prst="rect">
                        <a:avLst/>
                      </a:prstGeom>
                      <a:noFill/>
                      <a:ln w="38100">
                        <a:noFill/>
                        <a:miter/>
                      </a:ln>
                    </p:spPr>
                  </p:pic>
                </p:oleObj>
              </mc:Fallback>
            </mc:AlternateContent>
          </a:graphicData>
        </a:graphic>
      </p:graphicFrame>
      <p:graphicFrame>
        <p:nvGraphicFramePr>
          <p:cNvPr id="25" name="对象 24"/>
          <p:cNvGraphicFramePr/>
          <p:nvPr>
            <p:extLst>
              <p:ext uri="{D42A27DB-BD31-4B8C-83A1-F6EECF244321}">
                <p14:modId xmlns:p14="http://schemas.microsoft.com/office/powerpoint/2010/main" val="1917115217"/>
              </p:ext>
            </p:extLst>
          </p:nvPr>
        </p:nvGraphicFramePr>
        <p:xfrm>
          <a:off x="3933379" y="4365104"/>
          <a:ext cx="535940" cy="332105"/>
        </p:xfrm>
        <a:graphic>
          <a:graphicData uri="http://schemas.openxmlformats.org/presentationml/2006/ole">
            <mc:AlternateContent xmlns:mc="http://schemas.openxmlformats.org/markup-compatibility/2006">
              <mc:Choice xmlns:v="urn:schemas-microsoft-com:vml" Requires="v">
                <p:oleObj spid="_x0000_s19704" r:id="rId8" imgW="554355" imgH="344805" progId="Equation.DSMT4">
                  <p:embed/>
                </p:oleObj>
              </mc:Choice>
              <mc:Fallback>
                <p:oleObj r:id="rId8" imgW="554355" imgH="344805" progId="Equation.DSMT4">
                  <p:embed/>
                  <p:pic>
                    <p:nvPicPr>
                      <p:cNvPr id="0" name="图片 17"/>
                      <p:cNvPicPr/>
                      <p:nvPr/>
                    </p:nvPicPr>
                    <p:blipFill>
                      <a:blip r:embed="rId4"/>
                      <a:stretch>
                        <a:fillRect/>
                      </a:stretch>
                    </p:blipFill>
                    <p:spPr>
                      <a:xfrm>
                        <a:off x="3933379" y="4365104"/>
                        <a:ext cx="535940" cy="332105"/>
                      </a:xfrm>
                      <a:prstGeom prst="rect">
                        <a:avLst/>
                      </a:prstGeom>
                    </p:spPr>
                  </p:pic>
                </p:oleObj>
              </mc:Fallback>
            </mc:AlternateContent>
          </a:graphicData>
        </a:graphic>
      </p:graphicFrame>
      <p:graphicFrame>
        <p:nvGraphicFramePr>
          <p:cNvPr id="3" name="对象 -2147482540"/>
          <p:cNvGraphicFramePr>
            <a:graphicFrameLocks noChangeAspect="1"/>
          </p:cNvGraphicFramePr>
          <p:nvPr>
            <p:extLst>
              <p:ext uri="{D42A27DB-BD31-4B8C-83A1-F6EECF244321}">
                <p14:modId xmlns:p14="http://schemas.microsoft.com/office/powerpoint/2010/main" val="1726500411"/>
              </p:ext>
            </p:extLst>
          </p:nvPr>
        </p:nvGraphicFramePr>
        <p:xfrm>
          <a:off x="4725467" y="4941168"/>
          <a:ext cx="3101340" cy="639445"/>
        </p:xfrm>
        <a:graphic>
          <a:graphicData uri="http://schemas.openxmlformats.org/presentationml/2006/ole">
            <mc:AlternateContent xmlns:mc="http://schemas.openxmlformats.org/markup-compatibility/2006">
              <mc:Choice xmlns:v="urn:schemas-microsoft-com:vml" Requires="v">
                <p:oleObj spid="_x0000_s19705" r:id="rId9" imgW="1244600" imgH="254000" progId="Equation.DSMT4">
                  <p:embed/>
                </p:oleObj>
              </mc:Choice>
              <mc:Fallback>
                <p:oleObj r:id="rId9" imgW="1244600" imgH="254000" progId="Equation.DSMT4">
                  <p:embed/>
                  <p:pic>
                    <p:nvPicPr>
                      <p:cNvPr id="0" name="图片 26"/>
                      <p:cNvPicPr/>
                      <p:nvPr/>
                    </p:nvPicPr>
                    <p:blipFill>
                      <a:blip r:embed="rId10"/>
                      <a:stretch>
                        <a:fillRect/>
                      </a:stretch>
                    </p:blipFill>
                    <p:spPr>
                      <a:xfrm>
                        <a:off x="4725467" y="4941168"/>
                        <a:ext cx="3101340" cy="63944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 </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sz="1600" b="1" dirty="0" err="1"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graphicFrame>
        <p:nvGraphicFramePr>
          <p:cNvPr id="15" name="对象 -2147482241"/>
          <p:cNvGraphicFramePr/>
          <p:nvPr>
            <p:extLst>
              <p:ext uri="{D42A27DB-BD31-4B8C-83A1-F6EECF244321}">
                <p14:modId xmlns:p14="http://schemas.microsoft.com/office/powerpoint/2010/main" val="4201911607"/>
              </p:ext>
            </p:extLst>
          </p:nvPr>
        </p:nvGraphicFramePr>
        <p:xfrm>
          <a:off x="6885707" y="908720"/>
          <a:ext cx="930910" cy="295910"/>
        </p:xfrm>
        <a:graphic>
          <a:graphicData uri="http://schemas.openxmlformats.org/presentationml/2006/ole">
            <mc:AlternateContent xmlns:mc="http://schemas.openxmlformats.org/markup-compatibility/2006">
              <mc:Choice xmlns:v="urn:schemas-microsoft-com:vml" Requires="v">
                <p:oleObj spid="_x0000_s20569"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6885707" y="908720"/>
                        <a:ext cx="930910" cy="295910"/>
                      </a:xfrm>
                      <a:prstGeom prst="rect">
                        <a:avLst/>
                      </a:prstGeom>
                      <a:noFill/>
                      <a:ln w="38100">
                        <a:noFill/>
                        <a:miter/>
                      </a:ln>
                    </p:spPr>
                  </p:pic>
                </p:oleObj>
              </mc:Fallback>
            </mc:AlternateContent>
          </a:graphicData>
        </a:graphic>
      </p:graphicFrame>
      <p:graphicFrame>
        <p:nvGraphicFramePr>
          <p:cNvPr id="2" name="对象 -2147482524"/>
          <p:cNvGraphicFramePr>
            <a:graphicFrameLocks noChangeAspect="1"/>
          </p:cNvGraphicFramePr>
          <p:nvPr>
            <p:extLst>
              <p:ext uri="{D42A27DB-BD31-4B8C-83A1-F6EECF244321}">
                <p14:modId xmlns:p14="http://schemas.microsoft.com/office/powerpoint/2010/main" val="1139409672"/>
              </p:ext>
            </p:extLst>
          </p:nvPr>
        </p:nvGraphicFramePr>
        <p:xfrm>
          <a:off x="493140" y="1556792"/>
          <a:ext cx="11340465" cy="4789805"/>
        </p:xfrm>
        <a:graphic>
          <a:graphicData uri="http://schemas.openxmlformats.org/presentationml/2006/ole">
            <mc:AlternateContent xmlns:mc="http://schemas.openxmlformats.org/markup-compatibility/2006">
              <mc:Choice xmlns:v="urn:schemas-microsoft-com:vml" Requires="v">
                <p:oleObj spid="_x0000_s20570" r:id="rId5" imgW="6159500" imgH="2602865" progId="Equation.DSMT4">
                  <p:embed/>
                </p:oleObj>
              </mc:Choice>
              <mc:Fallback>
                <p:oleObj r:id="rId5" imgW="6159500" imgH="2602865" progId="Equation.DSMT4">
                  <p:embed/>
                  <p:pic>
                    <p:nvPicPr>
                      <p:cNvPr id="0" name="图片 3075"/>
                      <p:cNvPicPr/>
                      <p:nvPr/>
                    </p:nvPicPr>
                    <p:blipFill>
                      <a:blip r:embed="rId6"/>
                      <a:stretch>
                        <a:fillRect/>
                      </a:stretch>
                    </p:blipFill>
                    <p:spPr>
                      <a:xfrm>
                        <a:off x="493140" y="1556792"/>
                        <a:ext cx="11340465" cy="4789805"/>
                      </a:xfrm>
                      <a:prstGeom prst="rect">
                        <a:avLst/>
                      </a:prstGeom>
                      <a:noFill/>
                      <a:ln w="9525">
                        <a:noFill/>
                        <a:miter/>
                      </a:ln>
                    </p:spPr>
                  </p:pic>
                </p:oleObj>
              </mc:Fallback>
            </mc:AlternateContent>
          </a:graphicData>
        </a:graphic>
      </p:graphicFrame>
      <p:sp>
        <p:nvSpPr>
          <p:cNvPr id="7" name="矩形 6"/>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548680"/>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 </a:t>
            </a:r>
            <a:r>
              <a:rPr lang="en-US" altLang="zh-CN" sz="16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1600" b="1" dirty="0">
                <a:sym typeface="+mn-ea"/>
              </a:rPr>
              <a:t>不付红利的欧式看涨</a:t>
            </a:r>
            <a:r>
              <a:rPr lang="zh-CN" altLang="en-US" sz="1600" b="1" dirty="0" smtClean="0">
                <a:sym typeface="+mn-ea"/>
              </a:rPr>
              <a:t>期权  </a:t>
            </a:r>
            <a:r>
              <a:rPr lang="zh-CN" altLang="en-US" sz="1600" b="1" dirty="0" smtClean="0"/>
              <a:t>                    </a:t>
            </a:r>
            <a:r>
              <a:rPr lang="zh-CN" altLang="en-US" sz="1600" b="1" dirty="0"/>
              <a:t>值</a:t>
            </a:r>
            <a:r>
              <a:rPr lang="zh-CN" altLang="en-US" sz="1600" b="1" dirty="0" smtClean="0">
                <a:sym typeface="+mn-ea"/>
              </a:rPr>
              <a:t>证明</a:t>
            </a:r>
            <a:endParaRPr lang="zh-CN" altLang="en-US" sz="1600" b="1" dirty="0"/>
          </a:p>
        </p:txBody>
      </p:sp>
      <p:graphicFrame>
        <p:nvGraphicFramePr>
          <p:cNvPr id="15" name="对象 -2147482241"/>
          <p:cNvGraphicFramePr/>
          <p:nvPr>
            <p:extLst>
              <p:ext uri="{D42A27DB-BD31-4B8C-83A1-F6EECF244321}">
                <p14:modId xmlns:p14="http://schemas.microsoft.com/office/powerpoint/2010/main" val="1771782052"/>
              </p:ext>
            </p:extLst>
          </p:nvPr>
        </p:nvGraphicFramePr>
        <p:xfrm>
          <a:off x="6525667" y="980728"/>
          <a:ext cx="930910" cy="295910"/>
        </p:xfrm>
        <a:graphic>
          <a:graphicData uri="http://schemas.openxmlformats.org/presentationml/2006/ole">
            <mc:AlternateContent xmlns:mc="http://schemas.openxmlformats.org/markup-compatibility/2006">
              <mc:Choice xmlns:v="urn:schemas-microsoft-com:vml" Requires="v">
                <p:oleObj spid="_x0000_s21593"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6525667" y="980728"/>
                        <a:ext cx="930910" cy="295910"/>
                      </a:xfrm>
                      <a:prstGeom prst="rect">
                        <a:avLst/>
                      </a:prstGeom>
                      <a:noFill/>
                      <a:ln w="38100">
                        <a:noFill/>
                        <a:miter/>
                      </a:ln>
                    </p:spPr>
                  </p:pic>
                </p:oleObj>
              </mc:Fallback>
            </mc:AlternateContent>
          </a:graphicData>
        </a:graphic>
      </p:graphicFrame>
      <p:graphicFrame>
        <p:nvGraphicFramePr>
          <p:cNvPr id="4" name="对象 3"/>
          <p:cNvGraphicFramePr/>
          <p:nvPr>
            <p:extLst>
              <p:ext uri="{D42A27DB-BD31-4B8C-83A1-F6EECF244321}">
                <p14:modId xmlns:p14="http://schemas.microsoft.com/office/powerpoint/2010/main" val="3019919986"/>
              </p:ext>
            </p:extLst>
          </p:nvPr>
        </p:nvGraphicFramePr>
        <p:xfrm>
          <a:off x="404987" y="1556792"/>
          <a:ext cx="11621135" cy="4788535"/>
        </p:xfrm>
        <a:graphic>
          <a:graphicData uri="http://schemas.openxmlformats.org/presentationml/2006/ole">
            <mc:AlternateContent xmlns:mc="http://schemas.openxmlformats.org/markup-compatibility/2006">
              <mc:Choice xmlns:v="urn:schemas-microsoft-com:vml" Requires="v">
                <p:oleObj spid="_x0000_s21594" r:id="rId5" imgW="5067300" imgH="2628900" progId="Equation.DSMT4">
                  <p:embed/>
                </p:oleObj>
              </mc:Choice>
              <mc:Fallback>
                <p:oleObj r:id="rId5" imgW="5067300" imgH="2628900" progId="Equation.DSMT4">
                  <p:embed/>
                  <p:pic>
                    <p:nvPicPr>
                      <p:cNvPr id="0" name="图片 6"/>
                      <p:cNvPicPr/>
                      <p:nvPr/>
                    </p:nvPicPr>
                    <p:blipFill>
                      <a:blip r:embed="rId6"/>
                      <a:stretch>
                        <a:fillRect/>
                      </a:stretch>
                    </p:blipFill>
                    <p:spPr>
                      <a:xfrm>
                        <a:off x="404987" y="1556792"/>
                        <a:ext cx="11621135" cy="4788535"/>
                      </a:xfrm>
                      <a:prstGeom prst="rect">
                        <a:avLst/>
                      </a:prstGeom>
                    </p:spPr>
                  </p:pic>
                </p:oleObj>
              </mc:Fallback>
            </mc:AlternateContent>
          </a:graphicData>
        </a:graphic>
      </p:graphicFrame>
      <p:sp>
        <p:nvSpPr>
          <p:cNvPr id="7" name="矩形 6"/>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737304"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a:lnSpc>
                <a:spcPct val="170000"/>
              </a:lnSpc>
              <a:buFont typeface="Arial" panose="020B0604020202020204" pitchFamily="34" charset="0"/>
            </a:pPr>
            <a:r>
              <a:rPr sz="2400" dirty="0" err="1" smtClean="0"/>
              <a:t>欧式及美式期权的</a:t>
            </a:r>
            <a:r>
              <a:rPr lang="en-US" sz="2400" dirty="0" smtClean="0"/>
              <a:t>            </a:t>
            </a:r>
            <a:r>
              <a:rPr sz="2400" dirty="0" smtClean="0"/>
              <a:t>总为正，并且与股票价格的变化如下图所示：                 </a:t>
            </a:r>
            <a:r>
              <a:rPr lang="en-US" sz="2400" dirty="0" smtClean="0"/>
              <a:t>                                                                                                                         </a:t>
            </a:r>
            <a:r>
              <a:rPr sz="2400" dirty="0" smtClean="0"/>
              <a:t>       </a:t>
            </a:r>
            <a:r>
              <a:rPr lang="en-US" sz="2400" dirty="0" smtClean="0"/>
              <a:t>       </a:t>
            </a:r>
            <a:r>
              <a:rPr sz="24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graphicFrame>
        <p:nvGraphicFramePr>
          <p:cNvPr id="16" name="对象 15"/>
          <p:cNvGraphicFramePr/>
          <p:nvPr>
            <p:extLst>
              <p:ext uri="{D42A27DB-BD31-4B8C-83A1-F6EECF244321}">
                <p14:modId xmlns:p14="http://schemas.microsoft.com/office/powerpoint/2010/main" val="1262063843"/>
              </p:ext>
            </p:extLst>
          </p:nvPr>
        </p:nvGraphicFramePr>
        <p:xfrm>
          <a:off x="2817255" y="1700808"/>
          <a:ext cx="542290" cy="332105"/>
        </p:xfrm>
        <a:graphic>
          <a:graphicData uri="http://schemas.openxmlformats.org/presentationml/2006/ole">
            <mc:AlternateContent xmlns:mc="http://schemas.openxmlformats.org/markup-compatibility/2006">
              <mc:Choice xmlns:v="urn:schemas-microsoft-com:vml" Requires="v">
                <p:oleObj spid="_x0000_s22592" r:id="rId3" imgW="554355" imgH="344805" progId="Equation.DSMT4">
                  <p:embed/>
                </p:oleObj>
              </mc:Choice>
              <mc:Fallback>
                <p:oleObj r:id="rId3" imgW="554355" imgH="344805" progId="Equation.DSMT4">
                  <p:embed/>
                  <p:pic>
                    <p:nvPicPr>
                      <p:cNvPr id="0" name="图片 17"/>
                      <p:cNvPicPr/>
                      <p:nvPr/>
                    </p:nvPicPr>
                    <p:blipFill>
                      <a:blip r:embed="rId4"/>
                      <a:stretch>
                        <a:fillRect/>
                      </a:stretch>
                    </p:blipFill>
                    <p:spPr>
                      <a:xfrm>
                        <a:off x="2817255" y="1700808"/>
                        <a:ext cx="542290" cy="332105"/>
                      </a:xfrm>
                      <a:prstGeom prst="rect">
                        <a:avLst/>
                      </a:prstGeom>
                    </p:spPr>
                  </p:pic>
                </p:oleObj>
              </mc:Fallback>
            </mc:AlternateContent>
          </a:graphicData>
        </a:graphic>
      </p:graphicFrame>
      <p:pic>
        <p:nvPicPr>
          <p:cNvPr id="4" name="图片 3"/>
          <p:cNvPicPr>
            <a:picLocks noChangeAspect="1"/>
          </p:cNvPicPr>
          <p:nvPr/>
        </p:nvPicPr>
        <p:blipFill>
          <a:blip r:embed="rId5"/>
          <a:stretch>
            <a:fillRect/>
          </a:stretch>
        </p:blipFill>
        <p:spPr>
          <a:xfrm>
            <a:off x="44450" y="2352040"/>
            <a:ext cx="4981575" cy="3552825"/>
          </a:xfrm>
          <a:prstGeom prst="rect">
            <a:avLst/>
          </a:prstGeom>
        </p:spPr>
      </p:pic>
      <p:sp>
        <p:nvSpPr>
          <p:cNvPr id="7" name="矩形 6"/>
          <p:cNvSpPr/>
          <p:nvPr/>
        </p:nvSpPr>
        <p:spPr>
          <a:xfrm>
            <a:off x="5013325" y="2276872"/>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229225" y="2276872"/>
            <a:ext cx="3718560" cy="4246245"/>
          </a:xfrm>
          <a:prstGeom prst="rect">
            <a:avLst/>
          </a:prstGeom>
          <a:noFill/>
          <a:ln w="9525">
            <a:noFill/>
          </a:ln>
        </p:spPr>
        <p:txBody>
          <a:bodyPr wrap="square">
            <a:spAutoFit/>
          </a:bodyPr>
          <a:lstStyle/>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s=</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np.linspace</a:t>
            </a:r>
            <a:r>
              <a:rPr lang="en-US" sz="1800" b="0" dirty="0">
                <a:latin typeface="Times New Roman" panose="02020603050405020304" pitchFamily="18" charset="0"/>
                <a:ea typeface="宋体" panose="02010600030101010101" pitchFamily="2" charset="-122"/>
                <a:cs typeface="Times New Roman" panose="02020603050405020304" pitchFamily="18" charset="0"/>
              </a:rPr>
              <a:t>(10,100,91)</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np.linspace</a:t>
            </a:r>
            <a:r>
              <a:rPr lang="en-US" sz="1800" b="0" dirty="0">
                <a:latin typeface="Times New Roman" panose="02020603050405020304" pitchFamily="18" charset="0"/>
                <a:ea typeface="宋体" panose="02010600030101010101" pitchFamily="2" charset="-122"/>
                <a:cs typeface="Times New Roman" panose="02020603050405020304" pitchFamily="18" charset="0"/>
              </a:rPr>
              <a:t>(1,12,24)</a:t>
            </a: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np.zeros</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(s),</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(t)))</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    </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a:t>
            </a:r>
            <a:r>
              <a:rPr lang="en-US" sz="1800" b="0" dirty="0">
                <a:latin typeface="Times New Roman" panose="02020603050405020304" pitchFamily="18" charset="0"/>
                <a:ea typeface="宋体" panose="02010600030101010101" pitchFamily="2" charset="-122"/>
                <a:cs typeface="Times New Roman" panose="02020603050405020304" pitchFamily="18" charset="0"/>
              </a:rPr>
              <a:t>[i]=t/12</a:t>
            </a: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newtime.T</a:t>
            </a:r>
            <a:endParaRPr lang="en-US" sz="1800" b="0" dirty="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newprice</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np.zeros</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(s)))</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    </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newprice</a:t>
            </a:r>
            <a:r>
              <a:rPr lang="en-US" sz="1800" b="0" dirty="0">
                <a:latin typeface="Times New Roman" panose="02020603050405020304" pitchFamily="18" charset="0"/>
                <a:ea typeface="宋体" panose="02010600030101010101" pitchFamily="2" charset="-122"/>
                <a:cs typeface="Times New Roman" panose="02020603050405020304" pitchFamily="18" charset="0"/>
              </a:rPr>
              <a:t>[i]=s</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pad=</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np.ones</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(s)))</a:t>
            </a: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vega</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blsvega</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newprice,x</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pad,r</a:t>
            </a:r>
            <a:r>
              <a:rPr lang="en-US" sz="1800" b="0" dirty="0">
                <a:latin typeface="Times New Roman" panose="02020603050405020304" pitchFamily="18" charset="0"/>
                <a:ea typeface="宋体" panose="02010600030101010101" pitchFamily="2" charset="-122"/>
                <a:cs typeface="Times New Roman" panose="02020603050405020304" pitchFamily="18" charset="0"/>
              </a:rPr>
              <a:t>*pad,newtime,0.2*pad)</a:t>
            </a:r>
          </a:p>
          <a:p>
            <a:endParaRPr lang="en-US" altLang="en-US" sz="1800" b="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8817610" y="2276872"/>
            <a:ext cx="3284220" cy="3415030"/>
          </a:xfrm>
          <a:prstGeom prst="rect">
            <a:avLst/>
          </a:prstGeom>
          <a:noFill/>
        </p:spPr>
        <p:txBody>
          <a:bodyPr wrap="square" rtlCol="0" anchor="t">
            <a:spAutoFit/>
          </a:bodyPr>
          <a:lstStyle/>
          <a:p>
            <a:pPr marL="0" indent="0"/>
            <a:r>
              <a:rPr lang="en-US" dirty="0">
                <a:latin typeface="Times New Roman" panose="02020603050405020304" pitchFamily="18" charset="0"/>
                <a:cs typeface="Times New Roman" panose="02020603050405020304" pitchFamily="18" charset="0"/>
                <a:sym typeface="+mn-ea"/>
              </a:rPr>
              <a:t>#</a:t>
            </a:r>
            <a:r>
              <a:rPr lang="zh-CN" altLang="en-US" dirty="0">
                <a:latin typeface="Times New Roman" panose="02020603050405020304" pitchFamily="18" charset="0"/>
                <a:cs typeface="Times New Roman" panose="02020603050405020304" pitchFamily="18" charset="0"/>
                <a:sym typeface="+mn-ea"/>
              </a:rPr>
              <a:t>续左</a:t>
            </a:r>
            <a:endParaRPr lang="en-US" dirty="0">
              <a:latin typeface="Times New Roman" panose="02020603050405020304" pitchFamily="18" charset="0"/>
              <a:cs typeface="Times New Roman" panose="02020603050405020304" pitchFamily="18" charset="0"/>
              <a:sym typeface="+mn-ea"/>
            </a:endParaRPr>
          </a:p>
          <a:p>
            <a:pPr marL="0" indent="0"/>
            <a:r>
              <a:rPr lang="en-US" dirty="0" err="1">
                <a:latin typeface="Times New Roman" panose="02020603050405020304" pitchFamily="18" charset="0"/>
                <a:cs typeface="Times New Roman" panose="02020603050405020304" pitchFamily="18" charset="0"/>
                <a:sym typeface="+mn-ea"/>
              </a:rPr>
              <a:t>plt.figure</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ax3=</a:t>
            </a:r>
            <a:r>
              <a:rPr lang="en-US" dirty="0" err="1">
                <a:latin typeface="Times New Roman" panose="02020603050405020304" pitchFamily="18" charset="0"/>
                <a:cs typeface="Times New Roman" panose="02020603050405020304" pitchFamily="18" charset="0"/>
                <a:sym typeface="+mn-ea"/>
              </a:rPr>
              <a:t>plt.axes</a:t>
            </a:r>
            <a:r>
              <a:rPr lang="en-US" dirty="0">
                <a:latin typeface="Times New Roman" panose="02020603050405020304" pitchFamily="18" charset="0"/>
                <a:cs typeface="Times New Roman" panose="02020603050405020304" pitchFamily="18" charset="0"/>
                <a:sym typeface="+mn-ea"/>
              </a:rPr>
              <a:t>(projection='3d')</a:t>
            </a:r>
          </a:p>
          <a:p>
            <a:pPr marL="0" indent="0"/>
            <a:r>
              <a:rPr lang="en-US" dirty="0">
                <a:latin typeface="Times New Roman" panose="02020603050405020304" pitchFamily="18" charset="0"/>
                <a:cs typeface="Times New Roman" panose="02020603050405020304" pitchFamily="18" charset="0"/>
                <a:sym typeface="+mn-ea"/>
              </a:rPr>
              <a:t>X,Y=</a:t>
            </a:r>
            <a:r>
              <a:rPr lang="en-US" dirty="0" err="1">
                <a:latin typeface="Times New Roman" panose="02020603050405020304" pitchFamily="18" charset="0"/>
                <a:cs typeface="Times New Roman" panose="02020603050405020304" pitchFamily="18" charset="0"/>
                <a:sym typeface="+mn-ea"/>
              </a:rPr>
              <a:t>np.meshgrid</a:t>
            </a:r>
            <a:r>
              <a:rPr lang="en-US" dirty="0">
                <a:latin typeface="Times New Roman" panose="02020603050405020304" pitchFamily="18" charset="0"/>
                <a:cs typeface="Times New Roman" panose="02020603050405020304" pitchFamily="18" charset="0"/>
                <a:sym typeface="+mn-ea"/>
              </a:rPr>
              <a:t>(</a:t>
            </a:r>
            <a:r>
              <a:rPr lang="en-US" dirty="0" err="1">
                <a:latin typeface="Times New Roman" panose="02020603050405020304" pitchFamily="18" charset="0"/>
                <a:cs typeface="Times New Roman" panose="02020603050405020304" pitchFamily="18" charset="0"/>
                <a:sym typeface="+mn-ea"/>
              </a:rPr>
              <a:t>s,t</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Z=</a:t>
            </a:r>
            <a:r>
              <a:rPr lang="en-US" dirty="0" err="1">
                <a:latin typeface="Times New Roman" panose="02020603050405020304" pitchFamily="18" charset="0"/>
                <a:cs typeface="Times New Roman" panose="02020603050405020304" pitchFamily="18" charset="0"/>
                <a:sym typeface="+mn-ea"/>
              </a:rPr>
              <a:t>vega</a:t>
            </a:r>
            <a:endParaRPr lang="en-US" dirty="0">
              <a:latin typeface="Times New Roman" panose="02020603050405020304" pitchFamily="18" charset="0"/>
              <a:cs typeface="Times New Roman" panose="02020603050405020304" pitchFamily="18" charset="0"/>
              <a:sym typeface="+mn-ea"/>
            </a:endParaRPr>
          </a:p>
          <a:p>
            <a:pPr marL="0" indent="0"/>
            <a:r>
              <a:rPr lang="en-US" dirty="0">
                <a:latin typeface="Times New Roman" panose="02020603050405020304" pitchFamily="18" charset="0"/>
                <a:cs typeface="Times New Roman" panose="02020603050405020304" pitchFamily="18" charset="0"/>
                <a:sym typeface="+mn-ea"/>
              </a:rPr>
              <a:t>ax3.plot_surface(</a:t>
            </a:r>
            <a:r>
              <a:rPr lang="en-US" dirty="0" err="1">
                <a:latin typeface="Times New Roman" panose="02020603050405020304" pitchFamily="18" charset="0"/>
                <a:cs typeface="Times New Roman" panose="02020603050405020304" pitchFamily="18" charset="0"/>
                <a:sym typeface="+mn-ea"/>
              </a:rPr>
              <a:t>X,Y,Z,cmap</a:t>
            </a:r>
            <a:r>
              <a:rPr lang="en-US" dirty="0">
                <a:latin typeface="Times New Roman" panose="02020603050405020304" pitchFamily="18" charset="0"/>
                <a:cs typeface="Times New Roman" panose="02020603050405020304" pitchFamily="18" charset="0"/>
                <a:sym typeface="+mn-ea"/>
              </a:rPr>
              <a:t>='rainbow')</a:t>
            </a:r>
          </a:p>
          <a:p>
            <a:pPr marL="0" indent="0"/>
            <a:r>
              <a:rPr lang="en-US" dirty="0" err="1">
                <a:latin typeface="Times New Roman" panose="02020603050405020304" pitchFamily="18" charset="0"/>
                <a:cs typeface="Times New Roman" panose="02020603050405020304" pitchFamily="18" charset="0"/>
                <a:sym typeface="+mn-ea"/>
              </a:rPr>
              <a:t>plt.xlabel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股票价格</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plt.ylabel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时间</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plt.title</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看涨期权</a:t>
            </a:r>
            <a:r>
              <a:rPr lang="en-US" dirty="0">
                <a:latin typeface="Times New Roman" panose="02020603050405020304" pitchFamily="18" charset="0"/>
                <a:cs typeface="Times New Roman" panose="02020603050405020304" pitchFamily="18" charset="0"/>
                <a:sym typeface="+mn-ea"/>
              </a:rPr>
              <a:t>Vega</a:t>
            </a:r>
            <a:r>
              <a:rPr lang="zh-CN" dirty="0">
                <a:latin typeface="Times New Roman" panose="02020603050405020304" pitchFamily="18" charset="0"/>
                <a:cs typeface="Times New Roman" panose="02020603050405020304" pitchFamily="18" charset="0"/>
                <a:sym typeface="+mn-ea"/>
              </a:rPr>
              <a:t>股票价格时间变化规律</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plt.show</a:t>
            </a:r>
            <a:r>
              <a:rPr lang="en-US" dirty="0">
                <a:latin typeface="Times New Roman" panose="02020603050405020304" pitchFamily="18" charset="0"/>
                <a:cs typeface="Times New Roman" panose="02020603050405020304" pitchFamily="18" charset="0"/>
                <a:sym typeface="+mn-ea"/>
              </a:rPr>
              <a:t>()</a:t>
            </a:r>
            <a:endParaRPr lang="zh-CN" altLang="en-US" dirty="0"/>
          </a:p>
        </p:txBody>
      </p:sp>
      <p:sp>
        <p:nvSpPr>
          <p:cNvPr id="10" name="矩形 9"/>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kumimoji="0" lang="zh-CN" altLang="zh-CN" sz="5400" b="1" dirty="0">
                <a:solidFill>
                  <a:schemeClr val="bg1"/>
                </a:solidFill>
                <a:latin typeface="微软雅黑" panose="020B0503020204020204" pitchFamily="34" charset="-122"/>
                <a:ea typeface="微软雅黑" panose="020B0503020204020204" pitchFamily="34" charset="-122"/>
              </a:rPr>
              <a:t>期权风险对冲策略</a:t>
            </a: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54685"/>
            <a:ext cx="1173730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endParaRPr lang="en-US" altLang="zh-CN" sz="8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8-5</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同样采用股票A：当前股票价格为100美元，对应的期权行使价格为101美元，市场无风险利率为4%，股票波动率为15%，期权期限为20周。</a:t>
            </a:r>
          </a:p>
          <a:p>
            <a:pPr>
              <a:lnSpc>
                <a:spcPct val="17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这时，</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=100，</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=101，</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=0.04</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σ </a:t>
            </a:r>
            <a:r>
              <a:rPr sz="2400" dirty="0" smtClean="0">
                <a:latin typeface="Times New Roman" panose="02020603050405020304" pitchFamily="18" charset="0"/>
                <a:cs typeface="Times New Roman" panose="02020603050405020304" pitchFamily="18" charset="0"/>
              </a:rPr>
              <a:t>=0.15，</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=0.3846，期权的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2400" dirty="0" smtClean="0"/>
              <a:t>表示的经济含义为：当股票波动率增加1%时，期权价格会相应增长</a:t>
            </a:r>
            <a:r>
              <a:rPr lang="zh-CN" altLang="en-US" sz="2400" dirty="0" smtClean="0"/>
              <a:t>：</a:t>
            </a:r>
            <a:r>
              <a:rPr sz="2400" dirty="0" smtClean="0">
                <a:latin typeface="Times New Roman" panose="02020603050405020304" pitchFamily="18" charset="0"/>
                <a:cs typeface="Times New Roman" panose="02020603050405020304" pitchFamily="18" charset="0"/>
              </a:rPr>
              <a:t>0.01×24.605=0.24605。</a:t>
            </a:r>
            <a:r>
              <a:rPr lang="en-US" sz="2400" dirty="0" smtClean="0">
                <a:latin typeface="Times New Roman" panose="02020603050405020304" pitchFamily="18" charset="0"/>
                <a:cs typeface="Times New Roman" panose="02020603050405020304" pitchFamily="18" charset="0"/>
              </a:rPr>
              <a:t>    </a:t>
            </a:r>
            <a:r>
              <a:rPr lang="en-US" sz="2400" dirty="0" smtClean="0"/>
              <a:t>                                                                             </a:t>
            </a:r>
            <a:r>
              <a:rPr sz="2400" dirty="0" smtClean="0"/>
              <a:t>        </a:t>
            </a:r>
          </a:p>
        </p:txBody>
      </p:sp>
      <p:graphicFrame>
        <p:nvGraphicFramePr>
          <p:cNvPr id="2" name="对象 -2147482537"/>
          <p:cNvGraphicFramePr/>
          <p:nvPr>
            <p:extLst>
              <p:ext uri="{D42A27DB-BD31-4B8C-83A1-F6EECF244321}">
                <p14:modId xmlns:p14="http://schemas.microsoft.com/office/powerpoint/2010/main" val="4096079752"/>
              </p:ext>
            </p:extLst>
          </p:nvPr>
        </p:nvGraphicFramePr>
        <p:xfrm>
          <a:off x="1125067" y="3068960"/>
          <a:ext cx="267970" cy="310515"/>
        </p:xfrm>
        <a:graphic>
          <a:graphicData uri="http://schemas.openxmlformats.org/presentationml/2006/ole">
            <mc:AlternateContent xmlns:mc="http://schemas.openxmlformats.org/markup-compatibility/2006">
              <mc:Choice xmlns:v="urn:schemas-microsoft-com:vml" Requires="v">
                <p:oleObj spid="_x0000_s23882"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125067" y="306896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extLst>
              <p:ext uri="{D42A27DB-BD31-4B8C-83A1-F6EECF244321}">
                <p14:modId xmlns:p14="http://schemas.microsoft.com/office/powerpoint/2010/main" val="2828503448"/>
              </p:ext>
            </p:extLst>
          </p:nvPr>
        </p:nvGraphicFramePr>
        <p:xfrm>
          <a:off x="2277195" y="3068637"/>
          <a:ext cx="250190" cy="224790"/>
        </p:xfrm>
        <a:graphic>
          <a:graphicData uri="http://schemas.openxmlformats.org/presentationml/2006/ole">
            <mc:AlternateContent xmlns:mc="http://schemas.openxmlformats.org/markup-compatibility/2006">
              <mc:Choice xmlns:v="urn:schemas-microsoft-com:vml" Requires="v">
                <p:oleObj spid="_x0000_s23883"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277195" y="3068637"/>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extLst>
              <p:ext uri="{D42A27DB-BD31-4B8C-83A1-F6EECF244321}">
                <p14:modId xmlns:p14="http://schemas.microsoft.com/office/powerpoint/2010/main" val="2360431437"/>
              </p:ext>
            </p:extLst>
          </p:nvPr>
        </p:nvGraphicFramePr>
        <p:xfrm>
          <a:off x="3429323" y="3120072"/>
          <a:ext cx="173355" cy="173355"/>
        </p:xfrm>
        <a:graphic>
          <a:graphicData uri="http://schemas.openxmlformats.org/presentationml/2006/ole">
            <mc:AlternateContent xmlns:mc="http://schemas.openxmlformats.org/markup-compatibility/2006">
              <mc:Choice xmlns:v="urn:schemas-microsoft-com:vml" Requires="v">
                <p:oleObj spid="_x0000_s23884"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429323" y="3120072"/>
                        <a:ext cx="173355" cy="173355"/>
                      </a:xfrm>
                      <a:prstGeom prst="rect">
                        <a:avLst/>
                      </a:prstGeom>
                      <a:noFill/>
                      <a:ln w="38100">
                        <a:noFill/>
                        <a:miter/>
                      </a:ln>
                    </p:spPr>
                  </p:pic>
                </p:oleObj>
              </mc:Fallback>
            </mc:AlternateContent>
          </a:graphicData>
        </a:graphic>
      </p:graphicFrame>
      <p:graphicFrame>
        <p:nvGraphicFramePr>
          <p:cNvPr id="24" name="对象 -2147482537"/>
          <p:cNvGraphicFramePr/>
          <p:nvPr>
            <p:extLst>
              <p:ext uri="{D42A27DB-BD31-4B8C-83A1-F6EECF244321}">
                <p14:modId xmlns:p14="http://schemas.microsoft.com/office/powerpoint/2010/main" val="1282807250"/>
              </p:ext>
            </p:extLst>
          </p:nvPr>
        </p:nvGraphicFramePr>
        <p:xfrm>
          <a:off x="5805587" y="3068637"/>
          <a:ext cx="212090" cy="224790"/>
        </p:xfrm>
        <a:graphic>
          <a:graphicData uri="http://schemas.openxmlformats.org/presentationml/2006/ole">
            <mc:AlternateContent xmlns:mc="http://schemas.openxmlformats.org/markup-compatibility/2006">
              <mc:Choice xmlns:v="urn:schemas-microsoft-com:vml" Requires="v">
                <p:oleObj spid="_x0000_s23885" r:id="rId9" imgW="139700" imgH="165100" progId="Equation.DSMT4">
                  <p:embed/>
                </p:oleObj>
              </mc:Choice>
              <mc:Fallback>
                <p:oleObj r:id="rId9" imgW="139700" imgH="165100" progId="Equation.DSMT4">
                  <p:embed/>
                  <p:pic>
                    <p:nvPicPr>
                      <p:cNvPr id="0" name="图片 3075"/>
                      <p:cNvPicPr/>
                      <p:nvPr/>
                    </p:nvPicPr>
                    <p:blipFill>
                      <a:blip r:embed="rId10"/>
                      <a:stretch>
                        <a:fillRect/>
                      </a:stretch>
                    </p:blipFill>
                    <p:spPr>
                      <a:xfrm>
                        <a:off x="5805587" y="3068637"/>
                        <a:ext cx="212090" cy="224790"/>
                      </a:xfrm>
                      <a:prstGeom prst="rect">
                        <a:avLst/>
                      </a:prstGeom>
                      <a:noFill/>
                      <a:ln w="38100">
                        <a:noFill/>
                        <a:miter/>
                      </a:ln>
                    </p:spPr>
                  </p:pic>
                </p:oleObj>
              </mc:Fallback>
            </mc:AlternateContent>
          </a:graphicData>
        </a:graphic>
      </p:graphicFrame>
      <p:graphicFrame>
        <p:nvGraphicFramePr>
          <p:cNvPr id="16" name="对象 15"/>
          <p:cNvGraphicFramePr/>
          <p:nvPr>
            <p:extLst>
              <p:ext uri="{D42A27DB-BD31-4B8C-83A1-F6EECF244321}">
                <p14:modId xmlns:p14="http://schemas.microsoft.com/office/powerpoint/2010/main" val="1624460058"/>
              </p:ext>
            </p:extLst>
          </p:nvPr>
        </p:nvGraphicFramePr>
        <p:xfrm>
          <a:off x="8397875" y="2996952"/>
          <a:ext cx="542290" cy="332105"/>
        </p:xfrm>
        <a:graphic>
          <a:graphicData uri="http://schemas.openxmlformats.org/presentationml/2006/ole">
            <mc:AlternateContent xmlns:mc="http://schemas.openxmlformats.org/markup-compatibility/2006">
              <mc:Choice xmlns:v="urn:schemas-microsoft-com:vml" Requires="v">
                <p:oleObj spid="_x0000_s23886" r:id="rId11" imgW="554355" imgH="344805" progId="Equation.DSMT4">
                  <p:embed/>
                </p:oleObj>
              </mc:Choice>
              <mc:Fallback>
                <p:oleObj r:id="rId11" imgW="554355" imgH="344805" progId="Equation.DSMT4">
                  <p:embed/>
                  <p:pic>
                    <p:nvPicPr>
                      <p:cNvPr id="0" name="图片 17"/>
                      <p:cNvPicPr/>
                      <p:nvPr/>
                    </p:nvPicPr>
                    <p:blipFill>
                      <a:blip r:embed="rId12"/>
                      <a:stretch>
                        <a:fillRect/>
                      </a:stretch>
                    </p:blipFill>
                    <p:spPr>
                      <a:xfrm>
                        <a:off x="8397875" y="2996952"/>
                        <a:ext cx="542290" cy="332105"/>
                      </a:xfrm>
                      <a:prstGeom prst="rect">
                        <a:avLst/>
                      </a:prstGeom>
                    </p:spPr>
                  </p:pic>
                </p:oleObj>
              </mc:Fallback>
            </mc:AlternateContent>
          </a:graphicData>
        </a:graphic>
      </p:graphicFrame>
      <p:graphicFrame>
        <p:nvGraphicFramePr>
          <p:cNvPr id="3" name="对象 -2147482531"/>
          <p:cNvGraphicFramePr>
            <a:graphicFrameLocks noChangeAspect="1"/>
          </p:cNvGraphicFramePr>
          <p:nvPr>
            <p:extLst>
              <p:ext uri="{D42A27DB-BD31-4B8C-83A1-F6EECF244321}">
                <p14:modId xmlns:p14="http://schemas.microsoft.com/office/powerpoint/2010/main" val="726483472"/>
              </p:ext>
            </p:extLst>
          </p:nvPr>
        </p:nvGraphicFramePr>
        <p:xfrm>
          <a:off x="4077395" y="3861048"/>
          <a:ext cx="4243070" cy="599440"/>
        </p:xfrm>
        <a:graphic>
          <a:graphicData uri="http://schemas.openxmlformats.org/presentationml/2006/ole">
            <mc:AlternateContent xmlns:mc="http://schemas.openxmlformats.org/markup-compatibility/2006">
              <mc:Choice xmlns:v="urn:schemas-microsoft-com:vml" Requires="v">
                <p:oleObj spid="_x0000_s23887" r:id="rId13" imgW="1816100" imgH="254000" progId="Equation.DSMT4">
                  <p:embed/>
                </p:oleObj>
              </mc:Choice>
              <mc:Fallback>
                <p:oleObj r:id="rId13" imgW="1816100" imgH="254000" progId="Equation.DSMT4">
                  <p:embed/>
                  <p:pic>
                    <p:nvPicPr>
                      <p:cNvPr id="0" name="图片 3"/>
                      <p:cNvPicPr/>
                      <p:nvPr/>
                    </p:nvPicPr>
                    <p:blipFill>
                      <a:blip r:embed="rId14"/>
                      <a:stretch>
                        <a:fillRect/>
                      </a:stretch>
                    </p:blipFill>
                    <p:spPr>
                      <a:xfrm>
                        <a:off x="4077395" y="3861048"/>
                        <a:ext cx="4243070" cy="599440"/>
                      </a:xfrm>
                      <a:prstGeom prst="rect">
                        <a:avLst/>
                      </a:prstGeom>
                      <a:noFill/>
                      <a:ln w="38100">
                        <a:noFill/>
                        <a:miter/>
                      </a:ln>
                    </p:spPr>
                  </p:pic>
                </p:oleObj>
              </mc:Fallback>
            </mc:AlternateContent>
          </a:graphicData>
        </a:graphic>
      </p:graphicFrame>
      <p:sp>
        <p:nvSpPr>
          <p:cNvPr id="12" name="矩形 11"/>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54685"/>
            <a:ext cx="11881320"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spcBef>
                <a:spcPts val="0"/>
              </a:spcBef>
              <a:buFont typeface="Arial" panose="020B0604020202020204" pitchFamily="34" charset="0"/>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（五</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Delta-Gamma-Vega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联合对冲</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spcBef>
                <a:spcPts val="1200"/>
              </a:spcBef>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6</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当前，交易员B的交易组合为</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中性</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为-4000，</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为-6000。交易所有两个期权，期权1与期权2的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值如表所示</a:t>
            </a:r>
            <a:r>
              <a:rPr sz="2400" dirty="0" smtClean="0">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r>
              <a:rPr lang="en-US" sz="2400" dirty="0" err="1" smtClean="0">
                <a:latin typeface="Times New Roman" panose="02020603050405020304" pitchFamily="18" charset="0"/>
                <a:cs typeface="Times New Roman" panose="02020603050405020304" pitchFamily="18" charset="0"/>
              </a:rPr>
              <a:t>解答：为了保证组合</a:t>
            </a:r>
            <a:r>
              <a:rPr lang="en-US" sz="2400" dirty="0" smtClean="0">
                <a:latin typeface="Times New Roman" panose="02020603050405020304" pitchFamily="18" charset="0"/>
                <a:cs typeface="Times New Roman" panose="02020603050405020304" pitchFamily="18" charset="0"/>
              </a:rPr>
              <a:t>             及           呈中性，期权1与期权2的头寸表示       和        ，则有：</a:t>
            </a: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解得      =28000和       =14667。因此交易员B可以分别在投资组合中加入28000个期权1及14667个期权2，使得交易组合           及          </a:t>
            </a:r>
            <a:r>
              <a:rPr lang="en-US" sz="2400" dirty="0" err="1" smtClean="0">
                <a:latin typeface="Times New Roman" panose="02020603050405020304" pitchFamily="18" charset="0"/>
                <a:cs typeface="Times New Roman" panose="02020603050405020304" pitchFamily="18" charset="0"/>
              </a:rPr>
              <a:t>中性。加入这两种期权后，交易组合的</a:t>
            </a:r>
            <a:r>
              <a:rPr lang="en-US" sz="2400" dirty="0" smtClean="0">
                <a:latin typeface="Times New Roman" panose="02020603050405020304" pitchFamily="18" charset="0"/>
                <a:cs typeface="Times New Roman" panose="02020603050405020304" pitchFamily="18" charset="0"/>
              </a:rPr>
              <a:t>            变为28000×0.4+14667×0.5=18534，因此必须卖出18534</a:t>
            </a:r>
            <a:r>
              <a:rPr lang="en-US" sz="2400" dirty="0" smtClean="0">
                <a:latin typeface="Times New Roman" panose="02020603050405020304" pitchFamily="18" charset="0"/>
                <a:cs typeface="Times New Roman" panose="02020603050405020304" pitchFamily="18" charset="0"/>
              </a:rPr>
              <a:t>份标的资产才能保持组合为中</a:t>
            </a:r>
            <a:r>
              <a:rPr lang="zh-CN" altLang="en-US" sz="2400" dirty="0" smtClean="0">
                <a:latin typeface="Times New Roman" panose="02020603050405020304" pitchFamily="18" charset="0"/>
                <a:cs typeface="Times New Roman" panose="02020603050405020304" pitchFamily="18" charset="0"/>
              </a:rPr>
              <a:t>性</a:t>
            </a:r>
            <a:r>
              <a:rPr lang="en-US" sz="2400" dirty="0" smtClean="0"/>
              <a:t>                                                                </a:t>
            </a:r>
            <a:r>
              <a:rPr sz="2400" dirty="0" smtClean="0"/>
              <a:t>        </a:t>
            </a:r>
            <a:endParaRPr sz="2400" dirty="0" smtClean="0"/>
          </a:p>
        </p:txBody>
      </p:sp>
      <p:graphicFrame>
        <p:nvGraphicFramePr>
          <p:cNvPr id="27" name="对象 -2147482477"/>
          <p:cNvGraphicFramePr/>
          <p:nvPr>
            <p:extLst>
              <p:ext uri="{D42A27DB-BD31-4B8C-83A1-F6EECF244321}">
                <p14:modId xmlns:p14="http://schemas.microsoft.com/office/powerpoint/2010/main" val="1137019111"/>
              </p:ext>
            </p:extLst>
          </p:nvPr>
        </p:nvGraphicFramePr>
        <p:xfrm>
          <a:off x="5733579" y="1340768"/>
          <a:ext cx="650240" cy="323215"/>
        </p:xfrm>
        <a:graphic>
          <a:graphicData uri="http://schemas.openxmlformats.org/presentationml/2006/ole">
            <mc:AlternateContent xmlns:mc="http://schemas.openxmlformats.org/markup-compatibility/2006">
              <mc:Choice xmlns:v="urn:schemas-microsoft-com:vml" Requires="v">
                <p:oleObj spid="_x0000_s72004" r:id="rId4" imgW="393700" imgH="177165" progId="Equation.DSMT4">
                  <p:embed/>
                </p:oleObj>
              </mc:Choice>
              <mc:Fallback>
                <p:oleObj r:id="rId4" imgW="393700" imgH="177165" progId="Equation.DSMT4">
                  <p:embed/>
                  <p:pic>
                    <p:nvPicPr>
                      <p:cNvPr id="0" name=""/>
                      <p:cNvPicPr/>
                      <p:nvPr/>
                    </p:nvPicPr>
                    <p:blipFill>
                      <a:blip r:embed="rId5"/>
                      <a:stretch>
                        <a:fillRect/>
                      </a:stretch>
                    </p:blipFill>
                    <p:spPr>
                      <a:xfrm>
                        <a:off x="5733579" y="1340768"/>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extLst>
              <p:ext uri="{D42A27DB-BD31-4B8C-83A1-F6EECF244321}">
                <p14:modId xmlns:p14="http://schemas.microsoft.com/office/powerpoint/2010/main" val="2892301915"/>
              </p:ext>
            </p:extLst>
          </p:nvPr>
        </p:nvGraphicFramePr>
        <p:xfrm>
          <a:off x="7245747" y="1340768"/>
          <a:ext cx="882015" cy="306070"/>
        </p:xfrm>
        <a:graphic>
          <a:graphicData uri="http://schemas.openxmlformats.org/presentationml/2006/ole">
            <mc:AlternateContent xmlns:mc="http://schemas.openxmlformats.org/markup-compatibility/2006">
              <mc:Choice xmlns:v="urn:schemas-microsoft-com:vml" Requires="v">
                <p:oleObj spid="_x0000_s72005" r:id="rId6" imgW="533400" imgH="177165" progId="Equation.DSMT4">
                  <p:embed/>
                </p:oleObj>
              </mc:Choice>
              <mc:Fallback>
                <p:oleObj r:id="rId6" imgW="533400" imgH="177165" progId="Equation.DSMT4">
                  <p:embed/>
                  <p:pic>
                    <p:nvPicPr>
                      <p:cNvPr id="0" name=""/>
                      <p:cNvPicPr/>
                      <p:nvPr/>
                    </p:nvPicPr>
                    <p:blipFill>
                      <a:blip r:embed="rId7"/>
                      <a:stretch>
                        <a:fillRect/>
                      </a:stretch>
                    </p:blipFill>
                    <p:spPr>
                      <a:xfrm>
                        <a:off x="7245747" y="1340768"/>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extLst>
              <p:ext uri="{D42A27DB-BD31-4B8C-83A1-F6EECF244321}">
                <p14:modId xmlns:p14="http://schemas.microsoft.com/office/powerpoint/2010/main" val="3435249473"/>
              </p:ext>
            </p:extLst>
          </p:nvPr>
        </p:nvGraphicFramePr>
        <p:xfrm>
          <a:off x="11350203" y="5733256"/>
          <a:ext cx="650240" cy="323215"/>
        </p:xfrm>
        <a:graphic>
          <a:graphicData uri="http://schemas.openxmlformats.org/presentationml/2006/ole">
            <mc:AlternateContent xmlns:mc="http://schemas.openxmlformats.org/markup-compatibility/2006">
              <mc:Choice xmlns:v="urn:schemas-microsoft-com:vml" Requires="v">
                <p:oleObj spid="_x0000_s72006" r:id="rId8" imgW="393700" imgH="177165" progId="Equation.DSMT4">
                  <p:embed/>
                </p:oleObj>
              </mc:Choice>
              <mc:Fallback>
                <p:oleObj r:id="rId8" imgW="393700" imgH="177165" progId="Equation.DSMT4">
                  <p:embed/>
                  <p:pic>
                    <p:nvPicPr>
                      <p:cNvPr id="0" name=""/>
                      <p:cNvPicPr/>
                      <p:nvPr/>
                    </p:nvPicPr>
                    <p:blipFill>
                      <a:blip r:embed="rId5"/>
                      <a:stretch>
                        <a:fillRect/>
                      </a:stretch>
                    </p:blipFill>
                    <p:spPr>
                      <a:xfrm>
                        <a:off x="11350203" y="5733256"/>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extLst>
              <p:ext uri="{D42A27DB-BD31-4B8C-83A1-F6EECF244321}">
                <p14:modId xmlns:p14="http://schemas.microsoft.com/office/powerpoint/2010/main" val="1110206288"/>
              </p:ext>
            </p:extLst>
          </p:nvPr>
        </p:nvGraphicFramePr>
        <p:xfrm>
          <a:off x="3069283" y="3933056"/>
          <a:ext cx="882015" cy="306070"/>
        </p:xfrm>
        <a:graphic>
          <a:graphicData uri="http://schemas.openxmlformats.org/presentationml/2006/ole">
            <mc:AlternateContent xmlns:mc="http://schemas.openxmlformats.org/markup-compatibility/2006">
              <mc:Choice xmlns:v="urn:schemas-microsoft-com:vml" Requires="v">
                <p:oleObj spid="_x0000_s72007" r:id="rId9" imgW="533400" imgH="177165" progId="Equation.DSMT4">
                  <p:embed/>
                </p:oleObj>
              </mc:Choice>
              <mc:Fallback>
                <p:oleObj r:id="rId9" imgW="533400" imgH="177165" progId="Equation.DSMT4">
                  <p:embed/>
                  <p:pic>
                    <p:nvPicPr>
                      <p:cNvPr id="0" name=""/>
                      <p:cNvPicPr/>
                      <p:nvPr/>
                    </p:nvPicPr>
                    <p:blipFill>
                      <a:blip r:embed="rId7"/>
                      <a:stretch>
                        <a:fillRect/>
                      </a:stretch>
                    </p:blipFill>
                    <p:spPr>
                      <a:xfrm>
                        <a:off x="3069283" y="3933056"/>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145501218"/>
              </p:ext>
            </p:extLst>
          </p:nvPr>
        </p:nvGraphicFramePr>
        <p:xfrm>
          <a:off x="4221411" y="5733256"/>
          <a:ext cx="882015" cy="306070"/>
        </p:xfrm>
        <a:graphic>
          <a:graphicData uri="http://schemas.openxmlformats.org/presentationml/2006/ole">
            <mc:AlternateContent xmlns:mc="http://schemas.openxmlformats.org/markup-compatibility/2006">
              <mc:Choice xmlns:v="urn:schemas-microsoft-com:vml" Requires="v">
                <p:oleObj spid="_x0000_s72008" r:id="rId10" imgW="533400" imgH="177165" progId="Equation.DSMT4">
                  <p:embed/>
                </p:oleObj>
              </mc:Choice>
              <mc:Fallback>
                <p:oleObj r:id="rId10" imgW="533400" imgH="177165" progId="Equation.DSMT4">
                  <p:embed/>
                  <p:pic>
                    <p:nvPicPr>
                      <p:cNvPr id="0" name=""/>
                      <p:cNvPicPr/>
                      <p:nvPr/>
                    </p:nvPicPr>
                    <p:blipFill>
                      <a:blip r:embed="rId7"/>
                      <a:stretch>
                        <a:fillRect/>
                      </a:stretch>
                    </p:blipFill>
                    <p:spPr>
                      <a:xfrm>
                        <a:off x="4221411" y="5733256"/>
                        <a:ext cx="882015" cy="306070"/>
                      </a:xfrm>
                      <a:prstGeom prst="rect">
                        <a:avLst/>
                      </a:prstGeom>
                      <a:noFill/>
                      <a:ln w="9525">
                        <a:noFill/>
                        <a:miter/>
                      </a:ln>
                    </p:spPr>
                  </p:pic>
                </p:oleObj>
              </mc:Fallback>
            </mc:AlternateContent>
          </a:graphicData>
        </a:graphic>
      </p:graphicFrame>
      <p:graphicFrame>
        <p:nvGraphicFramePr>
          <p:cNvPr id="4" name="对象 -2147482484"/>
          <p:cNvGraphicFramePr/>
          <p:nvPr>
            <p:extLst>
              <p:ext uri="{D42A27DB-BD31-4B8C-83A1-F6EECF244321}">
                <p14:modId xmlns:p14="http://schemas.microsoft.com/office/powerpoint/2010/main" val="3728593161"/>
              </p:ext>
            </p:extLst>
          </p:nvPr>
        </p:nvGraphicFramePr>
        <p:xfrm>
          <a:off x="9550003" y="1340768"/>
          <a:ext cx="617220" cy="357505"/>
        </p:xfrm>
        <a:graphic>
          <a:graphicData uri="http://schemas.openxmlformats.org/presentationml/2006/ole">
            <mc:AlternateContent xmlns:mc="http://schemas.openxmlformats.org/markup-compatibility/2006">
              <mc:Choice xmlns:v="urn:schemas-microsoft-com:vml" Requires="v">
                <p:oleObj spid="_x0000_s72009" r:id="rId11" imgW="355600" imgH="203200" progId="Equation.DSMT4">
                  <p:embed/>
                </p:oleObj>
              </mc:Choice>
              <mc:Fallback>
                <p:oleObj r:id="rId11" imgW="355600" imgH="203200" progId="Equation.DSMT4">
                  <p:embed/>
                  <p:pic>
                    <p:nvPicPr>
                      <p:cNvPr id="0" name=""/>
                      <p:cNvPicPr/>
                      <p:nvPr/>
                    </p:nvPicPr>
                    <p:blipFill>
                      <a:blip r:embed="rId12"/>
                      <a:stretch>
                        <a:fillRect/>
                      </a:stretch>
                    </p:blipFill>
                    <p:spPr>
                      <a:xfrm>
                        <a:off x="9550003" y="1340768"/>
                        <a:ext cx="617220" cy="357505"/>
                      </a:xfrm>
                      <a:prstGeom prst="rect">
                        <a:avLst/>
                      </a:prstGeom>
                      <a:noFill/>
                      <a:ln w="9525">
                        <a:noFill/>
                        <a:miter/>
                      </a:ln>
                    </p:spPr>
                  </p:pic>
                </p:oleObj>
              </mc:Fallback>
            </mc:AlternateContent>
          </a:graphicData>
        </a:graphic>
      </p:graphicFrame>
      <p:graphicFrame>
        <p:nvGraphicFramePr>
          <p:cNvPr id="8" name="对象 -2147482477"/>
          <p:cNvGraphicFramePr/>
          <p:nvPr>
            <p:extLst>
              <p:ext uri="{D42A27DB-BD31-4B8C-83A1-F6EECF244321}">
                <p14:modId xmlns:p14="http://schemas.microsoft.com/office/powerpoint/2010/main" val="645291225"/>
              </p:ext>
            </p:extLst>
          </p:nvPr>
        </p:nvGraphicFramePr>
        <p:xfrm>
          <a:off x="4832395" y="1700808"/>
          <a:ext cx="650240" cy="323215"/>
        </p:xfrm>
        <a:graphic>
          <a:graphicData uri="http://schemas.openxmlformats.org/presentationml/2006/ole">
            <mc:AlternateContent xmlns:mc="http://schemas.openxmlformats.org/markup-compatibility/2006">
              <mc:Choice xmlns:v="urn:schemas-microsoft-com:vml" Requires="v">
                <p:oleObj spid="_x0000_s72010" r:id="rId13" imgW="393700" imgH="177165" progId="Equation.DSMT4">
                  <p:embed/>
                </p:oleObj>
              </mc:Choice>
              <mc:Fallback>
                <p:oleObj r:id="rId13" imgW="393700" imgH="177165" progId="Equation.DSMT4">
                  <p:embed/>
                  <p:pic>
                    <p:nvPicPr>
                      <p:cNvPr id="0" name=""/>
                      <p:cNvPicPr/>
                      <p:nvPr/>
                    </p:nvPicPr>
                    <p:blipFill>
                      <a:blip r:embed="rId5"/>
                      <a:stretch>
                        <a:fillRect/>
                      </a:stretch>
                    </p:blipFill>
                    <p:spPr>
                      <a:xfrm>
                        <a:off x="4832395" y="1700808"/>
                        <a:ext cx="650240" cy="323215"/>
                      </a:xfrm>
                      <a:prstGeom prst="rect">
                        <a:avLst/>
                      </a:prstGeom>
                      <a:noFill/>
                      <a:ln w="38100">
                        <a:noFill/>
                        <a:miter/>
                      </a:ln>
                    </p:spPr>
                  </p:pic>
                </p:oleObj>
              </mc:Fallback>
            </mc:AlternateContent>
          </a:graphicData>
        </a:graphic>
      </p:graphicFrame>
      <p:graphicFrame>
        <p:nvGraphicFramePr>
          <p:cNvPr id="47" name="对象 -2147482486"/>
          <p:cNvGraphicFramePr/>
          <p:nvPr>
            <p:extLst>
              <p:ext uri="{D42A27DB-BD31-4B8C-83A1-F6EECF244321}">
                <p14:modId xmlns:p14="http://schemas.microsoft.com/office/powerpoint/2010/main" val="3105580102"/>
              </p:ext>
            </p:extLst>
          </p:nvPr>
        </p:nvGraphicFramePr>
        <p:xfrm>
          <a:off x="5805587" y="1700808"/>
          <a:ext cx="882015" cy="306070"/>
        </p:xfrm>
        <a:graphic>
          <a:graphicData uri="http://schemas.openxmlformats.org/presentationml/2006/ole">
            <mc:AlternateContent xmlns:mc="http://schemas.openxmlformats.org/markup-compatibility/2006">
              <mc:Choice xmlns:v="urn:schemas-microsoft-com:vml" Requires="v">
                <p:oleObj spid="_x0000_s72011" r:id="rId14" imgW="533400" imgH="177165" progId="Equation.DSMT4">
                  <p:embed/>
                </p:oleObj>
              </mc:Choice>
              <mc:Fallback>
                <p:oleObj r:id="rId14" imgW="533400" imgH="177165" progId="Equation.DSMT4">
                  <p:embed/>
                  <p:pic>
                    <p:nvPicPr>
                      <p:cNvPr id="0" name=""/>
                      <p:cNvPicPr/>
                      <p:nvPr/>
                    </p:nvPicPr>
                    <p:blipFill>
                      <a:blip r:embed="rId7"/>
                      <a:stretch>
                        <a:fillRect/>
                      </a:stretch>
                    </p:blipFill>
                    <p:spPr>
                      <a:xfrm>
                        <a:off x="5805587" y="1700808"/>
                        <a:ext cx="882015" cy="306070"/>
                      </a:xfrm>
                      <a:prstGeom prst="rect">
                        <a:avLst/>
                      </a:prstGeom>
                      <a:noFill/>
                      <a:ln w="9525">
                        <a:noFill/>
                        <a:miter/>
                      </a:ln>
                    </p:spPr>
                  </p:pic>
                </p:oleObj>
              </mc:Fallback>
            </mc:AlternateContent>
          </a:graphicData>
        </a:graphic>
      </p:graphicFrame>
      <p:graphicFrame>
        <p:nvGraphicFramePr>
          <p:cNvPr id="49" name="对象 -2147482484"/>
          <p:cNvGraphicFramePr/>
          <p:nvPr>
            <p:extLst>
              <p:ext uri="{D42A27DB-BD31-4B8C-83A1-F6EECF244321}">
                <p14:modId xmlns:p14="http://schemas.microsoft.com/office/powerpoint/2010/main" val="938080116"/>
              </p:ext>
            </p:extLst>
          </p:nvPr>
        </p:nvGraphicFramePr>
        <p:xfrm>
          <a:off x="7029723" y="1700808"/>
          <a:ext cx="617220" cy="357505"/>
        </p:xfrm>
        <a:graphic>
          <a:graphicData uri="http://schemas.openxmlformats.org/presentationml/2006/ole">
            <mc:AlternateContent xmlns:mc="http://schemas.openxmlformats.org/markup-compatibility/2006">
              <mc:Choice xmlns:v="urn:schemas-microsoft-com:vml" Requires="v">
                <p:oleObj spid="_x0000_s72012" r:id="rId15" imgW="355600" imgH="203200" progId="Equation.DSMT4">
                  <p:embed/>
                </p:oleObj>
              </mc:Choice>
              <mc:Fallback>
                <p:oleObj r:id="rId15" imgW="355600" imgH="203200" progId="Equation.DSMT4">
                  <p:embed/>
                  <p:pic>
                    <p:nvPicPr>
                      <p:cNvPr id="0" name=""/>
                      <p:cNvPicPr/>
                      <p:nvPr/>
                    </p:nvPicPr>
                    <p:blipFill>
                      <a:blip r:embed="rId12"/>
                      <a:stretch>
                        <a:fillRect/>
                      </a:stretch>
                    </p:blipFill>
                    <p:spPr>
                      <a:xfrm>
                        <a:off x="7029723" y="1700808"/>
                        <a:ext cx="617220" cy="357505"/>
                      </a:xfrm>
                      <a:prstGeom prst="rect">
                        <a:avLst/>
                      </a:prstGeom>
                      <a:noFill/>
                      <a:ln w="9525">
                        <a:noFill/>
                        <a:miter/>
                      </a:ln>
                    </p:spPr>
                  </p:pic>
                </p:oleObj>
              </mc:Fallback>
            </mc:AlternateContent>
          </a:graphicData>
        </a:graphic>
      </p:graphicFrame>
      <p:graphicFrame>
        <p:nvGraphicFramePr>
          <p:cNvPr id="51" name="表格 50"/>
          <p:cNvGraphicFramePr/>
          <p:nvPr>
            <p:custDataLst>
              <p:tags r:id="rId2"/>
            </p:custDataLst>
            <p:extLst>
              <p:ext uri="{D42A27DB-BD31-4B8C-83A1-F6EECF244321}">
                <p14:modId xmlns:p14="http://schemas.microsoft.com/office/powerpoint/2010/main" val="531698675"/>
              </p:ext>
            </p:extLst>
          </p:nvPr>
        </p:nvGraphicFramePr>
        <p:xfrm>
          <a:off x="1864963" y="2204864"/>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buNone/>
                      </a:pPr>
                      <a:endParaRPr lang="zh-CN" altLang="en-US" sz="1800" dirty="0">
                        <a:latin typeface="Times New Roman" panose="02020603050405020304" pitchFamily="18" charset="0"/>
                        <a:cs typeface="Times New Roman" panose="02020603050405020304" pitchFamily="18" charset="0"/>
                      </a:endParaRPr>
                    </a:p>
                  </a:txBody>
                  <a:tcPr/>
                </a:tc>
                <a:tc>
                  <a:txBody>
                    <a:bodyPr/>
                    <a:lstStyle/>
                    <a:p>
                      <a:pPr indent="0" algn="ctr">
                        <a:buNone/>
                      </a:pPr>
                      <a:r>
                        <a:rPr lang="en-US" sz="1800" b="1">
                          <a:latin typeface="Times New Roman" panose="02020603050405020304" pitchFamily="18" charset="0"/>
                          <a:cs typeface="Times New Roman" panose="02020603050405020304" pitchFamily="18" charset="0"/>
                        </a:rPr>
                        <a:t>Delta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Gamma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Vega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组合</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-4000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-6000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期权1</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0.4</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期权2</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a:latin typeface="Times New Roman" panose="02020603050405020304" pitchFamily="18" charset="0"/>
                          <a:cs typeface="Times New Roman" panose="02020603050405020304" pitchFamily="18" charset="0"/>
                        </a:rPr>
                        <a:t>1.5</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5" name="对象 -2147482484"/>
          <p:cNvGraphicFramePr/>
          <p:nvPr>
            <p:extLst>
              <p:ext uri="{D42A27DB-BD31-4B8C-83A1-F6EECF244321}">
                <p14:modId xmlns:p14="http://schemas.microsoft.com/office/powerpoint/2010/main" val="3486334411"/>
              </p:ext>
            </p:extLst>
          </p:nvPr>
        </p:nvGraphicFramePr>
        <p:xfrm>
          <a:off x="4437435" y="3933056"/>
          <a:ext cx="617220" cy="357505"/>
        </p:xfrm>
        <a:graphic>
          <a:graphicData uri="http://schemas.openxmlformats.org/presentationml/2006/ole">
            <mc:AlternateContent xmlns:mc="http://schemas.openxmlformats.org/markup-compatibility/2006">
              <mc:Choice xmlns:v="urn:schemas-microsoft-com:vml" Requires="v">
                <p:oleObj spid="_x0000_s72013" r:id="rId16" imgW="355600" imgH="203200" progId="Equation.DSMT4">
                  <p:embed/>
                </p:oleObj>
              </mc:Choice>
              <mc:Fallback>
                <p:oleObj r:id="rId16" imgW="355600" imgH="203200" progId="Equation.DSMT4">
                  <p:embed/>
                  <p:pic>
                    <p:nvPicPr>
                      <p:cNvPr id="0" name=""/>
                      <p:cNvPicPr/>
                      <p:nvPr/>
                    </p:nvPicPr>
                    <p:blipFill>
                      <a:blip r:embed="rId12"/>
                      <a:stretch>
                        <a:fillRect/>
                      </a:stretch>
                    </p:blipFill>
                    <p:spPr>
                      <a:xfrm>
                        <a:off x="4437435" y="3933056"/>
                        <a:ext cx="617220" cy="357505"/>
                      </a:xfrm>
                      <a:prstGeom prst="rect">
                        <a:avLst/>
                      </a:prstGeom>
                      <a:noFill/>
                      <a:ln w="9525">
                        <a:noFill/>
                        <a:miter/>
                      </a:ln>
                    </p:spPr>
                  </p:pic>
                </p:oleObj>
              </mc:Fallback>
            </mc:AlternateContent>
          </a:graphicData>
        </a:graphic>
      </p:graphicFrame>
      <p:graphicFrame>
        <p:nvGraphicFramePr>
          <p:cNvPr id="2" name="对象 -2147482412"/>
          <p:cNvGraphicFramePr/>
          <p:nvPr>
            <p:extLst>
              <p:ext uri="{D42A27DB-BD31-4B8C-83A1-F6EECF244321}">
                <p14:modId xmlns:p14="http://schemas.microsoft.com/office/powerpoint/2010/main" val="3355100936"/>
              </p:ext>
            </p:extLst>
          </p:nvPr>
        </p:nvGraphicFramePr>
        <p:xfrm>
          <a:off x="9838035" y="3861048"/>
          <a:ext cx="429895" cy="342265"/>
        </p:xfrm>
        <a:graphic>
          <a:graphicData uri="http://schemas.openxmlformats.org/presentationml/2006/ole">
            <mc:AlternateContent xmlns:mc="http://schemas.openxmlformats.org/markup-compatibility/2006">
              <mc:Choice xmlns:v="urn:schemas-microsoft-com:vml" Requires="v">
                <p:oleObj spid="_x0000_s72014" r:id="rId17" imgW="177165" imgH="228600" progId="Equation.DSMT4">
                  <p:embed/>
                </p:oleObj>
              </mc:Choice>
              <mc:Fallback>
                <p:oleObj r:id="rId17" imgW="177165" imgH="228600" progId="Equation.DSMT4">
                  <p:embed/>
                  <p:pic>
                    <p:nvPicPr>
                      <p:cNvPr id="0" name=""/>
                      <p:cNvPicPr/>
                      <p:nvPr/>
                    </p:nvPicPr>
                    <p:blipFill>
                      <a:blip r:embed="rId18"/>
                      <a:stretch>
                        <a:fillRect/>
                      </a:stretch>
                    </p:blipFill>
                    <p:spPr>
                      <a:xfrm>
                        <a:off x="9838035" y="3861048"/>
                        <a:ext cx="429895" cy="342265"/>
                      </a:xfrm>
                      <a:prstGeom prst="rect">
                        <a:avLst/>
                      </a:prstGeom>
                      <a:noFill/>
                      <a:ln w="9525">
                        <a:noFill/>
                        <a:miter/>
                      </a:ln>
                    </p:spPr>
                  </p:pic>
                </p:oleObj>
              </mc:Fallback>
            </mc:AlternateContent>
          </a:graphicData>
        </a:graphic>
      </p:graphicFrame>
      <p:graphicFrame>
        <p:nvGraphicFramePr>
          <p:cNvPr id="58" name="对象 -2147482412"/>
          <p:cNvGraphicFramePr/>
          <p:nvPr>
            <p:extLst>
              <p:ext uri="{D42A27DB-BD31-4B8C-83A1-F6EECF244321}">
                <p14:modId xmlns:p14="http://schemas.microsoft.com/office/powerpoint/2010/main" val="2266110861"/>
              </p:ext>
            </p:extLst>
          </p:nvPr>
        </p:nvGraphicFramePr>
        <p:xfrm>
          <a:off x="10630123" y="3861048"/>
          <a:ext cx="462280" cy="342265"/>
        </p:xfrm>
        <a:graphic>
          <a:graphicData uri="http://schemas.openxmlformats.org/presentationml/2006/ole">
            <mc:AlternateContent xmlns:mc="http://schemas.openxmlformats.org/markup-compatibility/2006">
              <mc:Choice xmlns:v="urn:schemas-microsoft-com:vml" Requires="v">
                <p:oleObj spid="_x0000_s72015" r:id="rId19" imgW="190500" imgH="228600" progId="Equation.DSMT4">
                  <p:embed/>
                </p:oleObj>
              </mc:Choice>
              <mc:Fallback>
                <p:oleObj r:id="rId19" imgW="190500" imgH="228600" progId="Equation.DSMT4">
                  <p:embed/>
                  <p:pic>
                    <p:nvPicPr>
                      <p:cNvPr id="0" name=""/>
                      <p:cNvPicPr/>
                      <p:nvPr/>
                    </p:nvPicPr>
                    <p:blipFill>
                      <a:blip r:embed="rId20"/>
                      <a:stretch>
                        <a:fillRect/>
                      </a:stretch>
                    </p:blipFill>
                    <p:spPr>
                      <a:xfrm>
                        <a:off x="10630123" y="3861048"/>
                        <a:ext cx="462280" cy="342265"/>
                      </a:xfrm>
                      <a:prstGeom prst="rect">
                        <a:avLst/>
                      </a:prstGeom>
                      <a:noFill/>
                      <a:ln w="9525">
                        <a:noFill/>
                        <a:miter/>
                      </a:ln>
                    </p:spPr>
                  </p:pic>
                </p:oleObj>
              </mc:Fallback>
            </mc:AlternateContent>
          </a:graphicData>
        </a:graphic>
      </p:graphicFrame>
      <p:graphicFrame>
        <p:nvGraphicFramePr>
          <p:cNvPr id="3" name="对象 -2147482410"/>
          <p:cNvGraphicFramePr/>
          <p:nvPr>
            <p:extLst>
              <p:ext uri="{D42A27DB-BD31-4B8C-83A1-F6EECF244321}">
                <p14:modId xmlns:p14="http://schemas.microsoft.com/office/powerpoint/2010/main" val="286920712"/>
              </p:ext>
            </p:extLst>
          </p:nvPr>
        </p:nvGraphicFramePr>
        <p:xfrm>
          <a:off x="5044725" y="4509120"/>
          <a:ext cx="2169795" cy="705485"/>
        </p:xfrm>
        <a:graphic>
          <a:graphicData uri="http://schemas.openxmlformats.org/presentationml/2006/ole">
            <mc:AlternateContent xmlns:mc="http://schemas.openxmlformats.org/markup-compatibility/2006">
              <mc:Choice xmlns:v="urn:schemas-microsoft-com:vml" Requires="v">
                <p:oleObj spid="_x0000_s72016" r:id="rId21" imgW="1600200" imgH="457200" progId="Equation.DSMT4">
                  <p:embed/>
                </p:oleObj>
              </mc:Choice>
              <mc:Fallback>
                <p:oleObj r:id="rId21" imgW="1600200" imgH="457200" progId="Equation.DSMT4">
                  <p:embed/>
                  <p:pic>
                    <p:nvPicPr>
                      <p:cNvPr id="0" name=""/>
                      <p:cNvPicPr/>
                      <p:nvPr/>
                    </p:nvPicPr>
                    <p:blipFill>
                      <a:blip r:embed="rId22"/>
                      <a:stretch>
                        <a:fillRect/>
                      </a:stretch>
                    </p:blipFill>
                    <p:spPr>
                      <a:xfrm>
                        <a:off x="5044725" y="4509120"/>
                        <a:ext cx="2169795" cy="705485"/>
                      </a:xfrm>
                      <a:prstGeom prst="rect">
                        <a:avLst/>
                      </a:prstGeom>
                      <a:noFill/>
                      <a:ln w="9525">
                        <a:noFill/>
                        <a:miter/>
                      </a:ln>
                    </p:spPr>
                  </p:pic>
                </p:oleObj>
              </mc:Fallback>
            </mc:AlternateContent>
          </a:graphicData>
        </a:graphic>
      </p:graphicFrame>
      <p:graphicFrame>
        <p:nvGraphicFramePr>
          <p:cNvPr id="61" name="对象 -2147482412"/>
          <p:cNvGraphicFramePr/>
          <p:nvPr>
            <p:extLst>
              <p:ext uri="{D42A27DB-BD31-4B8C-83A1-F6EECF244321}">
                <p14:modId xmlns:p14="http://schemas.microsoft.com/office/powerpoint/2010/main" val="450040244"/>
              </p:ext>
            </p:extLst>
          </p:nvPr>
        </p:nvGraphicFramePr>
        <p:xfrm>
          <a:off x="909043" y="5445224"/>
          <a:ext cx="429895" cy="342265"/>
        </p:xfrm>
        <a:graphic>
          <a:graphicData uri="http://schemas.openxmlformats.org/presentationml/2006/ole">
            <mc:AlternateContent xmlns:mc="http://schemas.openxmlformats.org/markup-compatibility/2006">
              <mc:Choice xmlns:v="urn:schemas-microsoft-com:vml" Requires="v">
                <p:oleObj spid="_x0000_s72017" r:id="rId23" imgW="177165" imgH="228600" progId="Equation.DSMT4">
                  <p:embed/>
                </p:oleObj>
              </mc:Choice>
              <mc:Fallback>
                <p:oleObj r:id="rId23" imgW="177165" imgH="228600" progId="Equation.DSMT4">
                  <p:embed/>
                  <p:pic>
                    <p:nvPicPr>
                      <p:cNvPr id="0" name=""/>
                      <p:cNvPicPr/>
                      <p:nvPr/>
                    </p:nvPicPr>
                    <p:blipFill>
                      <a:blip r:embed="rId18"/>
                      <a:stretch>
                        <a:fillRect/>
                      </a:stretch>
                    </p:blipFill>
                    <p:spPr>
                      <a:xfrm>
                        <a:off x="909043" y="5445224"/>
                        <a:ext cx="429895" cy="342265"/>
                      </a:xfrm>
                      <a:prstGeom prst="rect">
                        <a:avLst/>
                      </a:prstGeom>
                      <a:noFill/>
                      <a:ln w="9525">
                        <a:noFill/>
                        <a:miter/>
                      </a:ln>
                    </p:spPr>
                  </p:pic>
                </p:oleObj>
              </mc:Fallback>
            </mc:AlternateContent>
          </a:graphicData>
        </a:graphic>
      </p:graphicFrame>
      <p:graphicFrame>
        <p:nvGraphicFramePr>
          <p:cNvPr id="63" name="对象 -2147482412"/>
          <p:cNvGraphicFramePr/>
          <p:nvPr>
            <p:extLst>
              <p:ext uri="{D42A27DB-BD31-4B8C-83A1-F6EECF244321}">
                <p14:modId xmlns:p14="http://schemas.microsoft.com/office/powerpoint/2010/main" val="3143688218"/>
              </p:ext>
            </p:extLst>
          </p:nvPr>
        </p:nvGraphicFramePr>
        <p:xfrm>
          <a:off x="2586115" y="5373216"/>
          <a:ext cx="462280" cy="342265"/>
        </p:xfrm>
        <a:graphic>
          <a:graphicData uri="http://schemas.openxmlformats.org/presentationml/2006/ole">
            <mc:AlternateContent xmlns:mc="http://schemas.openxmlformats.org/markup-compatibility/2006">
              <mc:Choice xmlns:v="urn:schemas-microsoft-com:vml" Requires="v">
                <p:oleObj spid="_x0000_s72018" r:id="rId24" imgW="190500" imgH="228600" progId="Equation.DSMT4">
                  <p:embed/>
                </p:oleObj>
              </mc:Choice>
              <mc:Fallback>
                <p:oleObj r:id="rId24" imgW="190500" imgH="228600" progId="Equation.DSMT4">
                  <p:embed/>
                  <p:pic>
                    <p:nvPicPr>
                      <p:cNvPr id="0" name=""/>
                      <p:cNvPicPr/>
                      <p:nvPr/>
                    </p:nvPicPr>
                    <p:blipFill>
                      <a:blip r:embed="rId20"/>
                      <a:stretch>
                        <a:fillRect/>
                      </a:stretch>
                    </p:blipFill>
                    <p:spPr>
                      <a:xfrm>
                        <a:off x="2586115" y="5373216"/>
                        <a:ext cx="462280" cy="342265"/>
                      </a:xfrm>
                      <a:prstGeom prst="rect">
                        <a:avLst/>
                      </a:prstGeom>
                      <a:noFill/>
                      <a:ln w="9525">
                        <a:noFill/>
                        <a:miter/>
                      </a:ln>
                    </p:spPr>
                  </p:pic>
                </p:oleObj>
              </mc:Fallback>
            </mc:AlternateContent>
          </a:graphicData>
        </a:graphic>
      </p:graphicFrame>
      <p:graphicFrame>
        <p:nvGraphicFramePr>
          <p:cNvPr id="65" name="对象 -2147482484"/>
          <p:cNvGraphicFramePr/>
          <p:nvPr>
            <p:extLst>
              <p:ext uri="{D42A27DB-BD31-4B8C-83A1-F6EECF244321}">
                <p14:modId xmlns:p14="http://schemas.microsoft.com/office/powerpoint/2010/main" val="126966876"/>
              </p:ext>
            </p:extLst>
          </p:nvPr>
        </p:nvGraphicFramePr>
        <p:xfrm>
          <a:off x="5445547" y="5733256"/>
          <a:ext cx="617220" cy="357505"/>
        </p:xfrm>
        <a:graphic>
          <a:graphicData uri="http://schemas.openxmlformats.org/presentationml/2006/ole">
            <mc:AlternateContent xmlns:mc="http://schemas.openxmlformats.org/markup-compatibility/2006">
              <mc:Choice xmlns:v="urn:schemas-microsoft-com:vml" Requires="v">
                <p:oleObj spid="_x0000_s72019" r:id="rId25" imgW="355600" imgH="203200" progId="Equation.DSMT4">
                  <p:embed/>
                </p:oleObj>
              </mc:Choice>
              <mc:Fallback>
                <p:oleObj r:id="rId25" imgW="355600" imgH="203200" progId="Equation.DSMT4">
                  <p:embed/>
                  <p:pic>
                    <p:nvPicPr>
                      <p:cNvPr id="0" name=""/>
                      <p:cNvPicPr/>
                      <p:nvPr/>
                    </p:nvPicPr>
                    <p:blipFill>
                      <a:blip r:embed="rId12"/>
                      <a:stretch>
                        <a:fillRect/>
                      </a:stretch>
                    </p:blipFill>
                    <p:spPr>
                      <a:xfrm>
                        <a:off x="5445547" y="5733256"/>
                        <a:ext cx="617220" cy="357505"/>
                      </a:xfrm>
                      <a:prstGeom prst="rect">
                        <a:avLst/>
                      </a:prstGeom>
                      <a:noFill/>
                      <a:ln w="9525">
                        <a:noFill/>
                        <a:miter/>
                      </a:ln>
                    </p:spPr>
                  </p:pic>
                </p:oleObj>
              </mc:Fallback>
            </mc:AlternateContent>
          </a:graphicData>
        </a:graphic>
      </p:graphicFrame>
      <p:sp>
        <p:nvSpPr>
          <p:cNvPr id="23" name="矩形 22"/>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79160994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六、</a:t>
            </a:r>
            <a:r>
              <a:rPr lang="en-US" altLang="zh-CN" sz="5400" b="1" dirty="0" smtClean="0">
                <a:solidFill>
                  <a:schemeClr val="bg1"/>
                </a:solidFill>
                <a:latin typeface="微软雅黑" panose="020B0503020204020204" pitchFamily="34" charset="-122"/>
                <a:ea typeface="微软雅黑" panose="020B0503020204020204" pitchFamily="34" charset="-122"/>
              </a:rPr>
              <a:t>Rho</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6696261"/>
      </p:ext>
    </p:extLst>
  </p:cSld>
  <p:clrMapOvr>
    <a:masterClrMapping/>
  </p:clrMapOvr>
  <p:transition spd="slow" advClick="0" advTm="334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80931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的定义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a:lnSpc>
                <a:spcPct val="170000"/>
              </a:lnSpc>
              <a:buFont typeface="Arial" panose="020B0604020202020204" pitchFamily="34" charset="0"/>
            </a:pPr>
            <a:r>
              <a:rPr sz="2400" dirty="0" err="1" smtClean="0"/>
              <a:t>期权价格随利率变化的速率。用公式可以表示为期权价格对利率的偏导数</a:t>
            </a:r>
            <a:r>
              <a:rPr sz="2400" dirty="0" smtClean="0"/>
              <a:t>：                   </a:t>
            </a:r>
            <a:r>
              <a:rPr lang="en-US" sz="2400" dirty="0" smtClean="0"/>
              <a:t>                                                                                                                         </a:t>
            </a:r>
            <a:r>
              <a:rPr sz="2400" dirty="0" smtClean="0"/>
              <a:t>       </a:t>
            </a:r>
            <a:r>
              <a:rPr lang="en-US" sz="2400" dirty="0" smtClean="0"/>
              <a:t>       </a:t>
            </a:r>
            <a:r>
              <a:rPr sz="2400" dirty="0" smtClean="0"/>
              <a:t> </a:t>
            </a:r>
          </a:p>
          <a:p>
            <a:pPr>
              <a:lnSpc>
                <a:spcPct val="170000"/>
              </a:lnSpc>
              <a:buFont typeface="Arial" panose="020B0604020202020204" pitchFamily="34" charset="0"/>
            </a:pPr>
            <a:r>
              <a:rPr sz="2400" dirty="0" smtClean="0"/>
              <a:t>                       </a:t>
            </a:r>
            <a:r>
              <a:rPr lang="en-US" sz="2400" dirty="0" smtClean="0"/>
              <a:t>                                                                                              </a:t>
            </a:r>
          </a:p>
          <a:p>
            <a:pPr>
              <a:lnSpc>
                <a:spcPct val="170000"/>
              </a:lnSpc>
              <a:buFont typeface="Arial" panose="020B0604020202020204" pitchFamily="34" charset="0"/>
            </a:pPr>
            <a:r>
              <a:rPr lang="en-US" sz="2400" dirty="0" smtClean="0"/>
              <a:t>                                                                                                                                               </a:t>
            </a:r>
            <a:r>
              <a:rPr sz="2400" dirty="0" smtClean="0"/>
              <a:t>  </a:t>
            </a:r>
            <a:r>
              <a:rPr lang="en-US" sz="2400" dirty="0" smtClean="0"/>
              <a:t> </a:t>
            </a:r>
          </a:p>
          <a:p>
            <a:pPr>
              <a:lnSpc>
                <a:spcPct val="170000"/>
              </a:lnSpc>
              <a:buFont typeface="Arial" panose="020B0604020202020204" pitchFamily="34" charset="0"/>
            </a:pPr>
            <a:r>
              <a:rPr sz="2400" dirty="0" smtClean="0"/>
              <a:t>对于一个无股息股票欧式看涨期权和看跌期权，其</a:t>
            </a:r>
            <a:r>
              <a:rPr lang="en-US" sz="2400" dirty="0" smtClean="0"/>
              <a:t>          </a:t>
            </a:r>
            <a:r>
              <a:rPr sz="2400" dirty="0" smtClean="0"/>
              <a:t>为：</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29"/>
          <p:cNvGraphicFramePr>
            <a:graphicFrameLocks noChangeAspect="1"/>
          </p:cNvGraphicFramePr>
          <p:nvPr>
            <p:extLst>
              <p:ext uri="{D42A27DB-BD31-4B8C-83A1-F6EECF244321}">
                <p14:modId xmlns:p14="http://schemas.microsoft.com/office/powerpoint/2010/main" val="3930891177"/>
              </p:ext>
            </p:extLst>
          </p:nvPr>
        </p:nvGraphicFramePr>
        <p:xfrm>
          <a:off x="5373539" y="2348880"/>
          <a:ext cx="962660" cy="718185"/>
        </p:xfrm>
        <a:graphic>
          <a:graphicData uri="http://schemas.openxmlformats.org/presentationml/2006/ole">
            <mc:AlternateContent xmlns:mc="http://schemas.openxmlformats.org/markup-compatibility/2006">
              <mc:Choice xmlns:v="urn:schemas-microsoft-com:vml" Requires="v">
                <p:oleObj spid="_x0000_s24777" r:id="rId3" imgW="533400" imgH="393700" progId="Equation.DSMT4">
                  <p:embed/>
                </p:oleObj>
              </mc:Choice>
              <mc:Fallback>
                <p:oleObj r:id="rId3" imgW="533400" imgH="393700" progId="Equation.DSMT4">
                  <p:embed/>
                  <p:pic>
                    <p:nvPicPr>
                      <p:cNvPr id="0" name="图片 3075"/>
                      <p:cNvPicPr/>
                      <p:nvPr/>
                    </p:nvPicPr>
                    <p:blipFill>
                      <a:blip r:embed="rId4"/>
                      <a:stretch>
                        <a:fillRect/>
                      </a:stretch>
                    </p:blipFill>
                    <p:spPr>
                      <a:xfrm>
                        <a:off x="5373539" y="2348880"/>
                        <a:ext cx="962660" cy="718185"/>
                      </a:xfrm>
                      <a:prstGeom prst="rect">
                        <a:avLst/>
                      </a:prstGeom>
                      <a:noFill/>
                      <a:ln w="38100">
                        <a:noFill/>
                        <a:miter/>
                      </a:ln>
                    </p:spPr>
                  </p:pic>
                </p:oleObj>
              </mc:Fallback>
            </mc:AlternateContent>
          </a:graphicData>
        </a:graphic>
      </p:graphicFrame>
      <p:graphicFrame>
        <p:nvGraphicFramePr>
          <p:cNvPr id="7" name="对象 6"/>
          <p:cNvGraphicFramePr/>
          <p:nvPr>
            <p:extLst>
              <p:ext uri="{D42A27DB-BD31-4B8C-83A1-F6EECF244321}">
                <p14:modId xmlns:p14="http://schemas.microsoft.com/office/powerpoint/2010/main" val="3537844423"/>
              </p:ext>
            </p:extLst>
          </p:nvPr>
        </p:nvGraphicFramePr>
        <p:xfrm>
          <a:off x="7101731" y="3717032"/>
          <a:ext cx="564515" cy="340995"/>
        </p:xfrm>
        <a:graphic>
          <a:graphicData uri="http://schemas.openxmlformats.org/presentationml/2006/ole">
            <mc:AlternateContent xmlns:mc="http://schemas.openxmlformats.org/markup-compatibility/2006">
              <mc:Choice xmlns:v="urn:schemas-microsoft-com:vml" Requires="v">
                <p:oleObj spid="_x0000_s24778"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7101731" y="3717032"/>
                        <a:ext cx="564515" cy="340995"/>
                      </a:xfrm>
                      <a:prstGeom prst="rect">
                        <a:avLst/>
                      </a:prstGeom>
                    </p:spPr>
                  </p:pic>
                </p:oleObj>
              </mc:Fallback>
            </mc:AlternateContent>
          </a:graphicData>
        </a:graphic>
      </p:graphicFrame>
      <p:graphicFrame>
        <p:nvGraphicFramePr>
          <p:cNvPr id="3" name="对象 -2147482527"/>
          <p:cNvGraphicFramePr>
            <a:graphicFrameLocks noChangeAspect="1"/>
          </p:cNvGraphicFramePr>
          <p:nvPr>
            <p:extLst>
              <p:ext uri="{D42A27DB-BD31-4B8C-83A1-F6EECF244321}">
                <p14:modId xmlns:p14="http://schemas.microsoft.com/office/powerpoint/2010/main" val="2280182789"/>
              </p:ext>
            </p:extLst>
          </p:nvPr>
        </p:nvGraphicFramePr>
        <p:xfrm>
          <a:off x="4005387" y="4581128"/>
          <a:ext cx="4834890" cy="598805"/>
        </p:xfrm>
        <a:graphic>
          <a:graphicData uri="http://schemas.openxmlformats.org/presentationml/2006/ole">
            <mc:AlternateContent xmlns:mc="http://schemas.openxmlformats.org/markup-compatibility/2006">
              <mc:Choice xmlns:v="urn:schemas-microsoft-com:vml" Requires="v">
                <p:oleObj spid="_x0000_s24779" r:id="rId7" imgW="1968500" imgH="241300" progId="Equation.DSMT4">
                  <p:embed/>
                </p:oleObj>
              </mc:Choice>
              <mc:Fallback>
                <p:oleObj r:id="rId7" imgW="1968500" imgH="241300" progId="Equation.DSMT4">
                  <p:embed/>
                  <p:pic>
                    <p:nvPicPr>
                      <p:cNvPr id="0" name="图片 8"/>
                      <p:cNvPicPr/>
                      <p:nvPr/>
                    </p:nvPicPr>
                    <p:blipFill>
                      <a:blip r:embed="rId8"/>
                      <a:stretch>
                        <a:fillRect/>
                      </a:stretch>
                    </p:blipFill>
                    <p:spPr>
                      <a:xfrm>
                        <a:off x="4005387" y="4581128"/>
                        <a:ext cx="4834890" cy="598805"/>
                      </a:xfrm>
                      <a:prstGeom prst="rect">
                        <a:avLst/>
                      </a:prstGeom>
                      <a:noFill/>
                      <a:ln w="38100">
                        <a:noFill/>
                        <a:miter/>
                      </a:ln>
                    </p:spPr>
                  </p:pic>
                </p:oleObj>
              </mc:Fallback>
            </mc:AlternateContent>
          </a:graphicData>
        </a:graphic>
      </p:graphicFrame>
      <p:graphicFrame>
        <p:nvGraphicFramePr>
          <p:cNvPr id="10" name="对象 -2147482526"/>
          <p:cNvGraphicFramePr>
            <a:graphicFrameLocks noChangeAspect="1"/>
          </p:cNvGraphicFramePr>
          <p:nvPr>
            <p:extLst>
              <p:ext uri="{D42A27DB-BD31-4B8C-83A1-F6EECF244321}">
                <p14:modId xmlns:p14="http://schemas.microsoft.com/office/powerpoint/2010/main" val="2142173464"/>
              </p:ext>
            </p:extLst>
          </p:nvPr>
        </p:nvGraphicFramePr>
        <p:xfrm>
          <a:off x="3861371" y="5517232"/>
          <a:ext cx="5306695" cy="602615"/>
        </p:xfrm>
        <a:graphic>
          <a:graphicData uri="http://schemas.openxmlformats.org/presentationml/2006/ole">
            <mc:AlternateContent xmlns:mc="http://schemas.openxmlformats.org/markup-compatibility/2006">
              <mc:Choice xmlns:v="urn:schemas-microsoft-com:vml" Requires="v">
                <p:oleObj spid="_x0000_s24780" r:id="rId9" imgW="2145665" imgH="241300" progId="Equation.DSMT4">
                  <p:embed/>
                </p:oleObj>
              </mc:Choice>
              <mc:Fallback>
                <p:oleObj r:id="rId9" imgW="2145665" imgH="241300" progId="Equation.DSMT4">
                  <p:embed/>
                  <p:pic>
                    <p:nvPicPr>
                      <p:cNvPr id="0" name="图片 9"/>
                      <p:cNvPicPr/>
                      <p:nvPr/>
                    </p:nvPicPr>
                    <p:blipFill>
                      <a:blip r:embed="rId10"/>
                      <a:stretch>
                        <a:fillRect/>
                      </a:stretch>
                    </p:blipFill>
                    <p:spPr>
                      <a:xfrm>
                        <a:off x="3861371" y="5517232"/>
                        <a:ext cx="5306695" cy="60261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71" y="692696"/>
            <a:ext cx="11665296"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 </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1600" b="1" dirty="0" smtClean="0"/>
              <a:t>不付红利的欧式看涨期权     </a:t>
            </a:r>
            <a:r>
              <a:rPr lang="en-US" altLang="zh-CN" sz="1600" b="1" dirty="0" smtClean="0"/>
              <a:t>                 </a:t>
            </a:r>
            <a:r>
              <a:rPr sz="1600" b="1" dirty="0" smtClean="0"/>
              <a:t>值</a:t>
            </a:r>
            <a:r>
              <a:rPr lang="zh-CN" sz="1600" b="1" dirty="0" smtClean="0"/>
              <a:t>证明</a:t>
            </a:r>
            <a:endParaRPr sz="1600" b="1" dirty="0" smtClean="0"/>
          </a:p>
          <a:p>
            <a:pPr>
              <a:lnSpc>
                <a:spcPct val="170000"/>
              </a:lnSpc>
              <a:buFont typeface="Arial" panose="020B0604020202020204" pitchFamily="34" charset="0"/>
            </a:pPr>
            <a:endParaRPr sz="1600" dirty="0" smtClean="0"/>
          </a:p>
        </p:txBody>
      </p:sp>
      <p:graphicFrame>
        <p:nvGraphicFramePr>
          <p:cNvPr id="4" name="对象 -2147482239"/>
          <p:cNvGraphicFramePr/>
          <p:nvPr>
            <p:extLst>
              <p:ext uri="{D42A27DB-BD31-4B8C-83A1-F6EECF244321}">
                <p14:modId xmlns:p14="http://schemas.microsoft.com/office/powerpoint/2010/main" val="2000273465"/>
              </p:ext>
            </p:extLst>
          </p:nvPr>
        </p:nvGraphicFramePr>
        <p:xfrm>
          <a:off x="6957715" y="855757"/>
          <a:ext cx="981075" cy="340995"/>
        </p:xfrm>
        <a:graphic>
          <a:graphicData uri="http://schemas.openxmlformats.org/presentationml/2006/ole">
            <mc:AlternateContent xmlns:mc="http://schemas.openxmlformats.org/markup-compatibility/2006">
              <mc:Choice xmlns:v="urn:schemas-microsoft-com:vml" Requires="v">
                <p:oleObj spid="_x0000_s25689"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6957715" y="855757"/>
                        <a:ext cx="981075" cy="340995"/>
                      </a:xfrm>
                      <a:prstGeom prst="rect">
                        <a:avLst/>
                      </a:prstGeom>
                      <a:noFill/>
                      <a:ln w="38100">
                        <a:noFill/>
                        <a:miter/>
                      </a:ln>
                    </p:spPr>
                  </p:pic>
                </p:oleObj>
              </mc:Fallback>
            </mc:AlternateContent>
          </a:graphicData>
        </a:graphic>
      </p:graphicFrame>
      <p:graphicFrame>
        <p:nvGraphicFramePr>
          <p:cNvPr id="2" name="对象 -2147482508"/>
          <p:cNvGraphicFramePr>
            <a:graphicFrameLocks noChangeAspect="1"/>
          </p:cNvGraphicFramePr>
          <p:nvPr>
            <p:extLst>
              <p:ext uri="{D42A27DB-BD31-4B8C-83A1-F6EECF244321}">
                <p14:modId xmlns:p14="http://schemas.microsoft.com/office/powerpoint/2010/main" val="2102215272"/>
              </p:ext>
            </p:extLst>
          </p:nvPr>
        </p:nvGraphicFramePr>
        <p:xfrm>
          <a:off x="293134" y="1412776"/>
          <a:ext cx="12027535" cy="4882515"/>
        </p:xfrm>
        <a:graphic>
          <a:graphicData uri="http://schemas.openxmlformats.org/presentationml/2006/ole">
            <mc:AlternateContent xmlns:mc="http://schemas.openxmlformats.org/markup-compatibility/2006">
              <mc:Choice xmlns:v="urn:schemas-microsoft-com:vml" Requires="v">
                <p:oleObj spid="_x0000_s25690" r:id="rId5" imgW="7340600" imgH="2959100" progId="Equation.DSMT4">
                  <p:embed/>
                </p:oleObj>
              </mc:Choice>
              <mc:Fallback>
                <p:oleObj r:id="rId5" imgW="7340600" imgH="2959100" progId="Equation.DSMT4">
                  <p:embed/>
                  <p:pic>
                    <p:nvPicPr>
                      <p:cNvPr id="0" name="图片 11"/>
                      <p:cNvPicPr/>
                      <p:nvPr/>
                    </p:nvPicPr>
                    <p:blipFill>
                      <a:blip r:embed="rId6"/>
                      <a:stretch>
                        <a:fillRect/>
                      </a:stretch>
                    </p:blipFill>
                    <p:spPr>
                      <a:xfrm>
                        <a:off x="293134" y="1412776"/>
                        <a:ext cx="12027535" cy="4882515"/>
                      </a:xfrm>
                      <a:prstGeom prst="rect">
                        <a:avLst/>
                      </a:prstGeom>
                      <a:noFill/>
                      <a:ln w="9525">
                        <a:noFill/>
                        <a:miter/>
                      </a:ln>
                    </p:spPr>
                  </p:pic>
                </p:oleObj>
              </mc:Fallback>
            </mc:AlternateContent>
          </a:graphicData>
        </a:graphic>
      </p:graphicFrame>
      <p:sp>
        <p:nvSpPr>
          <p:cNvPr id="7" name="矩形 6"/>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737304"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sz="2200" dirty="0" err="1" smtClean="0"/>
              <a:t>当利率上涨时，看涨期权的价格将随利率</a:t>
            </a:r>
            <a:r>
              <a:rPr lang="en-US" sz="2200" dirty="0" smtClean="0"/>
              <a:t>   </a:t>
            </a:r>
            <a:r>
              <a:rPr sz="2200" dirty="0" smtClean="0"/>
              <a:t>上涨</a:t>
            </a:r>
            <a:r>
              <a:rPr lang="en-US" sz="2200" dirty="0" smtClean="0"/>
              <a:t>         </a:t>
            </a:r>
            <a:r>
              <a:rPr sz="2200" dirty="0" smtClean="0"/>
              <a:t>。由此可以发现，</a:t>
            </a:r>
            <a:r>
              <a:rPr lang="en-US" sz="2200" dirty="0" smtClean="0"/>
              <a:t>       </a:t>
            </a:r>
            <a:r>
              <a:rPr sz="2200" dirty="0" smtClean="0"/>
              <a:t>可以当作替换标的资产与对应期权的分析指标，当利率上升，可以选择期权头寸，剩余选择存入银行获取利息。                   </a:t>
            </a:r>
            <a:r>
              <a:rPr lang="en-US" sz="2200" dirty="0" smtClean="0"/>
              <a:t>                                                                                                                         </a:t>
            </a:r>
            <a:r>
              <a:rPr sz="2200" dirty="0" smtClean="0"/>
              <a:t>       </a:t>
            </a:r>
            <a:r>
              <a:rPr lang="en-US" sz="2200" dirty="0" smtClean="0"/>
              <a:t>       </a:t>
            </a:r>
            <a:r>
              <a:rPr sz="22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graphicFrame>
        <p:nvGraphicFramePr>
          <p:cNvPr id="7" name="对象 6"/>
          <p:cNvGraphicFramePr/>
          <p:nvPr>
            <p:extLst>
              <p:ext uri="{D42A27DB-BD31-4B8C-83A1-F6EECF244321}">
                <p14:modId xmlns:p14="http://schemas.microsoft.com/office/powerpoint/2010/main" val="595787153"/>
              </p:ext>
            </p:extLst>
          </p:nvPr>
        </p:nvGraphicFramePr>
        <p:xfrm>
          <a:off x="6093619" y="1484784"/>
          <a:ext cx="463550" cy="307975"/>
        </p:xfrm>
        <a:graphic>
          <a:graphicData uri="http://schemas.openxmlformats.org/presentationml/2006/ole">
            <mc:AlternateContent xmlns:mc="http://schemas.openxmlformats.org/markup-compatibility/2006">
              <mc:Choice xmlns:v="urn:schemas-microsoft-com:vml" Requires="v">
                <p:oleObj spid="_x0000_s26775" r:id="rId3" imgW="443865" imgH="290830" progId="Equation.DSMT4">
                  <p:embed/>
                </p:oleObj>
              </mc:Choice>
              <mc:Fallback>
                <p:oleObj r:id="rId3" imgW="443865" imgH="290830" progId="Equation.DSMT4">
                  <p:embed/>
                  <p:pic>
                    <p:nvPicPr>
                      <p:cNvPr id="0" name="图片 7"/>
                      <p:cNvPicPr/>
                      <p:nvPr/>
                    </p:nvPicPr>
                    <p:blipFill>
                      <a:blip r:embed="rId4"/>
                      <a:stretch>
                        <a:fillRect/>
                      </a:stretch>
                    </p:blipFill>
                    <p:spPr>
                      <a:xfrm>
                        <a:off x="6093619" y="1484784"/>
                        <a:ext cx="463550" cy="307975"/>
                      </a:xfrm>
                      <a:prstGeom prst="rect">
                        <a:avLst/>
                      </a:prstGeom>
                    </p:spPr>
                  </p:pic>
                </p:oleObj>
              </mc:Fallback>
            </mc:AlternateContent>
          </a:graphicData>
        </a:graphic>
      </p:graphicFrame>
      <p:graphicFrame>
        <p:nvGraphicFramePr>
          <p:cNvPr id="12" name="对象 11"/>
          <p:cNvGraphicFramePr/>
          <p:nvPr>
            <p:extLst>
              <p:ext uri="{D42A27DB-BD31-4B8C-83A1-F6EECF244321}">
                <p14:modId xmlns:p14="http://schemas.microsoft.com/office/powerpoint/2010/main" val="3110629310"/>
              </p:ext>
            </p:extLst>
          </p:nvPr>
        </p:nvGraphicFramePr>
        <p:xfrm>
          <a:off x="5301531" y="1556792"/>
          <a:ext cx="183515" cy="175260"/>
        </p:xfrm>
        <a:graphic>
          <a:graphicData uri="http://schemas.openxmlformats.org/presentationml/2006/ole">
            <mc:AlternateContent xmlns:mc="http://schemas.openxmlformats.org/markup-compatibility/2006">
              <mc:Choice xmlns:v="urn:schemas-microsoft-com:vml" Requires="v">
                <p:oleObj spid="_x0000_s26776" r:id="rId5" imgW="114300" imgH="127000" progId="Equation.DSMT4">
                  <p:embed/>
                </p:oleObj>
              </mc:Choice>
              <mc:Fallback>
                <p:oleObj r:id="rId5" imgW="114300" imgH="127000" progId="Equation.DSMT4">
                  <p:embed/>
                  <p:pic>
                    <p:nvPicPr>
                      <p:cNvPr id="0" name="图片 7"/>
                      <p:cNvPicPr/>
                      <p:nvPr/>
                    </p:nvPicPr>
                    <p:blipFill>
                      <a:blip r:embed="rId6"/>
                      <a:stretch>
                        <a:fillRect/>
                      </a:stretch>
                    </p:blipFill>
                    <p:spPr>
                      <a:xfrm>
                        <a:off x="5301531" y="1556792"/>
                        <a:ext cx="183515" cy="175260"/>
                      </a:xfrm>
                      <a:prstGeom prst="rect">
                        <a:avLst/>
                      </a:prstGeom>
                    </p:spPr>
                  </p:pic>
                </p:oleObj>
              </mc:Fallback>
            </mc:AlternateContent>
          </a:graphicData>
        </a:graphic>
      </p:graphicFrame>
      <p:graphicFrame>
        <p:nvGraphicFramePr>
          <p:cNvPr id="14" name="对象 13"/>
          <p:cNvGraphicFramePr/>
          <p:nvPr>
            <p:extLst>
              <p:ext uri="{D42A27DB-BD31-4B8C-83A1-F6EECF244321}">
                <p14:modId xmlns:p14="http://schemas.microsoft.com/office/powerpoint/2010/main" val="2358775839"/>
              </p:ext>
            </p:extLst>
          </p:nvPr>
        </p:nvGraphicFramePr>
        <p:xfrm>
          <a:off x="8813800" y="1484784"/>
          <a:ext cx="463550" cy="307975"/>
        </p:xfrm>
        <a:graphic>
          <a:graphicData uri="http://schemas.openxmlformats.org/presentationml/2006/ole">
            <mc:AlternateContent xmlns:mc="http://schemas.openxmlformats.org/markup-compatibility/2006">
              <mc:Choice xmlns:v="urn:schemas-microsoft-com:vml" Requires="v">
                <p:oleObj spid="_x0000_s26777" r:id="rId7" imgW="443865" imgH="290830" progId="Equation.DSMT4">
                  <p:embed/>
                </p:oleObj>
              </mc:Choice>
              <mc:Fallback>
                <p:oleObj r:id="rId7" imgW="443865" imgH="290830" progId="Equation.DSMT4">
                  <p:embed/>
                  <p:pic>
                    <p:nvPicPr>
                      <p:cNvPr id="0" name="图片 7"/>
                      <p:cNvPicPr/>
                      <p:nvPr/>
                    </p:nvPicPr>
                    <p:blipFill>
                      <a:blip r:embed="rId4"/>
                      <a:stretch>
                        <a:fillRect/>
                      </a:stretch>
                    </p:blipFill>
                    <p:spPr>
                      <a:xfrm>
                        <a:off x="8813800" y="1484784"/>
                        <a:ext cx="463550" cy="307975"/>
                      </a:xfrm>
                      <a:prstGeom prst="rect">
                        <a:avLst/>
                      </a:prstGeom>
                    </p:spPr>
                  </p:pic>
                </p:oleObj>
              </mc:Fallback>
            </mc:AlternateContent>
          </a:graphicData>
        </a:graphic>
      </p:graphicFrame>
      <p:pic>
        <p:nvPicPr>
          <p:cNvPr id="16" name="图片 15"/>
          <p:cNvPicPr>
            <a:picLocks noChangeAspect="1"/>
          </p:cNvPicPr>
          <p:nvPr/>
        </p:nvPicPr>
        <p:blipFill>
          <a:blip r:embed="rId8"/>
          <a:stretch>
            <a:fillRect/>
          </a:stretch>
        </p:blipFill>
        <p:spPr>
          <a:xfrm>
            <a:off x="-31115" y="2709545"/>
            <a:ext cx="5048250" cy="3495675"/>
          </a:xfrm>
          <a:prstGeom prst="rect">
            <a:avLst/>
          </a:prstGeom>
        </p:spPr>
      </p:pic>
      <p:sp>
        <p:nvSpPr>
          <p:cNvPr id="100" name="文本框 99"/>
          <p:cNvSpPr txBox="1"/>
          <p:nvPr/>
        </p:nvSpPr>
        <p:spPr>
          <a:xfrm>
            <a:off x="5189220" y="2493010"/>
            <a:ext cx="3582035" cy="452310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Rho=blsrho(newprice,50*pad,0.05*pad,newtime,0.2*pad)</a:t>
            </a:r>
          </a:p>
          <a:p>
            <a:pPr marL="0" indent="0"/>
            <a:endParaRPr lang="zh-CN" altLang="en-US" sz="1800">
              <a:cs typeface="Times New Roman" panose="02020603050405020304" pitchFamily="18" charset="0"/>
            </a:endParaRPr>
          </a:p>
          <a:p>
            <a:pPr marL="0" indent="0"/>
            <a:endParaRPr lang="zh-CN" altLang="en-US" sz="1800">
              <a:cs typeface="Times New Roman" panose="02020603050405020304" pitchFamily="18" charset="0"/>
            </a:endParaRPr>
          </a:p>
        </p:txBody>
      </p:sp>
      <p:sp>
        <p:nvSpPr>
          <p:cNvPr id="17" name="文本框 16"/>
          <p:cNvSpPr txBox="1"/>
          <p:nvPr/>
        </p:nvSpPr>
        <p:spPr>
          <a:xfrm>
            <a:off x="9045575" y="2421255"/>
            <a:ext cx="3002280" cy="341503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r>
              <a:rPr lang="en-US">
                <a:latin typeface="Times New Roman" panose="02020603050405020304" pitchFamily="18" charset="0"/>
                <a:cs typeface="Times New Roman" panose="02020603050405020304" pitchFamily="18" charset="0"/>
                <a:sym typeface="+mn-ea"/>
              </a:rPr>
              <a:t>plt.figure()</a:t>
            </a:r>
          </a:p>
          <a:p>
            <a:r>
              <a:rPr lang="en-US">
                <a:latin typeface="Times New Roman" panose="02020603050405020304" pitchFamily="18" charset="0"/>
                <a:cs typeface="Times New Roman" panose="02020603050405020304" pitchFamily="18" charset="0"/>
                <a:sym typeface="+mn-ea"/>
              </a:rPr>
              <a:t>ax3=plt.axes(projection='3d')</a:t>
            </a:r>
          </a:p>
          <a:p>
            <a:r>
              <a:rPr lang="en-US">
                <a:latin typeface="Times New Roman" panose="02020603050405020304" pitchFamily="18" charset="0"/>
                <a:cs typeface="Times New Roman" panose="02020603050405020304" pitchFamily="18" charset="0"/>
                <a:sym typeface="+mn-ea"/>
              </a:rPr>
              <a:t>X,Y=np.meshgrid(s,t)</a:t>
            </a:r>
          </a:p>
          <a:p>
            <a:r>
              <a:rPr lang="en-US">
                <a:latin typeface="Times New Roman" panose="02020603050405020304" pitchFamily="18" charset="0"/>
                <a:cs typeface="Times New Roman" panose="02020603050405020304" pitchFamily="18" charset="0"/>
                <a:sym typeface="+mn-ea"/>
              </a:rPr>
              <a:t>Z=Rho</a:t>
            </a:r>
          </a:p>
          <a:p>
            <a:r>
              <a:rPr lang="en-US">
                <a:latin typeface="Times New Roman" panose="02020603050405020304" pitchFamily="18" charset="0"/>
                <a:cs typeface="Times New Roman" panose="02020603050405020304" pitchFamily="18" charset="0"/>
                <a:sym typeface="+mn-ea"/>
              </a:rPr>
              <a:t>ax3.plot_surface(X,Y,Z,cmap='rainbow')</a:t>
            </a:r>
          </a:p>
          <a:p>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Rho</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plt.show()</a:t>
            </a:r>
            <a:endParaRPr lang="zh-CN" altLang="en-US"/>
          </a:p>
        </p:txBody>
      </p:sp>
      <p:sp>
        <p:nvSpPr>
          <p:cNvPr id="18" name="矩形 17"/>
          <p:cNvSpPr/>
          <p:nvPr/>
        </p:nvSpPr>
        <p:spPr>
          <a:xfrm>
            <a:off x="5017135" y="2477135"/>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54685"/>
            <a:ext cx="11809312"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8-7</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对于一个不付红利的欧式看涨期权，其对应股票价格为100美元，期权到期执行价格为101美元，当前市场无风险利率为4%，持有期限为20周（=0.3846年），股票价格波动率为15%。则可得期权的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其表示的经济含义为：当利率增加1%时（如由4%增加到5%），</a:t>
            </a:r>
            <a:r>
              <a:rPr sz="2400" dirty="0" err="1" smtClean="0">
                <a:latin typeface="Times New Roman" panose="02020603050405020304" pitchFamily="18" charset="0"/>
                <a:cs typeface="Times New Roman" panose="02020603050405020304" pitchFamily="18" charset="0"/>
              </a:rPr>
              <a:t>期权价格相应增长大约为</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0.01×19.3074=0.19.3074。</a:t>
            </a:r>
            <a:r>
              <a:rPr lang="en-US" sz="2400" dirty="0" smtClean="0"/>
              <a:t>     </a:t>
            </a:r>
            <a:r>
              <a:rPr lang="en-US" sz="1600" dirty="0" smtClean="0"/>
              <a:t>                                                            </a:t>
            </a:r>
            <a:r>
              <a:rPr sz="1600" dirty="0" smtClean="0"/>
              <a:t>        </a:t>
            </a:r>
          </a:p>
        </p:txBody>
      </p:sp>
      <p:graphicFrame>
        <p:nvGraphicFramePr>
          <p:cNvPr id="2" name="对象 -2147482520"/>
          <p:cNvGraphicFramePr>
            <a:graphicFrameLocks noChangeAspect="1"/>
          </p:cNvGraphicFramePr>
          <p:nvPr>
            <p:extLst>
              <p:ext uri="{D42A27DB-BD31-4B8C-83A1-F6EECF244321}">
                <p14:modId xmlns:p14="http://schemas.microsoft.com/office/powerpoint/2010/main" val="525082510"/>
              </p:ext>
            </p:extLst>
          </p:nvPr>
        </p:nvGraphicFramePr>
        <p:xfrm>
          <a:off x="3501331" y="3717032"/>
          <a:ext cx="5219065" cy="488950"/>
        </p:xfrm>
        <a:graphic>
          <a:graphicData uri="http://schemas.openxmlformats.org/presentationml/2006/ole">
            <mc:AlternateContent xmlns:mc="http://schemas.openxmlformats.org/markup-compatibility/2006">
              <mc:Choice xmlns:v="urn:schemas-microsoft-com:vml" Requires="v">
                <p:oleObj spid="_x0000_s27755" r:id="rId3" imgW="2602865" imgH="241300" progId="Equation.DSMT4">
                  <p:embed/>
                </p:oleObj>
              </mc:Choice>
              <mc:Fallback>
                <p:oleObj r:id="rId3" imgW="2602865" imgH="241300" progId="Equation.DSMT4">
                  <p:embed/>
                  <p:pic>
                    <p:nvPicPr>
                      <p:cNvPr id="0" name="图片 7"/>
                      <p:cNvPicPr/>
                      <p:nvPr/>
                    </p:nvPicPr>
                    <p:blipFill>
                      <a:blip r:embed="rId4"/>
                      <a:stretch>
                        <a:fillRect/>
                      </a:stretch>
                    </p:blipFill>
                    <p:spPr>
                      <a:xfrm>
                        <a:off x="3501331" y="3717032"/>
                        <a:ext cx="5219065" cy="488950"/>
                      </a:xfrm>
                      <a:prstGeom prst="rect">
                        <a:avLst/>
                      </a:prstGeom>
                      <a:noFill/>
                      <a:ln w="38100">
                        <a:noFill/>
                        <a:miter/>
                      </a:ln>
                    </p:spPr>
                  </p:pic>
                </p:oleObj>
              </mc:Fallback>
            </mc:AlternateContent>
          </a:graphicData>
        </a:graphic>
      </p:graphicFrame>
      <p:graphicFrame>
        <p:nvGraphicFramePr>
          <p:cNvPr id="9" name="对象 8"/>
          <p:cNvGraphicFramePr/>
          <p:nvPr>
            <p:extLst>
              <p:ext uri="{D42A27DB-BD31-4B8C-83A1-F6EECF244321}">
                <p14:modId xmlns:p14="http://schemas.microsoft.com/office/powerpoint/2010/main" val="1108973653"/>
              </p:ext>
            </p:extLst>
          </p:nvPr>
        </p:nvGraphicFramePr>
        <p:xfrm>
          <a:off x="5157515" y="3122929"/>
          <a:ext cx="564515" cy="340995"/>
        </p:xfrm>
        <a:graphic>
          <a:graphicData uri="http://schemas.openxmlformats.org/presentationml/2006/ole">
            <mc:AlternateContent xmlns:mc="http://schemas.openxmlformats.org/markup-compatibility/2006">
              <mc:Choice xmlns:v="urn:schemas-microsoft-com:vml" Requires="v">
                <p:oleObj spid="_x0000_s27756"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5157515" y="3122929"/>
                        <a:ext cx="564515" cy="340995"/>
                      </a:xfrm>
                      <a:prstGeom prst="rect">
                        <a:avLst/>
                      </a:prstGeom>
                    </p:spPr>
                  </p:pic>
                </p:oleObj>
              </mc:Fallback>
            </mc:AlternateContent>
          </a:graphicData>
        </a:graphic>
      </p:graphicFrame>
      <p:sp>
        <p:nvSpPr>
          <p:cNvPr id="8" name="矩形 7"/>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七、希腊字母</a:t>
            </a:r>
            <a:r>
              <a:rPr kumimoji="0" lang="zh-CN" altLang="en-US" sz="5400" b="1" dirty="0" smtClean="0">
                <a:solidFill>
                  <a:schemeClr val="bg1"/>
                </a:solidFill>
                <a:latin typeface="微软雅黑" panose="020B0503020204020204" pitchFamily="34" charset="-122"/>
                <a:ea typeface="微软雅黑" panose="020B0503020204020204" pitchFamily="34" charset="-122"/>
              </a:rPr>
              <a:t>恒等式</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1413797"/>
      </p:ext>
    </p:extLst>
  </p:cSld>
  <p:clrMapOvr>
    <a:masterClrMapping/>
  </p:clrMapOvr>
  <p:transition spd="slow" advClick="0" advTm="334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内容占位符 1"/>
          <p:cNvSpPr>
            <a:spLocks noGrp="1"/>
          </p:cNvSpPr>
          <p:nvPr>
            <p:ph sz="quarter" idx="1"/>
          </p:nvPr>
        </p:nvSpPr>
        <p:spPr>
          <a:xfrm>
            <a:off x="143282" y="836712"/>
            <a:ext cx="11999009" cy="4873625"/>
          </a:xfrm>
          <a:ln/>
        </p:spPr>
        <p:txBody>
          <a:bodyPr vert="horz" wrap="square" lIns="91440" tIns="45720" rIns="91440" bIns="45720" anchor="t"/>
          <a:lstStyle/>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假定证券价格</a:t>
            </a:r>
            <a:r>
              <a:rPr lang="en-US" altLang="zh-CN" sz="2400" dirty="0" smtClean="0">
                <a:latin typeface="STSong" pitchFamily="2" charset="-122"/>
                <a:ea typeface="STSong" pitchFamily="2" charset="-122"/>
              </a:rPr>
              <a:t>S</a:t>
            </a:r>
            <a:r>
              <a:rPr lang="zh-CN" altLang="en-US" sz="2400" dirty="0" smtClean="0">
                <a:latin typeface="STSong" pitchFamily="2" charset="-122"/>
                <a:ea typeface="STSong" pitchFamily="2" charset="-122"/>
              </a:rPr>
              <a:t>服从几何布朗运动：</a:t>
            </a:r>
            <a:endParaRPr lang="en-US" altLang="zh-CN" sz="2400" dirty="0" smtClean="0">
              <a:latin typeface="STSong" pitchFamily="2" charset="-122"/>
              <a:ea typeface="STSong" pitchFamily="2" charset="-122"/>
            </a:endParaRPr>
          </a:p>
          <a:p>
            <a:pPr marL="0" indent="0">
              <a:lnSpc>
                <a:spcPct val="100000"/>
              </a:lnSpc>
              <a:buClr>
                <a:schemeClr val="accent1"/>
              </a:buClr>
              <a:buSzPct val="70000"/>
              <a:buNone/>
            </a:pPr>
            <a:r>
              <a:rPr lang="en-US" altLang="zh-CN" sz="2400" dirty="0" smtClean="0">
                <a:latin typeface="STSong" pitchFamily="2" charset="-122"/>
                <a:ea typeface="STSong" pitchFamily="2" charset="-122"/>
              </a:rPr>
              <a:t>    </a:t>
            </a:r>
            <a:r>
              <a:rPr lang="zh-CN" altLang="en-US" sz="2400" dirty="0" smtClean="0">
                <a:latin typeface="STSong" pitchFamily="2" charset="-122"/>
                <a:ea typeface="STSong" pitchFamily="2" charset="-122"/>
              </a:rPr>
              <a:t>则：</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伊</a:t>
            </a:r>
            <a:r>
              <a:rPr lang="zh-CN" altLang="en-US" sz="2400" dirty="0">
                <a:latin typeface="STSong" pitchFamily="2" charset="-122"/>
                <a:ea typeface="STSong" pitchFamily="2" charset="-122"/>
              </a:rPr>
              <a:t>藤定理，衍生产品的价格</a:t>
            </a:r>
            <a:r>
              <a:rPr lang="en-US" altLang="zh-CN" sz="2400" dirty="0">
                <a:latin typeface="STSong" pitchFamily="2" charset="-122"/>
                <a:ea typeface="STSong" pitchFamily="2" charset="-122"/>
              </a:rPr>
              <a:t>f</a:t>
            </a:r>
            <a:r>
              <a:rPr lang="zh-CN" altLang="en-US" sz="2400" dirty="0">
                <a:latin typeface="STSong" pitchFamily="2" charset="-122"/>
                <a:ea typeface="STSong" pitchFamily="2" charset="-122"/>
              </a:rPr>
              <a:t>可遵循如下过程</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cs typeface="Times New Roman" pitchFamily="18" charset="0"/>
              </a:rPr>
              <a:t>为了消除       可构建一个包含一个单位的衍生证券空头和        单位的证券多头组合。令     表示投资组合的价值：  </a:t>
            </a: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cs typeface="Times New Roman" pitchFamily="18" charset="0"/>
              </a:rPr>
              <a:t>则在      时间后  </a:t>
            </a: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3" panose="05040102010807070707" pitchFamily="18" charset="2"/>
              <a:buNone/>
            </a:pPr>
            <a:endParaRPr lang="zh-CN" altLang="en-US" dirty="0"/>
          </a:p>
          <a:p>
            <a:pPr eaLnBrk="1" hangingPunct="1">
              <a:buClr>
                <a:schemeClr val="accent1"/>
              </a:buClr>
              <a:buSzPct val="70000"/>
              <a:buFont typeface="Wingdings" panose="05000000000000000000" pitchFamily="2" charset="2"/>
            </a:pPr>
            <a:endParaRPr lang="zh-CN" altLang="en-US" dirty="0"/>
          </a:p>
          <a:p>
            <a:pPr marL="0" indent="0" eaLnBrk="1" hangingPunct="1">
              <a:buClr>
                <a:schemeClr val="accent1"/>
              </a:buClr>
              <a:buSzPct val="70000"/>
              <a:buFont typeface="Wingdings" panose="05000000000000000000" pitchFamily="2" charset="2"/>
              <a:buNone/>
            </a:pPr>
            <a:endParaRPr lang="zh-CN" altLang="en-US" dirty="0"/>
          </a:p>
        </p:txBody>
      </p:sp>
      <p:graphicFrame>
        <p:nvGraphicFramePr>
          <p:cNvPr id="58372" name="Object 2"/>
          <p:cNvGraphicFramePr>
            <a:graphicFrameLocks noChangeAspect="1"/>
          </p:cNvGraphicFramePr>
          <p:nvPr>
            <p:extLst>
              <p:ext uri="{D42A27DB-BD31-4B8C-83A1-F6EECF244321}">
                <p14:modId xmlns:p14="http://schemas.microsoft.com/office/powerpoint/2010/main" val="4150982189"/>
              </p:ext>
            </p:extLst>
          </p:nvPr>
        </p:nvGraphicFramePr>
        <p:xfrm>
          <a:off x="8109843" y="4149080"/>
          <a:ext cx="649562" cy="839787"/>
        </p:xfrm>
        <a:graphic>
          <a:graphicData uri="http://schemas.openxmlformats.org/presentationml/2006/ole">
            <mc:AlternateContent xmlns:mc="http://schemas.openxmlformats.org/markup-compatibility/2006">
              <mc:Choice xmlns:v="urn:schemas-microsoft-com:vml" Requires="v">
                <p:oleObj spid="_x0000_s70918" name="Equation" r:id="rId3" imgW="228600" imgH="393480" progId="Equation.DSMT4">
                  <p:embed/>
                </p:oleObj>
              </mc:Choice>
              <mc:Fallback>
                <p:oleObj name="Equation" r:id="rId3" imgW="228600" imgH="393480" progId="Equation.DSMT4">
                  <p:embed/>
                  <p:pic>
                    <p:nvPicPr>
                      <p:cNvPr id="0" name=""/>
                      <p:cNvPicPr/>
                      <p:nvPr/>
                    </p:nvPicPr>
                    <p:blipFill>
                      <a:blip r:embed="rId4"/>
                      <a:stretch>
                        <a:fillRect/>
                      </a:stretch>
                    </p:blipFill>
                    <p:spPr>
                      <a:xfrm>
                        <a:off x="8109843" y="4149080"/>
                        <a:ext cx="649562" cy="839787"/>
                      </a:xfrm>
                      <a:prstGeom prst="rect">
                        <a:avLst/>
                      </a:prstGeom>
                      <a:noFill/>
                      <a:ln w="38100">
                        <a:noFill/>
                        <a:miter/>
                      </a:ln>
                    </p:spPr>
                  </p:pic>
                </p:oleObj>
              </mc:Fallback>
            </mc:AlternateContent>
          </a:graphicData>
        </a:graphic>
      </p:graphicFrame>
      <p:graphicFrame>
        <p:nvGraphicFramePr>
          <p:cNvPr id="58374" name="Object 4"/>
          <p:cNvGraphicFramePr>
            <a:graphicFrameLocks noChangeAspect="1"/>
          </p:cNvGraphicFramePr>
          <p:nvPr>
            <p:extLst>
              <p:ext uri="{D42A27DB-BD31-4B8C-83A1-F6EECF244321}">
                <p14:modId xmlns:p14="http://schemas.microsoft.com/office/powerpoint/2010/main" val="1620620021"/>
              </p:ext>
            </p:extLst>
          </p:nvPr>
        </p:nvGraphicFramePr>
        <p:xfrm>
          <a:off x="1845147" y="4365104"/>
          <a:ext cx="586087" cy="357187"/>
        </p:xfrm>
        <a:graphic>
          <a:graphicData uri="http://schemas.openxmlformats.org/presentationml/2006/ole">
            <mc:AlternateContent xmlns:mc="http://schemas.openxmlformats.org/markup-compatibility/2006">
              <mc:Choice xmlns:v="urn:schemas-microsoft-com:vml" Requires="v">
                <p:oleObj spid="_x0000_s70919" name="Equation" r:id="rId5" imgW="203040" imgH="164880" progId="Equation.DSMT4">
                  <p:embed/>
                </p:oleObj>
              </mc:Choice>
              <mc:Fallback>
                <p:oleObj name="Equation" r:id="rId5" imgW="203040" imgH="164880" progId="Equation.DSMT4">
                  <p:embed/>
                  <p:pic>
                    <p:nvPicPr>
                      <p:cNvPr id="0" name=""/>
                      <p:cNvPicPr/>
                      <p:nvPr/>
                    </p:nvPicPr>
                    <p:blipFill>
                      <a:blip r:embed="rId6"/>
                      <a:stretch>
                        <a:fillRect/>
                      </a:stretch>
                    </p:blipFill>
                    <p:spPr>
                      <a:xfrm>
                        <a:off x="1845147" y="4365104"/>
                        <a:ext cx="586087" cy="357187"/>
                      </a:xfrm>
                      <a:prstGeom prst="rect">
                        <a:avLst/>
                      </a:prstGeom>
                      <a:noFill/>
                      <a:ln w="38100">
                        <a:noFill/>
                        <a:miter/>
                      </a:ln>
                    </p:spPr>
                  </p:pic>
                </p:oleObj>
              </mc:Fallback>
            </mc:AlternateContent>
          </a:graphicData>
        </a:graphic>
      </p:graphicFrame>
      <p:sp>
        <p:nvSpPr>
          <p:cNvPr id="9" name="文本框 3"/>
          <p:cNvSpPr txBox="1"/>
          <p:nvPr/>
        </p:nvSpPr>
        <p:spPr>
          <a:xfrm>
            <a:off x="6663003" y="116632"/>
            <a:ext cx="4606712" cy="430887"/>
          </a:xfrm>
          <a:prstGeom prst="rect">
            <a:avLst/>
          </a:prstGeom>
          <a:noFill/>
        </p:spPr>
        <p:txBody>
          <a:bodyPr wrap="square" rtlCol="0">
            <a:spAutoFit/>
          </a:bodyPr>
          <a:lstStyle/>
          <a:p>
            <a:r>
              <a:rPr lang="zh-CN" altLang="en-US" sz="2200" b="1" dirty="0">
                <a:latin typeface="黑体" panose="02010609060101010101" pitchFamily="49" charset="-122"/>
                <a:ea typeface="黑体" panose="02010609060101010101" pitchFamily="49" charset="-122"/>
              </a:rPr>
              <a:t>布莱克</a:t>
            </a:r>
            <a:r>
              <a:rPr lang="en-US" altLang="zh-CN" sz="2200" b="1" dirty="0">
                <a:latin typeface="黑体" panose="02010609060101010101" pitchFamily="49" charset="-122"/>
                <a:ea typeface="黑体" panose="02010609060101010101" pitchFamily="49" charset="-122"/>
              </a:rPr>
              <a:t>-</a:t>
            </a:r>
            <a:r>
              <a:rPr lang="zh-CN" altLang="en-US" sz="2200" b="1" dirty="0">
                <a:latin typeface="黑体" panose="02010609060101010101" pitchFamily="49" charset="-122"/>
                <a:ea typeface="黑体" panose="02010609060101010101" pitchFamily="49" charset="-122"/>
              </a:rPr>
              <a:t>舒尔斯微分方程</a:t>
            </a:r>
            <a:endParaRPr lang="en-US" altLang="zh-CN" sz="2200" b="1" dirty="0">
              <a:latin typeface="黑体" panose="02010609060101010101" pitchFamily="49" charset="-122"/>
              <a:ea typeface="黑体" panose="02010609060101010101"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26098411"/>
              </p:ext>
            </p:extLst>
          </p:nvPr>
        </p:nvGraphicFramePr>
        <p:xfrm>
          <a:off x="979488" y="2276475"/>
          <a:ext cx="9939337" cy="860425"/>
        </p:xfrm>
        <a:graphic>
          <a:graphicData uri="http://schemas.openxmlformats.org/presentationml/2006/ole">
            <mc:AlternateContent xmlns:mc="http://schemas.openxmlformats.org/markup-compatibility/2006">
              <mc:Choice xmlns:v="urn:schemas-microsoft-com:vml" Requires="v">
                <p:oleObj spid="_x0000_s70920" name="Equation" r:id="rId7" imgW="3441600" imgH="419040" progId="Equation.DSMT4">
                  <p:embed/>
                </p:oleObj>
              </mc:Choice>
              <mc:Fallback>
                <p:oleObj name="Equation" r:id="rId7" imgW="3441600" imgH="419040" progId="Equation.DSMT4">
                  <p:embed/>
                  <p:pic>
                    <p:nvPicPr>
                      <p:cNvPr id="0" name=""/>
                      <p:cNvPicPr>
                        <a:picLocks noChangeAspect="1" noChangeArrowheads="1"/>
                      </p:cNvPicPr>
                      <p:nvPr/>
                    </p:nvPicPr>
                    <p:blipFill>
                      <a:blip r:embed="rId8"/>
                      <a:srcRect/>
                      <a:stretch>
                        <a:fillRect/>
                      </a:stretch>
                    </p:blipFill>
                    <p:spPr bwMode="auto">
                      <a:xfrm>
                        <a:off x="979488" y="2276475"/>
                        <a:ext cx="9939337" cy="860425"/>
                      </a:xfrm>
                      <a:prstGeom prst="rect">
                        <a:avLst/>
                      </a:prstGeom>
                      <a:noFill/>
                      <a:ln>
                        <a:noFill/>
                      </a:ln>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95964795"/>
              </p:ext>
            </p:extLst>
          </p:nvPr>
        </p:nvGraphicFramePr>
        <p:xfrm>
          <a:off x="1053059" y="3212976"/>
          <a:ext cx="9791700" cy="835025"/>
        </p:xfrm>
        <a:graphic>
          <a:graphicData uri="http://schemas.openxmlformats.org/presentationml/2006/ole">
            <mc:AlternateContent xmlns:mc="http://schemas.openxmlformats.org/markup-compatibility/2006">
              <mc:Choice xmlns:v="urn:schemas-microsoft-com:vml" Requires="v">
                <p:oleObj spid="_x0000_s70921" name="Equation" r:id="rId9" imgW="3492360" imgH="419040" progId="Equation.DSMT4">
                  <p:embed/>
                </p:oleObj>
              </mc:Choice>
              <mc:Fallback>
                <p:oleObj name="Equation" r:id="rId9" imgW="3492360" imgH="419040" progId="Equation.DSMT4">
                  <p:embed/>
                  <p:pic>
                    <p:nvPicPr>
                      <p:cNvPr id="0" name=""/>
                      <p:cNvPicPr>
                        <a:picLocks noChangeAspect="1" noChangeArrowheads="1"/>
                      </p:cNvPicPr>
                      <p:nvPr/>
                    </p:nvPicPr>
                    <p:blipFill>
                      <a:blip r:embed="rId10"/>
                      <a:srcRect/>
                      <a:stretch>
                        <a:fillRect/>
                      </a:stretch>
                    </p:blipFill>
                    <p:spPr bwMode="auto">
                      <a:xfrm>
                        <a:off x="1053059" y="3212976"/>
                        <a:ext cx="9791700" cy="835025"/>
                      </a:xfrm>
                      <a:prstGeom prst="rect">
                        <a:avLst/>
                      </a:prstGeom>
                      <a:noFill/>
                      <a:ln>
                        <a:noFill/>
                      </a:ln>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35012036"/>
              </p:ext>
            </p:extLst>
          </p:nvPr>
        </p:nvGraphicFramePr>
        <p:xfrm>
          <a:off x="837035" y="4797152"/>
          <a:ext cx="476065" cy="330200"/>
        </p:xfrm>
        <a:graphic>
          <a:graphicData uri="http://schemas.openxmlformats.org/presentationml/2006/ole">
            <mc:AlternateContent xmlns:mc="http://schemas.openxmlformats.org/markup-compatibility/2006">
              <mc:Choice xmlns:v="urn:schemas-microsoft-com:vml" Requires="v">
                <p:oleObj spid="_x0000_s70922" name="Equation" r:id="rId11" imgW="164880" imgH="152280" progId="Equation.DSMT4">
                  <p:embed/>
                </p:oleObj>
              </mc:Choice>
              <mc:Fallback>
                <p:oleObj name="Equation" r:id="rId11" imgW="164880" imgH="152280" progId="Equation.DSMT4">
                  <p:embed/>
                  <p:pic>
                    <p:nvPicPr>
                      <p:cNvPr id="0" name=""/>
                      <p:cNvPicPr>
                        <a:picLocks noChangeAspect="1" noChangeArrowheads="1"/>
                      </p:cNvPicPr>
                      <p:nvPr/>
                    </p:nvPicPr>
                    <p:blipFill>
                      <a:blip r:embed="rId12"/>
                      <a:srcRect/>
                      <a:stretch>
                        <a:fillRect/>
                      </a:stretch>
                    </p:blipFill>
                    <p:spPr bwMode="auto">
                      <a:xfrm>
                        <a:off x="837035" y="4797152"/>
                        <a:ext cx="47606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79687087"/>
              </p:ext>
            </p:extLst>
          </p:nvPr>
        </p:nvGraphicFramePr>
        <p:xfrm>
          <a:off x="3213299" y="5013176"/>
          <a:ext cx="7571694" cy="720080"/>
        </p:xfrm>
        <a:graphic>
          <a:graphicData uri="http://schemas.openxmlformats.org/presentationml/2006/ole">
            <mc:AlternateContent xmlns:mc="http://schemas.openxmlformats.org/markup-compatibility/2006">
              <mc:Choice xmlns:v="urn:schemas-microsoft-com:vml" Requires="v">
                <p:oleObj spid="_x0000_s70923" name="Equation" r:id="rId13" imgW="3111480" imgH="393480" progId="Equation.DSMT4">
                  <p:embed/>
                </p:oleObj>
              </mc:Choice>
              <mc:Fallback>
                <p:oleObj name="Equation" r:id="rId13" imgW="3111480" imgH="393480" progId="Equation.DSMT4">
                  <p:embed/>
                  <p:pic>
                    <p:nvPicPr>
                      <p:cNvPr id="0" name=""/>
                      <p:cNvPicPr>
                        <a:picLocks noChangeAspect="1" noChangeArrowheads="1"/>
                      </p:cNvPicPr>
                      <p:nvPr/>
                    </p:nvPicPr>
                    <p:blipFill>
                      <a:blip r:embed="rId14"/>
                      <a:srcRect/>
                      <a:stretch>
                        <a:fillRect/>
                      </a:stretch>
                    </p:blipFill>
                    <p:spPr bwMode="auto">
                      <a:xfrm>
                        <a:off x="3213299" y="5013176"/>
                        <a:ext cx="7571694" cy="720080"/>
                      </a:xfrm>
                      <a:prstGeom prst="rect">
                        <a:avLst/>
                      </a:prstGeom>
                      <a:noFill/>
                      <a:ln>
                        <a:noFill/>
                      </a:ln>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1249671"/>
              </p:ext>
            </p:extLst>
          </p:nvPr>
        </p:nvGraphicFramePr>
        <p:xfrm>
          <a:off x="1125067" y="5661248"/>
          <a:ext cx="548003" cy="384175"/>
        </p:xfrm>
        <a:graphic>
          <a:graphicData uri="http://schemas.openxmlformats.org/presentationml/2006/ole">
            <mc:AlternateContent xmlns:mc="http://schemas.openxmlformats.org/markup-compatibility/2006">
              <mc:Choice xmlns:v="urn:schemas-microsoft-com:vml" Requires="v">
                <p:oleObj spid="_x0000_s70924" name="Equation" r:id="rId15" imgW="190440" imgH="177480" progId="Equation.DSMT4">
                  <p:embed/>
                </p:oleObj>
              </mc:Choice>
              <mc:Fallback>
                <p:oleObj name="Equation" r:id="rId15" imgW="190440" imgH="177480" progId="Equation.DSMT4">
                  <p:embed/>
                  <p:pic>
                    <p:nvPicPr>
                      <p:cNvPr id="0" name=""/>
                      <p:cNvPicPr>
                        <a:picLocks noChangeAspect="1" noChangeArrowheads="1"/>
                      </p:cNvPicPr>
                      <p:nvPr/>
                    </p:nvPicPr>
                    <p:blipFill>
                      <a:blip r:embed="rId16"/>
                      <a:srcRect/>
                      <a:stretch>
                        <a:fillRect/>
                      </a:stretch>
                    </p:blipFill>
                    <p:spPr bwMode="auto">
                      <a:xfrm>
                        <a:off x="1125067" y="5661248"/>
                        <a:ext cx="54800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786863291"/>
              </p:ext>
            </p:extLst>
          </p:nvPr>
        </p:nvGraphicFramePr>
        <p:xfrm>
          <a:off x="3141291" y="5877272"/>
          <a:ext cx="7610475" cy="728662"/>
        </p:xfrm>
        <a:graphic>
          <a:graphicData uri="http://schemas.openxmlformats.org/presentationml/2006/ole">
            <mc:AlternateContent xmlns:mc="http://schemas.openxmlformats.org/markup-compatibility/2006">
              <mc:Choice xmlns:v="urn:schemas-microsoft-com:vml" Requires="v">
                <p:oleObj spid="_x0000_s70925" name="Equation" r:id="rId17" imgW="3085920" imgH="393480" progId="Equation.DSMT4">
                  <p:embed/>
                </p:oleObj>
              </mc:Choice>
              <mc:Fallback>
                <p:oleObj name="Equation" r:id="rId17" imgW="3085920" imgH="393480" progId="Equation.DSMT4">
                  <p:embed/>
                  <p:pic>
                    <p:nvPicPr>
                      <p:cNvPr id="0" name=""/>
                      <p:cNvPicPr>
                        <a:picLocks noChangeAspect="1" noChangeArrowheads="1"/>
                      </p:cNvPicPr>
                      <p:nvPr/>
                    </p:nvPicPr>
                    <p:blipFill>
                      <a:blip r:embed="rId18"/>
                      <a:srcRect/>
                      <a:stretch>
                        <a:fillRect/>
                      </a:stretch>
                    </p:blipFill>
                    <p:spPr bwMode="auto">
                      <a:xfrm>
                        <a:off x="3141291" y="5877272"/>
                        <a:ext cx="7610475" cy="728662"/>
                      </a:xfrm>
                      <a:prstGeom prst="rect">
                        <a:avLst/>
                      </a:prstGeom>
                      <a:noFill/>
                      <a:ln>
                        <a:noFill/>
                      </a:ln>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227977600"/>
              </p:ext>
            </p:extLst>
          </p:nvPr>
        </p:nvGraphicFramePr>
        <p:xfrm>
          <a:off x="5373539" y="836712"/>
          <a:ext cx="3664635" cy="468313"/>
        </p:xfrm>
        <a:graphic>
          <a:graphicData uri="http://schemas.openxmlformats.org/presentationml/2006/ole">
            <mc:AlternateContent xmlns:mc="http://schemas.openxmlformats.org/markup-compatibility/2006">
              <mc:Choice xmlns:v="urn:schemas-microsoft-com:vml" Requires="v">
                <p:oleObj spid="_x0000_s70926" name="Equation" r:id="rId19" imgW="1130040" imgH="203040" progId="Equation.DSMT4">
                  <p:embed/>
                </p:oleObj>
              </mc:Choice>
              <mc:Fallback>
                <p:oleObj name="Equation" r:id="rId19" imgW="1130040" imgH="203040" progId="Equation.DSMT4">
                  <p:embed/>
                  <p:pic>
                    <p:nvPicPr>
                      <p:cNvPr id="0" name=""/>
                      <p:cNvPicPr>
                        <a:picLocks noChangeAspect="1" noChangeArrowheads="1"/>
                      </p:cNvPicPr>
                      <p:nvPr/>
                    </p:nvPicPr>
                    <p:blipFill>
                      <a:blip r:embed="rId20"/>
                      <a:srcRect/>
                      <a:stretch>
                        <a:fillRect/>
                      </a:stretch>
                    </p:blipFill>
                    <p:spPr bwMode="auto">
                      <a:xfrm>
                        <a:off x="5373539" y="836712"/>
                        <a:ext cx="366463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08391613"/>
              </p:ext>
            </p:extLst>
          </p:nvPr>
        </p:nvGraphicFramePr>
        <p:xfrm>
          <a:off x="3809048" y="1268760"/>
          <a:ext cx="7080250" cy="527050"/>
        </p:xfrm>
        <a:graphic>
          <a:graphicData uri="http://schemas.openxmlformats.org/presentationml/2006/ole">
            <mc:AlternateContent xmlns:mc="http://schemas.openxmlformats.org/markup-compatibility/2006">
              <mc:Choice xmlns:v="urn:schemas-microsoft-com:vml" Requires="v">
                <p:oleObj spid="_x0000_s70927" name="Equation" r:id="rId21" imgW="2184120" imgH="228600" progId="Equation.DSMT4">
                  <p:embed/>
                </p:oleObj>
              </mc:Choice>
              <mc:Fallback>
                <p:oleObj name="Equation" r:id="rId21" imgW="2184120" imgH="228600" progId="Equation.DSMT4">
                  <p:embed/>
                  <p:pic>
                    <p:nvPicPr>
                      <p:cNvPr id="0" name=""/>
                      <p:cNvPicPr>
                        <a:picLocks noChangeAspect="1" noChangeArrowheads="1"/>
                      </p:cNvPicPr>
                      <p:nvPr/>
                    </p:nvPicPr>
                    <p:blipFill>
                      <a:blip r:embed="rId22"/>
                      <a:srcRect/>
                      <a:stretch>
                        <a:fillRect/>
                      </a:stretch>
                    </p:blipFill>
                    <p:spPr bwMode="auto">
                      <a:xfrm>
                        <a:off x="3809048" y="1268760"/>
                        <a:ext cx="70802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矩形 13"/>
          <p:cNvSpPr/>
          <p:nvPr/>
        </p:nvSpPr>
        <p:spPr>
          <a:xfrm>
            <a:off x="476995" y="116632"/>
            <a:ext cx="6696744"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第七</a:t>
            </a:r>
            <a:r>
              <a:rPr lang="zh-CN" altLang="en-US" sz="2600" b="1" dirty="0" smtClean="0">
                <a:latin typeface="微软雅黑" panose="020B0503020204020204" pitchFamily="34" charset="-122"/>
                <a:ea typeface="微软雅黑" panose="020B0503020204020204" pitchFamily="34" charset="-122"/>
              </a:rPr>
              <a:t>节 希腊字母</a:t>
            </a:r>
            <a:r>
              <a:rPr lang="zh-CN" altLang="en-US" sz="2600" b="1" dirty="0">
                <a:latin typeface="微软雅黑" panose="020B0503020204020204" pitchFamily="34" charset="-122"/>
                <a:ea typeface="微软雅黑" panose="020B0503020204020204" pitchFamily="34" charset="-122"/>
              </a:rPr>
              <a:t>恒等式</a:t>
            </a:r>
          </a:p>
        </p:txBody>
      </p:sp>
    </p:spTree>
    <p:extLst>
      <p:ext uri="{BB962C8B-B14F-4D97-AF65-F5344CB8AC3E}">
        <p14:creationId xmlns:p14="http://schemas.microsoft.com/office/powerpoint/2010/main" val="3465909207"/>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07237" y="6356351"/>
            <a:ext cx="2742129" cy="365125"/>
          </a:xfrm>
          <a:prstGeom prst="rect">
            <a:avLst/>
          </a:prstGeom>
        </p:spPr>
        <p:txBody>
          <a:bodyPr/>
          <a:lstStyle/>
          <a:p>
            <a:fld id="{6AB5B7A2-7D4B-4A77-AC6C-A41FDEE54E96}" type="slidenum">
              <a:rPr lang="zh-CN" altLang="en-US" smtClean="0"/>
              <a:t>39</a:t>
            </a:fld>
            <a:endParaRPr lang="zh-CN" altLang="en-US"/>
          </a:p>
        </p:txBody>
      </p:sp>
      <p:sp>
        <p:nvSpPr>
          <p:cNvPr id="7" name="内容占位符 1"/>
          <p:cNvSpPr>
            <a:spLocks noGrp="1"/>
          </p:cNvSpPr>
          <p:nvPr>
            <p:ph sz="quarter" idx="1"/>
          </p:nvPr>
        </p:nvSpPr>
        <p:spPr>
          <a:xfrm>
            <a:off x="527176" y="692696"/>
            <a:ext cx="11132887" cy="4873625"/>
          </a:xfrm>
          <a:ln/>
        </p:spPr>
        <p:txBody>
          <a:bodyPr vert="horz" wrap="square" lIns="91440" tIns="45720" rIns="91440" bIns="45720" anchor="t"/>
          <a:lstStyle/>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将（</a:t>
            </a:r>
            <a:r>
              <a:rPr lang="en-US" altLang="zh-CN" sz="2400" dirty="0" smtClean="0">
                <a:latin typeface="STSong" pitchFamily="2" charset="-122"/>
                <a:ea typeface="STSong" pitchFamily="2" charset="-122"/>
              </a:rPr>
              <a:t>8-9</a:t>
            </a:r>
            <a:r>
              <a:rPr lang="zh-CN" altLang="en-US" sz="2400" dirty="0" smtClean="0">
                <a:latin typeface="STSong" pitchFamily="2" charset="-122"/>
                <a:ea typeface="STSong" pitchFamily="2" charset="-122"/>
              </a:rPr>
              <a:t>）和（</a:t>
            </a:r>
            <a:r>
              <a:rPr lang="en-US" altLang="zh-CN" sz="2400" dirty="0" smtClean="0">
                <a:latin typeface="STSong" pitchFamily="2" charset="-122"/>
                <a:ea typeface="STSong" pitchFamily="2" charset="-122"/>
              </a:rPr>
              <a:t>8-11</a:t>
            </a:r>
            <a:r>
              <a:rPr lang="zh-CN" altLang="en-US" sz="2400" dirty="0" smtClean="0">
                <a:latin typeface="STSong" pitchFamily="2" charset="-122"/>
                <a:ea typeface="STSong" pitchFamily="2" charset="-122"/>
              </a:rPr>
              <a:t>）代入（</a:t>
            </a:r>
            <a:r>
              <a:rPr lang="en-US" altLang="zh-CN" sz="2400" dirty="0" smtClean="0">
                <a:latin typeface="STSong" pitchFamily="2" charset="-122"/>
                <a:ea typeface="STSong" pitchFamily="2" charset="-122"/>
              </a:rPr>
              <a:t>8-13</a:t>
            </a:r>
            <a:r>
              <a:rPr lang="zh-CN" altLang="en-US" sz="2400" dirty="0" smtClean="0">
                <a:latin typeface="STSong" pitchFamily="2" charset="-122"/>
                <a:ea typeface="STSong" pitchFamily="2" charset="-122"/>
              </a:rPr>
              <a:t>）可得：</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0"/>
              </a:spcBef>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0"/>
              </a:spcBef>
              <a:buClr>
                <a:schemeClr val="accent1"/>
              </a:buClr>
              <a:buSzPct val="70000"/>
              <a:buFont typeface="Wingdings" pitchFamily="2" charset="2"/>
              <a:buChar char="Ø"/>
            </a:pPr>
            <a:r>
              <a:rPr lang="zh-CN" altLang="en-US" sz="2400" dirty="0" smtClean="0">
                <a:latin typeface="STSong" pitchFamily="2" charset="-122"/>
                <a:ea typeface="STSong" pitchFamily="2" charset="-122"/>
              </a:rPr>
              <a:t>在无套利机会时，满足：</a:t>
            </a:r>
            <a:endParaRPr lang="en-US" altLang="zh-CN" sz="2400" dirty="0" smtClean="0">
              <a:latin typeface="STSong" pitchFamily="2" charset="-122"/>
              <a:ea typeface="STSong" pitchFamily="2" charset="-122"/>
            </a:endParaRPr>
          </a:p>
          <a:p>
            <a:pPr marL="0" indent="0">
              <a:lnSpc>
                <a:spcPct val="100000"/>
              </a:lnSpc>
              <a:buClr>
                <a:schemeClr val="accent1"/>
              </a:buClr>
              <a:buSzPct val="70000"/>
              <a:buNone/>
            </a:pPr>
            <a:r>
              <a:rPr lang="en-US" altLang="zh-CN" sz="2400" dirty="0" smtClean="0">
                <a:latin typeface="STSong" pitchFamily="2" charset="-122"/>
                <a:ea typeface="STSong" pitchFamily="2" charset="-122"/>
              </a:rPr>
              <a:t>         </a:t>
            </a:r>
            <a:r>
              <a:rPr lang="en-US" altLang="zh-CN" sz="2400" dirty="0" smtClean="0">
                <a:solidFill>
                  <a:srgbClr val="FF0000"/>
                </a:solidFill>
                <a:latin typeface="STSong" pitchFamily="2" charset="-122"/>
                <a:ea typeface="STSong" pitchFamily="2" charset="-122"/>
              </a:rPr>
              <a:t>          </a:t>
            </a:r>
            <a:r>
              <a:rPr lang="zh-CN" altLang="en-US" sz="2400" dirty="0" smtClean="0">
                <a:solidFill>
                  <a:srgbClr val="FF0000"/>
                </a:solidFill>
                <a:latin typeface="STSong" pitchFamily="2" charset="-122"/>
                <a:ea typeface="STSong" pitchFamily="2" charset="-122"/>
              </a:rPr>
              <a:t>（对冲组合可以获得一个无风险收益率</a:t>
            </a:r>
            <a:r>
              <a:rPr lang="zh-CN" altLang="en-US" sz="2400" dirty="0">
                <a:solidFill>
                  <a:srgbClr val="FF0000"/>
                </a:solidFill>
                <a:latin typeface="STSong" pitchFamily="2" charset="-122"/>
                <a:ea typeface="STSong" pitchFamily="2" charset="-122"/>
              </a:rPr>
              <a:t>）</a:t>
            </a:r>
            <a:endParaRPr lang="en-US" altLang="zh-CN" sz="2400" dirty="0" smtClean="0">
              <a:solidFill>
                <a:srgbClr val="FF0000"/>
              </a:solidFill>
              <a:latin typeface="STSong" pitchFamily="2" charset="-122"/>
              <a:ea typeface="STSong" pitchFamily="2" charset="-122"/>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将（</a:t>
            </a:r>
            <a:r>
              <a:rPr lang="en-US" altLang="zh-CN" sz="2400" dirty="0" smtClean="0">
                <a:latin typeface="STSong" pitchFamily="2" charset="-122"/>
                <a:ea typeface="STSong" pitchFamily="2" charset="-122"/>
              </a:rPr>
              <a:t>8-12</a:t>
            </a:r>
            <a:r>
              <a:rPr lang="zh-CN" altLang="en-US" sz="2400" dirty="0" smtClean="0">
                <a:latin typeface="STSong" pitchFamily="2" charset="-122"/>
                <a:ea typeface="STSong" pitchFamily="2" charset="-122"/>
              </a:rPr>
              <a:t>）和（</a:t>
            </a:r>
            <a:r>
              <a:rPr lang="en-US" altLang="zh-CN" sz="2400" dirty="0" smtClean="0">
                <a:latin typeface="STSong" pitchFamily="2" charset="-122"/>
                <a:ea typeface="STSong" pitchFamily="2" charset="-122"/>
              </a:rPr>
              <a:t>8-14</a:t>
            </a:r>
            <a:r>
              <a:rPr lang="zh-CN" altLang="en-US" sz="2400" dirty="0" smtClean="0">
                <a:latin typeface="STSong" pitchFamily="2" charset="-122"/>
                <a:ea typeface="STSong" pitchFamily="2" charset="-122"/>
              </a:rPr>
              <a:t>）代入（</a:t>
            </a:r>
            <a:r>
              <a:rPr lang="en-US" altLang="zh-CN" sz="2400" dirty="0" smtClean="0">
                <a:latin typeface="STSong" pitchFamily="2" charset="-122"/>
                <a:ea typeface="STSong" pitchFamily="2" charset="-122"/>
              </a:rPr>
              <a:t>8-15</a:t>
            </a:r>
            <a:r>
              <a:rPr lang="zh-CN" altLang="en-US" sz="2400" dirty="0" smtClean="0">
                <a:latin typeface="STSong" pitchFamily="2" charset="-122"/>
                <a:ea typeface="STSong" pitchFamily="2" charset="-122"/>
              </a:rPr>
              <a:t>）可得：</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3000"/>
              </a:spcBef>
              <a:buClr>
                <a:schemeClr val="accent1"/>
              </a:buClr>
              <a:buSzPct val="70000"/>
              <a:buFont typeface="Wingdings" pitchFamily="2" charset="2"/>
              <a:buChar char="Ø"/>
            </a:pPr>
            <a:r>
              <a:rPr lang="zh-CN" altLang="en-US" sz="2400" dirty="0" smtClean="0">
                <a:latin typeface="STSong" pitchFamily="2" charset="-122"/>
                <a:ea typeface="STSong" pitchFamily="2" charset="-122"/>
              </a:rPr>
              <a:t>简化可得：</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0"/>
              </a:spcBef>
              <a:buClr>
                <a:schemeClr val="accent1"/>
              </a:buClr>
              <a:buSzPct val="70000"/>
              <a:buFont typeface="Wingdings" pitchFamily="2" charset="2"/>
              <a:buChar char="Ø"/>
            </a:pPr>
            <a:endParaRPr lang="en-US" altLang="zh-CN" sz="2400" dirty="0">
              <a:latin typeface="STSong" pitchFamily="2" charset="-122"/>
              <a:ea typeface="STSong" pitchFamily="2" charset="-122"/>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上式即为著名的布莱克</a:t>
            </a:r>
            <a:r>
              <a:rPr lang="en-US" altLang="zh-CN" sz="2400" dirty="0" smtClean="0">
                <a:latin typeface="STSong" pitchFamily="2" charset="-122"/>
                <a:ea typeface="STSong" pitchFamily="2" charset="-122"/>
              </a:rPr>
              <a:t>-</a:t>
            </a:r>
            <a:r>
              <a:rPr lang="zh-CN" altLang="en-US" sz="2400" dirty="0" smtClean="0">
                <a:latin typeface="STSong" pitchFamily="2" charset="-122"/>
                <a:ea typeface="STSong" pitchFamily="2" charset="-122"/>
              </a:rPr>
              <a:t>舒尔斯微分方程。</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marL="0" indent="0">
              <a:lnSpc>
                <a:spcPct val="100000"/>
              </a:lnSpc>
              <a:buClr>
                <a:schemeClr val="accent1"/>
              </a:buClr>
              <a:buSzPct val="70000"/>
              <a:buNone/>
            </a:pPr>
            <a:r>
              <a:rPr lang="en-US" altLang="zh-CN" sz="2400" dirty="0" smtClean="0">
                <a:latin typeface="STSong" pitchFamily="2" charset="-122"/>
                <a:ea typeface="STSong" pitchFamily="2" charset="-122"/>
              </a:rPr>
              <a:t>   </a:t>
            </a:r>
            <a:endParaRPr lang="zh-CN" altLang="en-US" dirty="0"/>
          </a:p>
          <a:p>
            <a:pPr eaLnBrk="1" hangingPunct="1">
              <a:buClr>
                <a:schemeClr val="accent1"/>
              </a:buClr>
              <a:buSzPct val="70000"/>
              <a:buFont typeface="Wingdings" panose="05000000000000000000" pitchFamily="2" charset="2"/>
            </a:pPr>
            <a:endParaRPr lang="zh-CN" altLang="en-US" dirty="0"/>
          </a:p>
          <a:p>
            <a:pPr marL="0" indent="0" eaLnBrk="1" hangingPunct="1">
              <a:buClr>
                <a:schemeClr val="accent1"/>
              </a:buClr>
              <a:buSzPct val="70000"/>
              <a:buFont typeface="Wingdings" panose="05000000000000000000" pitchFamily="2" charset="2"/>
              <a:buNone/>
            </a:pP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441871837"/>
              </p:ext>
            </p:extLst>
          </p:nvPr>
        </p:nvGraphicFramePr>
        <p:xfrm>
          <a:off x="2277195" y="1196752"/>
          <a:ext cx="6949434" cy="1008112"/>
        </p:xfrm>
        <a:graphic>
          <a:graphicData uri="http://schemas.openxmlformats.org/presentationml/2006/ole">
            <mc:AlternateContent xmlns:mc="http://schemas.openxmlformats.org/markup-compatibility/2006">
              <mc:Choice xmlns:v="urn:schemas-microsoft-com:vml" Requires="v">
                <p:oleObj spid="_x0000_s68730" name="Equation" r:id="rId3" imgW="2489040" imgH="482400" progId="Equation.DSMT4">
                  <p:embed/>
                </p:oleObj>
              </mc:Choice>
              <mc:Fallback>
                <p:oleObj name="Equation" r:id="rId3" imgW="2489040" imgH="482400" progId="Equation.DSMT4">
                  <p:embed/>
                  <p:pic>
                    <p:nvPicPr>
                      <p:cNvPr id="0" name=""/>
                      <p:cNvPicPr>
                        <a:picLocks noChangeAspect="1" noChangeArrowheads="1"/>
                      </p:cNvPicPr>
                      <p:nvPr/>
                    </p:nvPicPr>
                    <p:blipFill>
                      <a:blip r:embed="rId4"/>
                      <a:srcRect/>
                      <a:stretch>
                        <a:fillRect/>
                      </a:stretch>
                    </p:blipFill>
                    <p:spPr bwMode="auto">
                      <a:xfrm>
                        <a:off x="2277195" y="1196752"/>
                        <a:ext cx="6949434" cy="1008112"/>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97909027"/>
              </p:ext>
            </p:extLst>
          </p:nvPr>
        </p:nvGraphicFramePr>
        <p:xfrm>
          <a:off x="4293419" y="2276872"/>
          <a:ext cx="4968552" cy="478249"/>
        </p:xfrm>
        <a:graphic>
          <a:graphicData uri="http://schemas.openxmlformats.org/presentationml/2006/ole">
            <mc:AlternateContent xmlns:mc="http://schemas.openxmlformats.org/markup-compatibility/2006">
              <mc:Choice xmlns:v="urn:schemas-microsoft-com:vml" Requires="v">
                <p:oleObj spid="_x0000_s68731" name="Equation" r:id="rId5" imgW="1777680" imgH="228600" progId="Equation.DSMT4">
                  <p:embed/>
                </p:oleObj>
              </mc:Choice>
              <mc:Fallback>
                <p:oleObj name="Equation" r:id="rId5" imgW="1777680" imgH="228600" progId="Equation.DSMT4">
                  <p:embed/>
                  <p:pic>
                    <p:nvPicPr>
                      <p:cNvPr id="0" name=""/>
                      <p:cNvPicPr>
                        <a:picLocks noChangeAspect="1" noChangeArrowheads="1"/>
                      </p:cNvPicPr>
                      <p:nvPr/>
                    </p:nvPicPr>
                    <p:blipFill>
                      <a:blip r:embed="rId6"/>
                      <a:srcRect/>
                      <a:stretch>
                        <a:fillRect/>
                      </a:stretch>
                    </p:blipFill>
                    <p:spPr bwMode="auto">
                      <a:xfrm>
                        <a:off x="4293419" y="2276872"/>
                        <a:ext cx="4968552" cy="478249"/>
                      </a:xfrm>
                      <a:prstGeom prst="rect">
                        <a:avLst/>
                      </a:prstGeom>
                      <a:noFill/>
                      <a:ln>
                        <a:noFill/>
                      </a:ln>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172277588"/>
              </p:ext>
            </p:extLst>
          </p:nvPr>
        </p:nvGraphicFramePr>
        <p:xfrm>
          <a:off x="2205187" y="3717032"/>
          <a:ext cx="6839185" cy="921487"/>
        </p:xfrm>
        <a:graphic>
          <a:graphicData uri="http://schemas.openxmlformats.org/presentationml/2006/ole">
            <mc:AlternateContent xmlns:mc="http://schemas.openxmlformats.org/markup-compatibility/2006">
              <mc:Choice xmlns:v="urn:schemas-microsoft-com:vml" Requires="v">
                <p:oleObj spid="_x0000_s68732" name="Equation" r:id="rId7" imgW="2679480" imgH="482400" progId="Equation.DSMT4">
                  <p:embed/>
                </p:oleObj>
              </mc:Choice>
              <mc:Fallback>
                <p:oleObj name="Equation" r:id="rId7" imgW="2679480" imgH="482400" progId="Equation.DSMT4">
                  <p:embed/>
                  <p:pic>
                    <p:nvPicPr>
                      <p:cNvPr id="0" name=""/>
                      <p:cNvPicPr>
                        <a:picLocks noChangeAspect="1" noChangeArrowheads="1"/>
                      </p:cNvPicPr>
                      <p:nvPr/>
                    </p:nvPicPr>
                    <p:blipFill>
                      <a:blip r:embed="rId8"/>
                      <a:srcRect/>
                      <a:stretch>
                        <a:fillRect/>
                      </a:stretch>
                    </p:blipFill>
                    <p:spPr bwMode="auto">
                      <a:xfrm>
                        <a:off x="2205187" y="3717032"/>
                        <a:ext cx="6839185" cy="921487"/>
                      </a:xfrm>
                      <a:prstGeom prst="rect">
                        <a:avLst/>
                      </a:prstGeom>
                      <a:noFill/>
                      <a:ln>
                        <a:noFill/>
                      </a:ln>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773301016"/>
              </p:ext>
            </p:extLst>
          </p:nvPr>
        </p:nvGraphicFramePr>
        <p:xfrm>
          <a:off x="3429323" y="4941168"/>
          <a:ext cx="5348843" cy="904875"/>
        </p:xfrm>
        <a:graphic>
          <a:graphicData uri="http://schemas.openxmlformats.org/presentationml/2006/ole">
            <mc:AlternateContent xmlns:mc="http://schemas.openxmlformats.org/markup-compatibility/2006">
              <mc:Choice xmlns:v="urn:schemas-microsoft-com:vml" Requires="v">
                <p:oleObj spid="_x0000_s68733" name="Equation" r:id="rId9" imgW="1854000" imgH="419040" progId="Equation.DSMT4">
                  <p:embed/>
                </p:oleObj>
              </mc:Choice>
              <mc:Fallback>
                <p:oleObj name="Equation" r:id="rId9" imgW="1854000" imgH="419040" progId="Equation.DSMT4">
                  <p:embed/>
                  <p:pic>
                    <p:nvPicPr>
                      <p:cNvPr id="0" name=""/>
                      <p:cNvPicPr>
                        <a:picLocks noChangeAspect="1" noChangeArrowheads="1"/>
                      </p:cNvPicPr>
                      <p:nvPr/>
                    </p:nvPicPr>
                    <p:blipFill>
                      <a:blip r:embed="rId10"/>
                      <a:srcRect/>
                      <a:stretch>
                        <a:fillRect/>
                      </a:stretch>
                    </p:blipFill>
                    <p:spPr bwMode="auto">
                      <a:xfrm>
                        <a:off x="3429323" y="4941168"/>
                        <a:ext cx="534884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 name="矩形 11"/>
          <p:cNvSpPr/>
          <p:nvPr/>
        </p:nvSpPr>
        <p:spPr>
          <a:xfrm>
            <a:off x="476995" y="116632"/>
            <a:ext cx="6696744"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第七</a:t>
            </a:r>
            <a:r>
              <a:rPr lang="zh-CN" altLang="en-US" sz="2600" b="1" dirty="0" smtClean="0">
                <a:latin typeface="微软雅黑" panose="020B0503020204020204" pitchFamily="34" charset="-122"/>
                <a:ea typeface="微软雅黑" panose="020B0503020204020204" pitchFamily="34" charset="-122"/>
              </a:rPr>
              <a:t>节 希腊字母</a:t>
            </a:r>
            <a:r>
              <a:rPr lang="zh-CN" altLang="en-US" sz="2600" b="1" dirty="0">
                <a:latin typeface="微软雅黑" panose="020B0503020204020204" pitchFamily="34" charset="-122"/>
                <a:ea typeface="微软雅黑" panose="020B0503020204020204" pitchFamily="34" charset="-122"/>
              </a:rPr>
              <a:t>恒等式</a:t>
            </a:r>
          </a:p>
        </p:txBody>
      </p:sp>
    </p:spTree>
    <p:extLst>
      <p:ext uri="{BB962C8B-B14F-4D97-AF65-F5344CB8AC3E}">
        <p14:creationId xmlns:p14="http://schemas.microsoft.com/office/powerpoint/2010/main" val="258980082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1"/>
          <p:cNvSpPr>
            <a:spLocks noGrp="1"/>
          </p:cNvSpPr>
          <p:nvPr>
            <p:ph sz="quarter" idx="1"/>
          </p:nvPr>
        </p:nvSpPr>
        <p:spPr>
          <a:xfrm>
            <a:off x="335150" y="1061404"/>
            <a:ext cx="11516517" cy="4873625"/>
          </a:xfrm>
          <a:ln/>
        </p:spPr>
        <p:txBody>
          <a:bodyPr vert="horz" wrap="square" lIns="91440" tIns="45720" rIns="91440" bIns="45720" anchor="t"/>
          <a:lstStyle/>
          <a:p>
            <a:pPr marL="0" indent="0" eaLnBrk="1" hangingPunct="1">
              <a:lnSpc>
                <a:spcPct val="110000"/>
              </a:lnSpc>
              <a:spcBef>
                <a:spcPts val="1200"/>
              </a:spcBef>
              <a:buClr>
                <a:schemeClr val="accent1"/>
              </a:buClr>
              <a:buSzPct val="70000"/>
              <a:buFont typeface="Wingdings" panose="05000000000000000000" pitchFamily="2" charset="2"/>
              <a:buNone/>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zh-CN" altLang="en-US" sz="2800" dirty="0">
                <a:latin typeface="宋体" panose="02010600030101010101" pitchFamily="2" charset="-122"/>
                <a:ea typeface="宋体" panose="02010600030101010101" pitchFamily="2" charset="-122"/>
                <a:cs typeface="宋体" panose="02010600030101010101" pitchFamily="2" charset="-122"/>
              </a:rPr>
              <a:t>金融机构的交易平台被称为</a:t>
            </a:r>
            <a:r>
              <a:rPr lang="zh-CN" altLang="en-US" sz="2800" dirty="0" smtClean="0">
                <a:latin typeface="宋体" panose="02010600030101010101" pitchFamily="2" charset="-122"/>
                <a:ea typeface="宋体" panose="02010600030101010101" pitchFamily="2" charset="-122"/>
                <a:cs typeface="宋体" panose="02010600030101010101" pitchFamily="2" charset="-122"/>
              </a:rPr>
              <a:t>前台</a:t>
            </a:r>
            <a:r>
              <a:rPr lang="en-US" altLang="zh-CN" sz="2800" dirty="0" smtClean="0">
                <a:latin typeface="宋体" panose="02010600030101010101" pitchFamily="2" charset="-122"/>
                <a:ea typeface="宋体" panose="02010600030101010101" pitchFamily="2" charset="-122"/>
                <a:cs typeface="宋体" panose="02010600030101010101" pitchFamily="2" charset="-122"/>
              </a:rPr>
              <a:t>(front office)</a:t>
            </a:r>
            <a:r>
              <a:rPr lang="zh-CN" altLang="en-US" sz="2800" dirty="0" smtClean="0">
                <a:latin typeface="宋体" panose="02010600030101010101" pitchFamily="2" charset="-122"/>
                <a:ea typeface="宋体" panose="02010600030101010101" pitchFamily="2" charset="-122"/>
                <a:cs typeface="宋体" panose="02010600030101010101" pitchFamily="2" charset="-122"/>
              </a:rPr>
              <a:t>；管理</a:t>
            </a:r>
            <a:r>
              <a:rPr lang="zh-CN" altLang="en-US" sz="2800" dirty="0" smtClean="0">
                <a:latin typeface="宋体" panose="02010600030101010101" pitchFamily="2" charset="-122"/>
                <a:ea typeface="宋体" panose="02010600030101010101" pitchFamily="2" charset="-122"/>
              </a:rPr>
              <a:t>金融机构</a:t>
            </a:r>
            <a:r>
              <a:rPr lang="zh-CN" altLang="en-US" sz="2800" dirty="0" smtClean="0">
                <a:latin typeface="宋体" panose="02010600030101010101" pitchFamily="2" charset="-122"/>
                <a:ea typeface="宋体" panose="02010600030101010101" pitchFamily="2" charset="-122"/>
                <a:cs typeface="宋体" panose="02010600030101010101" pitchFamily="2" charset="-122"/>
              </a:rPr>
              <a:t>所</a:t>
            </a:r>
            <a:r>
              <a:rPr lang="zh-CN" altLang="en-US" sz="2800" dirty="0">
                <a:latin typeface="宋体" panose="02010600030101010101" pitchFamily="2" charset="-122"/>
                <a:ea typeface="宋体" panose="02010600030101010101" pitchFamily="2" charset="-122"/>
                <a:cs typeface="宋体" panose="02010600030101010101" pitchFamily="2" charset="-122"/>
              </a:rPr>
              <a:t>面临的整体风险、资本充足率以及监管法规的部门被称为中台；</a:t>
            </a:r>
            <a:r>
              <a:rPr lang="zh-CN" altLang="en-US" sz="2800" dirty="0" smtClean="0">
                <a:latin typeface="宋体" panose="02010600030101010101" pitchFamily="2" charset="-122"/>
                <a:ea typeface="宋体" panose="02010600030101010101" pitchFamily="2" charset="-122"/>
                <a:cs typeface="宋体" panose="02010600030101010101" pitchFamily="2" charset="-122"/>
              </a:rPr>
              <a:t>管理</a:t>
            </a:r>
            <a:r>
              <a:rPr lang="zh-CN" altLang="en-US" sz="2800" dirty="0" smtClean="0">
                <a:latin typeface="宋体" panose="02010600030101010101" pitchFamily="2" charset="-122"/>
                <a:ea typeface="宋体" panose="02010600030101010101" pitchFamily="2" charset="-122"/>
              </a:rPr>
              <a:t>金融机构</a:t>
            </a:r>
            <a:r>
              <a:rPr lang="zh-CN" altLang="en-US" sz="2800" dirty="0" smtClean="0">
                <a:latin typeface="宋体" panose="02010600030101010101" pitchFamily="2" charset="-122"/>
                <a:ea typeface="宋体" panose="02010600030101010101" pitchFamily="2" charset="-122"/>
                <a:cs typeface="宋体" panose="02010600030101010101" pitchFamily="2" charset="-122"/>
              </a:rPr>
              <a:t>账目</a:t>
            </a:r>
            <a:r>
              <a:rPr lang="zh-CN" altLang="en-US" sz="2800" dirty="0">
                <a:latin typeface="宋体" panose="02010600030101010101" pitchFamily="2" charset="-122"/>
                <a:ea typeface="宋体" panose="02010600030101010101" pitchFamily="2" charset="-122"/>
                <a:cs typeface="宋体" panose="02010600030101010101" pitchFamily="2" charset="-122"/>
              </a:rPr>
              <a:t>的部门被成为</a:t>
            </a:r>
            <a:r>
              <a:rPr lang="zh-CN" altLang="en-US" sz="2800" dirty="0" smtClean="0">
                <a:latin typeface="宋体" panose="02010600030101010101" pitchFamily="2" charset="-122"/>
                <a:ea typeface="宋体" panose="02010600030101010101" pitchFamily="2" charset="-122"/>
                <a:cs typeface="宋体" panose="02010600030101010101" pitchFamily="2" charset="-122"/>
              </a:rPr>
              <a:t>后台</a:t>
            </a:r>
            <a:r>
              <a:rPr lang="en-US" altLang="zh-CN" sz="2800" dirty="0" smtClean="0">
                <a:latin typeface="宋体" panose="02010600030101010101" pitchFamily="2" charset="-122"/>
                <a:ea typeface="宋体" panose="02010600030101010101" pitchFamily="2" charset="-122"/>
                <a:cs typeface="宋体" panose="02010600030101010101" pitchFamily="2" charset="-122"/>
              </a:rPr>
              <a:t>(back office)</a:t>
            </a:r>
            <a:r>
              <a:rPr lang="zh-CN" altLang="en-US" sz="28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lnSpc>
                <a:spcPct val="110000"/>
              </a:lnSpc>
              <a:spcBef>
                <a:spcPts val="2400"/>
              </a:spcBef>
              <a:buClr>
                <a:schemeClr val="accent1"/>
              </a:buClr>
              <a:buSzPct val="70000"/>
              <a:buFont typeface="Wingdings" panose="05000000000000000000" pitchFamily="2" charset="2"/>
              <a:buNone/>
            </a:pPr>
            <a:r>
              <a:rPr lang="zh-CN" altLang="en-US" sz="2800" dirty="0">
                <a:latin typeface="宋体" panose="02010600030101010101" pitchFamily="2" charset="-122"/>
                <a:ea typeface="宋体" panose="02010600030101010101" pitchFamily="2" charset="-122"/>
                <a:cs typeface="宋体" panose="02010600030101010101" pitchFamily="2" charset="-122"/>
              </a:rPr>
              <a:t>    交易平台的风险在两个层次被得以管理：</a:t>
            </a:r>
          </a:p>
          <a:p>
            <a:pPr marL="0" indent="0" eaLnBrk="1" hangingPunct="1">
              <a:lnSpc>
                <a:spcPct val="110000"/>
              </a:lnSpc>
              <a:spcBef>
                <a:spcPts val="1200"/>
              </a:spcBef>
              <a:buClr>
                <a:schemeClr val="accent1"/>
              </a:buClr>
              <a:buSzPct val="70000"/>
              <a:buFont typeface="Wingdings" panose="05000000000000000000" pitchFamily="2" charset="2"/>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1</a:t>
            </a:r>
            <a:r>
              <a:rPr lang="zh-CN" altLang="en-US" sz="2800" dirty="0">
                <a:latin typeface="宋体" panose="02010600030101010101" pitchFamily="2" charset="-122"/>
                <a:ea typeface="宋体" panose="02010600030101010101" pitchFamily="2" charset="-122"/>
                <a:cs typeface="宋体" panose="02010600030101010101" pitchFamily="2" charset="-122"/>
              </a:rPr>
              <a:t>）前台交易人员通过对冲手段来控制单一风险额度以达到风险管理目的。</a:t>
            </a:r>
          </a:p>
          <a:p>
            <a:pPr marL="0" indent="0" eaLnBrk="1" hangingPunct="1">
              <a:lnSpc>
                <a:spcPct val="110000"/>
              </a:lnSpc>
              <a:spcBef>
                <a:spcPts val="1200"/>
              </a:spcBef>
              <a:buClr>
                <a:schemeClr val="accent1"/>
              </a:buClr>
              <a:buSzPct val="70000"/>
              <a:buFont typeface="Wingdings" panose="05000000000000000000" pitchFamily="2" charset="2"/>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2</a:t>
            </a:r>
            <a:r>
              <a:rPr lang="zh-CN" altLang="en-US" sz="2800" dirty="0">
                <a:latin typeface="宋体" panose="02010600030101010101" pitchFamily="2" charset="-122"/>
                <a:ea typeface="宋体" panose="02010600030101010101" pitchFamily="2" charset="-122"/>
                <a:cs typeface="宋体" panose="02010600030101010101" pitchFamily="2" charset="-122"/>
              </a:rPr>
              <a:t>）中台管理人员将所有交易员的单一风险暴露进行汇总来</a:t>
            </a:r>
            <a:r>
              <a:rPr lang="zh-CN" altLang="en-US" sz="2800" dirty="0" smtClean="0">
                <a:latin typeface="宋体" panose="02010600030101010101" pitchFamily="2" charset="-122"/>
                <a:ea typeface="宋体" panose="02010600030101010101" pitchFamily="2" charset="-122"/>
                <a:cs typeface="宋体" panose="02010600030101010101" pitchFamily="2" charset="-122"/>
              </a:rPr>
              <a:t>测算</a:t>
            </a:r>
            <a:r>
              <a:rPr lang="zh-CN" altLang="en-US" sz="2800" dirty="0" smtClean="0">
                <a:latin typeface="宋体" panose="02010600030101010101" pitchFamily="2" charset="-122"/>
                <a:ea typeface="宋体" panose="02010600030101010101" pitchFamily="2" charset="-122"/>
              </a:rPr>
              <a:t>金融机构</a:t>
            </a:r>
            <a:r>
              <a:rPr lang="zh-CN" altLang="en-US" sz="2800" dirty="0" smtClean="0">
                <a:latin typeface="宋体" panose="02010600030101010101" pitchFamily="2" charset="-122"/>
                <a:ea typeface="宋体" panose="02010600030101010101" pitchFamily="2" charset="-122"/>
                <a:cs typeface="宋体" panose="02010600030101010101" pitchFamily="2" charset="-122"/>
              </a:rPr>
              <a:t>面临</a:t>
            </a:r>
            <a:r>
              <a:rPr lang="zh-CN" altLang="en-US" sz="2800" dirty="0">
                <a:latin typeface="宋体" panose="02010600030101010101" pitchFamily="2" charset="-122"/>
                <a:ea typeface="宋体" panose="02010600030101010101" pitchFamily="2" charset="-122"/>
                <a:cs typeface="宋体" panose="02010600030101010101" pitchFamily="2" charset="-122"/>
              </a:rPr>
              <a:t>的整体风险，并检验整体风险是否可以被接收。</a:t>
            </a:r>
          </a:p>
          <a:p>
            <a:pPr eaLnBrk="1" hangingPunct="1">
              <a:buClr>
                <a:schemeClr val="accent1"/>
              </a:buClr>
              <a:buSzPct val="70000"/>
              <a:buFont typeface="Wingdings" panose="05000000000000000000" pitchFamily="2" charset="2"/>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2708335"/>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8371" name="内容占位符 1"/>
              <p:cNvSpPr>
                <a:spLocks noGrp="1"/>
              </p:cNvSpPr>
              <p:nvPr>
                <p:ph sz="quarter" idx="1"/>
              </p:nvPr>
            </p:nvSpPr>
            <p:spPr>
              <a:xfrm>
                <a:off x="188963" y="1484785"/>
                <a:ext cx="11881320" cy="4873625"/>
              </a:xfrm>
              <a:ln/>
            </p:spPr>
            <p:txBody>
              <a:bodyPr vert="horz" wrap="square" lIns="91440" tIns="45720" rIns="91440" bIns="45720" anchor="t"/>
              <a:lstStyle/>
              <a:p>
                <a:pPr eaLnBrk="1" hangingPunct="1">
                  <a:lnSpc>
                    <a:spcPct val="100000"/>
                  </a:lnSpc>
                  <a:buClr>
                    <a:schemeClr val="accent1"/>
                  </a:buClr>
                  <a:buSzPct val="70000"/>
                  <a:buFont typeface="Wingdings" pitchFamily="2" charset="2"/>
                  <a:buChar char="Ø"/>
                </a:pPr>
                <a:r>
                  <a:rPr lang="en-US" altLang="zh-CN" sz="2400" dirty="0">
                    <a:latin typeface="宋体" panose="02010600030101010101" pitchFamily="2" charset="-122"/>
                    <a:ea typeface="宋体" panose="02010600030101010101" pitchFamily="2" charset="-122"/>
                    <a:cs typeface="宋体" panose="02010600030101010101" pitchFamily="2" charset="-122"/>
                  </a:rPr>
                  <a:t>BS</a:t>
                </a:r>
                <a:r>
                  <a:rPr lang="zh-CN" altLang="en-US" sz="2400" dirty="0">
                    <a:latin typeface="宋体" panose="02010600030101010101" pitchFamily="2" charset="-122"/>
                    <a:ea typeface="宋体" panose="02010600030101010101" pitchFamily="2" charset="-122"/>
                    <a:cs typeface="宋体" panose="02010600030101010101" pitchFamily="2" charset="-122"/>
                  </a:rPr>
                  <a:t>分析表明，对于一个无股息资产上由看涨、看跌期权以及其他金融衍生产品所组成的交易组合一定满足：</a:t>
                </a:r>
                <a:endParaRPr lang="en-US" altLang="zh-CN" dirty="0"/>
              </a:p>
              <a:p>
                <a:pPr eaLnBrk="1" hangingPunct="1">
                  <a:buClr>
                    <a:schemeClr val="accent1"/>
                  </a:buClr>
                  <a:buSzPct val="70000"/>
                  <a:buFont typeface="Wingdings" pitchFamily="2" charset="2"/>
                  <a:buChar char="Ø"/>
                </a:pPr>
                <a:endParaRPr lang="en-US" altLang="zh-CN" dirty="0"/>
              </a:p>
              <a:p>
                <a:pPr eaLnBrk="1" hangingPunct="1">
                  <a:buClr>
                    <a:schemeClr val="accent1"/>
                  </a:buClr>
                  <a:buSzPct val="70000"/>
                  <a:buFont typeface="Wingdings" pitchFamily="2" charset="2"/>
                  <a:buChar char="Ø"/>
                </a:pPr>
                <a:endParaRPr lang="en-US" altLang="zh-CN" dirty="0"/>
              </a:p>
              <a:p>
                <a:pPr>
                  <a:buClr>
                    <a:schemeClr val="accent1"/>
                  </a:buClr>
                  <a:buSzPct val="70000"/>
                  <a:buFont typeface="Wingdings" pitchFamily="2" charset="2"/>
                  <a:buChar char="Ø"/>
                </a:pPr>
                <a:r>
                  <a:rPr lang="zh-CN" altLang="en-US" sz="2400" dirty="0">
                    <a:latin typeface="宋体" panose="02010600030101010101" pitchFamily="2" charset="-122"/>
                    <a:ea typeface="宋体" panose="02010600030101010101" pitchFamily="2" charset="-122"/>
                    <a:cs typeface="宋体" panose="02010600030101010101" pitchFamily="2" charset="-122"/>
                  </a:rPr>
                  <a:t>对于</a:t>
                </a:r>
                <a:r>
                  <a:rPr lang="en-US" altLang="zh-CN" sz="2400" dirty="0">
                    <a:latin typeface="宋体" panose="02010600030101010101" pitchFamily="2" charset="-122"/>
                    <a:ea typeface="宋体" panose="02010600030101010101" pitchFamily="2" charset="-122"/>
                    <a:cs typeface="宋体" panose="02010600030101010101" pitchFamily="2" charset="-122"/>
                  </a:rPr>
                  <a:t>Delta</a:t>
                </a:r>
                <a:r>
                  <a:rPr lang="zh-CN" altLang="en-US" sz="2400" dirty="0">
                    <a:latin typeface="宋体" panose="02010600030101010101" pitchFamily="2" charset="-122"/>
                    <a:ea typeface="宋体" panose="02010600030101010101" pitchFamily="2" charset="-122"/>
                    <a:cs typeface="宋体" panose="02010600030101010101" pitchFamily="2" charset="-122"/>
                  </a:rPr>
                  <a:t>中性交易组合</a:t>
                </a:r>
                <a:r>
                  <a:rPr lang="zh-CN" altLang="en-US" dirty="0"/>
                  <a:t>，</a:t>
                </a:r>
                <a14:m>
                  <m:oMath xmlns:m="http://schemas.openxmlformats.org/officeDocument/2006/math">
                    <m:r>
                      <a:rPr lang="zh-CN" altLang="en-US" i="1">
                        <a:latin typeface="Cambria Math"/>
                      </a:rPr>
                      <m:t>𝛥</m:t>
                    </m:r>
                    <m:r>
                      <a:rPr lang="zh-CN" altLang="en-US">
                        <a:latin typeface="Cambria Math"/>
                      </a:rPr>
                      <m:t>=0</m:t>
                    </m:r>
                  </m:oMath>
                </a14:m>
                <a:r>
                  <a:rPr lang="en-US" altLang="zh-CN" dirty="0"/>
                  <a:t> </a:t>
                </a:r>
                <a:r>
                  <a:rPr lang="zh-CN" altLang="en-US" dirty="0"/>
                  <a:t>，</a:t>
                </a:r>
                <a:r>
                  <a:rPr lang="zh-CN" altLang="en-US" sz="2400" dirty="0">
                    <a:latin typeface="宋体" panose="02010600030101010101" pitchFamily="2" charset="-122"/>
                    <a:ea typeface="宋体" panose="02010600030101010101" pitchFamily="2" charset="-122"/>
                  </a:rPr>
                  <a:t>因此</a:t>
                </a:r>
                <a:endParaRPr lang="en-US" altLang="zh-CN" dirty="0"/>
              </a:p>
              <a:p>
                <a:pPr eaLnBrk="1" hangingPunct="1">
                  <a:buClr>
                    <a:schemeClr val="accent1"/>
                  </a:buClr>
                  <a:buSzPct val="70000"/>
                  <a:buFont typeface="Wingdings" pitchFamily="2" charset="2"/>
                  <a:buChar char="Ø"/>
                </a:pPr>
                <a:endParaRPr lang="en-US" altLang="zh-CN" dirty="0"/>
              </a:p>
              <a:p>
                <a:pPr eaLnBrk="1" hangingPunct="1">
                  <a:buClr>
                    <a:schemeClr val="accent1"/>
                  </a:buClr>
                  <a:buSzPct val="70000"/>
                  <a:buFont typeface="Wingdings" pitchFamily="2" charset="2"/>
                  <a:buChar char="Ø"/>
                </a:pPr>
                <a:endParaRPr lang="en-US" altLang="zh-CN" dirty="0"/>
              </a:p>
              <a:p>
                <a:pPr>
                  <a:lnSpc>
                    <a:spcPct val="150000"/>
                  </a:lnSpc>
                  <a:spcBef>
                    <a:spcPts val="0"/>
                  </a:spcBef>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该式说明当</a:t>
                </a:r>
                <a14:m>
                  <m:oMath xmlns:m="http://schemas.openxmlformats.org/officeDocument/2006/math">
                    <m:r>
                      <a:rPr lang="zh-CN" altLang="en-US" sz="2400" i="1">
                        <a:latin typeface="Cambria Math"/>
                      </a:rPr>
                      <m:t>𝜃</m:t>
                    </m:r>
                  </m:oMath>
                </a14:m>
                <a:r>
                  <a:rPr lang="zh-CN" altLang="en-US" sz="2400" dirty="0">
                    <a:latin typeface="Times New Roman" pitchFamily="18" charset="0"/>
                    <a:ea typeface="宋体" panose="02010600030101010101" pitchFamily="2" charset="-122"/>
                    <a:cs typeface="Times New Roman" pitchFamily="18" charset="0"/>
                  </a:rPr>
                  <a:t>很大并且为正时，交易组合的</a:t>
                </a:r>
                <a:r>
                  <a:rPr lang="en-US" altLang="zh-CN" sz="2400" dirty="0">
                    <a:latin typeface="Times New Roman" pitchFamily="18" charset="0"/>
                    <a:ea typeface="宋体" panose="02010600030101010101" pitchFamily="2" charset="-122"/>
                    <a:cs typeface="Times New Roman" pitchFamily="18" charset="0"/>
                  </a:rPr>
                  <a:t>Gamma</a:t>
                </a:r>
                <a:r>
                  <a:rPr lang="zh-CN" altLang="en-US" sz="2400" dirty="0">
                    <a:latin typeface="Times New Roman" pitchFamily="18" charset="0"/>
                    <a:ea typeface="宋体" panose="02010600030101010101" pitchFamily="2" charset="-122"/>
                    <a:cs typeface="Times New Roman" pitchFamily="18" charset="0"/>
                  </a:rPr>
                  <a:t>虽然也很大，但为负，反之亦然</a:t>
                </a:r>
                <a:r>
                  <a:rPr lang="zh-CN" altLang="en-US" sz="2400" dirty="0" smtClean="0">
                    <a:latin typeface="Times New Roman" pitchFamily="18" charset="0"/>
                    <a:ea typeface="宋体" panose="02010600030101010101" pitchFamily="2" charset="-122"/>
                    <a:cs typeface="Times New Roman" pitchFamily="18" charset="0"/>
                  </a:rPr>
                  <a:t>。</a:t>
                </a:r>
                <a:r>
                  <a:rPr lang="zh-CN" altLang="zh-CN" sz="2400" dirty="0">
                    <a:latin typeface="Times New Roman" pitchFamily="18" charset="0"/>
                    <a:ea typeface="宋体" panose="02010600030101010101" pitchFamily="2" charset="-122"/>
                    <a:cs typeface="Times New Roman" pitchFamily="18" charset="0"/>
                  </a:rPr>
                  <a:t>上式同时解释了为什么对于</a:t>
                </a:r>
                <a:r>
                  <a:rPr lang="en-US" altLang="zh-CN" sz="2400" dirty="0">
                    <a:latin typeface="Times New Roman" pitchFamily="18" charset="0"/>
                    <a:ea typeface="宋体" panose="02010600030101010101" pitchFamily="2" charset="-122"/>
                    <a:cs typeface="Times New Roman" pitchFamily="18" charset="0"/>
                  </a:rPr>
                  <a:t>Delta</a:t>
                </a:r>
                <a:r>
                  <a:rPr lang="zh-CN" altLang="zh-CN" sz="2400" dirty="0">
                    <a:latin typeface="Times New Roman" pitchFamily="18" charset="0"/>
                    <a:ea typeface="宋体" panose="02010600030101010101" pitchFamily="2" charset="-122"/>
                    <a:cs typeface="Times New Roman" pitchFamily="18" charset="0"/>
                  </a:rPr>
                  <a:t>中性的交易组合</a:t>
                </a:r>
                <a:r>
                  <a:rPr lang="zh-CN" altLang="zh-CN" sz="2400" dirty="0" smtClean="0">
                    <a:latin typeface="Times New Roman" pitchFamily="18" charset="0"/>
                    <a:ea typeface="宋体" panose="02010600030101010101" pitchFamily="2" charset="-122"/>
                    <a:cs typeface="Times New Roman" pitchFamily="18" charset="0"/>
                  </a:rPr>
                  <a:t>，可以</a:t>
                </a:r>
                <a:r>
                  <a:rPr lang="zh-CN" altLang="zh-CN" sz="2400" dirty="0">
                    <a:latin typeface="Times New Roman" pitchFamily="18" charset="0"/>
                    <a:ea typeface="宋体" panose="02010600030101010101" pitchFamily="2" charset="-122"/>
                    <a:cs typeface="Times New Roman" pitchFamily="18" charset="0"/>
                  </a:rPr>
                  <a:t>将</a:t>
                </a:r>
                <a:r>
                  <a:rPr lang="en-US" altLang="zh-CN" sz="2400" dirty="0">
                    <a:latin typeface="Times New Roman" pitchFamily="18" charset="0"/>
                    <a:ea typeface="宋体" panose="02010600030101010101" pitchFamily="2" charset="-122"/>
                    <a:cs typeface="Times New Roman" pitchFamily="18" charset="0"/>
                  </a:rPr>
                  <a:t>Theta</a:t>
                </a:r>
                <a:r>
                  <a:rPr lang="zh-CN" altLang="zh-CN" sz="2400" dirty="0">
                    <a:latin typeface="Times New Roman" pitchFamily="18" charset="0"/>
                    <a:ea typeface="宋体" panose="02010600030101010101" pitchFamily="2" charset="-122"/>
                    <a:cs typeface="Times New Roman" pitchFamily="18" charset="0"/>
                  </a:rPr>
                  <a:t>作为</a:t>
                </a:r>
                <a:r>
                  <a:rPr lang="en-US" altLang="zh-CN" sz="2400" dirty="0">
                    <a:latin typeface="Times New Roman" pitchFamily="18" charset="0"/>
                    <a:ea typeface="宋体" panose="02010600030101010101" pitchFamily="2" charset="-122"/>
                    <a:cs typeface="Times New Roman" pitchFamily="18" charset="0"/>
                  </a:rPr>
                  <a:t>Gamma</a:t>
                </a:r>
                <a:r>
                  <a:rPr lang="zh-CN" altLang="zh-CN" sz="2400" dirty="0">
                    <a:latin typeface="Times New Roman" pitchFamily="18" charset="0"/>
                    <a:ea typeface="宋体" panose="02010600030101010101" pitchFamily="2" charset="-122"/>
                    <a:cs typeface="Times New Roman" pitchFamily="18" charset="0"/>
                  </a:rPr>
                  <a:t>的近似。</a:t>
                </a: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3" panose="05040102010807070707" pitchFamily="18" charset="2"/>
                  <a:buNone/>
                </a:pPr>
                <a:endParaRPr lang="zh-CN" altLang="en-US" dirty="0"/>
              </a:p>
              <a:p>
                <a:pPr eaLnBrk="1" hangingPunct="1">
                  <a:buClr>
                    <a:schemeClr val="accent1"/>
                  </a:buClr>
                  <a:buSzPct val="70000"/>
                  <a:buFont typeface="Wingdings" panose="05000000000000000000" pitchFamily="2" charset="2"/>
                </a:pPr>
                <a:endParaRPr lang="zh-CN" altLang="en-US" dirty="0"/>
              </a:p>
              <a:p>
                <a:pPr marL="0" indent="0" eaLnBrk="1" hangingPunct="1">
                  <a:buClr>
                    <a:schemeClr val="accent1"/>
                  </a:buClr>
                  <a:buSzPct val="70000"/>
                  <a:buFont typeface="Wingdings" panose="05000000000000000000" pitchFamily="2" charset="2"/>
                  <a:buNone/>
                </a:pPr>
                <a:endParaRPr lang="zh-CN" altLang="en-US" dirty="0"/>
              </a:p>
            </p:txBody>
          </p:sp>
        </mc:Choice>
        <mc:Fallback xmlns="">
          <p:sp>
            <p:nvSpPr>
              <p:cNvPr id="58371" name="内容占位符 1"/>
              <p:cNvSpPr>
                <a:spLocks noGrp="1" noRot="1" noChangeAspect="1" noMove="1" noResize="1" noEditPoints="1" noAdjustHandles="1" noChangeArrowheads="1" noChangeShapeType="1" noTextEdit="1"/>
              </p:cNvSpPr>
              <p:nvPr>
                <p:ph sz="quarter" idx="1"/>
              </p:nvPr>
            </p:nvSpPr>
            <p:spPr>
              <a:xfrm>
                <a:off x="188963" y="1484785"/>
                <a:ext cx="11881320" cy="4873625"/>
              </a:xfrm>
              <a:blipFill rotWithShape="1">
                <a:blip r:embed="rId3"/>
                <a:stretch>
                  <a:fillRect l="-257" t="-1001" r="-103" b="-1126"/>
                </a:stretch>
              </a:blipFill>
              <a:ln/>
            </p:spPr>
            <p:txBody>
              <a:bodyPr/>
              <a:lstStyle/>
              <a:p>
                <a:r>
                  <a:rPr lang="zh-CN" altLang="en-US">
                    <a:noFill/>
                  </a:rPr>
                  <a:t> </a:t>
                </a:r>
              </a:p>
            </p:txBody>
          </p:sp>
        </mc:Fallback>
      </mc:AlternateContent>
      <p:graphicFrame>
        <p:nvGraphicFramePr>
          <p:cNvPr id="58372" name="Object 2"/>
          <p:cNvGraphicFramePr>
            <a:graphicFrameLocks noChangeAspect="1"/>
          </p:cNvGraphicFramePr>
          <p:nvPr>
            <p:extLst>
              <p:ext uri="{D42A27DB-BD31-4B8C-83A1-F6EECF244321}">
                <p14:modId xmlns:p14="http://schemas.microsoft.com/office/powerpoint/2010/main" val="1640673359"/>
              </p:ext>
            </p:extLst>
          </p:nvPr>
        </p:nvGraphicFramePr>
        <p:xfrm>
          <a:off x="3554611" y="2349500"/>
          <a:ext cx="4367094" cy="839788"/>
        </p:xfrm>
        <a:graphic>
          <a:graphicData uri="http://schemas.openxmlformats.org/presentationml/2006/ole">
            <mc:AlternateContent xmlns:mc="http://schemas.openxmlformats.org/markup-compatibility/2006">
              <mc:Choice xmlns:v="urn:schemas-microsoft-com:vml" Requires="v">
                <p:oleObj spid="_x0000_s69694" name="Equation" r:id="rId4" imgW="1536480" imgH="393480" progId="Equation.DSMT4">
                  <p:embed/>
                </p:oleObj>
              </mc:Choice>
              <mc:Fallback>
                <p:oleObj name="Equation" r:id="rId4" imgW="1536480" imgH="393480" progId="Equation.DSMT4">
                  <p:embed/>
                  <p:pic>
                    <p:nvPicPr>
                      <p:cNvPr id="0" name=""/>
                      <p:cNvPicPr/>
                      <p:nvPr/>
                    </p:nvPicPr>
                    <p:blipFill>
                      <a:blip r:embed="rId5"/>
                      <a:stretch>
                        <a:fillRect/>
                      </a:stretch>
                    </p:blipFill>
                    <p:spPr>
                      <a:xfrm>
                        <a:off x="3554611" y="2349500"/>
                        <a:ext cx="4367094" cy="839788"/>
                      </a:xfrm>
                      <a:prstGeom prst="rect">
                        <a:avLst/>
                      </a:prstGeom>
                      <a:noFill/>
                      <a:ln w="38100">
                        <a:noFill/>
                        <a:miter/>
                      </a:ln>
                    </p:spPr>
                  </p:pic>
                </p:oleObj>
              </mc:Fallback>
            </mc:AlternateContent>
          </a:graphicData>
        </a:graphic>
      </p:graphicFrame>
      <p:graphicFrame>
        <p:nvGraphicFramePr>
          <p:cNvPr id="58374" name="Object 4"/>
          <p:cNvGraphicFramePr>
            <a:graphicFrameLocks noChangeAspect="1"/>
          </p:cNvGraphicFramePr>
          <p:nvPr>
            <p:extLst>
              <p:ext uri="{D42A27DB-BD31-4B8C-83A1-F6EECF244321}">
                <p14:modId xmlns:p14="http://schemas.microsoft.com/office/powerpoint/2010/main" val="1036099960"/>
              </p:ext>
            </p:extLst>
          </p:nvPr>
        </p:nvGraphicFramePr>
        <p:xfrm>
          <a:off x="4149403" y="4149080"/>
          <a:ext cx="3332449" cy="852488"/>
        </p:xfrm>
        <a:graphic>
          <a:graphicData uri="http://schemas.openxmlformats.org/presentationml/2006/ole">
            <mc:AlternateContent xmlns:mc="http://schemas.openxmlformats.org/markup-compatibility/2006">
              <mc:Choice xmlns:v="urn:schemas-microsoft-com:vml" Requires="v">
                <p:oleObj spid="_x0000_s69695" name="Equation" r:id="rId6" imgW="1155600" imgH="393480" progId="Equation.DSMT4">
                  <p:embed/>
                </p:oleObj>
              </mc:Choice>
              <mc:Fallback>
                <p:oleObj name="Equation" r:id="rId6" imgW="1155600" imgH="393480" progId="Equation.DSMT4">
                  <p:embed/>
                  <p:pic>
                    <p:nvPicPr>
                      <p:cNvPr id="0" name=""/>
                      <p:cNvPicPr/>
                      <p:nvPr/>
                    </p:nvPicPr>
                    <p:blipFill>
                      <a:blip r:embed="rId7"/>
                      <a:stretch>
                        <a:fillRect/>
                      </a:stretch>
                    </p:blipFill>
                    <p:spPr>
                      <a:xfrm>
                        <a:off x="4149403" y="4149080"/>
                        <a:ext cx="3332449" cy="852488"/>
                      </a:xfrm>
                      <a:prstGeom prst="rect">
                        <a:avLst/>
                      </a:prstGeom>
                      <a:noFill/>
                      <a:ln w="38100">
                        <a:noFill/>
                        <a:miter/>
                      </a:ln>
                    </p:spPr>
                  </p:pic>
                </p:oleObj>
              </mc:Fallback>
            </mc:AlternateContent>
          </a:graphicData>
        </a:graphic>
      </p:graphicFrame>
      <p:sp>
        <p:nvSpPr>
          <p:cNvPr id="8" name="标题 2"/>
          <p:cNvSpPr>
            <a:spLocks noGrp="1"/>
          </p:cNvSpPr>
          <p:nvPr>
            <p:ph type="title"/>
          </p:nvPr>
        </p:nvSpPr>
        <p:spPr>
          <a:xfrm>
            <a:off x="815095" y="764705"/>
            <a:ext cx="10511493" cy="504055"/>
          </a:xfrm>
        </p:spPr>
        <p:txBody>
          <a:bodyPr>
            <a:noAutofit/>
            <a:scene3d>
              <a:camera prst="orthographicFront"/>
              <a:lightRig rig="soft" dir="t"/>
            </a:scene3d>
          </a:bodyPr>
          <a:lstStyle/>
          <a:p>
            <a:pPr eaLnBrk="1" fontAlgn="auto" hangingPunct="1">
              <a:spcAft>
                <a:spcPts val="0"/>
              </a:spcAft>
              <a:defRPr/>
            </a:pPr>
            <a:r>
              <a:rPr lang="zh-CN" altLang="en-US" sz="3300" b="1" dirty="0" smtClean="0"/>
              <a:t>总结：</a:t>
            </a:r>
            <a:r>
              <a:rPr lang="en-US" sz="3300" b="1" dirty="0" smtClean="0"/>
              <a:t>Delta</a:t>
            </a:r>
            <a:r>
              <a:rPr lang="zh-CN" altLang="en-US" sz="3300" b="1" dirty="0" smtClean="0"/>
              <a:t>、</a:t>
            </a:r>
            <a:r>
              <a:rPr lang="en-US" sz="3300" b="1" dirty="0" smtClean="0"/>
              <a:t>Theta</a:t>
            </a:r>
            <a:r>
              <a:rPr lang="zh-CN" altLang="en-US" sz="3300" b="1" dirty="0" smtClean="0"/>
              <a:t>和</a:t>
            </a:r>
            <a:r>
              <a:rPr lang="en-US" sz="3300" b="1" dirty="0" smtClean="0"/>
              <a:t>Gamma</a:t>
            </a:r>
            <a:r>
              <a:rPr lang="zh-CN" altLang="en-US" sz="3300" b="1" dirty="0" smtClean="0"/>
              <a:t>之间的关系</a:t>
            </a:r>
            <a:endParaRPr lang="zh-CN" altLang="en-US" sz="3300" b="1" dirty="0"/>
          </a:p>
        </p:txBody>
      </p:sp>
      <p:sp>
        <p:nvSpPr>
          <p:cNvPr id="11" name="矩形 10"/>
          <p:cNvSpPr/>
          <p:nvPr/>
        </p:nvSpPr>
        <p:spPr>
          <a:xfrm>
            <a:off x="476995" y="116632"/>
            <a:ext cx="6696744"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第七</a:t>
            </a:r>
            <a:r>
              <a:rPr lang="zh-CN" altLang="en-US" sz="2600" b="1" dirty="0" smtClean="0">
                <a:latin typeface="微软雅黑" panose="020B0503020204020204" pitchFamily="34" charset="-122"/>
                <a:ea typeface="微软雅黑" panose="020B0503020204020204" pitchFamily="34" charset="-122"/>
              </a:rPr>
              <a:t>节 希腊字母</a:t>
            </a:r>
            <a:r>
              <a:rPr lang="zh-CN" altLang="en-US" sz="2600" b="1" dirty="0">
                <a:latin typeface="微软雅黑" panose="020B0503020204020204" pitchFamily="34" charset="-122"/>
                <a:ea typeface="微软雅黑" panose="020B0503020204020204" pitchFamily="34" charset="-122"/>
              </a:rPr>
              <a:t>恒等式</a:t>
            </a:r>
          </a:p>
        </p:txBody>
      </p:sp>
    </p:spTree>
    <p:extLst>
      <p:ext uri="{BB962C8B-B14F-4D97-AF65-F5344CB8AC3E}">
        <p14:creationId xmlns:p14="http://schemas.microsoft.com/office/powerpoint/2010/main" val="4097501555"/>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内容占位符 1"/>
          <p:cNvSpPr>
            <a:spLocks noGrp="1"/>
          </p:cNvSpPr>
          <p:nvPr>
            <p:ph idx="1"/>
          </p:nvPr>
        </p:nvSpPr>
        <p:spPr>
          <a:xfrm>
            <a:off x="188963" y="836613"/>
            <a:ext cx="11809312" cy="4525962"/>
          </a:xfrm>
        </p:spPr>
        <p:txBody>
          <a:bodyPr/>
          <a:lstStyle/>
          <a:p>
            <a:pPr eaLnBrk="1" hangingPunct="1"/>
            <a:r>
              <a:rPr lang="zh-CN" altLang="en-US" dirty="0" smtClean="0"/>
              <a:t>通过本部分学习，您可以了解或掌握：五种测度管理风险暴露的方法及其运用。</a:t>
            </a:r>
            <a:endParaRPr lang="en-US" altLang="zh-CN" dirty="0" smtClean="0"/>
          </a:p>
          <a:p>
            <a:pPr eaLnBrk="1" hangingPunct="1"/>
            <a:r>
              <a:rPr lang="zh-CN" altLang="en-US" dirty="0" smtClean="0"/>
              <a:t>介绍</a:t>
            </a:r>
            <a:r>
              <a:rPr lang="en-US" altLang="zh-CN" dirty="0" smtClean="0"/>
              <a:t>Delta</a:t>
            </a:r>
            <a:r>
              <a:rPr lang="zh-CN" altLang="en-US" dirty="0" smtClean="0"/>
              <a:t>、</a:t>
            </a:r>
            <a:r>
              <a:rPr lang="en-US" altLang="zh-CN" dirty="0" smtClean="0"/>
              <a:t>Gamma</a:t>
            </a:r>
            <a:r>
              <a:rPr lang="zh-CN" altLang="en-US" dirty="0" smtClean="0"/>
              <a:t>、</a:t>
            </a:r>
            <a:r>
              <a:rPr lang="en-US" altLang="zh-CN" dirty="0" smtClean="0"/>
              <a:t>Theta</a:t>
            </a:r>
            <a:r>
              <a:rPr lang="zh-CN" altLang="en-US" dirty="0" smtClean="0"/>
              <a:t>、</a:t>
            </a:r>
            <a:r>
              <a:rPr lang="en-US" altLang="zh-CN" dirty="0" smtClean="0"/>
              <a:t>Vega</a:t>
            </a:r>
            <a:r>
              <a:rPr lang="zh-CN" altLang="en-US" dirty="0" smtClean="0"/>
              <a:t>、</a:t>
            </a:r>
            <a:r>
              <a:rPr lang="en-US" altLang="zh-CN" dirty="0" smtClean="0"/>
              <a:t>Rho</a:t>
            </a:r>
            <a:r>
              <a:rPr lang="zh-CN" altLang="en-US" dirty="0" smtClean="0"/>
              <a:t>风险</a:t>
            </a:r>
            <a:r>
              <a:rPr lang="zh-CN" altLang="en-US" dirty="0"/>
              <a:t>对冲</a:t>
            </a:r>
            <a:r>
              <a:rPr lang="zh-CN" altLang="en-US" dirty="0" smtClean="0"/>
              <a:t>策略及其应用。</a:t>
            </a:r>
            <a:br>
              <a:rPr lang="zh-CN" altLang="en-US" dirty="0" smtClean="0"/>
            </a:br>
            <a:r>
              <a:rPr lang="zh-CN" altLang="en-US" dirty="0" smtClean="0"/>
              <a:t/>
            </a:r>
            <a:br>
              <a:rPr lang="zh-CN" altLang="en-US" dirty="0" smtClean="0"/>
            </a:br>
            <a:endParaRPr lang="zh-CN" altLang="en-US" dirty="0" smtClean="0"/>
          </a:p>
        </p:txBody>
      </p:sp>
      <p:pic>
        <p:nvPicPr>
          <p:cNvPr id="144388" name="Picture 5" descr="C:\Users\chen\Desktop\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131" y="2564904"/>
            <a:ext cx="8747028"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76995" y="116632"/>
            <a:ext cx="669674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本章小结</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915091"/>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42</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997275" y="1484784"/>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703344808"/>
              </p:ext>
            </p:extLst>
          </p:nvPr>
        </p:nvGraphicFramePr>
        <p:xfrm>
          <a:off x="2853259" y="3212976"/>
          <a:ext cx="6601421" cy="2046287"/>
        </p:xfrm>
        <a:graphic>
          <a:graphicData uri="http://schemas.openxmlformats.org/presentationml/2006/ole">
            <mc:AlternateContent xmlns:mc="http://schemas.openxmlformats.org/markup-compatibility/2006">
              <mc:Choice xmlns:v="urn:schemas-microsoft-com:vml" Requires="v">
                <p:oleObj spid="_x0000_s2106"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259" y="3212976"/>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88132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期权风险的来源</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marL="285750" indent="-285750">
              <a:lnSpc>
                <a:spcPct val="170000"/>
              </a:lnSpc>
              <a:spcBef>
                <a:spcPts val="0"/>
              </a:spcBef>
              <a:buFont typeface="Wingdings" pitchFamily="2" charset="2"/>
              <a:buChar char="Ø"/>
            </a:pPr>
            <a:r>
              <a:rPr lang="zh-CN" altLang="en-US" sz="1600" dirty="0" smtClean="0"/>
              <a:t> </a:t>
            </a:r>
            <a:r>
              <a:rPr sz="1600" dirty="0" smtClean="0"/>
              <a:t>广义的期权风险包括价格波动风险、市场流动性风险、行权交收风险、合约到期风险、强行平仓风险，以及人为操作失误或计算机系统故障等因素导致的操作风险等</a:t>
            </a:r>
            <a:r>
              <a:rPr lang="zh-CN" sz="1600" dirty="0" smtClean="0"/>
              <a:t>。</a:t>
            </a:r>
            <a:r>
              <a:rPr sz="1600" dirty="0" smtClean="0"/>
              <a:t>本章所关注的期权风险是指对于期权持有者来说，期权价格朝着不利于持有者的方向变动，从而可能给投资者带来损失的风险，这主要来源于期权标的资产的价格变动。根据B-S公式</a:t>
            </a:r>
            <a:r>
              <a:rPr lang="zh-CN" sz="1600" dirty="0" smtClean="0"/>
              <a:t>：</a:t>
            </a:r>
          </a:p>
          <a:p>
            <a:pPr>
              <a:lnSpc>
                <a:spcPct val="170000"/>
              </a:lnSpc>
            </a:pPr>
            <a:r>
              <a:rPr lang="en-US" altLang="zh-CN" sz="1600" dirty="0" smtClean="0"/>
              <a:t>                                                                                                                                                                                                     </a:t>
            </a:r>
            <a:endParaRPr lang="zh-CN" sz="1600" dirty="0" smtClean="0"/>
          </a:p>
          <a:p>
            <a:pPr>
              <a:lnSpc>
                <a:spcPct val="170000"/>
              </a:lnSpc>
            </a:pPr>
            <a:endParaRPr lang="zh-CN" sz="1600" dirty="0" smtClean="0"/>
          </a:p>
          <a:p>
            <a:pPr>
              <a:lnSpc>
                <a:spcPct val="170000"/>
              </a:lnSpc>
            </a:pPr>
            <a:endParaRPr lang="zh-CN" sz="1600" dirty="0" smtClean="0"/>
          </a:p>
          <a:p>
            <a:pPr>
              <a:lnSpc>
                <a:spcPct val="170000"/>
              </a:lnSpc>
            </a:pPr>
            <a:r>
              <a:rPr lang="en-US" sz="1600" dirty="0" smtClean="0"/>
              <a:t>        </a:t>
            </a:r>
            <a:r>
              <a:rPr sz="1600" dirty="0" err="1" smtClean="0"/>
              <a:t>上述式中，</a:t>
            </a:r>
            <a:r>
              <a:rPr lang="en-US" altLang="zh-CN" sz="1600" i="1" dirty="0" err="1" smtClean="0">
                <a:latin typeface="Times" pitchFamily="18" charset="0"/>
              </a:rPr>
              <a:t>c</a:t>
            </a:r>
            <a:r>
              <a:rPr sz="1600" dirty="0" err="1" smtClean="0"/>
              <a:t>为看涨期权价值</a:t>
            </a:r>
            <a:r>
              <a:rPr lang="zh-CN" altLang="en-US" sz="1600" dirty="0"/>
              <a:t>，</a:t>
            </a:r>
            <a:r>
              <a:rPr lang="en-US" altLang="zh-CN" sz="1600" i="1" dirty="0" err="1" smtClean="0">
                <a:latin typeface="Times" pitchFamily="18" charset="0"/>
              </a:rPr>
              <a:t>p</a:t>
            </a:r>
            <a:r>
              <a:rPr sz="1600" dirty="0" err="1" smtClean="0"/>
              <a:t>为看跌期权价值</a:t>
            </a:r>
            <a:r>
              <a:rPr lang="zh-CN" altLang="en-US" sz="1600" dirty="0" smtClean="0"/>
              <a:t>，</a:t>
            </a:r>
            <a:r>
              <a:rPr lang="en-US" altLang="zh-CN" sz="1600" i="1" dirty="0" err="1" smtClean="0">
                <a:latin typeface="Times" pitchFamily="18" charset="0"/>
              </a:rPr>
              <a:t>S</a:t>
            </a:r>
            <a:r>
              <a:rPr sz="1600" dirty="0" err="1" smtClean="0"/>
              <a:t>为标的资产价格</a:t>
            </a:r>
            <a:r>
              <a:rPr lang="zh-CN" altLang="en-US" sz="1600" dirty="0" smtClean="0"/>
              <a:t>，</a:t>
            </a:r>
            <a:r>
              <a:rPr lang="en-US" altLang="zh-CN" sz="1600" i="1" dirty="0" err="1" smtClean="0">
                <a:latin typeface="Times" pitchFamily="18" charset="0"/>
              </a:rPr>
              <a:t>X</a:t>
            </a:r>
            <a:r>
              <a:rPr sz="1600" dirty="0" err="1" smtClean="0"/>
              <a:t>为执行价格</a:t>
            </a:r>
            <a:r>
              <a:rPr lang="zh-CN" altLang="en-US" sz="1600" dirty="0" smtClean="0"/>
              <a:t>，</a:t>
            </a:r>
            <a:r>
              <a:rPr lang="en-US" altLang="zh-CN" sz="1600" i="1" dirty="0" err="1" smtClean="0">
                <a:latin typeface="Times" pitchFamily="18" charset="0"/>
              </a:rPr>
              <a:t>T</a:t>
            </a:r>
            <a:r>
              <a:rPr sz="1600" dirty="0" err="1" smtClean="0"/>
              <a:t>为到期时间</a:t>
            </a:r>
            <a:r>
              <a:rPr lang="zh-CN" altLang="en-US" sz="1600" dirty="0" smtClean="0"/>
              <a:t>，</a:t>
            </a:r>
            <a:r>
              <a:rPr lang="en-US" altLang="zh-CN" sz="1600" i="1" dirty="0" err="1" smtClean="0">
                <a:latin typeface="Times" pitchFamily="18" charset="0"/>
              </a:rPr>
              <a:t>r</a:t>
            </a:r>
            <a:r>
              <a:rPr sz="1600" dirty="0" err="1" smtClean="0"/>
              <a:t>为以连续复利计算的无风险利率，</a:t>
            </a:r>
            <a:r>
              <a:rPr lang="en-US" sz="1600" i="1" dirty="0" err="1" smtClean="0">
                <a:latin typeface="Times" pitchFamily="18" charset="0"/>
              </a:rPr>
              <a:t>N</a:t>
            </a:r>
            <a:r>
              <a:rPr lang="en-US" sz="1600" i="1" dirty="0" smtClean="0">
                <a:latin typeface="Times" pitchFamily="18" charset="0"/>
              </a:rPr>
              <a:t>(*) </a:t>
            </a:r>
            <a:r>
              <a:rPr sz="1600" dirty="0" err="1" smtClean="0"/>
              <a:t>为标准正态分布变量的累计概率分布函数</a:t>
            </a:r>
            <a:r>
              <a:rPr lang="zh-CN" sz="1600" dirty="0" smtClean="0"/>
              <a:t>。</a:t>
            </a:r>
            <a:endParaRPr lang="en-US" altLang="zh-CN" sz="1600" dirty="0" smtClean="0"/>
          </a:p>
          <a:p>
            <a:pPr marL="285750" indent="-285750">
              <a:lnSpc>
                <a:spcPct val="170000"/>
              </a:lnSpc>
              <a:buFont typeface="Wingdings" pitchFamily="2" charset="2"/>
              <a:buChar char="Ø"/>
            </a:pPr>
            <a:r>
              <a:rPr lang="zh-CN" sz="1600" dirty="0" smtClean="0"/>
              <a:t>由以上公式可知期权价值与以下五个因素有关：标的资产价格、执行价格、到期时间、无风险利率和资产的波动率。</a:t>
            </a:r>
            <a:endParaRPr lang="en-US" altLang="zh-CN" sz="1600" dirty="0" smtClean="0"/>
          </a:p>
          <a:p>
            <a:pPr marL="285750" indent="-285750">
              <a:lnSpc>
                <a:spcPct val="170000"/>
              </a:lnSpc>
              <a:buFont typeface="Wingdings" pitchFamily="2" charset="2"/>
              <a:buChar char="Ø"/>
            </a:pPr>
            <a:r>
              <a:rPr lang="zh-CN" sz="1600" dirty="0" smtClean="0"/>
              <a:t>这五个因素的波动会导致期权出现价格大幅波动，可能令期权买方损失全部权利金或令期权卖方面临较大亏损，因此投资者应了解如何管理头寸，有效控制风险敞口。在实践中我们常用希腊值（Greeks）来度量交易中的特定风险。</a:t>
            </a:r>
          </a:p>
          <a:p>
            <a:pPr>
              <a:lnSpc>
                <a:spcPct val="170000"/>
              </a:lnSpc>
            </a:pPr>
            <a:r>
              <a:rPr lang="en-US" altLang="zh-CN"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214"/>
          <p:cNvGraphicFramePr>
            <a:graphicFrameLocks noChangeAspect="1"/>
          </p:cNvGraphicFramePr>
          <p:nvPr>
            <p:extLst>
              <p:ext uri="{D42A27DB-BD31-4B8C-83A1-F6EECF244321}">
                <p14:modId xmlns:p14="http://schemas.microsoft.com/office/powerpoint/2010/main" val="1514534286"/>
              </p:ext>
            </p:extLst>
          </p:nvPr>
        </p:nvGraphicFramePr>
        <p:xfrm>
          <a:off x="3861371" y="2804245"/>
          <a:ext cx="4176147" cy="1054102"/>
        </p:xfrm>
        <a:graphic>
          <a:graphicData uri="http://schemas.openxmlformats.org/presentationml/2006/ole">
            <mc:AlternateContent xmlns:mc="http://schemas.openxmlformats.org/markup-compatibility/2006">
              <mc:Choice xmlns:v="urn:schemas-microsoft-com:vml" Requires="v">
                <p:oleObj spid="_x0000_s3180" r:id="rId3" imgW="1917065" imgH="482600" progId="Equation.DSMT4">
                  <p:embed/>
                </p:oleObj>
              </mc:Choice>
              <mc:Fallback>
                <p:oleObj r:id="rId3" imgW="1917065" imgH="482600" progId="Equation.DSMT4">
                  <p:embed/>
                  <p:pic>
                    <p:nvPicPr>
                      <p:cNvPr id="0" name="图片 3075"/>
                      <p:cNvPicPr/>
                      <p:nvPr/>
                    </p:nvPicPr>
                    <p:blipFill>
                      <a:blip r:embed="rId4"/>
                      <a:stretch>
                        <a:fillRect/>
                      </a:stretch>
                    </p:blipFill>
                    <p:spPr>
                      <a:xfrm>
                        <a:off x="3861371" y="2804245"/>
                        <a:ext cx="4176147" cy="1054102"/>
                      </a:xfrm>
                      <a:prstGeom prst="rect">
                        <a:avLst/>
                      </a:prstGeom>
                      <a:noFill/>
                      <a:ln w="38100">
                        <a:noFill/>
                        <a:miter/>
                      </a:ln>
                    </p:spPr>
                  </p:pic>
                </p:oleObj>
              </mc:Fallback>
            </mc:AlternateContent>
          </a:graphicData>
        </a:graphic>
      </p:graphicFrame>
      <p:sp>
        <p:nvSpPr>
          <p:cNvPr id="19" name="文本框 18"/>
          <p:cNvSpPr txBox="1"/>
          <p:nvPr/>
        </p:nvSpPr>
        <p:spPr>
          <a:xfrm>
            <a:off x="8973820" y="2853055"/>
            <a:ext cx="1472565" cy="368300"/>
          </a:xfrm>
          <a:prstGeom prst="rect">
            <a:avLst/>
          </a:prstGeom>
          <a:noFill/>
        </p:spPr>
        <p:txBody>
          <a:bodyPr wrap="square" rtlCol="0">
            <a:spAutoFit/>
          </a:bodyPr>
          <a:lstStyle/>
          <a:p>
            <a:r>
              <a:rPr lang="zh-CN" altLang="en-US" dirty="0" smtClean="0"/>
              <a:t>（</a:t>
            </a:r>
            <a:r>
              <a:rPr lang="en-US" altLang="zh-CN" dirty="0" smtClean="0"/>
              <a:t>8-</a:t>
            </a:r>
            <a:r>
              <a:rPr lang="zh-CN" altLang="en-US" dirty="0" smtClean="0"/>
              <a:t>1</a:t>
            </a:r>
            <a:r>
              <a:rPr lang="zh-CN" altLang="en-US" dirty="0"/>
              <a:t>）</a:t>
            </a:r>
          </a:p>
        </p:txBody>
      </p:sp>
      <p:sp>
        <p:nvSpPr>
          <p:cNvPr id="20" name="文本框 19"/>
          <p:cNvSpPr txBox="1"/>
          <p:nvPr/>
        </p:nvSpPr>
        <p:spPr>
          <a:xfrm>
            <a:off x="8973820" y="3534410"/>
            <a:ext cx="1472565" cy="368300"/>
          </a:xfrm>
          <a:prstGeom prst="rect">
            <a:avLst/>
          </a:prstGeom>
          <a:noFill/>
        </p:spPr>
        <p:txBody>
          <a:bodyPr wrap="square" rtlCol="0">
            <a:spAutoFit/>
          </a:bodyPr>
          <a:lstStyle/>
          <a:p>
            <a:r>
              <a:rPr lang="zh-CN" altLang="en-US" dirty="0" smtClean="0"/>
              <a:t>（</a:t>
            </a:r>
            <a:r>
              <a:rPr lang="en-US" altLang="zh-CN" dirty="0" smtClean="0"/>
              <a:t>8-2</a:t>
            </a:r>
            <a:r>
              <a:rPr lang="zh-CN" altLang="en-US" dirty="0"/>
              <a:t>）</a:t>
            </a: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期权风险对冲的含义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marL="285750" indent="-285750">
              <a:lnSpc>
                <a:spcPct val="170000"/>
              </a:lnSpc>
              <a:spcBef>
                <a:spcPts val="0"/>
              </a:spcBef>
              <a:buFont typeface="Wingdings" pitchFamily="2" charset="2"/>
              <a:buChar char="Ø"/>
            </a:pPr>
            <a:r>
              <a:rPr lang="zh-CN" altLang="en-US" sz="1600" dirty="0" smtClean="0"/>
              <a:t>  </a:t>
            </a:r>
            <a:r>
              <a:rPr sz="1600" dirty="0" smtClean="0"/>
              <a:t>期权风险对冲的关键是对风险的度量</a:t>
            </a:r>
          </a:p>
          <a:p>
            <a:pPr marL="285750" indent="-285750">
              <a:lnSpc>
                <a:spcPct val="170000"/>
              </a:lnSpc>
              <a:buFont typeface="Wingdings" pitchFamily="2" charset="2"/>
              <a:buChar char="Ø"/>
            </a:pPr>
            <a:r>
              <a:rPr sz="1600" b="1" dirty="0" smtClean="0"/>
              <a:t>希腊值（Greeks）方法</a:t>
            </a:r>
            <a:r>
              <a:rPr lang="en-US" sz="1600" dirty="0" smtClean="0"/>
              <a:t>——</a:t>
            </a:r>
            <a:r>
              <a:rPr sz="1600" dirty="0" smtClean="0"/>
              <a:t>首先可以通过基于Taylor展示式的资产组合价值随市场因子变化的二阶形式来展现</a:t>
            </a:r>
          </a:p>
          <a:p>
            <a:pPr>
              <a:lnSpc>
                <a:spcPct val="170000"/>
              </a:lnSpc>
            </a:pPr>
            <a:endParaRPr lang="zh-CN" sz="1600" dirty="0" smtClean="0"/>
          </a:p>
          <a:p>
            <a:pPr>
              <a:lnSpc>
                <a:spcPct val="170000"/>
              </a:lnSpc>
            </a:pPr>
            <a:endParaRPr lang="zh-CN" sz="1600" dirty="0" smtClean="0"/>
          </a:p>
          <a:p>
            <a:pPr>
              <a:lnSpc>
                <a:spcPct val="170000"/>
              </a:lnSpc>
            </a:pPr>
            <a:r>
              <a:rPr lang="zh-CN" altLang="en-US" sz="1600" dirty="0" smtClean="0"/>
              <a:t>令期权价格为</a:t>
            </a:r>
            <a:r>
              <a:rPr lang="en-US" altLang="zh-CN" sz="1600" dirty="0" smtClean="0"/>
              <a:t>                                 </a:t>
            </a:r>
            <a:r>
              <a:rPr lang="zh-CN" altLang="en-US" sz="1600" dirty="0" smtClean="0"/>
              <a:t>，其中，</a:t>
            </a:r>
            <a:r>
              <a:rPr lang="en-US" altLang="zh-CN" sz="1600" dirty="0" smtClean="0"/>
              <a:t>  </a:t>
            </a:r>
            <a:r>
              <a:rPr lang="zh-CN" altLang="en-US" sz="1600" dirty="0" smtClean="0"/>
              <a:t>表示标的物资产的当前价格，</a:t>
            </a:r>
            <a:r>
              <a:rPr lang="en-US" altLang="zh-CN" sz="1600" dirty="0" smtClean="0"/>
              <a:t>  </a:t>
            </a:r>
            <a:r>
              <a:rPr lang="zh-CN" altLang="en-US" sz="1600" dirty="0" smtClean="0"/>
              <a:t>表示当前时间，</a:t>
            </a:r>
            <a:r>
              <a:rPr lang="en-US" altLang="zh-CN" sz="1600" dirty="0" smtClean="0"/>
              <a:t> </a:t>
            </a:r>
            <a:r>
              <a:rPr lang="zh-CN" altLang="en-US" sz="1600" dirty="0" smtClean="0"/>
              <a:t>表示无风险利率，</a:t>
            </a:r>
            <a:r>
              <a:rPr lang="en-US" altLang="zh-CN" sz="1600" dirty="0" smtClean="0"/>
              <a:t>  </a:t>
            </a:r>
            <a:r>
              <a:rPr lang="zh-CN" altLang="en-US" sz="1600" dirty="0" smtClean="0"/>
              <a:t>表示标的物资产价格的波动率，则期权价格的泰勒展开式为：</a:t>
            </a:r>
          </a:p>
          <a:p>
            <a:pPr>
              <a:lnSpc>
                <a:spcPct val="170000"/>
              </a:lnSpc>
            </a:pPr>
            <a:endParaRPr lang="zh-CN" altLang="en-US" sz="1600" dirty="0" smtClean="0"/>
          </a:p>
          <a:p>
            <a:pPr>
              <a:lnSpc>
                <a:spcPct val="170000"/>
              </a:lnSpc>
            </a:pPr>
            <a:endParaRPr lang="zh-CN" altLang="en-US" sz="1600" dirty="0" smtClean="0"/>
          </a:p>
          <a:p>
            <a:pPr>
              <a:lnSpc>
                <a:spcPct val="170000"/>
              </a:lnSpc>
            </a:pPr>
            <a:r>
              <a:rPr lang="zh-CN" altLang="en-US" sz="1600" dirty="0" smtClean="0"/>
              <a:t>式（</a:t>
            </a:r>
            <a:r>
              <a:rPr lang="en-US" altLang="zh-CN" sz="1600" dirty="0" smtClean="0"/>
              <a:t>8-4</a:t>
            </a:r>
            <a:r>
              <a:rPr lang="zh-CN" altLang="en-US" sz="1600" dirty="0" smtClean="0"/>
              <a:t>）中的导数项便是希腊值。期权的希腊值就是这样一套风险管理工具，是量化期权头寸各种风险因素的一种指标。通过希腊值，可以动态管理市场中的各种风险敞口，并根据对价格变动方向或价格波动率的预期构造出各种各样的期权策略。</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9" name="对象 -2147482210"/>
          <p:cNvGraphicFramePr/>
          <p:nvPr/>
        </p:nvGraphicFramePr>
        <p:xfrm>
          <a:off x="4005580" y="3369310"/>
          <a:ext cx="187325" cy="232410"/>
        </p:xfrm>
        <a:graphic>
          <a:graphicData uri="http://schemas.openxmlformats.org/presentationml/2006/ole">
            <mc:AlternateContent xmlns:mc="http://schemas.openxmlformats.org/markup-compatibility/2006">
              <mc:Choice xmlns:v="urn:schemas-microsoft-com:vml" Requires="v">
                <p:oleObj spid="_x0000_s4367" r:id="rId3" imgW="139700" imgH="177165" progId="Equation.DSMT4">
                  <p:embed/>
                </p:oleObj>
              </mc:Choice>
              <mc:Fallback>
                <p:oleObj r:id="rId3" imgW="139700" imgH="177165" progId="Equation.DSMT4">
                  <p:embed/>
                  <p:pic>
                    <p:nvPicPr>
                      <p:cNvPr id="0" name="图片 3"/>
                      <p:cNvPicPr/>
                      <p:nvPr/>
                    </p:nvPicPr>
                    <p:blipFill>
                      <a:blip r:embed="rId4"/>
                      <a:stretch>
                        <a:fillRect/>
                      </a:stretch>
                    </p:blipFill>
                    <p:spPr>
                      <a:xfrm>
                        <a:off x="4005580" y="3369310"/>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9924415" y="3419158"/>
          <a:ext cx="183515" cy="165100"/>
        </p:xfrm>
        <a:graphic>
          <a:graphicData uri="http://schemas.openxmlformats.org/presentationml/2006/ole">
            <mc:AlternateContent xmlns:mc="http://schemas.openxmlformats.org/markup-compatibility/2006">
              <mc:Choice xmlns:v="urn:schemas-microsoft-com:vml" Requires="v">
                <p:oleObj spid="_x0000_s4368" r:id="rId5" imgW="152400" imgH="139700" progId="Equation.DSMT4">
                  <p:embed/>
                </p:oleObj>
              </mc:Choice>
              <mc:Fallback>
                <p:oleObj r:id="rId5" imgW="152400" imgH="139700" progId="Equation.DSMT4">
                  <p:embed/>
                  <p:pic>
                    <p:nvPicPr>
                      <p:cNvPr id="0" name="图片 6"/>
                      <p:cNvPicPr/>
                      <p:nvPr/>
                    </p:nvPicPr>
                    <p:blipFill>
                      <a:blip r:embed="rId6"/>
                      <a:stretch>
                        <a:fillRect/>
                      </a:stretch>
                    </p:blipFill>
                    <p:spPr>
                      <a:xfrm>
                        <a:off x="9924415" y="3419158"/>
                        <a:ext cx="183515" cy="165100"/>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6790055" y="3403918"/>
          <a:ext cx="95885" cy="180340"/>
        </p:xfrm>
        <a:graphic>
          <a:graphicData uri="http://schemas.openxmlformats.org/presentationml/2006/ole">
            <mc:AlternateContent xmlns:mc="http://schemas.openxmlformats.org/markup-compatibility/2006">
              <mc:Choice xmlns:v="urn:schemas-microsoft-com:vml" Requires="v">
                <p:oleObj spid="_x0000_s4369" r:id="rId7" imgW="88265" imgH="152400" progId="Equation.DSMT4">
                  <p:embed/>
                </p:oleObj>
              </mc:Choice>
              <mc:Fallback>
                <p:oleObj r:id="rId7" imgW="88265" imgH="152400" progId="Equation.DSMT4">
                  <p:embed/>
                  <p:pic>
                    <p:nvPicPr>
                      <p:cNvPr id="0" name="图片 7"/>
                      <p:cNvPicPr/>
                      <p:nvPr/>
                    </p:nvPicPr>
                    <p:blipFill>
                      <a:blip r:embed="rId8"/>
                      <a:stretch>
                        <a:fillRect/>
                      </a:stretch>
                    </p:blipFill>
                    <p:spPr>
                      <a:xfrm>
                        <a:off x="6790055" y="3403918"/>
                        <a:ext cx="95885" cy="180340"/>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8253730" y="3356610"/>
          <a:ext cx="158750" cy="187960"/>
        </p:xfrm>
        <a:graphic>
          <a:graphicData uri="http://schemas.openxmlformats.org/presentationml/2006/ole">
            <mc:AlternateContent xmlns:mc="http://schemas.openxmlformats.org/markup-compatibility/2006">
              <mc:Choice xmlns:v="urn:schemas-microsoft-com:vml" Requires="v">
                <p:oleObj spid="_x0000_s4370" r:id="rId9" imgW="114300" imgH="127000" progId="Equation.DSMT4">
                  <p:embed/>
                </p:oleObj>
              </mc:Choice>
              <mc:Fallback>
                <p:oleObj r:id="rId9" imgW="114300" imgH="127000" progId="Equation.DSMT4">
                  <p:embed/>
                  <p:pic>
                    <p:nvPicPr>
                      <p:cNvPr id="0" name="图片 10"/>
                      <p:cNvPicPr/>
                      <p:nvPr/>
                    </p:nvPicPr>
                    <p:blipFill>
                      <a:blip r:embed="rId10"/>
                      <a:stretch>
                        <a:fillRect/>
                      </a:stretch>
                    </p:blipFill>
                    <p:spPr>
                      <a:xfrm>
                        <a:off x="8253730" y="3356610"/>
                        <a:ext cx="158750" cy="187960"/>
                      </a:xfrm>
                      <a:prstGeom prst="rect">
                        <a:avLst/>
                      </a:prstGeom>
                      <a:noFill/>
                      <a:ln w="38100">
                        <a:noFill/>
                        <a:miter/>
                      </a:ln>
                    </p:spPr>
                  </p:pic>
                </p:oleObj>
              </mc:Fallback>
            </mc:AlternateContent>
          </a:graphicData>
        </a:graphic>
      </p:graphicFrame>
      <p:graphicFrame>
        <p:nvGraphicFramePr>
          <p:cNvPr id="2" name="对象 -2147482203"/>
          <p:cNvGraphicFramePr>
            <a:graphicFrameLocks noChangeAspect="1"/>
          </p:cNvGraphicFramePr>
          <p:nvPr>
            <p:extLst>
              <p:ext uri="{D42A27DB-BD31-4B8C-83A1-F6EECF244321}">
                <p14:modId xmlns:p14="http://schemas.microsoft.com/office/powerpoint/2010/main" val="3588546928"/>
              </p:ext>
            </p:extLst>
          </p:nvPr>
        </p:nvGraphicFramePr>
        <p:xfrm>
          <a:off x="3141291" y="2348880"/>
          <a:ext cx="5908794" cy="800959"/>
        </p:xfrm>
        <a:graphic>
          <a:graphicData uri="http://schemas.openxmlformats.org/presentationml/2006/ole">
            <mc:AlternateContent xmlns:mc="http://schemas.openxmlformats.org/markup-compatibility/2006">
              <mc:Choice xmlns:v="urn:schemas-microsoft-com:vml" Requires="v">
                <p:oleObj spid="_x0000_s4371" r:id="rId11" imgW="2705100" imgH="469900" progId="Equation.DSMT4">
                  <p:embed/>
                </p:oleObj>
              </mc:Choice>
              <mc:Fallback>
                <p:oleObj r:id="rId11" imgW="2705100" imgH="469900" progId="Equation.DSMT4">
                  <p:embed/>
                  <p:pic>
                    <p:nvPicPr>
                      <p:cNvPr id="0" name="图片 18"/>
                      <p:cNvPicPr/>
                      <p:nvPr/>
                    </p:nvPicPr>
                    <p:blipFill>
                      <a:blip r:embed="rId12"/>
                      <a:stretch>
                        <a:fillRect/>
                      </a:stretch>
                    </p:blipFill>
                    <p:spPr>
                      <a:xfrm>
                        <a:off x="3141291" y="2348880"/>
                        <a:ext cx="5908794" cy="800959"/>
                      </a:xfrm>
                      <a:prstGeom prst="rect">
                        <a:avLst/>
                      </a:prstGeom>
                      <a:noFill/>
                      <a:ln w="38100">
                        <a:noFill/>
                        <a:miter/>
                      </a:ln>
                    </p:spPr>
                  </p:pic>
                </p:oleObj>
              </mc:Fallback>
            </mc:AlternateContent>
          </a:graphicData>
        </a:graphic>
      </p:graphicFrame>
      <p:pic>
        <p:nvPicPr>
          <p:cNvPr id="3" name="图片 -2147482611"/>
          <p:cNvPicPr>
            <a:picLocks noChangeAspect="1"/>
          </p:cNvPicPr>
          <p:nvPr/>
        </p:nvPicPr>
        <p:blipFill>
          <a:blip r:embed="rId13"/>
          <a:stretch>
            <a:fillRect/>
          </a:stretch>
        </p:blipFill>
        <p:spPr>
          <a:xfrm>
            <a:off x="1772920" y="3327400"/>
            <a:ext cx="1511300" cy="307975"/>
          </a:xfrm>
          <a:prstGeom prst="rect">
            <a:avLst/>
          </a:prstGeom>
          <a:noFill/>
          <a:ln w="9525">
            <a:noFill/>
          </a:ln>
        </p:spPr>
      </p:pic>
      <p:graphicFrame>
        <p:nvGraphicFramePr>
          <p:cNvPr id="4" name="对象 -2147482606"/>
          <p:cNvGraphicFramePr>
            <a:graphicFrameLocks noChangeAspect="1"/>
          </p:cNvGraphicFramePr>
          <p:nvPr>
            <p:extLst>
              <p:ext uri="{D42A27DB-BD31-4B8C-83A1-F6EECF244321}">
                <p14:modId xmlns:p14="http://schemas.microsoft.com/office/powerpoint/2010/main" val="264591941"/>
              </p:ext>
            </p:extLst>
          </p:nvPr>
        </p:nvGraphicFramePr>
        <p:xfrm>
          <a:off x="3065146" y="4220845"/>
          <a:ext cx="5908794" cy="751487"/>
        </p:xfrm>
        <a:graphic>
          <a:graphicData uri="http://schemas.openxmlformats.org/presentationml/2006/ole">
            <mc:AlternateContent xmlns:mc="http://schemas.openxmlformats.org/markup-compatibility/2006">
              <mc:Choice xmlns:v="urn:schemas-microsoft-com:vml" Requires="v">
                <p:oleObj spid="_x0000_s4372" r:id="rId14" imgW="3314700" imgH="419100" progId="Equation.DSMT4">
                  <p:embed/>
                </p:oleObj>
              </mc:Choice>
              <mc:Fallback>
                <p:oleObj r:id="rId14" imgW="3314700" imgH="419100" progId="Equation.DSMT4">
                  <p:embed/>
                  <p:pic>
                    <p:nvPicPr>
                      <p:cNvPr id="0" name="图片 19"/>
                      <p:cNvPicPr/>
                      <p:nvPr/>
                    </p:nvPicPr>
                    <p:blipFill>
                      <a:blip r:embed="rId15"/>
                      <a:stretch>
                        <a:fillRect/>
                      </a:stretch>
                    </p:blipFill>
                    <p:spPr>
                      <a:xfrm>
                        <a:off x="3065146" y="4220845"/>
                        <a:ext cx="5908794" cy="751487"/>
                      </a:xfrm>
                      <a:prstGeom prst="rect">
                        <a:avLst/>
                      </a:prstGeom>
                      <a:noFill/>
                      <a:ln w="38100">
                        <a:noFill/>
                        <a:miter/>
                      </a:ln>
                    </p:spPr>
                  </p:pic>
                </p:oleObj>
              </mc:Fallback>
            </mc:AlternateContent>
          </a:graphicData>
        </a:graphic>
      </p:graphicFrame>
      <p:sp>
        <p:nvSpPr>
          <p:cNvPr id="21" name="文本框 20"/>
          <p:cNvSpPr txBox="1"/>
          <p:nvPr/>
        </p:nvSpPr>
        <p:spPr>
          <a:xfrm>
            <a:off x="9838055" y="2661920"/>
            <a:ext cx="1472565" cy="368300"/>
          </a:xfrm>
          <a:prstGeom prst="rect">
            <a:avLst/>
          </a:prstGeom>
          <a:noFill/>
        </p:spPr>
        <p:txBody>
          <a:bodyPr wrap="square" rtlCol="0">
            <a:spAutoFit/>
          </a:bodyPr>
          <a:lstStyle/>
          <a:p>
            <a:r>
              <a:rPr lang="zh-CN" altLang="en-US" dirty="0" smtClean="0"/>
              <a:t>（</a:t>
            </a:r>
            <a:r>
              <a:rPr lang="en-US" altLang="zh-CN" dirty="0" smtClean="0"/>
              <a:t>8-3</a:t>
            </a:r>
            <a:r>
              <a:rPr lang="zh-CN" altLang="en-US" dirty="0"/>
              <a:t>）</a:t>
            </a:r>
          </a:p>
        </p:txBody>
      </p:sp>
      <p:sp>
        <p:nvSpPr>
          <p:cNvPr id="22" name="文本框 21"/>
          <p:cNvSpPr txBox="1"/>
          <p:nvPr/>
        </p:nvSpPr>
        <p:spPr>
          <a:xfrm>
            <a:off x="9838055" y="4509135"/>
            <a:ext cx="1472565" cy="368300"/>
          </a:xfrm>
          <a:prstGeom prst="rect">
            <a:avLst/>
          </a:prstGeom>
          <a:noFill/>
        </p:spPr>
        <p:txBody>
          <a:bodyPr wrap="square" rtlCol="0">
            <a:spAutoFit/>
          </a:bodyPr>
          <a:lstStyle/>
          <a:p>
            <a:r>
              <a:rPr lang="zh-CN" altLang="en-US" dirty="0" smtClean="0"/>
              <a:t>（</a:t>
            </a:r>
            <a:r>
              <a:rPr lang="en-US" altLang="zh-CN" dirty="0" smtClean="0"/>
              <a:t>8-4</a:t>
            </a:r>
            <a:r>
              <a:rPr lang="zh-CN" altLang="en-US" dirty="0"/>
              <a:t>）</a:t>
            </a: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2"/>
            </p:custDataLst>
            <p:extLst>
              <p:ext uri="{D42A27DB-BD31-4B8C-83A1-F6EECF244321}">
                <p14:modId xmlns:p14="http://schemas.microsoft.com/office/powerpoint/2010/main" val="815526499"/>
              </p:ext>
            </p:extLst>
          </p:nvPr>
        </p:nvGraphicFramePr>
        <p:xfrm>
          <a:off x="404987" y="1196753"/>
          <a:ext cx="11144129" cy="5383725"/>
        </p:xfrm>
        <a:graphic>
          <a:graphicData uri="http://schemas.openxmlformats.org/drawingml/2006/table">
            <a:tbl>
              <a:tblPr>
                <a:tableStyleId>{3C2FFA5D-87B4-456A-9821-1D502468CF0F}</a:tableStyleId>
              </a:tblPr>
              <a:tblGrid>
                <a:gridCol w="2441679"/>
                <a:gridCol w="2864847"/>
                <a:gridCol w="5837603"/>
              </a:tblGrid>
              <a:tr h="45128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dirty="0" smtClean="0">
                          <a:ln>
                            <a:noFill/>
                          </a:ln>
                          <a:effectLst/>
                        </a:rPr>
                        <a:t>灵敏度指标</a:t>
                      </a:r>
                      <a:endParaRPr kumimoji="0" lang="zh-CN" altLang="en-US" sz="2400" b="1"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    公式</a:t>
                      </a:r>
                      <a:endParaRPr kumimoji="0" lang="zh-CN" altLang="en-US" sz="2400" b="1"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   </a:t>
                      </a:r>
                      <a:r>
                        <a:rPr kumimoji="0" lang="zh-CN" altLang="en-US" sz="2400" u="none" strike="noStrike" cap="none" normalizeH="0" baseline="0" smtClean="0">
                          <a:ln>
                            <a:noFill/>
                          </a:ln>
                          <a:effectLst/>
                        </a:rPr>
                        <a:t>含义</a:t>
                      </a:r>
                      <a:endParaRPr kumimoji="0" lang="zh-CN" altLang="en-US" sz="2400" b="1"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r>
              <a:tr h="816379">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δ (Delta)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反映金融衍生品价格对其标的物资产价格的线性敏感性</a:t>
                      </a: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marL="342900" indent="-342900"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γ (Gamma)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反映灵敏度系数</a:t>
                      </a:r>
                      <a:r>
                        <a:rPr kumimoji="0" lang="en-US" altLang="zh-CN" sz="2400" u="none" strike="noStrike" cap="none" normalizeH="0" baseline="0" smtClean="0">
                          <a:ln>
                            <a:noFill/>
                          </a:ln>
                          <a:effectLst/>
                        </a:rPr>
                        <a:t>δ</a:t>
                      </a:r>
                      <a:r>
                        <a:rPr kumimoji="0" lang="zh-CN" altLang="en-US" sz="2400" u="none" strike="noStrike" cap="none" normalizeH="0" baseline="0" smtClean="0">
                          <a:ln>
                            <a:noFill/>
                          </a:ln>
                          <a:effectLst/>
                        </a:rPr>
                        <a:t>对标的物资产价格</a:t>
                      </a:r>
                      <a:r>
                        <a:rPr kumimoji="0" lang="en-US" altLang="zh-CN" sz="2400" u="none" strike="noStrike" cap="none" normalizeH="0" baseline="0" smtClean="0">
                          <a:ln>
                            <a:noFill/>
                          </a:ln>
                          <a:effectLst/>
                        </a:rPr>
                        <a:t>S</a:t>
                      </a:r>
                      <a:r>
                        <a:rPr kumimoji="0" lang="zh-CN" altLang="en-US" sz="2400" u="none" strike="noStrike" cap="none" normalizeH="0" baseline="0" smtClean="0">
                          <a:ln>
                            <a:noFill/>
                          </a:ln>
                          <a:effectLst/>
                        </a:rPr>
                        <a:t>的灵敏性</a:t>
                      </a:r>
                      <a:endParaRPr kumimoji="0" lang="zh-CN" altLang="en-US" sz="2400" b="0"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r>
              <a:tr h="811677">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θ (Theta)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反映金融衍生品价格对时间变化的敏感性</a:t>
                      </a: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Λ (Vega)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dirty="0" smtClean="0">
                          <a:ln>
                            <a:noFill/>
                          </a:ln>
                          <a:effectLst/>
                        </a:rPr>
                        <a:t>反映衍生证券价格对其标的物资产价格波动率的线性敏感性</a:t>
                      </a:r>
                      <a:endParaRPr kumimoji="0" lang="zh-CN" altLang="en-US" sz="2400" b="0"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ρ</a:t>
                      </a:r>
                      <a:r>
                        <a:rPr kumimoji="0" lang="zh-CN" altLang="en-US" sz="2400" u="none" strike="noStrike" cap="none" normalizeH="0" baseline="0" smtClean="0">
                          <a:ln>
                            <a:noFill/>
                          </a:ln>
                          <a:effectLst/>
                        </a:rPr>
                        <a:t>（</a:t>
                      </a:r>
                      <a:r>
                        <a:rPr kumimoji="0" lang="en-US" altLang="zh-CN" sz="2400" u="none" strike="noStrike" cap="none" normalizeH="0" baseline="0" smtClean="0">
                          <a:ln>
                            <a:noFill/>
                          </a:ln>
                          <a:effectLst/>
                        </a:rPr>
                        <a:t>Rho</a:t>
                      </a:r>
                      <a:r>
                        <a:rPr kumimoji="0" lang="zh-CN" altLang="en-US" sz="2400" u="none" strike="noStrike" cap="none" normalizeH="0" baseline="0" smtClean="0">
                          <a:ln>
                            <a:noFill/>
                          </a:ln>
                          <a:effectLst/>
                        </a:rPr>
                        <a:t>）</a:t>
                      </a:r>
                      <a:endParaRPr kumimoji="0" lang="zh-CN" altLang="en-US" sz="2400" b="0"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反映金融衍生品价格关于利率的线性敏感性</a:t>
                      </a: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λ(Lambda)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dirty="0" smtClean="0">
                          <a:ln>
                            <a:noFill/>
                          </a:ln>
                          <a:effectLst/>
                        </a:rPr>
                        <a:t>反映金融衍生品价格对其标的物资产价格的弹性关系</a:t>
                      </a:r>
                      <a:endParaRPr kumimoji="0" lang="zh-CN" altLang="en-US" sz="2400" b="0"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r>
            </a:tbl>
          </a:graphicData>
        </a:graphic>
      </p:graphicFrame>
      <p:sp>
        <p:nvSpPr>
          <p:cNvPr id="14374" name="Rectangle 2"/>
          <p:cNvSpPr>
            <a:spLocks noGrp="1" noChangeArrowheads="1"/>
          </p:cNvSpPr>
          <p:nvPr>
            <p:ph type="title"/>
          </p:nvPr>
        </p:nvSpPr>
        <p:spPr>
          <a:xfrm>
            <a:off x="621011" y="764704"/>
            <a:ext cx="9952911" cy="894715"/>
          </a:xfrm>
          <a:noFill/>
          <a:ln>
            <a:noFill/>
          </a:ln>
          <a:effectLst/>
          <a:sp3d prstMaterial="plastic"/>
        </p:spPr>
        <p:txBody>
          <a:bodyPr vert="horz" anchor="b">
            <a:noAutofit/>
            <a:scene3d>
              <a:camera prst="orthographicFront"/>
              <a:lightRig rig="soft" dir="t"/>
            </a:scene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期权风险对冲指标的含义解析</a:t>
            </a:r>
            <a:b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br>
            <a:endParaRPr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4375" name="Rectangle 3"/>
          <p:cNvSpPr>
            <a:spLocks noGrp="1" noChangeArrowheads="1"/>
          </p:cNvSpPr>
          <p:nvPr>
            <p:ph sz="quarter" idx="1"/>
          </p:nvPr>
        </p:nvSpPr>
        <p:spPr>
          <a:xfrm>
            <a:off x="755356" y="1752600"/>
            <a:ext cx="10663833" cy="381000"/>
          </a:xfrm>
        </p:spPr>
        <p:txBody>
          <a:bodyPr vert="horz" wrap="square" lIns="91440" tIns="45720" rIns="91440" bIns="45720" numCol="1" anchor="t" anchorCtr="0" compatLnSpc="1">
            <a:normAutofit fontScale="87500"/>
          </a:bodyPr>
          <a:lstStyle/>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endParaRPr kumimoji="0" lang="en-US" altLang="zh-CN" sz="600" b="0" i="0" u="none" strike="noStrike" kern="1200" cap="none" spc="0" normalizeH="0" baseline="0" noProof="0" smtClean="0">
              <a:ln>
                <a:noFill/>
              </a:ln>
              <a:solidFill>
                <a:schemeClr val="tx1"/>
              </a:solidFill>
              <a:effectLst/>
              <a:uLnTx/>
              <a:uFillTx/>
              <a:latin typeface="+mn-lt"/>
              <a:ea typeface="+mn-ea"/>
              <a:cs typeface="+mn-cs"/>
            </a:endParaRPr>
          </a:p>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endParaRPr kumimoji="0" lang="en-US" altLang="zh-CN" sz="600" b="0" i="0" u="none" strike="noStrike" kern="1200" cap="none" spc="0" normalizeH="0" baseline="0" noProof="0" smtClean="0">
              <a:ln>
                <a:noFill/>
              </a:ln>
              <a:solidFill>
                <a:schemeClr val="tx1"/>
              </a:solidFill>
              <a:effectLst/>
              <a:uLnTx/>
              <a:uFillTx/>
              <a:latin typeface="+mn-lt"/>
              <a:ea typeface="+mn-ea"/>
              <a:cs typeface="+mn-cs"/>
            </a:endParaRPr>
          </a:p>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endParaRPr kumimoji="0" lang="en-US" altLang="zh-CN" sz="600" b="0" i="0" u="none" strike="noStrike" kern="1200" cap="none" spc="0" normalizeH="0" baseline="0" noProof="0" smtClean="0">
              <a:ln>
                <a:noFill/>
              </a:ln>
              <a:solidFill>
                <a:schemeClr val="tx1"/>
              </a:solidFill>
              <a:effectLst/>
              <a:uLnTx/>
              <a:uFillTx/>
              <a:latin typeface="+mn-lt"/>
              <a:ea typeface="+mn-ea"/>
              <a:cs typeface="+mn-cs"/>
            </a:endParaRPr>
          </a:p>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r>
              <a:rPr kumimoji="0" lang="en-US" altLang="zh-CN" sz="600" b="0" i="0" u="none" strike="noStrike" kern="1200" cap="none" spc="0" normalizeH="0" baseline="0" noProof="0" smtClean="0">
                <a:ln>
                  <a:noFill/>
                </a:ln>
                <a:solidFill>
                  <a:schemeClr val="tx1"/>
                </a:solidFill>
                <a:effectLst/>
                <a:uLnTx/>
                <a:uFillTx/>
                <a:latin typeface="+mn-lt"/>
                <a:ea typeface="+mn-ea"/>
                <a:cs typeface="+mn-cs"/>
              </a:rPr>
              <a:t>     </a:t>
            </a:r>
            <a:r>
              <a:rPr kumimoji="0" lang="zh-CN" altLang="en-US" sz="600" b="0" i="0" u="none" strike="noStrike" kern="1200" cap="none" spc="0" normalizeH="0" baseline="0" noProof="0" smtClean="0">
                <a:ln>
                  <a:noFill/>
                </a:ln>
                <a:solidFill>
                  <a:schemeClr val="tx1"/>
                </a:solidFill>
                <a:effectLst/>
                <a:uLnTx/>
                <a:uFillTx/>
                <a:latin typeface="+mn-lt"/>
                <a:ea typeface="+mn-ea"/>
                <a:cs typeface="+mn-cs"/>
              </a:rPr>
              <a:t> </a:t>
            </a:r>
          </a:p>
        </p:txBody>
      </p:sp>
      <p:sp>
        <p:nvSpPr>
          <p:cNvPr id="13351" name="Rectangle 5"/>
          <p:cNvSpPr/>
          <p:nvPr/>
        </p:nvSpPr>
        <p:spPr>
          <a:xfrm>
            <a:off x="0" y="3049072"/>
            <a:ext cx="184731" cy="369332"/>
          </a:xfrm>
          <a:prstGeom prst="rect">
            <a:avLst/>
          </a:prstGeom>
          <a:noFill/>
          <a:ln w="9525">
            <a:noFill/>
          </a:ln>
        </p:spPr>
        <p:txBody>
          <a:bodyPr wrap="none" anchor="ct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Lucida Sans Unicode" panose="020B0602030504020204" pitchFamily="34" charset="0"/>
              <a:ea typeface="黑体" panose="02010609060101010101" pitchFamily="49" charset="-122"/>
            </a:endParaRPr>
          </a:p>
        </p:txBody>
      </p:sp>
      <p:graphicFrame>
        <p:nvGraphicFramePr>
          <p:cNvPr id="13352" name="Object 4"/>
          <p:cNvGraphicFramePr>
            <a:graphicFrameLocks noChangeAspect="1"/>
          </p:cNvGraphicFramePr>
          <p:nvPr>
            <p:extLst>
              <p:ext uri="{D42A27DB-BD31-4B8C-83A1-F6EECF244321}">
                <p14:modId xmlns:p14="http://schemas.microsoft.com/office/powerpoint/2010/main" val="3149460098"/>
              </p:ext>
            </p:extLst>
          </p:nvPr>
        </p:nvGraphicFramePr>
        <p:xfrm>
          <a:off x="3573339" y="1772816"/>
          <a:ext cx="1219200" cy="736600"/>
        </p:xfrm>
        <a:graphic>
          <a:graphicData uri="http://schemas.openxmlformats.org/presentationml/2006/ole">
            <mc:AlternateContent xmlns:mc="http://schemas.openxmlformats.org/markup-compatibility/2006">
              <mc:Choice xmlns:v="urn:schemas-microsoft-com:vml" Requires="v">
                <p:oleObj spid="_x0000_s63718" name="Equation" r:id="rId4" imgW="15849600" imgH="12598400" progId="Equation.DSMT4">
                  <p:embed/>
                </p:oleObj>
              </mc:Choice>
              <mc:Fallback>
                <p:oleObj name="Equation" r:id="rId4" imgW="15849600" imgH="12598400" progId="Equation.DSMT4">
                  <p:embed/>
                  <p:pic>
                    <p:nvPicPr>
                      <p:cNvPr id="0" name=""/>
                      <p:cNvPicPr/>
                      <p:nvPr/>
                    </p:nvPicPr>
                    <p:blipFill>
                      <a:blip r:embed="rId5"/>
                      <a:stretch>
                        <a:fillRect/>
                      </a:stretch>
                    </p:blipFill>
                    <p:spPr>
                      <a:xfrm>
                        <a:off x="3573339" y="1772816"/>
                        <a:ext cx="1219200" cy="736600"/>
                      </a:xfrm>
                      <a:prstGeom prst="rect">
                        <a:avLst/>
                      </a:prstGeom>
                      <a:noFill/>
                      <a:ln w="38100">
                        <a:noFill/>
                        <a:miter/>
                      </a:ln>
                    </p:spPr>
                  </p:pic>
                </p:oleObj>
              </mc:Fallback>
            </mc:AlternateContent>
          </a:graphicData>
        </a:graphic>
      </p:graphicFrame>
      <p:graphicFrame>
        <p:nvGraphicFramePr>
          <p:cNvPr id="13353" name="Object 7"/>
          <p:cNvGraphicFramePr>
            <a:graphicFrameLocks noChangeAspect="1"/>
          </p:cNvGraphicFramePr>
          <p:nvPr>
            <p:extLst>
              <p:ext uri="{D42A27DB-BD31-4B8C-83A1-F6EECF244321}">
                <p14:modId xmlns:p14="http://schemas.microsoft.com/office/powerpoint/2010/main" val="1857089723"/>
              </p:ext>
            </p:extLst>
          </p:nvPr>
        </p:nvGraphicFramePr>
        <p:xfrm>
          <a:off x="3213299" y="2563324"/>
          <a:ext cx="2132767" cy="695325"/>
        </p:xfrm>
        <a:graphic>
          <a:graphicData uri="http://schemas.openxmlformats.org/presentationml/2006/ole">
            <mc:AlternateContent xmlns:mc="http://schemas.openxmlformats.org/markup-compatibility/2006">
              <mc:Choice xmlns:v="urn:schemas-microsoft-com:vml" Requires="v">
                <p:oleObj spid="_x0000_s63719" r:id="rId6" imgW="28854400" imgH="13411200" progId="Equation.DSMT4">
                  <p:embed/>
                </p:oleObj>
              </mc:Choice>
              <mc:Fallback>
                <p:oleObj r:id="rId6" imgW="28854400" imgH="13411200" progId="Equation.DSMT4">
                  <p:embed/>
                  <p:pic>
                    <p:nvPicPr>
                      <p:cNvPr id="0" name=""/>
                      <p:cNvPicPr/>
                      <p:nvPr/>
                    </p:nvPicPr>
                    <p:blipFill>
                      <a:blip r:embed="rId7"/>
                      <a:stretch>
                        <a:fillRect/>
                      </a:stretch>
                    </p:blipFill>
                    <p:spPr>
                      <a:xfrm>
                        <a:off x="3213299" y="2563324"/>
                        <a:ext cx="2132767" cy="695325"/>
                      </a:xfrm>
                      <a:prstGeom prst="rect">
                        <a:avLst/>
                      </a:prstGeom>
                      <a:noFill/>
                      <a:ln w="38100">
                        <a:noFill/>
                        <a:miter/>
                      </a:ln>
                    </p:spPr>
                  </p:pic>
                </p:oleObj>
              </mc:Fallback>
            </mc:AlternateContent>
          </a:graphicData>
        </a:graphic>
      </p:graphicFrame>
      <p:graphicFrame>
        <p:nvGraphicFramePr>
          <p:cNvPr id="13354" name="Object 8"/>
          <p:cNvGraphicFramePr>
            <a:graphicFrameLocks noChangeAspect="1"/>
          </p:cNvGraphicFramePr>
          <p:nvPr>
            <p:extLst>
              <p:ext uri="{D42A27DB-BD31-4B8C-83A1-F6EECF244321}">
                <p14:modId xmlns:p14="http://schemas.microsoft.com/office/powerpoint/2010/main" val="350577818"/>
              </p:ext>
            </p:extLst>
          </p:nvPr>
        </p:nvGraphicFramePr>
        <p:xfrm>
          <a:off x="3501331" y="3386376"/>
          <a:ext cx="1421844" cy="639762"/>
        </p:xfrm>
        <a:graphic>
          <a:graphicData uri="http://schemas.openxmlformats.org/presentationml/2006/ole">
            <mc:AlternateContent xmlns:mc="http://schemas.openxmlformats.org/markup-compatibility/2006">
              <mc:Choice xmlns:v="urn:schemas-microsoft-com:vml" Requires="v">
                <p:oleObj spid="_x0000_s63720" r:id="rId8" imgW="15849600" imgH="12598400" progId="Equation.DSMT4">
                  <p:embed/>
                </p:oleObj>
              </mc:Choice>
              <mc:Fallback>
                <p:oleObj r:id="rId8" imgW="15849600" imgH="12598400" progId="Equation.DSMT4">
                  <p:embed/>
                  <p:pic>
                    <p:nvPicPr>
                      <p:cNvPr id="0" name=""/>
                      <p:cNvPicPr/>
                      <p:nvPr/>
                    </p:nvPicPr>
                    <p:blipFill>
                      <a:blip r:embed="rId9"/>
                      <a:stretch>
                        <a:fillRect/>
                      </a:stretch>
                    </p:blipFill>
                    <p:spPr>
                      <a:xfrm>
                        <a:off x="3501331" y="3386376"/>
                        <a:ext cx="1421844" cy="639762"/>
                      </a:xfrm>
                      <a:prstGeom prst="rect">
                        <a:avLst/>
                      </a:prstGeom>
                      <a:noFill/>
                      <a:ln w="38100">
                        <a:noFill/>
                        <a:miter/>
                      </a:ln>
                    </p:spPr>
                  </p:pic>
                </p:oleObj>
              </mc:Fallback>
            </mc:AlternateContent>
          </a:graphicData>
        </a:graphic>
      </p:graphicFrame>
      <p:graphicFrame>
        <p:nvGraphicFramePr>
          <p:cNvPr id="13355" name="Object 9"/>
          <p:cNvGraphicFramePr>
            <a:graphicFrameLocks noChangeAspect="1"/>
          </p:cNvGraphicFramePr>
          <p:nvPr>
            <p:extLst>
              <p:ext uri="{D42A27DB-BD31-4B8C-83A1-F6EECF244321}">
                <p14:modId xmlns:p14="http://schemas.microsoft.com/office/powerpoint/2010/main" val="480479393"/>
              </p:ext>
            </p:extLst>
          </p:nvPr>
        </p:nvGraphicFramePr>
        <p:xfrm>
          <a:off x="3501331" y="4221088"/>
          <a:ext cx="1218724" cy="701675"/>
        </p:xfrm>
        <a:graphic>
          <a:graphicData uri="http://schemas.openxmlformats.org/presentationml/2006/ole">
            <mc:AlternateContent xmlns:mc="http://schemas.openxmlformats.org/markup-compatibility/2006">
              <mc:Choice xmlns:v="urn:schemas-microsoft-com:vml" Requires="v">
                <p:oleObj spid="_x0000_s63721" r:id="rId10" imgW="16662400" imgH="12598400" progId="Equation.DSMT4">
                  <p:embed/>
                </p:oleObj>
              </mc:Choice>
              <mc:Fallback>
                <p:oleObj r:id="rId10" imgW="16662400" imgH="12598400" progId="Equation.DSMT4">
                  <p:embed/>
                  <p:pic>
                    <p:nvPicPr>
                      <p:cNvPr id="0" name=""/>
                      <p:cNvPicPr/>
                      <p:nvPr/>
                    </p:nvPicPr>
                    <p:blipFill>
                      <a:blip r:embed="rId11"/>
                      <a:stretch>
                        <a:fillRect/>
                      </a:stretch>
                    </p:blipFill>
                    <p:spPr>
                      <a:xfrm>
                        <a:off x="3501331" y="4221088"/>
                        <a:ext cx="1218724" cy="701675"/>
                      </a:xfrm>
                      <a:prstGeom prst="rect">
                        <a:avLst/>
                      </a:prstGeom>
                      <a:noFill/>
                      <a:ln w="38100">
                        <a:noFill/>
                        <a:miter/>
                      </a:ln>
                    </p:spPr>
                  </p:pic>
                </p:oleObj>
              </mc:Fallback>
            </mc:AlternateContent>
          </a:graphicData>
        </a:graphic>
      </p:graphicFrame>
      <p:graphicFrame>
        <p:nvGraphicFramePr>
          <p:cNvPr id="13356" name="Object 10"/>
          <p:cNvGraphicFramePr>
            <a:graphicFrameLocks noChangeAspect="1"/>
          </p:cNvGraphicFramePr>
          <p:nvPr>
            <p:extLst>
              <p:ext uri="{D42A27DB-BD31-4B8C-83A1-F6EECF244321}">
                <p14:modId xmlns:p14="http://schemas.microsoft.com/office/powerpoint/2010/main" val="3782110164"/>
              </p:ext>
            </p:extLst>
          </p:nvPr>
        </p:nvGraphicFramePr>
        <p:xfrm>
          <a:off x="3501331" y="5013176"/>
          <a:ext cx="1421844" cy="733425"/>
        </p:xfrm>
        <a:graphic>
          <a:graphicData uri="http://schemas.openxmlformats.org/presentationml/2006/ole">
            <mc:AlternateContent xmlns:mc="http://schemas.openxmlformats.org/markup-compatibility/2006">
              <mc:Choice xmlns:v="urn:schemas-microsoft-com:vml" Requires="v">
                <p:oleObj spid="_x0000_s63722" r:id="rId12" imgW="16256000" imgH="12598400" progId="Equation.DSMT4">
                  <p:embed/>
                </p:oleObj>
              </mc:Choice>
              <mc:Fallback>
                <p:oleObj r:id="rId12" imgW="16256000" imgH="12598400" progId="Equation.DSMT4">
                  <p:embed/>
                  <p:pic>
                    <p:nvPicPr>
                      <p:cNvPr id="0" name=""/>
                      <p:cNvPicPr/>
                      <p:nvPr/>
                    </p:nvPicPr>
                    <p:blipFill>
                      <a:blip r:embed="rId13"/>
                      <a:stretch>
                        <a:fillRect/>
                      </a:stretch>
                    </p:blipFill>
                    <p:spPr>
                      <a:xfrm>
                        <a:off x="3501331" y="5013176"/>
                        <a:ext cx="1421844" cy="733425"/>
                      </a:xfrm>
                      <a:prstGeom prst="rect">
                        <a:avLst/>
                      </a:prstGeom>
                      <a:noFill/>
                      <a:ln w="38100">
                        <a:noFill/>
                        <a:miter/>
                      </a:ln>
                    </p:spPr>
                  </p:pic>
                </p:oleObj>
              </mc:Fallback>
            </mc:AlternateContent>
          </a:graphicData>
        </a:graphic>
      </p:graphicFrame>
      <p:graphicFrame>
        <p:nvGraphicFramePr>
          <p:cNvPr id="13357" name="对象 1"/>
          <p:cNvGraphicFramePr>
            <a:graphicFrameLocks noChangeAspect="1"/>
          </p:cNvGraphicFramePr>
          <p:nvPr/>
        </p:nvGraphicFramePr>
        <p:xfrm>
          <a:off x="3500870" y="5878514"/>
          <a:ext cx="1690555" cy="719137"/>
        </p:xfrm>
        <a:graphic>
          <a:graphicData uri="http://schemas.openxmlformats.org/presentationml/2006/ole">
            <mc:AlternateContent xmlns:mc="http://schemas.openxmlformats.org/markup-compatibility/2006">
              <mc:Choice xmlns:v="urn:schemas-microsoft-com:vml" Requires="v">
                <p:oleObj spid="_x0000_s63723" r:id="rId14" imgW="660400" imgH="393700" progId="Equation.DSMT4">
                  <p:embed/>
                </p:oleObj>
              </mc:Choice>
              <mc:Fallback>
                <p:oleObj r:id="rId14" imgW="660400" imgH="393700" progId="Equation.DSMT4">
                  <p:embed/>
                  <p:pic>
                    <p:nvPicPr>
                      <p:cNvPr id="0" name=""/>
                      <p:cNvPicPr/>
                      <p:nvPr/>
                    </p:nvPicPr>
                    <p:blipFill>
                      <a:blip r:embed="rId15"/>
                      <a:stretch>
                        <a:fillRect/>
                      </a:stretch>
                    </p:blipFill>
                    <p:spPr>
                      <a:xfrm>
                        <a:off x="3500870" y="5878514"/>
                        <a:ext cx="1690555" cy="719137"/>
                      </a:xfrm>
                      <a:prstGeom prst="rect">
                        <a:avLst/>
                      </a:prstGeom>
                      <a:noFill/>
                      <a:ln w="38100">
                        <a:noFill/>
                        <a:miter/>
                      </a:ln>
                    </p:spPr>
                  </p:pic>
                </p:oleObj>
              </mc:Fallback>
            </mc:AlternateContent>
          </a:graphicData>
        </a:graphic>
      </p:graphicFrame>
      <p:sp>
        <p:nvSpPr>
          <p:cNvPr id="14" name="矩形 13"/>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664890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188963" y="662097"/>
            <a:ext cx="10562625" cy="634082"/>
          </a:xfrm>
          <a:noFill/>
          <a:ln>
            <a:noFill/>
          </a:ln>
          <a:effectLst/>
          <a:sp3d prstMaterial="plastic"/>
        </p:spPr>
        <p:txBody>
          <a:bodyPr vert="horz" anchor="b">
            <a:normAutofit/>
            <a:scene3d>
              <a:camera prst="orthographicFront"/>
              <a:lightRig rig="soft" dir="t"/>
            </a:scene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（三）期权风险</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对</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冲方法评价</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9459" name="Rectangle 3"/>
          <p:cNvSpPr>
            <a:spLocks noGrp="1" noChangeArrowheads="1"/>
          </p:cNvSpPr>
          <p:nvPr>
            <p:ph sz="quarter" idx="1"/>
          </p:nvPr>
        </p:nvSpPr>
        <p:spPr>
          <a:xfrm>
            <a:off x="621011" y="1412776"/>
            <a:ext cx="10663833" cy="4419600"/>
          </a:xfrm>
        </p:spPr>
        <p:txBody>
          <a:bodyPr vert="horz" wrap="square" lIns="91440" tIns="45720" rIns="91440" bIns="45720" numCol="1" anchor="t" anchorCtr="0" compatLnSpc="1"/>
          <a:lstStyle/>
          <a:p>
            <a:pPr marL="273050" indent="-273050" fontAlgn="base">
              <a:lnSpc>
                <a:spcPct val="100000"/>
              </a:lnSpc>
              <a:spcBef>
                <a:spcPts val="600"/>
              </a:spcBef>
              <a:spcAft>
                <a:spcPct val="0"/>
              </a:spcAft>
              <a:buClr>
                <a:schemeClr val="accent1"/>
              </a:buClr>
              <a:buSzPct val="70000"/>
              <a:buNone/>
              <a:defRPr/>
            </a:pPr>
            <a:r>
              <a:rPr lang="en-US" altLang="zh-CN" sz="2400" b="1" dirty="0" smtClean="0">
                <a:latin typeface="宋体" panose="02010600030101010101" pitchFamily="2" charset="-122"/>
                <a:ea typeface="宋体" panose="02010600030101010101" pitchFamily="2" charset="-122"/>
                <a:cs typeface="宋体" panose="02010600030101010101" pitchFamily="2" charset="-122"/>
              </a:rPr>
              <a:t>1.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主要</a:t>
            </a:r>
            <a:r>
              <a:rPr lang="zh-CN" altLang="en-US" sz="2400" b="1" dirty="0">
                <a:latin typeface="宋体" panose="02010600030101010101" pitchFamily="2" charset="-122"/>
                <a:ea typeface="宋体" panose="02010600030101010101" pitchFamily="2" charset="-122"/>
                <a:cs typeface="宋体" panose="02010600030101010101" pitchFamily="2" charset="-122"/>
              </a:rPr>
              <a:t>特点：</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marL="720000" marR="0" lvl="0" algn="l" defTabSz="914400" rtl="0" eaLnBrk="1" fontAlgn="base" latinLnBrk="0" hangingPunct="1">
              <a:lnSpc>
                <a:spcPct val="125000"/>
              </a:lnSpc>
              <a:spcBef>
                <a:spcPts val="600"/>
              </a:spcBef>
              <a:spcAft>
                <a:spcPct val="0"/>
              </a:spcAft>
              <a:buClr>
                <a:schemeClr val="accent1"/>
              </a:buClr>
              <a:buSzPct val="70000"/>
              <a:buFont typeface="Wingdings" pitchFamily="2" charset="2"/>
              <a:buChar char="Ø"/>
              <a:defRPr/>
            </a:pPr>
            <a:r>
              <a:rPr kumimoji="0" lang="zh-CN" altLang="en-US" sz="2400" dirty="0" smtClean="0">
                <a:latin typeface="宋体" panose="02010600030101010101" pitchFamily="2" charset="-122"/>
                <a:ea typeface="宋体" panose="02010600030101010101" pitchFamily="2" charset="-122"/>
              </a:rPr>
              <a:t>简单明了</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720000" marR="0" lvl="0" algn="l" defTabSz="914400" rtl="0" eaLnBrk="1" fontAlgn="base" latinLnBrk="0" hangingPunct="1">
              <a:lnSpc>
                <a:spcPct val="125000"/>
              </a:lnSpc>
              <a:spcBef>
                <a:spcPts val="600"/>
              </a:spcBef>
              <a:spcAft>
                <a:spcPct val="0"/>
              </a:spcAft>
              <a:buClr>
                <a:schemeClr val="accent1"/>
              </a:buClr>
              <a:buSzPct val="7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a:t>
            </a:r>
            <a:r>
              <a:rPr kumimoji="0" lang="zh-CN" altLang="en-US" sz="2400" dirty="0">
                <a:latin typeface="宋体" panose="02010600030101010101" pitchFamily="2" charset="-122"/>
                <a:ea typeface="宋体" panose="02010600030101010101" pitchFamily="2" charset="-122"/>
              </a:rPr>
              <a:t>简便</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720000" marR="0" lvl="0" algn="l" defTabSz="914400" rtl="0" eaLnBrk="1" fontAlgn="base" latinLnBrk="0" hangingPunct="1">
              <a:lnSpc>
                <a:spcPct val="125000"/>
              </a:lnSpc>
              <a:spcBef>
                <a:spcPts val="600"/>
              </a:spcBef>
              <a:spcAft>
                <a:spcPct val="0"/>
              </a:spcAft>
              <a:buClr>
                <a:schemeClr val="accent1"/>
              </a:buClr>
              <a:buSzPct val="7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适合单个市场风险因子驱动的金融工具且市场因子变化很小的情形。</a:t>
            </a:r>
            <a:endPar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defRPr/>
            </a:pP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 </a:t>
            </a:r>
            <a:r>
              <a:rPr kumimoji="0" lang="zh-CN" altLang="en-US" sz="24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不足：</a:t>
            </a:r>
          </a:p>
          <a:p>
            <a:pPr marL="709930" lvl="1" indent="-342900" eaLnBrk="1" hangingPunct="1">
              <a:lnSpc>
                <a:spcPct val="125000"/>
              </a:lnSpc>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可靠性难以</a:t>
            </a:r>
            <a:r>
              <a:rPr kumimoji="0" lang="zh-CN" altLang="en-US" sz="2400" dirty="0" smtClean="0">
                <a:latin typeface="宋体" panose="02010600030101010101" pitchFamily="2" charset="-122"/>
                <a:ea typeface="宋体" panose="02010600030101010101" pitchFamily="2" charset="-122"/>
                <a:cs typeface="宋体" panose="02010600030101010101" pitchFamily="2" charset="-122"/>
              </a:rPr>
              <a:t>保证，无法</a:t>
            </a:r>
            <a:r>
              <a:rPr kumimoji="0" lang="zh-CN" altLang="en-US" sz="2400" dirty="0">
                <a:latin typeface="宋体" panose="02010600030101010101" pitchFamily="2" charset="-122"/>
                <a:ea typeface="宋体" panose="02010600030101010101" pitchFamily="2" charset="-122"/>
                <a:cs typeface="宋体" panose="02010600030101010101" pitchFamily="2" charset="-122"/>
              </a:rPr>
              <a:t>界定受多个市场风险因子影响</a:t>
            </a:r>
            <a:r>
              <a:rPr kumimoji="0" lang="zh-CN" altLang="en-US" sz="2400" dirty="0" smtClean="0">
                <a:latin typeface="宋体" panose="02010600030101010101" pitchFamily="2" charset="-122"/>
                <a:ea typeface="宋体" panose="02010600030101010101" pitchFamily="2" charset="-122"/>
                <a:cs typeface="宋体" panose="02010600030101010101" pitchFamily="2" charset="-122"/>
              </a:rPr>
              <a:t>的</a:t>
            </a:r>
            <a:r>
              <a:rPr kumimoji="0" lang="zh-CN" altLang="en-US" sz="2400" dirty="0">
                <a:latin typeface="宋体" panose="02010600030101010101" pitchFamily="2" charset="-122"/>
                <a:ea typeface="宋体" panose="02010600030101010101" pitchFamily="2" charset="-122"/>
                <a:cs typeface="宋体" panose="02010600030101010101" pitchFamily="2" charset="-122"/>
              </a:rPr>
              <a:t>灵敏度指标</a:t>
            </a:r>
            <a:r>
              <a:rPr kumimoji="0" lang="zh-CN" altLang="en-US" sz="2400" dirty="0" smtClean="0">
                <a:latin typeface="宋体" panose="02010600030101010101" pitchFamily="2" charset="-122"/>
                <a:ea typeface="宋体" panose="02010600030101010101" pitchFamily="2" charset="-122"/>
                <a:cs typeface="宋体" panose="02010600030101010101" pitchFamily="2" charset="-122"/>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709930" marR="0" lvl="1" indent="-342900" algn="l" defTabSz="914400" rtl="0" eaLnBrk="1" fontAlgn="base" latinLnBrk="0" hangingPunct="1">
              <a:lnSpc>
                <a:spcPct val="125000"/>
              </a:lnSpc>
              <a:spcBef>
                <a:spcPct val="20000"/>
              </a:spcBef>
              <a:spcAft>
                <a:spcPct val="0"/>
              </a:spcAft>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无法对不同市场因子驱动的风险大小进行横向比较；</a:t>
            </a:r>
          </a:p>
          <a:p>
            <a:pPr marL="709930" marR="0" lvl="1" indent="-342900" algn="l" defTabSz="914400" rtl="0" eaLnBrk="1" fontAlgn="base" latinLnBrk="0" hangingPunct="1">
              <a:lnSpc>
                <a:spcPct val="125000"/>
              </a:lnSpc>
              <a:spcBef>
                <a:spcPct val="20000"/>
              </a:spcBef>
              <a:spcAft>
                <a:spcPct val="0"/>
              </a:spcAft>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无法给出资产组合价值损失的具体数值；</a:t>
            </a:r>
          </a:p>
          <a:p>
            <a:pPr marL="709930" marR="0" lvl="1" indent="-342900" algn="l" defTabSz="914400" rtl="0" eaLnBrk="1" fontAlgn="base" latinLnBrk="0" hangingPunct="1">
              <a:lnSpc>
                <a:spcPct val="125000"/>
              </a:lnSpc>
              <a:spcBef>
                <a:spcPct val="20000"/>
              </a:spcBef>
              <a:spcAft>
                <a:spcPct val="0"/>
              </a:spcAft>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一阶灵敏度方法一般不考虑风险因子之间的相关性。</a:t>
            </a:r>
            <a:endParaRPr kumimoji="0" lang="zh-CN" altLang="en-US" sz="2400" b="0" i="0" u="none" strike="noStrike" kern="1200" cap="none" spc="0" normalizeH="0" baseline="0" noProof="0" dirty="0" smtClean="0">
              <a:ln>
                <a:noFill/>
              </a:ln>
              <a:solidFill>
                <a:srgbClr val="CC0000"/>
              </a:solidFill>
              <a:effectLst/>
              <a:uLnTx/>
              <a:uFillTx/>
              <a:latin typeface="+mn-lt"/>
              <a:ea typeface="+mn-ea"/>
              <a:cs typeface="+mn-cs"/>
            </a:endParaRP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870123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9001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二、</a:t>
            </a:r>
            <a:r>
              <a:rPr lang="en-US" altLang="zh-CN" sz="5400" b="1" dirty="0" smtClean="0">
                <a:solidFill>
                  <a:schemeClr val="bg1"/>
                </a:solidFill>
                <a:latin typeface="微软雅黑" panose="020B0503020204020204" pitchFamily="34" charset="-122"/>
                <a:ea typeface="微软雅黑" panose="020B0503020204020204" pitchFamily="34" charset="-122"/>
              </a:rPr>
              <a:t>Delta</a:t>
            </a:r>
            <a:r>
              <a:rPr lang="zh-CN" altLang="en-US" sz="5400" b="1" dirty="0">
                <a:solidFill>
                  <a:schemeClr val="bg1"/>
                </a:solidFill>
                <a:latin typeface="微软雅黑" panose="020B0503020204020204" pitchFamily="34" charset="-122"/>
                <a:ea typeface="微软雅黑" panose="020B0503020204020204" pitchFamily="34" charset="-122"/>
              </a:rPr>
              <a:t>希腊字母对冲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9699234"/>
      </p:ext>
    </p:extLst>
  </p:cSld>
  <p:clrMapOvr>
    <a:masterClrMapping/>
  </p:clrMapOvr>
  <p:transition spd="slow" advClick="0" advTm="334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7cdd9353-1abf-4f05-86e3-51db5478963f}"/>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af16d98-c1d6-4b29-a6eb-1111a5484c95}"/>
  <p:tag name="TABLE_ENDDRAG_ORIGIN_RECT" val="814*309"/>
  <p:tag name="TABLE_ENDDRAG_RECT" val="69*196*814*309"/>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7d769fa4-44f6-4962-9c2a-8cf517db64a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2908</Words>
  <Application>Microsoft Office PowerPoint</Application>
  <PresentationFormat>自定义</PresentationFormat>
  <Paragraphs>477</Paragraphs>
  <Slides>42</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42</vt:i4>
      </vt:variant>
    </vt:vector>
  </HeadingPairs>
  <TitlesOfParts>
    <vt:vector size="46"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期权风险对冲指标的含义解析 </vt:lpstr>
      <vt:lpstr>（三）期权风险对冲方法评价</vt:lpstr>
      <vt:lpstr>PowerPoint 演示文稿</vt:lpstr>
      <vt:lpstr>PowerPoint 演示文稿</vt:lpstr>
      <vt:lpstr>PowerPoint 演示文稿</vt:lpstr>
      <vt:lpstr>PowerPoint 演示文稿</vt:lpstr>
      <vt:lpstr>（四）Delta静态中性策略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总结：Delta、Theta和Gamma之间的关系</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1484</cp:revision>
  <dcterms:created xsi:type="dcterms:W3CDTF">2014-05-22T15:27:00Z</dcterms:created>
  <dcterms:modified xsi:type="dcterms:W3CDTF">2022-12-13T16:12:49Z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