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334" r:id="rId3"/>
    <p:sldId id="338" r:id="rId4"/>
    <p:sldId id="388" r:id="rId5"/>
    <p:sldId id="439" r:id="rId6"/>
    <p:sldId id="440" r:id="rId7"/>
    <p:sldId id="441" r:id="rId8"/>
    <p:sldId id="443" r:id="rId9"/>
    <p:sldId id="445" r:id="rId10"/>
    <p:sldId id="435" r:id="rId11"/>
    <p:sldId id="447" r:id="rId12"/>
    <p:sldId id="492" r:id="rId13"/>
    <p:sldId id="446" r:id="rId14"/>
    <p:sldId id="448" r:id="rId15"/>
    <p:sldId id="449" r:id="rId16"/>
    <p:sldId id="450" r:id="rId17"/>
    <p:sldId id="451" r:id="rId18"/>
    <p:sldId id="452" r:id="rId19"/>
    <p:sldId id="453" r:id="rId20"/>
    <p:sldId id="454" r:id="rId21"/>
    <p:sldId id="456" r:id="rId22"/>
    <p:sldId id="457" r:id="rId23"/>
    <p:sldId id="455" r:id="rId24"/>
    <p:sldId id="458" r:id="rId25"/>
    <p:sldId id="459" r:id="rId26"/>
    <p:sldId id="460" r:id="rId27"/>
    <p:sldId id="461" r:id="rId28"/>
    <p:sldId id="436" r:id="rId29"/>
    <p:sldId id="462" r:id="rId30"/>
    <p:sldId id="463" r:id="rId31"/>
    <p:sldId id="464" r:id="rId32"/>
    <p:sldId id="465" r:id="rId33"/>
    <p:sldId id="466" r:id="rId34"/>
    <p:sldId id="467" r:id="rId35"/>
    <p:sldId id="468" r:id="rId36"/>
    <p:sldId id="437" r:id="rId37"/>
    <p:sldId id="469" r:id="rId38"/>
    <p:sldId id="470" r:id="rId39"/>
    <p:sldId id="471" r:id="rId40"/>
    <p:sldId id="472" r:id="rId41"/>
    <p:sldId id="473" r:id="rId42"/>
    <p:sldId id="474" r:id="rId43"/>
    <p:sldId id="475" r:id="rId44"/>
    <p:sldId id="493" r:id="rId45"/>
    <p:sldId id="476" r:id="rId46"/>
    <p:sldId id="477" r:id="rId47"/>
    <p:sldId id="491" r:id="rId48"/>
    <p:sldId id="438" r:id="rId49"/>
    <p:sldId id="479" r:id="rId50"/>
    <p:sldId id="480" r:id="rId51"/>
    <p:sldId id="481" r:id="rId52"/>
    <p:sldId id="482" r:id="rId53"/>
    <p:sldId id="483" r:id="rId54"/>
    <p:sldId id="484" r:id="rId55"/>
    <p:sldId id="486" r:id="rId56"/>
    <p:sldId id="485" r:id="rId57"/>
    <p:sldId id="487" r:id="rId58"/>
    <p:sldId id="434" r:id="rId59"/>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46C0A"/>
    <a:srgbClr val="B9BF41"/>
    <a:srgbClr val="0066FF"/>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66" autoAdjust="0"/>
    <p:restoredTop sz="92191" autoAdjust="0"/>
  </p:normalViewPr>
  <p:slideViewPr>
    <p:cSldViewPr>
      <p:cViewPr>
        <p:scale>
          <a:sx n="83" d="100"/>
          <a:sy n="83" d="100"/>
        </p:scale>
        <p:origin x="-81" y="-573"/>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5" Type="http://schemas.openxmlformats.org/officeDocument/2006/relationships/image" Target="../media/image68.wmf"/><Relationship Id="rId4"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6.wmf"/><Relationship Id="rId1" Type="http://schemas.openxmlformats.org/officeDocument/2006/relationships/image" Target="../media/image69.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66.wmf"/><Relationship Id="rId1" Type="http://schemas.openxmlformats.org/officeDocument/2006/relationships/image" Target="../media/image85.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5" Type="http://schemas.openxmlformats.org/officeDocument/2006/relationships/image" Target="../media/image94.wmf"/><Relationship Id="rId4" Type="http://schemas.openxmlformats.org/officeDocument/2006/relationships/image" Target="../media/image93.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9</a:t>
            </a:fld>
            <a:endParaRPr lang="zh-CN" altLang="en-US"/>
          </a:p>
        </p:txBody>
      </p:sp>
    </p:spTree>
    <p:extLst>
      <p:ext uri="{BB962C8B-B14F-4D97-AF65-F5344CB8AC3E}">
        <p14:creationId xmlns:p14="http://schemas.microsoft.com/office/powerpoint/2010/main" val="919605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2022/12/13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6.bin"/><Relationship Id="rId1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wmf"/><Relationship Id="rId17" Type="http://schemas.openxmlformats.org/officeDocument/2006/relationships/oleObject" Target="../embeddings/oleObject8.bin"/><Relationship Id="rId2" Type="http://schemas.openxmlformats.org/officeDocument/2006/relationships/slideLayout" Target="../slideLayouts/slideLayout10.xml"/><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0.wmf"/><Relationship Id="rId19" Type="http://schemas.openxmlformats.org/officeDocument/2006/relationships/oleObject" Target="../embeddings/oleObject9.bin"/><Relationship Id="rId4" Type="http://schemas.openxmlformats.org/officeDocument/2006/relationships/image" Target="../media/image7.wmf"/><Relationship Id="rId9" Type="http://schemas.openxmlformats.org/officeDocument/2006/relationships/oleObject" Target="../embeddings/oleObject4.bin"/><Relationship Id="rId14" Type="http://schemas.openxmlformats.org/officeDocument/2006/relationships/image" Target="../media/image12.wmf"/></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0.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7.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3.bin"/><Relationship Id="rId14"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0.xml"/><Relationship Id="rId1" Type="http://schemas.openxmlformats.org/officeDocument/2006/relationships/vmlDrawing" Target="../drawings/vmlDrawing4.v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4.bin"/><Relationship Id="rId18" Type="http://schemas.openxmlformats.org/officeDocument/2006/relationships/image" Target="../media/image32.wmf"/><Relationship Id="rId3" Type="http://schemas.openxmlformats.org/officeDocument/2006/relationships/oleObject" Target="../embeddings/oleObject19.bin"/><Relationship Id="rId21" Type="http://schemas.openxmlformats.org/officeDocument/2006/relationships/oleObject" Target="../embeddings/oleObject28.bin"/><Relationship Id="rId7" Type="http://schemas.openxmlformats.org/officeDocument/2006/relationships/oleObject" Target="../embeddings/oleObject21.bin"/><Relationship Id="rId12" Type="http://schemas.openxmlformats.org/officeDocument/2006/relationships/image" Target="../media/image29.wmf"/><Relationship Id="rId17" Type="http://schemas.openxmlformats.org/officeDocument/2006/relationships/oleObject" Target="../embeddings/oleObject26.bin"/><Relationship Id="rId2" Type="http://schemas.openxmlformats.org/officeDocument/2006/relationships/slideLayout" Target="../slideLayouts/slideLayout10.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8.wmf"/><Relationship Id="rId19" Type="http://schemas.openxmlformats.org/officeDocument/2006/relationships/oleObject" Target="../embeddings/oleObject27.bin"/><Relationship Id="rId4" Type="http://schemas.openxmlformats.org/officeDocument/2006/relationships/image" Target="../media/image25.wmf"/><Relationship Id="rId9" Type="http://schemas.openxmlformats.org/officeDocument/2006/relationships/oleObject" Target="../embeddings/oleObject22.bin"/><Relationship Id="rId14" Type="http://schemas.openxmlformats.org/officeDocument/2006/relationships/image" Target="../media/image30.wmf"/><Relationship Id="rId22" Type="http://schemas.openxmlformats.org/officeDocument/2006/relationships/image" Target="../media/image34.wmf"/></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36.wmf"/><Relationship Id="rId5" Type="http://schemas.openxmlformats.org/officeDocument/2006/relationships/oleObject" Target="../embeddings/oleObject30.bin"/><Relationship Id="rId4" Type="http://schemas.openxmlformats.org/officeDocument/2006/relationships/image" Target="../media/image35.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39.wmf"/><Relationship Id="rId5" Type="http://schemas.openxmlformats.org/officeDocument/2006/relationships/oleObject" Target="../embeddings/oleObject33.bin"/><Relationship Id="rId4" Type="http://schemas.openxmlformats.org/officeDocument/2006/relationships/image" Target="../media/image3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0.xml"/><Relationship Id="rId1" Type="http://schemas.openxmlformats.org/officeDocument/2006/relationships/vmlDrawing" Target="../drawings/vmlDrawing8.vml"/><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6.wmf"/><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43.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9.bin"/><Relationship Id="rId14" Type="http://schemas.openxmlformats.org/officeDocument/2006/relationships/image" Target="../media/image4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45.wmf"/><Relationship Id="rId5" Type="http://schemas.openxmlformats.org/officeDocument/2006/relationships/oleObject" Target="../embeddings/oleObject43.bin"/><Relationship Id="rId4" Type="http://schemas.openxmlformats.org/officeDocument/2006/relationships/image" Target="../media/image4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53.wmf"/><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50.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47.bin"/><Relationship Id="rId14" Type="http://schemas.openxmlformats.org/officeDocument/2006/relationships/image" Target="../media/image5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59.wmf"/><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56.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53.bin"/><Relationship Id="rId14" Type="http://schemas.openxmlformats.org/officeDocument/2006/relationships/image" Target="../media/image60.wmf"/></Relationships>
</file>

<file path=ppt/slides/_rels/slide31.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62.wmf"/><Relationship Id="rId5" Type="http://schemas.openxmlformats.org/officeDocument/2006/relationships/oleObject" Target="../embeddings/oleObject57.bin"/><Relationship Id="rId4" Type="http://schemas.openxmlformats.org/officeDocument/2006/relationships/image" Target="../media/image61.wmf"/></Relationships>
</file>

<file path=ppt/slides/_rels/slide32.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68.wmf"/><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image" Target="../media/image65.w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62.bin"/></Relationships>
</file>

<file path=ppt/slides/_rels/slide33.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69.bin"/><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72.wmf"/><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image" Target="../media/image66.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71.wmf"/><Relationship Id="rId4" Type="http://schemas.openxmlformats.org/officeDocument/2006/relationships/image" Target="../media/image69.wmf"/><Relationship Id="rId9" Type="http://schemas.openxmlformats.org/officeDocument/2006/relationships/oleObject" Target="../embeddings/oleObject67.bin"/><Relationship Id="rId14" Type="http://schemas.openxmlformats.org/officeDocument/2006/relationships/image" Target="../media/image7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75.wmf"/><Relationship Id="rId5" Type="http://schemas.openxmlformats.org/officeDocument/2006/relationships/oleObject" Target="../embeddings/oleObject71.bin"/><Relationship Id="rId4" Type="http://schemas.openxmlformats.org/officeDocument/2006/relationships/image" Target="../media/image74.wmf"/></Relationships>
</file>

<file path=ppt/slides/_rels/slide38.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78.bin"/><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1.wmf"/><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image" Target="../media/image78.wmf"/><Relationship Id="rId11" Type="http://schemas.openxmlformats.org/officeDocument/2006/relationships/oleObject" Target="../embeddings/oleObject77.bin"/><Relationship Id="rId5" Type="http://schemas.openxmlformats.org/officeDocument/2006/relationships/oleObject" Target="../embeddings/oleObject74.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76.bin"/><Relationship Id="rId14" Type="http://schemas.openxmlformats.org/officeDocument/2006/relationships/image" Target="../media/image8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84.wmf"/><Relationship Id="rId5" Type="http://schemas.openxmlformats.org/officeDocument/2006/relationships/oleObject" Target="../embeddings/oleObject80.bin"/><Relationship Id="rId4" Type="http://schemas.openxmlformats.org/officeDocument/2006/relationships/image" Target="../media/image8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oleObject" Target="../embeddings/oleObject86.bin"/><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88.wmf"/><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image" Target="../media/image66.wmf"/><Relationship Id="rId11" Type="http://schemas.openxmlformats.org/officeDocument/2006/relationships/oleObject" Target="../embeddings/oleObject85.bin"/><Relationship Id="rId5" Type="http://schemas.openxmlformats.org/officeDocument/2006/relationships/oleObject" Target="../embeddings/oleObject82.bin"/><Relationship Id="rId10" Type="http://schemas.openxmlformats.org/officeDocument/2006/relationships/image" Target="../media/image87.wmf"/><Relationship Id="rId4" Type="http://schemas.openxmlformats.org/officeDocument/2006/relationships/image" Target="../media/image85.wmf"/><Relationship Id="rId9" Type="http://schemas.openxmlformats.org/officeDocument/2006/relationships/oleObject" Target="../embeddings/oleObject84.bin"/><Relationship Id="rId14" Type="http://schemas.openxmlformats.org/officeDocument/2006/relationships/image" Target="../media/image89.wmf"/></Relationships>
</file>

<file path=ppt/slides/_rels/slide41.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94.wmf"/><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image" Target="../media/image91.wmf"/><Relationship Id="rId11" Type="http://schemas.openxmlformats.org/officeDocument/2006/relationships/oleObject" Target="../embeddings/oleObject91.bin"/><Relationship Id="rId5" Type="http://schemas.openxmlformats.org/officeDocument/2006/relationships/oleObject" Target="../embeddings/oleObject88.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90.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99.wmf"/><Relationship Id="rId18" Type="http://schemas.openxmlformats.org/officeDocument/2006/relationships/oleObject" Target="../embeddings/oleObject99.bin"/><Relationship Id="rId3" Type="http://schemas.openxmlformats.org/officeDocument/2006/relationships/slideLayout" Target="../slideLayouts/slideLayout10.xml"/><Relationship Id="rId7" Type="http://schemas.openxmlformats.org/officeDocument/2006/relationships/image" Target="../media/image96.wmf"/><Relationship Id="rId12" Type="http://schemas.openxmlformats.org/officeDocument/2006/relationships/oleObject" Target="../embeddings/oleObject96.bin"/><Relationship Id="rId17" Type="http://schemas.openxmlformats.org/officeDocument/2006/relationships/image" Target="../media/image101.wmf"/><Relationship Id="rId2" Type="http://schemas.openxmlformats.org/officeDocument/2006/relationships/vmlDrawing" Target="../drawings/vmlDrawing21.vml"/><Relationship Id="rId16" Type="http://schemas.openxmlformats.org/officeDocument/2006/relationships/oleObject" Target="../embeddings/oleObject98.bin"/><Relationship Id="rId1" Type="http://schemas.openxmlformats.org/officeDocument/2006/relationships/themeOverride" Target="../theme/themeOverride1.xml"/><Relationship Id="rId6" Type="http://schemas.openxmlformats.org/officeDocument/2006/relationships/oleObject" Target="../embeddings/oleObject93.bin"/><Relationship Id="rId11" Type="http://schemas.openxmlformats.org/officeDocument/2006/relationships/image" Target="../media/image98.wmf"/><Relationship Id="rId5" Type="http://schemas.openxmlformats.org/officeDocument/2006/relationships/image" Target="../media/image95.wmf"/><Relationship Id="rId15" Type="http://schemas.openxmlformats.org/officeDocument/2006/relationships/image" Target="../media/image100.wmf"/><Relationship Id="rId10" Type="http://schemas.openxmlformats.org/officeDocument/2006/relationships/oleObject" Target="../embeddings/oleObject95.bin"/><Relationship Id="rId19" Type="http://schemas.openxmlformats.org/officeDocument/2006/relationships/image" Target="../media/image102.wmf"/><Relationship Id="rId4" Type="http://schemas.openxmlformats.org/officeDocument/2006/relationships/oleObject" Target="../embeddings/oleObject92.bin"/><Relationship Id="rId9" Type="http://schemas.openxmlformats.org/officeDocument/2006/relationships/image" Target="../media/image97.wmf"/><Relationship Id="rId14" Type="http://schemas.openxmlformats.org/officeDocument/2006/relationships/oleObject" Target="../embeddings/oleObject97.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image" Target="../media/image104.wmf"/><Relationship Id="rId5" Type="http://schemas.openxmlformats.org/officeDocument/2006/relationships/oleObject" Target="../embeddings/oleObject101.bin"/><Relationship Id="rId4" Type="http://schemas.openxmlformats.org/officeDocument/2006/relationships/image" Target="../media/image103.wmf"/></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0.xml"/><Relationship Id="rId4" Type="http://schemas.openxmlformats.org/officeDocument/2006/relationships/image" Target="../media/image10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image" Target="../media/image109.wmf"/><Relationship Id="rId5" Type="http://schemas.openxmlformats.org/officeDocument/2006/relationships/oleObject" Target="../embeddings/oleObject103.bin"/><Relationship Id="rId4" Type="http://schemas.openxmlformats.org/officeDocument/2006/relationships/image" Target="../media/image10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2.xml"/><Relationship Id="rId1" Type="http://schemas.openxmlformats.org/officeDocument/2006/relationships/vmlDrawing" Target="../drawings/vmlDrawing24.vml"/><Relationship Id="rId4" Type="http://schemas.openxmlformats.org/officeDocument/2006/relationships/image" Target="../media/image111.wm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189656" y="1628800"/>
            <a:ext cx="996694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600" b="1" dirty="0">
                <a:latin typeface="黑体" pitchFamily="49" charset="-122"/>
                <a:ea typeface="黑体" pitchFamily="49" charset="-122"/>
              </a:rPr>
              <a:t>第九章</a:t>
            </a:r>
            <a:r>
              <a:rPr kumimoji="0" lang="zh-CN" altLang="zh-CN" sz="6600" b="1" dirty="0" smtClean="0">
                <a:latin typeface="黑体" pitchFamily="49" charset="-122"/>
                <a:ea typeface="黑体" pitchFamily="49" charset="-122"/>
              </a:rPr>
              <a:t> </a:t>
            </a:r>
            <a:r>
              <a:rPr kumimoji="0" lang="en-US" altLang="zh-CN" sz="6600" b="1" dirty="0">
                <a:latin typeface="黑体" pitchFamily="49" charset="-122"/>
                <a:ea typeface="黑体" pitchFamily="49" charset="-122"/>
              </a:rPr>
              <a:t/>
            </a:r>
            <a:br>
              <a:rPr kumimoji="0" lang="en-US" altLang="zh-CN" sz="6600" b="1" dirty="0">
                <a:latin typeface="黑体" pitchFamily="49" charset="-122"/>
                <a:ea typeface="黑体" pitchFamily="49" charset="-122"/>
              </a:rPr>
            </a:br>
            <a:r>
              <a:rPr kumimoji="0" lang="zh-CN" altLang="en-US" sz="6600" b="1" dirty="0">
                <a:latin typeface="黑体" pitchFamily="49" charset="-122"/>
                <a:ea typeface="黑体" pitchFamily="49" charset="-122"/>
              </a:rPr>
              <a:t>期货套期保值理论与策略</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smtClean="0">
                <a:latin typeface="黑体" pitchFamily="49" charset="-122"/>
                <a:ea typeface="黑体" pitchFamily="49" charset="-122"/>
              </a:rPr>
              <a:t>任课教师：</a:t>
            </a:r>
            <a:r>
              <a:rPr kumimoji="0" lang="zh-CN" altLang="en-US" b="1" dirty="0">
                <a:latin typeface="黑体" pitchFamily="49" charset="-122"/>
                <a:ea typeface="黑体" pitchFamily="49" charset="-122"/>
              </a:rPr>
              <a:t>陈创</a:t>
            </a:r>
            <a:r>
              <a:rPr kumimoji="0" lang="zh-CN" altLang="en-US" b="1" dirty="0" smtClean="0">
                <a:latin typeface="黑体" pitchFamily="49" charset="-122"/>
                <a:ea typeface="黑体" pitchFamily="49" charset="-122"/>
              </a:rPr>
              <a:t>练</a:t>
            </a:r>
            <a:endParaRPr kumimoji="0" lang="zh-CN" altLang="en-US" b="1" dirty="0">
              <a:latin typeface="黑体" pitchFamily="49" charset="-122"/>
              <a:ea typeface="黑体"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二</a:t>
            </a:r>
            <a:r>
              <a:rPr kumimoji="0" lang="zh-CN" altLang="en-US" sz="5400" b="1" dirty="0">
                <a:solidFill>
                  <a:schemeClr val="bg1"/>
                </a:solidFill>
                <a:latin typeface="微软雅黑" pitchFamily="34" charset="-122"/>
                <a:ea typeface="微软雅黑" pitchFamily="34" charset="-122"/>
              </a:rPr>
              <a:t>、基于方差模型</a:t>
            </a:r>
            <a:r>
              <a:rPr kumimoji="0" lang="zh-CN" altLang="en-US" sz="5400" b="1" dirty="0" smtClean="0">
                <a:solidFill>
                  <a:schemeClr val="bg1"/>
                </a:solidFill>
                <a:latin typeface="微软雅黑" pitchFamily="34" charset="-122"/>
                <a:ea typeface="微软雅黑" pitchFamily="34" charset="-122"/>
              </a:rPr>
              <a:t>的</a:t>
            </a:r>
            <a:endParaRPr kumimoji="0" lang="en-US" altLang="zh-CN" sz="5400" b="1" dirty="0" smtClean="0">
              <a:solidFill>
                <a:schemeClr val="bg1"/>
              </a:solidFill>
              <a:latin typeface="微软雅黑" pitchFamily="34" charset="-122"/>
              <a:ea typeface="微软雅黑" pitchFamily="34" charset="-122"/>
            </a:endParaRPr>
          </a:p>
          <a:p>
            <a:pPr algn="ctr"/>
            <a:r>
              <a:rPr kumimoji="0" lang="zh-CN" altLang="en-US" sz="5400" b="1" dirty="0" smtClean="0">
                <a:solidFill>
                  <a:schemeClr val="bg1"/>
                </a:solidFill>
                <a:latin typeface="微软雅黑" pitchFamily="34" charset="-122"/>
                <a:ea typeface="微软雅黑" pitchFamily="34" charset="-122"/>
              </a:rPr>
              <a:t>套</a:t>
            </a:r>
            <a:r>
              <a:rPr kumimoji="0" lang="zh-CN" altLang="en-US" sz="5400" b="1" dirty="0">
                <a:solidFill>
                  <a:schemeClr val="bg1"/>
                </a:solidFill>
                <a:latin typeface="微软雅黑" pitchFamily="34" charset="-122"/>
                <a:ea typeface="微软雅黑" pitchFamily="34" charset="-122"/>
              </a:rPr>
              <a:t>期保值理论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600" b="1" dirty="0">
                <a:latin typeface="Times New Roman" panose="02020603050405020304" pitchFamily="18" charset="0"/>
                <a:ea typeface="宋体" panose="02010600030101010101" pitchFamily="2" charset="-122"/>
              </a:rPr>
              <a:t>一、套期保值比率与最优套期保值</a:t>
            </a:r>
            <a:r>
              <a:rPr lang="zh-CN" altLang="en-US" sz="3600" b="1" dirty="0" smtClean="0">
                <a:latin typeface="Times New Roman" panose="02020603050405020304" pitchFamily="18" charset="0"/>
                <a:ea typeface="宋体" panose="02010600030101010101" pitchFamily="2" charset="-122"/>
              </a:rPr>
              <a:t>比率</a:t>
            </a:r>
            <a:endParaRPr lang="en-US" altLang="zh-CN" sz="3600" b="1" dirty="0" smtClean="0">
              <a:latin typeface="Times New Roman" panose="02020603050405020304" pitchFamily="18" charset="0"/>
              <a:ea typeface="宋体" panose="02010600030101010101" pitchFamily="2" charset="-122"/>
            </a:endParaRPr>
          </a:p>
          <a:p>
            <a:pPr indent="457200">
              <a:lnSpc>
                <a:spcPct val="170000"/>
              </a:lnSpc>
            </a:pPr>
            <a:r>
              <a:rPr lang="zh-CN" altLang="en-US" sz="2600" dirty="0">
                <a:latin typeface="Times New Roman" panose="02020603050405020304" pitchFamily="18" charset="0"/>
                <a:ea typeface="宋体" panose="02010600030101010101" pitchFamily="2" charset="-122"/>
              </a:rPr>
              <a:t>套期保值比率是套期保值者在进行套期保值交易时，用以计算所需买入或卖出某种股指期货合约数量的比率，其定义是期货合约的头寸与被保值资产头寸的比率，</a:t>
            </a:r>
            <a:r>
              <a:rPr lang="zh-CN" altLang="en-US" sz="2600" dirty="0" smtClean="0">
                <a:latin typeface="Times New Roman" panose="02020603050405020304" pitchFamily="18" charset="0"/>
                <a:ea typeface="宋体" panose="02010600030101010101" pitchFamily="2" charset="-122"/>
              </a:rPr>
              <a:t>即</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en-US" altLang="zh-CN" sz="2600" dirty="0" smtClean="0">
                <a:latin typeface="Times New Roman" panose="02020603050405020304" pitchFamily="18" charset="0"/>
                <a:ea typeface="宋体" panose="02010600030101010101" pitchFamily="2" charset="-122"/>
              </a:rPr>
              <a:t>                                                                                                                                                            </a:t>
            </a:r>
            <a:r>
              <a:rPr lang="zh-CN" altLang="en-US" sz="2600" dirty="0" smtClean="0">
                <a:latin typeface="Times New Roman" panose="02020603050405020304" pitchFamily="18" charset="0"/>
                <a:ea typeface="宋体" panose="02010600030101010101" pitchFamily="2" charset="-122"/>
              </a:rPr>
              <a:t>（</a:t>
            </a:r>
            <a:r>
              <a:rPr lang="en-US" altLang="zh-CN" sz="2600" dirty="0" smtClean="0">
                <a:latin typeface="Times New Roman" panose="02020603050405020304" pitchFamily="18" charset="0"/>
                <a:ea typeface="宋体" panose="02010600030101010101" pitchFamily="2" charset="-122"/>
              </a:rPr>
              <a:t>9-1</a:t>
            </a:r>
            <a:r>
              <a:rPr lang="zh-CN" altLang="en-US" sz="2600" dirty="0" smtClean="0">
                <a:latin typeface="Times New Roman" panose="02020603050405020304" pitchFamily="18" charset="0"/>
                <a:ea typeface="宋体" panose="02010600030101010101" pitchFamily="2" charset="-122"/>
              </a:rPr>
              <a:t>）</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zh-CN" altLang="zh-CN" sz="2600" dirty="0" smtClean="0">
                <a:latin typeface="Times New Roman" panose="02020603050405020304" pitchFamily="18" charset="0"/>
                <a:ea typeface="宋体" panose="02010600030101010101" pitchFamily="2" charset="-122"/>
              </a:rPr>
              <a:t>其中</a:t>
            </a:r>
            <a:r>
              <a:rPr lang="zh-CN" altLang="en-US" sz="2600" dirty="0" smtClean="0">
                <a:latin typeface="Times New Roman" panose="02020603050405020304" pitchFamily="18" charset="0"/>
                <a:ea typeface="宋体" panose="02010600030101010101" pitchFamily="2" charset="-122"/>
              </a:rPr>
              <a:t>，</a:t>
            </a:r>
            <a:r>
              <a:rPr lang="en-US" altLang="zh-CN" sz="2600" i="1" dirty="0" smtClean="0">
                <a:latin typeface="Times New Roman" panose="02020603050405020304" pitchFamily="18" charset="0"/>
                <a:ea typeface="宋体" panose="02010600030101010101" pitchFamily="2" charset="-122"/>
              </a:rPr>
              <a:t>h</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套期保值</a:t>
            </a:r>
            <a:r>
              <a:rPr lang="zh-CN" altLang="zh-CN" sz="2600" dirty="0" smtClean="0">
                <a:latin typeface="Times New Roman" panose="02020603050405020304" pitchFamily="18" charset="0"/>
                <a:ea typeface="宋体" panose="02010600030101010101" pitchFamily="2" charset="-122"/>
              </a:rPr>
              <a:t>比率</a:t>
            </a:r>
            <a:r>
              <a:rPr lang="zh-CN" altLang="en-US"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期货合约头寸规模，</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现货头寸的规模。 </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zh-CN" altLang="zh-CN" sz="2600" dirty="0">
                <a:latin typeface="Times New Roman" panose="02020603050405020304" pitchFamily="18" charset="0"/>
                <a:ea typeface="宋体" panose="02010600030101010101" pitchFamily="2" charset="-122"/>
              </a:rPr>
              <a:t>最优套期保值比率定义为</a:t>
            </a:r>
            <a:r>
              <a:rPr lang="zh-CN" altLang="zh-CN" sz="2600" dirty="0" smtClean="0">
                <a:latin typeface="Times New Roman" panose="02020603050405020304" pitchFamily="18" charset="0"/>
                <a:ea typeface="宋体" panose="02010600030101010101" pitchFamily="2" charset="-122"/>
              </a:rPr>
              <a:t>：</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en-US" altLang="zh-CN" sz="2600" dirty="0" smtClean="0">
                <a:latin typeface="Times New Roman" panose="02020603050405020304" pitchFamily="18" charset="0"/>
                <a:ea typeface="宋体" panose="02010600030101010101" pitchFamily="2" charset="-122"/>
              </a:rPr>
              <a:t>                                                                                                                                                            </a:t>
            </a:r>
            <a:r>
              <a:rPr lang="zh-CN" altLang="en-US" sz="2600" dirty="0" smtClean="0">
                <a:latin typeface="Times New Roman" panose="02020603050405020304" pitchFamily="18" charset="0"/>
                <a:ea typeface="宋体" panose="02010600030101010101" pitchFamily="2" charset="-122"/>
              </a:rPr>
              <a:t>（</a:t>
            </a:r>
            <a:r>
              <a:rPr lang="en-US" altLang="zh-CN" sz="2600" dirty="0" smtClean="0">
                <a:latin typeface="Times New Roman" panose="02020603050405020304" pitchFamily="18" charset="0"/>
                <a:ea typeface="宋体" panose="02010600030101010101" pitchFamily="2" charset="-122"/>
              </a:rPr>
              <a:t>9-2</a:t>
            </a:r>
            <a:r>
              <a:rPr lang="zh-CN" altLang="en-US" sz="2600" dirty="0" smtClean="0">
                <a:latin typeface="Times New Roman" panose="02020603050405020304" pitchFamily="18" charset="0"/>
                <a:ea typeface="宋体" panose="02010600030101010101" pitchFamily="2" charset="-122"/>
              </a:rPr>
              <a:t>）</a:t>
            </a:r>
            <a:endParaRPr lang="zh-CN" altLang="zh-CN" sz="2600" dirty="0">
              <a:latin typeface="Times New Roman" panose="02020603050405020304" pitchFamily="18" charset="0"/>
              <a:ea typeface="宋体" panose="02010600030101010101" pitchFamily="2" charset="-122"/>
            </a:endParaRPr>
          </a:p>
          <a:p>
            <a:pPr indent="457200"/>
            <a:r>
              <a:rPr lang="zh-CN" altLang="zh-CN" sz="2600" dirty="0">
                <a:latin typeface="Times New Roman" panose="02020603050405020304" pitchFamily="18" charset="0"/>
                <a:ea typeface="宋体" panose="02010600030101010101" pitchFamily="2" charset="-122"/>
              </a:rPr>
              <a:t>其中，</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最优套期保值比率，</a:t>
            </a:r>
            <a:r>
              <a:rPr lang="en-US" altLang="zh-CN" sz="2600" dirty="0">
                <a:latin typeface="Times New Roman" panose="02020603050405020304" pitchFamily="18" charset="0"/>
                <a:ea typeface="宋体" panose="02010600030101010101" pitchFamily="2" charset="-122"/>
              </a:rPr>
              <a:t> </a:t>
            </a:r>
            <a:r>
              <a:rPr lang="zh-CN" altLang="zh-CN" sz="2600" dirty="0">
                <a:latin typeface="Times New Roman" panose="02020603050405020304" pitchFamily="18" charset="0"/>
                <a:ea typeface="宋体" panose="02010600030101010101" pitchFamily="2" charset="-122"/>
              </a:rPr>
              <a:t>为使风险最小的期货合约头寸规模。</a:t>
            </a:r>
          </a:p>
          <a:p>
            <a:pPr indent="457200"/>
            <a:r>
              <a:rPr lang="zh-CN" altLang="zh-CN" sz="2600" dirty="0">
                <a:latin typeface="Times New Roman" panose="02020603050405020304" pitchFamily="18" charset="0"/>
                <a:ea typeface="宋体" panose="02010600030101010101" pitchFamily="2" charset="-122"/>
              </a:rPr>
              <a:t>最小风险下套期保值需要买卖的期货合约数量，即最优套期保值期货合约数量为：</a:t>
            </a:r>
          </a:p>
          <a:p>
            <a:pPr indent="457200"/>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a:latin typeface="Times New Roman" panose="02020603050405020304" pitchFamily="18" charset="0"/>
                <a:ea typeface="宋体" panose="02010600030101010101" pitchFamily="2" charset="-122"/>
              </a:rPr>
              <a:t>（</a:t>
            </a:r>
            <a:r>
              <a:rPr lang="en-US" altLang="zh-CN" sz="2600" dirty="0">
                <a:latin typeface="Times New Roman" panose="02020603050405020304" pitchFamily="18" charset="0"/>
                <a:ea typeface="宋体" panose="02010600030101010101" pitchFamily="2" charset="-122"/>
              </a:rPr>
              <a:t>9-3</a:t>
            </a:r>
            <a:r>
              <a:rPr lang="zh-CN" altLang="zh-CN" sz="2600" dirty="0">
                <a:latin typeface="Times New Roman" panose="02020603050405020304" pitchFamily="18" charset="0"/>
                <a:ea typeface="宋体" panose="02010600030101010101" pitchFamily="2" charset="-122"/>
              </a:rPr>
              <a:t>）</a:t>
            </a:r>
          </a:p>
          <a:p>
            <a:pPr indent="457200"/>
            <a:endParaRPr lang="en-US" altLang="zh-CN" sz="2600" dirty="0" smtClean="0">
              <a:latin typeface="Times New Roman" panose="02020603050405020304" pitchFamily="18" charset="0"/>
              <a:ea typeface="宋体" panose="02010600030101010101" pitchFamily="2" charset="-122"/>
            </a:endParaRPr>
          </a:p>
          <a:p>
            <a:pPr indent="457200"/>
            <a:r>
              <a:rPr lang="zh-CN" altLang="zh-CN" sz="2600" dirty="0" smtClean="0">
                <a:latin typeface="Times New Roman" panose="02020603050405020304" pitchFamily="18" charset="0"/>
                <a:ea typeface="宋体" panose="02010600030101010101" pitchFamily="2" charset="-122"/>
              </a:rPr>
              <a:t>其中</a:t>
            </a:r>
            <a:r>
              <a:rPr lang="zh-CN" altLang="zh-CN" sz="2600" dirty="0">
                <a:latin typeface="Times New Roman" panose="02020603050405020304" pitchFamily="18" charset="0"/>
                <a:ea typeface="宋体" panose="02010600030101010101" pitchFamily="2" charset="-122"/>
              </a:rPr>
              <a:t>，</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最优套期保值期货合约数量，</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每份合约的规模。</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1969012888"/>
              </p:ext>
            </p:extLst>
          </p:nvPr>
        </p:nvGraphicFramePr>
        <p:xfrm>
          <a:off x="5517555" y="2492896"/>
          <a:ext cx="684076" cy="612068"/>
        </p:xfrm>
        <a:graphic>
          <a:graphicData uri="http://schemas.openxmlformats.org/presentationml/2006/ole">
            <mc:AlternateContent xmlns:mc="http://schemas.openxmlformats.org/markup-compatibility/2006">
              <mc:Choice xmlns:v="urn:schemas-microsoft-com:vml" Requires="v">
                <p:oleObj spid="_x0000_s5365" name="Equation" r:id="rId3" imgW="482400" imgH="431640" progId="Equation.DSMT4">
                  <p:embed/>
                </p:oleObj>
              </mc:Choice>
              <mc:Fallback>
                <p:oleObj name="Equation" r:id="rId3" imgW="482400" imgH="431640" progId="Equation.DSMT4">
                  <p:embed/>
                  <p:pic>
                    <p:nvPicPr>
                      <p:cNvPr id="0" name=""/>
                      <p:cNvPicPr/>
                      <p:nvPr/>
                    </p:nvPicPr>
                    <p:blipFill>
                      <a:blip r:embed="rId4"/>
                      <a:stretch>
                        <a:fillRect/>
                      </a:stretch>
                    </p:blipFill>
                    <p:spPr>
                      <a:xfrm>
                        <a:off x="5517555" y="2492896"/>
                        <a:ext cx="684076" cy="61206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992007876"/>
              </p:ext>
            </p:extLst>
          </p:nvPr>
        </p:nvGraphicFramePr>
        <p:xfrm>
          <a:off x="3825491" y="3140968"/>
          <a:ext cx="287704" cy="304628"/>
        </p:xfrm>
        <a:graphic>
          <a:graphicData uri="http://schemas.openxmlformats.org/presentationml/2006/ole">
            <mc:AlternateContent xmlns:mc="http://schemas.openxmlformats.org/markup-compatibility/2006">
              <mc:Choice xmlns:v="urn:schemas-microsoft-com:vml" Requires="v">
                <p:oleObj spid="_x0000_s5366" name="Equation" r:id="rId5" imgW="215640" imgH="228600" progId="Equation.DSMT4">
                  <p:embed/>
                </p:oleObj>
              </mc:Choice>
              <mc:Fallback>
                <p:oleObj name="Equation" r:id="rId5" imgW="215640" imgH="228600" progId="Equation.DSMT4">
                  <p:embed/>
                  <p:pic>
                    <p:nvPicPr>
                      <p:cNvPr id="0" name=""/>
                      <p:cNvPicPr/>
                      <p:nvPr/>
                    </p:nvPicPr>
                    <p:blipFill>
                      <a:blip r:embed="rId6"/>
                      <a:stretch>
                        <a:fillRect/>
                      </a:stretch>
                    </p:blipFill>
                    <p:spPr>
                      <a:xfrm>
                        <a:off x="3825491" y="3140968"/>
                        <a:ext cx="287704" cy="30462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57201644"/>
              </p:ext>
            </p:extLst>
          </p:nvPr>
        </p:nvGraphicFramePr>
        <p:xfrm>
          <a:off x="6453659" y="3140968"/>
          <a:ext cx="288032" cy="324036"/>
        </p:xfrm>
        <a:graphic>
          <a:graphicData uri="http://schemas.openxmlformats.org/presentationml/2006/ole">
            <mc:AlternateContent xmlns:mc="http://schemas.openxmlformats.org/markup-compatibility/2006">
              <mc:Choice xmlns:v="urn:schemas-microsoft-com:vml" Requires="v">
                <p:oleObj spid="_x0000_s5367" name="Equation" r:id="rId7" imgW="203040" imgH="228600" progId="Equation.DSMT4">
                  <p:embed/>
                </p:oleObj>
              </mc:Choice>
              <mc:Fallback>
                <p:oleObj name="Equation" r:id="rId7" imgW="203040" imgH="228600" progId="Equation.DSMT4">
                  <p:embed/>
                  <p:pic>
                    <p:nvPicPr>
                      <p:cNvPr id="0" name=""/>
                      <p:cNvPicPr/>
                      <p:nvPr/>
                    </p:nvPicPr>
                    <p:blipFill>
                      <a:blip r:embed="rId8"/>
                      <a:stretch>
                        <a:fillRect/>
                      </a:stretch>
                    </p:blipFill>
                    <p:spPr>
                      <a:xfrm>
                        <a:off x="6453659" y="3140968"/>
                        <a:ext cx="288032" cy="324036"/>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599825940"/>
              </p:ext>
            </p:extLst>
          </p:nvPr>
        </p:nvGraphicFramePr>
        <p:xfrm>
          <a:off x="5445547" y="3861048"/>
          <a:ext cx="756084" cy="633001"/>
        </p:xfrm>
        <a:graphic>
          <a:graphicData uri="http://schemas.openxmlformats.org/presentationml/2006/ole">
            <mc:AlternateContent xmlns:mc="http://schemas.openxmlformats.org/markup-compatibility/2006">
              <mc:Choice xmlns:v="urn:schemas-microsoft-com:vml" Requires="v">
                <p:oleObj spid="_x0000_s5368" name="Equation" r:id="rId9" imgW="545760" imgH="457200" progId="Equation.DSMT4">
                  <p:embed/>
                </p:oleObj>
              </mc:Choice>
              <mc:Fallback>
                <p:oleObj name="Equation" r:id="rId9" imgW="545760" imgH="457200" progId="Equation.DSMT4">
                  <p:embed/>
                  <p:pic>
                    <p:nvPicPr>
                      <p:cNvPr id="0" name=""/>
                      <p:cNvPicPr/>
                      <p:nvPr/>
                    </p:nvPicPr>
                    <p:blipFill>
                      <a:blip r:embed="rId10"/>
                      <a:stretch>
                        <a:fillRect/>
                      </a:stretch>
                    </p:blipFill>
                    <p:spPr>
                      <a:xfrm>
                        <a:off x="5445547" y="3861048"/>
                        <a:ext cx="756084" cy="63300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635871490"/>
              </p:ext>
            </p:extLst>
          </p:nvPr>
        </p:nvGraphicFramePr>
        <p:xfrm>
          <a:off x="1701131" y="4509120"/>
          <a:ext cx="288032" cy="354501"/>
        </p:xfrm>
        <a:graphic>
          <a:graphicData uri="http://schemas.openxmlformats.org/presentationml/2006/ole">
            <mc:AlternateContent xmlns:mc="http://schemas.openxmlformats.org/markup-compatibility/2006">
              <mc:Choice xmlns:v="urn:schemas-microsoft-com:vml" Requires="v">
                <p:oleObj spid="_x0000_s5369" name="Equation" r:id="rId11" imgW="164880" imgH="203040" progId="Equation.DSMT4">
                  <p:embed/>
                </p:oleObj>
              </mc:Choice>
              <mc:Fallback>
                <p:oleObj name="Equation" r:id="rId11" imgW="164880" imgH="203040" progId="Equation.DSMT4">
                  <p:embed/>
                  <p:pic>
                    <p:nvPicPr>
                      <p:cNvPr id="0" name=""/>
                      <p:cNvPicPr/>
                      <p:nvPr/>
                    </p:nvPicPr>
                    <p:blipFill>
                      <a:blip r:embed="rId12"/>
                      <a:stretch>
                        <a:fillRect/>
                      </a:stretch>
                    </p:blipFill>
                    <p:spPr>
                      <a:xfrm>
                        <a:off x="1701131" y="4509120"/>
                        <a:ext cx="288032" cy="354501"/>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89848403"/>
              </p:ext>
            </p:extLst>
          </p:nvPr>
        </p:nvGraphicFramePr>
        <p:xfrm>
          <a:off x="4307334" y="4581128"/>
          <a:ext cx="274117" cy="306366"/>
        </p:xfrm>
        <a:graphic>
          <a:graphicData uri="http://schemas.openxmlformats.org/presentationml/2006/ole">
            <mc:AlternateContent xmlns:mc="http://schemas.openxmlformats.org/markup-compatibility/2006">
              <mc:Choice xmlns:v="urn:schemas-microsoft-com:vml" Requires="v">
                <p:oleObj spid="_x0000_s5370" name="Equation" r:id="rId13" imgW="215640" imgH="241200" progId="Equation.DSMT4">
                  <p:embed/>
                </p:oleObj>
              </mc:Choice>
              <mc:Fallback>
                <p:oleObj name="Equation" r:id="rId13" imgW="215640" imgH="241200" progId="Equation.DSMT4">
                  <p:embed/>
                  <p:pic>
                    <p:nvPicPr>
                      <p:cNvPr id="0" name=""/>
                      <p:cNvPicPr/>
                      <p:nvPr/>
                    </p:nvPicPr>
                    <p:blipFill>
                      <a:blip r:embed="rId14"/>
                      <a:stretch>
                        <a:fillRect/>
                      </a:stretch>
                    </p:blipFill>
                    <p:spPr>
                      <a:xfrm>
                        <a:off x="4307334" y="4581128"/>
                        <a:ext cx="274117" cy="306366"/>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554273258"/>
              </p:ext>
            </p:extLst>
          </p:nvPr>
        </p:nvGraphicFramePr>
        <p:xfrm>
          <a:off x="5517554" y="5157192"/>
          <a:ext cx="1238961" cy="648072"/>
        </p:xfrm>
        <a:graphic>
          <a:graphicData uri="http://schemas.openxmlformats.org/presentationml/2006/ole">
            <mc:AlternateContent xmlns:mc="http://schemas.openxmlformats.org/markup-compatibility/2006">
              <mc:Choice xmlns:v="urn:schemas-microsoft-com:vml" Requires="v">
                <p:oleObj spid="_x0000_s5371" name="Equation" r:id="rId15" imgW="825480" imgH="431640" progId="Equation.DSMT4">
                  <p:embed/>
                </p:oleObj>
              </mc:Choice>
              <mc:Fallback>
                <p:oleObj name="Equation" r:id="rId15" imgW="825480" imgH="431640" progId="Equation.DSMT4">
                  <p:embed/>
                  <p:pic>
                    <p:nvPicPr>
                      <p:cNvPr id="0" name=""/>
                      <p:cNvPicPr/>
                      <p:nvPr/>
                    </p:nvPicPr>
                    <p:blipFill>
                      <a:blip r:embed="rId16"/>
                      <a:stretch>
                        <a:fillRect/>
                      </a:stretch>
                    </p:blipFill>
                    <p:spPr>
                      <a:xfrm>
                        <a:off x="5517554" y="5157192"/>
                        <a:ext cx="1238961" cy="64807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12784208"/>
              </p:ext>
            </p:extLst>
          </p:nvPr>
        </p:nvGraphicFramePr>
        <p:xfrm>
          <a:off x="1629123" y="5751983"/>
          <a:ext cx="277317" cy="341313"/>
        </p:xfrm>
        <a:graphic>
          <a:graphicData uri="http://schemas.openxmlformats.org/presentationml/2006/ole">
            <mc:AlternateContent xmlns:mc="http://schemas.openxmlformats.org/markup-compatibility/2006">
              <mc:Choice xmlns:v="urn:schemas-microsoft-com:vml" Requires="v">
                <p:oleObj spid="_x0000_s5372" name="Equation" r:id="rId17" imgW="164880" imgH="203040" progId="Equation.DSMT4">
                  <p:embed/>
                </p:oleObj>
              </mc:Choice>
              <mc:Fallback>
                <p:oleObj name="Equation" r:id="rId17" imgW="164880" imgH="203040" progId="Equation.DSMT4">
                  <p:embed/>
                  <p:pic>
                    <p:nvPicPr>
                      <p:cNvPr id="0" name=""/>
                      <p:cNvPicPr/>
                      <p:nvPr/>
                    </p:nvPicPr>
                    <p:blipFill>
                      <a:blip r:embed="rId18"/>
                      <a:stretch>
                        <a:fillRect/>
                      </a:stretch>
                    </p:blipFill>
                    <p:spPr>
                      <a:xfrm>
                        <a:off x="1629123" y="5751983"/>
                        <a:ext cx="277317" cy="341313"/>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019542062"/>
              </p:ext>
            </p:extLst>
          </p:nvPr>
        </p:nvGraphicFramePr>
        <p:xfrm>
          <a:off x="5301531" y="5784691"/>
          <a:ext cx="360040" cy="308605"/>
        </p:xfrm>
        <a:graphic>
          <a:graphicData uri="http://schemas.openxmlformats.org/presentationml/2006/ole">
            <mc:AlternateContent xmlns:mc="http://schemas.openxmlformats.org/markup-compatibility/2006">
              <mc:Choice xmlns:v="urn:schemas-microsoft-com:vml" Requires="v">
                <p:oleObj spid="_x0000_s5373" name="Equation" r:id="rId19" imgW="266400" imgH="228600" progId="Equation.DSMT4">
                  <p:embed/>
                </p:oleObj>
              </mc:Choice>
              <mc:Fallback>
                <p:oleObj name="Equation" r:id="rId19" imgW="266400" imgH="228600" progId="Equation.DSMT4">
                  <p:embed/>
                  <p:pic>
                    <p:nvPicPr>
                      <p:cNvPr id="0" name=""/>
                      <p:cNvPicPr/>
                      <p:nvPr/>
                    </p:nvPicPr>
                    <p:blipFill>
                      <a:blip r:embed="rId20"/>
                      <a:stretch>
                        <a:fillRect/>
                      </a:stretch>
                    </p:blipFill>
                    <p:spPr>
                      <a:xfrm>
                        <a:off x="5301531" y="5784691"/>
                        <a:ext cx="360040" cy="308605"/>
                      </a:xfrm>
                      <a:prstGeom prst="rect">
                        <a:avLst/>
                      </a:prstGeom>
                    </p:spPr>
                  </p:pic>
                </p:oleObj>
              </mc:Fallback>
            </mc:AlternateContent>
          </a:graphicData>
        </a:graphic>
      </p:graphicFrame>
    </p:spTree>
    <p:extLst>
      <p:ext uri="{BB962C8B-B14F-4D97-AF65-F5344CB8AC3E}">
        <p14:creationId xmlns:p14="http://schemas.microsoft.com/office/powerpoint/2010/main" val="2298714450"/>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32979" y="548680"/>
            <a:ext cx="11449272" cy="586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spcBef>
                <a:spcPts val="0"/>
              </a:spcBef>
            </a:pPr>
            <a:r>
              <a:rPr lang="zh-CN" altLang="zh-CN" sz="2800" dirty="0"/>
              <a:t>上述</a:t>
            </a:r>
            <a:r>
              <a:rPr lang="zh-CN" altLang="zh-CN" sz="2800" dirty="0" smtClean="0"/>
              <a:t>公式</a:t>
            </a:r>
            <a:r>
              <a:rPr lang="zh-CN" altLang="en-US" sz="2800" dirty="0" smtClean="0"/>
              <a:t>的具体证明</a:t>
            </a:r>
            <a:r>
              <a:rPr lang="zh-CN" altLang="zh-CN" sz="2800" dirty="0" smtClean="0"/>
              <a:t>如下</a:t>
            </a:r>
            <a:r>
              <a:rPr lang="zh-CN" altLang="zh-CN" sz="2800" dirty="0"/>
              <a:t>：</a:t>
            </a:r>
          </a:p>
          <a:p>
            <a:pPr>
              <a:lnSpc>
                <a:spcPct val="150000"/>
              </a:lnSpc>
              <a:spcBef>
                <a:spcPts val="0"/>
              </a:spcBef>
            </a:pPr>
            <a:r>
              <a:rPr lang="zh-CN" altLang="zh-CN" sz="2800" dirty="0"/>
              <a:t>套期保值的目的是将期货市场和现货市场的价格风险对冲，因此，整个套期保值组合的价值变化应该</a:t>
            </a:r>
            <a:r>
              <a:rPr lang="zh-CN" altLang="zh-CN" sz="2800" dirty="0" smtClean="0"/>
              <a:t>等于</a:t>
            </a:r>
            <a:r>
              <a:rPr lang="zh-CN" altLang="en-US" sz="2800" dirty="0" smtClean="0"/>
              <a:t>零。</a:t>
            </a:r>
            <a:endParaRPr lang="en-US" altLang="zh-CN" sz="2800" dirty="0" smtClean="0"/>
          </a:p>
          <a:p>
            <a:pPr>
              <a:lnSpc>
                <a:spcPct val="150000"/>
              </a:lnSpc>
              <a:spcBef>
                <a:spcPts val="0"/>
              </a:spcBef>
            </a:pPr>
            <a:r>
              <a:rPr lang="zh-CN" altLang="zh-CN" sz="2800" dirty="0" smtClean="0"/>
              <a:t>即</a:t>
            </a:r>
            <a:r>
              <a:rPr lang="zh-CN" altLang="en-US" sz="2800" dirty="0" smtClean="0"/>
              <a:t>：</a:t>
            </a:r>
            <a:r>
              <a:rPr lang="en-US" altLang="zh-CN" sz="2800" dirty="0" smtClean="0"/>
              <a:t>                   </a:t>
            </a:r>
          </a:p>
          <a:p>
            <a:pPr>
              <a:lnSpc>
                <a:spcPct val="150000"/>
              </a:lnSpc>
              <a:spcBef>
                <a:spcPts val="0"/>
              </a:spcBef>
            </a:pPr>
            <a:endParaRPr lang="en-US" altLang="zh-CN" sz="2800" dirty="0"/>
          </a:p>
          <a:p>
            <a:pPr>
              <a:lnSpc>
                <a:spcPct val="150000"/>
              </a:lnSpc>
              <a:spcBef>
                <a:spcPts val="0"/>
              </a:spcBef>
            </a:pPr>
            <a:r>
              <a:rPr lang="zh-CN" altLang="zh-CN" sz="2800" dirty="0" smtClean="0"/>
              <a:t>其中</a:t>
            </a:r>
            <a:r>
              <a:rPr lang="zh-CN" altLang="zh-CN" sz="2800" dirty="0"/>
              <a:t>，</a:t>
            </a:r>
            <a:r>
              <a:rPr lang="en-US" altLang="zh-CN" sz="2800" dirty="0"/>
              <a:t> </a:t>
            </a:r>
            <a:r>
              <a:rPr lang="en-US" altLang="zh-CN" sz="2800" dirty="0" smtClean="0"/>
              <a:t>     </a:t>
            </a:r>
            <a:r>
              <a:rPr lang="zh-CN" altLang="zh-CN" sz="2800" dirty="0" smtClean="0"/>
              <a:t>为</a:t>
            </a:r>
            <a:r>
              <a:rPr lang="zh-CN" altLang="zh-CN" sz="2800" dirty="0"/>
              <a:t>现货价格变化，</a:t>
            </a:r>
            <a:r>
              <a:rPr lang="en-US" altLang="zh-CN" sz="2800" dirty="0"/>
              <a:t> </a:t>
            </a:r>
            <a:r>
              <a:rPr lang="en-US" altLang="zh-CN" sz="2800" dirty="0" smtClean="0"/>
              <a:t>    </a:t>
            </a:r>
            <a:r>
              <a:rPr lang="zh-CN" altLang="zh-CN" sz="2800" dirty="0" smtClean="0"/>
              <a:t>为</a:t>
            </a:r>
            <a:r>
              <a:rPr lang="zh-CN" altLang="zh-CN" sz="2800" dirty="0"/>
              <a:t>期货价格</a:t>
            </a:r>
            <a:r>
              <a:rPr lang="zh-CN" altLang="zh-CN" sz="2800" dirty="0" smtClean="0"/>
              <a:t>变化</a:t>
            </a:r>
            <a:r>
              <a:rPr lang="zh-CN" altLang="en-US" sz="2800" dirty="0" smtClean="0"/>
              <a:t>。</a:t>
            </a:r>
            <a:endParaRPr lang="en-US" altLang="zh-CN" sz="2800" dirty="0"/>
          </a:p>
          <a:p>
            <a:pPr>
              <a:lnSpc>
                <a:spcPct val="150000"/>
              </a:lnSpc>
              <a:spcBef>
                <a:spcPts val="0"/>
              </a:spcBef>
            </a:pPr>
            <a:r>
              <a:rPr lang="en-US" altLang="zh-CN" sz="2800" dirty="0" smtClean="0"/>
              <a:t> </a:t>
            </a:r>
            <a:r>
              <a:rPr lang="zh-CN" altLang="en-US" sz="2800" dirty="0" smtClean="0"/>
              <a:t>因此，</a:t>
            </a:r>
            <a:endParaRPr lang="en-US" altLang="zh-CN" sz="2800" dirty="0" smtClean="0"/>
          </a:p>
          <a:p>
            <a:pPr>
              <a:lnSpc>
                <a:spcPct val="150000"/>
              </a:lnSpc>
              <a:spcBef>
                <a:spcPts val="0"/>
              </a:spcBef>
            </a:pPr>
            <a:endParaRPr lang="en-US" altLang="zh-CN" sz="2800" dirty="0" smtClean="0"/>
          </a:p>
          <a:p>
            <a:pPr>
              <a:lnSpc>
                <a:spcPct val="150000"/>
              </a:lnSpc>
              <a:spcBef>
                <a:spcPts val="0"/>
              </a:spcBef>
            </a:pPr>
            <a:r>
              <a:rPr lang="zh-CN" altLang="en-US" sz="2800" dirty="0" smtClean="0"/>
              <a:t>最终可得： </a:t>
            </a:r>
            <a:endParaRPr lang="zh-CN" altLang="zh-CN" sz="2800" dirty="0"/>
          </a:p>
          <a:p>
            <a:pPr>
              <a:lnSpc>
                <a:spcPct val="150000"/>
              </a:lnSpc>
              <a:spcBef>
                <a:spcPts val="0"/>
              </a:spcBef>
            </a:pPr>
            <a:endParaRPr lang="zh-CN" altLang="zh-CN" sz="2800" dirty="0"/>
          </a:p>
          <a:p>
            <a:pPr indent="457200">
              <a:lnSpc>
                <a:spcPct val="150000"/>
              </a:lnSpc>
              <a:spcBef>
                <a:spcPts val="0"/>
              </a:spcBef>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488376217"/>
              </p:ext>
            </p:extLst>
          </p:nvPr>
        </p:nvGraphicFramePr>
        <p:xfrm>
          <a:off x="3213299" y="2852936"/>
          <a:ext cx="4437039" cy="576064"/>
        </p:xfrm>
        <a:graphic>
          <a:graphicData uri="http://schemas.openxmlformats.org/presentationml/2006/ole">
            <mc:AlternateContent xmlns:mc="http://schemas.openxmlformats.org/markup-compatibility/2006">
              <mc:Choice xmlns:v="urn:schemas-microsoft-com:vml" Requires="v">
                <p:oleObj spid="_x0000_s26632" name="Equation" r:id="rId3" imgW="1854000" imgH="241200" progId="Equation.DSMT4">
                  <p:embed/>
                </p:oleObj>
              </mc:Choice>
              <mc:Fallback>
                <p:oleObj name="Equation" r:id="rId3" imgW="1854000" imgH="241200" progId="Equation.DSMT4">
                  <p:embed/>
                  <p:pic>
                    <p:nvPicPr>
                      <p:cNvPr id="0" name=""/>
                      <p:cNvPicPr/>
                      <p:nvPr/>
                    </p:nvPicPr>
                    <p:blipFill>
                      <a:blip r:embed="rId4"/>
                      <a:stretch>
                        <a:fillRect/>
                      </a:stretch>
                    </p:blipFill>
                    <p:spPr>
                      <a:xfrm>
                        <a:off x="3213299" y="2852936"/>
                        <a:ext cx="4437039" cy="57606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778915125"/>
              </p:ext>
            </p:extLst>
          </p:nvPr>
        </p:nvGraphicFramePr>
        <p:xfrm>
          <a:off x="1773139" y="4581128"/>
          <a:ext cx="1793181" cy="776851"/>
        </p:xfrm>
        <a:graphic>
          <a:graphicData uri="http://schemas.openxmlformats.org/presentationml/2006/ole">
            <mc:AlternateContent xmlns:mc="http://schemas.openxmlformats.org/markup-compatibility/2006">
              <mc:Choice xmlns:v="urn:schemas-microsoft-com:vml" Requires="v">
                <p:oleObj spid="_x0000_s26633" name="Equation" r:id="rId5" imgW="1054080" imgH="457200" progId="Equation.DSMT4">
                  <p:embed/>
                </p:oleObj>
              </mc:Choice>
              <mc:Fallback>
                <p:oleObj name="Equation" r:id="rId5" imgW="1054080" imgH="457200" progId="Equation.DSMT4">
                  <p:embed/>
                  <p:pic>
                    <p:nvPicPr>
                      <p:cNvPr id="0" name=""/>
                      <p:cNvPicPr/>
                      <p:nvPr/>
                    </p:nvPicPr>
                    <p:blipFill>
                      <a:blip r:embed="rId6"/>
                      <a:stretch>
                        <a:fillRect/>
                      </a:stretch>
                    </p:blipFill>
                    <p:spPr>
                      <a:xfrm>
                        <a:off x="1773139" y="4581128"/>
                        <a:ext cx="1793181" cy="77685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02439178"/>
              </p:ext>
            </p:extLst>
          </p:nvPr>
        </p:nvGraphicFramePr>
        <p:xfrm>
          <a:off x="1341091" y="4005064"/>
          <a:ext cx="552450" cy="309563"/>
        </p:xfrm>
        <a:graphic>
          <a:graphicData uri="http://schemas.openxmlformats.org/presentationml/2006/ole">
            <mc:AlternateContent xmlns:mc="http://schemas.openxmlformats.org/markup-compatibility/2006">
              <mc:Choice xmlns:v="urn:schemas-microsoft-com:vml" Requires="v">
                <p:oleObj spid="_x0000_s26634" name="Equation" r:id="rId7" imgW="317160" imgH="177480" progId="Equation.DSMT4">
                  <p:embed/>
                </p:oleObj>
              </mc:Choice>
              <mc:Fallback>
                <p:oleObj name="Equation" r:id="rId7" imgW="317160" imgH="177480" progId="Equation.DSMT4">
                  <p:embed/>
                  <p:pic>
                    <p:nvPicPr>
                      <p:cNvPr id="0" name=""/>
                      <p:cNvPicPr/>
                      <p:nvPr/>
                    </p:nvPicPr>
                    <p:blipFill>
                      <a:blip r:embed="rId8"/>
                      <a:stretch>
                        <a:fillRect/>
                      </a:stretch>
                    </p:blipFill>
                    <p:spPr>
                      <a:xfrm>
                        <a:off x="1341091" y="4005064"/>
                        <a:ext cx="552450" cy="3095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836487241"/>
              </p:ext>
            </p:extLst>
          </p:nvPr>
        </p:nvGraphicFramePr>
        <p:xfrm>
          <a:off x="4653459" y="3969060"/>
          <a:ext cx="599183" cy="299592"/>
        </p:xfrm>
        <a:graphic>
          <a:graphicData uri="http://schemas.openxmlformats.org/presentationml/2006/ole">
            <mc:AlternateContent xmlns:mc="http://schemas.openxmlformats.org/markup-compatibility/2006">
              <mc:Choice xmlns:v="urn:schemas-microsoft-com:vml" Requires="v">
                <p:oleObj spid="_x0000_s26635" name="Equation" r:id="rId9" imgW="330120" imgH="164880" progId="Equation.DSMT4">
                  <p:embed/>
                </p:oleObj>
              </mc:Choice>
              <mc:Fallback>
                <p:oleObj name="Equation" r:id="rId9" imgW="330120" imgH="164880" progId="Equation.DSMT4">
                  <p:embed/>
                  <p:pic>
                    <p:nvPicPr>
                      <p:cNvPr id="0" name=""/>
                      <p:cNvPicPr/>
                      <p:nvPr/>
                    </p:nvPicPr>
                    <p:blipFill>
                      <a:blip r:embed="rId10"/>
                      <a:stretch>
                        <a:fillRect/>
                      </a:stretch>
                    </p:blipFill>
                    <p:spPr>
                      <a:xfrm>
                        <a:off x="4653459" y="3969060"/>
                        <a:ext cx="599183" cy="29959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024564975"/>
              </p:ext>
            </p:extLst>
          </p:nvPr>
        </p:nvGraphicFramePr>
        <p:xfrm>
          <a:off x="2205187" y="5690122"/>
          <a:ext cx="1389063" cy="723900"/>
        </p:xfrm>
        <a:graphic>
          <a:graphicData uri="http://schemas.openxmlformats.org/presentationml/2006/ole">
            <mc:AlternateContent xmlns:mc="http://schemas.openxmlformats.org/markup-compatibility/2006">
              <mc:Choice xmlns:v="urn:schemas-microsoft-com:vml" Requires="v">
                <p:oleObj spid="_x0000_s26636" name="Equation" r:id="rId11" imgW="825480" imgH="431640" progId="Equation.DSMT4">
                  <p:embed/>
                </p:oleObj>
              </mc:Choice>
              <mc:Fallback>
                <p:oleObj name="Equation" r:id="rId11" imgW="825480" imgH="431640" progId="Equation.DSMT4">
                  <p:embed/>
                  <p:pic>
                    <p:nvPicPr>
                      <p:cNvPr id="0" name=""/>
                      <p:cNvPicPr/>
                      <p:nvPr/>
                    </p:nvPicPr>
                    <p:blipFill>
                      <a:blip r:embed="rId12"/>
                      <a:stretch>
                        <a:fillRect/>
                      </a:stretch>
                    </p:blipFill>
                    <p:spPr>
                      <a:xfrm>
                        <a:off x="2205187" y="5690122"/>
                        <a:ext cx="1389063" cy="7239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652006663"/>
              </p:ext>
            </p:extLst>
          </p:nvPr>
        </p:nvGraphicFramePr>
        <p:xfrm>
          <a:off x="3573339" y="4725144"/>
          <a:ext cx="2609639" cy="440283"/>
        </p:xfrm>
        <a:graphic>
          <a:graphicData uri="http://schemas.openxmlformats.org/presentationml/2006/ole">
            <mc:AlternateContent xmlns:mc="http://schemas.openxmlformats.org/markup-compatibility/2006">
              <mc:Choice xmlns:v="urn:schemas-microsoft-com:vml" Requires="v">
                <p:oleObj spid="_x0000_s26637" name="Equation" r:id="rId13" imgW="1434960" imgH="241200" progId="Equation.DSMT4">
                  <p:embed/>
                </p:oleObj>
              </mc:Choice>
              <mc:Fallback>
                <p:oleObj name="Equation" r:id="rId13" imgW="1434960" imgH="241200" progId="Equation.DSMT4">
                  <p:embed/>
                  <p:pic>
                    <p:nvPicPr>
                      <p:cNvPr id="0" name=""/>
                      <p:cNvPicPr/>
                      <p:nvPr/>
                    </p:nvPicPr>
                    <p:blipFill>
                      <a:blip r:embed="rId14"/>
                      <a:stretch>
                        <a:fillRect/>
                      </a:stretch>
                    </p:blipFill>
                    <p:spPr>
                      <a:xfrm>
                        <a:off x="3573339" y="4725144"/>
                        <a:ext cx="2609639" cy="440283"/>
                      </a:xfrm>
                      <a:prstGeom prst="rect">
                        <a:avLst/>
                      </a:prstGeom>
                    </p:spPr>
                  </p:pic>
                </p:oleObj>
              </mc:Fallback>
            </mc:AlternateContent>
          </a:graphicData>
        </a:graphic>
      </p:graphicFrame>
    </p:spTree>
    <p:extLst>
      <p:ext uri="{BB962C8B-B14F-4D97-AF65-F5344CB8AC3E}">
        <p14:creationId xmlns:p14="http://schemas.microsoft.com/office/powerpoint/2010/main" val="4034712703"/>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41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400" dirty="0" smtClean="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例</a:t>
            </a:r>
            <a:r>
              <a:rPr lang="en-US" altLang="zh-CN" sz="2400" dirty="0">
                <a:latin typeface="Times New Roman" panose="02020603050405020304" pitchFamily="18" charset="0"/>
                <a:ea typeface="宋体" panose="02010600030101010101" pitchFamily="2" charset="-122"/>
              </a:rPr>
              <a:t>9-3】</a:t>
            </a:r>
            <a:r>
              <a:rPr lang="zh-CN" altLang="en-US" sz="2400" dirty="0">
                <a:latin typeface="Times New Roman" panose="02020603050405020304" pitchFamily="18" charset="0"/>
                <a:ea typeface="宋体" panose="02010600030101010101" pitchFamily="2" charset="-122"/>
              </a:rPr>
              <a:t>套期保值者选择</a:t>
            </a:r>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吨</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手的苹果期货合约为</a:t>
            </a:r>
            <a:r>
              <a:rPr lang="en-US" altLang="zh-CN" sz="2400" dirty="0">
                <a:latin typeface="Times New Roman" panose="02020603050405020304" pitchFamily="18" charset="0"/>
                <a:ea typeface="宋体" panose="02010600030101010101" pitchFamily="2" charset="-122"/>
              </a:rPr>
              <a:t>6000</a:t>
            </a:r>
            <a:r>
              <a:rPr lang="zh-CN" altLang="en-US" sz="2400" dirty="0">
                <a:latin typeface="Times New Roman" panose="02020603050405020304" pitchFamily="18" charset="0"/>
                <a:ea typeface="宋体" panose="02010600030101010101" pitchFamily="2" charset="-122"/>
              </a:rPr>
              <a:t>吨苹果进行套期保值。假设苹果期货合约价格每变化</a:t>
            </a:r>
            <a:r>
              <a:rPr lang="en-US" altLang="zh-CN" sz="2400" dirty="0">
                <a:latin typeface="Times New Roman" panose="02020603050405020304" pitchFamily="18" charset="0"/>
                <a:ea typeface="宋体" panose="02010600030101010101" pitchFamily="2" charset="-122"/>
              </a:rPr>
              <a:t>200</a:t>
            </a:r>
            <a:r>
              <a:rPr lang="zh-CN" altLang="en-US" sz="2400" dirty="0">
                <a:latin typeface="Times New Roman" panose="02020603050405020304" pitchFamily="18" charset="0"/>
                <a:ea typeface="宋体" panose="02010600030101010101" pitchFamily="2" charset="-122"/>
              </a:rPr>
              <a:t>元</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吨，苹果变化</a:t>
            </a:r>
            <a:r>
              <a:rPr lang="en-US" altLang="zh-CN" sz="2400" dirty="0">
                <a:latin typeface="Times New Roman" panose="02020603050405020304" pitchFamily="18" charset="0"/>
                <a:ea typeface="宋体" panose="02010600030101010101" pitchFamily="2" charset="-122"/>
              </a:rPr>
              <a:t>150</a:t>
            </a:r>
            <a:r>
              <a:rPr lang="zh-CN" altLang="en-US" sz="2400" dirty="0">
                <a:latin typeface="Times New Roman" panose="02020603050405020304" pitchFamily="18" charset="0"/>
                <a:ea typeface="宋体" panose="02010600030101010101" pitchFamily="2" charset="-122"/>
              </a:rPr>
              <a:t>元</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吨。求需要卖出多少手苹果期货合约？</a:t>
            </a:r>
          </a:p>
          <a:p>
            <a:pPr indent="457200">
              <a:lnSpc>
                <a:spcPct val="170000"/>
              </a:lnSpc>
            </a:pPr>
            <a:r>
              <a:rPr lang="zh-CN" altLang="en-US" sz="2400" dirty="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endParaRPr lang="zh-CN" altLang="en-US" sz="2400" dirty="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因此，</a:t>
            </a:r>
            <a:r>
              <a:rPr lang="zh-CN" altLang="en-US" sz="2400" dirty="0">
                <a:latin typeface="Times New Roman" panose="02020603050405020304" pitchFamily="18" charset="0"/>
                <a:ea typeface="宋体" panose="02010600030101010101" pitchFamily="2" charset="-122"/>
              </a:rPr>
              <a:t>最小风险套期保值需要卖出</a:t>
            </a:r>
            <a:r>
              <a:rPr lang="en-US" altLang="zh-CN" sz="2400" dirty="0">
                <a:latin typeface="Times New Roman" panose="02020603050405020304" pitchFamily="18" charset="0"/>
                <a:ea typeface="宋体" panose="02010600030101010101" pitchFamily="2" charset="-122"/>
              </a:rPr>
              <a:t>450</a:t>
            </a:r>
            <a:r>
              <a:rPr lang="zh-CN" altLang="en-US" sz="2400" dirty="0">
                <a:latin typeface="Times New Roman" panose="02020603050405020304" pitchFamily="18" charset="0"/>
                <a:ea typeface="宋体" panose="02010600030101010101" pitchFamily="2" charset="-122"/>
              </a:rPr>
              <a:t>份合约。</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4076921720"/>
              </p:ext>
            </p:extLst>
          </p:nvPr>
        </p:nvGraphicFramePr>
        <p:xfrm>
          <a:off x="5013499" y="2492896"/>
          <a:ext cx="2015512" cy="790897"/>
        </p:xfrm>
        <a:graphic>
          <a:graphicData uri="http://schemas.openxmlformats.org/presentationml/2006/ole">
            <mc:AlternateContent xmlns:mc="http://schemas.openxmlformats.org/markup-compatibility/2006">
              <mc:Choice xmlns:v="urn:schemas-microsoft-com:vml" Requires="v">
                <p:oleObj spid="_x0000_s4162" name="Equation" r:id="rId3" imgW="1002960" imgH="393480" progId="Equation.DSMT4">
                  <p:embed/>
                </p:oleObj>
              </mc:Choice>
              <mc:Fallback>
                <p:oleObj name="Equation" r:id="rId3" imgW="1002960" imgH="393480" progId="Equation.DSMT4">
                  <p:embed/>
                  <p:pic>
                    <p:nvPicPr>
                      <p:cNvPr id="0" name=""/>
                      <p:cNvPicPr/>
                      <p:nvPr/>
                    </p:nvPicPr>
                    <p:blipFill>
                      <a:blip r:embed="rId4"/>
                      <a:stretch>
                        <a:fillRect/>
                      </a:stretch>
                    </p:blipFill>
                    <p:spPr>
                      <a:xfrm>
                        <a:off x="5013499" y="2492896"/>
                        <a:ext cx="2015512" cy="790897"/>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4122273209"/>
              </p:ext>
            </p:extLst>
          </p:nvPr>
        </p:nvGraphicFramePr>
        <p:xfrm>
          <a:off x="5013499" y="3429000"/>
          <a:ext cx="2664296" cy="737439"/>
        </p:xfrm>
        <a:graphic>
          <a:graphicData uri="http://schemas.openxmlformats.org/presentationml/2006/ole">
            <mc:AlternateContent xmlns:mc="http://schemas.openxmlformats.org/markup-compatibility/2006">
              <mc:Choice xmlns:v="urn:schemas-microsoft-com:vml" Requires="v">
                <p:oleObj spid="_x0000_s4163" name="Equation" r:id="rId5" imgW="1422360" imgH="393480" progId="Equation.DSMT4">
                  <p:embed/>
                </p:oleObj>
              </mc:Choice>
              <mc:Fallback>
                <p:oleObj name="Equation" r:id="rId5" imgW="1422360" imgH="393480" progId="Equation.DSMT4">
                  <p:embed/>
                  <p:pic>
                    <p:nvPicPr>
                      <p:cNvPr id="0" name=""/>
                      <p:cNvPicPr/>
                      <p:nvPr/>
                    </p:nvPicPr>
                    <p:blipFill>
                      <a:blip r:embed="rId6"/>
                      <a:stretch>
                        <a:fillRect/>
                      </a:stretch>
                    </p:blipFill>
                    <p:spPr>
                      <a:xfrm>
                        <a:off x="5013499" y="3429000"/>
                        <a:ext cx="2664296" cy="737439"/>
                      </a:xfrm>
                      <a:prstGeom prst="rect">
                        <a:avLst/>
                      </a:prstGeom>
                    </p:spPr>
                  </p:pic>
                </p:oleObj>
              </mc:Fallback>
            </mc:AlternateContent>
          </a:graphicData>
        </a:graphic>
      </p:graphicFrame>
    </p:spTree>
    <p:extLst>
      <p:ext uri="{BB962C8B-B14F-4D97-AF65-F5344CB8AC3E}">
        <p14:creationId xmlns:p14="http://schemas.microsoft.com/office/powerpoint/2010/main" val="1491733922"/>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800" b="1" dirty="0">
                <a:latin typeface="Times New Roman" panose="02020603050405020304" pitchFamily="18" charset="0"/>
                <a:ea typeface="宋体" panose="02010600030101010101" pitchFamily="2" charset="-122"/>
              </a:rPr>
              <a:t>二、基差与套期保值</a:t>
            </a:r>
            <a:r>
              <a:rPr lang="zh-CN" altLang="en-US" sz="2800" b="1" dirty="0" smtClean="0">
                <a:latin typeface="Times New Roman" panose="02020603050405020304" pitchFamily="18" charset="0"/>
                <a:ea typeface="宋体" panose="02010600030101010101" pitchFamily="2" charset="-122"/>
              </a:rPr>
              <a:t>效果</a:t>
            </a:r>
            <a:endParaRPr lang="en-US" altLang="zh-CN" sz="2800" b="1" dirty="0" smtClean="0">
              <a:latin typeface="Times New Roman" panose="02020603050405020304" pitchFamily="18" charset="0"/>
              <a:ea typeface="宋体" panose="02010600030101010101" pitchFamily="2" charset="-122"/>
            </a:endParaRPr>
          </a:p>
          <a:p>
            <a:r>
              <a:rPr lang="zh-CN" altLang="zh-CN" sz="2600" b="1" dirty="0">
                <a:latin typeface="Times New Roman" panose="02020603050405020304" pitchFamily="18" charset="0"/>
                <a:ea typeface="宋体" panose="02010600030101010101" pitchFamily="2" charset="-122"/>
              </a:rPr>
              <a:t>（一）基差</a:t>
            </a:r>
            <a:endParaRPr lang="zh-CN" altLang="zh-CN" sz="2600" dirty="0">
              <a:latin typeface="Times New Roman" panose="02020603050405020304" pitchFamily="18" charset="0"/>
              <a:ea typeface="宋体" panose="02010600030101010101" pitchFamily="2" charset="-122"/>
            </a:endParaRPr>
          </a:p>
          <a:p>
            <a:pPr indent="457200">
              <a:lnSpc>
                <a:spcPct val="150000"/>
              </a:lnSpc>
            </a:pPr>
            <a:r>
              <a:rPr lang="en-US" altLang="zh-CN" sz="2400" b="1" dirty="0">
                <a:latin typeface="Times New Roman" panose="02020603050405020304" pitchFamily="18" charset="0"/>
                <a:ea typeface="宋体" panose="02010600030101010101" pitchFamily="2" charset="-122"/>
              </a:rPr>
              <a:t>1</a:t>
            </a:r>
            <a:r>
              <a:rPr lang="zh-CN" altLang="zh-CN" sz="2400" b="1" dirty="0">
                <a:latin typeface="Times New Roman" panose="02020603050405020304" pitchFamily="18" charset="0"/>
                <a:ea typeface="宋体" panose="02010600030101010101" pitchFamily="2" charset="-122"/>
              </a:rPr>
              <a:t>、基差的定义</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zh-CN" altLang="zh-CN" sz="2400" dirty="0">
                <a:latin typeface="Times New Roman" panose="02020603050405020304" pitchFamily="18" charset="0"/>
                <a:ea typeface="宋体" panose="02010600030101010101" pitchFamily="2" charset="-122"/>
              </a:rPr>
              <a:t>我们引入“基差”描述期货价格与现货价格的关系，进而分析其对套期保值效果的影响。</a:t>
            </a:r>
          </a:p>
          <a:p>
            <a:pPr indent="457200">
              <a:lnSpc>
                <a:spcPct val="150000"/>
              </a:lnSpc>
            </a:pPr>
            <a:r>
              <a:rPr lang="zh-CN" altLang="zh-CN" sz="2400" dirty="0">
                <a:latin typeface="Times New Roman" panose="02020603050405020304" pitchFamily="18" charset="0"/>
                <a:ea typeface="宋体" panose="02010600030101010101" pitchFamily="2" charset="-122"/>
              </a:rPr>
              <a:t>基差是指某一特定商品于某一特定的时间和地点的现货价格与期货价格之差，是由现货价格与期货价格的变化幅度不一致引起的，基差的计算公式为：</a:t>
            </a: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9-4</a:t>
            </a:r>
            <a:r>
              <a:rPr lang="zh-CN" altLang="zh-CN" sz="2400" dirty="0">
                <a:latin typeface="Times New Roman" panose="02020603050405020304" pitchFamily="18" charset="0"/>
                <a:ea typeface="宋体" panose="02010600030101010101" pitchFamily="2" charset="-122"/>
              </a:rPr>
              <a:t>）</a:t>
            </a:r>
          </a:p>
          <a:p>
            <a:pPr indent="457200">
              <a:lnSpc>
                <a:spcPct val="150000"/>
              </a:lnSpc>
            </a:pPr>
            <a:r>
              <a:rPr lang="zh-CN" altLang="zh-CN" sz="2400" dirty="0">
                <a:latin typeface="Times New Roman" panose="02020603050405020304" pitchFamily="18" charset="0"/>
                <a:ea typeface="宋体" panose="02010600030101010101" pitchFamily="2" charset="-122"/>
              </a:rPr>
              <a:t>其中</a:t>
            </a:r>
            <a:r>
              <a:rPr lang="zh-CN" altLang="zh-CN" sz="2400" dirty="0" smtClean="0">
                <a:latin typeface="Times New Roman" panose="02020603050405020304" pitchFamily="18" charset="0"/>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rPr>
              <a:t>B</a:t>
            </a:r>
            <a:r>
              <a:rPr lang="zh-CN" altLang="zh-CN" sz="2400" dirty="0" smtClean="0">
                <a:latin typeface="Times New Roman" panose="02020603050405020304" pitchFamily="18" charset="0"/>
                <a:ea typeface="宋体" panose="02010600030101010101" pitchFamily="2" charset="-122"/>
              </a:rPr>
              <a:t>表示</a:t>
            </a:r>
            <a:r>
              <a:rPr lang="zh-CN" altLang="zh-CN" sz="2400" dirty="0">
                <a:latin typeface="Times New Roman" panose="02020603050405020304" pitchFamily="18" charset="0"/>
                <a:ea typeface="宋体" panose="02010600030101010101" pitchFamily="2" charset="-122"/>
              </a:rPr>
              <a:t>基差</a:t>
            </a:r>
            <a:r>
              <a:rPr lang="zh-CN" altLang="zh-CN" sz="2400" dirty="0" smtClean="0">
                <a:latin typeface="Times New Roman" panose="02020603050405020304" pitchFamily="18" charset="0"/>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rPr>
              <a:t>S</a:t>
            </a:r>
            <a:r>
              <a:rPr lang="zh-CN" altLang="zh-CN" sz="2400" dirty="0" smtClean="0">
                <a:latin typeface="Times New Roman" panose="02020603050405020304" pitchFamily="18" charset="0"/>
                <a:ea typeface="宋体" panose="02010600030101010101" pitchFamily="2" charset="-122"/>
              </a:rPr>
              <a:t>表示</a:t>
            </a:r>
            <a:r>
              <a:rPr lang="zh-CN" altLang="zh-CN" sz="2400" dirty="0">
                <a:latin typeface="Times New Roman" panose="02020603050405020304" pitchFamily="18" charset="0"/>
                <a:ea typeface="宋体" panose="02010600030101010101" pitchFamily="2" charset="-122"/>
              </a:rPr>
              <a:t>现货</a:t>
            </a:r>
            <a:r>
              <a:rPr lang="zh-CN" altLang="zh-CN" sz="2400" dirty="0" smtClean="0">
                <a:latin typeface="Times New Roman" panose="02020603050405020304" pitchFamily="18" charset="0"/>
                <a:ea typeface="宋体" panose="02010600030101010101" pitchFamily="2" charset="-122"/>
              </a:rPr>
              <a:t>价格</a:t>
            </a:r>
            <a:r>
              <a:rPr lang="zh-CN" altLang="en-US" sz="2400" dirty="0" smtClean="0">
                <a:latin typeface="Times New Roman" panose="02020603050405020304" pitchFamily="18" charset="0"/>
                <a:ea typeface="宋体" panose="02010600030101010101" pitchFamily="2" charset="-122"/>
              </a:rPr>
              <a:t>，</a:t>
            </a:r>
            <a:r>
              <a:rPr lang="en-US" altLang="zh-CN" sz="2400" i="1" dirty="0" smtClean="0">
                <a:latin typeface="Times New Roman" panose="02020603050405020304" pitchFamily="18" charset="0"/>
                <a:ea typeface="宋体" panose="02010600030101010101" pitchFamily="2" charset="-122"/>
              </a:rPr>
              <a:t>F</a:t>
            </a:r>
            <a:r>
              <a:rPr lang="zh-CN" altLang="zh-CN" sz="2400" dirty="0" smtClean="0">
                <a:latin typeface="Times New Roman" panose="02020603050405020304" pitchFamily="18" charset="0"/>
                <a:ea typeface="宋体" panose="02010600030101010101" pitchFamily="2" charset="-122"/>
              </a:rPr>
              <a:t>表示</a:t>
            </a:r>
            <a:r>
              <a:rPr lang="zh-CN" altLang="zh-CN" sz="2400" dirty="0">
                <a:latin typeface="Times New Roman" panose="02020603050405020304" pitchFamily="18" charset="0"/>
                <a:ea typeface="宋体" panose="02010600030101010101" pitchFamily="2" charset="-122"/>
              </a:rPr>
              <a:t>期货价格。</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313403060"/>
              </p:ext>
            </p:extLst>
          </p:nvPr>
        </p:nvGraphicFramePr>
        <p:xfrm>
          <a:off x="5373539" y="5157192"/>
          <a:ext cx="1440160" cy="395338"/>
        </p:xfrm>
        <a:graphic>
          <a:graphicData uri="http://schemas.openxmlformats.org/presentationml/2006/ole">
            <mc:AlternateContent xmlns:mc="http://schemas.openxmlformats.org/markup-compatibility/2006">
              <mc:Choice xmlns:v="urn:schemas-microsoft-com:vml" Requires="v">
                <p:oleObj spid="_x0000_s6176" name="Equation" r:id="rId3" imgW="647640" imgH="177480" progId="Equation.DSMT4">
                  <p:embed/>
                </p:oleObj>
              </mc:Choice>
              <mc:Fallback>
                <p:oleObj name="Equation" r:id="rId3" imgW="647640" imgH="177480" progId="Equation.DSMT4">
                  <p:embed/>
                  <p:pic>
                    <p:nvPicPr>
                      <p:cNvPr id="0" name=""/>
                      <p:cNvPicPr/>
                      <p:nvPr/>
                    </p:nvPicPr>
                    <p:blipFill>
                      <a:blip r:embed="rId4"/>
                      <a:stretch>
                        <a:fillRect/>
                      </a:stretch>
                    </p:blipFill>
                    <p:spPr>
                      <a:xfrm>
                        <a:off x="5373539" y="5157192"/>
                        <a:ext cx="1440160" cy="395338"/>
                      </a:xfrm>
                      <a:prstGeom prst="rect">
                        <a:avLst/>
                      </a:prstGeom>
                    </p:spPr>
                  </p:pic>
                </p:oleObj>
              </mc:Fallback>
            </mc:AlternateContent>
          </a:graphicData>
        </a:graphic>
      </p:graphicFrame>
    </p:spTree>
    <p:extLst>
      <p:ext uri="{BB962C8B-B14F-4D97-AF65-F5344CB8AC3E}">
        <p14:creationId xmlns:p14="http://schemas.microsoft.com/office/powerpoint/2010/main" val="2179602496"/>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2900227" cy="81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a:latin typeface="Times New Roman" panose="02020603050405020304" pitchFamily="18" charset="0"/>
                <a:ea typeface="宋体" panose="02010600030101010101" pitchFamily="2" charset="-122"/>
              </a:rPr>
              <a:t>2</a:t>
            </a:r>
            <a:r>
              <a:rPr lang="zh-CN" altLang="en-US" sz="2600" b="1" dirty="0">
                <a:latin typeface="Times New Roman" panose="02020603050405020304" pitchFamily="18" charset="0"/>
                <a:ea typeface="宋体" panose="02010600030101010101" pitchFamily="2" charset="-122"/>
              </a:rPr>
              <a:t>、基差作用</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sp>
        <p:nvSpPr>
          <p:cNvPr id="2" name="椭圆 1"/>
          <p:cNvSpPr/>
          <p:nvPr/>
        </p:nvSpPr>
        <p:spPr>
          <a:xfrm>
            <a:off x="1505014" y="2636912"/>
            <a:ext cx="1872208" cy="14401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smtClean="0"/>
              <a:t>基差变化作用</a:t>
            </a:r>
            <a:endParaRPr lang="zh-CN" altLang="en-US" sz="2200" b="1" dirty="0"/>
          </a:p>
        </p:txBody>
      </p:sp>
      <p:cxnSp>
        <p:nvCxnSpPr>
          <p:cNvPr id="4" name="直接箭头连接符 3"/>
          <p:cNvCxnSpPr/>
          <p:nvPr/>
        </p:nvCxnSpPr>
        <p:spPr>
          <a:xfrm flipV="1">
            <a:off x="3377222" y="2132856"/>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a:stCxn id="2" idx="6"/>
          </p:cNvCxnSpPr>
          <p:nvPr/>
        </p:nvCxnSpPr>
        <p:spPr>
          <a:xfrm>
            <a:off x="3377222" y="3356992"/>
            <a:ext cx="1420253" cy="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10" name="直接箭头连接符 9"/>
          <p:cNvCxnSpPr>
            <a:stCxn id="2" idx="6"/>
          </p:cNvCxnSpPr>
          <p:nvPr/>
        </p:nvCxnSpPr>
        <p:spPr>
          <a:xfrm>
            <a:off x="3377222" y="3356992"/>
            <a:ext cx="1348245" cy="1296144"/>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1" name="圆角矩形 10"/>
          <p:cNvSpPr/>
          <p:nvPr/>
        </p:nvSpPr>
        <p:spPr>
          <a:xfrm>
            <a:off x="5085507" y="1628800"/>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smtClean="0"/>
              <a:t>套期保值成功基础</a:t>
            </a:r>
            <a:endParaRPr lang="zh-CN" altLang="en-US" sz="2000" b="1" dirty="0"/>
          </a:p>
        </p:txBody>
      </p:sp>
      <p:sp>
        <p:nvSpPr>
          <p:cNvPr id="13" name="圆角矩形 12"/>
          <p:cNvSpPr/>
          <p:nvPr/>
        </p:nvSpPr>
        <p:spPr>
          <a:xfrm>
            <a:off x="5085507" y="2996952"/>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smtClean="0"/>
              <a:t>为现货市场交易提供依据</a:t>
            </a:r>
            <a:endParaRPr lang="zh-CN" altLang="en-US" sz="2000" b="1" dirty="0"/>
          </a:p>
        </p:txBody>
      </p:sp>
      <p:sp>
        <p:nvSpPr>
          <p:cNvPr id="14" name="圆角矩形 13"/>
          <p:cNvSpPr/>
          <p:nvPr/>
        </p:nvSpPr>
        <p:spPr>
          <a:xfrm>
            <a:off x="5085507" y="4437112"/>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smtClean="0"/>
              <a:t>获得无风险收益</a:t>
            </a:r>
            <a:endParaRPr lang="zh-CN" altLang="en-US" sz="2000" b="1" dirty="0"/>
          </a:p>
        </p:txBody>
      </p:sp>
    </p:spTree>
    <p:extLst>
      <p:ext uri="{BB962C8B-B14F-4D97-AF65-F5344CB8AC3E}">
        <p14:creationId xmlns:p14="http://schemas.microsoft.com/office/powerpoint/2010/main" val="469761940"/>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4680520" cy="81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a:latin typeface="Times New Roman" panose="02020603050405020304" pitchFamily="18" charset="0"/>
                <a:ea typeface="宋体" panose="02010600030101010101" pitchFamily="2" charset="-122"/>
              </a:rPr>
              <a:t>3</a:t>
            </a:r>
            <a:r>
              <a:rPr lang="zh-CN" altLang="en-US" sz="2600" b="1" dirty="0">
                <a:latin typeface="Times New Roman" panose="02020603050405020304" pitchFamily="18" charset="0"/>
                <a:ea typeface="宋体" panose="02010600030101010101" pitchFamily="2" charset="-122"/>
              </a:rPr>
              <a:t>、基差走强与基差走弱</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pSp>
        <p:nvGrpSpPr>
          <p:cNvPr id="4" name="组合 3"/>
          <p:cNvGrpSpPr/>
          <p:nvPr/>
        </p:nvGrpSpPr>
        <p:grpSpPr>
          <a:xfrm>
            <a:off x="1953159" y="2066002"/>
            <a:ext cx="7884876" cy="2890628"/>
            <a:chOff x="1809143" y="2189402"/>
            <a:chExt cx="7884876" cy="2890628"/>
          </a:xfrm>
        </p:grpSpPr>
        <p:sp>
          <p:nvSpPr>
            <p:cNvPr id="7" name="椭圆 6"/>
            <p:cNvSpPr/>
            <p:nvPr/>
          </p:nvSpPr>
          <p:spPr>
            <a:xfrm>
              <a:off x="1809143" y="2840088"/>
              <a:ext cx="2088232" cy="151732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价</a:t>
              </a:r>
              <a:r>
                <a:rPr lang="zh-CN" altLang="en-US" sz="2200" b="1" dirty="0" smtClean="0"/>
                <a:t>差</a:t>
              </a:r>
              <a:r>
                <a:rPr lang="zh-CN" altLang="en-US" sz="2200" b="1" dirty="0"/>
                <a:t>变化</a:t>
              </a:r>
            </a:p>
          </p:txBody>
        </p:sp>
        <p:sp>
          <p:nvSpPr>
            <p:cNvPr id="8" name="左大括号 7"/>
            <p:cNvSpPr/>
            <p:nvPr/>
          </p:nvSpPr>
          <p:spPr>
            <a:xfrm>
              <a:off x="4149403" y="2420888"/>
              <a:ext cx="216024" cy="2355722"/>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zh-CN" altLang="en-US"/>
            </a:p>
          </p:txBody>
        </p:sp>
        <p:sp>
          <p:nvSpPr>
            <p:cNvPr id="9" name="圆角矩形 8"/>
            <p:cNvSpPr/>
            <p:nvPr/>
          </p:nvSpPr>
          <p:spPr>
            <a:xfrm>
              <a:off x="4581451" y="218940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基差走强</a:t>
              </a:r>
              <a:r>
                <a:rPr lang="zh-CN" altLang="en-US" sz="2000" b="1" dirty="0" smtClean="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相对于期货价格表现而言，现货价格走势相对较强。</a:t>
              </a:r>
              <a:endParaRPr lang="en-US" altLang="zh-CN" sz="2000" b="1" dirty="0">
                <a:latin typeface="Times New Roman" panose="02020603050405020304" pitchFamily="18" charset="0"/>
                <a:ea typeface="宋体" panose="02010600030101010101" pitchFamily="2" charset="-122"/>
              </a:endParaRPr>
            </a:p>
          </p:txBody>
        </p:sp>
        <p:sp>
          <p:nvSpPr>
            <p:cNvPr id="10" name="圆角矩形 9"/>
            <p:cNvSpPr/>
            <p:nvPr/>
          </p:nvSpPr>
          <p:spPr>
            <a:xfrm>
              <a:off x="4581451" y="428794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基差</a:t>
              </a:r>
              <a:r>
                <a:rPr lang="zh-CN" altLang="en-US" sz="2000" b="1" dirty="0" smtClean="0">
                  <a:latin typeface="Times New Roman" panose="02020603050405020304" pitchFamily="18" charset="0"/>
                  <a:ea typeface="宋体" panose="02010600030101010101" pitchFamily="2" charset="-122"/>
                </a:rPr>
                <a:t>走弱：</a:t>
              </a:r>
              <a:r>
                <a:rPr lang="zh-CN" altLang="en-US" sz="2000" dirty="0">
                  <a:latin typeface="Times New Roman" panose="02020603050405020304" pitchFamily="18" charset="0"/>
                  <a:ea typeface="宋体" panose="02010600030101010101" pitchFamily="2" charset="-122"/>
                </a:rPr>
                <a:t>相对于期货价格表现而言，现货价格走势相对</a:t>
              </a:r>
              <a:r>
                <a:rPr lang="zh-CN" altLang="en-US" sz="2000" dirty="0" smtClean="0">
                  <a:latin typeface="Times New Roman" panose="02020603050405020304" pitchFamily="18" charset="0"/>
                  <a:ea typeface="宋体" panose="02010600030101010101" pitchFamily="2" charset="-122"/>
                </a:rPr>
                <a:t>较弱。</a:t>
              </a:r>
              <a:endParaRPr lang="en-US" altLang="zh-CN" sz="2000" b="1" dirty="0">
                <a:latin typeface="Times New Roman" panose="02020603050405020304" pitchFamily="18" charset="0"/>
                <a:ea typeface="宋体" panose="02010600030101010101" pitchFamily="2" charset="-122"/>
              </a:endParaRPr>
            </a:p>
          </p:txBody>
        </p:sp>
      </p:grpSp>
    </p:spTree>
    <p:extLst>
      <p:ext uri="{BB962C8B-B14F-4D97-AF65-F5344CB8AC3E}">
        <p14:creationId xmlns:p14="http://schemas.microsoft.com/office/powerpoint/2010/main" val="3223765019"/>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74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a:latin typeface="Times New Roman" panose="02020603050405020304" pitchFamily="18" charset="0"/>
                <a:ea typeface="宋体" panose="02010600030101010101" pitchFamily="2" charset="-122"/>
              </a:rPr>
              <a:t>4</a:t>
            </a:r>
            <a:r>
              <a:rPr lang="zh-CN" altLang="en-US" sz="2600" b="1" dirty="0">
                <a:latin typeface="Times New Roman" panose="02020603050405020304" pitchFamily="18" charset="0"/>
                <a:ea typeface="宋体" panose="02010600030101010101" pitchFamily="2" charset="-122"/>
              </a:rPr>
              <a:t>、正向市场与反向市场</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2" name="表格 1"/>
          <p:cNvGraphicFramePr>
            <a:graphicFrameLocks noGrp="1"/>
          </p:cNvGraphicFramePr>
          <p:nvPr>
            <p:extLst>
              <p:ext uri="{D42A27DB-BD31-4B8C-83A1-F6EECF244321}">
                <p14:modId xmlns:p14="http://schemas.microsoft.com/office/powerpoint/2010/main" val="3451257720"/>
              </p:ext>
            </p:extLst>
          </p:nvPr>
        </p:nvGraphicFramePr>
        <p:xfrm>
          <a:off x="1629123" y="1628800"/>
          <a:ext cx="9361040" cy="3816424"/>
        </p:xfrm>
        <a:graphic>
          <a:graphicData uri="http://schemas.openxmlformats.org/drawingml/2006/table">
            <a:tbl>
              <a:tblPr firstRow="1" bandRow="1">
                <a:tableStyleId>{7DF18680-E054-41AD-8BC1-D1AEF772440D}</a:tableStyleId>
              </a:tblPr>
              <a:tblGrid>
                <a:gridCol w="1659285"/>
                <a:gridCol w="3021235"/>
                <a:gridCol w="2340260"/>
                <a:gridCol w="2340260"/>
              </a:tblGrid>
              <a:tr h="514970">
                <a:tc>
                  <a:txBody>
                    <a:bodyPr/>
                    <a:lstStyle/>
                    <a:p>
                      <a:pPr algn="ctr"/>
                      <a:r>
                        <a:rPr lang="zh-CN" altLang="en-US" sz="2000" dirty="0" smtClean="0"/>
                        <a:t>市场分类</a:t>
                      </a:r>
                      <a:endParaRPr lang="zh-CN" altLang="en-US" sz="2000" dirty="0"/>
                    </a:p>
                  </a:txBody>
                  <a:tcPr anchor="ctr"/>
                </a:tc>
                <a:tc>
                  <a:txBody>
                    <a:bodyPr/>
                    <a:lstStyle/>
                    <a:p>
                      <a:pPr algn="ctr"/>
                      <a:r>
                        <a:rPr lang="zh-CN" altLang="en-US" sz="2000" dirty="0" smtClean="0"/>
                        <a:t>特征</a:t>
                      </a:r>
                      <a:endParaRPr lang="zh-CN" altLang="en-US" sz="2000" dirty="0"/>
                    </a:p>
                  </a:txBody>
                  <a:tcPr anchor="ctr"/>
                </a:tc>
                <a:tc>
                  <a:txBody>
                    <a:bodyPr/>
                    <a:lstStyle/>
                    <a:p>
                      <a:pPr algn="ctr"/>
                      <a:r>
                        <a:rPr lang="zh-CN" altLang="en-US" sz="2000" dirty="0" smtClean="0"/>
                        <a:t>基差</a:t>
                      </a:r>
                      <a:endParaRPr lang="zh-CN" altLang="en-US" sz="2000" dirty="0"/>
                    </a:p>
                  </a:txBody>
                  <a:tcPr anchor="ctr"/>
                </a:tc>
                <a:tc>
                  <a:txBody>
                    <a:bodyPr/>
                    <a:lstStyle/>
                    <a:p>
                      <a:pPr algn="ctr"/>
                      <a:r>
                        <a:rPr lang="zh-CN" altLang="en-US" sz="2000" dirty="0" smtClean="0"/>
                        <a:t>现货升水</a:t>
                      </a:r>
                      <a:r>
                        <a:rPr lang="en-US" altLang="zh-CN" sz="2000" dirty="0" smtClean="0"/>
                        <a:t>/</a:t>
                      </a:r>
                      <a:r>
                        <a:rPr lang="zh-CN" altLang="en-US" sz="2000" dirty="0" smtClean="0"/>
                        <a:t>贴水</a:t>
                      </a:r>
                      <a:endParaRPr lang="zh-CN" altLang="en-US" sz="2000" dirty="0"/>
                    </a:p>
                  </a:txBody>
                  <a:tcPr anchor="ctr"/>
                </a:tc>
              </a:tr>
              <a:tr h="1650727">
                <a:tc>
                  <a:txBody>
                    <a:bodyPr/>
                    <a:lstStyle/>
                    <a:p>
                      <a:pPr algn="ctr"/>
                      <a:r>
                        <a:rPr lang="zh-CN" altLang="en-US" sz="2000" dirty="0" smtClean="0"/>
                        <a:t>正向市场</a:t>
                      </a:r>
                      <a:endParaRPr lang="zh-CN" altLang="en-US" sz="2000" dirty="0"/>
                    </a:p>
                  </a:txBody>
                  <a:tcPr anchor="ctr"/>
                </a:tc>
                <a:tc>
                  <a:txBody>
                    <a:bodyPr/>
                    <a:lstStyle/>
                    <a:p>
                      <a:pPr algn="ctr"/>
                      <a:r>
                        <a:rPr lang="zh-CN" altLang="en-US" sz="2000" dirty="0" smtClean="0">
                          <a:latin typeface="Times New Roman" panose="02020603050405020304" pitchFamily="18" charset="0"/>
                          <a:ea typeface="宋体" panose="02010600030101010101" pitchFamily="2" charset="-122"/>
                        </a:rPr>
                        <a:t>在正常情况下，</a:t>
                      </a:r>
                      <a:r>
                        <a:rPr lang="zh-CN" altLang="en-US" sz="2000" dirty="0" smtClean="0"/>
                        <a:t>现货价格低于期货价格或近期月份合约价格低于远期月份合约价格</a:t>
                      </a:r>
                      <a:endParaRPr lang="zh-CN" altLang="en-US" sz="2000" dirty="0"/>
                    </a:p>
                  </a:txBody>
                  <a:tcPr anchor="ctr"/>
                </a:tc>
                <a:tc>
                  <a:txBody>
                    <a:bodyPr/>
                    <a:lstStyle/>
                    <a:p>
                      <a:pPr algn="ctr"/>
                      <a:r>
                        <a:rPr lang="zh-CN" altLang="en-US" sz="2000" dirty="0" smtClean="0">
                          <a:latin typeface="Times New Roman" panose="02020603050405020304" pitchFamily="18" charset="0"/>
                          <a:ea typeface="宋体" panose="02010600030101010101" pitchFamily="2" charset="-122"/>
                        </a:rPr>
                        <a:t>基差为负</a:t>
                      </a:r>
                      <a:endParaRPr lang="zh-CN" altLang="en-US" sz="2000" dirty="0"/>
                    </a:p>
                  </a:txBody>
                  <a:tcPr anchor="ctr"/>
                </a:tc>
                <a:tc>
                  <a:txBody>
                    <a:bodyPr/>
                    <a:lstStyle/>
                    <a:p>
                      <a:pPr algn="ctr"/>
                      <a:r>
                        <a:rPr lang="zh-CN" altLang="en-US" sz="2000" dirty="0" smtClean="0">
                          <a:latin typeface="Times New Roman" panose="02020603050405020304" pitchFamily="18" charset="0"/>
                          <a:ea typeface="宋体" panose="02010600030101010101" pitchFamily="2" charset="-122"/>
                        </a:rPr>
                        <a:t>现货贴水</a:t>
                      </a:r>
                      <a:endParaRPr lang="zh-CN" altLang="en-US" sz="2000" dirty="0"/>
                    </a:p>
                  </a:txBody>
                  <a:tcPr anchor="ctr"/>
                </a:tc>
              </a:tr>
              <a:tr h="1650727">
                <a:tc>
                  <a:txBody>
                    <a:bodyPr/>
                    <a:lstStyle/>
                    <a:p>
                      <a:pPr algn="ctr"/>
                      <a:r>
                        <a:rPr lang="zh-CN" altLang="en-US" sz="2000" dirty="0" smtClean="0"/>
                        <a:t>反向市场</a:t>
                      </a:r>
                      <a:endParaRPr lang="zh-CN" altLang="en-US" sz="2000" dirty="0"/>
                    </a:p>
                  </a:txBody>
                  <a:tcPr anchor="ctr"/>
                </a:tc>
                <a:tc>
                  <a:txBody>
                    <a:bodyPr/>
                    <a:lstStyle/>
                    <a:p>
                      <a:pPr algn="ctr"/>
                      <a:r>
                        <a:rPr lang="zh-CN" altLang="en-US" sz="2000" dirty="0" smtClean="0">
                          <a:latin typeface="Times New Roman" panose="02020603050405020304" pitchFamily="18" charset="0"/>
                          <a:ea typeface="宋体" panose="02010600030101010101" pitchFamily="2" charset="-122"/>
                        </a:rPr>
                        <a:t>在特殊情况下，现货价格高于期货价格或者近期月份合约价格高于远期月份合约价格</a:t>
                      </a:r>
                      <a:endParaRPr lang="zh-CN" altLang="en-US" sz="2000" dirty="0"/>
                    </a:p>
                  </a:txBody>
                  <a:tcPr anchor="ctr"/>
                </a:tc>
                <a:tc>
                  <a:txBody>
                    <a:bodyPr/>
                    <a:lstStyle/>
                    <a:p>
                      <a:pPr algn="ctr"/>
                      <a:r>
                        <a:rPr lang="zh-CN" altLang="en-US" sz="2000" dirty="0" smtClean="0">
                          <a:latin typeface="Times New Roman" panose="02020603050405020304" pitchFamily="18" charset="0"/>
                          <a:ea typeface="宋体" panose="02010600030101010101" pitchFamily="2" charset="-122"/>
                        </a:rPr>
                        <a:t>基差为正</a:t>
                      </a:r>
                      <a:endParaRPr lang="zh-CN" altLang="en-US" sz="2000" dirty="0"/>
                    </a:p>
                  </a:txBody>
                  <a:tcPr anchor="ctr"/>
                </a:tc>
                <a:tc>
                  <a:txBody>
                    <a:bodyPr/>
                    <a:lstStyle/>
                    <a:p>
                      <a:pPr algn="ctr"/>
                      <a:r>
                        <a:rPr lang="zh-CN" altLang="en-US" sz="2000" dirty="0" smtClean="0">
                          <a:latin typeface="Times New Roman" panose="02020603050405020304" pitchFamily="18" charset="0"/>
                          <a:ea typeface="宋体" panose="02010600030101010101" pitchFamily="2" charset="-122"/>
                        </a:rPr>
                        <a:t>现货升水</a:t>
                      </a:r>
                      <a:endParaRPr lang="zh-CN" altLang="en-US" sz="2000" dirty="0"/>
                    </a:p>
                  </a:txBody>
                  <a:tcPr anchor="ctr"/>
                </a:tc>
              </a:tr>
            </a:tbl>
          </a:graphicData>
        </a:graphic>
      </p:graphicFrame>
    </p:spTree>
    <p:extLst>
      <p:ext uri="{BB962C8B-B14F-4D97-AF65-F5344CB8AC3E}">
        <p14:creationId xmlns:p14="http://schemas.microsoft.com/office/powerpoint/2010/main" val="3619258957"/>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72080"/>
            <a:ext cx="11449272" cy="578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4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5900" b="1" dirty="0">
                <a:latin typeface="Times New Roman" panose="02020603050405020304" pitchFamily="18" charset="0"/>
                <a:ea typeface="宋体" panose="02010600030101010101" pitchFamily="2" charset="-122"/>
              </a:rPr>
              <a:t>（二）套期保值</a:t>
            </a:r>
            <a:r>
              <a:rPr lang="zh-CN" altLang="en-US" sz="5900" b="1" dirty="0" smtClean="0">
                <a:latin typeface="Times New Roman" panose="02020603050405020304" pitchFamily="18" charset="0"/>
                <a:ea typeface="宋体" panose="02010600030101010101" pitchFamily="2" charset="-122"/>
              </a:rPr>
              <a:t>效果</a:t>
            </a:r>
            <a:endParaRPr lang="en-US" altLang="zh-CN" sz="5900" b="1" dirty="0" smtClean="0">
              <a:latin typeface="Times New Roman" panose="02020603050405020304" pitchFamily="18" charset="0"/>
              <a:ea typeface="宋体" panose="02010600030101010101" pitchFamily="2" charset="-122"/>
            </a:endParaRPr>
          </a:p>
          <a:p>
            <a:pPr indent="457200">
              <a:lnSpc>
                <a:spcPct val="120000"/>
              </a:lnSpc>
            </a:pPr>
            <a:r>
              <a:rPr lang="zh-CN" altLang="en-US" sz="3300" dirty="0" smtClean="0">
                <a:latin typeface="Times New Roman" panose="02020603050405020304" pitchFamily="18" charset="0"/>
                <a:ea typeface="宋体" panose="02010600030101010101" pitchFamily="2" charset="-122"/>
              </a:rPr>
              <a:t>套期保值效果是指套期保值后的现货</a:t>
            </a:r>
            <a:r>
              <a:rPr lang="en-US" altLang="zh-CN" sz="3300" dirty="0" smtClean="0">
                <a:latin typeface="Times New Roman" panose="02020603050405020304" pitchFamily="18" charset="0"/>
                <a:ea typeface="宋体" panose="02010600030101010101" pitchFamily="2" charset="-122"/>
              </a:rPr>
              <a:t>-</a:t>
            </a:r>
            <a:r>
              <a:rPr lang="zh-CN" altLang="en-US" sz="3300" dirty="0" smtClean="0">
                <a:latin typeface="Times New Roman" panose="02020603050405020304" pitchFamily="18" charset="0"/>
                <a:ea typeface="宋体" panose="02010600030101010101" pitchFamily="2" charset="-122"/>
              </a:rPr>
              <a:t>期货组合头寸收益率的方差比套期保值前的现货头寸收益率的方差减少的百分比程度。</a:t>
            </a:r>
            <a:r>
              <a:rPr lang="en-US" altLang="zh-CN" sz="3300" dirty="0" smtClean="0">
                <a:latin typeface="Times New Roman" panose="02020603050405020304" pitchFamily="18" charset="0"/>
                <a:ea typeface="宋体" panose="02010600030101010101" pitchFamily="2" charset="-122"/>
              </a:rPr>
              <a:t>         </a:t>
            </a:r>
          </a:p>
          <a:p>
            <a:pPr indent="457200">
              <a:lnSpc>
                <a:spcPct val="120000"/>
              </a:lnSpc>
            </a:pPr>
            <a:r>
              <a:rPr lang="zh-CN" altLang="en-US" sz="3300" dirty="0" smtClean="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9-5</a:t>
            </a:r>
            <a:r>
              <a:rPr lang="zh-CN" altLang="en-US"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                                                                                                                                                                                                 </a:t>
            </a:r>
            <a:r>
              <a:rPr lang="zh-CN" altLang="en-US" sz="3300" dirty="0" smtClean="0">
                <a:latin typeface="Times New Roman" panose="02020603050405020304" pitchFamily="18" charset="0"/>
                <a:ea typeface="宋体" panose="02010600030101010101" pitchFamily="2" charset="-122"/>
              </a:rPr>
              <a:t> </a:t>
            </a:r>
            <a:endParaRPr lang="en-US" altLang="zh-CN" sz="3300" dirty="0" smtClean="0">
              <a:latin typeface="Times New Roman" panose="02020603050405020304" pitchFamily="18" charset="0"/>
              <a:ea typeface="宋体" panose="02010600030101010101" pitchFamily="2" charset="-122"/>
            </a:endParaRPr>
          </a:p>
          <a:p>
            <a:pPr indent="457200">
              <a:lnSpc>
                <a:spcPct val="145000"/>
              </a:lnSpc>
            </a:pPr>
            <a:r>
              <a:rPr lang="zh-CN" altLang="zh-CN" sz="3300" dirty="0" smtClean="0">
                <a:latin typeface="Times New Roman" panose="02020603050405020304" pitchFamily="18" charset="0"/>
                <a:ea typeface="宋体" panose="02010600030101010101" pitchFamily="2" charset="-122"/>
              </a:rPr>
              <a:t>其中，</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为现货</a:t>
            </a:r>
            <a:r>
              <a:rPr lang="en-US" altLang="zh-CN" sz="3300" dirty="0" smtClean="0">
                <a:latin typeface="Times New Roman" panose="02020603050405020304" pitchFamily="18" charset="0"/>
                <a:ea typeface="宋体" panose="02010600030101010101" pitchFamily="2" charset="-122"/>
              </a:rPr>
              <a:t>-</a:t>
            </a:r>
            <a:r>
              <a:rPr lang="zh-CN" altLang="zh-CN" sz="3300" dirty="0" smtClean="0">
                <a:latin typeface="Times New Roman" panose="02020603050405020304" pitchFamily="18" charset="0"/>
                <a:ea typeface="宋体" panose="02010600030101010101" pitchFamily="2" charset="-122"/>
              </a:rPr>
              <a:t>期货组合头寸收益率，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为现货头寸收益率，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为期货组合头寸收益率</a:t>
            </a:r>
            <a:r>
              <a:rPr lang="zh-CN" altLang="en-US" sz="3300" dirty="0" smtClean="0">
                <a:latin typeface="Times New Roman" panose="02020603050405020304" pitchFamily="18" charset="0"/>
                <a:ea typeface="宋体" panose="02010600030101010101" pitchFamily="2" charset="-122"/>
              </a:rPr>
              <a:t>，</a:t>
            </a:r>
            <a:r>
              <a:rPr lang="en-US" altLang="zh-CN" sz="3300" b="1" i="1" dirty="0" smtClean="0">
                <a:latin typeface="Times New Roman" panose="02020603050405020304" pitchFamily="18" charset="0"/>
                <a:ea typeface="宋体" panose="02010600030101010101" pitchFamily="2" charset="-122"/>
              </a:rPr>
              <a:t>h</a:t>
            </a:r>
            <a:r>
              <a:rPr lang="zh-CN" altLang="zh-CN" sz="3300" dirty="0" smtClean="0">
                <a:latin typeface="Times New Roman" panose="02020603050405020304" pitchFamily="18" charset="0"/>
                <a:ea typeface="宋体" panose="02010600030101010101" pitchFamily="2" charset="-122"/>
              </a:rPr>
              <a:t>为套期保值比率（期货头寸与现货头寸之比）。</a:t>
            </a:r>
          </a:p>
          <a:p>
            <a:pPr indent="457200">
              <a:lnSpc>
                <a:spcPct val="120000"/>
              </a:lnSpc>
            </a:pPr>
            <a:r>
              <a:rPr lang="zh-CN" altLang="zh-CN" sz="3300" dirty="0" smtClean="0">
                <a:latin typeface="Times New Roman" panose="02020603050405020304" pitchFamily="18" charset="0"/>
                <a:ea typeface="宋体" panose="02010600030101010101" pitchFamily="2" charset="-122"/>
              </a:rPr>
              <a:t>该组合收益率的方差为：</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9-6</a:t>
            </a:r>
            <a:r>
              <a:rPr lang="zh-CN" altLang="zh-CN" sz="3300" dirty="0" smtClean="0">
                <a:latin typeface="Times New Roman" panose="02020603050405020304" pitchFamily="18" charset="0"/>
                <a:ea typeface="宋体" panose="02010600030101010101" pitchFamily="2" charset="-122"/>
              </a:rPr>
              <a:t>）</a:t>
            </a:r>
          </a:p>
          <a:p>
            <a:pPr indent="457200">
              <a:lnSpc>
                <a:spcPct val="120000"/>
              </a:lnSpc>
            </a:pPr>
            <a:r>
              <a:rPr lang="zh-CN" altLang="zh-CN" sz="3300" dirty="0" smtClean="0">
                <a:latin typeface="Times New Roman" panose="02020603050405020304" pitchFamily="18" charset="0"/>
                <a:ea typeface="宋体" panose="02010600030101010101" pitchFamily="2" charset="-122"/>
              </a:rPr>
              <a:t>上式中的变量是套期保值率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，为使得组合收益率方差最小，将上式求导并令其等于零，得 </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9-7</a:t>
            </a:r>
            <a:r>
              <a:rPr lang="zh-CN" altLang="zh-CN" sz="3300" dirty="0" smtClean="0">
                <a:latin typeface="Times New Roman" panose="02020603050405020304" pitchFamily="18" charset="0"/>
                <a:ea typeface="宋体" panose="02010600030101010101" pitchFamily="2" charset="-122"/>
              </a:rPr>
              <a:t>）</a:t>
            </a:r>
          </a:p>
          <a:p>
            <a:pPr indent="457200">
              <a:lnSpc>
                <a:spcPct val="120000"/>
              </a:lnSpc>
            </a:pPr>
            <a:r>
              <a:rPr lang="zh-CN" altLang="zh-CN" sz="3300" dirty="0" smtClean="0">
                <a:latin typeface="Times New Roman" panose="02020603050405020304" pitchFamily="18" charset="0"/>
                <a:ea typeface="宋体" panose="02010600030101010101" pitchFamily="2" charset="-122"/>
              </a:rPr>
              <a:t>我们</a:t>
            </a:r>
            <a:r>
              <a:rPr lang="zh-CN" altLang="zh-CN" sz="3300" dirty="0">
                <a:latin typeface="Times New Roman" panose="02020603050405020304" pitchFamily="18" charset="0"/>
                <a:ea typeface="宋体" panose="02010600030101010101" pitchFamily="2" charset="-122"/>
              </a:rPr>
              <a:t>可以得到风险最小化收益方差：</a:t>
            </a:r>
          </a:p>
          <a:p>
            <a:pPr indent="457200">
              <a:lnSpc>
                <a:spcPct val="120000"/>
              </a:lnSpc>
            </a:pPr>
            <a:r>
              <a:rPr lang="en-US" altLang="zh-CN" sz="3300" dirty="0">
                <a:latin typeface="Times New Roman" panose="02020603050405020304" pitchFamily="18" charset="0"/>
                <a:ea typeface="宋体" panose="02010600030101010101" pitchFamily="2" charset="-122"/>
              </a:rPr>
              <a:t>                             </a:t>
            </a:r>
            <a:endParaRPr lang="zh-CN" altLang="zh-CN" sz="3300" dirty="0">
              <a:latin typeface="Times New Roman" panose="02020603050405020304" pitchFamily="18" charset="0"/>
              <a:ea typeface="宋体" panose="02010600030101010101" pitchFamily="2" charset="-122"/>
            </a:endParaRP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                                                                                                                                                                                             </a:t>
            </a:r>
            <a:r>
              <a:rPr lang="zh-CN" altLang="zh-CN" sz="3300" dirty="0">
                <a:latin typeface="Times New Roman" panose="02020603050405020304" pitchFamily="18" charset="0"/>
                <a:ea typeface="宋体" panose="02010600030101010101" pitchFamily="2" charset="-122"/>
              </a:rPr>
              <a:t>（</a:t>
            </a:r>
            <a:r>
              <a:rPr lang="en-US" altLang="zh-CN" sz="3300" dirty="0">
                <a:latin typeface="Times New Roman" panose="02020603050405020304" pitchFamily="18" charset="0"/>
                <a:ea typeface="宋体" panose="02010600030101010101" pitchFamily="2" charset="-122"/>
              </a:rPr>
              <a:t>9-8</a:t>
            </a:r>
            <a:r>
              <a:rPr lang="zh-CN" altLang="zh-CN" sz="3300" dirty="0">
                <a:latin typeface="Times New Roman" panose="02020603050405020304" pitchFamily="18" charset="0"/>
                <a:ea typeface="宋体" panose="02010600030101010101" pitchFamily="2" charset="-122"/>
              </a:rPr>
              <a:t>）</a:t>
            </a:r>
          </a:p>
          <a:p>
            <a:pPr indent="457200">
              <a:lnSpc>
                <a:spcPct val="120000"/>
              </a:lnSpc>
            </a:pPr>
            <a:r>
              <a:rPr lang="zh-CN" altLang="zh-CN" sz="3300" dirty="0">
                <a:latin typeface="Times New Roman" panose="02020603050405020304" pitchFamily="18" charset="0"/>
                <a:ea typeface="宋体" panose="02010600030101010101" pitchFamily="2" charset="-122"/>
              </a:rPr>
              <a:t>其中</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a:t>
            </a:r>
            <a:r>
              <a:rPr lang="zh-CN" altLang="zh-CN" sz="3300" dirty="0">
                <a:latin typeface="Times New Roman" panose="02020603050405020304" pitchFamily="18" charset="0"/>
                <a:ea typeface="宋体" panose="02010600030101010101" pitchFamily="2" charset="-122"/>
              </a:rPr>
              <a:t>现货头寸收益率和期货头寸收益率之间的相关系数。</a:t>
            </a:r>
          </a:p>
          <a:p>
            <a:pPr indent="457200">
              <a:lnSpc>
                <a:spcPct val="120000"/>
              </a:lnSpc>
            </a:pPr>
            <a:r>
              <a:rPr lang="zh-CN" altLang="zh-CN" sz="3300" dirty="0">
                <a:latin typeface="Times New Roman" panose="02020603050405020304" pitchFamily="18" charset="0"/>
                <a:ea typeface="宋体" panose="02010600030101010101" pitchFamily="2" charset="-122"/>
              </a:rPr>
              <a:t>套期保值效果：</a:t>
            </a: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a:t>
            </a:r>
            <a:r>
              <a:rPr lang="en-US" altLang="zh-CN" sz="3300" dirty="0">
                <a:latin typeface="Times New Roman" panose="02020603050405020304" pitchFamily="18" charset="0"/>
                <a:ea typeface="宋体" panose="02010600030101010101" pitchFamily="2" charset="-122"/>
              </a:rPr>
              <a:t>9-9</a:t>
            </a:r>
            <a:r>
              <a:rPr lang="zh-CN" altLang="zh-CN" sz="3300" dirty="0">
                <a:latin typeface="Times New Roman" panose="02020603050405020304" pitchFamily="18" charset="0"/>
                <a:ea typeface="宋体" panose="02010600030101010101" pitchFamily="2" charset="-122"/>
              </a:rPr>
              <a:t>）</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越</a:t>
            </a:r>
            <a:r>
              <a:rPr lang="zh-CN" altLang="zh-CN" sz="3300" dirty="0">
                <a:latin typeface="Times New Roman" panose="02020603050405020304" pitchFamily="18" charset="0"/>
                <a:ea typeface="宋体" panose="02010600030101010101" pitchFamily="2" charset="-122"/>
              </a:rPr>
              <a:t>接近</a:t>
            </a:r>
            <a:r>
              <a:rPr lang="en-US" altLang="zh-CN" sz="3300" dirty="0">
                <a:latin typeface="Times New Roman" panose="02020603050405020304" pitchFamily="18" charset="0"/>
                <a:ea typeface="宋体" panose="02010600030101010101" pitchFamily="2" charset="-122"/>
              </a:rPr>
              <a:t>1</a:t>
            </a:r>
            <a:r>
              <a:rPr lang="zh-CN" altLang="zh-CN" sz="3300" dirty="0">
                <a:latin typeface="Times New Roman" panose="02020603050405020304" pitchFamily="18" charset="0"/>
                <a:ea typeface="宋体" panose="02010600030101010101" pitchFamily="2" charset="-122"/>
              </a:rPr>
              <a:t>，套期保值效果越好。</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639158997"/>
              </p:ext>
            </p:extLst>
          </p:nvPr>
        </p:nvGraphicFramePr>
        <p:xfrm>
          <a:off x="5373539" y="1844824"/>
          <a:ext cx="1314450" cy="325438"/>
        </p:xfrm>
        <a:graphic>
          <a:graphicData uri="http://schemas.openxmlformats.org/presentationml/2006/ole">
            <mc:AlternateContent xmlns:mc="http://schemas.openxmlformats.org/markup-compatibility/2006">
              <mc:Choice xmlns:v="urn:schemas-microsoft-com:vml" Requires="v">
                <p:oleObj spid="_x0000_s7490" name="Equation" r:id="rId3" imgW="927000" imgH="228600" progId="Equation.DSMT4">
                  <p:embed/>
                </p:oleObj>
              </mc:Choice>
              <mc:Fallback>
                <p:oleObj name="Equation" r:id="rId3" imgW="927000" imgH="228600" progId="Equation.DSMT4">
                  <p:embed/>
                  <p:pic>
                    <p:nvPicPr>
                      <p:cNvPr id="0" name=""/>
                      <p:cNvPicPr/>
                      <p:nvPr/>
                    </p:nvPicPr>
                    <p:blipFill>
                      <a:blip r:embed="rId4"/>
                      <a:stretch>
                        <a:fillRect/>
                      </a:stretch>
                    </p:blipFill>
                    <p:spPr>
                      <a:xfrm>
                        <a:off x="5373539" y="1844824"/>
                        <a:ext cx="1314450" cy="3254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64019768"/>
              </p:ext>
            </p:extLst>
          </p:nvPr>
        </p:nvGraphicFramePr>
        <p:xfrm>
          <a:off x="4941491" y="3068960"/>
          <a:ext cx="2160240" cy="341714"/>
        </p:xfrm>
        <a:graphic>
          <a:graphicData uri="http://schemas.openxmlformats.org/presentationml/2006/ole">
            <mc:AlternateContent xmlns:mc="http://schemas.openxmlformats.org/markup-compatibility/2006">
              <mc:Choice xmlns:v="urn:schemas-microsoft-com:vml" Requires="v">
                <p:oleObj spid="_x0000_s7491" name="Equation" r:id="rId5" imgW="1523880" imgH="241200" progId="Equation.DSMT4">
                  <p:embed/>
                </p:oleObj>
              </mc:Choice>
              <mc:Fallback>
                <p:oleObj name="Equation" r:id="rId5" imgW="1523880" imgH="241200" progId="Equation.DSMT4">
                  <p:embed/>
                  <p:pic>
                    <p:nvPicPr>
                      <p:cNvPr id="0" name=""/>
                      <p:cNvPicPr/>
                      <p:nvPr/>
                    </p:nvPicPr>
                    <p:blipFill>
                      <a:blip r:embed="rId6"/>
                      <a:stretch>
                        <a:fillRect/>
                      </a:stretch>
                    </p:blipFill>
                    <p:spPr>
                      <a:xfrm>
                        <a:off x="4941491" y="3068960"/>
                        <a:ext cx="2160240" cy="34171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710970654"/>
              </p:ext>
            </p:extLst>
          </p:nvPr>
        </p:nvGraphicFramePr>
        <p:xfrm>
          <a:off x="5589563" y="3861048"/>
          <a:ext cx="739775" cy="598487"/>
        </p:xfrm>
        <a:graphic>
          <a:graphicData uri="http://schemas.openxmlformats.org/presentationml/2006/ole">
            <mc:AlternateContent xmlns:mc="http://schemas.openxmlformats.org/markup-compatibility/2006">
              <mc:Choice xmlns:v="urn:schemas-microsoft-com:vml" Requires="v">
                <p:oleObj spid="_x0000_s7492" name="Equation" r:id="rId7" imgW="533160" imgH="431640" progId="Equation.DSMT4">
                  <p:embed/>
                </p:oleObj>
              </mc:Choice>
              <mc:Fallback>
                <p:oleObj name="Equation" r:id="rId7" imgW="533160" imgH="431640" progId="Equation.DSMT4">
                  <p:embed/>
                  <p:pic>
                    <p:nvPicPr>
                      <p:cNvPr id="0" name=""/>
                      <p:cNvPicPr/>
                      <p:nvPr/>
                    </p:nvPicPr>
                    <p:blipFill>
                      <a:blip r:embed="rId8"/>
                      <a:stretch>
                        <a:fillRect/>
                      </a:stretch>
                    </p:blipFill>
                    <p:spPr>
                      <a:xfrm>
                        <a:off x="5589563" y="3861048"/>
                        <a:ext cx="739775" cy="59848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121915188"/>
              </p:ext>
            </p:extLst>
          </p:nvPr>
        </p:nvGraphicFramePr>
        <p:xfrm>
          <a:off x="1701131" y="5189190"/>
          <a:ext cx="942470" cy="328042"/>
        </p:xfrm>
        <a:graphic>
          <a:graphicData uri="http://schemas.openxmlformats.org/presentationml/2006/ole">
            <mc:AlternateContent xmlns:mc="http://schemas.openxmlformats.org/markup-compatibility/2006">
              <mc:Choice xmlns:v="urn:schemas-microsoft-com:vml" Requires="v">
                <p:oleObj spid="_x0000_s7493" name="Equation" r:id="rId9" imgW="660240" imgH="228600" progId="Equation.DSMT4">
                  <p:embed/>
                </p:oleObj>
              </mc:Choice>
              <mc:Fallback>
                <p:oleObj name="Equation" r:id="rId9" imgW="660240" imgH="228600" progId="Equation.DSMT4">
                  <p:embed/>
                  <p:pic>
                    <p:nvPicPr>
                      <p:cNvPr id="0" name=""/>
                      <p:cNvPicPr/>
                      <p:nvPr/>
                    </p:nvPicPr>
                    <p:blipFill>
                      <a:blip r:embed="rId10"/>
                      <a:stretch>
                        <a:fillRect/>
                      </a:stretch>
                    </p:blipFill>
                    <p:spPr>
                      <a:xfrm>
                        <a:off x="1701131" y="5189190"/>
                        <a:ext cx="942470" cy="32804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056666228"/>
              </p:ext>
            </p:extLst>
          </p:nvPr>
        </p:nvGraphicFramePr>
        <p:xfrm>
          <a:off x="2709243" y="4581128"/>
          <a:ext cx="6170613" cy="581025"/>
        </p:xfrm>
        <a:graphic>
          <a:graphicData uri="http://schemas.openxmlformats.org/presentationml/2006/ole">
            <mc:AlternateContent xmlns:mc="http://schemas.openxmlformats.org/markup-compatibility/2006">
              <mc:Choice xmlns:v="urn:schemas-microsoft-com:vml" Requires="v">
                <p:oleObj spid="_x0000_s7494" name="Equation" r:id="rId11" imgW="4851360" imgH="457200" progId="Equation.DSMT4">
                  <p:embed/>
                </p:oleObj>
              </mc:Choice>
              <mc:Fallback>
                <p:oleObj name="Equation" r:id="rId11" imgW="4851360" imgH="457200" progId="Equation.DSMT4">
                  <p:embed/>
                  <p:pic>
                    <p:nvPicPr>
                      <p:cNvPr id="0" name=""/>
                      <p:cNvPicPr/>
                      <p:nvPr/>
                    </p:nvPicPr>
                    <p:blipFill>
                      <a:blip r:embed="rId12"/>
                      <a:stretch>
                        <a:fillRect/>
                      </a:stretch>
                    </p:blipFill>
                    <p:spPr>
                      <a:xfrm>
                        <a:off x="2709243" y="4581128"/>
                        <a:ext cx="6170613" cy="58102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926724063"/>
              </p:ext>
            </p:extLst>
          </p:nvPr>
        </p:nvGraphicFramePr>
        <p:xfrm>
          <a:off x="4581451" y="5678476"/>
          <a:ext cx="2736304" cy="327334"/>
        </p:xfrm>
        <a:graphic>
          <a:graphicData uri="http://schemas.openxmlformats.org/presentationml/2006/ole">
            <mc:AlternateContent xmlns:mc="http://schemas.openxmlformats.org/markup-compatibility/2006">
              <mc:Choice xmlns:v="urn:schemas-microsoft-com:vml" Requires="v">
                <p:oleObj spid="_x0000_s7495" name="Equation" r:id="rId13" imgW="2019240" imgH="241200" progId="Equation.DSMT4">
                  <p:embed/>
                </p:oleObj>
              </mc:Choice>
              <mc:Fallback>
                <p:oleObj name="Equation" r:id="rId13" imgW="2019240" imgH="241200" progId="Equation.DSMT4">
                  <p:embed/>
                  <p:pic>
                    <p:nvPicPr>
                      <p:cNvPr id="0" name=""/>
                      <p:cNvPicPr/>
                      <p:nvPr/>
                    </p:nvPicPr>
                    <p:blipFill>
                      <a:blip r:embed="rId14"/>
                      <a:stretch>
                        <a:fillRect/>
                      </a:stretch>
                    </p:blipFill>
                    <p:spPr>
                      <a:xfrm>
                        <a:off x="4581451" y="5678476"/>
                        <a:ext cx="2736304" cy="327334"/>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987572593"/>
              </p:ext>
            </p:extLst>
          </p:nvPr>
        </p:nvGraphicFramePr>
        <p:xfrm>
          <a:off x="1050579" y="6073353"/>
          <a:ext cx="290512" cy="307975"/>
        </p:xfrm>
        <a:graphic>
          <a:graphicData uri="http://schemas.openxmlformats.org/presentationml/2006/ole">
            <mc:AlternateContent xmlns:mc="http://schemas.openxmlformats.org/markup-compatibility/2006">
              <mc:Choice xmlns:v="urn:schemas-microsoft-com:vml" Requires="v">
                <p:oleObj spid="_x0000_s7496" name="Equation" r:id="rId15" imgW="215640" imgH="228600" progId="Equation.DSMT4">
                  <p:embed/>
                </p:oleObj>
              </mc:Choice>
              <mc:Fallback>
                <p:oleObj name="Equation" r:id="rId15" imgW="215640" imgH="228600" progId="Equation.DSMT4">
                  <p:embed/>
                  <p:pic>
                    <p:nvPicPr>
                      <p:cNvPr id="0" name=""/>
                      <p:cNvPicPr/>
                      <p:nvPr/>
                    </p:nvPicPr>
                    <p:blipFill>
                      <a:blip r:embed="rId16"/>
                      <a:stretch>
                        <a:fillRect/>
                      </a:stretch>
                    </p:blipFill>
                    <p:spPr>
                      <a:xfrm>
                        <a:off x="1050579" y="6073353"/>
                        <a:ext cx="290512" cy="3079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769535761"/>
              </p:ext>
            </p:extLst>
          </p:nvPr>
        </p:nvGraphicFramePr>
        <p:xfrm>
          <a:off x="1516190" y="2216596"/>
          <a:ext cx="328957" cy="348308"/>
        </p:xfrm>
        <a:graphic>
          <a:graphicData uri="http://schemas.openxmlformats.org/presentationml/2006/ole">
            <mc:AlternateContent xmlns:mc="http://schemas.openxmlformats.org/markup-compatibility/2006">
              <mc:Choice xmlns:v="urn:schemas-microsoft-com:vml" Requires="v">
                <p:oleObj spid="_x0000_s7497" name="Equation" r:id="rId17" imgW="215640" imgH="228600" progId="Equation.DSMT4">
                  <p:embed/>
                </p:oleObj>
              </mc:Choice>
              <mc:Fallback>
                <p:oleObj name="Equation" r:id="rId17" imgW="215640" imgH="228600" progId="Equation.DSMT4">
                  <p:embed/>
                  <p:pic>
                    <p:nvPicPr>
                      <p:cNvPr id="0" name=""/>
                      <p:cNvPicPr/>
                      <p:nvPr/>
                    </p:nvPicPr>
                    <p:blipFill>
                      <a:blip r:embed="rId18"/>
                      <a:stretch>
                        <a:fillRect/>
                      </a:stretch>
                    </p:blipFill>
                    <p:spPr>
                      <a:xfrm>
                        <a:off x="1516190" y="2216596"/>
                        <a:ext cx="328957" cy="348308"/>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69025629"/>
              </p:ext>
            </p:extLst>
          </p:nvPr>
        </p:nvGraphicFramePr>
        <p:xfrm>
          <a:off x="4437436" y="2204864"/>
          <a:ext cx="288032" cy="324036"/>
        </p:xfrm>
        <a:graphic>
          <a:graphicData uri="http://schemas.openxmlformats.org/presentationml/2006/ole">
            <mc:AlternateContent xmlns:mc="http://schemas.openxmlformats.org/markup-compatibility/2006">
              <mc:Choice xmlns:v="urn:schemas-microsoft-com:vml" Requires="v">
                <p:oleObj spid="_x0000_s7498" name="Equation" r:id="rId19" imgW="203040" imgH="228600" progId="Equation.DSMT4">
                  <p:embed/>
                </p:oleObj>
              </mc:Choice>
              <mc:Fallback>
                <p:oleObj name="Equation" r:id="rId19" imgW="203040" imgH="228600" progId="Equation.DSMT4">
                  <p:embed/>
                  <p:pic>
                    <p:nvPicPr>
                      <p:cNvPr id="0" name=""/>
                      <p:cNvPicPr/>
                      <p:nvPr/>
                    </p:nvPicPr>
                    <p:blipFill>
                      <a:blip r:embed="rId20"/>
                      <a:stretch>
                        <a:fillRect/>
                      </a:stretch>
                    </p:blipFill>
                    <p:spPr>
                      <a:xfrm>
                        <a:off x="4437436" y="2204864"/>
                        <a:ext cx="288032" cy="324036"/>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669159727"/>
              </p:ext>
            </p:extLst>
          </p:nvPr>
        </p:nvGraphicFramePr>
        <p:xfrm>
          <a:off x="6453659" y="2204864"/>
          <a:ext cx="288032" cy="324036"/>
        </p:xfrm>
        <a:graphic>
          <a:graphicData uri="http://schemas.openxmlformats.org/presentationml/2006/ole">
            <mc:AlternateContent xmlns:mc="http://schemas.openxmlformats.org/markup-compatibility/2006">
              <mc:Choice xmlns:v="urn:schemas-microsoft-com:vml" Requires="v">
                <p:oleObj spid="_x0000_s7499" name="Equation" r:id="rId21" imgW="203040" imgH="228600" progId="Equation.DSMT4">
                  <p:embed/>
                </p:oleObj>
              </mc:Choice>
              <mc:Fallback>
                <p:oleObj name="Equation" r:id="rId21" imgW="203040" imgH="228600" progId="Equation.DSMT4">
                  <p:embed/>
                  <p:pic>
                    <p:nvPicPr>
                      <p:cNvPr id="0" name=""/>
                      <p:cNvPicPr/>
                      <p:nvPr/>
                    </p:nvPicPr>
                    <p:blipFill>
                      <a:blip r:embed="rId22"/>
                      <a:stretch>
                        <a:fillRect/>
                      </a:stretch>
                    </p:blipFill>
                    <p:spPr>
                      <a:xfrm>
                        <a:off x="6453659" y="2204864"/>
                        <a:ext cx="288032" cy="324036"/>
                      </a:xfrm>
                      <a:prstGeom prst="rect">
                        <a:avLst/>
                      </a:prstGeom>
                    </p:spPr>
                  </p:pic>
                </p:oleObj>
              </mc:Fallback>
            </mc:AlternateContent>
          </a:graphicData>
        </a:graphic>
      </p:graphicFrame>
    </p:spTree>
    <p:extLst>
      <p:ext uri="{BB962C8B-B14F-4D97-AF65-F5344CB8AC3E}">
        <p14:creationId xmlns:p14="http://schemas.microsoft.com/office/powerpoint/2010/main" val="977768621"/>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60000"/>
              </a:lnSpc>
            </a:pPr>
            <a:r>
              <a:rPr lang="en-US" altLang="zh-CN" sz="2200" b="1" dirty="0">
                <a:latin typeface="Times New Roman" panose="02020603050405020304" pitchFamily="18" charset="0"/>
                <a:ea typeface="宋体" panose="02010600030101010101" pitchFamily="2" charset="-122"/>
              </a:rPr>
              <a:t>【</a:t>
            </a:r>
            <a:r>
              <a:rPr lang="zh-CN" altLang="en-US" sz="2200" b="1" dirty="0">
                <a:latin typeface="Times New Roman" panose="02020603050405020304" pitchFamily="18" charset="0"/>
                <a:ea typeface="宋体" panose="02010600030101010101" pitchFamily="2" charset="-122"/>
              </a:rPr>
              <a:t>例</a:t>
            </a:r>
            <a:r>
              <a:rPr lang="en-US" altLang="zh-CN" sz="2200" b="1" dirty="0">
                <a:latin typeface="Times New Roman" panose="02020603050405020304" pitchFamily="18" charset="0"/>
                <a:ea typeface="宋体" panose="02010600030101010101" pitchFamily="2" charset="-122"/>
              </a:rPr>
              <a:t>9-4】</a:t>
            </a:r>
            <a:r>
              <a:rPr lang="zh-CN" altLang="en-US" sz="2200" dirty="0">
                <a:latin typeface="Times New Roman" panose="02020603050405020304" pitchFamily="18" charset="0"/>
                <a:ea typeface="宋体" panose="02010600030101010101" pitchFamily="2" charset="-122"/>
              </a:rPr>
              <a:t>原油</a:t>
            </a:r>
            <a:r>
              <a:rPr lang="en-US" altLang="zh-CN" sz="2200" dirty="0">
                <a:latin typeface="Times New Roman" panose="02020603050405020304" pitchFamily="18" charset="0"/>
                <a:ea typeface="宋体" panose="02010600030101010101" pitchFamily="2" charset="-122"/>
              </a:rPr>
              <a:t>3</a:t>
            </a:r>
            <a:r>
              <a:rPr lang="zh-CN" altLang="en-US" sz="2200" dirty="0">
                <a:latin typeface="Times New Roman" panose="02020603050405020304" pitchFamily="18" charset="0"/>
                <a:ea typeface="宋体" panose="02010600030101010101" pitchFamily="2" charset="-122"/>
              </a:rPr>
              <a:t>月的现货价格为每吨</a:t>
            </a:r>
            <a:r>
              <a:rPr lang="en-US" altLang="zh-CN" sz="2200" dirty="0">
                <a:latin typeface="Times New Roman" panose="02020603050405020304" pitchFamily="18" charset="0"/>
                <a:ea typeface="宋体" panose="02010600030101010101" pitchFamily="2" charset="-122"/>
              </a:rPr>
              <a:t>9960</a:t>
            </a:r>
            <a:r>
              <a:rPr lang="zh-CN" altLang="en-US" sz="2200" dirty="0">
                <a:latin typeface="Times New Roman" panose="02020603050405020304" pitchFamily="18" charset="0"/>
                <a:ea typeface="宋体" panose="02010600030101010101" pitchFamily="2" charset="-122"/>
              </a:rPr>
              <a:t>元，某厂商预计</a:t>
            </a:r>
            <a:r>
              <a:rPr lang="en-US" altLang="zh-CN" sz="2200" dirty="0">
                <a:latin typeface="Times New Roman" panose="02020603050405020304" pitchFamily="18" charset="0"/>
                <a:ea typeface="宋体" panose="02010600030101010101" pitchFamily="2" charset="-122"/>
              </a:rPr>
              <a:t>7</a:t>
            </a:r>
            <a:r>
              <a:rPr lang="zh-CN" altLang="en-US" sz="2200" dirty="0">
                <a:latin typeface="Times New Roman" panose="02020603050405020304" pitchFamily="18" charset="0"/>
                <a:ea typeface="宋体" panose="02010600030101010101" pitchFamily="2" charset="-122"/>
              </a:rPr>
              <a:t>月需要</a:t>
            </a:r>
            <a:r>
              <a:rPr lang="en-US" altLang="zh-CN" sz="2200" dirty="0">
                <a:latin typeface="Times New Roman" panose="02020603050405020304" pitchFamily="18" charset="0"/>
                <a:ea typeface="宋体" panose="02010600030101010101" pitchFamily="2" charset="-122"/>
              </a:rPr>
              <a:t>200</a:t>
            </a:r>
            <a:r>
              <a:rPr lang="zh-CN" altLang="en-US" sz="2200" dirty="0">
                <a:latin typeface="Times New Roman" panose="02020603050405020304" pitchFamily="18" charset="0"/>
                <a:ea typeface="宋体" panose="02010600030101010101" pitchFamily="2" charset="-122"/>
              </a:rPr>
              <a:t>吨原油作为原材料。该厂商预测未来原油价格会上涨，为避免成本上升带来的风险，决定在商品交易所进行套期保值交易，如下表所示</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algn="ctr"/>
            <a:r>
              <a:rPr lang="zh-CN" altLang="en-US" sz="2200" b="1" dirty="0">
                <a:latin typeface="Times New Roman" panose="02020603050405020304" pitchFamily="18" charset="0"/>
                <a:ea typeface="宋体" panose="02010600030101010101" pitchFamily="2" charset="-122"/>
              </a:rPr>
              <a:t>表</a:t>
            </a:r>
            <a:r>
              <a:rPr lang="en-US" altLang="zh-CN" sz="2200" b="1" dirty="0">
                <a:latin typeface="Times New Roman" panose="02020603050405020304" pitchFamily="18" charset="0"/>
                <a:ea typeface="宋体" panose="02010600030101010101" pitchFamily="2" charset="-122"/>
              </a:rPr>
              <a:t>9-4 </a:t>
            </a:r>
            <a:r>
              <a:rPr lang="zh-CN" altLang="en-US" sz="2200" b="1" dirty="0">
                <a:latin typeface="Times New Roman" panose="02020603050405020304" pitchFamily="18" charset="0"/>
                <a:ea typeface="宋体" panose="02010600030101010101" pitchFamily="2" charset="-122"/>
              </a:rPr>
              <a:t>期货市场与现货市场投资额度</a:t>
            </a: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nSpc>
                <a:spcPct val="16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60000"/>
              </a:lnSpc>
            </a:pPr>
            <a:r>
              <a:rPr lang="zh-CN" altLang="zh-CN" sz="2200" dirty="0" smtClean="0">
                <a:latin typeface="Times New Roman" panose="02020603050405020304" pitchFamily="18" charset="0"/>
                <a:ea typeface="宋体" panose="02010600030101010101" pitchFamily="2" charset="-122"/>
              </a:rPr>
              <a:t>现货市场</a:t>
            </a:r>
            <a:r>
              <a:rPr lang="zh-CN" altLang="zh-CN" sz="2200" dirty="0">
                <a:latin typeface="Times New Roman" panose="02020603050405020304" pitchFamily="18" charset="0"/>
                <a:ea typeface="宋体" panose="02010600030101010101" pitchFamily="2" charset="-122"/>
              </a:rPr>
              <a:t>套利结果为：</a:t>
            </a:r>
            <a:r>
              <a:rPr lang="en-US" altLang="zh-CN" sz="2200" dirty="0">
                <a:latin typeface="Times New Roman" panose="02020603050405020304" pitchFamily="18" charset="0"/>
                <a:ea typeface="宋体" panose="02010600030101010101" pitchFamily="2" charset="-122"/>
              </a:rPr>
              <a:t>  </a:t>
            </a:r>
            <a:endParaRPr lang="zh-CN" altLang="zh-CN" sz="2200" dirty="0">
              <a:latin typeface="Times New Roman" panose="02020603050405020304" pitchFamily="18" charset="0"/>
              <a:ea typeface="宋体" panose="02010600030101010101" pitchFamily="2" charset="-122"/>
            </a:endParaRPr>
          </a:p>
          <a:p>
            <a:pPr indent="457200">
              <a:lnSpc>
                <a:spcPct val="160000"/>
              </a:lnSpc>
            </a:pPr>
            <a:r>
              <a:rPr lang="zh-CN" altLang="zh-CN" sz="2200" dirty="0">
                <a:latin typeface="Times New Roman" panose="02020603050405020304" pitchFamily="18" charset="0"/>
                <a:ea typeface="宋体" panose="02010600030101010101" pitchFamily="2" charset="-122"/>
              </a:rPr>
              <a:t>期货市场套利结果为：</a:t>
            </a:r>
            <a:r>
              <a:rPr lang="en-US" altLang="zh-CN" sz="2200" dirty="0">
                <a:latin typeface="Times New Roman" panose="02020603050405020304" pitchFamily="18" charset="0"/>
                <a:ea typeface="宋体" panose="02010600030101010101" pitchFamily="2" charset="-122"/>
              </a:rPr>
              <a:t>  </a:t>
            </a:r>
            <a:endParaRPr lang="zh-CN" altLang="zh-CN" sz="2200" dirty="0">
              <a:latin typeface="Times New Roman" panose="02020603050405020304" pitchFamily="18" charset="0"/>
              <a:ea typeface="宋体" panose="02010600030101010101" pitchFamily="2" charset="-122"/>
            </a:endParaRPr>
          </a:p>
          <a:p>
            <a:pPr indent="457200">
              <a:lnSpc>
                <a:spcPct val="160000"/>
              </a:lnSpc>
            </a:pPr>
            <a:r>
              <a:rPr lang="zh-CN" altLang="zh-CN" sz="2200" dirty="0">
                <a:latin typeface="Times New Roman" panose="02020603050405020304" pitchFamily="18" charset="0"/>
                <a:ea typeface="宋体" panose="02010600030101010101" pitchFamily="2" charset="-122"/>
              </a:rPr>
              <a:t>套利保值交易的最终结果为：</a:t>
            </a:r>
            <a:endParaRPr lang="en-US" altLang="zh-CN" sz="2200" b="1"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224088934"/>
              </p:ext>
            </p:extLst>
          </p:nvPr>
        </p:nvGraphicFramePr>
        <p:xfrm>
          <a:off x="1521111" y="2852936"/>
          <a:ext cx="9361040" cy="1526496"/>
        </p:xfrm>
        <a:graphic>
          <a:graphicData uri="http://schemas.openxmlformats.org/drawingml/2006/table">
            <a:tbl>
              <a:tblPr firstRow="1" bandRow="1">
                <a:tableStyleId>{7DF18680-E054-41AD-8BC1-D1AEF772440D}</a:tableStyleId>
              </a:tblPr>
              <a:tblGrid>
                <a:gridCol w="1656184"/>
                <a:gridCol w="3744416"/>
                <a:gridCol w="3960440"/>
              </a:tblGrid>
              <a:tr h="653792">
                <a:tc>
                  <a:txBody>
                    <a:bodyPr/>
                    <a:lstStyle/>
                    <a:p>
                      <a:pPr algn="ctr"/>
                      <a:r>
                        <a:rPr lang="zh-CN" altLang="en-US" baseline="0" dirty="0" smtClean="0">
                          <a:solidFill>
                            <a:schemeClr val="bg1"/>
                          </a:solidFill>
                          <a:latin typeface="Times New Roman" panose="02020603050405020304" pitchFamily="18" charset="0"/>
                          <a:ea typeface="宋体" panose="02010600030101010101" pitchFamily="2" charset="-122"/>
                        </a:rPr>
                        <a:t>时间</a:t>
                      </a:r>
                      <a:endParaRPr lang="zh-CN" altLang="en-US" baseline="0"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noFill/>
                      <a:prstDash val="solid"/>
                      <a:round/>
                      <a:headEnd type="none" w="med" len="med"/>
                      <a:tailEnd type="none" w="med" len="med"/>
                    </a:lnTlToBr>
                    <a:solidFill>
                      <a:schemeClr val="accent5">
                        <a:lumMod val="75000"/>
                      </a:schemeClr>
                    </a:solidFill>
                  </a:tcPr>
                </a:tc>
                <a:tc>
                  <a:txBody>
                    <a:bodyPr/>
                    <a:lstStyle/>
                    <a:p>
                      <a:pPr algn="ctr"/>
                      <a:r>
                        <a:rPr lang="zh-CN" altLang="en-US" baseline="0" dirty="0" smtClean="0">
                          <a:latin typeface="Times New Roman" panose="02020603050405020304" pitchFamily="18" charset="0"/>
                          <a:ea typeface="宋体" panose="02010600030101010101" pitchFamily="2" charset="-122"/>
                        </a:rPr>
                        <a:t>现货市场</a:t>
                      </a:r>
                      <a:endParaRPr lang="zh-CN" altLang="en-US" baseline="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baseline="0" dirty="0" smtClean="0">
                          <a:latin typeface="Times New Roman" panose="02020603050405020304" pitchFamily="18" charset="0"/>
                          <a:ea typeface="宋体" panose="02010600030101010101" pitchFamily="2" charset="-122"/>
                        </a:rPr>
                        <a:t>期货市场</a:t>
                      </a:r>
                      <a:endParaRPr lang="zh-CN" altLang="en-US" baseline="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438364">
                <a:tc>
                  <a:txBody>
                    <a:bodyPr/>
                    <a:lstStyle/>
                    <a:p>
                      <a:pPr algn="ctr"/>
                      <a:r>
                        <a:rPr lang="en-US" altLang="zh-CN" baseline="0" dirty="0" smtClean="0">
                          <a:latin typeface="Times New Roman" panose="02020603050405020304" pitchFamily="18" charset="0"/>
                          <a:ea typeface="宋体" panose="02010600030101010101" pitchFamily="2" charset="-122"/>
                        </a:rPr>
                        <a:t>3</a:t>
                      </a:r>
                      <a:r>
                        <a:rPr lang="zh-CN" altLang="en-US" baseline="0" dirty="0" smtClean="0">
                          <a:latin typeface="Times New Roman" panose="02020603050405020304" pitchFamily="18" charset="0"/>
                          <a:ea typeface="宋体" panose="02010600030101010101" pitchFamily="2" charset="-122"/>
                        </a:rPr>
                        <a:t>月</a:t>
                      </a:r>
                      <a:endParaRPr lang="zh-CN" altLang="en-US" baseline="0" dirty="0">
                        <a:latin typeface="Times New Roman" panose="02020603050405020304" pitchFamily="18" charset="0"/>
                        <a:ea typeface="宋体" panose="02010600030101010101" pitchFamily="2" charset="-122"/>
                      </a:endParaRPr>
                    </a:p>
                  </a:txBody>
                  <a:tcPr anchor="ctr"/>
                </a:tc>
                <a:tc>
                  <a:txBody>
                    <a:bodyPr/>
                    <a:lstStyle/>
                    <a:p>
                      <a:pPr algn="ctr">
                        <a:lnSpc>
                          <a:spcPct val="125000"/>
                        </a:lnSpc>
                      </a:pPr>
                      <a:r>
                        <a:rPr lang="en-US" altLang="zh-CN" sz="1800" kern="1200" baseline="0" dirty="0" smtClean="0">
                          <a:solidFill>
                            <a:schemeClr val="dk1"/>
                          </a:solidFill>
                          <a:effectLst/>
                          <a:latin typeface="Times New Roman" panose="02020603050405020304" pitchFamily="18" charset="0"/>
                          <a:ea typeface="宋体" panose="02010600030101010101" pitchFamily="2" charset="-122"/>
                          <a:cs typeface="+mn-cs"/>
                        </a:rPr>
                        <a:t>9960</a:t>
                      </a:r>
                      <a:endParaRPr lang="zh-CN" altLang="en-US" baseline="0" dirty="0">
                        <a:latin typeface="Times New Roman" panose="02020603050405020304" pitchFamily="18" charset="0"/>
                        <a:ea typeface="宋体" panose="02010600030101010101" pitchFamily="2" charset="-122"/>
                      </a:endParaRPr>
                    </a:p>
                  </a:txBody>
                  <a:tcPr anchor="ctr"/>
                </a:tc>
                <a:tc>
                  <a:txBody>
                    <a:bodyPr/>
                    <a:lstStyle/>
                    <a:p>
                      <a:pPr algn="ctr">
                        <a:lnSpc>
                          <a:spcPct val="125000"/>
                        </a:lnSpc>
                      </a:pPr>
                      <a:r>
                        <a:rPr lang="en-US" altLang="zh-CN" sz="1800" kern="1200" baseline="0" dirty="0" smtClean="0">
                          <a:solidFill>
                            <a:schemeClr val="dk1"/>
                          </a:solidFill>
                          <a:effectLst/>
                          <a:latin typeface="Times New Roman" panose="02020603050405020304" pitchFamily="18" charset="0"/>
                          <a:ea typeface="宋体" panose="02010600030101010101" pitchFamily="2" charset="-122"/>
                          <a:cs typeface="+mn-cs"/>
                        </a:rPr>
                        <a:t>10000</a:t>
                      </a:r>
                      <a:endParaRPr lang="zh-CN" altLang="en-US" baseline="0" dirty="0">
                        <a:latin typeface="Times New Roman" panose="02020603050405020304" pitchFamily="18" charset="0"/>
                        <a:ea typeface="宋体" panose="02010600030101010101" pitchFamily="2" charset="-122"/>
                      </a:endParaRPr>
                    </a:p>
                  </a:txBody>
                  <a:tcPr anchor="ctr"/>
                </a:tc>
              </a:tr>
              <a:tr h="432048">
                <a:tc>
                  <a:txBody>
                    <a:bodyPr/>
                    <a:lstStyle/>
                    <a:p>
                      <a:pPr algn="ctr"/>
                      <a:r>
                        <a:rPr lang="en-US" altLang="zh-CN" sz="1800" kern="1200" baseline="0" dirty="0" smtClean="0">
                          <a:solidFill>
                            <a:schemeClr val="dk1"/>
                          </a:solidFill>
                          <a:effectLst/>
                          <a:latin typeface="Times New Roman" panose="02020603050405020304" pitchFamily="18" charset="0"/>
                          <a:ea typeface="宋体" panose="02010600030101010101" pitchFamily="2" charset="-122"/>
                          <a:cs typeface="+mn-cs"/>
                        </a:rPr>
                        <a:t>7</a:t>
                      </a:r>
                      <a:r>
                        <a:rPr lang="zh-CN" altLang="en-US" sz="1800" kern="1200" baseline="0" dirty="0" smtClean="0">
                          <a:solidFill>
                            <a:schemeClr val="dk1"/>
                          </a:solidFill>
                          <a:effectLst/>
                          <a:latin typeface="Times New Roman" panose="02020603050405020304" pitchFamily="18" charset="0"/>
                          <a:ea typeface="宋体" panose="02010600030101010101" pitchFamily="2" charset="-122"/>
                          <a:cs typeface="+mn-cs"/>
                        </a:rPr>
                        <a:t>月</a:t>
                      </a:r>
                      <a:endParaRPr lang="zh-CN" altLang="en-US" baseline="0" dirty="0">
                        <a:latin typeface="Times New Roman" panose="02020603050405020304" pitchFamily="18" charset="0"/>
                        <a:ea typeface="宋体" panose="02010600030101010101" pitchFamily="2" charset="-122"/>
                      </a:endParaRPr>
                    </a:p>
                  </a:txBody>
                  <a:tcPr anchor="ctr"/>
                </a:tc>
                <a:tc>
                  <a:txBody>
                    <a:bodyPr/>
                    <a:lstStyle/>
                    <a:p>
                      <a:pPr algn="ctr">
                        <a:lnSpc>
                          <a:spcPct val="125000"/>
                        </a:lnSpc>
                      </a:pPr>
                      <a:r>
                        <a:rPr lang="en-US" altLang="zh-CN" sz="1800" kern="1200" baseline="0" dirty="0" smtClean="0">
                          <a:solidFill>
                            <a:schemeClr val="dk1"/>
                          </a:solidFill>
                          <a:effectLst/>
                          <a:latin typeface="Times New Roman" panose="02020603050405020304" pitchFamily="18" charset="0"/>
                          <a:ea typeface="宋体" panose="02010600030101010101" pitchFamily="2" charset="-122"/>
                          <a:cs typeface="+mn-cs"/>
                        </a:rPr>
                        <a:t>10030</a:t>
                      </a:r>
                      <a:endParaRPr lang="zh-CN" altLang="en-US" baseline="0" dirty="0" smtClean="0">
                        <a:latin typeface="Times New Roman" panose="02020603050405020304" pitchFamily="18" charset="0"/>
                        <a:ea typeface="宋体" panose="02010600030101010101" pitchFamily="2" charset="-122"/>
                      </a:endParaRPr>
                    </a:p>
                  </a:txBody>
                  <a:tcPr anchor="ctr"/>
                </a:tc>
                <a:tc>
                  <a:txBody>
                    <a:bodyPr/>
                    <a:lstStyle/>
                    <a:p>
                      <a:pPr algn="ctr">
                        <a:lnSpc>
                          <a:spcPct val="125000"/>
                        </a:lnSpc>
                      </a:pPr>
                      <a:r>
                        <a:rPr lang="en-US" altLang="zh-CN" sz="1800" kern="1200" baseline="0" dirty="0" smtClean="0">
                          <a:solidFill>
                            <a:schemeClr val="dk1"/>
                          </a:solidFill>
                          <a:effectLst/>
                          <a:latin typeface="Times New Roman" panose="02020603050405020304" pitchFamily="18" charset="0"/>
                          <a:ea typeface="宋体" panose="02010600030101010101" pitchFamily="2" charset="-122"/>
                          <a:cs typeface="+mn-cs"/>
                        </a:rPr>
                        <a:t>10090</a:t>
                      </a:r>
                      <a:endParaRPr lang="zh-CN" altLang="en-US" baseline="0" dirty="0" smtClean="0">
                        <a:latin typeface="Times New Roman" panose="02020603050405020304" pitchFamily="18" charset="0"/>
                        <a:ea typeface="宋体" panose="02010600030101010101" pitchFamily="2" charset="-122"/>
                      </a:endParaRPr>
                    </a:p>
                  </a:txBody>
                  <a:tcPr anchor="ctr"/>
                </a:tc>
              </a:tr>
            </a:tbl>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65930547"/>
              </p:ext>
            </p:extLst>
          </p:nvPr>
        </p:nvGraphicFramePr>
        <p:xfrm>
          <a:off x="3886200" y="4743450"/>
          <a:ext cx="3262313" cy="428625"/>
        </p:xfrm>
        <a:graphic>
          <a:graphicData uri="http://schemas.openxmlformats.org/presentationml/2006/ole">
            <mc:AlternateContent xmlns:mc="http://schemas.openxmlformats.org/markup-compatibility/2006">
              <mc:Choice xmlns:v="urn:schemas-microsoft-com:vml" Requires="v">
                <p:oleObj spid="_x0000_s8285" name="Equation" r:id="rId3" imgW="1930320" imgH="253800" progId="Equation.DSMT4">
                  <p:embed/>
                </p:oleObj>
              </mc:Choice>
              <mc:Fallback>
                <p:oleObj name="Equation" r:id="rId3" imgW="1930320" imgH="253800" progId="Equation.DSMT4">
                  <p:embed/>
                  <p:pic>
                    <p:nvPicPr>
                      <p:cNvPr id="0" name=""/>
                      <p:cNvPicPr/>
                      <p:nvPr/>
                    </p:nvPicPr>
                    <p:blipFill>
                      <a:blip r:embed="rId4"/>
                      <a:stretch>
                        <a:fillRect/>
                      </a:stretch>
                    </p:blipFill>
                    <p:spPr>
                      <a:xfrm>
                        <a:off x="3886200" y="4743450"/>
                        <a:ext cx="3262313" cy="42862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233413260"/>
              </p:ext>
            </p:extLst>
          </p:nvPr>
        </p:nvGraphicFramePr>
        <p:xfrm>
          <a:off x="3848100" y="5376863"/>
          <a:ext cx="3200400" cy="428625"/>
        </p:xfrm>
        <a:graphic>
          <a:graphicData uri="http://schemas.openxmlformats.org/presentationml/2006/ole">
            <mc:AlternateContent xmlns:mc="http://schemas.openxmlformats.org/markup-compatibility/2006">
              <mc:Choice xmlns:v="urn:schemas-microsoft-com:vml" Requires="v">
                <p:oleObj spid="_x0000_s8286" name="Equation" r:id="rId5" imgW="1892160" imgH="253800" progId="Equation.DSMT4">
                  <p:embed/>
                </p:oleObj>
              </mc:Choice>
              <mc:Fallback>
                <p:oleObj name="Equation" r:id="rId5" imgW="1892160" imgH="253800" progId="Equation.DSMT4">
                  <p:embed/>
                  <p:pic>
                    <p:nvPicPr>
                      <p:cNvPr id="0" name="对象 2"/>
                      <p:cNvPicPr>
                        <a:picLocks noChangeAspect="1" noChangeArrowheads="1"/>
                      </p:cNvPicPr>
                      <p:nvPr/>
                    </p:nvPicPr>
                    <p:blipFill>
                      <a:blip r:embed="rId6"/>
                      <a:srcRect/>
                      <a:stretch>
                        <a:fillRect/>
                      </a:stretch>
                    </p:blipFill>
                    <p:spPr bwMode="auto">
                      <a:xfrm>
                        <a:off x="3848100" y="5376863"/>
                        <a:ext cx="3200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540671850"/>
              </p:ext>
            </p:extLst>
          </p:nvPr>
        </p:nvGraphicFramePr>
        <p:xfrm>
          <a:off x="4565650" y="5986463"/>
          <a:ext cx="2319338" cy="300037"/>
        </p:xfrm>
        <a:graphic>
          <a:graphicData uri="http://schemas.openxmlformats.org/presentationml/2006/ole">
            <mc:AlternateContent xmlns:mc="http://schemas.openxmlformats.org/markup-compatibility/2006">
              <mc:Choice xmlns:v="urn:schemas-microsoft-com:vml" Requires="v">
                <p:oleObj spid="_x0000_s8287" name="Equation" r:id="rId7" imgW="1371600" imgH="177480" progId="Equation.DSMT4">
                  <p:embed/>
                </p:oleObj>
              </mc:Choice>
              <mc:Fallback>
                <p:oleObj name="Equation" r:id="rId7" imgW="1371600" imgH="177480" progId="Equation.DSMT4">
                  <p:embed/>
                  <p:pic>
                    <p:nvPicPr>
                      <p:cNvPr id="0" name="对象 3"/>
                      <p:cNvPicPr>
                        <a:picLocks noChangeAspect="1" noChangeArrowheads="1"/>
                      </p:cNvPicPr>
                      <p:nvPr/>
                    </p:nvPicPr>
                    <p:blipFill>
                      <a:blip r:embed="rId8"/>
                      <a:srcRect/>
                      <a:stretch>
                        <a:fillRect/>
                      </a:stretch>
                    </p:blipFill>
                    <p:spPr bwMode="auto">
                      <a:xfrm>
                        <a:off x="4565650" y="5986463"/>
                        <a:ext cx="23193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矩形 7"/>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spTree>
    <p:extLst>
      <p:ext uri="{BB962C8B-B14F-4D97-AF65-F5344CB8AC3E}">
        <p14:creationId xmlns:p14="http://schemas.microsoft.com/office/powerpoint/2010/main" val="4130205208"/>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881563"/>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600" b="1" dirty="0" smtClean="0">
                <a:solidFill>
                  <a:schemeClr val="tx1"/>
                </a:solidFill>
                <a:latin typeface="微软雅黑" pitchFamily="34" charset="-122"/>
                <a:ea typeface="微软雅黑" pitchFamily="34" charset="-122"/>
              </a:rPr>
              <a:t> 套</a:t>
            </a:r>
            <a:r>
              <a:rPr lang="zh-CN" altLang="en-US" sz="2600" b="1" dirty="0">
                <a:solidFill>
                  <a:schemeClr val="tx1"/>
                </a:solidFill>
                <a:latin typeface="微软雅黑" pitchFamily="34" charset="-122"/>
                <a:ea typeface="微软雅黑" pitchFamily="34" charset="-122"/>
              </a:rPr>
              <a:t>期保值理论应用</a:t>
            </a:r>
            <a:r>
              <a:rPr lang="en-US" altLang="zh-CN" sz="2600" b="1" dirty="0">
                <a:solidFill>
                  <a:schemeClr val="tx1"/>
                </a:solidFill>
                <a:latin typeface="微软雅黑" pitchFamily="34" charset="-122"/>
                <a:ea typeface="微软雅黑" pitchFamily="34" charset="-122"/>
              </a:rPr>
              <a:t>——</a:t>
            </a:r>
            <a:r>
              <a:rPr lang="zh-CN" altLang="en-US" sz="2600" b="1" dirty="0">
                <a:solidFill>
                  <a:schemeClr val="tx1"/>
                </a:solidFill>
                <a:latin typeface="微软雅黑" pitchFamily="34" charset="-122"/>
                <a:ea typeface="微软雅黑" pitchFamily="34" charset="-122"/>
              </a:rPr>
              <a:t>阿尔法套利</a:t>
            </a:r>
          </a:p>
        </p:txBody>
      </p:sp>
      <p:sp>
        <p:nvSpPr>
          <p:cNvPr id="16" name="圆角矩形 15"/>
          <p:cNvSpPr/>
          <p:nvPr/>
        </p:nvSpPr>
        <p:spPr>
          <a:xfrm>
            <a:off x="4225925" y="3933825"/>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基于</a:t>
            </a:r>
            <a:r>
              <a:rPr lang="en-US" altLang="zh-CN" sz="2600" b="1" dirty="0">
                <a:solidFill>
                  <a:schemeClr val="tx1"/>
                </a:solidFill>
                <a:latin typeface="微软雅黑" pitchFamily="34" charset="-122"/>
                <a:ea typeface="微软雅黑" pitchFamily="34" charset="-122"/>
              </a:rPr>
              <a:t>ES</a:t>
            </a:r>
            <a:r>
              <a:rPr lang="zh-CN" altLang="en-US" sz="2600" b="1" dirty="0">
                <a:solidFill>
                  <a:schemeClr val="tx1"/>
                </a:solidFill>
                <a:latin typeface="微软雅黑" pitchFamily="34" charset="-122"/>
                <a:ea typeface="微软雅黑" pitchFamily="34" charset="-122"/>
              </a:rPr>
              <a:t>模型的套期保值理论</a:t>
            </a:r>
          </a:p>
        </p:txBody>
      </p:sp>
      <p:sp>
        <p:nvSpPr>
          <p:cNvPr id="29" name="椭圆 28"/>
          <p:cNvSpPr/>
          <p:nvPr/>
        </p:nvSpPr>
        <p:spPr>
          <a:xfrm>
            <a:off x="4398963" y="4005263"/>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947738"/>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en-US" sz="2600" b="1" dirty="0">
                <a:solidFill>
                  <a:schemeClr val="tx1"/>
                </a:solidFill>
                <a:latin typeface="微软雅黑" pitchFamily="34" charset="-122"/>
                <a:ea typeface="微软雅黑" pitchFamily="34" charset="-122"/>
              </a:rPr>
              <a:t>套期</a:t>
            </a:r>
            <a:r>
              <a:rPr lang="zh-CN" altLang="en-US" sz="2600" b="1" dirty="0" smtClean="0">
                <a:solidFill>
                  <a:schemeClr val="tx1"/>
                </a:solidFill>
                <a:latin typeface="微软雅黑" pitchFamily="34" charset="-122"/>
                <a:ea typeface="微软雅黑" pitchFamily="34" charset="-122"/>
              </a:rPr>
              <a:t>保值界定</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3" y="1912938"/>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基于</a:t>
            </a:r>
            <a:r>
              <a:rPr lang="zh-CN" altLang="en-US" sz="2600" b="1" dirty="0">
                <a:solidFill>
                  <a:schemeClr val="tx1"/>
                </a:solidFill>
                <a:latin typeface="微软雅黑" pitchFamily="34" charset="-122"/>
                <a:ea typeface="微软雅黑" pitchFamily="34" charset="-122"/>
              </a:rPr>
              <a:t>方差模型的套期保值理论</a:t>
            </a:r>
          </a:p>
        </p:txBody>
      </p:sp>
      <p:sp>
        <p:nvSpPr>
          <p:cNvPr id="26" name="圆角矩形 25"/>
          <p:cNvSpPr/>
          <p:nvPr/>
        </p:nvSpPr>
        <p:spPr>
          <a:xfrm>
            <a:off x="4227513" y="2908300"/>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基于</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模型的套期保值理论</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98963" y="4968875"/>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800" b="1" dirty="0" smtClean="0">
                <a:latin typeface="Times New Roman" panose="02020603050405020304" pitchFamily="18" charset="0"/>
              </a:rPr>
              <a:t>（三）</a:t>
            </a:r>
            <a:r>
              <a:rPr lang="zh-CN" altLang="en-US" sz="2800" b="1" dirty="0" smtClean="0"/>
              <a:t>基</a:t>
            </a:r>
            <a:r>
              <a:rPr lang="zh-CN" altLang="en-US" sz="2800" b="1" dirty="0"/>
              <a:t>差变动与套期保值效果</a:t>
            </a:r>
            <a:r>
              <a:rPr lang="zh-CN" altLang="en-US" sz="2800" b="1" dirty="0" smtClean="0"/>
              <a:t>关系</a:t>
            </a:r>
            <a:endParaRPr lang="en-US" altLang="zh-CN" sz="2800" b="1" dirty="0" smtClean="0"/>
          </a:p>
          <a:p>
            <a:pPr indent="457200" algn="ctr">
              <a:lnSpc>
                <a:spcPct val="150000"/>
              </a:lnSpc>
            </a:pPr>
            <a:r>
              <a:rPr lang="zh-CN" altLang="zh-CN" sz="2400" b="1" dirty="0" smtClean="0">
                <a:latin typeface="Times New Roman" panose="02020603050405020304" pitchFamily="18" charset="0"/>
                <a:ea typeface="宋体" panose="02010600030101010101" pitchFamily="2" charset="-122"/>
              </a:rPr>
              <a:t>表</a:t>
            </a:r>
            <a:r>
              <a:rPr lang="en-US" altLang="zh-CN" sz="2400" b="1" dirty="0">
                <a:latin typeface="Times New Roman" panose="02020603050405020304" pitchFamily="18" charset="0"/>
                <a:ea typeface="宋体" panose="02010600030101010101" pitchFamily="2" charset="-122"/>
              </a:rPr>
              <a:t>9-5  </a:t>
            </a:r>
            <a:r>
              <a:rPr lang="zh-CN" altLang="zh-CN" sz="2400" b="1" dirty="0" smtClean="0">
                <a:latin typeface="Times New Roman" panose="02020603050405020304" pitchFamily="18" charset="0"/>
                <a:ea typeface="宋体" panose="02010600030101010101" pitchFamily="2" charset="-122"/>
              </a:rPr>
              <a:t>基</a:t>
            </a:r>
            <a:r>
              <a:rPr lang="zh-CN" altLang="zh-CN" sz="2400" b="1" dirty="0">
                <a:latin typeface="Times New Roman" panose="02020603050405020304" pitchFamily="18" charset="0"/>
                <a:ea typeface="宋体" panose="02010600030101010101" pitchFamily="2" charset="-122"/>
              </a:rPr>
              <a:t>差变动与套期保值效果关系</a:t>
            </a:r>
            <a:endParaRPr lang="zh-CN" altLang="zh-CN" sz="2400" dirty="0">
              <a:latin typeface="Times New Roman" panose="02020603050405020304" pitchFamily="18" charset="0"/>
              <a:ea typeface="宋体" panose="02010600030101010101" pitchFamily="2" charset="-122"/>
            </a:endParaRPr>
          </a:p>
          <a:p>
            <a:pPr indent="457200">
              <a:lnSpc>
                <a:spcPct val="150000"/>
              </a:lnSpc>
            </a:pPr>
            <a:endParaRPr lang="en-US" altLang="zh-CN" sz="2400" b="1" dirty="0" smtClean="0"/>
          </a:p>
          <a:p>
            <a:pPr indent="457200">
              <a:lnSpc>
                <a:spcPct val="150000"/>
              </a:lnSpc>
            </a:pP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724570694"/>
              </p:ext>
            </p:extLst>
          </p:nvPr>
        </p:nvGraphicFramePr>
        <p:xfrm>
          <a:off x="1053059" y="2085660"/>
          <a:ext cx="10297144" cy="4223660"/>
        </p:xfrm>
        <a:graphic>
          <a:graphicData uri="http://schemas.openxmlformats.org/drawingml/2006/table">
            <a:tbl>
              <a:tblPr firstRow="1" bandRow="1">
                <a:tableStyleId>{7DF18680-E054-41AD-8BC1-D1AEF772440D}</a:tableStyleId>
              </a:tblPr>
              <a:tblGrid>
                <a:gridCol w="1728192"/>
                <a:gridCol w="2232248"/>
                <a:gridCol w="6336704"/>
              </a:tblGrid>
              <a:tr h="603380">
                <a:tc>
                  <a:txBody>
                    <a:bodyPr/>
                    <a:lstStyle/>
                    <a:p>
                      <a:pPr algn="l"/>
                      <a:r>
                        <a:rPr lang="zh-CN" altLang="en-US" sz="2000" dirty="0" smtClean="0">
                          <a:solidFill>
                            <a:schemeClr val="bg1"/>
                          </a:solidFill>
                          <a:latin typeface="Times New Roman" panose="02020603050405020304" pitchFamily="18" charset="0"/>
                          <a:ea typeface="宋体" panose="02010600030101010101" pitchFamily="2" charset="-122"/>
                        </a:rPr>
                        <a:t>套期保值种类</a:t>
                      </a:r>
                      <a:endParaRPr lang="zh-CN" altLang="en-US" sz="2000"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noFill/>
                      <a:prstDash val="solid"/>
                      <a:round/>
                      <a:headEnd type="none" w="med" len="med"/>
                      <a:tailEnd type="none" w="med" len="med"/>
                    </a:lnTlToBr>
                    <a:solidFill>
                      <a:schemeClr val="accent5">
                        <a:lumMod val="75000"/>
                      </a:schemeClr>
                    </a:solidFill>
                  </a:tcPr>
                </a:tc>
                <a:tc>
                  <a:txBody>
                    <a:bodyPr/>
                    <a:lstStyle/>
                    <a:p>
                      <a:pPr algn="ctr"/>
                      <a:r>
                        <a:rPr lang="zh-CN" altLang="en-US" sz="2000" dirty="0" smtClean="0">
                          <a:latin typeface="Times New Roman" panose="02020603050405020304" pitchFamily="18" charset="0"/>
                          <a:ea typeface="宋体" panose="02010600030101010101" pitchFamily="2" charset="-122"/>
                        </a:rPr>
                        <a:t>基差变动情况</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sz="2000" dirty="0" smtClean="0">
                          <a:latin typeface="Times New Roman" panose="02020603050405020304" pitchFamily="18" charset="0"/>
                          <a:ea typeface="宋体" panose="02010600030101010101" pitchFamily="2" charset="-122"/>
                        </a:rPr>
                        <a:t>套期保值效果</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603380">
                <a:tc rowSpan="3">
                  <a:txBody>
                    <a:bodyPr/>
                    <a:lstStyle/>
                    <a:p>
                      <a:pPr algn="ctr">
                        <a:lnSpc>
                          <a:spcPct val="150000"/>
                        </a:lnSpc>
                        <a:spcAft>
                          <a:spcPts val="0"/>
                        </a:spcAft>
                      </a:pPr>
                      <a:r>
                        <a:rPr lang="zh-CN" sz="1800" kern="100" dirty="0">
                          <a:solidFill>
                            <a:srgbClr val="000000"/>
                          </a:solidFill>
                          <a:effectLst/>
                          <a:latin typeface="Times New Roman"/>
                          <a:ea typeface="宋体"/>
                          <a:cs typeface="Times New Roman"/>
                        </a:rPr>
                        <a:t>买入套期</a:t>
                      </a:r>
                      <a:r>
                        <a:rPr lang="zh-CN" sz="1800" kern="100" dirty="0" smtClean="0">
                          <a:solidFill>
                            <a:srgbClr val="000000"/>
                          </a:solidFill>
                          <a:effectLst/>
                          <a:latin typeface="Times New Roman"/>
                          <a:ea typeface="宋体"/>
                          <a:cs typeface="Times New Roman"/>
                        </a:rPr>
                        <a:t>保值</a:t>
                      </a:r>
                      <a:endParaRPr lang="zh-CN" sz="1800" kern="100" dirty="0">
                        <a:effectLst/>
                        <a:latin typeface="Calibri"/>
                        <a:ea typeface="宋体"/>
                        <a:cs typeface="Times New Roman"/>
                      </a:endParaRPr>
                    </a:p>
                  </a:txBody>
                  <a:tcPr marL="68580" marR="68580" marT="0" marB="0" anchor="ctr"/>
                </a:tc>
                <a:tc>
                  <a:txBody>
                    <a:bodyPr/>
                    <a:lstStyle/>
                    <a:p>
                      <a:pPr algn="ctr" eaLnBrk="0" hangingPunct="0">
                        <a:lnSpc>
                          <a:spcPct val="150000"/>
                        </a:lnSpc>
                        <a:spcAft>
                          <a:spcPts val="0"/>
                        </a:spcAft>
                      </a:pPr>
                      <a:r>
                        <a:rPr lang="zh-CN" altLang="en-US" sz="1800" kern="100" dirty="0" smtClean="0">
                          <a:effectLst/>
                          <a:latin typeface="+mn-lt"/>
                          <a:ea typeface="+mn-ea"/>
                          <a:cs typeface="Times New Roman"/>
                        </a:rPr>
                        <a:t>基差不变</a:t>
                      </a: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完全套期保值，期货市场和现货市场盈亏相抵</a:t>
                      </a:r>
                      <a:endParaRPr lang="zh-CN" sz="1800" kern="100" dirty="0">
                        <a:effectLst/>
                        <a:latin typeface="Calibri"/>
                        <a:ea typeface="宋体"/>
                        <a:cs typeface="Times New Roman"/>
                      </a:endParaRPr>
                    </a:p>
                  </a:txBody>
                  <a:tcPr marL="68580" marR="68580" marT="0" marB="0" anchor="ctr"/>
                </a:tc>
              </a:tr>
              <a:tr h="603380">
                <a:tc vMerge="1">
                  <a:txBody>
                    <a:bodyPr/>
                    <a:lstStyle/>
                    <a:p>
                      <a:pPr algn="ctr">
                        <a:lnSpc>
                          <a:spcPct val="150000"/>
                        </a:lnSpc>
                        <a:spcAft>
                          <a:spcPts val="0"/>
                        </a:spcAft>
                      </a:pPr>
                      <a:endParaRPr lang="zh-CN" sz="2000" kern="100" dirty="0">
                        <a:effectLst/>
                        <a:latin typeface="Calibri"/>
                        <a:ea typeface="宋体"/>
                        <a:cs typeface="Times New Roman"/>
                      </a:endParaRPr>
                    </a:p>
                  </a:txBody>
                  <a:tcPr marL="68580" marR="68580" marT="0" marB="0" anchor="ctr"/>
                </a:tc>
                <a:tc>
                  <a:txBody>
                    <a:bodyPr/>
                    <a:lstStyle/>
                    <a:p>
                      <a:pPr algn="ctr" eaLnBrk="0" hangingPunct="0">
                        <a:lnSpc>
                          <a:spcPct val="150000"/>
                        </a:lnSpc>
                        <a:spcAft>
                          <a:spcPts val="0"/>
                        </a:spcAft>
                      </a:pPr>
                      <a:r>
                        <a:rPr lang="zh-CN" altLang="en-US" sz="1800" kern="100" dirty="0" smtClean="0">
                          <a:solidFill>
                            <a:srgbClr val="000000"/>
                          </a:solidFill>
                          <a:effectLst/>
                          <a:latin typeface="Times New Roman"/>
                          <a:ea typeface="+mn-ea"/>
                          <a:cs typeface="Times New Roman"/>
                        </a:rPr>
                        <a:t>基差走强</a:t>
                      </a: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solidFill>
                            <a:srgbClr val="000000"/>
                          </a:solidFill>
                          <a:effectLst/>
                          <a:latin typeface="Times New Roman"/>
                          <a:ea typeface="+mn-ea"/>
                          <a:cs typeface="Times New Roman"/>
                        </a:rPr>
                        <a:t>不完全套期保值，期货市场和现货市场盈亏相抵后存在净亏损</a:t>
                      </a:r>
                      <a:endParaRPr lang="zh-CN" sz="1800" kern="100" dirty="0">
                        <a:effectLst/>
                        <a:latin typeface="Calibri"/>
                        <a:ea typeface="宋体"/>
                        <a:cs typeface="Times New Roman"/>
                      </a:endParaRPr>
                    </a:p>
                  </a:txBody>
                  <a:tcPr marL="68580" marR="68580" marT="0" marB="0" anchor="ctr"/>
                </a:tc>
              </a:tr>
              <a:tr h="603380">
                <a:tc vMerge="1">
                  <a:txBody>
                    <a:bodyPr/>
                    <a:lstStyle/>
                    <a:p>
                      <a:pPr algn="ctr">
                        <a:lnSpc>
                          <a:spcPct val="150000"/>
                        </a:lnSpc>
                        <a:spcAft>
                          <a:spcPts val="0"/>
                        </a:spcAft>
                      </a:pPr>
                      <a:endParaRPr lang="zh-CN" sz="2000" kern="100" dirty="0">
                        <a:effectLst/>
                        <a:latin typeface="Calibri"/>
                        <a:ea typeface="宋体"/>
                        <a:cs typeface="Times New Roman"/>
                      </a:endParaRPr>
                    </a:p>
                  </a:txBody>
                  <a:tcPr marL="68580" marR="68580" marT="0" marB="0" anchor="ctr"/>
                </a:tc>
                <a:tc>
                  <a:txBody>
                    <a:bodyPr/>
                    <a:lstStyle/>
                    <a:p>
                      <a:pPr algn="ctr" eaLnBrk="0" hangingPunct="0">
                        <a:lnSpc>
                          <a:spcPct val="150000"/>
                        </a:lnSpc>
                        <a:spcAft>
                          <a:spcPts val="0"/>
                        </a:spcAft>
                      </a:pPr>
                      <a:r>
                        <a:rPr lang="zh-CN" altLang="en-US" sz="1800" kern="100" dirty="0" smtClean="0">
                          <a:effectLst/>
                          <a:latin typeface="+mn-lt"/>
                          <a:ea typeface="+mn-ea"/>
                          <a:cs typeface="Times New Roman"/>
                        </a:rPr>
                        <a:t>基差走弱</a:t>
                      </a: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不完全套期保值，期货市场和现货市场盈亏相抵后存在净盈利</a:t>
                      </a:r>
                      <a:endParaRPr lang="zh-CN" sz="1800" kern="100" dirty="0">
                        <a:effectLst/>
                        <a:latin typeface="Calibri"/>
                        <a:ea typeface="宋体"/>
                        <a:cs typeface="Times New Roman"/>
                      </a:endParaRPr>
                    </a:p>
                  </a:txBody>
                  <a:tcPr marL="68580" marR="68580" marT="0" marB="0" anchor="ctr"/>
                </a:tc>
              </a:tr>
              <a:tr h="603380">
                <a:tc rowSpan="3">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zh-CN" sz="1800" kern="100" dirty="0" smtClean="0">
                          <a:solidFill>
                            <a:srgbClr val="000000"/>
                          </a:solidFill>
                          <a:effectLst/>
                          <a:latin typeface="Times New Roman"/>
                          <a:ea typeface="+mn-ea"/>
                          <a:cs typeface="Times New Roman"/>
                        </a:rPr>
                        <a:t>卖出套期保值</a:t>
                      </a:r>
                      <a:endParaRPr lang="zh-CN" altLang="zh-CN" sz="1800" kern="100" dirty="0" smtClean="0">
                        <a:effectLst/>
                        <a:latin typeface="+mn-lt"/>
                        <a:ea typeface="+mn-ea"/>
                        <a:cs typeface="Times New Roman"/>
                      </a:endParaRPr>
                    </a:p>
                  </a:txBody>
                  <a:tcPr marL="68580" marR="68580" marT="0" marB="0" anchor="ctr"/>
                </a:tc>
                <a:tc>
                  <a:txBody>
                    <a:bodyPr/>
                    <a:lstStyle/>
                    <a:p>
                      <a:pPr algn="ctr" eaLnBrk="0" hangingPunct="0">
                        <a:lnSpc>
                          <a:spcPct val="150000"/>
                        </a:lnSpc>
                        <a:spcAft>
                          <a:spcPts val="0"/>
                        </a:spcAft>
                      </a:pPr>
                      <a:r>
                        <a:rPr lang="zh-CN" altLang="en-US" sz="1800" kern="100" dirty="0" smtClean="0">
                          <a:effectLst/>
                          <a:latin typeface="+mn-lt"/>
                          <a:ea typeface="+mn-ea"/>
                          <a:cs typeface="Times New Roman"/>
                        </a:rPr>
                        <a:t>基差不变</a:t>
                      </a: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完全套期保值，期货市场和现货市场盈亏相抵</a:t>
                      </a:r>
                      <a:endParaRPr lang="zh-CN" sz="1800" kern="100" dirty="0">
                        <a:effectLst/>
                        <a:latin typeface="Calibri"/>
                        <a:ea typeface="宋体"/>
                        <a:cs typeface="Times New Roman"/>
                      </a:endParaRPr>
                    </a:p>
                  </a:txBody>
                  <a:tcPr marL="68580" marR="68580" marT="0" marB="0" anchor="ctr"/>
                </a:tc>
              </a:tr>
              <a:tr h="603380">
                <a:tc vMerge="1">
                  <a:txBody>
                    <a:bodyPr/>
                    <a:lstStyle/>
                    <a:p>
                      <a:pPr algn="ctr">
                        <a:lnSpc>
                          <a:spcPct val="150000"/>
                        </a:lnSpc>
                        <a:spcAft>
                          <a:spcPts val="0"/>
                        </a:spcAft>
                      </a:pPr>
                      <a:endParaRPr lang="zh-CN" sz="2000" kern="100" dirty="0">
                        <a:effectLst/>
                        <a:latin typeface="Calibri"/>
                        <a:ea typeface="宋体"/>
                        <a:cs typeface="Times New Roman"/>
                      </a:endParaRPr>
                    </a:p>
                  </a:txBody>
                  <a:tcPr marL="68580" marR="68580" marT="0" marB="0" anchor="ctr"/>
                </a:tc>
                <a:tc>
                  <a:txBody>
                    <a:bodyPr/>
                    <a:lstStyle/>
                    <a:p>
                      <a:pPr algn="ctr" eaLnBrk="0" hangingPunct="0">
                        <a:lnSpc>
                          <a:spcPct val="150000"/>
                        </a:lnSpc>
                        <a:spcAft>
                          <a:spcPts val="0"/>
                        </a:spcAft>
                      </a:pPr>
                      <a:r>
                        <a:rPr lang="zh-CN" altLang="en-US" sz="1800" kern="100" dirty="0" smtClean="0">
                          <a:effectLst/>
                          <a:latin typeface="+mn-lt"/>
                          <a:ea typeface="+mn-ea"/>
                          <a:cs typeface="Times New Roman"/>
                        </a:rPr>
                        <a:t>基差走强</a:t>
                      </a: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不完全套期保值，期货市场和现货市场盈亏相抵后存在净盈利</a:t>
                      </a:r>
                      <a:endParaRPr lang="zh-CN" sz="1800" kern="100" dirty="0">
                        <a:effectLst/>
                        <a:latin typeface="Calibri"/>
                        <a:ea typeface="宋体"/>
                        <a:cs typeface="Times New Roman"/>
                      </a:endParaRPr>
                    </a:p>
                  </a:txBody>
                  <a:tcPr marL="68580" marR="68580" marT="0" marB="0" anchor="ctr"/>
                </a:tc>
              </a:tr>
              <a:tr h="603380">
                <a:tc vMerge="1">
                  <a:txBody>
                    <a:bodyPr/>
                    <a:lstStyle/>
                    <a:p>
                      <a:pPr algn="ctr">
                        <a:lnSpc>
                          <a:spcPct val="150000"/>
                        </a:lnSpc>
                        <a:spcAft>
                          <a:spcPts val="0"/>
                        </a:spcAft>
                      </a:pPr>
                      <a:endParaRPr lang="zh-CN" sz="2000" kern="100" dirty="0">
                        <a:effectLst/>
                        <a:latin typeface="Calibri"/>
                        <a:ea typeface="宋体"/>
                        <a:cs typeface="Times New Roman"/>
                      </a:endParaRPr>
                    </a:p>
                  </a:txBody>
                  <a:tcPr marL="68580" marR="68580" marT="0" marB="0" anchor="ctr"/>
                </a:tc>
                <a:tc>
                  <a:txBody>
                    <a:bodyPr/>
                    <a:lstStyle/>
                    <a:p>
                      <a:pPr algn="ctr" eaLnBrk="0" hangingPunct="0">
                        <a:lnSpc>
                          <a:spcPct val="150000"/>
                        </a:lnSpc>
                        <a:spcAft>
                          <a:spcPts val="0"/>
                        </a:spcAft>
                      </a:pPr>
                      <a:r>
                        <a:rPr lang="zh-CN" altLang="en-US" sz="1800" kern="100" dirty="0" smtClean="0">
                          <a:effectLst/>
                          <a:latin typeface="+mn-lt"/>
                          <a:ea typeface="+mn-ea"/>
                          <a:cs typeface="Times New Roman"/>
                        </a:rPr>
                        <a:t>基差走弱</a:t>
                      </a: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不完全套期保值，期货市场和现货市场盈亏相抵后存在净亏损</a:t>
                      </a:r>
                      <a:endParaRPr lang="zh-CN" sz="1800" kern="100" dirty="0">
                        <a:effectLst/>
                        <a:latin typeface="Calibri"/>
                        <a:ea typeface="宋体"/>
                        <a:cs typeface="Times New Roman"/>
                      </a:endParaRPr>
                    </a:p>
                  </a:txBody>
                  <a:tcPr marL="68580" marR="68580" marT="0" marB="0" anchor="ctr"/>
                </a:tc>
              </a:tr>
            </a:tbl>
          </a:graphicData>
        </a:graphic>
      </p:graphicFrame>
      <p:sp>
        <p:nvSpPr>
          <p:cNvPr id="7" name="矩形 6"/>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spTree>
    <p:extLst>
      <p:ext uri="{BB962C8B-B14F-4D97-AF65-F5344CB8AC3E}">
        <p14:creationId xmlns:p14="http://schemas.microsoft.com/office/powerpoint/2010/main" val="2486380581"/>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zh-CN" altLang="en-US" sz="2800" b="1" dirty="0" smtClean="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宋体" panose="02010600030101010101" pitchFamily="2" charset="-122"/>
              </a:rPr>
              <a:t>四）点价</a:t>
            </a:r>
            <a:r>
              <a:rPr lang="zh-CN" altLang="en-US" sz="2800" b="1" dirty="0" smtClean="0">
                <a:latin typeface="Times New Roman" panose="02020603050405020304" pitchFamily="18" charset="0"/>
                <a:ea typeface="宋体" panose="02010600030101010101" pitchFamily="2" charset="-122"/>
              </a:rPr>
              <a:t>交易</a:t>
            </a:r>
            <a:endParaRPr lang="en-US" altLang="zh-CN" sz="2800" b="1" dirty="0" smtClean="0">
              <a:latin typeface="Times New Roman" panose="02020603050405020304" pitchFamily="18" charset="0"/>
              <a:ea typeface="宋体" panose="02010600030101010101" pitchFamily="2" charset="-122"/>
            </a:endParaRPr>
          </a:p>
          <a:p>
            <a:pPr indent="457200"/>
            <a:r>
              <a:rPr lang="en-US" altLang="zh-CN" sz="2600" b="1" dirty="0" smtClean="0">
                <a:latin typeface="Times New Roman" panose="02020603050405020304" pitchFamily="18" charset="0"/>
                <a:ea typeface="宋体" panose="02010600030101010101" pitchFamily="2" charset="-122"/>
              </a:rPr>
              <a:t>1</a:t>
            </a:r>
            <a:r>
              <a:rPr lang="zh-CN" altLang="en-US" sz="2600" b="1" dirty="0" smtClean="0">
                <a:latin typeface="Times New Roman" panose="02020603050405020304" pitchFamily="18" charset="0"/>
                <a:ea typeface="宋体" panose="02010600030101010101" pitchFamily="2" charset="-122"/>
              </a:rPr>
              <a:t>、点价交易定义</a:t>
            </a:r>
            <a:endParaRPr lang="en-US" altLang="zh-CN" sz="2600" b="1" dirty="0" smtClean="0">
              <a:latin typeface="Times New Roman" panose="02020603050405020304" pitchFamily="18" charset="0"/>
              <a:ea typeface="宋体" panose="02010600030101010101" pitchFamily="2" charset="-122"/>
            </a:endParaRPr>
          </a:p>
          <a:p>
            <a:pPr indent="457200"/>
            <a:r>
              <a:rPr lang="zh-CN" altLang="en-US" sz="2200" dirty="0">
                <a:latin typeface="Times New Roman" panose="02020603050405020304" pitchFamily="18" charset="0"/>
                <a:ea typeface="宋体" panose="02010600030101010101" pitchFamily="2" charset="-122"/>
              </a:rPr>
              <a:t>点价交易是以某个月份的期货价格作为计价基础，在此基础上加上或减去双方协商同意的升贴水确定双方买卖现货商品价格的定价方式。本质上，点价交易是为现货贸易定价的方式，交易双方并不需要参与期货</a:t>
            </a:r>
            <a:r>
              <a:rPr lang="zh-CN" altLang="en-US" sz="2200" dirty="0" smtClean="0">
                <a:latin typeface="Times New Roman" panose="02020603050405020304" pitchFamily="18" charset="0"/>
                <a:ea typeface="宋体" panose="02010600030101010101" pitchFamily="2" charset="-122"/>
              </a:rPr>
              <a:t>交易。</a:t>
            </a:r>
            <a:endParaRPr lang="en-US" altLang="zh-CN" sz="2200" dirty="0" smtClean="0">
              <a:latin typeface="Times New Roman" panose="02020603050405020304" pitchFamily="18" charset="0"/>
              <a:ea typeface="宋体" panose="02010600030101010101" pitchFamily="2" charset="-122"/>
            </a:endParaRPr>
          </a:p>
          <a:p>
            <a:pPr indent="457200"/>
            <a:r>
              <a:rPr lang="en-US" altLang="zh-CN" sz="2600" b="1" dirty="0" smtClean="0">
                <a:latin typeface="Times New Roman" panose="02020603050405020304" pitchFamily="18" charset="0"/>
                <a:ea typeface="宋体" panose="02010600030101010101" pitchFamily="2" charset="-122"/>
              </a:rPr>
              <a:t>2</a:t>
            </a:r>
            <a:r>
              <a:rPr lang="zh-CN" altLang="en-US" sz="2600" b="1" dirty="0" smtClean="0">
                <a:latin typeface="Times New Roman" panose="02020603050405020304" pitchFamily="18" charset="0"/>
                <a:ea typeface="宋体" panose="02010600030101010101" pitchFamily="2" charset="-122"/>
              </a:rPr>
              <a:t>、</a:t>
            </a:r>
            <a:r>
              <a:rPr lang="zh-CN" altLang="en-US" sz="2600" b="1" dirty="0">
                <a:latin typeface="Times New Roman" panose="02020603050405020304" pitchFamily="18" charset="0"/>
                <a:ea typeface="宋体" panose="02010600030101010101" pitchFamily="2" charset="-122"/>
              </a:rPr>
              <a:t>点价</a:t>
            </a:r>
            <a:r>
              <a:rPr lang="zh-CN" altLang="en-US" sz="2600" b="1" dirty="0" smtClean="0">
                <a:latin typeface="Times New Roman" panose="02020603050405020304" pitchFamily="18" charset="0"/>
                <a:ea typeface="宋体" panose="02010600030101010101" pitchFamily="2" charset="-122"/>
              </a:rPr>
              <a:t>交易分类</a:t>
            </a: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sp>
        <p:nvSpPr>
          <p:cNvPr id="2" name="椭圆 1"/>
          <p:cNvSpPr/>
          <p:nvPr/>
        </p:nvSpPr>
        <p:spPr>
          <a:xfrm>
            <a:off x="2421211" y="3284984"/>
            <a:ext cx="2520280" cy="12241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smtClean="0"/>
              <a:t>确定实际</a:t>
            </a:r>
            <a:r>
              <a:rPr lang="zh-CN" altLang="en-US" b="1" dirty="0"/>
              <a:t>交易价格的权利归属</a:t>
            </a:r>
          </a:p>
        </p:txBody>
      </p:sp>
      <p:cxnSp>
        <p:nvCxnSpPr>
          <p:cNvPr id="4" name="直接箭头连接符 3"/>
          <p:cNvCxnSpPr/>
          <p:nvPr/>
        </p:nvCxnSpPr>
        <p:spPr>
          <a:xfrm flipH="1">
            <a:off x="2709243" y="4509120"/>
            <a:ext cx="972108" cy="648072"/>
          </a:xfrm>
          <a:prstGeom prst="straightConnector1">
            <a:avLst/>
          </a:prstGeom>
          <a:ln w="19050">
            <a:tailEnd type="arrow"/>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a:stCxn id="2" idx="4"/>
          </p:cNvCxnSpPr>
          <p:nvPr/>
        </p:nvCxnSpPr>
        <p:spPr>
          <a:xfrm>
            <a:off x="3681351" y="4509120"/>
            <a:ext cx="972108" cy="648072"/>
          </a:xfrm>
          <a:prstGeom prst="straightConnector1">
            <a:avLst/>
          </a:prstGeom>
          <a:ln w="19050">
            <a:tailEnd type="arrow"/>
          </a:ln>
        </p:spPr>
        <p:style>
          <a:lnRef idx="1">
            <a:schemeClr val="accent5"/>
          </a:lnRef>
          <a:fillRef idx="0">
            <a:schemeClr val="accent5"/>
          </a:fillRef>
          <a:effectRef idx="0">
            <a:schemeClr val="accent5"/>
          </a:effectRef>
          <a:fontRef idx="minor">
            <a:schemeClr val="tx1"/>
          </a:fontRef>
        </p:style>
      </p:cxnSp>
      <p:sp>
        <p:nvSpPr>
          <p:cNvPr id="9" name="椭圆 8"/>
          <p:cNvSpPr/>
          <p:nvPr/>
        </p:nvSpPr>
        <p:spPr>
          <a:xfrm>
            <a:off x="1701131" y="5208584"/>
            <a:ext cx="1872208" cy="10287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买方叫价交易</a:t>
            </a:r>
            <a:endParaRPr lang="zh-CN" altLang="en-US" b="1" dirty="0"/>
          </a:p>
        </p:txBody>
      </p:sp>
      <p:sp>
        <p:nvSpPr>
          <p:cNvPr id="10" name="椭圆 9"/>
          <p:cNvSpPr/>
          <p:nvPr/>
        </p:nvSpPr>
        <p:spPr>
          <a:xfrm>
            <a:off x="3861371" y="5208584"/>
            <a:ext cx="1872208" cy="10287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卖方叫价交易</a:t>
            </a:r>
            <a:endParaRPr lang="zh-CN" altLang="en-US" b="1" dirty="0"/>
          </a:p>
        </p:txBody>
      </p:sp>
      <p:sp>
        <p:nvSpPr>
          <p:cNvPr id="11" name="椭圆 10"/>
          <p:cNvSpPr/>
          <p:nvPr/>
        </p:nvSpPr>
        <p:spPr>
          <a:xfrm>
            <a:off x="7245747" y="3273298"/>
            <a:ext cx="2520280" cy="12241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smtClean="0"/>
              <a:t>确定交易时间的</a:t>
            </a:r>
            <a:r>
              <a:rPr lang="zh-CN" altLang="en-US" b="1" dirty="0"/>
              <a:t>权利归属</a:t>
            </a:r>
          </a:p>
        </p:txBody>
      </p:sp>
      <p:cxnSp>
        <p:nvCxnSpPr>
          <p:cNvPr id="12" name="直接箭头连接符 11"/>
          <p:cNvCxnSpPr/>
          <p:nvPr/>
        </p:nvCxnSpPr>
        <p:spPr>
          <a:xfrm flipH="1">
            <a:off x="7533779" y="4497434"/>
            <a:ext cx="972108" cy="648072"/>
          </a:xfrm>
          <a:prstGeom prst="straightConnector1">
            <a:avLst/>
          </a:prstGeom>
          <a:ln w="19050">
            <a:tailEnd type="arrow"/>
          </a:ln>
        </p:spPr>
        <p:style>
          <a:lnRef idx="1">
            <a:schemeClr val="accent5"/>
          </a:lnRef>
          <a:fillRef idx="0">
            <a:schemeClr val="accent5"/>
          </a:fillRef>
          <a:effectRef idx="0">
            <a:schemeClr val="accent5"/>
          </a:effectRef>
          <a:fontRef idx="minor">
            <a:schemeClr val="tx1"/>
          </a:fontRef>
        </p:style>
      </p:cxnSp>
      <p:cxnSp>
        <p:nvCxnSpPr>
          <p:cNvPr id="13" name="直接箭头连接符 12"/>
          <p:cNvCxnSpPr>
            <a:stCxn id="11" idx="4"/>
          </p:cNvCxnSpPr>
          <p:nvPr/>
        </p:nvCxnSpPr>
        <p:spPr>
          <a:xfrm>
            <a:off x="8505887" y="4497434"/>
            <a:ext cx="972108" cy="648072"/>
          </a:xfrm>
          <a:prstGeom prst="straightConnector1">
            <a:avLst/>
          </a:prstGeom>
          <a:ln w="19050">
            <a:tailEnd type="arrow"/>
          </a:ln>
        </p:spPr>
        <p:style>
          <a:lnRef idx="1">
            <a:schemeClr val="accent5"/>
          </a:lnRef>
          <a:fillRef idx="0">
            <a:schemeClr val="accent5"/>
          </a:fillRef>
          <a:effectRef idx="0">
            <a:schemeClr val="accent5"/>
          </a:effectRef>
          <a:fontRef idx="minor">
            <a:schemeClr val="tx1"/>
          </a:fontRef>
        </p:style>
      </p:cxnSp>
      <p:sp>
        <p:nvSpPr>
          <p:cNvPr id="14" name="椭圆 13"/>
          <p:cNvSpPr/>
          <p:nvPr/>
        </p:nvSpPr>
        <p:spPr>
          <a:xfrm>
            <a:off x="6525667" y="5196898"/>
            <a:ext cx="1872208" cy="10287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买方叫价交易</a:t>
            </a:r>
            <a:endParaRPr lang="zh-CN" altLang="en-US" b="1" dirty="0"/>
          </a:p>
        </p:txBody>
      </p:sp>
      <p:sp>
        <p:nvSpPr>
          <p:cNvPr id="15" name="椭圆 14"/>
          <p:cNvSpPr/>
          <p:nvPr/>
        </p:nvSpPr>
        <p:spPr>
          <a:xfrm>
            <a:off x="8685907" y="5196898"/>
            <a:ext cx="1872208" cy="10287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卖方叫价交易</a:t>
            </a:r>
            <a:endParaRPr lang="zh-CN" altLang="en-US" b="1" dirty="0"/>
          </a:p>
        </p:txBody>
      </p:sp>
    </p:spTree>
    <p:extLst>
      <p:ext uri="{BB962C8B-B14F-4D97-AF65-F5344CB8AC3E}">
        <p14:creationId xmlns:p14="http://schemas.microsoft.com/office/powerpoint/2010/main" val="650221731"/>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a:latin typeface="Times New Roman" panose="02020603050405020304" pitchFamily="18" charset="0"/>
                <a:ea typeface="宋体" panose="02010600030101010101" pitchFamily="2" charset="-122"/>
              </a:rPr>
              <a:t>3</a:t>
            </a:r>
            <a:r>
              <a:rPr lang="zh-CN" altLang="en-US" sz="2600" b="1" dirty="0" smtClean="0">
                <a:latin typeface="Times New Roman" panose="02020603050405020304" pitchFamily="18" charset="0"/>
                <a:ea typeface="宋体" panose="02010600030101010101" pitchFamily="2" charset="-122"/>
              </a:rPr>
              <a:t>、点价交易与传统贸易的区别</a:t>
            </a:r>
            <a:endParaRPr lang="en-US" altLang="zh-CN" sz="2600" b="1"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a:latin typeface="Times New Roman" panose="02020603050405020304" pitchFamily="18" charset="0"/>
                <a:ea typeface="宋体" panose="02010600030101010101" pitchFamily="2" charset="-122"/>
              </a:rPr>
              <a:t>与传统贸易不同，在点价交易中，交易双方不是直接确定价格，而是以约定的某月份期货价格为基准，在此基础上加减升贴水确定</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600" b="1" dirty="0" smtClean="0">
                <a:latin typeface="Times New Roman" panose="02020603050405020304" pitchFamily="18" charset="0"/>
                <a:ea typeface="宋体" panose="02010600030101010101" pitchFamily="2" charset="-122"/>
              </a:rPr>
              <a:t>4</a:t>
            </a:r>
            <a:r>
              <a:rPr lang="zh-CN" altLang="en-US" sz="2600" b="1" dirty="0">
                <a:latin typeface="Times New Roman" panose="02020603050405020304" pitchFamily="18" charset="0"/>
                <a:ea typeface="宋体" panose="02010600030101010101" pitchFamily="2" charset="-122"/>
              </a:rPr>
              <a:t>、点价交易与套期保值</a:t>
            </a:r>
            <a:r>
              <a:rPr lang="zh-CN" altLang="en-US" sz="2600" b="1" dirty="0" smtClean="0">
                <a:latin typeface="Times New Roman" panose="02020603050405020304" pitchFamily="18" charset="0"/>
                <a:ea typeface="宋体" panose="02010600030101010101" pitchFamily="2" charset="-122"/>
              </a:rPr>
              <a:t>结合</a:t>
            </a:r>
            <a:endParaRPr lang="en-US" altLang="zh-CN" sz="2600" b="1"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a:latin typeface="Times New Roman" panose="02020603050405020304" pitchFamily="18" charset="0"/>
                <a:ea typeface="宋体" panose="02010600030101010101" pitchFamily="2" charset="-122"/>
              </a:rPr>
              <a:t>交易者将点价交易与套期保值相结合，以降低价格变动风险。点价交易与套期保值结合的操作与一般套期保值操作的不同之处在于，在套期保值平仓的时候，对应的基差与点价交易时确立的升贴水大致相同。从而保证了在套期保值建仓时，就可以预知平仓时的基差，从而减少了基差变动的不确定性，降低了基差风险。</a:t>
            </a: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spTree>
    <p:extLst>
      <p:ext uri="{BB962C8B-B14F-4D97-AF65-F5344CB8AC3E}">
        <p14:creationId xmlns:p14="http://schemas.microsoft.com/office/powerpoint/2010/main" val="3608124213"/>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780129"/>
            <a:ext cx="11449272" cy="92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800" b="1" dirty="0" smtClean="0">
                <a:latin typeface="Times New Roman" panose="02020603050405020304" pitchFamily="18" charset="0"/>
                <a:ea typeface="宋体" panose="02010600030101010101" pitchFamily="2" charset="-122"/>
              </a:rPr>
              <a:t>（五）基于</a:t>
            </a:r>
            <a:r>
              <a:rPr lang="zh-CN" altLang="en-US" sz="2800" b="1" dirty="0">
                <a:latin typeface="Times New Roman" panose="02020603050405020304" pitchFamily="18" charset="0"/>
                <a:ea typeface="宋体" panose="02010600030101010101" pitchFamily="2" charset="-122"/>
              </a:rPr>
              <a:t>方差模型套期保值方法的</a:t>
            </a:r>
            <a:r>
              <a:rPr lang="zh-CN" altLang="en-US" sz="2800" b="1" dirty="0" smtClean="0">
                <a:latin typeface="Times New Roman" panose="02020603050405020304" pitchFamily="18" charset="0"/>
                <a:ea typeface="宋体" panose="02010600030101010101" pitchFamily="2" charset="-122"/>
              </a:rPr>
              <a:t>局限性</a:t>
            </a:r>
            <a:endParaRPr lang="en-US" altLang="zh-CN" sz="28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pSp>
        <p:nvGrpSpPr>
          <p:cNvPr id="9" name="组合 8"/>
          <p:cNvGrpSpPr/>
          <p:nvPr/>
        </p:nvGrpSpPr>
        <p:grpSpPr>
          <a:xfrm>
            <a:off x="1197075" y="2189402"/>
            <a:ext cx="8496944" cy="2890628"/>
            <a:chOff x="1197075" y="2189402"/>
            <a:chExt cx="8496944" cy="2890628"/>
          </a:xfrm>
        </p:grpSpPr>
        <p:sp>
          <p:nvSpPr>
            <p:cNvPr id="7" name="椭圆 6"/>
            <p:cNvSpPr/>
            <p:nvPr/>
          </p:nvSpPr>
          <p:spPr>
            <a:xfrm>
              <a:off x="1197075" y="2770620"/>
              <a:ext cx="2752402" cy="17281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基于方差模型套期保值方法的局限性</a:t>
              </a:r>
            </a:p>
          </p:txBody>
        </p:sp>
        <p:sp>
          <p:nvSpPr>
            <p:cNvPr id="3" name="左大括号 2"/>
            <p:cNvSpPr/>
            <p:nvPr/>
          </p:nvSpPr>
          <p:spPr>
            <a:xfrm>
              <a:off x="4149403" y="2420888"/>
              <a:ext cx="216024" cy="2355722"/>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zh-CN" altLang="en-US"/>
            </a:p>
          </p:txBody>
        </p:sp>
        <p:sp>
          <p:nvSpPr>
            <p:cNvPr id="4" name="圆角矩形 3"/>
            <p:cNvSpPr/>
            <p:nvPr/>
          </p:nvSpPr>
          <p:spPr>
            <a:xfrm>
              <a:off x="4581451" y="218940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忽视了套期保值资产组合的期望</a:t>
              </a:r>
              <a:r>
                <a:rPr lang="zh-CN" altLang="en-US" sz="2000" b="1" dirty="0" smtClean="0">
                  <a:latin typeface="Times New Roman" panose="02020603050405020304" pitchFamily="18" charset="0"/>
                  <a:ea typeface="宋体" panose="02010600030101010101" pitchFamily="2" charset="-122"/>
                </a:rPr>
                <a:t>收益率</a:t>
              </a:r>
              <a:endParaRPr lang="en-US" altLang="zh-CN" sz="2000" b="1" dirty="0">
                <a:latin typeface="Times New Roman" panose="02020603050405020304" pitchFamily="18" charset="0"/>
                <a:ea typeface="宋体" panose="02010600030101010101" pitchFamily="2" charset="-122"/>
              </a:endParaRPr>
            </a:p>
          </p:txBody>
        </p:sp>
        <p:sp>
          <p:nvSpPr>
            <p:cNvPr id="8" name="圆角矩形 7"/>
            <p:cNvSpPr/>
            <p:nvPr/>
          </p:nvSpPr>
          <p:spPr>
            <a:xfrm>
              <a:off x="4581451" y="428794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lnSpc>
                  <a:spcPct val="150000"/>
                </a:lnSpc>
              </a:pPr>
              <a:r>
                <a:rPr lang="zh-CN" altLang="en-US" sz="2000" b="1" dirty="0">
                  <a:latin typeface="Times New Roman" panose="02020603050405020304" pitchFamily="18" charset="0"/>
                  <a:ea typeface="宋体" panose="02010600030101010101" pitchFamily="2" charset="-122"/>
                </a:rPr>
                <a:t>忽视了套期保值者的风险偏好</a:t>
              </a:r>
              <a:endParaRPr lang="en-US" altLang="zh-CN" sz="2000" b="1" dirty="0">
                <a:latin typeface="Times New Roman" panose="02020603050405020304" pitchFamily="18" charset="0"/>
                <a:ea typeface="宋体" panose="02010600030101010101" pitchFamily="2" charset="-122"/>
              </a:endParaRPr>
            </a:p>
          </p:txBody>
        </p:sp>
      </p:grpSp>
    </p:spTree>
    <p:extLst>
      <p:ext uri="{BB962C8B-B14F-4D97-AF65-F5344CB8AC3E}">
        <p14:creationId xmlns:p14="http://schemas.microsoft.com/office/powerpoint/2010/main" val="2145274006"/>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pPr>
            <a:r>
              <a:rPr lang="zh-CN" altLang="en-US" sz="3300" b="1" dirty="0">
                <a:latin typeface="Times New Roman" panose="02020603050405020304" pitchFamily="18" charset="0"/>
                <a:ea typeface="宋体" panose="02010600030101010101" pitchFamily="2" charset="-122"/>
              </a:rPr>
              <a:t>三、</a:t>
            </a:r>
            <a:r>
              <a:rPr lang="en-US" altLang="zh-CN" sz="3300" b="1" dirty="0">
                <a:latin typeface="Times New Roman" panose="02020603050405020304" pitchFamily="18" charset="0"/>
                <a:ea typeface="宋体" panose="02010600030101010101" pitchFamily="2" charset="-122"/>
              </a:rPr>
              <a:t>Beta</a:t>
            </a:r>
            <a:r>
              <a:rPr lang="zh-CN" altLang="en-US" sz="3300" b="1" dirty="0">
                <a:latin typeface="Times New Roman" panose="02020603050405020304" pitchFamily="18" charset="0"/>
                <a:ea typeface="宋体" panose="02010600030101010101" pitchFamily="2" charset="-122"/>
              </a:rPr>
              <a:t>系数与套期保值合约的</a:t>
            </a:r>
            <a:r>
              <a:rPr lang="zh-CN" altLang="en-US" sz="3300" b="1" dirty="0" smtClean="0">
                <a:latin typeface="Times New Roman" panose="02020603050405020304" pitchFamily="18" charset="0"/>
                <a:ea typeface="宋体" panose="02010600030101010101" pitchFamily="2" charset="-122"/>
              </a:rPr>
              <a:t>计算</a:t>
            </a:r>
            <a:endParaRPr lang="en-US" altLang="zh-CN" sz="3300" b="1" dirty="0" smtClean="0">
              <a:latin typeface="Times New Roman" panose="02020603050405020304" pitchFamily="18" charset="0"/>
              <a:ea typeface="宋体" panose="02010600030101010101" pitchFamily="2" charset="-122"/>
            </a:endParaRPr>
          </a:p>
          <a:p>
            <a:pPr indent="457200">
              <a:lnSpc>
                <a:spcPct val="150000"/>
              </a:lnSpc>
            </a:pPr>
            <a:r>
              <a:rPr lang="zh-CN" altLang="zh-CN" sz="3100" b="1" dirty="0" smtClean="0">
                <a:latin typeface="Times New Roman" panose="02020603050405020304" pitchFamily="18" charset="0"/>
                <a:ea typeface="宋体" panose="02010600030101010101" pitchFamily="2" charset="-122"/>
              </a:rPr>
              <a:t>（</a:t>
            </a:r>
            <a:r>
              <a:rPr lang="zh-CN" altLang="zh-CN" sz="3100" b="1" dirty="0">
                <a:latin typeface="Times New Roman" panose="02020603050405020304" pitchFamily="18" charset="0"/>
                <a:ea typeface="宋体" panose="02010600030101010101" pitchFamily="2" charset="-122"/>
              </a:rPr>
              <a:t>一</a:t>
            </a:r>
            <a:r>
              <a:rPr lang="zh-CN" altLang="zh-CN" sz="3100" b="1" dirty="0" smtClean="0">
                <a:latin typeface="Times New Roman" panose="02020603050405020304" pitchFamily="18" charset="0"/>
                <a:ea typeface="宋体" panose="02010600030101010101" pitchFamily="2" charset="-122"/>
              </a:rPr>
              <a:t>）</a:t>
            </a:r>
            <a:r>
              <a:rPr lang="en-US" altLang="zh-CN" sz="3100" b="1" dirty="0">
                <a:latin typeface="Times New Roman" panose="02020603050405020304" pitchFamily="18" charset="0"/>
                <a:ea typeface="宋体" panose="02010600030101010101" pitchFamily="2" charset="-122"/>
              </a:rPr>
              <a:t>Beta</a:t>
            </a:r>
            <a:r>
              <a:rPr lang="zh-CN" altLang="en-US" sz="3100" b="1" dirty="0">
                <a:latin typeface="Times New Roman" panose="02020603050405020304" pitchFamily="18" charset="0"/>
                <a:ea typeface="宋体" panose="02010600030101010101" pitchFamily="2" charset="-122"/>
              </a:rPr>
              <a:t>系数</a:t>
            </a:r>
            <a:r>
              <a:rPr lang="zh-CN" altLang="en-US" sz="3100" b="1" dirty="0" smtClean="0">
                <a:latin typeface="Times New Roman" panose="02020603050405020304" pitchFamily="18" charset="0"/>
                <a:ea typeface="宋体" panose="02010600030101010101" pitchFamily="2" charset="-122"/>
              </a:rPr>
              <a:t>概念</a:t>
            </a:r>
            <a:endParaRPr lang="en-US" altLang="zh-CN" sz="3100" b="1" dirty="0" smtClean="0">
              <a:latin typeface="Times New Roman" panose="02020603050405020304" pitchFamily="18" charset="0"/>
              <a:ea typeface="宋体" panose="02010600030101010101" pitchFamily="2" charset="-122"/>
            </a:endParaRPr>
          </a:p>
          <a:p>
            <a:pPr indent="457200">
              <a:lnSpc>
                <a:spcPct val="150000"/>
              </a:lnSpc>
            </a:pPr>
            <a:r>
              <a:rPr lang="zh-CN" altLang="en-US" sz="2800" dirty="0" smtClean="0">
                <a:latin typeface="Times New Roman" panose="02020603050405020304" pitchFamily="18" charset="0"/>
                <a:ea typeface="宋体" panose="02010600030101010101" pitchFamily="2" charset="-122"/>
              </a:rPr>
              <a:t>基于市场上所有股票构成的资产组合，我们可以得到市场风险为               ，此时，市场上任何一支股票与市场资产组合的协方差记为                   表示，则</a:t>
            </a:r>
            <a:r>
              <a:rPr lang="en-US" altLang="zh-CN" sz="2800" dirty="0" smtClean="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系数可表示为： </a:t>
            </a:r>
            <a:r>
              <a:rPr lang="zh-CN" altLang="en-US" sz="2800" dirty="0" smtClean="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r>
              <a:rPr lang="zh-CN" altLang="en-US" sz="2800" dirty="0" smtClean="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9-10</a:t>
            </a:r>
            <a:r>
              <a:rPr lang="zh-CN" altLang="en-US"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系数用于反映各股的风险程度，其中，当</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系数大于</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，表示市场的超额收益率每增加或者下跌</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，则股票超额收益率上涨或者下跌超过</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，表明此时该股票具有较大的投资风险。根据（</a:t>
            </a:r>
            <a:r>
              <a:rPr lang="en-US" altLang="zh-CN" sz="2800" dirty="0">
                <a:latin typeface="Times New Roman" panose="02020603050405020304" pitchFamily="18" charset="0"/>
                <a:ea typeface="宋体" panose="02010600030101010101" pitchFamily="2" charset="-122"/>
              </a:rPr>
              <a:t>9-10</a:t>
            </a:r>
            <a:r>
              <a:rPr lang="zh-CN" altLang="en-US" sz="2800" dirty="0">
                <a:latin typeface="Times New Roman" panose="02020603050405020304" pitchFamily="18" charset="0"/>
                <a:ea typeface="宋体" panose="02010600030101010101" pitchFamily="2" charset="-122"/>
              </a:rPr>
              <a:t>）式计算得到各股的</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系数，并经各股投资权重可计算得到投资组合的</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a:t>
            </a:r>
            <a:endParaRPr lang="zh-CN" altLang="zh-CN" sz="2800"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866355086"/>
              </p:ext>
            </p:extLst>
          </p:nvPr>
        </p:nvGraphicFramePr>
        <p:xfrm>
          <a:off x="3892550" y="3429000"/>
          <a:ext cx="3785245" cy="825549"/>
        </p:xfrm>
        <a:graphic>
          <a:graphicData uri="http://schemas.openxmlformats.org/presentationml/2006/ole">
            <mc:AlternateContent xmlns:mc="http://schemas.openxmlformats.org/markup-compatibility/2006">
              <mc:Choice xmlns:v="urn:schemas-microsoft-com:vml" Requires="v">
                <p:oleObj spid="_x0000_s9307" name="Equation" r:id="rId3" imgW="1981080" imgH="431640" progId="Equation.DSMT4">
                  <p:embed/>
                </p:oleObj>
              </mc:Choice>
              <mc:Fallback>
                <p:oleObj name="Equation" r:id="rId3" imgW="1981080" imgH="431640" progId="Equation.DSMT4">
                  <p:embed/>
                  <p:pic>
                    <p:nvPicPr>
                      <p:cNvPr id="0" name=""/>
                      <p:cNvPicPr/>
                      <p:nvPr/>
                    </p:nvPicPr>
                    <p:blipFill>
                      <a:blip r:embed="rId4"/>
                      <a:stretch>
                        <a:fillRect/>
                      </a:stretch>
                    </p:blipFill>
                    <p:spPr>
                      <a:xfrm>
                        <a:off x="3892550" y="3429000"/>
                        <a:ext cx="3785245" cy="825549"/>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735778023"/>
              </p:ext>
            </p:extLst>
          </p:nvPr>
        </p:nvGraphicFramePr>
        <p:xfrm>
          <a:off x="9550003" y="2132856"/>
          <a:ext cx="1107513" cy="481410"/>
        </p:xfrm>
        <a:graphic>
          <a:graphicData uri="http://schemas.openxmlformats.org/presentationml/2006/ole">
            <mc:AlternateContent xmlns:mc="http://schemas.openxmlformats.org/markup-compatibility/2006">
              <mc:Choice xmlns:v="urn:schemas-microsoft-com:vml" Requires="v">
                <p:oleObj spid="_x0000_s9308" name="Equation" r:id="rId5" imgW="583920" imgH="253800" progId="Equation.DSMT4">
                  <p:embed/>
                </p:oleObj>
              </mc:Choice>
              <mc:Fallback>
                <p:oleObj name="Equation" r:id="rId5" imgW="583920" imgH="253800" progId="Equation.DSMT4">
                  <p:embed/>
                  <p:pic>
                    <p:nvPicPr>
                      <p:cNvPr id="0" name="对象 12"/>
                      <p:cNvPicPr>
                        <a:picLocks noChangeAspect="1" noChangeArrowheads="1"/>
                      </p:cNvPicPr>
                      <p:nvPr/>
                    </p:nvPicPr>
                    <p:blipFill>
                      <a:blip r:embed="rId6"/>
                      <a:srcRect/>
                      <a:stretch>
                        <a:fillRect/>
                      </a:stretch>
                    </p:blipFill>
                    <p:spPr bwMode="auto">
                      <a:xfrm>
                        <a:off x="9550003" y="2132856"/>
                        <a:ext cx="1107513" cy="481410"/>
                      </a:xfrm>
                      <a:prstGeom prst="rect">
                        <a:avLst/>
                      </a:prstGeom>
                      <a:noFill/>
                      <a:ln>
                        <a:noFill/>
                      </a:ln>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852570093"/>
              </p:ext>
            </p:extLst>
          </p:nvPr>
        </p:nvGraphicFramePr>
        <p:xfrm>
          <a:off x="7605787" y="2636912"/>
          <a:ext cx="1380307" cy="468043"/>
        </p:xfrm>
        <a:graphic>
          <a:graphicData uri="http://schemas.openxmlformats.org/presentationml/2006/ole">
            <mc:AlternateContent xmlns:mc="http://schemas.openxmlformats.org/markup-compatibility/2006">
              <mc:Choice xmlns:v="urn:schemas-microsoft-com:vml" Requires="v">
                <p:oleObj spid="_x0000_s9309" name="Equation" r:id="rId7" imgW="825480" imgH="279360" progId="Equation.DSMT4">
                  <p:embed/>
                </p:oleObj>
              </mc:Choice>
              <mc:Fallback>
                <p:oleObj name="Equation" r:id="rId7" imgW="825480" imgH="279360" progId="Equation.DSMT4">
                  <p:embed/>
                  <p:pic>
                    <p:nvPicPr>
                      <p:cNvPr id="0" name="对象 1"/>
                      <p:cNvPicPr>
                        <a:picLocks noChangeAspect="1" noChangeArrowheads="1"/>
                      </p:cNvPicPr>
                      <p:nvPr/>
                    </p:nvPicPr>
                    <p:blipFill>
                      <a:blip r:embed="rId8"/>
                      <a:srcRect/>
                      <a:stretch>
                        <a:fillRect/>
                      </a:stretch>
                    </p:blipFill>
                    <p:spPr bwMode="auto">
                      <a:xfrm>
                        <a:off x="7605787" y="2636912"/>
                        <a:ext cx="1380307" cy="4680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35631356"/>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908720"/>
            <a:ext cx="1144927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pPr>
            <a:r>
              <a:rPr lang="zh-CN" altLang="en-US" sz="2800" b="1" dirty="0">
                <a:latin typeface="Times New Roman" panose="02020603050405020304" pitchFamily="18" charset="0"/>
                <a:ea typeface="宋体" panose="02010600030101010101" pitchFamily="2" charset="-122"/>
              </a:rPr>
              <a:t>（二）基于</a:t>
            </a:r>
            <a:r>
              <a:rPr lang="en-US" altLang="zh-CN" sz="2800" b="1" dirty="0">
                <a:latin typeface="Times New Roman" panose="02020603050405020304" pitchFamily="18" charset="0"/>
                <a:ea typeface="宋体" panose="02010600030101010101" pitchFamily="2" charset="-122"/>
              </a:rPr>
              <a:t>Beta</a:t>
            </a:r>
            <a:r>
              <a:rPr lang="zh-CN" altLang="en-US" sz="2800" b="1" dirty="0">
                <a:latin typeface="Times New Roman" panose="02020603050405020304" pitchFamily="18" charset="0"/>
                <a:ea typeface="宋体" panose="02010600030101010101" pitchFamily="2" charset="-122"/>
              </a:rPr>
              <a:t>系数套期保值合约的</a:t>
            </a:r>
            <a:r>
              <a:rPr lang="zh-CN" altLang="en-US" sz="2800" b="1" dirty="0" smtClean="0">
                <a:latin typeface="Times New Roman" panose="02020603050405020304" pitchFamily="18" charset="0"/>
                <a:ea typeface="宋体" panose="02010600030101010101" pitchFamily="2" charset="-122"/>
              </a:rPr>
              <a:t>计算</a:t>
            </a:r>
            <a:endParaRPr lang="en-US" altLang="zh-CN" sz="2800" b="1"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  并非</a:t>
            </a:r>
            <a:r>
              <a:rPr lang="zh-CN" altLang="en-US" sz="2400" dirty="0">
                <a:latin typeface="Times New Roman" panose="02020603050405020304" pitchFamily="18" charset="0"/>
                <a:ea typeface="宋体" panose="02010600030101010101" pitchFamily="2" charset="-122"/>
              </a:rPr>
              <a:t>所有股票或者投资组合的涨跌都与指数标的资产走势完全相一致，因此，虽然采用股指期货能够对冲掉部分大盘风险，但是却无法回避投资组合中的各股风险。此时，则需要基于</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系数对股指期货合约的数量做出相应的调整</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  基于</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系数计算得到的期货合约数量为</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527659804"/>
              </p:ext>
            </p:extLst>
          </p:nvPr>
        </p:nvGraphicFramePr>
        <p:xfrm>
          <a:off x="3645348" y="4149080"/>
          <a:ext cx="4824535" cy="861828"/>
        </p:xfrm>
        <a:graphic>
          <a:graphicData uri="http://schemas.openxmlformats.org/presentationml/2006/ole">
            <mc:AlternateContent xmlns:mc="http://schemas.openxmlformats.org/markup-compatibility/2006">
              <mc:Choice xmlns:v="urn:schemas-microsoft-com:vml" Requires="v">
                <p:oleObj spid="_x0000_s10269" name="Equation" r:id="rId3" imgW="2349360" imgH="419040" progId="Equation.DSMT4">
                  <p:embed/>
                </p:oleObj>
              </mc:Choice>
              <mc:Fallback>
                <p:oleObj name="Equation" r:id="rId3" imgW="2349360" imgH="419040" progId="Equation.DSMT4">
                  <p:embed/>
                  <p:pic>
                    <p:nvPicPr>
                      <p:cNvPr id="0" name=""/>
                      <p:cNvPicPr/>
                      <p:nvPr/>
                    </p:nvPicPr>
                    <p:blipFill>
                      <a:blip r:embed="rId4"/>
                      <a:stretch>
                        <a:fillRect/>
                      </a:stretch>
                    </p:blipFill>
                    <p:spPr>
                      <a:xfrm>
                        <a:off x="3645348" y="4149080"/>
                        <a:ext cx="4824535" cy="861828"/>
                      </a:xfrm>
                      <a:prstGeom prst="rect">
                        <a:avLst/>
                      </a:prstGeom>
                    </p:spPr>
                  </p:pic>
                </p:oleObj>
              </mc:Fallback>
            </mc:AlternateContent>
          </a:graphicData>
        </a:graphic>
      </p:graphicFrame>
    </p:spTree>
    <p:extLst>
      <p:ext uri="{BB962C8B-B14F-4D97-AF65-F5344CB8AC3E}">
        <p14:creationId xmlns:p14="http://schemas.microsoft.com/office/powerpoint/2010/main" val="3566853193"/>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585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例</a:t>
            </a:r>
            <a:r>
              <a:rPr lang="en-US" altLang="zh-CN" sz="2400" dirty="0">
                <a:latin typeface="Times New Roman" panose="02020603050405020304" pitchFamily="18" charset="0"/>
                <a:ea typeface="宋体" panose="02010600030101010101" pitchFamily="2" charset="-122"/>
              </a:rPr>
              <a:t>9-5】</a:t>
            </a:r>
            <a:r>
              <a:rPr lang="zh-CN" altLang="en-US" sz="2400" dirty="0">
                <a:latin typeface="Times New Roman" panose="02020603050405020304" pitchFamily="18" charset="0"/>
                <a:ea typeface="宋体" panose="02010600030101010101" pitchFamily="2" charset="-122"/>
              </a:rPr>
              <a:t>某投资者拥有三种股票组成的组合，其中</a:t>
            </a:r>
            <a:r>
              <a:rPr lang="en-US" altLang="zh-CN" sz="2400" dirty="0">
                <a:latin typeface="Times New Roman" panose="02020603050405020304" pitchFamily="18" charset="0"/>
                <a:ea typeface="宋体" panose="02010600030101010101" pitchFamily="2" charset="-122"/>
              </a:rPr>
              <a:t>A</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150</a:t>
            </a:r>
            <a:r>
              <a:rPr lang="zh-CN" altLang="en-US" sz="2400" dirty="0">
                <a:latin typeface="Times New Roman" panose="02020603050405020304" pitchFamily="18" charset="0"/>
                <a:ea typeface="宋体" panose="02010600030101010101" pitchFamily="2" charset="-122"/>
              </a:rPr>
              <a:t>万元，</a:t>
            </a:r>
            <a:r>
              <a:rPr lang="en-US" altLang="zh-CN" sz="2400" dirty="0">
                <a:latin typeface="Times New Roman" panose="02020603050405020304" pitchFamily="18" charset="0"/>
                <a:ea typeface="宋体" panose="02010600030101010101" pitchFamily="2" charset="-122"/>
              </a:rPr>
              <a:t>B</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200</a:t>
            </a:r>
            <a:r>
              <a:rPr lang="zh-CN" altLang="en-US" sz="2400" dirty="0">
                <a:latin typeface="Times New Roman" panose="02020603050405020304" pitchFamily="18" charset="0"/>
                <a:ea typeface="宋体" panose="02010600030101010101" pitchFamily="2" charset="-122"/>
              </a:rPr>
              <a:t>万元，</a:t>
            </a:r>
            <a:r>
              <a:rPr lang="en-US" altLang="zh-CN" sz="2400" dirty="0">
                <a:latin typeface="Times New Roman" panose="02020603050405020304" pitchFamily="18" charset="0"/>
                <a:ea typeface="宋体" panose="02010600030101010101" pitchFamily="2" charset="-122"/>
              </a:rPr>
              <a:t>C</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100</a:t>
            </a:r>
            <a:r>
              <a:rPr lang="zh-CN" altLang="en-US" sz="2400" dirty="0">
                <a:latin typeface="Times New Roman" panose="02020603050405020304" pitchFamily="18" charset="0"/>
                <a:ea typeface="宋体" panose="02010600030101010101" pitchFamily="2" charset="-122"/>
              </a:rPr>
              <a:t>万元，三个股票与沪深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指数的</a:t>
            </a:r>
            <a:r>
              <a:rPr lang="zh-CN" altLang="en-US" sz="2400" dirty="0" smtClean="0">
                <a:latin typeface="Times New Roman" panose="02020603050405020304" pitchFamily="18" charset="0"/>
                <a:ea typeface="宋体" panose="02010600030101010101" pitchFamily="2" charset="-122"/>
              </a:rPr>
              <a:t>相关系数     分别</a:t>
            </a:r>
            <a:r>
              <a:rPr lang="zh-CN" altLang="en-US" sz="2400" dirty="0">
                <a:latin typeface="Times New Roman" panose="02020603050405020304" pitchFamily="18" charset="0"/>
                <a:ea typeface="宋体" panose="02010600030101010101" pitchFamily="2" charset="-122"/>
              </a:rPr>
              <a:t>为</a:t>
            </a:r>
            <a:r>
              <a:rPr lang="en-US" altLang="zh-CN" sz="2400" dirty="0">
                <a:latin typeface="Times New Roman" panose="02020603050405020304" pitchFamily="18" charset="0"/>
                <a:ea typeface="宋体" panose="02010600030101010101" pitchFamily="2" charset="-122"/>
              </a:rPr>
              <a:t>0.98</a:t>
            </a: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1.3</a:t>
            </a:r>
            <a:r>
              <a:rPr lang="zh-CN" altLang="en-US" sz="2400" dirty="0">
                <a:latin typeface="Times New Roman" panose="02020603050405020304" pitchFamily="18" charset="0"/>
                <a:ea typeface="宋体" panose="02010600030101010101" pitchFamily="2" charset="-122"/>
              </a:rPr>
              <a:t>和</a:t>
            </a:r>
            <a:r>
              <a:rPr lang="en-US" altLang="zh-CN" sz="2400" dirty="0">
                <a:latin typeface="Times New Roman" panose="02020603050405020304" pitchFamily="18" charset="0"/>
                <a:ea typeface="宋体" panose="02010600030101010101" pitchFamily="2" charset="-122"/>
              </a:rPr>
              <a:t>1.2</a:t>
            </a:r>
            <a:r>
              <a:rPr lang="zh-CN" altLang="en-US" sz="2400" dirty="0">
                <a:latin typeface="Times New Roman" panose="02020603050405020304" pitchFamily="18" charset="0"/>
                <a:ea typeface="宋体" panose="02010600030101010101" pitchFamily="2" charset="-122"/>
              </a:rPr>
              <a:t>。沪深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指数为</a:t>
            </a:r>
            <a:r>
              <a:rPr lang="en-US" altLang="zh-CN" sz="2400" dirty="0">
                <a:latin typeface="Times New Roman" panose="02020603050405020304" pitchFamily="18" charset="0"/>
                <a:ea typeface="宋体" panose="02010600030101010101" pitchFamily="2" charset="-122"/>
              </a:rPr>
              <a:t>1500</a:t>
            </a:r>
            <a:r>
              <a:rPr lang="zh-CN" altLang="en-US" sz="2400" dirty="0">
                <a:latin typeface="Times New Roman" panose="02020603050405020304" pitchFamily="18" charset="0"/>
                <a:ea typeface="宋体" panose="02010600030101010101" pitchFamily="2" charset="-122"/>
              </a:rPr>
              <a:t>，计算需要多少</a:t>
            </a:r>
            <a:r>
              <a:rPr lang="zh-CN" altLang="en-US" sz="2400" dirty="0" smtClean="0">
                <a:latin typeface="Times New Roman" panose="02020603050405020304" pitchFamily="18" charset="0"/>
                <a:ea typeface="宋体" panose="02010600030101010101" pitchFamily="2" charset="-122"/>
              </a:rPr>
              <a:t>合约，假定一点</a:t>
            </a:r>
            <a:r>
              <a:rPr lang="en-US" altLang="zh-CN" sz="2400" dirty="0">
                <a:latin typeface="Times New Roman" panose="02020603050405020304" pitchFamily="18" charset="0"/>
                <a:ea typeface="宋体" panose="02010600030101010101" pitchFamily="2" charset="-122"/>
              </a:rPr>
              <a:t>3</a:t>
            </a:r>
            <a:r>
              <a:rPr lang="en-US" altLang="zh-CN" sz="2400" dirty="0" smtClean="0">
                <a:latin typeface="Times New Roman" panose="02020603050405020304" pitchFamily="18" charset="0"/>
                <a:ea typeface="宋体" panose="02010600030101010101" pitchFamily="2" charset="-122"/>
              </a:rPr>
              <a:t>00</a:t>
            </a:r>
            <a:r>
              <a:rPr lang="zh-CN" altLang="en-US" sz="2400" dirty="0" smtClean="0">
                <a:latin typeface="Times New Roman" panose="02020603050405020304" pitchFamily="18" charset="0"/>
                <a:ea typeface="宋体" panose="02010600030101010101" pitchFamily="2" charset="-122"/>
              </a:rPr>
              <a:t>元。</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投资组合的总价值为</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zh-CN" sz="2400" dirty="0"/>
              <a:t>股票组合的</a:t>
            </a:r>
            <a:r>
              <a:rPr lang="en-US" altLang="zh-CN" sz="2400" dirty="0"/>
              <a:t> </a:t>
            </a:r>
            <a:r>
              <a:rPr lang="zh-CN" altLang="zh-CN" sz="2400" dirty="0"/>
              <a:t>值为：</a:t>
            </a:r>
          </a:p>
          <a:p>
            <a:pPr indent="457200">
              <a:lnSpc>
                <a:spcPct val="170000"/>
              </a:lnSpc>
            </a:pPr>
            <a:r>
              <a:rPr lang="zh-CN" altLang="en-US" sz="2400" dirty="0">
                <a:latin typeface="Times New Roman" panose="02020603050405020304" pitchFamily="18" charset="0"/>
                <a:ea typeface="宋体" panose="02010600030101010101" pitchFamily="2" charset="-122"/>
              </a:rPr>
              <a:t>根据上式调整的计算公式为：</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因此</a:t>
            </a:r>
            <a:r>
              <a:rPr lang="zh-CN" altLang="en-US" sz="2400" dirty="0">
                <a:latin typeface="Times New Roman" panose="02020603050405020304" pitchFamily="18" charset="0"/>
                <a:ea typeface="宋体" panose="02010600030101010101" pitchFamily="2" charset="-122"/>
              </a:rPr>
              <a:t>，采用 </a:t>
            </a:r>
            <a:r>
              <a:rPr lang="zh-CN" altLang="en-US" sz="2400" dirty="0" smtClean="0">
                <a:latin typeface="Times New Roman" panose="02020603050405020304" pitchFamily="18" charset="0"/>
                <a:ea typeface="宋体" panose="02010600030101010101" pitchFamily="2" charset="-122"/>
              </a:rPr>
              <a:t>    加权</a:t>
            </a:r>
            <a:r>
              <a:rPr lang="zh-CN" altLang="en-US" sz="2400" dirty="0">
                <a:latin typeface="Times New Roman" panose="02020603050405020304" pitchFamily="18" charset="0"/>
                <a:ea typeface="宋体" panose="02010600030101010101" pitchFamily="2" charset="-122"/>
              </a:rPr>
              <a:t>的避险方法所需合约数为</a:t>
            </a:r>
            <a:r>
              <a:rPr lang="zh-CN" altLang="en-US" sz="2400" dirty="0" smtClean="0">
                <a:latin typeface="Times New Roman" panose="02020603050405020304" pitchFamily="18" charset="0"/>
                <a:ea typeface="宋体" panose="02010600030101010101" pitchFamily="2" charset="-122"/>
              </a:rPr>
              <a:t>：</a:t>
            </a:r>
            <a:endParaRPr lang="zh-CN" altLang="zh-CN" sz="28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831672221"/>
              </p:ext>
            </p:extLst>
          </p:nvPr>
        </p:nvGraphicFramePr>
        <p:xfrm>
          <a:off x="4077395" y="3429000"/>
          <a:ext cx="3138487" cy="409575"/>
        </p:xfrm>
        <a:graphic>
          <a:graphicData uri="http://schemas.openxmlformats.org/presentationml/2006/ole">
            <mc:AlternateContent xmlns:mc="http://schemas.openxmlformats.org/markup-compatibility/2006">
              <mc:Choice xmlns:v="urn:schemas-microsoft-com:vml" Requires="v">
                <p:oleObj spid="_x0000_s11425" name="Equation" r:id="rId3" imgW="1562040" imgH="203040" progId="Equation.DSMT4">
                  <p:embed/>
                </p:oleObj>
              </mc:Choice>
              <mc:Fallback>
                <p:oleObj name="Equation" r:id="rId3" imgW="1562040" imgH="203040" progId="Equation.DSMT4">
                  <p:embed/>
                  <p:pic>
                    <p:nvPicPr>
                      <p:cNvPr id="0" name=""/>
                      <p:cNvPicPr/>
                      <p:nvPr/>
                    </p:nvPicPr>
                    <p:blipFill>
                      <a:blip r:embed="rId4"/>
                      <a:stretch>
                        <a:fillRect/>
                      </a:stretch>
                    </p:blipFill>
                    <p:spPr>
                      <a:xfrm>
                        <a:off x="4077395" y="3429000"/>
                        <a:ext cx="3138487" cy="409575"/>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516699541"/>
              </p:ext>
            </p:extLst>
          </p:nvPr>
        </p:nvGraphicFramePr>
        <p:xfrm>
          <a:off x="3645347" y="4005064"/>
          <a:ext cx="4422775" cy="738188"/>
        </p:xfrm>
        <a:graphic>
          <a:graphicData uri="http://schemas.openxmlformats.org/presentationml/2006/ole">
            <mc:AlternateContent xmlns:mc="http://schemas.openxmlformats.org/markup-compatibility/2006">
              <mc:Choice xmlns:v="urn:schemas-microsoft-com:vml" Requires="v">
                <p:oleObj spid="_x0000_s11426" name="Equation" r:id="rId5" imgW="2361960" imgH="393480" progId="Equation.DSMT4">
                  <p:embed/>
                </p:oleObj>
              </mc:Choice>
              <mc:Fallback>
                <p:oleObj name="Equation" r:id="rId5" imgW="2361960" imgH="393480" progId="Equation.DSMT4">
                  <p:embed/>
                  <p:pic>
                    <p:nvPicPr>
                      <p:cNvPr id="0" name=""/>
                      <p:cNvPicPr/>
                      <p:nvPr/>
                    </p:nvPicPr>
                    <p:blipFill>
                      <a:blip r:embed="rId6"/>
                      <a:stretch>
                        <a:fillRect/>
                      </a:stretch>
                    </p:blipFill>
                    <p:spPr>
                      <a:xfrm>
                        <a:off x="3645347" y="4005064"/>
                        <a:ext cx="4422775" cy="738188"/>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838886575"/>
              </p:ext>
            </p:extLst>
          </p:nvPr>
        </p:nvGraphicFramePr>
        <p:xfrm>
          <a:off x="2925267" y="5157192"/>
          <a:ext cx="3528392" cy="797514"/>
        </p:xfrm>
        <a:graphic>
          <a:graphicData uri="http://schemas.openxmlformats.org/presentationml/2006/ole">
            <mc:AlternateContent xmlns:mc="http://schemas.openxmlformats.org/markup-compatibility/2006">
              <mc:Choice xmlns:v="urn:schemas-microsoft-com:vml" Requires="v">
                <p:oleObj spid="_x0000_s11427" name="Equation" r:id="rId7" imgW="1854000" imgH="419040" progId="Equation.DSMT4">
                  <p:embed/>
                </p:oleObj>
              </mc:Choice>
              <mc:Fallback>
                <p:oleObj name="Equation" r:id="rId7" imgW="1854000" imgH="419040" progId="Equation.DSMT4">
                  <p:embed/>
                  <p:pic>
                    <p:nvPicPr>
                      <p:cNvPr id="0" name=""/>
                      <p:cNvPicPr/>
                      <p:nvPr/>
                    </p:nvPicPr>
                    <p:blipFill>
                      <a:blip r:embed="rId8"/>
                      <a:stretch>
                        <a:fillRect/>
                      </a:stretch>
                    </p:blipFill>
                    <p:spPr>
                      <a:xfrm>
                        <a:off x="2925267" y="5157192"/>
                        <a:ext cx="3528392" cy="797514"/>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409619221"/>
              </p:ext>
            </p:extLst>
          </p:nvPr>
        </p:nvGraphicFramePr>
        <p:xfrm>
          <a:off x="2421211" y="2132856"/>
          <a:ext cx="342975" cy="457300"/>
        </p:xfrm>
        <a:graphic>
          <a:graphicData uri="http://schemas.openxmlformats.org/presentationml/2006/ole">
            <mc:AlternateContent xmlns:mc="http://schemas.openxmlformats.org/markup-compatibility/2006">
              <mc:Choice xmlns:v="urn:schemas-microsoft-com:vml" Requires="v">
                <p:oleObj spid="_x0000_s11428" name="Equation" r:id="rId9" imgW="152280" imgH="203040" progId="Equation.DSMT4">
                  <p:embed/>
                </p:oleObj>
              </mc:Choice>
              <mc:Fallback>
                <p:oleObj name="Equation" r:id="rId9" imgW="152280" imgH="203040" progId="Equation.DSMT4">
                  <p:embed/>
                  <p:pic>
                    <p:nvPicPr>
                      <p:cNvPr id="0" name=""/>
                      <p:cNvPicPr/>
                      <p:nvPr/>
                    </p:nvPicPr>
                    <p:blipFill>
                      <a:blip r:embed="rId10"/>
                      <a:stretch>
                        <a:fillRect/>
                      </a:stretch>
                    </p:blipFill>
                    <p:spPr>
                      <a:xfrm>
                        <a:off x="2421211" y="2132856"/>
                        <a:ext cx="342975" cy="4573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692564269"/>
              </p:ext>
            </p:extLst>
          </p:nvPr>
        </p:nvGraphicFramePr>
        <p:xfrm>
          <a:off x="7173739" y="5805264"/>
          <a:ext cx="2706688" cy="750888"/>
        </p:xfrm>
        <a:graphic>
          <a:graphicData uri="http://schemas.openxmlformats.org/presentationml/2006/ole">
            <mc:AlternateContent xmlns:mc="http://schemas.openxmlformats.org/markup-compatibility/2006">
              <mc:Choice xmlns:v="urn:schemas-microsoft-com:vml" Requires="v">
                <p:oleObj spid="_x0000_s11429" name="Equation" r:id="rId11" imgW="1422360" imgH="393480" progId="Equation.DSMT4">
                  <p:embed/>
                </p:oleObj>
              </mc:Choice>
              <mc:Fallback>
                <p:oleObj name="Equation" r:id="rId11" imgW="1422360" imgH="393480" progId="Equation.DSMT4">
                  <p:embed/>
                  <p:pic>
                    <p:nvPicPr>
                      <p:cNvPr id="0" name="对象 1"/>
                      <p:cNvPicPr>
                        <a:picLocks noChangeAspect="1" noChangeArrowheads="1"/>
                      </p:cNvPicPr>
                      <p:nvPr/>
                    </p:nvPicPr>
                    <p:blipFill>
                      <a:blip r:embed="rId12"/>
                      <a:srcRect/>
                      <a:stretch>
                        <a:fillRect/>
                      </a:stretch>
                    </p:blipFill>
                    <p:spPr bwMode="auto">
                      <a:xfrm>
                        <a:off x="7173739" y="5805264"/>
                        <a:ext cx="27066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678117742"/>
              </p:ext>
            </p:extLst>
          </p:nvPr>
        </p:nvGraphicFramePr>
        <p:xfrm>
          <a:off x="2637235" y="6021288"/>
          <a:ext cx="342900" cy="457200"/>
        </p:xfrm>
        <a:graphic>
          <a:graphicData uri="http://schemas.openxmlformats.org/presentationml/2006/ole">
            <mc:AlternateContent xmlns:mc="http://schemas.openxmlformats.org/markup-compatibility/2006">
              <mc:Choice xmlns:v="urn:schemas-microsoft-com:vml" Requires="v">
                <p:oleObj spid="_x0000_s11430" name="Equation" r:id="rId13" imgW="152280" imgH="203040" progId="Equation.DSMT4">
                  <p:embed/>
                </p:oleObj>
              </mc:Choice>
              <mc:Fallback>
                <p:oleObj name="Equation" r:id="rId13" imgW="152280" imgH="203040" progId="Equation.DSMT4">
                  <p:embed/>
                  <p:pic>
                    <p:nvPicPr>
                      <p:cNvPr id="0" name="对象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7235" y="6021288"/>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9658380"/>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1196752"/>
            <a:ext cx="11449272" cy="46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400" dirty="0">
                <a:latin typeface="Times New Roman" panose="02020603050405020304" pitchFamily="18" charset="0"/>
                <a:ea typeface="宋体" panose="02010600030101010101" pitchFamily="2" charset="-122"/>
              </a:rPr>
              <a:t>假设沪深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指数仍然是</a:t>
            </a:r>
            <a:r>
              <a:rPr lang="en-US" altLang="zh-CN" sz="2400" dirty="0">
                <a:latin typeface="Times New Roman" panose="02020603050405020304" pitchFamily="18" charset="0"/>
                <a:ea typeface="宋体" panose="02010600030101010101" pitchFamily="2" charset="-122"/>
              </a:rPr>
              <a:t>1500</a:t>
            </a:r>
            <a:r>
              <a:rPr lang="zh-CN" altLang="en-US" sz="2400" dirty="0">
                <a:latin typeface="Times New Roman" panose="02020603050405020304" pitchFamily="18" charset="0"/>
                <a:ea typeface="宋体" panose="02010600030101010101" pitchFamily="2" charset="-122"/>
              </a:rPr>
              <a:t>点，如果我们不采用 </a:t>
            </a:r>
            <a:r>
              <a:rPr lang="zh-CN" altLang="en-US" sz="2400" dirty="0" smtClean="0">
                <a:latin typeface="Times New Roman" panose="02020603050405020304" pitchFamily="18" charset="0"/>
                <a:ea typeface="宋体" panose="02010600030101010101" pitchFamily="2" charset="-122"/>
              </a:rPr>
              <a:t>     加权</a:t>
            </a:r>
            <a:r>
              <a:rPr lang="zh-CN" altLang="en-US" sz="2400" dirty="0">
                <a:latin typeface="Times New Roman" panose="02020603050405020304" pitchFamily="18" charset="0"/>
                <a:ea typeface="宋体" panose="02010600030101010101" pitchFamily="2" charset="-122"/>
              </a:rPr>
              <a:t>的避险</a:t>
            </a:r>
            <a:r>
              <a:rPr lang="zh-CN" altLang="en-US" sz="2400" dirty="0" smtClean="0">
                <a:latin typeface="Times New Roman" panose="02020603050405020304" pitchFamily="18" charset="0"/>
                <a:ea typeface="宋体" panose="02010600030101010101" pitchFamily="2" charset="-122"/>
              </a:rPr>
              <a:t>方法，</a:t>
            </a:r>
            <a:r>
              <a:rPr lang="zh-CN" altLang="en-US" sz="2400" dirty="0">
                <a:latin typeface="Times New Roman" panose="02020603050405020304" pitchFamily="18" charset="0"/>
                <a:ea typeface="宋体" panose="02010600030101010101" pitchFamily="2" charset="-122"/>
              </a:rPr>
              <a:t>所需合约数为：</a:t>
            </a:r>
            <a:endParaRPr lang="zh-CN" altLang="zh-CN" sz="2800" dirty="0"/>
          </a:p>
          <a:p>
            <a:pPr indent="457200">
              <a:lnSpc>
                <a:spcPct val="170000"/>
              </a:lnSpc>
            </a:pP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从上述估计结果可以看出，在不采取</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系数调整时，股指期货</a:t>
            </a:r>
            <a:r>
              <a:rPr lang="zh-CN" altLang="en-US" sz="2400" dirty="0">
                <a:latin typeface="Times New Roman" panose="02020603050405020304" pitchFamily="18" charset="0"/>
                <a:ea typeface="宋体" panose="02010600030101010101" pitchFamily="2" charset="-122"/>
              </a:rPr>
              <a:t>合约做空的</a:t>
            </a:r>
            <a:r>
              <a:rPr lang="zh-CN" altLang="en-US" sz="2400" dirty="0">
                <a:latin typeface="Times New Roman" panose="02020603050405020304" pitchFamily="18" charset="0"/>
                <a:ea typeface="宋体" panose="02010600030101010101" pitchFamily="2" charset="-122"/>
              </a:rPr>
              <a:t>张数是</a:t>
            </a:r>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张，但是经</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系数调整后，则</a:t>
            </a:r>
            <a:r>
              <a:rPr lang="zh-CN" altLang="en-US" sz="2400" dirty="0">
                <a:latin typeface="Times New Roman" panose="02020603050405020304" pitchFamily="18" charset="0"/>
                <a:ea typeface="宋体" panose="02010600030101010101" pitchFamily="2" charset="-122"/>
              </a:rPr>
              <a:t>变为做空</a:t>
            </a:r>
            <a:r>
              <a:rPr lang="en-US" altLang="zh-CN" sz="2400" dirty="0" smtClean="0">
                <a:latin typeface="Times New Roman" panose="02020603050405020304" pitchFamily="18" charset="0"/>
                <a:ea typeface="宋体" panose="02010600030101010101" pitchFamily="2" charset="-122"/>
              </a:rPr>
              <a:t>12</a:t>
            </a:r>
            <a:r>
              <a:rPr lang="zh-CN" altLang="en-US" sz="2400" dirty="0">
                <a:latin typeface="Times New Roman" panose="02020603050405020304" pitchFamily="18" charset="0"/>
                <a:ea typeface="宋体" panose="02010600030101010101" pitchFamily="2" charset="-122"/>
              </a:rPr>
              <a:t>张，可见，</a:t>
            </a:r>
            <a:r>
              <a:rPr lang="zh-CN" altLang="en-US" sz="2400" b="1" dirty="0">
                <a:latin typeface="Times New Roman" panose="02020603050405020304" pitchFamily="18" charset="0"/>
                <a:ea typeface="宋体" panose="02010600030101010101" pitchFamily="2" charset="-122"/>
              </a:rPr>
              <a:t>“加权避险”</a:t>
            </a:r>
            <a:r>
              <a:rPr lang="zh-CN" altLang="en-US" sz="2400" dirty="0">
                <a:latin typeface="Times New Roman" panose="02020603050405020304" pitchFamily="18" charset="0"/>
                <a:ea typeface="宋体" panose="02010600030101010101" pitchFamily="2" charset="-122"/>
              </a:rPr>
              <a:t>需要额外</a:t>
            </a:r>
            <a:r>
              <a:rPr lang="zh-CN" altLang="en-US" sz="2400" dirty="0">
                <a:latin typeface="Times New Roman" panose="02020603050405020304" pitchFamily="18" charset="0"/>
                <a:ea typeface="宋体" panose="02010600030101010101" pitchFamily="2" charset="-122"/>
              </a:rPr>
              <a:t>多加做空</a:t>
            </a:r>
            <a:r>
              <a:rPr lang="en-US" altLang="zh-CN" sz="2400" dirty="0" smtClean="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手合约，虽然此时投资者需要提高保证金额度，但却</a:t>
            </a:r>
            <a:r>
              <a:rPr lang="zh-CN" altLang="en-US" sz="2400" b="1" dirty="0">
                <a:latin typeface="Times New Roman" panose="02020603050405020304" pitchFamily="18" charset="0"/>
                <a:ea typeface="宋体" panose="02010600030101010101" pitchFamily="2" charset="-122"/>
              </a:rPr>
              <a:t>可以取得更好的风险对冲效果</a:t>
            </a:r>
            <a:r>
              <a:rPr lang="zh-CN" altLang="en-US" sz="2400" dirty="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2333312201"/>
              </p:ext>
            </p:extLst>
          </p:nvPr>
        </p:nvGraphicFramePr>
        <p:xfrm>
          <a:off x="2777356" y="2368426"/>
          <a:ext cx="6124575" cy="844550"/>
        </p:xfrm>
        <a:graphic>
          <a:graphicData uri="http://schemas.openxmlformats.org/presentationml/2006/ole">
            <mc:AlternateContent xmlns:mc="http://schemas.openxmlformats.org/markup-compatibility/2006">
              <mc:Choice xmlns:v="urn:schemas-microsoft-com:vml" Requires="v">
                <p:oleObj spid="_x0000_s12349" name="Equation" r:id="rId3" imgW="3047760" imgH="419040" progId="Equation.DSMT4">
                  <p:embed/>
                </p:oleObj>
              </mc:Choice>
              <mc:Fallback>
                <p:oleObj name="Equation" r:id="rId3" imgW="3047760" imgH="419040" progId="Equation.DSMT4">
                  <p:embed/>
                  <p:pic>
                    <p:nvPicPr>
                      <p:cNvPr id="0" name=""/>
                      <p:cNvPicPr/>
                      <p:nvPr/>
                    </p:nvPicPr>
                    <p:blipFill>
                      <a:blip r:embed="rId4"/>
                      <a:stretch>
                        <a:fillRect/>
                      </a:stretch>
                    </p:blipFill>
                    <p:spPr>
                      <a:xfrm>
                        <a:off x="2777356" y="2368426"/>
                        <a:ext cx="6124575" cy="84455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293161345"/>
              </p:ext>
            </p:extLst>
          </p:nvPr>
        </p:nvGraphicFramePr>
        <p:xfrm>
          <a:off x="7622852" y="1387524"/>
          <a:ext cx="342975" cy="457300"/>
        </p:xfrm>
        <a:graphic>
          <a:graphicData uri="http://schemas.openxmlformats.org/presentationml/2006/ole">
            <mc:AlternateContent xmlns:mc="http://schemas.openxmlformats.org/markup-compatibility/2006">
              <mc:Choice xmlns:v="urn:schemas-microsoft-com:vml" Requires="v">
                <p:oleObj spid="_x0000_s12350" name="Equation" r:id="rId5" imgW="152280" imgH="203040" progId="Equation.DSMT4">
                  <p:embed/>
                </p:oleObj>
              </mc:Choice>
              <mc:Fallback>
                <p:oleObj name="Equation" r:id="rId5" imgW="152280" imgH="203040" progId="Equation.DSMT4">
                  <p:embed/>
                  <p:pic>
                    <p:nvPicPr>
                      <p:cNvPr id="0" name=""/>
                      <p:cNvPicPr/>
                      <p:nvPr/>
                    </p:nvPicPr>
                    <p:blipFill>
                      <a:blip r:embed="rId6"/>
                      <a:stretch>
                        <a:fillRect/>
                      </a:stretch>
                    </p:blipFill>
                    <p:spPr>
                      <a:xfrm>
                        <a:off x="7622852" y="1387524"/>
                        <a:ext cx="342975" cy="457300"/>
                      </a:xfrm>
                      <a:prstGeom prst="rect">
                        <a:avLst/>
                      </a:prstGeom>
                    </p:spPr>
                  </p:pic>
                </p:oleObj>
              </mc:Fallback>
            </mc:AlternateContent>
          </a:graphicData>
        </a:graphic>
      </p:graphicFrame>
    </p:spTree>
    <p:extLst>
      <p:ext uri="{BB962C8B-B14F-4D97-AF65-F5344CB8AC3E}">
        <p14:creationId xmlns:p14="http://schemas.microsoft.com/office/powerpoint/2010/main" val="3818765192"/>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三</a:t>
            </a:r>
            <a:r>
              <a:rPr kumimoji="0" lang="zh-CN" altLang="en-US" sz="5400" b="1" dirty="0">
                <a:solidFill>
                  <a:schemeClr val="bg1"/>
                </a:solidFill>
                <a:latin typeface="微软雅黑" pitchFamily="34" charset="-122"/>
                <a:ea typeface="微软雅黑" pitchFamily="34" charset="-122"/>
              </a:rPr>
              <a:t>、基于</a:t>
            </a:r>
            <a:r>
              <a:rPr kumimoji="0" lang="en-US" altLang="zh-CN" sz="5400" b="1" dirty="0" err="1">
                <a:solidFill>
                  <a:schemeClr val="bg1"/>
                </a:solidFill>
                <a:latin typeface="微软雅黑" pitchFamily="34" charset="-122"/>
                <a:ea typeface="微软雅黑" pitchFamily="34" charset="-122"/>
              </a:rPr>
              <a:t>VaR</a:t>
            </a:r>
            <a:r>
              <a:rPr kumimoji="0" lang="zh-CN" altLang="en-US" sz="5400" b="1" dirty="0">
                <a:solidFill>
                  <a:schemeClr val="bg1"/>
                </a:solidFill>
                <a:latin typeface="微软雅黑" pitchFamily="34" charset="-122"/>
                <a:ea typeface="微软雅黑" pitchFamily="34" charset="-122"/>
              </a:rPr>
              <a:t>模型的</a:t>
            </a:r>
            <a:r>
              <a:rPr kumimoji="0" lang="zh-CN" altLang="en-US" sz="5400" b="1" dirty="0" smtClean="0">
                <a:solidFill>
                  <a:schemeClr val="bg1"/>
                </a:solidFill>
                <a:latin typeface="微软雅黑" pitchFamily="34" charset="-122"/>
                <a:ea typeface="微软雅黑" pitchFamily="34" charset="-122"/>
              </a:rPr>
              <a:t>套  期</a:t>
            </a:r>
            <a:r>
              <a:rPr kumimoji="0" lang="zh-CN" altLang="en-US" sz="5400" b="1" dirty="0">
                <a:solidFill>
                  <a:schemeClr val="bg1"/>
                </a:solidFill>
                <a:latin typeface="微软雅黑" pitchFamily="34" charset="-122"/>
                <a:ea typeface="微软雅黑" pitchFamily="34" charset="-122"/>
              </a:rPr>
              <a:t>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600" b="1" dirty="0">
                <a:latin typeface="Times New Roman" panose="02020603050405020304" pitchFamily="18" charset="0"/>
                <a:ea typeface="宋体" panose="02010600030101010101" pitchFamily="2" charset="-122"/>
              </a:rPr>
              <a:t>一、基于</a:t>
            </a:r>
            <a:r>
              <a:rPr lang="en-US" altLang="zh-CN" sz="3600" b="1" dirty="0" err="1">
                <a:latin typeface="Times New Roman" panose="02020603050405020304" pitchFamily="18" charset="0"/>
                <a:ea typeface="宋体" panose="02010600030101010101" pitchFamily="2" charset="-122"/>
              </a:rPr>
              <a:t>VaR</a:t>
            </a:r>
            <a:r>
              <a:rPr lang="zh-CN" altLang="en-US" sz="3600" b="1" dirty="0">
                <a:latin typeface="Times New Roman" panose="02020603050405020304" pitchFamily="18" charset="0"/>
                <a:ea typeface="宋体" panose="02010600030101010101" pitchFamily="2" charset="-122"/>
              </a:rPr>
              <a:t>模型的套期保值理论与最优套期保值</a:t>
            </a:r>
            <a:r>
              <a:rPr lang="zh-CN" altLang="en-US" sz="3600" b="1" dirty="0" smtClean="0">
                <a:latin typeface="Times New Roman" panose="02020603050405020304" pitchFamily="18" charset="0"/>
                <a:ea typeface="宋体" panose="02010600030101010101" pitchFamily="2" charset="-122"/>
              </a:rPr>
              <a:t>比率</a:t>
            </a:r>
            <a:endParaRPr lang="en-US" altLang="zh-CN" sz="3600" b="1" dirty="0" smtClean="0">
              <a:latin typeface="Times New Roman" panose="02020603050405020304" pitchFamily="18" charset="0"/>
              <a:ea typeface="宋体" panose="02010600030101010101" pitchFamily="2" charset="-122"/>
            </a:endParaRPr>
          </a:p>
          <a:p>
            <a:pPr indent="457200">
              <a:lnSpc>
                <a:spcPct val="150000"/>
              </a:lnSpc>
            </a:pPr>
            <a:r>
              <a:rPr lang="zh-CN" altLang="en-US" sz="3400" b="1" dirty="0" smtClean="0">
                <a:latin typeface="Times New Roman" panose="02020603050405020304" pitchFamily="18" charset="0"/>
                <a:ea typeface="宋体" panose="02010600030101010101" pitchFamily="2" charset="-122"/>
              </a:rPr>
              <a:t>（一）</a:t>
            </a:r>
            <a:r>
              <a:rPr lang="zh-CN" altLang="zh-CN" sz="3400" b="1" dirty="0" smtClean="0">
                <a:latin typeface="Times New Roman" panose="02020603050405020304" pitchFamily="18" charset="0"/>
                <a:ea typeface="宋体" panose="02010600030101010101" pitchFamily="2" charset="-122"/>
              </a:rPr>
              <a:t>基于</a:t>
            </a:r>
            <a:r>
              <a:rPr lang="en-US" altLang="zh-CN" sz="3400" b="1" dirty="0" err="1">
                <a:latin typeface="Times New Roman" panose="02020603050405020304" pitchFamily="18" charset="0"/>
                <a:ea typeface="宋体" panose="02010600030101010101" pitchFamily="2" charset="-122"/>
              </a:rPr>
              <a:t>VaR</a:t>
            </a:r>
            <a:r>
              <a:rPr lang="zh-CN" altLang="zh-CN" sz="3400" b="1" dirty="0">
                <a:latin typeface="Times New Roman" panose="02020603050405020304" pitchFamily="18" charset="0"/>
                <a:ea typeface="宋体" panose="02010600030101010101" pitchFamily="2" charset="-122"/>
              </a:rPr>
              <a:t>模型的套期保值</a:t>
            </a:r>
            <a:r>
              <a:rPr lang="zh-CN" altLang="zh-CN" sz="3400" b="1" dirty="0" smtClean="0">
                <a:latin typeface="Times New Roman" panose="02020603050405020304" pitchFamily="18" charset="0"/>
                <a:ea typeface="宋体" panose="02010600030101010101" pitchFamily="2" charset="-122"/>
              </a:rPr>
              <a:t>理论</a:t>
            </a:r>
            <a:endParaRPr lang="en-US" altLang="zh-CN" sz="3400" dirty="0" smtClean="0">
              <a:latin typeface="Times New Roman" panose="02020603050405020304" pitchFamily="18" charset="0"/>
              <a:ea typeface="宋体" panose="02010600030101010101" pitchFamily="2" charset="-122"/>
            </a:endParaRPr>
          </a:p>
          <a:p>
            <a:pPr indent="457200">
              <a:lnSpc>
                <a:spcPct val="150000"/>
              </a:lnSpc>
            </a:pPr>
            <a:r>
              <a:rPr lang="zh-CN" altLang="en-US" sz="2800" dirty="0" smtClean="0">
                <a:latin typeface="Times New Roman" panose="02020603050405020304" pitchFamily="18" charset="0"/>
                <a:ea typeface="宋体" panose="02010600030101010101" pitchFamily="2" charset="-122"/>
              </a:rPr>
              <a:t>针对</a:t>
            </a:r>
            <a:r>
              <a:rPr lang="zh-CN" altLang="en-US" sz="2800" dirty="0">
                <a:latin typeface="Times New Roman" panose="02020603050405020304" pitchFamily="18" charset="0"/>
                <a:ea typeface="宋体" panose="02010600030101010101" pitchFamily="2" charset="-122"/>
              </a:rPr>
              <a:t>方差模型套期保值理论的缺陷，本部分拓展介绍基于</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模型的套期保值理论 。在置信水平 </a:t>
            </a:r>
            <a:r>
              <a:rPr lang="zh-CN" altLang="en-US" sz="2800" dirty="0" smtClean="0">
                <a:latin typeface="Times New Roman" panose="02020603050405020304" pitchFamily="18" charset="0"/>
                <a:ea typeface="宋体" panose="02010600030101010101" pitchFamily="2" charset="-122"/>
              </a:rPr>
              <a:t> （大</a:t>
            </a:r>
            <a:r>
              <a:rPr lang="zh-CN" altLang="en-US" sz="2800" dirty="0">
                <a:latin typeface="Times New Roman" panose="02020603050405020304" pitchFamily="18" charset="0"/>
                <a:ea typeface="宋体" panose="02010600030101010101" pitchFamily="2" charset="-122"/>
              </a:rPr>
              <a:t>概率）下，收益率 </a:t>
            </a:r>
            <a:r>
              <a:rPr lang="zh-CN" altLang="en-US" sz="2800" dirty="0" smtClean="0">
                <a:latin typeface="Times New Roman" panose="02020603050405020304" pitchFamily="18" charset="0"/>
                <a:ea typeface="宋体" panose="02010600030101010101" pitchFamily="2" charset="-122"/>
              </a:rPr>
              <a:t>     低于              的</a:t>
            </a:r>
            <a:r>
              <a:rPr lang="zh-CN" altLang="en-US" sz="2800" dirty="0">
                <a:latin typeface="Times New Roman" panose="02020603050405020304" pitchFamily="18" charset="0"/>
                <a:ea typeface="宋体" panose="02010600030101010101" pitchFamily="2" charset="-122"/>
              </a:rPr>
              <a:t>概率为 ，即</a:t>
            </a:r>
            <a:r>
              <a:rPr lang="zh-CN" altLang="en-US"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r>
              <a:rPr lang="zh-CN" altLang="zh-CN" sz="2800" dirty="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9-11</a:t>
            </a:r>
            <a:r>
              <a:rPr lang="zh-CN" altLang="zh-CN" sz="2800" dirty="0" smtClean="0">
                <a:latin typeface="Times New Roman" panose="02020603050405020304" pitchFamily="18" charset="0"/>
                <a:ea typeface="宋体" panose="02010600030101010101" pitchFamily="2" charset="-122"/>
              </a:rPr>
              <a:t>） </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zh-CN" sz="2800" dirty="0">
                <a:latin typeface="Times New Roman" panose="02020603050405020304" pitchFamily="18" charset="0"/>
                <a:ea typeface="宋体" panose="02010600030101010101" pitchFamily="2" charset="-122"/>
              </a:rPr>
              <a:t>依据中心极限定理，有</a:t>
            </a:r>
            <a:r>
              <a:rPr lang="zh-CN" altLang="zh-CN"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r>
              <a:rPr lang="zh-CN" altLang="zh-CN" sz="2800" dirty="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9-12</a:t>
            </a:r>
            <a:r>
              <a:rPr lang="zh-CN" altLang="zh-CN"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zh-CN" sz="2800" dirty="0">
                <a:latin typeface="Times New Roman" panose="02020603050405020304" pitchFamily="18" charset="0"/>
                <a:ea typeface="宋体" panose="02010600030101010101" pitchFamily="2" charset="-122"/>
              </a:rPr>
              <a:t>记为</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9-13</a:t>
            </a:r>
            <a:r>
              <a:rPr lang="zh-CN" altLang="zh-CN"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370702205"/>
              </p:ext>
            </p:extLst>
          </p:nvPr>
        </p:nvGraphicFramePr>
        <p:xfrm>
          <a:off x="5589563" y="2564807"/>
          <a:ext cx="1016546" cy="432145"/>
        </p:xfrm>
        <a:graphic>
          <a:graphicData uri="http://schemas.openxmlformats.org/presentationml/2006/ole">
            <mc:AlternateContent xmlns:mc="http://schemas.openxmlformats.org/markup-compatibility/2006">
              <mc:Choice xmlns:v="urn:schemas-microsoft-com:vml" Requires="v">
                <p:oleObj spid="_x0000_s13512" name="Equation" r:id="rId3" imgW="507960" imgH="215640" progId="Equation.DSMT4">
                  <p:embed/>
                </p:oleObj>
              </mc:Choice>
              <mc:Fallback>
                <p:oleObj name="Equation" r:id="rId3" imgW="507960" imgH="215640" progId="Equation.DSMT4">
                  <p:embed/>
                  <p:pic>
                    <p:nvPicPr>
                      <p:cNvPr id="0" name=""/>
                      <p:cNvPicPr/>
                      <p:nvPr/>
                    </p:nvPicPr>
                    <p:blipFill>
                      <a:blip r:embed="rId4"/>
                      <a:stretch>
                        <a:fillRect/>
                      </a:stretch>
                    </p:blipFill>
                    <p:spPr>
                      <a:xfrm>
                        <a:off x="5589563" y="2564807"/>
                        <a:ext cx="1016546" cy="43214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81392532"/>
              </p:ext>
            </p:extLst>
          </p:nvPr>
        </p:nvGraphicFramePr>
        <p:xfrm>
          <a:off x="1701131" y="2581421"/>
          <a:ext cx="297041" cy="271515"/>
        </p:xfrm>
        <a:graphic>
          <a:graphicData uri="http://schemas.openxmlformats.org/presentationml/2006/ole">
            <mc:AlternateContent xmlns:mc="http://schemas.openxmlformats.org/markup-compatibility/2006">
              <mc:Choice xmlns:v="urn:schemas-microsoft-com:vml" Requires="v">
                <p:oleObj spid="_x0000_s13513" name="Equation" r:id="rId5" imgW="152280" imgH="139680" progId="Equation.DSMT4">
                  <p:embed/>
                </p:oleObj>
              </mc:Choice>
              <mc:Fallback>
                <p:oleObj name="Equation" r:id="rId5" imgW="152280" imgH="139680" progId="Equation.DSMT4">
                  <p:embed/>
                  <p:pic>
                    <p:nvPicPr>
                      <p:cNvPr id="0" name=""/>
                      <p:cNvPicPr/>
                      <p:nvPr/>
                    </p:nvPicPr>
                    <p:blipFill>
                      <a:blip r:embed="rId6"/>
                      <a:stretch>
                        <a:fillRect/>
                      </a:stretch>
                    </p:blipFill>
                    <p:spPr>
                      <a:xfrm>
                        <a:off x="1701131" y="2581421"/>
                        <a:ext cx="297041" cy="27151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539107365"/>
              </p:ext>
            </p:extLst>
          </p:nvPr>
        </p:nvGraphicFramePr>
        <p:xfrm>
          <a:off x="4581451" y="2492896"/>
          <a:ext cx="432048" cy="456672"/>
        </p:xfrm>
        <a:graphic>
          <a:graphicData uri="http://schemas.openxmlformats.org/presentationml/2006/ole">
            <mc:AlternateContent xmlns:mc="http://schemas.openxmlformats.org/markup-compatibility/2006">
              <mc:Choice xmlns:v="urn:schemas-microsoft-com:vml" Requires="v">
                <p:oleObj spid="_x0000_s13514" name="Equation" r:id="rId7" imgW="215640" imgH="228600" progId="Equation.DSMT4">
                  <p:embed/>
                </p:oleObj>
              </mc:Choice>
              <mc:Fallback>
                <p:oleObj name="Equation" r:id="rId7" imgW="215640" imgH="228600" progId="Equation.DSMT4">
                  <p:embed/>
                  <p:pic>
                    <p:nvPicPr>
                      <p:cNvPr id="0" name=""/>
                      <p:cNvPicPr/>
                      <p:nvPr/>
                    </p:nvPicPr>
                    <p:blipFill>
                      <a:blip r:embed="rId8"/>
                      <a:stretch>
                        <a:fillRect/>
                      </a:stretch>
                    </p:blipFill>
                    <p:spPr>
                      <a:xfrm>
                        <a:off x="4581451" y="2492896"/>
                        <a:ext cx="432048" cy="45667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741875074"/>
              </p:ext>
            </p:extLst>
          </p:nvPr>
        </p:nvGraphicFramePr>
        <p:xfrm>
          <a:off x="2854325" y="4037013"/>
          <a:ext cx="6923088" cy="831850"/>
        </p:xfrm>
        <a:graphic>
          <a:graphicData uri="http://schemas.openxmlformats.org/presentationml/2006/ole">
            <mc:AlternateContent xmlns:mc="http://schemas.openxmlformats.org/markup-compatibility/2006">
              <mc:Choice xmlns:v="urn:schemas-microsoft-com:vml" Requires="v">
                <p:oleObj spid="_x0000_s13515" name="Equation" r:id="rId9" imgW="3695400" imgH="444240" progId="Equation.DSMT4">
                  <p:embed/>
                </p:oleObj>
              </mc:Choice>
              <mc:Fallback>
                <p:oleObj name="Equation" r:id="rId9" imgW="3695400" imgH="444240" progId="Equation.DSMT4">
                  <p:embed/>
                  <p:pic>
                    <p:nvPicPr>
                      <p:cNvPr id="0" name=""/>
                      <p:cNvPicPr/>
                      <p:nvPr/>
                    </p:nvPicPr>
                    <p:blipFill>
                      <a:blip r:embed="rId10"/>
                      <a:stretch>
                        <a:fillRect/>
                      </a:stretch>
                    </p:blipFill>
                    <p:spPr>
                      <a:xfrm>
                        <a:off x="2854325" y="4037013"/>
                        <a:ext cx="6923088" cy="83185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553147632"/>
              </p:ext>
            </p:extLst>
          </p:nvPr>
        </p:nvGraphicFramePr>
        <p:xfrm>
          <a:off x="4524375" y="5283200"/>
          <a:ext cx="3155950" cy="809625"/>
        </p:xfrm>
        <a:graphic>
          <a:graphicData uri="http://schemas.openxmlformats.org/presentationml/2006/ole">
            <mc:AlternateContent xmlns:mc="http://schemas.openxmlformats.org/markup-compatibility/2006">
              <mc:Choice xmlns:v="urn:schemas-microsoft-com:vml" Requires="v">
                <p:oleObj spid="_x0000_s13516" name="Equation" r:id="rId11" imgW="1739880" imgH="444240" progId="Equation.DSMT4">
                  <p:embed/>
                </p:oleObj>
              </mc:Choice>
              <mc:Fallback>
                <p:oleObj name="Equation" r:id="rId11" imgW="1739880" imgH="444240" progId="Equation.DSMT4">
                  <p:embed/>
                  <p:pic>
                    <p:nvPicPr>
                      <p:cNvPr id="0" name=""/>
                      <p:cNvPicPr/>
                      <p:nvPr/>
                    </p:nvPicPr>
                    <p:blipFill>
                      <a:blip r:embed="rId12"/>
                      <a:stretch>
                        <a:fillRect/>
                      </a:stretch>
                    </p:blipFill>
                    <p:spPr>
                      <a:xfrm>
                        <a:off x="4524375" y="5283200"/>
                        <a:ext cx="3155950" cy="8096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40139599"/>
              </p:ext>
            </p:extLst>
          </p:nvPr>
        </p:nvGraphicFramePr>
        <p:xfrm>
          <a:off x="4489450" y="3021013"/>
          <a:ext cx="3424238" cy="552450"/>
        </p:xfrm>
        <a:graphic>
          <a:graphicData uri="http://schemas.openxmlformats.org/presentationml/2006/ole">
            <mc:AlternateContent xmlns:mc="http://schemas.openxmlformats.org/markup-compatibility/2006">
              <mc:Choice xmlns:v="urn:schemas-microsoft-com:vml" Requires="v">
                <p:oleObj spid="_x0000_s13517" name="Equation" r:id="rId13" imgW="1498320" imgH="241200" progId="Equation.DSMT4">
                  <p:embed/>
                </p:oleObj>
              </mc:Choice>
              <mc:Fallback>
                <p:oleObj name="Equation" r:id="rId13" imgW="1498320" imgH="241200" progId="Equation.DSMT4">
                  <p:embed/>
                  <p:pic>
                    <p:nvPicPr>
                      <p:cNvPr id="0" name=""/>
                      <p:cNvPicPr/>
                      <p:nvPr/>
                    </p:nvPicPr>
                    <p:blipFill>
                      <a:blip r:embed="rId14"/>
                      <a:stretch>
                        <a:fillRect/>
                      </a:stretch>
                    </p:blipFill>
                    <p:spPr>
                      <a:xfrm>
                        <a:off x="4489450" y="3021013"/>
                        <a:ext cx="3424238" cy="552450"/>
                      </a:xfrm>
                      <a:prstGeom prst="rect">
                        <a:avLst/>
                      </a:prstGeom>
                    </p:spPr>
                  </p:pic>
                </p:oleObj>
              </mc:Fallback>
            </mc:AlternateContent>
          </a:graphicData>
        </a:graphic>
      </p:graphicFrame>
    </p:spTree>
    <p:extLst>
      <p:ext uri="{BB962C8B-B14F-4D97-AF65-F5344CB8AC3E}">
        <p14:creationId xmlns:p14="http://schemas.microsoft.com/office/powerpoint/2010/main" val="3672385263"/>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一、套期保值界定</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43580" y="1216770"/>
            <a:ext cx="11449272" cy="4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zh-CN" altLang="zh-CN" sz="2400" dirty="0" smtClean="0"/>
              <a:t>由</a:t>
            </a:r>
            <a:r>
              <a:rPr lang="en-US" altLang="zh-CN" sz="2400" dirty="0" smtClean="0"/>
              <a:t>                              </a:t>
            </a:r>
            <a:r>
              <a:rPr lang="zh-CN" altLang="zh-CN" sz="2400" dirty="0" smtClean="0"/>
              <a:t>，</a:t>
            </a:r>
            <a:r>
              <a:rPr lang="zh-CN" altLang="zh-CN" sz="2400" dirty="0"/>
              <a:t>则：</a:t>
            </a: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9-14</a:t>
            </a:r>
            <a:r>
              <a:rPr lang="zh-CN" altLang="zh-CN" sz="2400" dirty="0" smtClean="0">
                <a:latin typeface="Times New Roman" panose="02020603050405020304" pitchFamily="18" charset="0"/>
                <a:ea typeface="宋体" panose="02010600030101010101" pitchFamily="2" charset="-122"/>
              </a:rPr>
              <a:t>） </a:t>
            </a: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p>
          <a:p>
            <a:pPr indent="457200">
              <a:lnSpc>
                <a:spcPct val="150000"/>
              </a:lnSpc>
            </a:pPr>
            <a:r>
              <a:rPr lang="zh-CN" altLang="en-US" sz="2400" dirty="0" smtClean="0"/>
              <a:t>故此，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9-15</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zh-CN" sz="2400" dirty="0"/>
              <a:t>其中，</a:t>
            </a:r>
            <a:r>
              <a:rPr lang="en-US" altLang="zh-CN" sz="2400" dirty="0"/>
              <a:t> </a:t>
            </a:r>
            <a:r>
              <a:rPr lang="en-US" altLang="zh-CN" sz="2400" dirty="0" smtClean="0"/>
              <a:t>           </a:t>
            </a:r>
            <a:r>
              <a:rPr lang="zh-CN" altLang="zh-CN" sz="2400" dirty="0" smtClean="0"/>
              <a:t>表示</a:t>
            </a:r>
            <a:r>
              <a:rPr lang="zh-CN" altLang="zh-CN" sz="2400" dirty="0"/>
              <a:t>标准正态分布</a:t>
            </a:r>
            <a:r>
              <a:rPr lang="en-US" altLang="zh-CN" sz="2400" dirty="0"/>
              <a:t> </a:t>
            </a:r>
            <a:r>
              <a:rPr lang="en-US" altLang="zh-CN" sz="2400" dirty="0" smtClean="0"/>
              <a:t>    </a:t>
            </a:r>
            <a:r>
              <a:rPr lang="zh-CN" altLang="zh-CN" sz="2400" dirty="0" smtClean="0"/>
              <a:t>分位数</a:t>
            </a:r>
            <a:r>
              <a:rPr lang="zh-CN" altLang="zh-CN" sz="2400" dirty="0"/>
              <a:t>。</a:t>
            </a:r>
          </a:p>
          <a:p>
            <a:pPr indent="457200">
              <a:lnSpc>
                <a:spcPct val="150000"/>
              </a:lnSpc>
            </a:pPr>
            <a:r>
              <a:rPr lang="zh-CN" altLang="zh-CN" sz="2400" dirty="0"/>
              <a:t>故此，代入可得：</a:t>
            </a: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9-16</a:t>
            </a:r>
            <a:r>
              <a:rPr lang="zh-CN" altLang="zh-CN" sz="2400" dirty="0" smtClean="0">
                <a:latin typeface="Times New Roman" panose="02020603050405020304" pitchFamily="18" charset="0"/>
                <a:ea typeface="宋体" panose="02010600030101010101" pitchFamily="2" charset="-122"/>
              </a:rPr>
              <a:t>）</a:t>
            </a:r>
            <a:endParaRPr lang="zh-CN" altLang="zh-CN" sz="24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851030770"/>
              </p:ext>
            </p:extLst>
          </p:nvPr>
        </p:nvGraphicFramePr>
        <p:xfrm>
          <a:off x="1341091" y="1267420"/>
          <a:ext cx="2006600" cy="433388"/>
        </p:xfrm>
        <a:graphic>
          <a:graphicData uri="http://schemas.openxmlformats.org/presentationml/2006/ole">
            <mc:AlternateContent xmlns:mc="http://schemas.openxmlformats.org/markup-compatibility/2006">
              <mc:Choice xmlns:v="urn:schemas-microsoft-com:vml" Requires="v">
                <p:oleObj spid="_x0000_s14520" name="Equation" r:id="rId3" imgW="1002960" imgH="215640" progId="Equation.DSMT4">
                  <p:embed/>
                </p:oleObj>
              </mc:Choice>
              <mc:Fallback>
                <p:oleObj name="Equation" r:id="rId3" imgW="1002960" imgH="215640" progId="Equation.DSMT4">
                  <p:embed/>
                  <p:pic>
                    <p:nvPicPr>
                      <p:cNvPr id="0" name=""/>
                      <p:cNvPicPr/>
                      <p:nvPr/>
                    </p:nvPicPr>
                    <p:blipFill>
                      <a:blip r:embed="rId4"/>
                      <a:stretch>
                        <a:fillRect/>
                      </a:stretch>
                    </p:blipFill>
                    <p:spPr>
                      <a:xfrm>
                        <a:off x="1341091" y="1267420"/>
                        <a:ext cx="2006600" cy="4333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289475904"/>
              </p:ext>
            </p:extLst>
          </p:nvPr>
        </p:nvGraphicFramePr>
        <p:xfrm>
          <a:off x="1690688" y="2997200"/>
          <a:ext cx="3917950" cy="500063"/>
        </p:xfrm>
        <a:graphic>
          <a:graphicData uri="http://schemas.openxmlformats.org/presentationml/2006/ole">
            <mc:AlternateContent xmlns:mc="http://schemas.openxmlformats.org/markup-compatibility/2006">
              <mc:Choice xmlns:v="urn:schemas-microsoft-com:vml" Requires="v">
                <p:oleObj spid="_x0000_s14521" name="Equation" r:id="rId5" imgW="1790640" imgH="228600" progId="Equation.DSMT4">
                  <p:embed/>
                </p:oleObj>
              </mc:Choice>
              <mc:Fallback>
                <p:oleObj name="Equation" r:id="rId5" imgW="1790640" imgH="228600" progId="Equation.DSMT4">
                  <p:embed/>
                  <p:pic>
                    <p:nvPicPr>
                      <p:cNvPr id="0" name=""/>
                      <p:cNvPicPr/>
                      <p:nvPr/>
                    </p:nvPicPr>
                    <p:blipFill>
                      <a:blip r:embed="rId6"/>
                      <a:stretch>
                        <a:fillRect/>
                      </a:stretch>
                    </p:blipFill>
                    <p:spPr>
                      <a:xfrm>
                        <a:off x="1690688" y="2997200"/>
                        <a:ext cx="3917950" cy="5000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93183012"/>
              </p:ext>
            </p:extLst>
          </p:nvPr>
        </p:nvGraphicFramePr>
        <p:xfrm>
          <a:off x="3178175" y="4868863"/>
          <a:ext cx="6011863" cy="476250"/>
        </p:xfrm>
        <a:graphic>
          <a:graphicData uri="http://schemas.openxmlformats.org/presentationml/2006/ole">
            <mc:AlternateContent xmlns:mc="http://schemas.openxmlformats.org/markup-compatibility/2006">
              <mc:Choice xmlns:v="urn:schemas-microsoft-com:vml" Requires="v">
                <p:oleObj spid="_x0000_s14522" name="Equation" r:id="rId7" imgW="3225600" imgH="253800" progId="Equation.DSMT4">
                  <p:embed/>
                </p:oleObj>
              </mc:Choice>
              <mc:Fallback>
                <p:oleObj name="Equation" r:id="rId7" imgW="3225600" imgH="253800" progId="Equation.DSMT4">
                  <p:embed/>
                  <p:pic>
                    <p:nvPicPr>
                      <p:cNvPr id="0" name=""/>
                      <p:cNvPicPr/>
                      <p:nvPr/>
                    </p:nvPicPr>
                    <p:blipFill>
                      <a:blip r:embed="rId8"/>
                      <a:stretch>
                        <a:fillRect/>
                      </a:stretch>
                    </p:blipFill>
                    <p:spPr>
                      <a:xfrm>
                        <a:off x="3178175" y="4868863"/>
                        <a:ext cx="6011863" cy="47625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562719700"/>
              </p:ext>
            </p:extLst>
          </p:nvPr>
        </p:nvGraphicFramePr>
        <p:xfrm>
          <a:off x="2628900" y="1905000"/>
          <a:ext cx="7058025" cy="876300"/>
        </p:xfrm>
        <a:graphic>
          <a:graphicData uri="http://schemas.openxmlformats.org/presentationml/2006/ole">
            <mc:AlternateContent xmlns:mc="http://schemas.openxmlformats.org/markup-compatibility/2006">
              <mc:Choice xmlns:v="urn:schemas-microsoft-com:vml" Requires="v">
                <p:oleObj spid="_x0000_s14523" name="Equation" r:id="rId9" imgW="3581280" imgH="444240" progId="Equation.DSMT4">
                  <p:embed/>
                </p:oleObj>
              </mc:Choice>
              <mc:Fallback>
                <p:oleObj name="Equation" r:id="rId9" imgW="3581280" imgH="444240" progId="Equation.DSMT4">
                  <p:embed/>
                  <p:pic>
                    <p:nvPicPr>
                      <p:cNvPr id="0" name=""/>
                      <p:cNvPicPr/>
                      <p:nvPr/>
                    </p:nvPicPr>
                    <p:blipFill>
                      <a:blip r:embed="rId10"/>
                      <a:stretch>
                        <a:fillRect/>
                      </a:stretch>
                    </p:blipFill>
                    <p:spPr>
                      <a:xfrm>
                        <a:off x="2628900" y="1905000"/>
                        <a:ext cx="7058025" cy="8763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64740989"/>
              </p:ext>
            </p:extLst>
          </p:nvPr>
        </p:nvGraphicFramePr>
        <p:xfrm>
          <a:off x="1773139" y="3645024"/>
          <a:ext cx="936104" cy="468052"/>
        </p:xfrm>
        <a:graphic>
          <a:graphicData uri="http://schemas.openxmlformats.org/presentationml/2006/ole">
            <mc:AlternateContent xmlns:mc="http://schemas.openxmlformats.org/markup-compatibility/2006">
              <mc:Choice xmlns:v="urn:schemas-microsoft-com:vml" Requires="v">
                <p:oleObj spid="_x0000_s14524" name="Equation" r:id="rId11" imgW="457200" imgH="228600" progId="Equation.DSMT4">
                  <p:embed/>
                </p:oleObj>
              </mc:Choice>
              <mc:Fallback>
                <p:oleObj name="Equation" r:id="rId11" imgW="457200" imgH="228600" progId="Equation.DSMT4">
                  <p:embed/>
                  <p:pic>
                    <p:nvPicPr>
                      <p:cNvPr id="0" name=""/>
                      <p:cNvPicPr/>
                      <p:nvPr/>
                    </p:nvPicPr>
                    <p:blipFill>
                      <a:blip r:embed="rId12"/>
                      <a:stretch>
                        <a:fillRect/>
                      </a:stretch>
                    </p:blipFill>
                    <p:spPr>
                      <a:xfrm>
                        <a:off x="1773139" y="3645024"/>
                        <a:ext cx="936104" cy="46805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582376473"/>
              </p:ext>
            </p:extLst>
          </p:nvPr>
        </p:nvGraphicFramePr>
        <p:xfrm>
          <a:off x="5157515" y="3730309"/>
          <a:ext cx="360040" cy="327656"/>
        </p:xfrm>
        <a:graphic>
          <a:graphicData uri="http://schemas.openxmlformats.org/presentationml/2006/ole">
            <mc:AlternateContent xmlns:mc="http://schemas.openxmlformats.org/markup-compatibility/2006">
              <mc:Choice xmlns:v="urn:schemas-microsoft-com:vml" Requires="v">
                <p:oleObj spid="_x0000_s14525" name="Equation" r:id="rId13" imgW="139680" imgH="126720" progId="Equation.DSMT4">
                  <p:embed/>
                </p:oleObj>
              </mc:Choice>
              <mc:Fallback>
                <p:oleObj name="Equation" r:id="rId13" imgW="139680" imgH="126720" progId="Equation.DSMT4">
                  <p:embed/>
                  <p:pic>
                    <p:nvPicPr>
                      <p:cNvPr id="0" name="对象 7"/>
                      <p:cNvPicPr>
                        <a:picLocks noChangeAspect="1" noChangeArrowheads="1"/>
                      </p:cNvPicPr>
                      <p:nvPr/>
                    </p:nvPicPr>
                    <p:blipFill>
                      <a:blip r:embed="rId14"/>
                      <a:srcRect/>
                      <a:stretch>
                        <a:fillRect/>
                      </a:stretch>
                    </p:blipFill>
                    <p:spPr bwMode="auto">
                      <a:xfrm>
                        <a:off x="5157515" y="3730309"/>
                        <a:ext cx="360040" cy="32765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961795"/>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600" b="1" dirty="0" smtClean="0">
                <a:latin typeface="Times New Roman" panose="02020603050405020304" pitchFamily="18" charset="0"/>
                <a:ea typeface="宋体" panose="02010600030101010101" pitchFamily="2" charset="-122"/>
              </a:rPr>
              <a:t>（二）基于</a:t>
            </a:r>
            <a:r>
              <a:rPr lang="en-US" altLang="zh-CN" sz="2600" b="1" dirty="0" err="1">
                <a:latin typeface="Times New Roman" panose="02020603050405020304" pitchFamily="18" charset="0"/>
                <a:ea typeface="宋体" panose="02010600030101010101" pitchFamily="2" charset="-122"/>
              </a:rPr>
              <a:t>VaR</a:t>
            </a:r>
            <a:r>
              <a:rPr lang="zh-CN" altLang="en-US" sz="2600" b="1" dirty="0">
                <a:latin typeface="Times New Roman" panose="02020603050405020304" pitchFamily="18" charset="0"/>
                <a:ea typeface="宋体" panose="02010600030101010101" pitchFamily="2" charset="-122"/>
              </a:rPr>
              <a:t>模型的最优套期保值</a:t>
            </a:r>
            <a:r>
              <a:rPr lang="zh-CN" altLang="en-US" sz="2600" b="1" dirty="0" smtClean="0">
                <a:latin typeface="Times New Roman" panose="02020603050405020304" pitchFamily="18" charset="0"/>
                <a:ea typeface="宋体" panose="02010600030101010101" pitchFamily="2" charset="-122"/>
              </a:rPr>
              <a:t>比率</a:t>
            </a:r>
            <a:endParaRPr lang="en-US" altLang="zh-CN" sz="2600" b="1" dirty="0" smtClean="0">
              <a:latin typeface="Times New Roman" panose="02020603050405020304" pitchFamily="18" charset="0"/>
              <a:ea typeface="宋体" panose="02010600030101010101" pitchFamily="2" charset="-122"/>
            </a:endParaRPr>
          </a:p>
          <a:p>
            <a:pPr indent="457200" algn="just">
              <a:lnSpc>
                <a:spcPct val="150000"/>
              </a:lnSpc>
            </a:pPr>
            <a:r>
              <a:rPr lang="zh-CN" altLang="en-US" sz="2200" dirty="0">
                <a:latin typeface="Times New Roman" panose="02020603050405020304" pitchFamily="18" charset="0"/>
                <a:ea typeface="宋体" panose="02010600030101010101" pitchFamily="2" charset="-122"/>
              </a:rPr>
              <a:t>为得到</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模型的最优套期保值比率，令（</a:t>
            </a:r>
            <a:r>
              <a:rPr lang="en-US" altLang="zh-CN" sz="2200" dirty="0" smtClean="0">
                <a:latin typeface="Times New Roman" panose="02020603050405020304" pitchFamily="18" charset="0"/>
                <a:ea typeface="宋体" panose="02010600030101010101" pitchFamily="2" charset="-122"/>
              </a:rPr>
              <a:t>9-16</a:t>
            </a:r>
            <a:r>
              <a:rPr lang="zh-CN" altLang="en-US" sz="2200" dirty="0" smtClean="0">
                <a:latin typeface="Times New Roman" panose="02020603050405020304" pitchFamily="18" charset="0"/>
                <a:ea typeface="宋体" panose="02010600030101010101" pitchFamily="2" charset="-122"/>
              </a:rPr>
              <a:t>）</a:t>
            </a:r>
            <a:r>
              <a:rPr lang="zh-CN" altLang="en-US" sz="2200" dirty="0">
                <a:latin typeface="Times New Roman" panose="02020603050405020304" pitchFamily="18" charset="0"/>
                <a:ea typeface="宋体" panose="02010600030101010101" pitchFamily="2" charset="-122"/>
              </a:rPr>
              <a:t>式</a:t>
            </a:r>
            <a:r>
              <a:rPr lang="zh-CN" altLang="en-US" sz="2200" dirty="0" smtClean="0">
                <a:latin typeface="Times New Roman" panose="02020603050405020304" pitchFamily="18" charset="0"/>
                <a:ea typeface="宋体" panose="02010600030101010101" pitchFamily="2" charset="-122"/>
              </a:rPr>
              <a:t>对</a:t>
            </a:r>
            <a:r>
              <a:rPr lang="en-US" altLang="zh-CN" sz="2200" b="1" i="1" dirty="0" smtClean="0">
                <a:latin typeface="Times New Roman" panose="02020603050405020304" pitchFamily="18" charset="0"/>
                <a:ea typeface="宋体" panose="02010600030101010101" pitchFamily="2" charset="-122"/>
              </a:rPr>
              <a:t>h</a:t>
            </a:r>
            <a:r>
              <a:rPr lang="zh-CN" altLang="en-US" sz="2200" dirty="0" smtClean="0">
                <a:latin typeface="Times New Roman" panose="02020603050405020304" pitchFamily="18" charset="0"/>
                <a:ea typeface="宋体" panose="02010600030101010101" pitchFamily="2" charset="-122"/>
              </a:rPr>
              <a:t>的</a:t>
            </a:r>
            <a:r>
              <a:rPr lang="zh-CN" altLang="en-US" sz="2200" dirty="0">
                <a:latin typeface="Times New Roman" panose="02020603050405020304" pitchFamily="18" charset="0"/>
                <a:ea typeface="宋体" panose="02010600030101010101" pitchFamily="2" charset="-122"/>
              </a:rPr>
              <a:t>一阶导数等于</a:t>
            </a:r>
            <a:r>
              <a:rPr lang="en-US" altLang="zh-CN" sz="2200" dirty="0">
                <a:latin typeface="Times New Roman" panose="02020603050405020304" pitchFamily="18" charset="0"/>
                <a:ea typeface="宋体" panose="02010600030101010101" pitchFamily="2" charset="-122"/>
              </a:rPr>
              <a:t>0</a:t>
            </a:r>
            <a:r>
              <a:rPr lang="zh-CN" altLang="en-US" sz="2200" dirty="0">
                <a:latin typeface="Times New Roman" panose="02020603050405020304" pitchFamily="18" charset="0"/>
                <a:ea typeface="宋体" panose="02010600030101010101" pitchFamily="2" charset="-122"/>
              </a:rPr>
              <a:t>，则有</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9-17</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p>
          <a:p>
            <a:pPr indent="457200" algn="just">
              <a:lnSpc>
                <a:spcPct val="150000"/>
              </a:lnSpc>
            </a:pP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9-18</a:t>
            </a:r>
            <a:r>
              <a:rPr lang="zh-CN" altLang="zh-CN" sz="2200" dirty="0">
                <a:latin typeface="Times New Roman" panose="02020603050405020304" pitchFamily="18" charset="0"/>
                <a:ea typeface="宋体" panose="02010600030101010101" pitchFamily="2" charset="-122"/>
              </a:rPr>
              <a:t>）</a:t>
            </a: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求解</a:t>
            </a:r>
            <a:r>
              <a:rPr lang="zh-CN" altLang="en-US" sz="2200" dirty="0">
                <a:latin typeface="Times New Roman" panose="02020603050405020304" pitchFamily="18" charset="0"/>
                <a:ea typeface="宋体" panose="02010600030101010101" pitchFamily="2" charset="-122"/>
              </a:rPr>
              <a:t>得到</a:t>
            </a:r>
            <a:r>
              <a:rPr lang="zh-CN" altLang="en-US"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9-19</a:t>
            </a:r>
            <a:r>
              <a:rPr lang="zh-CN" altLang="zh-CN"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3" name="对象 2"/>
          <p:cNvGraphicFramePr>
            <a:graphicFrameLocks noChangeAspect="1"/>
          </p:cNvGraphicFramePr>
          <p:nvPr>
            <p:extLst>
              <p:ext uri="{D42A27DB-BD31-4B8C-83A1-F6EECF244321}">
                <p14:modId xmlns:p14="http://schemas.microsoft.com/office/powerpoint/2010/main" val="262807249"/>
              </p:ext>
            </p:extLst>
          </p:nvPr>
        </p:nvGraphicFramePr>
        <p:xfrm>
          <a:off x="3213100" y="1989138"/>
          <a:ext cx="5832475" cy="882650"/>
        </p:xfrm>
        <a:graphic>
          <a:graphicData uri="http://schemas.openxmlformats.org/presentationml/2006/ole">
            <mc:AlternateContent xmlns:mc="http://schemas.openxmlformats.org/markup-compatibility/2006">
              <mc:Choice xmlns:v="urn:schemas-microsoft-com:vml" Requires="v">
                <p:oleObj spid="_x0000_s15456" name="Equation" r:id="rId3" imgW="3009600" imgH="457200" progId="Equation.DSMT4">
                  <p:embed/>
                </p:oleObj>
              </mc:Choice>
              <mc:Fallback>
                <p:oleObj name="Equation" r:id="rId3" imgW="3009600" imgH="457200" progId="Equation.DSMT4">
                  <p:embed/>
                  <p:pic>
                    <p:nvPicPr>
                      <p:cNvPr id="0" name=""/>
                      <p:cNvPicPr/>
                      <p:nvPr/>
                    </p:nvPicPr>
                    <p:blipFill>
                      <a:blip r:embed="rId4"/>
                      <a:stretch>
                        <a:fillRect/>
                      </a:stretch>
                    </p:blipFill>
                    <p:spPr>
                      <a:xfrm>
                        <a:off x="3213100" y="1989138"/>
                        <a:ext cx="5832475" cy="88265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015068686"/>
              </p:ext>
            </p:extLst>
          </p:nvPr>
        </p:nvGraphicFramePr>
        <p:xfrm>
          <a:off x="3429323" y="4221088"/>
          <a:ext cx="4968552" cy="2189581"/>
        </p:xfrm>
        <a:graphic>
          <a:graphicData uri="http://schemas.openxmlformats.org/presentationml/2006/ole">
            <mc:AlternateContent xmlns:mc="http://schemas.openxmlformats.org/markup-compatibility/2006">
              <mc:Choice xmlns:v="urn:schemas-microsoft-com:vml" Requires="v">
                <p:oleObj spid="_x0000_s15457" name="Equation" r:id="rId5" imgW="2908080" imgH="1282680" progId="Equation.DSMT4">
                  <p:embed/>
                </p:oleObj>
              </mc:Choice>
              <mc:Fallback>
                <p:oleObj name="Equation" r:id="rId5" imgW="2908080" imgH="1282680" progId="Equation.DSMT4">
                  <p:embed/>
                  <p:pic>
                    <p:nvPicPr>
                      <p:cNvPr id="0" name=""/>
                      <p:cNvPicPr/>
                      <p:nvPr/>
                    </p:nvPicPr>
                    <p:blipFill>
                      <a:blip r:embed="rId6"/>
                      <a:stretch>
                        <a:fillRect/>
                      </a:stretch>
                    </p:blipFill>
                    <p:spPr>
                      <a:xfrm>
                        <a:off x="3429323" y="4221088"/>
                        <a:ext cx="4968552" cy="218958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134471468"/>
              </p:ext>
            </p:extLst>
          </p:nvPr>
        </p:nvGraphicFramePr>
        <p:xfrm>
          <a:off x="3429323" y="2940054"/>
          <a:ext cx="5400600" cy="1133276"/>
        </p:xfrm>
        <a:graphic>
          <a:graphicData uri="http://schemas.openxmlformats.org/presentationml/2006/ole">
            <mc:AlternateContent xmlns:mc="http://schemas.openxmlformats.org/markup-compatibility/2006">
              <mc:Choice xmlns:v="urn:schemas-microsoft-com:vml" Requires="v">
                <p:oleObj spid="_x0000_s15458" name="Equation" r:id="rId7" imgW="2781000" imgH="583920" progId="Equation.DSMT4">
                  <p:embed/>
                </p:oleObj>
              </mc:Choice>
              <mc:Fallback>
                <p:oleObj name="Equation" r:id="rId7" imgW="2781000" imgH="583920" progId="Equation.DSMT4">
                  <p:embed/>
                  <p:pic>
                    <p:nvPicPr>
                      <p:cNvPr id="0" name=""/>
                      <p:cNvPicPr/>
                      <p:nvPr/>
                    </p:nvPicPr>
                    <p:blipFill>
                      <a:blip r:embed="rId8"/>
                      <a:stretch>
                        <a:fillRect/>
                      </a:stretch>
                    </p:blipFill>
                    <p:spPr>
                      <a:xfrm>
                        <a:off x="3429323" y="2940054"/>
                        <a:ext cx="5400600" cy="1133276"/>
                      </a:xfrm>
                      <a:prstGeom prst="rect">
                        <a:avLst/>
                      </a:prstGeom>
                    </p:spPr>
                  </p:pic>
                </p:oleObj>
              </mc:Fallback>
            </mc:AlternateContent>
          </a:graphicData>
        </a:graphic>
      </p:graphicFrame>
    </p:spTree>
    <p:extLst>
      <p:ext uri="{BB962C8B-B14F-4D97-AF65-F5344CB8AC3E}">
        <p14:creationId xmlns:p14="http://schemas.microsoft.com/office/powerpoint/2010/main" val="731233918"/>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200" dirty="0" smtClean="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9-20</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p>
          <a:p>
            <a:pPr indent="457200" algn="just">
              <a:lnSpc>
                <a:spcPct val="150000"/>
              </a:lnSpc>
            </a:pP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t>因为</a:t>
            </a:r>
            <a:r>
              <a:rPr lang="en-US" altLang="zh-CN" sz="2200" dirty="0" smtClean="0"/>
              <a:t>            </a:t>
            </a:r>
            <a:r>
              <a:rPr lang="zh-CN" altLang="zh-CN" sz="2200" dirty="0"/>
              <a:t>，则：</a:t>
            </a: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9-21</a:t>
            </a:r>
            <a:r>
              <a:rPr lang="zh-CN" altLang="zh-CN"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pPr indent="457200">
              <a:lnSpc>
                <a:spcPct val="150000"/>
              </a:lnSpc>
            </a:pPr>
            <a:r>
              <a:rPr lang="zh-CN" altLang="en-US" sz="2200" dirty="0">
                <a:latin typeface="Times New Roman" panose="02020603050405020304" pitchFamily="18" charset="0"/>
                <a:ea typeface="宋体" panose="02010600030101010101" pitchFamily="2" charset="-122"/>
              </a:rPr>
              <a:t>故此，由一阶偏导等于零，二阶偏导大于零可知在 </a:t>
            </a:r>
            <a:r>
              <a:rPr lang="zh-CN" altLang="en-US" sz="2200" dirty="0" smtClean="0">
                <a:latin typeface="Times New Roman" panose="02020603050405020304" pitchFamily="18" charset="0"/>
                <a:ea typeface="宋体" panose="02010600030101010101" pitchFamily="2" charset="-122"/>
              </a:rPr>
              <a:t>            处</a:t>
            </a:r>
            <a:r>
              <a:rPr lang="zh-CN" altLang="en-US" sz="2200" dirty="0">
                <a:latin typeface="Times New Roman" panose="02020603050405020304" pitchFamily="18" charset="0"/>
                <a:ea typeface="宋体" panose="02010600030101010101" pitchFamily="2" charset="-122"/>
              </a:rPr>
              <a:t>可使得</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取得极小值，此时，最优套期保值比率为：</a:t>
            </a:r>
            <a:r>
              <a:rPr lang="en-US" altLang="zh-CN" sz="2200" dirty="0" smtClean="0">
                <a:latin typeface="Times New Roman" panose="02020603050405020304" pitchFamily="18" charset="0"/>
                <a:ea typeface="宋体" panose="02010600030101010101" pitchFamily="2" charset="-122"/>
              </a:rPr>
              <a:t>                                                                                                                                                          </a:t>
            </a: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9-22</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                      </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t>                                                                                                                                                                   </a:t>
            </a: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3" name="对象 2"/>
          <p:cNvGraphicFramePr>
            <a:graphicFrameLocks noChangeAspect="1"/>
          </p:cNvGraphicFramePr>
          <p:nvPr>
            <p:extLst>
              <p:ext uri="{D42A27DB-BD31-4B8C-83A1-F6EECF244321}">
                <p14:modId xmlns:p14="http://schemas.microsoft.com/office/powerpoint/2010/main" val="713179470"/>
              </p:ext>
            </p:extLst>
          </p:nvPr>
        </p:nvGraphicFramePr>
        <p:xfrm>
          <a:off x="3501331" y="1125364"/>
          <a:ext cx="5070475" cy="1079500"/>
        </p:xfrm>
        <a:graphic>
          <a:graphicData uri="http://schemas.openxmlformats.org/presentationml/2006/ole">
            <mc:AlternateContent xmlns:mc="http://schemas.openxmlformats.org/markup-compatibility/2006">
              <mc:Choice xmlns:v="urn:schemas-microsoft-com:vml" Requires="v">
                <p:oleObj spid="_x0000_s16531" name="Equation" r:id="rId3" imgW="2616120" imgH="558720" progId="Equation.DSMT4">
                  <p:embed/>
                </p:oleObj>
              </mc:Choice>
              <mc:Fallback>
                <p:oleObj name="Equation" r:id="rId3" imgW="2616120" imgH="558720" progId="Equation.DSMT4">
                  <p:embed/>
                  <p:pic>
                    <p:nvPicPr>
                      <p:cNvPr id="0" name=""/>
                      <p:cNvPicPr/>
                      <p:nvPr/>
                    </p:nvPicPr>
                    <p:blipFill>
                      <a:blip r:embed="rId4"/>
                      <a:stretch>
                        <a:fillRect/>
                      </a:stretch>
                    </p:blipFill>
                    <p:spPr>
                      <a:xfrm>
                        <a:off x="3501331" y="1125364"/>
                        <a:ext cx="5070475" cy="10795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537026919"/>
              </p:ext>
            </p:extLst>
          </p:nvPr>
        </p:nvGraphicFramePr>
        <p:xfrm>
          <a:off x="2997275" y="2564904"/>
          <a:ext cx="5902325" cy="866775"/>
        </p:xfrm>
        <a:graphic>
          <a:graphicData uri="http://schemas.openxmlformats.org/presentationml/2006/ole">
            <mc:AlternateContent xmlns:mc="http://schemas.openxmlformats.org/markup-compatibility/2006">
              <mc:Choice xmlns:v="urn:schemas-microsoft-com:vml" Requires="v">
                <p:oleObj spid="_x0000_s16532" name="Equation" r:id="rId5" imgW="3454200" imgH="507960" progId="Equation.DSMT4">
                  <p:embed/>
                </p:oleObj>
              </mc:Choice>
              <mc:Fallback>
                <p:oleObj name="Equation" r:id="rId5" imgW="3454200" imgH="507960" progId="Equation.DSMT4">
                  <p:embed/>
                  <p:pic>
                    <p:nvPicPr>
                      <p:cNvPr id="0" name=""/>
                      <p:cNvPicPr/>
                      <p:nvPr/>
                    </p:nvPicPr>
                    <p:blipFill>
                      <a:blip r:embed="rId6"/>
                      <a:stretch>
                        <a:fillRect/>
                      </a:stretch>
                    </p:blipFill>
                    <p:spPr>
                      <a:xfrm>
                        <a:off x="2997275" y="2564904"/>
                        <a:ext cx="5902325" cy="86677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62542935"/>
              </p:ext>
            </p:extLst>
          </p:nvPr>
        </p:nvGraphicFramePr>
        <p:xfrm>
          <a:off x="1704207" y="2265336"/>
          <a:ext cx="789012" cy="515592"/>
        </p:xfrm>
        <a:graphic>
          <a:graphicData uri="http://schemas.openxmlformats.org/presentationml/2006/ole">
            <mc:AlternateContent xmlns:mc="http://schemas.openxmlformats.org/markup-compatibility/2006">
              <mc:Choice xmlns:v="urn:schemas-microsoft-com:vml" Requires="v">
                <p:oleObj spid="_x0000_s16533" name="Equation" r:id="rId7" imgW="330120" imgH="215640" progId="Equation.DSMT4">
                  <p:embed/>
                </p:oleObj>
              </mc:Choice>
              <mc:Fallback>
                <p:oleObj name="Equation" r:id="rId7" imgW="330120" imgH="215640" progId="Equation.DSMT4">
                  <p:embed/>
                  <p:pic>
                    <p:nvPicPr>
                      <p:cNvPr id="0" name=""/>
                      <p:cNvPicPr/>
                      <p:nvPr/>
                    </p:nvPicPr>
                    <p:blipFill>
                      <a:blip r:embed="rId8"/>
                      <a:stretch>
                        <a:fillRect/>
                      </a:stretch>
                    </p:blipFill>
                    <p:spPr>
                      <a:xfrm>
                        <a:off x="1704207" y="2265336"/>
                        <a:ext cx="789012" cy="51559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279157376"/>
              </p:ext>
            </p:extLst>
          </p:nvPr>
        </p:nvGraphicFramePr>
        <p:xfrm>
          <a:off x="3614738" y="4506441"/>
          <a:ext cx="4665662" cy="866775"/>
        </p:xfrm>
        <a:graphic>
          <a:graphicData uri="http://schemas.openxmlformats.org/presentationml/2006/ole">
            <mc:AlternateContent xmlns:mc="http://schemas.openxmlformats.org/markup-compatibility/2006">
              <mc:Choice xmlns:v="urn:schemas-microsoft-com:vml" Requires="v">
                <p:oleObj spid="_x0000_s16534" name="Equation" r:id="rId9" imgW="2730240" imgH="507960" progId="Equation.DSMT4">
                  <p:embed/>
                </p:oleObj>
              </mc:Choice>
              <mc:Fallback>
                <p:oleObj name="Equation" r:id="rId9" imgW="2730240" imgH="507960" progId="Equation.DSMT4">
                  <p:embed/>
                  <p:pic>
                    <p:nvPicPr>
                      <p:cNvPr id="0" name="对象 6"/>
                      <p:cNvPicPr>
                        <a:picLocks noChangeAspect="1" noChangeArrowheads="1"/>
                      </p:cNvPicPr>
                      <p:nvPr/>
                    </p:nvPicPr>
                    <p:blipFill>
                      <a:blip r:embed="rId10"/>
                      <a:srcRect/>
                      <a:stretch>
                        <a:fillRect/>
                      </a:stretch>
                    </p:blipFill>
                    <p:spPr bwMode="auto">
                      <a:xfrm>
                        <a:off x="3614738" y="4506441"/>
                        <a:ext cx="46656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72645017"/>
              </p:ext>
            </p:extLst>
          </p:nvPr>
        </p:nvGraphicFramePr>
        <p:xfrm>
          <a:off x="7253262" y="3501008"/>
          <a:ext cx="705049" cy="382741"/>
        </p:xfrm>
        <a:graphic>
          <a:graphicData uri="http://schemas.openxmlformats.org/presentationml/2006/ole">
            <mc:AlternateContent xmlns:mc="http://schemas.openxmlformats.org/markup-compatibility/2006">
              <mc:Choice xmlns:v="urn:schemas-microsoft-com:vml" Requires="v">
                <p:oleObj spid="_x0000_s16535" name="Equation" r:id="rId11" imgW="444240" imgH="241200" progId="Equation.DSMT4">
                  <p:embed/>
                </p:oleObj>
              </mc:Choice>
              <mc:Fallback>
                <p:oleObj name="Equation" r:id="rId11" imgW="444240" imgH="241200" progId="Equation.DSMT4">
                  <p:embed/>
                  <p:pic>
                    <p:nvPicPr>
                      <p:cNvPr id="0" name=""/>
                      <p:cNvPicPr/>
                      <p:nvPr/>
                    </p:nvPicPr>
                    <p:blipFill>
                      <a:blip r:embed="rId12"/>
                      <a:stretch>
                        <a:fillRect/>
                      </a:stretch>
                    </p:blipFill>
                    <p:spPr>
                      <a:xfrm>
                        <a:off x="7253262" y="3501008"/>
                        <a:ext cx="705049" cy="382741"/>
                      </a:xfrm>
                      <a:prstGeom prst="rect">
                        <a:avLst/>
                      </a:prstGeom>
                    </p:spPr>
                  </p:pic>
                </p:oleObj>
              </mc:Fallback>
            </mc:AlternateContent>
          </a:graphicData>
        </a:graphic>
      </p:graphicFrame>
    </p:spTree>
    <p:extLst>
      <p:ext uri="{BB962C8B-B14F-4D97-AF65-F5344CB8AC3E}">
        <p14:creationId xmlns:p14="http://schemas.microsoft.com/office/powerpoint/2010/main" val="1383198397"/>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1436" y="836712"/>
            <a:ext cx="1144927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200" dirty="0" smtClean="0">
                <a:latin typeface="Times New Roman" panose="02020603050405020304" pitchFamily="18" charset="0"/>
                <a:ea typeface="宋体" panose="02010600030101010101" pitchFamily="2" charset="-122"/>
              </a:rPr>
              <a:t> 因为          ，则有：</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9-23</a:t>
            </a:r>
            <a:r>
              <a:rPr lang="zh-CN" altLang="en-US" sz="2200" dirty="0" smtClean="0">
                <a:latin typeface="Times New Roman" panose="02020603050405020304" pitchFamily="18" charset="0"/>
                <a:ea typeface="宋体" panose="02010600030101010101" pitchFamily="2" charset="-122"/>
              </a:rPr>
              <a:t>）</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 其中，         </a:t>
            </a:r>
            <a:r>
              <a:rPr lang="zh-CN" altLang="zh-CN" sz="2200" dirty="0" smtClean="0">
                <a:latin typeface="Times New Roman" panose="02020603050405020304" pitchFamily="18" charset="0"/>
                <a:ea typeface="宋体" panose="02010600030101010101" pitchFamily="2" charset="-122"/>
              </a:rPr>
              <a:t>为</a:t>
            </a:r>
            <a:r>
              <a:rPr lang="zh-CN" altLang="zh-CN" sz="2200" dirty="0">
                <a:latin typeface="Times New Roman" panose="02020603050405020304" pitchFamily="18" charset="0"/>
                <a:ea typeface="宋体" panose="02010600030101010101" pitchFamily="2" charset="-122"/>
              </a:rPr>
              <a:t>纯套期保值部分，跟最小方差套期比一样，其主要是针对市场实际价格风险而采取的套期保值策略，无风险偏好</a:t>
            </a:r>
            <a:r>
              <a:rPr lang="zh-CN" altLang="zh-CN"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为</a:t>
            </a:r>
            <a:r>
              <a:rPr lang="zh-CN" altLang="zh-CN" sz="2200" dirty="0">
                <a:latin typeface="Times New Roman" panose="02020603050405020304" pitchFamily="18" charset="0"/>
                <a:ea typeface="宋体" panose="02010600030101010101" pitchFamily="2" charset="-122"/>
              </a:rPr>
              <a:t>投机需求部分，表示应对套期保值的风险偏好，实质是对期货进行投机，而且风险态度变化而变化，</a:t>
            </a: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大表示投资者越厌恶风险，主要是刻画投机需求，其中，</a:t>
            </a: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a:t>
            </a:r>
            <a:r>
              <a:rPr lang="en-US" altLang="zh-CN" sz="2200" dirty="0">
                <a:latin typeface="Times New Roman" panose="02020603050405020304" pitchFamily="18" charset="0"/>
                <a:ea typeface="宋体" panose="02010600030101010101" pitchFamily="2" charset="-122"/>
              </a:rPr>
              <a:t> </a:t>
            </a:r>
            <a:r>
              <a:rPr lang="en-US" altLang="zh-CN" sz="2200" i="1" dirty="0">
                <a:latin typeface="Times New Roman" panose="02020603050405020304" pitchFamily="18" charset="0"/>
                <a:ea typeface="宋体" panose="02010600030101010101" pitchFamily="2" charset="-122"/>
              </a:rPr>
              <a:t>h</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a:t>
            </a:r>
            <a:r>
              <a:rPr lang="zh-CN" altLang="zh-CN"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可见</a:t>
            </a:r>
            <a:r>
              <a:rPr lang="zh-CN" altLang="zh-CN" sz="2200" dirty="0">
                <a:latin typeface="Times New Roman" panose="02020603050405020304" pitchFamily="18" charset="0"/>
                <a:ea typeface="宋体" panose="02010600030101010101" pitchFamily="2" charset="-122"/>
              </a:rPr>
              <a:t>，基于</a:t>
            </a:r>
            <a:r>
              <a:rPr lang="en-US" altLang="zh-CN" sz="2200" dirty="0" err="1">
                <a:latin typeface="Times New Roman" panose="02020603050405020304" pitchFamily="18" charset="0"/>
                <a:ea typeface="宋体" panose="02010600030101010101" pitchFamily="2" charset="-122"/>
              </a:rPr>
              <a:t>VaR</a:t>
            </a:r>
            <a:r>
              <a:rPr lang="zh-CN" altLang="zh-CN" sz="2200" dirty="0">
                <a:latin typeface="Times New Roman" panose="02020603050405020304" pitchFamily="18" charset="0"/>
                <a:ea typeface="宋体" panose="02010600030101010101" pitchFamily="2" charset="-122"/>
              </a:rPr>
              <a:t>模型的套期保值理论进行纯套期保值的同时，也采取投机作用以规避现货价格的波动风险。</a:t>
            </a:r>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7" name="对象 6"/>
          <p:cNvGraphicFramePr>
            <a:graphicFrameLocks noChangeAspect="1"/>
          </p:cNvGraphicFramePr>
          <p:nvPr>
            <p:extLst>
              <p:ext uri="{D42A27DB-BD31-4B8C-83A1-F6EECF244321}">
                <p14:modId xmlns:p14="http://schemas.microsoft.com/office/powerpoint/2010/main" val="4016941852"/>
              </p:ext>
            </p:extLst>
          </p:nvPr>
        </p:nvGraphicFramePr>
        <p:xfrm>
          <a:off x="1053059" y="2996952"/>
          <a:ext cx="2808312" cy="667539"/>
        </p:xfrm>
        <a:graphic>
          <a:graphicData uri="http://schemas.openxmlformats.org/presentationml/2006/ole">
            <mc:AlternateContent xmlns:mc="http://schemas.openxmlformats.org/markup-compatibility/2006">
              <mc:Choice xmlns:v="urn:schemas-microsoft-com:vml" Requires="v">
                <p:oleObj spid="_x0000_s17580" name="Equation" r:id="rId3" imgW="2133360" imgH="507960" progId="Equation.DSMT4">
                  <p:embed/>
                </p:oleObj>
              </mc:Choice>
              <mc:Fallback>
                <p:oleObj name="Equation" r:id="rId3" imgW="2133360" imgH="507960" progId="Equation.DSMT4">
                  <p:embed/>
                  <p:pic>
                    <p:nvPicPr>
                      <p:cNvPr id="0" name=""/>
                      <p:cNvPicPr/>
                      <p:nvPr/>
                    </p:nvPicPr>
                    <p:blipFill>
                      <a:blip r:embed="rId4"/>
                      <a:stretch>
                        <a:fillRect/>
                      </a:stretch>
                    </p:blipFill>
                    <p:spPr>
                      <a:xfrm>
                        <a:off x="1053059" y="2996952"/>
                        <a:ext cx="2808312" cy="667539"/>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69243035"/>
              </p:ext>
            </p:extLst>
          </p:nvPr>
        </p:nvGraphicFramePr>
        <p:xfrm>
          <a:off x="1670385" y="980728"/>
          <a:ext cx="678818" cy="443584"/>
        </p:xfrm>
        <a:graphic>
          <a:graphicData uri="http://schemas.openxmlformats.org/presentationml/2006/ole">
            <mc:AlternateContent xmlns:mc="http://schemas.openxmlformats.org/markup-compatibility/2006">
              <mc:Choice xmlns:v="urn:schemas-microsoft-com:vml" Requires="v">
                <p:oleObj spid="_x0000_s17581" name="Equation" r:id="rId5" imgW="330120" imgH="215640" progId="Equation.DSMT4">
                  <p:embed/>
                </p:oleObj>
              </mc:Choice>
              <mc:Fallback>
                <p:oleObj name="Equation" r:id="rId5" imgW="330120" imgH="215640" progId="Equation.DSMT4">
                  <p:embed/>
                  <p:pic>
                    <p:nvPicPr>
                      <p:cNvPr id="0" name=""/>
                      <p:cNvPicPr/>
                      <p:nvPr/>
                    </p:nvPicPr>
                    <p:blipFill>
                      <a:blip r:embed="rId6"/>
                      <a:stretch>
                        <a:fillRect/>
                      </a:stretch>
                    </p:blipFill>
                    <p:spPr>
                      <a:xfrm>
                        <a:off x="1670385" y="980728"/>
                        <a:ext cx="678818" cy="443584"/>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131801377"/>
              </p:ext>
            </p:extLst>
          </p:nvPr>
        </p:nvGraphicFramePr>
        <p:xfrm>
          <a:off x="1845147" y="1984450"/>
          <a:ext cx="563562" cy="652462"/>
        </p:xfrm>
        <a:graphic>
          <a:graphicData uri="http://schemas.openxmlformats.org/presentationml/2006/ole">
            <mc:AlternateContent xmlns:mc="http://schemas.openxmlformats.org/markup-compatibility/2006">
              <mc:Choice xmlns:v="urn:schemas-microsoft-com:vml" Requires="v">
                <p:oleObj spid="_x0000_s17582" name="Equation" r:id="rId7" imgW="330120" imgH="380880" progId="Equation.DSMT4">
                  <p:embed/>
                </p:oleObj>
              </mc:Choice>
              <mc:Fallback>
                <p:oleObj name="Equation" r:id="rId7" imgW="330120" imgH="380880" progId="Equation.DSMT4">
                  <p:embed/>
                  <p:pic>
                    <p:nvPicPr>
                      <p:cNvPr id="0" name=""/>
                      <p:cNvPicPr>
                        <a:picLocks noChangeAspect="1" noChangeArrowheads="1"/>
                      </p:cNvPicPr>
                      <p:nvPr/>
                    </p:nvPicPr>
                    <p:blipFill>
                      <a:blip r:embed="rId8"/>
                      <a:srcRect/>
                      <a:stretch>
                        <a:fillRect/>
                      </a:stretch>
                    </p:blipFill>
                    <p:spPr bwMode="auto">
                      <a:xfrm>
                        <a:off x="1845147" y="1984450"/>
                        <a:ext cx="5635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12338337"/>
              </p:ext>
            </p:extLst>
          </p:nvPr>
        </p:nvGraphicFramePr>
        <p:xfrm>
          <a:off x="3573339" y="1266081"/>
          <a:ext cx="4622800" cy="866775"/>
        </p:xfrm>
        <a:graphic>
          <a:graphicData uri="http://schemas.openxmlformats.org/presentationml/2006/ole">
            <mc:AlternateContent xmlns:mc="http://schemas.openxmlformats.org/markup-compatibility/2006">
              <mc:Choice xmlns:v="urn:schemas-microsoft-com:vml" Requires="v">
                <p:oleObj spid="_x0000_s17583" name="Equation" r:id="rId9" imgW="2705040" imgH="507960" progId="Equation.DSMT4">
                  <p:embed/>
                </p:oleObj>
              </mc:Choice>
              <mc:Fallback>
                <p:oleObj name="Equation" r:id="rId9" imgW="2705040" imgH="507960" progId="Equation.DSMT4">
                  <p:embed/>
                  <p:pic>
                    <p:nvPicPr>
                      <p:cNvPr id="0" name=""/>
                      <p:cNvPicPr>
                        <a:picLocks noChangeAspect="1" noChangeArrowheads="1"/>
                      </p:cNvPicPr>
                      <p:nvPr/>
                    </p:nvPicPr>
                    <p:blipFill>
                      <a:blip r:embed="rId10"/>
                      <a:srcRect/>
                      <a:stretch>
                        <a:fillRect/>
                      </a:stretch>
                    </p:blipFill>
                    <p:spPr bwMode="auto">
                      <a:xfrm>
                        <a:off x="3573339" y="1266081"/>
                        <a:ext cx="46228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77180543"/>
              </p:ext>
            </p:extLst>
          </p:nvPr>
        </p:nvGraphicFramePr>
        <p:xfrm>
          <a:off x="1557115" y="4221088"/>
          <a:ext cx="288032" cy="265293"/>
        </p:xfrm>
        <a:graphic>
          <a:graphicData uri="http://schemas.openxmlformats.org/presentationml/2006/ole">
            <mc:AlternateContent xmlns:mc="http://schemas.openxmlformats.org/markup-compatibility/2006">
              <mc:Choice xmlns:v="urn:schemas-microsoft-com:vml" Requires="v">
                <p:oleObj spid="_x0000_s17584" name="Equation" r:id="rId11" imgW="152280" imgH="139680" progId="Equation.DSMT4">
                  <p:embed/>
                </p:oleObj>
              </mc:Choice>
              <mc:Fallback>
                <p:oleObj name="Equation" r:id="rId11" imgW="152280" imgH="139680" progId="Equation.DSMT4">
                  <p:embed/>
                  <p:pic>
                    <p:nvPicPr>
                      <p:cNvPr id="0" name=""/>
                      <p:cNvPicPr/>
                      <p:nvPr/>
                    </p:nvPicPr>
                    <p:blipFill>
                      <a:blip r:embed="rId12"/>
                      <a:stretch>
                        <a:fillRect/>
                      </a:stretch>
                    </p:blipFill>
                    <p:spPr>
                      <a:xfrm>
                        <a:off x="1557115" y="4221088"/>
                        <a:ext cx="288032" cy="265293"/>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339310936"/>
              </p:ext>
            </p:extLst>
          </p:nvPr>
        </p:nvGraphicFramePr>
        <p:xfrm>
          <a:off x="5227264" y="3737691"/>
          <a:ext cx="290291" cy="267373"/>
        </p:xfrm>
        <a:graphic>
          <a:graphicData uri="http://schemas.openxmlformats.org/presentationml/2006/ole">
            <mc:AlternateContent xmlns:mc="http://schemas.openxmlformats.org/markup-compatibility/2006">
              <mc:Choice xmlns:v="urn:schemas-microsoft-com:vml" Requires="v">
                <p:oleObj spid="_x0000_s17585" name="Equation" r:id="rId13" imgW="152280" imgH="139680" progId="Equation.DSMT4">
                  <p:embed/>
                </p:oleObj>
              </mc:Choice>
              <mc:Fallback>
                <p:oleObj name="Equation" r:id="rId13" imgW="152280" imgH="139680" progId="Equation.DSMT4">
                  <p:embed/>
                  <p:pic>
                    <p:nvPicPr>
                      <p:cNvPr id="0" name="对象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27264" y="3737691"/>
                        <a:ext cx="290291" cy="2673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3855373"/>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800" b="1" dirty="0">
                <a:latin typeface="Times New Roman" panose="02020603050405020304" pitchFamily="18" charset="0"/>
                <a:ea typeface="宋体" panose="02010600030101010101" pitchFamily="2" charset="-122"/>
              </a:rPr>
              <a:t>二、基于</a:t>
            </a:r>
            <a:r>
              <a:rPr lang="en-US" altLang="zh-CN" sz="2800" b="1" dirty="0" err="1">
                <a:latin typeface="Times New Roman" panose="02020603050405020304" pitchFamily="18" charset="0"/>
                <a:ea typeface="宋体" panose="02010600030101010101" pitchFamily="2" charset="-122"/>
              </a:rPr>
              <a:t>VaR</a:t>
            </a:r>
            <a:r>
              <a:rPr lang="zh-CN" altLang="en-US" sz="2800" b="1" dirty="0">
                <a:latin typeface="Times New Roman" panose="02020603050405020304" pitchFamily="18" charset="0"/>
                <a:ea typeface="宋体" panose="02010600030101010101" pitchFamily="2" charset="-122"/>
              </a:rPr>
              <a:t>模型套期保值理论的优势与</a:t>
            </a:r>
            <a:r>
              <a:rPr lang="zh-CN" altLang="en-US" sz="2800" b="1" dirty="0" smtClean="0">
                <a:latin typeface="Times New Roman" panose="02020603050405020304" pitchFamily="18" charset="0"/>
                <a:ea typeface="宋体" panose="02010600030101010101" pitchFamily="2" charset="-122"/>
              </a:rPr>
              <a:t>局限性</a:t>
            </a:r>
            <a:endParaRPr lang="en-US" altLang="zh-CN" sz="2800" b="1" dirty="0">
              <a:latin typeface="Times New Roman" panose="02020603050405020304" pitchFamily="18" charset="0"/>
              <a:ea typeface="宋体" panose="02010600030101010101" pitchFamily="2" charset="-122"/>
            </a:endParaRPr>
          </a:p>
          <a:p>
            <a:pPr indent="457200">
              <a:lnSpc>
                <a:spcPct val="170000"/>
              </a:lnSpc>
            </a:pPr>
            <a:r>
              <a:rPr lang="zh-CN" altLang="zh-CN" sz="2600" b="1" dirty="0"/>
              <a:t>（一）基于</a:t>
            </a:r>
            <a:r>
              <a:rPr lang="en-US" altLang="zh-CN" sz="2600" b="1" dirty="0" err="1">
                <a:latin typeface="Times New Roman" panose="02020603050405020304" pitchFamily="18" charset="0"/>
                <a:ea typeface="宋体" panose="02010600030101010101" pitchFamily="2" charset="-122"/>
              </a:rPr>
              <a:t>VaR</a:t>
            </a:r>
            <a:r>
              <a:rPr lang="zh-CN" altLang="zh-CN" sz="2600" b="1" dirty="0"/>
              <a:t>模型套期保值理论的优势</a:t>
            </a:r>
            <a:endParaRPr lang="zh-CN" altLang="zh-CN" sz="26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sp>
        <p:nvSpPr>
          <p:cNvPr id="4" name="椭圆 3"/>
          <p:cNvSpPr/>
          <p:nvPr/>
        </p:nvSpPr>
        <p:spPr>
          <a:xfrm>
            <a:off x="1917155" y="3213969"/>
            <a:ext cx="2376264" cy="16163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a:t>
            </a:r>
            <a:r>
              <a:rPr lang="en-US" altLang="zh-CN" sz="2200" b="1" dirty="0" err="1"/>
              <a:t>VaR</a:t>
            </a:r>
            <a:r>
              <a:rPr lang="zh-CN" altLang="en-US" sz="2200" b="1" dirty="0"/>
              <a:t>模型套期保值理论的优势</a:t>
            </a:r>
          </a:p>
        </p:txBody>
      </p:sp>
      <p:cxnSp>
        <p:nvCxnSpPr>
          <p:cNvPr id="7" name="直接箭头连接符 6"/>
          <p:cNvCxnSpPr/>
          <p:nvPr/>
        </p:nvCxnSpPr>
        <p:spPr>
          <a:xfrm flipV="1">
            <a:off x="4457342" y="2780928"/>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p:nvPr/>
        </p:nvCxnSpPr>
        <p:spPr>
          <a:xfrm flipV="1">
            <a:off x="4464188" y="4005064"/>
            <a:ext cx="1413407" cy="838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9" name="直接箭头连接符 8"/>
          <p:cNvCxnSpPr/>
          <p:nvPr/>
        </p:nvCxnSpPr>
        <p:spPr>
          <a:xfrm>
            <a:off x="4438118" y="4005064"/>
            <a:ext cx="1341399" cy="1308755"/>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0" name="圆角矩形 9"/>
          <p:cNvSpPr/>
          <p:nvPr/>
        </p:nvSpPr>
        <p:spPr>
          <a:xfrm>
            <a:off x="6165627" y="2420888"/>
            <a:ext cx="475252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解决了风险偏好参数人为设定的缺陷</a:t>
            </a:r>
          </a:p>
        </p:txBody>
      </p:sp>
      <p:sp>
        <p:nvSpPr>
          <p:cNvPr id="11" name="圆角矩形 10"/>
          <p:cNvSpPr/>
          <p:nvPr/>
        </p:nvSpPr>
        <p:spPr>
          <a:xfrm>
            <a:off x="6165627" y="3662125"/>
            <a:ext cx="475252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直接反应了套期保值者的风险承受能力</a:t>
            </a:r>
          </a:p>
        </p:txBody>
      </p:sp>
      <p:sp>
        <p:nvSpPr>
          <p:cNvPr id="12" name="圆角矩形 11"/>
          <p:cNvSpPr/>
          <p:nvPr/>
        </p:nvSpPr>
        <p:spPr>
          <a:xfrm>
            <a:off x="6172273" y="4941168"/>
            <a:ext cx="474588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可用组合</a:t>
            </a:r>
            <a:r>
              <a:rPr lang="en-US" altLang="zh-CN" sz="2000" b="1" dirty="0" err="1"/>
              <a:t>VaR</a:t>
            </a:r>
            <a:r>
              <a:rPr lang="zh-CN" altLang="en-US" sz="2000" b="1" dirty="0"/>
              <a:t>控制风险</a:t>
            </a:r>
            <a:r>
              <a:rPr lang="zh-CN" altLang="en-US" sz="2000" b="1" dirty="0" smtClean="0"/>
              <a:t>额找出</a:t>
            </a:r>
            <a:r>
              <a:rPr lang="zh-CN" altLang="en-US" sz="2000" b="1" dirty="0"/>
              <a:t>最优套期保值比率</a:t>
            </a:r>
          </a:p>
        </p:txBody>
      </p:sp>
    </p:spTree>
    <p:extLst>
      <p:ext uri="{BB962C8B-B14F-4D97-AF65-F5344CB8AC3E}">
        <p14:creationId xmlns:p14="http://schemas.microsoft.com/office/powerpoint/2010/main" val="3261575892"/>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600" b="1" dirty="0">
                <a:latin typeface="Times New Roman" panose="02020603050405020304" pitchFamily="18" charset="0"/>
                <a:ea typeface="宋体" panose="02010600030101010101" pitchFamily="2" charset="-122"/>
              </a:rPr>
              <a:t>（二）基于</a:t>
            </a:r>
            <a:r>
              <a:rPr lang="en-US" altLang="zh-CN" sz="2600" b="1" dirty="0" err="1">
                <a:latin typeface="Times New Roman" panose="02020603050405020304" pitchFamily="18" charset="0"/>
                <a:ea typeface="宋体" panose="02010600030101010101" pitchFamily="2" charset="-122"/>
              </a:rPr>
              <a:t>VaR</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局限性</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sp>
        <p:nvSpPr>
          <p:cNvPr id="4" name="椭圆 3"/>
          <p:cNvSpPr/>
          <p:nvPr/>
        </p:nvSpPr>
        <p:spPr>
          <a:xfrm>
            <a:off x="1805052" y="2820720"/>
            <a:ext cx="2592288" cy="16163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smtClean="0"/>
              <a:t>基于</a:t>
            </a:r>
            <a:r>
              <a:rPr lang="en-US" altLang="zh-CN" sz="2200" b="1" dirty="0" err="1" smtClean="0"/>
              <a:t>VaR</a:t>
            </a:r>
            <a:r>
              <a:rPr lang="zh-CN" altLang="en-US" sz="2200" b="1" dirty="0" smtClean="0"/>
              <a:t>模型</a:t>
            </a:r>
            <a:r>
              <a:rPr lang="zh-CN" altLang="en-US" sz="2200" b="1" dirty="0"/>
              <a:t>套期保值理论</a:t>
            </a:r>
            <a:r>
              <a:rPr lang="zh-CN" altLang="en-US" sz="2200" b="1" dirty="0" smtClean="0"/>
              <a:t>的</a:t>
            </a:r>
            <a:r>
              <a:rPr lang="zh-CN" altLang="en-US" sz="2200" b="1" dirty="0"/>
              <a:t>局限性</a:t>
            </a:r>
          </a:p>
        </p:txBody>
      </p:sp>
      <p:cxnSp>
        <p:nvCxnSpPr>
          <p:cNvPr id="7" name="直接箭头连接符 6"/>
          <p:cNvCxnSpPr/>
          <p:nvPr/>
        </p:nvCxnSpPr>
        <p:spPr>
          <a:xfrm flipV="1">
            <a:off x="4461034" y="2420888"/>
            <a:ext cx="1420253" cy="122413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8" name="直接箭头连接符 7"/>
          <p:cNvCxnSpPr/>
          <p:nvPr/>
        </p:nvCxnSpPr>
        <p:spPr>
          <a:xfrm flipV="1">
            <a:off x="4467880" y="3645024"/>
            <a:ext cx="1413407" cy="838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9" name="直接箭头连接符 8"/>
          <p:cNvCxnSpPr/>
          <p:nvPr/>
        </p:nvCxnSpPr>
        <p:spPr>
          <a:xfrm>
            <a:off x="4473277" y="3663546"/>
            <a:ext cx="1341399" cy="1392808"/>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sp>
        <p:nvSpPr>
          <p:cNvPr id="10" name="圆角矩形 9"/>
          <p:cNvSpPr/>
          <p:nvPr/>
        </p:nvSpPr>
        <p:spPr>
          <a:xfrm>
            <a:off x="6169319" y="1988840"/>
            <a:ext cx="474883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现实中</a:t>
            </a:r>
            <a:r>
              <a:rPr lang="zh-CN" altLang="en-US" sz="2000" b="1" dirty="0" smtClean="0">
                <a:latin typeface="Times New Roman" panose="02020603050405020304" pitchFamily="18" charset="0"/>
                <a:ea typeface="宋体" panose="02010600030101010101" pitchFamily="2" charset="-122"/>
              </a:rPr>
              <a:t>呈现</a:t>
            </a:r>
            <a:r>
              <a:rPr lang="zh-CN" altLang="en-US" sz="2000" b="1" dirty="0">
                <a:latin typeface="Times New Roman" panose="02020603050405020304" pitchFamily="18" charset="0"/>
                <a:ea typeface="宋体" panose="02010600030101010101" pitchFamily="2" charset="-122"/>
              </a:rPr>
              <a:t>明显尖峰厚尾特征</a:t>
            </a:r>
            <a:endParaRPr lang="zh-CN" altLang="en-US" sz="2000" b="1" dirty="0"/>
          </a:p>
        </p:txBody>
      </p:sp>
      <p:sp>
        <p:nvSpPr>
          <p:cNvPr id="11" name="圆角矩形 10"/>
          <p:cNvSpPr/>
          <p:nvPr/>
        </p:nvSpPr>
        <p:spPr>
          <a:xfrm>
            <a:off x="6169319" y="3140968"/>
            <a:ext cx="474883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当市场不是正常状态，交易数据难以获得，此时无法使用</a:t>
            </a:r>
            <a:r>
              <a:rPr lang="en-US" altLang="zh-CN" sz="2000" b="1" dirty="0" err="1"/>
              <a:t>VaR</a:t>
            </a:r>
            <a:r>
              <a:rPr lang="zh-CN" altLang="en-US" sz="2000" b="1" dirty="0"/>
              <a:t>衡量市场风险</a:t>
            </a:r>
          </a:p>
        </p:txBody>
      </p:sp>
      <p:sp>
        <p:nvSpPr>
          <p:cNvPr id="12" name="圆角矩形 11"/>
          <p:cNvSpPr/>
          <p:nvPr/>
        </p:nvSpPr>
        <p:spPr>
          <a:xfrm>
            <a:off x="6169319" y="4653136"/>
            <a:ext cx="474883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忽略了其他风险因素</a:t>
            </a:r>
          </a:p>
        </p:txBody>
      </p:sp>
    </p:spTree>
    <p:extLst>
      <p:ext uri="{BB962C8B-B14F-4D97-AF65-F5344CB8AC3E}">
        <p14:creationId xmlns:p14="http://schemas.microsoft.com/office/powerpoint/2010/main" val="1251002568"/>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四</a:t>
            </a:r>
            <a:r>
              <a:rPr kumimoji="0" lang="zh-CN" altLang="en-US" sz="5400" b="1" dirty="0">
                <a:solidFill>
                  <a:schemeClr val="bg1"/>
                </a:solidFill>
                <a:latin typeface="微软雅黑" pitchFamily="34" charset="-122"/>
                <a:ea typeface="微软雅黑" pitchFamily="34" charset="-122"/>
              </a:rPr>
              <a:t>、基于</a:t>
            </a:r>
            <a:r>
              <a:rPr kumimoji="0" lang="en-US" altLang="zh-CN" sz="5400" b="1" dirty="0">
                <a:solidFill>
                  <a:schemeClr val="bg1"/>
                </a:solidFill>
                <a:latin typeface="微软雅黑" pitchFamily="34" charset="-122"/>
                <a:ea typeface="微软雅黑" pitchFamily="34" charset="-122"/>
              </a:rPr>
              <a:t>ES</a:t>
            </a:r>
            <a:r>
              <a:rPr kumimoji="0" lang="zh-CN" altLang="en-US" sz="5400" b="1" dirty="0">
                <a:solidFill>
                  <a:schemeClr val="bg1"/>
                </a:solidFill>
                <a:latin typeface="微软雅黑" pitchFamily="34" charset="-122"/>
                <a:ea typeface="微软雅黑" pitchFamily="34" charset="-122"/>
              </a:rPr>
              <a:t>模型的套期保值理论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5314213"/>
      </p:ext>
    </p:extLst>
  </p:cSld>
  <p:clrMapOvr>
    <a:masterClrMapping/>
  </p:clrMapOvr>
  <p:transition spd="slow" advClick="0" advTm="3340">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300" b="1" dirty="0">
                <a:latin typeface="Times New Roman" panose="02020603050405020304" pitchFamily="18" charset="0"/>
                <a:ea typeface="宋体" panose="02010600030101010101" pitchFamily="2" charset="-122"/>
              </a:rPr>
              <a:t>一、基于</a:t>
            </a:r>
            <a:r>
              <a:rPr lang="en-US" altLang="zh-CN" sz="3300" b="1" dirty="0">
                <a:latin typeface="Times New Roman" panose="02020603050405020304" pitchFamily="18" charset="0"/>
                <a:ea typeface="宋体" panose="02010600030101010101" pitchFamily="2" charset="-122"/>
              </a:rPr>
              <a:t>ES</a:t>
            </a:r>
            <a:r>
              <a:rPr lang="zh-CN" altLang="en-US" sz="3300" b="1" dirty="0">
                <a:latin typeface="Times New Roman" panose="02020603050405020304" pitchFamily="18" charset="0"/>
                <a:ea typeface="宋体" panose="02010600030101010101" pitchFamily="2" charset="-122"/>
              </a:rPr>
              <a:t>模型的套期保值理论与最优套期保值</a:t>
            </a:r>
            <a:r>
              <a:rPr lang="zh-CN" altLang="en-US" sz="3300" b="1" dirty="0" smtClean="0">
                <a:latin typeface="Times New Roman" panose="02020603050405020304" pitchFamily="18" charset="0"/>
                <a:ea typeface="宋体" panose="02010600030101010101" pitchFamily="2" charset="-122"/>
              </a:rPr>
              <a:t>比率</a:t>
            </a:r>
            <a:endParaRPr lang="en-US" altLang="zh-CN" sz="3300" b="1" dirty="0" smtClean="0">
              <a:latin typeface="Times New Roman" panose="02020603050405020304" pitchFamily="18" charset="0"/>
              <a:ea typeface="宋体" panose="02010600030101010101" pitchFamily="2" charset="-122"/>
            </a:endParaRPr>
          </a:p>
          <a:p>
            <a:pPr indent="457200">
              <a:lnSpc>
                <a:spcPct val="170000"/>
              </a:lnSpc>
            </a:pPr>
            <a:r>
              <a:rPr lang="zh-CN" altLang="en-US" sz="3100" b="1" dirty="0">
                <a:latin typeface="Times New Roman" panose="02020603050405020304" pitchFamily="18" charset="0"/>
                <a:ea typeface="宋体" panose="02010600030101010101" pitchFamily="2" charset="-122"/>
              </a:rPr>
              <a:t>（一）基于</a:t>
            </a:r>
            <a:r>
              <a:rPr lang="en-US" altLang="zh-CN" sz="3100" b="1" dirty="0">
                <a:latin typeface="Times New Roman" panose="02020603050405020304" pitchFamily="18" charset="0"/>
                <a:ea typeface="宋体" panose="02010600030101010101" pitchFamily="2" charset="-122"/>
              </a:rPr>
              <a:t>ES</a:t>
            </a:r>
            <a:r>
              <a:rPr lang="zh-CN" altLang="en-US" sz="3100" b="1" dirty="0">
                <a:latin typeface="Times New Roman" panose="02020603050405020304" pitchFamily="18" charset="0"/>
                <a:ea typeface="宋体" panose="02010600030101010101" pitchFamily="2" charset="-122"/>
              </a:rPr>
              <a:t>模型的套期保值</a:t>
            </a:r>
            <a:r>
              <a:rPr lang="zh-CN" altLang="en-US" sz="3100" b="1" dirty="0" smtClean="0">
                <a:latin typeface="Times New Roman" panose="02020603050405020304" pitchFamily="18" charset="0"/>
                <a:ea typeface="宋体" panose="02010600030101010101" pitchFamily="2" charset="-122"/>
              </a:rPr>
              <a:t>理论</a:t>
            </a:r>
            <a:endParaRPr lang="en-US" altLang="zh-CN" sz="3100" b="1" dirty="0" smtClean="0">
              <a:latin typeface="Times New Roman" panose="02020603050405020304" pitchFamily="18" charset="0"/>
              <a:ea typeface="宋体" panose="02010600030101010101" pitchFamily="2" charset="-122"/>
            </a:endParaRPr>
          </a:p>
          <a:p>
            <a:pPr indent="457200">
              <a:lnSpc>
                <a:spcPct val="170000"/>
              </a:lnSpc>
            </a:pPr>
            <a:r>
              <a:rPr lang="zh-CN" altLang="en-US" sz="2800" dirty="0">
                <a:latin typeface="Times New Roman" panose="02020603050405020304" pitchFamily="18" charset="0"/>
                <a:ea typeface="宋体" panose="02010600030101010101" pitchFamily="2" charset="-122"/>
              </a:rPr>
              <a:t>针对</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模型套期保值理论的缺陷，本部分拓展构建基于</a:t>
            </a:r>
            <a:r>
              <a:rPr lang="en-US" altLang="zh-CN" sz="2800" dirty="0">
                <a:latin typeface="Times New Roman" panose="02020603050405020304" pitchFamily="18" charset="0"/>
                <a:ea typeface="宋体" panose="02010600030101010101" pitchFamily="2" charset="-122"/>
              </a:rPr>
              <a:t>ES</a:t>
            </a:r>
            <a:r>
              <a:rPr lang="zh-CN" altLang="en-US" sz="2800" dirty="0">
                <a:latin typeface="Times New Roman" panose="02020603050405020304" pitchFamily="18" charset="0"/>
                <a:ea typeface="宋体" panose="02010600030101010101" pitchFamily="2" charset="-122"/>
              </a:rPr>
              <a:t>模型的套期保值理论。由第五章知识可知，预期损失可以表述为：</a:t>
            </a:r>
            <a:r>
              <a:rPr lang="en-US" altLang="zh-CN" sz="2800" dirty="0" smtClean="0">
                <a:latin typeface="Times New Roman" panose="02020603050405020304" pitchFamily="18" charset="0"/>
                <a:ea typeface="宋体" panose="02010600030101010101" pitchFamily="2" charset="-122"/>
              </a:rPr>
              <a:t>        </a:t>
            </a:r>
          </a:p>
          <a:p>
            <a:pPr indent="457200">
              <a:lnSpc>
                <a:spcPct val="170000"/>
              </a:lnSpc>
            </a:pPr>
            <a:r>
              <a:rPr lang="en-US" altLang="zh-CN" sz="2800" dirty="0" smtClean="0">
                <a:latin typeface="Times New Roman" panose="02020603050405020304" pitchFamily="18" charset="0"/>
                <a:ea typeface="宋体" panose="02010600030101010101" pitchFamily="2" charset="-122"/>
              </a:rPr>
              <a:t>                                                                                                                             </a:t>
            </a:r>
            <a:r>
              <a:rPr lang="zh-CN" altLang="en-US"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9-24</a:t>
            </a:r>
            <a:r>
              <a:rPr lang="zh-CN" altLang="en-US"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en-US" sz="2800" dirty="0">
                <a:latin typeface="Times New Roman" panose="02020603050405020304" pitchFamily="18" charset="0"/>
                <a:ea typeface="宋体" panose="02010600030101010101" pitchFamily="2" charset="-122"/>
              </a:rPr>
              <a:t>其中，记 </a:t>
            </a:r>
            <a:r>
              <a:rPr lang="zh-CN" altLang="en-US" sz="2800" dirty="0" smtClean="0">
                <a:latin typeface="Times New Roman" panose="02020603050405020304" pitchFamily="18" charset="0"/>
                <a:ea typeface="宋体" panose="02010600030101010101" pitchFamily="2" charset="-122"/>
              </a:rPr>
              <a:t>         为</a:t>
            </a:r>
            <a:r>
              <a:rPr lang="zh-CN" altLang="en-US" sz="2800" dirty="0">
                <a:latin typeface="Times New Roman" panose="02020603050405020304" pitchFamily="18" charset="0"/>
                <a:ea typeface="宋体" panose="02010600030101010101" pitchFamily="2" charset="-122"/>
              </a:rPr>
              <a:t>标准正态分布的概率密度函数，并且满足：</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9-25</a:t>
            </a:r>
            <a:r>
              <a:rPr lang="zh-CN" altLang="zh-CN" sz="2800" dirty="0" smtClean="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090183221"/>
              </p:ext>
            </p:extLst>
          </p:nvPr>
        </p:nvGraphicFramePr>
        <p:xfrm>
          <a:off x="3802063" y="3284538"/>
          <a:ext cx="4606925" cy="865187"/>
        </p:xfrm>
        <a:graphic>
          <a:graphicData uri="http://schemas.openxmlformats.org/presentationml/2006/ole">
            <mc:AlternateContent xmlns:mc="http://schemas.openxmlformats.org/markup-compatibility/2006">
              <mc:Choice xmlns:v="urn:schemas-microsoft-com:vml" Requires="v">
                <p:oleObj spid="_x0000_s18509" name="Equation" r:id="rId3" imgW="2438280" imgH="457200" progId="Equation.DSMT4">
                  <p:embed/>
                </p:oleObj>
              </mc:Choice>
              <mc:Fallback>
                <p:oleObj name="Equation" r:id="rId3" imgW="2438280" imgH="457200" progId="Equation.DSMT4">
                  <p:embed/>
                  <p:pic>
                    <p:nvPicPr>
                      <p:cNvPr id="0" name=""/>
                      <p:cNvPicPr/>
                      <p:nvPr/>
                    </p:nvPicPr>
                    <p:blipFill>
                      <a:blip r:embed="rId4"/>
                      <a:stretch>
                        <a:fillRect/>
                      </a:stretch>
                    </p:blipFill>
                    <p:spPr>
                      <a:xfrm>
                        <a:off x="3802063" y="3284538"/>
                        <a:ext cx="4606925" cy="865187"/>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870827221"/>
              </p:ext>
            </p:extLst>
          </p:nvPr>
        </p:nvGraphicFramePr>
        <p:xfrm>
          <a:off x="2277195" y="4149080"/>
          <a:ext cx="680475" cy="504056"/>
        </p:xfrm>
        <a:graphic>
          <a:graphicData uri="http://schemas.openxmlformats.org/presentationml/2006/ole">
            <mc:AlternateContent xmlns:mc="http://schemas.openxmlformats.org/markup-compatibility/2006">
              <mc:Choice xmlns:v="urn:schemas-microsoft-com:vml" Requires="v">
                <p:oleObj spid="_x0000_s18510" name="Equation" r:id="rId5" imgW="342720" imgH="253800" progId="Equation.DSMT4">
                  <p:embed/>
                </p:oleObj>
              </mc:Choice>
              <mc:Fallback>
                <p:oleObj name="Equation" r:id="rId5" imgW="342720" imgH="253800" progId="Equation.DSMT4">
                  <p:embed/>
                  <p:pic>
                    <p:nvPicPr>
                      <p:cNvPr id="0" name=""/>
                      <p:cNvPicPr/>
                      <p:nvPr/>
                    </p:nvPicPr>
                    <p:blipFill>
                      <a:blip r:embed="rId6"/>
                      <a:stretch>
                        <a:fillRect/>
                      </a:stretch>
                    </p:blipFill>
                    <p:spPr>
                      <a:xfrm>
                        <a:off x="2277195" y="4149080"/>
                        <a:ext cx="680475" cy="504056"/>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580907255"/>
              </p:ext>
            </p:extLst>
          </p:nvPr>
        </p:nvGraphicFramePr>
        <p:xfrm>
          <a:off x="4859338" y="4724400"/>
          <a:ext cx="2438400" cy="1368425"/>
        </p:xfrm>
        <a:graphic>
          <a:graphicData uri="http://schemas.openxmlformats.org/presentationml/2006/ole">
            <mc:AlternateContent xmlns:mc="http://schemas.openxmlformats.org/markup-compatibility/2006">
              <mc:Choice xmlns:v="urn:schemas-microsoft-com:vml" Requires="v">
                <p:oleObj spid="_x0000_s18511" name="Equation" r:id="rId7" imgW="1244520" imgH="698400" progId="Equation.DSMT4">
                  <p:embed/>
                </p:oleObj>
              </mc:Choice>
              <mc:Fallback>
                <p:oleObj name="Equation" r:id="rId7" imgW="1244520" imgH="698400" progId="Equation.DSMT4">
                  <p:embed/>
                  <p:pic>
                    <p:nvPicPr>
                      <p:cNvPr id="0" name=""/>
                      <p:cNvPicPr/>
                      <p:nvPr/>
                    </p:nvPicPr>
                    <p:blipFill>
                      <a:blip r:embed="rId8"/>
                      <a:stretch>
                        <a:fillRect/>
                      </a:stretch>
                    </p:blipFill>
                    <p:spPr>
                      <a:xfrm>
                        <a:off x="4859338" y="4724400"/>
                        <a:ext cx="2438400" cy="1368425"/>
                      </a:xfrm>
                      <a:prstGeom prst="rect">
                        <a:avLst/>
                      </a:prstGeom>
                    </p:spPr>
                  </p:pic>
                </p:oleObj>
              </mc:Fallback>
            </mc:AlternateContent>
          </a:graphicData>
        </a:graphic>
      </p:graphicFrame>
    </p:spTree>
    <p:extLst>
      <p:ext uri="{BB962C8B-B14F-4D97-AF65-F5344CB8AC3E}">
        <p14:creationId xmlns:p14="http://schemas.microsoft.com/office/powerpoint/2010/main" val="1071671685"/>
      </p:ext>
    </p:extLst>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1032120"/>
            <a:ext cx="11449272" cy="52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400" dirty="0" smtClean="0">
                <a:latin typeface="Times New Roman" panose="02020603050405020304" pitchFamily="18" charset="0"/>
                <a:ea typeface="宋体" panose="02010600030101010101" pitchFamily="2" charset="-122"/>
              </a:rPr>
              <a:t>结合                                     ，</a:t>
            </a:r>
            <a:r>
              <a:rPr lang="zh-CN" altLang="zh-CN" sz="2400" dirty="0" smtClean="0">
                <a:latin typeface="Times New Roman" panose="02020603050405020304" pitchFamily="18" charset="0"/>
                <a:ea typeface="宋体" panose="02010600030101010101" pitchFamily="2" charset="-122"/>
              </a:rPr>
              <a:t>可</a:t>
            </a:r>
            <a:r>
              <a:rPr lang="zh-CN" altLang="zh-CN" sz="2400" dirty="0">
                <a:latin typeface="Times New Roman" panose="02020603050405020304" pitchFamily="18" charset="0"/>
                <a:ea typeface="宋体" panose="02010600030101010101" pitchFamily="2" charset="-122"/>
              </a:rPr>
              <a:t>得套期保值资产组合的</a:t>
            </a:r>
            <a:r>
              <a:rPr lang="en-US" altLang="zh-CN" sz="2400" dirty="0">
                <a:latin typeface="Times New Roman" panose="02020603050405020304" pitchFamily="18" charset="0"/>
                <a:ea typeface="宋体" panose="02010600030101010101" pitchFamily="2" charset="-122"/>
              </a:rPr>
              <a:t>ES</a:t>
            </a:r>
            <a:r>
              <a:rPr lang="zh-CN" altLang="zh-CN" sz="2400" dirty="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9-26</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根据上式可以看出，套期保值资产组合的</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具有以下特征：</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1</a:t>
            </a:r>
            <a:r>
              <a:rPr lang="zh-CN" altLang="en-US" sz="2400" dirty="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             越</a:t>
            </a:r>
            <a:r>
              <a:rPr lang="zh-CN" altLang="en-US" sz="2400" dirty="0">
                <a:latin typeface="Times New Roman" panose="02020603050405020304" pitchFamily="18" charset="0"/>
                <a:ea typeface="宋体" panose="02010600030101010101" pitchFamily="2" charset="-122"/>
              </a:rPr>
              <a:t>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越大；</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）未来期货价格越高</a:t>
            </a:r>
            <a:r>
              <a:rPr lang="zh-CN" altLang="en-US" sz="2400" dirty="0" smtClean="0">
                <a:latin typeface="Times New Roman" panose="02020603050405020304" pitchFamily="18" charset="0"/>
                <a:ea typeface="宋体" panose="02010600030101010101" pitchFamily="2" charset="-122"/>
              </a:rPr>
              <a:t>，           越</a:t>
            </a:r>
            <a:r>
              <a:rPr lang="zh-CN" altLang="en-US" sz="2400" dirty="0">
                <a:latin typeface="Times New Roman" panose="02020603050405020304" pitchFamily="18" charset="0"/>
                <a:ea typeface="宋体" panose="02010600030101010101" pitchFamily="2" charset="-122"/>
              </a:rPr>
              <a:t>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越小；</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3</a:t>
            </a:r>
            <a:r>
              <a:rPr lang="zh-CN" altLang="en-US" sz="2400" dirty="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因为             ，</a:t>
            </a:r>
            <a:r>
              <a:rPr lang="zh-CN" altLang="en-US" sz="2400" dirty="0">
                <a:latin typeface="Times New Roman" panose="02020603050405020304" pitchFamily="18" charset="0"/>
                <a:ea typeface="宋体" panose="02010600030101010101" pitchFamily="2" charset="-122"/>
              </a:rPr>
              <a:t>故此，置信水平越高，套期保值者越厌恶风险， </a:t>
            </a:r>
            <a:r>
              <a:rPr lang="zh-CN" altLang="en-US" sz="2400" dirty="0" smtClean="0">
                <a:latin typeface="Times New Roman" panose="02020603050405020304" pitchFamily="18" charset="0"/>
                <a:ea typeface="宋体" panose="02010600030101010101" pitchFamily="2" charset="-122"/>
              </a:rPr>
              <a:t>   值</a:t>
            </a:r>
            <a:r>
              <a:rPr lang="zh-CN" altLang="en-US" sz="2400" dirty="0">
                <a:latin typeface="Times New Roman" panose="02020603050405020304" pitchFamily="18" charset="0"/>
                <a:ea typeface="宋体" panose="02010600030101010101" pitchFamily="2" charset="-122"/>
              </a:rPr>
              <a:t>越大，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越大。</a:t>
            </a: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3357659988"/>
              </p:ext>
            </p:extLst>
          </p:nvPr>
        </p:nvGraphicFramePr>
        <p:xfrm>
          <a:off x="1629123" y="1219795"/>
          <a:ext cx="2879725" cy="481013"/>
        </p:xfrm>
        <a:graphic>
          <a:graphicData uri="http://schemas.openxmlformats.org/presentationml/2006/ole">
            <mc:AlternateContent xmlns:mc="http://schemas.openxmlformats.org/markup-compatibility/2006">
              <mc:Choice xmlns:v="urn:schemas-microsoft-com:vml" Requires="v">
                <p:oleObj spid="_x0000_s19608" name="Equation" r:id="rId3" imgW="1523880" imgH="253800" progId="Equation.DSMT4">
                  <p:embed/>
                </p:oleObj>
              </mc:Choice>
              <mc:Fallback>
                <p:oleObj name="Equation" r:id="rId3" imgW="1523880" imgH="253800" progId="Equation.DSMT4">
                  <p:embed/>
                  <p:pic>
                    <p:nvPicPr>
                      <p:cNvPr id="0" name=""/>
                      <p:cNvPicPr/>
                      <p:nvPr/>
                    </p:nvPicPr>
                    <p:blipFill>
                      <a:blip r:embed="rId4"/>
                      <a:stretch>
                        <a:fillRect/>
                      </a:stretch>
                    </p:blipFill>
                    <p:spPr>
                      <a:xfrm>
                        <a:off x="1629123" y="1219795"/>
                        <a:ext cx="2879725" cy="481013"/>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232681504"/>
              </p:ext>
            </p:extLst>
          </p:nvPr>
        </p:nvGraphicFramePr>
        <p:xfrm>
          <a:off x="1065213" y="1844675"/>
          <a:ext cx="5246687" cy="504825"/>
        </p:xfrm>
        <a:graphic>
          <a:graphicData uri="http://schemas.openxmlformats.org/presentationml/2006/ole">
            <mc:AlternateContent xmlns:mc="http://schemas.openxmlformats.org/markup-compatibility/2006">
              <mc:Choice xmlns:v="urn:schemas-microsoft-com:vml" Requires="v">
                <p:oleObj spid="_x0000_s19609" name="Equation" r:id="rId5" imgW="2641320" imgH="253800" progId="Equation.DSMT4">
                  <p:embed/>
                </p:oleObj>
              </mc:Choice>
              <mc:Fallback>
                <p:oleObj name="Equation" r:id="rId5" imgW="2641320" imgH="253800" progId="Equation.DSMT4">
                  <p:embed/>
                  <p:pic>
                    <p:nvPicPr>
                      <p:cNvPr id="0" name=""/>
                      <p:cNvPicPr/>
                      <p:nvPr/>
                    </p:nvPicPr>
                    <p:blipFill>
                      <a:blip r:embed="rId6"/>
                      <a:stretch>
                        <a:fillRect/>
                      </a:stretch>
                    </p:blipFill>
                    <p:spPr>
                      <a:xfrm>
                        <a:off x="1065213" y="1844675"/>
                        <a:ext cx="5246687" cy="5048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981478260"/>
              </p:ext>
            </p:extLst>
          </p:nvPr>
        </p:nvGraphicFramePr>
        <p:xfrm>
          <a:off x="1701131" y="3284984"/>
          <a:ext cx="1086294" cy="485974"/>
        </p:xfrm>
        <a:graphic>
          <a:graphicData uri="http://schemas.openxmlformats.org/presentationml/2006/ole">
            <mc:AlternateContent xmlns:mc="http://schemas.openxmlformats.org/markup-compatibility/2006">
              <mc:Choice xmlns:v="urn:schemas-microsoft-com:vml" Requires="v">
                <p:oleObj spid="_x0000_s19610" name="Equation" r:id="rId7" imgW="482400" imgH="215640" progId="Equation.DSMT4">
                  <p:embed/>
                </p:oleObj>
              </mc:Choice>
              <mc:Fallback>
                <p:oleObj name="Equation" r:id="rId7" imgW="482400" imgH="215640" progId="Equation.DSMT4">
                  <p:embed/>
                  <p:pic>
                    <p:nvPicPr>
                      <p:cNvPr id="0" name=""/>
                      <p:cNvPicPr/>
                      <p:nvPr/>
                    </p:nvPicPr>
                    <p:blipFill>
                      <a:blip r:embed="rId8"/>
                      <a:stretch>
                        <a:fillRect/>
                      </a:stretch>
                    </p:blipFill>
                    <p:spPr>
                      <a:xfrm>
                        <a:off x="1701131" y="3284984"/>
                        <a:ext cx="1086294" cy="48597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17515463"/>
              </p:ext>
            </p:extLst>
          </p:nvPr>
        </p:nvGraphicFramePr>
        <p:xfrm>
          <a:off x="4437435" y="3933056"/>
          <a:ext cx="864096" cy="459051"/>
        </p:xfrm>
        <a:graphic>
          <a:graphicData uri="http://schemas.openxmlformats.org/presentationml/2006/ole">
            <mc:AlternateContent xmlns:mc="http://schemas.openxmlformats.org/markup-compatibility/2006">
              <mc:Choice xmlns:v="urn:schemas-microsoft-com:vml" Requires="v">
                <p:oleObj spid="_x0000_s19611" name="Equation" r:id="rId9" imgW="406080" imgH="215640" progId="Equation.DSMT4">
                  <p:embed/>
                </p:oleObj>
              </mc:Choice>
              <mc:Fallback>
                <p:oleObj name="Equation" r:id="rId9" imgW="406080" imgH="215640" progId="Equation.DSMT4">
                  <p:embed/>
                  <p:pic>
                    <p:nvPicPr>
                      <p:cNvPr id="0" name=""/>
                      <p:cNvPicPr/>
                      <p:nvPr/>
                    </p:nvPicPr>
                    <p:blipFill>
                      <a:blip r:embed="rId10"/>
                      <a:stretch>
                        <a:fillRect/>
                      </a:stretch>
                    </p:blipFill>
                    <p:spPr>
                      <a:xfrm>
                        <a:off x="4437435" y="3933056"/>
                        <a:ext cx="864096" cy="45905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95585544"/>
              </p:ext>
            </p:extLst>
          </p:nvPr>
        </p:nvGraphicFramePr>
        <p:xfrm>
          <a:off x="2421211" y="4712729"/>
          <a:ext cx="936104" cy="516471"/>
        </p:xfrm>
        <a:graphic>
          <a:graphicData uri="http://schemas.openxmlformats.org/presentationml/2006/ole">
            <mc:AlternateContent xmlns:mc="http://schemas.openxmlformats.org/markup-compatibility/2006">
              <mc:Choice xmlns:v="urn:schemas-microsoft-com:vml" Requires="v">
                <p:oleObj spid="_x0000_s19612" name="Equation" r:id="rId11" imgW="368280" imgH="203040" progId="Equation.DSMT4">
                  <p:embed/>
                </p:oleObj>
              </mc:Choice>
              <mc:Fallback>
                <p:oleObj name="Equation" r:id="rId11" imgW="368280" imgH="203040" progId="Equation.DSMT4">
                  <p:embed/>
                  <p:pic>
                    <p:nvPicPr>
                      <p:cNvPr id="0" name=""/>
                      <p:cNvPicPr/>
                      <p:nvPr/>
                    </p:nvPicPr>
                    <p:blipFill>
                      <a:blip r:embed="rId12"/>
                      <a:stretch>
                        <a:fillRect/>
                      </a:stretch>
                    </p:blipFill>
                    <p:spPr>
                      <a:xfrm>
                        <a:off x="2421211" y="4712729"/>
                        <a:ext cx="936104" cy="516471"/>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412478957"/>
              </p:ext>
            </p:extLst>
          </p:nvPr>
        </p:nvGraphicFramePr>
        <p:xfrm>
          <a:off x="9982051" y="4647265"/>
          <a:ext cx="382445" cy="509927"/>
        </p:xfrm>
        <a:graphic>
          <a:graphicData uri="http://schemas.openxmlformats.org/presentationml/2006/ole">
            <mc:AlternateContent xmlns:mc="http://schemas.openxmlformats.org/markup-compatibility/2006">
              <mc:Choice xmlns:v="urn:schemas-microsoft-com:vml" Requires="v">
                <p:oleObj spid="_x0000_s19613" name="Equation" r:id="rId13" imgW="152280" imgH="203040" progId="Equation.DSMT4">
                  <p:embed/>
                </p:oleObj>
              </mc:Choice>
              <mc:Fallback>
                <p:oleObj name="Equation" r:id="rId13" imgW="152280" imgH="203040" progId="Equation.DSMT4">
                  <p:embed/>
                  <p:pic>
                    <p:nvPicPr>
                      <p:cNvPr id="0" name=""/>
                      <p:cNvPicPr/>
                      <p:nvPr/>
                    </p:nvPicPr>
                    <p:blipFill>
                      <a:blip r:embed="rId14"/>
                      <a:stretch>
                        <a:fillRect/>
                      </a:stretch>
                    </p:blipFill>
                    <p:spPr>
                      <a:xfrm>
                        <a:off x="9982051" y="4647265"/>
                        <a:ext cx="382445" cy="509927"/>
                      </a:xfrm>
                      <a:prstGeom prst="rect">
                        <a:avLst/>
                      </a:prstGeom>
                    </p:spPr>
                  </p:pic>
                </p:oleObj>
              </mc:Fallback>
            </mc:AlternateContent>
          </a:graphicData>
        </a:graphic>
      </p:graphicFrame>
    </p:spTree>
    <p:extLst>
      <p:ext uri="{BB962C8B-B14F-4D97-AF65-F5344CB8AC3E}">
        <p14:creationId xmlns:p14="http://schemas.microsoft.com/office/powerpoint/2010/main" val="2001391168"/>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4200" b="1" dirty="0">
                <a:latin typeface="Times New Roman" panose="02020603050405020304" pitchFamily="18" charset="0"/>
                <a:ea typeface="宋体" panose="02010600030101010101" pitchFamily="2" charset="-122"/>
              </a:rPr>
              <a:t>（二）基于</a:t>
            </a:r>
            <a:r>
              <a:rPr lang="en-US" altLang="zh-CN" sz="4200" b="1" dirty="0">
                <a:latin typeface="Times New Roman" panose="02020603050405020304" pitchFamily="18" charset="0"/>
                <a:ea typeface="宋体" panose="02010600030101010101" pitchFamily="2" charset="-122"/>
              </a:rPr>
              <a:t>ES</a:t>
            </a:r>
            <a:r>
              <a:rPr lang="zh-CN" altLang="en-US" sz="4200" b="1" dirty="0">
                <a:latin typeface="Times New Roman" panose="02020603050405020304" pitchFamily="18" charset="0"/>
                <a:ea typeface="宋体" panose="02010600030101010101" pitchFamily="2" charset="-122"/>
              </a:rPr>
              <a:t>模型的最优套期保值</a:t>
            </a:r>
            <a:r>
              <a:rPr lang="zh-CN" altLang="en-US" sz="4200" b="1" dirty="0" smtClean="0">
                <a:latin typeface="Times New Roman" panose="02020603050405020304" pitchFamily="18" charset="0"/>
                <a:ea typeface="宋体" panose="02010600030101010101" pitchFamily="2" charset="-122"/>
              </a:rPr>
              <a:t>比率</a:t>
            </a:r>
            <a:endParaRPr lang="en-US" altLang="zh-CN" sz="4200" b="1" dirty="0" smtClean="0">
              <a:latin typeface="Times New Roman" panose="02020603050405020304" pitchFamily="18" charset="0"/>
              <a:ea typeface="宋体" panose="02010600030101010101" pitchFamily="2" charset="-122"/>
            </a:endParaRPr>
          </a:p>
          <a:p>
            <a:pPr indent="457200">
              <a:lnSpc>
                <a:spcPct val="170000"/>
              </a:lnSpc>
            </a:pPr>
            <a:r>
              <a:rPr lang="zh-CN" altLang="en-US" sz="3500" dirty="0">
                <a:latin typeface="Times New Roman" panose="02020603050405020304" pitchFamily="18" charset="0"/>
                <a:ea typeface="宋体" panose="02010600030101010101" pitchFamily="2" charset="-122"/>
              </a:rPr>
              <a:t>为得到 </a:t>
            </a:r>
            <a:r>
              <a:rPr lang="en-US" altLang="zh-CN" sz="3500" dirty="0">
                <a:latin typeface="Times New Roman" panose="02020603050405020304" pitchFamily="18" charset="0"/>
                <a:ea typeface="宋体" panose="02010600030101010101" pitchFamily="2" charset="-122"/>
              </a:rPr>
              <a:t>ES</a:t>
            </a:r>
            <a:r>
              <a:rPr lang="zh-CN" altLang="en-US" sz="3500" dirty="0">
                <a:latin typeface="Times New Roman" panose="02020603050405020304" pitchFamily="18" charset="0"/>
                <a:ea typeface="宋体" panose="02010600030101010101" pitchFamily="2" charset="-122"/>
              </a:rPr>
              <a:t>模型的最优套期保值比率，令（</a:t>
            </a:r>
            <a:r>
              <a:rPr lang="en-US" altLang="zh-CN" sz="3500" dirty="0" smtClean="0">
                <a:latin typeface="Times New Roman" panose="02020603050405020304" pitchFamily="18" charset="0"/>
                <a:ea typeface="宋体" panose="02010600030101010101" pitchFamily="2" charset="-122"/>
              </a:rPr>
              <a:t>9-26</a:t>
            </a:r>
            <a:r>
              <a:rPr lang="zh-CN" altLang="en-US" sz="3500" dirty="0">
                <a:latin typeface="Times New Roman" panose="02020603050405020304" pitchFamily="18" charset="0"/>
                <a:ea typeface="宋体" panose="02010600030101010101" pitchFamily="2" charset="-122"/>
              </a:rPr>
              <a:t>）式对 的一阶导数等于</a:t>
            </a:r>
            <a:r>
              <a:rPr lang="en-US" altLang="zh-CN" sz="3500" dirty="0">
                <a:latin typeface="Times New Roman" panose="02020603050405020304" pitchFamily="18" charset="0"/>
                <a:ea typeface="宋体" panose="02010600030101010101" pitchFamily="2" charset="-122"/>
              </a:rPr>
              <a:t>0</a:t>
            </a:r>
            <a:r>
              <a:rPr lang="zh-CN" altLang="en-US" sz="3500" dirty="0">
                <a:latin typeface="Times New Roman" panose="02020603050405020304" pitchFamily="18" charset="0"/>
                <a:ea typeface="宋体" panose="02010600030101010101" pitchFamily="2" charset="-122"/>
              </a:rPr>
              <a:t>，则有：</a:t>
            </a:r>
            <a:r>
              <a:rPr lang="en-US" altLang="zh-CN" sz="3500" dirty="0" smtClean="0">
                <a:latin typeface="Times New Roman" panose="02020603050405020304" pitchFamily="18" charset="0"/>
                <a:ea typeface="宋体" panose="02010600030101010101" pitchFamily="2" charset="-122"/>
              </a:rPr>
              <a:t>  </a:t>
            </a:r>
          </a:p>
          <a:p>
            <a:pPr indent="457200">
              <a:lnSpc>
                <a:spcPct val="170000"/>
              </a:lnSpc>
            </a:pPr>
            <a:r>
              <a:rPr lang="en-US" altLang="zh-CN" sz="3500" dirty="0" smtClean="0">
                <a:latin typeface="Times New Roman" panose="02020603050405020304" pitchFamily="18" charset="0"/>
                <a:ea typeface="宋体" panose="02010600030101010101" pitchFamily="2" charset="-122"/>
              </a:rPr>
              <a:t>                                                                                                                                           </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9-27</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               </a:t>
            </a:r>
            <a:endParaRPr lang="en-US" altLang="zh-CN" sz="3500" dirty="0">
              <a:latin typeface="Times New Roman" panose="02020603050405020304" pitchFamily="18" charset="0"/>
              <a:ea typeface="宋体" panose="02010600030101010101" pitchFamily="2" charset="-122"/>
            </a:endParaRPr>
          </a:p>
          <a:p>
            <a:pPr indent="457200">
              <a:lnSpc>
                <a:spcPct val="170000"/>
              </a:lnSpc>
            </a:pPr>
            <a:r>
              <a:rPr lang="en-US" altLang="zh-CN" sz="3500" dirty="0" smtClean="0">
                <a:latin typeface="Times New Roman" panose="02020603050405020304" pitchFamily="18" charset="0"/>
                <a:ea typeface="宋体" panose="02010600030101010101" pitchFamily="2" charset="-122"/>
              </a:rPr>
              <a:t>                                                                                                                                           </a:t>
            </a:r>
            <a:r>
              <a:rPr lang="zh-CN" altLang="en-US"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9-28</a:t>
            </a:r>
            <a:r>
              <a:rPr lang="zh-CN" altLang="en-US" sz="3500" dirty="0" smtClean="0">
                <a:latin typeface="Times New Roman" panose="02020603050405020304" pitchFamily="18" charset="0"/>
                <a:ea typeface="宋体" panose="02010600030101010101" pitchFamily="2" charset="-122"/>
              </a:rPr>
              <a:t>）</a:t>
            </a:r>
            <a:endParaRPr lang="en-US" altLang="zh-CN" sz="3500" dirty="0" smtClean="0">
              <a:latin typeface="Times New Roman" panose="02020603050405020304" pitchFamily="18" charset="0"/>
              <a:ea typeface="宋体" panose="02010600030101010101" pitchFamily="2" charset="-122"/>
            </a:endParaRPr>
          </a:p>
          <a:p>
            <a:pPr indent="457200">
              <a:lnSpc>
                <a:spcPct val="170000"/>
              </a:lnSpc>
            </a:pPr>
            <a:endParaRPr lang="en-US" altLang="zh-CN" sz="3500" dirty="0"/>
          </a:p>
          <a:p>
            <a:pPr indent="457200">
              <a:lnSpc>
                <a:spcPct val="170000"/>
              </a:lnSpc>
            </a:pPr>
            <a:r>
              <a:rPr lang="zh-CN" altLang="zh-CN" sz="3500" dirty="0" smtClean="0"/>
              <a:t>求解</a:t>
            </a:r>
            <a:r>
              <a:rPr lang="zh-CN" altLang="zh-CN" sz="3500" dirty="0"/>
              <a:t>可得：</a:t>
            </a:r>
          </a:p>
          <a:p>
            <a:pPr indent="457200">
              <a:lnSpc>
                <a:spcPct val="170000"/>
              </a:lnSpc>
            </a:pPr>
            <a:r>
              <a:rPr lang="en-US" altLang="zh-CN" sz="3500" dirty="0" smtClean="0">
                <a:latin typeface="Times New Roman" panose="02020603050405020304" pitchFamily="18" charset="0"/>
                <a:ea typeface="宋体" panose="02010600030101010101" pitchFamily="2" charset="-122"/>
              </a:rPr>
              <a:t>                                                                                                                           </a:t>
            </a:r>
            <a:endParaRPr lang="zh-CN" altLang="zh-CN" sz="3500" dirty="0">
              <a:latin typeface="Times New Roman" panose="02020603050405020304" pitchFamily="18" charset="0"/>
              <a:ea typeface="宋体" panose="02010600030101010101" pitchFamily="2" charset="-122"/>
            </a:endParaRPr>
          </a:p>
          <a:p>
            <a:pPr indent="457200">
              <a:lnSpc>
                <a:spcPct val="150000"/>
              </a:lnSpc>
            </a:pPr>
            <a:r>
              <a:rPr lang="en-US" altLang="zh-CN" sz="3500" dirty="0" smtClean="0">
                <a:latin typeface="Times New Roman" panose="02020603050405020304" pitchFamily="18" charset="0"/>
                <a:ea typeface="宋体" panose="02010600030101010101" pitchFamily="2" charset="-122"/>
              </a:rPr>
              <a:t>                                                                                                                           </a:t>
            </a:r>
            <a:endParaRPr lang="zh-CN" altLang="zh-CN" sz="3500" dirty="0">
              <a:latin typeface="Times New Roman" panose="02020603050405020304" pitchFamily="18" charset="0"/>
              <a:ea typeface="宋体" panose="02010600030101010101" pitchFamily="2" charset="-122"/>
            </a:endParaRPr>
          </a:p>
          <a:p>
            <a:pPr indent="457200">
              <a:lnSpc>
                <a:spcPct val="150000"/>
              </a:lnSpc>
            </a:pPr>
            <a:r>
              <a:rPr lang="en-US" altLang="zh-CN" sz="3500" dirty="0" smtClean="0">
                <a:latin typeface="Times New Roman" panose="02020603050405020304" pitchFamily="18" charset="0"/>
                <a:ea typeface="宋体" panose="02010600030101010101" pitchFamily="2" charset="-122"/>
              </a:rPr>
              <a:t>                                                                                                                                           </a:t>
            </a:r>
            <a:r>
              <a:rPr lang="zh-CN" altLang="zh-CN" sz="3500" dirty="0" smtClean="0">
                <a:latin typeface="Times New Roman" panose="02020603050405020304" pitchFamily="18" charset="0"/>
                <a:ea typeface="宋体" panose="02010600030101010101" pitchFamily="2" charset="-122"/>
              </a:rPr>
              <a:t>（</a:t>
            </a:r>
            <a:r>
              <a:rPr lang="en-US" altLang="zh-CN" sz="3500" dirty="0" smtClean="0">
                <a:latin typeface="Times New Roman" panose="02020603050405020304" pitchFamily="18" charset="0"/>
                <a:ea typeface="宋体" panose="02010600030101010101" pitchFamily="2" charset="-122"/>
              </a:rPr>
              <a:t>9-29</a:t>
            </a:r>
            <a:r>
              <a:rPr lang="zh-CN" altLang="zh-CN" sz="3500" dirty="0" smtClean="0">
                <a:latin typeface="Times New Roman" panose="02020603050405020304" pitchFamily="18" charset="0"/>
                <a:ea typeface="宋体" panose="02010600030101010101" pitchFamily="2" charset="-122"/>
              </a:rPr>
              <a:t>）</a:t>
            </a:r>
            <a:endParaRPr lang="zh-CN" altLang="zh-CN" sz="35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999255988"/>
              </p:ext>
            </p:extLst>
          </p:nvPr>
        </p:nvGraphicFramePr>
        <p:xfrm>
          <a:off x="4041775" y="1989138"/>
          <a:ext cx="4511675" cy="1778000"/>
        </p:xfrm>
        <a:graphic>
          <a:graphicData uri="http://schemas.openxmlformats.org/presentationml/2006/ole">
            <mc:AlternateContent xmlns:mc="http://schemas.openxmlformats.org/markup-compatibility/2006">
              <mc:Choice xmlns:v="urn:schemas-microsoft-com:vml" Requires="v">
                <p:oleObj spid="_x0000_s20532" name="Equation" r:id="rId3" imgW="2781000" imgH="1091880" progId="Equation.DSMT4">
                  <p:embed/>
                </p:oleObj>
              </mc:Choice>
              <mc:Fallback>
                <p:oleObj name="Equation" r:id="rId3" imgW="2781000" imgH="1091880" progId="Equation.DSMT4">
                  <p:embed/>
                  <p:pic>
                    <p:nvPicPr>
                      <p:cNvPr id="0" name=""/>
                      <p:cNvPicPr/>
                      <p:nvPr/>
                    </p:nvPicPr>
                    <p:blipFill>
                      <a:blip r:embed="rId4"/>
                      <a:stretch>
                        <a:fillRect/>
                      </a:stretch>
                    </p:blipFill>
                    <p:spPr>
                      <a:xfrm>
                        <a:off x="4041775" y="1989138"/>
                        <a:ext cx="4511675" cy="17780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797374895"/>
              </p:ext>
            </p:extLst>
          </p:nvPr>
        </p:nvGraphicFramePr>
        <p:xfrm>
          <a:off x="3861371" y="4046434"/>
          <a:ext cx="4976688" cy="2283502"/>
        </p:xfrm>
        <a:graphic>
          <a:graphicData uri="http://schemas.openxmlformats.org/presentationml/2006/ole">
            <mc:AlternateContent xmlns:mc="http://schemas.openxmlformats.org/markup-compatibility/2006">
              <mc:Choice xmlns:v="urn:schemas-microsoft-com:vml" Requires="v">
                <p:oleObj spid="_x0000_s20533" name="Equation" r:id="rId5" imgW="2933640" imgH="1346040" progId="Equation.DSMT4">
                  <p:embed/>
                </p:oleObj>
              </mc:Choice>
              <mc:Fallback>
                <p:oleObj name="Equation" r:id="rId5" imgW="2933640" imgH="1346040" progId="Equation.DSMT4">
                  <p:embed/>
                  <p:pic>
                    <p:nvPicPr>
                      <p:cNvPr id="0" name=""/>
                      <p:cNvPicPr/>
                      <p:nvPr/>
                    </p:nvPicPr>
                    <p:blipFill>
                      <a:blip r:embed="rId6"/>
                      <a:stretch>
                        <a:fillRect/>
                      </a:stretch>
                    </p:blipFill>
                    <p:spPr>
                      <a:xfrm>
                        <a:off x="3861371" y="4046434"/>
                        <a:ext cx="4976688" cy="2283502"/>
                      </a:xfrm>
                      <a:prstGeom prst="rect">
                        <a:avLst/>
                      </a:prstGeom>
                    </p:spPr>
                  </p:pic>
                </p:oleObj>
              </mc:Fallback>
            </mc:AlternateContent>
          </a:graphicData>
        </a:graphic>
      </p:graphicFrame>
    </p:spTree>
    <p:extLst>
      <p:ext uri="{BB962C8B-B14F-4D97-AF65-F5344CB8AC3E}">
        <p14:creationId xmlns:p14="http://schemas.microsoft.com/office/powerpoint/2010/main" val="2201918720"/>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grpSp>
        <p:nvGrpSpPr>
          <p:cNvPr id="27" name="组合 26"/>
          <p:cNvGrpSpPr/>
          <p:nvPr/>
        </p:nvGrpSpPr>
        <p:grpSpPr>
          <a:xfrm>
            <a:off x="476995" y="816096"/>
            <a:ext cx="11449272" cy="5421216"/>
            <a:chOff x="476995" y="816096"/>
            <a:chExt cx="11449272" cy="5421216"/>
          </a:xfrm>
        </p:grpSpPr>
        <p:sp>
          <p:nvSpPr>
            <p:cNvPr id="5" name="内容占位符 2"/>
            <p:cNvSpPr txBox="1">
              <a:spLocks/>
            </p:cNvSpPr>
            <p:nvPr/>
          </p:nvSpPr>
          <p:spPr bwMode="auto">
            <a:xfrm>
              <a:off x="476995" y="8160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一、套期保值的定义</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b="1" dirty="0" smtClean="0">
                  <a:latin typeface="Times New Roman" panose="02020603050405020304" pitchFamily="18" charset="0"/>
                  <a:ea typeface="宋体" panose="02010600030101010101" pitchFamily="2" charset="-122"/>
                </a:rPr>
                <a:t>1</a:t>
              </a:r>
              <a:r>
                <a:rPr lang="zh-CN" altLang="en-US" sz="2200" b="1" dirty="0" smtClean="0">
                  <a:latin typeface="Times New Roman" panose="02020603050405020304" pitchFamily="18" charset="0"/>
                  <a:ea typeface="宋体" panose="02010600030101010101" pitchFamily="2" charset="-122"/>
                </a:rPr>
                <a:t>、套期保值</a:t>
              </a:r>
              <a:r>
                <a:rPr lang="zh-CN" altLang="en-US" sz="2200" b="1" dirty="0">
                  <a:latin typeface="Times New Roman" panose="02020603050405020304" pitchFamily="18" charset="0"/>
                  <a:ea typeface="宋体" panose="02010600030101010101" pitchFamily="2" charset="-122"/>
                </a:rPr>
                <a:t>的本质：</a:t>
              </a:r>
              <a:r>
                <a:rPr lang="zh-CN" altLang="en-US" sz="2200" dirty="0">
                  <a:latin typeface="Times New Roman" panose="02020603050405020304" pitchFamily="18" charset="0"/>
                  <a:ea typeface="宋体" panose="02010600030101010101" pitchFamily="2" charset="-122"/>
                </a:rPr>
                <a:t>本质上，套期保值是</a:t>
              </a:r>
              <a:r>
                <a:rPr lang="zh-CN" altLang="en-US" sz="2200" b="1" dirty="0">
                  <a:latin typeface="Times New Roman" panose="02020603050405020304" pitchFamily="18" charset="0"/>
                  <a:ea typeface="宋体" panose="02010600030101010101" pitchFamily="2" charset="-122"/>
                </a:rPr>
                <a:t>转移风险</a:t>
              </a:r>
              <a:r>
                <a:rPr lang="zh-CN" altLang="en-US" sz="2200" dirty="0">
                  <a:latin typeface="Times New Roman" panose="02020603050405020304" pitchFamily="18" charset="0"/>
                  <a:ea typeface="宋体" panose="02010600030101010101" pitchFamily="2" charset="-122"/>
                </a:rPr>
                <a:t>的一种方式，投资者通过买卖衍生工具将风险转移至其他交易者</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b="1" dirty="0" smtClean="0">
                  <a:latin typeface="Times New Roman" panose="02020603050405020304" pitchFamily="18" charset="0"/>
                  <a:ea typeface="宋体" panose="02010600030101010101" pitchFamily="2" charset="-122"/>
                </a:rPr>
                <a:t>2</a:t>
              </a:r>
              <a:r>
                <a:rPr lang="zh-CN" altLang="en-US" sz="2200" b="1" dirty="0">
                  <a:latin typeface="Times New Roman" panose="02020603050405020304" pitchFamily="18" charset="0"/>
                  <a:ea typeface="宋体" panose="02010600030101010101" pitchFamily="2" charset="-122"/>
                </a:rPr>
                <a:t>、套期保值</a:t>
              </a:r>
              <a:r>
                <a:rPr lang="zh-CN" altLang="en-US" sz="2200" b="1" dirty="0" smtClean="0">
                  <a:latin typeface="Times New Roman" panose="02020603050405020304" pitchFamily="18" charset="0"/>
                  <a:ea typeface="宋体" panose="02010600030101010101" pitchFamily="2" charset="-122"/>
                </a:rPr>
                <a:t>的</a:t>
              </a:r>
              <a:r>
                <a:rPr lang="zh-CN" altLang="en-US" sz="2200" b="1" dirty="0">
                  <a:latin typeface="Times New Roman" panose="02020603050405020304" pitchFamily="18" charset="0"/>
                  <a:ea typeface="宋体" panose="02010600030101010101" pitchFamily="2" charset="-122"/>
                </a:rPr>
                <a:t>定义：</a:t>
              </a:r>
              <a:r>
                <a:rPr lang="zh-CN" altLang="en-US" sz="2200" dirty="0">
                  <a:latin typeface="Times New Roman" panose="02020603050405020304" pitchFamily="18" charset="0"/>
                  <a:ea typeface="宋体" panose="02010600030101010101" pitchFamily="2" charset="-122"/>
                </a:rPr>
                <a:t>套期保值又称避险、对冲等，传统的套期保值是指投资者同时在期货市场和现货市场进行</a:t>
              </a:r>
              <a:r>
                <a:rPr lang="zh-CN" altLang="en-US" sz="2200" b="1" dirty="0">
                  <a:latin typeface="Times New Roman" panose="02020603050405020304" pitchFamily="18" charset="0"/>
                  <a:ea typeface="宋体" panose="02010600030101010101" pitchFamily="2" charset="-122"/>
                </a:rPr>
                <a:t>数量相等、方向相反</a:t>
              </a:r>
              <a:r>
                <a:rPr lang="zh-CN" altLang="en-US" sz="2200" dirty="0">
                  <a:latin typeface="Times New Roman" panose="02020603050405020304" pitchFamily="18" charset="0"/>
                  <a:ea typeface="宋体" panose="02010600030101010101" pitchFamily="2" charset="-122"/>
                </a:rPr>
                <a:t>的交易，使一个市场的盈利弥补另一个市场的亏损，从而在两个市场建立对冲机制</a:t>
              </a:r>
              <a:r>
                <a:rPr lang="zh-CN" altLang="en-US" sz="2200" dirty="0" smtClean="0">
                  <a:latin typeface="Times New Roman" panose="02020603050405020304" pitchFamily="18" charset="0"/>
                  <a:ea typeface="宋体" panose="02010600030101010101" pitchFamily="2" charset="-122"/>
                </a:rPr>
                <a:t>，以</a:t>
              </a:r>
              <a:r>
                <a:rPr lang="zh-CN" altLang="en-US" sz="2200" dirty="0">
                  <a:latin typeface="Times New Roman" panose="02020603050405020304" pitchFamily="18" charset="0"/>
                  <a:ea typeface="宋体" panose="02010600030101010101" pitchFamily="2" charset="-122"/>
                </a:rPr>
                <a:t>规避现货市场价格波动的</a:t>
              </a:r>
              <a:r>
                <a:rPr lang="zh-CN" altLang="en-US" sz="2200" dirty="0" smtClean="0">
                  <a:latin typeface="Times New Roman" panose="02020603050405020304" pitchFamily="18" charset="0"/>
                  <a:ea typeface="宋体" panose="02010600030101010101" pitchFamily="2" charset="-122"/>
                </a:rPr>
                <a:t>风险。</a:t>
              </a:r>
              <a:endParaRPr lang="en-US" altLang="zh-CN" sz="2200" dirty="0" smtClean="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dirty="0" smtClean="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dirty="0" smtClean="0">
                <a:latin typeface="Times New Roman" panose="02020603050405020304" pitchFamily="18" charset="0"/>
                <a:ea typeface="宋体" panose="02010600030101010101" pitchFamily="2" charset="-122"/>
              </a:endParaRPr>
            </a:p>
            <a:p>
              <a:pPr indent="457200">
                <a:lnSpc>
                  <a:spcPct val="170000"/>
                </a:lnSpc>
              </a:pPr>
              <a:endParaRPr lang="en-US" altLang="zh-CN" b="1" dirty="0" smtClean="0">
                <a:latin typeface="Times New Roman" panose="02020603050405020304" pitchFamily="18" charset="0"/>
                <a:ea typeface="宋体" panose="02010600030101010101" pitchFamily="2" charset="-122"/>
              </a:endParaRPr>
            </a:p>
            <a:p>
              <a:pPr indent="457200">
                <a:lnSpc>
                  <a:spcPct val="170000"/>
                </a:lnSpc>
              </a:pPr>
              <a:endParaRPr lang="en-US" altLang="zh-CN" b="1" dirty="0">
                <a:latin typeface="Times New Roman" panose="02020603050405020304" pitchFamily="18" charset="0"/>
                <a:ea typeface="宋体" panose="02010600030101010101" pitchFamily="2" charset="-122"/>
              </a:endParaRPr>
            </a:p>
            <a:p>
              <a:pPr indent="457200">
                <a:lnSpc>
                  <a:spcPct val="170000"/>
                </a:lnSpc>
              </a:pPr>
              <a:endParaRPr lang="en-US" altLang="zh-CN" b="1" dirty="0" smtClean="0">
                <a:latin typeface="Times New Roman" panose="02020603050405020304" pitchFamily="18" charset="0"/>
                <a:ea typeface="宋体" panose="02010600030101010101" pitchFamily="2" charset="-122"/>
              </a:endParaRPr>
            </a:p>
          </p:txBody>
        </p:sp>
        <p:sp>
          <p:nvSpPr>
            <p:cNvPr id="2" name="椭圆 1"/>
            <p:cNvSpPr/>
            <p:nvPr/>
          </p:nvSpPr>
          <p:spPr>
            <a:xfrm>
              <a:off x="2764634" y="4437112"/>
              <a:ext cx="2160240" cy="13681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套期保值的基本特征</a:t>
              </a:r>
              <a:endParaRPr lang="zh-CN" altLang="en-US" sz="2000" dirty="0"/>
            </a:p>
          </p:txBody>
        </p:sp>
        <p:cxnSp>
          <p:nvCxnSpPr>
            <p:cNvPr id="4" name="直接箭头连接符 3"/>
            <p:cNvCxnSpPr/>
            <p:nvPr/>
          </p:nvCxnSpPr>
          <p:spPr>
            <a:xfrm flipV="1">
              <a:off x="4924874" y="4473116"/>
              <a:ext cx="918000" cy="64807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8" name="直接箭头连接符 7"/>
            <p:cNvCxnSpPr>
              <a:stCxn id="2" idx="6"/>
            </p:cNvCxnSpPr>
            <p:nvPr/>
          </p:nvCxnSpPr>
          <p:spPr>
            <a:xfrm>
              <a:off x="4924874" y="5121188"/>
              <a:ext cx="972000" cy="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0" name="直接箭头连接符 9"/>
            <p:cNvCxnSpPr>
              <a:stCxn id="2" idx="6"/>
            </p:cNvCxnSpPr>
            <p:nvPr/>
          </p:nvCxnSpPr>
          <p:spPr>
            <a:xfrm>
              <a:off x="4924874" y="5121188"/>
              <a:ext cx="918000" cy="648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1" name="圆角矩形 10"/>
            <p:cNvSpPr/>
            <p:nvPr/>
          </p:nvSpPr>
          <p:spPr>
            <a:xfrm>
              <a:off x="6021611" y="4077072"/>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同种商品</a:t>
              </a:r>
              <a:endParaRPr lang="zh-CN" altLang="en-US" b="1" dirty="0"/>
            </a:p>
          </p:txBody>
        </p:sp>
        <p:sp>
          <p:nvSpPr>
            <p:cNvPr id="12" name="圆角矩形 11"/>
            <p:cNvSpPr/>
            <p:nvPr/>
          </p:nvSpPr>
          <p:spPr>
            <a:xfrm>
              <a:off x="6021611" y="4869160"/>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数量相当</a:t>
              </a:r>
              <a:endParaRPr lang="zh-CN" altLang="en-US" b="1" dirty="0"/>
            </a:p>
          </p:txBody>
        </p:sp>
        <p:sp>
          <p:nvSpPr>
            <p:cNvPr id="13" name="圆角矩形 12"/>
            <p:cNvSpPr/>
            <p:nvPr/>
          </p:nvSpPr>
          <p:spPr>
            <a:xfrm>
              <a:off x="6021611" y="5661248"/>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方向相反</a:t>
              </a:r>
              <a:endParaRPr lang="zh-CN" altLang="en-US" b="1" dirty="0"/>
            </a:p>
          </p:txBody>
        </p:sp>
      </p:grpSp>
    </p:spTree>
    <p:extLst>
      <p:ext uri="{BB962C8B-B14F-4D97-AF65-F5344CB8AC3E}">
        <p14:creationId xmlns:p14="http://schemas.microsoft.com/office/powerpoint/2010/main" val="1334715909"/>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zh-CN" altLang="zh-CN" sz="2400" dirty="0" smtClean="0">
                <a:latin typeface="Times New Roman" panose="02020603050405020304" pitchFamily="18" charset="0"/>
                <a:ea typeface="宋体" panose="02010600030101010101" pitchFamily="2" charset="-122"/>
              </a:rPr>
              <a:t>因为</a:t>
            </a:r>
            <a:r>
              <a:rPr lang="en-US" altLang="zh-CN" sz="2400" dirty="0" smtClean="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，则</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9-30</a:t>
            </a:r>
            <a:r>
              <a:rPr lang="zh-CN" altLang="en-US" sz="2400" dirty="0" smtClean="0">
                <a:latin typeface="Times New Roman" panose="02020603050405020304" pitchFamily="18" charset="0"/>
                <a:ea typeface="宋体" panose="02010600030101010101" pitchFamily="2" charset="-122"/>
              </a:rPr>
              <a:t>）</a:t>
            </a:r>
            <a:endParaRPr lang="zh-CN"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9-31</a:t>
            </a:r>
            <a:r>
              <a:rPr lang="zh-CN" altLang="zh-CN" sz="2400" dirty="0" smtClean="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zh-CN" altLang="zh-CN" sz="2400" dirty="0">
                <a:latin typeface="Times New Roman" panose="02020603050405020304" pitchFamily="18" charset="0"/>
                <a:ea typeface="宋体" panose="02010600030101010101" pitchFamily="2" charset="-122"/>
              </a:rPr>
              <a:t>故此，最优套期保值比率为</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9-32</a:t>
            </a:r>
            <a:r>
              <a:rPr lang="zh-CN" altLang="en-US" sz="2400" dirty="0" smtClean="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又因为                      ，则：</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9-33</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388540254"/>
              </p:ext>
            </p:extLst>
          </p:nvPr>
        </p:nvGraphicFramePr>
        <p:xfrm>
          <a:off x="3971571" y="1268760"/>
          <a:ext cx="3624262" cy="952500"/>
        </p:xfrm>
        <a:graphic>
          <a:graphicData uri="http://schemas.openxmlformats.org/presentationml/2006/ole">
            <mc:AlternateContent xmlns:mc="http://schemas.openxmlformats.org/markup-compatibility/2006">
              <mc:Choice xmlns:v="urn:schemas-microsoft-com:vml" Requires="v">
                <p:oleObj spid="_x0000_s21650" name="Equation" r:id="rId3" imgW="2120760" imgH="558720" progId="Equation.DSMT4">
                  <p:embed/>
                </p:oleObj>
              </mc:Choice>
              <mc:Fallback>
                <p:oleObj name="Equation" r:id="rId3" imgW="2120760" imgH="558720" progId="Equation.DSMT4">
                  <p:embed/>
                  <p:pic>
                    <p:nvPicPr>
                      <p:cNvPr id="0" name=""/>
                      <p:cNvPicPr/>
                      <p:nvPr/>
                    </p:nvPicPr>
                    <p:blipFill>
                      <a:blip r:embed="rId4"/>
                      <a:stretch>
                        <a:fillRect/>
                      </a:stretch>
                    </p:blipFill>
                    <p:spPr>
                      <a:xfrm>
                        <a:off x="3971571" y="1268760"/>
                        <a:ext cx="3624262" cy="9525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65562387"/>
              </p:ext>
            </p:extLst>
          </p:nvPr>
        </p:nvGraphicFramePr>
        <p:xfrm>
          <a:off x="1629123" y="1124744"/>
          <a:ext cx="789012" cy="515592"/>
        </p:xfrm>
        <a:graphic>
          <a:graphicData uri="http://schemas.openxmlformats.org/presentationml/2006/ole">
            <mc:AlternateContent xmlns:mc="http://schemas.openxmlformats.org/markup-compatibility/2006">
              <mc:Choice xmlns:v="urn:schemas-microsoft-com:vml" Requires="v">
                <p:oleObj spid="_x0000_s21651" name="Equation" r:id="rId5" imgW="330120" imgH="215640" progId="Equation.DSMT4">
                  <p:embed/>
                </p:oleObj>
              </mc:Choice>
              <mc:Fallback>
                <p:oleObj name="Equation" r:id="rId5" imgW="330120" imgH="215640" progId="Equation.DSMT4">
                  <p:embed/>
                  <p:pic>
                    <p:nvPicPr>
                      <p:cNvPr id="0" name=""/>
                      <p:cNvPicPr/>
                      <p:nvPr/>
                    </p:nvPicPr>
                    <p:blipFill>
                      <a:blip r:embed="rId6"/>
                      <a:stretch>
                        <a:fillRect/>
                      </a:stretch>
                    </p:blipFill>
                    <p:spPr>
                      <a:xfrm>
                        <a:off x="1629123" y="1124744"/>
                        <a:ext cx="789012" cy="51559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506839039"/>
              </p:ext>
            </p:extLst>
          </p:nvPr>
        </p:nvGraphicFramePr>
        <p:xfrm>
          <a:off x="3861371" y="3789040"/>
          <a:ext cx="4232275" cy="823913"/>
        </p:xfrm>
        <a:graphic>
          <a:graphicData uri="http://schemas.openxmlformats.org/presentationml/2006/ole">
            <mc:AlternateContent xmlns:mc="http://schemas.openxmlformats.org/markup-compatibility/2006">
              <mc:Choice xmlns:v="urn:schemas-microsoft-com:vml" Requires="v">
                <p:oleObj spid="_x0000_s21652" name="Equation" r:id="rId7" imgW="2476440" imgH="482400" progId="Equation.DSMT4">
                  <p:embed/>
                </p:oleObj>
              </mc:Choice>
              <mc:Fallback>
                <p:oleObj name="Equation" r:id="rId7" imgW="2476440" imgH="482400" progId="Equation.DSMT4">
                  <p:embed/>
                  <p:pic>
                    <p:nvPicPr>
                      <p:cNvPr id="0" name=""/>
                      <p:cNvPicPr>
                        <a:picLocks noChangeAspect="1" noChangeArrowheads="1"/>
                      </p:cNvPicPr>
                      <p:nvPr/>
                    </p:nvPicPr>
                    <p:blipFill>
                      <a:blip r:embed="rId8"/>
                      <a:srcRect/>
                      <a:stretch>
                        <a:fillRect/>
                      </a:stretch>
                    </p:blipFill>
                    <p:spPr bwMode="auto">
                      <a:xfrm>
                        <a:off x="3861371" y="3789040"/>
                        <a:ext cx="42322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21861087"/>
              </p:ext>
            </p:extLst>
          </p:nvPr>
        </p:nvGraphicFramePr>
        <p:xfrm>
          <a:off x="3141291" y="2420888"/>
          <a:ext cx="5256212" cy="865187"/>
        </p:xfrm>
        <a:graphic>
          <a:graphicData uri="http://schemas.openxmlformats.org/presentationml/2006/ole">
            <mc:AlternateContent xmlns:mc="http://schemas.openxmlformats.org/markup-compatibility/2006">
              <mc:Choice xmlns:v="urn:schemas-microsoft-com:vml" Requires="v">
                <p:oleObj spid="_x0000_s21653" name="Equation" r:id="rId9" imgW="3314520" imgH="545760" progId="Equation.DSMT4">
                  <p:embed/>
                </p:oleObj>
              </mc:Choice>
              <mc:Fallback>
                <p:oleObj name="Equation" r:id="rId9" imgW="3314520" imgH="545760" progId="Equation.DSMT4">
                  <p:embed/>
                  <p:pic>
                    <p:nvPicPr>
                      <p:cNvPr id="0" name=""/>
                      <p:cNvPicPr/>
                      <p:nvPr/>
                    </p:nvPicPr>
                    <p:blipFill>
                      <a:blip r:embed="rId10"/>
                      <a:stretch>
                        <a:fillRect/>
                      </a:stretch>
                    </p:blipFill>
                    <p:spPr>
                      <a:xfrm>
                        <a:off x="3141291" y="2420888"/>
                        <a:ext cx="5256212" cy="865187"/>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1124375051"/>
              </p:ext>
            </p:extLst>
          </p:nvPr>
        </p:nvGraphicFramePr>
        <p:xfrm>
          <a:off x="1917155" y="4581128"/>
          <a:ext cx="1512168" cy="407615"/>
        </p:xfrm>
        <a:graphic>
          <a:graphicData uri="http://schemas.openxmlformats.org/presentationml/2006/ole">
            <mc:AlternateContent xmlns:mc="http://schemas.openxmlformats.org/markup-compatibility/2006">
              <mc:Choice xmlns:v="urn:schemas-microsoft-com:vml" Requires="v">
                <p:oleObj spid="_x0000_s21654" name="Equation" r:id="rId11" imgW="711000" imgH="203040" progId="Equation.DSMT4">
                  <p:embed/>
                </p:oleObj>
              </mc:Choice>
              <mc:Fallback>
                <p:oleObj name="Equation" r:id="rId11" imgW="711000" imgH="203040" progId="Equation.DSMT4">
                  <p:embed/>
                  <p:pic>
                    <p:nvPicPr>
                      <p:cNvPr id="0" name=""/>
                      <p:cNvPicPr/>
                      <p:nvPr/>
                    </p:nvPicPr>
                    <p:blipFill>
                      <a:blip r:embed="rId12"/>
                      <a:stretch>
                        <a:fillRect/>
                      </a:stretch>
                    </p:blipFill>
                    <p:spPr>
                      <a:xfrm>
                        <a:off x="1917155" y="4581128"/>
                        <a:ext cx="1512168" cy="40761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273150997"/>
              </p:ext>
            </p:extLst>
          </p:nvPr>
        </p:nvGraphicFramePr>
        <p:xfrm>
          <a:off x="4016860" y="5013176"/>
          <a:ext cx="3876959" cy="763339"/>
        </p:xfrm>
        <a:graphic>
          <a:graphicData uri="http://schemas.openxmlformats.org/presentationml/2006/ole">
            <mc:AlternateContent xmlns:mc="http://schemas.openxmlformats.org/markup-compatibility/2006">
              <mc:Choice xmlns:v="urn:schemas-microsoft-com:vml" Requires="v">
                <p:oleObj spid="_x0000_s21655" name="Equation" r:id="rId13" imgW="2450880" imgH="482400" progId="Equation.DSMT4">
                  <p:embed/>
                </p:oleObj>
              </mc:Choice>
              <mc:Fallback>
                <p:oleObj name="Equation" r:id="rId13" imgW="2450880" imgH="482400" progId="Equation.DSMT4">
                  <p:embed/>
                  <p:pic>
                    <p:nvPicPr>
                      <p:cNvPr id="0" name=""/>
                      <p:cNvPicPr/>
                      <p:nvPr/>
                    </p:nvPicPr>
                    <p:blipFill>
                      <a:blip r:embed="rId14"/>
                      <a:stretch>
                        <a:fillRect/>
                      </a:stretch>
                    </p:blipFill>
                    <p:spPr>
                      <a:xfrm>
                        <a:off x="4016860" y="5013176"/>
                        <a:ext cx="3876959" cy="763339"/>
                      </a:xfrm>
                      <a:prstGeom prst="rect">
                        <a:avLst/>
                      </a:prstGeom>
                    </p:spPr>
                  </p:pic>
                </p:oleObj>
              </mc:Fallback>
            </mc:AlternateContent>
          </a:graphicData>
        </a:graphic>
      </p:graphicFrame>
    </p:spTree>
    <p:extLst>
      <p:ext uri="{BB962C8B-B14F-4D97-AF65-F5344CB8AC3E}">
        <p14:creationId xmlns:p14="http://schemas.microsoft.com/office/powerpoint/2010/main" val="1857391930"/>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zh-CN" altLang="en-US" sz="2400" dirty="0">
                <a:latin typeface="Times New Roman" panose="02020603050405020304" pitchFamily="18" charset="0"/>
                <a:ea typeface="宋体" panose="02010600030101010101" pitchFamily="2" charset="-122"/>
              </a:rPr>
              <a:t>由于</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zh-CN" altLang="zh-CN" sz="2400" dirty="0">
                <a:latin typeface="Times New Roman" panose="02020603050405020304" pitchFamily="18" charset="0"/>
                <a:ea typeface="宋体" panose="02010600030101010101" pitchFamily="2" charset="-122"/>
              </a:rPr>
              <a:t>因此式子成立的条件</a:t>
            </a:r>
            <a:r>
              <a:rPr lang="zh-CN" altLang="zh-CN" sz="2400" dirty="0" smtClean="0">
                <a:latin typeface="Times New Roman" panose="02020603050405020304" pitchFamily="18" charset="0"/>
                <a:ea typeface="宋体" panose="02010600030101010101" pitchFamily="2" charset="-122"/>
              </a:rPr>
              <a:t>是</a:t>
            </a: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其中，</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为</a:t>
            </a:r>
            <a:r>
              <a:rPr lang="zh-CN" altLang="zh-CN" sz="2400" dirty="0">
                <a:latin typeface="Times New Roman" panose="02020603050405020304" pitchFamily="18" charset="0"/>
                <a:ea typeface="宋体" panose="02010600030101010101" pitchFamily="2" charset="-122"/>
              </a:rPr>
              <a:t>纯套期保值部分，与最小方差套期比一样，其主要是针对市场实际价格风险而采取的套期保值策略，无风险偏好。</a:t>
            </a:r>
            <a:r>
              <a:rPr lang="en-US" altLang="zh-CN" sz="2400" dirty="0" smtClean="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为</a:t>
            </a:r>
            <a:r>
              <a:rPr lang="zh-CN" altLang="zh-CN" sz="2400" dirty="0">
                <a:latin typeface="Times New Roman" panose="02020603050405020304" pitchFamily="18" charset="0"/>
                <a:ea typeface="宋体" panose="02010600030101010101" pitchFamily="2" charset="-122"/>
              </a:rPr>
              <a:t>投机需求部分，反映对套期保值的风险偏好，实质是对期货进行投机，而且风险态度变化而变化，置信水平越大，投资者越厌恶风险</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越大</a:t>
            </a:r>
            <a:r>
              <a:rPr lang="zh-CN" altLang="en-US" sz="2400" dirty="0" smtClean="0">
                <a:latin typeface="Times New Roman" panose="02020603050405020304" pitchFamily="18" charset="0"/>
                <a:ea typeface="宋体" panose="02010600030101010101" pitchFamily="2" charset="-122"/>
              </a:rPr>
              <a:t>，</a:t>
            </a:r>
            <a:r>
              <a:rPr lang="en-US" altLang="zh-CN" sz="2400" i="1" dirty="0" smtClean="0">
                <a:latin typeface="Times New Roman" panose="02020603050405020304" pitchFamily="18" charset="0"/>
                <a:ea typeface="宋体" panose="02010600030101010101" pitchFamily="2" charset="-122"/>
                <a:cs typeface="Times New Roman" panose="02020603050405020304" pitchFamily="18" charset="0"/>
              </a:rPr>
              <a:t>h</a:t>
            </a:r>
            <a:r>
              <a:rPr lang="zh-CN" altLang="zh-CN" sz="2400" dirty="0" smtClean="0">
                <a:latin typeface="Times New Roman" panose="02020603050405020304" pitchFamily="18" charset="0"/>
                <a:ea typeface="宋体" panose="02010600030101010101" pitchFamily="2" charset="-122"/>
              </a:rPr>
              <a:t>越大</a:t>
            </a:r>
            <a:r>
              <a:rPr lang="zh-CN" altLang="zh-CN" sz="2400" dirty="0">
                <a:latin typeface="Times New Roman" panose="02020603050405020304" pitchFamily="18" charset="0"/>
                <a:ea typeface="宋体" panose="02010600030101010101" pitchFamily="2" charset="-122"/>
              </a:rPr>
              <a:t>。</a:t>
            </a:r>
          </a:p>
          <a:p>
            <a:pPr indent="457200">
              <a:lnSpc>
                <a:spcPct val="150000"/>
              </a:lnSpc>
            </a:pPr>
            <a:r>
              <a:rPr lang="zh-CN" altLang="zh-CN" sz="2400" dirty="0">
                <a:latin typeface="Times New Roman" panose="02020603050405020304" pitchFamily="18" charset="0"/>
                <a:ea typeface="宋体" panose="02010600030101010101" pitchFamily="2" charset="-122"/>
              </a:rPr>
              <a:t>可见，基于</a:t>
            </a:r>
            <a:r>
              <a:rPr lang="en-US" altLang="zh-CN" sz="2400" dirty="0">
                <a:latin typeface="Times New Roman" panose="02020603050405020304" pitchFamily="18" charset="0"/>
                <a:ea typeface="宋体" panose="02010600030101010101" pitchFamily="2" charset="-122"/>
              </a:rPr>
              <a:t>ES</a:t>
            </a:r>
            <a:r>
              <a:rPr lang="zh-CN" altLang="zh-CN" sz="2400" dirty="0">
                <a:latin typeface="Times New Roman" panose="02020603050405020304" pitchFamily="18" charset="0"/>
                <a:ea typeface="宋体" panose="02010600030101010101" pitchFamily="2" charset="-122"/>
              </a:rPr>
              <a:t>模型的套期保值理论进行纯套期保值的同时，也采取投机作用以规避现货价格的波动风险。</a:t>
            </a: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2414128312"/>
              </p:ext>
            </p:extLst>
          </p:nvPr>
        </p:nvGraphicFramePr>
        <p:xfrm>
          <a:off x="6453659" y="1151401"/>
          <a:ext cx="2343274" cy="477399"/>
        </p:xfrm>
        <a:graphic>
          <a:graphicData uri="http://schemas.openxmlformats.org/presentationml/2006/ole">
            <mc:AlternateContent xmlns:mc="http://schemas.openxmlformats.org/markup-compatibility/2006">
              <mc:Choice xmlns:v="urn:schemas-microsoft-com:vml" Requires="v">
                <p:oleObj spid="_x0000_s22656" name="Equation" r:id="rId3" imgW="1244520" imgH="253800" progId="Equation.DSMT4">
                  <p:embed/>
                </p:oleObj>
              </mc:Choice>
              <mc:Fallback>
                <p:oleObj name="Equation" r:id="rId3" imgW="1244520" imgH="253800" progId="Equation.DSMT4">
                  <p:embed/>
                  <p:pic>
                    <p:nvPicPr>
                      <p:cNvPr id="0" name=""/>
                      <p:cNvPicPr/>
                      <p:nvPr/>
                    </p:nvPicPr>
                    <p:blipFill>
                      <a:blip r:embed="rId4"/>
                      <a:stretch>
                        <a:fillRect/>
                      </a:stretch>
                    </p:blipFill>
                    <p:spPr>
                      <a:xfrm>
                        <a:off x="6453659" y="1151401"/>
                        <a:ext cx="2343274" cy="477399"/>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45147621"/>
              </p:ext>
            </p:extLst>
          </p:nvPr>
        </p:nvGraphicFramePr>
        <p:xfrm>
          <a:off x="1662187" y="1186458"/>
          <a:ext cx="1335088" cy="514350"/>
        </p:xfrm>
        <a:graphic>
          <a:graphicData uri="http://schemas.openxmlformats.org/presentationml/2006/ole">
            <mc:AlternateContent xmlns:mc="http://schemas.openxmlformats.org/markup-compatibility/2006">
              <mc:Choice xmlns:v="urn:schemas-microsoft-com:vml" Requires="v">
                <p:oleObj spid="_x0000_s22657" name="Equation" r:id="rId5" imgW="558720" imgH="215640" progId="Equation.DSMT4">
                  <p:embed/>
                </p:oleObj>
              </mc:Choice>
              <mc:Fallback>
                <p:oleObj name="Equation" r:id="rId5" imgW="558720" imgH="215640" progId="Equation.DSMT4">
                  <p:embed/>
                  <p:pic>
                    <p:nvPicPr>
                      <p:cNvPr id="0" name=""/>
                      <p:cNvPicPr/>
                      <p:nvPr/>
                    </p:nvPicPr>
                    <p:blipFill>
                      <a:blip r:embed="rId6"/>
                      <a:stretch>
                        <a:fillRect/>
                      </a:stretch>
                    </p:blipFill>
                    <p:spPr>
                      <a:xfrm>
                        <a:off x="1662187" y="1186458"/>
                        <a:ext cx="1335088" cy="51435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565778867"/>
              </p:ext>
            </p:extLst>
          </p:nvPr>
        </p:nvGraphicFramePr>
        <p:xfrm>
          <a:off x="1125067" y="2780928"/>
          <a:ext cx="3125788" cy="823913"/>
        </p:xfrm>
        <a:graphic>
          <a:graphicData uri="http://schemas.openxmlformats.org/presentationml/2006/ole">
            <mc:AlternateContent xmlns:mc="http://schemas.openxmlformats.org/markup-compatibility/2006">
              <mc:Choice xmlns:v="urn:schemas-microsoft-com:vml" Requires="v">
                <p:oleObj spid="_x0000_s22658" name="Equation" r:id="rId7" imgW="1828800" imgH="482400" progId="Equation.DSMT4">
                  <p:embed/>
                </p:oleObj>
              </mc:Choice>
              <mc:Fallback>
                <p:oleObj name="Equation" r:id="rId7" imgW="1828800" imgH="482400" progId="Equation.DSMT4">
                  <p:embed/>
                  <p:pic>
                    <p:nvPicPr>
                      <p:cNvPr id="0" name=""/>
                      <p:cNvPicPr>
                        <a:picLocks noChangeAspect="1" noChangeArrowheads="1"/>
                      </p:cNvPicPr>
                      <p:nvPr/>
                    </p:nvPicPr>
                    <p:blipFill>
                      <a:blip r:embed="rId8"/>
                      <a:srcRect/>
                      <a:stretch>
                        <a:fillRect/>
                      </a:stretch>
                    </p:blipFill>
                    <p:spPr bwMode="auto">
                      <a:xfrm>
                        <a:off x="1125067" y="2780928"/>
                        <a:ext cx="31257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22217188"/>
              </p:ext>
            </p:extLst>
          </p:nvPr>
        </p:nvGraphicFramePr>
        <p:xfrm>
          <a:off x="2002428" y="1700808"/>
          <a:ext cx="562799" cy="648072"/>
        </p:xfrm>
        <a:graphic>
          <a:graphicData uri="http://schemas.openxmlformats.org/presentationml/2006/ole">
            <mc:AlternateContent xmlns:mc="http://schemas.openxmlformats.org/markup-compatibility/2006">
              <mc:Choice xmlns:v="urn:schemas-microsoft-com:vml" Requires="v">
                <p:oleObj spid="_x0000_s22659" name="Equation" r:id="rId9" imgW="330120" imgH="380880" progId="Equation.DSMT4">
                  <p:embed/>
                </p:oleObj>
              </mc:Choice>
              <mc:Fallback>
                <p:oleObj name="Equation" r:id="rId9" imgW="330120" imgH="380880" progId="Equation.DSMT4">
                  <p:embed/>
                  <p:pic>
                    <p:nvPicPr>
                      <p:cNvPr id="0" name=""/>
                      <p:cNvPicPr/>
                      <p:nvPr/>
                    </p:nvPicPr>
                    <p:blipFill>
                      <a:blip r:embed="rId10"/>
                      <a:stretch>
                        <a:fillRect/>
                      </a:stretch>
                    </p:blipFill>
                    <p:spPr>
                      <a:xfrm>
                        <a:off x="2002428" y="1700808"/>
                        <a:ext cx="562799" cy="648072"/>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588375987"/>
              </p:ext>
            </p:extLst>
          </p:nvPr>
        </p:nvGraphicFramePr>
        <p:xfrm>
          <a:off x="11422211" y="3501008"/>
          <a:ext cx="400048" cy="503981"/>
        </p:xfrm>
        <a:graphic>
          <a:graphicData uri="http://schemas.openxmlformats.org/presentationml/2006/ole">
            <mc:AlternateContent xmlns:mc="http://schemas.openxmlformats.org/markup-compatibility/2006">
              <mc:Choice xmlns:v="urn:schemas-microsoft-com:vml" Requires="v">
                <p:oleObj spid="_x0000_s22660" name="Equation" r:id="rId11" imgW="152280" imgH="203040" progId="Equation.DSMT4">
                  <p:embed/>
                </p:oleObj>
              </mc:Choice>
              <mc:Fallback>
                <p:oleObj name="Equation" r:id="rId11" imgW="152280" imgH="203040" progId="Equation.DSMT4">
                  <p:embed/>
                  <p:pic>
                    <p:nvPicPr>
                      <p:cNvPr id="0" name=""/>
                      <p:cNvPicPr/>
                      <p:nvPr/>
                    </p:nvPicPr>
                    <p:blipFill>
                      <a:blip r:embed="rId12"/>
                      <a:stretch>
                        <a:fillRect/>
                      </a:stretch>
                    </p:blipFill>
                    <p:spPr>
                      <a:xfrm>
                        <a:off x="11422211" y="3501008"/>
                        <a:ext cx="400048" cy="503981"/>
                      </a:xfrm>
                      <a:prstGeom prst="rect">
                        <a:avLst/>
                      </a:prstGeom>
                    </p:spPr>
                  </p:pic>
                </p:oleObj>
              </mc:Fallback>
            </mc:AlternateContent>
          </a:graphicData>
        </a:graphic>
      </p:graphicFrame>
    </p:spTree>
    <p:extLst>
      <p:ext uri="{BB962C8B-B14F-4D97-AF65-F5344CB8AC3E}">
        <p14:creationId xmlns:p14="http://schemas.microsoft.com/office/powerpoint/2010/main" val="755935021"/>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内容占位符 2"/>
          <p:cNvSpPr txBox="1">
            <a:spLocks/>
          </p:cNvSpPr>
          <p:nvPr/>
        </p:nvSpPr>
        <p:spPr bwMode="auto">
          <a:xfrm>
            <a:off x="481917" y="836712"/>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en-US" altLang="zh-CN" sz="2200" dirty="0">
                <a:latin typeface="Times New Roman" panose="02020603050405020304" pitchFamily="18" charset="0"/>
                <a:ea typeface="宋体" panose="02010600030101010101" pitchFamily="2" charset="-122"/>
              </a:rPr>
              <a:t>【</a:t>
            </a:r>
            <a:r>
              <a:rPr lang="zh-CN" altLang="en-US" sz="2200" dirty="0">
                <a:latin typeface="Times New Roman" panose="02020603050405020304" pitchFamily="18" charset="0"/>
                <a:ea typeface="宋体" panose="02010600030101010101" pitchFamily="2" charset="-122"/>
              </a:rPr>
              <a:t>例</a:t>
            </a:r>
            <a:r>
              <a:rPr lang="en-US" altLang="zh-CN" sz="2200" dirty="0">
                <a:latin typeface="Times New Roman" panose="02020603050405020304" pitchFamily="18" charset="0"/>
                <a:ea typeface="宋体" panose="02010600030101010101" pitchFamily="2" charset="-122"/>
              </a:rPr>
              <a:t>9-6】</a:t>
            </a:r>
            <a:r>
              <a:rPr lang="zh-CN" altLang="en-US" sz="2200" dirty="0">
                <a:latin typeface="Times New Roman" panose="02020603050405020304" pitchFamily="18" charset="0"/>
                <a:ea typeface="宋体" panose="02010600030101010101" pitchFamily="2" charset="-122"/>
              </a:rPr>
              <a:t>假定</a:t>
            </a:r>
            <a:r>
              <a:rPr lang="zh-CN" altLang="en-US" sz="2200" dirty="0" smtClean="0">
                <a:latin typeface="Times New Roman" panose="02020603050405020304" pitchFamily="18" charset="0"/>
                <a:ea typeface="宋体" panose="02010600030101010101" pitchFamily="2" charset="-122"/>
              </a:rPr>
              <a:t>相关系数                     、</a:t>
            </a:r>
            <a:r>
              <a:rPr lang="zh-CN" altLang="en-US" sz="2200" dirty="0">
                <a:latin typeface="Times New Roman" panose="02020603050405020304" pitchFamily="18" charset="0"/>
                <a:ea typeface="宋体" panose="02010600030101010101" pitchFamily="2" charset="-122"/>
              </a:rPr>
              <a:t>现货和期货市场的波动</a:t>
            </a:r>
            <a:r>
              <a:rPr lang="zh-CN" altLang="en-US" sz="2200" dirty="0" smtClean="0">
                <a:latin typeface="Times New Roman" panose="02020603050405020304" pitchFamily="18" charset="0"/>
                <a:ea typeface="宋体" panose="02010600030101010101" pitchFamily="2" charset="-122"/>
              </a:rPr>
              <a:t>率分别为                      和                                                                            </a:t>
            </a:r>
            <a:endParaRPr lang="en-US" altLang="zh-CN" sz="22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，期货期望收益率为                         。选取三种不同的风险度量指标，计算并对比分析最小方差、最小</a:t>
            </a:r>
            <a:r>
              <a:rPr lang="en-US" altLang="zh-CN" sz="2200" dirty="0" err="1" smtClean="0">
                <a:latin typeface="Times New Roman" panose="02020603050405020304" pitchFamily="18" charset="0"/>
                <a:ea typeface="宋体" panose="02010600030101010101" pitchFamily="2" charset="-122"/>
              </a:rPr>
              <a:t>VaR</a:t>
            </a:r>
            <a:r>
              <a:rPr lang="zh-CN" altLang="en-US" sz="2200" dirty="0" smtClean="0">
                <a:latin typeface="Times New Roman" panose="02020603050405020304" pitchFamily="18" charset="0"/>
                <a:ea typeface="宋体" panose="02010600030101010101" pitchFamily="2" charset="-122"/>
              </a:rPr>
              <a:t>、最小</a:t>
            </a:r>
            <a:r>
              <a:rPr lang="en-US" altLang="zh-CN" sz="2200" dirty="0" smtClean="0">
                <a:latin typeface="Times New Roman" panose="02020603050405020304" pitchFamily="18" charset="0"/>
                <a:ea typeface="宋体" panose="02010600030101010101" pitchFamily="2" charset="-122"/>
              </a:rPr>
              <a:t>ES</a:t>
            </a:r>
            <a:r>
              <a:rPr lang="zh-CN" altLang="en-US" sz="2200" dirty="0" smtClean="0">
                <a:latin typeface="Times New Roman" panose="02020603050405020304" pitchFamily="18" charset="0"/>
                <a:ea typeface="宋体" panose="02010600030101010101" pitchFamily="2" charset="-122"/>
              </a:rPr>
              <a:t>三种套期保值策略下的静态套期保值比率</a:t>
            </a:r>
            <a:r>
              <a:rPr lang="en-US" altLang="zh-CN" sz="2200" i="1" dirty="0" smtClean="0">
                <a:latin typeface="Times New Roman" panose="02020603050405020304" pitchFamily="18" charset="0"/>
                <a:ea typeface="宋体" panose="02010600030101010101" pitchFamily="2" charset="-122"/>
              </a:rPr>
              <a:t>h</a:t>
            </a:r>
            <a:r>
              <a:rPr lang="zh-CN" altLang="en-US" sz="2200" dirty="0" smtClean="0">
                <a:latin typeface="Times New Roman" panose="02020603050405020304" pitchFamily="18" charset="0"/>
                <a:ea typeface="宋体" panose="02010600030101010101" pitchFamily="2" charset="-122"/>
              </a:rPr>
              <a:t> ，并且采用</a:t>
            </a:r>
            <a:r>
              <a:rPr lang="en-US" altLang="zh-CN" sz="2200" dirty="0" err="1" smtClean="0">
                <a:latin typeface="Times New Roman" panose="02020603050405020304" pitchFamily="18" charset="0"/>
                <a:ea typeface="宋体" panose="02010600030101010101" pitchFamily="2" charset="-122"/>
              </a:rPr>
              <a:t>Ederington</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1979</a:t>
            </a:r>
            <a:r>
              <a:rPr lang="zh-CN" altLang="en-US" sz="2200" dirty="0" smtClean="0">
                <a:latin typeface="Times New Roman" panose="02020603050405020304" pitchFamily="18" charset="0"/>
                <a:ea typeface="宋体" panose="02010600030101010101" pitchFamily="2" charset="-122"/>
              </a:rPr>
              <a:t>） 最早提出的方差下降百分比计算套期保值效果。（考虑</a:t>
            </a:r>
            <a:r>
              <a:rPr lang="en-US" altLang="zh-CN" sz="2200" dirty="0" smtClean="0">
                <a:latin typeface="Times New Roman" panose="02020603050405020304" pitchFamily="18" charset="0"/>
                <a:ea typeface="宋体" panose="02010600030101010101" pitchFamily="2" charset="-122"/>
              </a:rPr>
              <a:t>90%</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95%</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99%</a:t>
            </a:r>
            <a:r>
              <a:rPr lang="zh-CN" altLang="en-US" sz="2200" dirty="0" smtClean="0">
                <a:latin typeface="Times New Roman" panose="02020603050405020304" pitchFamily="18" charset="0"/>
                <a:ea typeface="宋体" panose="02010600030101010101" pitchFamily="2" charset="-122"/>
              </a:rPr>
              <a:t>三种置信水平）</a:t>
            </a:r>
            <a:r>
              <a:rPr lang="en-US" altLang="zh-CN" sz="2200" dirty="0" smtClean="0">
                <a:latin typeface="Times New Roman" panose="02020603050405020304" pitchFamily="18" charset="0"/>
                <a:ea typeface="宋体" panose="02010600030101010101" pitchFamily="2" charset="-122"/>
              </a:rPr>
              <a:t>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基于方差模型的最优套期保值率为：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模型的最优套期保值率为：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a:t>
            </a:r>
            <a:r>
              <a:rPr lang="en-US" altLang="zh-CN" sz="2200" dirty="0">
                <a:latin typeface="Times New Roman" panose="02020603050405020304" pitchFamily="18" charset="0"/>
                <a:ea typeface="宋体" panose="02010600030101010101" pitchFamily="2" charset="-122"/>
              </a:rPr>
              <a:t>ES</a:t>
            </a:r>
            <a:r>
              <a:rPr lang="zh-CN" altLang="en-US" sz="2200" dirty="0">
                <a:latin typeface="Times New Roman" panose="02020603050405020304" pitchFamily="18" charset="0"/>
                <a:ea typeface="宋体" panose="02010600030101010101" pitchFamily="2" charset="-122"/>
              </a:rPr>
              <a:t>模型的最优套期保值率为</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gn="just">
              <a:lnSpc>
                <a:spcPct val="200000"/>
              </a:lnSpc>
            </a:pPr>
            <a:r>
              <a:rPr lang="zh-CN" altLang="en-US" sz="2200" dirty="0"/>
              <a:t>套期保值效果为</a:t>
            </a:r>
            <a:r>
              <a:rPr lang="zh-CN" altLang="en-US" sz="2400" dirty="0"/>
              <a:t>：</a:t>
            </a:r>
            <a:r>
              <a:rPr lang="en-US" altLang="zh-CN" sz="2400" dirty="0" smtClean="0">
                <a:latin typeface="Times New Roman" panose="02020603050405020304" pitchFamily="18" charset="0"/>
                <a:ea typeface="宋体" panose="02010600030101010101" pitchFamily="2" charset="-122"/>
              </a:rPr>
              <a:t>                                                                                   </a:t>
            </a:r>
            <a:endParaRPr lang="zh-CN" altLang="zh-CN" sz="24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980248741"/>
              </p:ext>
            </p:extLst>
          </p:nvPr>
        </p:nvGraphicFramePr>
        <p:xfrm>
          <a:off x="5357240" y="3429000"/>
          <a:ext cx="1698625" cy="715963"/>
        </p:xfrm>
        <a:graphic>
          <a:graphicData uri="http://schemas.openxmlformats.org/presentationml/2006/ole">
            <mc:AlternateContent xmlns:mc="http://schemas.openxmlformats.org/markup-compatibility/2006">
              <mc:Choice xmlns:v="urn:schemas-microsoft-com:vml" Requires="v">
                <p:oleObj spid="_x0000_s23760" name="Equation" r:id="rId4" imgW="901440" imgH="380880" progId="Equation.DSMT4">
                  <p:embed/>
                </p:oleObj>
              </mc:Choice>
              <mc:Fallback>
                <p:oleObj name="Equation" r:id="rId4" imgW="901440" imgH="380880" progId="Equation.DSMT4">
                  <p:embed/>
                  <p:pic>
                    <p:nvPicPr>
                      <p:cNvPr id="0" name=""/>
                      <p:cNvPicPr/>
                      <p:nvPr/>
                    </p:nvPicPr>
                    <p:blipFill>
                      <a:blip r:embed="rId5"/>
                      <a:stretch>
                        <a:fillRect/>
                      </a:stretch>
                    </p:blipFill>
                    <p:spPr>
                      <a:xfrm>
                        <a:off x="5357240" y="3429000"/>
                        <a:ext cx="1698625" cy="71596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132034087"/>
              </p:ext>
            </p:extLst>
          </p:nvPr>
        </p:nvGraphicFramePr>
        <p:xfrm>
          <a:off x="3933379" y="931467"/>
          <a:ext cx="1368152" cy="409301"/>
        </p:xfrm>
        <a:graphic>
          <a:graphicData uri="http://schemas.openxmlformats.org/presentationml/2006/ole">
            <mc:AlternateContent xmlns:mc="http://schemas.openxmlformats.org/markup-compatibility/2006">
              <mc:Choice xmlns:v="urn:schemas-microsoft-com:vml" Requires="v">
                <p:oleObj spid="_x0000_s23761" name="Equation" r:id="rId6" imgW="634680" imgH="190440" progId="Equation.DSMT4">
                  <p:embed/>
                </p:oleObj>
              </mc:Choice>
              <mc:Fallback>
                <p:oleObj name="Equation" r:id="rId6" imgW="634680" imgH="190440" progId="Equation.DSMT4">
                  <p:embed/>
                  <p:pic>
                    <p:nvPicPr>
                      <p:cNvPr id="0" name=""/>
                      <p:cNvPicPr/>
                      <p:nvPr/>
                    </p:nvPicPr>
                    <p:blipFill>
                      <a:blip r:embed="rId7"/>
                      <a:stretch>
                        <a:fillRect/>
                      </a:stretch>
                    </p:blipFill>
                    <p:spPr>
                      <a:xfrm>
                        <a:off x="3933379" y="931467"/>
                        <a:ext cx="1368152" cy="409301"/>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033462018"/>
              </p:ext>
            </p:extLst>
          </p:nvPr>
        </p:nvGraphicFramePr>
        <p:xfrm>
          <a:off x="9622011" y="908720"/>
          <a:ext cx="1482602" cy="429797"/>
        </p:xfrm>
        <a:graphic>
          <a:graphicData uri="http://schemas.openxmlformats.org/presentationml/2006/ole">
            <mc:AlternateContent xmlns:mc="http://schemas.openxmlformats.org/markup-compatibility/2006">
              <mc:Choice xmlns:v="urn:schemas-microsoft-com:vml" Requires="v">
                <p:oleObj spid="_x0000_s23762" name="Equation" r:id="rId8" imgW="698400" imgH="203040" progId="Equation.DSMT4">
                  <p:embed/>
                </p:oleObj>
              </mc:Choice>
              <mc:Fallback>
                <p:oleObj name="Equation" r:id="rId8" imgW="698400" imgH="203040" progId="Equation.DSMT4">
                  <p:embed/>
                  <p:pic>
                    <p:nvPicPr>
                      <p:cNvPr id="0" name=""/>
                      <p:cNvPicPr>
                        <a:picLocks noChangeAspect="1" noChangeArrowheads="1"/>
                      </p:cNvPicPr>
                      <p:nvPr/>
                    </p:nvPicPr>
                    <p:blipFill>
                      <a:blip r:embed="rId9"/>
                      <a:srcRect/>
                      <a:stretch>
                        <a:fillRect/>
                      </a:stretch>
                    </p:blipFill>
                    <p:spPr bwMode="auto">
                      <a:xfrm>
                        <a:off x="9622011" y="908720"/>
                        <a:ext cx="1482602" cy="429797"/>
                      </a:xfrm>
                      <a:prstGeom prst="rect">
                        <a:avLst/>
                      </a:prstGeom>
                      <a:noFill/>
                      <a:ln>
                        <a:noFill/>
                      </a:ln>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095204373"/>
              </p:ext>
            </p:extLst>
          </p:nvPr>
        </p:nvGraphicFramePr>
        <p:xfrm>
          <a:off x="4581451" y="1484784"/>
          <a:ext cx="1872208" cy="441307"/>
        </p:xfrm>
        <a:graphic>
          <a:graphicData uri="http://schemas.openxmlformats.org/presentationml/2006/ole">
            <mc:AlternateContent xmlns:mc="http://schemas.openxmlformats.org/markup-compatibility/2006">
              <mc:Choice xmlns:v="urn:schemas-microsoft-com:vml" Requires="v">
                <p:oleObj spid="_x0000_s23763" name="Equation" r:id="rId10" imgW="914400" imgH="215640" progId="Equation.DSMT4">
                  <p:embed/>
                </p:oleObj>
              </mc:Choice>
              <mc:Fallback>
                <p:oleObj name="Equation" r:id="rId10" imgW="914400" imgH="215640" progId="Equation.DSMT4">
                  <p:embed/>
                  <p:pic>
                    <p:nvPicPr>
                      <p:cNvPr id="0" name=""/>
                      <p:cNvPicPr/>
                      <p:nvPr/>
                    </p:nvPicPr>
                    <p:blipFill>
                      <a:blip r:embed="rId11"/>
                      <a:stretch>
                        <a:fillRect/>
                      </a:stretch>
                    </p:blipFill>
                    <p:spPr>
                      <a:xfrm>
                        <a:off x="4581451" y="1484784"/>
                        <a:ext cx="1872208" cy="441307"/>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3518537379"/>
              </p:ext>
            </p:extLst>
          </p:nvPr>
        </p:nvGraphicFramePr>
        <p:xfrm>
          <a:off x="463409" y="1484784"/>
          <a:ext cx="1597762" cy="432048"/>
        </p:xfrm>
        <a:graphic>
          <a:graphicData uri="http://schemas.openxmlformats.org/presentationml/2006/ole">
            <mc:AlternateContent xmlns:mc="http://schemas.openxmlformats.org/markup-compatibility/2006">
              <mc:Choice xmlns:v="urn:schemas-microsoft-com:vml" Requires="v">
                <p:oleObj spid="_x0000_s23764" name="Equation" r:id="rId12" imgW="711000" imgH="203040" progId="Equation.DSMT4">
                  <p:embed/>
                </p:oleObj>
              </mc:Choice>
              <mc:Fallback>
                <p:oleObj name="Equation" r:id="rId12" imgW="711000" imgH="203040" progId="Equation.DSMT4">
                  <p:embed/>
                  <p:pic>
                    <p:nvPicPr>
                      <p:cNvPr id="0" name=""/>
                      <p:cNvPicPr/>
                      <p:nvPr/>
                    </p:nvPicPr>
                    <p:blipFill>
                      <a:blip r:embed="rId13"/>
                      <a:stretch>
                        <a:fillRect/>
                      </a:stretch>
                    </p:blipFill>
                    <p:spPr>
                      <a:xfrm>
                        <a:off x="463409" y="1484784"/>
                        <a:ext cx="1597762" cy="43204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14694624"/>
              </p:ext>
            </p:extLst>
          </p:nvPr>
        </p:nvGraphicFramePr>
        <p:xfrm>
          <a:off x="5160963" y="4149725"/>
          <a:ext cx="4287837" cy="779463"/>
        </p:xfrm>
        <a:graphic>
          <a:graphicData uri="http://schemas.openxmlformats.org/presentationml/2006/ole">
            <mc:AlternateContent xmlns:mc="http://schemas.openxmlformats.org/markup-compatibility/2006">
              <mc:Choice xmlns:v="urn:schemas-microsoft-com:vml" Requires="v">
                <p:oleObj spid="_x0000_s23765" name="Equation" r:id="rId14" imgW="2793960" imgH="507960" progId="Equation.DSMT4">
                  <p:embed/>
                </p:oleObj>
              </mc:Choice>
              <mc:Fallback>
                <p:oleObj name="Equation" r:id="rId14" imgW="2793960" imgH="507960" progId="Equation.DSMT4">
                  <p:embed/>
                  <p:pic>
                    <p:nvPicPr>
                      <p:cNvPr id="0" name=""/>
                      <p:cNvPicPr/>
                      <p:nvPr/>
                    </p:nvPicPr>
                    <p:blipFill>
                      <a:blip r:embed="rId15"/>
                      <a:stretch>
                        <a:fillRect/>
                      </a:stretch>
                    </p:blipFill>
                    <p:spPr>
                      <a:xfrm>
                        <a:off x="5160963" y="4149725"/>
                        <a:ext cx="4287837" cy="77946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865807857"/>
              </p:ext>
            </p:extLst>
          </p:nvPr>
        </p:nvGraphicFramePr>
        <p:xfrm>
          <a:off x="5085507" y="4869160"/>
          <a:ext cx="3744416" cy="737242"/>
        </p:xfrm>
        <a:graphic>
          <a:graphicData uri="http://schemas.openxmlformats.org/presentationml/2006/ole">
            <mc:AlternateContent xmlns:mc="http://schemas.openxmlformats.org/markup-compatibility/2006">
              <mc:Choice xmlns:v="urn:schemas-microsoft-com:vml" Requires="v">
                <p:oleObj spid="_x0000_s23766" name="Equation" r:id="rId16" imgW="2450880" imgH="482400" progId="Equation.DSMT4">
                  <p:embed/>
                </p:oleObj>
              </mc:Choice>
              <mc:Fallback>
                <p:oleObj name="Equation" r:id="rId16" imgW="2450880" imgH="482400" progId="Equation.DSMT4">
                  <p:embed/>
                  <p:pic>
                    <p:nvPicPr>
                      <p:cNvPr id="0" name=""/>
                      <p:cNvPicPr/>
                      <p:nvPr/>
                    </p:nvPicPr>
                    <p:blipFill>
                      <a:blip r:embed="rId17"/>
                      <a:stretch>
                        <a:fillRect/>
                      </a:stretch>
                    </p:blipFill>
                    <p:spPr>
                      <a:xfrm>
                        <a:off x="5085507" y="4869160"/>
                        <a:ext cx="3744416" cy="737242"/>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916044503"/>
              </p:ext>
            </p:extLst>
          </p:nvPr>
        </p:nvGraphicFramePr>
        <p:xfrm>
          <a:off x="3213299" y="5589240"/>
          <a:ext cx="3637291" cy="622424"/>
        </p:xfrm>
        <a:graphic>
          <a:graphicData uri="http://schemas.openxmlformats.org/presentationml/2006/ole">
            <mc:AlternateContent xmlns:mc="http://schemas.openxmlformats.org/markup-compatibility/2006">
              <mc:Choice xmlns:v="urn:schemas-microsoft-com:vml" Requires="v">
                <p:oleObj spid="_x0000_s23767" name="Equation" r:id="rId18" imgW="2374560" imgH="406080" progId="Equation.DSMT4">
                  <p:embed/>
                </p:oleObj>
              </mc:Choice>
              <mc:Fallback>
                <p:oleObj name="Equation" r:id="rId18" imgW="2374560" imgH="406080" progId="Equation.DSMT4">
                  <p:embed/>
                  <p:pic>
                    <p:nvPicPr>
                      <p:cNvPr id="0" name=""/>
                      <p:cNvPicPr/>
                      <p:nvPr/>
                    </p:nvPicPr>
                    <p:blipFill>
                      <a:blip r:embed="rId19"/>
                      <a:stretch>
                        <a:fillRect/>
                      </a:stretch>
                    </p:blipFill>
                    <p:spPr>
                      <a:xfrm>
                        <a:off x="3213299" y="5589240"/>
                        <a:ext cx="3637291" cy="622424"/>
                      </a:xfrm>
                      <a:prstGeom prst="rect">
                        <a:avLst/>
                      </a:prstGeom>
                    </p:spPr>
                  </p:pic>
                </p:oleObj>
              </mc:Fallback>
            </mc:AlternateContent>
          </a:graphicData>
        </a:graphic>
      </p:graphicFrame>
    </p:spTree>
    <p:extLst>
      <p:ext uri="{BB962C8B-B14F-4D97-AF65-F5344CB8AC3E}">
        <p14:creationId xmlns:p14="http://schemas.microsoft.com/office/powerpoint/2010/main" val="178773386"/>
      </p:ext>
    </p:extLst>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ctr">
              <a:lnSpc>
                <a:spcPct val="150000"/>
              </a:lnSpc>
            </a:pPr>
            <a:r>
              <a:rPr lang="zh-CN" altLang="en-US" sz="2400" b="1" dirty="0">
                <a:latin typeface="Times New Roman" panose="02020603050405020304" pitchFamily="18" charset="0"/>
                <a:ea typeface="宋体" panose="02010600030101010101" pitchFamily="2" charset="-122"/>
              </a:rPr>
              <a:t>表</a:t>
            </a:r>
            <a:r>
              <a:rPr lang="en-US" altLang="zh-CN" sz="2400" b="1" dirty="0">
                <a:latin typeface="Times New Roman" panose="02020603050405020304" pitchFamily="18" charset="0"/>
                <a:ea typeface="宋体" panose="02010600030101010101" pitchFamily="2" charset="-122"/>
              </a:rPr>
              <a:t>9-6  </a:t>
            </a:r>
            <a:r>
              <a:rPr lang="zh-CN" altLang="en-US" sz="2400" b="1" dirty="0">
                <a:latin typeface="Times New Roman" panose="02020603050405020304" pitchFamily="18" charset="0"/>
                <a:ea typeface="宋体" panose="02010600030101010101" pitchFamily="2" charset="-122"/>
              </a:rPr>
              <a:t>不同置信水平下套期保值比率和效果</a:t>
            </a:r>
            <a:endParaRPr lang="zh-CN" altLang="en-US" sz="3100" b="1" dirty="0">
              <a:latin typeface="Times New Roman" panose="02020603050405020304" pitchFamily="18" charset="0"/>
              <a:ea typeface="宋体" panose="02010600030101010101" pitchFamily="2" charset="-122"/>
            </a:endParaRPr>
          </a:p>
        </p:txBody>
      </p:sp>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14" name="对象 13"/>
          <p:cNvGraphicFramePr>
            <a:graphicFrameLocks noChangeAspect="1"/>
          </p:cNvGraphicFramePr>
          <p:nvPr>
            <p:extLst>
              <p:ext uri="{D42A27DB-BD31-4B8C-83A1-F6EECF244321}">
                <p14:modId xmlns:p14="http://schemas.microsoft.com/office/powerpoint/2010/main" val="2067086750"/>
              </p:ext>
            </p:extLst>
          </p:nvPr>
        </p:nvGraphicFramePr>
        <p:xfrm>
          <a:off x="2749674" y="2169983"/>
          <a:ext cx="1183705" cy="610945"/>
        </p:xfrm>
        <a:graphic>
          <a:graphicData uri="http://schemas.openxmlformats.org/presentationml/2006/ole">
            <mc:AlternateContent xmlns:mc="http://schemas.openxmlformats.org/markup-compatibility/2006">
              <mc:Choice xmlns:v="urn:schemas-microsoft-com:vml" Requires="v">
                <p:oleObj spid="_x0000_s24628" name="Equation" r:id="rId3" imgW="393480" imgH="203040" progId="Equation.DSMT4">
                  <p:embed/>
                </p:oleObj>
              </mc:Choice>
              <mc:Fallback>
                <p:oleObj name="Equation" r:id="rId3" imgW="393480" imgH="203040" progId="Equation.DSMT4">
                  <p:embed/>
                  <p:pic>
                    <p:nvPicPr>
                      <p:cNvPr id="0" name=""/>
                      <p:cNvPicPr/>
                      <p:nvPr/>
                    </p:nvPicPr>
                    <p:blipFill>
                      <a:blip r:embed="rId4"/>
                      <a:stretch>
                        <a:fillRect/>
                      </a:stretch>
                    </p:blipFill>
                    <p:spPr>
                      <a:xfrm>
                        <a:off x="2749674" y="2169983"/>
                        <a:ext cx="1183705" cy="61094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964124722"/>
              </p:ext>
            </p:extLst>
          </p:nvPr>
        </p:nvGraphicFramePr>
        <p:xfrm>
          <a:off x="4653459" y="2204864"/>
          <a:ext cx="468052" cy="576064"/>
        </p:xfrm>
        <a:graphic>
          <a:graphicData uri="http://schemas.openxmlformats.org/presentationml/2006/ole">
            <mc:AlternateContent xmlns:mc="http://schemas.openxmlformats.org/markup-compatibility/2006">
              <mc:Choice xmlns:v="urn:schemas-microsoft-com:vml" Requires="v">
                <p:oleObj spid="_x0000_s24629" name="Equation" r:id="rId5" imgW="164880" imgH="203040" progId="Equation.DSMT4">
                  <p:embed/>
                </p:oleObj>
              </mc:Choice>
              <mc:Fallback>
                <p:oleObj name="Equation" r:id="rId5" imgW="164880" imgH="203040" progId="Equation.DSMT4">
                  <p:embed/>
                  <p:pic>
                    <p:nvPicPr>
                      <p:cNvPr id="0" name=""/>
                      <p:cNvPicPr/>
                      <p:nvPr/>
                    </p:nvPicPr>
                    <p:blipFill>
                      <a:blip r:embed="rId6"/>
                      <a:stretch>
                        <a:fillRect/>
                      </a:stretch>
                    </p:blipFill>
                    <p:spPr>
                      <a:xfrm>
                        <a:off x="4653459" y="2204864"/>
                        <a:ext cx="468052" cy="576064"/>
                      </a:xfrm>
                      <a:prstGeom prst="rect">
                        <a:avLst/>
                      </a:prstGeom>
                    </p:spPr>
                  </p:pic>
                </p:oleObj>
              </mc:Fallback>
            </mc:AlternateContent>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280368680"/>
              </p:ext>
            </p:extLst>
          </p:nvPr>
        </p:nvGraphicFramePr>
        <p:xfrm>
          <a:off x="544081" y="1844824"/>
          <a:ext cx="11089232" cy="3016900"/>
        </p:xfrm>
        <a:graphic>
          <a:graphicData uri="http://schemas.openxmlformats.org/drawingml/2006/table">
            <a:tbl>
              <a:tblPr firstRow="1" bandRow="1">
                <a:tableStyleId>{7DF18680-E054-41AD-8BC1-D1AEF772440D}</a:tableStyleId>
              </a:tblPr>
              <a:tblGrid>
                <a:gridCol w="1728192"/>
                <a:gridCol w="1903290"/>
                <a:gridCol w="1234201"/>
                <a:gridCol w="905244"/>
                <a:gridCol w="905243"/>
                <a:gridCol w="905244"/>
                <a:gridCol w="1275570"/>
                <a:gridCol w="1008112"/>
                <a:gridCol w="1224136"/>
              </a:tblGrid>
              <a:tr h="603380">
                <a:tc rowSpan="2">
                  <a:txBody>
                    <a:bodyPr/>
                    <a:lstStyle/>
                    <a:p>
                      <a:pPr algn="ctr"/>
                      <a:r>
                        <a:rPr lang="zh-CN" altLang="en-US" sz="2000" dirty="0" smtClean="0">
                          <a:solidFill>
                            <a:schemeClr val="bg1"/>
                          </a:solidFill>
                          <a:latin typeface="Times New Roman" panose="02020603050405020304" pitchFamily="18" charset="0"/>
                          <a:ea typeface="宋体" panose="02010600030101010101" pitchFamily="2" charset="-122"/>
                        </a:rPr>
                        <a:t>置信水平</a:t>
                      </a:r>
                      <a:endParaRPr lang="zh-CN" altLang="en-US" sz="2000"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noFill/>
                      <a:prstDash val="solid"/>
                      <a:round/>
                      <a:headEnd type="none" w="med" len="med"/>
                      <a:tailEnd type="none" w="med" len="med"/>
                    </a:lnTlToBr>
                    <a:solidFill>
                      <a:schemeClr val="accent5">
                        <a:lumMod val="75000"/>
                      </a:schemeClr>
                    </a:solidFill>
                  </a:tcPr>
                </a:tc>
                <a:tc rowSpan="2">
                  <a:txBody>
                    <a:bodyPr/>
                    <a:lstStyle/>
                    <a:p>
                      <a:pPr algn="ctr"/>
                      <a:endParaRPr lang="zh-CN" sz="1800" kern="100" dirty="0">
                        <a:effectLst/>
                        <a:latin typeface="Calibri"/>
                        <a:ea typeface="宋体"/>
                        <a:cs typeface="Times New Roman"/>
                      </a:endParaRPr>
                    </a:p>
                  </a:txBody>
                  <a:tcPr anchor="ctr">
                    <a:solidFill>
                      <a:schemeClr val="accent5">
                        <a:lumMod val="75000"/>
                      </a:schemeClr>
                    </a:solidFill>
                  </a:tcPr>
                </a:tc>
                <a:tc rowSpan="2">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gridSpan="3">
                  <a:txBody>
                    <a:bodyPr/>
                    <a:lstStyle/>
                    <a:p>
                      <a:pPr algn="ctr"/>
                      <a:r>
                        <a:rPr lang="zh-CN" altLang="en-US" sz="2000" dirty="0" smtClean="0">
                          <a:latin typeface="Times New Roman" panose="02020603050405020304" pitchFamily="18" charset="0"/>
                          <a:ea typeface="宋体" panose="02010600030101010101" pitchFamily="2" charset="-122"/>
                        </a:rPr>
                        <a:t>最优套期保值比率</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gridSpan="3">
                  <a:txBody>
                    <a:bodyPr/>
                    <a:lstStyle/>
                    <a:p>
                      <a:pPr algn="ctr"/>
                      <a:r>
                        <a:rPr lang="zh-CN" altLang="en-US" sz="2000" dirty="0" smtClean="0">
                          <a:latin typeface="Times New Roman" panose="02020603050405020304" pitchFamily="18" charset="0"/>
                          <a:ea typeface="宋体" panose="02010600030101010101" pitchFamily="2" charset="-122"/>
                        </a:rPr>
                        <a:t>套期保值效果</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603380">
                <a:tc vMerge="1">
                  <a:txBody>
                    <a:bodyPr/>
                    <a:lstStyle/>
                    <a:p>
                      <a:pPr algn="ctr">
                        <a:lnSpc>
                          <a:spcPct val="150000"/>
                        </a:lnSpc>
                        <a:spcAft>
                          <a:spcPts val="0"/>
                        </a:spcAft>
                      </a:pPr>
                      <a:endParaRPr lang="zh-CN" sz="1800" kern="100" dirty="0">
                        <a:effectLst/>
                        <a:latin typeface="Calibri"/>
                        <a:ea typeface="宋体"/>
                        <a:cs typeface="Times New Roman"/>
                      </a:endParaRPr>
                    </a:p>
                  </a:txBody>
                  <a:tcPr marL="68580" marR="68580" marT="0" marB="0" anchor="ctr"/>
                </a:tc>
                <a:tc vMerge="1">
                  <a:txBody>
                    <a:bodyPr/>
                    <a:lstStyle/>
                    <a:p>
                      <a:pPr algn="ctr" eaLnBrk="0" hangingPunct="0">
                        <a:lnSpc>
                          <a:spcPct val="150000"/>
                        </a:lnSpc>
                        <a:spcAft>
                          <a:spcPts val="0"/>
                        </a:spcAft>
                      </a:pPr>
                      <a:endParaRPr lang="zh-CN" sz="1800" kern="100" dirty="0">
                        <a:effectLst/>
                        <a:latin typeface="Calibri"/>
                        <a:ea typeface="宋体"/>
                        <a:cs typeface="Times New Roman"/>
                      </a:endParaRPr>
                    </a:p>
                  </a:txBody>
                  <a:tcPr marL="68580" marR="68580" marT="0" marB="0" anchor="ctr"/>
                </a:tc>
                <a:tc vMerge="1">
                  <a:txBody>
                    <a:bodyPr/>
                    <a:lstStyle/>
                    <a:p>
                      <a:pPr algn="ctr">
                        <a:lnSpc>
                          <a:spcPct val="150000"/>
                        </a:lnSpc>
                        <a:spcAft>
                          <a:spcPts val="0"/>
                        </a:spcAft>
                      </a:pP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方差</a:t>
                      </a:r>
                      <a:r>
                        <a:rPr lang="en-US" altLang="zh-CN" sz="1800" kern="100" dirty="0" smtClean="0">
                          <a:effectLst/>
                          <a:latin typeface="+mn-lt"/>
                          <a:ea typeface="+mn-ea"/>
                          <a:cs typeface="Times New Roman"/>
                        </a:rPr>
                        <a:t>_</a:t>
                      </a:r>
                      <a:r>
                        <a:rPr lang="en-US" altLang="zh-CN" sz="1800" i="1" kern="100" dirty="0"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VaR_</a:t>
                      </a:r>
                      <a:r>
                        <a:rPr lang="en-US" altLang="zh-CN" sz="1800" i="1" kern="100" dirty="0" err="1"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ES_</a:t>
                      </a:r>
                      <a:r>
                        <a:rPr lang="en-US" altLang="zh-CN" sz="1800" i="1" kern="100" dirty="0" err="1"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altLang="en-US" sz="1800" kern="100" dirty="0" smtClean="0">
                          <a:effectLst/>
                          <a:latin typeface="Times New Roman" panose="02020603050405020304" pitchFamily="18" charset="0"/>
                          <a:ea typeface="+mn-ea"/>
                          <a:cs typeface="Times New Roman" panose="02020603050405020304" pitchFamily="18" charset="0"/>
                        </a:rPr>
                        <a:t>方差</a:t>
                      </a:r>
                      <a:r>
                        <a:rPr lang="en-US" altLang="zh-CN" sz="1800" kern="100" dirty="0" smtClean="0">
                          <a:effectLst/>
                          <a:latin typeface="Times New Roman" panose="02020603050405020304" pitchFamily="18" charset="0"/>
                          <a:ea typeface="+mn-ea"/>
                          <a:cs typeface="Times New Roman" panose="02020603050405020304" pitchFamily="18" charset="0"/>
                        </a:rPr>
                        <a:t>_</a:t>
                      </a:r>
                      <a:r>
                        <a:rPr lang="en-US" altLang="zh-CN" sz="1800" i="1" kern="100" dirty="0"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VaR_</a:t>
                      </a:r>
                      <a:r>
                        <a:rPr lang="en-US" altLang="zh-CN" sz="1800" i="1" kern="100" dirty="0" err="1"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ES_</a:t>
                      </a:r>
                      <a:r>
                        <a:rPr lang="en-US" altLang="zh-CN" sz="1800" i="1" kern="100" dirty="0" err="1"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603380">
                <a:tc>
                  <a:txBody>
                    <a:bodyPr/>
                    <a:lstStyle/>
                    <a:p>
                      <a:pPr algn="ctr">
                        <a:lnSpc>
                          <a:spcPct val="150000"/>
                        </a:lnSpc>
                        <a:spcAft>
                          <a:spcPts val="0"/>
                        </a:spcAft>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90%</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1.2816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1.7550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0.3017</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0.3936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18.69%</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22.02%</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r h="603380">
                <a:tc>
                  <a:txBody>
                    <a:bodyPr/>
                    <a:lstStyle/>
                    <a:p>
                      <a:pPr algn="ctr">
                        <a:lnSpc>
                          <a:spcPct val="150000"/>
                        </a:lnSpc>
                        <a:spcAft>
                          <a:spcPts val="0"/>
                        </a:spcAft>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95%</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1.6449</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2.0627</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0.3774</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0.4293</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21.51%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23.01%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r h="60338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99%</a:t>
                      </a:r>
                      <a:endParaRPr lang="zh-CN" altLang="zh-CN" sz="2000" kern="100" baseline="0" dirty="0" smtClean="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2.3263</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2.6652</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0.4521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0.4744</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23.56%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24.03%</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39952695"/>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995" y="116632"/>
            <a:ext cx="7128792" cy="492443"/>
          </a:xfrm>
          <a:prstGeom prst="rect">
            <a:avLst/>
          </a:prstGeom>
        </p:spPr>
        <p:txBody>
          <a:bodyPr wrap="square">
            <a:spAutoFit/>
          </a:bodyPr>
          <a:lstStyle/>
          <a:p>
            <a:r>
              <a:rPr lang="en-US" altLang="zh-CN" sz="2600" b="1" dirty="0" smtClean="0">
                <a:latin typeface="微软雅黑" pitchFamily="34" charset="-122"/>
                <a:ea typeface="微软雅黑" pitchFamily="34" charset="-122"/>
              </a:rPr>
              <a:t>Python</a:t>
            </a:r>
            <a:r>
              <a:rPr lang="zh-CN" altLang="en-US" sz="2600" b="1" dirty="0" smtClean="0">
                <a:latin typeface="微软雅黑" pitchFamily="34" charset="-122"/>
                <a:ea typeface="微软雅黑" pitchFamily="34" charset="-122"/>
              </a:rPr>
              <a:t>程序</a:t>
            </a:r>
            <a:endParaRPr lang="zh-CN" altLang="zh-CN" sz="2600" b="1" dirty="0">
              <a:latin typeface="微软雅黑" pitchFamily="34" charset="-122"/>
              <a:ea typeface="微软雅黑" pitchFamily="34" charset="-122"/>
            </a:endParaRP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979" y="692697"/>
            <a:ext cx="4400359"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619" y="908720"/>
            <a:ext cx="5184576" cy="298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595" y="4221088"/>
            <a:ext cx="580776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411376"/>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836712"/>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400" dirty="0" smtClean="0">
                <a:latin typeface="Times New Roman" panose="02020603050405020304" pitchFamily="18" charset="0"/>
                <a:ea typeface="宋体" panose="02010600030101010101" pitchFamily="2" charset="-122"/>
              </a:rPr>
              <a:t> 在</a:t>
            </a:r>
            <a:r>
              <a:rPr lang="zh-CN" altLang="en-US" sz="2400" dirty="0">
                <a:latin typeface="Times New Roman" panose="02020603050405020304" pitchFamily="18" charset="0"/>
                <a:ea typeface="宋体" panose="02010600030101010101" pitchFamily="2" charset="-122"/>
              </a:rPr>
              <a:t>风险最小化的前提下，我们计算三种套期保值策略下的最优套期保值比率和方差下降百分比，结果如表</a:t>
            </a:r>
            <a:r>
              <a:rPr lang="en-US" altLang="zh-CN" sz="2400" dirty="0">
                <a:latin typeface="Times New Roman" panose="02020603050405020304" pitchFamily="18" charset="0"/>
                <a:ea typeface="宋体" panose="02010600030101010101" pitchFamily="2" charset="-122"/>
              </a:rPr>
              <a:t>9-6</a:t>
            </a:r>
            <a:r>
              <a:rPr lang="zh-CN" altLang="en-US" sz="2400" dirty="0">
                <a:latin typeface="Times New Roman" panose="02020603050405020304" pitchFamily="18" charset="0"/>
                <a:ea typeface="宋体" panose="02010600030101010101" pitchFamily="2" charset="-122"/>
              </a:rPr>
              <a:t>所</a:t>
            </a:r>
            <a:r>
              <a:rPr lang="zh-CN" altLang="en-US" sz="2400" dirty="0" smtClean="0">
                <a:latin typeface="Times New Roman" panose="02020603050405020304" pitchFamily="18" charset="0"/>
                <a:ea typeface="宋体" panose="02010600030101010101" pitchFamily="2" charset="-122"/>
              </a:rPr>
              <a:t>示，通过分析可以得到以下几点结论：</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1</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最小方差的套期保值策略</a:t>
            </a:r>
            <a:r>
              <a:rPr lang="zh-CN" altLang="en-US" sz="2400" dirty="0">
                <a:latin typeface="Times New Roman" panose="02020603050405020304" pitchFamily="18" charset="0"/>
                <a:ea typeface="宋体" panose="02010600030101010101" pitchFamily="2" charset="-122"/>
              </a:rPr>
              <a:t>，静态套期保值策略可以降低</a:t>
            </a:r>
            <a:r>
              <a:rPr lang="en-US" altLang="zh-CN" sz="2400" dirty="0">
                <a:latin typeface="Times New Roman" panose="02020603050405020304" pitchFamily="18" charset="0"/>
                <a:ea typeface="宋体" panose="02010600030101010101" pitchFamily="2" charset="-122"/>
              </a:rPr>
              <a:t>25.50%</a:t>
            </a:r>
            <a:r>
              <a:rPr lang="zh-CN" altLang="en-US" sz="2400" dirty="0">
                <a:latin typeface="Times New Roman" panose="02020603050405020304" pitchFamily="18" charset="0"/>
                <a:ea typeface="宋体" panose="02010600030101010101" pitchFamily="2" charset="-122"/>
              </a:rPr>
              <a:t>的风险</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2</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a:t>
            </a:r>
            <a:r>
              <a:rPr lang="en-US" altLang="zh-CN" sz="2400" b="1" dirty="0" err="1">
                <a:latin typeface="Times New Roman" panose="02020603050405020304" pitchFamily="18" charset="0"/>
                <a:ea typeface="宋体" panose="02010600030101010101" pitchFamily="2" charset="-122"/>
              </a:rPr>
              <a:t>VaR</a:t>
            </a:r>
            <a:r>
              <a:rPr lang="zh-CN" altLang="en-US" sz="2400" b="1" dirty="0">
                <a:latin typeface="Times New Roman" panose="02020603050405020304" pitchFamily="18" charset="0"/>
                <a:ea typeface="宋体" panose="02010600030101010101" pitchFamily="2" charset="-122"/>
              </a:rPr>
              <a:t>的套期保值策略</a:t>
            </a:r>
            <a:r>
              <a:rPr lang="zh-CN" altLang="en-US" sz="2400" dirty="0">
                <a:latin typeface="Times New Roman" panose="02020603050405020304" pitchFamily="18" charset="0"/>
                <a:ea typeface="宋体" panose="02010600030101010101" pitchFamily="2" charset="-122"/>
              </a:rPr>
              <a:t>，随着置信水平的提高，套期保值效果越好，</a:t>
            </a:r>
            <a:r>
              <a:rPr lang="en-US" altLang="zh-CN" sz="2400" dirty="0">
                <a:latin typeface="Times New Roman" panose="02020603050405020304" pitchFamily="18" charset="0"/>
                <a:ea typeface="宋体" panose="02010600030101010101" pitchFamily="2" charset="-122"/>
              </a:rPr>
              <a:t>99%</a:t>
            </a:r>
            <a:r>
              <a:rPr lang="zh-CN" altLang="en-US" sz="2400" dirty="0">
                <a:latin typeface="Times New Roman" panose="02020603050405020304" pitchFamily="18" charset="0"/>
                <a:ea typeface="宋体" panose="02010600030101010101" pitchFamily="2" charset="-122"/>
              </a:rPr>
              <a:t>置信水平下套期保值效果最好，可以对冲</a:t>
            </a:r>
            <a:r>
              <a:rPr lang="en-US" altLang="zh-CN" sz="2400" dirty="0" smtClean="0">
                <a:latin typeface="Times New Roman" panose="02020603050405020304" pitchFamily="18" charset="0"/>
                <a:ea typeface="宋体" panose="02010600030101010101" pitchFamily="2" charset="-122"/>
              </a:rPr>
              <a:t>23.56%</a:t>
            </a:r>
            <a:r>
              <a:rPr lang="zh-CN" altLang="en-US" sz="2400" dirty="0">
                <a:latin typeface="Times New Roman" panose="02020603050405020304" pitchFamily="18" charset="0"/>
                <a:ea typeface="宋体" panose="02010600030101010101" pitchFamily="2" charset="-122"/>
              </a:rPr>
              <a:t>的风险</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3</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a:t>
            </a:r>
            <a:r>
              <a:rPr lang="en-US" altLang="zh-CN" sz="2400" b="1" dirty="0">
                <a:latin typeface="Times New Roman" panose="02020603050405020304" pitchFamily="18" charset="0"/>
                <a:ea typeface="宋体" panose="02010600030101010101" pitchFamily="2" charset="-122"/>
              </a:rPr>
              <a:t>ES</a:t>
            </a:r>
            <a:r>
              <a:rPr lang="zh-CN" altLang="en-US" sz="2400" b="1" dirty="0">
                <a:latin typeface="Times New Roman" panose="02020603050405020304" pitchFamily="18" charset="0"/>
                <a:ea typeface="宋体" panose="02010600030101010101" pitchFamily="2" charset="-122"/>
              </a:rPr>
              <a:t>的套期保值策略</a:t>
            </a:r>
            <a:r>
              <a:rPr lang="zh-CN" altLang="en-US" sz="2400" dirty="0">
                <a:latin typeface="Times New Roman" panose="02020603050405020304" pitchFamily="18" charset="0"/>
                <a:ea typeface="宋体" panose="02010600030101010101" pitchFamily="2" charset="-122"/>
              </a:rPr>
              <a:t>，在</a:t>
            </a:r>
            <a:r>
              <a:rPr lang="en-US" altLang="zh-CN" sz="2400" dirty="0">
                <a:latin typeface="Times New Roman" panose="02020603050405020304" pitchFamily="18" charset="0"/>
                <a:ea typeface="宋体" panose="02010600030101010101" pitchFamily="2" charset="-122"/>
              </a:rPr>
              <a:t>99%</a:t>
            </a:r>
            <a:r>
              <a:rPr lang="zh-CN" altLang="en-US" sz="2400" dirty="0">
                <a:latin typeface="Times New Roman" panose="02020603050405020304" pitchFamily="18" charset="0"/>
                <a:ea typeface="宋体" panose="02010600030101010101" pitchFamily="2" charset="-122"/>
              </a:rPr>
              <a:t>置信水平下套期保值有效降低</a:t>
            </a:r>
            <a:r>
              <a:rPr lang="en-US" altLang="zh-CN" sz="2400" dirty="0" smtClean="0">
                <a:latin typeface="Times New Roman" panose="02020603050405020304" pitchFamily="18" charset="0"/>
                <a:ea typeface="宋体" panose="02010600030101010101" pitchFamily="2" charset="-122"/>
              </a:rPr>
              <a:t>24.03%</a:t>
            </a:r>
            <a:r>
              <a:rPr lang="zh-CN" altLang="en-US" sz="2400" dirty="0">
                <a:latin typeface="Times New Roman" panose="02020603050405020304" pitchFamily="18" charset="0"/>
                <a:ea typeface="宋体" panose="02010600030101010101" pitchFamily="2" charset="-122"/>
              </a:rPr>
              <a:t>的</a:t>
            </a:r>
            <a:r>
              <a:rPr lang="zh-CN" altLang="en-US" sz="2400" dirty="0" smtClean="0">
                <a:latin typeface="Times New Roman" panose="02020603050405020304" pitchFamily="18" charset="0"/>
                <a:ea typeface="宋体" panose="02010600030101010101" pitchFamily="2" charset="-122"/>
              </a:rPr>
              <a:t>风险；</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4</a:t>
            </a:r>
            <a:r>
              <a:rPr lang="zh-CN" altLang="en-US" sz="2400"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总体</a:t>
            </a:r>
            <a:r>
              <a:rPr lang="zh-CN" altLang="en-US" sz="2400" b="1" dirty="0">
                <a:latin typeface="Times New Roman" panose="02020603050405020304" pitchFamily="18" charset="0"/>
                <a:ea typeface="宋体" panose="02010600030101010101" pitchFamily="2" charset="-122"/>
              </a:rPr>
              <a:t>来看</a:t>
            </a:r>
            <a:r>
              <a:rPr lang="zh-CN" altLang="en-US" sz="2400" dirty="0">
                <a:latin typeface="Times New Roman" panose="02020603050405020304" pitchFamily="18" charset="0"/>
                <a:ea typeface="宋体" panose="02010600030101010101" pitchFamily="2" charset="-122"/>
              </a:rPr>
              <a:t>，对于静态套期保值方法，基于最小方差的套期保值效果要优于</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模型，其次是</a:t>
            </a:r>
            <a:r>
              <a:rPr lang="en-US" altLang="zh-CN" sz="2400" dirty="0" err="1">
                <a:latin typeface="Times New Roman" panose="02020603050405020304" pitchFamily="18" charset="0"/>
                <a:ea typeface="宋体" panose="02010600030101010101" pitchFamily="2" charset="-122"/>
              </a:rPr>
              <a:t>VaR</a:t>
            </a:r>
            <a:r>
              <a:rPr lang="zh-CN" altLang="en-US" sz="2400" dirty="0">
                <a:latin typeface="Times New Roman" panose="02020603050405020304" pitchFamily="18" charset="0"/>
                <a:ea typeface="宋体" panose="02010600030101010101" pitchFamily="2" charset="-122"/>
              </a:rPr>
              <a:t>模型；从方差下降比来看，随着置信度的提高</a:t>
            </a:r>
            <a:r>
              <a:rPr lang="zh-CN" altLang="en-US" sz="2400" dirty="0" smtClean="0">
                <a:latin typeface="Times New Roman" panose="02020603050405020304" pitchFamily="18" charset="0"/>
                <a:ea typeface="宋体" panose="02010600030101010101" pitchFamily="2" charset="-122"/>
              </a:rPr>
              <a:t>，指数</a:t>
            </a:r>
            <a:r>
              <a:rPr lang="zh-CN" altLang="en-US" sz="2400" dirty="0">
                <a:latin typeface="Times New Roman" panose="02020603050405020304" pitchFamily="18" charset="0"/>
                <a:ea typeface="宋体" panose="02010600030101010101" pitchFamily="2" charset="-122"/>
              </a:rPr>
              <a:t>略微上升，说明当投资者降低对风险的偏好时，能够规避一定的风险。</a:t>
            </a:r>
          </a:p>
          <a:p>
            <a:pPr indent="457200">
              <a:lnSpc>
                <a:spcPct val="150000"/>
              </a:lnSpc>
            </a:pPr>
            <a:r>
              <a:rPr lang="zh-CN" altLang="en-US" sz="2400" dirty="0" smtClean="0">
                <a:latin typeface="Times New Roman" panose="02020603050405020304" pitchFamily="18" charset="0"/>
                <a:ea typeface="宋体" panose="02010600030101010101" pitchFamily="2" charset="-122"/>
              </a:rPr>
              <a:t>  事实上</a:t>
            </a:r>
            <a:r>
              <a:rPr lang="zh-CN" altLang="en-US" sz="2400" dirty="0">
                <a:latin typeface="Times New Roman" panose="02020603050405020304" pitchFamily="18" charset="0"/>
                <a:ea typeface="宋体" panose="02010600030101010101" pitchFamily="2" charset="-122"/>
              </a:rPr>
              <a:t>，这个套期保值效果的变量计算方式都不一样，所以，这个套期保值效果在某种程度上</a:t>
            </a:r>
            <a:r>
              <a:rPr lang="zh-CN" altLang="en-US" sz="2400" b="1" dirty="0">
                <a:latin typeface="Times New Roman" panose="02020603050405020304" pitchFamily="18" charset="0"/>
                <a:ea typeface="宋体" panose="02010600030101010101" pitchFamily="2" charset="-122"/>
              </a:rPr>
              <a:t>不具有横向的可比性</a:t>
            </a:r>
            <a:r>
              <a:rPr lang="zh-CN" altLang="en-US" sz="2400" dirty="0">
                <a:latin typeface="Times New Roman" panose="02020603050405020304" pitchFamily="18" charset="0"/>
                <a:ea typeface="宋体" panose="02010600030101010101" pitchFamily="2" charset="-122"/>
              </a:rPr>
              <a:t>，我们更多的是考虑静态和动态套期保值模型在最小方差、最小</a:t>
            </a:r>
            <a:r>
              <a:rPr lang="en-US" altLang="zh-CN" sz="2400" dirty="0" err="1">
                <a:latin typeface="Times New Roman" panose="02020603050405020304" pitchFamily="18" charset="0"/>
                <a:ea typeface="宋体" panose="02010600030101010101" pitchFamily="2" charset="-122"/>
              </a:rPr>
              <a:t>VaR</a:t>
            </a:r>
            <a:r>
              <a:rPr lang="zh-CN" altLang="en-US" sz="2400" dirty="0">
                <a:latin typeface="Times New Roman" panose="02020603050405020304" pitchFamily="18" charset="0"/>
                <a:ea typeface="宋体" panose="02010600030101010101" pitchFamily="2" charset="-122"/>
              </a:rPr>
              <a:t>、最小</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方法中</a:t>
            </a:r>
            <a:r>
              <a:rPr lang="zh-CN" altLang="en-US" sz="2400" b="1" dirty="0">
                <a:latin typeface="Times New Roman" panose="02020603050405020304" pitchFamily="18" charset="0"/>
                <a:ea typeface="宋体" panose="02010600030101010101" pitchFamily="2" charset="-122"/>
              </a:rPr>
              <a:t>具有纵向的可比性</a:t>
            </a:r>
            <a:r>
              <a:rPr lang="zh-CN" altLang="en-US" sz="2400" dirty="0">
                <a:latin typeface="Times New Roman" panose="02020603050405020304" pitchFamily="18" charset="0"/>
                <a:ea typeface="宋体" panose="02010600030101010101" pitchFamily="2" charset="-122"/>
              </a:rPr>
              <a:t>。</a:t>
            </a:r>
          </a:p>
        </p:txBody>
      </p:sp>
      <p:sp>
        <p:nvSpPr>
          <p:cNvPr id="11" name="矩形 10"/>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Tree>
    <p:extLst>
      <p:ext uri="{BB962C8B-B14F-4D97-AF65-F5344CB8AC3E}">
        <p14:creationId xmlns:p14="http://schemas.microsoft.com/office/powerpoint/2010/main" val="218822697"/>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800" b="1" dirty="0">
                <a:latin typeface="Times New Roman" panose="02020603050405020304" pitchFamily="18" charset="0"/>
                <a:ea typeface="宋体" panose="02010600030101010101" pitchFamily="2" charset="-122"/>
              </a:rPr>
              <a:t>二、基于</a:t>
            </a:r>
            <a:r>
              <a:rPr lang="en-US" altLang="zh-CN" sz="2800" b="1" dirty="0">
                <a:latin typeface="Times New Roman" panose="02020603050405020304" pitchFamily="18" charset="0"/>
                <a:ea typeface="宋体" panose="02010600030101010101" pitchFamily="2" charset="-122"/>
              </a:rPr>
              <a:t>ES</a:t>
            </a:r>
            <a:r>
              <a:rPr lang="zh-CN" altLang="en-US" sz="2800" b="1" dirty="0">
                <a:latin typeface="Times New Roman" panose="02020603050405020304" pitchFamily="18" charset="0"/>
                <a:ea typeface="宋体" panose="02010600030101010101" pitchFamily="2" charset="-122"/>
              </a:rPr>
              <a:t>模型套期保值理论的应用与</a:t>
            </a:r>
            <a:r>
              <a:rPr lang="zh-CN" altLang="en-US" sz="2800" b="1" dirty="0" smtClean="0">
                <a:latin typeface="Times New Roman" panose="02020603050405020304" pitchFamily="18" charset="0"/>
                <a:ea typeface="宋体" panose="02010600030101010101" pitchFamily="2" charset="-122"/>
              </a:rPr>
              <a:t>局限性</a:t>
            </a:r>
            <a:endParaRPr lang="en-US" altLang="zh-CN" sz="2800" b="1" dirty="0" smtClean="0">
              <a:latin typeface="Times New Roman" panose="02020603050405020304" pitchFamily="18" charset="0"/>
              <a:ea typeface="宋体" panose="02010600030101010101" pitchFamily="2" charset="-122"/>
            </a:endParaRPr>
          </a:p>
          <a:p>
            <a:pPr indent="457200">
              <a:lnSpc>
                <a:spcPct val="170000"/>
              </a:lnSpc>
            </a:pPr>
            <a:r>
              <a:rPr lang="zh-CN" altLang="zh-CN" sz="2600" b="1" dirty="0" smtClean="0">
                <a:latin typeface="Times New Roman" panose="02020603050405020304" pitchFamily="18" charset="0"/>
                <a:ea typeface="宋体" panose="02010600030101010101" pitchFamily="2" charset="-122"/>
              </a:rPr>
              <a:t>（</a:t>
            </a:r>
            <a:r>
              <a:rPr lang="zh-CN" altLang="zh-CN" sz="2600" b="1" dirty="0">
                <a:latin typeface="Times New Roman" panose="02020603050405020304" pitchFamily="18" charset="0"/>
                <a:ea typeface="宋体" panose="02010600030101010101" pitchFamily="2" charset="-122"/>
              </a:rPr>
              <a:t>一</a:t>
            </a:r>
            <a:r>
              <a:rPr lang="zh-CN" altLang="zh-CN" sz="2600" b="1" dirty="0" smtClean="0">
                <a:latin typeface="Times New Roman" panose="02020603050405020304" pitchFamily="18" charset="0"/>
                <a:ea typeface="宋体" panose="02010600030101010101" pitchFamily="2" charset="-122"/>
              </a:rPr>
              <a:t>）</a:t>
            </a:r>
            <a:r>
              <a:rPr lang="zh-CN" altLang="en-US" sz="2600" b="1" dirty="0">
                <a:latin typeface="Times New Roman" panose="02020603050405020304" pitchFamily="18" charset="0"/>
                <a:ea typeface="宋体" panose="02010600030101010101" pitchFamily="2" charset="-122"/>
              </a:rPr>
              <a:t>基于</a:t>
            </a:r>
            <a:r>
              <a:rPr lang="en-US" altLang="zh-CN" sz="2600" b="1" dirty="0">
                <a:latin typeface="Times New Roman" panose="02020603050405020304" pitchFamily="18" charset="0"/>
                <a:ea typeface="宋体" panose="02010600030101010101" pitchFamily="2" charset="-122"/>
              </a:rPr>
              <a:t>ES</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应用</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
        <p:nvSpPr>
          <p:cNvPr id="7" name="椭圆 6"/>
          <p:cNvSpPr/>
          <p:nvPr/>
        </p:nvSpPr>
        <p:spPr>
          <a:xfrm>
            <a:off x="2061171" y="3212976"/>
            <a:ext cx="2376264" cy="16163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a:t>
            </a:r>
            <a:r>
              <a:rPr lang="en-US" altLang="zh-CN" sz="2200" b="1" dirty="0"/>
              <a:t>ES</a:t>
            </a:r>
            <a:r>
              <a:rPr lang="zh-CN" altLang="en-US" sz="2200" b="1" dirty="0"/>
              <a:t>模型套期保值理论的应用</a:t>
            </a:r>
          </a:p>
        </p:txBody>
      </p:sp>
      <p:cxnSp>
        <p:nvCxnSpPr>
          <p:cNvPr id="8" name="直接箭头连接符 7"/>
          <p:cNvCxnSpPr/>
          <p:nvPr/>
        </p:nvCxnSpPr>
        <p:spPr>
          <a:xfrm flipV="1">
            <a:off x="4457342" y="2780928"/>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9" name="直接箭头连接符 8"/>
          <p:cNvCxnSpPr/>
          <p:nvPr/>
        </p:nvCxnSpPr>
        <p:spPr>
          <a:xfrm flipV="1">
            <a:off x="4464188" y="4005064"/>
            <a:ext cx="1413407" cy="838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10" name="直接箭头连接符 9"/>
          <p:cNvCxnSpPr/>
          <p:nvPr/>
        </p:nvCxnSpPr>
        <p:spPr>
          <a:xfrm>
            <a:off x="4464188" y="3980408"/>
            <a:ext cx="1341399" cy="1392808"/>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1" name="圆角矩形 10"/>
          <p:cNvSpPr/>
          <p:nvPr/>
        </p:nvSpPr>
        <p:spPr>
          <a:xfrm>
            <a:off x="6165627" y="2348880"/>
            <a:ext cx="424847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有效的风险规避</a:t>
            </a:r>
          </a:p>
        </p:txBody>
      </p:sp>
      <p:sp>
        <p:nvSpPr>
          <p:cNvPr id="12" name="圆角矩形 11"/>
          <p:cNvSpPr/>
          <p:nvPr/>
        </p:nvSpPr>
        <p:spPr>
          <a:xfrm>
            <a:off x="6165627" y="3645024"/>
            <a:ext cx="43204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帮助投资者做出理性的投资决策</a:t>
            </a:r>
          </a:p>
        </p:txBody>
      </p:sp>
      <p:sp>
        <p:nvSpPr>
          <p:cNvPr id="13" name="圆角矩形 12"/>
          <p:cNvSpPr/>
          <p:nvPr/>
        </p:nvSpPr>
        <p:spPr>
          <a:xfrm>
            <a:off x="6165627" y="5013176"/>
            <a:ext cx="4464496"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有助于监管部门对市场进行有效监管</a:t>
            </a:r>
          </a:p>
        </p:txBody>
      </p:sp>
    </p:spTree>
    <p:extLst>
      <p:ext uri="{BB962C8B-B14F-4D97-AF65-F5344CB8AC3E}">
        <p14:creationId xmlns:p14="http://schemas.microsoft.com/office/powerpoint/2010/main" val="763009580"/>
      </p:ext>
    </p:extLst>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600" b="1" dirty="0">
                <a:latin typeface="Times New Roman" panose="02020603050405020304" pitchFamily="18" charset="0"/>
                <a:ea typeface="宋体" panose="02010600030101010101" pitchFamily="2" charset="-122"/>
              </a:rPr>
              <a:t>（二）基于</a:t>
            </a:r>
            <a:r>
              <a:rPr lang="en-US" altLang="zh-CN" sz="2600" b="1" dirty="0">
                <a:latin typeface="Times New Roman" panose="02020603050405020304" pitchFamily="18" charset="0"/>
                <a:ea typeface="宋体" panose="02010600030101010101" pitchFamily="2" charset="-122"/>
              </a:rPr>
              <a:t>ES</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局限性</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zh-CN" sz="2600" b="1" dirty="0">
                <a:latin typeface="微软雅黑" pitchFamily="34" charset="-122"/>
                <a:ea typeface="微软雅黑" pitchFamily="34" charset="-122"/>
              </a:rPr>
              <a:t>第四节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
        <p:nvSpPr>
          <p:cNvPr id="6" name="椭圆 5"/>
          <p:cNvSpPr/>
          <p:nvPr/>
        </p:nvSpPr>
        <p:spPr>
          <a:xfrm>
            <a:off x="1989163" y="3140968"/>
            <a:ext cx="2376264" cy="16163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a:t>基于</a:t>
            </a:r>
            <a:r>
              <a:rPr lang="en-US" altLang="zh-CN" sz="2200" b="1" dirty="0"/>
              <a:t>ES</a:t>
            </a:r>
            <a:r>
              <a:rPr lang="zh-CN" altLang="en-US" sz="2200" b="1" dirty="0"/>
              <a:t>模型套期保值理论</a:t>
            </a:r>
            <a:r>
              <a:rPr lang="zh-CN" altLang="en-US" sz="2200" b="1" dirty="0" smtClean="0"/>
              <a:t>的</a:t>
            </a:r>
            <a:r>
              <a:rPr lang="zh-CN" altLang="en-US" sz="2200" b="1" dirty="0"/>
              <a:t>局限性</a:t>
            </a:r>
          </a:p>
        </p:txBody>
      </p:sp>
      <p:cxnSp>
        <p:nvCxnSpPr>
          <p:cNvPr id="7" name="直接箭头连接符 6"/>
          <p:cNvCxnSpPr/>
          <p:nvPr/>
        </p:nvCxnSpPr>
        <p:spPr>
          <a:xfrm flipV="1">
            <a:off x="4457342" y="2780928"/>
            <a:ext cx="1420253" cy="122413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8" name="直接箭头连接符 7"/>
          <p:cNvCxnSpPr/>
          <p:nvPr/>
        </p:nvCxnSpPr>
        <p:spPr>
          <a:xfrm flipV="1">
            <a:off x="4464188" y="4005064"/>
            <a:ext cx="1413407" cy="838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9" name="直接箭头连接符 8"/>
          <p:cNvCxnSpPr/>
          <p:nvPr/>
        </p:nvCxnSpPr>
        <p:spPr>
          <a:xfrm>
            <a:off x="4469585" y="4023586"/>
            <a:ext cx="1341399" cy="1392808"/>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sp>
        <p:nvSpPr>
          <p:cNvPr id="10" name="圆角矩形 9"/>
          <p:cNvSpPr/>
          <p:nvPr/>
        </p:nvSpPr>
        <p:spPr>
          <a:xfrm>
            <a:off x="6165627" y="2348880"/>
            <a:ext cx="4248472"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smtClean="0">
                <a:latin typeface="Times New Roman" panose="02020603050405020304" pitchFamily="18" charset="0"/>
                <a:ea typeface="宋体" panose="02010600030101010101" pitchFamily="2" charset="-122"/>
              </a:rPr>
              <a:t>缺少损失</a:t>
            </a:r>
            <a:r>
              <a:rPr lang="zh-CN" altLang="en-US" sz="2000" b="1" dirty="0">
                <a:latin typeface="Times New Roman" panose="02020603050405020304" pitchFamily="18" charset="0"/>
                <a:ea typeface="宋体" panose="02010600030101010101" pitchFamily="2" charset="-122"/>
              </a:rPr>
              <a:t>分布的信息</a:t>
            </a:r>
            <a:endParaRPr lang="zh-CN" altLang="en-US" sz="2000" b="1" dirty="0"/>
          </a:p>
        </p:txBody>
      </p:sp>
      <p:sp>
        <p:nvSpPr>
          <p:cNvPr id="11" name="圆角矩形 10"/>
          <p:cNvSpPr/>
          <p:nvPr/>
        </p:nvSpPr>
        <p:spPr>
          <a:xfrm>
            <a:off x="6165627" y="3645024"/>
            <a:ext cx="4320480"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规范化程度、普及度不高，导致其应用范围有限</a:t>
            </a:r>
          </a:p>
        </p:txBody>
      </p:sp>
      <p:sp>
        <p:nvSpPr>
          <p:cNvPr id="12" name="圆角矩形 11"/>
          <p:cNvSpPr/>
          <p:nvPr/>
        </p:nvSpPr>
        <p:spPr>
          <a:xfrm>
            <a:off x="6165627" y="5013176"/>
            <a:ext cx="446449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依赖历史数据进行预测</a:t>
            </a:r>
          </a:p>
        </p:txBody>
      </p:sp>
    </p:spTree>
    <p:extLst>
      <p:ext uri="{BB962C8B-B14F-4D97-AF65-F5344CB8AC3E}">
        <p14:creationId xmlns:p14="http://schemas.microsoft.com/office/powerpoint/2010/main" val="3887314754"/>
      </p:ext>
    </p:extLst>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277195" y="2411640"/>
            <a:ext cx="90735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r>
              <a:rPr kumimoji="0" lang="zh-CN" altLang="en-US" sz="5400" b="1" dirty="0" smtClean="0">
                <a:solidFill>
                  <a:schemeClr val="bg1"/>
                </a:solidFill>
                <a:latin typeface="微软雅黑" pitchFamily="34" charset="-122"/>
                <a:ea typeface="微软雅黑" pitchFamily="34" charset="-122"/>
              </a:rPr>
              <a:t>五</a:t>
            </a:r>
            <a:r>
              <a:rPr kumimoji="0" lang="zh-CN" altLang="en-US" sz="5400" b="1" dirty="0">
                <a:solidFill>
                  <a:schemeClr val="bg1"/>
                </a:solidFill>
                <a:latin typeface="微软雅黑" pitchFamily="34" charset="-122"/>
                <a:ea typeface="微软雅黑" pitchFamily="34" charset="-122"/>
              </a:rPr>
              <a:t>、套期保值理论</a:t>
            </a:r>
            <a:r>
              <a:rPr kumimoji="0" lang="zh-CN" altLang="en-US" sz="5400" b="1" dirty="0" smtClean="0">
                <a:solidFill>
                  <a:schemeClr val="bg1"/>
                </a:solidFill>
                <a:latin typeface="微软雅黑" pitchFamily="34" charset="-122"/>
                <a:ea typeface="微软雅黑" pitchFamily="34" charset="-122"/>
              </a:rPr>
              <a:t>应用</a:t>
            </a:r>
            <a:endParaRPr kumimoji="0" lang="en-US" altLang="zh-CN" sz="5400" b="1" dirty="0" smtClean="0">
              <a:solidFill>
                <a:schemeClr val="bg1"/>
              </a:solidFill>
              <a:latin typeface="微软雅黑" pitchFamily="34" charset="-122"/>
              <a:ea typeface="微软雅黑" pitchFamily="34" charset="-122"/>
            </a:endParaRPr>
          </a:p>
          <a:p>
            <a:pPr algn="ctr" eaLnBrk="1" hangingPunct="1"/>
            <a:r>
              <a:rPr kumimoji="0" lang="en-US" altLang="zh-CN" sz="5400" b="1" dirty="0">
                <a:solidFill>
                  <a:schemeClr val="bg1"/>
                </a:solidFill>
                <a:latin typeface="微软雅黑" pitchFamily="34" charset="-122"/>
                <a:ea typeface="微软雅黑" pitchFamily="34" charset="-122"/>
              </a:rPr>
              <a:t> </a:t>
            </a:r>
            <a:r>
              <a:rPr kumimoji="0" lang="en-US" altLang="zh-CN" sz="5400" b="1" dirty="0" smtClean="0">
                <a:solidFill>
                  <a:schemeClr val="bg1"/>
                </a:solidFill>
                <a:latin typeface="微软雅黑" pitchFamily="34" charset="-122"/>
                <a:ea typeface="微软雅黑" pitchFamily="34" charset="-122"/>
              </a:rPr>
              <a:t>            —</a:t>
            </a:r>
            <a:r>
              <a:rPr kumimoji="0" lang="zh-CN" altLang="en-US" sz="5400" b="1" dirty="0" smtClean="0">
                <a:solidFill>
                  <a:schemeClr val="bg1"/>
                </a:solidFill>
                <a:latin typeface="微软雅黑" pitchFamily="34" charset="-122"/>
                <a:ea typeface="微软雅黑" pitchFamily="34" charset="-122"/>
              </a:rPr>
              <a:t>阿</a:t>
            </a:r>
            <a:r>
              <a:rPr kumimoji="0" lang="zh-CN" altLang="en-US" sz="5400" b="1" dirty="0">
                <a:solidFill>
                  <a:schemeClr val="bg1"/>
                </a:solidFill>
                <a:latin typeface="微软雅黑" pitchFamily="34" charset="-122"/>
                <a:ea typeface="微软雅黑" pitchFamily="34" charset="-122"/>
              </a:rPr>
              <a:t>尔法套利</a:t>
            </a:r>
          </a:p>
        </p:txBody>
      </p:sp>
    </p:spTree>
    <p:extLst>
      <p:ext uri="{BB962C8B-B14F-4D97-AF65-F5344CB8AC3E}">
        <p14:creationId xmlns:p14="http://schemas.microsoft.com/office/powerpoint/2010/main" val="1495314213"/>
      </p:ext>
    </p:extLst>
  </p:cSld>
  <p:clrMapOvr>
    <a:masterClrMapping/>
  </p:clrMapOvr>
  <p:transition spd="slow" advClick="0" advTm="3340">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550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5100" b="1" dirty="0" smtClean="0">
                <a:latin typeface="Times New Roman" panose="02020603050405020304" pitchFamily="18" charset="0"/>
                <a:ea typeface="宋体" panose="02010600030101010101" pitchFamily="2" charset="-122"/>
              </a:rPr>
              <a:t>   一、阿尔法套利策略定义</a:t>
            </a:r>
            <a:endParaRPr lang="en-US" altLang="zh-CN" sz="5100" b="1" dirty="0" smtClean="0">
              <a:latin typeface="Times New Roman" panose="02020603050405020304" pitchFamily="18" charset="0"/>
              <a:ea typeface="宋体" panose="02010600030101010101" pitchFamily="2" charset="-122"/>
            </a:endParaRPr>
          </a:p>
          <a:p>
            <a:pPr indent="457200">
              <a:lnSpc>
                <a:spcPct val="170000"/>
              </a:lnSpc>
            </a:pPr>
            <a:r>
              <a:rPr lang="zh-CN" altLang="en-US" sz="4200" dirty="0" smtClean="0">
                <a:latin typeface="Times New Roman" panose="02020603050405020304" pitchFamily="18" charset="0"/>
                <a:ea typeface="宋体" panose="02010600030101010101" pitchFamily="2" charset="-122"/>
              </a:rPr>
              <a:t>阿尔法</a:t>
            </a:r>
            <a:r>
              <a:rPr lang="zh-CN" altLang="en-US" sz="4200" dirty="0">
                <a:latin typeface="Times New Roman" panose="02020603050405020304" pitchFamily="18" charset="0"/>
                <a:ea typeface="宋体" panose="02010600030101010101" pitchFamily="2" charset="-122"/>
              </a:rPr>
              <a:t>策略又称阿尔法套利，属于传统的基本面分析策略。该策略利用指数期货与具有阿尔法值的证券产品之间进行反向对冲套利，也即对具有阿尔法值的证券产品做多，对指数期货做空，实现回避系统性风险下的超越市场指数的阿尔法收益。</a:t>
            </a:r>
          </a:p>
          <a:p>
            <a:pPr indent="457200">
              <a:lnSpc>
                <a:spcPct val="170000"/>
              </a:lnSpc>
            </a:pPr>
            <a:r>
              <a:rPr lang="zh-CN" altLang="en-US" sz="4200" dirty="0" smtClean="0">
                <a:latin typeface="Times New Roman" panose="02020603050405020304" pitchFamily="18" charset="0"/>
                <a:ea typeface="宋体" panose="02010600030101010101" pitchFamily="2" charset="-122"/>
              </a:rPr>
              <a:t>   阿尔法</a:t>
            </a:r>
            <a:r>
              <a:rPr lang="zh-CN" altLang="en-US" sz="4200" dirty="0">
                <a:latin typeface="Times New Roman" panose="02020603050405020304" pitchFamily="18" charset="0"/>
                <a:ea typeface="宋体" panose="02010600030101010101" pitchFamily="2" charset="-122"/>
              </a:rPr>
              <a:t>策略的成功与否主要取决于两个关键因素：一是稳定的超额收益率阿尔法的寻找；二是阿尔法投资组合系统性</a:t>
            </a:r>
            <a:r>
              <a:rPr lang="zh-CN" altLang="en-US" sz="4200" dirty="0" smtClean="0">
                <a:latin typeface="Times New Roman" panose="02020603050405020304" pitchFamily="18" charset="0"/>
                <a:ea typeface="宋体" panose="02010600030101010101" pitchFamily="2" charset="-122"/>
              </a:rPr>
              <a:t>风险    的</a:t>
            </a:r>
            <a:r>
              <a:rPr lang="zh-CN" altLang="en-US" sz="4200" dirty="0">
                <a:latin typeface="Times New Roman" panose="02020603050405020304" pitchFamily="18" charset="0"/>
                <a:ea typeface="宋体" panose="02010600030101010101" pitchFamily="2" charset="-122"/>
              </a:rPr>
              <a:t>对冲。稳定的阿尔法可以确保选择的资产在执行阿尔法策略期间依然能跑赢市场基准，获取超额收益，但要将资产的阿尔法收益准变为正的绝对收益还取决于系统性风险 </a:t>
            </a:r>
            <a:r>
              <a:rPr lang="zh-CN" altLang="en-US" sz="4200" dirty="0" smtClean="0">
                <a:latin typeface="Times New Roman" panose="02020603050405020304" pitchFamily="18" charset="0"/>
                <a:ea typeface="宋体" panose="02010600030101010101" pitchFamily="2" charset="-122"/>
              </a:rPr>
              <a:t>   的</a:t>
            </a:r>
            <a:r>
              <a:rPr lang="zh-CN" altLang="en-US" sz="4200" dirty="0">
                <a:latin typeface="Times New Roman" panose="02020603050405020304" pitchFamily="18" charset="0"/>
                <a:ea typeface="宋体" panose="02010600030101010101" pitchFamily="2" charset="-122"/>
              </a:rPr>
              <a:t>对冲情况。</a:t>
            </a: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 套期保值理论应用</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阿尔法套利</a:t>
            </a:r>
            <a:endParaRPr lang="zh-CN" altLang="zh-CN" sz="2600" b="1" dirty="0">
              <a:latin typeface="微软雅黑" pitchFamily="34" charset="-122"/>
              <a:ea typeface="微软雅黑" pitchFamily="34"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15521212"/>
              </p:ext>
            </p:extLst>
          </p:nvPr>
        </p:nvGraphicFramePr>
        <p:xfrm>
          <a:off x="5516618" y="3763788"/>
          <a:ext cx="288969" cy="385292"/>
        </p:xfrm>
        <a:graphic>
          <a:graphicData uri="http://schemas.openxmlformats.org/presentationml/2006/ole">
            <mc:AlternateContent xmlns:mc="http://schemas.openxmlformats.org/markup-compatibility/2006">
              <mc:Choice xmlns:v="urn:schemas-microsoft-com:vml" Requires="v">
                <p:oleObj spid="_x0000_s25654" name="Equation" r:id="rId3" imgW="152280" imgH="203040" progId="Equation.DSMT4">
                  <p:embed/>
                </p:oleObj>
              </mc:Choice>
              <mc:Fallback>
                <p:oleObj name="Equation" r:id="rId3" imgW="152280" imgH="203040" progId="Equation.DSMT4">
                  <p:embed/>
                  <p:pic>
                    <p:nvPicPr>
                      <p:cNvPr id="0" name=""/>
                      <p:cNvPicPr/>
                      <p:nvPr/>
                    </p:nvPicPr>
                    <p:blipFill>
                      <a:blip r:embed="rId4"/>
                      <a:stretch>
                        <a:fillRect/>
                      </a:stretch>
                    </p:blipFill>
                    <p:spPr>
                      <a:xfrm>
                        <a:off x="5516618" y="3763788"/>
                        <a:ext cx="288969" cy="38529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217611307"/>
              </p:ext>
            </p:extLst>
          </p:nvPr>
        </p:nvGraphicFramePr>
        <p:xfrm>
          <a:off x="5516693" y="4797152"/>
          <a:ext cx="288894" cy="385192"/>
        </p:xfrm>
        <a:graphic>
          <a:graphicData uri="http://schemas.openxmlformats.org/presentationml/2006/ole">
            <mc:AlternateContent xmlns:mc="http://schemas.openxmlformats.org/markup-compatibility/2006">
              <mc:Choice xmlns:v="urn:schemas-microsoft-com:vml" Requires="v">
                <p:oleObj spid="_x0000_s25655" name="Equation" r:id="rId5" imgW="343080" imgH="457200" progId="Equation.DSMT4">
                  <p:embed/>
                </p:oleObj>
              </mc:Choice>
              <mc:Fallback>
                <p:oleObj name="Equation" r:id="rId5" imgW="343080" imgH="457200" progId="Equation.DSMT4">
                  <p:embed/>
                  <p:pic>
                    <p:nvPicPr>
                      <p:cNvPr id="0" name=""/>
                      <p:cNvPicPr/>
                      <p:nvPr/>
                    </p:nvPicPr>
                    <p:blipFill>
                      <a:blip r:embed="rId6"/>
                      <a:stretch>
                        <a:fillRect/>
                      </a:stretch>
                    </p:blipFill>
                    <p:spPr>
                      <a:xfrm>
                        <a:off x="5516693" y="4797152"/>
                        <a:ext cx="288894" cy="385192"/>
                      </a:xfrm>
                      <a:prstGeom prst="rect">
                        <a:avLst/>
                      </a:prstGeom>
                    </p:spPr>
                  </p:pic>
                </p:oleObj>
              </mc:Fallback>
            </mc:AlternateContent>
          </a:graphicData>
        </a:graphic>
      </p:graphicFrame>
    </p:spTree>
    <p:extLst>
      <p:ext uri="{BB962C8B-B14F-4D97-AF65-F5344CB8AC3E}">
        <p14:creationId xmlns:p14="http://schemas.microsoft.com/office/powerpoint/2010/main" val="1418361354"/>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04987" y="980728"/>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二、套期保值的</a:t>
            </a:r>
            <a:r>
              <a:rPr lang="zh-CN" altLang="en-US" sz="2800" b="1" dirty="0" smtClean="0">
                <a:latin typeface="Times New Roman" panose="02020603050405020304" pitchFamily="18" charset="0"/>
                <a:ea typeface="宋体" panose="02010600030101010101" pitchFamily="2" charset="-122"/>
              </a:rPr>
              <a:t>原理</a:t>
            </a:r>
            <a:endParaRPr lang="en-US" altLang="zh-CN" sz="2800" b="1" dirty="0" smtClean="0">
              <a:latin typeface="Times New Roman" panose="02020603050405020304" pitchFamily="18" charset="0"/>
              <a:ea typeface="宋体" panose="02010600030101010101" pitchFamily="2" charset="-122"/>
            </a:endParaRPr>
          </a:p>
          <a:p>
            <a:pPr indent="457200">
              <a:lnSpc>
                <a:spcPct val="160000"/>
              </a:lnSpc>
            </a:pPr>
            <a:r>
              <a:rPr lang="zh-CN" altLang="en-US" sz="2200" b="1" dirty="0">
                <a:latin typeface="Times New Roman" panose="02020603050405020304" pitchFamily="18" charset="0"/>
                <a:ea typeface="宋体" panose="02010600030101010101" pitchFamily="2" charset="-122"/>
              </a:rPr>
              <a:t>套期保值能实现风险对冲的根本原理是，同种商品的期货价格和现货价格受到相似的因素影响，两者价格变动趋势</a:t>
            </a:r>
            <a:r>
              <a:rPr lang="zh-CN" altLang="en-US" sz="2200" b="1" dirty="0" smtClean="0">
                <a:latin typeface="Times New Roman" panose="02020603050405020304" pitchFamily="18" charset="0"/>
                <a:ea typeface="宋体" panose="02010600030101010101" pitchFamily="2" charset="-122"/>
              </a:rPr>
              <a:t>相同。</a:t>
            </a:r>
            <a:endParaRPr lang="en-US" altLang="zh-CN" sz="2200" b="1" dirty="0" smtClean="0">
              <a:latin typeface="Times New Roman" panose="02020603050405020304" pitchFamily="18" charset="0"/>
              <a:ea typeface="宋体" panose="02010600030101010101" pitchFamily="2" charset="-122"/>
            </a:endParaRPr>
          </a:p>
          <a:p>
            <a:pPr indent="457200">
              <a:lnSpc>
                <a:spcPct val="160000"/>
              </a:lnSpc>
            </a:pPr>
            <a:endParaRPr lang="en-US" altLang="zh-CN" sz="22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sp>
        <p:nvSpPr>
          <p:cNvPr id="2" name="椭圆 1"/>
          <p:cNvSpPr/>
          <p:nvPr/>
        </p:nvSpPr>
        <p:spPr>
          <a:xfrm>
            <a:off x="837035" y="3212976"/>
            <a:ext cx="2016224" cy="129614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800" dirty="0" smtClean="0"/>
              <a:t>原理</a:t>
            </a:r>
            <a:endParaRPr lang="zh-CN" altLang="en-US" sz="2800" dirty="0"/>
          </a:p>
        </p:txBody>
      </p:sp>
      <p:sp>
        <p:nvSpPr>
          <p:cNvPr id="7" name="左大括号 6"/>
          <p:cNvSpPr/>
          <p:nvPr/>
        </p:nvSpPr>
        <p:spPr>
          <a:xfrm>
            <a:off x="2925267" y="3068960"/>
            <a:ext cx="576064" cy="1584176"/>
          </a:xfrm>
          <a:prstGeom prst="leftBrace">
            <a:avLst/>
          </a:prstGeom>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8" name="矩形 7"/>
          <p:cNvSpPr/>
          <p:nvPr/>
        </p:nvSpPr>
        <p:spPr>
          <a:xfrm>
            <a:off x="3573339" y="2852936"/>
            <a:ext cx="6840760" cy="6480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dirty="0" smtClean="0">
                <a:solidFill>
                  <a:schemeClr val="tx1"/>
                </a:solidFill>
              </a:rPr>
              <a:t>期货</a:t>
            </a:r>
            <a:r>
              <a:rPr lang="zh-CN" altLang="en-US" sz="2000" dirty="0">
                <a:solidFill>
                  <a:schemeClr val="tx1"/>
                </a:solidFill>
                <a:latin typeface="Times New Roman" panose="02020603050405020304" pitchFamily="18" charset="0"/>
                <a:ea typeface="宋体" panose="02010600030101010101" pitchFamily="2" charset="-122"/>
              </a:rPr>
              <a:t>市场和现货市场同种商品的价格走势相同</a:t>
            </a:r>
            <a:endParaRPr lang="zh-CN" altLang="en-US" sz="2000" dirty="0">
              <a:solidFill>
                <a:schemeClr val="tx1"/>
              </a:solidFill>
            </a:endParaRPr>
          </a:p>
        </p:txBody>
      </p:sp>
      <p:sp>
        <p:nvSpPr>
          <p:cNvPr id="9" name="矩形 8"/>
          <p:cNvSpPr/>
          <p:nvPr/>
        </p:nvSpPr>
        <p:spPr>
          <a:xfrm>
            <a:off x="3573339" y="4221088"/>
            <a:ext cx="6840760" cy="68407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dirty="0" smtClean="0">
                <a:solidFill>
                  <a:schemeClr val="tx1"/>
                </a:solidFill>
              </a:rPr>
              <a:t>随</a:t>
            </a:r>
            <a:r>
              <a:rPr lang="zh-CN" altLang="en-US" sz="2000" dirty="0">
                <a:solidFill>
                  <a:schemeClr val="tx1"/>
                </a:solidFill>
              </a:rPr>
              <a:t>期货合约到期日临近，期货市场与现货市场价格</a:t>
            </a:r>
            <a:r>
              <a:rPr lang="zh-CN" altLang="en-US" sz="2000" dirty="0" smtClean="0">
                <a:solidFill>
                  <a:schemeClr val="tx1"/>
                </a:solidFill>
              </a:rPr>
              <a:t>趋于一致</a:t>
            </a:r>
            <a:endParaRPr lang="zh-CN" altLang="en-US" sz="2000" dirty="0">
              <a:solidFill>
                <a:schemeClr val="tx1"/>
              </a:solidFill>
            </a:endParaRPr>
          </a:p>
        </p:txBody>
      </p:sp>
    </p:spTree>
    <p:extLst>
      <p:ext uri="{BB962C8B-B14F-4D97-AF65-F5344CB8AC3E}">
        <p14:creationId xmlns:p14="http://schemas.microsoft.com/office/powerpoint/2010/main" val="1771794906"/>
      </p:ext>
    </p:extLst>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endParaRPr lang="en-US" altLang="zh-CN" sz="2800" b="1" dirty="0" smtClean="0"/>
          </a:p>
          <a:p>
            <a:endParaRPr lang="en-US" altLang="zh-CN" sz="2800" b="1" dirty="0"/>
          </a:p>
          <a:p>
            <a:endParaRPr lang="en-US" altLang="zh-CN" sz="2800" b="1" dirty="0" smtClean="0"/>
          </a:p>
          <a:p>
            <a:endParaRPr lang="en-US" altLang="zh-CN" sz="2800" b="1" dirty="0"/>
          </a:p>
          <a:p>
            <a:endParaRPr lang="en-US" altLang="zh-CN" sz="2800" b="1" dirty="0" smtClean="0"/>
          </a:p>
          <a:p>
            <a:endParaRPr lang="en-US" altLang="zh-CN" sz="2800" b="1" dirty="0"/>
          </a:p>
          <a:p>
            <a:endParaRPr lang="en-US" altLang="zh-CN" sz="2800" b="1" dirty="0" smtClean="0"/>
          </a:p>
          <a:p>
            <a:endParaRPr lang="en-US" altLang="zh-CN" sz="2800" b="1" dirty="0"/>
          </a:p>
          <a:p>
            <a:endParaRPr lang="en-US" altLang="zh-CN" sz="2800" b="1" dirty="0" smtClean="0"/>
          </a:p>
          <a:p>
            <a:pPr algn="ctr"/>
            <a:r>
              <a:rPr lang="zh-CN" altLang="zh-CN" sz="2200" b="1" dirty="0" smtClean="0">
                <a:latin typeface="Times New Roman" panose="02020603050405020304" pitchFamily="18" charset="0"/>
                <a:ea typeface="宋体" panose="02010600030101010101" pitchFamily="2" charset="-122"/>
              </a:rPr>
              <a:t>图</a:t>
            </a:r>
            <a:r>
              <a:rPr lang="en-US" altLang="zh-CN" sz="2200" b="1" dirty="0">
                <a:latin typeface="Times New Roman" panose="02020603050405020304" pitchFamily="18" charset="0"/>
                <a:ea typeface="宋体" panose="02010600030101010101" pitchFamily="2" charset="-122"/>
              </a:rPr>
              <a:t>9-1 </a:t>
            </a:r>
            <a:r>
              <a:rPr lang="zh-CN" altLang="zh-CN" sz="2200" b="1" dirty="0">
                <a:latin typeface="Times New Roman" panose="02020603050405020304" pitchFamily="18" charset="0"/>
                <a:ea typeface="宋体" panose="02010600030101010101" pitchFamily="2" charset="-122"/>
              </a:rPr>
              <a:t>阿尔法策略示意图</a:t>
            </a:r>
            <a:endParaRPr lang="zh-CN" altLang="zh-CN" sz="2200" dirty="0">
              <a:latin typeface="Times New Roman" panose="02020603050405020304" pitchFamily="18" charset="0"/>
              <a:ea typeface="宋体" panose="02010600030101010101" pitchFamily="2" charset="-122"/>
            </a:endParaRPr>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 套期保值理论应用</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阿尔法套利</a:t>
            </a:r>
            <a:endParaRPr lang="zh-CN" altLang="zh-CN" sz="2600" b="1" dirty="0">
              <a:latin typeface="微软雅黑" pitchFamily="34" charset="-122"/>
              <a:ea typeface="微软雅黑" pitchFamily="34" charset="-122"/>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067" y="1052736"/>
            <a:ext cx="9782150" cy="407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702304"/>
      </p:ext>
    </p:extLst>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550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5100" b="1" dirty="0" smtClean="0">
                <a:latin typeface="Times New Roman" panose="02020603050405020304" pitchFamily="18" charset="0"/>
                <a:ea typeface="宋体" panose="02010600030101010101" pitchFamily="2" charset="-122"/>
              </a:rPr>
              <a:t>二、</a:t>
            </a:r>
            <a:r>
              <a:rPr lang="zh-CN" altLang="en-US" sz="5100" b="1" dirty="0">
                <a:latin typeface="Times New Roman" panose="02020603050405020304" pitchFamily="18" charset="0"/>
                <a:ea typeface="宋体" panose="02010600030101010101" pitchFamily="2" charset="-122"/>
              </a:rPr>
              <a:t>阿尔法</a:t>
            </a:r>
            <a:r>
              <a:rPr lang="zh-CN" altLang="en-US" sz="5100" b="1" dirty="0" smtClean="0">
                <a:latin typeface="Times New Roman" panose="02020603050405020304" pitchFamily="18" charset="0"/>
                <a:ea typeface="宋体" panose="02010600030101010101" pitchFamily="2" charset="-122"/>
              </a:rPr>
              <a:t>套利策略交易步骤</a:t>
            </a:r>
            <a:endParaRPr lang="en-US" altLang="zh-CN" sz="5100" b="1" dirty="0" smtClean="0">
              <a:latin typeface="Times New Roman" panose="02020603050405020304" pitchFamily="18" charset="0"/>
              <a:ea typeface="宋体" panose="02010600030101010101" pitchFamily="2" charset="-122"/>
            </a:endParaRPr>
          </a:p>
          <a:p>
            <a:pPr indent="457200">
              <a:lnSpc>
                <a:spcPct val="170000"/>
              </a:lnSpc>
            </a:pPr>
            <a:r>
              <a:rPr lang="zh-CN" altLang="en-US" sz="4400" dirty="0" smtClean="0">
                <a:latin typeface="Times New Roman" panose="02020603050405020304" pitchFamily="18" charset="0"/>
                <a:ea typeface="宋体" panose="02010600030101010101" pitchFamily="2" charset="-122"/>
              </a:rPr>
              <a:t>该</a:t>
            </a:r>
            <a:r>
              <a:rPr lang="zh-CN" altLang="en-US" sz="4400" dirty="0">
                <a:latin typeface="Times New Roman" panose="02020603050405020304" pitchFamily="18" charset="0"/>
                <a:ea typeface="宋体" panose="02010600030101010101" pitchFamily="2" charset="-122"/>
              </a:rPr>
              <a:t>策略常采用股指期货做对冲。在股票市场上做多头，在期货市场上做股指期货空头。当股票现货市场亏损时，可以通过期货市场弥补亏损；当期货市场亏损时，可以通过股票现货市场弥补亏损。其基本交易步骤为：</a:t>
            </a:r>
          </a:p>
          <a:p>
            <a:pPr indent="457200">
              <a:lnSpc>
                <a:spcPct val="170000"/>
              </a:lnSpc>
            </a:pPr>
            <a:r>
              <a:rPr lang="zh-CN" altLang="en-US" sz="4400" dirty="0">
                <a:latin typeface="Times New Roman" panose="02020603050405020304" pitchFamily="18" charset="0"/>
                <a:ea typeface="宋体" panose="02010600030101010101" pitchFamily="2" charset="-122"/>
              </a:rPr>
              <a:t>第一步，制定一个选股策略，构建投资组合，使其同时拥有</a:t>
            </a:r>
            <a:r>
              <a:rPr lang="en-US" altLang="zh-CN" sz="4400" dirty="0">
                <a:latin typeface="Times New Roman" panose="02020603050405020304" pitchFamily="18" charset="0"/>
                <a:ea typeface="宋体" panose="02010600030101010101" pitchFamily="2" charset="-122"/>
              </a:rPr>
              <a:t>alpha</a:t>
            </a:r>
            <a:r>
              <a:rPr lang="zh-CN" altLang="en-US" sz="4400" dirty="0">
                <a:latin typeface="Times New Roman" panose="02020603050405020304" pitchFamily="18" charset="0"/>
                <a:ea typeface="宋体" panose="02010600030101010101" pitchFamily="2" charset="-122"/>
              </a:rPr>
              <a:t>和</a:t>
            </a:r>
            <a:r>
              <a:rPr lang="en-US" altLang="zh-CN" sz="4400" dirty="0">
                <a:latin typeface="Times New Roman" panose="02020603050405020304" pitchFamily="18" charset="0"/>
                <a:ea typeface="宋体" panose="02010600030101010101" pitchFamily="2" charset="-122"/>
              </a:rPr>
              <a:t>beta</a:t>
            </a:r>
            <a:r>
              <a:rPr lang="zh-CN" altLang="en-US" sz="4400" dirty="0">
                <a:latin typeface="Times New Roman" panose="02020603050405020304" pitchFamily="18" charset="0"/>
                <a:ea typeface="宋体" panose="02010600030101010101" pitchFamily="2" charset="-122"/>
              </a:rPr>
              <a:t>收益</a:t>
            </a:r>
          </a:p>
          <a:p>
            <a:pPr indent="457200">
              <a:lnSpc>
                <a:spcPct val="170000"/>
              </a:lnSpc>
            </a:pPr>
            <a:r>
              <a:rPr lang="zh-CN" altLang="en-US" sz="4400" dirty="0">
                <a:latin typeface="Times New Roman" panose="02020603050405020304" pitchFamily="18" charset="0"/>
                <a:ea typeface="宋体" panose="02010600030101010101" pitchFamily="2" charset="-122"/>
              </a:rPr>
              <a:t>（本策略选取过去一天</a:t>
            </a:r>
            <a:r>
              <a:rPr lang="en-US" altLang="zh-CN" sz="4400" dirty="0">
                <a:latin typeface="Times New Roman" panose="02020603050405020304" pitchFamily="18" charset="0"/>
                <a:ea typeface="宋体" panose="02010600030101010101" pitchFamily="2" charset="-122"/>
              </a:rPr>
              <a:t>EV/EBITDA</a:t>
            </a:r>
            <a:r>
              <a:rPr lang="zh-CN" altLang="en-US" sz="4400" dirty="0">
                <a:latin typeface="Times New Roman" panose="02020603050405020304" pitchFamily="18" charset="0"/>
                <a:ea typeface="宋体" panose="02010600030101010101" pitchFamily="2" charset="-122"/>
              </a:rPr>
              <a:t>值并选取</a:t>
            </a:r>
            <a:r>
              <a:rPr lang="en-US" altLang="zh-CN" sz="4400" dirty="0">
                <a:latin typeface="Times New Roman" panose="02020603050405020304" pitchFamily="18" charset="0"/>
                <a:ea typeface="宋体" panose="02010600030101010101" pitchFamily="2" charset="-122"/>
              </a:rPr>
              <a:t>30</a:t>
            </a:r>
            <a:r>
              <a:rPr lang="zh-CN" altLang="en-US" sz="4400" dirty="0">
                <a:latin typeface="Times New Roman" panose="02020603050405020304" pitchFamily="18" charset="0"/>
                <a:ea typeface="宋体" panose="02010600030101010101" pitchFamily="2" charset="-122"/>
              </a:rPr>
              <a:t>只</a:t>
            </a:r>
            <a:r>
              <a:rPr lang="en-US" altLang="zh-CN" sz="4400" dirty="0">
                <a:latin typeface="Times New Roman" panose="02020603050405020304" pitchFamily="18" charset="0"/>
                <a:ea typeface="宋体" panose="02010600030101010101" pitchFamily="2" charset="-122"/>
              </a:rPr>
              <a:t>EV/EBITDA</a:t>
            </a:r>
            <a:r>
              <a:rPr lang="zh-CN" altLang="en-US" sz="4400" dirty="0">
                <a:latin typeface="Times New Roman" panose="02020603050405020304" pitchFamily="18" charset="0"/>
                <a:ea typeface="宋体" panose="02010600030101010101" pitchFamily="2" charset="-122"/>
              </a:rPr>
              <a:t>值最小且大于零的股票）。</a:t>
            </a:r>
          </a:p>
          <a:p>
            <a:pPr indent="457200">
              <a:lnSpc>
                <a:spcPct val="170000"/>
              </a:lnSpc>
            </a:pPr>
            <a:r>
              <a:rPr lang="zh-CN" altLang="en-US" sz="4400" dirty="0">
                <a:latin typeface="Times New Roman" panose="02020603050405020304" pitchFamily="18" charset="0"/>
                <a:ea typeface="宋体" panose="02010600030101010101" pitchFamily="2" charset="-122"/>
              </a:rPr>
              <a:t> </a:t>
            </a:r>
            <a:r>
              <a:rPr lang="zh-CN" altLang="en-US" sz="4400" dirty="0" smtClean="0">
                <a:latin typeface="Times New Roman" panose="02020603050405020304" pitchFamily="18" charset="0"/>
                <a:ea typeface="宋体" panose="02010600030101010101" pitchFamily="2" charset="-122"/>
              </a:rPr>
              <a:t>第二</a:t>
            </a:r>
            <a:r>
              <a:rPr lang="zh-CN" altLang="en-US" sz="4400" dirty="0">
                <a:latin typeface="Times New Roman" panose="02020603050405020304" pitchFamily="18" charset="0"/>
                <a:ea typeface="宋体" panose="02010600030101010101" pitchFamily="2" charset="-122"/>
              </a:rPr>
              <a:t>步，做空股指期货，将投资组合的</a:t>
            </a:r>
            <a:r>
              <a:rPr lang="en-US" altLang="zh-CN" sz="4400" dirty="0">
                <a:latin typeface="Times New Roman" panose="02020603050405020304" pitchFamily="18" charset="0"/>
                <a:ea typeface="宋体" panose="02010600030101010101" pitchFamily="2" charset="-122"/>
              </a:rPr>
              <a:t>beta</a:t>
            </a:r>
            <a:r>
              <a:rPr lang="zh-CN" altLang="en-US" sz="4400" dirty="0">
                <a:latin typeface="Times New Roman" panose="02020603050405020304" pitchFamily="18" charset="0"/>
                <a:ea typeface="宋体" panose="02010600030101010101" pitchFamily="2" charset="-122"/>
              </a:rPr>
              <a:t>抵消，只剩</a:t>
            </a:r>
            <a:r>
              <a:rPr lang="en-US" altLang="zh-CN" sz="4400" dirty="0">
                <a:latin typeface="Times New Roman" panose="02020603050405020304" pitchFamily="18" charset="0"/>
                <a:ea typeface="宋体" panose="02010600030101010101" pitchFamily="2" charset="-122"/>
              </a:rPr>
              <a:t>alpha</a:t>
            </a:r>
            <a:r>
              <a:rPr lang="zh-CN" altLang="en-US" sz="4400" dirty="0">
                <a:latin typeface="Times New Roman" panose="02020603050405020304" pitchFamily="18" charset="0"/>
                <a:ea typeface="宋体" panose="02010600030101010101" pitchFamily="2" charset="-122"/>
              </a:rPr>
              <a:t>部分。</a:t>
            </a:r>
          </a:p>
          <a:p>
            <a:pPr indent="457200">
              <a:lnSpc>
                <a:spcPct val="170000"/>
              </a:lnSpc>
            </a:pPr>
            <a:r>
              <a:rPr lang="zh-CN" altLang="en-US" sz="4400" dirty="0">
                <a:latin typeface="Times New Roman" panose="02020603050405020304" pitchFamily="18" charset="0"/>
                <a:ea typeface="宋体" panose="02010600030101010101" pitchFamily="2" charset="-122"/>
              </a:rPr>
              <a:t>  </a:t>
            </a:r>
            <a:r>
              <a:rPr lang="zh-CN" altLang="en-US" sz="4400" dirty="0" smtClean="0">
                <a:latin typeface="Times New Roman" panose="02020603050405020304" pitchFamily="18" charset="0"/>
                <a:ea typeface="宋体" panose="02010600030101010101" pitchFamily="2" charset="-122"/>
              </a:rPr>
              <a:t>第三</a:t>
            </a:r>
            <a:r>
              <a:rPr lang="zh-CN" altLang="en-US" sz="4400" dirty="0">
                <a:latin typeface="Times New Roman" panose="02020603050405020304" pitchFamily="18" charset="0"/>
                <a:ea typeface="宋体" panose="02010600030101010101" pitchFamily="2" charset="-122"/>
              </a:rPr>
              <a:t>步，进行回测。</a:t>
            </a: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 套期保值理论应用</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阿尔法套利</a:t>
            </a:r>
            <a:endParaRPr lang="zh-CN"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1257361347"/>
      </p:ext>
    </p:extLst>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7620"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3000" b="1" dirty="0">
                <a:latin typeface="Times New Roman" panose="02020603050405020304" pitchFamily="18" charset="0"/>
                <a:ea typeface="宋体" panose="02010600030101010101" pitchFamily="2" charset="-122"/>
              </a:rPr>
              <a:t>三、阿尔法套利</a:t>
            </a:r>
            <a:r>
              <a:rPr lang="zh-CN" altLang="en-US" sz="3000" b="1" dirty="0" smtClean="0">
                <a:latin typeface="Times New Roman" panose="02020603050405020304" pitchFamily="18" charset="0"/>
                <a:ea typeface="宋体" panose="02010600030101010101" pitchFamily="2" charset="-122"/>
              </a:rPr>
              <a:t>策略应用</a:t>
            </a:r>
            <a:endParaRPr lang="en-US" altLang="zh-CN" sz="3000" b="1"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本</a:t>
            </a:r>
            <a:r>
              <a:rPr lang="zh-CN" altLang="en-US" sz="2400" dirty="0">
                <a:latin typeface="Times New Roman" panose="02020603050405020304" pitchFamily="18" charset="0"/>
                <a:ea typeface="宋体" panose="02010600030101010101" pitchFamily="2" charset="-122"/>
              </a:rPr>
              <a:t>次回测时间为</a:t>
            </a:r>
            <a:r>
              <a:rPr lang="en-US" altLang="zh-CN" sz="2400" dirty="0">
                <a:latin typeface="Times New Roman" panose="02020603050405020304" pitchFamily="18" charset="0"/>
                <a:ea typeface="宋体" panose="02010600030101010101" pitchFamily="2" charset="-122"/>
              </a:rPr>
              <a:t>2020</a:t>
            </a:r>
            <a:r>
              <a:rPr lang="zh-CN" altLang="en-US" sz="2400" dirty="0">
                <a:latin typeface="Times New Roman" panose="02020603050405020304" pitchFamily="18" charset="0"/>
                <a:ea typeface="宋体" panose="02010600030101010101" pitchFamily="2" charset="-122"/>
              </a:rPr>
              <a:t>年</a:t>
            </a:r>
            <a:r>
              <a:rPr lang="en-US" altLang="zh-CN" sz="2400" dirty="0">
                <a:latin typeface="Times New Roman" panose="02020603050405020304" pitchFamily="18" charset="0"/>
                <a:ea typeface="宋体" panose="02010600030101010101" pitchFamily="2" charset="-122"/>
              </a:rPr>
              <a:t>3</a:t>
            </a:r>
            <a:r>
              <a:rPr lang="zh-CN" altLang="en-US" sz="2400" dirty="0">
                <a:latin typeface="Times New Roman" panose="02020603050405020304" pitchFamily="18" charset="0"/>
                <a:ea typeface="宋体" panose="02010600030101010101" pitchFamily="2" charset="-122"/>
              </a:rPr>
              <a:t>月</a:t>
            </a:r>
            <a:r>
              <a:rPr lang="en-US" altLang="zh-CN" sz="2400" dirty="0">
                <a:latin typeface="Times New Roman" panose="02020603050405020304" pitchFamily="18" charset="0"/>
                <a:ea typeface="宋体" panose="02010600030101010101" pitchFamily="2" charset="-122"/>
              </a:rPr>
              <a:t>1</a:t>
            </a:r>
            <a:r>
              <a:rPr lang="zh-CN" altLang="en-US" sz="2400" dirty="0">
                <a:latin typeface="Times New Roman" panose="02020603050405020304" pitchFamily="18" charset="0"/>
                <a:ea typeface="宋体" panose="02010600030101010101" pitchFamily="2" charset="-122"/>
              </a:rPr>
              <a:t>日至</a:t>
            </a:r>
            <a:r>
              <a:rPr lang="en-US" altLang="zh-CN" sz="2400" dirty="0">
                <a:latin typeface="Times New Roman" panose="02020603050405020304" pitchFamily="18" charset="0"/>
                <a:ea typeface="宋体" panose="02010600030101010101" pitchFamily="2" charset="-122"/>
              </a:rPr>
              <a:t>2021</a:t>
            </a:r>
            <a:r>
              <a:rPr lang="zh-CN" altLang="en-US" sz="2400" dirty="0">
                <a:latin typeface="Times New Roman" panose="02020603050405020304" pitchFamily="18" charset="0"/>
                <a:ea typeface="宋体" panose="02010600030101010101" pitchFamily="2" charset="-122"/>
              </a:rPr>
              <a:t>年</a:t>
            </a:r>
            <a:r>
              <a:rPr lang="en-US" altLang="zh-CN" sz="24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月</a:t>
            </a:r>
            <a:r>
              <a:rPr lang="en-US" altLang="zh-CN" sz="2400" dirty="0">
                <a:latin typeface="Times New Roman" panose="02020603050405020304" pitchFamily="18" charset="0"/>
                <a:ea typeface="宋体" panose="02010600030101010101" pitchFamily="2" charset="-122"/>
              </a:rPr>
              <a:t>23</a:t>
            </a:r>
            <a:r>
              <a:rPr lang="zh-CN" altLang="en-US" sz="2400" dirty="0">
                <a:latin typeface="Times New Roman" panose="02020603050405020304" pitchFamily="18" charset="0"/>
                <a:ea typeface="宋体" panose="02010600030101010101" pitchFamily="2" charset="-122"/>
              </a:rPr>
              <a:t>日，所采用的具体指标如表</a:t>
            </a:r>
            <a:r>
              <a:rPr lang="en-US" altLang="zh-CN" sz="2400" dirty="0">
                <a:latin typeface="Times New Roman" panose="02020603050405020304" pitchFamily="18" charset="0"/>
                <a:ea typeface="宋体" panose="02010600030101010101" pitchFamily="2" charset="-122"/>
              </a:rPr>
              <a:t>9-7</a:t>
            </a:r>
            <a:r>
              <a:rPr lang="zh-CN" altLang="en-US" sz="2400" dirty="0">
                <a:latin typeface="Times New Roman" panose="02020603050405020304" pitchFamily="18" charset="0"/>
                <a:ea typeface="宋体" panose="02010600030101010101" pitchFamily="2" charset="-122"/>
              </a:rPr>
              <a:t>所</a:t>
            </a:r>
            <a:r>
              <a:rPr lang="zh-CN" altLang="en-US" sz="2400" dirty="0" smtClean="0">
                <a:latin typeface="Times New Roman" panose="02020603050405020304" pitchFamily="18" charset="0"/>
                <a:ea typeface="宋体" panose="02010600030101010101" pitchFamily="2" charset="-122"/>
              </a:rPr>
              <a:t>示</a:t>
            </a:r>
            <a:endParaRPr lang="en-US" altLang="zh-CN" sz="2400" dirty="0"/>
          </a:p>
          <a:p>
            <a:pPr indent="457200" algn="ctr">
              <a:lnSpc>
                <a:spcPct val="170000"/>
              </a:lnSpc>
              <a:spcBef>
                <a:spcPts val="0"/>
              </a:spcBef>
            </a:pPr>
            <a:r>
              <a:rPr lang="zh-CN" altLang="zh-CN" sz="2400" b="1" dirty="0" smtClean="0">
                <a:latin typeface="Times New Roman" panose="02020603050405020304" pitchFamily="18" charset="0"/>
                <a:ea typeface="宋体" panose="02010600030101010101" pitchFamily="2" charset="-122"/>
              </a:rPr>
              <a:t>表</a:t>
            </a:r>
            <a:r>
              <a:rPr lang="en-US" altLang="zh-CN" sz="2400" b="1" dirty="0">
                <a:latin typeface="Times New Roman" panose="02020603050405020304" pitchFamily="18" charset="0"/>
                <a:ea typeface="宋体" panose="02010600030101010101" pitchFamily="2" charset="-122"/>
              </a:rPr>
              <a:t>9-7 </a:t>
            </a:r>
            <a:r>
              <a:rPr lang="zh-CN" altLang="zh-CN" sz="2400" b="1" dirty="0">
                <a:latin typeface="Times New Roman" panose="02020603050405020304" pitchFamily="18" charset="0"/>
                <a:ea typeface="宋体" panose="02010600030101010101" pitchFamily="2" charset="-122"/>
              </a:rPr>
              <a:t>回测标</a:t>
            </a:r>
            <a:r>
              <a:rPr lang="zh-CN" altLang="zh-CN" sz="2400" b="1" dirty="0" smtClean="0">
                <a:latin typeface="Times New Roman" panose="02020603050405020304" pitchFamily="18" charset="0"/>
                <a:ea typeface="宋体" panose="02010600030101010101" pitchFamily="2" charset="-122"/>
              </a:rPr>
              <a:t>的</a:t>
            </a:r>
            <a:endParaRPr lang="en-US" altLang="zh-CN" sz="2400" b="1" dirty="0" smtClean="0">
              <a:latin typeface="Times New Roman" panose="02020603050405020304" pitchFamily="18" charset="0"/>
              <a:ea typeface="宋体" panose="02010600030101010101" pitchFamily="2" charset="-122"/>
            </a:endParaRPr>
          </a:p>
          <a:p>
            <a:pPr indent="457200" algn="ctr">
              <a:lnSpc>
                <a:spcPct val="170000"/>
              </a:lnSpc>
            </a:pPr>
            <a:endParaRPr lang="en-US" altLang="zh-CN" sz="2400" b="1" dirty="0">
              <a:latin typeface="Times New Roman" panose="02020603050405020304" pitchFamily="18" charset="0"/>
              <a:ea typeface="宋体" panose="02010600030101010101" pitchFamily="2" charset="-122"/>
            </a:endParaRPr>
          </a:p>
          <a:p>
            <a:pPr indent="457200" algn="ctr">
              <a:lnSpc>
                <a:spcPct val="170000"/>
              </a:lnSpc>
            </a:pPr>
            <a:endParaRPr lang="en-US" altLang="zh-CN" sz="2400" b="1" dirty="0" smtClean="0">
              <a:latin typeface="Times New Roman" panose="02020603050405020304" pitchFamily="18" charset="0"/>
              <a:ea typeface="宋体" panose="02010600030101010101" pitchFamily="2" charset="-122"/>
            </a:endParaRPr>
          </a:p>
          <a:p>
            <a:pPr indent="457200" algn="ctr">
              <a:lnSpc>
                <a:spcPct val="170000"/>
              </a:lnSpc>
            </a:pPr>
            <a:endParaRPr lang="en-US" altLang="zh-CN" sz="2400" b="1" dirty="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回测结果如表</a:t>
            </a:r>
            <a:r>
              <a:rPr lang="en-US" altLang="zh-CN" sz="2400" dirty="0">
                <a:latin typeface="Times New Roman" panose="02020603050405020304" pitchFamily="18" charset="0"/>
                <a:ea typeface="宋体" panose="02010600030101010101" pitchFamily="2" charset="-122"/>
              </a:rPr>
              <a:t>9-8</a:t>
            </a:r>
            <a:r>
              <a:rPr lang="zh-CN" altLang="en-US" sz="2400" dirty="0">
                <a:latin typeface="Times New Roman" panose="02020603050405020304" pitchFamily="18" charset="0"/>
                <a:ea typeface="宋体" panose="02010600030101010101" pitchFamily="2" charset="-122"/>
              </a:rPr>
              <a:t>所示，根据回测结果可知，由沪深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指与</a:t>
            </a:r>
            <a:r>
              <a:rPr lang="en-US" altLang="zh-CN" sz="2400" dirty="0">
                <a:latin typeface="Times New Roman" panose="02020603050405020304" pitchFamily="18" charset="0"/>
                <a:ea typeface="宋体" panose="02010600030101010101" pitchFamily="2" charset="-122"/>
              </a:rPr>
              <a:t>CFFEX.IF</a:t>
            </a:r>
            <a:r>
              <a:rPr lang="zh-CN" altLang="en-US" sz="2400" dirty="0">
                <a:latin typeface="Times New Roman" panose="02020603050405020304" pitchFamily="18" charset="0"/>
                <a:ea typeface="宋体" panose="02010600030101010101" pitchFamily="2" charset="-122"/>
              </a:rPr>
              <a:t>对应的真实合约构成的阿尔法对冲策略在样本期间内实现的年化收益率为</a:t>
            </a:r>
            <a:r>
              <a:rPr lang="en-US" altLang="zh-CN" sz="2400" dirty="0">
                <a:latin typeface="Times New Roman" panose="02020603050405020304" pitchFamily="18" charset="0"/>
                <a:ea typeface="宋体" panose="02010600030101010101" pitchFamily="2" charset="-122"/>
              </a:rPr>
              <a:t>6.23%</a:t>
            </a:r>
            <a:r>
              <a:rPr lang="zh-CN" altLang="en-US" sz="2400" dirty="0">
                <a:latin typeface="Times New Roman" panose="02020603050405020304" pitchFamily="18" charset="0"/>
                <a:ea typeface="宋体" panose="02010600030101010101" pitchFamily="2" charset="-122"/>
              </a:rPr>
              <a:t>，夏普比率为</a:t>
            </a:r>
            <a:r>
              <a:rPr lang="en-US" altLang="zh-CN" sz="2400" dirty="0">
                <a:latin typeface="Times New Roman" panose="02020603050405020304" pitchFamily="18" charset="0"/>
                <a:ea typeface="宋体" panose="02010600030101010101" pitchFamily="2" charset="-122"/>
              </a:rPr>
              <a:t>0.97</a:t>
            </a:r>
            <a:r>
              <a:rPr lang="zh-CN" altLang="en-US" sz="2400" dirty="0">
                <a:latin typeface="Times New Roman" panose="02020603050405020304" pitchFamily="18" charset="0"/>
                <a:ea typeface="宋体" panose="02010600030101010101" pitchFamily="2" charset="-122"/>
              </a:rPr>
              <a:t>，最大回撤为</a:t>
            </a:r>
            <a:r>
              <a:rPr lang="en-US" altLang="zh-CN" sz="2400" dirty="0">
                <a:latin typeface="Times New Roman" panose="02020603050405020304" pitchFamily="18" charset="0"/>
                <a:ea typeface="宋体" panose="02010600030101010101" pitchFamily="2" charset="-122"/>
              </a:rPr>
              <a:t>3.66%</a:t>
            </a:r>
            <a:r>
              <a:rPr lang="zh-CN" altLang="en-US" sz="2400" dirty="0">
                <a:latin typeface="Times New Roman" panose="02020603050405020304" pitchFamily="18" charset="0"/>
                <a:ea typeface="宋体" panose="02010600030101010101" pitchFamily="2" charset="-122"/>
              </a:rPr>
              <a:t>，胜率为</a:t>
            </a:r>
            <a:r>
              <a:rPr lang="en-US" altLang="zh-CN" sz="2400" dirty="0">
                <a:latin typeface="Times New Roman" panose="02020603050405020304" pitchFamily="18" charset="0"/>
                <a:ea typeface="宋体" panose="02010600030101010101" pitchFamily="2" charset="-122"/>
              </a:rPr>
              <a:t>63.98%</a:t>
            </a:r>
            <a:r>
              <a:rPr lang="zh-CN" altLang="en-US" sz="2400" dirty="0">
                <a:latin typeface="Times New Roman" panose="02020603050405020304" pitchFamily="18" charset="0"/>
                <a:ea typeface="宋体" panose="02010600030101010101" pitchFamily="2" charset="-122"/>
              </a:rPr>
              <a:t>，对冲结果较为理想。</a:t>
            </a:r>
            <a:endParaRPr lang="zh-CN" altLang="zh-CN" sz="2400" dirty="0">
              <a:latin typeface="Times New Roman" panose="02020603050405020304" pitchFamily="18" charset="0"/>
              <a:ea typeface="宋体" panose="02010600030101010101" pitchFamily="2" charset="-122"/>
            </a:endParaRPr>
          </a:p>
          <a:p>
            <a:pPr indent="457200">
              <a:lnSpc>
                <a:spcPct val="170000"/>
              </a:lnSpc>
            </a:pPr>
            <a:endParaRPr lang="en-US" altLang="zh-CN" sz="2400" dirty="0" smtClean="0">
              <a:latin typeface="Times New Roman" panose="02020603050405020304" pitchFamily="18" charset="0"/>
              <a:ea typeface="宋体" panose="02010600030101010101" pitchFamily="2" charset="-122"/>
            </a:endParaRPr>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 套期保值理论应用</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阿尔法套利</a:t>
            </a:r>
            <a:endParaRPr lang="zh-CN" altLang="zh-CN" sz="2600" b="1" dirty="0">
              <a:latin typeface="微软雅黑" pitchFamily="34" charset="-122"/>
              <a:ea typeface="微软雅黑" pitchFamily="34"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507867730"/>
              </p:ext>
            </p:extLst>
          </p:nvPr>
        </p:nvGraphicFramePr>
        <p:xfrm>
          <a:off x="1845147" y="2606463"/>
          <a:ext cx="8856984" cy="1809705"/>
        </p:xfrm>
        <a:graphic>
          <a:graphicData uri="http://schemas.openxmlformats.org/drawingml/2006/table">
            <a:tbl>
              <a:tblPr firstRow="1" bandRow="1">
                <a:tableStyleId>{7DF18680-E054-41AD-8BC1-D1AEF772440D}</a:tableStyleId>
              </a:tblPr>
              <a:tblGrid>
                <a:gridCol w="4360361"/>
                <a:gridCol w="4496623"/>
              </a:tblGrid>
              <a:tr h="601638">
                <a:tc>
                  <a:txBody>
                    <a:bodyPr/>
                    <a:lstStyle/>
                    <a:p>
                      <a:pPr algn="ctr"/>
                      <a:r>
                        <a:rPr lang="zh-CN" altLang="en-US" sz="2200" baseline="0" dirty="0" smtClean="0">
                          <a:solidFill>
                            <a:schemeClr val="bg1"/>
                          </a:solidFill>
                          <a:latin typeface="Times New Roman" panose="02020603050405020304" pitchFamily="18" charset="0"/>
                          <a:ea typeface="宋体" panose="02010600030101010101" pitchFamily="2" charset="-122"/>
                        </a:rPr>
                        <a:t>股票池</a:t>
                      </a:r>
                      <a:endParaRPr lang="zh-CN" altLang="en-US" sz="2200" baseline="0" dirty="0">
                        <a:latin typeface="Times New Roman" panose="02020603050405020304" pitchFamily="18" charset="0"/>
                        <a:ea typeface="宋体" panose="02010600030101010101" pitchFamily="2" charset="-122"/>
                      </a:endParaRPr>
                    </a:p>
                  </a:txBody>
                  <a:tcPr anchor="ctr">
                    <a:lnTlToBr w="12700" cap="flat" cmpd="sng" algn="ctr">
                      <a:noFill/>
                      <a:prstDash val="solid"/>
                      <a:round/>
                      <a:headEnd type="none" w="med" len="med"/>
                      <a:tailEnd type="none" w="med" len="med"/>
                    </a:lnTlToBr>
                    <a:solidFill>
                      <a:schemeClr val="accent5">
                        <a:lumMod val="75000"/>
                      </a:schemeClr>
                    </a:solidFill>
                  </a:tcPr>
                </a:tc>
                <a:tc>
                  <a:txBody>
                    <a:bodyPr/>
                    <a:lstStyle/>
                    <a:p>
                      <a:pPr algn="ctr"/>
                      <a:r>
                        <a:rPr lang="zh-CN" altLang="zh-CN" sz="2200" b="1" kern="1200" baseline="0" dirty="0" smtClean="0">
                          <a:solidFill>
                            <a:schemeClr val="lt1"/>
                          </a:solidFill>
                          <a:effectLst/>
                          <a:latin typeface="Times New Roman" panose="02020603050405020304" pitchFamily="18" charset="0"/>
                          <a:ea typeface="宋体" panose="02010600030101010101" pitchFamily="2" charset="-122"/>
                          <a:cs typeface="+mn-cs"/>
                        </a:rPr>
                        <a:t>沪深</a:t>
                      </a:r>
                      <a:r>
                        <a:rPr lang="en-US" altLang="zh-CN" sz="2200" b="1" kern="1200" baseline="0" dirty="0" smtClean="0">
                          <a:solidFill>
                            <a:schemeClr val="lt1"/>
                          </a:solidFill>
                          <a:effectLst/>
                          <a:latin typeface="Times New Roman" panose="02020603050405020304" pitchFamily="18" charset="0"/>
                          <a:ea typeface="宋体" panose="02010600030101010101" pitchFamily="2" charset="-122"/>
                          <a:cs typeface="+mn-cs"/>
                        </a:rPr>
                        <a:t>300</a:t>
                      </a:r>
                      <a:r>
                        <a:rPr lang="zh-CN" altLang="zh-CN" sz="2200" b="1" kern="1200" baseline="0" dirty="0" smtClean="0">
                          <a:solidFill>
                            <a:schemeClr val="lt1"/>
                          </a:solidFill>
                          <a:effectLst/>
                          <a:latin typeface="Times New Roman" panose="02020603050405020304" pitchFamily="18" charset="0"/>
                          <a:ea typeface="宋体" panose="02010600030101010101" pitchFamily="2" charset="-122"/>
                          <a:cs typeface="+mn-cs"/>
                        </a:rPr>
                        <a:t>指数</a:t>
                      </a:r>
                      <a:endParaRPr lang="zh-CN" altLang="en-US" sz="2200" baseline="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403395">
                <a:tc>
                  <a:txBody>
                    <a:bodyPr/>
                    <a:lstStyle/>
                    <a:p>
                      <a:pPr algn="ctr">
                        <a:lnSpc>
                          <a:spcPct val="120000"/>
                        </a:lnSpc>
                        <a:spcAft>
                          <a:spcPts val="0"/>
                        </a:spcAft>
                      </a:pPr>
                      <a:r>
                        <a:rPr lang="zh-CN" sz="2200" kern="100" baseline="0" dirty="0">
                          <a:effectLst/>
                          <a:latin typeface="Times New Roman" panose="02020603050405020304" pitchFamily="18" charset="0"/>
                          <a:ea typeface="宋体" panose="02010600030101010101" pitchFamily="2" charset="-122"/>
                          <a:cs typeface="宋体"/>
                        </a:rPr>
                        <a:t>期货标的</a:t>
                      </a:r>
                      <a:endParaRPr lang="zh-CN" sz="22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tc>
                <a:tc>
                  <a:txBody>
                    <a:bodyPr/>
                    <a:lstStyle/>
                    <a:p>
                      <a:pPr algn="ctr">
                        <a:lnSpc>
                          <a:spcPct val="120000"/>
                        </a:lnSpc>
                        <a:spcAft>
                          <a:spcPts val="0"/>
                        </a:spcAft>
                      </a:pPr>
                      <a:r>
                        <a:rPr lang="en-US" sz="2200" kern="100" baseline="0" dirty="0">
                          <a:effectLst/>
                          <a:latin typeface="Times New Roman" panose="02020603050405020304" pitchFamily="18" charset="0"/>
                          <a:ea typeface="宋体" panose="02010600030101010101" pitchFamily="2" charset="-122"/>
                          <a:cs typeface="宋体"/>
                        </a:rPr>
                        <a:t>CFFEX.IF</a:t>
                      </a:r>
                      <a:r>
                        <a:rPr lang="zh-CN" sz="2200" kern="100" baseline="0" dirty="0">
                          <a:effectLst/>
                          <a:latin typeface="Times New Roman" panose="02020603050405020304" pitchFamily="18" charset="0"/>
                          <a:ea typeface="宋体" panose="02010600030101010101" pitchFamily="2" charset="-122"/>
                          <a:cs typeface="宋体"/>
                        </a:rPr>
                        <a:t>对应的真实合约</a:t>
                      </a:r>
                      <a:endParaRPr lang="zh-CN" sz="22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tc>
              </a:tr>
              <a:tr h="397583">
                <a:tc>
                  <a:txBody>
                    <a:bodyPr/>
                    <a:lstStyle/>
                    <a:p>
                      <a:pPr algn="ctr">
                        <a:lnSpc>
                          <a:spcPct val="120000"/>
                        </a:lnSpc>
                        <a:spcAft>
                          <a:spcPts val="0"/>
                        </a:spcAft>
                      </a:pPr>
                      <a:r>
                        <a:rPr lang="zh-CN" sz="2200" kern="100" baseline="0">
                          <a:effectLst/>
                          <a:latin typeface="Times New Roman" panose="02020603050405020304" pitchFamily="18" charset="0"/>
                          <a:ea typeface="宋体" panose="02010600030101010101" pitchFamily="2" charset="-122"/>
                          <a:cs typeface="宋体"/>
                        </a:rPr>
                        <a:t>回测时间</a:t>
                      </a:r>
                      <a:endParaRPr lang="zh-CN" sz="2200" kern="100" baseline="0">
                        <a:effectLst/>
                        <a:latin typeface="Times New Roman" panose="02020603050405020304" pitchFamily="18" charset="0"/>
                        <a:ea typeface="宋体" panose="02010600030101010101" pitchFamily="2" charset="-122"/>
                        <a:cs typeface="Times New Roman"/>
                      </a:endParaRPr>
                    </a:p>
                  </a:txBody>
                  <a:tcPr marL="68580" marR="68580" marT="0" marB="0"/>
                </a:tc>
                <a:tc>
                  <a:txBody>
                    <a:bodyPr/>
                    <a:lstStyle/>
                    <a:p>
                      <a:pPr algn="ctr">
                        <a:lnSpc>
                          <a:spcPct val="120000"/>
                        </a:lnSpc>
                        <a:spcAft>
                          <a:spcPts val="0"/>
                        </a:spcAft>
                      </a:pPr>
                      <a:r>
                        <a:rPr lang="en-US" sz="2200" kern="100" baseline="0" dirty="0">
                          <a:effectLst/>
                          <a:latin typeface="Times New Roman" panose="02020603050405020304" pitchFamily="18" charset="0"/>
                          <a:ea typeface="宋体" panose="02010600030101010101" pitchFamily="2" charset="-122"/>
                          <a:cs typeface="宋体"/>
                        </a:rPr>
                        <a:t>2020-03-01 08:00</a:t>
                      </a:r>
                      <a:r>
                        <a:rPr lang="zh-CN" sz="2200" kern="100" baseline="0" dirty="0">
                          <a:effectLst/>
                          <a:latin typeface="Times New Roman" panose="02020603050405020304" pitchFamily="18" charset="0"/>
                          <a:ea typeface="宋体" panose="02010600030101010101" pitchFamily="2" charset="-122"/>
                          <a:cs typeface="宋体"/>
                        </a:rPr>
                        <a:t>至</a:t>
                      </a:r>
                      <a:r>
                        <a:rPr lang="en-US" sz="2200" kern="100" baseline="0" dirty="0">
                          <a:effectLst/>
                          <a:latin typeface="Times New Roman" panose="02020603050405020304" pitchFamily="18" charset="0"/>
                          <a:ea typeface="宋体" panose="02010600030101010101" pitchFamily="2" charset="-122"/>
                          <a:cs typeface="宋体"/>
                        </a:rPr>
                        <a:t>2021-02-23 16:00</a:t>
                      </a:r>
                      <a:endParaRPr lang="zh-CN" sz="22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tc>
              </a:tr>
              <a:tr h="397583">
                <a:tc>
                  <a:txBody>
                    <a:bodyPr/>
                    <a:lstStyle/>
                    <a:p>
                      <a:pPr algn="ctr">
                        <a:lnSpc>
                          <a:spcPct val="120000"/>
                        </a:lnSpc>
                        <a:spcAft>
                          <a:spcPts val="0"/>
                        </a:spcAft>
                      </a:pPr>
                      <a:r>
                        <a:rPr lang="zh-CN" sz="2200" kern="100" baseline="0">
                          <a:effectLst/>
                          <a:latin typeface="Times New Roman" panose="02020603050405020304" pitchFamily="18" charset="0"/>
                          <a:ea typeface="宋体" panose="02010600030101010101" pitchFamily="2" charset="-122"/>
                          <a:cs typeface="宋体"/>
                        </a:rPr>
                        <a:t>初始资金</a:t>
                      </a:r>
                      <a:endParaRPr lang="zh-CN" sz="2200" kern="100" baseline="0">
                        <a:effectLst/>
                        <a:latin typeface="Times New Roman" panose="02020603050405020304" pitchFamily="18" charset="0"/>
                        <a:ea typeface="宋体" panose="02010600030101010101" pitchFamily="2" charset="-122"/>
                        <a:cs typeface="Times New Roman"/>
                      </a:endParaRPr>
                    </a:p>
                  </a:txBody>
                  <a:tcPr marL="68580" marR="68580" marT="0" marB="0"/>
                </a:tc>
                <a:tc>
                  <a:txBody>
                    <a:bodyPr/>
                    <a:lstStyle/>
                    <a:p>
                      <a:pPr algn="ctr">
                        <a:lnSpc>
                          <a:spcPct val="120000"/>
                        </a:lnSpc>
                        <a:spcAft>
                          <a:spcPts val="0"/>
                        </a:spcAft>
                      </a:pPr>
                      <a:r>
                        <a:rPr lang="en-US" sz="2200" kern="100" baseline="0" dirty="0">
                          <a:effectLst/>
                          <a:latin typeface="Times New Roman" panose="02020603050405020304" pitchFamily="18" charset="0"/>
                          <a:ea typeface="宋体" panose="02010600030101010101" pitchFamily="2" charset="-122"/>
                          <a:cs typeface="宋体"/>
                        </a:rPr>
                        <a:t>1000</a:t>
                      </a:r>
                      <a:r>
                        <a:rPr lang="zh-CN" sz="2200" kern="100" baseline="0" dirty="0">
                          <a:effectLst/>
                          <a:latin typeface="Times New Roman" panose="02020603050405020304" pitchFamily="18" charset="0"/>
                          <a:ea typeface="宋体" panose="02010600030101010101" pitchFamily="2" charset="-122"/>
                          <a:cs typeface="宋体"/>
                        </a:rPr>
                        <a:t>万</a:t>
                      </a:r>
                      <a:endParaRPr lang="zh-CN" sz="22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tc>
              </a:tr>
            </a:tbl>
          </a:graphicData>
        </a:graphic>
      </p:graphicFrame>
    </p:spTree>
    <p:extLst>
      <p:ext uri="{BB962C8B-B14F-4D97-AF65-F5344CB8AC3E}">
        <p14:creationId xmlns:p14="http://schemas.microsoft.com/office/powerpoint/2010/main" val="3679548651"/>
      </p:ext>
    </p:extLst>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88104"/>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ctr">
              <a:lnSpc>
                <a:spcPct val="170000"/>
              </a:lnSpc>
            </a:pPr>
            <a:r>
              <a:rPr lang="zh-CN" altLang="en-US" sz="2400" b="1" dirty="0">
                <a:latin typeface="Times New Roman" panose="02020603050405020304" pitchFamily="18" charset="0"/>
                <a:ea typeface="宋体" panose="02010600030101010101" pitchFamily="2" charset="-122"/>
              </a:rPr>
              <a:t>表</a:t>
            </a:r>
            <a:r>
              <a:rPr lang="en-US" altLang="zh-CN" sz="2400" b="1" dirty="0">
                <a:latin typeface="Times New Roman" panose="02020603050405020304" pitchFamily="18" charset="0"/>
                <a:ea typeface="宋体" panose="02010600030101010101" pitchFamily="2" charset="-122"/>
              </a:rPr>
              <a:t>9-8 </a:t>
            </a:r>
            <a:r>
              <a:rPr lang="zh-CN" altLang="en-US" sz="2400" b="1" dirty="0">
                <a:latin typeface="Times New Roman" panose="02020603050405020304" pitchFamily="18" charset="0"/>
                <a:ea typeface="宋体" panose="02010600030101010101" pitchFamily="2" charset="-122"/>
              </a:rPr>
              <a:t>回测结果</a:t>
            </a:r>
            <a:endParaRPr lang="en-US" altLang="zh-CN" sz="2400" b="1" dirty="0">
              <a:latin typeface="Times New Roman" panose="02020603050405020304" pitchFamily="18" charset="0"/>
              <a:ea typeface="宋体" panose="02010600030101010101" pitchFamily="2" charset="-122"/>
            </a:endParaRPr>
          </a:p>
          <a:p>
            <a:pPr indent="457200" algn="ctr">
              <a:lnSpc>
                <a:spcPct val="170000"/>
              </a:lnSpc>
            </a:pPr>
            <a:endParaRPr lang="en-US" altLang="zh-CN" sz="2400" b="1" dirty="0" smtClean="0">
              <a:latin typeface="Times New Roman" panose="02020603050405020304" pitchFamily="18" charset="0"/>
              <a:ea typeface="宋体" panose="02010600030101010101" pitchFamily="2" charset="-122"/>
            </a:endParaRPr>
          </a:p>
          <a:p>
            <a:pPr indent="457200" algn="ctr">
              <a:lnSpc>
                <a:spcPct val="170000"/>
              </a:lnSpc>
            </a:pPr>
            <a:endParaRPr lang="en-US" altLang="zh-CN" sz="2400" b="1" dirty="0">
              <a:latin typeface="Times New Roman" panose="02020603050405020304" pitchFamily="18" charset="0"/>
              <a:ea typeface="宋体" panose="02010600030101010101" pitchFamily="2" charset="-122"/>
            </a:endParaRPr>
          </a:p>
          <a:p>
            <a:pPr indent="457200">
              <a:lnSpc>
                <a:spcPct val="170000"/>
              </a:lnSpc>
            </a:pPr>
            <a:endParaRPr lang="en-US" altLang="zh-CN" sz="2400" dirty="0" smtClean="0">
              <a:latin typeface="Times New Roman" panose="02020603050405020304" pitchFamily="18" charset="0"/>
              <a:ea typeface="宋体" panose="02010600030101010101" pitchFamily="2" charset="-122"/>
            </a:endParaRPr>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 套期保值理论应用</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阿尔法套利</a:t>
            </a:r>
            <a:endParaRPr lang="zh-CN" altLang="zh-CN" sz="2600" b="1" dirty="0">
              <a:latin typeface="微软雅黑" pitchFamily="34" charset="-122"/>
              <a:ea typeface="微软雅黑" pitchFamily="34"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3951491604"/>
              </p:ext>
            </p:extLst>
          </p:nvPr>
        </p:nvGraphicFramePr>
        <p:xfrm>
          <a:off x="1701131" y="1628800"/>
          <a:ext cx="9361040" cy="3894748"/>
        </p:xfrm>
        <a:graphic>
          <a:graphicData uri="http://schemas.openxmlformats.org/drawingml/2006/table">
            <a:tbl>
              <a:tblPr firstRow="1" bandRow="1">
                <a:tableStyleId>{7DF18680-E054-41AD-8BC1-D1AEF772440D}</a:tableStyleId>
              </a:tblPr>
              <a:tblGrid>
                <a:gridCol w="4608512"/>
                <a:gridCol w="4752528"/>
              </a:tblGrid>
              <a:tr h="438364">
                <a:tc>
                  <a:txBody>
                    <a:bodyPr/>
                    <a:lstStyle/>
                    <a:p>
                      <a:pPr algn="ctr">
                        <a:spcAft>
                          <a:spcPts val="0"/>
                        </a:spcAft>
                      </a:pPr>
                      <a:r>
                        <a:rPr lang="zh-CN" sz="2000" kern="100" dirty="0">
                          <a:effectLst/>
                          <a:latin typeface="Times New Roman"/>
                          <a:ea typeface="宋体"/>
                          <a:cs typeface="宋体"/>
                        </a:rPr>
                        <a:t>基准收益率（沪深</a:t>
                      </a:r>
                      <a:r>
                        <a:rPr lang="en-US" sz="2000" kern="100" dirty="0">
                          <a:effectLst/>
                          <a:latin typeface="Times New Roman"/>
                          <a:ea typeface="宋体"/>
                          <a:cs typeface="宋体"/>
                        </a:rPr>
                        <a:t>300</a:t>
                      </a:r>
                      <a:r>
                        <a:rPr lang="zh-CN" sz="2000" kern="100" dirty="0">
                          <a:effectLst/>
                          <a:latin typeface="Times New Roman"/>
                          <a:ea typeface="宋体"/>
                          <a:cs typeface="宋体"/>
                        </a:rPr>
                        <a:t>）</a:t>
                      </a:r>
                      <a:endParaRPr lang="zh-CN" sz="2000" kern="100" dirty="0">
                        <a:effectLst/>
                        <a:latin typeface="Calibri"/>
                        <a:ea typeface="宋体"/>
                        <a:cs typeface="Times New Roman"/>
                      </a:endParaRPr>
                    </a:p>
                  </a:txBody>
                  <a:tcPr marL="68580" marR="68580" marT="0" marB="0" anchor="ctr">
                    <a:solidFill>
                      <a:schemeClr val="accent5">
                        <a:lumMod val="75000"/>
                      </a:schemeClr>
                    </a:solidFill>
                  </a:tcPr>
                </a:tc>
                <a:tc>
                  <a:txBody>
                    <a:bodyPr/>
                    <a:lstStyle/>
                    <a:p>
                      <a:pPr algn="ctr">
                        <a:spcAft>
                          <a:spcPts val="0"/>
                        </a:spcAft>
                      </a:pPr>
                      <a:r>
                        <a:rPr lang="en-US" sz="2000" kern="100" dirty="0">
                          <a:effectLst/>
                          <a:latin typeface="Times New Roman"/>
                          <a:ea typeface="宋体"/>
                          <a:cs typeface="宋体"/>
                        </a:rPr>
                        <a:t>36.86%</a:t>
                      </a:r>
                      <a:endParaRPr lang="zh-CN" sz="2000" kern="100" dirty="0">
                        <a:effectLst/>
                        <a:latin typeface="Calibri"/>
                        <a:ea typeface="宋体"/>
                        <a:cs typeface="Times New Roman"/>
                      </a:endParaRPr>
                    </a:p>
                  </a:txBody>
                  <a:tcPr marL="68580" marR="68580" marT="0" marB="0" anchor="ctr">
                    <a:solidFill>
                      <a:schemeClr val="accent5">
                        <a:lumMod val="75000"/>
                      </a:schemeClr>
                    </a:solidFill>
                  </a:tcPr>
                </a:tc>
              </a:tr>
              <a:tr h="432048">
                <a:tc>
                  <a:txBody>
                    <a:bodyPr/>
                    <a:lstStyle/>
                    <a:p>
                      <a:pPr algn="ctr">
                        <a:spcAft>
                          <a:spcPts val="0"/>
                        </a:spcAft>
                      </a:pPr>
                      <a:r>
                        <a:rPr lang="zh-CN" sz="2000" kern="100">
                          <a:effectLst/>
                          <a:latin typeface="Times New Roman"/>
                          <a:ea typeface="宋体"/>
                          <a:cs typeface="宋体"/>
                        </a:rPr>
                        <a:t>年化收益率</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100">
                          <a:effectLst/>
                          <a:latin typeface="Times New Roman"/>
                          <a:ea typeface="宋体"/>
                          <a:cs typeface="宋体"/>
                        </a:rPr>
                        <a:t>6.23%</a:t>
                      </a:r>
                      <a:endParaRPr lang="zh-CN" sz="2000" kern="100">
                        <a:effectLst/>
                        <a:latin typeface="Calibri"/>
                        <a:ea typeface="宋体"/>
                        <a:cs typeface="Times New Roman"/>
                      </a:endParaRPr>
                    </a:p>
                  </a:txBody>
                  <a:tcPr marL="68580" marR="68580" marT="0" marB="0" anchor="ctr"/>
                </a:tc>
              </a:tr>
              <a:tr h="432048">
                <a:tc>
                  <a:txBody>
                    <a:bodyPr/>
                    <a:lstStyle/>
                    <a:p>
                      <a:pPr algn="ctr">
                        <a:spcAft>
                          <a:spcPts val="0"/>
                        </a:spcAft>
                      </a:pPr>
                      <a:r>
                        <a:rPr lang="zh-CN" sz="2000" kern="100">
                          <a:effectLst/>
                          <a:latin typeface="Times New Roman"/>
                          <a:ea typeface="宋体"/>
                          <a:cs typeface="宋体"/>
                        </a:rPr>
                        <a:t>累计收益率</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100">
                          <a:effectLst/>
                          <a:latin typeface="Times New Roman"/>
                          <a:ea typeface="宋体"/>
                          <a:cs typeface="宋体"/>
                        </a:rPr>
                        <a:t>5.58%</a:t>
                      </a:r>
                      <a:endParaRPr lang="zh-CN" sz="2000" kern="100">
                        <a:effectLst/>
                        <a:latin typeface="Calibri"/>
                        <a:ea typeface="宋体"/>
                        <a:cs typeface="Times New Roman"/>
                      </a:endParaRPr>
                    </a:p>
                  </a:txBody>
                  <a:tcPr marL="68580" marR="68580" marT="0" marB="0" anchor="ctr"/>
                </a:tc>
              </a:tr>
              <a:tr h="432048">
                <a:tc>
                  <a:txBody>
                    <a:bodyPr/>
                    <a:lstStyle/>
                    <a:p>
                      <a:pPr algn="ctr">
                        <a:spcAft>
                          <a:spcPts val="0"/>
                        </a:spcAft>
                      </a:pPr>
                      <a:r>
                        <a:rPr lang="zh-CN" sz="2000" kern="100">
                          <a:effectLst/>
                          <a:latin typeface="Times New Roman"/>
                          <a:ea typeface="宋体"/>
                          <a:cs typeface="宋体"/>
                        </a:rPr>
                        <a:t>最大回撤</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100">
                          <a:effectLst/>
                          <a:latin typeface="Times New Roman"/>
                          <a:ea typeface="宋体"/>
                          <a:cs typeface="宋体"/>
                        </a:rPr>
                        <a:t>3.66%</a:t>
                      </a:r>
                      <a:endParaRPr lang="zh-CN" sz="2000" kern="100">
                        <a:effectLst/>
                        <a:latin typeface="Calibri"/>
                        <a:ea typeface="宋体"/>
                        <a:cs typeface="Times New Roman"/>
                      </a:endParaRPr>
                    </a:p>
                  </a:txBody>
                  <a:tcPr marL="68580" marR="68580" marT="0" marB="0" anchor="ctr"/>
                </a:tc>
              </a:tr>
              <a:tr h="432048">
                <a:tc>
                  <a:txBody>
                    <a:bodyPr/>
                    <a:lstStyle/>
                    <a:p>
                      <a:pPr algn="ctr">
                        <a:spcAft>
                          <a:spcPts val="0"/>
                        </a:spcAft>
                      </a:pPr>
                      <a:r>
                        <a:rPr lang="zh-CN" sz="2000" kern="100">
                          <a:effectLst/>
                          <a:latin typeface="Times New Roman"/>
                          <a:ea typeface="宋体"/>
                          <a:cs typeface="宋体"/>
                        </a:rPr>
                        <a:t>卡玛比率</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100">
                          <a:effectLst/>
                          <a:latin typeface="Times New Roman"/>
                          <a:ea typeface="宋体"/>
                          <a:cs typeface="宋体"/>
                        </a:rPr>
                        <a:t>1.70</a:t>
                      </a:r>
                      <a:endParaRPr lang="zh-CN" sz="2000" kern="100">
                        <a:effectLst/>
                        <a:latin typeface="Calibri"/>
                        <a:ea typeface="宋体"/>
                        <a:cs typeface="Times New Roman"/>
                      </a:endParaRPr>
                    </a:p>
                  </a:txBody>
                  <a:tcPr marL="68580" marR="68580" marT="0" marB="0" anchor="ctr"/>
                </a:tc>
              </a:tr>
              <a:tr h="432048">
                <a:tc>
                  <a:txBody>
                    <a:bodyPr/>
                    <a:lstStyle/>
                    <a:p>
                      <a:pPr algn="ctr">
                        <a:spcAft>
                          <a:spcPts val="0"/>
                        </a:spcAft>
                      </a:pPr>
                      <a:r>
                        <a:rPr lang="zh-CN" sz="2000" kern="100">
                          <a:effectLst/>
                          <a:latin typeface="Times New Roman"/>
                          <a:ea typeface="宋体"/>
                          <a:cs typeface="宋体"/>
                        </a:rPr>
                        <a:t>夏普比率</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100" dirty="0">
                          <a:effectLst/>
                          <a:latin typeface="Times New Roman"/>
                          <a:ea typeface="宋体"/>
                          <a:cs typeface="宋体"/>
                        </a:rPr>
                        <a:t>0.97</a:t>
                      </a:r>
                      <a:endParaRPr lang="zh-CN" sz="2000" kern="100" dirty="0">
                        <a:effectLst/>
                        <a:latin typeface="Calibri"/>
                        <a:ea typeface="宋体"/>
                        <a:cs typeface="Times New Roman"/>
                      </a:endParaRPr>
                    </a:p>
                  </a:txBody>
                  <a:tcPr marL="68580" marR="68580" marT="0" marB="0" anchor="ctr"/>
                </a:tc>
              </a:tr>
              <a:tr h="432048">
                <a:tc>
                  <a:txBody>
                    <a:bodyPr/>
                    <a:lstStyle/>
                    <a:p>
                      <a:pPr algn="ctr">
                        <a:spcAft>
                          <a:spcPts val="0"/>
                        </a:spcAft>
                      </a:pPr>
                      <a:r>
                        <a:rPr lang="zh-CN" sz="2000" kern="100">
                          <a:effectLst/>
                          <a:latin typeface="Times New Roman"/>
                          <a:ea typeface="宋体"/>
                          <a:cs typeface="宋体"/>
                        </a:rPr>
                        <a:t>开仓次数</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100">
                          <a:effectLst/>
                          <a:latin typeface="Times New Roman"/>
                          <a:ea typeface="宋体"/>
                          <a:cs typeface="宋体"/>
                        </a:rPr>
                        <a:t>199</a:t>
                      </a:r>
                      <a:endParaRPr lang="zh-CN" sz="2000" kern="100">
                        <a:effectLst/>
                        <a:latin typeface="Calibri"/>
                        <a:ea typeface="宋体"/>
                        <a:cs typeface="Times New Roman"/>
                      </a:endParaRPr>
                    </a:p>
                  </a:txBody>
                  <a:tcPr marL="68580" marR="68580" marT="0" marB="0" anchor="ctr"/>
                </a:tc>
              </a:tr>
              <a:tr h="432048">
                <a:tc>
                  <a:txBody>
                    <a:bodyPr/>
                    <a:lstStyle/>
                    <a:p>
                      <a:pPr algn="ctr">
                        <a:spcAft>
                          <a:spcPts val="0"/>
                        </a:spcAft>
                      </a:pPr>
                      <a:r>
                        <a:rPr lang="zh-CN" sz="2000" kern="100">
                          <a:effectLst/>
                          <a:latin typeface="Times New Roman"/>
                          <a:ea typeface="宋体"/>
                          <a:cs typeface="宋体"/>
                        </a:rPr>
                        <a:t>平仓次数</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100">
                          <a:effectLst/>
                          <a:latin typeface="Times New Roman"/>
                          <a:ea typeface="宋体"/>
                          <a:cs typeface="宋体"/>
                        </a:rPr>
                        <a:t>161</a:t>
                      </a:r>
                      <a:endParaRPr lang="zh-CN" sz="2000" kern="100">
                        <a:effectLst/>
                        <a:latin typeface="Calibri"/>
                        <a:ea typeface="宋体"/>
                        <a:cs typeface="Times New Roman"/>
                      </a:endParaRPr>
                    </a:p>
                  </a:txBody>
                  <a:tcPr marL="68580" marR="68580" marT="0" marB="0" anchor="ctr"/>
                </a:tc>
              </a:tr>
              <a:tr h="432048">
                <a:tc>
                  <a:txBody>
                    <a:bodyPr/>
                    <a:lstStyle/>
                    <a:p>
                      <a:pPr algn="ctr">
                        <a:spcAft>
                          <a:spcPts val="0"/>
                        </a:spcAft>
                      </a:pPr>
                      <a:r>
                        <a:rPr lang="zh-CN" sz="2000" kern="100">
                          <a:effectLst/>
                          <a:latin typeface="Times New Roman"/>
                          <a:ea typeface="宋体"/>
                          <a:cs typeface="宋体"/>
                        </a:rPr>
                        <a:t>胜率</a:t>
                      </a:r>
                      <a:endParaRPr lang="zh-CN" sz="2000" kern="100">
                        <a:effectLst/>
                        <a:latin typeface="Calibri"/>
                        <a:ea typeface="宋体"/>
                        <a:cs typeface="Times New Roman"/>
                      </a:endParaRPr>
                    </a:p>
                  </a:txBody>
                  <a:tcPr marL="68580" marR="68580" marT="0" marB="0" anchor="ctr"/>
                </a:tc>
                <a:tc>
                  <a:txBody>
                    <a:bodyPr/>
                    <a:lstStyle/>
                    <a:p>
                      <a:pPr algn="ctr">
                        <a:spcAft>
                          <a:spcPts val="0"/>
                        </a:spcAft>
                      </a:pPr>
                      <a:r>
                        <a:rPr lang="en-US" sz="2000" kern="100" dirty="0">
                          <a:effectLst/>
                          <a:latin typeface="Times New Roman"/>
                          <a:ea typeface="宋体"/>
                          <a:cs typeface="宋体"/>
                        </a:rPr>
                        <a:t>63.98%</a:t>
                      </a:r>
                      <a:endParaRPr lang="zh-CN" sz="2000" kern="100" dirty="0">
                        <a:effectLst/>
                        <a:latin typeface="Calibri"/>
                        <a:ea typeface="宋体"/>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802607048"/>
      </p:ext>
    </p:extLst>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88104"/>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3300" b="1" dirty="0" smtClean="0">
                <a:latin typeface="Times New Roman" panose="02020603050405020304" pitchFamily="18" charset="0"/>
                <a:ea typeface="宋体" panose="02010600030101010101" pitchFamily="2" charset="-122"/>
              </a:rPr>
              <a:t>四、</a:t>
            </a:r>
            <a:r>
              <a:rPr lang="zh-CN" altLang="en-US" sz="3300" b="1" dirty="0">
                <a:latin typeface="Times New Roman" panose="02020603050405020304" pitchFamily="18" charset="0"/>
                <a:ea typeface="宋体" panose="02010600030101010101" pitchFamily="2" charset="-122"/>
              </a:rPr>
              <a:t>阿尔法套利</a:t>
            </a:r>
            <a:r>
              <a:rPr lang="zh-CN" altLang="en-US" sz="3300" b="1" dirty="0" smtClean="0">
                <a:latin typeface="Times New Roman" panose="02020603050405020304" pitchFamily="18" charset="0"/>
                <a:ea typeface="宋体" panose="02010600030101010101" pitchFamily="2" charset="-122"/>
              </a:rPr>
              <a:t>策略局限性</a:t>
            </a:r>
            <a:endParaRPr lang="zh-CN" altLang="en-US" sz="3300" b="1" dirty="0">
              <a:latin typeface="Times New Roman" panose="02020603050405020304" pitchFamily="18" charset="0"/>
              <a:ea typeface="宋体" panose="02010600030101010101" pitchFamily="2" charset="-122"/>
            </a:endParaRPr>
          </a:p>
          <a:p>
            <a:pPr indent="457200">
              <a:lnSpc>
                <a:spcPct val="170000"/>
              </a:lnSpc>
            </a:pPr>
            <a:r>
              <a:rPr lang="zh-CN" altLang="en-US" sz="2800" dirty="0" smtClean="0">
                <a:latin typeface="Times New Roman" panose="02020603050405020304" pitchFamily="18" charset="0"/>
                <a:ea typeface="宋体" panose="02010600030101010101" pitchFamily="2" charset="-122"/>
              </a:rPr>
              <a:t>阿尔法</a:t>
            </a:r>
            <a:r>
              <a:rPr lang="zh-CN" altLang="en-US" sz="2800" dirty="0">
                <a:latin typeface="Times New Roman" panose="02020603050405020304" pitchFamily="18" charset="0"/>
                <a:ea typeface="宋体" panose="02010600030101010101" pitchFamily="2" charset="-122"/>
              </a:rPr>
              <a:t>策略一般适用于市场效率相对较弱的市场上，如新兴股票市场、创业板市场等。我国的股票市场正是一个新兴的市场，效率相对较低。同时，该策略的使用主要存在三个瓶颈</a:t>
            </a:r>
            <a:r>
              <a:rPr lang="zh-CN" altLang="en-US" sz="2800" dirty="0" smtClean="0">
                <a:latin typeface="Times New Roman" panose="02020603050405020304" pitchFamily="18" charset="0"/>
                <a:ea typeface="宋体" panose="02010600030101010101" pitchFamily="2" charset="-122"/>
              </a:rPr>
              <a:t>制约：</a:t>
            </a:r>
            <a:endParaRPr lang="en-US" altLang="zh-CN" sz="2800" dirty="0" smtClean="0">
              <a:latin typeface="Times New Roman" panose="02020603050405020304" pitchFamily="18" charset="0"/>
              <a:ea typeface="宋体" panose="02010600030101010101" pitchFamily="2" charset="-122"/>
            </a:endParaRPr>
          </a:p>
          <a:p>
            <a:pPr indent="457200">
              <a:lnSpc>
                <a:spcPct val="170000"/>
              </a:lnSpc>
            </a:pPr>
            <a:r>
              <a:rPr lang="zh-CN" altLang="en-US" sz="2800" dirty="0" smtClean="0">
                <a:latin typeface="Times New Roman" panose="02020603050405020304" pitchFamily="18" charset="0"/>
                <a:ea typeface="宋体" panose="02010600030101010101" pitchFamily="2" charset="-122"/>
              </a:rPr>
              <a:t>一</a:t>
            </a:r>
            <a:r>
              <a:rPr lang="zh-CN" altLang="en-US" sz="2800" dirty="0">
                <a:latin typeface="Times New Roman" panose="02020603050405020304" pitchFamily="18" charset="0"/>
                <a:ea typeface="宋体" panose="02010600030101010101" pitchFamily="2" charset="-122"/>
              </a:rPr>
              <a:t>是国内的融资成本较高，对策略中现货组合的超额收益提出了更高的要求</a:t>
            </a:r>
            <a:r>
              <a:rPr lang="zh-CN" altLang="en-US"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70000"/>
              </a:lnSpc>
            </a:pPr>
            <a:r>
              <a:rPr lang="zh-CN" altLang="en-US" sz="2800" dirty="0" smtClean="0">
                <a:latin typeface="Times New Roman" panose="02020603050405020304" pitchFamily="18" charset="0"/>
                <a:ea typeface="宋体" panose="02010600030101010101" pitchFamily="2" charset="-122"/>
              </a:rPr>
              <a:t>二</a:t>
            </a:r>
            <a:r>
              <a:rPr lang="zh-CN" altLang="en-US" sz="2800" dirty="0">
                <a:latin typeface="Times New Roman" panose="02020603050405020304" pitchFamily="18" charset="0"/>
                <a:ea typeface="宋体" panose="02010600030101010101" pitchFamily="2" charset="-122"/>
              </a:rPr>
              <a:t>是股指期货的参与门槛较高</a:t>
            </a:r>
            <a:r>
              <a:rPr lang="zh-CN" altLang="en-US"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70000"/>
              </a:lnSpc>
            </a:pPr>
            <a:r>
              <a:rPr lang="zh-CN" altLang="en-US" sz="2800" dirty="0" smtClean="0">
                <a:latin typeface="Times New Roman" panose="02020603050405020304" pitchFamily="18" charset="0"/>
                <a:ea typeface="宋体" panose="02010600030101010101" pitchFamily="2" charset="-122"/>
              </a:rPr>
              <a:t>三</a:t>
            </a:r>
            <a:r>
              <a:rPr lang="zh-CN" altLang="en-US" sz="2800" dirty="0">
                <a:latin typeface="Times New Roman" panose="02020603050405020304" pitchFamily="18" charset="0"/>
                <a:ea typeface="宋体" panose="02010600030101010101" pitchFamily="2" charset="-122"/>
              </a:rPr>
              <a:t>是策略的参与者必须要做好期限头寸的监控。</a:t>
            </a:r>
            <a:endParaRPr lang="zh-CN" altLang="en-US" sz="28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 套期保值理论应用</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阿尔法套利</a:t>
            </a:r>
            <a:endParaRPr lang="zh-CN"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716558902"/>
      </p:ext>
    </p:extLst>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88104"/>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endParaRPr lang="zh-CN" altLang="en-US" sz="28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 套期保值理论应用</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阿尔法套利</a:t>
            </a:r>
            <a:endParaRPr lang="zh-CN" altLang="zh-CN" sz="2600" b="1" dirty="0">
              <a:latin typeface="微软雅黑" pitchFamily="34" charset="-122"/>
              <a:ea typeface="微软雅黑"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1365598531"/>
              </p:ext>
            </p:extLst>
          </p:nvPr>
        </p:nvGraphicFramePr>
        <p:xfrm>
          <a:off x="837035" y="1031477"/>
          <a:ext cx="5171198" cy="5334000"/>
        </p:xfrm>
        <a:graphic>
          <a:graphicData uri="http://schemas.openxmlformats.org/drawingml/2006/table">
            <a:tbl>
              <a:tblPr firstRow="1" firstCol="1" bandRow="1"/>
              <a:tblGrid>
                <a:gridCol w="5171198"/>
              </a:tblGrid>
              <a:tr h="4990454">
                <a:tc>
                  <a:txBody>
                    <a:bodyPr/>
                    <a:lstStyle/>
                    <a:p>
                      <a:pPr indent="266700" algn="l">
                        <a:spcAft>
                          <a:spcPts val="0"/>
                        </a:spcAft>
                      </a:pPr>
                      <a:r>
                        <a:rPr lang="en-US" sz="1400" kern="0" dirty="0">
                          <a:effectLst/>
                          <a:latin typeface="Times New Roman"/>
                          <a:ea typeface="宋体"/>
                          <a:cs typeface="Times New Roman"/>
                        </a:rPr>
                        <a:t># coding=utf-8</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from __future__ import </a:t>
                      </a:r>
                      <a:r>
                        <a:rPr lang="en-US" sz="1400" kern="0" dirty="0" err="1">
                          <a:effectLst/>
                          <a:latin typeface="Times New Roman"/>
                          <a:ea typeface="宋体"/>
                          <a:cs typeface="Times New Roman"/>
                        </a:rPr>
                        <a:t>print_function</a:t>
                      </a:r>
                      <a:r>
                        <a:rPr lang="en-US" sz="1400" kern="0" dirty="0">
                          <a:effectLst/>
                          <a:latin typeface="Times New Roman"/>
                          <a:ea typeface="宋体"/>
                          <a:cs typeface="Times New Roman"/>
                        </a:rPr>
                        <a:t>, </a:t>
                      </a:r>
                      <a:r>
                        <a:rPr lang="en-US" sz="1400" kern="0" dirty="0" err="1">
                          <a:effectLst/>
                          <a:latin typeface="Times New Roman"/>
                          <a:ea typeface="宋体"/>
                          <a:cs typeface="Times New Roman"/>
                        </a:rPr>
                        <a:t>absolute_import</a:t>
                      </a:r>
                      <a:r>
                        <a:rPr lang="en-US" sz="1400" kern="0" dirty="0">
                          <a:effectLst/>
                          <a:latin typeface="Times New Roman"/>
                          <a:ea typeface="宋体"/>
                          <a:cs typeface="Times New Roman"/>
                        </a:rPr>
                        <a:t>, </a:t>
                      </a:r>
                      <a:r>
                        <a:rPr lang="en-US" sz="1400" kern="0" dirty="0" err="1">
                          <a:effectLst/>
                          <a:latin typeface="Times New Roman"/>
                          <a:ea typeface="宋体"/>
                          <a:cs typeface="Times New Roman"/>
                        </a:rPr>
                        <a:t>unicode_literals</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from </a:t>
                      </a:r>
                      <a:r>
                        <a:rPr lang="en-US" sz="1400" kern="0" dirty="0" err="1">
                          <a:effectLst/>
                          <a:latin typeface="Times New Roman"/>
                          <a:ea typeface="宋体"/>
                          <a:cs typeface="Times New Roman"/>
                        </a:rPr>
                        <a:t>gm.api</a:t>
                      </a:r>
                      <a:r>
                        <a:rPr lang="en-US" sz="1400" kern="0" dirty="0">
                          <a:effectLst/>
                          <a:latin typeface="Times New Roman"/>
                          <a:ea typeface="宋体"/>
                          <a:cs typeface="Times New Roman"/>
                        </a:rPr>
                        <a:t> import *</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a:t>
                      </a:r>
                      <a:endParaRPr lang="zh-CN" sz="1400" kern="100" dirty="0">
                        <a:effectLst/>
                        <a:latin typeface="Calibri"/>
                        <a:ea typeface="宋体"/>
                        <a:cs typeface="Times New Roman"/>
                      </a:endParaRPr>
                    </a:p>
                    <a:p>
                      <a:pPr indent="266700" algn="l">
                        <a:spcAft>
                          <a:spcPts val="0"/>
                        </a:spcAft>
                      </a:pPr>
                      <a:r>
                        <a:rPr lang="zh-CN" sz="1400" kern="0" dirty="0">
                          <a:effectLst/>
                          <a:latin typeface="Times New Roman"/>
                          <a:ea typeface="宋体"/>
                          <a:cs typeface="Times New Roman"/>
                        </a:rPr>
                        <a:t>本策略每隔</a:t>
                      </a:r>
                      <a:r>
                        <a:rPr lang="en-US" sz="1400" kern="0" dirty="0">
                          <a:effectLst/>
                          <a:latin typeface="Times New Roman"/>
                          <a:ea typeface="宋体"/>
                          <a:cs typeface="Times New Roman"/>
                        </a:rPr>
                        <a:t>1</a:t>
                      </a:r>
                      <a:r>
                        <a:rPr lang="zh-CN" sz="1400" kern="0" dirty="0">
                          <a:effectLst/>
                          <a:latin typeface="Times New Roman"/>
                          <a:ea typeface="宋体"/>
                          <a:cs typeface="Times New Roman"/>
                        </a:rPr>
                        <a:t>个月定时触发计算</a:t>
                      </a:r>
                      <a:r>
                        <a:rPr lang="en-US" sz="1400" kern="0" dirty="0">
                          <a:effectLst/>
                          <a:latin typeface="Times New Roman"/>
                          <a:ea typeface="宋体"/>
                          <a:cs typeface="Times New Roman"/>
                        </a:rPr>
                        <a:t>SHSE.000300</a:t>
                      </a:r>
                      <a:r>
                        <a:rPr lang="zh-CN" sz="1400" kern="0" dirty="0">
                          <a:effectLst/>
                          <a:latin typeface="Times New Roman"/>
                          <a:ea typeface="宋体"/>
                          <a:cs typeface="Times New Roman"/>
                        </a:rPr>
                        <a:t>成份股的过去一天</a:t>
                      </a:r>
                      <a:r>
                        <a:rPr lang="en-US" sz="1400" kern="0" dirty="0">
                          <a:effectLst/>
                          <a:latin typeface="Times New Roman"/>
                          <a:ea typeface="宋体"/>
                          <a:cs typeface="Times New Roman"/>
                        </a:rPr>
                        <a:t>EV/EBITDA</a:t>
                      </a:r>
                      <a:r>
                        <a:rPr lang="zh-CN" sz="1400" kern="0" dirty="0">
                          <a:effectLst/>
                          <a:latin typeface="Times New Roman"/>
                          <a:ea typeface="宋体"/>
                          <a:cs typeface="Times New Roman"/>
                        </a:rPr>
                        <a:t>值并选取</a:t>
                      </a:r>
                      <a:r>
                        <a:rPr lang="en-US" sz="1400" kern="0" dirty="0">
                          <a:effectLst/>
                          <a:latin typeface="Times New Roman"/>
                          <a:ea typeface="宋体"/>
                          <a:cs typeface="Times New Roman"/>
                        </a:rPr>
                        <a:t>30</a:t>
                      </a:r>
                      <a:r>
                        <a:rPr lang="zh-CN" sz="1400" kern="0" dirty="0">
                          <a:effectLst/>
                          <a:latin typeface="Times New Roman"/>
                          <a:ea typeface="宋体"/>
                          <a:cs typeface="Times New Roman"/>
                        </a:rPr>
                        <a:t>只</a:t>
                      </a:r>
                      <a:r>
                        <a:rPr lang="en-US" sz="1400" kern="0" dirty="0">
                          <a:effectLst/>
                          <a:latin typeface="Times New Roman"/>
                          <a:ea typeface="宋体"/>
                          <a:cs typeface="Times New Roman"/>
                        </a:rPr>
                        <a:t>EV/EBITDA</a:t>
                      </a:r>
                      <a:r>
                        <a:rPr lang="zh-CN" sz="1400" kern="0" dirty="0">
                          <a:effectLst/>
                          <a:latin typeface="Times New Roman"/>
                          <a:ea typeface="宋体"/>
                          <a:cs typeface="Times New Roman"/>
                        </a:rPr>
                        <a:t>值最小且大于零的股票</a:t>
                      </a:r>
                      <a:endParaRPr lang="zh-CN" sz="1400" kern="100" dirty="0">
                        <a:effectLst/>
                        <a:latin typeface="Calibri"/>
                        <a:ea typeface="宋体"/>
                        <a:cs typeface="Times New Roman"/>
                      </a:endParaRPr>
                    </a:p>
                    <a:p>
                      <a:pPr indent="266700" algn="l">
                        <a:spcAft>
                          <a:spcPts val="0"/>
                        </a:spcAft>
                      </a:pPr>
                      <a:r>
                        <a:rPr lang="zh-CN" sz="1400" kern="0" dirty="0">
                          <a:effectLst/>
                          <a:latin typeface="Times New Roman"/>
                          <a:ea typeface="宋体"/>
                          <a:cs typeface="Times New Roman"/>
                        </a:rPr>
                        <a:t>对不在股票池的股票平仓并等权配置股票池的标的</a:t>
                      </a:r>
                      <a:endParaRPr lang="zh-CN" sz="1400" kern="100" dirty="0">
                        <a:effectLst/>
                        <a:latin typeface="Calibri"/>
                        <a:ea typeface="宋体"/>
                        <a:cs typeface="Times New Roman"/>
                      </a:endParaRPr>
                    </a:p>
                    <a:p>
                      <a:pPr indent="266700" algn="l">
                        <a:spcAft>
                          <a:spcPts val="0"/>
                        </a:spcAft>
                      </a:pPr>
                      <a:r>
                        <a:rPr lang="zh-CN" sz="1400" kern="0" dirty="0">
                          <a:effectLst/>
                          <a:latin typeface="Times New Roman"/>
                          <a:ea typeface="宋体"/>
                          <a:cs typeface="Times New Roman"/>
                        </a:rPr>
                        <a:t>并用相应的</a:t>
                      </a:r>
                      <a:r>
                        <a:rPr lang="en-US" sz="1400" kern="0" dirty="0">
                          <a:effectLst/>
                          <a:latin typeface="Times New Roman"/>
                          <a:ea typeface="宋体"/>
                          <a:cs typeface="Times New Roman"/>
                        </a:rPr>
                        <a:t>CFFEX.IF</a:t>
                      </a:r>
                      <a:r>
                        <a:rPr lang="zh-CN" sz="1400" kern="0" dirty="0">
                          <a:effectLst/>
                          <a:latin typeface="Times New Roman"/>
                          <a:ea typeface="宋体"/>
                          <a:cs typeface="Times New Roman"/>
                        </a:rPr>
                        <a:t>对应的真实合约等额对冲</a:t>
                      </a:r>
                      <a:endParaRPr lang="zh-CN" sz="1400" kern="100" dirty="0">
                        <a:effectLst/>
                        <a:latin typeface="Calibri"/>
                        <a:ea typeface="宋体"/>
                        <a:cs typeface="Times New Roman"/>
                      </a:endParaRPr>
                    </a:p>
                    <a:p>
                      <a:pPr indent="266700" algn="l">
                        <a:spcAft>
                          <a:spcPts val="0"/>
                        </a:spcAft>
                      </a:pPr>
                      <a:r>
                        <a:rPr lang="zh-CN" sz="1400" kern="0" dirty="0">
                          <a:effectLst/>
                          <a:latin typeface="Times New Roman"/>
                          <a:ea typeface="宋体"/>
                          <a:cs typeface="Times New Roman"/>
                        </a:rPr>
                        <a:t>回测数据为</a:t>
                      </a:r>
                      <a:r>
                        <a:rPr lang="en-US" sz="1400" kern="0" dirty="0">
                          <a:effectLst/>
                          <a:latin typeface="Times New Roman"/>
                          <a:ea typeface="宋体"/>
                          <a:cs typeface="Times New Roman"/>
                        </a:rPr>
                        <a:t>:SHSE.000300</a:t>
                      </a:r>
                      <a:r>
                        <a:rPr lang="zh-CN" sz="1400" kern="0" dirty="0">
                          <a:effectLst/>
                          <a:latin typeface="Times New Roman"/>
                          <a:ea typeface="宋体"/>
                          <a:cs typeface="Times New Roman"/>
                        </a:rPr>
                        <a:t>和他们的成份股和</a:t>
                      </a:r>
                      <a:r>
                        <a:rPr lang="en-US" sz="1400" kern="0" dirty="0">
                          <a:effectLst/>
                          <a:latin typeface="Times New Roman"/>
                          <a:ea typeface="宋体"/>
                          <a:cs typeface="Times New Roman"/>
                        </a:rPr>
                        <a:t>CFFEX.IF</a:t>
                      </a:r>
                      <a:r>
                        <a:rPr lang="zh-CN" sz="1400" kern="0" dirty="0">
                          <a:effectLst/>
                          <a:latin typeface="Times New Roman"/>
                          <a:ea typeface="宋体"/>
                          <a:cs typeface="Times New Roman"/>
                        </a:rPr>
                        <a:t>对应的真实合约</a:t>
                      </a:r>
                      <a:endParaRPr lang="zh-CN" sz="1400" kern="100" dirty="0">
                        <a:effectLst/>
                        <a:latin typeface="Calibri"/>
                        <a:ea typeface="宋体"/>
                        <a:cs typeface="Times New Roman"/>
                      </a:endParaRPr>
                    </a:p>
                    <a:p>
                      <a:pPr indent="266700" algn="l">
                        <a:spcAft>
                          <a:spcPts val="0"/>
                        </a:spcAft>
                      </a:pPr>
                      <a:r>
                        <a:rPr lang="zh-CN" sz="1400" kern="0" dirty="0">
                          <a:effectLst/>
                          <a:latin typeface="Times New Roman"/>
                          <a:ea typeface="宋体"/>
                          <a:cs typeface="Times New Roman"/>
                        </a:rPr>
                        <a:t>回测时间为</a:t>
                      </a:r>
                      <a:r>
                        <a:rPr lang="en-US" sz="1400" kern="0" dirty="0">
                          <a:effectLst/>
                          <a:latin typeface="Times New Roman"/>
                          <a:ea typeface="宋体"/>
                          <a:cs typeface="Times New Roman"/>
                        </a:rPr>
                        <a:t>:2020-03-01 08:00:00</a:t>
                      </a:r>
                      <a:r>
                        <a:rPr lang="zh-CN" sz="1400" kern="0" dirty="0">
                          <a:effectLst/>
                          <a:latin typeface="Times New Roman"/>
                          <a:ea typeface="宋体"/>
                          <a:cs typeface="Times New Roman"/>
                        </a:rPr>
                        <a:t>到</a:t>
                      </a:r>
                      <a:r>
                        <a:rPr lang="en-US" sz="1400" kern="0" dirty="0">
                          <a:effectLst/>
                          <a:latin typeface="Times New Roman"/>
                          <a:ea typeface="宋体"/>
                          <a:cs typeface="Times New Roman"/>
                        </a:rPr>
                        <a:t>2021-2-23 16:00:00</a:t>
                      </a:r>
                      <a:endParaRPr lang="zh-CN" sz="1400" kern="100" dirty="0">
                        <a:effectLst/>
                        <a:latin typeface="Calibri"/>
                        <a:ea typeface="宋体"/>
                        <a:cs typeface="Times New Roman"/>
                      </a:endParaRPr>
                    </a:p>
                    <a:p>
                      <a:pPr indent="266700" algn="l">
                        <a:spcAft>
                          <a:spcPts val="0"/>
                        </a:spcAft>
                      </a:pPr>
                      <a:r>
                        <a:rPr lang="zh-CN" sz="1400" kern="0" dirty="0">
                          <a:effectLst/>
                          <a:latin typeface="Times New Roman"/>
                          <a:ea typeface="宋体"/>
                          <a:cs typeface="Times New Roman"/>
                        </a:rPr>
                        <a:t>注意：本策略仅供参考，实际使用中要考虑到期货和股票处于两个不同的账户，需要人为的保证两个账户的资金相同。</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a:t>
                      </a:r>
                      <a:endParaRPr lang="zh-CN" sz="1400" kern="100" dirty="0">
                        <a:effectLst/>
                        <a:latin typeface="Calibri"/>
                        <a:ea typeface="宋体"/>
                        <a:cs typeface="Times New Roman"/>
                      </a:endParaRPr>
                    </a:p>
                    <a:p>
                      <a:pPr indent="266700" algn="l">
                        <a:spcAft>
                          <a:spcPts val="0"/>
                        </a:spcAft>
                      </a:pPr>
                      <a:r>
                        <a:rPr lang="en-US" sz="1400" kern="0" dirty="0" err="1">
                          <a:effectLst/>
                          <a:latin typeface="Times New Roman"/>
                          <a:ea typeface="宋体"/>
                          <a:cs typeface="Times New Roman"/>
                        </a:rPr>
                        <a:t>def</a:t>
                      </a:r>
                      <a:r>
                        <a:rPr lang="en-US" sz="1400" kern="0" dirty="0">
                          <a:effectLst/>
                          <a:latin typeface="Times New Roman"/>
                          <a:ea typeface="宋体"/>
                          <a:cs typeface="Times New Roman"/>
                        </a:rPr>
                        <a:t> </a:t>
                      </a:r>
                      <a:r>
                        <a:rPr lang="en-US" sz="1400" kern="0" dirty="0" err="1">
                          <a:effectLst/>
                          <a:latin typeface="Times New Roman"/>
                          <a:ea typeface="宋体"/>
                          <a:cs typeface="Times New Roman"/>
                        </a:rPr>
                        <a:t>init</a:t>
                      </a:r>
                      <a:r>
                        <a:rPr lang="en-US" sz="1400" kern="0" dirty="0">
                          <a:effectLst/>
                          <a:latin typeface="Times New Roman"/>
                          <a:ea typeface="宋体"/>
                          <a:cs typeface="Times New Roman"/>
                        </a:rPr>
                        <a:t>(context):</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   # </a:t>
                      </a:r>
                      <a:r>
                        <a:rPr lang="zh-CN" sz="1400" kern="0" dirty="0">
                          <a:effectLst/>
                          <a:latin typeface="Times New Roman"/>
                          <a:ea typeface="宋体"/>
                          <a:cs typeface="Times New Roman"/>
                        </a:rPr>
                        <a:t>每月第一个交易日</a:t>
                      </a:r>
                      <a:r>
                        <a:rPr lang="en-US" sz="1400" kern="0" dirty="0">
                          <a:effectLst/>
                          <a:latin typeface="Times New Roman"/>
                          <a:ea typeface="宋体"/>
                          <a:cs typeface="Times New Roman"/>
                        </a:rPr>
                        <a:t>09:40:00</a:t>
                      </a:r>
                      <a:r>
                        <a:rPr lang="zh-CN" sz="1400" kern="0" dirty="0">
                          <a:effectLst/>
                          <a:latin typeface="Times New Roman"/>
                          <a:ea typeface="宋体"/>
                          <a:cs typeface="Times New Roman"/>
                        </a:rPr>
                        <a:t>的定时执行</a:t>
                      </a:r>
                      <a:r>
                        <a:rPr lang="en-US" sz="1400" kern="0" dirty="0" err="1">
                          <a:effectLst/>
                          <a:latin typeface="Times New Roman"/>
                          <a:ea typeface="宋体"/>
                          <a:cs typeface="Times New Roman"/>
                        </a:rPr>
                        <a:t>algo</a:t>
                      </a:r>
                      <a:r>
                        <a:rPr lang="zh-CN" sz="1400" kern="0" dirty="0">
                          <a:effectLst/>
                          <a:latin typeface="Times New Roman"/>
                          <a:ea typeface="宋体"/>
                          <a:cs typeface="Times New Roman"/>
                        </a:rPr>
                        <a:t>任务</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   schedule(</a:t>
                      </a:r>
                      <a:r>
                        <a:rPr lang="en-US" sz="1400" kern="0" dirty="0" err="1">
                          <a:effectLst/>
                          <a:latin typeface="Times New Roman"/>
                          <a:ea typeface="宋体"/>
                          <a:cs typeface="Times New Roman"/>
                        </a:rPr>
                        <a:t>schedule_func</a:t>
                      </a:r>
                      <a:r>
                        <a:rPr lang="en-US" sz="1400" kern="0" dirty="0">
                          <a:effectLst/>
                          <a:latin typeface="Times New Roman"/>
                          <a:ea typeface="宋体"/>
                          <a:cs typeface="Times New Roman"/>
                        </a:rPr>
                        <a:t>=</a:t>
                      </a:r>
                      <a:r>
                        <a:rPr lang="en-US" sz="1400" kern="0" dirty="0" err="1">
                          <a:effectLst/>
                          <a:latin typeface="Times New Roman"/>
                          <a:ea typeface="宋体"/>
                          <a:cs typeface="Times New Roman"/>
                        </a:rPr>
                        <a:t>algo</a:t>
                      </a:r>
                      <a:r>
                        <a:rPr lang="en-US" sz="1400" kern="0" dirty="0">
                          <a:effectLst/>
                          <a:latin typeface="Times New Roman"/>
                          <a:ea typeface="宋体"/>
                          <a:cs typeface="Times New Roman"/>
                        </a:rPr>
                        <a:t>, </a:t>
                      </a:r>
                      <a:r>
                        <a:rPr lang="en-US" sz="1400" kern="0" dirty="0" err="1">
                          <a:effectLst/>
                          <a:latin typeface="Times New Roman"/>
                          <a:ea typeface="宋体"/>
                          <a:cs typeface="Times New Roman"/>
                        </a:rPr>
                        <a:t>date_rule</a:t>
                      </a:r>
                      <a:r>
                        <a:rPr lang="en-US" sz="1400" kern="0" dirty="0">
                          <a:effectLst/>
                          <a:latin typeface="Times New Roman"/>
                          <a:ea typeface="宋体"/>
                          <a:cs typeface="Times New Roman"/>
                        </a:rPr>
                        <a:t>='1m', </a:t>
                      </a:r>
                      <a:r>
                        <a:rPr lang="en-US" sz="1400" kern="0" dirty="0" err="1">
                          <a:effectLst/>
                          <a:latin typeface="Times New Roman"/>
                          <a:ea typeface="宋体"/>
                          <a:cs typeface="Times New Roman"/>
                        </a:rPr>
                        <a:t>time_rule</a:t>
                      </a:r>
                      <a:r>
                        <a:rPr lang="en-US" sz="1400" kern="0" dirty="0">
                          <a:effectLst/>
                          <a:latin typeface="Times New Roman"/>
                          <a:ea typeface="宋体"/>
                          <a:cs typeface="Times New Roman"/>
                        </a:rPr>
                        <a:t>='09:40:00')</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   # </a:t>
                      </a:r>
                      <a:r>
                        <a:rPr lang="zh-CN" sz="1400" kern="0" dirty="0">
                          <a:effectLst/>
                          <a:latin typeface="Times New Roman"/>
                          <a:ea typeface="宋体"/>
                          <a:cs typeface="Times New Roman"/>
                        </a:rPr>
                        <a:t>设置开仓在股票和期货的资金百分比</a:t>
                      </a:r>
                      <a:r>
                        <a:rPr lang="en-US" sz="1400" kern="0" dirty="0">
                          <a:effectLst/>
                          <a:latin typeface="Times New Roman"/>
                          <a:ea typeface="宋体"/>
                          <a:cs typeface="Times New Roman"/>
                        </a:rPr>
                        <a:t>(</a:t>
                      </a:r>
                      <a:r>
                        <a:rPr lang="zh-CN" sz="1400" kern="0" dirty="0">
                          <a:effectLst/>
                          <a:latin typeface="Times New Roman"/>
                          <a:ea typeface="宋体"/>
                          <a:cs typeface="Times New Roman"/>
                        </a:rPr>
                        <a:t>期货在后面自动进行杠杆相关的调整</a:t>
                      </a:r>
                      <a:r>
                        <a:rPr lang="en-US" sz="1400" kern="0" dirty="0">
                          <a:effectLst/>
                          <a:latin typeface="Times New Roman"/>
                          <a:ea typeface="宋体"/>
                          <a:cs typeface="Times New Roman"/>
                        </a:rPr>
                        <a:t>)</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   </a:t>
                      </a:r>
                      <a:r>
                        <a:rPr lang="en-US" sz="1400" kern="0" dirty="0" err="1">
                          <a:effectLst/>
                          <a:latin typeface="Times New Roman"/>
                          <a:ea typeface="宋体"/>
                          <a:cs typeface="Times New Roman"/>
                        </a:rPr>
                        <a:t>context.percentage_stock</a:t>
                      </a:r>
                      <a:r>
                        <a:rPr lang="en-US" sz="1400" kern="0" dirty="0">
                          <a:effectLst/>
                          <a:latin typeface="Times New Roman"/>
                          <a:ea typeface="宋体"/>
                          <a:cs typeface="Times New Roman"/>
                        </a:rPr>
                        <a:t> = 0.4</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   </a:t>
                      </a:r>
                      <a:r>
                        <a:rPr lang="en-US" sz="1400" kern="0" dirty="0" err="1">
                          <a:effectLst/>
                          <a:latin typeface="Times New Roman"/>
                          <a:ea typeface="宋体"/>
                          <a:cs typeface="Times New Roman"/>
                        </a:rPr>
                        <a:t>context.percentage_futures</a:t>
                      </a:r>
                      <a:r>
                        <a:rPr lang="en-US" sz="1400" kern="0" dirty="0">
                          <a:effectLst/>
                          <a:latin typeface="Times New Roman"/>
                          <a:ea typeface="宋体"/>
                          <a:cs typeface="Times New Roman"/>
                        </a:rPr>
                        <a:t> = 0.4</a:t>
                      </a:r>
                      <a:endParaRPr lang="zh-CN" sz="1400" kern="100" dirty="0">
                        <a:effectLst/>
                        <a:latin typeface="Calibri"/>
                        <a:ea typeface="宋体"/>
                        <a:cs typeface="Times New Roman"/>
                      </a:endParaRPr>
                    </a:p>
                    <a:p>
                      <a:pPr indent="266700" algn="l">
                        <a:spcAft>
                          <a:spcPts val="0"/>
                        </a:spcAft>
                      </a:pPr>
                      <a:r>
                        <a:rPr lang="en-US" sz="1400" kern="0" dirty="0" err="1">
                          <a:effectLst/>
                          <a:latin typeface="Times New Roman"/>
                          <a:ea typeface="宋体"/>
                          <a:cs typeface="Times New Roman"/>
                        </a:rPr>
                        <a:t>def</a:t>
                      </a:r>
                      <a:r>
                        <a:rPr lang="en-US" sz="1400" kern="0" dirty="0">
                          <a:effectLst/>
                          <a:latin typeface="Times New Roman"/>
                          <a:ea typeface="宋体"/>
                          <a:cs typeface="Times New Roman"/>
                        </a:rPr>
                        <a:t> </a:t>
                      </a:r>
                      <a:r>
                        <a:rPr lang="en-US" sz="1400" kern="0" dirty="0" err="1">
                          <a:effectLst/>
                          <a:latin typeface="Times New Roman"/>
                          <a:ea typeface="宋体"/>
                          <a:cs typeface="Times New Roman"/>
                        </a:rPr>
                        <a:t>algo</a:t>
                      </a:r>
                      <a:r>
                        <a:rPr lang="en-US" sz="1400" kern="0" dirty="0">
                          <a:effectLst/>
                          <a:latin typeface="Times New Roman"/>
                          <a:ea typeface="宋体"/>
                          <a:cs typeface="Times New Roman"/>
                        </a:rPr>
                        <a:t>(context):</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   # </a:t>
                      </a:r>
                      <a:r>
                        <a:rPr lang="zh-CN" sz="1400" kern="0" dirty="0">
                          <a:effectLst/>
                          <a:latin typeface="Times New Roman"/>
                          <a:ea typeface="宋体"/>
                          <a:cs typeface="Times New Roman"/>
                        </a:rPr>
                        <a:t>获取当前</a:t>
                      </a:r>
                      <a:r>
                        <a:rPr lang="zh-CN" sz="1400" kern="0" dirty="0" smtClean="0">
                          <a:effectLst/>
                          <a:latin typeface="Times New Roman"/>
                          <a:ea typeface="宋体"/>
                          <a:cs typeface="Times New Roman"/>
                        </a:rPr>
                        <a:t>时刻</a:t>
                      </a:r>
                      <a:endParaRPr lang="zh-CN" sz="1400" kern="100" dirty="0">
                        <a:effectLst/>
                        <a:latin typeface="Calibri"/>
                        <a:ea typeface="宋体"/>
                        <a:cs typeface="Times New Roman"/>
                      </a:endParaRPr>
                    </a:p>
                  </a:txBody>
                  <a:tcPr marL="20573" marR="2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726722632"/>
              </p:ext>
            </p:extLst>
          </p:nvPr>
        </p:nvGraphicFramePr>
        <p:xfrm>
          <a:off x="6453659" y="764704"/>
          <a:ext cx="5171198" cy="5760720"/>
        </p:xfrm>
        <a:graphic>
          <a:graphicData uri="http://schemas.openxmlformats.org/drawingml/2006/table">
            <a:tbl>
              <a:tblPr firstRow="1" firstCol="1" bandRow="1"/>
              <a:tblGrid>
                <a:gridCol w="5171198"/>
              </a:tblGrid>
              <a:tr h="5544616">
                <a:tc>
                  <a:txBody>
                    <a:bodyPr/>
                    <a:lstStyle/>
                    <a:p>
                      <a:pPr indent="266700" algn="l">
                        <a:spcAft>
                          <a:spcPts val="0"/>
                        </a:spcAft>
                      </a:pPr>
                      <a:r>
                        <a:rPr lang="en-US" sz="1400" kern="0" dirty="0" smtClean="0">
                          <a:effectLst/>
                          <a:latin typeface="Times New Roman"/>
                          <a:ea typeface="宋体"/>
                          <a:cs typeface="Times New Roman"/>
                        </a:rPr>
                        <a:t> now = </a:t>
                      </a:r>
                      <a:r>
                        <a:rPr lang="en-US" sz="1400" kern="0" dirty="0" err="1" smtClean="0">
                          <a:effectLst/>
                          <a:latin typeface="Times New Roman"/>
                          <a:ea typeface="宋体"/>
                          <a:cs typeface="Times New Roman"/>
                        </a:rPr>
                        <a:t>context.now</a:t>
                      </a:r>
                      <a:endParaRPr lang="en-US" sz="1400" kern="0" dirty="0" smtClean="0">
                        <a:effectLst/>
                        <a:latin typeface="Times New Roman"/>
                        <a:ea typeface="宋体"/>
                        <a:cs typeface="Times New Roman"/>
                      </a:endParaRPr>
                    </a:p>
                    <a:p>
                      <a:pPr indent="266700" algn="l">
                        <a:spcAft>
                          <a:spcPts val="0"/>
                        </a:spcAft>
                      </a:pPr>
                      <a:r>
                        <a:rPr lang="en-US" sz="1400" kern="0" dirty="0" smtClean="0">
                          <a:effectLst/>
                          <a:latin typeface="Times New Roman"/>
                          <a:ea typeface="宋体"/>
                          <a:cs typeface="Times New Roman"/>
                        </a:rPr>
                        <a:t>   # </a:t>
                      </a:r>
                      <a:r>
                        <a:rPr lang="zh-CN" altLang="en-US" sz="1400" kern="0" dirty="0" smtClean="0">
                          <a:effectLst/>
                          <a:latin typeface="Times New Roman"/>
                          <a:ea typeface="+mn-ea"/>
                          <a:cs typeface="Times New Roman"/>
                        </a:rPr>
                        <a:t>获取上一个交易日</a:t>
                      </a:r>
                    </a:p>
                    <a:p>
                      <a:pPr indent="266700" algn="l">
                        <a:spcAft>
                          <a:spcPts val="0"/>
                        </a:spcAft>
                      </a:pPr>
                      <a:r>
                        <a:rPr lang="zh-CN" altLang="en-US" sz="1400" kern="0" dirty="0" smtClean="0">
                          <a:effectLst/>
                          <a:latin typeface="Times New Roman"/>
                          <a:ea typeface="+mn-ea"/>
                          <a:cs typeface="Times New Roman"/>
                        </a:rPr>
                        <a:t>   </a:t>
                      </a:r>
                      <a:r>
                        <a:rPr lang="en-US" sz="1400" kern="0" dirty="0" err="1" smtClean="0">
                          <a:effectLst/>
                          <a:latin typeface="Times New Roman"/>
                          <a:ea typeface="宋体"/>
                          <a:cs typeface="Times New Roman"/>
                        </a:rPr>
                        <a:t>last_day</a:t>
                      </a:r>
                      <a:r>
                        <a:rPr lang="en-US" sz="1400" kern="0" dirty="0" smtClean="0">
                          <a:effectLst/>
                          <a:latin typeface="Times New Roman"/>
                          <a:ea typeface="宋体"/>
                          <a:cs typeface="Times New Roman"/>
                        </a:rPr>
                        <a:t> = </a:t>
                      </a:r>
                      <a:r>
                        <a:rPr lang="en-US" sz="1400" kern="0" dirty="0" err="1" smtClean="0">
                          <a:effectLst/>
                          <a:latin typeface="Times New Roman"/>
                          <a:ea typeface="宋体"/>
                          <a:cs typeface="Times New Roman"/>
                        </a:rPr>
                        <a:t>get_previous_trading_date</a:t>
                      </a:r>
                      <a:r>
                        <a:rPr lang="en-US" sz="1400" kern="0" dirty="0" smtClean="0">
                          <a:effectLst/>
                          <a:latin typeface="Times New Roman"/>
                          <a:ea typeface="宋体"/>
                          <a:cs typeface="Times New Roman"/>
                        </a:rPr>
                        <a:t>(exchange='SHSE', date=now)</a:t>
                      </a:r>
                    </a:p>
                    <a:p>
                      <a:pPr indent="266700" algn="l">
                        <a:spcAft>
                          <a:spcPts val="0"/>
                        </a:spcAft>
                      </a:pPr>
                      <a:r>
                        <a:rPr lang="en-US" sz="1400" kern="0" dirty="0" smtClean="0">
                          <a:effectLst/>
                          <a:latin typeface="Times New Roman"/>
                          <a:ea typeface="宋体"/>
                          <a:cs typeface="Times New Roman"/>
                        </a:rPr>
                        <a:t>   # </a:t>
                      </a:r>
                      <a:r>
                        <a:rPr lang="zh-CN" altLang="en-US" sz="1400" kern="0" dirty="0" smtClean="0">
                          <a:effectLst/>
                          <a:latin typeface="Times New Roman"/>
                          <a:ea typeface="+mn-ea"/>
                          <a:cs typeface="Times New Roman"/>
                        </a:rPr>
                        <a:t>获取沪深</a:t>
                      </a:r>
                      <a:r>
                        <a:rPr lang="en-US" altLang="zh-CN" sz="1400" kern="0" dirty="0" smtClean="0">
                          <a:effectLst/>
                          <a:latin typeface="Times New Roman"/>
                          <a:ea typeface="+mn-ea"/>
                          <a:cs typeface="Times New Roman"/>
                        </a:rPr>
                        <a:t>300</a:t>
                      </a:r>
                      <a:r>
                        <a:rPr lang="zh-CN" altLang="en-US" sz="1400" kern="0" dirty="0" smtClean="0">
                          <a:effectLst/>
                          <a:latin typeface="Times New Roman"/>
                          <a:ea typeface="+mn-ea"/>
                          <a:cs typeface="Times New Roman"/>
                        </a:rPr>
                        <a:t>成份股</a:t>
                      </a:r>
                    </a:p>
                    <a:p>
                      <a:pPr indent="266700" algn="l">
                        <a:spcAft>
                          <a:spcPts val="0"/>
                        </a:spcAft>
                      </a:pPr>
                      <a:r>
                        <a:rPr lang="zh-CN" altLang="en-US" sz="1400" kern="0" dirty="0" smtClean="0">
                          <a:effectLst/>
                          <a:latin typeface="Times New Roman"/>
                          <a:ea typeface="+mn-ea"/>
                          <a:cs typeface="Times New Roman"/>
                        </a:rPr>
                        <a:t>   </a:t>
                      </a:r>
                      <a:r>
                        <a:rPr lang="en-US" sz="1400" kern="0" dirty="0" smtClean="0">
                          <a:effectLst/>
                          <a:latin typeface="Times New Roman"/>
                          <a:ea typeface="宋体"/>
                          <a:cs typeface="Times New Roman"/>
                        </a:rPr>
                        <a:t>stock300 = </a:t>
                      </a:r>
                      <a:r>
                        <a:rPr lang="en-US" sz="1400" kern="0" dirty="0" err="1" smtClean="0">
                          <a:effectLst/>
                          <a:latin typeface="Times New Roman"/>
                          <a:ea typeface="宋体"/>
                          <a:cs typeface="Times New Roman"/>
                        </a:rPr>
                        <a:t>get_history_constituents</a:t>
                      </a:r>
                      <a:r>
                        <a:rPr lang="en-US" sz="1400" kern="0" dirty="0" smtClean="0">
                          <a:effectLst/>
                          <a:latin typeface="Times New Roman"/>
                          <a:ea typeface="宋体"/>
                          <a:cs typeface="Times New Roman"/>
                        </a:rPr>
                        <a:t>(index='SHSE.000300', </a:t>
                      </a:r>
                      <a:r>
                        <a:rPr lang="en-US" sz="1400" kern="0" dirty="0" err="1" smtClean="0">
                          <a:effectLst/>
                          <a:latin typeface="Times New Roman"/>
                          <a:ea typeface="宋体"/>
                          <a:cs typeface="Times New Roman"/>
                        </a:rPr>
                        <a:t>start_date</a:t>
                      </a:r>
                      <a:r>
                        <a:rPr lang="en-US" sz="1400" kern="0" dirty="0" smtClean="0">
                          <a:effectLst/>
                          <a:latin typeface="Times New Roman"/>
                          <a:ea typeface="宋体"/>
                          <a:cs typeface="Times New Roman"/>
                        </a:rPr>
                        <a:t>=</a:t>
                      </a:r>
                      <a:r>
                        <a:rPr lang="en-US" sz="1400" kern="0" dirty="0" err="1" smtClean="0">
                          <a:effectLst/>
                          <a:latin typeface="Times New Roman"/>
                          <a:ea typeface="宋体"/>
                          <a:cs typeface="Times New Roman"/>
                        </a:rPr>
                        <a:t>last_day</a:t>
                      </a:r>
                      <a:r>
                        <a:rPr lang="en-US" sz="1400" kern="0" dirty="0" smtClean="0">
                          <a:effectLst/>
                          <a:latin typeface="Times New Roman"/>
                          <a:ea typeface="宋体"/>
                          <a:cs typeface="Times New Roman"/>
                        </a:rPr>
                        <a:t>,</a:t>
                      </a:r>
                    </a:p>
                    <a:p>
                      <a:pPr indent="266700" algn="l">
                        <a:spcAft>
                          <a:spcPts val="0"/>
                        </a:spcAft>
                      </a:pPr>
                      <a:r>
                        <a:rPr lang="en-US" sz="1400" kern="0" dirty="0" smtClean="0">
                          <a:effectLst/>
                          <a:latin typeface="Times New Roman"/>
                          <a:ea typeface="宋体"/>
                          <a:cs typeface="Times New Roman"/>
                        </a:rPr>
                        <a:t>                                               </a:t>
                      </a:r>
                      <a:r>
                        <a:rPr lang="en-US" sz="1400" kern="0" dirty="0" err="1" smtClean="0">
                          <a:effectLst/>
                          <a:latin typeface="Times New Roman"/>
                          <a:ea typeface="宋体"/>
                          <a:cs typeface="Times New Roman"/>
                        </a:rPr>
                        <a:t>end_date</a:t>
                      </a:r>
                      <a:r>
                        <a:rPr lang="en-US" sz="1400" kern="0" dirty="0" smtClean="0">
                          <a:effectLst/>
                          <a:latin typeface="Times New Roman"/>
                          <a:ea typeface="宋体"/>
                          <a:cs typeface="Times New Roman"/>
                        </a:rPr>
                        <a:t>=</a:t>
                      </a:r>
                      <a:r>
                        <a:rPr lang="en-US" sz="1400" kern="0" dirty="0" err="1" smtClean="0">
                          <a:effectLst/>
                          <a:latin typeface="Times New Roman"/>
                          <a:ea typeface="宋体"/>
                          <a:cs typeface="Times New Roman"/>
                        </a:rPr>
                        <a:t>last_day</a:t>
                      </a:r>
                      <a:r>
                        <a:rPr lang="en-US" sz="1400" kern="0" dirty="0" smtClean="0">
                          <a:effectLst/>
                          <a:latin typeface="Times New Roman"/>
                          <a:ea typeface="宋体"/>
                          <a:cs typeface="Times New Roman"/>
                        </a:rPr>
                        <a:t>)[0]['constituents'].keys()</a:t>
                      </a:r>
                    </a:p>
                    <a:p>
                      <a:pPr indent="266700" algn="l">
                        <a:spcAft>
                          <a:spcPts val="0"/>
                        </a:spcAft>
                      </a:pPr>
                      <a:r>
                        <a:rPr lang="en-US" sz="1400" kern="0" dirty="0" smtClean="0">
                          <a:effectLst/>
                          <a:latin typeface="Times New Roman"/>
                          <a:ea typeface="宋体"/>
                          <a:cs typeface="Times New Roman"/>
                        </a:rPr>
                        <a:t>   # </a:t>
                      </a:r>
                      <a:r>
                        <a:rPr lang="zh-CN" altLang="en-US" sz="1400" kern="0" dirty="0" smtClean="0">
                          <a:effectLst/>
                          <a:latin typeface="Times New Roman"/>
                          <a:ea typeface="+mn-ea"/>
                          <a:cs typeface="Times New Roman"/>
                        </a:rPr>
                        <a:t>获取上一个工作日的</a:t>
                      </a:r>
                      <a:r>
                        <a:rPr lang="en-US" sz="1400" kern="0" dirty="0" smtClean="0">
                          <a:effectLst/>
                          <a:latin typeface="Times New Roman"/>
                          <a:ea typeface="宋体"/>
                          <a:cs typeface="Times New Roman"/>
                        </a:rPr>
                        <a:t>CFFEX.IF</a:t>
                      </a:r>
                      <a:r>
                        <a:rPr lang="zh-CN" altLang="en-US" sz="1400" kern="0" dirty="0" smtClean="0">
                          <a:effectLst/>
                          <a:latin typeface="Times New Roman"/>
                          <a:ea typeface="+mn-ea"/>
                          <a:cs typeface="Times New Roman"/>
                        </a:rPr>
                        <a:t>对应的合约</a:t>
                      </a:r>
                    </a:p>
                    <a:p>
                      <a:pPr indent="266700" algn="l">
                        <a:spcAft>
                          <a:spcPts val="0"/>
                        </a:spcAft>
                      </a:pPr>
                      <a:r>
                        <a:rPr lang="zh-CN" altLang="en-US" sz="1400" kern="0" dirty="0" smtClean="0">
                          <a:effectLst/>
                          <a:latin typeface="Times New Roman"/>
                          <a:ea typeface="+mn-ea"/>
                          <a:cs typeface="Times New Roman"/>
                        </a:rPr>
                        <a:t>   </a:t>
                      </a:r>
                      <a:r>
                        <a:rPr lang="en-US" sz="1400" kern="0" dirty="0" err="1" smtClean="0">
                          <a:effectLst/>
                          <a:latin typeface="Times New Roman"/>
                          <a:ea typeface="宋体"/>
                          <a:cs typeface="Times New Roman"/>
                        </a:rPr>
                        <a:t>index_futures</a:t>
                      </a:r>
                      <a:r>
                        <a:rPr lang="en-US" sz="1400" kern="0" dirty="0" smtClean="0">
                          <a:effectLst/>
                          <a:latin typeface="Times New Roman"/>
                          <a:ea typeface="宋体"/>
                          <a:cs typeface="Times New Roman"/>
                        </a:rPr>
                        <a:t> = </a:t>
                      </a:r>
                      <a:r>
                        <a:rPr lang="en-US" sz="1400" kern="0" dirty="0" err="1" smtClean="0">
                          <a:effectLst/>
                          <a:latin typeface="Times New Roman"/>
                          <a:ea typeface="宋体"/>
                          <a:cs typeface="Times New Roman"/>
                        </a:rPr>
                        <a:t>get_continuous_contracts</a:t>
                      </a:r>
                      <a:r>
                        <a:rPr lang="en-US" sz="1400" kern="0" dirty="0" smtClean="0">
                          <a:effectLst/>
                          <a:latin typeface="Times New Roman"/>
                          <a:ea typeface="宋体"/>
                          <a:cs typeface="Times New Roman"/>
                        </a:rPr>
                        <a:t>(</a:t>
                      </a:r>
                      <a:r>
                        <a:rPr lang="en-US" sz="1400" kern="0" dirty="0" err="1" smtClean="0">
                          <a:effectLst/>
                          <a:latin typeface="Times New Roman"/>
                          <a:ea typeface="宋体"/>
                          <a:cs typeface="Times New Roman"/>
                        </a:rPr>
                        <a:t>csymbol</a:t>
                      </a:r>
                      <a:r>
                        <a:rPr lang="en-US" sz="1400" kern="0" dirty="0" smtClean="0">
                          <a:effectLst/>
                          <a:latin typeface="Times New Roman"/>
                          <a:ea typeface="宋体"/>
                          <a:cs typeface="Times New Roman"/>
                        </a:rPr>
                        <a:t>='CFFEX.IF', </a:t>
                      </a:r>
                      <a:r>
                        <a:rPr lang="en-US" sz="1400" kern="0" dirty="0" err="1" smtClean="0">
                          <a:effectLst/>
                          <a:latin typeface="Times New Roman"/>
                          <a:ea typeface="宋体"/>
                          <a:cs typeface="Times New Roman"/>
                        </a:rPr>
                        <a:t>start_date</a:t>
                      </a:r>
                      <a:r>
                        <a:rPr lang="en-US" sz="1400" kern="0" dirty="0" smtClean="0">
                          <a:effectLst/>
                          <a:latin typeface="Times New Roman"/>
                          <a:ea typeface="宋体"/>
                          <a:cs typeface="Times New Roman"/>
                        </a:rPr>
                        <a:t>=</a:t>
                      </a:r>
                      <a:r>
                        <a:rPr lang="en-US" sz="1400" kern="0" dirty="0" err="1" smtClean="0">
                          <a:effectLst/>
                          <a:latin typeface="Times New Roman"/>
                          <a:ea typeface="宋体"/>
                          <a:cs typeface="Times New Roman"/>
                        </a:rPr>
                        <a:t>last_day</a:t>
                      </a:r>
                      <a:r>
                        <a:rPr lang="en-US" sz="1400" kern="0" dirty="0" smtClean="0">
                          <a:effectLst/>
                          <a:latin typeface="Times New Roman"/>
                          <a:ea typeface="宋体"/>
                          <a:cs typeface="Times New Roman"/>
                        </a:rPr>
                        <a:t>, </a:t>
                      </a:r>
                      <a:r>
                        <a:rPr lang="en-US" sz="1400" kern="0" dirty="0" err="1" smtClean="0">
                          <a:effectLst/>
                          <a:latin typeface="Times New Roman"/>
                          <a:ea typeface="宋体"/>
                          <a:cs typeface="Times New Roman"/>
                        </a:rPr>
                        <a:t>end_date</a:t>
                      </a:r>
                      <a:r>
                        <a:rPr lang="en-US" sz="1400" kern="0" dirty="0" smtClean="0">
                          <a:effectLst/>
                          <a:latin typeface="Times New Roman"/>
                          <a:ea typeface="宋体"/>
                          <a:cs typeface="Times New Roman"/>
                        </a:rPr>
                        <a:t>=</a:t>
                      </a:r>
                      <a:r>
                        <a:rPr lang="en-US" sz="1400" kern="0" dirty="0" err="1" smtClean="0">
                          <a:effectLst/>
                          <a:latin typeface="Times New Roman"/>
                          <a:ea typeface="宋体"/>
                          <a:cs typeface="Times New Roman"/>
                        </a:rPr>
                        <a:t>last_day</a:t>
                      </a:r>
                      <a:r>
                        <a:rPr lang="en-US" sz="1400" kern="0" dirty="0" smtClean="0">
                          <a:effectLst/>
                          <a:latin typeface="Times New Roman"/>
                          <a:ea typeface="宋体"/>
                          <a:cs typeface="Times New Roman"/>
                        </a:rPr>
                        <a:t>)[-1]['symbol']</a:t>
                      </a:r>
                    </a:p>
                    <a:p>
                      <a:pPr indent="266700" algn="l">
                        <a:spcAft>
                          <a:spcPts val="0"/>
                        </a:spcAft>
                      </a:pPr>
                      <a:r>
                        <a:rPr lang="en-US" sz="1400" kern="0" dirty="0" smtClean="0">
                          <a:effectLst/>
                          <a:latin typeface="Times New Roman"/>
                          <a:ea typeface="宋体"/>
                          <a:cs typeface="Times New Roman"/>
                        </a:rPr>
                        <a:t>   # </a:t>
                      </a:r>
                      <a:r>
                        <a:rPr lang="zh-CN" altLang="en-US" sz="1400" kern="0" dirty="0" smtClean="0">
                          <a:effectLst/>
                          <a:latin typeface="Times New Roman"/>
                          <a:ea typeface="+mn-ea"/>
                          <a:cs typeface="Times New Roman"/>
                        </a:rPr>
                        <a:t>获取当天有交易的股票</a:t>
                      </a:r>
                    </a:p>
                    <a:p>
                      <a:pPr indent="266700" algn="l">
                        <a:spcAft>
                          <a:spcPts val="0"/>
                        </a:spcAft>
                      </a:pPr>
                      <a:r>
                        <a:rPr lang="zh-CN" altLang="en-US" sz="1400" kern="0" dirty="0" smtClean="0">
                          <a:effectLst/>
                          <a:latin typeface="Times New Roman"/>
                          <a:ea typeface="+mn-ea"/>
                          <a:cs typeface="Times New Roman"/>
                        </a:rPr>
                        <a:t>   </a:t>
                      </a:r>
                      <a:r>
                        <a:rPr lang="en-US" sz="1400" kern="0" dirty="0" err="1" smtClean="0">
                          <a:effectLst/>
                          <a:latin typeface="Times New Roman"/>
                          <a:ea typeface="宋体"/>
                          <a:cs typeface="Times New Roman"/>
                        </a:rPr>
                        <a:t>not_suspended_info</a:t>
                      </a:r>
                      <a:r>
                        <a:rPr lang="en-US" sz="1400" kern="0" dirty="0" smtClean="0">
                          <a:effectLst/>
                          <a:latin typeface="Times New Roman"/>
                          <a:ea typeface="宋体"/>
                          <a:cs typeface="Times New Roman"/>
                        </a:rPr>
                        <a:t> = </a:t>
                      </a:r>
                      <a:r>
                        <a:rPr lang="en-US" sz="1400" kern="0" dirty="0" err="1" smtClean="0">
                          <a:effectLst/>
                          <a:latin typeface="Times New Roman"/>
                          <a:ea typeface="宋体"/>
                          <a:cs typeface="Times New Roman"/>
                        </a:rPr>
                        <a:t>get_history_instruments</a:t>
                      </a:r>
                      <a:r>
                        <a:rPr lang="en-US" sz="1400" kern="0" dirty="0" smtClean="0">
                          <a:effectLst/>
                          <a:latin typeface="Times New Roman"/>
                          <a:ea typeface="宋体"/>
                          <a:cs typeface="Times New Roman"/>
                        </a:rPr>
                        <a:t>(symbols=stock300, </a:t>
                      </a:r>
                      <a:r>
                        <a:rPr lang="en-US" sz="1400" kern="0" dirty="0" err="1" smtClean="0">
                          <a:effectLst/>
                          <a:latin typeface="Times New Roman"/>
                          <a:ea typeface="宋体"/>
                          <a:cs typeface="Times New Roman"/>
                        </a:rPr>
                        <a:t>start_date</a:t>
                      </a:r>
                      <a:r>
                        <a:rPr lang="en-US" sz="1400" kern="0" dirty="0" smtClean="0">
                          <a:effectLst/>
                          <a:latin typeface="Times New Roman"/>
                          <a:ea typeface="宋体"/>
                          <a:cs typeface="Times New Roman"/>
                        </a:rPr>
                        <a:t>=now, </a:t>
                      </a:r>
                      <a:r>
                        <a:rPr lang="en-US" sz="1400" kern="0" dirty="0" err="1" smtClean="0">
                          <a:effectLst/>
                          <a:latin typeface="Times New Roman"/>
                          <a:ea typeface="宋体"/>
                          <a:cs typeface="Times New Roman"/>
                        </a:rPr>
                        <a:t>end_date</a:t>
                      </a:r>
                      <a:r>
                        <a:rPr lang="en-US" sz="1400" kern="0" dirty="0" smtClean="0">
                          <a:effectLst/>
                          <a:latin typeface="Times New Roman"/>
                          <a:ea typeface="宋体"/>
                          <a:cs typeface="Times New Roman"/>
                        </a:rPr>
                        <a:t>=now)</a:t>
                      </a:r>
                    </a:p>
                    <a:p>
                      <a:pPr indent="266700" algn="l">
                        <a:spcAft>
                          <a:spcPts val="0"/>
                        </a:spcAft>
                      </a:pPr>
                      <a:r>
                        <a:rPr lang="en-US" sz="1400" kern="0" dirty="0" smtClean="0">
                          <a:effectLst/>
                          <a:latin typeface="Times New Roman"/>
                          <a:ea typeface="宋体"/>
                          <a:cs typeface="Times New Roman"/>
                        </a:rPr>
                        <a:t>   </a:t>
                      </a:r>
                      <a:r>
                        <a:rPr lang="en-US" sz="1400" kern="0" dirty="0" err="1" smtClean="0">
                          <a:effectLst/>
                          <a:latin typeface="Times New Roman"/>
                          <a:ea typeface="宋体"/>
                          <a:cs typeface="Times New Roman"/>
                        </a:rPr>
                        <a:t>not_suspended_symbols</a:t>
                      </a:r>
                      <a:r>
                        <a:rPr lang="en-US" sz="1400" kern="0" dirty="0" smtClean="0">
                          <a:effectLst/>
                          <a:latin typeface="Times New Roman"/>
                          <a:ea typeface="宋体"/>
                          <a:cs typeface="Times New Roman"/>
                        </a:rPr>
                        <a:t> = [item['symbol'] for item in </a:t>
                      </a:r>
                      <a:r>
                        <a:rPr lang="en-US" sz="1400" kern="0" dirty="0" err="1" smtClean="0">
                          <a:effectLst/>
                          <a:latin typeface="Times New Roman"/>
                          <a:ea typeface="宋体"/>
                          <a:cs typeface="Times New Roman"/>
                        </a:rPr>
                        <a:t>not_suspended_info</a:t>
                      </a:r>
                      <a:r>
                        <a:rPr lang="en-US" sz="1400" kern="0" dirty="0" smtClean="0">
                          <a:effectLst/>
                          <a:latin typeface="Times New Roman"/>
                          <a:ea typeface="宋体"/>
                          <a:cs typeface="Times New Roman"/>
                        </a:rPr>
                        <a:t> if not item['</a:t>
                      </a:r>
                      <a:r>
                        <a:rPr lang="en-US" sz="1400" kern="0" dirty="0" err="1" smtClean="0">
                          <a:effectLst/>
                          <a:latin typeface="Times New Roman"/>
                          <a:ea typeface="宋体"/>
                          <a:cs typeface="Times New Roman"/>
                        </a:rPr>
                        <a:t>is_suspended</a:t>
                      </a:r>
                      <a:r>
                        <a:rPr lang="en-US" sz="1400" kern="0" dirty="0" smtClean="0">
                          <a:effectLst/>
                          <a:latin typeface="Times New Roman"/>
                          <a:ea typeface="宋体"/>
                          <a:cs typeface="Times New Roman"/>
                        </a:rPr>
                        <a:t>']]</a:t>
                      </a:r>
                    </a:p>
                    <a:p>
                      <a:pPr indent="266700" algn="l">
                        <a:spcAft>
                          <a:spcPts val="0"/>
                        </a:spcAft>
                      </a:pPr>
                      <a:r>
                        <a:rPr lang="en-US" sz="1400" kern="0" dirty="0" smtClean="0">
                          <a:effectLst/>
                          <a:latin typeface="Times New Roman"/>
                          <a:ea typeface="宋体"/>
                          <a:cs typeface="Times New Roman"/>
                        </a:rPr>
                        <a:t>   # </a:t>
                      </a:r>
                      <a:r>
                        <a:rPr lang="zh-CN" altLang="en-US" sz="1400" kern="0" dirty="0" smtClean="0">
                          <a:effectLst/>
                          <a:latin typeface="Times New Roman"/>
                          <a:ea typeface="+mn-ea"/>
                          <a:cs typeface="Times New Roman"/>
                        </a:rPr>
                        <a:t>获取成份股</a:t>
                      </a:r>
                      <a:r>
                        <a:rPr lang="en-US" sz="1400" kern="0" dirty="0" smtClean="0">
                          <a:effectLst/>
                          <a:latin typeface="Times New Roman"/>
                          <a:ea typeface="宋体"/>
                          <a:cs typeface="Times New Roman"/>
                        </a:rPr>
                        <a:t>EV/EBITDA</a:t>
                      </a:r>
                      <a:r>
                        <a:rPr lang="zh-CN" altLang="en-US" sz="1400" kern="0" dirty="0" smtClean="0">
                          <a:effectLst/>
                          <a:latin typeface="Times New Roman"/>
                          <a:ea typeface="+mn-ea"/>
                          <a:cs typeface="Times New Roman"/>
                        </a:rPr>
                        <a:t>大于</a:t>
                      </a:r>
                      <a:r>
                        <a:rPr lang="en-US" altLang="zh-CN" sz="1400" kern="0" dirty="0" smtClean="0">
                          <a:effectLst/>
                          <a:latin typeface="Times New Roman"/>
                          <a:ea typeface="+mn-ea"/>
                          <a:cs typeface="Times New Roman"/>
                        </a:rPr>
                        <a:t>0</a:t>
                      </a:r>
                      <a:r>
                        <a:rPr lang="zh-CN" altLang="en-US" sz="1400" kern="0" dirty="0" smtClean="0">
                          <a:effectLst/>
                          <a:latin typeface="Times New Roman"/>
                          <a:ea typeface="+mn-ea"/>
                          <a:cs typeface="Times New Roman"/>
                        </a:rPr>
                        <a:t>并为最小的</a:t>
                      </a:r>
                      <a:r>
                        <a:rPr lang="en-US" altLang="zh-CN" sz="1400" kern="0" dirty="0" smtClean="0">
                          <a:effectLst/>
                          <a:latin typeface="Times New Roman"/>
                          <a:ea typeface="+mn-ea"/>
                          <a:cs typeface="Times New Roman"/>
                        </a:rPr>
                        <a:t>30</a:t>
                      </a:r>
                      <a:r>
                        <a:rPr lang="zh-CN" altLang="en-US" sz="1400" kern="0" dirty="0" smtClean="0">
                          <a:effectLst/>
                          <a:latin typeface="Times New Roman"/>
                          <a:ea typeface="+mn-ea"/>
                          <a:cs typeface="Times New Roman"/>
                        </a:rPr>
                        <a:t>个</a:t>
                      </a:r>
                      <a:endParaRPr lang="en-US" sz="1400" kern="0" dirty="0" smtClean="0">
                        <a:effectLst/>
                        <a:latin typeface="Times New Roman"/>
                        <a:ea typeface="宋体"/>
                        <a:cs typeface="Times New Roman"/>
                      </a:endParaRPr>
                    </a:p>
                    <a:p>
                      <a:pPr indent="266700" algn="l">
                        <a:spcAft>
                          <a:spcPts val="0"/>
                        </a:spcAft>
                      </a:pPr>
                      <a:r>
                        <a:rPr lang="en-US" sz="1400" kern="0" dirty="0" smtClean="0">
                          <a:effectLst/>
                          <a:latin typeface="Times New Roman"/>
                          <a:ea typeface="宋体"/>
                          <a:cs typeface="Times New Roman"/>
                        </a:rPr>
                        <a:t>fin </a:t>
                      </a:r>
                      <a:r>
                        <a:rPr lang="en-US" sz="1400" kern="0" dirty="0">
                          <a:effectLst/>
                          <a:latin typeface="Times New Roman"/>
                          <a:ea typeface="宋体"/>
                          <a:cs typeface="Times New Roman"/>
                        </a:rPr>
                        <a:t>= </a:t>
                      </a:r>
                      <a:r>
                        <a:rPr lang="en-US" sz="1400" kern="0" dirty="0" err="1">
                          <a:effectLst/>
                          <a:latin typeface="Times New Roman"/>
                          <a:ea typeface="宋体"/>
                          <a:cs typeface="Times New Roman"/>
                        </a:rPr>
                        <a:t>get_fundamentals</a:t>
                      </a:r>
                      <a:r>
                        <a:rPr lang="en-US" sz="1400" kern="0" dirty="0">
                          <a:effectLst/>
                          <a:latin typeface="Times New Roman"/>
                          <a:ea typeface="宋体"/>
                          <a:cs typeface="Times New Roman"/>
                        </a:rPr>
                        <a:t>(table='</a:t>
                      </a:r>
                      <a:r>
                        <a:rPr lang="en-US" sz="1400" kern="0" dirty="0" err="1">
                          <a:effectLst/>
                          <a:latin typeface="Times New Roman"/>
                          <a:ea typeface="宋体"/>
                          <a:cs typeface="Times New Roman"/>
                        </a:rPr>
                        <a:t>trading_derivative_indicator</a:t>
                      </a:r>
                      <a:r>
                        <a:rPr lang="en-US" sz="1400" kern="0" dirty="0">
                          <a:effectLst/>
                          <a:latin typeface="Times New Roman"/>
                          <a:ea typeface="宋体"/>
                          <a:cs typeface="Times New Roman"/>
                        </a:rPr>
                        <a:t>', symbols=</a:t>
                      </a:r>
                      <a:r>
                        <a:rPr lang="en-US" sz="1400" kern="0" dirty="0" err="1">
                          <a:effectLst/>
                          <a:latin typeface="Times New Roman"/>
                          <a:ea typeface="宋体"/>
                          <a:cs typeface="Times New Roman"/>
                        </a:rPr>
                        <a:t>not_suspended_symbols</a:t>
                      </a:r>
                      <a:r>
                        <a:rPr lang="en-US" sz="1400" kern="0" dirty="0">
                          <a:effectLst/>
                          <a:latin typeface="Times New Roman"/>
                          <a:ea typeface="宋体"/>
                          <a:cs typeface="Times New Roman"/>
                        </a:rPr>
                        <a:t>,</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                          </a:t>
                      </a:r>
                      <a:r>
                        <a:rPr lang="en-US" sz="1400" kern="0" dirty="0" err="1">
                          <a:effectLst/>
                          <a:latin typeface="Times New Roman"/>
                          <a:ea typeface="宋体"/>
                          <a:cs typeface="Times New Roman"/>
                        </a:rPr>
                        <a:t>start_date</a:t>
                      </a:r>
                      <a:r>
                        <a:rPr lang="en-US" sz="1400" kern="0" dirty="0">
                          <a:effectLst/>
                          <a:latin typeface="Times New Roman"/>
                          <a:ea typeface="宋体"/>
                          <a:cs typeface="Times New Roman"/>
                        </a:rPr>
                        <a:t>=now, </a:t>
                      </a:r>
                      <a:r>
                        <a:rPr lang="en-US" sz="1400" kern="0" dirty="0" err="1">
                          <a:effectLst/>
                          <a:latin typeface="Times New Roman"/>
                          <a:ea typeface="宋体"/>
                          <a:cs typeface="Times New Roman"/>
                        </a:rPr>
                        <a:t>end_date</a:t>
                      </a:r>
                      <a:r>
                        <a:rPr lang="en-US" sz="1400" kern="0" dirty="0">
                          <a:effectLst/>
                          <a:latin typeface="Times New Roman"/>
                          <a:ea typeface="宋体"/>
                          <a:cs typeface="Times New Roman"/>
                        </a:rPr>
                        <a:t>=now, fields='EVEBITDA',</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                          filter='EVEBITDA&gt;0', </a:t>
                      </a:r>
                      <a:r>
                        <a:rPr lang="en-US" sz="1400" kern="0" dirty="0" err="1">
                          <a:effectLst/>
                          <a:latin typeface="Times New Roman"/>
                          <a:ea typeface="宋体"/>
                          <a:cs typeface="Times New Roman"/>
                        </a:rPr>
                        <a:t>order_by</a:t>
                      </a:r>
                      <a:r>
                        <a:rPr lang="en-US" sz="1400" kern="0" dirty="0">
                          <a:effectLst/>
                          <a:latin typeface="Times New Roman"/>
                          <a:ea typeface="宋体"/>
                          <a:cs typeface="Times New Roman"/>
                        </a:rPr>
                        <a:t>='EVEBITDA', limit=30, </a:t>
                      </a:r>
                      <a:r>
                        <a:rPr lang="en-US" sz="1400" kern="0" dirty="0" err="1">
                          <a:effectLst/>
                          <a:latin typeface="Times New Roman"/>
                          <a:ea typeface="宋体"/>
                          <a:cs typeface="Times New Roman"/>
                        </a:rPr>
                        <a:t>df</a:t>
                      </a:r>
                      <a:r>
                        <a:rPr lang="en-US" sz="1400" kern="0" dirty="0">
                          <a:effectLst/>
                          <a:latin typeface="Times New Roman"/>
                          <a:ea typeface="宋体"/>
                          <a:cs typeface="Times New Roman"/>
                        </a:rPr>
                        <a:t>=True)</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   </a:t>
                      </a:r>
                      <a:r>
                        <a:rPr lang="en-US" sz="1400" kern="0" dirty="0" err="1">
                          <a:effectLst/>
                          <a:latin typeface="Times New Roman"/>
                          <a:ea typeface="宋体"/>
                          <a:cs typeface="Times New Roman"/>
                        </a:rPr>
                        <a:t>fin.index</a:t>
                      </a:r>
                      <a:r>
                        <a:rPr lang="en-US" sz="1400" kern="0" dirty="0">
                          <a:effectLst/>
                          <a:latin typeface="Times New Roman"/>
                          <a:ea typeface="宋体"/>
                          <a:cs typeface="Times New Roman"/>
                        </a:rPr>
                        <a:t> = </a:t>
                      </a:r>
                      <a:r>
                        <a:rPr lang="en-US" sz="1400" kern="0" dirty="0" err="1">
                          <a:effectLst/>
                          <a:latin typeface="Times New Roman"/>
                          <a:ea typeface="宋体"/>
                          <a:cs typeface="Times New Roman"/>
                        </a:rPr>
                        <a:t>fin.symbol</a:t>
                      </a:r>
                      <a:endParaRPr lang="zh-CN" sz="1400" kern="100" dirty="0">
                        <a:effectLst/>
                        <a:latin typeface="Calibri"/>
                        <a:ea typeface="宋体"/>
                        <a:cs typeface="Times New Roman"/>
                      </a:endParaRPr>
                    </a:p>
                    <a:p>
                      <a:pPr indent="266700" algn="l">
                        <a:spcAft>
                          <a:spcPts val="0"/>
                        </a:spcAft>
                      </a:pPr>
                      <a:r>
                        <a:rPr lang="en-US" sz="1400" kern="0" dirty="0">
                          <a:effectLst/>
                          <a:latin typeface="Times New Roman"/>
                          <a:ea typeface="宋体"/>
                          <a:cs typeface="Times New Roman"/>
                        </a:rPr>
                        <a:t>   # </a:t>
                      </a:r>
                      <a:r>
                        <a:rPr lang="zh-CN" sz="1400" kern="0" dirty="0">
                          <a:effectLst/>
                          <a:latin typeface="Times New Roman"/>
                          <a:ea typeface="宋体"/>
                          <a:cs typeface="Times New Roman"/>
                        </a:rPr>
                        <a:t>获取当前</a:t>
                      </a:r>
                      <a:r>
                        <a:rPr lang="zh-CN" sz="1400" kern="0" dirty="0" smtClean="0">
                          <a:effectLst/>
                          <a:latin typeface="Times New Roman"/>
                          <a:ea typeface="宋体"/>
                          <a:cs typeface="Times New Roman"/>
                        </a:rPr>
                        <a:t>仓位</a:t>
                      </a:r>
                      <a:endParaRPr lang="zh-CN" sz="1400" kern="100" dirty="0">
                        <a:effectLst/>
                        <a:latin typeface="Calibri"/>
                        <a:ea typeface="宋体"/>
                        <a:cs typeface="Times New Roman"/>
                      </a:endParaRPr>
                    </a:p>
                  </a:txBody>
                  <a:tcPr marL="20573" marR="2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8" name="内容占位符 2"/>
          <p:cNvSpPr txBox="1">
            <a:spLocks/>
          </p:cNvSpPr>
          <p:nvPr/>
        </p:nvSpPr>
        <p:spPr bwMode="auto">
          <a:xfrm>
            <a:off x="662898" y="619269"/>
            <a:ext cx="3846545" cy="43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zh-CN" sz="2400" b="1" dirty="0">
                <a:latin typeface="Times New Roman" panose="02020603050405020304" pitchFamily="18" charset="0"/>
                <a:ea typeface="宋体" panose="02010600030101010101" pitchFamily="2" charset="-122"/>
              </a:rPr>
              <a:t>策略程序</a:t>
            </a:r>
            <a:r>
              <a:rPr lang="en-US" altLang="zh-CN" sz="2400" b="1" dirty="0">
                <a:latin typeface="Times New Roman" panose="02020603050405020304" pitchFamily="18" charset="0"/>
                <a:ea typeface="宋体" panose="02010600030101010101" pitchFamily="2" charset="-122"/>
              </a:rPr>
              <a:t>9-1</a:t>
            </a:r>
            <a:r>
              <a:rPr lang="zh-CN" altLang="zh-CN" sz="2400" b="1" dirty="0">
                <a:latin typeface="Times New Roman" panose="02020603050405020304" pitchFamily="18" charset="0"/>
                <a:ea typeface="宋体" panose="02010600030101010101" pitchFamily="2" charset="-122"/>
              </a:rPr>
              <a:t>：阿尔法策略</a:t>
            </a:r>
          </a:p>
        </p:txBody>
      </p:sp>
    </p:spTree>
    <p:extLst>
      <p:ext uri="{BB962C8B-B14F-4D97-AF65-F5344CB8AC3E}">
        <p14:creationId xmlns:p14="http://schemas.microsoft.com/office/powerpoint/2010/main" val="1167409663"/>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88104"/>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endParaRPr lang="zh-CN" altLang="en-US" sz="28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 套期保值理论应用</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阿尔法套利</a:t>
            </a:r>
            <a:endParaRPr lang="zh-CN" altLang="zh-CN" sz="2600" b="1" dirty="0">
              <a:latin typeface="微软雅黑" pitchFamily="34" charset="-122"/>
              <a:ea typeface="微软雅黑"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466984701"/>
              </p:ext>
            </p:extLst>
          </p:nvPr>
        </p:nvGraphicFramePr>
        <p:xfrm>
          <a:off x="621011" y="692696"/>
          <a:ext cx="5171198" cy="5852160"/>
        </p:xfrm>
        <a:graphic>
          <a:graphicData uri="http://schemas.openxmlformats.org/drawingml/2006/table">
            <a:tbl>
              <a:tblPr firstRow="1" firstCol="1" bandRow="1"/>
              <a:tblGrid>
                <a:gridCol w="5171198"/>
              </a:tblGrid>
              <a:tr h="4990454">
                <a:tc>
                  <a:txBody>
                    <a:bodyPr/>
                    <a:lstStyle/>
                    <a:p>
                      <a:pPr indent="266700" algn="l">
                        <a:spcAft>
                          <a:spcPts val="0"/>
                        </a:spcAft>
                      </a:pPr>
                      <a:r>
                        <a:rPr lang="en-US" sz="1200" kern="0" dirty="0" smtClean="0">
                          <a:effectLst/>
                          <a:latin typeface="Times New Roman"/>
                          <a:ea typeface="宋体"/>
                          <a:cs typeface="Times New Roman"/>
                        </a:rPr>
                        <a:t>positions = </a:t>
                      </a:r>
                      <a:r>
                        <a:rPr lang="en-US" sz="1200" kern="0" dirty="0" err="1" smtClean="0">
                          <a:effectLst/>
                          <a:latin typeface="Times New Roman"/>
                          <a:ea typeface="宋体"/>
                          <a:cs typeface="Times New Roman"/>
                        </a:rPr>
                        <a:t>context.account</a:t>
                      </a:r>
                      <a:r>
                        <a:rPr lang="en-US" sz="1200" kern="0" dirty="0" smtClean="0">
                          <a:effectLst/>
                          <a:latin typeface="Times New Roman"/>
                          <a:ea typeface="宋体"/>
                          <a:cs typeface="Times New Roman"/>
                        </a:rPr>
                        <a:t>().positions()</a:t>
                      </a:r>
                    </a:p>
                    <a:p>
                      <a:pPr indent="266700" algn="l">
                        <a:spcAft>
                          <a:spcPts val="0"/>
                        </a:spcAft>
                      </a:pPr>
                      <a:r>
                        <a:rPr lang="en-US" sz="1200" kern="0" dirty="0" smtClean="0">
                          <a:effectLst/>
                          <a:latin typeface="Times New Roman"/>
                          <a:ea typeface="宋体"/>
                          <a:cs typeface="Times New Roman"/>
                        </a:rPr>
                        <a:t># </a:t>
                      </a:r>
                      <a:r>
                        <a:rPr lang="zh-CN" altLang="en-US" sz="1200" kern="0" dirty="0" smtClean="0">
                          <a:effectLst/>
                          <a:latin typeface="Times New Roman"/>
                          <a:ea typeface="+mn-ea"/>
                          <a:cs typeface="Times New Roman"/>
                        </a:rPr>
                        <a:t>平不在标的池或不为当前股指期货主力合约对应真实合约的标的</a:t>
                      </a:r>
                    </a:p>
                    <a:p>
                      <a:pPr indent="266700" algn="l">
                        <a:spcAft>
                          <a:spcPts val="0"/>
                        </a:spcAft>
                      </a:pPr>
                      <a:r>
                        <a:rPr lang="zh-CN" altLang="en-US" sz="1200" kern="0" dirty="0" smtClean="0">
                          <a:effectLst/>
                          <a:latin typeface="Times New Roman"/>
                          <a:ea typeface="+mn-ea"/>
                          <a:cs typeface="Times New Roman"/>
                        </a:rPr>
                        <a:t>   </a:t>
                      </a:r>
                      <a:r>
                        <a:rPr lang="en-US" sz="1200" kern="0" dirty="0" smtClean="0">
                          <a:effectLst/>
                          <a:latin typeface="Times New Roman"/>
                          <a:ea typeface="宋体"/>
                          <a:cs typeface="Times New Roman"/>
                        </a:rPr>
                        <a:t>for position in positions:</a:t>
                      </a:r>
                    </a:p>
                    <a:p>
                      <a:pPr indent="266700" algn="l">
                        <a:spcAft>
                          <a:spcPts val="0"/>
                        </a:spcAft>
                      </a:pPr>
                      <a:r>
                        <a:rPr lang="en-US" sz="1200" kern="0" dirty="0" smtClean="0">
                          <a:effectLst/>
                          <a:latin typeface="Times New Roman"/>
                          <a:ea typeface="宋体"/>
                          <a:cs typeface="Times New Roman"/>
                        </a:rPr>
                        <a:t>       symbol = position['symbol']</a:t>
                      </a:r>
                    </a:p>
                    <a:p>
                      <a:pPr indent="266700" algn="l">
                        <a:spcAft>
                          <a:spcPts val="0"/>
                        </a:spcAft>
                      </a:pPr>
                      <a:r>
                        <a:rPr lang="en-US" sz="1200" kern="0" dirty="0" smtClean="0">
                          <a:effectLst/>
                          <a:latin typeface="Times New Roman"/>
                          <a:ea typeface="宋体"/>
                          <a:cs typeface="Times New Roman"/>
                        </a:rPr>
                        <a:t>       </a:t>
                      </a:r>
                      <a:r>
                        <a:rPr lang="en-US" sz="1200" kern="0" dirty="0" err="1" smtClean="0">
                          <a:effectLst/>
                          <a:latin typeface="Times New Roman"/>
                          <a:ea typeface="宋体"/>
                          <a:cs typeface="Times New Roman"/>
                        </a:rPr>
                        <a:t>sec_type</a:t>
                      </a:r>
                      <a:r>
                        <a:rPr lang="en-US" sz="1200" kern="0" dirty="0" smtClean="0">
                          <a:effectLst/>
                          <a:latin typeface="Times New Roman"/>
                          <a:ea typeface="宋体"/>
                          <a:cs typeface="Times New Roman"/>
                        </a:rPr>
                        <a:t> = </a:t>
                      </a:r>
                      <a:r>
                        <a:rPr lang="en-US" sz="1200" kern="0" dirty="0" err="1" smtClean="0">
                          <a:effectLst/>
                          <a:latin typeface="Times New Roman"/>
                          <a:ea typeface="宋体"/>
                          <a:cs typeface="Times New Roman"/>
                        </a:rPr>
                        <a:t>get_instrumentinfos</a:t>
                      </a:r>
                      <a:r>
                        <a:rPr lang="en-US" sz="1200" kern="0" dirty="0" smtClean="0">
                          <a:effectLst/>
                          <a:latin typeface="Times New Roman"/>
                          <a:ea typeface="宋体"/>
                          <a:cs typeface="Times New Roman"/>
                        </a:rPr>
                        <a:t>(symbols=symbol)[0]['</a:t>
                      </a:r>
                      <a:r>
                        <a:rPr lang="en-US" sz="1200" kern="0" dirty="0" err="1" smtClean="0">
                          <a:effectLst/>
                          <a:latin typeface="Times New Roman"/>
                          <a:ea typeface="宋体"/>
                          <a:cs typeface="Times New Roman"/>
                        </a:rPr>
                        <a:t>sec_type</a:t>
                      </a:r>
                      <a:r>
                        <a:rPr lang="en-US" sz="1200" kern="0" dirty="0" smtClean="0">
                          <a:effectLst/>
                          <a:latin typeface="Times New Roman"/>
                          <a:ea typeface="宋体"/>
                          <a:cs typeface="Times New Roman"/>
                        </a:rPr>
                        <a:t>']</a:t>
                      </a:r>
                    </a:p>
                    <a:p>
                      <a:pPr indent="266700" algn="l">
                        <a:spcAft>
                          <a:spcPts val="0"/>
                        </a:spcAft>
                      </a:pPr>
                      <a:r>
                        <a:rPr lang="en-US" sz="1200" kern="0" dirty="0" smtClean="0">
                          <a:effectLst/>
                          <a:latin typeface="Times New Roman"/>
                          <a:ea typeface="宋体"/>
                          <a:cs typeface="Times New Roman"/>
                        </a:rPr>
                        <a:t>       # </a:t>
                      </a:r>
                      <a:r>
                        <a:rPr lang="zh-CN" altLang="en-US" sz="1200" kern="0" dirty="0" smtClean="0">
                          <a:effectLst/>
                          <a:latin typeface="Times New Roman"/>
                          <a:ea typeface="+mn-ea"/>
                          <a:cs typeface="Times New Roman"/>
                        </a:rPr>
                        <a:t>若类型为期货且不在标的池则平仓</a:t>
                      </a:r>
                    </a:p>
                    <a:p>
                      <a:pPr indent="266700" algn="l">
                        <a:spcAft>
                          <a:spcPts val="0"/>
                        </a:spcAft>
                      </a:pPr>
                      <a:r>
                        <a:rPr lang="zh-CN" altLang="en-US" sz="1200" kern="0" dirty="0" smtClean="0">
                          <a:effectLst/>
                          <a:latin typeface="Times New Roman"/>
                          <a:ea typeface="+mn-ea"/>
                          <a:cs typeface="Times New Roman"/>
                        </a:rPr>
                        <a:t>       </a:t>
                      </a:r>
                      <a:r>
                        <a:rPr lang="en-US" sz="1200" kern="0" dirty="0" smtClean="0">
                          <a:effectLst/>
                          <a:latin typeface="Times New Roman"/>
                          <a:ea typeface="宋体"/>
                          <a:cs typeface="Times New Roman"/>
                        </a:rPr>
                        <a:t>if </a:t>
                      </a:r>
                      <a:r>
                        <a:rPr lang="en-US" sz="1200" kern="0" dirty="0" err="1" smtClean="0">
                          <a:effectLst/>
                          <a:latin typeface="Times New Roman"/>
                          <a:ea typeface="宋体"/>
                          <a:cs typeface="Times New Roman"/>
                        </a:rPr>
                        <a:t>sec_type</a:t>
                      </a:r>
                      <a:r>
                        <a:rPr lang="en-US" sz="1200" kern="0" dirty="0" smtClean="0">
                          <a:effectLst/>
                          <a:latin typeface="Times New Roman"/>
                          <a:ea typeface="宋体"/>
                          <a:cs typeface="Times New Roman"/>
                        </a:rPr>
                        <a:t> == SEC_TYPE_FUTURE and symbol != </a:t>
                      </a:r>
                      <a:r>
                        <a:rPr lang="en-US" sz="1200" kern="0" dirty="0" err="1" smtClean="0">
                          <a:effectLst/>
                          <a:latin typeface="Times New Roman"/>
                          <a:ea typeface="宋体"/>
                          <a:cs typeface="Times New Roman"/>
                        </a:rPr>
                        <a:t>index_futures</a:t>
                      </a:r>
                      <a:r>
                        <a:rPr lang="en-US" sz="1200" kern="0" dirty="0" smtClean="0">
                          <a:effectLst/>
                          <a:latin typeface="Times New Roman"/>
                          <a:ea typeface="宋体"/>
                          <a:cs typeface="Times New Roman"/>
                        </a:rPr>
                        <a:t>:</a:t>
                      </a:r>
                    </a:p>
                    <a:p>
                      <a:pPr indent="266700" algn="l">
                        <a:spcAft>
                          <a:spcPts val="0"/>
                        </a:spcAft>
                      </a:pPr>
                      <a:r>
                        <a:rPr lang="en-US" sz="1200" kern="0" dirty="0" smtClean="0">
                          <a:effectLst/>
                          <a:latin typeface="Times New Roman"/>
                          <a:ea typeface="宋体"/>
                          <a:cs typeface="Times New Roman"/>
                        </a:rPr>
                        <a:t>           </a:t>
                      </a:r>
                      <a:r>
                        <a:rPr lang="en-US" sz="1200" kern="0" dirty="0" err="1" smtClean="0">
                          <a:effectLst/>
                          <a:latin typeface="Times New Roman"/>
                          <a:ea typeface="宋体"/>
                          <a:cs typeface="Times New Roman"/>
                        </a:rPr>
                        <a:t>order_target_percent</a:t>
                      </a:r>
                      <a:r>
                        <a:rPr lang="en-US" sz="1200" kern="0" dirty="0" smtClean="0">
                          <a:effectLst/>
                          <a:latin typeface="Times New Roman"/>
                          <a:ea typeface="宋体"/>
                          <a:cs typeface="Times New Roman"/>
                        </a:rPr>
                        <a:t>(symbol=symbol, percent=0, </a:t>
                      </a:r>
                      <a:r>
                        <a:rPr lang="en-US" sz="1200" kern="0" dirty="0" err="1" smtClean="0">
                          <a:effectLst/>
                          <a:latin typeface="Times New Roman"/>
                          <a:ea typeface="宋体"/>
                          <a:cs typeface="Times New Roman"/>
                        </a:rPr>
                        <a:t>order_type</a:t>
                      </a:r>
                      <a:r>
                        <a:rPr lang="en-US" sz="1200" kern="0" dirty="0" smtClean="0">
                          <a:effectLst/>
                          <a:latin typeface="Times New Roman"/>
                          <a:ea typeface="宋体"/>
                          <a:cs typeface="Times New Roman"/>
                        </a:rPr>
                        <a:t>=</a:t>
                      </a:r>
                      <a:r>
                        <a:rPr lang="en-US" sz="1200" kern="0" dirty="0" err="1" smtClean="0">
                          <a:effectLst/>
                          <a:latin typeface="Times New Roman"/>
                          <a:ea typeface="宋体"/>
                          <a:cs typeface="Times New Roman"/>
                        </a:rPr>
                        <a:t>OrderType_Market</a:t>
                      </a:r>
                      <a:r>
                        <a:rPr lang="en-US" sz="1200" kern="0" dirty="0" smtClean="0">
                          <a:effectLst/>
                          <a:latin typeface="Times New Roman"/>
                          <a:ea typeface="宋体"/>
                          <a:cs typeface="Times New Roman"/>
                        </a:rPr>
                        <a:t>,</a:t>
                      </a:r>
                    </a:p>
                    <a:p>
                      <a:pPr indent="266700" algn="l">
                        <a:spcAft>
                          <a:spcPts val="0"/>
                        </a:spcAft>
                      </a:pPr>
                      <a:r>
                        <a:rPr lang="en-US" sz="1200" kern="0" dirty="0" smtClean="0">
                          <a:effectLst/>
                          <a:latin typeface="Times New Roman"/>
                          <a:ea typeface="宋体"/>
                          <a:cs typeface="Times New Roman"/>
                        </a:rPr>
                        <a:t>                                </a:t>
                      </a:r>
                      <a:r>
                        <a:rPr lang="en-US" sz="1200" kern="0" dirty="0" err="1" smtClean="0">
                          <a:effectLst/>
                          <a:latin typeface="Times New Roman"/>
                          <a:ea typeface="宋体"/>
                          <a:cs typeface="Times New Roman"/>
                        </a:rPr>
                        <a:t>position_side</a:t>
                      </a:r>
                      <a:r>
                        <a:rPr lang="en-US" sz="1200" kern="0" dirty="0" smtClean="0">
                          <a:effectLst/>
                          <a:latin typeface="Times New Roman"/>
                          <a:ea typeface="宋体"/>
                          <a:cs typeface="Times New Roman"/>
                        </a:rPr>
                        <a:t>=</a:t>
                      </a:r>
                      <a:r>
                        <a:rPr lang="en-US" sz="1200" kern="0" dirty="0" err="1" smtClean="0">
                          <a:effectLst/>
                          <a:latin typeface="Times New Roman"/>
                          <a:ea typeface="宋体"/>
                          <a:cs typeface="Times New Roman"/>
                        </a:rPr>
                        <a:t>PositionSide_Short</a:t>
                      </a:r>
                      <a:r>
                        <a:rPr lang="en-US" sz="1200" kern="0" dirty="0" smtClean="0">
                          <a:effectLst/>
                          <a:latin typeface="Times New Roman"/>
                          <a:ea typeface="宋体"/>
                          <a:cs typeface="Times New Roman"/>
                        </a:rPr>
                        <a:t>)</a:t>
                      </a:r>
                    </a:p>
                    <a:p>
                      <a:pPr indent="266700" algn="l">
                        <a:spcAft>
                          <a:spcPts val="0"/>
                        </a:spcAft>
                      </a:pPr>
                      <a:r>
                        <a:rPr lang="en-US" sz="1200" kern="0" dirty="0" smtClean="0">
                          <a:effectLst/>
                          <a:latin typeface="Times New Roman"/>
                          <a:ea typeface="宋体"/>
                          <a:cs typeface="Times New Roman"/>
                        </a:rPr>
                        <a:t>           print('</a:t>
                      </a:r>
                      <a:r>
                        <a:rPr lang="zh-CN" altLang="en-US" sz="1200" kern="0" dirty="0" smtClean="0">
                          <a:effectLst/>
                          <a:latin typeface="Times New Roman"/>
                          <a:ea typeface="+mn-ea"/>
                          <a:cs typeface="Times New Roman"/>
                        </a:rPr>
                        <a:t>市价单平不在标的池的</a:t>
                      </a:r>
                      <a:r>
                        <a:rPr lang="en-US" altLang="zh-CN" sz="1200" kern="0" dirty="0" smtClean="0">
                          <a:effectLst/>
                          <a:latin typeface="Times New Roman"/>
                          <a:ea typeface="+mn-ea"/>
                          <a:cs typeface="Times New Roman"/>
                        </a:rPr>
                        <a:t>', </a:t>
                      </a:r>
                      <a:r>
                        <a:rPr lang="en-US" sz="1200" kern="0" dirty="0" smtClean="0">
                          <a:effectLst/>
                          <a:latin typeface="Times New Roman"/>
                          <a:ea typeface="宋体"/>
                          <a:cs typeface="Times New Roman"/>
                        </a:rPr>
                        <a:t>symbol)</a:t>
                      </a:r>
                    </a:p>
                    <a:p>
                      <a:pPr indent="266700" algn="l">
                        <a:spcAft>
                          <a:spcPts val="0"/>
                        </a:spcAft>
                      </a:pPr>
                      <a:r>
                        <a:rPr lang="en-US" sz="1200" kern="0" dirty="0" smtClean="0">
                          <a:effectLst/>
                          <a:latin typeface="Times New Roman"/>
                          <a:ea typeface="宋体"/>
                          <a:cs typeface="Times New Roman"/>
                        </a:rPr>
                        <a:t>       </a:t>
                      </a:r>
                      <a:r>
                        <a:rPr lang="en-US" sz="1200" kern="0" dirty="0" err="1" smtClean="0">
                          <a:effectLst/>
                          <a:latin typeface="Times New Roman"/>
                          <a:ea typeface="宋体"/>
                          <a:cs typeface="Times New Roman"/>
                        </a:rPr>
                        <a:t>elif</a:t>
                      </a:r>
                      <a:r>
                        <a:rPr lang="en-US" sz="1200" kern="0" dirty="0" smtClean="0">
                          <a:effectLst/>
                          <a:latin typeface="Times New Roman"/>
                          <a:ea typeface="宋体"/>
                          <a:cs typeface="Times New Roman"/>
                        </a:rPr>
                        <a:t> symbol not in </a:t>
                      </a:r>
                      <a:r>
                        <a:rPr lang="en-US" sz="1200" kern="0" dirty="0" err="1" smtClean="0">
                          <a:effectLst/>
                          <a:latin typeface="Times New Roman"/>
                          <a:ea typeface="宋体"/>
                          <a:cs typeface="Times New Roman"/>
                        </a:rPr>
                        <a:t>fin.index</a:t>
                      </a:r>
                      <a:r>
                        <a:rPr lang="en-US" sz="1200" kern="0" dirty="0" smtClean="0">
                          <a:effectLst/>
                          <a:latin typeface="Times New Roman"/>
                          <a:ea typeface="宋体"/>
                          <a:cs typeface="Times New Roman"/>
                        </a:rPr>
                        <a:t>:</a:t>
                      </a:r>
                    </a:p>
                    <a:p>
                      <a:pPr indent="266700" algn="l">
                        <a:spcAft>
                          <a:spcPts val="0"/>
                        </a:spcAft>
                      </a:pPr>
                      <a:r>
                        <a:rPr lang="en-US" sz="1200" kern="0" dirty="0" smtClean="0">
                          <a:effectLst/>
                          <a:latin typeface="Times New Roman"/>
                          <a:ea typeface="宋体"/>
                          <a:cs typeface="Times New Roman"/>
                        </a:rPr>
                        <a:t>           </a:t>
                      </a:r>
                      <a:r>
                        <a:rPr lang="en-US" sz="1200" kern="0" dirty="0" err="1" smtClean="0">
                          <a:effectLst/>
                          <a:latin typeface="Times New Roman"/>
                          <a:ea typeface="宋体"/>
                          <a:cs typeface="Times New Roman"/>
                        </a:rPr>
                        <a:t>order_target_percent</a:t>
                      </a:r>
                      <a:r>
                        <a:rPr lang="en-US" sz="1200" kern="0" dirty="0" smtClean="0">
                          <a:effectLst/>
                          <a:latin typeface="Times New Roman"/>
                          <a:ea typeface="宋体"/>
                          <a:cs typeface="Times New Roman"/>
                        </a:rPr>
                        <a:t>(symbol=symbol, percent=0, </a:t>
                      </a:r>
                      <a:r>
                        <a:rPr lang="en-US" sz="1200" kern="0" dirty="0" err="1" smtClean="0">
                          <a:effectLst/>
                          <a:latin typeface="Times New Roman"/>
                          <a:ea typeface="宋体"/>
                          <a:cs typeface="Times New Roman"/>
                        </a:rPr>
                        <a:t>order_type</a:t>
                      </a:r>
                      <a:r>
                        <a:rPr lang="en-US" sz="1200" kern="0" dirty="0" smtClean="0">
                          <a:effectLst/>
                          <a:latin typeface="Times New Roman"/>
                          <a:ea typeface="宋体"/>
                          <a:cs typeface="Times New Roman"/>
                        </a:rPr>
                        <a:t>=</a:t>
                      </a:r>
                      <a:r>
                        <a:rPr lang="en-US" sz="1200" kern="0" dirty="0" err="1" smtClean="0">
                          <a:effectLst/>
                          <a:latin typeface="Times New Roman"/>
                          <a:ea typeface="宋体"/>
                          <a:cs typeface="Times New Roman"/>
                        </a:rPr>
                        <a:t>OrderType_Market</a:t>
                      </a:r>
                      <a:r>
                        <a:rPr lang="en-US" sz="1200" kern="0" dirty="0" smtClean="0">
                          <a:effectLst/>
                          <a:latin typeface="Times New Roman"/>
                          <a:ea typeface="宋体"/>
                          <a:cs typeface="Times New Roman"/>
                        </a:rPr>
                        <a:t>,</a:t>
                      </a:r>
                    </a:p>
                    <a:p>
                      <a:pPr indent="266700" algn="l">
                        <a:spcAft>
                          <a:spcPts val="0"/>
                        </a:spcAft>
                      </a:pPr>
                      <a:r>
                        <a:rPr lang="en-US" sz="1200" kern="0" dirty="0" smtClean="0">
                          <a:effectLst/>
                          <a:latin typeface="Times New Roman"/>
                          <a:ea typeface="宋体"/>
                          <a:cs typeface="Times New Roman"/>
                        </a:rPr>
                        <a:t>                                </a:t>
                      </a:r>
                      <a:r>
                        <a:rPr lang="en-US" sz="1200" kern="0" dirty="0" err="1" smtClean="0">
                          <a:effectLst/>
                          <a:latin typeface="Times New Roman"/>
                          <a:ea typeface="宋体"/>
                          <a:cs typeface="Times New Roman"/>
                        </a:rPr>
                        <a:t>position_side</a:t>
                      </a:r>
                      <a:r>
                        <a:rPr lang="en-US" sz="1200" kern="0" dirty="0" smtClean="0">
                          <a:effectLst/>
                          <a:latin typeface="Times New Roman"/>
                          <a:ea typeface="宋体"/>
                          <a:cs typeface="Times New Roman"/>
                        </a:rPr>
                        <a:t>=</a:t>
                      </a:r>
                      <a:r>
                        <a:rPr lang="en-US" sz="1200" kern="0" dirty="0" err="1" smtClean="0">
                          <a:effectLst/>
                          <a:latin typeface="Times New Roman"/>
                          <a:ea typeface="宋体"/>
                          <a:cs typeface="Times New Roman"/>
                        </a:rPr>
                        <a:t>PositionSide_Long</a:t>
                      </a:r>
                      <a:r>
                        <a:rPr lang="en-US" sz="1200" kern="0" dirty="0" smtClean="0">
                          <a:effectLst/>
                          <a:latin typeface="Times New Roman"/>
                          <a:ea typeface="宋体"/>
                          <a:cs typeface="Times New Roman"/>
                        </a:rPr>
                        <a:t>)</a:t>
                      </a:r>
                    </a:p>
                    <a:p>
                      <a:pPr indent="266700" algn="l">
                        <a:spcAft>
                          <a:spcPts val="0"/>
                        </a:spcAft>
                      </a:pPr>
                      <a:r>
                        <a:rPr lang="en-US" sz="1200" kern="0" dirty="0" smtClean="0">
                          <a:effectLst/>
                          <a:latin typeface="Times New Roman"/>
                          <a:ea typeface="宋体"/>
                          <a:cs typeface="Times New Roman"/>
                        </a:rPr>
                        <a:t>           print('</a:t>
                      </a:r>
                      <a:r>
                        <a:rPr lang="zh-CN" altLang="en-US" sz="1200" kern="0" dirty="0" smtClean="0">
                          <a:effectLst/>
                          <a:latin typeface="Times New Roman"/>
                          <a:ea typeface="+mn-ea"/>
                          <a:cs typeface="Times New Roman"/>
                        </a:rPr>
                        <a:t>市价单平不在标的池的</a:t>
                      </a:r>
                      <a:r>
                        <a:rPr lang="en-US" altLang="zh-CN" sz="1200" kern="0" dirty="0" smtClean="0">
                          <a:effectLst/>
                          <a:latin typeface="Times New Roman"/>
                          <a:ea typeface="+mn-ea"/>
                          <a:cs typeface="Times New Roman"/>
                        </a:rPr>
                        <a:t>', </a:t>
                      </a:r>
                      <a:r>
                        <a:rPr lang="en-US" sz="1200" kern="0" dirty="0" smtClean="0">
                          <a:effectLst/>
                          <a:latin typeface="Times New Roman"/>
                          <a:ea typeface="宋体"/>
                          <a:cs typeface="Times New Roman"/>
                        </a:rPr>
                        <a:t>symbol)</a:t>
                      </a:r>
                    </a:p>
                    <a:p>
                      <a:pPr indent="266700" algn="l">
                        <a:spcAft>
                          <a:spcPts val="0"/>
                        </a:spcAft>
                      </a:pPr>
                      <a:r>
                        <a:rPr lang="en-US" sz="1200" kern="0" dirty="0" smtClean="0">
                          <a:effectLst/>
                          <a:latin typeface="Times New Roman"/>
                          <a:ea typeface="宋体"/>
                          <a:cs typeface="Times New Roman"/>
                        </a:rPr>
                        <a:t>   # </a:t>
                      </a:r>
                      <a:r>
                        <a:rPr lang="zh-CN" altLang="en-US" sz="1200" kern="0" dirty="0" smtClean="0">
                          <a:effectLst/>
                          <a:latin typeface="Times New Roman"/>
                          <a:ea typeface="+mn-ea"/>
                          <a:cs typeface="Times New Roman"/>
                        </a:rPr>
                        <a:t>获取股票的权重</a:t>
                      </a:r>
                    </a:p>
                    <a:p>
                      <a:pPr indent="266700" algn="l">
                        <a:spcAft>
                          <a:spcPts val="0"/>
                        </a:spcAft>
                      </a:pPr>
                      <a:r>
                        <a:rPr lang="zh-CN" altLang="en-US" sz="1200" kern="0" dirty="0" smtClean="0">
                          <a:effectLst/>
                          <a:latin typeface="Times New Roman"/>
                          <a:ea typeface="+mn-ea"/>
                          <a:cs typeface="Times New Roman"/>
                        </a:rPr>
                        <a:t>   </a:t>
                      </a:r>
                      <a:r>
                        <a:rPr lang="en-US" sz="1200" kern="0" dirty="0" smtClean="0">
                          <a:effectLst/>
                          <a:latin typeface="Times New Roman"/>
                          <a:ea typeface="宋体"/>
                          <a:cs typeface="Times New Roman"/>
                        </a:rPr>
                        <a:t>percent = </a:t>
                      </a:r>
                      <a:r>
                        <a:rPr lang="en-US" sz="1200" kern="0" dirty="0" err="1" smtClean="0">
                          <a:effectLst/>
                          <a:latin typeface="Times New Roman"/>
                          <a:ea typeface="宋体"/>
                          <a:cs typeface="Times New Roman"/>
                        </a:rPr>
                        <a:t>context.percentage_stock</a:t>
                      </a:r>
                      <a:r>
                        <a:rPr lang="en-US" sz="1200" kern="0" dirty="0" smtClean="0">
                          <a:effectLst/>
                          <a:latin typeface="Times New Roman"/>
                          <a:ea typeface="宋体"/>
                          <a:cs typeface="Times New Roman"/>
                        </a:rPr>
                        <a:t> / </a:t>
                      </a:r>
                      <a:r>
                        <a:rPr lang="en-US" sz="1200" kern="0" dirty="0" err="1" smtClean="0">
                          <a:effectLst/>
                          <a:latin typeface="Times New Roman"/>
                          <a:ea typeface="宋体"/>
                          <a:cs typeface="Times New Roman"/>
                        </a:rPr>
                        <a:t>len</a:t>
                      </a:r>
                      <a:r>
                        <a:rPr lang="en-US" sz="1200" kern="0" dirty="0" smtClean="0">
                          <a:effectLst/>
                          <a:latin typeface="Times New Roman"/>
                          <a:ea typeface="宋体"/>
                          <a:cs typeface="Times New Roman"/>
                        </a:rPr>
                        <a:t>(</a:t>
                      </a:r>
                      <a:r>
                        <a:rPr lang="en-US" sz="1200" kern="0" dirty="0" err="1" smtClean="0">
                          <a:effectLst/>
                          <a:latin typeface="Times New Roman"/>
                          <a:ea typeface="宋体"/>
                          <a:cs typeface="Times New Roman"/>
                        </a:rPr>
                        <a:t>fin.index</a:t>
                      </a:r>
                      <a:r>
                        <a:rPr lang="en-US" sz="1200" kern="0" dirty="0" smtClean="0">
                          <a:effectLst/>
                          <a:latin typeface="Times New Roman"/>
                          <a:ea typeface="宋体"/>
                          <a:cs typeface="Times New Roman"/>
                        </a:rPr>
                        <a:t>)</a:t>
                      </a:r>
                    </a:p>
                    <a:p>
                      <a:pPr indent="266700" algn="l">
                        <a:spcAft>
                          <a:spcPts val="0"/>
                        </a:spcAft>
                      </a:pPr>
                      <a:r>
                        <a:rPr lang="en-US" sz="1200" kern="0" dirty="0" smtClean="0">
                          <a:effectLst/>
                          <a:latin typeface="Times New Roman"/>
                          <a:ea typeface="宋体"/>
                          <a:cs typeface="Times New Roman"/>
                        </a:rPr>
                        <a:t>   # </a:t>
                      </a:r>
                      <a:r>
                        <a:rPr lang="zh-CN" altLang="en-US" sz="1200" kern="0" dirty="0" smtClean="0">
                          <a:effectLst/>
                          <a:latin typeface="Times New Roman"/>
                          <a:ea typeface="+mn-ea"/>
                          <a:cs typeface="Times New Roman"/>
                        </a:rPr>
                        <a:t>买在标的池中的股票</a:t>
                      </a:r>
                    </a:p>
                    <a:p>
                      <a:pPr indent="266700" algn="l">
                        <a:spcAft>
                          <a:spcPts val="0"/>
                        </a:spcAft>
                      </a:pPr>
                      <a:r>
                        <a:rPr lang="zh-CN" altLang="en-US" sz="1200" kern="0" dirty="0" smtClean="0">
                          <a:effectLst/>
                          <a:latin typeface="Times New Roman"/>
                          <a:ea typeface="+mn-ea"/>
                          <a:cs typeface="Times New Roman"/>
                        </a:rPr>
                        <a:t>   </a:t>
                      </a:r>
                      <a:r>
                        <a:rPr lang="en-US" sz="1200" kern="0" dirty="0" smtClean="0">
                          <a:effectLst/>
                          <a:latin typeface="Times New Roman"/>
                          <a:ea typeface="宋体"/>
                          <a:cs typeface="Times New Roman"/>
                        </a:rPr>
                        <a:t>for symbol in </a:t>
                      </a:r>
                      <a:r>
                        <a:rPr lang="en-US" sz="1200" kern="0" dirty="0" err="1" smtClean="0">
                          <a:effectLst/>
                          <a:latin typeface="Times New Roman"/>
                          <a:ea typeface="宋体"/>
                          <a:cs typeface="Times New Roman"/>
                        </a:rPr>
                        <a:t>fin.index</a:t>
                      </a:r>
                      <a:r>
                        <a:rPr lang="en-US" sz="1200" kern="0" dirty="0" smtClean="0">
                          <a:effectLst/>
                          <a:latin typeface="Times New Roman"/>
                          <a:ea typeface="宋体"/>
                          <a:cs typeface="Times New Roman"/>
                        </a:rPr>
                        <a:t>:</a:t>
                      </a:r>
                    </a:p>
                    <a:p>
                      <a:pPr indent="266700" algn="l">
                        <a:spcAft>
                          <a:spcPts val="0"/>
                        </a:spcAft>
                      </a:pPr>
                      <a:r>
                        <a:rPr lang="en-US" sz="1200" kern="0" dirty="0" smtClean="0">
                          <a:effectLst/>
                          <a:latin typeface="Times New Roman"/>
                          <a:ea typeface="宋体"/>
                          <a:cs typeface="Times New Roman"/>
                        </a:rPr>
                        <a:t>       </a:t>
                      </a:r>
                      <a:r>
                        <a:rPr lang="en-US" sz="1200" kern="0" dirty="0" err="1" smtClean="0">
                          <a:effectLst/>
                          <a:latin typeface="Times New Roman"/>
                          <a:ea typeface="宋体"/>
                          <a:cs typeface="Times New Roman"/>
                        </a:rPr>
                        <a:t>order_target_percent</a:t>
                      </a:r>
                      <a:r>
                        <a:rPr lang="en-US" sz="1200" kern="0" dirty="0" smtClean="0">
                          <a:effectLst/>
                          <a:latin typeface="Times New Roman"/>
                          <a:ea typeface="宋体"/>
                          <a:cs typeface="Times New Roman"/>
                        </a:rPr>
                        <a:t>(symbol=symbol, percent=percent, </a:t>
                      </a:r>
                      <a:r>
                        <a:rPr lang="en-US" sz="1200" kern="0" dirty="0" err="1" smtClean="0">
                          <a:effectLst/>
                          <a:latin typeface="Times New Roman"/>
                          <a:ea typeface="宋体"/>
                          <a:cs typeface="Times New Roman"/>
                        </a:rPr>
                        <a:t>order_type</a:t>
                      </a:r>
                      <a:r>
                        <a:rPr lang="en-US" sz="1200" kern="0" dirty="0" smtClean="0">
                          <a:effectLst/>
                          <a:latin typeface="Times New Roman"/>
                          <a:ea typeface="宋体"/>
                          <a:cs typeface="Times New Roman"/>
                        </a:rPr>
                        <a:t>=</a:t>
                      </a:r>
                      <a:r>
                        <a:rPr lang="en-US" sz="1200" kern="0" dirty="0" err="1" smtClean="0">
                          <a:effectLst/>
                          <a:latin typeface="Times New Roman"/>
                          <a:ea typeface="宋体"/>
                          <a:cs typeface="Times New Roman"/>
                        </a:rPr>
                        <a:t>OrderType_Market</a:t>
                      </a:r>
                      <a:r>
                        <a:rPr lang="en-US" sz="1200" kern="0" dirty="0" smtClean="0">
                          <a:effectLst/>
                          <a:latin typeface="Times New Roman"/>
                          <a:ea typeface="宋体"/>
                          <a:cs typeface="Times New Roman"/>
                        </a:rPr>
                        <a:t>,</a:t>
                      </a:r>
                    </a:p>
                    <a:p>
                      <a:pPr indent="266700" algn="l">
                        <a:spcAft>
                          <a:spcPts val="0"/>
                        </a:spcAft>
                      </a:pPr>
                      <a:r>
                        <a:rPr lang="en-US" sz="1200" kern="0" dirty="0" smtClean="0">
                          <a:effectLst/>
                          <a:latin typeface="Times New Roman"/>
                          <a:ea typeface="宋体"/>
                          <a:cs typeface="Times New Roman"/>
                        </a:rPr>
                        <a:t>                            </a:t>
                      </a:r>
                      <a:r>
                        <a:rPr lang="en-US" sz="1200" kern="0" dirty="0" err="1" smtClean="0">
                          <a:effectLst/>
                          <a:latin typeface="Times New Roman"/>
                          <a:ea typeface="宋体"/>
                          <a:cs typeface="Times New Roman"/>
                        </a:rPr>
                        <a:t>position_side</a:t>
                      </a:r>
                      <a:r>
                        <a:rPr lang="en-US" sz="1200" kern="0" dirty="0" smtClean="0">
                          <a:effectLst/>
                          <a:latin typeface="Times New Roman"/>
                          <a:ea typeface="宋体"/>
                          <a:cs typeface="Times New Roman"/>
                        </a:rPr>
                        <a:t>=</a:t>
                      </a:r>
                      <a:r>
                        <a:rPr lang="en-US" sz="1200" kern="0" dirty="0" err="1" smtClean="0">
                          <a:effectLst/>
                          <a:latin typeface="Times New Roman"/>
                          <a:ea typeface="宋体"/>
                          <a:cs typeface="Times New Roman"/>
                        </a:rPr>
                        <a:t>PositionSide_Long</a:t>
                      </a:r>
                      <a:r>
                        <a:rPr lang="en-US" sz="1200" kern="0" dirty="0" smtClean="0">
                          <a:effectLst/>
                          <a:latin typeface="Times New Roman"/>
                          <a:ea typeface="宋体"/>
                          <a:cs typeface="Times New Roman"/>
                        </a:rPr>
                        <a:t>)</a:t>
                      </a:r>
                    </a:p>
                    <a:p>
                      <a:pPr indent="266700" algn="l">
                        <a:spcAft>
                          <a:spcPts val="0"/>
                        </a:spcAft>
                      </a:pPr>
                      <a:r>
                        <a:rPr lang="en-US" sz="1200" kern="0" dirty="0" smtClean="0">
                          <a:effectLst/>
                          <a:latin typeface="Times New Roman"/>
                          <a:ea typeface="宋体"/>
                          <a:cs typeface="Times New Roman"/>
                        </a:rPr>
                        <a:t>       print(symbol, '</a:t>
                      </a:r>
                      <a:r>
                        <a:rPr lang="zh-CN" altLang="en-US" sz="1200" kern="0" dirty="0" smtClean="0">
                          <a:effectLst/>
                          <a:latin typeface="Times New Roman"/>
                          <a:ea typeface="+mn-ea"/>
                          <a:cs typeface="Times New Roman"/>
                        </a:rPr>
                        <a:t>以市价单调多仓到仓位</a:t>
                      </a:r>
                      <a:r>
                        <a:rPr lang="en-US" altLang="zh-CN" sz="1200" kern="0" dirty="0" smtClean="0">
                          <a:effectLst/>
                          <a:latin typeface="Times New Roman"/>
                          <a:ea typeface="+mn-ea"/>
                          <a:cs typeface="Times New Roman"/>
                        </a:rPr>
                        <a:t>', </a:t>
                      </a:r>
                      <a:r>
                        <a:rPr lang="en-US" sz="1200" kern="0" dirty="0" smtClean="0">
                          <a:effectLst/>
                          <a:latin typeface="Times New Roman"/>
                          <a:ea typeface="宋体"/>
                          <a:cs typeface="Times New Roman"/>
                        </a:rPr>
                        <a:t>percent)</a:t>
                      </a:r>
                    </a:p>
                    <a:p>
                      <a:pPr indent="266700" algn="l">
                        <a:spcAft>
                          <a:spcPts val="0"/>
                        </a:spcAft>
                      </a:pPr>
                      <a:r>
                        <a:rPr lang="en-US" sz="1200" kern="0" dirty="0" smtClean="0">
                          <a:effectLst/>
                          <a:latin typeface="Times New Roman"/>
                          <a:ea typeface="宋体"/>
                          <a:cs typeface="Times New Roman"/>
                        </a:rPr>
                        <a:t>   # </a:t>
                      </a:r>
                      <a:r>
                        <a:rPr lang="zh-CN" altLang="en-US" sz="1200" kern="0" dirty="0" smtClean="0">
                          <a:effectLst/>
                          <a:latin typeface="Times New Roman"/>
                          <a:ea typeface="+mn-ea"/>
                          <a:cs typeface="Times New Roman"/>
                        </a:rPr>
                        <a:t>获取股指期货的保证金比率</a:t>
                      </a:r>
                    </a:p>
                    <a:p>
                      <a:pPr indent="266700" algn="l">
                        <a:spcAft>
                          <a:spcPts val="0"/>
                        </a:spcAft>
                      </a:pPr>
                      <a:r>
                        <a:rPr lang="zh-CN" altLang="en-US" sz="1200" kern="0" dirty="0" smtClean="0">
                          <a:effectLst/>
                          <a:latin typeface="Times New Roman"/>
                          <a:ea typeface="+mn-ea"/>
                          <a:cs typeface="Times New Roman"/>
                        </a:rPr>
                        <a:t>   </a:t>
                      </a:r>
                      <a:r>
                        <a:rPr lang="en-US" sz="1200" kern="0" dirty="0" smtClean="0">
                          <a:effectLst/>
                          <a:latin typeface="Times New Roman"/>
                          <a:ea typeface="宋体"/>
                          <a:cs typeface="Times New Roman"/>
                        </a:rPr>
                        <a:t>ratio = </a:t>
                      </a:r>
                      <a:r>
                        <a:rPr lang="en-US" sz="1200" kern="0" dirty="0" err="1" smtClean="0">
                          <a:effectLst/>
                          <a:latin typeface="Times New Roman"/>
                          <a:ea typeface="宋体"/>
                          <a:cs typeface="Times New Roman"/>
                        </a:rPr>
                        <a:t>get_history_instruments</a:t>
                      </a:r>
                      <a:r>
                        <a:rPr lang="en-US" sz="1200" kern="0" dirty="0" smtClean="0">
                          <a:effectLst/>
                          <a:latin typeface="Times New Roman"/>
                          <a:ea typeface="宋体"/>
                          <a:cs typeface="Times New Roman"/>
                        </a:rPr>
                        <a:t>(symbols=</a:t>
                      </a:r>
                      <a:r>
                        <a:rPr lang="en-US" sz="1200" kern="0" dirty="0" err="1" smtClean="0">
                          <a:effectLst/>
                          <a:latin typeface="Times New Roman"/>
                          <a:ea typeface="宋体"/>
                          <a:cs typeface="Times New Roman"/>
                        </a:rPr>
                        <a:t>index_futures</a:t>
                      </a:r>
                      <a:r>
                        <a:rPr lang="en-US" sz="1200" kern="0" dirty="0" smtClean="0">
                          <a:effectLst/>
                          <a:latin typeface="Times New Roman"/>
                          <a:ea typeface="宋体"/>
                          <a:cs typeface="Times New Roman"/>
                        </a:rPr>
                        <a:t>, </a:t>
                      </a:r>
                      <a:r>
                        <a:rPr lang="en-US" sz="1200" kern="0" dirty="0" err="1" smtClean="0">
                          <a:effectLst/>
                          <a:latin typeface="Times New Roman"/>
                          <a:ea typeface="宋体"/>
                          <a:cs typeface="Times New Roman"/>
                        </a:rPr>
                        <a:t>start_date</a:t>
                      </a:r>
                      <a:r>
                        <a:rPr lang="en-US" sz="1200" kern="0" dirty="0" smtClean="0">
                          <a:effectLst/>
                          <a:latin typeface="Times New Roman"/>
                          <a:ea typeface="宋体"/>
                          <a:cs typeface="Times New Roman"/>
                        </a:rPr>
                        <a:t>=</a:t>
                      </a:r>
                      <a:r>
                        <a:rPr lang="en-US" sz="1200" kern="0" dirty="0" err="1" smtClean="0">
                          <a:effectLst/>
                          <a:latin typeface="Times New Roman"/>
                          <a:ea typeface="宋体"/>
                          <a:cs typeface="Times New Roman"/>
                        </a:rPr>
                        <a:t>last_day</a:t>
                      </a:r>
                      <a:r>
                        <a:rPr lang="en-US" sz="1200" kern="0" dirty="0" smtClean="0">
                          <a:effectLst/>
                          <a:latin typeface="Times New Roman"/>
                          <a:ea typeface="宋体"/>
                          <a:cs typeface="Times New Roman"/>
                        </a:rPr>
                        <a:t>, </a:t>
                      </a:r>
                      <a:r>
                        <a:rPr lang="en-US" sz="1200" kern="0" dirty="0" err="1" smtClean="0">
                          <a:effectLst/>
                          <a:latin typeface="Times New Roman"/>
                          <a:ea typeface="宋体"/>
                          <a:cs typeface="Times New Roman"/>
                        </a:rPr>
                        <a:t>end_date</a:t>
                      </a:r>
                      <a:r>
                        <a:rPr lang="en-US" sz="1200" kern="0" dirty="0" smtClean="0">
                          <a:effectLst/>
                          <a:latin typeface="Times New Roman"/>
                          <a:ea typeface="宋体"/>
                          <a:cs typeface="Times New Roman"/>
                        </a:rPr>
                        <a:t>=</a:t>
                      </a:r>
                      <a:r>
                        <a:rPr lang="en-US" sz="1200" kern="0" dirty="0" err="1" smtClean="0">
                          <a:effectLst/>
                          <a:latin typeface="Times New Roman"/>
                          <a:ea typeface="宋体"/>
                          <a:cs typeface="Times New Roman"/>
                        </a:rPr>
                        <a:t>last_day</a:t>
                      </a:r>
                      <a:r>
                        <a:rPr lang="en-US" sz="1200" kern="0" dirty="0" smtClean="0">
                          <a:effectLst/>
                          <a:latin typeface="Times New Roman"/>
                          <a:ea typeface="宋体"/>
                          <a:cs typeface="Times New Roman"/>
                        </a:rPr>
                        <a:t>)[0]['</a:t>
                      </a:r>
                      <a:r>
                        <a:rPr lang="en-US" sz="1200" kern="0" dirty="0" err="1" smtClean="0">
                          <a:effectLst/>
                          <a:latin typeface="Times New Roman"/>
                          <a:ea typeface="宋体"/>
                          <a:cs typeface="Times New Roman"/>
                        </a:rPr>
                        <a:t>margin_ratio</a:t>
                      </a:r>
                      <a:r>
                        <a:rPr lang="en-US" sz="1200" kern="0" dirty="0" smtClean="0">
                          <a:effectLst/>
                          <a:latin typeface="Times New Roman"/>
                          <a:ea typeface="宋体"/>
                          <a:cs typeface="Times New Roman"/>
                        </a:rPr>
                        <a:t>']</a:t>
                      </a:r>
                    </a:p>
                    <a:p>
                      <a:pPr indent="266700" algn="l">
                        <a:spcAft>
                          <a:spcPts val="0"/>
                        </a:spcAft>
                      </a:pPr>
                      <a:r>
                        <a:rPr lang="en-US" sz="1200" kern="0" dirty="0" smtClean="0">
                          <a:effectLst/>
                          <a:latin typeface="Times New Roman"/>
                          <a:ea typeface="宋体"/>
                          <a:cs typeface="Times New Roman"/>
                        </a:rPr>
                        <a:t>   # </a:t>
                      </a:r>
                      <a:r>
                        <a:rPr lang="zh-CN" altLang="en-US" sz="1200" kern="0" dirty="0" smtClean="0">
                          <a:effectLst/>
                          <a:latin typeface="Times New Roman"/>
                          <a:ea typeface="+mn-ea"/>
                          <a:cs typeface="Times New Roman"/>
                        </a:rPr>
                        <a:t>更新股指期货的权重</a:t>
                      </a:r>
                      <a:endParaRPr lang="en-US" altLang="zh-CN" sz="1200" kern="0" dirty="0" smtClean="0">
                        <a:effectLst/>
                        <a:latin typeface="Times New Roman"/>
                        <a:ea typeface="+mn-ea"/>
                        <a:cs typeface="Times New Roman"/>
                      </a:endParaRPr>
                    </a:p>
                    <a:p>
                      <a:pPr indent="266700" algn="l">
                        <a:spcAft>
                          <a:spcPts val="0"/>
                        </a:spcAft>
                      </a:pPr>
                      <a:r>
                        <a:rPr lang="en-US" altLang="zh-CN" sz="1200" kern="100" dirty="0" smtClean="0">
                          <a:effectLst/>
                          <a:latin typeface="+mn-lt"/>
                          <a:ea typeface="+mn-ea"/>
                          <a:cs typeface="Times New Roman"/>
                        </a:rPr>
                        <a:t> percent = </a:t>
                      </a:r>
                      <a:r>
                        <a:rPr lang="en-US" altLang="zh-CN" sz="1200" kern="100" dirty="0" err="1" smtClean="0">
                          <a:effectLst/>
                          <a:latin typeface="+mn-lt"/>
                          <a:ea typeface="+mn-ea"/>
                          <a:cs typeface="Times New Roman"/>
                        </a:rPr>
                        <a:t>context.percentage_futures</a:t>
                      </a:r>
                      <a:r>
                        <a:rPr lang="en-US" altLang="zh-CN" sz="1200" kern="100" dirty="0" smtClean="0">
                          <a:effectLst/>
                          <a:latin typeface="+mn-lt"/>
                          <a:ea typeface="+mn-ea"/>
                          <a:cs typeface="Times New Roman"/>
                        </a:rPr>
                        <a:t> * ratio</a:t>
                      </a:r>
                    </a:p>
                    <a:p>
                      <a:pPr indent="266700" algn="l">
                        <a:spcAft>
                          <a:spcPts val="0"/>
                        </a:spcAft>
                      </a:pPr>
                      <a:r>
                        <a:rPr lang="en-US" altLang="zh-CN" sz="1200" kern="100" dirty="0" smtClean="0">
                          <a:effectLst/>
                          <a:latin typeface="+mn-lt"/>
                          <a:ea typeface="+mn-ea"/>
                          <a:cs typeface="Times New Roman"/>
                        </a:rPr>
                        <a:t>   # </a:t>
                      </a:r>
                      <a:r>
                        <a:rPr lang="zh-CN" altLang="en-US" sz="1200" kern="100" dirty="0" smtClean="0">
                          <a:effectLst/>
                          <a:latin typeface="+mn-lt"/>
                          <a:ea typeface="+mn-ea"/>
                          <a:cs typeface="Times New Roman"/>
                        </a:rPr>
                        <a:t>买入股指期货对冲</a:t>
                      </a:r>
                    </a:p>
                    <a:p>
                      <a:pPr indent="266700" algn="l">
                        <a:spcAft>
                          <a:spcPts val="0"/>
                        </a:spcAft>
                      </a:pPr>
                      <a:r>
                        <a:rPr lang="zh-CN" altLang="en-US" sz="1200" kern="100" dirty="0" smtClean="0">
                          <a:effectLst/>
                          <a:latin typeface="+mn-lt"/>
                          <a:ea typeface="+mn-ea"/>
                          <a:cs typeface="Times New Roman"/>
                        </a:rPr>
                        <a:t>   </a:t>
                      </a:r>
                      <a:r>
                        <a:rPr lang="en-US" altLang="zh-CN" sz="1200" kern="100" dirty="0" smtClean="0">
                          <a:effectLst/>
                          <a:latin typeface="+mn-lt"/>
                          <a:ea typeface="+mn-ea"/>
                          <a:cs typeface="Times New Roman"/>
                        </a:rPr>
                        <a:t># </a:t>
                      </a:r>
                      <a:r>
                        <a:rPr lang="zh-CN" altLang="en-US" sz="1200" kern="100" dirty="0" smtClean="0">
                          <a:effectLst/>
                          <a:latin typeface="+mn-lt"/>
                          <a:ea typeface="+mn-ea"/>
                          <a:cs typeface="Times New Roman"/>
                        </a:rPr>
                        <a:t>注意：股指期货的</a:t>
                      </a:r>
                      <a:r>
                        <a:rPr lang="en-US" altLang="zh-CN" sz="1200" kern="100" dirty="0" smtClean="0">
                          <a:effectLst/>
                          <a:latin typeface="+mn-lt"/>
                          <a:ea typeface="+mn-ea"/>
                          <a:cs typeface="Times New Roman"/>
                        </a:rPr>
                        <a:t>percent</a:t>
                      </a:r>
                      <a:r>
                        <a:rPr lang="zh-CN" altLang="en-US" sz="1200" kern="100" dirty="0" smtClean="0">
                          <a:effectLst/>
                          <a:latin typeface="+mn-lt"/>
                          <a:ea typeface="+mn-ea"/>
                          <a:cs typeface="Times New Roman"/>
                        </a:rPr>
                        <a:t>参数是按照期货的保证金来算比例，不是按照合约价值， 比如说</a:t>
                      </a:r>
                      <a:r>
                        <a:rPr lang="en-US" altLang="zh-CN" sz="1200" kern="100" dirty="0" smtClean="0">
                          <a:effectLst/>
                          <a:latin typeface="+mn-lt"/>
                          <a:ea typeface="+mn-ea"/>
                          <a:cs typeface="Times New Roman"/>
                        </a:rPr>
                        <a:t>0.1</a:t>
                      </a:r>
                      <a:r>
                        <a:rPr lang="zh-CN" altLang="en-US" sz="1200" kern="100" dirty="0" smtClean="0">
                          <a:effectLst/>
                          <a:latin typeface="+mn-lt"/>
                          <a:ea typeface="+mn-ea"/>
                          <a:cs typeface="Times New Roman"/>
                        </a:rPr>
                        <a:t>就是用</a:t>
                      </a:r>
                      <a:r>
                        <a:rPr lang="en-US" altLang="zh-CN" sz="1200" kern="100" dirty="0" smtClean="0">
                          <a:effectLst/>
                          <a:latin typeface="+mn-lt"/>
                          <a:ea typeface="+mn-ea"/>
                          <a:cs typeface="Times New Roman"/>
                        </a:rPr>
                        <a:t>0.1</a:t>
                      </a:r>
                      <a:r>
                        <a:rPr lang="zh-CN" altLang="en-US" sz="1200" kern="100" dirty="0" smtClean="0">
                          <a:effectLst/>
                          <a:latin typeface="+mn-lt"/>
                          <a:ea typeface="+mn-ea"/>
                          <a:cs typeface="Times New Roman"/>
                        </a:rPr>
                        <a:t>的仓位的资金全部买入期货。</a:t>
                      </a:r>
                      <a:endParaRPr lang="en-US" altLang="zh-CN" sz="1200" kern="100" dirty="0" smtClean="0">
                        <a:effectLst/>
                        <a:latin typeface="+mn-lt"/>
                        <a:ea typeface="+mn-ea"/>
                        <a:cs typeface="Times New Roman"/>
                      </a:endParaRPr>
                    </a:p>
                  </a:txBody>
                  <a:tcPr marL="20573" marR="2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429002581"/>
              </p:ext>
            </p:extLst>
          </p:nvPr>
        </p:nvGraphicFramePr>
        <p:xfrm>
          <a:off x="6381651" y="692696"/>
          <a:ext cx="5256584" cy="5832648"/>
        </p:xfrm>
        <a:graphic>
          <a:graphicData uri="http://schemas.openxmlformats.org/drawingml/2006/table">
            <a:tbl>
              <a:tblPr firstRow="1" firstCol="1" bandRow="1"/>
              <a:tblGrid>
                <a:gridCol w="5256584"/>
              </a:tblGrid>
              <a:tr h="5832648">
                <a:tc>
                  <a:txBody>
                    <a:bodyPr/>
                    <a:lstStyle/>
                    <a:p>
                      <a:pPr indent="266700" algn="l">
                        <a:spcAft>
                          <a:spcPts val="0"/>
                        </a:spcAft>
                      </a:pPr>
                      <a:r>
                        <a:rPr lang="en-US" altLang="zh-CN" sz="1200" kern="100" dirty="0" err="1" smtClean="0">
                          <a:effectLst/>
                          <a:latin typeface="+mn-lt"/>
                          <a:ea typeface="+mn-ea"/>
                          <a:cs typeface="Times New Roman"/>
                        </a:rPr>
                        <a:t>order_target_percent</a:t>
                      </a:r>
                      <a:r>
                        <a:rPr lang="en-US" altLang="zh-CN" sz="1200" kern="100" dirty="0" smtClean="0">
                          <a:effectLst/>
                          <a:latin typeface="+mn-lt"/>
                          <a:ea typeface="+mn-ea"/>
                          <a:cs typeface="Times New Roman"/>
                        </a:rPr>
                        <a:t>(symbol=</a:t>
                      </a:r>
                      <a:r>
                        <a:rPr lang="en-US" altLang="zh-CN" sz="1200" kern="100" dirty="0" err="1" smtClean="0">
                          <a:effectLst/>
                          <a:latin typeface="+mn-lt"/>
                          <a:ea typeface="+mn-ea"/>
                          <a:cs typeface="Times New Roman"/>
                        </a:rPr>
                        <a:t>index_futures</a:t>
                      </a:r>
                      <a:r>
                        <a:rPr lang="en-US" altLang="zh-CN" sz="1200" kern="100" dirty="0" smtClean="0">
                          <a:effectLst/>
                          <a:latin typeface="+mn-lt"/>
                          <a:ea typeface="+mn-ea"/>
                          <a:cs typeface="Times New Roman"/>
                        </a:rPr>
                        <a:t>, percent=percent, </a:t>
                      </a:r>
                      <a:r>
                        <a:rPr lang="en-US" altLang="zh-CN" sz="1200" kern="100" dirty="0" err="1" smtClean="0">
                          <a:effectLst/>
                          <a:latin typeface="+mn-lt"/>
                          <a:ea typeface="+mn-ea"/>
                          <a:cs typeface="Times New Roman"/>
                        </a:rPr>
                        <a:t>order_type</a:t>
                      </a:r>
                      <a:r>
                        <a:rPr lang="en-US" altLang="zh-CN" sz="1200" kern="100" dirty="0" smtClean="0">
                          <a:effectLst/>
                          <a:latin typeface="+mn-lt"/>
                          <a:ea typeface="+mn-ea"/>
                          <a:cs typeface="Times New Roman"/>
                        </a:rPr>
                        <a:t>=</a:t>
                      </a:r>
                      <a:r>
                        <a:rPr lang="en-US" altLang="zh-CN" sz="1200" kern="100" dirty="0" err="1" smtClean="0">
                          <a:effectLst/>
                          <a:latin typeface="+mn-lt"/>
                          <a:ea typeface="+mn-ea"/>
                          <a:cs typeface="Times New Roman"/>
                        </a:rPr>
                        <a:t>OrderType_Market</a:t>
                      </a:r>
                      <a:r>
                        <a:rPr lang="en-US" altLang="zh-CN" sz="1200" kern="100" dirty="0" smtClean="0">
                          <a:effectLst/>
                          <a:latin typeface="+mn-lt"/>
                          <a:ea typeface="+mn-ea"/>
                          <a:cs typeface="Times New Roman"/>
                        </a:rPr>
                        <a:t>,</a:t>
                      </a:r>
                    </a:p>
                    <a:p>
                      <a:pPr indent="266700" algn="l">
                        <a:spcAft>
                          <a:spcPts val="0"/>
                        </a:spcAft>
                      </a:pPr>
                      <a:r>
                        <a:rPr lang="en-US" altLang="zh-CN" sz="1200" kern="100" dirty="0" smtClean="0">
                          <a:effectLst/>
                          <a:latin typeface="+mn-lt"/>
                          <a:ea typeface="+mn-ea"/>
                          <a:cs typeface="Times New Roman"/>
                        </a:rPr>
                        <a:t>                        </a:t>
                      </a:r>
                      <a:r>
                        <a:rPr lang="en-US" altLang="zh-CN" sz="1200" kern="100" dirty="0" err="1" smtClean="0">
                          <a:effectLst/>
                          <a:latin typeface="+mn-lt"/>
                          <a:ea typeface="+mn-ea"/>
                          <a:cs typeface="Times New Roman"/>
                        </a:rPr>
                        <a:t>position_side</a:t>
                      </a:r>
                      <a:r>
                        <a:rPr lang="en-US" altLang="zh-CN" sz="1200" kern="100" dirty="0" smtClean="0">
                          <a:effectLst/>
                          <a:latin typeface="+mn-lt"/>
                          <a:ea typeface="+mn-ea"/>
                          <a:cs typeface="Times New Roman"/>
                        </a:rPr>
                        <a:t>=</a:t>
                      </a:r>
                      <a:r>
                        <a:rPr lang="en-US" altLang="zh-CN" sz="1200" kern="100" dirty="0" err="1" smtClean="0">
                          <a:effectLst/>
                          <a:latin typeface="+mn-lt"/>
                          <a:ea typeface="+mn-ea"/>
                          <a:cs typeface="Times New Roman"/>
                        </a:rPr>
                        <a:t>PositionSide_Short</a:t>
                      </a:r>
                      <a:r>
                        <a:rPr lang="en-US" altLang="zh-CN" sz="1200" kern="100" dirty="0" smtClean="0">
                          <a:effectLst/>
                          <a:latin typeface="+mn-lt"/>
                          <a:ea typeface="+mn-ea"/>
                          <a:cs typeface="Times New Roman"/>
                        </a:rPr>
                        <a:t>)</a:t>
                      </a:r>
                    </a:p>
                    <a:p>
                      <a:pPr indent="266700" algn="l">
                        <a:spcAft>
                          <a:spcPts val="0"/>
                        </a:spcAft>
                      </a:pPr>
                      <a:r>
                        <a:rPr lang="en-US" altLang="zh-CN" sz="1200" kern="100" dirty="0" smtClean="0">
                          <a:effectLst/>
                          <a:latin typeface="+mn-lt"/>
                          <a:ea typeface="+mn-ea"/>
                          <a:cs typeface="Times New Roman"/>
                        </a:rPr>
                        <a:t>   print(</a:t>
                      </a:r>
                      <a:r>
                        <a:rPr lang="en-US" altLang="zh-CN" sz="1200" kern="100" dirty="0" err="1" smtClean="0">
                          <a:effectLst/>
                          <a:latin typeface="+mn-lt"/>
                          <a:ea typeface="+mn-ea"/>
                          <a:cs typeface="Times New Roman"/>
                        </a:rPr>
                        <a:t>index_futures</a:t>
                      </a:r>
                      <a:r>
                        <a:rPr lang="en-US" altLang="zh-CN" sz="1200" kern="100" dirty="0" smtClean="0">
                          <a:effectLst/>
                          <a:latin typeface="+mn-lt"/>
                          <a:ea typeface="+mn-ea"/>
                          <a:cs typeface="Times New Roman"/>
                        </a:rPr>
                        <a:t>, '</a:t>
                      </a:r>
                      <a:r>
                        <a:rPr lang="zh-CN" altLang="en-US" sz="1200" kern="100" dirty="0" smtClean="0">
                          <a:effectLst/>
                          <a:latin typeface="+mn-lt"/>
                          <a:ea typeface="+mn-ea"/>
                          <a:cs typeface="Times New Roman"/>
                        </a:rPr>
                        <a:t>以市价单调空仓到仓位</a:t>
                      </a:r>
                      <a:r>
                        <a:rPr lang="en-US" altLang="zh-CN" sz="1200" kern="100" dirty="0" smtClean="0">
                          <a:effectLst/>
                          <a:latin typeface="+mn-lt"/>
                          <a:ea typeface="+mn-ea"/>
                          <a:cs typeface="Times New Roman"/>
                        </a:rPr>
                        <a:t>', percent)</a:t>
                      </a:r>
                    </a:p>
                    <a:p>
                      <a:pPr indent="266700" algn="l">
                        <a:spcAft>
                          <a:spcPts val="0"/>
                        </a:spcAft>
                      </a:pPr>
                      <a:r>
                        <a:rPr lang="en-US" altLang="zh-CN" sz="1200" kern="100" dirty="0" smtClean="0">
                          <a:effectLst/>
                          <a:latin typeface="+mn-lt"/>
                          <a:ea typeface="+mn-ea"/>
                          <a:cs typeface="Times New Roman"/>
                        </a:rPr>
                        <a:t>if __name__ == '__main__':</a:t>
                      </a:r>
                    </a:p>
                    <a:p>
                      <a:pPr indent="266700" algn="l">
                        <a:spcAft>
                          <a:spcPts val="0"/>
                        </a:spcAft>
                      </a:pPr>
                      <a:r>
                        <a:rPr lang="en-US" altLang="zh-CN" sz="1200" kern="100" dirty="0" smtClean="0">
                          <a:effectLst/>
                          <a:latin typeface="+mn-lt"/>
                          <a:ea typeface="+mn-ea"/>
                          <a:cs typeface="Times New Roman"/>
                        </a:rPr>
                        <a:t>   '''</a:t>
                      </a:r>
                    </a:p>
                    <a:p>
                      <a:pPr indent="266700" algn="l">
                        <a:spcAft>
                          <a:spcPts val="0"/>
                        </a:spcAft>
                      </a:pPr>
                      <a:r>
                        <a:rPr lang="en-US" altLang="zh-CN" sz="1200" kern="100" dirty="0" smtClean="0">
                          <a:effectLst/>
                          <a:latin typeface="+mn-lt"/>
                          <a:ea typeface="+mn-ea"/>
                          <a:cs typeface="Times New Roman"/>
                        </a:rPr>
                        <a:t>   </a:t>
                      </a:r>
                      <a:r>
                        <a:rPr lang="en-US" altLang="zh-CN" sz="1200" kern="100" dirty="0" err="1" smtClean="0">
                          <a:effectLst/>
                          <a:latin typeface="+mn-lt"/>
                          <a:ea typeface="+mn-ea"/>
                          <a:cs typeface="Times New Roman"/>
                        </a:rPr>
                        <a:t>strategy_id</a:t>
                      </a:r>
                      <a:r>
                        <a:rPr lang="zh-CN" altLang="en-US" sz="1200" kern="100" dirty="0" smtClean="0">
                          <a:effectLst/>
                          <a:latin typeface="+mn-lt"/>
                          <a:ea typeface="+mn-ea"/>
                          <a:cs typeface="Times New Roman"/>
                        </a:rPr>
                        <a:t>策略</a:t>
                      </a:r>
                      <a:r>
                        <a:rPr lang="en-US" altLang="zh-CN" sz="1200" kern="100" dirty="0" smtClean="0">
                          <a:effectLst/>
                          <a:latin typeface="+mn-lt"/>
                          <a:ea typeface="+mn-ea"/>
                          <a:cs typeface="Times New Roman"/>
                        </a:rPr>
                        <a:t>ID,</a:t>
                      </a:r>
                      <a:r>
                        <a:rPr lang="zh-CN" altLang="en-US" sz="1200" kern="100" dirty="0" smtClean="0">
                          <a:effectLst/>
                          <a:latin typeface="+mn-lt"/>
                          <a:ea typeface="+mn-ea"/>
                          <a:cs typeface="Times New Roman"/>
                        </a:rPr>
                        <a:t>由系统生成</a:t>
                      </a:r>
                    </a:p>
                    <a:p>
                      <a:pPr indent="266700" algn="l">
                        <a:spcAft>
                          <a:spcPts val="0"/>
                        </a:spcAft>
                      </a:pPr>
                      <a:r>
                        <a:rPr lang="zh-CN" altLang="en-US" sz="1200" kern="100" dirty="0" smtClean="0">
                          <a:effectLst/>
                          <a:latin typeface="+mn-lt"/>
                          <a:ea typeface="+mn-ea"/>
                          <a:cs typeface="Times New Roman"/>
                        </a:rPr>
                        <a:t>   </a:t>
                      </a:r>
                      <a:r>
                        <a:rPr lang="en-US" altLang="zh-CN" sz="1200" kern="100" dirty="0" smtClean="0">
                          <a:effectLst/>
                          <a:latin typeface="+mn-lt"/>
                          <a:ea typeface="+mn-ea"/>
                          <a:cs typeface="Times New Roman"/>
                        </a:rPr>
                        <a:t>filename</a:t>
                      </a:r>
                      <a:r>
                        <a:rPr lang="zh-CN" altLang="en-US" sz="1200" kern="100" dirty="0" smtClean="0">
                          <a:effectLst/>
                          <a:latin typeface="+mn-lt"/>
                          <a:ea typeface="+mn-ea"/>
                          <a:cs typeface="Times New Roman"/>
                        </a:rPr>
                        <a:t>文件名</a:t>
                      </a:r>
                      <a:r>
                        <a:rPr lang="en-US" altLang="zh-CN" sz="1200" kern="100" dirty="0" smtClean="0">
                          <a:effectLst/>
                          <a:latin typeface="+mn-lt"/>
                          <a:ea typeface="+mn-ea"/>
                          <a:cs typeface="Times New Roman"/>
                        </a:rPr>
                        <a:t>,</a:t>
                      </a:r>
                      <a:r>
                        <a:rPr lang="zh-CN" altLang="en-US" sz="1200" kern="100" dirty="0" smtClean="0">
                          <a:effectLst/>
                          <a:latin typeface="+mn-lt"/>
                          <a:ea typeface="+mn-ea"/>
                          <a:cs typeface="Times New Roman"/>
                        </a:rPr>
                        <a:t>请与本文件名保持一致</a:t>
                      </a:r>
                    </a:p>
                    <a:p>
                      <a:pPr indent="266700" algn="l">
                        <a:spcAft>
                          <a:spcPts val="0"/>
                        </a:spcAft>
                      </a:pPr>
                      <a:r>
                        <a:rPr lang="zh-CN" altLang="en-US" sz="1200" kern="100" dirty="0" smtClean="0">
                          <a:effectLst/>
                          <a:latin typeface="+mn-lt"/>
                          <a:ea typeface="+mn-ea"/>
                          <a:cs typeface="Times New Roman"/>
                        </a:rPr>
                        <a:t>   </a:t>
                      </a:r>
                      <a:r>
                        <a:rPr lang="en-US" altLang="zh-CN" sz="1200" kern="100" dirty="0" smtClean="0">
                          <a:effectLst/>
                          <a:latin typeface="+mn-lt"/>
                          <a:ea typeface="+mn-ea"/>
                          <a:cs typeface="Times New Roman"/>
                        </a:rPr>
                        <a:t>mode</a:t>
                      </a:r>
                      <a:r>
                        <a:rPr lang="zh-CN" altLang="en-US" sz="1200" kern="100" dirty="0" smtClean="0">
                          <a:effectLst/>
                          <a:latin typeface="+mn-lt"/>
                          <a:ea typeface="+mn-ea"/>
                          <a:cs typeface="Times New Roman"/>
                        </a:rPr>
                        <a:t>实时模式</a:t>
                      </a:r>
                      <a:r>
                        <a:rPr lang="en-US" altLang="zh-CN" sz="1200" kern="100" dirty="0" smtClean="0">
                          <a:effectLst/>
                          <a:latin typeface="+mn-lt"/>
                          <a:ea typeface="+mn-ea"/>
                          <a:cs typeface="Times New Roman"/>
                        </a:rPr>
                        <a:t>:MODE_LIVE</a:t>
                      </a:r>
                      <a:r>
                        <a:rPr lang="zh-CN" altLang="en-US" sz="1200" kern="100" dirty="0" smtClean="0">
                          <a:effectLst/>
                          <a:latin typeface="+mn-lt"/>
                          <a:ea typeface="+mn-ea"/>
                          <a:cs typeface="Times New Roman"/>
                        </a:rPr>
                        <a:t>回测模式</a:t>
                      </a:r>
                      <a:r>
                        <a:rPr lang="en-US" altLang="zh-CN" sz="1200" kern="100" dirty="0" smtClean="0">
                          <a:effectLst/>
                          <a:latin typeface="+mn-lt"/>
                          <a:ea typeface="+mn-ea"/>
                          <a:cs typeface="Times New Roman"/>
                        </a:rPr>
                        <a:t>:MODE_BACKTEST</a:t>
                      </a:r>
                    </a:p>
                    <a:p>
                      <a:pPr indent="266700" algn="l">
                        <a:spcAft>
                          <a:spcPts val="0"/>
                        </a:spcAft>
                      </a:pPr>
                      <a:r>
                        <a:rPr lang="en-US" altLang="zh-CN" sz="1200" kern="100" dirty="0" smtClean="0">
                          <a:effectLst/>
                          <a:latin typeface="+mn-lt"/>
                          <a:ea typeface="+mn-ea"/>
                          <a:cs typeface="Times New Roman"/>
                        </a:rPr>
                        <a:t>   token</a:t>
                      </a:r>
                      <a:r>
                        <a:rPr lang="zh-CN" altLang="en-US" sz="1200" kern="100" dirty="0" smtClean="0">
                          <a:effectLst/>
                          <a:latin typeface="+mn-lt"/>
                          <a:ea typeface="+mn-ea"/>
                          <a:cs typeface="Times New Roman"/>
                        </a:rPr>
                        <a:t>绑定计算机的</a:t>
                      </a:r>
                      <a:r>
                        <a:rPr lang="en-US" altLang="zh-CN" sz="1200" kern="100" dirty="0" smtClean="0">
                          <a:effectLst/>
                          <a:latin typeface="+mn-lt"/>
                          <a:ea typeface="+mn-ea"/>
                          <a:cs typeface="Times New Roman"/>
                        </a:rPr>
                        <a:t>ID,</a:t>
                      </a:r>
                      <a:r>
                        <a:rPr lang="zh-CN" altLang="en-US" sz="1200" kern="100" dirty="0" smtClean="0">
                          <a:effectLst/>
                          <a:latin typeface="+mn-lt"/>
                          <a:ea typeface="+mn-ea"/>
                          <a:cs typeface="Times New Roman"/>
                        </a:rPr>
                        <a:t>可在系统设置</a:t>
                      </a:r>
                      <a:r>
                        <a:rPr lang="en-US" altLang="zh-CN" sz="1200" kern="100" dirty="0" smtClean="0">
                          <a:effectLst/>
                          <a:latin typeface="+mn-lt"/>
                          <a:ea typeface="+mn-ea"/>
                          <a:cs typeface="Times New Roman"/>
                        </a:rPr>
                        <a:t>-</a:t>
                      </a:r>
                      <a:r>
                        <a:rPr lang="zh-CN" altLang="en-US" sz="1200" kern="100" dirty="0" smtClean="0">
                          <a:effectLst/>
                          <a:latin typeface="+mn-lt"/>
                          <a:ea typeface="+mn-ea"/>
                          <a:cs typeface="Times New Roman"/>
                        </a:rPr>
                        <a:t>密钥管理中生成</a:t>
                      </a:r>
                    </a:p>
                    <a:p>
                      <a:pPr indent="266700" algn="l">
                        <a:spcAft>
                          <a:spcPts val="0"/>
                        </a:spcAft>
                      </a:pPr>
                      <a:r>
                        <a:rPr lang="zh-CN" altLang="en-US" sz="1200" kern="100" dirty="0" smtClean="0">
                          <a:effectLst/>
                          <a:latin typeface="+mn-lt"/>
                          <a:ea typeface="+mn-ea"/>
                          <a:cs typeface="Times New Roman"/>
                        </a:rPr>
                        <a:t>   </a:t>
                      </a:r>
                      <a:r>
                        <a:rPr lang="en-US" altLang="zh-CN" sz="1200" kern="100" dirty="0" err="1" smtClean="0">
                          <a:effectLst/>
                          <a:latin typeface="+mn-lt"/>
                          <a:ea typeface="+mn-ea"/>
                          <a:cs typeface="Times New Roman"/>
                        </a:rPr>
                        <a:t>backtest_start_time</a:t>
                      </a:r>
                      <a:r>
                        <a:rPr lang="zh-CN" altLang="en-US" sz="1200" kern="100" dirty="0" smtClean="0">
                          <a:effectLst/>
                          <a:latin typeface="+mn-lt"/>
                          <a:ea typeface="+mn-ea"/>
                          <a:cs typeface="Times New Roman"/>
                        </a:rPr>
                        <a:t>回测开始时间</a:t>
                      </a:r>
                    </a:p>
                    <a:p>
                      <a:pPr indent="266700" algn="l">
                        <a:spcAft>
                          <a:spcPts val="0"/>
                        </a:spcAft>
                      </a:pPr>
                      <a:r>
                        <a:rPr lang="zh-CN" altLang="en-US" sz="1200" kern="100" dirty="0" smtClean="0">
                          <a:effectLst/>
                          <a:latin typeface="+mn-lt"/>
                          <a:ea typeface="+mn-ea"/>
                          <a:cs typeface="Times New Roman"/>
                        </a:rPr>
                        <a:t>   </a:t>
                      </a:r>
                      <a:r>
                        <a:rPr lang="en-US" altLang="zh-CN" sz="1200" kern="100" dirty="0" err="1" smtClean="0">
                          <a:effectLst/>
                          <a:latin typeface="+mn-lt"/>
                          <a:ea typeface="+mn-ea"/>
                          <a:cs typeface="Times New Roman"/>
                        </a:rPr>
                        <a:t>backtest_end_time</a:t>
                      </a:r>
                      <a:r>
                        <a:rPr lang="zh-CN" altLang="en-US" sz="1200" kern="100" dirty="0" smtClean="0">
                          <a:effectLst/>
                          <a:latin typeface="+mn-lt"/>
                          <a:ea typeface="+mn-ea"/>
                          <a:cs typeface="Times New Roman"/>
                        </a:rPr>
                        <a:t>回测结束时间</a:t>
                      </a:r>
                    </a:p>
                    <a:p>
                      <a:pPr indent="266700" algn="l">
                        <a:spcAft>
                          <a:spcPts val="0"/>
                        </a:spcAft>
                      </a:pPr>
                      <a:r>
                        <a:rPr lang="zh-CN" altLang="en-US" sz="1200" kern="100" dirty="0" smtClean="0">
                          <a:effectLst/>
                          <a:latin typeface="+mn-lt"/>
                          <a:ea typeface="+mn-ea"/>
                          <a:cs typeface="Times New Roman"/>
                        </a:rPr>
                        <a:t>   </a:t>
                      </a:r>
                      <a:r>
                        <a:rPr lang="en-US" altLang="zh-CN" sz="1200" kern="100" dirty="0" err="1" smtClean="0">
                          <a:effectLst/>
                          <a:latin typeface="+mn-lt"/>
                          <a:ea typeface="+mn-ea"/>
                          <a:cs typeface="Times New Roman"/>
                        </a:rPr>
                        <a:t>backtest_adjust</a:t>
                      </a:r>
                      <a:r>
                        <a:rPr lang="zh-CN" altLang="en-US" sz="1200" kern="100" dirty="0" smtClean="0">
                          <a:effectLst/>
                          <a:latin typeface="+mn-lt"/>
                          <a:ea typeface="+mn-ea"/>
                          <a:cs typeface="Times New Roman"/>
                        </a:rPr>
                        <a:t>股票复权方式不复权</a:t>
                      </a:r>
                      <a:r>
                        <a:rPr lang="en-US" altLang="zh-CN" sz="1200" kern="100" dirty="0" smtClean="0">
                          <a:effectLst/>
                          <a:latin typeface="+mn-lt"/>
                          <a:ea typeface="+mn-ea"/>
                          <a:cs typeface="Times New Roman"/>
                        </a:rPr>
                        <a:t>:ADJUST_NONE</a:t>
                      </a:r>
                      <a:r>
                        <a:rPr lang="zh-CN" altLang="en-US" sz="1200" kern="100" dirty="0" smtClean="0">
                          <a:effectLst/>
                          <a:latin typeface="+mn-lt"/>
                          <a:ea typeface="+mn-ea"/>
                          <a:cs typeface="Times New Roman"/>
                        </a:rPr>
                        <a:t>前复权</a:t>
                      </a:r>
                      <a:r>
                        <a:rPr lang="en-US" altLang="zh-CN" sz="1200" kern="100" dirty="0" smtClean="0">
                          <a:effectLst/>
                          <a:latin typeface="+mn-lt"/>
                          <a:ea typeface="+mn-ea"/>
                          <a:cs typeface="Times New Roman"/>
                        </a:rPr>
                        <a:t>:ADJUST_PREV</a:t>
                      </a:r>
                      <a:r>
                        <a:rPr lang="zh-CN" altLang="en-US" sz="1200" kern="100" dirty="0" smtClean="0">
                          <a:effectLst/>
                          <a:latin typeface="+mn-lt"/>
                          <a:ea typeface="+mn-ea"/>
                          <a:cs typeface="Times New Roman"/>
                        </a:rPr>
                        <a:t>后复权</a:t>
                      </a:r>
                      <a:r>
                        <a:rPr lang="en-US" altLang="zh-CN" sz="1200" kern="100" dirty="0" smtClean="0">
                          <a:effectLst/>
                          <a:latin typeface="+mn-lt"/>
                          <a:ea typeface="+mn-ea"/>
                          <a:cs typeface="Times New Roman"/>
                        </a:rPr>
                        <a:t>:ADJUST_POST</a:t>
                      </a:r>
                    </a:p>
                    <a:p>
                      <a:pPr indent="266700" algn="l">
                        <a:spcAft>
                          <a:spcPts val="0"/>
                        </a:spcAft>
                      </a:pPr>
                      <a:r>
                        <a:rPr lang="en-US" altLang="zh-CN" sz="1200" kern="100" dirty="0" smtClean="0">
                          <a:effectLst/>
                          <a:latin typeface="+mn-lt"/>
                          <a:ea typeface="+mn-ea"/>
                          <a:cs typeface="Times New Roman"/>
                        </a:rPr>
                        <a:t>   </a:t>
                      </a:r>
                      <a:r>
                        <a:rPr lang="en-US" altLang="zh-CN" sz="1200" kern="100" dirty="0" err="1" smtClean="0">
                          <a:effectLst/>
                          <a:latin typeface="+mn-lt"/>
                          <a:ea typeface="+mn-ea"/>
                          <a:cs typeface="Times New Roman"/>
                        </a:rPr>
                        <a:t>backtest_initial_cash</a:t>
                      </a:r>
                      <a:r>
                        <a:rPr lang="zh-CN" altLang="en-US" sz="1200" kern="100" dirty="0" smtClean="0">
                          <a:effectLst/>
                          <a:latin typeface="+mn-lt"/>
                          <a:ea typeface="+mn-ea"/>
                          <a:cs typeface="Times New Roman"/>
                        </a:rPr>
                        <a:t>回测初始资金</a:t>
                      </a:r>
                    </a:p>
                    <a:p>
                      <a:pPr indent="266700" algn="l">
                        <a:spcAft>
                          <a:spcPts val="0"/>
                        </a:spcAft>
                      </a:pPr>
                      <a:r>
                        <a:rPr lang="zh-CN" altLang="en-US" sz="1200" kern="100" dirty="0" smtClean="0">
                          <a:effectLst/>
                          <a:latin typeface="+mn-lt"/>
                          <a:ea typeface="+mn-ea"/>
                          <a:cs typeface="Times New Roman"/>
                        </a:rPr>
                        <a:t>   </a:t>
                      </a:r>
                      <a:r>
                        <a:rPr lang="en-US" altLang="zh-CN" sz="1200" kern="100" dirty="0" err="1" smtClean="0">
                          <a:effectLst/>
                          <a:latin typeface="+mn-lt"/>
                          <a:ea typeface="+mn-ea"/>
                          <a:cs typeface="Times New Roman"/>
                        </a:rPr>
                        <a:t>backtest_commission_ratio</a:t>
                      </a:r>
                      <a:r>
                        <a:rPr lang="zh-CN" altLang="en-US" sz="1200" kern="100" dirty="0" smtClean="0">
                          <a:effectLst/>
                          <a:latin typeface="+mn-lt"/>
                          <a:ea typeface="+mn-ea"/>
                          <a:cs typeface="Times New Roman"/>
                        </a:rPr>
                        <a:t>回测佣金比例</a:t>
                      </a:r>
                    </a:p>
                    <a:p>
                      <a:pPr indent="266700" algn="l">
                        <a:spcAft>
                          <a:spcPts val="0"/>
                        </a:spcAft>
                      </a:pPr>
                      <a:r>
                        <a:rPr lang="zh-CN" altLang="en-US" sz="1200" kern="100" dirty="0" smtClean="0">
                          <a:effectLst/>
                          <a:latin typeface="+mn-lt"/>
                          <a:ea typeface="+mn-ea"/>
                          <a:cs typeface="Times New Roman"/>
                        </a:rPr>
                        <a:t>   </a:t>
                      </a:r>
                      <a:r>
                        <a:rPr lang="en-US" altLang="zh-CN" sz="1200" kern="100" dirty="0" err="1" smtClean="0">
                          <a:effectLst/>
                          <a:latin typeface="+mn-lt"/>
                          <a:ea typeface="+mn-ea"/>
                          <a:cs typeface="Times New Roman"/>
                        </a:rPr>
                        <a:t>backtest_slippage_ratio</a:t>
                      </a:r>
                      <a:r>
                        <a:rPr lang="zh-CN" altLang="en-US" sz="1200" kern="100" dirty="0" smtClean="0">
                          <a:effectLst/>
                          <a:latin typeface="+mn-lt"/>
                          <a:ea typeface="+mn-ea"/>
                          <a:cs typeface="Times New Roman"/>
                        </a:rPr>
                        <a:t>回测滑点比例</a:t>
                      </a:r>
                    </a:p>
                    <a:p>
                      <a:pPr indent="266700" algn="l">
                        <a:spcAft>
                          <a:spcPts val="0"/>
                        </a:spcAft>
                      </a:pPr>
                      <a:r>
                        <a:rPr lang="zh-CN" altLang="en-US" sz="1200" kern="100" dirty="0" smtClean="0">
                          <a:effectLst/>
                          <a:latin typeface="+mn-lt"/>
                          <a:ea typeface="+mn-ea"/>
                          <a:cs typeface="Times New Roman"/>
                        </a:rPr>
                        <a:t>   </a:t>
                      </a:r>
                      <a:r>
                        <a:rPr lang="en-US" altLang="zh-CN" sz="1200" kern="100" dirty="0" smtClean="0">
                          <a:effectLst/>
                          <a:latin typeface="+mn-lt"/>
                          <a:ea typeface="+mn-ea"/>
                          <a:cs typeface="Times New Roman"/>
                        </a:rPr>
                        <a:t>'''</a:t>
                      </a:r>
                    </a:p>
                    <a:p>
                      <a:pPr indent="266700" algn="l">
                        <a:spcAft>
                          <a:spcPts val="0"/>
                        </a:spcAft>
                      </a:pPr>
                      <a:r>
                        <a:rPr lang="en-US" altLang="zh-CN" sz="1200" kern="100" dirty="0" smtClean="0">
                          <a:effectLst/>
                          <a:latin typeface="+mn-lt"/>
                          <a:ea typeface="+mn-ea"/>
                          <a:cs typeface="Times New Roman"/>
                        </a:rPr>
                        <a:t>   run(</a:t>
                      </a:r>
                      <a:r>
                        <a:rPr lang="en-US" altLang="zh-CN" sz="1200" kern="100" dirty="0" err="1" smtClean="0">
                          <a:effectLst/>
                          <a:latin typeface="+mn-lt"/>
                          <a:ea typeface="+mn-ea"/>
                          <a:cs typeface="Times New Roman"/>
                        </a:rPr>
                        <a:t>strategy_id</a:t>
                      </a:r>
                      <a:r>
                        <a:rPr lang="en-US" altLang="zh-CN" sz="1200" kern="100" dirty="0" smtClean="0">
                          <a:effectLst/>
                          <a:latin typeface="+mn-lt"/>
                          <a:ea typeface="+mn-ea"/>
                          <a:cs typeface="Times New Roman"/>
                        </a:rPr>
                        <a:t>='</a:t>
                      </a:r>
                      <a:r>
                        <a:rPr lang="en-US" altLang="zh-CN" sz="1200" kern="100" dirty="0" err="1" smtClean="0">
                          <a:effectLst/>
                          <a:latin typeface="+mn-lt"/>
                          <a:ea typeface="+mn-ea"/>
                          <a:cs typeface="Times New Roman"/>
                        </a:rPr>
                        <a:t>strategy_id</a:t>
                      </a:r>
                      <a:r>
                        <a:rPr lang="en-US" altLang="zh-CN" sz="1200" kern="100" dirty="0" smtClean="0">
                          <a:effectLst/>
                          <a:latin typeface="+mn-lt"/>
                          <a:ea typeface="+mn-ea"/>
                          <a:cs typeface="Times New Roman"/>
                        </a:rPr>
                        <a:t>',</a:t>
                      </a:r>
                    </a:p>
                    <a:p>
                      <a:pPr indent="266700" algn="l">
                        <a:spcAft>
                          <a:spcPts val="0"/>
                        </a:spcAft>
                      </a:pPr>
                      <a:r>
                        <a:rPr lang="en-US" altLang="zh-CN" sz="1200" kern="100" dirty="0" smtClean="0">
                          <a:effectLst/>
                          <a:latin typeface="+mn-lt"/>
                          <a:ea typeface="+mn-ea"/>
                          <a:cs typeface="Times New Roman"/>
                        </a:rPr>
                        <a:t>       filename='main.py',</a:t>
                      </a:r>
                    </a:p>
                    <a:p>
                      <a:pPr indent="266700" algn="l">
                        <a:spcAft>
                          <a:spcPts val="0"/>
                        </a:spcAft>
                      </a:pPr>
                      <a:r>
                        <a:rPr lang="en-US" altLang="zh-CN" sz="1200" kern="100" dirty="0" smtClean="0">
                          <a:effectLst/>
                          <a:latin typeface="+mn-lt"/>
                          <a:ea typeface="+mn-ea"/>
                          <a:cs typeface="Times New Roman"/>
                        </a:rPr>
                        <a:t>       mode=MODE_BACKTEST,</a:t>
                      </a:r>
                    </a:p>
                    <a:p>
                      <a:pPr indent="266700" algn="l">
                        <a:spcAft>
                          <a:spcPts val="0"/>
                        </a:spcAft>
                      </a:pPr>
                      <a:r>
                        <a:rPr lang="en-US" altLang="zh-CN" sz="1200" kern="100" dirty="0" smtClean="0">
                          <a:effectLst/>
                          <a:latin typeface="+mn-lt"/>
                          <a:ea typeface="+mn-ea"/>
                          <a:cs typeface="Times New Roman"/>
                        </a:rPr>
                        <a:t>       token='</a:t>
                      </a:r>
                      <a:r>
                        <a:rPr lang="en-US" altLang="zh-CN" sz="1200" kern="100" dirty="0" err="1" smtClean="0">
                          <a:effectLst/>
                          <a:latin typeface="+mn-lt"/>
                          <a:ea typeface="+mn-ea"/>
                          <a:cs typeface="Times New Roman"/>
                        </a:rPr>
                        <a:t>token_id</a:t>
                      </a:r>
                      <a:r>
                        <a:rPr lang="en-US" altLang="zh-CN" sz="1200" kern="100" dirty="0" smtClean="0">
                          <a:effectLst/>
                          <a:latin typeface="+mn-lt"/>
                          <a:ea typeface="+mn-ea"/>
                          <a:cs typeface="Times New Roman"/>
                        </a:rPr>
                        <a:t>',</a:t>
                      </a:r>
                    </a:p>
                    <a:p>
                      <a:pPr indent="266700" algn="l">
                        <a:spcAft>
                          <a:spcPts val="0"/>
                        </a:spcAft>
                      </a:pPr>
                      <a:r>
                        <a:rPr lang="en-US" altLang="zh-CN" sz="1200" kern="100" dirty="0" smtClean="0">
                          <a:effectLst/>
                          <a:latin typeface="+mn-lt"/>
                          <a:ea typeface="+mn-ea"/>
                          <a:cs typeface="Times New Roman"/>
                        </a:rPr>
                        <a:t>       </a:t>
                      </a:r>
                      <a:r>
                        <a:rPr lang="en-US" altLang="zh-CN" sz="1200" kern="100" dirty="0" err="1" smtClean="0">
                          <a:effectLst/>
                          <a:latin typeface="+mn-lt"/>
                          <a:ea typeface="+mn-ea"/>
                          <a:cs typeface="Times New Roman"/>
                        </a:rPr>
                        <a:t>backtest_start_time</a:t>
                      </a:r>
                      <a:r>
                        <a:rPr lang="en-US" altLang="zh-CN" sz="1200" kern="100" dirty="0" smtClean="0">
                          <a:effectLst/>
                          <a:latin typeface="+mn-lt"/>
                          <a:ea typeface="+mn-ea"/>
                          <a:cs typeface="Times New Roman"/>
                        </a:rPr>
                        <a:t>='2017-07-01 08:00:00',</a:t>
                      </a:r>
                    </a:p>
                    <a:p>
                      <a:pPr indent="266700" algn="l">
                        <a:spcAft>
                          <a:spcPts val="0"/>
                        </a:spcAft>
                      </a:pPr>
                      <a:r>
                        <a:rPr lang="en-US" altLang="zh-CN" sz="1200" kern="100" dirty="0" smtClean="0">
                          <a:effectLst/>
                          <a:latin typeface="+mn-lt"/>
                          <a:ea typeface="+mn-ea"/>
                          <a:cs typeface="Times New Roman"/>
                        </a:rPr>
                        <a:t>       </a:t>
                      </a:r>
                      <a:r>
                        <a:rPr lang="en-US" altLang="zh-CN" sz="1200" kern="100" dirty="0" err="1" smtClean="0">
                          <a:effectLst/>
                          <a:latin typeface="+mn-lt"/>
                          <a:ea typeface="+mn-ea"/>
                          <a:cs typeface="Times New Roman"/>
                        </a:rPr>
                        <a:t>backtest_end_time</a:t>
                      </a:r>
                      <a:r>
                        <a:rPr lang="en-US" altLang="zh-CN" sz="1200" kern="100" dirty="0" smtClean="0">
                          <a:effectLst/>
                          <a:latin typeface="+mn-lt"/>
                          <a:ea typeface="+mn-ea"/>
                          <a:cs typeface="Times New Roman"/>
                        </a:rPr>
                        <a:t>='2017-10-01 16:00:00',</a:t>
                      </a:r>
                    </a:p>
                    <a:p>
                      <a:pPr indent="266700" algn="l">
                        <a:spcAft>
                          <a:spcPts val="0"/>
                        </a:spcAft>
                      </a:pPr>
                      <a:r>
                        <a:rPr lang="en-US" altLang="zh-CN" sz="1200" kern="100" dirty="0" smtClean="0">
                          <a:effectLst/>
                          <a:latin typeface="+mn-lt"/>
                          <a:ea typeface="+mn-ea"/>
                          <a:cs typeface="Times New Roman"/>
                        </a:rPr>
                        <a:t>       </a:t>
                      </a:r>
                      <a:r>
                        <a:rPr lang="en-US" altLang="zh-CN" sz="1200" kern="100" dirty="0" err="1" smtClean="0">
                          <a:effectLst/>
                          <a:latin typeface="+mn-lt"/>
                          <a:ea typeface="+mn-ea"/>
                          <a:cs typeface="Times New Roman"/>
                        </a:rPr>
                        <a:t>backtest_adjust</a:t>
                      </a:r>
                      <a:r>
                        <a:rPr lang="en-US" altLang="zh-CN" sz="1200" kern="100" dirty="0" smtClean="0">
                          <a:effectLst/>
                          <a:latin typeface="+mn-lt"/>
                          <a:ea typeface="+mn-ea"/>
                          <a:cs typeface="Times New Roman"/>
                        </a:rPr>
                        <a:t>=ADJUST_PREV,</a:t>
                      </a:r>
                    </a:p>
                    <a:p>
                      <a:pPr indent="266700" algn="l">
                        <a:spcAft>
                          <a:spcPts val="0"/>
                        </a:spcAft>
                      </a:pPr>
                      <a:r>
                        <a:rPr lang="en-US" altLang="zh-CN" sz="1200" kern="100" dirty="0" smtClean="0">
                          <a:effectLst/>
                          <a:latin typeface="+mn-lt"/>
                          <a:ea typeface="+mn-ea"/>
                          <a:cs typeface="Times New Roman"/>
                        </a:rPr>
                        <a:t>       </a:t>
                      </a:r>
                      <a:r>
                        <a:rPr lang="en-US" altLang="zh-CN" sz="1200" kern="100" dirty="0" err="1" smtClean="0">
                          <a:effectLst/>
                          <a:latin typeface="+mn-lt"/>
                          <a:ea typeface="+mn-ea"/>
                          <a:cs typeface="Times New Roman"/>
                        </a:rPr>
                        <a:t>backtest_initial_cash</a:t>
                      </a:r>
                      <a:r>
                        <a:rPr lang="en-US" altLang="zh-CN" sz="1200" kern="100" dirty="0" smtClean="0">
                          <a:effectLst/>
                          <a:latin typeface="+mn-lt"/>
                          <a:ea typeface="+mn-ea"/>
                          <a:cs typeface="Times New Roman"/>
                        </a:rPr>
                        <a:t>=10000000,</a:t>
                      </a:r>
                    </a:p>
                    <a:p>
                      <a:pPr indent="266700" algn="l">
                        <a:spcAft>
                          <a:spcPts val="0"/>
                        </a:spcAft>
                      </a:pPr>
                      <a:r>
                        <a:rPr lang="en-US" altLang="zh-CN" sz="1200" kern="100" dirty="0" smtClean="0">
                          <a:effectLst/>
                          <a:latin typeface="+mn-lt"/>
                          <a:ea typeface="+mn-ea"/>
                          <a:cs typeface="Times New Roman"/>
                        </a:rPr>
                        <a:t>       </a:t>
                      </a:r>
                      <a:r>
                        <a:rPr lang="en-US" altLang="zh-CN" sz="1200" kern="100" dirty="0" err="1" smtClean="0">
                          <a:effectLst/>
                          <a:latin typeface="+mn-lt"/>
                          <a:ea typeface="+mn-ea"/>
                          <a:cs typeface="Times New Roman"/>
                        </a:rPr>
                        <a:t>backtest_commission_ratio</a:t>
                      </a:r>
                      <a:r>
                        <a:rPr lang="en-US" altLang="zh-CN" sz="1200" kern="100" dirty="0" smtClean="0">
                          <a:effectLst/>
                          <a:latin typeface="+mn-lt"/>
                          <a:ea typeface="+mn-ea"/>
                          <a:cs typeface="Times New Roman"/>
                        </a:rPr>
                        <a:t>=0.0001,</a:t>
                      </a:r>
                    </a:p>
                    <a:p>
                      <a:pPr indent="266700" algn="l">
                        <a:spcAft>
                          <a:spcPts val="0"/>
                        </a:spcAft>
                      </a:pPr>
                      <a:r>
                        <a:rPr lang="en-US" altLang="zh-CN" sz="1200" kern="100" dirty="0" smtClean="0">
                          <a:effectLst/>
                          <a:latin typeface="+mn-lt"/>
                          <a:ea typeface="+mn-ea"/>
                          <a:cs typeface="Times New Roman"/>
                        </a:rPr>
                        <a:t>       </a:t>
                      </a:r>
                      <a:r>
                        <a:rPr lang="en-US" altLang="zh-CN" sz="1200" kern="100" dirty="0" err="1" smtClean="0">
                          <a:effectLst/>
                          <a:latin typeface="+mn-lt"/>
                          <a:ea typeface="+mn-ea"/>
                          <a:cs typeface="Times New Roman"/>
                        </a:rPr>
                        <a:t>backtest_slippage_ratio</a:t>
                      </a:r>
                      <a:r>
                        <a:rPr lang="en-US" altLang="zh-CN" sz="1200" kern="100" dirty="0" smtClean="0">
                          <a:effectLst/>
                          <a:latin typeface="+mn-lt"/>
                          <a:ea typeface="+mn-ea"/>
                          <a:cs typeface="Times New Roman"/>
                        </a:rPr>
                        <a:t>=0.0001)</a:t>
                      </a:r>
                    </a:p>
                    <a:p>
                      <a:pPr indent="266700" algn="l">
                        <a:spcAft>
                          <a:spcPts val="0"/>
                        </a:spcAft>
                      </a:pPr>
                      <a:endParaRPr lang="zh-CN" sz="1000" kern="100" dirty="0">
                        <a:effectLst/>
                        <a:latin typeface="Calibri"/>
                        <a:ea typeface="宋体"/>
                        <a:cs typeface="Times New Roman"/>
                      </a:endParaRPr>
                    </a:p>
                  </a:txBody>
                  <a:tcPr marL="20573" marR="2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901858816"/>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88104"/>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r>
              <a:rPr lang="zh-CN" altLang="zh-CN" sz="4000" b="1" dirty="0" smtClean="0"/>
              <a:t>本章小结</a:t>
            </a:r>
            <a:endParaRPr lang="en-US" altLang="zh-CN" sz="4000" b="1" dirty="0" smtClean="0"/>
          </a:p>
          <a:p>
            <a:pPr indent="457200">
              <a:lnSpc>
                <a:spcPct val="170000"/>
              </a:lnSpc>
            </a:pPr>
            <a:r>
              <a:rPr lang="zh-CN" altLang="en-US" sz="2800" dirty="0" smtClean="0">
                <a:latin typeface="Times New Roman" panose="02020603050405020304" pitchFamily="18" charset="0"/>
                <a:ea typeface="宋体" panose="02010600030101010101" pitchFamily="2" charset="-122"/>
              </a:rPr>
              <a:t> 套</a:t>
            </a:r>
            <a:r>
              <a:rPr lang="zh-CN" altLang="en-US" sz="2800" dirty="0">
                <a:latin typeface="Times New Roman" panose="02020603050405020304" pitchFamily="18" charset="0"/>
                <a:ea typeface="宋体" panose="02010600030101010101" pitchFamily="2" charset="-122"/>
              </a:rPr>
              <a:t>期保值是期货交易的重要应用之一，也是量化投资中经常采用的重要策略。投资者可以通过在期货市场进行与现货头寸相反的操作对冲持有现货头寸的风险以降低损失。套期保值之所以能够起到风险对冲的作用，其根本的原因在于，期货价格与现货价格受到相同或相似的供求等因素影响，两者的变动趋势趋同，进而通过盈亏相抵起到规避价格风险的目的。套期保值的效果取决于套期保值期间基差风险的大小。为实现预期的套期保值效果，应该选择与被保值资产相关性最高的期货合约，而且要根据套期保值期限适当选择合约的到期月份。为了有效规避风险，交易者可以将点价交易与套期保值结合在一起进行操作。根据基于方差模型、</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模型和</a:t>
            </a:r>
            <a:r>
              <a:rPr lang="en-US" altLang="zh-CN" sz="2800" dirty="0">
                <a:latin typeface="Times New Roman" panose="02020603050405020304" pitchFamily="18" charset="0"/>
                <a:ea typeface="宋体" panose="02010600030101010101" pitchFamily="2" charset="-122"/>
              </a:rPr>
              <a:t>ES</a:t>
            </a:r>
            <a:r>
              <a:rPr lang="zh-CN" altLang="en-US" sz="2800" dirty="0">
                <a:latin typeface="Times New Roman" panose="02020603050405020304" pitchFamily="18" charset="0"/>
                <a:ea typeface="宋体" panose="02010600030101010101" pitchFamily="2" charset="-122"/>
              </a:rPr>
              <a:t>模型的套期保值理论可以计算最优套期保值比率，并且可以分别计算出套期保值部分和投机需求部分的合约数量。故此，这部分内容可以看作是量化投资策略构建的一个重要理论基础。</a:t>
            </a:r>
            <a:endParaRPr lang="zh-CN" altLang="en-US" sz="28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期货套期保值理论与策略</a:t>
            </a:r>
          </a:p>
        </p:txBody>
      </p:sp>
    </p:spTree>
    <p:extLst>
      <p:ext uri="{BB962C8B-B14F-4D97-AF65-F5344CB8AC3E}">
        <p14:creationId xmlns:p14="http://schemas.microsoft.com/office/powerpoint/2010/main" val="1293077511"/>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58</a:t>
            </a:fld>
            <a:endParaRPr lang="en-US" altLang="zh-CN" smtClean="0">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90"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三、套期保值的</a:t>
            </a:r>
            <a:r>
              <a:rPr lang="zh-CN" altLang="en-US" sz="2800" b="1" dirty="0" smtClean="0">
                <a:latin typeface="Times New Roman" panose="02020603050405020304" pitchFamily="18" charset="0"/>
                <a:ea typeface="宋体" panose="02010600030101010101" pitchFamily="2" charset="-122"/>
              </a:rPr>
              <a:t>种类</a:t>
            </a:r>
            <a:endParaRPr lang="en-US" altLang="zh-CN" sz="2800" b="1" dirty="0" smtClean="0">
              <a:latin typeface="Times New Roman" panose="02020603050405020304" pitchFamily="18" charset="0"/>
              <a:ea typeface="宋体" panose="02010600030101010101" pitchFamily="2" charset="-122"/>
            </a:endParaRPr>
          </a:p>
          <a:p>
            <a:pPr algn="ctr"/>
            <a:r>
              <a:rPr lang="zh-CN" altLang="en-US" sz="2400" b="1" dirty="0" smtClean="0">
                <a:latin typeface="Times New Roman" panose="02020603050405020304" pitchFamily="18" charset="0"/>
                <a:ea typeface="宋体" panose="02010600030101010101" pitchFamily="2" charset="-122"/>
              </a:rPr>
              <a:t>表</a:t>
            </a:r>
            <a:r>
              <a:rPr lang="en-US" altLang="zh-CN" sz="2400" b="1" dirty="0" smtClean="0">
                <a:latin typeface="Times New Roman" panose="02020603050405020304" pitchFamily="18" charset="0"/>
                <a:ea typeface="宋体" panose="02010600030101010101" pitchFamily="2" charset="-122"/>
              </a:rPr>
              <a:t>9-1  </a:t>
            </a:r>
            <a:r>
              <a:rPr lang="zh-CN" altLang="en-US" sz="2400" b="1" dirty="0">
                <a:latin typeface="Times New Roman" panose="02020603050405020304" pitchFamily="18" charset="0"/>
                <a:ea typeface="宋体" panose="02010600030101010101" pitchFamily="2" charset="-122"/>
              </a:rPr>
              <a:t>买入套期保值和卖出套期保值</a:t>
            </a:r>
            <a:endParaRPr lang="en-US" altLang="zh-CN" sz="24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51" y="1844825"/>
            <a:ext cx="1019234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110086"/>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400" b="1" dirty="0">
                <a:latin typeface="Times New Roman" panose="02020603050405020304" pitchFamily="18" charset="0"/>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例</a:t>
            </a:r>
            <a:r>
              <a:rPr lang="en-US" altLang="zh-CN" sz="2400" b="1" dirty="0">
                <a:latin typeface="Times New Roman" panose="02020603050405020304" pitchFamily="18" charset="0"/>
                <a:ea typeface="宋体" panose="02010600030101010101" pitchFamily="2" charset="-122"/>
              </a:rPr>
              <a:t>9-1</a:t>
            </a:r>
            <a:r>
              <a:rPr lang="en-US" altLang="zh-CN" sz="2400" b="1" dirty="0" smtClean="0">
                <a:latin typeface="Times New Roman" panose="02020603050405020304" pitchFamily="18" charset="0"/>
                <a:ea typeface="宋体" panose="02010600030101010101" pitchFamily="2" charset="-122"/>
              </a:rPr>
              <a:t>】</a:t>
            </a:r>
          </a:p>
          <a:p>
            <a:pPr algn="ctr"/>
            <a:r>
              <a:rPr lang="zh-CN" altLang="zh-CN" sz="2200" b="1" dirty="0">
                <a:latin typeface="Times New Roman" panose="02020603050405020304" pitchFamily="18" charset="0"/>
                <a:ea typeface="宋体" panose="02010600030101010101" pitchFamily="2" charset="-122"/>
              </a:rPr>
              <a:t>表</a:t>
            </a:r>
            <a:r>
              <a:rPr lang="en-US" altLang="zh-CN" sz="2200" b="1" dirty="0" smtClean="0">
                <a:latin typeface="Times New Roman" panose="02020603050405020304" pitchFamily="18" charset="0"/>
                <a:ea typeface="宋体" panose="02010600030101010101" pitchFamily="2" charset="-122"/>
              </a:rPr>
              <a:t>9-2                 </a:t>
            </a:r>
            <a:r>
              <a:rPr lang="zh-CN" altLang="zh-CN" sz="2200" b="1" dirty="0">
                <a:latin typeface="Times New Roman" panose="02020603050405020304" pitchFamily="18" charset="0"/>
                <a:ea typeface="宋体" panose="02010600030101010101" pitchFamily="2" charset="-122"/>
              </a:rPr>
              <a:t>多头套期保值交易的案例（担心股市上涨</a:t>
            </a:r>
            <a:r>
              <a:rPr lang="zh-CN" altLang="zh-CN" sz="2200" b="1" dirty="0" smtClean="0">
                <a:latin typeface="Times New Roman" panose="02020603050405020304" pitchFamily="18" charset="0"/>
                <a:ea typeface="宋体" panose="02010600030101010101" pitchFamily="2" charset="-122"/>
              </a:rPr>
              <a:t>）</a:t>
            </a: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显然，若</a:t>
            </a:r>
            <a:r>
              <a:rPr lang="zh-CN" altLang="en-US" sz="2200" dirty="0">
                <a:latin typeface="Times New Roman" panose="02020603050405020304" pitchFamily="18" charset="0"/>
                <a:ea typeface="宋体" panose="02010600030101010101" pitchFamily="2" charset="-122"/>
              </a:rPr>
              <a:t>不进行保值要多付</a:t>
            </a:r>
            <a:r>
              <a:rPr lang="en-US" altLang="zh-CN" sz="2200" dirty="0">
                <a:latin typeface="Times New Roman" panose="02020603050405020304" pitchFamily="18" charset="0"/>
                <a:ea typeface="宋体" panose="02010600030101010101" pitchFamily="2" charset="-122"/>
              </a:rPr>
              <a:t>136.4</a:t>
            </a:r>
            <a:r>
              <a:rPr lang="zh-CN" altLang="en-US" sz="2200" dirty="0">
                <a:latin typeface="Times New Roman" panose="02020603050405020304" pitchFamily="18" charset="0"/>
                <a:ea typeface="宋体" panose="02010600030101010101" pitchFamily="2" charset="-122"/>
              </a:rPr>
              <a:t>万元购买股票，而进行保值后，只要多付</a:t>
            </a:r>
            <a:r>
              <a:rPr lang="en-US" altLang="zh-CN" sz="2200" dirty="0">
                <a:latin typeface="Times New Roman" panose="02020603050405020304" pitchFamily="18" charset="0"/>
                <a:ea typeface="宋体" panose="02010600030101010101" pitchFamily="2" charset="-122"/>
              </a:rPr>
              <a:t>136.4</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117</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19.4</a:t>
            </a:r>
            <a:r>
              <a:rPr lang="zh-CN" altLang="en-US" sz="2200" dirty="0">
                <a:latin typeface="Times New Roman" panose="02020603050405020304" pitchFamily="18" charset="0"/>
                <a:ea typeface="宋体" panose="02010600030101010101" pitchFamily="2" charset="-122"/>
              </a:rPr>
              <a:t>万元。虽然没有完全对冲风险，但已将风险降到了最低。</a:t>
            </a:r>
            <a:endParaRPr lang="zh-CN" altLang="zh-CN" sz="2200" dirty="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graphicFrame>
        <p:nvGraphicFramePr>
          <p:cNvPr id="2" name="表格 1"/>
          <p:cNvGraphicFramePr>
            <a:graphicFrameLocks noGrp="1"/>
          </p:cNvGraphicFramePr>
          <p:nvPr>
            <p:extLst>
              <p:ext uri="{D42A27DB-BD31-4B8C-83A1-F6EECF244321}">
                <p14:modId xmlns:p14="http://schemas.microsoft.com/office/powerpoint/2010/main" val="2300394992"/>
              </p:ext>
            </p:extLst>
          </p:nvPr>
        </p:nvGraphicFramePr>
        <p:xfrm>
          <a:off x="1269083" y="1412776"/>
          <a:ext cx="9865096" cy="3490727"/>
        </p:xfrm>
        <a:graphic>
          <a:graphicData uri="http://schemas.openxmlformats.org/drawingml/2006/table">
            <a:tbl>
              <a:tblPr firstRow="1" bandRow="1">
                <a:tableStyleId>{7DF18680-E054-41AD-8BC1-D1AEF772440D}</a:tableStyleId>
              </a:tblPr>
              <a:tblGrid>
                <a:gridCol w="1656184"/>
                <a:gridCol w="3888432"/>
                <a:gridCol w="4320480"/>
              </a:tblGrid>
              <a:tr h="641756">
                <a:tc>
                  <a:txBody>
                    <a:bodyPr/>
                    <a:lstStyle/>
                    <a:p>
                      <a:pPr algn="l"/>
                      <a:r>
                        <a:rPr lang="zh-CN" altLang="en-US" dirty="0" smtClean="0">
                          <a:solidFill>
                            <a:schemeClr val="bg1"/>
                          </a:solidFill>
                          <a:latin typeface="Times New Roman" panose="02020603050405020304" pitchFamily="18" charset="0"/>
                          <a:ea typeface="宋体" panose="02010600030101010101" pitchFamily="2" charset="-122"/>
                        </a:rPr>
                        <a:t>时间</a:t>
                      </a:r>
                      <a:r>
                        <a:rPr lang="zh-CN" altLang="en-US" baseline="0" dirty="0" smtClean="0">
                          <a:solidFill>
                            <a:schemeClr val="bg1"/>
                          </a:solidFill>
                          <a:latin typeface="Times New Roman" panose="02020603050405020304" pitchFamily="18" charset="0"/>
                          <a:ea typeface="宋体" panose="02010600030101010101" pitchFamily="2" charset="-122"/>
                        </a:rPr>
                        <a:t>         </a:t>
                      </a:r>
                      <a:r>
                        <a:rPr lang="zh-CN" altLang="en-US" dirty="0" smtClean="0">
                          <a:solidFill>
                            <a:schemeClr val="bg1"/>
                          </a:solidFill>
                          <a:latin typeface="Times New Roman" panose="02020603050405020304" pitchFamily="18" charset="0"/>
                          <a:ea typeface="宋体" panose="02010600030101010101" pitchFamily="2" charset="-122"/>
                        </a:rPr>
                        <a:t>市场</a:t>
                      </a:r>
                      <a:endParaRPr lang="zh-CN" altLang="en-US"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现货市场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期货市场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1230452">
                <a:tc>
                  <a:txBody>
                    <a:bodyPr/>
                    <a:lstStyle/>
                    <a:p>
                      <a:pPr algn="ctr"/>
                      <a:r>
                        <a:rPr lang="en-US" altLang="zh-CN" dirty="0" smtClean="0">
                          <a:latin typeface="Times New Roman" panose="02020603050405020304" pitchFamily="18" charset="0"/>
                          <a:ea typeface="宋体" panose="02010600030101010101" pitchFamily="2" charset="-122"/>
                        </a:rPr>
                        <a:t>7</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某投资者预计</a:t>
                      </a:r>
                      <a:r>
                        <a:rPr lang="en-US" altLang="zh-CN" dirty="0" smtClean="0">
                          <a:latin typeface="Times New Roman" panose="02020603050405020304" pitchFamily="18" charset="0"/>
                          <a:ea typeface="宋体" panose="02010600030101010101" pitchFamily="2" charset="-122"/>
                        </a:rPr>
                        <a:t>11</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日将收到</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万元可用于投资股票。当时沪深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指数为</a:t>
                      </a:r>
                      <a:r>
                        <a:rPr lang="en-US" altLang="zh-CN" dirty="0" smtClean="0">
                          <a:latin typeface="Times New Roman" panose="02020603050405020304" pitchFamily="18" charset="0"/>
                          <a:ea typeface="宋体" panose="02010600030101010101" pitchFamily="2" charset="-122"/>
                        </a:rPr>
                        <a:t>1100</a:t>
                      </a:r>
                      <a:r>
                        <a:rPr lang="zh-CN" altLang="en-US" dirty="0" smtClean="0">
                          <a:latin typeface="Times New Roman" panose="02020603050405020304" pitchFamily="18" charset="0"/>
                          <a:ea typeface="宋体" panose="02010600030101010101" pitchFamily="2" charset="-122"/>
                        </a:rPr>
                        <a:t>点，但是担心</a:t>
                      </a:r>
                      <a:r>
                        <a:rPr lang="en-US" altLang="zh-CN" dirty="0" smtClean="0">
                          <a:latin typeface="Times New Roman" panose="02020603050405020304" pitchFamily="18" charset="0"/>
                          <a:ea typeface="宋体" panose="02010600030101010101" pitchFamily="2" charset="-122"/>
                        </a:rPr>
                        <a:t>11</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日股市会上涨。</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股指期货合约为</a:t>
                      </a:r>
                      <a:r>
                        <a:rPr lang="en-US" altLang="zh-CN" dirty="0" smtClean="0">
                          <a:latin typeface="Times New Roman" panose="02020603050405020304" pitchFamily="18" charset="0"/>
                          <a:ea typeface="宋体" panose="02010600030101010101" pitchFamily="2" charset="-122"/>
                        </a:rPr>
                        <a:t>1300</a:t>
                      </a:r>
                      <a:r>
                        <a:rPr lang="zh-CN" altLang="en-US" dirty="0" smtClean="0">
                          <a:latin typeface="Times New Roman" panose="02020603050405020304" pitchFamily="18" charset="0"/>
                          <a:ea typeface="宋体" panose="02010600030101010101" pitchFamily="2" charset="-122"/>
                        </a:rPr>
                        <a:t>点，所以投资者应该买入</a:t>
                      </a:r>
                      <a:r>
                        <a:rPr lang="en-US" altLang="zh-CN" dirty="0" smtClean="0">
                          <a:latin typeface="Times New Roman" panose="02020603050405020304" pitchFamily="18" charset="0"/>
                          <a:ea typeface="宋体" panose="02010600030101010101" pitchFamily="2" charset="-122"/>
                        </a:rPr>
                        <a:t>5000000/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1300×300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13</a:t>
                      </a:r>
                      <a:r>
                        <a:rPr lang="zh-CN" altLang="en-US" dirty="0" smtClean="0">
                          <a:latin typeface="Times New Roman" panose="02020603050405020304" pitchFamily="18" charset="0"/>
                          <a:ea typeface="宋体" panose="02010600030101010101" pitchFamily="2" charset="-122"/>
                        </a:rPr>
                        <a:t>手期货合约。</a:t>
                      </a:r>
                      <a:endParaRPr lang="zh-CN" altLang="en-US" dirty="0">
                        <a:latin typeface="Times New Roman" panose="02020603050405020304" pitchFamily="18" charset="0"/>
                        <a:ea typeface="宋体" panose="02010600030101010101" pitchFamily="2" charset="-122"/>
                      </a:endParaRPr>
                    </a:p>
                  </a:txBody>
                  <a:tcPr anchor="ctr"/>
                </a:tc>
              </a:tr>
              <a:tr h="1385931">
                <a:tc>
                  <a:txBody>
                    <a:bodyPr/>
                    <a:lstStyle/>
                    <a:p>
                      <a:pPr algn="ct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11</a:t>
                      </a:r>
                      <a:r>
                        <a:rPr lang="zh-CN" altLang="zh-CN" sz="1800" kern="1200" dirty="0" smtClean="0">
                          <a:solidFill>
                            <a:schemeClr val="dk1"/>
                          </a:solidFill>
                          <a:effectLst/>
                          <a:latin typeface="Times New Roman" panose="02020603050405020304" pitchFamily="18" charset="0"/>
                          <a:ea typeface="宋体" panose="02010600030101010101" pitchFamily="2" charset="-122"/>
                          <a:cs typeface="+mn-cs"/>
                        </a:rPr>
                        <a:t>月</a:t>
                      </a: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1</a:t>
                      </a:r>
                      <a:r>
                        <a:rPr lang="zh-CN" altLang="zh-CN" sz="1800" kern="1200" dirty="0" smtClean="0">
                          <a:solidFill>
                            <a:schemeClr val="dk1"/>
                          </a:solidFill>
                          <a:effectLst/>
                          <a:latin typeface="Times New Roman" panose="02020603050405020304" pitchFamily="18" charset="0"/>
                          <a:ea typeface="宋体" panose="02010600030101010101" pitchFamily="2" charset="-122"/>
                          <a:cs typeface="+mn-cs"/>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指数已经升至</a:t>
                      </a:r>
                      <a:r>
                        <a:rPr lang="en-US" altLang="zh-CN" dirty="0" smtClean="0">
                          <a:latin typeface="Times New Roman" panose="02020603050405020304" pitchFamily="18" charset="0"/>
                          <a:ea typeface="宋体" panose="02010600030101010101" pitchFamily="2" charset="-122"/>
                        </a:rPr>
                        <a:t>1400</a:t>
                      </a:r>
                      <a:r>
                        <a:rPr lang="zh-CN" altLang="en-US" dirty="0" smtClean="0">
                          <a:latin typeface="Times New Roman" panose="02020603050405020304" pitchFamily="18" charset="0"/>
                          <a:ea typeface="宋体" panose="02010600030101010101" pitchFamily="2" charset="-122"/>
                        </a:rPr>
                        <a:t>点，股票相应地上涨到（</a:t>
                      </a:r>
                      <a:r>
                        <a:rPr lang="en-US" altLang="zh-CN" dirty="0" smtClean="0">
                          <a:latin typeface="Times New Roman" panose="02020603050405020304" pitchFamily="18" charset="0"/>
                          <a:ea typeface="宋体" panose="02010600030101010101" pitchFamily="2" charset="-122"/>
                        </a:rPr>
                        <a:t>1400/1100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636.4</a:t>
                      </a:r>
                      <a:r>
                        <a:rPr lang="zh-CN" altLang="en-US" dirty="0" smtClean="0">
                          <a:latin typeface="Times New Roman" panose="02020603050405020304" pitchFamily="18" charset="0"/>
                          <a:ea typeface="宋体" panose="02010600030101010101" pitchFamily="2" charset="-122"/>
                        </a:rPr>
                        <a:t>万元。</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以</a:t>
                      </a:r>
                      <a:r>
                        <a:rPr lang="en-US" altLang="zh-CN" dirty="0" smtClean="0">
                          <a:latin typeface="Times New Roman" panose="02020603050405020304" pitchFamily="18" charset="0"/>
                          <a:ea typeface="宋体" panose="02010600030101010101" pitchFamily="2" charset="-122"/>
                        </a:rPr>
                        <a:t>1600</a:t>
                      </a:r>
                      <a:r>
                        <a:rPr lang="zh-CN" altLang="en-US" dirty="0" smtClean="0">
                          <a:latin typeface="Times New Roman" panose="02020603050405020304" pitchFamily="18" charset="0"/>
                          <a:ea typeface="宋体" panose="02010600030101010101" pitchFamily="2" charset="-122"/>
                        </a:rPr>
                        <a:t>点的价格卖出</a:t>
                      </a:r>
                      <a:r>
                        <a:rPr lang="en-US" altLang="zh-CN" dirty="0" smtClean="0">
                          <a:latin typeface="Times New Roman" panose="02020603050405020304" pitchFamily="18" charset="0"/>
                          <a:ea typeface="宋体" panose="02010600030101010101" pitchFamily="2" charset="-122"/>
                        </a:rPr>
                        <a:t>13</a:t>
                      </a:r>
                      <a:r>
                        <a:rPr lang="zh-CN" altLang="en-US" dirty="0" smtClean="0">
                          <a:latin typeface="Times New Roman" panose="02020603050405020304" pitchFamily="18" charset="0"/>
                          <a:ea typeface="宋体" panose="02010600030101010101" pitchFamily="2" charset="-122"/>
                        </a:rPr>
                        <a:t>手指数期货价格平仓，结算期货头寸。</a:t>
                      </a:r>
                    </a:p>
                    <a:p>
                      <a:pPr algn="l">
                        <a:lnSpc>
                          <a:spcPct val="125000"/>
                        </a:lnSpc>
                      </a:pPr>
                      <a:r>
                        <a:rPr lang="zh-CN" altLang="en-US" dirty="0" smtClean="0">
                          <a:latin typeface="Times New Roman" panose="02020603050405020304" pitchFamily="18" charset="0"/>
                          <a:ea typeface="宋体" panose="02010600030101010101" pitchFamily="2" charset="-122"/>
                        </a:rPr>
                        <a:t>期货交易盈利＝</a:t>
                      </a:r>
                      <a:r>
                        <a:rPr lang="en-US" altLang="zh-CN" dirty="0" smtClean="0">
                          <a:latin typeface="Times New Roman" panose="02020603050405020304" pitchFamily="18" charset="0"/>
                          <a:ea typeface="宋体" panose="02010600030101010101" pitchFamily="2" charset="-122"/>
                        </a:rPr>
                        <a:t>300×300×13</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117</a:t>
                      </a:r>
                      <a:r>
                        <a:rPr lang="zh-CN" altLang="en-US" dirty="0" smtClean="0">
                          <a:latin typeface="Times New Roman" panose="02020603050405020304" pitchFamily="18" charset="0"/>
                          <a:ea typeface="宋体" panose="02010600030101010101" pitchFamily="2" charset="-122"/>
                        </a:rPr>
                        <a:t>万元。 </a:t>
                      </a:r>
                    </a:p>
                  </a:txBody>
                  <a:tcPr anchor="ctr"/>
                </a:tc>
              </a:tr>
            </a:tbl>
          </a:graphicData>
        </a:graphic>
      </p:graphicFrame>
    </p:spTree>
    <p:extLst>
      <p:ext uri="{BB962C8B-B14F-4D97-AF65-F5344CB8AC3E}">
        <p14:creationId xmlns:p14="http://schemas.microsoft.com/office/powerpoint/2010/main" val="316581322"/>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en-US" altLang="zh-CN" sz="2400" b="1" dirty="0">
                <a:latin typeface="Times New Roman" panose="02020603050405020304" pitchFamily="18" charset="0"/>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例</a:t>
            </a:r>
            <a:r>
              <a:rPr lang="en-US" altLang="zh-CN" sz="2400" b="1" dirty="0" smtClean="0">
                <a:latin typeface="Times New Roman" panose="02020603050405020304" pitchFamily="18" charset="0"/>
                <a:ea typeface="宋体" panose="02010600030101010101" pitchFamily="2" charset="-122"/>
              </a:rPr>
              <a:t>9-2】</a:t>
            </a:r>
          </a:p>
          <a:p>
            <a:pPr algn="ctr"/>
            <a:r>
              <a:rPr lang="zh-CN" altLang="zh-CN" sz="2000" b="1" dirty="0" smtClean="0">
                <a:latin typeface="Times New Roman" panose="02020603050405020304" pitchFamily="18" charset="0"/>
                <a:ea typeface="宋体" panose="02010600030101010101" pitchFamily="2" charset="-122"/>
              </a:rPr>
              <a:t>表</a:t>
            </a:r>
            <a:r>
              <a:rPr lang="en-US" altLang="zh-CN" sz="2000" b="1" dirty="0" smtClean="0">
                <a:latin typeface="Times New Roman" panose="02020603050405020304" pitchFamily="18" charset="0"/>
                <a:ea typeface="宋体" panose="02010600030101010101" pitchFamily="2" charset="-122"/>
              </a:rPr>
              <a:t>9-3           </a:t>
            </a:r>
            <a:r>
              <a:rPr lang="zh-CN" altLang="en-US" sz="2000" b="1" dirty="0" smtClean="0">
                <a:latin typeface="Times New Roman" panose="02020603050405020304" pitchFamily="18" charset="0"/>
                <a:ea typeface="宋体" panose="02010600030101010101" pitchFamily="2" charset="-122"/>
              </a:rPr>
              <a:t>空头</a:t>
            </a:r>
            <a:r>
              <a:rPr lang="zh-CN" altLang="en-US" sz="2000" b="1" dirty="0">
                <a:latin typeface="Times New Roman" panose="02020603050405020304" pitchFamily="18" charset="0"/>
                <a:ea typeface="宋体" panose="02010600030101010101" pitchFamily="2" charset="-122"/>
              </a:rPr>
              <a:t>套期保值交易的案例（担心股市下跌</a:t>
            </a:r>
            <a:r>
              <a:rPr lang="zh-CN" altLang="en-US" sz="2000" b="1" dirty="0" smtClean="0">
                <a:latin typeface="Times New Roman" panose="02020603050405020304" pitchFamily="18" charset="0"/>
                <a:ea typeface="宋体" panose="02010600030101010101" pitchFamily="2" charset="-122"/>
              </a:rPr>
              <a:t>）</a:t>
            </a:r>
            <a:endParaRPr lang="en-US" altLang="zh-CN" sz="20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000" dirty="0" smtClean="0">
                <a:latin typeface="Times New Roman" panose="02020603050405020304" pitchFamily="18" charset="0"/>
                <a:ea typeface="宋体" panose="02010600030101010101" pitchFamily="2" charset="-122"/>
              </a:rPr>
              <a:t>显然，若</a:t>
            </a:r>
            <a:r>
              <a:rPr lang="zh-CN" altLang="en-US" sz="2000" dirty="0">
                <a:latin typeface="Times New Roman" panose="02020603050405020304" pitchFamily="18" charset="0"/>
                <a:ea typeface="宋体" panose="02010600030101010101" pitchFamily="2" charset="-122"/>
              </a:rPr>
              <a:t>不进行</a:t>
            </a:r>
            <a:r>
              <a:rPr lang="zh-CN" altLang="en-US" sz="2000" dirty="0" smtClean="0">
                <a:latin typeface="Times New Roman" panose="02020603050405020304" pitchFamily="18" charset="0"/>
                <a:ea typeface="宋体" panose="02010600030101010101" pitchFamily="2" charset="-122"/>
              </a:rPr>
              <a:t>保值将亏损</a:t>
            </a:r>
            <a:r>
              <a:rPr lang="en-US" altLang="zh-CN" sz="2000" dirty="0" smtClean="0">
                <a:latin typeface="Times New Roman" panose="02020603050405020304" pitchFamily="18" charset="0"/>
                <a:ea typeface="宋体" panose="02010600030101010101" pitchFamily="2" charset="-122"/>
              </a:rPr>
              <a:t>86.2</a:t>
            </a:r>
            <a:r>
              <a:rPr lang="zh-CN" altLang="en-US" sz="2000" dirty="0" smtClean="0">
                <a:latin typeface="Times New Roman" panose="02020603050405020304" pitchFamily="18" charset="0"/>
                <a:ea typeface="宋体" panose="02010600030101010101" pitchFamily="2" charset="-122"/>
              </a:rPr>
              <a:t>万元，</a:t>
            </a:r>
            <a:r>
              <a:rPr lang="zh-CN" altLang="en-US" sz="2000" dirty="0">
                <a:latin typeface="Times New Roman" panose="02020603050405020304" pitchFamily="18" charset="0"/>
                <a:ea typeface="宋体" panose="02010600030101010101" pitchFamily="2" charset="-122"/>
              </a:rPr>
              <a:t>而进行保值后</a:t>
            </a:r>
            <a:r>
              <a:rPr lang="zh-CN" altLang="en-US" sz="2000" dirty="0" smtClean="0">
                <a:latin typeface="Times New Roman" panose="02020603050405020304" pitchFamily="18" charset="0"/>
                <a:ea typeface="宋体" panose="02010600030101010101" pitchFamily="2" charset="-122"/>
              </a:rPr>
              <a:t>，能够通过期货交易盈利</a:t>
            </a:r>
            <a:r>
              <a:rPr lang="en-US" altLang="zh-CN" sz="2000" dirty="0" smtClean="0">
                <a:latin typeface="Times New Roman" panose="02020603050405020304" pitchFamily="18" charset="0"/>
                <a:ea typeface="宋体" panose="02010600030101010101" pitchFamily="2" charset="-122"/>
              </a:rPr>
              <a:t>90</a:t>
            </a:r>
            <a:r>
              <a:rPr lang="zh-CN" altLang="en-US" sz="2000" dirty="0" smtClean="0">
                <a:latin typeface="Times New Roman" panose="02020603050405020304" pitchFamily="18" charset="0"/>
                <a:ea typeface="宋体" panose="02010600030101010101" pitchFamily="2" charset="-122"/>
              </a:rPr>
              <a:t>万元</a:t>
            </a:r>
            <a:r>
              <a:rPr lang="zh-CN" altLang="en-US"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graphicFrame>
        <p:nvGraphicFramePr>
          <p:cNvPr id="2" name="表格 1"/>
          <p:cNvGraphicFramePr>
            <a:graphicFrameLocks noGrp="1"/>
          </p:cNvGraphicFramePr>
          <p:nvPr>
            <p:extLst>
              <p:ext uri="{D42A27DB-BD31-4B8C-83A1-F6EECF244321}">
                <p14:modId xmlns:p14="http://schemas.microsoft.com/office/powerpoint/2010/main" val="2066548623"/>
              </p:ext>
            </p:extLst>
          </p:nvPr>
        </p:nvGraphicFramePr>
        <p:xfrm>
          <a:off x="1629123" y="1628800"/>
          <a:ext cx="9361040" cy="3529122"/>
        </p:xfrm>
        <a:graphic>
          <a:graphicData uri="http://schemas.openxmlformats.org/drawingml/2006/table">
            <a:tbl>
              <a:tblPr firstRow="1" bandRow="1">
                <a:tableStyleId>{7DF18680-E054-41AD-8BC1-D1AEF772440D}</a:tableStyleId>
              </a:tblPr>
              <a:tblGrid>
                <a:gridCol w="1656184"/>
                <a:gridCol w="3744416"/>
                <a:gridCol w="3960440"/>
              </a:tblGrid>
              <a:tr h="641756">
                <a:tc>
                  <a:txBody>
                    <a:bodyPr/>
                    <a:lstStyle/>
                    <a:p>
                      <a:pPr algn="l"/>
                      <a:r>
                        <a:rPr lang="zh-CN" altLang="en-US" dirty="0" smtClean="0">
                          <a:solidFill>
                            <a:schemeClr val="bg1"/>
                          </a:solidFill>
                          <a:latin typeface="Times New Roman" panose="02020603050405020304" pitchFamily="18" charset="0"/>
                          <a:ea typeface="宋体" panose="02010600030101010101" pitchFamily="2" charset="-122"/>
                        </a:rPr>
                        <a:t>时间</a:t>
                      </a:r>
                      <a:r>
                        <a:rPr lang="zh-CN" altLang="en-US" baseline="0" dirty="0" smtClean="0">
                          <a:solidFill>
                            <a:schemeClr val="bg1"/>
                          </a:solidFill>
                          <a:latin typeface="Times New Roman" panose="02020603050405020304" pitchFamily="18" charset="0"/>
                          <a:ea typeface="宋体" panose="02010600030101010101" pitchFamily="2" charset="-122"/>
                        </a:rPr>
                        <a:t>         </a:t>
                      </a:r>
                      <a:r>
                        <a:rPr lang="zh-CN" altLang="en-US" dirty="0" smtClean="0">
                          <a:solidFill>
                            <a:schemeClr val="bg1"/>
                          </a:solidFill>
                          <a:latin typeface="Times New Roman" panose="02020603050405020304" pitchFamily="18" charset="0"/>
                          <a:ea typeface="宋体" panose="02010600030101010101" pitchFamily="2" charset="-122"/>
                        </a:rPr>
                        <a:t>市场</a:t>
                      </a:r>
                      <a:endParaRPr lang="zh-CN" altLang="en-US"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现货市场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期货市场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1230452">
                <a:tc>
                  <a:txBody>
                    <a:bodyPr/>
                    <a:lstStyle/>
                    <a:p>
                      <a:pPr algn="ctr"/>
                      <a:r>
                        <a:rPr lang="en-US" altLang="zh-CN" dirty="0" smtClean="0">
                          <a:latin typeface="Times New Roman" panose="02020603050405020304" pitchFamily="18" charset="0"/>
                          <a:ea typeface="宋体" panose="02010600030101010101" pitchFamily="2" charset="-122"/>
                        </a:rPr>
                        <a:t>6</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6</a:t>
                      </a:r>
                      <a:r>
                        <a:rPr lang="zh-CN" altLang="en-US" dirty="0" smtClean="0">
                          <a:latin typeface="Times New Roman" panose="02020603050405020304" pitchFamily="18" charset="0"/>
                          <a:ea typeface="宋体" panose="02010600030101010101" pitchFamily="2" charset="-122"/>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某投资者持有股票组合</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万元，担心到</a:t>
                      </a:r>
                      <a:r>
                        <a:rPr lang="en-US" altLang="zh-CN" dirty="0" smtClean="0">
                          <a:latin typeface="Times New Roman" panose="02020603050405020304" pitchFamily="18" charset="0"/>
                          <a:ea typeface="宋体" panose="02010600030101010101" pitchFamily="2" charset="-122"/>
                        </a:rPr>
                        <a:t>9</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5</a:t>
                      </a:r>
                      <a:r>
                        <a:rPr lang="zh-CN" altLang="en-US" dirty="0" smtClean="0">
                          <a:latin typeface="Times New Roman" panose="02020603050405020304" pitchFamily="18" charset="0"/>
                          <a:ea typeface="宋体" panose="02010600030101010101" pitchFamily="2" charset="-122"/>
                        </a:rPr>
                        <a:t>日股市会下跌。此时沪深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指数为</a:t>
                      </a:r>
                      <a:r>
                        <a:rPr lang="en-US" altLang="zh-CN" dirty="0" smtClean="0">
                          <a:latin typeface="Times New Roman" panose="02020603050405020304" pitchFamily="18" charset="0"/>
                          <a:ea typeface="宋体" panose="02010600030101010101" pitchFamily="2" charset="-122"/>
                        </a:rPr>
                        <a:t>1450</a:t>
                      </a:r>
                      <a:r>
                        <a:rPr lang="zh-CN" altLang="en-US" dirty="0" smtClean="0">
                          <a:latin typeface="Times New Roman" panose="02020603050405020304" pitchFamily="18" charset="0"/>
                          <a:ea typeface="宋体" panose="02010600030101010101" pitchFamily="2" charset="-122"/>
                        </a:rPr>
                        <a:t>点。</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投资者卖出</a:t>
                      </a:r>
                      <a:r>
                        <a:rPr lang="en-US" altLang="zh-CN" dirty="0" smtClean="0">
                          <a:latin typeface="Times New Roman" panose="02020603050405020304" pitchFamily="18" charset="0"/>
                          <a:ea typeface="宋体" panose="02010600030101010101" pitchFamily="2" charset="-122"/>
                        </a:rPr>
                        <a:t>12</a:t>
                      </a:r>
                      <a:r>
                        <a:rPr lang="zh-CN" altLang="en-US" dirty="0" smtClean="0">
                          <a:latin typeface="Times New Roman" panose="02020603050405020304" pitchFamily="18" charset="0"/>
                          <a:ea typeface="宋体" panose="02010600030101010101" pitchFamily="2" charset="-122"/>
                        </a:rPr>
                        <a:t>手（</a:t>
                      </a:r>
                      <a:r>
                        <a:rPr lang="en-US" altLang="zh-CN" dirty="0" smtClean="0">
                          <a:latin typeface="Times New Roman" panose="02020603050405020304" pitchFamily="18" charset="0"/>
                          <a:ea typeface="宋体" panose="02010600030101010101" pitchFamily="2" charset="-122"/>
                        </a:rPr>
                        <a:t>5000000/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1450×300</a:t>
                      </a:r>
                      <a:r>
                        <a:rPr lang="zh-CN" altLang="en-US" dirty="0" smtClean="0">
                          <a:latin typeface="Times New Roman" panose="02020603050405020304" pitchFamily="18" charset="0"/>
                          <a:ea typeface="宋体" panose="02010600030101010101" pitchFamily="2" charset="-122"/>
                        </a:rPr>
                        <a:t>）期货合约，成交价格为</a:t>
                      </a:r>
                      <a:r>
                        <a:rPr lang="en-US" altLang="zh-CN" dirty="0" smtClean="0">
                          <a:latin typeface="Times New Roman" panose="02020603050405020304" pitchFamily="18" charset="0"/>
                          <a:ea typeface="宋体" panose="02010600030101010101" pitchFamily="2" charset="-122"/>
                        </a:rPr>
                        <a:t>1500</a:t>
                      </a:r>
                      <a:r>
                        <a:rPr lang="zh-CN" altLang="en-US" dirty="0" smtClean="0">
                          <a:latin typeface="Times New Roman" panose="02020603050405020304" pitchFamily="18" charset="0"/>
                          <a:ea typeface="宋体" panose="02010600030101010101" pitchFamily="2" charset="-122"/>
                        </a:rPr>
                        <a:t>点。</a:t>
                      </a:r>
                      <a:endParaRPr lang="zh-CN" altLang="en-US" dirty="0">
                        <a:latin typeface="Times New Roman" panose="02020603050405020304" pitchFamily="18" charset="0"/>
                        <a:ea typeface="宋体" panose="02010600030101010101" pitchFamily="2" charset="-122"/>
                      </a:endParaRPr>
                    </a:p>
                  </a:txBody>
                  <a:tcPr anchor="ctr"/>
                </a:tc>
              </a:tr>
              <a:tr h="1656914">
                <a:tc>
                  <a:txBody>
                    <a:bodyPr/>
                    <a:lstStyle/>
                    <a:p>
                      <a:pPr algn="ct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9</a:t>
                      </a:r>
                      <a:r>
                        <a:rPr lang="zh-CN" altLang="en-US" sz="1800" kern="1200" dirty="0" smtClean="0">
                          <a:solidFill>
                            <a:schemeClr val="dk1"/>
                          </a:solidFill>
                          <a:effectLst/>
                          <a:latin typeface="Times New Roman" panose="02020603050405020304" pitchFamily="18" charset="0"/>
                          <a:ea typeface="宋体" panose="02010600030101010101" pitchFamily="2" charset="-122"/>
                          <a:cs typeface="+mn-cs"/>
                        </a:rPr>
                        <a:t>月</a:t>
                      </a: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5</a:t>
                      </a:r>
                      <a:r>
                        <a:rPr lang="zh-CN" altLang="en-US" sz="1800" kern="1200" dirty="0" smtClean="0">
                          <a:solidFill>
                            <a:schemeClr val="dk1"/>
                          </a:solidFill>
                          <a:effectLst/>
                          <a:latin typeface="Times New Roman" panose="02020603050405020304" pitchFamily="18" charset="0"/>
                          <a:ea typeface="宋体" panose="02010600030101010101" pitchFamily="2" charset="-122"/>
                          <a:cs typeface="+mn-cs"/>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指数跌至</a:t>
                      </a:r>
                      <a:r>
                        <a:rPr lang="en-US" altLang="zh-CN" dirty="0" smtClean="0">
                          <a:latin typeface="Times New Roman" panose="02020603050405020304" pitchFamily="18" charset="0"/>
                          <a:ea typeface="宋体" panose="02010600030101010101" pitchFamily="2" charset="-122"/>
                        </a:rPr>
                        <a:t>1200</a:t>
                      </a:r>
                      <a:r>
                        <a:rPr lang="zh-CN" altLang="en-US" dirty="0" smtClean="0">
                          <a:latin typeface="Times New Roman" panose="02020603050405020304" pitchFamily="18" charset="0"/>
                          <a:ea typeface="宋体" panose="02010600030101010101" pitchFamily="2" charset="-122"/>
                        </a:rPr>
                        <a:t>点，相应他的股票组合价值下跌到</a:t>
                      </a:r>
                      <a:r>
                        <a:rPr lang="en-US" altLang="zh-CN" dirty="0" smtClean="0">
                          <a:latin typeface="Times New Roman" panose="02020603050405020304" pitchFamily="18" charset="0"/>
                          <a:ea typeface="宋体" panose="02010600030101010101" pitchFamily="2" charset="-122"/>
                        </a:rPr>
                        <a:t>413.8</a:t>
                      </a:r>
                      <a:r>
                        <a:rPr lang="zh-CN" altLang="en-US" dirty="0" smtClean="0">
                          <a:latin typeface="Times New Roman" panose="02020603050405020304" pitchFamily="18" charset="0"/>
                          <a:ea typeface="宋体" panose="02010600030101010101" pitchFamily="2" charset="-122"/>
                        </a:rPr>
                        <a:t>万元。</a:t>
                      </a:r>
                    </a:p>
                    <a:p>
                      <a:pPr algn="l">
                        <a:lnSpc>
                          <a:spcPct val="125000"/>
                        </a:lnSpc>
                      </a:pPr>
                      <a:r>
                        <a:rPr lang="zh-CN" altLang="en-US" dirty="0" smtClean="0">
                          <a:latin typeface="Times New Roman" panose="02020603050405020304" pitchFamily="18" charset="0"/>
                          <a:ea typeface="宋体" panose="02010600030101010101" pitchFamily="2" charset="-122"/>
                        </a:rPr>
                        <a:t>组合亏损＝</a:t>
                      </a:r>
                      <a:r>
                        <a:rPr lang="en-US" altLang="zh-CN" dirty="0" smtClean="0">
                          <a:latin typeface="Times New Roman" panose="02020603050405020304" pitchFamily="18" charset="0"/>
                          <a:ea typeface="宋体" panose="02010600030101010101" pitchFamily="2" charset="-122"/>
                        </a:rPr>
                        <a:t>86.2</a:t>
                      </a:r>
                      <a:r>
                        <a:rPr lang="zh-CN" altLang="en-US" dirty="0" smtClean="0">
                          <a:latin typeface="Times New Roman" panose="02020603050405020304" pitchFamily="18" charset="0"/>
                          <a:ea typeface="宋体" panose="02010600030101010101" pitchFamily="2" charset="-122"/>
                        </a:rPr>
                        <a:t>万元。</a:t>
                      </a: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以</a:t>
                      </a:r>
                      <a:r>
                        <a:rPr lang="en-US" altLang="zh-CN" dirty="0" smtClean="0">
                          <a:latin typeface="Times New Roman" panose="02020603050405020304" pitchFamily="18" charset="0"/>
                          <a:ea typeface="宋体" panose="02010600030101010101" pitchFamily="2" charset="-122"/>
                        </a:rPr>
                        <a:t>1250</a:t>
                      </a:r>
                      <a:r>
                        <a:rPr lang="zh-CN" altLang="en-US" dirty="0" smtClean="0">
                          <a:latin typeface="Times New Roman" panose="02020603050405020304" pitchFamily="18" charset="0"/>
                          <a:ea typeface="宋体" panose="02010600030101010101" pitchFamily="2" charset="-122"/>
                        </a:rPr>
                        <a:t>点的价格买回</a:t>
                      </a:r>
                      <a:r>
                        <a:rPr lang="en-US" altLang="zh-CN" dirty="0" smtClean="0">
                          <a:latin typeface="Times New Roman" panose="02020603050405020304" pitchFamily="18" charset="0"/>
                          <a:ea typeface="宋体" panose="02010600030101010101" pitchFamily="2" charset="-122"/>
                        </a:rPr>
                        <a:t>12</a:t>
                      </a:r>
                      <a:r>
                        <a:rPr lang="zh-CN" altLang="en-US" dirty="0" smtClean="0">
                          <a:latin typeface="Times New Roman" panose="02020603050405020304" pitchFamily="18" charset="0"/>
                          <a:ea typeface="宋体" panose="02010600030101010101" pitchFamily="2" charset="-122"/>
                        </a:rPr>
                        <a:t>手指数期货价格平仓，结算期货头寸。</a:t>
                      </a:r>
                    </a:p>
                    <a:p>
                      <a:pPr algn="l">
                        <a:lnSpc>
                          <a:spcPct val="125000"/>
                        </a:lnSpc>
                      </a:pPr>
                      <a:r>
                        <a:rPr lang="zh-CN" altLang="en-US" dirty="0" smtClean="0">
                          <a:latin typeface="Times New Roman" panose="02020603050405020304" pitchFamily="18" charset="0"/>
                          <a:ea typeface="宋体" panose="02010600030101010101" pitchFamily="2" charset="-122"/>
                        </a:rPr>
                        <a:t>期货交易盈利＝</a:t>
                      </a:r>
                      <a:r>
                        <a:rPr lang="en-US" altLang="zh-CN" dirty="0" smtClean="0">
                          <a:latin typeface="Times New Roman" panose="02020603050405020304" pitchFamily="18" charset="0"/>
                          <a:ea typeface="宋体" panose="02010600030101010101" pitchFamily="2" charset="-122"/>
                        </a:rPr>
                        <a:t>250×300×12</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90</a:t>
                      </a:r>
                      <a:r>
                        <a:rPr lang="zh-CN" altLang="en-US" dirty="0" smtClean="0">
                          <a:latin typeface="Times New Roman" panose="02020603050405020304" pitchFamily="18" charset="0"/>
                          <a:ea typeface="宋体" panose="02010600030101010101" pitchFamily="2" charset="-122"/>
                        </a:rPr>
                        <a:t>万元。</a:t>
                      </a:r>
                    </a:p>
                  </a:txBody>
                  <a:tcPr anchor="ctr"/>
                </a:tc>
              </a:tr>
            </a:tbl>
          </a:graphicData>
        </a:graphic>
      </p:graphicFrame>
    </p:spTree>
    <p:extLst>
      <p:ext uri="{BB962C8B-B14F-4D97-AF65-F5344CB8AC3E}">
        <p14:creationId xmlns:p14="http://schemas.microsoft.com/office/powerpoint/2010/main" val="1895578007"/>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4392488" cy="59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t>四、套期保值的一般</a:t>
            </a:r>
            <a:r>
              <a:rPr lang="zh-CN" altLang="en-US" sz="2800" b="1" dirty="0" smtClean="0"/>
              <a:t>原则</a:t>
            </a:r>
            <a:endParaRPr lang="en-US" altLang="zh-CN" sz="2800" b="1" dirty="0" smtClean="0"/>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a:t>
            </a:r>
            <a:r>
              <a:rPr lang="zh-CN" altLang="en-US" sz="2600" b="1" dirty="0" smtClean="0">
                <a:latin typeface="微软雅黑" pitchFamily="34" charset="-122"/>
                <a:ea typeface="微软雅黑" pitchFamily="34" charset="-122"/>
              </a:rPr>
              <a:t>节 套</a:t>
            </a:r>
            <a:r>
              <a:rPr lang="zh-CN" altLang="en-US" sz="2600" b="1" dirty="0">
                <a:latin typeface="微软雅黑" pitchFamily="34" charset="-122"/>
                <a:ea typeface="微软雅黑" pitchFamily="34" charset="-122"/>
              </a:rPr>
              <a:t>期保值界定</a:t>
            </a:r>
          </a:p>
        </p:txBody>
      </p:sp>
      <p:sp>
        <p:nvSpPr>
          <p:cNvPr id="2" name="圆角矩形 1"/>
          <p:cNvSpPr/>
          <p:nvPr/>
        </p:nvSpPr>
        <p:spPr>
          <a:xfrm>
            <a:off x="1137398" y="3212976"/>
            <a:ext cx="2808312"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smtClean="0"/>
              <a:t>套期保值原则</a:t>
            </a:r>
            <a:endParaRPr lang="zh-CN" altLang="en-US" sz="2200" b="1" dirty="0"/>
          </a:p>
        </p:txBody>
      </p:sp>
      <p:cxnSp>
        <p:nvCxnSpPr>
          <p:cNvPr id="4" name="直接箭头连接符 3"/>
          <p:cNvCxnSpPr/>
          <p:nvPr/>
        </p:nvCxnSpPr>
        <p:spPr>
          <a:xfrm flipV="1">
            <a:off x="3945710" y="2062319"/>
            <a:ext cx="1080000" cy="160987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9" name="直接箭头连接符 8"/>
          <p:cNvCxnSpPr/>
          <p:nvPr/>
        </p:nvCxnSpPr>
        <p:spPr>
          <a:xfrm flipV="1">
            <a:off x="3945710" y="3132191"/>
            <a:ext cx="1152128" cy="540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1" name="直接箭头连接符 10"/>
          <p:cNvCxnSpPr/>
          <p:nvPr/>
        </p:nvCxnSpPr>
        <p:spPr>
          <a:xfrm>
            <a:off x="3945590" y="3672191"/>
            <a:ext cx="1080120" cy="540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3" name="直接箭头连接符 12"/>
          <p:cNvCxnSpPr/>
          <p:nvPr/>
        </p:nvCxnSpPr>
        <p:spPr>
          <a:xfrm>
            <a:off x="3945710" y="3672191"/>
            <a:ext cx="1080000" cy="136815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4" name="圆角矩形 13"/>
          <p:cNvSpPr/>
          <p:nvPr/>
        </p:nvSpPr>
        <p:spPr>
          <a:xfrm>
            <a:off x="5407080" y="1610884"/>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t>种类相同或相近</a:t>
            </a:r>
            <a:r>
              <a:rPr lang="zh-CN" altLang="en-US" b="1" dirty="0" smtClean="0"/>
              <a:t>原则</a:t>
            </a:r>
            <a:endParaRPr lang="zh-CN" altLang="en-US" b="1" dirty="0"/>
          </a:p>
        </p:txBody>
      </p:sp>
      <p:sp>
        <p:nvSpPr>
          <p:cNvPr id="15" name="圆角矩形 14"/>
          <p:cNvSpPr/>
          <p:nvPr/>
        </p:nvSpPr>
        <p:spPr>
          <a:xfrm>
            <a:off x="5415908" y="2763012"/>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月份相同或相近原则</a:t>
            </a:r>
          </a:p>
        </p:txBody>
      </p:sp>
      <p:sp>
        <p:nvSpPr>
          <p:cNvPr id="16" name="圆角矩形 15"/>
          <p:cNvSpPr/>
          <p:nvPr/>
        </p:nvSpPr>
        <p:spPr>
          <a:xfrm>
            <a:off x="5407079" y="3915140"/>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数量相等或相当原则</a:t>
            </a:r>
          </a:p>
        </p:txBody>
      </p:sp>
      <p:sp>
        <p:nvSpPr>
          <p:cNvPr id="17" name="圆角矩形 16"/>
          <p:cNvSpPr/>
          <p:nvPr/>
        </p:nvSpPr>
        <p:spPr>
          <a:xfrm>
            <a:off x="5407078" y="5013176"/>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交易方向相反原则</a:t>
            </a:r>
          </a:p>
        </p:txBody>
      </p:sp>
    </p:spTree>
    <p:extLst>
      <p:ext uri="{BB962C8B-B14F-4D97-AF65-F5344CB8AC3E}">
        <p14:creationId xmlns:p14="http://schemas.microsoft.com/office/powerpoint/2010/main" val="3235240540"/>
      </p:ext>
    </p:extLst>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31345</TotalTime>
  <Words>5890</Words>
  <Application>Microsoft Office PowerPoint</Application>
  <PresentationFormat>自定义</PresentationFormat>
  <Paragraphs>593</Paragraphs>
  <Slides>58</Slides>
  <Notes>2</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58</vt:i4>
      </vt:variant>
    </vt:vector>
  </HeadingPairs>
  <TitlesOfParts>
    <vt:vector size="62" baseType="lpstr">
      <vt:lpstr>Office 主题​​</vt:lpstr>
      <vt:lpstr>Equation</vt:lpstr>
      <vt:lpstr>MathType 6.0 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1486</cp:revision>
  <dcterms:created xsi:type="dcterms:W3CDTF">2014-05-22T15:27:15Z</dcterms:created>
  <dcterms:modified xsi:type="dcterms:W3CDTF">2022-12-13T11:36:56Z</dcterms:modified>
</cp:coreProperties>
</file>