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3.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7"/>
  </p:notesMasterIdLst>
  <p:handoutMasterIdLst>
    <p:handoutMasterId r:id="rId88"/>
  </p:handoutMasterIdLst>
  <p:sldIdLst>
    <p:sldId id="256" r:id="rId2"/>
    <p:sldId id="334" r:id="rId3"/>
    <p:sldId id="338" r:id="rId4"/>
    <p:sldId id="388" r:id="rId5"/>
    <p:sldId id="474" r:id="rId6"/>
    <p:sldId id="475" r:id="rId7"/>
    <p:sldId id="476" r:id="rId8"/>
    <p:sldId id="477" r:id="rId9"/>
    <p:sldId id="478" r:id="rId10"/>
    <p:sldId id="479"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9" r:id="rId25"/>
    <p:sldId id="495" r:id="rId26"/>
    <p:sldId id="496" r:id="rId27"/>
    <p:sldId id="497" r:id="rId28"/>
    <p:sldId id="494" r:id="rId29"/>
    <p:sldId id="501" r:id="rId30"/>
    <p:sldId id="502" r:id="rId31"/>
    <p:sldId id="503" r:id="rId32"/>
    <p:sldId id="504" r:id="rId33"/>
    <p:sldId id="505" r:id="rId34"/>
    <p:sldId id="506" r:id="rId35"/>
    <p:sldId id="507" r:id="rId36"/>
    <p:sldId id="510" r:id="rId37"/>
    <p:sldId id="508" r:id="rId38"/>
    <p:sldId id="511" r:id="rId39"/>
    <p:sldId id="512" r:id="rId40"/>
    <p:sldId id="513" r:id="rId41"/>
    <p:sldId id="514" r:id="rId42"/>
    <p:sldId id="515" r:id="rId43"/>
    <p:sldId id="516" r:id="rId44"/>
    <p:sldId id="517" r:id="rId45"/>
    <p:sldId id="518" r:id="rId46"/>
    <p:sldId id="519" r:id="rId47"/>
    <p:sldId id="520" r:id="rId48"/>
    <p:sldId id="521" r:id="rId49"/>
    <p:sldId id="522" r:id="rId50"/>
    <p:sldId id="523" r:id="rId51"/>
    <p:sldId id="524" r:id="rId52"/>
    <p:sldId id="525" r:id="rId53"/>
    <p:sldId id="526" r:id="rId54"/>
    <p:sldId id="527" r:id="rId55"/>
    <p:sldId id="558" r:id="rId56"/>
    <p:sldId id="559" r:id="rId57"/>
    <p:sldId id="560" r:id="rId58"/>
    <p:sldId id="561" r:id="rId59"/>
    <p:sldId id="562" r:id="rId60"/>
    <p:sldId id="571" r:id="rId61"/>
    <p:sldId id="570" r:id="rId62"/>
    <p:sldId id="565" r:id="rId63"/>
    <p:sldId id="566" r:id="rId64"/>
    <p:sldId id="567" r:id="rId65"/>
    <p:sldId id="568" r:id="rId66"/>
    <p:sldId id="569" r:id="rId67"/>
    <p:sldId id="540" r:id="rId68"/>
    <p:sldId id="541" r:id="rId69"/>
    <p:sldId id="542" r:id="rId70"/>
    <p:sldId id="543" r:id="rId71"/>
    <p:sldId id="544" r:id="rId72"/>
    <p:sldId id="545" r:id="rId73"/>
    <p:sldId id="546" r:id="rId74"/>
    <p:sldId id="547" r:id="rId75"/>
    <p:sldId id="548" r:id="rId76"/>
    <p:sldId id="549" r:id="rId77"/>
    <p:sldId id="550" r:id="rId78"/>
    <p:sldId id="551" r:id="rId79"/>
    <p:sldId id="552" r:id="rId80"/>
    <p:sldId id="553" r:id="rId81"/>
    <p:sldId id="554" r:id="rId82"/>
    <p:sldId id="555" r:id="rId83"/>
    <p:sldId id="556" r:id="rId84"/>
    <p:sldId id="557" r:id="rId85"/>
    <p:sldId id="434" r:id="rId86"/>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80" d="100"/>
          <a:sy n="80" d="100"/>
        </p:scale>
        <p:origin x="-63" y="-630"/>
      </p:cViewPr>
      <p:guideLst>
        <p:guide orient="horz" pos="2312"/>
        <p:guide pos="390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82"/>
        <p:guide pos="219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31185;&#30740;\&#37327;&#21270;&#25237;&#36164;\&#37327;&#21270;&#25237;&#36164;\11.1Option%20Parity%20Formula\&#24179;&#20215;&#31574;&#30053;&#32467;&#26524;&#2227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E:\&#31185;&#30740;\&#37327;&#21270;&#25237;&#36164;\&#37327;&#21270;&#25237;&#36164;\11.1Option%20Parity%20Formula\&#24179;&#20215;&#31574;&#30053;&#32467;&#26524;&#22270;.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E:\&#31185;&#30740;\&#37327;&#21270;&#25237;&#36164;\&#37327;&#21270;&#25237;&#36164;\11.3Option%20Trading\option\Op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42969718316094E-2"/>
          <c:y val="4.71698113207547E-2"/>
          <c:w val="0.91424533239429495"/>
          <c:h val="0.75836477987421402"/>
        </c:manualLayout>
      </c:layout>
      <c:lineChart>
        <c:grouping val="standard"/>
        <c:varyColors val="0"/>
        <c:ser>
          <c:idx val="0"/>
          <c:order val="0"/>
          <c:tx>
            <c:strRef>
              <c:f>'[平价策略结果图.xlsx]图11-7'!$B$1</c:f>
              <c:strCache>
                <c:ptCount val="1"/>
                <c:pt idx="0">
                  <c:v>累计收益</c:v>
                </c:pt>
              </c:strCache>
            </c:strRef>
          </c:tx>
          <c:spPr>
            <a:ln w="28575" cap="rnd">
              <a:solidFill>
                <a:srgbClr val="C00000"/>
              </a:solidFill>
              <a:round/>
            </a:ln>
            <a:effectLst/>
          </c:spPr>
          <c:marker>
            <c:symbol val="none"/>
          </c:marker>
          <c:cat>
            <c:numRef>
              <c:f>'[平价策略结果图.xlsx]图11-7'!$A$2:$A$107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'[平价策略结果图.xlsx]图11-7'!$B$2:$B$107</c:f>
              <c:numCache>
                <c:formatCode>General</c:formatCode>
                <c:ptCount val="106"/>
                <c:pt idx="0">
                  <c:v>8.6461339995413E-2</c:v>
                </c:pt>
                <c:pt idx="1">
                  <c:v>0.17782497089698801</c:v>
                </c:pt>
                <c:pt idx="2">
                  <c:v>0.27422367912203799</c:v>
                </c:pt>
                <c:pt idx="3">
                  <c:v>0.38300180223958702</c:v>
                </c:pt>
                <c:pt idx="4">
                  <c:v>0.47551673890301499</c:v>
                </c:pt>
                <c:pt idx="5">
                  <c:v>0.56417834329545402</c:v>
                </c:pt>
                <c:pt idx="6">
                  <c:v>0.66648857515694304</c:v>
                </c:pt>
                <c:pt idx="7">
                  <c:v>0.76689146281961196</c:v>
                </c:pt>
                <c:pt idx="8">
                  <c:v>0.86055920560129595</c:v>
                </c:pt>
                <c:pt idx="9">
                  <c:v>0.95466169948533097</c:v>
                </c:pt>
                <c:pt idx="10">
                  <c:v>1.0587142873951501</c:v>
                </c:pt>
                <c:pt idx="11">
                  <c:v>1.1644631974884101</c:v>
                </c:pt>
                <c:pt idx="12">
                  <c:v>1.2731889291324701</c:v>
                </c:pt>
                <c:pt idx="13">
                  <c:v>1.38386712979166</c:v>
                </c:pt>
                <c:pt idx="14">
                  <c:v>1.5049209152679599</c:v>
                </c:pt>
                <c:pt idx="15">
                  <c:v>1.6175781190348</c:v>
                </c:pt>
                <c:pt idx="16">
                  <c:v>1.75003281607034</c:v>
                </c:pt>
                <c:pt idx="17">
                  <c:v>1.8683225551149401</c:v>
                </c:pt>
                <c:pt idx="18">
                  <c:v>1.9770436404365199</c:v>
                </c:pt>
                <c:pt idx="19">
                  <c:v>2.0840763164838898</c:v>
                </c:pt>
                <c:pt idx="20">
                  <c:v>2.1962318767404998</c:v>
                </c:pt>
                <c:pt idx="21">
                  <c:v>2.3000851636083799</c:v>
                </c:pt>
                <c:pt idx="22">
                  <c:v>2.4138155246734798</c:v>
                </c:pt>
                <c:pt idx="23">
                  <c:v>2.5290703449893299</c:v>
                </c:pt>
                <c:pt idx="24">
                  <c:v>2.6417418992552699</c:v>
                </c:pt>
                <c:pt idx="25">
                  <c:v>2.7632430081862802</c:v>
                </c:pt>
                <c:pt idx="26">
                  <c:v>2.8914409419086802</c:v>
                </c:pt>
                <c:pt idx="27">
                  <c:v>3.0177260926011402</c:v>
                </c:pt>
                <c:pt idx="28">
                  <c:v>3.1378598651943799</c:v>
                </c:pt>
                <c:pt idx="29">
                  <c:v>3.2624088783796998</c:v>
                </c:pt>
                <c:pt idx="30">
                  <c:v>3.3946954214371101</c:v>
                </c:pt>
                <c:pt idx="31">
                  <c:v>3.5195645748137401</c:v>
                </c:pt>
                <c:pt idx="32">
                  <c:v>3.6543230294906501</c:v>
                </c:pt>
                <c:pt idx="33">
                  <c:v>3.7851127654683401</c:v>
                </c:pt>
                <c:pt idx="34">
                  <c:v>3.9088766237219699</c:v>
                </c:pt>
                <c:pt idx="35">
                  <c:v>4.0343233562652596</c:v>
                </c:pt>
                <c:pt idx="36">
                  <c:v>4.1634159143473797</c:v>
                </c:pt>
                <c:pt idx="37">
                  <c:v>4.30390429070499</c:v>
                </c:pt>
                <c:pt idx="38">
                  <c:v>4.4463527999555099</c:v>
                </c:pt>
                <c:pt idx="39">
                  <c:v>4.6048399783815803</c:v>
                </c:pt>
                <c:pt idx="40">
                  <c:v>4.7588427272353302</c:v>
                </c:pt>
                <c:pt idx="41">
                  <c:v>4.90028959691504</c:v>
                </c:pt>
                <c:pt idx="42">
                  <c:v>5.02689860166908</c:v>
                </c:pt>
                <c:pt idx="43">
                  <c:v>5.1669099451755596</c:v>
                </c:pt>
                <c:pt idx="44">
                  <c:v>5.3113651362218199</c:v>
                </c:pt>
                <c:pt idx="45">
                  <c:v>5.4496991743383498</c:v>
                </c:pt>
                <c:pt idx="46">
                  <c:v>5.5819346467603204</c:v>
                </c:pt>
                <c:pt idx="47">
                  <c:v>5.7122853569981498</c:v>
                </c:pt>
                <c:pt idx="48">
                  <c:v>5.82595128197545</c:v>
                </c:pt>
                <c:pt idx="49">
                  <c:v>5.9556922228977802</c:v>
                </c:pt>
                <c:pt idx="50">
                  <c:v>6.0875425322578396</c:v>
                </c:pt>
                <c:pt idx="51">
                  <c:v>6.2247742583405001</c:v>
                </c:pt>
                <c:pt idx="52">
                  <c:v>6.3552168785066199</c:v>
                </c:pt>
                <c:pt idx="53">
                  <c:v>6.49191316385701</c:v>
                </c:pt>
                <c:pt idx="54">
                  <c:v>6.6166591083917297</c:v>
                </c:pt>
                <c:pt idx="55">
                  <c:v>6.7411548982461902</c:v>
                </c:pt>
                <c:pt idx="56">
                  <c:v>6.86600021362284</c:v>
                </c:pt>
                <c:pt idx="57">
                  <c:v>6.9866598089901997</c:v>
                </c:pt>
                <c:pt idx="58">
                  <c:v>7.1168476284792597</c:v>
                </c:pt>
                <c:pt idx="59">
                  <c:v>7.2464064419548997</c:v>
                </c:pt>
                <c:pt idx="60">
                  <c:v>7.3648751527726004</c:v>
                </c:pt>
                <c:pt idx="61">
                  <c:v>7.4724617529179502</c:v>
                </c:pt>
                <c:pt idx="62">
                  <c:v>7.58252886157692</c:v>
                </c:pt>
                <c:pt idx="63">
                  <c:v>7.6843310537478402</c:v>
                </c:pt>
                <c:pt idx="64">
                  <c:v>7.782537189948</c:v>
                </c:pt>
                <c:pt idx="65">
                  <c:v>7.8733240035503602</c:v>
                </c:pt>
                <c:pt idx="66">
                  <c:v>7.9618783578398196</c:v>
                </c:pt>
                <c:pt idx="67">
                  <c:v>8.05408889273623</c:v>
                </c:pt>
                <c:pt idx="68">
                  <c:v>8.1610105897402292</c:v>
                </c:pt>
                <c:pt idx="69">
                  <c:v>8.26999005033929</c:v>
                </c:pt>
                <c:pt idx="70">
                  <c:v>8.3762483744570506</c:v>
                </c:pt>
                <c:pt idx="71">
                  <c:v>8.4820523764091593</c:v>
                </c:pt>
                <c:pt idx="72">
                  <c:v>8.5880312309137192</c:v>
                </c:pt>
                <c:pt idx="73">
                  <c:v>8.6889903753468101</c:v>
                </c:pt>
                <c:pt idx="74">
                  <c:v>8.7907724735450508</c:v>
                </c:pt>
                <c:pt idx="75">
                  <c:v>8.8831662004403693</c:v>
                </c:pt>
                <c:pt idx="76">
                  <c:v>8.9932987307273695</c:v>
                </c:pt>
                <c:pt idx="77">
                  <c:v>9.0982104751690205</c:v>
                </c:pt>
                <c:pt idx="78">
                  <c:v>9.1942119482877196</c:v>
                </c:pt>
                <c:pt idx="79">
                  <c:v>9.2866848387211203</c:v>
                </c:pt>
                <c:pt idx="80">
                  <c:v>9.3832452384488807</c:v>
                </c:pt>
                <c:pt idx="81">
                  <c:v>9.4693950222759202</c:v>
                </c:pt>
                <c:pt idx="82">
                  <c:v>9.5455046643526895</c:v>
                </c:pt>
                <c:pt idx="83">
                  <c:v>9.6262905584687495</c:v>
                </c:pt>
                <c:pt idx="84">
                  <c:v>9.7102748428675092</c:v>
                </c:pt>
                <c:pt idx="85">
                  <c:v>9.7889466422978693</c:v>
                </c:pt>
                <c:pt idx="86">
                  <c:v>9.8073804558909394</c:v>
                </c:pt>
                <c:pt idx="87">
                  <c:v>9.8315102771603406</c:v>
                </c:pt>
                <c:pt idx="88">
                  <c:v>9.8464485487167508</c:v>
                </c:pt>
                <c:pt idx="89">
                  <c:v>9.8627728146192801</c:v>
                </c:pt>
                <c:pt idx="90">
                  <c:v>9.87944643533055</c:v>
                </c:pt>
                <c:pt idx="91">
                  <c:v>9.8962720191469504</c:v>
                </c:pt>
                <c:pt idx="92">
                  <c:v>9.9121032716941002</c:v>
                </c:pt>
                <c:pt idx="93">
                  <c:v>9.9229049872700692</c:v>
                </c:pt>
                <c:pt idx="94">
                  <c:v>9.9328305982912202</c:v>
                </c:pt>
                <c:pt idx="95">
                  <c:v>9.9404502542933209</c:v>
                </c:pt>
                <c:pt idx="96">
                  <c:v>9.9442549565624798</c:v>
                </c:pt>
                <c:pt idx="97">
                  <c:v>9.9463963393616908</c:v>
                </c:pt>
                <c:pt idx="98">
                  <c:v>9.9506436553892001</c:v>
                </c:pt>
                <c:pt idx="99">
                  <c:v>9.9509436542930292</c:v>
                </c:pt>
                <c:pt idx="100">
                  <c:v>9.9516004324971608</c:v>
                </c:pt>
                <c:pt idx="101">
                  <c:v>9.9544498899497107</c:v>
                </c:pt>
                <c:pt idx="102">
                  <c:v>9.9552009678475404</c:v>
                </c:pt>
                <c:pt idx="103">
                  <c:v>9.9597203264322403</c:v>
                </c:pt>
                <c:pt idx="104">
                  <c:v>9.9672670447031404</c:v>
                </c:pt>
                <c:pt idx="105">
                  <c:v>9.9735994375070103</c:v>
                </c:pt>
              </c:numCache>
            </c:numRef>
          </c:val>
          <c:smooth val="0"/>
        </c:ser>
        <c:dLbls>
          <c:showLegendKey val="0"/>
          <c:showVal val="0"/>
          <c:showCatName val="0"/>
          <c:showSerName val="0"/>
          <c:showPercent val="0"/>
          <c:showBubbleSize val="0"/>
        </c:dLbls>
        <c:marker val="1"/>
        <c:smooth val="0"/>
        <c:axId val="172548480"/>
        <c:axId val="172550016"/>
      </c:lineChart>
      <c:dateAx>
        <c:axId val="172548480"/>
        <c:scaling>
          <c:orientation val="minMax"/>
        </c:scaling>
        <c:delete val="0"/>
        <c:axPos val="b"/>
        <c:numFmt formatCode="yyyy\-mm\-dd" sourceLinked="1"/>
        <c:majorTickMark val="in"/>
        <c:minorTickMark val="none"/>
        <c:tickLblPos val="nextTo"/>
        <c:spPr>
          <a:noFill/>
          <a:ln w="9525" cap="flat" cmpd="sng" algn="ctr">
            <a:solidFill>
              <a:schemeClr val="tx1"/>
            </a:solidFill>
            <a:round/>
          </a:ln>
          <a:effectLst/>
        </c:spPr>
        <c:txPr>
          <a:bodyPr rot="-24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72550016"/>
        <c:crosses val="autoZero"/>
        <c:auto val="1"/>
        <c:lblOffset val="100"/>
        <c:baseTimeUnit val="days"/>
        <c:majorUnit val="15"/>
        <c:majorTimeUnit val="days"/>
      </c:dateAx>
      <c:valAx>
        <c:axId val="17255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72548480"/>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22162804515746"/>
          <c:y val="8.1446540880503099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82627164229295E-2"/>
          <c:y val="2.5763190400564701E-2"/>
          <c:w val="0.88894704233733202"/>
          <c:h val="0.79008293629786497"/>
        </c:manualLayout>
      </c:layout>
      <c:lineChart>
        <c:grouping val="standard"/>
        <c:varyColors val="0"/>
        <c:ser>
          <c:idx val="1"/>
          <c:order val="0"/>
          <c:tx>
            <c:strRef>
              <c:f>'[平价策略结果图.xlsx]图11-8'!$B$1</c:f>
              <c:strCache>
                <c:ptCount val="1"/>
                <c:pt idx="0">
                  <c:v>平均收益</c:v>
                </c:pt>
              </c:strCache>
            </c:strRef>
          </c:tx>
          <c:spPr>
            <a:ln w="28575" cap="rnd">
              <a:solidFill>
                <a:srgbClr val="C00000"/>
              </a:solidFill>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'[平价策略结果图.xlsx]图11-8'!$B$2:$B$107</c:f>
              <c:numCache>
                <c:formatCode>General</c:formatCode>
                <c:ptCount val="106"/>
                <c:pt idx="0">
                  <c:v>8.6461339995413E-2</c:v>
                </c:pt>
                <c:pt idx="1">
                  <c:v>9.1363630901575399E-2</c:v>
                </c:pt>
                <c:pt idx="2">
                  <c:v>9.6398708225049395E-2</c:v>
                </c:pt>
                <c:pt idx="3">
                  <c:v>0.108778123117549</c:v>
                </c:pt>
                <c:pt idx="4">
                  <c:v>9.2514936663428596E-2</c:v>
                </c:pt>
                <c:pt idx="5">
                  <c:v>8.8661604392439003E-2</c:v>
                </c:pt>
                <c:pt idx="6">
                  <c:v>0.10231023186148901</c:v>
                </c:pt>
                <c:pt idx="7">
                  <c:v>0.100402887662669</c:v>
                </c:pt>
                <c:pt idx="8">
                  <c:v>9.3667742781683203E-2</c:v>
                </c:pt>
                <c:pt idx="9">
                  <c:v>9.4102493884035104E-2</c:v>
                </c:pt>
                <c:pt idx="10">
                  <c:v>0.104052587909817</c:v>
                </c:pt>
                <c:pt idx="11">
                  <c:v>0.105748910093263</c:v>
                </c:pt>
                <c:pt idx="12">
                  <c:v>0.108725731644056</c:v>
                </c:pt>
                <c:pt idx="13">
                  <c:v>0.11067820065919801</c:v>
                </c:pt>
                <c:pt idx="14">
                  <c:v>0.121053785476295</c:v>
                </c:pt>
                <c:pt idx="15">
                  <c:v>0.112657203766844</c:v>
                </c:pt>
                <c:pt idx="16">
                  <c:v>0.132454697035533</c:v>
                </c:pt>
                <c:pt idx="17">
                  <c:v>0.11828973904460199</c:v>
                </c:pt>
                <c:pt idx="18">
                  <c:v>0.108721085321577</c:v>
                </c:pt>
                <c:pt idx="19">
                  <c:v>0.107032676047377</c:v>
                </c:pt>
                <c:pt idx="20">
                  <c:v>0.112155560256609</c:v>
                </c:pt>
                <c:pt idx="21">
                  <c:v>0.10385328686788101</c:v>
                </c:pt>
                <c:pt idx="22">
                  <c:v>0.113730361065095</c:v>
                </c:pt>
                <c:pt idx="23">
                  <c:v>0.11525482031584899</c:v>
                </c:pt>
                <c:pt idx="24">
                  <c:v>0.112671554265941</c:v>
                </c:pt>
                <c:pt idx="25">
                  <c:v>0.121501108931008</c:v>
                </c:pt>
                <c:pt idx="26">
                  <c:v>0.12819793372240901</c:v>
                </c:pt>
                <c:pt idx="27">
                  <c:v>0.126285150692451</c:v>
                </c:pt>
                <c:pt idx="28">
                  <c:v>0.12013377259324801</c:v>
                </c:pt>
                <c:pt idx="29">
                  <c:v>0.124549013185318</c:v>
                </c:pt>
                <c:pt idx="30">
                  <c:v>0.132286543057413</c:v>
                </c:pt>
                <c:pt idx="31">
                  <c:v>0.12486915337662299</c:v>
                </c:pt>
                <c:pt idx="32">
                  <c:v>0.13475845467691</c:v>
                </c:pt>
                <c:pt idx="33">
                  <c:v>0.130789735977689</c:v>
                </c:pt>
                <c:pt idx="34">
                  <c:v>0.12376385825363</c:v>
                </c:pt>
                <c:pt idx="35">
                  <c:v>0.125446732543292</c:v>
                </c:pt>
                <c:pt idx="36">
                  <c:v>0.129092558082124</c:v>
                </c:pt>
                <c:pt idx="37">
                  <c:v>0.140488376357609</c:v>
                </c:pt>
                <c:pt idx="38">
                  <c:v>0.142448509250515</c:v>
                </c:pt>
                <c:pt idx="39">
                  <c:v>0.15848717842607199</c:v>
                </c:pt>
                <c:pt idx="40">
                  <c:v>0.15400274885375501</c:v>
                </c:pt>
                <c:pt idx="41">
                  <c:v>0.14144686967971001</c:v>
                </c:pt>
                <c:pt idx="42">
                  <c:v>0.12660900475404099</c:v>
                </c:pt>
                <c:pt idx="43">
                  <c:v>0.14001134350647401</c:v>
                </c:pt>
                <c:pt idx="44">
                  <c:v>0.14445519104626101</c:v>
                </c:pt>
                <c:pt idx="45">
                  <c:v>0.138334038116532</c:v>
                </c:pt>
                <c:pt idx="46">
                  <c:v>0.13223547242197001</c:v>
                </c:pt>
                <c:pt idx="47">
                  <c:v>0.13035071023782699</c:v>
                </c:pt>
                <c:pt idx="48">
                  <c:v>0.11366592497730101</c:v>
                </c:pt>
                <c:pt idx="49">
                  <c:v>0.12974094092232899</c:v>
                </c:pt>
                <c:pt idx="50">
                  <c:v>0.13185030936006101</c:v>
                </c:pt>
                <c:pt idx="51">
                  <c:v>0.13723172608266199</c:v>
                </c:pt>
                <c:pt idx="52">
                  <c:v>0.13044262016611599</c:v>
                </c:pt>
                <c:pt idx="53">
                  <c:v>0.13669628535039099</c:v>
                </c:pt>
                <c:pt idx="54">
                  <c:v>0.124745944534718</c:v>
                </c:pt>
                <c:pt idx="55">
                  <c:v>0.12449578985446599</c:v>
                </c:pt>
                <c:pt idx="56">
                  <c:v>0.12484531537665</c:v>
                </c:pt>
                <c:pt idx="57">
                  <c:v>0.120659595367362</c:v>
                </c:pt>
                <c:pt idx="58">
                  <c:v>0.130187819489053</c:v>
                </c:pt>
                <c:pt idx="59">
                  <c:v>0.12955881347564399</c:v>
                </c:pt>
                <c:pt idx="60">
                  <c:v>0.11846871081770199</c:v>
                </c:pt>
                <c:pt idx="61">
                  <c:v>0.10758660014534401</c:v>
                </c:pt>
                <c:pt idx="62">
                  <c:v>0.110067108658971</c:v>
                </c:pt>
                <c:pt idx="63">
                  <c:v>0.10180219217092799</c:v>
                </c:pt>
                <c:pt idx="64">
                  <c:v>9.8206136200156696E-2</c:v>
                </c:pt>
                <c:pt idx="65">
                  <c:v>9.0786813602355507E-2</c:v>
                </c:pt>
                <c:pt idx="66">
                  <c:v>8.8554354289465204E-2</c:v>
                </c:pt>
                <c:pt idx="67">
                  <c:v>9.2210534896406002E-2</c:v>
                </c:pt>
                <c:pt idx="68">
                  <c:v>0.10692169700399901</c:v>
                </c:pt>
                <c:pt idx="69">
                  <c:v>0.10897946059906</c:v>
                </c:pt>
                <c:pt idx="70">
                  <c:v>0.10625832411776601</c:v>
                </c:pt>
                <c:pt idx="71">
                  <c:v>0.105804001952101</c:v>
                </c:pt>
                <c:pt idx="72">
                  <c:v>0.105978854504561</c:v>
                </c:pt>
                <c:pt idx="73">
                  <c:v>0.100959144433089</c:v>
                </c:pt>
                <c:pt idx="74">
                  <c:v>0.10178209819824501</c:v>
                </c:pt>
                <c:pt idx="75">
                  <c:v>9.2393726895314304E-2</c:v>
                </c:pt>
                <c:pt idx="76">
                  <c:v>0.110132530287003</c:v>
                </c:pt>
                <c:pt idx="77">
                  <c:v>0.104911744441647</c:v>
                </c:pt>
                <c:pt idx="78">
                  <c:v>9.6001473118703898E-2</c:v>
                </c:pt>
                <c:pt idx="79">
                  <c:v>9.2472890433394794E-2</c:v>
                </c:pt>
                <c:pt idx="80">
                  <c:v>9.6560399727764201E-2</c:v>
                </c:pt>
                <c:pt idx="81">
                  <c:v>8.6149783827037293E-2</c:v>
                </c:pt>
                <c:pt idx="82">
                  <c:v>7.6109642076771802E-2</c:v>
                </c:pt>
                <c:pt idx="83">
                  <c:v>8.0785894116060797E-2</c:v>
                </c:pt>
                <c:pt idx="84">
                  <c:v>8.39842843987572E-2</c:v>
                </c:pt>
                <c:pt idx="85">
                  <c:v>7.8671799430363107E-2</c:v>
                </c:pt>
                <c:pt idx="86">
                  <c:v>1.8433813593072501E-2</c:v>
                </c:pt>
                <c:pt idx="87">
                  <c:v>2.4129821269397299E-2</c:v>
                </c:pt>
                <c:pt idx="88">
                  <c:v>1.4938271556410899E-2</c:v>
                </c:pt>
                <c:pt idx="89">
                  <c:v>1.6324265902531599E-2</c:v>
                </c:pt>
                <c:pt idx="90">
                  <c:v>1.6673620711267299E-2</c:v>
                </c:pt>
                <c:pt idx="91">
                  <c:v>1.68255838164015E-2</c:v>
                </c:pt>
                <c:pt idx="92">
                  <c:v>1.5831252547145999E-2</c:v>
                </c:pt>
                <c:pt idx="93">
                  <c:v>1.08017155759674E-2</c:v>
                </c:pt>
                <c:pt idx="94">
                  <c:v>9.9256110211568601E-3</c:v>
                </c:pt>
                <c:pt idx="95">
                  <c:v>7.6196560021020796E-3</c:v>
                </c:pt>
                <c:pt idx="96">
                  <c:v>3.8047022691592401E-3</c:v>
                </c:pt>
                <c:pt idx="97">
                  <c:v>2.1413827992061399E-3</c:v>
                </c:pt>
                <c:pt idx="98">
                  <c:v>4.2473160275105998E-3</c:v>
                </c:pt>
                <c:pt idx="99">
                  <c:v>2.9999890382740701E-4</c:v>
                </c:pt>
                <c:pt idx="100">
                  <c:v>6.5677820413732402E-4</c:v>
                </c:pt>
                <c:pt idx="101">
                  <c:v>2.84945745254854E-3</c:v>
                </c:pt>
                <c:pt idx="102">
                  <c:v>7.51077897823364E-4</c:v>
                </c:pt>
                <c:pt idx="103">
                  <c:v>4.5193585847022599E-3</c:v>
                </c:pt>
                <c:pt idx="104">
                  <c:v>7.5467182709059496E-3</c:v>
                </c:pt>
                <c:pt idx="105">
                  <c:v>6.3323928038706298E-3</c:v>
                </c:pt>
              </c:numCache>
            </c:numRef>
          </c:val>
          <c:smooth val="0"/>
        </c:ser>
        <c:ser>
          <c:idx val="0"/>
          <c:order val="1"/>
          <c:tx>
            <c:strRef>
              <c:f>'[平价策略结果图.xlsx]图11-8'!$C$1</c:f>
              <c:strCache>
                <c:ptCount val="1"/>
                <c:pt idx="0">
                  <c:v>上证50ETF涨跌幅</c:v>
                </c:pt>
              </c:strCache>
            </c:strRef>
          </c:tx>
          <c:spPr>
            <a:ln w="19050" cap="rnd">
              <a:solidFill>
                <a:schemeClr val="bg1">
                  <a:lumMod val="50000"/>
                </a:schemeClr>
              </a:solidFill>
              <a:prstDash val="dash"/>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'[平价策略结果图.xlsx]图11-8'!$C$2:$C$107</c:f>
              <c:numCache>
                <c:formatCode>#,##0.00_ </c:formatCode>
                <c:ptCount val="106"/>
                <c:pt idx="0">
                  <c:v>-8.9999999999999998E-4</c:v>
                </c:pt>
                <c:pt idx="1">
                  <c:v>-3.9328000000000002E-2</c:v>
                </c:pt>
                <c:pt idx="2">
                  <c:v>3.437E-3</c:v>
                </c:pt>
                <c:pt idx="3">
                  <c:v>6.2290000000000002E-3</c:v>
                </c:pt>
                <c:pt idx="4">
                  <c:v>1.857E-2</c:v>
                </c:pt>
                <c:pt idx="5">
                  <c:v>-4.254E-3</c:v>
                </c:pt>
                <c:pt idx="6">
                  <c:v>5.4929999999999996E-3</c:v>
                </c:pt>
                <c:pt idx="7">
                  <c:v>1.0015E-2</c:v>
                </c:pt>
                <c:pt idx="8">
                  <c:v>9.3150000000000004E-3</c:v>
                </c:pt>
                <c:pt idx="9">
                  <c:v>-6.8469999999999998E-3</c:v>
                </c:pt>
                <c:pt idx="10">
                  <c:v>5.9999999999999995E-4</c:v>
                </c:pt>
                <c:pt idx="11">
                  <c:v>-8.9870000000000002E-3</c:v>
                </c:pt>
                <c:pt idx="12">
                  <c:v>7.5570000000000003E-3</c:v>
                </c:pt>
                <c:pt idx="13">
                  <c:v>-7.8009999999999998E-3</c:v>
                </c:pt>
                <c:pt idx="14">
                  <c:v>-3.0240000000000002E-3</c:v>
                </c:pt>
                <c:pt idx="15">
                  <c:v>-3.336E-3</c:v>
                </c:pt>
                <c:pt idx="16">
                  <c:v>1.7346E-2</c:v>
                </c:pt>
                <c:pt idx="17">
                  <c:v>2.2435E-2</c:v>
                </c:pt>
                <c:pt idx="18">
                  <c:v>-1.4630000000000001E-3</c:v>
                </c:pt>
                <c:pt idx="19">
                  <c:v>-1.8166000000000002E-2</c:v>
                </c:pt>
                <c:pt idx="20">
                  <c:v>-1.1638000000000001E-2</c:v>
                </c:pt>
                <c:pt idx="21">
                  <c:v>7.2459999999999998E-3</c:v>
                </c:pt>
                <c:pt idx="22">
                  <c:v>2.9979999999999998E-3</c:v>
                </c:pt>
                <c:pt idx="23">
                  <c:v>3.885E-3</c:v>
                </c:pt>
                <c:pt idx="24">
                  <c:v>-1.0717000000000001E-2</c:v>
                </c:pt>
                <c:pt idx="25">
                  <c:v>5.718E-3</c:v>
                </c:pt>
                <c:pt idx="26">
                  <c:v>2.4535999999999999E-2</c:v>
                </c:pt>
                <c:pt idx="27">
                  <c:v>-8.4700000000000001E-3</c:v>
                </c:pt>
                <c:pt idx="28">
                  <c:v>2.6510000000000001E-3</c:v>
                </c:pt>
                <c:pt idx="29">
                  <c:v>-2.6440000000000001E-3</c:v>
                </c:pt>
                <c:pt idx="30">
                  <c:v>-2.356E-3</c:v>
                </c:pt>
                <c:pt idx="31">
                  <c:v>-9.1529999999999997E-3</c:v>
                </c:pt>
                <c:pt idx="32">
                  <c:v>-1.6389000000000001E-2</c:v>
                </c:pt>
                <c:pt idx="33">
                  <c:v>1.0603E-2</c:v>
                </c:pt>
                <c:pt idx="34">
                  <c:v>-1.5288E-2</c:v>
                </c:pt>
                <c:pt idx="35">
                  <c:v>3.349E-3</c:v>
                </c:pt>
                <c:pt idx="36">
                  <c:v>5.1580000000000003E-3</c:v>
                </c:pt>
                <c:pt idx="37">
                  <c:v>8.4519999999999994E-3</c:v>
                </c:pt>
                <c:pt idx="38">
                  <c:v>7.7819999999999999E-3</c:v>
                </c:pt>
                <c:pt idx="39">
                  <c:v>-6.2370000000000004E-3</c:v>
                </c:pt>
                <c:pt idx="40">
                  <c:v>-9.5639999999999996E-3</c:v>
                </c:pt>
                <c:pt idx="41">
                  <c:v>2.7761000000000001E-2</c:v>
                </c:pt>
                <c:pt idx="42">
                  <c:v>-1.2918000000000001E-2</c:v>
                </c:pt>
                <c:pt idx="43">
                  <c:v>-1.1898000000000001E-2</c:v>
                </c:pt>
                <c:pt idx="44">
                  <c:v>9.0300000000000005E-4</c:v>
                </c:pt>
                <c:pt idx="45">
                  <c:v>-1.6240999999999998E-2</c:v>
                </c:pt>
                <c:pt idx="46">
                  <c:v>3.3630000000000001E-3</c:v>
                </c:pt>
                <c:pt idx="47">
                  <c:v>6.0939999999999996E-3</c:v>
                </c:pt>
                <c:pt idx="48">
                  <c:v>-2.1199999999999999E-3</c:v>
                </c:pt>
                <c:pt idx="49">
                  <c:v>-4.2490000000000002E-3</c:v>
                </c:pt>
                <c:pt idx="50">
                  <c:v>1.7068E-2</c:v>
                </c:pt>
                <c:pt idx="51">
                  <c:v>3.1465E-2</c:v>
                </c:pt>
                <c:pt idx="52">
                  <c:v>-1.4530000000000001E-3</c:v>
                </c:pt>
                <c:pt idx="53">
                  <c:v>-3.7820000000000002E-3</c:v>
                </c:pt>
                <c:pt idx="54">
                  <c:v>2.92E-4</c:v>
                </c:pt>
                <c:pt idx="55">
                  <c:v>2.0439999999999998E-3</c:v>
                </c:pt>
                <c:pt idx="56">
                  <c:v>-6.7019999999999996E-3</c:v>
                </c:pt>
                <c:pt idx="57">
                  <c:v>8.8000000000000003E-4</c:v>
                </c:pt>
                <c:pt idx="58">
                  <c:v>6.1549999999999999E-3</c:v>
                </c:pt>
                <c:pt idx="59">
                  <c:v>-3.787E-3</c:v>
                </c:pt>
                <c:pt idx="60">
                  <c:v>-3.509E-3</c:v>
                </c:pt>
                <c:pt idx="61">
                  <c:v>-1.5845000000000001E-2</c:v>
                </c:pt>
                <c:pt idx="62">
                  <c:v>-2.385E-3</c:v>
                </c:pt>
                <c:pt idx="63">
                  <c:v>5.3800000000000002E-3</c:v>
                </c:pt>
                <c:pt idx="64">
                  <c:v>5.6480000000000002E-3</c:v>
                </c:pt>
                <c:pt idx="65">
                  <c:v>-1.5962E-2</c:v>
                </c:pt>
                <c:pt idx="66">
                  <c:v>-3.6050000000000001E-3</c:v>
                </c:pt>
                <c:pt idx="67">
                  <c:v>1.1455999999999999E-2</c:v>
                </c:pt>
                <c:pt idx="68">
                  <c:v>7.4520000000000003E-3</c:v>
                </c:pt>
                <c:pt idx="69">
                  <c:v>1.1243E-2</c:v>
                </c:pt>
                <c:pt idx="70">
                  <c:v>-2.9260000000000002E-3</c:v>
                </c:pt>
                <c:pt idx="71">
                  <c:v>1.7606E-2</c:v>
                </c:pt>
                <c:pt idx="72">
                  <c:v>-5.7700000000000004E-4</c:v>
                </c:pt>
                <c:pt idx="73">
                  <c:v>-5.7700000000000004E-4</c:v>
                </c:pt>
                <c:pt idx="74">
                  <c:v>-4.908E-3</c:v>
                </c:pt>
                <c:pt idx="75">
                  <c:v>-1.7115999999999999E-2</c:v>
                </c:pt>
                <c:pt idx="76">
                  <c:v>1.2102E-2</c:v>
                </c:pt>
                <c:pt idx="77">
                  <c:v>2.92E-4</c:v>
                </c:pt>
                <c:pt idx="78">
                  <c:v>1.4580000000000001E-3</c:v>
                </c:pt>
                <c:pt idx="79">
                  <c:v>7.2779999999999997E-3</c:v>
                </c:pt>
                <c:pt idx="80">
                  <c:v>1.4450000000000001E-3</c:v>
                </c:pt>
                <c:pt idx="81">
                  <c:v>1.6161999999999999E-2</c:v>
                </c:pt>
                <c:pt idx="82">
                  <c:v>-7.9520000000000007E-3</c:v>
                </c:pt>
                <c:pt idx="83">
                  <c:v>-7.1570000000000002E-3</c:v>
                </c:pt>
                <c:pt idx="84">
                  <c:v>8.3619999999999996E-3</c:v>
                </c:pt>
                <c:pt idx="85">
                  <c:v>1.7158E-2</c:v>
                </c:pt>
                <c:pt idx="86">
                  <c:v>-9.4120000000000002E-3</c:v>
                </c:pt>
                <c:pt idx="87">
                  <c:v>2.4187E-2</c:v>
                </c:pt>
                <c:pt idx="88">
                  <c:v>-3.3739999999999998E-3</c:v>
                </c:pt>
                <c:pt idx="89">
                  <c:v>-1.9750000000000002E-3</c:v>
                </c:pt>
                <c:pt idx="90">
                  <c:v>1.413E-3</c:v>
                </c:pt>
                <c:pt idx="91">
                  <c:v>-9.0320000000000001E-3</c:v>
                </c:pt>
                <c:pt idx="92">
                  <c:v>-3.418E-3</c:v>
                </c:pt>
                <c:pt idx="93">
                  <c:v>-8.2880000000000002E-3</c:v>
                </c:pt>
                <c:pt idx="94">
                  <c:v>-4.0350000000000004E-3</c:v>
                </c:pt>
                <c:pt idx="95">
                  <c:v>-7.8130000000000005E-3</c:v>
                </c:pt>
                <c:pt idx="96">
                  <c:v>9.332E-3</c:v>
                </c:pt>
                <c:pt idx="97">
                  <c:v>8.6700000000000004E-4</c:v>
                </c:pt>
                <c:pt idx="98">
                  <c:v>5.1960000000000001E-3</c:v>
                </c:pt>
                <c:pt idx="99">
                  <c:v>1.5796000000000001E-2</c:v>
                </c:pt>
                <c:pt idx="100">
                  <c:v>-9.0469999999999995E-3</c:v>
                </c:pt>
                <c:pt idx="101">
                  <c:v>2.2820000000000002E-3</c:v>
                </c:pt>
                <c:pt idx="102">
                  <c:v>-1.3948E-2</c:v>
                </c:pt>
                <c:pt idx="103">
                  <c:v>7.7939999999999997E-3</c:v>
                </c:pt>
                <c:pt idx="104">
                  <c:v>-1.719E-3</c:v>
                </c:pt>
                <c:pt idx="105">
                  <c:v>6.8869999999999999E-3</c:v>
                </c:pt>
              </c:numCache>
            </c:numRef>
          </c:val>
          <c:smooth val="0"/>
        </c:ser>
        <c:dLbls>
          <c:showLegendKey val="0"/>
          <c:showVal val="0"/>
          <c:showCatName val="0"/>
          <c:showSerName val="0"/>
          <c:showPercent val="0"/>
          <c:showBubbleSize val="0"/>
        </c:dLbls>
        <c:marker val="1"/>
        <c:smooth val="0"/>
        <c:axId val="178112000"/>
        <c:axId val="202867840"/>
      </c:lineChart>
      <c:dateAx>
        <c:axId val="178112000"/>
        <c:scaling>
          <c:orientation val="minMax"/>
        </c:scaling>
        <c:delete val="0"/>
        <c:axPos val="b"/>
        <c:numFmt formatCode="yyyy\-mm\-dd" sourceLinked="1"/>
        <c:majorTickMark val="out"/>
        <c:minorTickMark val="none"/>
        <c:tickLblPos val="nextTo"/>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202867840"/>
        <c:crossesAt val="-0.05"/>
        <c:auto val="1"/>
        <c:lblOffset val="100"/>
        <c:baseTimeUnit val="days"/>
      </c:dateAx>
      <c:valAx>
        <c:axId val="202867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7811200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egendEntry>
        <c:idx val="1"/>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07702759197324"/>
          <c:y val="5.7384044776197803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[Option.xlsx]累计收益!$B$1</c:f>
              <c:strCache>
                <c:ptCount val="1"/>
                <c:pt idx="0">
                  <c:v>累计收益</c:v>
                </c:pt>
              </c:strCache>
            </c:strRef>
          </c:tx>
          <c:spPr>
            <a:ln w="28575" cap="rnd">
              <a:solidFill>
                <a:srgbClr val="C00000"/>
              </a:solidFill>
              <a:round/>
            </a:ln>
            <a:effectLst/>
          </c:spPr>
          <c:marker>
            <c:symbol val="none"/>
          </c:marker>
          <c:cat>
            <c:numRef>
              <c:f>[Option.xlsx]累计收益!$A$2:$A$94</c:f>
              <c:numCache>
                <c:formatCode>yyyy/m/d</c:formatCode>
                <c:ptCount val="93"/>
                <c:pt idx="0">
                  <c:v>43964</c:v>
                </c:pt>
                <c:pt idx="1">
                  <c:v>43965</c:v>
                </c:pt>
                <c:pt idx="2">
                  <c:v>43966</c:v>
                </c:pt>
                <c:pt idx="3">
                  <c:v>43967</c:v>
                </c:pt>
                <c:pt idx="4">
                  <c:v>43968</c:v>
                </c:pt>
                <c:pt idx="5">
                  <c:v>43969</c:v>
                </c:pt>
                <c:pt idx="6">
                  <c:v>43970</c:v>
                </c:pt>
                <c:pt idx="7">
                  <c:v>43971</c:v>
                </c:pt>
                <c:pt idx="8">
                  <c:v>43972</c:v>
                </c:pt>
                <c:pt idx="9">
                  <c:v>43973</c:v>
                </c:pt>
                <c:pt idx="10">
                  <c:v>43974</c:v>
                </c:pt>
                <c:pt idx="11">
                  <c:v>43975</c:v>
                </c:pt>
                <c:pt idx="12">
                  <c:v>43976</c:v>
                </c:pt>
                <c:pt idx="13">
                  <c:v>43977</c:v>
                </c:pt>
                <c:pt idx="14">
                  <c:v>43978</c:v>
                </c:pt>
                <c:pt idx="15">
                  <c:v>43979</c:v>
                </c:pt>
                <c:pt idx="16">
                  <c:v>43980</c:v>
                </c:pt>
                <c:pt idx="17">
                  <c:v>43981</c:v>
                </c:pt>
                <c:pt idx="18">
                  <c:v>43982</c:v>
                </c:pt>
                <c:pt idx="19">
                  <c:v>43983</c:v>
                </c:pt>
                <c:pt idx="20">
                  <c:v>43984</c:v>
                </c:pt>
                <c:pt idx="21">
                  <c:v>43985</c:v>
                </c:pt>
                <c:pt idx="22">
                  <c:v>43986</c:v>
                </c:pt>
                <c:pt idx="23">
                  <c:v>43987</c:v>
                </c:pt>
                <c:pt idx="24">
                  <c:v>43988</c:v>
                </c:pt>
                <c:pt idx="25">
                  <c:v>43989</c:v>
                </c:pt>
                <c:pt idx="26">
                  <c:v>43990</c:v>
                </c:pt>
                <c:pt idx="27">
                  <c:v>43991</c:v>
                </c:pt>
                <c:pt idx="28">
                  <c:v>43992</c:v>
                </c:pt>
                <c:pt idx="29">
                  <c:v>43993</c:v>
                </c:pt>
                <c:pt idx="30">
                  <c:v>43994</c:v>
                </c:pt>
                <c:pt idx="31">
                  <c:v>43995</c:v>
                </c:pt>
                <c:pt idx="32">
                  <c:v>43996</c:v>
                </c:pt>
                <c:pt idx="33">
                  <c:v>43997</c:v>
                </c:pt>
                <c:pt idx="34">
                  <c:v>43998</c:v>
                </c:pt>
                <c:pt idx="35">
                  <c:v>43999</c:v>
                </c:pt>
                <c:pt idx="36">
                  <c:v>44000</c:v>
                </c:pt>
                <c:pt idx="37">
                  <c:v>44001</c:v>
                </c:pt>
                <c:pt idx="38">
                  <c:v>44002</c:v>
                </c:pt>
                <c:pt idx="39">
                  <c:v>44003</c:v>
                </c:pt>
                <c:pt idx="40">
                  <c:v>44004</c:v>
                </c:pt>
                <c:pt idx="41">
                  <c:v>44005</c:v>
                </c:pt>
                <c:pt idx="42">
                  <c:v>44006</c:v>
                </c:pt>
                <c:pt idx="43">
                  <c:v>44007</c:v>
                </c:pt>
                <c:pt idx="44">
                  <c:v>44008</c:v>
                </c:pt>
                <c:pt idx="45">
                  <c:v>44009</c:v>
                </c:pt>
                <c:pt idx="46">
                  <c:v>44010</c:v>
                </c:pt>
                <c:pt idx="47">
                  <c:v>44011</c:v>
                </c:pt>
                <c:pt idx="48">
                  <c:v>44012</c:v>
                </c:pt>
                <c:pt idx="49">
                  <c:v>44013</c:v>
                </c:pt>
                <c:pt idx="50">
                  <c:v>44014</c:v>
                </c:pt>
                <c:pt idx="51">
                  <c:v>44015</c:v>
                </c:pt>
                <c:pt idx="52">
                  <c:v>44016</c:v>
                </c:pt>
                <c:pt idx="53">
                  <c:v>44017</c:v>
                </c:pt>
                <c:pt idx="54">
                  <c:v>44018</c:v>
                </c:pt>
                <c:pt idx="55">
                  <c:v>44019</c:v>
                </c:pt>
                <c:pt idx="56">
                  <c:v>44020</c:v>
                </c:pt>
                <c:pt idx="57">
                  <c:v>44021</c:v>
                </c:pt>
                <c:pt idx="58">
                  <c:v>44022</c:v>
                </c:pt>
                <c:pt idx="59">
                  <c:v>44023</c:v>
                </c:pt>
                <c:pt idx="60">
                  <c:v>44024</c:v>
                </c:pt>
                <c:pt idx="61">
                  <c:v>44025</c:v>
                </c:pt>
                <c:pt idx="62">
                  <c:v>44026</c:v>
                </c:pt>
                <c:pt idx="63">
                  <c:v>44027</c:v>
                </c:pt>
                <c:pt idx="64">
                  <c:v>44028</c:v>
                </c:pt>
                <c:pt idx="65">
                  <c:v>44029</c:v>
                </c:pt>
                <c:pt idx="66">
                  <c:v>44030</c:v>
                </c:pt>
                <c:pt idx="67">
                  <c:v>44031</c:v>
                </c:pt>
                <c:pt idx="68">
                  <c:v>44032</c:v>
                </c:pt>
                <c:pt idx="69">
                  <c:v>44033</c:v>
                </c:pt>
                <c:pt idx="70">
                  <c:v>44034</c:v>
                </c:pt>
                <c:pt idx="71">
                  <c:v>44035</c:v>
                </c:pt>
                <c:pt idx="72">
                  <c:v>44036</c:v>
                </c:pt>
                <c:pt idx="73">
                  <c:v>44037</c:v>
                </c:pt>
                <c:pt idx="74">
                  <c:v>44038</c:v>
                </c:pt>
                <c:pt idx="75">
                  <c:v>44039</c:v>
                </c:pt>
                <c:pt idx="76">
                  <c:v>44040</c:v>
                </c:pt>
                <c:pt idx="77">
                  <c:v>44041</c:v>
                </c:pt>
                <c:pt idx="78">
                  <c:v>44042</c:v>
                </c:pt>
                <c:pt idx="79">
                  <c:v>44043</c:v>
                </c:pt>
                <c:pt idx="80">
                  <c:v>44044</c:v>
                </c:pt>
                <c:pt idx="81">
                  <c:v>44045</c:v>
                </c:pt>
                <c:pt idx="82">
                  <c:v>44046</c:v>
                </c:pt>
                <c:pt idx="83">
                  <c:v>44047</c:v>
                </c:pt>
                <c:pt idx="84">
                  <c:v>44048</c:v>
                </c:pt>
                <c:pt idx="85">
                  <c:v>44049</c:v>
                </c:pt>
                <c:pt idx="86">
                  <c:v>44050</c:v>
                </c:pt>
                <c:pt idx="87">
                  <c:v>44051</c:v>
                </c:pt>
                <c:pt idx="88">
                  <c:v>44052</c:v>
                </c:pt>
                <c:pt idx="89">
                  <c:v>44053</c:v>
                </c:pt>
                <c:pt idx="90">
                  <c:v>44054</c:v>
                </c:pt>
                <c:pt idx="91">
                  <c:v>44055</c:v>
                </c:pt>
                <c:pt idx="92">
                  <c:v>44056</c:v>
                </c:pt>
              </c:numCache>
            </c:numRef>
          </c:cat>
          <c:val>
            <c:numRef>
              <c:f>[Option.xlsx]累计收益!$B$3:$B$94</c:f>
              <c:numCache>
                <c:formatCode>General</c:formatCode>
                <c:ptCount val="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-198</c:v>
                </c:pt>
                <c:pt idx="28">
                  <c:v>-197.99999999999901</c:v>
                </c:pt>
                <c:pt idx="29">
                  <c:v>-197.99999999999901</c:v>
                </c:pt>
                <c:pt idx="30">
                  <c:v>-197.99999999999901</c:v>
                </c:pt>
                <c:pt idx="31">
                  <c:v>-197.99999999999901</c:v>
                </c:pt>
                <c:pt idx="32">
                  <c:v>-197.99999999999901</c:v>
                </c:pt>
                <c:pt idx="33">
                  <c:v>98.000000000000298</c:v>
                </c:pt>
                <c:pt idx="34">
                  <c:v>456</c:v>
                </c:pt>
                <c:pt idx="35">
                  <c:v>902</c:v>
                </c:pt>
                <c:pt idx="36">
                  <c:v>902</c:v>
                </c:pt>
                <c:pt idx="37">
                  <c:v>8854</c:v>
                </c:pt>
                <c:pt idx="38">
                  <c:v>11730</c:v>
                </c:pt>
                <c:pt idx="39">
                  <c:v>11326</c:v>
                </c:pt>
                <c:pt idx="40">
                  <c:v>7532</c:v>
                </c:pt>
                <c:pt idx="41">
                  <c:v>7750</c:v>
                </c:pt>
                <c:pt idx="42">
                  <c:v>11208</c:v>
                </c:pt>
                <c:pt idx="43">
                  <c:v>12602</c:v>
                </c:pt>
                <c:pt idx="44">
                  <c:v>13012</c:v>
                </c:pt>
                <c:pt idx="45">
                  <c:v>14382</c:v>
                </c:pt>
                <c:pt idx="46">
                  <c:v>16714</c:v>
                </c:pt>
                <c:pt idx="47">
                  <c:v>17452</c:v>
                </c:pt>
                <c:pt idx="48">
                  <c:v>17452</c:v>
                </c:pt>
                <c:pt idx="49">
                  <c:v>19278</c:v>
                </c:pt>
                <c:pt idx="50">
                  <c:v>19278</c:v>
                </c:pt>
                <c:pt idx="51">
                  <c:v>33504</c:v>
                </c:pt>
                <c:pt idx="52">
                  <c:v>34922</c:v>
                </c:pt>
                <c:pt idx="53">
                  <c:v>35664</c:v>
                </c:pt>
                <c:pt idx="54">
                  <c:v>35300</c:v>
                </c:pt>
                <c:pt idx="55">
                  <c:v>37458</c:v>
                </c:pt>
                <c:pt idx="56">
                  <c:v>35100</c:v>
                </c:pt>
                <c:pt idx="57">
                  <c:v>33686</c:v>
                </c:pt>
                <c:pt idx="58">
                  <c:v>33686</c:v>
                </c:pt>
                <c:pt idx="59">
                  <c:v>33686</c:v>
                </c:pt>
                <c:pt idx="60">
                  <c:v>33686</c:v>
                </c:pt>
                <c:pt idx="61">
                  <c:v>35586</c:v>
                </c:pt>
                <c:pt idx="62">
                  <c:v>36378</c:v>
                </c:pt>
                <c:pt idx="63">
                  <c:v>42106</c:v>
                </c:pt>
                <c:pt idx="64">
                  <c:v>44888</c:v>
                </c:pt>
                <c:pt idx="65">
                  <c:v>47270</c:v>
                </c:pt>
                <c:pt idx="66">
                  <c:v>44502</c:v>
                </c:pt>
                <c:pt idx="67">
                  <c:v>46122</c:v>
                </c:pt>
                <c:pt idx="68">
                  <c:v>46122</c:v>
                </c:pt>
                <c:pt idx="69">
                  <c:v>55658</c:v>
                </c:pt>
                <c:pt idx="70">
                  <c:v>55864</c:v>
                </c:pt>
                <c:pt idx="71">
                  <c:v>53894</c:v>
                </c:pt>
                <c:pt idx="72">
                  <c:v>53894</c:v>
                </c:pt>
                <c:pt idx="73">
                  <c:v>55140</c:v>
                </c:pt>
                <c:pt idx="74">
                  <c:v>56278</c:v>
                </c:pt>
                <c:pt idx="75">
                  <c:v>55962</c:v>
                </c:pt>
                <c:pt idx="76">
                  <c:v>60338</c:v>
                </c:pt>
                <c:pt idx="77">
                  <c:v>64430</c:v>
                </c:pt>
                <c:pt idx="78">
                  <c:v>64690</c:v>
                </c:pt>
                <c:pt idx="79">
                  <c:v>62314</c:v>
                </c:pt>
                <c:pt idx="80">
                  <c:v>63650</c:v>
                </c:pt>
                <c:pt idx="81">
                  <c:v>67382</c:v>
                </c:pt>
                <c:pt idx="82">
                  <c:v>72640</c:v>
                </c:pt>
                <c:pt idx="83">
                  <c:v>74910</c:v>
                </c:pt>
                <c:pt idx="84">
                  <c:v>78122</c:v>
                </c:pt>
                <c:pt idx="85">
                  <c:v>78444</c:v>
                </c:pt>
                <c:pt idx="86">
                  <c:v>78212</c:v>
                </c:pt>
                <c:pt idx="87">
                  <c:v>79190</c:v>
                </c:pt>
                <c:pt idx="88">
                  <c:v>79190</c:v>
                </c:pt>
                <c:pt idx="89">
                  <c:v>79190</c:v>
                </c:pt>
                <c:pt idx="90">
                  <c:v>79190</c:v>
                </c:pt>
                <c:pt idx="91">
                  <c:v>80056</c:v>
                </c:pt>
              </c:numCache>
            </c:numRef>
          </c:val>
          <c:smooth val="0"/>
        </c:ser>
        <c:dLbls>
          <c:showLegendKey val="0"/>
          <c:showVal val="0"/>
          <c:showCatName val="0"/>
          <c:showSerName val="0"/>
          <c:showPercent val="0"/>
          <c:showBubbleSize val="0"/>
        </c:dLbls>
        <c:marker val="1"/>
        <c:smooth val="0"/>
        <c:axId val="256461440"/>
        <c:axId val="259379584"/>
      </c:lineChart>
      <c:dateAx>
        <c:axId val="256461440"/>
        <c:scaling>
          <c:orientation val="minMax"/>
        </c:scaling>
        <c:delete val="0"/>
        <c:axPos val="b"/>
        <c:numFmt formatCode="yyyy/m/d" sourceLinked="1"/>
        <c:majorTickMark val="in"/>
        <c:minorTickMark val="none"/>
        <c:tickLblPos val="nextTo"/>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259379584"/>
        <c:crossesAt val="-10000"/>
        <c:auto val="1"/>
        <c:lblOffset val="100"/>
        <c:baseTimeUnit val="days"/>
        <c:majorUnit val="15"/>
        <c:majorTimeUnit val="days"/>
        <c:minorUnit val="15"/>
        <c:minorTimeUnit val="days"/>
      </c:dateAx>
      <c:valAx>
        <c:axId val="25937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2564614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29.wmf"/><Relationship Id="rId2" Type="http://schemas.openxmlformats.org/officeDocument/2006/relationships/image" Target="../media/image35.wmf"/><Relationship Id="rId1" Type="http://schemas.openxmlformats.org/officeDocument/2006/relationships/image" Target="../media/image25.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25.wmf"/><Relationship Id="rId4"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25.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9.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45.wmf"/><Relationship Id="rId7" Type="http://schemas.openxmlformats.org/officeDocument/2006/relationships/image" Target="../media/image50.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9.wmf"/><Relationship Id="rId5" Type="http://schemas.openxmlformats.org/officeDocument/2006/relationships/image" Target="../media/image47.wmf"/><Relationship Id="rId4"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59.wmf"/><Relationship Id="rId1"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65.wmf"/><Relationship Id="rId1"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28.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45.wmf"/><Relationship Id="rId7" Type="http://schemas.openxmlformats.org/officeDocument/2006/relationships/image" Target="../media/image6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68.wmf"/><Relationship Id="rId5" Type="http://schemas.openxmlformats.org/officeDocument/2006/relationships/image" Target="../media/image47.wmf"/><Relationship Id="rId4"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12" Type="http://schemas.openxmlformats.org/officeDocument/2006/relationships/image" Target="../media/image82.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11" Type="http://schemas.openxmlformats.org/officeDocument/2006/relationships/image" Target="../media/image81.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77.wmf"/><Relationship Id="rId4" Type="http://schemas.openxmlformats.org/officeDocument/2006/relationships/image" Target="../media/image7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78.wmf"/><Relationship Id="rId1" Type="http://schemas.openxmlformats.org/officeDocument/2006/relationships/image" Target="../media/image83.wmf"/><Relationship Id="rId4"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89.wmf"/><Relationship Id="rId2" Type="http://schemas.openxmlformats.org/officeDocument/2006/relationships/image" Target="../media/image79.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93.wmf"/><Relationship Id="rId2" Type="http://schemas.openxmlformats.org/officeDocument/2006/relationships/image" Target="../media/image79.wmf"/><Relationship Id="rId1" Type="http://schemas.openxmlformats.org/officeDocument/2006/relationships/image" Target="../media/image83.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45.wmf"/><Relationship Id="rId7" Type="http://schemas.openxmlformats.org/officeDocument/2006/relationships/image" Target="../media/image9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79.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8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97.wmf"/><Relationship Id="rId1" Type="http://schemas.openxmlformats.org/officeDocument/2006/relationships/image" Target="../media/image8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102.wmf"/><Relationship Id="rId2" Type="http://schemas.openxmlformats.org/officeDocument/2006/relationships/image" Target="../media/image79.wmf"/><Relationship Id="rId1" Type="http://schemas.openxmlformats.org/officeDocument/2006/relationships/image" Target="../media/image83.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104.wmf"/><Relationship Id="rId1" Type="http://schemas.openxmlformats.org/officeDocument/2006/relationships/image" Target="../media/image103.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79.wmf"/><Relationship Id="rId1" Type="http://schemas.openxmlformats.org/officeDocument/2006/relationships/image" Target="../media/image10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10.wmf"/><Relationship Id="rId1" Type="http://schemas.openxmlformats.org/officeDocument/2006/relationships/image" Target="../media/image79.wmf"/><Relationship Id="rId6" Type="http://schemas.openxmlformats.org/officeDocument/2006/relationships/image" Target="../media/image108.wmf"/><Relationship Id="rId5" Type="http://schemas.openxmlformats.org/officeDocument/2006/relationships/image" Target="../media/image113.wmf"/><Relationship Id="rId4" Type="http://schemas.openxmlformats.org/officeDocument/2006/relationships/image" Target="../media/image1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24.wmf"/><Relationship Id="rId4" Type="http://schemas.openxmlformats.org/officeDocument/2006/relationships/image" Target="../media/image3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11.wmf"/><Relationship Id="rId1" Type="http://schemas.openxmlformats.org/officeDocument/2006/relationships/image" Target="../media/image79.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16.wmf"/><Relationship Id="rId7" Type="http://schemas.openxmlformats.org/officeDocument/2006/relationships/image" Target="../media/image120.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30.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image" Target="../media/image146.wmf"/><Relationship Id="rId3" Type="http://schemas.openxmlformats.org/officeDocument/2006/relationships/image" Target="../media/image136.wmf"/><Relationship Id="rId7" Type="http://schemas.openxmlformats.org/officeDocument/2006/relationships/image" Target="../media/image140.wmf"/><Relationship Id="rId12" Type="http://schemas.openxmlformats.org/officeDocument/2006/relationships/image" Target="../media/image145.wmf"/><Relationship Id="rId2" Type="http://schemas.openxmlformats.org/officeDocument/2006/relationships/image" Target="../media/image29.wmf"/><Relationship Id="rId1" Type="http://schemas.openxmlformats.org/officeDocument/2006/relationships/image" Target="../media/image79.wmf"/><Relationship Id="rId6" Type="http://schemas.openxmlformats.org/officeDocument/2006/relationships/image" Target="../media/image139.wmf"/><Relationship Id="rId11" Type="http://schemas.openxmlformats.org/officeDocument/2006/relationships/image" Target="../media/image144.wmf"/><Relationship Id="rId5" Type="http://schemas.openxmlformats.org/officeDocument/2006/relationships/image" Target="../media/image138.wmf"/><Relationship Id="rId10" Type="http://schemas.openxmlformats.org/officeDocument/2006/relationships/image" Target="../media/image143.wmf"/><Relationship Id="rId4" Type="http://schemas.openxmlformats.org/officeDocument/2006/relationships/image" Target="../media/image137.wmf"/><Relationship Id="rId9" Type="http://schemas.openxmlformats.org/officeDocument/2006/relationships/image" Target="../media/image142.wmf"/><Relationship Id="rId14" Type="http://schemas.openxmlformats.org/officeDocument/2006/relationships/image" Target="../media/image14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49.wmf"/><Relationship Id="rId1" Type="http://schemas.openxmlformats.org/officeDocument/2006/relationships/image" Target="../media/image148.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 Id="rId4" Type="http://schemas.openxmlformats.org/officeDocument/2006/relationships/image" Target="../media/image152.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3.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136.wmf"/><Relationship Id="rId1" Type="http://schemas.openxmlformats.org/officeDocument/2006/relationships/image" Target="../media/image29.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17778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007329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42.bin"/><Relationship Id="rId7" Type="http://schemas.openxmlformats.org/officeDocument/2006/relationships/oleObject" Target="../embeddings/oleObject45.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6.bin"/><Relationship Id="rId7" Type="http://schemas.openxmlformats.org/officeDocument/2006/relationships/oleObject" Target="../embeddings/oleObject49.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48.bin"/><Relationship Id="rId11" Type="http://schemas.openxmlformats.org/officeDocument/2006/relationships/image" Target="../media/image24.wmf"/><Relationship Id="rId5" Type="http://schemas.openxmlformats.org/officeDocument/2006/relationships/oleObject" Target="../embeddings/oleObject47.bin"/><Relationship Id="rId10" Type="http://schemas.openxmlformats.org/officeDocument/2006/relationships/oleObject" Target="../embeddings/oleObject52.bin"/><Relationship Id="rId4" Type="http://schemas.openxmlformats.org/officeDocument/2006/relationships/image" Target="../media/image29.wmf"/><Relationship Id="rId9"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8.xml"/><Relationship Id="rId7" Type="http://schemas.openxmlformats.org/officeDocument/2006/relationships/oleObject" Target="../embeddings/oleObject54.bin"/><Relationship Id="rId2" Type="http://schemas.openxmlformats.org/officeDocument/2006/relationships/tags" Target="../tags/tag7.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53.bin"/><Relationship Id="rId4" Type="http://schemas.openxmlformats.org/officeDocument/2006/relationships/slideLayout" Target="../slideLayouts/slideLayout10.xml"/><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3" Type="http://schemas.openxmlformats.org/officeDocument/2006/relationships/oleObject" Target="../embeddings/oleObject56.bin"/><Relationship Id="rId7" Type="http://schemas.openxmlformats.org/officeDocument/2006/relationships/oleObject" Target="../embeddings/oleObject59.bin"/><Relationship Id="rId12"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58.bin"/><Relationship Id="rId11" Type="http://schemas.openxmlformats.org/officeDocument/2006/relationships/oleObject" Target="../embeddings/oleObject63.bin"/><Relationship Id="rId5" Type="http://schemas.openxmlformats.org/officeDocument/2006/relationships/oleObject" Target="../embeddings/oleObject57.bin"/><Relationship Id="rId15" Type="http://schemas.openxmlformats.org/officeDocument/2006/relationships/image" Target="../media/image24.wmf"/><Relationship Id="rId10" Type="http://schemas.openxmlformats.org/officeDocument/2006/relationships/oleObject" Target="../embeddings/oleObject62.bin"/><Relationship Id="rId4" Type="http://schemas.openxmlformats.org/officeDocument/2006/relationships/image" Target="../media/image29.wmf"/><Relationship Id="rId9" Type="http://schemas.openxmlformats.org/officeDocument/2006/relationships/oleObject" Target="../embeddings/oleObject61.bin"/><Relationship Id="rId14" Type="http://schemas.openxmlformats.org/officeDocument/2006/relationships/oleObject" Target="../embeddings/oleObject6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4.wmf"/><Relationship Id="rId2" Type="http://schemas.openxmlformats.org/officeDocument/2006/relationships/tags" Target="../tags/tag9.xml"/><Relationship Id="rId1" Type="http://schemas.openxmlformats.org/officeDocument/2006/relationships/vmlDrawing" Target="../drawings/vmlDrawing11.vml"/><Relationship Id="rId6" Type="http://schemas.openxmlformats.org/officeDocument/2006/relationships/oleObject" Target="../embeddings/oleObject68.bin"/><Relationship Id="rId5" Type="http://schemas.openxmlformats.org/officeDocument/2006/relationships/image" Target="../media/image29.wmf"/><Relationship Id="rId4" Type="http://schemas.openxmlformats.org/officeDocument/2006/relationships/oleObject" Target="../embeddings/oleObject6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38.wmf"/><Relationship Id="rId18" Type="http://schemas.openxmlformats.org/officeDocument/2006/relationships/oleObject" Target="../embeddings/oleObject78.bin"/><Relationship Id="rId3" Type="http://schemas.openxmlformats.org/officeDocument/2006/relationships/oleObject" Target="../embeddings/oleObject69.bin"/><Relationship Id="rId21" Type="http://schemas.openxmlformats.org/officeDocument/2006/relationships/oleObject" Target="../embeddings/oleObject80.bin"/><Relationship Id="rId7" Type="http://schemas.openxmlformats.org/officeDocument/2006/relationships/oleObject" Target="../embeddings/oleObject71.bin"/><Relationship Id="rId12" Type="http://schemas.openxmlformats.org/officeDocument/2006/relationships/oleObject" Target="../embeddings/oleObject74.bin"/><Relationship Id="rId17" Type="http://schemas.openxmlformats.org/officeDocument/2006/relationships/oleObject" Target="../embeddings/oleObject77.bin"/><Relationship Id="rId2" Type="http://schemas.openxmlformats.org/officeDocument/2006/relationships/slideLayout" Target="../slideLayouts/slideLayout10.xml"/><Relationship Id="rId16" Type="http://schemas.openxmlformats.org/officeDocument/2006/relationships/image" Target="../media/image39.wmf"/><Relationship Id="rId20" Type="http://schemas.openxmlformats.org/officeDocument/2006/relationships/image" Target="../media/image29.wmf"/><Relationship Id="rId1" Type="http://schemas.openxmlformats.org/officeDocument/2006/relationships/vmlDrawing" Target="../drawings/vmlDrawing12.vml"/><Relationship Id="rId6" Type="http://schemas.openxmlformats.org/officeDocument/2006/relationships/image" Target="../media/image35.wmf"/><Relationship Id="rId11" Type="http://schemas.openxmlformats.org/officeDocument/2006/relationships/image" Target="../media/image37.wmf"/><Relationship Id="rId5" Type="http://schemas.openxmlformats.org/officeDocument/2006/relationships/oleObject" Target="../embeddings/oleObject70.bin"/><Relationship Id="rId15" Type="http://schemas.openxmlformats.org/officeDocument/2006/relationships/oleObject" Target="../embeddings/oleObject76.bin"/><Relationship Id="rId10" Type="http://schemas.openxmlformats.org/officeDocument/2006/relationships/oleObject" Target="../embeddings/oleObject73.bin"/><Relationship Id="rId19" Type="http://schemas.openxmlformats.org/officeDocument/2006/relationships/oleObject" Target="../embeddings/oleObject79.bin"/><Relationship Id="rId4" Type="http://schemas.openxmlformats.org/officeDocument/2006/relationships/image" Target="../media/image25.wmf"/><Relationship Id="rId9" Type="http://schemas.openxmlformats.org/officeDocument/2006/relationships/image" Target="../media/image36.wmf"/><Relationship Id="rId14" Type="http://schemas.openxmlformats.org/officeDocument/2006/relationships/oleObject" Target="../embeddings/oleObject75.bin"/></Relationships>
</file>

<file path=ppt/slides/_rels/slide16.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82.bin"/><Relationship Id="rId10" Type="http://schemas.openxmlformats.org/officeDocument/2006/relationships/image" Target="../media/image41.wmf"/><Relationship Id="rId4" Type="http://schemas.openxmlformats.org/officeDocument/2006/relationships/image" Target="../media/image25.wmf"/><Relationship Id="rId9" Type="http://schemas.openxmlformats.org/officeDocument/2006/relationships/oleObject" Target="../embeddings/oleObject8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42.png"/><Relationship Id="rId7" Type="http://schemas.openxmlformats.org/officeDocument/2006/relationships/image" Target="../media/image35.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oleObject" Target="../embeddings/oleObject86.bin"/><Relationship Id="rId5" Type="http://schemas.openxmlformats.org/officeDocument/2006/relationships/image" Target="../media/image25.wmf"/><Relationship Id="rId10" Type="http://schemas.openxmlformats.org/officeDocument/2006/relationships/oleObject" Target="../embeddings/oleObject89.bin"/><Relationship Id="rId4" Type="http://schemas.openxmlformats.org/officeDocument/2006/relationships/oleObject" Target="../embeddings/oleObject85.bin"/><Relationship Id="rId9" Type="http://schemas.openxmlformats.org/officeDocument/2006/relationships/oleObject" Target="../embeddings/oleObject88.bin"/></Relationships>
</file>

<file path=ppt/slides/_rels/slide18.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95.bin"/><Relationship Id="rId18" Type="http://schemas.openxmlformats.org/officeDocument/2006/relationships/image" Target="../media/image35.w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46.wmf"/><Relationship Id="rId17" Type="http://schemas.openxmlformats.org/officeDocument/2006/relationships/oleObject" Target="../embeddings/oleObject97.bin"/><Relationship Id="rId2" Type="http://schemas.openxmlformats.org/officeDocument/2006/relationships/slideLayout" Target="../slideLayouts/slideLayout10.xml"/><Relationship Id="rId16" Type="http://schemas.openxmlformats.org/officeDocument/2006/relationships/image" Target="../media/image48.wmf"/><Relationship Id="rId20" Type="http://schemas.openxmlformats.org/officeDocument/2006/relationships/oleObject" Target="../embeddings/oleObject99.bin"/><Relationship Id="rId1" Type="http://schemas.openxmlformats.org/officeDocument/2006/relationships/vmlDrawing" Target="../drawings/vmlDrawing15.vml"/><Relationship Id="rId6" Type="http://schemas.openxmlformats.org/officeDocument/2006/relationships/image" Target="../media/image43.wmf"/><Relationship Id="rId11" Type="http://schemas.openxmlformats.org/officeDocument/2006/relationships/oleObject" Target="../embeddings/oleObject94.bin"/><Relationship Id="rId5" Type="http://schemas.openxmlformats.org/officeDocument/2006/relationships/oleObject" Target="../embeddings/oleObject91.bin"/><Relationship Id="rId15" Type="http://schemas.openxmlformats.org/officeDocument/2006/relationships/oleObject" Target="../embeddings/oleObject96.bin"/><Relationship Id="rId10" Type="http://schemas.openxmlformats.org/officeDocument/2006/relationships/image" Target="../media/image45.wmf"/><Relationship Id="rId19" Type="http://schemas.openxmlformats.org/officeDocument/2006/relationships/oleObject" Target="../embeddings/oleObject98.bin"/><Relationship Id="rId4" Type="http://schemas.openxmlformats.org/officeDocument/2006/relationships/image" Target="../media/image25.wmf"/><Relationship Id="rId9" Type="http://schemas.openxmlformats.org/officeDocument/2006/relationships/oleObject" Target="../embeddings/oleObject93.bin"/><Relationship Id="rId14"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52.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50.wmf"/><Relationship Id="rId11" Type="http://schemas.openxmlformats.org/officeDocument/2006/relationships/oleObject" Target="../embeddings/oleObject105.bin"/><Relationship Id="rId5" Type="http://schemas.openxmlformats.org/officeDocument/2006/relationships/oleObject" Target="../embeddings/oleObject101.bin"/><Relationship Id="rId10" Type="http://schemas.openxmlformats.org/officeDocument/2006/relationships/oleObject" Target="../embeddings/oleObject104.bin"/><Relationship Id="rId4" Type="http://schemas.openxmlformats.org/officeDocument/2006/relationships/image" Target="../media/image49.wmf"/><Relationship Id="rId9" Type="http://schemas.openxmlformats.org/officeDocument/2006/relationships/image" Target="../media/image51.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53.wmf"/><Relationship Id="rId5" Type="http://schemas.openxmlformats.org/officeDocument/2006/relationships/oleObject" Target="../embeddings/oleObject107.bin"/><Relationship Id="rId4" Type="http://schemas.openxmlformats.org/officeDocument/2006/relationships/image" Target="../media/image4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54.wmf"/><Relationship Id="rId5" Type="http://schemas.openxmlformats.org/officeDocument/2006/relationships/oleObject" Target="../embeddings/oleObject109.bin"/><Relationship Id="rId4" Type="http://schemas.openxmlformats.org/officeDocument/2006/relationships/image" Target="../media/image4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0.bin"/><Relationship Id="rId7" Type="http://schemas.openxmlformats.org/officeDocument/2006/relationships/image" Target="../media/image55.png"/><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50.wmf"/><Relationship Id="rId5" Type="http://schemas.openxmlformats.org/officeDocument/2006/relationships/oleObject" Target="../embeddings/oleObject111.bin"/><Relationship Id="rId4" Type="http://schemas.openxmlformats.org/officeDocument/2006/relationships/image" Target="../media/image49.wmf"/></Relationships>
</file>

<file path=ppt/slides/_rels/slide23.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117.bin"/><Relationship Id="rId18" Type="http://schemas.openxmlformats.org/officeDocument/2006/relationships/image" Target="../media/image56.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47.wmf"/><Relationship Id="rId17" Type="http://schemas.openxmlformats.org/officeDocument/2006/relationships/oleObject" Target="../embeddings/oleObject119.bin"/><Relationship Id="rId2" Type="http://schemas.openxmlformats.org/officeDocument/2006/relationships/slideLayout" Target="../slideLayouts/slideLayout10.xml"/><Relationship Id="rId16" Type="http://schemas.openxmlformats.org/officeDocument/2006/relationships/image" Target="../media/image50.wmf"/><Relationship Id="rId1" Type="http://schemas.openxmlformats.org/officeDocument/2006/relationships/vmlDrawing" Target="../drawings/vmlDrawing20.vml"/><Relationship Id="rId6" Type="http://schemas.openxmlformats.org/officeDocument/2006/relationships/image" Target="../media/image44.w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oleObject" Target="../embeddings/oleObject118.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15.bin"/><Relationship Id="rId14" Type="http://schemas.openxmlformats.org/officeDocument/2006/relationships/image" Target="../media/image49.wmf"/></Relationships>
</file>

<file path=ppt/slides/_rels/slide2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61.wmf"/><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58.wmf"/><Relationship Id="rId11" Type="http://schemas.openxmlformats.org/officeDocument/2006/relationships/oleObject" Target="../embeddings/oleObject124.bin"/><Relationship Id="rId5" Type="http://schemas.openxmlformats.org/officeDocument/2006/relationships/oleObject" Target="../embeddings/oleObject121.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2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image" Target="../media/image62.wmf"/><Relationship Id="rId5" Type="http://schemas.openxmlformats.org/officeDocument/2006/relationships/oleObject" Target="../embeddings/oleObject126.bin"/><Relationship Id="rId4" Type="http://schemas.openxmlformats.org/officeDocument/2006/relationships/image" Target="../media/image57.wmf"/></Relationships>
</file>

<file path=ppt/slides/_rels/slide2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image" Target="../media/image59.wmf"/><Relationship Id="rId5" Type="http://schemas.openxmlformats.org/officeDocument/2006/relationships/oleObject" Target="../embeddings/oleObject128.bin"/><Relationship Id="rId10" Type="http://schemas.openxmlformats.org/officeDocument/2006/relationships/image" Target="../media/image64.png"/><Relationship Id="rId4" Type="http://schemas.openxmlformats.org/officeDocument/2006/relationships/image" Target="../media/image57.wmf"/><Relationship Id="rId9" Type="http://schemas.openxmlformats.org/officeDocument/2006/relationships/oleObject" Target="../embeddings/oleObject130.bin"/></Relationships>
</file>

<file path=ppt/slides/_rels/slide2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image" Target="../media/image65.wmf"/><Relationship Id="rId5" Type="http://schemas.openxmlformats.org/officeDocument/2006/relationships/oleObject" Target="../embeddings/oleObject132.bin"/><Relationship Id="rId4" Type="http://schemas.openxmlformats.org/officeDocument/2006/relationships/image" Target="../media/image5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4.bin"/><Relationship Id="rId7" Type="http://schemas.openxmlformats.org/officeDocument/2006/relationships/image" Target="../media/image67.png"/><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image" Target="../media/image66.wmf"/><Relationship Id="rId5" Type="http://schemas.openxmlformats.org/officeDocument/2006/relationships/oleObject" Target="../embeddings/oleObject135.bin"/><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141.bin"/><Relationship Id="rId18" Type="http://schemas.openxmlformats.org/officeDocument/2006/relationships/image" Target="../media/image70.wmf"/><Relationship Id="rId3" Type="http://schemas.openxmlformats.org/officeDocument/2006/relationships/oleObject" Target="../embeddings/oleObject136.bin"/><Relationship Id="rId7" Type="http://schemas.openxmlformats.org/officeDocument/2006/relationships/oleObject" Target="../embeddings/oleObject138.bin"/><Relationship Id="rId12" Type="http://schemas.openxmlformats.org/officeDocument/2006/relationships/image" Target="../media/image47.wmf"/><Relationship Id="rId17" Type="http://schemas.openxmlformats.org/officeDocument/2006/relationships/oleObject" Target="../embeddings/oleObject143.bin"/><Relationship Id="rId2" Type="http://schemas.openxmlformats.org/officeDocument/2006/relationships/slideLayout" Target="../slideLayouts/slideLayout10.xml"/><Relationship Id="rId16" Type="http://schemas.openxmlformats.org/officeDocument/2006/relationships/image" Target="../media/image69.wmf"/><Relationship Id="rId1" Type="http://schemas.openxmlformats.org/officeDocument/2006/relationships/vmlDrawing" Target="../drawings/vmlDrawing26.vml"/><Relationship Id="rId6" Type="http://schemas.openxmlformats.org/officeDocument/2006/relationships/image" Target="../media/image44.wmf"/><Relationship Id="rId11" Type="http://schemas.openxmlformats.org/officeDocument/2006/relationships/oleObject" Target="../embeddings/oleObject140.bin"/><Relationship Id="rId5" Type="http://schemas.openxmlformats.org/officeDocument/2006/relationships/oleObject" Target="../embeddings/oleObject137.bin"/><Relationship Id="rId15" Type="http://schemas.openxmlformats.org/officeDocument/2006/relationships/oleObject" Target="../embeddings/oleObject14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39.bin"/><Relationship Id="rId14" Type="http://schemas.openxmlformats.org/officeDocument/2006/relationships/image" Target="../media/image6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46.bin"/><Relationship Id="rId13" Type="http://schemas.openxmlformats.org/officeDocument/2006/relationships/image" Target="../media/image75.wmf"/><Relationship Id="rId18" Type="http://schemas.openxmlformats.org/officeDocument/2006/relationships/oleObject" Target="../embeddings/oleObject151.bin"/><Relationship Id="rId26" Type="http://schemas.openxmlformats.org/officeDocument/2006/relationships/oleObject" Target="../embeddings/oleObject155.bin"/><Relationship Id="rId3" Type="http://schemas.openxmlformats.org/officeDocument/2006/relationships/slideLayout" Target="../slideLayouts/slideLayout10.xml"/><Relationship Id="rId21" Type="http://schemas.openxmlformats.org/officeDocument/2006/relationships/image" Target="../media/image79.wmf"/><Relationship Id="rId7" Type="http://schemas.openxmlformats.org/officeDocument/2006/relationships/image" Target="../media/image72.wmf"/><Relationship Id="rId12" Type="http://schemas.openxmlformats.org/officeDocument/2006/relationships/oleObject" Target="../embeddings/oleObject148.bin"/><Relationship Id="rId17" Type="http://schemas.openxmlformats.org/officeDocument/2006/relationships/image" Target="../media/image77.wmf"/><Relationship Id="rId25" Type="http://schemas.openxmlformats.org/officeDocument/2006/relationships/image" Target="../media/image81.wmf"/><Relationship Id="rId2" Type="http://schemas.openxmlformats.org/officeDocument/2006/relationships/tags" Target="../tags/tag10.xml"/><Relationship Id="rId16" Type="http://schemas.openxmlformats.org/officeDocument/2006/relationships/oleObject" Target="../embeddings/oleObject150.bin"/><Relationship Id="rId20" Type="http://schemas.openxmlformats.org/officeDocument/2006/relationships/oleObject" Target="../embeddings/oleObject152.bin"/><Relationship Id="rId1" Type="http://schemas.openxmlformats.org/officeDocument/2006/relationships/vmlDrawing" Target="../drawings/vmlDrawing27.vml"/><Relationship Id="rId6" Type="http://schemas.openxmlformats.org/officeDocument/2006/relationships/oleObject" Target="../embeddings/oleObject145.bin"/><Relationship Id="rId11" Type="http://schemas.openxmlformats.org/officeDocument/2006/relationships/image" Target="../media/image74.wmf"/><Relationship Id="rId24" Type="http://schemas.openxmlformats.org/officeDocument/2006/relationships/oleObject" Target="../embeddings/oleObject154.bin"/><Relationship Id="rId5" Type="http://schemas.openxmlformats.org/officeDocument/2006/relationships/image" Target="../media/image71.wmf"/><Relationship Id="rId15" Type="http://schemas.openxmlformats.org/officeDocument/2006/relationships/image" Target="../media/image76.wmf"/><Relationship Id="rId23" Type="http://schemas.openxmlformats.org/officeDocument/2006/relationships/image" Target="../media/image80.wmf"/><Relationship Id="rId10" Type="http://schemas.openxmlformats.org/officeDocument/2006/relationships/oleObject" Target="../embeddings/oleObject147.bin"/><Relationship Id="rId19" Type="http://schemas.openxmlformats.org/officeDocument/2006/relationships/image" Target="../media/image78.wmf"/><Relationship Id="rId4" Type="http://schemas.openxmlformats.org/officeDocument/2006/relationships/oleObject" Target="../embeddings/oleObject144.bin"/><Relationship Id="rId9" Type="http://schemas.openxmlformats.org/officeDocument/2006/relationships/image" Target="../media/image73.wmf"/><Relationship Id="rId14" Type="http://schemas.openxmlformats.org/officeDocument/2006/relationships/oleObject" Target="../embeddings/oleObject149.bin"/><Relationship Id="rId22" Type="http://schemas.openxmlformats.org/officeDocument/2006/relationships/oleObject" Target="../embeddings/oleObject153.bin"/><Relationship Id="rId27" Type="http://schemas.openxmlformats.org/officeDocument/2006/relationships/image" Target="../media/image82.wmf"/></Relationships>
</file>

<file path=ppt/slides/_rels/slide31.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56.bin"/><Relationship Id="rId7" Type="http://schemas.openxmlformats.org/officeDocument/2006/relationships/oleObject" Target="../embeddings/oleObject158.bin"/><Relationship Id="rId2" Type="http://schemas.openxmlformats.org/officeDocument/2006/relationships/slideLayout" Target="../slideLayouts/slideLayout10.xml"/><Relationship Id="rId1" Type="http://schemas.openxmlformats.org/officeDocument/2006/relationships/vmlDrawing" Target="../drawings/vmlDrawing28.vml"/><Relationship Id="rId6" Type="http://schemas.openxmlformats.org/officeDocument/2006/relationships/image" Target="../media/image83.wmf"/><Relationship Id="rId11" Type="http://schemas.openxmlformats.org/officeDocument/2006/relationships/oleObject" Target="../embeddings/oleObject160.bin"/><Relationship Id="rId5" Type="http://schemas.openxmlformats.org/officeDocument/2006/relationships/oleObject" Target="../embeddings/oleObject157.bin"/><Relationship Id="rId10" Type="http://schemas.openxmlformats.org/officeDocument/2006/relationships/image" Target="../media/image71.wmf"/><Relationship Id="rId4" Type="http://schemas.openxmlformats.org/officeDocument/2006/relationships/image" Target="../media/image77.wmf"/><Relationship Id="rId9" Type="http://schemas.openxmlformats.org/officeDocument/2006/relationships/oleObject" Target="../embeddings/oleObject15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oleObject" Target="../embeddings/oleObject167.bin"/><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oleObject" Target="../embeddings/oleObject166.bin"/><Relationship Id="rId2" Type="http://schemas.openxmlformats.org/officeDocument/2006/relationships/slideLayout" Target="../slideLayouts/slideLayout10.xml"/><Relationship Id="rId1" Type="http://schemas.openxmlformats.org/officeDocument/2006/relationships/vmlDrawing" Target="../drawings/vmlDrawing29.vml"/><Relationship Id="rId6" Type="http://schemas.openxmlformats.org/officeDocument/2006/relationships/image" Target="../media/image78.wmf"/><Relationship Id="rId11" Type="http://schemas.openxmlformats.org/officeDocument/2006/relationships/image" Target="../media/image72.wmf"/><Relationship Id="rId5" Type="http://schemas.openxmlformats.org/officeDocument/2006/relationships/oleObject" Target="../embeddings/oleObject162.bin"/><Relationship Id="rId15" Type="http://schemas.openxmlformats.org/officeDocument/2006/relationships/oleObject" Target="../embeddings/oleObject169.bin"/><Relationship Id="rId10" Type="http://schemas.openxmlformats.org/officeDocument/2006/relationships/oleObject" Target="../embeddings/oleObject165.bin"/><Relationship Id="rId4" Type="http://schemas.openxmlformats.org/officeDocument/2006/relationships/image" Target="../media/image83.wmf"/><Relationship Id="rId9" Type="http://schemas.openxmlformats.org/officeDocument/2006/relationships/image" Target="../media/image85.wmf"/><Relationship Id="rId14" Type="http://schemas.openxmlformats.org/officeDocument/2006/relationships/oleObject" Target="../embeddings/oleObject16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73.bin"/><Relationship Id="rId13" Type="http://schemas.openxmlformats.org/officeDocument/2006/relationships/oleObject" Target="../embeddings/oleObject177.bin"/><Relationship Id="rId18" Type="http://schemas.openxmlformats.org/officeDocument/2006/relationships/oleObject" Target="../embeddings/oleObject180.bin"/><Relationship Id="rId3" Type="http://schemas.openxmlformats.org/officeDocument/2006/relationships/oleObject" Target="../embeddings/oleObject170.bin"/><Relationship Id="rId21" Type="http://schemas.openxmlformats.org/officeDocument/2006/relationships/oleObject" Target="../embeddings/oleObject182.bin"/><Relationship Id="rId7" Type="http://schemas.openxmlformats.org/officeDocument/2006/relationships/image" Target="../media/image79.wmf"/><Relationship Id="rId12" Type="http://schemas.openxmlformats.org/officeDocument/2006/relationships/oleObject" Target="../embeddings/oleObject176.bin"/><Relationship Id="rId17" Type="http://schemas.openxmlformats.org/officeDocument/2006/relationships/image" Target="../media/image87.wmf"/><Relationship Id="rId2" Type="http://schemas.openxmlformats.org/officeDocument/2006/relationships/slideLayout" Target="../slideLayouts/slideLayout10.xml"/><Relationship Id="rId16" Type="http://schemas.openxmlformats.org/officeDocument/2006/relationships/oleObject" Target="../embeddings/oleObject179.bin"/><Relationship Id="rId20" Type="http://schemas.openxmlformats.org/officeDocument/2006/relationships/oleObject" Target="../embeddings/oleObject181.bin"/><Relationship Id="rId1" Type="http://schemas.openxmlformats.org/officeDocument/2006/relationships/vmlDrawing" Target="../drawings/vmlDrawing30.vml"/><Relationship Id="rId6" Type="http://schemas.openxmlformats.org/officeDocument/2006/relationships/oleObject" Target="../embeddings/oleObject172.bin"/><Relationship Id="rId11" Type="http://schemas.openxmlformats.org/officeDocument/2006/relationships/oleObject" Target="../embeddings/oleObject175.bin"/><Relationship Id="rId24" Type="http://schemas.openxmlformats.org/officeDocument/2006/relationships/image" Target="../media/image89.wmf"/><Relationship Id="rId5" Type="http://schemas.openxmlformats.org/officeDocument/2006/relationships/oleObject" Target="../embeddings/oleObject171.bin"/><Relationship Id="rId15" Type="http://schemas.openxmlformats.org/officeDocument/2006/relationships/image" Target="../media/image86.wmf"/><Relationship Id="rId23" Type="http://schemas.openxmlformats.org/officeDocument/2006/relationships/oleObject" Target="../embeddings/oleObject184.bin"/><Relationship Id="rId10" Type="http://schemas.openxmlformats.org/officeDocument/2006/relationships/oleObject" Target="../embeddings/oleObject174.bin"/><Relationship Id="rId19" Type="http://schemas.openxmlformats.org/officeDocument/2006/relationships/image" Target="../media/image88.wmf"/><Relationship Id="rId4" Type="http://schemas.openxmlformats.org/officeDocument/2006/relationships/image" Target="../media/image83.wmf"/><Relationship Id="rId9" Type="http://schemas.openxmlformats.org/officeDocument/2006/relationships/image" Target="../media/image73.wmf"/><Relationship Id="rId14" Type="http://schemas.openxmlformats.org/officeDocument/2006/relationships/oleObject" Target="../embeddings/oleObject178.bin"/><Relationship Id="rId22" Type="http://schemas.openxmlformats.org/officeDocument/2006/relationships/oleObject" Target="../embeddings/oleObject183.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oleObject" Target="../embeddings/oleObject191.bin"/><Relationship Id="rId18" Type="http://schemas.openxmlformats.org/officeDocument/2006/relationships/oleObject" Target="../embeddings/oleObject194.bin"/><Relationship Id="rId3" Type="http://schemas.openxmlformats.org/officeDocument/2006/relationships/oleObject" Target="../embeddings/oleObject185.bin"/><Relationship Id="rId7" Type="http://schemas.openxmlformats.org/officeDocument/2006/relationships/oleObject" Target="../embeddings/oleObject187.bin"/><Relationship Id="rId12" Type="http://schemas.openxmlformats.org/officeDocument/2006/relationships/image" Target="../media/image90.wmf"/><Relationship Id="rId17" Type="http://schemas.openxmlformats.org/officeDocument/2006/relationships/image" Target="../media/image92.wmf"/><Relationship Id="rId2" Type="http://schemas.openxmlformats.org/officeDocument/2006/relationships/slideLayout" Target="../slideLayouts/slideLayout10.xml"/><Relationship Id="rId16" Type="http://schemas.openxmlformats.org/officeDocument/2006/relationships/oleObject" Target="../embeddings/oleObject193.bin"/><Relationship Id="rId1" Type="http://schemas.openxmlformats.org/officeDocument/2006/relationships/vmlDrawing" Target="../drawings/vmlDrawing31.vml"/><Relationship Id="rId6" Type="http://schemas.openxmlformats.org/officeDocument/2006/relationships/image" Target="../media/image79.wmf"/><Relationship Id="rId11" Type="http://schemas.openxmlformats.org/officeDocument/2006/relationships/oleObject" Target="../embeddings/oleObject190.bin"/><Relationship Id="rId5" Type="http://schemas.openxmlformats.org/officeDocument/2006/relationships/oleObject" Target="../embeddings/oleObject186.bin"/><Relationship Id="rId15" Type="http://schemas.openxmlformats.org/officeDocument/2006/relationships/image" Target="../media/image91.wmf"/><Relationship Id="rId10" Type="http://schemas.openxmlformats.org/officeDocument/2006/relationships/image" Target="../media/image85.wmf"/><Relationship Id="rId19" Type="http://schemas.openxmlformats.org/officeDocument/2006/relationships/image" Target="../media/image93.wmf"/><Relationship Id="rId4" Type="http://schemas.openxmlformats.org/officeDocument/2006/relationships/image" Target="../media/image83.wmf"/><Relationship Id="rId9" Type="http://schemas.openxmlformats.org/officeDocument/2006/relationships/oleObject" Target="../embeddings/oleObject189.bin"/><Relationship Id="rId14" Type="http://schemas.openxmlformats.org/officeDocument/2006/relationships/oleObject" Target="../embeddings/oleObject19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Layout" Target="../slideLayouts/slideLayout10.xml"/><Relationship Id="rId1" Type="http://schemas.openxmlformats.org/officeDocument/2006/relationships/vmlDrawing" Target="../drawings/vmlDrawing32.vml"/><Relationship Id="rId5" Type="http://schemas.openxmlformats.org/officeDocument/2006/relationships/image" Target="../media/image94.png"/><Relationship Id="rId4" Type="http://schemas.openxmlformats.org/officeDocument/2006/relationships/image" Target="../media/image79.wmf"/></Relationships>
</file>

<file path=ppt/slides/_rels/slide36.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01.bin"/><Relationship Id="rId18" Type="http://schemas.openxmlformats.org/officeDocument/2006/relationships/image" Target="../media/image96.wmf"/><Relationship Id="rId26" Type="http://schemas.openxmlformats.org/officeDocument/2006/relationships/oleObject" Target="../embeddings/oleObject210.bin"/><Relationship Id="rId3" Type="http://schemas.openxmlformats.org/officeDocument/2006/relationships/oleObject" Target="../embeddings/oleObject196.bin"/><Relationship Id="rId21" Type="http://schemas.openxmlformats.org/officeDocument/2006/relationships/image" Target="../media/image83.wmf"/><Relationship Id="rId7" Type="http://schemas.openxmlformats.org/officeDocument/2006/relationships/oleObject" Target="../embeddings/oleObject198.bin"/><Relationship Id="rId12" Type="http://schemas.openxmlformats.org/officeDocument/2006/relationships/image" Target="../media/image47.wmf"/><Relationship Id="rId17" Type="http://schemas.openxmlformats.org/officeDocument/2006/relationships/oleObject" Target="../embeddings/oleObject203.bin"/><Relationship Id="rId25" Type="http://schemas.openxmlformats.org/officeDocument/2006/relationships/oleObject" Target="../embeddings/oleObject209.bin"/><Relationship Id="rId2" Type="http://schemas.openxmlformats.org/officeDocument/2006/relationships/slideLayout" Target="../slideLayouts/slideLayout10.xml"/><Relationship Id="rId16" Type="http://schemas.openxmlformats.org/officeDocument/2006/relationships/image" Target="../media/image95.wmf"/><Relationship Id="rId20" Type="http://schemas.openxmlformats.org/officeDocument/2006/relationships/oleObject" Target="../embeddings/oleObject205.bin"/><Relationship Id="rId29" Type="http://schemas.openxmlformats.org/officeDocument/2006/relationships/oleObject" Target="../embeddings/oleObject213.bin"/><Relationship Id="rId1" Type="http://schemas.openxmlformats.org/officeDocument/2006/relationships/vmlDrawing" Target="../drawings/vmlDrawing33.vml"/><Relationship Id="rId6" Type="http://schemas.openxmlformats.org/officeDocument/2006/relationships/image" Target="../media/image44.wmf"/><Relationship Id="rId11" Type="http://schemas.openxmlformats.org/officeDocument/2006/relationships/oleObject" Target="../embeddings/oleObject200.bin"/><Relationship Id="rId24" Type="http://schemas.openxmlformats.org/officeDocument/2006/relationships/oleObject" Target="../embeddings/oleObject208.bin"/><Relationship Id="rId5" Type="http://schemas.openxmlformats.org/officeDocument/2006/relationships/oleObject" Target="../embeddings/oleObject197.bin"/><Relationship Id="rId15" Type="http://schemas.openxmlformats.org/officeDocument/2006/relationships/oleObject" Target="../embeddings/oleObject202.bin"/><Relationship Id="rId23" Type="http://schemas.openxmlformats.org/officeDocument/2006/relationships/oleObject" Target="../embeddings/oleObject207.bin"/><Relationship Id="rId28" Type="http://schemas.openxmlformats.org/officeDocument/2006/relationships/oleObject" Target="../embeddings/oleObject212.bin"/><Relationship Id="rId10" Type="http://schemas.openxmlformats.org/officeDocument/2006/relationships/image" Target="../media/image46.wmf"/><Relationship Id="rId19" Type="http://schemas.openxmlformats.org/officeDocument/2006/relationships/oleObject" Target="../embeddings/oleObject204.bin"/><Relationship Id="rId4" Type="http://schemas.openxmlformats.org/officeDocument/2006/relationships/image" Target="../media/image43.wmf"/><Relationship Id="rId9" Type="http://schemas.openxmlformats.org/officeDocument/2006/relationships/oleObject" Target="../embeddings/oleObject199.bin"/><Relationship Id="rId14" Type="http://schemas.openxmlformats.org/officeDocument/2006/relationships/image" Target="../media/image79.wmf"/><Relationship Id="rId22" Type="http://schemas.openxmlformats.org/officeDocument/2006/relationships/oleObject" Target="../embeddings/oleObject206.bin"/><Relationship Id="rId27" Type="http://schemas.openxmlformats.org/officeDocument/2006/relationships/oleObject" Target="../embeddings/oleObject211.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17.bin"/><Relationship Id="rId3" Type="http://schemas.openxmlformats.org/officeDocument/2006/relationships/oleObject" Target="../embeddings/oleObject214.bin"/><Relationship Id="rId7" Type="http://schemas.openxmlformats.org/officeDocument/2006/relationships/image" Target="../media/image97.wmf"/><Relationship Id="rId12" Type="http://schemas.openxmlformats.org/officeDocument/2006/relationships/oleObject" Target="../embeddings/oleObject219.bin"/><Relationship Id="rId2" Type="http://schemas.openxmlformats.org/officeDocument/2006/relationships/slideLayout" Target="../slideLayouts/slideLayout10.xml"/><Relationship Id="rId1" Type="http://schemas.openxmlformats.org/officeDocument/2006/relationships/vmlDrawing" Target="../drawings/vmlDrawing34.vml"/><Relationship Id="rId6" Type="http://schemas.openxmlformats.org/officeDocument/2006/relationships/oleObject" Target="../embeddings/oleObject216.bin"/><Relationship Id="rId11" Type="http://schemas.openxmlformats.org/officeDocument/2006/relationships/image" Target="../media/image98.wmf"/><Relationship Id="rId5" Type="http://schemas.openxmlformats.org/officeDocument/2006/relationships/oleObject" Target="../embeddings/oleObject215.bin"/><Relationship Id="rId10" Type="http://schemas.openxmlformats.org/officeDocument/2006/relationships/image" Target="../media/image74.wmf"/><Relationship Id="rId4" Type="http://schemas.openxmlformats.org/officeDocument/2006/relationships/image" Target="../media/image80.wmf"/><Relationship Id="rId9" Type="http://schemas.openxmlformats.org/officeDocument/2006/relationships/oleObject" Target="../embeddings/oleObject218.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22.bin"/><Relationship Id="rId13" Type="http://schemas.openxmlformats.org/officeDocument/2006/relationships/oleObject" Target="../embeddings/oleObject226.bin"/><Relationship Id="rId18" Type="http://schemas.openxmlformats.org/officeDocument/2006/relationships/oleObject" Target="../embeddings/oleObject230.bin"/><Relationship Id="rId26" Type="http://schemas.openxmlformats.org/officeDocument/2006/relationships/oleObject" Target="../embeddings/oleObject235.bin"/><Relationship Id="rId3" Type="http://schemas.openxmlformats.org/officeDocument/2006/relationships/slideLayout" Target="../slideLayouts/slideLayout10.xml"/><Relationship Id="rId21" Type="http://schemas.openxmlformats.org/officeDocument/2006/relationships/oleObject" Target="../embeddings/oleObject232.bin"/><Relationship Id="rId7" Type="http://schemas.openxmlformats.org/officeDocument/2006/relationships/image" Target="../media/image79.wmf"/><Relationship Id="rId12" Type="http://schemas.openxmlformats.org/officeDocument/2006/relationships/image" Target="../media/image80.wmf"/><Relationship Id="rId17" Type="http://schemas.openxmlformats.org/officeDocument/2006/relationships/oleObject" Target="../embeddings/oleObject229.bin"/><Relationship Id="rId25" Type="http://schemas.openxmlformats.org/officeDocument/2006/relationships/oleObject" Target="../embeddings/oleObject234.bin"/><Relationship Id="rId2" Type="http://schemas.openxmlformats.org/officeDocument/2006/relationships/tags" Target="../tags/tag11.xml"/><Relationship Id="rId16" Type="http://schemas.openxmlformats.org/officeDocument/2006/relationships/oleObject" Target="../embeddings/oleObject228.bin"/><Relationship Id="rId20" Type="http://schemas.openxmlformats.org/officeDocument/2006/relationships/image" Target="../media/image100.wmf"/><Relationship Id="rId1" Type="http://schemas.openxmlformats.org/officeDocument/2006/relationships/vmlDrawing" Target="../drawings/vmlDrawing35.vml"/><Relationship Id="rId6" Type="http://schemas.openxmlformats.org/officeDocument/2006/relationships/oleObject" Target="../embeddings/oleObject221.bin"/><Relationship Id="rId11" Type="http://schemas.openxmlformats.org/officeDocument/2006/relationships/oleObject" Target="../embeddings/oleObject225.bin"/><Relationship Id="rId24" Type="http://schemas.openxmlformats.org/officeDocument/2006/relationships/image" Target="../media/image102.wmf"/><Relationship Id="rId5" Type="http://schemas.openxmlformats.org/officeDocument/2006/relationships/image" Target="../media/image83.wmf"/><Relationship Id="rId15" Type="http://schemas.openxmlformats.org/officeDocument/2006/relationships/oleObject" Target="../embeddings/oleObject227.bin"/><Relationship Id="rId23" Type="http://schemas.openxmlformats.org/officeDocument/2006/relationships/oleObject" Target="../embeddings/oleObject233.bin"/><Relationship Id="rId10" Type="http://schemas.openxmlformats.org/officeDocument/2006/relationships/oleObject" Target="../embeddings/oleObject224.bin"/><Relationship Id="rId19" Type="http://schemas.openxmlformats.org/officeDocument/2006/relationships/oleObject" Target="../embeddings/oleObject231.bin"/><Relationship Id="rId4" Type="http://schemas.openxmlformats.org/officeDocument/2006/relationships/oleObject" Target="../embeddings/oleObject220.bin"/><Relationship Id="rId9" Type="http://schemas.openxmlformats.org/officeDocument/2006/relationships/oleObject" Target="../embeddings/oleObject223.bin"/><Relationship Id="rId14" Type="http://schemas.openxmlformats.org/officeDocument/2006/relationships/image" Target="../media/image99.wmf"/><Relationship Id="rId22" Type="http://schemas.openxmlformats.org/officeDocument/2006/relationships/image" Target="../media/image101.wmf"/><Relationship Id="rId27" Type="http://schemas.openxmlformats.org/officeDocument/2006/relationships/oleObject" Target="../embeddings/oleObject23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40.bin"/><Relationship Id="rId3" Type="http://schemas.openxmlformats.org/officeDocument/2006/relationships/oleObject" Target="../embeddings/oleObject237.bin"/><Relationship Id="rId7" Type="http://schemas.openxmlformats.org/officeDocument/2006/relationships/oleObject" Target="../embeddings/oleObject239.bin"/><Relationship Id="rId2" Type="http://schemas.openxmlformats.org/officeDocument/2006/relationships/slideLayout" Target="../slideLayouts/slideLayout10.xml"/><Relationship Id="rId1" Type="http://schemas.openxmlformats.org/officeDocument/2006/relationships/vmlDrawing" Target="../drawings/vmlDrawing36.vml"/><Relationship Id="rId6" Type="http://schemas.openxmlformats.org/officeDocument/2006/relationships/image" Target="../media/image104.wmf"/><Relationship Id="rId5" Type="http://schemas.openxmlformats.org/officeDocument/2006/relationships/oleObject" Target="../embeddings/oleObject238.bin"/><Relationship Id="rId10" Type="http://schemas.openxmlformats.org/officeDocument/2006/relationships/image" Target="../media/image76.wmf"/><Relationship Id="rId4" Type="http://schemas.openxmlformats.org/officeDocument/2006/relationships/image" Target="../media/image103.wmf"/><Relationship Id="rId9" Type="http://schemas.openxmlformats.org/officeDocument/2006/relationships/oleObject" Target="../embeddings/oleObject241.bin"/></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44.bin"/><Relationship Id="rId13" Type="http://schemas.openxmlformats.org/officeDocument/2006/relationships/image" Target="../media/image109.wmf"/><Relationship Id="rId18" Type="http://schemas.openxmlformats.org/officeDocument/2006/relationships/oleObject" Target="../embeddings/oleObject249.bin"/><Relationship Id="rId3" Type="http://schemas.openxmlformats.org/officeDocument/2006/relationships/slideLayout" Target="../slideLayouts/slideLayout10.xml"/><Relationship Id="rId7" Type="http://schemas.openxmlformats.org/officeDocument/2006/relationships/image" Target="../media/image106.wmf"/><Relationship Id="rId12" Type="http://schemas.openxmlformats.org/officeDocument/2006/relationships/oleObject" Target="../embeddings/oleObject246.bin"/><Relationship Id="rId17" Type="http://schemas.openxmlformats.org/officeDocument/2006/relationships/image" Target="../media/image111.wmf"/><Relationship Id="rId2" Type="http://schemas.openxmlformats.org/officeDocument/2006/relationships/tags" Target="../tags/tag12.xml"/><Relationship Id="rId16" Type="http://schemas.openxmlformats.org/officeDocument/2006/relationships/oleObject" Target="../embeddings/oleObject248.bin"/><Relationship Id="rId1" Type="http://schemas.openxmlformats.org/officeDocument/2006/relationships/vmlDrawing" Target="../drawings/vmlDrawing37.vml"/><Relationship Id="rId6" Type="http://schemas.openxmlformats.org/officeDocument/2006/relationships/oleObject" Target="../embeddings/oleObject243.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245.bin"/><Relationship Id="rId19" Type="http://schemas.openxmlformats.org/officeDocument/2006/relationships/image" Target="../media/image112.wmf"/><Relationship Id="rId4" Type="http://schemas.openxmlformats.org/officeDocument/2006/relationships/oleObject" Target="../embeddings/oleObject242.bin"/><Relationship Id="rId9" Type="http://schemas.openxmlformats.org/officeDocument/2006/relationships/image" Target="../media/image107.wmf"/><Relationship Id="rId14" Type="http://schemas.openxmlformats.org/officeDocument/2006/relationships/oleObject" Target="../embeddings/oleObject247.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53.bin"/><Relationship Id="rId13" Type="http://schemas.openxmlformats.org/officeDocument/2006/relationships/oleObject" Target="../embeddings/oleObject257.bin"/><Relationship Id="rId3" Type="http://schemas.openxmlformats.org/officeDocument/2006/relationships/oleObject" Target="../embeddings/oleObject250.bin"/><Relationship Id="rId7" Type="http://schemas.openxmlformats.org/officeDocument/2006/relationships/oleObject" Target="../embeddings/oleObject252.bin"/><Relationship Id="rId12" Type="http://schemas.openxmlformats.org/officeDocument/2006/relationships/oleObject" Target="../embeddings/oleObject256.bin"/><Relationship Id="rId2" Type="http://schemas.openxmlformats.org/officeDocument/2006/relationships/slideLayout" Target="../slideLayouts/slideLayout10.xml"/><Relationship Id="rId1" Type="http://schemas.openxmlformats.org/officeDocument/2006/relationships/vmlDrawing" Target="../drawings/vmlDrawing38.vml"/><Relationship Id="rId6" Type="http://schemas.openxmlformats.org/officeDocument/2006/relationships/image" Target="../media/image79.wmf"/><Relationship Id="rId11" Type="http://schemas.openxmlformats.org/officeDocument/2006/relationships/oleObject" Target="../embeddings/oleObject255.bin"/><Relationship Id="rId5" Type="http://schemas.openxmlformats.org/officeDocument/2006/relationships/oleObject" Target="../embeddings/oleObject251.bin"/><Relationship Id="rId10" Type="http://schemas.openxmlformats.org/officeDocument/2006/relationships/image" Target="../media/image105.wmf"/><Relationship Id="rId4" Type="http://schemas.openxmlformats.org/officeDocument/2006/relationships/image" Target="../media/image109.wmf"/><Relationship Id="rId9" Type="http://schemas.openxmlformats.org/officeDocument/2006/relationships/oleObject" Target="../embeddings/oleObject254.bin"/><Relationship Id="rId14" Type="http://schemas.openxmlformats.org/officeDocument/2006/relationships/oleObject" Target="../embeddings/oleObject258.bin"/></Relationships>
</file>

<file path=ppt/slides/_rels/slide42.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06.wmf"/><Relationship Id="rId18" Type="http://schemas.openxmlformats.org/officeDocument/2006/relationships/image" Target="../media/image113.wmf"/><Relationship Id="rId3" Type="http://schemas.openxmlformats.org/officeDocument/2006/relationships/oleObject" Target="../embeddings/oleObject259.bin"/><Relationship Id="rId7" Type="http://schemas.openxmlformats.org/officeDocument/2006/relationships/oleObject" Target="../embeddings/oleObject262.bin"/><Relationship Id="rId12" Type="http://schemas.openxmlformats.org/officeDocument/2006/relationships/oleObject" Target="../embeddings/oleObject266.bin"/><Relationship Id="rId17" Type="http://schemas.openxmlformats.org/officeDocument/2006/relationships/oleObject" Target="../embeddings/oleObject269.bin"/><Relationship Id="rId2" Type="http://schemas.openxmlformats.org/officeDocument/2006/relationships/slideLayout" Target="../slideLayouts/slideLayout10.xml"/><Relationship Id="rId16" Type="http://schemas.openxmlformats.org/officeDocument/2006/relationships/oleObject" Target="../embeddings/oleObject268.bin"/><Relationship Id="rId20" Type="http://schemas.openxmlformats.org/officeDocument/2006/relationships/image" Target="../media/image108.wmf"/><Relationship Id="rId1" Type="http://schemas.openxmlformats.org/officeDocument/2006/relationships/vmlDrawing" Target="../drawings/vmlDrawing39.vml"/><Relationship Id="rId6" Type="http://schemas.openxmlformats.org/officeDocument/2006/relationships/oleObject" Target="../embeddings/oleObject261.bin"/><Relationship Id="rId11" Type="http://schemas.openxmlformats.org/officeDocument/2006/relationships/oleObject" Target="../embeddings/oleObject265.bin"/><Relationship Id="rId5" Type="http://schemas.openxmlformats.org/officeDocument/2006/relationships/oleObject" Target="../embeddings/oleObject260.bin"/><Relationship Id="rId15" Type="http://schemas.openxmlformats.org/officeDocument/2006/relationships/image" Target="../media/image112.wmf"/><Relationship Id="rId10" Type="http://schemas.openxmlformats.org/officeDocument/2006/relationships/oleObject" Target="../embeddings/oleObject264.bin"/><Relationship Id="rId19" Type="http://schemas.openxmlformats.org/officeDocument/2006/relationships/oleObject" Target="../embeddings/oleObject270.bin"/><Relationship Id="rId4" Type="http://schemas.openxmlformats.org/officeDocument/2006/relationships/image" Target="../media/image79.wmf"/><Relationship Id="rId9" Type="http://schemas.openxmlformats.org/officeDocument/2006/relationships/oleObject" Target="../embeddings/oleObject263.bin"/><Relationship Id="rId14" Type="http://schemas.openxmlformats.org/officeDocument/2006/relationships/oleObject" Target="../embeddings/oleObject267.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74.bin"/><Relationship Id="rId3" Type="http://schemas.openxmlformats.org/officeDocument/2006/relationships/oleObject" Target="../embeddings/oleObject271.bin"/><Relationship Id="rId7" Type="http://schemas.openxmlformats.org/officeDocument/2006/relationships/image" Target="../media/image111.wmf"/><Relationship Id="rId12" Type="http://schemas.openxmlformats.org/officeDocument/2006/relationships/image" Target="../media/image107.wmf"/><Relationship Id="rId2" Type="http://schemas.openxmlformats.org/officeDocument/2006/relationships/slideLayout" Target="../slideLayouts/slideLayout10.xml"/><Relationship Id="rId1" Type="http://schemas.openxmlformats.org/officeDocument/2006/relationships/vmlDrawing" Target="../drawings/vmlDrawing40.vml"/><Relationship Id="rId6" Type="http://schemas.openxmlformats.org/officeDocument/2006/relationships/oleObject" Target="../embeddings/oleObject273.bin"/><Relationship Id="rId11" Type="http://schemas.openxmlformats.org/officeDocument/2006/relationships/oleObject" Target="../embeddings/oleObject277.bin"/><Relationship Id="rId5" Type="http://schemas.openxmlformats.org/officeDocument/2006/relationships/oleObject" Target="../embeddings/oleObject272.bin"/><Relationship Id="rId10" Type="http://schemas.openxmlformats.org/officeDocument/2006/relationships/oleObject" Target="../embeddings/oleObject276.bin"/><Relationship Id="rId4" Type="http://schemas.openxmlformats.org/officeDocument/2006/relationships/image" Target="../media/image79.wmf"/><Relationship Id="rId9" Type="http://schemas.openxmlformats.org/officeDocument/2006/relationships/oleObject" Target="../embeddings/oleObject275.bin"/></Relationships>
</file>

<file path=ppt/slides/_rels/slide44.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283.bin"/><Relationship Id="rId3" Type="http://schemas.openxmlformats.org/officeDocument/2006/relationships/oleObject" Target="../embeddings/oleObject278.bin"/><Relationship Id="rId7" Type="http://schemas.openxmlformats.org/officeDocument/2006/relationships/oleObject" Target="../embeddings/oleObject280.bin"/><Relationship Id="rId12" Type="http://schemas.openxmlformats.org/officeDocument/2006/relationships/image" Target="../media/image118.wmf"/><Relationship Id="rId2" Type="http://schemas.openxmlformats.org/officeDocument/2006/relationships/slideLayout" Target="../slideLayouts/slideLayout10.xml"/><Relationship Id="rId16" Type="http://schemas.openxmlformats.org/officeDocument/2006/relationships/image" Target="../media/image120.wmf"/><Relationship Id="rId1" Type="http://schemas.openxmlformats.org/officeDocument/2006/relationships/vmlDrawing" Target="../drawings/vmlDrawing41.vml"/><Relationship Id="rId6" Type="http://schemas.openxmlformats.org/officeDocument/2006/relationships/image" Target="../media/image115.wmf"/><Relationship Id="rId11" Type="http://schemas.openxmlformats.org/officeDocument/2006/relationships/oleObject" Target="../embeddings/oleObject282.bin"/><Relationship Id="rId5" Type="http://schemas.openxmlformats.org/officeDocument/2006/relationships/oleObject" Target="../embeddings/oleObject279.bin"/><Relationship Id="rId15" Type="http://schemas.openxmlformats.org/officeDocument/2006/relationships/oleObject" Target="../embeddings/oleObject284.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281.bin"/><Relationship Id="rId14" Type="http://schemas.openxmlformats.org/officeDocument/2006/relationships/image" Target="../media/image119.wmf"/></Relationships>
</file>

<file path=ppt/slides/_rels/slide45.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285.bin"/><Relationship Id="rId7" Type="http://schemas.openxmlformats.org/officeDocument/2006/relationships/oleObject" Target="../embeddings/oleObject287.bin"/><Relationship Id="rId2" Type="http://schemas.openxmlformats.org/officeDocument/2006/relationships/slideLayout" Target="../slideLayouts/slideLayout10.xml"/><Relationship Id="rId1" Type="http://schemas.openxmlformats.org/officeDocument/2006/relationships/vmlDrawing" Target="../drawings/vmlDrawing42.vml"/><Relationship Id="rId6" Type="http://schemas.openxmlformats.org/officeDocument/2006/relationships/image" Target="../media/image122.wmf"/><Relationship Id="rId5" Type="http://schemas.openxmlformats.org/officeDocument/2006/relationships/oleObject" Target="../embeddings/oleObject286.bin"/><Relationship Id="rId4" Type="http://schemas.openxmlformats.org/officeDocument/2006/relationships/image" Target="../media/image121.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oleObject" Target="../embeddings/oleObject293.bin"/><Relationship Id="rId18" Type="http://schemas.openxmlformats.org/officeDocument/2006/relationships/image" Target="../media/image131.wmf"/><Relationship Id="rId3" Type="http://schemas.openxmlformats.org/officeDocument/2006/relationships/oleObject" Target="../embeddings/oleObject288.bin"/><Relationship Id="rId7" Type="http://schemas.openxmlformats.org/officeDocument/2006/relationships/oleObject" Target="../embeddings/oleObject290.bin"/><Relationship Id="rId12" Type="http://schemas.openxmlformats.org/officeDocument/2006/relationships/image" Target="../media/image128.wmf"/><Relationship Id="rId17" Type="http://schemas.openxmlformats.org/officeDocument/2006/relationships/oleObject" Target="../embeddings/oleObject295.bin"/><Relationship Id="rId2" Type="http://schemas.openxmlformats.org/officeDocument/2006/relationships/slideLayout" Target="../slideLayouts/slideLayout10.xml"/><Relationship Id="rId16" Type="http://schemas.openxmlformats.org/officeDocument/2006/relationships/image" Target="../media/image130.wmf"/><Relationship Id="rId20" Type="http://schemas.openxmlformats.org/officeDocument/2006/relationships/oleObject" Target="../embeddings/oleObject297.bin"/><Relationship Id="rId1" Type="http://schemas.openxmlformats.org/officeDocument/2006/relationships/vmlDrawing" Target="../drawings/vmlDrawing43.vml"/><Relationship Id="rId6" Type="http://schemas.openxmlformats.org/officeDocument/2006/relationships/image" Target="../media/image125.wmf"/><Relationship Id="rId11" Type="http://schemas.openxmlformats.org/officeDocument/2006/relationships/oleObject" Target="../embeddings/oleObject292.bin"/><Relationship Id="rId5" Type="http://schemas.openxmlformats.org/officeDocument/2006/relationships/oleObject" Target="../embeddings/oleObject289.bin"/><Relationship Id="rId15" Type="http://schemas.openxmlformats.org/officeDocument/2006/relationships/oleObject" Target="../embeddings/oleObject294.bin"/><Relationship Id="rId10" Type="http://schemas.openxmlformats.org/officeDocument/2006/relationships/image" Target="../media/image127.wmf"/><Relationship Id="rId19" Type="http://schemas.openxmlformats.org/officeDocument/2006/relationships/oleObject" Target="../embeddings/oleObject296.bin"/><Relationship Id="rId4" Type="http://schemas.openxmlformats.org/officeDocument/2006/relationships/image" Target="../media/image124.wmf"/><Relationship Id="rId9" Type="http://schemas.openxmlformats.org/officeDocument/2006/relationships/oleObject" Target="../embeddings/oleObject291.bin"/><Relationship Id="rId14" Type="http://schemas.openxmlformats.org/officeDocument/2006/relationships/image" Target="../media/image129.wm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49.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298.bin"/><Relationship Id="rId7" Type="http://schemas.openxmlformats.org/officeDocument/2006/relationships/oleObject" Target="../embeddings/oleObject300.bin"/><Relationship Id="rId2" Type="http://schemas.openxmlformats.org/officeDocument/2006/relationships/slideLayout" Target="../slideLayouts/slideLayout10.xml"/><Relationship Id="rId1" Type="http://schemas.openxmlformats.org/officeDocument/2006/relationships/vmlDrawing" Target="../drawings/vmlDrawing44.vml"/><Relationship Id="rId6" Type="http://schemas.openxmlformats.org/officeDocument/2006/relationships/image" Target="../media/image133.wmf"/><Relationship Id="rId5" Type="http://schemas.openxmlformats.org/officeDocument/2006/relationships/oleObject" Target="../embeddings/oleObject299.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301.bin"/></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2.bin"/><Relationship Id="rId14" Type="http://schemas.openxmlformats.org/officeDocument/2006/relationships/oleObject" Target="../embeddings/oleObject14.bin"/></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xml"/><Relationship Id="rId1" Type="http://schemas.openxmlformats.org/officeDocument/2006/relationships/tags" Target="../tags/tag1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05.bin"/><Relationship Id="rId13" Type="http://schemas.openxmlformats.org/officeDocument/2006/relationships/oleObject" Target="../embeddings/oleObject310.bin"/><Relationship Id="rId18" Type="http://schemas.openxmlformats.org/officeDocument/2006/relationships/oleObject" Target="../embeddings/oleObject314.bin"/><Relationship Id="rId3" Type="http://schemas.openxmlformats.org/officeDocument/2006/relationships/oleObject" Target="../embeddings/oleObject302.bin"/><Relationship Id="rId21" Type="http://schemas.openxmlformats.org/officeDocument/2006/relationships/oleObject" Target="../embeddings/oleObject317.bin"/><Relationship Id="rId7" Type="http://schemas.openxmlformats.org/officeDocument/2006/relationships/oleObject" Target="../embeddings/oleObject304.bin"/><Relationship Id="rId12" Type="http://schemas.openxmlformats.org/officeDocument/2006/relationships/oleObject" Target="../embeddings/oleObject309.bin"/><Relationship Id="rId17" Type="http://schemas.openxmlformats.org/officeDocument/2006/relationships/image" Target="../media/image136.wmf"/><Relationship Id="rId2" Type="http://schemas.openxmlformats.org/officeDocument/2006/relationships/slideLayout" Target="../slideLayouts/slideLayout10.xml"/><Relationship Id="rId16" Type="http://schemas.openxmlformats.org/officeDocument/2006/relationships/oleObject" Target="../embeddings/oleObject313.bin"/><Relationship Id="rId20" Type="http://schemas.openxmlformats.org/officeDocument/2006/relationships/oleObject" Target="../embeddings/oleObject316.bin"/><Relationship Id="rId1" Type="http://schemas.openxmlformats.org/officeDocument/2006/relationships/vmlDrawing" Target="../drawings/vmlDrawing45.vml"/><Relationship Id="rId6" Type="http://schemas.openxmlformats.org/officeDocument/2006/relationships/image" Target="../media/image29.wmf"/><Relationship Id="rId11" Type="http://schemas.openxmlformats.org/officeDocument/2006/relationships/oleObject" Target="../embeddings/oleObject308.bin"/><Relationship Id="rId5" Type="http://schemas.openxmlformats.org/officeDocument/2006/relationships/oleObject" Target="../embeddings/oleObject303.bin"/><Relationship Id="rId15" Type="http://schemas.openxmlformats.org/officeDocument/2006/relationships/oleObject" Target="../embeddings/oleObject312.bin"/><Relationship Id="rId23" Type="http://schemas.openxmlformats.org/officeDocument/2006/relationships/oleObject" Target="../embeddings/oleObject319.bin"/><Relationship Id="rId10" Type="http://schemas.openxmlformats.org/officeDocument/2006/relationships/oleObject" Target="../embeddings/oleObject307.bin"/><Relationship Id="rId19" Type="http://schemas.openxmlformats.org/officeDocument/2006/relationships/oleObject" Target="../embeddings/oleObject315.bin"/><Relationship Id="rId4" Type="http://schemas.openxmlformats.org/officeDocument/2006/relationships/image" Target="../media/image79.wmf"/><Relationship Id="rId9" Type="http://schemas.openxmlformats.org/officeDocument/2006/relationships/oleObject" Target="../embeddings/oleObject306.bin"/><Relationship Id="rId14" Type="http://schemas.openxmlformats.org/officeDocument/2006/relationships/oleObject" Target="../embeddings/oleObject311.bin"/><Relationship Id="rId22" Type="http://schemas.openxmlformats.org/officeDocument/2006/relationships/oleObject" Target="../embeddings/oleObject318.bin"/></Relationships>
</file>

<file path=ppt/slides/_rels/slide56.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327.bin"/><Relationship Id="rId18" Type="http://schemas.openxmlformats.org/officeDocument/2006/relationships/image" Target="../media/image138.wmf"/><Relationship Id="rId26" Type="http://schemas.openxmlformats.org/officeDocument/2006/relationships/oleObject" Target="../embeddings/oleObject336.bin"/><Relationship Id="rId39" Type="http://schemas.openxmlformats.org/officeDocument/2006/relationships/oleObject" Target="../embeddings/oleObject344.bin"/><Relationship Id="rId3" Type="http://schemas.openxmlformats.org/officeDocument/2006/relationships/oleObject" Target="../embeddings/oleObject320.bin"/><Relationship Id="rId21" Type="http://schemas.openxmlformats.org/officeDocument/2006/relationships/oleObject" Target="../embeddings/oleObject332.bin"/><Relationship Id="rId34" Type="http://schemas.openxmlformats.org/officeDocument/2006/relationships/image" Target="../media/image143.wmf"/><Relationship Id="rId42" Type="http://schemas.openxmlformats.org/officeDocument/2006/relationships/image" Target="../media/image146.wmf"/><Relationship Id="rId7" Type="http://schemas.openxmlformats.org/officeDocument/2006/relationships/oleObject" Target="../embeddings/oleObject322.bin"/><Relationship Id="rId12" Type="http://schemas.openxmlformats.org/officeDocument/2006/relationships/oleObject" Target="../embeddings/oleObject326.bin"/><Relationship Id="rId17" Type="http://schemas.openxmlformats.org/officeDocument/2006/relationships/oleObject" Target="../embeddings/oleObject330.bin"/><Relationship Id="rId25" Type="http://schemas.openxmlformats.org/officeDocument/2006/relationships/image" Target="../media/image140.wmf"/><Relationship Id="rId33" Type="http://schemas.openxmlformats.org/officeDocument/2006/relationships/oleObject" Target="../embeddings/oleObject341.bin"/><Relationship Id="rId38" Type="http://schemas.openxmlformats.org/officeDocument/2006/relationships/image" Target="../media/image145.wmf"/><Relationship Id="rId2" Type="http://schemas.openxmlformats.org/officeDocument/2006/relationships/slideLayout" Target="../slideLayouts/slideLayout10.xml"/><Relationship Id="rId16" Type="http://schemas.openxmlformats.org/officeDocument/2006/relationships/image" Target="../media/image137.wmf"/><Relationship Id="rId20" Type="http://schemas.openxmlformats.org/officeDocument/2006/relationships/image" Target="../media/image139.wmf"/><Relationship Id="rId29" Type="http://schemas.openxmlformats.org/officeDocument/2006/relationships/image" Target="../media/image142.wmf"/><Relationship Id="rId41" Type="http://schemas.openxmlformats.org/officeDocument/2006/relationships/oleObject" Target="../embeddings/oleObject346.bin"/><Relationship Id="rId1" Type="http://schemas.openxmlformats.org/officeDocument/2006/relationships/vmlDrawing" Target="../drawings/vmlDrawing46.vml"/><Relationship Id="rId6" Type="http://schemas.openxmlformats.org/officeDocument/2006/relationships/image" Target="../media/image29.wmf"/><Relationship Id="rId11" Type="http://schemas.openxmlformats.org/officeDocument/2006/relationships/oleObject" Target="../embeddings/oleObject325.bin"/><Relationship Id="rId24" Type="http://schemas.openxmlformats.org/officeDocument/2006/relationships/oleObject" Target="../embeddings/oleObject335.bin"/><Relationship Id="rId32" Type="http://schemas.openxmlformats.org/officeDocument/2006/relationships/oleObject" Target="../embeddings/oleObject340.bin"/><Relationship Id="rId37" Type="http://schemas.openxmlformats.org/officeDocument/2006/relationships/oleObject" Target="../embeddings/oleObject343.bin"/><Relationship Id="rId40" Type="http://schemas.openxmlformats.org/officeDocument/2006/relationships/oleObject" Target="../embeddings/oleObject345.bin"/><Relationship Id="rId45" Type="http://schemas.openxmlformats.org/officeDocument/2006/relationships/oleObject" Target="../embeddings/oleObject348.bin"/><Relationship Id="rId5" Type="http://schemas.openxmlformats.org/officeDocument/2006/relationships/oleObject" Target="../embeddings/oleObject321.bin"/><Relationship Id="rId15" Type="http://schemas.openxmlformats.org/officeDocument/2006/relationships/oleObject" Target="../embeddings/oleObject329.bin"/><Relationship Id="rId23" Type="http://schemas.openxmlformats.org/officeDocument/2006/relationships/oleObject" Target="../embeddings/oleObject334.bin"/><Relationship Id="rId28" Type="http://schemas.openxmlformats.org/officeDocument/2006/relationships/oleObject" Target="../embeddings/oleObject337.bin"/><Relationship Id="rId36" Type="http://schemas.openxmlformats.org/officeDocument/2006/relationships/image" Target="../media/image144.wmf"/><Relationship Id="rId10" Type="http://schemas.openxmlformats.org/officeDocument/2006/relationships/oleObject" Target="../embeddings/oleObject324.bin"/><Relationship Id="rId19" Type="http://schemas.openxmlformats.org/officeDocument/2006/relationships/oleObject" Target="../embeddings/oleObject331.bin"/><Relationship Id="rId31" Type="http://schemas.openxmlformats.org/officeDocument/2006/relationships/oleObject" Target="../embeddings/oleObject339.bin"/><Relationship Id="rId44" Type="http://schemas.openxmlformats.org/officeDocument/2006/relationships/image" Target="../media/image147.wmf"/><Relationship Id="rId4" Type="http://schemas.openxmlformats.org/officeDocument/2006/relationships/image" Target="../media/image79.wmf"/><Relationship Id="rId9" Type="http://schemas.openxmlformats.org/officeDocument/2006/relationships/oleObject" Target="../embeddings/oleObject323.bin"/><Relationship Id="rId14" Type="http://schemas.openxmlformats.org/officeDocument/2006/relationships/oleObject" Target="../embeddings/oleObject328.bin"/><Relationship Id="rId22" Type="http://schemas.openxmlformats.org/officeDocument/2006/relationships/oleObject" Target="../embeddings/oleObject333.bin"/><Relationship Id="rId27" Type="http://schemas.openxmlformats.org/officeDocument/2006/relationships/image" Target="../media/image141.wmf"/><Relationship Id="rId30" Type="http://schemas.openxmlformats.org/officeDocument/2006/relationships/oleObject" Target="../embeddings/oleObject338.bin"/><Relationship Id="rId35" Type="http://schemas.openxmlformats.org/officeDocument/2006/relationships/oleObject" Target="../embeddings/oleObject342.bin"/><Relationship Id="rId43" Type="http://schemas.openxmlformats.org/officeDocument/2006/relationships/oleObject" Target="../embeddings/oleObject347.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49.bin"/><Relationship Id="rId7" Type="http://schemas.openxmlformats.org/officeDocument/2006/relationships/image" Target="../media/image150.png"/><Relationship Id="rId2" Type="http://schemas.openxmlformats.org/officeDocument/2006/relationships/slideLayout" Target="../slideLayouts/slideLayout10.xml"/><Relationship Id="rId1" Type="http://schemas.openxmlformats.org/officeDocument/2006/relationships/vmlDrawing" Target="../drawings/vmlDrawing47.vml"/><Relationship Id="rId6" Type="http://schemas.openxmlformats.org/officeDocument/2006/relationships/image" Target="../media/image149.wmf"/><Relationship Id="rId5" Type="http://schemas.openxmlformats.org/officeDocument/2006/relationships/oleObject" Target="../embeddings/oleObject350.bin"/><Relationship Id="rId4" Type="http://schemas.openxmlformats.org/officeDocument/2006/relationships/image" Target="../media/image148.wmf"/></Relationships>
</file>

<file path=ppt/slides/_rels/slide5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51.bin"/><Relationship Id="rId7" Type="http://schemas.openxmlformats.org/officeDocument/2006/relationships/oleObject" Target="../embeddings/oleObject353.bin"/><Relationship Id="rId2" Type="http://schemas.openxmlformats.org/officeDocument/2006/relationships/slideLayout" Target="../slideLayouts/slideLayout10.xml"/><Relationship Id="rId1" Type="http://schemas.openxmlformats.org/officeDocument/2006/relationships/vmlDrawing" Target="../drawings/vmlDrawing48.vml"/><Relationship Id="rId6" Type="http://schemas.openxmlformats.org/officeDocument/2006/relationships/image" Target="../media/image29.wmf"/><Relationship Id="rId11" Type="http://schemas.openxmlformats.org/officeDocument/2006/relationships/image" Target="../media/image153.png"/><Relationship Id="rId5" Type="http://schemas.openxmlformats.org/officeDocument/2006/relationships/oleObject" Target="../embeddings/oleObject352.bin"/><Relationship Id="rId10" Type="http://schemas.openxmlformats.org/officeDocument/2006/relationships/image" Target="../media/image152.wmf"/><Relationship Id="rId4" Type="http://schemas.openxmlformats.org/officeDocument/2006/relationships/image" Target="../media/image79.wmf"/><Relationship Id="rId9" Type="http://schemas.openxmlformats.org/officeDocument/2006/relationships/oleObject" Target="../embeddings/oleObject35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3.wmf"/><Relationship Id="rId18" Type="http://schemas.openxmlformats.org/officeDocument/2006/relationships/oleObject" Target="../embeddings/oleObject22.bin"/><Relationship Id="rId3" Type="http://schemas.openxmlformats.org/officeDocument/2006/relationships/slideLayout" Target="../slideLayouts/slideLayout10.xml"/><Relationship Id="rId21" Type="http://schemas.openxmlformats.org/officeDocument/2006/relationships/image" Target="../media/image27.wmf"/><Relationship Id="rId7" Type="http://schemas.openxmlformats.org/officeDocument/2006/relationships/image" Target="../media/image20.wmf"/><Relationship Id="rId12" Type="http://schemas.openxmlformats.org/officeDocument/2006/relationships/oleObject" Target="../embeddings/oleObject19.bin"/><Relationship Id="rId17" Type="http://schemas.openxmlformats.org/officeDocument/2006/relationships/image" Target="../media/image25.wmf"/><Relationship Id="rId2" Type="http://schemas.openxmlformats.org/officeDocument/2006/relationships/tags" Target="../tags/tag6.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image" Target="../media/image28.wmf"/><Relationship Id="rId10" Type="http://schemas.openxmlformats.org/officeDocument/2006/relationships/oleObject" Target="../embeddings/oleObject18.bin"/><Relationship Id="rId19" Type="http://schemas.openxmlformats.org/officeDocument/2006/relationships/image" Target="../media/image26.wmf"/><Relationship Id="rId4" Type="http://schemas.openxmlformats.org/officeDocument/2006/relationships/oleObject" Target="../embeddings/oleObject15.bin"/><Relationship Id="rId9" Type="http://schemas.openxmlformats.org/officeDocument/2006/relationships/image" Target="../media/image21.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60.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55.bin"/><Relationship Id="rId7" Type="http://schemas.openxmlformats.org/officeDocument/2006/relationships/oleObject" Target="../embeddings/oleObject357.bin"/><Relationship Id="rId12" Type="http://schemas.openxmlformats.org/officeDocument/2006/relationships/image" Target="../media/image154.png"/><Relationship Id="rId2" Type="http://schemas.openxmlformats.org/officeDocument/2006/relationships/slideLayout" Target="../slideLayouts/slideLayout10.xml"/><Relationship Id="rId1" Type="http://schemas.openxmlformats.org/officeDocument/2006/relationships/vmlDrawing" Target="../drawings/vmlDrawing49.vml"/><Relationship Id="rId6" Type="http://schemas.openxmlformats.org/officeDocument/2006/relationships/image" Target="../media/image29.wmf"/><Relationship Id="rId11" Type="http://schemas.openxmlformats.org/officeDocument/2006/relationships/oleObject" Target="../embeddings/oleObject360.bin"/><Relationship Id="rId5" Type="http://schemas.openxmlformats.org/officeDocument/2006/relationships/oleObject" Target="../embeddings/oleObject356.bin"/><Relationship Id="rId10" Type="http://schemas.openxmlformats.org/officeDocument/2006/relationships/oleObject" Target="../embeddings/oleObject359.bin"/><Relationship Id="rId4" Type="http://schemas.openxmlformats.org/officeDocument/2006/relationships/image" Target="../media/image79.wmf"/><Relationship Id="rId9" Type="http://schemas.openxmlformats.org/officeDocument/2006/relationships/oleObject" Target="../embeddings/oleObject358.bin"/></Relationships>
</file>

<file path=ppt/slides/_rels/slide61.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361.bin"/><Relationship Id="rId7" Type="http://schemas.openxmlformats.org/officeDocument/2006/relationships/oleObject" Target="../embeddings/oleObject363.bin"/><Relationship Id="rId12" Type="http://schemas.openxmlformats.org/officeDocument/2006/relationships/image" Target="../media/image155.png"/><Relationship Id="rId2" Type="http://schemas.openxmlformats.org/officeDocument/2006/relationships/slideLayout" Target="../slideLayouts/slideLayout10.xml"/><Relationship Id="rId1" Type="http://schemas.openxmlformats.org/officeDocument/2006/relationships/vmlDrawing" Target="../drawings/vmlDrawing50.vml"/><Relationship Id="rId6" Type="http://schemas.openxmlformats.org/officeDocument/2006/relationships/image" Target="../media/image136.wmf"/><Relationship Id="rId11" Type="http://schemas.openxmlformats.org/officeDocument/2006/relationships/oleObject" Target="../embeddings/oleObject366.bin"/><Relationship Id="rId5" Type="http://schemas.openxmlformats.org/officeDocument/2006/relationships/oleObject" Target="../embeddings/oleObject362.bin"/><Relationship Id="rId10" Type="http://schemas.openxmlformats.org/officeDocument/2006/relationships/oleObject" Target="../embeddings/oleObject365.bin"/><Relationship Id="rId4" Type="http://schemas.openxmlformats.org/officeDocument/2006/relationships/image" Target="../media/image29.wmf"/><Relationship Id="rId9" Type="http://schemas.openxmlformats.org/officeDocument/2006/relationships/oleObject" Target="../embeddings/oleObject364.bin"/></Relationships>
</file>

<file path=ppt/slides/_rels/slide62.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67.bin"/><Relationship Id="rId7" Type="http://schemas.openxmlformats.org/officeDocument/2006/relationships/oleObject" Target="../embeddings/oleObject369.bin"/><Relationship Id="rId2" Type="http://schemas.openxmlformats.org/officeDocument/2006/relationships/slideLayout" Target="../slideLayouts/slideLayout10.xml"/><Relationship Id="rId1" Type="http://schemas.openxmlformats.org/officeDocument/2006/relationships/vmlDrawing" Target="../drawings/vmlDrawing51.vml"/><Relationship Id="rId6" Type="http://schemas.openxmlformats.org/officeDocument/2006/relationships/image" Target="../media/image29.wmf"/><Relationship Id="rId11" Type="http://schemas.openxmlformats.org/officeDocument/2006/relationships/image" Target="../media/image156.png"/><Relationship Id="rId5" Type="http://schemas.openxmlformats.org/officeDocument/2006/relationships/oleObject" Target="../embeddings/oleObject368.bin"/><Relationship Id="rId10" Type="http://schemas.openxmlformats.org/officeDocument/2006/relationships/oleObject" Target="../embeddings/oleObject371.bin"/><Relationship Id="rId4" Type="http://schemas.openxmlformats.org/officeDocument/2006/relationships/image" Target="../media/image79.wmf"/><Relationship Id="rId9" Type="http://schemas.openxmlformats.org/officeDocument/2006/relationships/oleObject" Target="../embeddings/oleObject370.bin"/></Relationships>
</file>

<file path=ppt/slides/_rels/slide63.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72.bin"/><Relationship Id="rId7" Type="http://schemas.openxmlformats.org/officeDocument/2006/relationships/oleObject" Target="../embeddings/oleObject374.bin"/><Relationship Id="rId2" Type="http://schemas.openxmlformats.org/officeDocument/2006/relationships/slideLayout" Target="../slideLayouts/slideLayout10.xml"/><Relationship Id="rId1" Type="http://schemas.openxmlformats.org/officeDocument/2006/relationships/vmlDrawing" Target="../drawings/vmlDrawing52.vml"/><Relationship Id="rId6" Type="http://schemas.openxmlformats.org/officeDocument/2006/relationships/image" Target="../media/image29.wmf"/><Relationship Id="rId5" Type="http://schemas.openxmlformats.org/officeDocument/2006/relationships/oleObject" Target="../embeddings/oleObject373.bin"/><Relationship Id="rId10" Type="http://schemas.openxmlformats.org/officeDocument/2006/relationships/image" Target="../media/image158.png"/><Relationship Id="rId4" Type="http://schemas.openxmlformats.org/officeDocument/2006/relationships/image" Target="../media/image79.wmf"/><Relationship Id="rId9" Type="http://schemas.openxmlformats.org/officeDocument/2006/relationships/oleObject" Target="../embeddings/oleObject375.bin"/></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1.xml"/><Relationship Id="rId1" Type="http://schemas.openxmlformats.org/officeDocument/2006/relationships/tags" Target="../tags/tag2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3.xml"/><Relationship Id="rId1" Type="http://schemas.openxmlformats.org/officeDocument/2006/relationships/tags" Target="../tags/tag2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5.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2.bin"/><Relationship Id="rId3" Type="http://schemas.openxmlformats.org/officeDocument/2006/relationships/oleObject" Target="../embeddings/oleObject25.bin"/><Relationship Id="rId7" Type="http://schemas.openxmlformats.org/officeDocument/2006/relationships/image" Target="../media/image30.wmf"/><Relationship Id="rId12" Type="http://schemas.openxmlformats.org/officeDocument/2006/relationships/image" Target="../media/image31.wmf"/><Relationship Id="rId17" Type="http://schemas.openxmlformats.org/officeDocument/2006/relationships/image" Target="../media/image24.wmf"/><Relationship Id="rId2" Type="http://schemas.openxmlformats.org/officeDocument/2006/relationships/slideLayout" Target="../slideLayouts/slideLayout10.xml"/><Relationship Id="rId16" Type="http://schemas.openxmlformats.org/officeDocument/2006/relationships/oleObject" Target="../embeddings/oleObject34.bin"/><Relationship Id="rId1" Type="http://schemas.openxmlformats.org/officeDocument/2006/relationships/vmlDrawing" Target="../drawings/vmlDrawing4.vml"/><Relationship Id="rId6" Type="http://schemas.openxmlformats.org/officeDocument/2006/relationships/oleObject" Target="../embeddings/oleObject27.bin"/><Relationship Id="rId11" Type="http://schemas.openxmlformats.org/officeDocument/2006/relationships/oleObject" Target="../embeddings/oleObject31.bin"/><Relationship Id="rId5" Type="http://schemas.openxmlformats.org/officeDocument/2006/relationships/oleObject" Target="../embeddings/oleObject26.bin"/><Relationship Id="rId15" Type="http://schemas.openxmlformats.org/officeDocument/2006/relationships/oleObject" Target="../embeddings/oleObject33.bin"/><Relationship Id="rId10" Type="http://schemas.openxmlformats.org/officeDocument/2006/relationships/oleObject" Target="../embeddings/oleObject30.bin"/><Relationship Id="rId4" Type="http://schemas.openxmlformats.org/officeDocument/2006/relationships/image" Target="../media/image29.wmf"/><Relationship Id="rId9" Type="http://schemas.openxmlformats.org/officeDocument/2006/relationships/oleObject" Target="../embeddings/oleObject29.bin"/><Relationship Id="rId14" Type="http://schemas.openxmlformats.org/officeDocument/2006/relationships/image" Target="../media/image32.wmf"/></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7.xml"/><Relationship Id="rId1" Type="http://schemas.openxmlformats.org/officeDocument/2006/relationships/tags" Target="../tags/tag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36.bin"/><Relationship Id="rId4" Type="http://schemas.openxmlformats.org/officeDocument/2006/relationships/image" Target="../media/image33.wmf"/></Relationships>
</file>

<file path=ppt/slides/_rels/slide8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1.xml"/><Relationship Id="rId1" Type="http://schemas.openxmlformats.org/officeDocument/2006/relationships/tags" Target="../tags/tag30.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3.xml"/><Relationship Id="rId1" Type="http://schemas.openxmlformats.org/officeDocument/2006/relationships/tags" Target="../tags/tag3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5.xml"/><Relationship Id="rId1" Type="http://schemas.openxmlformats.org/officeDocument/2006/relationships/tags" Target="../tags/tag34.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76.bin"/><Relationship Id="rId2" Type="http://schemas.openxmlformats.org/officeDocument/2006/relationships/slideLayout" Target="../slideLayouts/slideLayout12.xml"/><Relationship Id="rId1" Type="http://schemas.openxmlformats.org/officeDocument/2006/relationships/vmlDrawing" Target="../drawings/vmlDrawing53.vml"/><Relationship Id="rId4" Type="http://schemas.openxmlformats.org/officeDocument/2006/relationships/image" Target="../media/image160.wmf"/></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37.bin"/><Relationship Id="rId7" Type="http://schemas.openxmlformats.org/officeDocument/2006/relationships/oleObject" Target="../embeddings/oleObject40.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39.bin"/><Relationship Id="rId5" Type="http://schemas.openxmlformats.org/officeDocument/2006/relationships/oleObject" Target="../embeddings/oleObject38.bin"/><Relationship Id="rId10" Type="http://schemas.openxmlformats.org/officeDocument/2006/relationships/image" Target="../media/image24.wmf"/><Relationship Id="rId4" Type="http://schemas.openxmlformats.org/officeDocument/2006/relationships/image" Target="../media/image29.wmf"/><Relationship Id="rId9"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75" y="1628775"/>
            <a:ext cx="983869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a:latin typeface="黑体" panose="02010609060101010101" pitchFamily="49" charset="-122"/>
                <a:ea typeface="黑体" panose="02010609060101010101" pitchFamily="49" charset="-122"/>
              </a:rPr>
              <a:t>第十一章 </a:t>
            </a:r>
            <a:r>
              <a:rPr kumimoji="0" lang="en-US" altLang="zh-CN" sz="6600" b="1" dirty="0">
                <a:latin typeface="黑体" panose="02010609060101010101" pitchFamily="49" charset="-122"/>
                <a:ea typeface="黑体" panose="02010609060101010101" pitchFamily="49" charset="-122"/>
              </a:rPr>
              <a:t/>
            </a:r>
            <a:br>
              <a:rPr kumimoji="0" lang="en-US" altLang="zh-CN" sz="6600" b="1" dirty="0">
                <a:latin typeface="黑体" panose="02010609060101010101" pitchFamily="49" charset="-122"/>
                <a:ea typeface="黑体" panose="02010609060101010101" pitchFamily="49" charset="-122"/>
              </a:rPr>
            </a:br>
            <a:r>
              <a:rPr kumimoji="0" lang="zh-CN" altLang="zh-CN" sz="6600" b="1" dirty="0">
                <a:latin typeface="黑体" panose="02010609060101010101" pitchFamily="49" charset="-122"/>
                <a:ea typeface="黑体" panose="02010609060101010101" pitchFamily="49" charset="-122"/>
              </a:rPr>
              <a:t>期权风险对冲理论与策略</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605" y="6545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p>
          <a:p>
            <a:pPr>
              <a:lnSpc>
                <a:spcPct val="170000"/>
              </a:lnSpc>
              <a:buFont typeface="Arial" panose="020B0604020202020204" pitchFamily="34" charset="0"/>
            </a:pPr>
            <a:r>
              <a:rPr lang="en-US" sz="1600" dirty="0" smtClean="0"/>
              <a:t>              </a:t>
            </a:r>
            <a:r>
              <a:rPr sz="1600" dirty="0" smtClean="0"/>
              <a:t>中性性质，表明其价值不受标的资产的价格小幅变动的影响。这种投资组合的成分通常包括期权和与其相对应的标的资产，让正负相消，使投资组合的价格对标的资产的价格相对不敏感。基于中性的对冲策略可以分为静态对冲策略和动态对冲策略。</a:t>
            </a:r>
          </a:p>
          <a:p>
            <a:pPr>
              <a:lnSpc>
                <a:spcPct val="170000"/>
              </a:lnSpc>
              <a:buFont typeface="Arial" panose="020B0604020202020204" pitchFamily="34" charset="0"/>
            </a:pPr>
            <a:r>
              <a:rPr lang="en-US" sz="1600" dirty="0" smtClean="0">
                <a:latin typeface="Calibri" panose="020F0502020204030204" pitchFamily="34" charset="0"/>
              </a:rPr>
              <a:t>①</a:t>
            </a:r>
            <a:r>
              <a:rPr sz="1600" dirty="0" smtClean="0"/>
              <a:t>静态对冲策略。期货价格和标的资产的价格是线性的，但是期权价格与标的资产价格为非线性（凸性）关系，二者相关系数的绝对值小于1。对于看涨期权而言，随着标的资产价格升高，期权权利金升高的速度越来越快；随着标的资产价格下降，期权权利金下降速度越来越慢。看跌期权价格随标的资产价格的变化方向则相反。期权的这种特性使得期权套期保值更为复杂。由于期权价格与标的资产价格的收益曲线为非线性，这意味着当标的资产价格发生变化时，原先的套头比将不再适用，即原先的套期保值组合将不再是市场中性。从这个角度看，简单的等量对冲策略仅仅只能对冲掉标的资产的部分价格风险，而不是全部。如果要完全规避价格风险，也就是说要达到中性，那么期权市值与现货市值比例应为1∶</a:t>
            </a:r>
            <a:r>
              <a:rPr lang="en-US" sz="1600" dirty="0" smtClean="0"/>
              <a:t>           </a:t>
            </a:r>
            <a:r>
              <a:rPr sz="1600" dirty="0" smtClean="0"/>
              <a:t>。</a:t>
            </a:r>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8601075" y="5118735"/>
          <a:ext cx="635000" cy="274320"/>
        </p:xfrm>
        <a:graphic>
          <a:graphicData uri="http://schemas.openxmlformats.org/presentationml/2006/ole">
            <mc:AlternateContent xmlns:mc="http://schemas.openxmlformats.org/markup-compatibility/2006">
              <mc:Choice xmlns:v="urn:schemas-microsoft-com:vml" Requires="v">
                <p:oleObj spid="_x0000_s9297"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8601075" y="5118735"/>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489585" y="1760220"/>
          <a:ext cx="635000" cy="274320"/>
        </p:xfrm>
        <a:graphic>
          <a:graphicData uri="http://schemas.openxmlformats.org/presentationml/2006/ole">
            <mc:AlternateContent xmlns:mc="http://schemas.openxmlformats.org/markup-compatibility/2006">
              <mc:Choice xmlns:v="urn:schemas-microsoft-com:vml" Requires="v">
                <p:oleObj spid="_x0000_s9298"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489585"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9299"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18" name="对象 -2147482245"/>
          <p:cNvGraphicFramePr/>
          <p:nvPr/>
        </p:nvGraphicFramePr>
        <p:xfrm>
          <a:off x="752475" y="1284605"/>
          <a:ext cx="930910" cy="317500"/>
        </p:xfrm>
        <a:graphic>
          <a:graphicData uri="http://schemas.openxmlformats.org/presentationml/2006/ole">
            <mc:AlternateContent xmlns:mc="http://schemas.openxmlformats.org/markup-compatibility/2006">
              <mc:Choice xmlns:v="urn:schemas-microsoft-com:vml" Requires="v">
                <p:oleObj spid="_x0000_s9300" r:id="rId7" imgW="596900" imgH="203200" progId="Equation.DSMT4">
                  <p:embed/>
                </p:oleObj>
              </mc:Choice>
              <mc:Fallback>
                <p:oleObj r:id="rId7" imgW="596900" imgH="203200" progId="Equation.DSMT4">
                  <p:embed/>
                  <p:pic>
                    <p:nvPicPr>
                      <p:cNvPr id="0" name="图片 41"/>
                      <p:cNvPicPr/>
                      <p:nvPr/>
                    </p:nvPicPr>
                    <p:blipFill>
                      <a:blip r:embed="rId8"/>
                      <a:stretch>
                        <a:fillRect/>
                      </a:stretch>
                    </p:blipFill>
                    <p:spPr>
                      <a:xfrm>
                        <a:off x="752475" y="128460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【例11-1】</a:t>
            </a:r>
            <a:r>
              <a:rPr sz="1600" dirty="0" smtClean="0">
                <a:latin typeface="Times New Roman" panose="02020603050405020304" pitchFamily="18" charset="0"/>
                <a:cs typeface="Times New Roman" panose="02020603050405020304" pitchFamily="18" charset="0"/>
              </a:rPr>
              <a:t>     假设A银行股票看涨期权的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为0.5，那么这意味着当股票价格变动一个单位时，该看涨期权的价格则变动这个单位的50%。假设该期权目前的价格是5元，合约单位是10000股票价格是100元。假设整个持仓过程中该看涨期权的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不变，那么当股票价格变为101（99）元时，看涨期权的价格就变为5.5（4.5）元。如果王先生买入开仓了一张A银行的看涨期权，那么为使他手中的总持仓的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变为0，他就会卖出5000股股票，于是他的总持仓就是一张看涨期权多头头寸（对应10000股）和5000股股票空头头寸，此时，总持仓的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=10000*0.5-5000=0。自此，王先生实现了一个</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中性对冲策略。</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4132580" y="1760220"/>
          <a:ext cx="635000" cy="274320"/>
        </p:xfrm>
        <a:graphic>
          <a:graphicData uri="http://schemas.openxmlformats.org/presentationml/2006/ole">
            <mc:AlternateContent xmlns:mc="http://schemas.openxmlformats.org/markup-compatibility/2006">
              <mc:Choice xmlns:v="urn:schemas-microsoft-com:vml" Requires="v">
                <p:oleObj spid="_x0000_s10381"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4132580"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0382"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3" name="对象 -2147482599"/>
          <p:cNvGraphicFramePr/>
          <p:nvPr/>
        </p:nvGraphicFramePr>
        <p:xfrm>
          <a:off x="11146790" y="2158365"/>
          <a:ext cx="635000" cy="274320"/>
        </p:xfrm>
        <a:graphic>
          <a:graphicData uri="http://schemas.openxmlformats.org/presentationml/2006/ole">
            <mc:AlternateContent xmlns:mc="http://schemas.openxmlformats.org/markup-compatibility/2006">
              <mc:Choice xmlns:v="urn:schemas-microsoft-com:vml" Requires="v">
                <p:oleObj spid="_x0000_s10383"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11146790" y="2158365"/>
                        <a:ext cx="635000" cy="274320"/>
                      </a:xfrm>
                      <a:prstGeom prst="rect">
                        <a:avLst/>
                      </a:prstGeom>
                      <a:noFill/>
                      <a:ln w="38100">
                        <a:noFill/>
                        <a:miter/>
                      </a:ln>
                    </p:spPr>
                  </p:pic>
                </p:oleObj>
              </mc:Fallback>
            </mc:AlternateContent>
          </a:graphicData>
        </a:graphic>
      </p:graphicFrame>
      <p:graphicFrame>
        <p:nvGraphicFramePr>
          <p:cNvPr id="9" name="对象 -2147482599"/>
          <p:cNvGraphicFramePr/>
          <p:nvPr/>
        </p:nvGraphicFramePr>
        <p:xfrm>
          <a:off x="3548380" y="2996565"/>
          <a:ext cx="635000" cy="274320"/>
        </p:xfrm>
        <a:graphic>
          <a:graphicData uri="http://schemas.openxmlformats.org/presentationml/2006/ole">
            <mc:AlternateContent xmlns:mc="http://schemas.openxmlformats.org/markup-compatibility/2006">
              <mc:Choice xmlns:v="urn:schemas-microsoft-com:vml" Requires="v">
                <p:oleObj spid="_x0000_s10384"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3548380" y="2996565"/>
                        <a:ext cx="635000" cy="274320"/>
                      </a:xfrm>
                      <a:prstGeom prst="rect">
                        <a:avLst/>
                      </a:prstGeom>
                      <a:noFill/>
                      <a:ln w="38100">
                        <a:noFill/>
                        <a:miter/>
                      </a:ln>
                    </p:spPr>
                  </p:pic>
                </p:oleObj>
              </mc:Fallback>
            </mc:AlternateContent>
          </a:graphicData>
        </a:graphic>
      </p:graphicFrame>
      <p:graphicFrame>
        <p:nvGraphicFramePr>
          <p:cNvPr id="14" name="对象 -2147482599"/>
          <p:cNvGraphicFramePr/>
          <p:nvPr/>
        </p:nvGraphicFramePr>
        <p:xfrm>
          <a:off x="9981565" y="3429000"/>
          <a:ext cx="635000" cy="274320"/>
        </p:xfrm>
        <a:graphic>
          <a:graphicData uri="http://schemas.openxmlformats.org/presentationml/2006/ole">
            <mc:AlternateContent xmlns:mc="http://schemas.openxmlformats.org/markup-compatibility/2006">
              <mc:Choice xmlns:v="urn:schemas-microsoft-com:vml" Requires="v">
                <p:oleObj spid="_x0000_s10385"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9981565" y="3429000"/>
                        <a:ext cx="635000" cy="274320"/>
                      </a:xfrm>
                      <a:prstGeom prst="rect">
                        <a:avLst/>
                      </a:prstGeom>
                      <a:noFill/>
                      <a:ln w="38100">
                        <a:noFill/>
                        <a:miter/>
                      </a:ln>
                    </p:spPr>
                  </p:pic>
                </p:oleObj>
              </mc:Fallback>
            </mc:AlternateContent>
          </a:graphicData>
        </a:graphic>
      </p:graphicFrame>
      <p:graphicFrame>
        <p:nvGraphicFramePr>
          <p:cNvPr id="16" name="对象 -2147482599"/>
          <p:cNvGraphicFramePr/>
          <p:nvPr/>
        </p:nvGraphicFramePr>
        <p:xfrm>
          <a:off x="5229225" y="3429000"/>
          <a:ext cx="635000" cy="274320"/>
        </p:xfrm>
        <a:graphic>
          <a:graphicData uri="http://schemas.openxmlformats.org/presentationml/2006/ole">
            <mc:AlternateContent xmlns:mc="http://schemas.openxmlformats.org/markup-compatibility/2006">
              <mc:Choice xmlns:v="urn:schemas-microsoft-com:vml" Requires="v">
                <p:oleObj spid="_x0000_s10386"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5229225" y="3429000"/>
                        <a:ext cx="635000" cy="274320"/>
                      </a:xfrm>
                      <a:prstGeom prst="rect">
                        <a:avLst/>
                      </a:prstGeom>
                      <a:noFill/>
                      <a:ln w="38100">
                        <a:noFill/>
                        <a:miter/>
                      </a:ln>
                    </p:spPr>
                  </p:pic>
                </p:oleObj>
              </mc:Fallback>
            </mc:AlternateContent>
          </a:graphicData>
        </a:graphic>
      </p:graphicFrame>
      <p:graphicFrame>
        <p:nvGraphicFramePr>
          <p:cNvPr id="20" name="对象 -2147482245"/>
          <p:cNvGraphicFramePr/>
          <p:nvPr/>
        </p:nvGraphicFramePr>
        <p:xfrm>
          <a:off x="692785" y="1280795"/>
          <a:ext cx="930910" cy="317500"/>
        </p:xfrm>
        <a:graphic>
          <a:graphicData uri="http://schemas.openxmlformats.org/presentationml/2006/ole">
            <mc:AlternateContent xmlns:mc="http://schemas.openxmlformats.org/markup-compatibility/2006">
              <mc:Choice xmlns:v="urn:schemas-microsoft-com:vml" Requires="v">
                <p:oleObj spid="_x0000_s10387" r:id="rId10" imgW="596900" imgH="203200" progId="Equation.DSMT4">
                  <p:embed/>
                </p:oleObj>
              </mc:Choice>
              <mc:Fallback>
                <p:oleObj r:id="rId10" imgW="596900" imgH="203200" progId="Equation.DSMT4">
                  <p:embed/>
                  <p:pic>
                    <p:nvPicPr>
                      <p:cNvPr id="0" name="图片 41"/>
                      <p:cNvPicPr/>
                      <p:nvPr/>
                    </p:nvPicPr>
                    <p:blipFill>
                      <a:blip r:embed="rId11"/>
                      <a:stretch>
                        <a:fillRect/>
                      </a:stretch>
                    </p:blipFill>
                    <p:spPr>
                      <a:xfrm>
                        <a:off x="692785" y="128079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【例11-1】</a:t>
            </a:r>
            <a:r>
              <a:rPr sz="1600" dirty="0" smtClean="0">
                <a:latin typeface="Times New Roman" panose="02020603050405020304" pitchFamily="18" charset="0"/>
                <a:cs typeface="Times New Roman" panose="02020603050405020304" pitchFamily="18" charset="0"/>
              </a:rPr>
              <a:t> </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从上面两个表格我们可以看到，王先生在开仓时刻买入一张期权（此刻的股票价格为100元，期权价格为5元），同一时刻他卖空了5000股股票E</a:t>
            </a:r>
            <a:r>
              <a:rPr lang="en-US" sz="1600" dirty="0" smtClean="0">
                <a:latin typeface="Times New Roman" panose="02020603050405020304" pitchFamily="18" charset="0"/>
                <a:cs typeface="Times New Roman" panose="02020603050405020304" pitchFamily="18" charset="0"/>
              </a:rPr>
              <a:t>T</a:t>
            </a:r>
            <a:r>
              <a:rPr sz="1600" dirty="0" smtClean="0">
                <a:latin typeface="Times New Roman" panose="02020603050405020304" pitchFamily="18" charset="0"/>
                <a:cs typeface="Times New Roman" panose="02020603050405020304" pitchFamily="18" charset="0"/>
              </a:rPr>
              <a:t>F</a:t>
            </a:r>
            <a:r>
              <a:rPr lang="zh-CN"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此时他的总收益为450000元，通过使用</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中性对冲策略，不管一段时间之后股价是上升（101元）抑或是下降（99元），王先生将期权和股票同时平仓后的总亏损都是450000元，即整个过程王先生的总盈亏为0。    </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205355" y="1327785"/>
          <a:ext cx="635000" cy="274320"/>
        </p:xfrm>
        <a:graphic>
          <a:graphicData uri="http://schemas.openxmlformats.org/presentationml/2006/ole">
            <mc:AlternateContent xmlns:mc="http://schemas.openxmlformats.org/markup-compatibility/2006">
              <mc:Choice xmlns:v="urn:schemas-microsoft-com:vml" Requires="v">
                <p:oleObj spid="_x0000_s11325" r:id="rId5" imgW="393700" imgH="177165" progId="Equation.DSMT4">
                  <p:embed/>
                </p:oleObj>
              </mc:Choice>
              <mc:Fallback>
                <p:oleObj r:id="rId5" imgW="393700" imgH="177165" progId="Equation.DSMT4">
                  <p:embed/>
                  <p:pic>
                    <p:nvPicPr>
                      <p:cNvPr id="0" name="图片 13"/>
                      <p:cNvPicPr/>
                      <p:nvPr/>
                    </p:nvPicPr>
                    <p:blipFill>
                      <a:blip r:embed="rId6"/>
                      <a:stretch>
                        <a:fillRect/>
                      </a:stretch>
                    </p:blipFill>
                    <p:spPr>
                      <a:xfrm>
                        <a:off x="2205355" y="1327785"/>
                        <a:ext cx="635000" cy="274320"/>
                      </a:xfrm>
                      <a:prstGeom prst="rect">
                        <a:avLst/>
                      </a:prstGeom>
                      <a:noFill/>
                      <a:ln w="38100">
                        <a:noFill/>
                        <a:miter/>
                      </a:ln>
                    </p:spPr>
                  </p:pic>
                </p:oleObj>
              </mc:Fallback>
            </mc:AlternateContent>
          </a:graphicData>
        </a:graphic>
      </p:graphicFrame>
      <p:graphicFrame>
        <p:nvGraphicFramePr>
          <p:cNvPr id="11" name="表格 10"/>
          <p:cNvGraphicFramePr/>
          <p:nvPr>
            <p:custDataLst>
              <p:tags r:id="rId2"/>
            </p:custDataLst>
          </p:nvPr>
        </p:nvGraphicFramePr>
        <p:xfrm>
          <a:off x="1917065" y="1700530"/>
          <a:ext cx="8530590" cy="1524000"/>
        </p:xfrm>
        <a:graphic>
          <a:graphicData uri="http://schemas.openxmlformats.org/drawingml/2006/table">
            <a:tbl>
              <a:tblPr firstRow="1" bandRow="1">
                <a:tableStyleId>{5C22544A-7EE6-4342-B048-85BDC9FD1C3A}</a:tableStyleId>
              </a:tblPr>
              <a:tblGrid>
                <a:gridCol w="2843530"/>
                <a:gridCol w="2843530"/>
                <a:gridCol w="2843530"/>
              </a:tblGrid>
              <a:tr h="381000">
                <a:tc>
                  <a:txBody>
                    <a:bodyPr/>
                    <a:lstStyle/>
                    <a:p>
                      <a:pPr algn="ctr">
                        <a:buClrTx/>
                        <a:buSzTx/>
                        <a:buFontTx/>
                        <a:buNone/>
                      </a:pPr>
                      <a:r>
                        <a:rPr lang="en-US" sz="1800" i="1">
                          <a:solidFill>
                            <a:schemeClr val="bg1"/>
                          </a:solidFill>
                          <a:latin typeface="Times New Roman" panose="02020603050405020304" pitchFamily="18" charset="0"/>
                          <a:cs typeface="Times New Roman" panose="02020603050405020304" pitchFamily="18" charset="0"/>
                        </a:rPr>
                        <a:t>持仓情况</a:t>
                      </a:r>
                    </a:p>
                  </a:txBody>
                  <a:tcPr marL="66675" marR="66675" marT="0" marB="0" anchor="ctr"/>
                </a:tc>
                <a:tc>
                  <a:txBody>
                    <a:bodyPr/>
                    <a:lstStyle/>
                    <a:p>
                      <a:pPr indent="0" algn="ctr">
                        <a:buNone/>
                      </a:pPr>
                      <a:r>
                        <a:rPr lang="en-US" sz="1800" b="1" i="1">
                          <a:solidFill>
                            <a:schemeClr val="bg1"/>
                          </a:solidFill>
                          <a:latin typeface="Times New Roman" panose="02020603050405020304" pitchFamily="18" charset="0"/>
                          <a:cs typeface="Times New Roman" panose="02020603050405020304" pitchFamily="18" charset="0"/>
                        </a:rPr>
                        <a:t>期权头寸</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800" b="1" i="1">
                          <a:solidFill>
                            <a:schemeClr val="bg1"/>
                          </a:solidFill>
                          <a:latin typeface="Times New Roman" panose="02020603050405020304" pitchFamily="18" charset="0"/>
                          <a:cs typeface="Times New Roman" panose="02020603050405020304" pitchFamily="18" charset="0"/>
                        </a:rPr>
                        <a:t>股票头寸</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开仓时刻</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买入开仓1张股票EF看涨期权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卖空5000股股票EF</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平仓时刻（S=101）</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卖出平仓1张股票EF看涨期权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买入5000股股票EF补仓</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平仓时刻（S=99 ）</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卖出平仓1张股票EF看涨期权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买入5000股股票EF补仓</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bl>
          </a:graphicData>
        </a:graphic>
      </p:graphicFrame>
      <p:graphicFrame>
        <p:nvGraphicFramePr>
          <p:cNvPr id="20" name="表格 19"/>
          <p:cNvGraphicFramePr/>
          <p:nvPr>
            <p:custDataLst>
              <p:tags r:id="rId3"/>
            </p:custDataLst>
          </p:nvPr>
        </p:nvGraphicFramePr>
        <p:xfrm>
          <a:off x="1918335" y="3429000"/>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lgn="ctr">
                        <a:lnSpc>
                          <a:spcPct val="90000"/>
                        </a:lnSpc>
                        <a:buClrTx/>
                        <a:buSzTx/>
                        <a:buFontTx/>
                        <a:buNone/>
                      </a:pPr>
                      <a:r>
                        <a:rPr lang="en-US" sz="1800" i="1">
                          <a:solidFill>
                            <a:schemeClr val="bg1"/>
                          </a:solidFill>
                          <a:latin typeface="Times New Roman" panose="02020603050405020304" pitchFamily="18" charset="0"/>
                          <a:cs typeface="Times New Roman" panose="02020603050405020304" pitchFamily="18" charset="0"/>
                        </a:rPr>
                        <a:t>盈亏情况</a:t>
                      </a:r>
                    </a:p>
                  </a:txBody>
                  <a:tcPr marL="66675" marR="66675" marT="0" marB="0"/>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期权盈亏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股票盈亏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总盈亏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开仓时刻</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平仓时刻（S=101）</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平仓时刻（S=99 ）</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-495000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bl>
          </a:graphicData>
        </a:graphic>
      </p:graphicFrame>
      <p:graphicFrame>
        <p:nvGraphicFramePr>
          <p:cNvPr id="23" name="对象 -2147482599"/>
          <p:cNvGraphicFramePr/>
          <p:nvPr/>
        </p:nvGraphicFramePr>
        <p:xfrm>
          <a:off x="6094095" y="5445125"/>
          <a:ext cx="635000" cy="274320"/>
        </p:xfrm>
        <a:graphic>
          <a:graphicData uri="http://schemas.openxmlformats.org/presentationml/2006/ole">
            <mc:AlternateContent xmlns:mc="http://schemas.openxmlformats.org/markup-compatibility/2006">
              <mc:Choice xmlns:v="urn:schemas-microsoft-com:vml" Requires="v">
                <p:oleObj spid="_x0000_s11326" r:id="rId7" imgW="393700" imgH="177165" progId="Equation.DSMT4">
                  <p:embed/>
                </p:oleObj>
              </mc:Choice>
              <mc:Fallback>
                <p:oleObj r:id="rId7" imgW="393700" imgH="177165" progId="Equation.DSMT4">
                  <p:embed/>
                  <p:pic>
                    <p:nvPicPr>
                      <p:cNvPr id="0" name="图片 13"/>
                      <p:cNvPicPr/>
                      <p:nvPr/>
                    </p:nvPicPr>
                    <p:blipFill>
                      <a:blip r:embed="rId6"/>
                      <a:stretch>
                        <a:fillRect/>
                      </a:stretch>
                    </p:blipFill>
                    <p:spPr>
                      <a:xfrm>
                        <a:off x="6094095" y="5445125"/>
                        <a:ext cx="635000" cy="274320"/>
                      </a:xfrm>
                      <a:prstGeom prst="rect">
                        <a:avLst/>
                      </a:prstGeom>
                      <a:noFill/>
                      <a:ln w="38100">
                        <a:noFill/>
                        <a:miter/>
                      </a:ln>
                    </p:spPr>
                  </p:pic>
                </p:oleObj>
              </mc:Fallback>
            </mc:AlternateContent>
          </a:graphicData>
        </a:graphic>
      </p:graphicFrame>
      <p:graphicFrame>
        <p:nvGraphicFramePr>
          <p:cNvPr id="25" name="对象 -2147482245"/>
          <p:cNvGraphicFramePr/>
          <p:nvPr/>
        </p:nvGraphicFramePr>
        <p:xfrm>
          <a:off x="739775" y="1335405"/>
          <a:ext cx="930910" cy="317500"/>
        </p:xfrm>
        <a:graphic>
          <a:graphicData uri="http://schemas.openxmlformats.org/presentationml/2006/ole">
            <mc:AlternateContent xmlns:mc="http://schemas.openxmlformats.org/markup-compatibility/2006">
              <mc:Choice xmlns:v="urn:schemas-microsoft-com:vml" Requires="v">
                <p:oleObj spid="_x0000_s11327" r:id="rId8" imgW="596900" imgH="203200" progId="Equation.DSMT4">
                  <p:embed/>
                </p:oleObj>
              </mc:Choice>
              <mc:Fallback>
                <p:oleObj r:id="rId8" imgW="596900" imgH="203200" progId="Equation.DSMT4">
                  <p:embed/>
                  <p:pic>
                    <p:nvPicPr>
                      <p:cNvPr id="0" name="图片 41"/>
                      <p:cNvPicPr/>
                      <p:nvPr/>
                    </p:nvPicPr>
                    <p:blipFill>
                      <a:blip r:embed="rId9"/>
                      <a:stretch>
                        <a:fillRect/>
                      </a:stretch>
                    </p:blipFill>
                    <p:spPr>
                      <a:xfrm>
                        <a:off x="739775" y="133540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65225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p>
          <a:p>
            <a:pPr>
              <a:lnSpc>
                <a:spcPct val="170000"/>
              </a:lnSpc>
              <a:buFont typeface="Arial" panose="020B0604020202020204" pitchFamily="34" charset="0"/>
            </a:pPr>
            <a:r>
              <a:rPr lang="en-US" sz="1600" dirty="0" smtClean="0"/>
              <a:t>              </a:t>
            </a:r>
            <a:r>
              <a:rPr sz="1600" dirty="0" smtClean="0"/>
              <a:t>中性性质，表明其价值不受标的资产的价格小幅变动的影响。这种投资组合的成分通常包括期权和与其相对应的标的资产，让正负相消，使投资组合的价格对标的资产的价格相对不敏感。基于中性的对冲策略可以分为静态对冲策略和动态对冲策略。</a:t>
            </a:r>
          </a:p>
          <a:p>
            <a:pPr>
              <a:lnSpc>
                <a:spcPct val="170000"/>
              </a:lnSpc>
              <a:buFont typeface="Arial" panose="020B0604020202020204" pitchFamily="34" charset="0"/>
            </a:pPr>
            <a:r>
              <a:rPr lang="en-US" sz="1600" dirty="0" smtClean="0">
                <a:latin typeface="Calibri" panose="020F0502020204030204" pitchFamily="34" charset="0"/>
              </a:rPr>
              <a:t>②</a:t>
            </a:r>
            <a:r>
              <a:rPr lang="zh-CN" sz="1600" dirty="0" smtClean="0"/>
              <a:t>动</a:t>
            </a:r>
            <a:r>
              <a:rPr sz="1600" dirty="0" smtClean="0"/>
              <a:t>态对冲策略。动态对冲策略。动态对冲则在静态对冲的基础上更进一步，是更为精细化的规避价格风险的方式。由于期权</a:t>
            </a:r>
            <a:r>
              <a:rPr lang="en-US" sz="1600" dirty="0" smtClean="0"/>
              <a:t>                                    </a:t>
            </a:r>
            <a:r>
              <a:rPr sz="1600" dirty="0" smtClean="0"/>
              <a:t>的</a:t>
            </a:r>
            <a:r>
              <a:rPr lang="en-US" sz="1600" dirty="0" smtClean="0"/>
              <a:t>             </a:t>
            </a:r>
            <a:r>
              <a:rPr sz="1600" dirty="0" smtClean="0"/>
              <a:t>是不断变化的，静态</a:t>
            </a:r>
            <a:r>
              <a:rPr lang="en-US" sz="1600" dirty="0" smtClean="0"/>
              <a:t>              </a:t>
            </a:r>
            <a:r>
              <a:rPr sz="1600" dirty="0" smtClean="0"/>
              <a:t>中性对冲策略仅仅是在展期时根据新</a:t>
            </a:r>
            <a:r>
              <a:rPr lang="en-US" sz="1600" dirty="0" smtClean="0"/>
              <a:t>             </a:t>
            </a:r>
            <a:r>
              <a:rPr sz="1600" dirty="0" smtClean="0"/>
              <a:t>进行了头寸调整，而在非展期时，有的时候</a:t>
            </a:r>
            <a:r>
              <a:rPr lang="en-US" sz="1600" dirty="0" smtClean="0"/>
              <a:t>        </a:t>
            </a:r>
            <a:r>
              <a:rPr sz="1600" dirty="0" smtClean="0"/>
              <a:t>若发生巨大变化，因头寸仍没有得到及时调整，对冲组合将会出现无法规避大部分价格风险的情况，因此我们需要引入动态</a:t>
            </a:r>
            <a:r>
              <a:rPr lang="en-US" sz="1600" dirty="0" smtClean="0"/>
              <a:t>       </a:t>
            </a:r>
            <a:r>
              <a:rPr sz="1600" dirty="0" smtClean="0"/>
              <a:t>中性对冲策略，即我们不仅在展期时考虑</a:t>
            </a:r>
            <a:r>
              <a:rPr lang="en-US" sz="1600" dirty="0" smtClean="0"/>
              <a:t>             </a:t>
            </a:r>
            <a:r>
              <a:rPr sz="1600" dirty="0" smtClean="0"/>
              <a:t>的变化，同时在非展期期间，若现货价格的变化超过一定阈值，或是每隔若干分钟则重新计算一次组合的</a:t>
            </a:r>
            <a:r>
              <a:rPr lang="en-US" sz="1600" dirty="0" smtClean="0"/>
              <a:t>              </a:t>
            </a:r>
            <a:r>
              <a:rPr sz="1600" dirty="0" smtClean="0"/>
              <a:t>，然后根据新的</a:t>
            </a:r>
            <a:r>
              <a:rPr lang="en-US" sz="1600" dirty="0" smtClean="0"/>
              <a:t>              </a:t>
            </a:r>
            <a:r>
              <a:rPr sz="1600" dirty="0" smtClean="0"/>
              <a:t>来调整标的物的头寸，使之实现新的平衡。</a:t>
            </a:r>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646430" y="3053080"/>
          <a:ext cx="635000" cy="274320"/>
        </p:xfrm>
        <a:graphic>
          <a:graphicData uri="http://schemas.openxmlformats.org/presentationml/2006/ole">
            <mc:AlternateContent xmlns:mc="http://schemas.openxmlformats.org/markup-compatibility/2006">
              <mc:Choice xmlns:v="urn:schemas-microsoft-com:vml" Requires="v">
                <p:oleObj spid="_x0000_s12509"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646430" y="3053080"/>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489585" y="1760220"/>
          <a:ext cx="635000" cy="274320"/>
        </p:xfrm>
        <a:graphic>
          <a:graphicData uri="http://schemas.openxmlformats.org/presentationml/2006/ole">
            <mc:AlternateContent xmlns:mc="http://schemas.openxmlformats.org/markup-compatibility/2006">
              <mc:Choice xmlns:v="urn:schemas-microsoft-com:vml" Requires="v">
                <p:oleObj spid="_x0000_s12510"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489585"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2511"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3" name="对象 -2147482599"/>
          <p:cNvGraphicFramePr/>
          <p:nvPr/>
        </p:nvGraphicFramePr>
        <p:xfrm>
          <a:off x="3141345" y="3053080"/>
          <a:ext cx="635000" cy="274320"/>
        </p:xfrm>
        <a:graphic>
          <a:graphicData uri="http://schemas.openxmlformats.org/presentationml/2006/ole">
            <mc:AlternateContent xmlns:mc="http://schemas.openxmlformats.org/markup-compatibility/2006">
              <mc:Choice xmlns:v="urn:schemas-microsoft-com:vml" Requires="v">
                <p:oleObj spid="_x0000_s12512"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3141345" y="3053080"/>
                        <a:ext cx="635000" cy="274320"/>
                      </a:xfrm>
                      <a:prstGeom prst="rect">
                        <a:avLst/>
                      </a:prstGeom>
                      <a:noFill/>
                      <a:ln w="38100">
                        <a:noFill/>
                        <a:miter/>
                      </a:ln>
                    </p:spPr>
                  </p:pic>
                </p:oleObj>
              </mc:Fallback>
            </mc:AlternateContent>
          </a:graphicData>
        </a:graphic>
      </p:graphicFrame>
      <p:graphicFrame>
        <p:nvGraphicFramePr>
          <p:cNvPr id="9" name="对象 -2147482599"/>
          <p:cNvGraphicFramePr/>
          <p:nvPr/>
        </p:nvGraphicFramePr>
        <p:xfrm>
          <a:off x="6970395" y="3053080"/>
          <a:ext cx="635000" cy="274320"/>
        </p:xfrm>
        <a:graphic>
          <a:graphicData uri="http://schemas.openxmlformats.org/presentationml/2006/ole">
            <mc:AlternateContent xmlns:mc="http://schemas.openxmlformats.org/markup-compatibility/2006">
              <mc:Choice xmlns:v="urn:schemas-microsoft-com:vml" Requires="v">
                <p:oleObj spid="_x0000_s12513"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6970395" y="3053080"/>
                        <a:ext cx="635000" cy="274320"/>
                      </a:xfrm>
                      <a:prstGeom prst="rect">
                        <a:avLst/>
                      </a:prstGeom>
                      <a:noFill/>
                      <a:ln w="38100">
                        <a:noFill/>
                        <a:miter/>
                      </a:ln>
                    </p:spPr>
                  </p:pic>
                </p:oleObj>
              </mc:Fallback>
            </mc:AlternateContent>
          </a:graphicData>
        </a:graphic>
      </p:graphicFrame>
      <p:graphicFrame>
        <p:nvGraphicFramePr>
          <p:cNvPr id="14" name="对象 -2147482599"/>
          <p:cNvGraphicFramePr/>
          <p:nvPr/>
        </p:nvGraphicFramePr>
        <p:xfrm>
          <a:off x="11421745" y="3056255"/>
          <a:ext cx="635000" cy="274320"/>
        </p:xfrm>
        <a:graphic>
          <a:graphicData uri="http://schemas.openxmlformats.org/presentationml/2006/ole">
            <mc:AlternateContent xmlns:mc="http://schemas.openxmlformats.org/markup-compatibility/2006">
              <mc:Choice xmlns:v="urn:schemas-microsoft-com:vml" Requires="v">
                <p:oleObj spid="_x0000_s12514"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11421745" y="3056255"/>
                        <a:ext cx="635000" cy="274320"/>
                      </a:xfrm>
                      <a:prstGeom prst="rect">
                        <a:avLst/>
                      </a:prstGeom>
                      <a:noFill/>
                      <a:ln w="38100">
                        <a:noFill/>
                        <a:miter/>
                      </a:ln>
                    </p:spPr>
                  </p:pic>
                </p:oleObj>
              </mc:Fallback>
            </mc:AlternateContent>
          </a:graphicData>
        </a:graphic>
      </p:graphicFrame>
      <p:graphicFrame>
        <p:nvGraphicFramePr>
          <p:cNvPr id="16" name="对象 -2147482599"/>
          <p:cNvGraphicFramePr/>
          <p:nvPr/>
        </p:nvGraphicFramePr>
        <p:xfrm>
          <a:off x="11430635" y="3467100"/>
          <a:ext cx="635000" cy="274320"/>
        </p:xfrm>
        <a:graphic>
          <a:graphicData uri="http://schemas.openxmlformats.org/presentationml/2006/ole">
            <mc:AlternateContent xmlns:mc="http://schemas.openxmlformats.org/markup-compatibility/2006">
              <mc:Choice xmlns:v="urn:schemas-microsoft-com:vml" Requires="v">
                <p:oleObj spid="_x0000_s12515"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11430635" y="3467100"/>
                        <a:ext cx="635000" cy="274320"/>
                      </a:xfrm>
                      <a:prstGeom prst="rect">
                        <a:avLst/>
                      </a:prstGeom>
                      <a:noFill/>
                      <a:ln w="38100">
                        <a:noFill/>
                        <a:miter/>
                      </a:ln>
                    </p:spPr>
                  </p:pic>
                </p:oleObj>
              </mc:Fallback>
            </mc:AlternateContent>
          </a:graphicData>
        </a:graphic>
      </p:graphicFrame>
      <p:graphicFrame>
        <p:nvGraphicFramePr>
          <p:cNvPr id="19" name="对象 -2147482599"/>
          <p:cNvGraphicFramePr/>
          <p:nvPr/>
        </p:nvGraphicFramePr>
        <p:xfrm>
          <a:off x="4115435" y="3873500"/>
          <a:ext cx="635000" cy="274320"/>
        </p:xfrm>
        <a:graphic>
          <a:graphicData uri="http://schemas.openxmlformats.org/presentationml/2006/ole">
            <mc:AlternateContent xmlns:mc="http://schemas.openxmlformats.org/markup-compatibility/2006">
              <mc:Choice xmlns:v="urn:schemas-microsoft-com:vml" Requires="v">
                <p:oleObj spid="_x0000_s12516" r:id="rId11" imgW="393700" imgH="177165" progId="Equation.DSMT4">
                  <p:embed/>
                </p:oleObj>
              </mc:Choice>
              <mc:Fallback>
                <p:oleObj r:id="rId11" imgW="393700" imgH="177165" progId="Equation.DSMT4">
                  <p:embed/>
                  <p:pic>
                    <p:nvPicPr>
                      <p:cNvPr id="0" name="图片 13"/>
                      <p:cNvPicPr/>
                      <p:nvPr/>
                    </p:nvPicPr>
                    <p:blipFill>
                      <a:blip r:embed="rId4"/>
                      <a:stretch>
                        <a:fillRect/>
                      </a:stretch>
                    </p:blipFill>
                    <p:spPr>
                      <a:xfrm>
                        <a:off x="4115435" y="3873500"/>
                        <a:ext cx="635000" cy="274320"/>
                      </a:xfrm>
                      <a:prstGeom prst="rect">
                        <a:avLst/>
                      </a:prstGeom>
                      <a:noFill/>
                      <a:ln w="38100">
                        <a:noFill/>
                        <a:miter/>
                      </a:ln>
                    </p:spPr>
                  </p:pic>
                </p:oleObj>
              </mc:Fallback>
            </mc:AlternateContent>
          </a:graphicData>
        </a:graphic>
      </p:graphicFrame>
      <p:graphicFrame>
        <p:nvGraphicFramePr>
          <p:cNvPr id="21" name="对象 -2147482599"/>
          <p:cNvGraphicFramePr/>
          <p:nvPr/>
        </p:nvGraphicFramePr>
        <p:xfrm>
          <a:off x="2709545" y="4293235"/>
          <a:ext cx="635000" cy="274320"/>
        </p:xfrm>
        <a:graphic>
          <a:graphicData uri="http://schemas.openxmlformats.org/presentationml/2006/ole">
            <mc:AlternateContent xmlns:mc="http://schemas.openxmlformats.org/markup-compatibility/2006">
              <mc:Choice xmlns:v="urn:schemas-microsoft-com:vml" Requires="v">
                <p:oleObj spid="_x0000_s12517" r:id="rId12" imgW="393700" imgH="177165" progId="Equation.DSMT4">
                  <p:embed/>
                </p:oleObj>
              </mc:Choice>
              <mc:Fallback>
                <p:oleObj r:id="rId12" imgW="393700" imgH="177165" progId="Equation.DSMT4">
                  <p:embed/>
                  <p:pic>
                    <p:nvPicPr>
                      <p:cNvPr id="0" name="图片 13"/>
                      <p:cNvPicPr/>
                      <p:nvPr/>
                    </p:nvPicPr>
                    <p:blipFill>
                      <a:blip r:embed="rId4"/>
                      <a:stretch>
                        <a:fillRect/>
                      </a:stretch>
                    </p:blipFill>
                    <p:spPr>
                      <a:xfrm>
                        <a:off x="2709545" y="4293235"/>
                        <a:ext cx="635000" cy="274320"/>
                      </a:xfrm>
                      <a:prstGeom prst="rect">
                        <a:avLst/>
                      </a:prstGeom>
                      <a:noFill/>
                      <a:ln w="38100">
                        <a:noFill/>
                        <a:miter/>
                      </a:ln>
                    </p:spPr>
                  </p:pic>
                </p:oleObj>
              </mc:Fallback>
            </mc:AlternateContent>
          </a:graphicData>
        </a:graphic>
      </p:graphicFrame>
      <p:graphicFrame>
        <p:nvGraphicFramePr>
          <p:cNvPr id="23" name="对象 -2147482599"/>
          <p:cNvGraphicFramePr/>
          <p:nvPr/>
        </p:nvGraphicFramePr>
        <p:xfrm>
          <a:off x="4797425" y="4293235"/>
          <a:ext cx="635000" cy="274320"/>
        </p:xfrm>
        <a:graphic>
          <a:graphicData uri="http://schemas.openxmlformats.org/presentationml/2006/ole">
            <mc:AlternateContent xmlns:mc="http://schemas.openxmlformats.org/markup-compatibility/2006">
              <mc:Choice xmlns:v="urn:schemas-microsoft-com:vml" Requires="v">
                <p:oleObj spid="_x0000_s12518" r:id="rId13" imgW="393700" imgH="177165" progId="Equation.DSMT4">
                  <p:embed/>
                </p:oleObj>
              </mc:Choice>
              <mc:Fallback>
                <p:oleObj r:id="rId13" imgW="393700" imgH="177165" progId="Equation.DSMT4">
                  <p:embed/>
                  <p:pic>
                    <p:nvPicPr>
                      <p:cNvPr id="0" name="图片 13"/>
                      <p:cNvPicPr/>
                      <p:nvPr/>
                    </p:nvPicPr>
                    <p:blipFill>
                      <a:blip r:embed="rId4"/>
                      <a:stretch>
                        <a:fillRect/>
                      </a:stretch>
                    </p:blipFill>
                    <p:spPr>
                      <a:xfrm>
                        <a:off x="4797425" y="4293235"/>
                        <a:ext cx="635000" cy="274320"/>
                      </a:xfrm>
                      <a:prstGeom prst="rect">
                        <a:avLst/>
                      </a:prstGeom>
                      <a:noFill/>
                      <a:ln w="38100">
                        <a:noFill/>
                        <a:miter/>
                      </a:ln>
                    </p:spPr>
                  </p:pic>
                </p:oleObj>
              </mc:Fallback>
            </mc:AlternateContent>
          </a:graphicData>
        </a:graphic>
      </p:graphicFrame>
      <p:graphicFrame>
        <p:nvGraphicFramePr>
          <p:cNvPr id="25" name="对象 -2147482245"/>
          <p:cNvGraphicFramePr/>
          <p:nvPr/>
        </p:nvGraphicFramePr>
        <p:xfrm>
          <a:off x="765175" y="1280795"/>
          <a:ext cx="930910" cy="317500"/>
        </p:xfrm>
        <a:graphic>
          <a:graphicData uri="http://schemas.openxmlformats.org/presentationml/2006/ole">
            <mc:AlternateContent xmlns:mc="http://schemas.openxmlformats.org/markup-compatibility/2006">
              <mc:Choice xmlns:v="urn:schemas-microsoft-com:vml" Requires="v">
                <p:oleObj spid="_x0000_s12519" r:id="rId14" imgW="596900" imgH="203200" progId="Equation.DSMT4">
                  <p:embed/>
                </p:oleObj>
              </mc:Choice>
              <mc:Fallback>
                <p:oleObj r:id="rId14" imgW="596900" imgH="203200" progId="Equation.DSMT4">
                  <p:embed/>
                  <p:pic>
                    <p:nvPicPr>
                      <p:cNvPr id="0" name="图片 41"/>
                      <p:cNvPicPr/>
                      <p:nvPr/>
                    </p:nvPicPr>
                    <p:blipFill>
                      <a:blip r:embed="rId15"/>
                      <a:stretch>
                        <a:fillRect/>
                      </a:stretch>
                    </p:blipFill>
                    <p:spPr>
                      <a:xfrm>
                        <a:off x="765175" y="128079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a:t>
            </a:r>
            <a:r>
              <a:rPr lang="en-US" sz="1600" b="1" dirty="0" err="1" smtClean="0"/>
              <a:t>中性与对冲策略</a:t>
            </a:r>
            <a:endParaRPr lang="en-US" altLang="zh-CN" sz="1600" dirty="0" smtClean="0">
              <a:latin typeface="Times New Roman" panose="02020603050405020304" pitchFamily="18" charset="0"/>
              <a:cs typeface="Times New Roman" panose="02020603050405020304" pitchFamily="18" charset="0"/>
            </a:endParaRPr>
          </a:p>
          <a:p>
            <a:pPr>
              <a:lnSpc>
                <a:spcPct val="170000"/>
              </a:lnSpc>
              <a:spcBef>
                <a:spcPts val="1800"/>
              </a:spcBef>
            </a:pPr>
            <a:r>
              <a:rPr lang="zh-CN" altLang="en-US" sz="1600" dirty="0" smtClean="0">
                <a:latin typeface="Times New Roman" panose="02020603050405020304" pitchFamily="18" charset="0"/>
                <a:cs typeface="Times New Roman" panose="02020603050405020304" pitchFamily="18" charset="0"/>
              </a:rPr>
              <a:t>【</a:t>
            </a: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2</a:t>
            </a:r>
            <a:r>
              <a:rPr lang="zh-CN" altLang="en-US" sz="1600" dirty="0" smtClean="0">
                <a:latin typeface="Times New Roman" panose="02020603050405020304" pitchFamily="18" charset="0"/>
                <a:cs typeface="Times New Roman" panose="02020603050405020304" pitchFamily="18" charset="0"/>
              </a:rPr>
              <a:t>】</a:t>
            </a:r>
            <a:r>
              <a:rPr lang="zh-CN" altLang="zh-CN" sz="1600" dirty="0"/>
              <a:t>假定交易员卖出</a:t>
            </a:r>
            <a:r>
              <a:rPr lang="en-US" altLang="zh-CN" sz="1600" dirty="0"/>
              <a:t>100 000</a:t>
            </a:r>
            <a:r>
              <a:rPr lang="zh-CN" altLang="zh-CN" sz="1600" dirty="0"/>
              <a:t>单位的欧式期权，当前股票市值为</a:t>
            </a:r>
            <a:r>
              <a:rPr lang="en-US" altLang="zh-CN" sz="1600" dirty="0"/>
              <a:t>54</a:t>
            </a:r>
            <a:r>
              <a:rPr lang="zh-CN" altLang="zh-CN" sz="1600" dirty="0"/>
              <a:t>元，期权行使价格为</a:t>
            </a:r>
            <a:r>
              <a:rPr lang="en-US" altLang="zh-CN" sz="1600" dirty="0"/>
              <a:t>57</a:t>
            </a:r>
            <a:r>
              <a:rPr lang="zh-CN" altLang="zh-CN" sz="1600" dirty="0"/>
              <a:t>元，股票波动率为</a:t>
            </a:r>
            <a:r>
              <a:rPr lang="en-US" altLang="zh-CN" sz="1600" dirty="0"/>
              <a:t>10%</a:t>
            </a:r>
            <a:r>
              <a:rPr lang="zh-CN" altLang="zh-CN" sz="1600" dirty="0"/>
              <a:t>，期限为</a:t>
            </a:r>
            <a:r>
              <a:rPr lang="en-US" altLang="zh-CN" sz="1600" dirty="0"/>
              <a:t>10</a:t>
            </a:r>
            <a:r>
              <a:rPr lang="zh-CN" altLang="zh-CN" sz="1600" dirty="0"/>
              <a:t>周，试用期权的动态</a:t>
            </a:r>
            <a:r>
              <a:rPr lang="en-US" altLang="zh-CN" sz="1600" dirty="0"/>
              <a:t>Delta</a:t>
            </a:r>
            <a:r>
              <a:rPr lang="zh-CN" altLang="zh-CN" sz="1600" dirty="0"/>
              <a:t>对冲策略，求解整个期权存活周期中的对冲成</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3359" r:id="rId4" imgW="393700" imgH="177165" progId="Equation.DSMT4">
                  <p:embed/>
                </p:oleObj>
              </mc:Choice>
              <mc:Fallback>
                <p:oleObj r:id="rId4" imgW="393700" imgH="177165" progId="Equation.DSMT4">
                  <p:embed/>
                  <p:pic>
                    <p:nvPicPr>
                      <p:cNvPr id="0" name="图片 13"/>
                      <p:cNvPicPr/>
                      <p:nvPr/>
                    </p:nvPicPr>
                    <p:blipFill>
                      <a:blip r:embed="rId5"/>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22" name="对象 -2147482245"/>
          <p:cNvGraphicFramePr/>
          <p:nvPr/>
        </p:nvGraphicFramePr>
        <p:xfrm>
          <a:off x="752475" y="1297305"/>
          <a:ext cx="930910" cy="317500"/>
        </p:xfrm>
        <a:graphic>
          <a:graphicData uri="http://schemas.openxmlformats.org/presentationml/2006/ole">
            <mc:AlternateContent xmlns:mc="http://schemas.openxmlformats.org/markup-compatibility/2006">
              <mc:Choice xmlns:v="urn:schemas-microsoft-com:vml" Requires="v">
                <p:oleObj spid="_x0000_s13360" r:id="rId6" imgW="596900" imgH="203200" progId="Equation.DSMT4">
                  <p:embed/>
                </p:oleObj>
              </mc:Choice>
              <mc:Fallback>
                <p:oleObj r:id="rId6" imgW="596900" imgH="203200" progId="Equation.DSMT4">
                  <p:embed/>
                  <p:pic>
                    <p:nvPicPr>
                      <p:cNvPr id="0" name="图片 41"/>
                      <p:cNvPicPr/>
                      <p:nvPr/>
                    </p:nvPicPr>
                    <p:blipFill>
                      <a:blip r:embed="rId7"/>
                      <a:stretch>
                        <a:fillRect/>
                      </a:stretch>
                    </p:blipFill>
                    <p:spPr>
                      <a:xfrm>
                        <a:off x="752475" y="1297305"/>
                        <a:ext cx="930910" cy="317500"/>
                      </a:xfrm>
                      <a:prstGeom prst="rect">
                        <a:avLst/>
                      </a:prstGeom>
                      <a:noFill/>
                      <a:ln w="38100">
                        <a:noFill/>
                        <a:miter/>
                      </a:ln>
                    </p:spPr>
                  </p:pic>
                </p:oleObj>
              </mc:Fallback>
            </mc:AlternateContent>
          </a:graphicData>
        </a:graphic>
      </p:graphicFrame>
      <p:graphicFrame>
        <p:nvGraphicFramePr>
          <p:cNvPr id="9" name="表格 8"/>
          <p:cNvGraphicFramePr/>
          <p:nvPr>
            <p:custDataLst>
              <p:tags r:id="rId2"/>
            </p:custDataLst>
            <p:extLst>
              <p:ext uri="{D42A27DB-BD31-4B8C-83A1-F6EECF244321}">
                <p14:modId xmlns:p14="http://schemas.microsoft.com/office/powerpoint/2010/main" val="3131565741"/>
              </p:ext>
            </p:extLst>
          </p:nvPr>
        </p:nvGraphicFramePr>
        <p:xfrm>
          <a:off x="403354" y="2852936"/>
          <a:ext cx="10945221" cy="3291842"/>
        </p:xfrm>
        <a:graphic>
          <a:graphicData uri="http://schemas.openxmlformats.org/drawingml/2006/table">
            <a:tbl>
              <a:tblPr firstRow="1" bandRow="1">
                <a:tableStyleId>{5C22544A-7EE6-4342-B048-85BDC9FD1C3A}</a:tableStyleId>
              </a:tblPr>
              <a:tblGrid>
                <a:gridCol w="1563603"/>
                <a:gridCol w="1318350"/>
                <a:gridCol w="1368152"/>
                <a:gridCol w="1584176"/>
                <a:gridCol w="1728192"/>
                <a:gridCol w="1819145"/>
                <a:gridCol w="1563603"/>
              </a:tblGrid>
              <a:tr h="471805">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周</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股票价格</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Delta</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股票购买数量</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err="1" smtClean="0">
                          <a:latin typeface="Times New Roman" panose="02020603050405020304" pitchFamily="18" charset="0"/>
                          <a:cs typeface="Times New Roman" panose="02020603050405020304" pitchFamily="18" charset="0"/>
                        </a:rPr>
                        <a:t>总的购买成本</a:t>
                      </a: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累积购买成本</a:t>
                      </a:r>
                      <a:endParaRPr lang="en-US" sz="1600"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利率</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54</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0.1363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13633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2.60%</a:t>
                      </a:r>
                      <a:endParaRPr lang="zh-CN" sz="1800" kern="1200">
                        <a:solidFill>
                          <a:schemeClr val="dk1"/>
                        </a:solidFill>
                        <a:latin typeface="+mn-lt"/>
                        <a:ea typeface="+mn-ea"/>
                        <a:cs typeface="+mn-cs"/>
                      </a:endParaRPr>
                    </a:p>
                  </a:txBody>
                  <a:tcPr marL="68580" marR="68580" marT="0" marB="0" anchor="ctr"/>
                </a:tc>
              </a:tr>
              <a:tr h="34607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54.2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0.1351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-0.66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72.95</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2.10%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53.6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0.0724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-6271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-33.61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39.34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2.30%</a:t>
                      </a:r>
                      <a:endParaRPr lang="zh-CN" sz="1800" kern="1200" dirty="0">
                        <a:solidFill>
                          <a:schemeClr val="dk1"/>
                        </a:solidFill>
                        <a:latin typeface="+mn-lt"/>
                        <a:ea typeface="+mn-ea"/>
                        <a:cs typeface="+mn-cs"/>
                      </a:endParaRPr>
                    </a:p>
                  </a:txBody>
                  <a:tcPr marL="68580" marR="68580" marT="0" marB="0" anchor="ctr"/>
                </a:tc>
              </a:tr>
              <a:tr h="345440">
                <a:tc>
                  <a:txBody>
                    <a:bodyPr/>
                    <a:lstStyle/>
                    <a:p>
                      <a:pPr algn="ctr">
                        <a:lnSpc>
                          <a:spcPct val="150000"/>
                        </a:lnSpc>
                        <a:spcBef>
                          <a:spcPts val="0"/>
                        </a:spcBef>
                        <a:spcAft>
                          <a:spcPts val="0"/>
                        </a:spcAft>
                      </a:pPr>
                      <a:r>
                        <a:rPr lang="en-CA" sz="1800" dirty="0" smtClean="0"/>
                        <a:t>.......</a:t>
                      </a:r>
                      <a:endParaRPr lang="en-US" sz="1800" dirty="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r>
              <a:tr h="345440">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59.1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0.9958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2062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12.19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60.3</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1.30%</a:t>
                      </a:r>
                      <a:endParaRPr lang="zh-CN" sz="1800" kern="1200" dirty="0">
                        <a:solidFill>
                          <a:schemeClr val="dk1"/>
                        </a:solidFill>
                        <a:latin typeface="+mn-lt"/>
                        <a:ea typeface="+mn-ea"/>
                        <a:cs typeface="+mn-cs"/>
                      </a:endParaRPr>
                    </a:p>
                  </a:txBody>
                  <a:tcPr marL="68580" marR="68580" marT="0" marB="0" anchor="ctr"/>
                </a:tc>
              </a:tr>
            </a:tbl>
          </a:graphicData>
        </a:graphic>
      </p:graphicFrame>
      <p:sp>
        <p:nvSpPr>
          <p:cNvPr id="10" name="文本框 19"/>
          <p:cNvSpPr txBox="1"/>
          <p:nvPr/>
        </p:nvSpPr>
        <p:spPr>
          <a:xfrm>
            <a:off x="4932705" y="993139"/>
            <a:ext cx="6912769" cy="584775"/>
          </a:xfrm>
          <a:prstGeom prst="rect">
            <a:avLst/>
          </a:prstGeom>
          <a:noFill/>
          <a:ln w="19050">
            <a:solidFill>
              <a:srgbClr val="215968"/>
            </a:solidFill>
          </a:ln>
        </p:spPr>
        <p:txBody>
          <a:bodyPr wrap="square" rtlCol="0">
            <a:spAutoFit/>
          </a:bodyPr>
          <a:lstStyle/>
          <a:p>
            <a:r>
              <a:rPr lang="zh-CN" altLang="zh-CN" sz="1600" dirty="0"/>
              <a:t>扣除出售股票的收入</a:t>
            </a:r>
            <a:r>
              <a:rPr lang="en-US" altLang="zh-CN" sz="1600" dirty="0"/>
              <a:t>57*100000=570</a:t>
            </a:r>
            <a:r>
              <a:rPr lang="zh-CN" altLang="zh-CN" sz="1600" dirty="0"/>
              <a:t>万元，则整个期权存活期，实现完全</a:t>
            </a:r>
            <a:r>
              <a:rPr lang="en-US" altLang="zh-CN" sz="1600" dirty="0"/>
              <a:t>Delta</a:t>
            </a:r>
            <a:r>
              <a:rPr lang="zh-CN" altLang="zh-CN" sz="1600" dirty="0"/>
              <a:t>对冲总的对冲成本为</a:t>
            </a:r>
            <a:r>
              <a:rPr lang="en-US" altLang="zh-CN" sz="1600" dirty="0"/>
              <a:t>570.98*10000-5700000=9774.473</a:t>
            </a:r>
            <a:r>
              <a:rPr lang="zh-CN" altLang="zh-CN" sz="1600" dirty="0"/>
              <a:t>元</a:t>
            </a:r>
            <a:r>
              <a:rPr lang="zh-CN" altLang="en-US"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期权价格对时间的偏导数，可以理解为期权价格随时间变化的速率，度量了金融衍生产品价格对时间变化的敏感性。</a:t>
            </a:r>
          </a:p>
          <a:p>
            <a:pPr>
              <a:lnSpc>
                <a:spcPct val="170000"/>
              </a:lnSpc>
              <a:buFont typeface="Arial" panose="020B0604020202020204" pitchFamily="34" charset="0"/>
            </a:pPr>
            <a:r>
              <a:rPr sz="1600" dirty="0" smtClean="0"/>
              <a:t>对于一个无股息的欧式看涨期权，</a:t>
            </a:r>
            <a:r>
              <a:rPr lang="en-US" sz="1600" dirty="0" smtClean="0"/>
              <a:t>            </a:t>
            </a:r>
            <a:r>
              <a:rPr sz="1600" dirty="0" smtClean="0"/>
              <a:t>计算的公式可由BS公式计算得出：</a:t>
            </a:r>
          </a:p>
          <a:p>
            <a:pPr>
              <a:lnSpc>
                <a:spcPct val="170000"/>
              </a:lnSpc>
              <a:buFont typeface="Arial" panose="020B0604020202020204" pitchFamily="34" charset="0"/>
            </a:pPr>
            <a:r>
              <a:rPr sz="1600" dirty="0" smtClean="0"/>
              <a:t>                   </a:t>
            </a:r>
            <a:r>
              <a:rPr lang="en-US" sz="1600" dirty="0" smtClean="0"/>
              <a:t>                                                                                                                         </a:t>
            </a:r>
            <a:r>
              <a:rPr sz="1600" dirty="0" smtClean="0"/>
              <a:t>       </a:t>
            </a:r>
            <a:r>
              <a:rPr lang="en-US" sz="1600" dirty="0" smtClean="0"/>
              <a:t>       </a:t>
            </a:r>
            <a:r>
              <a:rPr sz="1600" dirty="0" smtClean="0"/>
              <a:t> （</a:t>
            </a:r>
            <a:r>
              <a:rPr sz="1600" dirty="0" smtClean="0">
                <a:latin typeface="Times New Roman" panose="02020603050405020304" pitchFamily="18" charset="0"/>
                <a:cs typeface="Times New Roman" panose="02020603050405020304" pitchFamily="18" charset="0"/>
              </a:rPr>
              <a:t>11-</a:t>
            </a:r>
            <a:r>
              <a:rPr lang="en-US" sz="1600" dirty="0" smtClean="0">
                <a:latin typeface="Times New Roman" panose="02020603050405020304" pitchFamily="18" charset="0"/>
                <a:cs typeface="Times New Roman" panose="02020603050405020304" pitchFamily="18" charset="0"/>
              </a:rPr>
              <a:t>5</a:t>
            </a:r>
            <a:r>
              <a:rPr sz="1600" dirty="0" smtClean="0"/>
              <a:t>）</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sz="1600" dirty="0" smtClean="0"/>
              <a:t>对于一个股票欧式看跌期权，计算</a:t>
            </a:r>
            <a:r>
              <a:rPr lang="en-US" sz="1600" dirty="0" smtClean="0"/>
              <a:t>              </a:t>
            </a:r>
            <a:r>
              <a:rPr sz="1600" dirty="0" smtClean="0"/>
              <a:t>的公式为：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r>
              <a:rPr sz="1600" dirty="0" smtClean="0"/>
              <a:t>（</a:t>
            </a:r>
            <a:r>
              <a:rPr sz="1600" dirty="0" smtClean="0">
                <a:latin typeface="Times New Roman" panose="02020603050405020304" pitchFamily="18" charset="0"/>
                <a:cs typeface="Times New Roman" panose="02020603050405020304" pitchFamily="18" charset="0"/>
              </a:rPr>
              <a:t>11-</a:t>
            </a:r>
            <a:r>
              <a:rPr lang="en-US" sz="1600" dirty="0" smtClean="0">
                <a:latin typeface="Times New Roman" panose="02020603050405020304" pitchFamily="18" charset="0"/>
                <a:cs typeface="Times New Roman" panose="02020603050405020304" pitchFamily="18" charset="0"/>
              </a:rPr>
              <a:t>6</a:t>
            </a:r>
            <a:r>
              <a:rPr sz="1600" dirty="0" smtClean="0"/>
              <a:t>）</a:t>
            </a:r>
          </a:p>
          <a:p>
            <a:pPr>
              <a:lnSpc>
                <a:spcPct val="170000"/>
              </a:lnSpc>
              <a:buFont typeface="Arial" panose="020B0604020202020204" pitchFamily="34" charset="0"/>
            </a:pPr>
            <a:endParaRPr sz="1000" dirty="0" smtClean="0"/>
          </a:p>
          <a:p>
            <a:pPr>
              <a:lnSpc>
                <a:spcPct val="170000"/>
              </a:lnSpc>
              <a:buFont typeface="Arial" panose="020B0604020202020204" pitchFamily="34" charset="0"/>
            </a:pPr>
            <a:r>
              <a:rPr sz="1600" dirty="0" smtClean="0"/>
              <a:t>因为</a:t>
            </a:r>
            <a:r>
              <a:rPr lang="en-US" sz="1600" dirty="0" smtClean="0"/>
              <a:t>                                    </a:t>
            </a:r>
            <a:r>
              <a:rPr sz="1600" dirty="0" smtClean="0"/>
              <a:t>，所以看跌期权的</a:t>
            </a:r>
            <a:r>
              <a:rPr lang="en-US" sz="1600" dirty="0" smtClean="0"/>
              <a:t>             </a:t>
            </a:r>
            <a:r>
              <a:rPr sz="1600" dirty="0" smtClean="0"/>
              <a:t>比看涨期权的大</a:t>
            </a:r>
            <a:r>
              <a:rPr lang="en-US" sz="1600" dirty="0" smtClean="0"/>
              <a:t>               </a:t>
            </a:r>
            <a:r>
              <a:rPr sz="1600" dirty="0" smtClean="0"/>
              <a:t>。期权价格将随时间增加而减少，即当到期时间越小，越接近到期日时，期权价格越低。通常期权的</a:t>
            </a:r>
            <a:r>
              <a:rPr lang="en-US" sz="1600" dirty="0" smtClean="0"/>
              <a:t>            </a:t>
            </a:r>
            <a:r>
              <a:rPr sz="1600" dirty="0" smtClean="0"/>
              <a:t>为负（实值看涨汇率期权等除外）。由于时间走向是唯一确定的，因此不需要对时间进行套保，即无需消除时间风险。但是</a:t>
            </a:r>
            <a:r>
              <a:rPr lang="en-US" sz="1600" dirty="0" smtClean="0"/>
              <a:t>             </a:t>
            </a:r>
            <a:r>
              <a:rPr sz="1600" dirty="0" smtClean="0"/>
              <a:t>衡量了期权买方随时间的变化而损失的价值，因此在进行</a:t>
            </a:r>
            <a:r>
              <a:rPr lang="en-US" sz="1600" dirty="0" smtClean="0"/>
              <a:t>             </a:t>
            </a:r>
            <a:r>
              <a:rPr sz="1600" dirty="0" smtClean="0"/>
              <a:t>中性对冲时，</a:t>
            </a:r>
            <a:r>
              <a:rPr lang="en-US" sz="1600" dirty="0" smtClean="0"/>
              <a:t>           </a:t>
            </a:r>
            <a:r>
              <a:rPr sz="1600" dirty="0" smtClean="0"/>
              <a:t>起着很重要的作用。</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484630"/>
          <a:ext cx="893445" cy="320040"/>
        </p:xfrm>
        <a:graphic>
          <a:graphicData uri="http://schemas.openxmlformats.org/presentationml/2006/ole">
            <mc:AlternateContent xmlns:mc="http://schemas.openxmlformats.org/markup-compatibility/2006">
              <mc:Choice xmlns:v="urn:schemas-microsoft-com:vml" Requires="v">
                <p:oleObj spid="_x0000_s14577"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836930" y="1484630"/>
                        <a:ext cx="893445" cy="320040"/>
                      </a:xfrm>
                      <a:prstGeom prst="rect">
                        <a:avLst/>
                      </a:prstGeom>
                      <a:noFill/>
                      <a:ln w="38100">
                        <a:noFill/>
                        <a:miter/>
                      </a:ln>
                    </p:spPr>
                  </p:pic>
                </p:oleObj>
              </mc:Fallback>
            </mc:AlternateContent>
          </a:graphicData>
        </a:graphic>
      </p:graphicFrame>
      <p:graphicFrame>
        <p:nvGraphicFramePr>
          <p:cNvPr id="2" name="对象 -2147482571"/>
          <p:cNvGraphicFramePr/>
          <p:nvPr/>
        </p:nvGraphicFramePr>
        <p:xfrm>
          <a:off x="3598545" y="3810000"/>
          <a:ext cx="628650" cy="258445"/>
        </p:xfrm>
        <a:graphic>
          <a:graphicData uri="http://schemas.openxmlformats.org/presentationml/2006/ole">
            <mc:AlternateContent xmlns:mc="http://schemas.openxmlformats.org/markup-compatibility/2006">
              <mc:Choice xmlns:v="urn:schemas-microsoft-com:vml" Requires="v">
                <p:oleObj spid="_x0000_s14578" r:id="rId5" imgW="393700" imgH="177165" progId="Equation.DSMT4">
                  <p:embed/>
                </p:oleObj>
              </mc:Choice>
              <mc:Fallback>
                <p:oleObj r:id="rId5" imgW="393700" imgH="177165" progId="Equation.DSMT4">
                  <p:embed/>
                  <p:pic>
                    <p:nvPicPr>
                      <p:cNvPr id="0" name="图片 3075"/>
                      <p:cNvPicPr/>
                      <p:nvPr/>
                    </p:nvPicPr>
                    <p:blipFill>
                      <a:blip r:embed="rId6"/>
                      <a:stretch>
                        <a:fillRect/>
                      </a:stretch>
                    </p:blipFill>
                    <p:spPr>
                      <a:xfrm>
                        <a:off x="3598545" y="3810000"/>
                        <a:ext cx="628650" cy="258445"/>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547745" y="2420620"/>
          <a:ext cx="628650" cy="258445"/>
        </p:xfrm>
        <a:graphic>
          <a:graphicData uri="http://schemas.openxmlformats.org/presentationml/2006/ole">
            <mc:AlternateContent xmlns:mc="http://schemas.openxmlformats.org/markup-compatibility/2006">
              <mc:Choice xmlns:v="urn:schemas-microsoft-com:vml" Requires="v">
                <p:oleObj spid="_x0000_s14579" r:id="rId7" imgW="393700" imgH="177165" progId="Equation.DSMT4">
                  <p:embed/>
                </p:oleObj>
              </mc:Choice>
              <mc:Fallback>
                <p:oleObj r:id="rId7" imgW="393700" imgH="177165" progId="Equation.DSMT4">
                  <p:embed/>
                  <p:pic>
                    <p:nvPicPr>
                      <p:cNvPr id="0" name="图片 3075"/>
                      <p:cNvPicPr/>
                      <p:nvPr/>
                    </p:nvPicPr>
                    <p:blipFill>
                      <a:blip r:embed="rId6"/>
                      <a:stretch>
                        <a:fillRect/>
                      </a:stretch>
                    </p:blipFill>
                    <p:spPr>
                      <a:xfrm>
                        <a:off x="3547745" y="2420620"/>
                        <a:ext cx="628650" cy="258445"/>
                      </a:xfrm>
                      <a:prstGeom prst="rect">
                        <a:avLst/>
                      </a:prstGeom>
                      <a:noFill/>
                      <a:ln w="38100">
                        <a:noFill/>
                        <a:miter/>
                      </a:ln>
                    </p:spPr>
                  </p:pic>
                </p:oleObj>
              </mc:Fallback>
            </mc:AlternateContent>
          </a:graphicData>
        </a:graphic>
      </p:graphicFrame>
      <p:graphicFrame>
        <p:nvGraphicFramePr>
          <p:cNvPr id="3" name="对象 -2147482570"/>
          <p:cNvGraphicFramePr>
            <a:graphicFrameLocks noChangeAspect="1"/>
          </p:cNvGraphicFramePr>
          <p:nvPr/>
        </p:nvGraphicFramePr>
        <p:xfrm>
          <a:off x="3082290" y="2691765"/>
          <a:ext cx="4137025" cy="696595"/>
        </p:xfrm>
        <a:graphic>
          <a:graphicData uri="http://schemas.openxmlformats.org/presentationml/2006/ole">
            <mc:AlternateContent xmlns:mc="http://schemas.openxmlformats.org/markup-compatibility/2006">
              <mc:Choice xmlns:v="urn:schemas-microsoft-com:vml" Requires="v">
                <p:oleObj spid="_x0000_s14580" r:id="rId8" imgW="2667000" imgH="444500" progId="Equation.DSMT4">
                  <p:embed/>
                </p:oleObj>
              </mc:Choice>
              <mc:Fallback>
                <p:oleObj r:id="rId8" imgW="2667000" imgH="444500" progId="Equation.DSMT4">
                  <p:embed/>
                  <p:pic>
                    <p:nvPicPr>
                      <p:cNvPr id="0" name="图片 8"/>
                      <p:cNvPicPr/>
                      <p:nvPr/>
                    </p:nvPicPr>
                    <p:blipFill>
                      <a:blip r:embed="rId9"/>
                      <a:stretch>
                        <a:fillRect/>
                      </a:stretch>
                    </p:blipFill>
                    <p:spPr>
                      <a:xfrm>
                        <a:off x="3082290" y="2691765"/>
                        <a:ext cx="4137025" cy="696595"/>
                      </a:xfrm>
                      <a:prstGeom prst="rect">
                        <a:avLst/>
                      </a:prstGeom>
                      <a:noFill/>
                      <a:ln w="38100">
                        <a:noFill/>
                        <a:miter/>
                      </a:ln>
                    </p:spPr>
                  </p:pic>
                </p:oleObj>
              </mc:Fallback>
            </mc:AlternateContent>
          </a:graphicData>
        </a:graphic>
      </p:graphicFrame>
      <p:graphicFrame>
        <p:nvGraphicFramePr>
          <p:cNvPr id="4" name="对象 -2147482569"/>
          <p:cNvGraphicFramePr>
            <a:graphicFrameLocks noChangeAspect="1"/>
          </p:cNvGraphicFramePr>
          <p:nvPr/>
        </p:nvGraphicFramePr>
        <p:xfrm>
          <a:off x="2971800" y="4106545"/>
          <a:ext cx="4470400" cy="728345"/>
        </p:xfrm>
        <a:graphic>
          <a:graphicData uri="http://schemas.openxmlformats.org/presentationml/2006/ole">
            <mc:AlternateContent xmlns:mc="http://schemas.openxmlformats.org/markup-compatibility/2006">
              <mc:Choice xmlns:v="urn:schemas-microsoft-com:vml" Requires="v">
                <p:oleObj spid="_x0000_s14581" r:id="rId10" imgW="2755900" imgH="444500" progId="Equation.DSMT4">
                  <p:embed/>
                </p:oleObj>
              </mc:Choice>
              <mc:Fallback>
                <p:oleObj r:id="rId10" imgW="2755900" imgH="444500" progId="Equation.DSMT4">
                  <p:embed/>
                  <p:pic>
                    <p:nvPicPr>
                      <p:cNvPr id="0" name="图片 10"/>
                      <p:cNvPicPr/>
                      <p:nvPr/>
                    </p:nvPicPr>
                    <p:blipFill>
                      <a:blip r:embed="rId11"/>
                      <a:stretch>
                        <a:fillRect/>
                      </a:stretch>
                    </p:blipFill>
                    <p:spPr>
                      <a:xfrm>
                        <a:off x="2971800" y="4106545"/>
                        <a:ext cx="4470400" cy="728345"/>
                      </a:xfrm>
                      <a:prstGeom prst="rect">
                        <a:avLst/>
                      </a:prstGeom>
                      <a:noFill/>
                      <a:ln w="38100">
                        <a:noFill/>
                        <a:miter/>
                      </a:ln>
                    </p:spPr>
                  </p:pic>
                </p:oleObj>
              </mc:Fallback>
            </mc:AlternateContent>
          </a:graphicData>
        </a:graphic>
      </p:graphicFrame>
      <p:graphicFrame>
        <p:nvGraphicFramePr>
          <p:cNvPr id="12" name="对象 -2147482568"/>
          <p:cNvGraphicFramePr>
            <a:graphicFrameLocks noChangeAspect="1"/>
          </p:cNvGraphicFramePr>
          <p:nvPr/>
        </p:nvGraphicFramePr>
        <p:xfrm>
          <a:off x="922020" y="5017770"/>
          <a:ext cx="1708150" cy="323850"/>
        </p:xfrm>
        <a:graphic>
          <a:graphicData uri="http://schemas.openxmlformats.org/presentationml/2006/ole">
            <mc:AlternateContent xmlns:mc="http://schemas.openxmlformats.org/markup-compatibility/2006">
              <mc:Choice xmlns:v="urn:schemas-microsoft-com:vml" Requires="v">
                <p:oleObj spid="_x0000_s14582" r:id="rId12" imgW="1219200" imgH="228600" progId="Equation.DSMT4">
                  <p:embed/>
                </p:oleObj>
              </mc:Choice>
              <mc:Fallback>
                <p:oleObj r:id="rId12" imgW="1219200" imgH="228600" progId="Equation.DSMT4">
                  <p:embed/>
                  <p:pic>
                    <p:nvPicPr>
                      <p:cNvPr id="0" name="图片 11"/>
                      <p:cNvPicPr/>
                      <p:nvPr/>
                    </p:nvPicPr>
                    <p:blipFill>
                      <a:blip r:embed="rId13"/>
                      <a:stretch>
                        <a:fillRect/>
                      </a:stretch>
                    </p:blipFill>
                    <p:spPr>
                      <a:xfrm>
                        <a:off x="922020" y="5017770"/>
                        <a:ext cx="1708150" cy="323850"/>
                      </a:xfrm>
                      <a:prstGeom prst="rect">
                        <a:avLst/>
                      </a:prstGeom>
                      <a:noFill/>
                      <a:ln w="38100">
                        <a:noFill/>
                        <a:miter/>
                      </a:ln>
                    </p:spPr>
                  </p:pic>
                </p:oleObj>
              </mc:Fallback>
            </mc:AlternateContent>
          </a:graphicData>
        </a:graphic>
      </p:graphicFrame>
      <p:graphicFrame>
        <p:nvGraphicFramePr>
          <p:cNvPr id="17" name="对象 -2147482571"/>
          <p:cNvGraphicFramePr/>
          <p:nvPr/>
        </p:nvGraphicFramePr>
        <p:xfrm>
          <a:off x="4221480" y="5021580"/>
          <a:ext cx="628650" cy="258445"/>
        </p:xfrm>
        <a:graphic>
          <a:graphicData uri="http://schemas.openxmlformats.org/presentationml/2006/ole">
            <mc:AlternateContent xmlns:mc="http://schemas.openxmlformats.org/markup-compatibility/2006">
              <mc:Choice xmlns:v="urn:schemas-microsoft-com:vml" Requires="v">
                <p:oleObj spid="_x0000_s14583" r:id="rId14" imgW="393700" imgH="177165" progId="Equation.DSMT4">
                  <p:embed/>
                </p:oleObj>
              </mc:Choice>
              <mc:Fallback>
                <p:oleObj r:id="rId14" imgW="393700" imgH="177165" progId="Equation.DSMT4">
                  <p:embed/>
                  <p:pic>
                    <p:nvPicPr>
                      <p:cNvPr id="0" name="图片 3075"/>
                      <p:cNvPicPr/>
                      <p:nvPr/>
                    </p:nvPicPr>
                    <p:blipFill>
                      <a:blip r:embed="rId6"/>
                      <a:stretch>
                        <a:fillRect/>
                      </a:stretch>
                    </p:blipFill>
                    <p:spPr>
                      <a:xfrm>
                        <a:off x="4221480" y="5021580"/>
                        <a:ext cx="628650" cy="258445"/>
                      </a:xfrm>
                      <a:prstGeom prst="rect">
                        <a:avLst/>
                      </a:prstGeom>
                      <a:noFill/>
                      <a:ln w="38100">
                        <a:noFill/>
                        <a:miter/>
                      </a:ln>
                    </p:spPr>
                  </p:pic>
                </p:oleObj>
              </mc:Fallback>
            </mc:AlternateContent>
          </a:graphicData>
        </a:graphic>
      </p:graphicFrame>
      <p:graphicFrame>
        <p:nvGraphicFramePr>
          <p:cNvPr id="14" name="对象 -2147482565"/>
          <p:cNvGraphicFramePr/>
          <p:nvPr/>
        </p:nvGraphicFramePr>
        <p:xfrm>
          <a:off x="6280150" y="4968875"/>
          <a:ext cx="734060" cy="334645"/>
        </p:xfrm>
        <a:graphic>
          <a:graphicData uri="http://schemas.openxmlformats.org/presentationml/2006/ole">
            <mc:AlternateContent xmlns:mc="http://schemas.openxmlformats.org/markup-compatibility/2006">
              <mc:Choice xmlns:v="urn:schemas-microsoft-com:vml" Requires="v">
                <p:oleObj spid="_x0000_s14584" r:id="rId15" imgW="431800" imgH="203200" progId="Equation.DSMT4">
                  <p:embed/>
                </p:oleObj>
              </mc:Choice>
              <mc:Fallback>
                <p:oleObj r:id="rId15" imgW="431800" imgH="203200" progId="Equation.DSMT4">
                  <p:embed/>
                  <p:pic>
                    <p:nvPicPr>
                      <p:cNvPr id="0" name="图片 30"/>
                      <p:cNvPicPr/>
                      <p:nvPr/>
                    </p:nvPicPr>
                    <p:blipFill>
                      <a:blip r:embed="rId16"/>
                      <a:stretch>
                        <a:fillRect/>
                      </a:stretch>
                    </p:blipFill>
                    <p:spPr>
                      <a:xfrm>
                        <a:off x="6280150" y="4968875"/>
                        <a:ext cx="734060" cy="334645"/>
                      </a:xfrm>
                      <a:prstGeom prst="rect">
                        <a:avLst/>
                      </a:prstGeom>
                      <a:noFill/>
                      <a:ln w="38100">
                        <a:noFill/>
                        <a:miter/>
                      </a:ln>
                    </p:spPr>
                  </p:pic>
                </p:oleObj>
              </mc:Fallback>
            </mc:AlternateContent>
          </a:graphicData>
        </a:graphic>
      </p:graphicFrame>
      <p:graphicFrame>
        <p:nvGraphicFramePr>
          <p:cNvPr id="32" name="对象 -2147482571"/>
          <p:cNvGraphicFramePr/>
          <p:nvPr>
            <p:extLst>
              <p:ext uri="{D42A27DB-BD31-4B8C-83A1-F6EECF244321}">
                <p14:modId xmlns:p14="http://schemas.microsoft.com/office/powerpoint/2010/main" val="2727100526"/>
              </p:ext>
            </p:extLst>
          </p:nvPr>
        </p:nvGraphicFramePr>
        <p:xfrm>
          <a:off x="4797475" y="5445224"/>
          <a:ext cx="628650" cy="258445"/>
        </p:xfrm>
        <a:graphic>
          <a:graphicData uri="http://schemas.openxmlformats.org/presentationml/2006/ole">
            <mc:AlternateContent xmlns:mc="http://schemas.openxmlformats.org/markup-compatibility/2006">
              <mc:Choice xmlns:v="urn:schemas-microsoft-com:vml" Requires="v">
                <p:oleObj spid="_x0000_s14585" r:id="rId17" imgW="393700" imgH="177165" progId="Equation.DSMT4">
                  <p:embed/>
                </p:oleObj>
              </mc:Choice>
              <mc:Fallback>
                <p:oleObj r:id="rId17" imgW="393700" imgH="177165" progId="Equation.DSMT4">
                  <p:embed/>
                  <p:pic>
                    <p:nvPicPr>
                      <p:cNvPr id="0" name="图片 3075"/>
                      <p:cNvPicPr/>
                      <p:nvPr/>
                    </p:nvPicPr>
                    <p:blipFill>
                      <a:blip r:embed="rId6"/>
                      <a:stretch>
                        <a:fillRect/>
                      </a:stretch>
                    </p:blipFill>
                    <p:spPr>
                      <a:xfrm>
                        <a:off x="4797475" y="5445224"/>
                        <a:ext cx="628650" cy="258445"/>
                      </a:xfrm>
                      <a:prstGeom prst="rect">
                        <a:avLst/>
                      </a:prstGeom>
                      <a:noFill/>
                      <a:ln w="38100">
                        <a:noFill/>
                        <a:miter/>
                      </a:ln>
                    </p:spPr>
                  </p:pic>
                </p:oleObj>
              </mc:Fallback>
            </mc:AlternateContent>
          </a:graphicData>
        </a:graphic>
      </p:graphicFrame>
      <p:graphicFrame>
        <p:nvGraphicFramePr>
          <p:cNvPr id="34" name="对象 -2147482571"/>
          <p:cNvGraphicFramePr/>
          <p:nvPr>
            <p:extLst>
              <p:ext uri="{D42A27DB-BD31-4B8C-83A1-F6EECF244321}">
                <p14:modId xmlns:p14="http://schemas.microsoft.com/office/powerpoint/2010/main" val="2240053354"/>
              </p:ext>
            </p:extLst>
          </p:nvPr>
        </p:nvGraphicFramePr>
        <p:xfrm>
          <a:off x="5229523" y="5840673"/>
          <a:ext cx="628650" cy="258445"/>
        </p:xfrm>
        <a:graphic>
          <a:graphicData uri="http://schemas.openxmlformats.org/presentationml/2006/ole">
            <mc:AlternateContent xmlns:mc="http://schemas.openxmlformats.org/markup-compatibility/2006">
              <mc:Choice xmlns:v="urn:schemas-microsoft-com:vml" Requires="v">
                <p:oleObj spid="_x0000_s14586" r:id="rId18" imgW="393700" imgH="177165" progId="Equation.DSMT4">
                  <p:embed/>
                </p:oleObj>
              </mc:Choice>
              <mc:Fallback>
                <p:oleObj r:id="rId18" imgW="393700" imgH="177165" progId="Equation.DSMT4">
                  <p:embed/>
                  <p:pic>
                    <p:nvPicPr>
                      <p:cNvPr id="0" name="图片 3075"/>
                      <p:cNvPicPr/>
                      <p:nvPr/>
                    </p:nvPicPr>
                    <p:blipFill>
                      <a:blip r:embed="rId6"/>
                      <a:stretch>
                        <a:fillRect/>
                      </a:stretch>
                    </p:blipFill>
                    <p:spPr>
                      <a:xfrm>
                        <a:off x="5229523" y="5840673"/>
                        <a:ext cx="628650" cy="258445"/>
                      </a:xfrm>
                      <a:prstGeom prst="rect">
                        <a:avLst/>
                      </a:prstGeom>
                      <a:noFill/>
                      <a:ln w="38100">
                        <a:noFill/>
                        <a:miter/>
                      </a:ln>
                    </p:spPr>
                  </p:pic>
                </p:oleObj>
              </mc:Fallback>
            </mc:AlternateContent>
          </a:graphicData>
        </a:graphic>
      </p:graphicFrame>
      <p:graphicFrame>
        <p:nvGraphicFramePr>
          <p:cNvPr id="36" name="对象 -2147482599"/>
          <p:cNvGraphicFramePr/>
          <p:nvPr/>
        </p:nvGraphicFramePr>
        <p:xfrm>
          <a:off x="10702290" y="5843270"/>
          <a:ext cx="635000" cy="274320"/>
        </p:xfrm>
        <a:graphic>
          <a:graphicData uri="http://schemas.openxmlformats.org/presentationml/2006/ole">
            <mc:AlternateContent xmlns:mc="http://schemas.openxmlformats.org/markup-compatibility/2006">
              <mc:Choice xmlns:v="urn:schemas-microsoft-com:vml" Requires="v">
                <p:oleObj spid="_x0000_s14587" r:id="rId19" imgW="393700" imgH="177165" progId="Equation.DSMT4">
                  <p:embed/>
                </p:oleObj>
              </mc:Choice>
              <mc:Fallback>
                <p:oleObj r:id="rId19" imgW="393700" imgH="177165" progId="Equation.DSMT4">
                  <p:embed/>
                  <p:pic>
                    <p:nvPicPr>
                      <p:cNvPr id="0" name="图片 13"/>
                      <p:cNvPicPr/>
                      <p:nvPr/>
                    </p:nvPicPr>
                    <p:blipFill>
                      <a:blip r:embed="rId20"/>
                      <a:stretch>
                        <a:fillRect/>
                      </a:stretch>
                    </p:blipFill>
                    <p:spPr>
                      <a:xfrm>
                        <a:off x="10702290" y="5843270"/>
                        <a:ext cx="635000" cy="274320"/>
                      </a:xfrm>
                      <a:prstGeom prst="rect">
                        <a:avLst/>
                      </a:prstGeom>
                      <a:noFill/>
                      <a:ln w="38100">
                        <a:noFill/>
                        <a:miter/>
                      </a:ln>
                    </p:spPr>
                  </p:pic>
                </p:oleObj>
              </mc:Fallback>
            </mc:AlternateContent>
          </a:graphicData>
        </a:graphic>
      </p:graphicFrame>
      <p:graphicFrame>
        <p:nvGraphicFramePr>
          <p:cNvPr id="39" name="对象 -2147482571"/>
          <p:cNvGraphicFramePr/>
          <p:nvPr/>
        </p:nvGraphicFramePr>
        <p:xfrm>
          <a:off x="1269365" y="6262370"/>
          <a:ext cx="628650" cy="258445"/>
        </p:xfrm>
        <a:graphic>
          <a:graphicData uri="http://schemas.openxmlformats.org/presentationml/2006/ole">
            <mc:AlternateContent xmlns:mc="http://schemas.openxmlformats.org/markup-compatibility/2006">
              <mc:Choice xmlns:v="urn:schemas-microsoft-com:vml" Requires="v">
                <p:oleObj spid="_x0000_s14588" r:id="rId21" imgW="393700" imgH="177165" progId="Equation.DSMT4">
                  <p:embed/>
                </p:oleObj>
              </mc:Choice>
              <mc:Fallback>
                <p:oleObj r:id="rId21" imgW="393700" imgH="177165" progId="Equation.DSMT4">
                  <p:embed/>
                  <p:pic>
                    <p:nvPicPr>
                      <p:cNvPr id="0" name="图片 3075"/>
                      <p:cNvPicPr/>
                      <p:nvPr/>
                    </p:nvPicPr>
                    <p:blipFill>
                      <a:blip r:embed="rId6"/>
                      <a:stretch>
                        <a:fillRect/>
                      </a:stretch>
                    </p:blipFill>
                    <p:spPr>
                      <a:xfrm>
                        <a:off x="1269365" y="6262370"/>
                        <a:ext cx="628650" cy="258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b="1" dirty="0" smtClean="0"/>
              <a:t>——不付红利的欧式看涨期权             证明</a:t>
            </a:r>
          </a:p>
          <a:p>
            <a:pPr>
              <a:lnSpc>
                <a:spcPct val="170000"/>
              </a:lnSpc>
              <a:buFont typeface="Arial" panose="020B0604020202020204" pitchFamily="34" charset="0"/>
            </a:pPr>
            <a:r>
              <a:rPr sz="1600" dirty="0" smtClean="0"/>
              <a:t>                  </a:t>
            </a:r>
            <a:r>
              <a:rPr lang="en-US" sz="1600" dirty="0" smtClean="0"/>
              <a:t>                                                                                                                         </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340485"/>
          <a:ext cx="893445" cy="320040"/>
        </p:xfrm>
        <a:graphic>
          <a:graphicData uri="http://schemas.openxmlformats.org/presentationml/2006/ole">
            <mc:AlternateContent xmlns:mc="http://schemas.openxmlformats.org/markup-compatibility/2006">
              <mc:Choice xmlns:v="urn:schemas-microsoft-com:vml" Requires="v">
                <p:oleObj spid="_x0000_s15441"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836930" y="1340485"/>
                        <a:ext cx="893445" cy="32004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213100" y="1772920"/>
          <a:ext cx="628650" cy="258445"/>
        </p:xfrm>
        <a:graphic>
          <a:graphicData uri="http://schemas.openxmlformats.org/presentationml/2006/ole">
            <mc:AlternateContent xmlns:mc="http://schemas.openxmlformats.org/markup-compatibility/2006">
              <mc:Choice xmlns:v="urn:schemas-microsoft-com:vml" Requires="v">
                <p:oleObj spid="_x0000_s15442" r:id="rId5" imgW="393700" imgH="177165" progId="Equation.DSMT4">
                  <p:embed/>
                </p:oleObj>
              </mc:Choice>
              <mc:Fallback>
                <p:oleObj r:id="rId5" imgW="393700" imgH="177165" progId="Equation.DSMT4">
                  <p:embed/>
                  <p:pic>
                    <p:nvPicPr>
                      <p:cNvPr id="0" name="图片 3075"/>
                      <p:cNvPicPr/>
                      <p:nvPr/>
                    </p:nvPicPr>
                    <p:blipFill>
                      <a:blip r:embed="rId6"/>
                      <a:stretch>
                        <a:fillRect/>
                      </a:stretch>
                    </p:blipFill>
                    <p:spPr>
                      <a:xfrm>
                        <a:off x="3213100" y="1772920"/>
                        <a:ext cx="628650" cy="258445"/>
                      </a:xfrm>
                      <a:prstGeom prst="rect">
                        <a:avLst/>
                      </a:prstGeom>
                      <a:noFill/>
                      <a:ln w="38100">
                        <a:noFill/>
                        <a:miter/>
                      </a:ln>
                    </p:spPr>
                  </p:pic>
                </p:oleObj>
              </mc:Fallback>
            </mc:AlternateContent>
          </a:graphicData>
        </a:graphic>
      </p:graphicFrame>
      <p:graphicFrame>
        <p:nvGraphicFramePr>
          <p:cNvPr id="16" name="对象 15"/>
          <p:cNvGraphicFramePr/>
          <p:nvPr/>
        </p:nvGraphicFramePr>
        <p:xfrm>
          <a:off x="4364990" y="621030"/>
          <a:ext cx="6874510" cy="1812925"/>
        </p:xfrm>
        <a:graphic>
          <a:graphicData uri="http://schemas.openxmlformats.org/presentationml/2006/ole">
            <mc:AlternateContent xmlns:mc="http://schemas.openxmlformats.org/markup-compatibility/2006">
              <mc:Choice xmlns:v="urn:schemas-microsoft-com:vml" Requires="v">
                <p:oleObj spid="_x0000_s15443" r:id="rId7" imgW="5834380" imgH="1414780" progId="Equation.DSMT4">
                  <p:embed/>
                </p:oleObj>
              </mc:Choice>
              <mc:Fallback>
                <p:oleObj r:id="rId7" imgW="5834380" imgH="1414780" progId="Equation.DSMT4">
                  <p:embed/>
                  <p:pic>
                    <p:nvPicPr>
                      <p:cNvPr id="0" name="图片 17"/>
                      <p:cNvPicPr/>
                      <p:nvPr/>
                    </p:nvPicPr>
                    <p:blipFill>
                      <a:blip r:embed="rId8"/>
                      <a:stretch>
                        <a:fillRect/>
                      </a:stretch>
                    </p:blipFill>
                    <p:spPr>
                      <a:xfrm>
                        <a:off x="4364990" y="621030"/>
                        <a:ext cx="6874510" cy="1812925"/>
                      </a:xfrm>
                      <a:prstGeom prst="rect">
                        <a:avLst/>
                      </a:prstGeom>
                    </p:spPr>
                  </p:pic>
                </p:oleObj>
              </mc:Fallback>
            </mc:AlternateContent>
          </a:graphicData>
        </a:graphic>
      </p:graphicFrame>
      <p:graphicFrame>
        <p:nvGraphicFramePr>
          <p:cNvPr id="19" name="对象 18"/>
          <p:cNvGraphicFramePr/>
          <p:nvPr/>
        </p:nvGraphicFramePr>
        <p:xfrm>
          <a:off x="116840" y="2392363"/>
          <a:ext cx="12070080" cy="3803015"/>
        </p:xfrm>
        <a:graphic>
          <a:graphicData uri="http://schemas.openxmlformats.org/presentationml/2006/ole">
            <mc:AlternateContent xmlns:mc="http://schemas.openxmlformats.org/markup-compatibility/2006">
              <mc:Choice xmlns:v="urn:schemas-microsoft-com:vml" Requires="v">
                <p:oleObj spid="_x0000_s15444" r:id="rId9" imgW="9398000" imgH="2527300" progId="Equation.DSMT4">
                  <p:embed/>
                </p:oleObj>
              </mc:Choice>
              <mc:Fallback>
                <p:oleObj r:id="rId9" imgW="9398000" imgH="2527300" progId="Equation.DSMT4">
                  <p:embed/>
                  <p:pic>
                    <p:nvPicPr>
                      <p:cNvPr id="0" name="图片 19"/>
                      <p:cNvPicPr/>
                      <p:nvPr/>
                    </p:nvPicPr>
                    <p:blipFill>
                      <a:blip r:embed="rId10"/>
                      <a:stretch>
                        <a:fillRect/>
                      </a:stretch>
                    </p:blipFill>
                    <p:spPr>
                      <a:xfrm>
                        <a:off x="116840" y="2392363"/>
                        <a:ext cx="12070080" cy="3803015"/>
                      </a:xfrm>
                      <a:prstGeom prst="rect">
                        <a:avLst/>
                      </a:prstGeom>
                    </p:spPr>
                  </p:pic>
                </p:oleObj>
              </mc:Fallback>
            </mc:AlternateContent>
          </a:graphicData>
        </a:graphic>
      </p:graphicFrame>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476885" y="2708910"/>
            <a:ext cx="5172075" cy="3552825"/>
          </a:xfrm>
          <a:prstGeom prst="rect">
            <a:avLst/>
          </a:prstGeom>
        </p:spPr>
      </p:pic>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通常以天结算，为计算公历日的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，天数为365；为计算交易日的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，天数为252。期权长头方的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通常为负，因为在其他条件不变的情况下，随着期限的减少，期权价值会有所降低。下图给出了一个看涨期权的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与标的资产关系的曲线。   </a:t>
            </a:r>
            <a:r>
              <a:rPr sz="1600" dirty="0" smtClean="0"/>
              <a:t>                </a:t>
            </a:r>
            <a:r>
              <a:rPr lang="en-US" sz="1600" dirty="0" smtClean="0"/>
              <a:t>                                                                                                                         </a:t>
            </a:r>
            <a:r>
              <a:rPr sz="1600" dirty="0" smtClean="0"/>
              <a:t>       </a:t>
            </a:r>
            <a:r>
              <a:rPr lang="en-US" sz="1600" dirty="0" smtClean="0"/>
              <a:t>      </a:t>
            </a:r>
            <a:endParaRPr sz="1600" dirty="0" smtClean="0"/>
          </a:p>
          <a:p>
            <a:pPr>
              <a:lnSpc>
                <a:spcPct val="170000"/>
              </a:lnSpc>
              <a:buFont typeface="Arial" panose="020B0604020202020204" pitchFamily="34" charset="0"/>
            </a:pPr>
            <a:endParaRPr sz="1000"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319530"/>
          <a:ext cx="893445" cy="320040"/>
        </p:xfrm>
        <a:graphic>
          <a:graphicData uri="http://schemas.openxmlformats.org/presentationml/2006/ole">
            <mc:AlternateContent xmlns:mc="http://schemas.openxmlformats.org/markup-compatibility/2006">
              <mc:Choice xmlns:v="urn:schemas-microsoft-com:vml" Requires="v">
                <p:oleObj spid="_x0000_s16485" r:id="rId4" imgW="584200" imgH="203200" progId="Equation.DSMT4">
                  <p:embed/>
                </p:oleObj>
              </mc:Choice>
              <mc:Fallback>
                <p:oleObj r:id="rId4" imgW="584200" imgH="203200" progId="Equation.DSMT4">
                  <p:embed/>
                  <p:pic>
                    <p:nvPicPr>
                      <p:cNvPr id="0" name="图片 42"/>
                      <p:cNvPicPr/>
                      <p:nvPr/>
                    </p:nvPicPr>
                    <p:blipFill>
                      <a:blip r:embed="rId5"/>
                      <a:stretch>
                        <a:fillRect/>
                      </a:stretch>
                    </p:blipFill>
                    <p:spPr>
                      <a:xfrm>
                        <a:off x="836930" y="1319530"/>
                        <a:ext cx="893445" cy="32004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387090" y="1798320"/>
          <a:ext cx="628650" cy="258445"/>
        </p:xfrm>
        <a:graphic>
          <a:graphicData uri="http://schemas.openxmlformats.org/presentationml/2006/ole">
            <mc:AlternateContent xmlns:mc="http://schemas.openxmlformats.org/markup-compatibility/2006">
              <mc:Choice xmlns:v="urn:schemas-microsoft-com:vml" Requires="v">
                <p:oleObj spid="_x0000_s16486" r:id="rId6" imgW="393700" imgH="177165" progId="Equation.DSMT4">
                  <p:embed/>
                </p:oleObj>
              </mc:Choice>
              <mc:Fallback>
                <p:oleObj r:id="rId6" imgW="393700" imgH="177165" progId="Equation.DSMT4">
                  <p:embed/>
                  <p:pic>
                    <p:nvPicPr>
                      <p:cNvPr id="0" name="图片 3075"/>
                      <p:cNvPicPr/>
                      <p:nvPr/>
                    </p:nvPicPr>
                    <p:blipFill>
                      <a:blip r:embed="rId7"/>
                      <a:stretch>
                        <a:fillRect/>
                      </a:stretch>
                    </p:blipFill>
                    <p:spPr>
                      <a:xfrm>
                        <a:off x="3387090" y="1798320"/>
                        <a:ext cx="628650" cy="258445"/>
                      </a:xfrm>
                      <a:prstGeom prst="rect">
                        <a:avLst/>
                      </a:prstGeom>
                      <a:noFill/>
                      <a:ln w="38100">
                        <a:noFill/>
                        <a:miter/>
                      </a:ln>
                    </p:spPr>
                  </p:pic>
                </p:oleObj>
              </mc:Fallback>
            </mc:AlternateContent>
          </a:graphicData>
        </a:graphic>
      </p:graphicFrame>
      <p:graphicFrame>
        <p:nvGraphicFramePr>
          <p:cNvPr id="15" name="对象 -2147482571"/>
          <p:cNvGraphicFramePr/>
          <p:nvPr/>
        </p:nvGraphicFramePr>
        <p:xfrm>
          <a:off x="6741795" y="1798320"/>
          <a:ext cx="628650" cy="258445"/>
        </p:xfrm>
        <a:graphic>
          <a:graphicData uri="http://schemas.openxmlformats.org/presentationml/2006/ole">
            <mc:AlternateContent xmlns:mc="http://schemas.openxmlformats.org/markup-compatibility/2006">
              <mc:Choice xmlns:v="urn:schemas-microsoft-com:vml" Requires="v">
                <p:oleObj spid="_x0000_s16487" r:id="rId8" imgW="393700" imgH="177165" progId="Equation.DSMT4">
                  <p:embed/>
                </p:oleObj>
              </mc:Choice>
              <mc:Fallback>
                <p:oleObj r:id="rId8" imgW="393700" imgH="177165" progId="Equation.DSMT4">
                  <p:embed/>
                  <p:pic>
                    <p:nvPicPr>
                      <p:cNvPr id="0" name="图片 3075"/>
                      <p:cNvPicPr/>
                      <p:nvPr/>
                    </p:nvPicPr>
                    <p:blipFill>
                      <a:blip r:embed="rId7"/>
                      <a:stretch>
                        <a:fillRect/>
                      </a:stretch>
                    </p:blipFill>
                    <p:spPr>
                      <a:xfrm>
                        <a:off x="6741795" y="1798320"/>
                        <a:ext cx="628650" cy="258445"/>
                      </a:xfrm>
                      <a:prstGeom prst="rect">
                        <a:avLst/>
                      </a:prstGeom>
                      <a:noFill/>
                      <a:ln w="38100">
                        <a:noFill/>
                        <a:miter/>
                      </a:ln>
                    </p:spPr>
                  </p:pic>
                </p:oleObj>
              </mc:Fallback>
            </mc:AlternateContent>
          </a:graphicData>
        </a:graphic>
      </p:graphicFrame>
      <p:graphicFrame>
        <p:nvGraphicFramePr>
          <p:cNvPr id="18" name="对象 -2147482571"/>
          <p:cNvGraphicFramePr/>
          <p:nvPr/>
        </p:nvGraphicFramePr>
        <p:xfrm>
          <a:off x="9838055" y="1798320"/>
          <a:ext cx="628650" cy="258445"/>
        </p:xfrm>
        <a:graphic>
          <a:graphicData uri="http://schemas.openxmlformats.org/presentationml/2006/ole">
            <mc:AlternateContent xmlns:mc="http://schemas.openxmlformats.org/markup-compatibility/2006">
              <mc:Choice xmlns:v="urn:schemas-microsoft-com:vml" Requires="v">
                <p:oleObj spid="_x0000_s16488" r:id="rId9" imgW="393700" imgH="177165" progId="Equation.DSMT4">
                  <p:embed/>
                </p:oleObj>
              </mc:Choice>
              <mc:Fallback>
                <p:oleObj r:id="rId9" imgW="393700" imgH="177165" progId="Equation.DSMT4">
                  <p:embed/>
                  <p:pic>
                    <p:nvPicPr>
                      <p:cNvPr id="0" name="图片 3075"/>
                      <p:cNvPicPr/>
                      <p:nvPr/>
                    </p:nvPicPr>
                    <p:blipFill>
                      <a:blip r:embed="rId7"/>
                      <a:stretch>
                        <a:fillRect/>
                      </a:stretch>
                    </p:blipFill>
                    <p:spPr>
                      <a:xfrm>
                        <a:off x="9838055" y="1798320"/>
                        <a:ext cx="628650" cy="258445"/>
                      </a:xfrm>
                      <a:prstGeom prst="rect">
                        <a:avLst/>
                      </a:prstGeom>
                      <a:noFill/>
                      <a:ln w="38100">
                        <a:noFill/>
                        <a:miter/>
                      </a:ln>
                    </p:spPr>
                  </p:pic>
                </p:oleObj>
              </mc:Fallback>
            </mc:AlternateContent>
          </a:graphicData>
        </a:graphic>
      </p:graphicFrame>
      <p:graphicFrame>
        <p:nvGraphicFramePr>
          <p:cNvPr id="20" name="对象 -2147482571"/>
          <p:cNvGraphicFramePr/>
          <p:nvPr/>
        </p:nvGraphicFramePr>
        <p:xfrm>
          <a:off x="9287510" y="2209165"/>
          <a:ext cx="628650" cy="258445"/>
        </p:xfrm>
        <a:graphic>
          <a:graphicData uri="http://schemas.openxmlformats.org/presentationml/2006/ole">
            <mc:AlternateContent xmlns:mc="http://schemas.openxmlformats.org/markup-compatibility/2006">
              <mc:Choice xmlns:v="urn:schemas-microsoft-com:vml" Requires="v">
                <p:oleObj spid="_x0000_s16489" r:id="rId10" imgW="393700" imgH="177165" progId="Equation.DSMT4">
                  <p:embed/>
                </p:oleObj>
              </mc:Choice>
              <mc:Fallback>
                <p:oleObj r:id="rId10" imgW="393700" imgH="177165" progId="Equation.DSMT4">
                  <p:embed/>
                  <p:pic>
                    <p:nvPicPr>
                      <p:cNvPr id="0" name="图片 3075"/>
                      <p:cNvPicPr/>
                      <p:nvPr/>
                    </p:nvPicPr>
                    <p:blipFill>
                      <a:blip r:embed="rId7"/>
                      <a:stretch>
                        <a:fillRect/>
                      </a:stretch>
                    </p:blipFill>
                    <p:spPr>
                      <a:xfrm>
                        <a:off x="9287510" y="2209165"/>
                        <a:ext cx="628650" cy="258445"/>
                      </a:xfrm>
                      <a:prstGeom prst="rect">
                        <a:avLst/>
                      </a:prstGeom>
                      <a:noFill/>
                      <a:ln w="38100">
                        <a:noFill/>
                        <a:miter/>
                      </a:ln>
                    </p:spPr>
                  </p:pic>
                </p:oleObj>
              </mc:Fallback>
            </mc:AlternateContent>
          </a:graphicData>
        </a:graphic>
      </p:graphicFrame>
      <p:sp>
        <p:nvSpPr>
          <p:cNvPr id="100" name="文本框 99"/>
          <p:cNvSpPr txBox="1"/>
          <p:nvPr/>
        </p:nvSpPr>
        <p:spPr>
          <a:xfrm>
            <a:off x="5517515" y="2636520"/>
            <a:ext cx="3635375" cy="403098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Theta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theta=blstheta(newprice,x*pad,r*pad,newtime,0.2*pad)</a:t>
            </a: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文本框 43"/>
          <p:cNvSpPr txBox="1"/>
          <p:nvPr/>
        </p:nvSpPr>
        <p:spPr>
          <a:xfrm>
            <a:off x="9117965" y="2620010"/>
            <a:ext cx="3068320" cy="3046095"/>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Z=theta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Theta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45" name="矩形 44"/>
          <p:cNvSpPr/>
          <p:nvPr/>
        </p:nvSpPr>
        <p:spPr>
          <a:xfrm>
            <a:off x="5445760" y="2636520"/>
            <a:ext cx="6686550"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3</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A公司股票当前市价为100美元，期权行使价格为101美元，无风险利率为4%，股票波动率为15%，期权期限为20周。</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因此，每公历日的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为-6.8062/365 = -0.0186，每交易日的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为-6.8062/252 = -0.0270。</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798830" y="1294130"/>
          <a:ext cx="893445" cy="320040"/>
        </p:xfrm>
        <a:graphic>
          <a:graphicData uri="http://schemas.openxmlformats.org/presentationml/2006/ole">
            <mc:AlternateContent xmlns:mc="http://schemas.openxmlformats.org/markup-compatibility/2006">
              <mc:Choice xmlns:v="urn:schemas-microsoft-com:vml" Requires="v">
                <p:oleObj spid="_x0000_s17609"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798830" y="1294130"/>
                        <a:ext cx="893445" cy="320040"/>
                      </a:xfrm>
                      <a:prstGeom prst="rect">
                        <a:avLst/>
                      </a:prstGeom>
                      <a:noFill/>
                      <a:ln w="38100">
                        <a:noFill/>
                        <a:miter/>
                      </a:ln>
                    </p:spPr>
                  </p:pic>
                </p:oleObj>
              </mc:Fallback>
            </mc:AlternateContent>
          </a:graphicData>
        </a:graphic>
      </p:graphicFrame>
      <p:graphicFrame>
        <p:nvGraphicFramePr>
          <p:cNvPr id="2" name="对象 -2147482537"/>
          <p:cNvGraphicFramePr/>
          <p:nvPr/>
        </p:nvGraphicFramePr>
        <p:xfrm>
          <a:off x="981075" y="2636520"/>
          <a:ext cx="267970" cy="310515"/>
        </p:xfrm>
        <a:graphic>
          <a:graphicData uri="http://schemas.openxmlformats.org/presentationml/2006/ole">
            <mc:AlternateContent xmlns:mc="http://schemas.openxmlformats.org/markup-compatibility/2006">
              <mc:Choice xmlns:v="urn:schemas-microsoft-com:vml" Requires="v">
                <p:oleObj spid="_x0000_s17610" r:id="rId5" imgW="177165" imgH="228600" progId="Equation.DSMT4">
                  <p:embed/>
                </p:oleObj>
              </mc:Choice>
              <mc:Fallback>
                <p:oleObj r:id="rId5" imgW="177165" imgH="228600" progId="Equation.DSMT4">
                  <p:embed/>
                  <p:pic>
                    <p:nvPicPr>
                      <p:cNvPr id="0" name="图片 3075"/>
                      <p:cNvPicPr/>
                      <p:nvPr/>
                    </p:nvPicPr>
                    <p:blipFill>
                      <a:blip r:embed="rId6"/>
                      <a:stretch>
                        <a:fillRect/>
                      </a:stretch>
                    </p:blipFill>
                    <p:spPr>
                      <a:xfrm>
                        <a:off x="981075" y="263652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781810" y="2666683"/>
          <a:ext cx="250190" cy="224790"/>
        </p:xfrm>
        <a:graphic>
          <a:graphicData uri="http://schemas.openxmlformats.org/presentationml/2006/ole">
            <mc:AlternateContent xmlns:mc="http://schemas.openxmlformats.org/markup-compatibility/2006">
              <mc:Choice xmlns:v="urn:schemas-microsoft-com:vml" Requires="v">
                <p:oleObj spid="_x0000_s17611" r:id="rId7" imgW="165100" imgH="165100" progId="Equation.DSMT4">
                  <p:embed/>
                </p:oleObj>
              </mc:Choice>
              <mc:Fallback>
                <p:oleObj r:id="rId7" imgW="165100" imgH="165100" progId="Equation.DSMT4">
                  <p:embed/>
                  <p:pic>
                    <p:nvPicPr>
                      <p:cNvPr id="0" name="图片 3075"/>
                      <p:cNvPicPr/>
                      <p:nvPr/>
                    </p:nvPicPr>
                    <p:blipFill>
                      <a:blip r:embed="rId8"/>
                      <a:stretch>
                        <a:fillRect/>
                      </a:stretch>
                    </p:blipFill>
                    <p:spPr>
                      <a:xfrm>
                        <a:off x="1781810" y="266668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564448" y="2692401"/>
          <a:ext cx="173355" cy="173355"/>
        </p:xfrm>
        <a:graphic>
          <a:graphicData uri="http://schemas.openxmlformats.org/presentationml/2006/ole">
            <mc:AlternateContent xmlns:mc="http://schemas.openxmlformats.org/markup-compatibility/2006">
              <mc:Choice xmlns:v="urn:schemas-microsoft-com:vml" Requires="v">
                <p:oleObj spid="_x0000_s17612" r:id="rId9" imgW="114300" imgH="127000" progId="Equation.DSMT4">
                  <p:embed/>
                </p:oleObj>
              </mc:Choice>
              <mc:Fallback>
                <p:oleObj r:id="rId9" imgW="114300" imgH="127000" progId="Equation.DSMT4">
                  <p:embed/>
                  <p:pic>
                    <p:nvPicPr>
                      <p:cNvPr id="0" name="图片 3075"/>
                      <p:cNvPicPr/>
                      <p:nvPr/>
                    </p:nvPicPr>
                    <p:blipFill>
                      <a:blip r:embed="rId10"/>
                      <a:stretch>
                        <a:fillRect/>
                      </a:stretch>
                    </p:blipFill>
                    <p:spPr>
                      <a:xfrm>
                        <a:off x="2564448" y="269240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319781" y="2653666"/>
          <a:ext cx="212090" cy="241935"/>
        </p:xfrm>
        <a:graphic>
          <a:graphicData uri="http://schemas.openxmlformats.org/presentationml/2006/ole">
            <mc:AlternateContent xmlns:mc="http://schemas.openxmlformats.org/markup-compatibility/2006">
              <mc:Choice xmlns:v="urn:schemas-microsoft-com:vml" Requires="v">
                <p:oleObj spid="_x0000_s17613" r:id="rId11" imgW="139700" imgH="177165" progId="Equation.DSMT4">
                  <p:embed/>
                </p:oleObj>
              </mc:Choice>
              <mc:Fallback>
                <p:oleObj r:id="rId11" imgW="139700" imgH="177165" progId="Equation.DSMT4">
                  <p:embed/>
                  <p:pic>
                    <p:nvPicPr>
                      <p:cNvPr id="0" name="图片 3075"/>
                      <p:cNvPicPr/>
                      <p:nvPr/>
                    </p:nvPicPr>
                    <p:blipFill>
                      <a:blip r:embed="rId12"/>
                      <a:stretch>
                        <a:fillRect/>
                      </a:stretch>
                    </p:blipFill>
                    <p:spPr>
                      <a:xfrm>
                        <a:off x="3319781" y="265366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079240" y="2640648"/>
          <a:ext cx="212090" cy="224790"/>
        </p:xfrm>
        <a:graphic>
          <a:graphicData uri="http://schemas.openxmlformats.org/presentationml/2006/ole">
            <mc:AlternateContent xmlns:mc="http://schemas.openxmlformats.org/markup-compatibility/2006">
              <mc:Choice xmlns:v="urn:schemas-microsoft-com:vml" Requires="v">
                <p:oleObj spid="_x0000_s17614" r:id="rId13" imgW="139700" imgH="165100" progId="Equation.DSMT4">
                  <p:embed/>
                </p:oleObj>
              </mc:Choice>
              <mc:Fallback>
                <p:oleObj r:id="rId13" imgW="139700" imgH="165100" progId="Equation.DSMT4">
                  <p:embed/>
                  <p:pic>
                    <p:nvPicPr>
                      <p:cNvPr id="0" name="图片 3075"/>
                      <p:cNvPicPr/>
                      <p:nvPr/>
                    </p:nvPicPr>
                    <p:blipFill>
                      <a:blip r:embed="rId14"/>
                      <a:stretch>
                        <a:fillRect/>
                      </a:stretch>
                    </p:blipFill>
                    <p:spPr>
                      <a:xfrm>
                        <a:off x="4079240" y="2640648"/>
                        <a:ext cx="212090" cy="224790"/>
                      </a:xfrm>
                      <a:prstGeom prst="rect">
                        <a:avLst/>
                      </a:prstGeom>
                      <a:noFill/>
                      <a:ln w="38100">
                        <a:noFill/>
                        <a:miter/>
                      </a:ln>
                    </p:spPr>
                  </p:pic>
                </p:oleObj>
              </mc:Fallback>
            </mc:AlternateContent>
          </a:graphicData>
        </a:graphic>
      </p:graphicFrame>
      <p:graphicFrame>
        <p:nvGraphicFramePr>
          <p:cNvPr id="3" name="对象 -2147482547"/>
          <p:cNvGraphicFramePr>
            <a:graphicFrameLocks noChangeAspect="1"/>
          </p:cNvGraphicFramePr>
          <p:nvPr/>
        </p:nvGraphicFramePr>
        <p:xfrm>
          <a:off x="3284855" y="3068955"/>
          <a:ext cx="5365750" cy="688340"/>
        </p:xfrm>
        <a:graphic>
          <a:graphicData uri="http://schemas.openxmlformats.org/presentationml/2006/ole">
            <mc:AlternateContent xmlns:mc="http://schemas.openxmlformats.org/markup-compatibility/2006">
              <mc:Choice xmlns:v="urn:schemas-microsoft-com:vml" Requires="v">
                <p:oleObj spid="_x0000_s17615" r:id="rId15" imgW="3302000" imgH="419100" progId="Equation.DSMT4">
                  <p:embed/>
                </p:oleObj>
              </mc:Choice>
              <mc:Fallback>
                <p:oleObj r:id="rId15" imgW="3302000" imgH="419100" progId="Equation.DSMT4">
                  <p:embed/>
                  <p:pic>
                    <p:nvPicPr>
                      <p:cNvPr id="0" name="图片 25"/>
                      <p:cNvPicPr/>
                      <p:nvPr/>
                    </p:nvPicPr>
                    <p:blipFill>
                      <a:blip r:embed="rId16"/>
                      <a:stretch>
                        <a:fillRect/>
                      </a:stretch>
                    </p:blipFill>
                    <p:spPr>
                      <a:xfrm>
                        <a:off x="3284855" y="3068955"/>
                        <a:ext cx="5365750" cy="688340"/>
                      </a:xfrm>
                      <a:prstGeom prst="rect">
                        <a:avLst/>
                      </a:prstGeom>
                      <a:noFill/>
                      <a:ln w="38100">
                        <a:noFill/>
                        <a:miter/>
                      </a:ln>
                    </p:spPr>
                  </p:pic>
                </p:oleObj>
              </mc:Fallback>
            </mc:AlternateContent>
          </a:graphicData>
        </a:graphic>
      </p:graphicFrame>
      <p:graphicFrame>
        <p:nvGraphicFramePr>
          <p:cNvPr id="27" name="对象 -2147482571"/>
          <p:cNvGraphicFramePr/>
          <p:nvPr/>
        </p:nvGraphicFramePr>
        <p:xfrm>
          <a:off x="5733415" y="2623820"/>
          <a:ext cx="628650" cy="258445"/>
        </p:xfrm>
        <a:graphic>
          <a:graphicData uri="http://schemas.openxmlformats.org/presentationml/2006/ole">
            <mc:AlternateContent xmlns:mc="http://schemas.openxmlformats.org/markup-compatibility/2006">
              <mc:Choice xmlns:v="urn:schemas-microsoft-com:vml" Requires="v">
                <p:oleObj spid="_x0000_s17616" r:id="rId17" imgW="393700" imgH="177165" progId="Equation.DSMT4">
                  <p:embed/>
                </p:oleObj>
              </mc:Choice>
              <mc:Fallback>
                <p:oleObj r:id="rId17" imgW="393700" imgH="177165" progId="Equation.DSMT4">
                  <p:embed/>
                  <p:pic>
                    <p:nvPicPr>
                      <p:cNvPr id="0" name="图片 3075"/>
                      <p:cNvPicPr/>
                      <p:nvPr/>
                    </p:nvPicPr>
                    <p:blipFill>
                      <a:blip r:embed="rId18"/>
                      <a:stretch>
                        <a:fillRect/>
                      </a:stretch>
                    </p:blipFill>
                    <p:spPr>
                      <a:xfrm>
                        <a:off x="5733415" y="2623820"/>
                        <a:ext cx="628650" cy="258445"/>
                      </a:xfrm>
                      <a:prstGeom prst="rect">
                        <a:avLst/>
                      </a:prstGeom>
                      <a:noFill/>
                      <a:ln w="38100">
                        <a:noFill/>
                        <a:miter/>
                      </a:ln>
                    </p:spPr>
                  </p:pic>
                </p:oleObj>
              </mc:Fallback>
            </mc:AlternateContent>
          </a:graphicData>
        </a:graphic>
      </p:graphicFrame>
      <p:graphicFrame>
        <p:nvGraphicFramePr>
          <p:cNvPr id="29" name="对象 -2147482571"/>
          <p:cNvGraphicFramePr/>
          <p:nvPr/>
        </p:nvGraphicFramePr>
        <p:xfrm>
          <a:off x="2094865" y="4013200"/>
          <a:ext cx="628650" cy="258445"/>
        </p:xfrm>
        <a:graphic>
          <a:graphicData uri="http://schemas.openxmlformats.org/presentationml/2006/ole">
            <mc:AlternateContent xmlns:mc="http://schemas.openxmlformats.org/markup-compatibility/2006">
              <mc:Choice xmlns:v="urn:schemas-microsoft-com:vml" Requires="v">
                <p:oleObj spid="_x0000_s17617" r:id="rId19" imgW="393700" imgH="177165" progId="Equation.DSMT4">
                  <p:embed/>
                </p:oleObj>
              </mc:Choice>
              <mc:Fallback>
                <p:oleObj r:id="rId19" imgW="393700" imgH="177165" progId="Equation.DSMT4">
                  <p:embed/>
                  <p:pic>
                    <p:nvPicPr>
                      <p:cNvPr id="0" name="图片 3075"/>
                      <p:cNvPicPr/>
                      <p:nvPr/>
                    </p:nvPicPr>
                    <p:blipFill>
                      <a:blip r:embed="rId18"/>
                      <a:stretch>
                        <a:fillRect/>
                      </a:stretch>
                    </p:blipFill>
                    <p:spPr>
                      <a:xfrm>
                        <a:off x="2094865" y="4013200"/>
                        <a:ext cx="628650" cy="258445"/>
                      </a:xfrm>
                      <a:prstGeom prst="rect">
                        <a:avLst/>
                      </a:prstGeom>
                      <a:noFill/>
                      <a:ln w="38100">
                        <a:noFill/>
                        <a:miter/>
                      </a:ln>
                    </p:spPr>
                  </p:pic>
                </p:oleObj>
              </mc:Fallback>
            </mc:AlternateContent>
          </a:graphicData>
        </a:graphic>
      </p:graphicFrame>
      <p:graphicFrame>
        <p:nvGraphicFramePr>
          <p:cNvPr id="31" name="对象 -2147482571"/>
          <p:cNvGraphicFramePr/>
          <p:nvPr/>
        </p:nvGraphicFramePr>
        <p:xfrm>
          <a:off x="5949315" y="4020820"/>
          <a:ext cx="628650" cy="258445"/>
        </p:xfrm>
        <a:graphic>
          <a:graphicData uri="http://schemas.openxmlformats.org/presentationml/2006/ole">
            <mc:AlternateContent xmlns:mc="http://schemas.openxmlformats.org/markup-compatibility/2006">
              <mc:Choice xmlns:v="urn:schemas-microsoft-com:vml" Requires="v">
                <p:oleObj spid="_x0000_s17618" r:id="rId20" imgW="393700" imgH="177165" progId="Equation.DSMT4">
                  <p:embed/>
                </p:oleObj>
              </mc:Choice>
              <mc:Fallback>
                <p:oleObj r:id="rId20" imgW="393700" imgH="177165" progId="Equation.DSMT4">
                  <p:embed/>
                  <p:pic>
                    <p:nvPicPr>
                      <p:cNvPr id="0" name="图片 3075"/>
                      <p:cNvPicPr/>
                      <p:nvPr/>
                    </p:nvPicPr>
                    <p:blipFill>
                      <a:blip r:embed="rId18"/>
                      <a:stretch>
                        <a:fillRect/>
                      </a:stretch>
                    </p:blipFill>
                    <p:spPr>
                      <a:xfrm>
                        <a:off x="5949315" y="4020820"/>
                        <a:ext cx="628650" cy="258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衡量的是期权价格对标的资产价格波动率的一阶敏感性。如果</a:t>
            </a:r>
            <a:r>
              <a:rPr lang="en-US" sz="1600" dirty="0" smtClean="0"/>
              <a:t>            </a:t>
            </a:r>
            <a:r>
              <a:rPr sz="1600" dirty="0" smtClean="0"/>
              <a:t>绝对值很大，表示此交易组合的价值会对波动率变化非常敏感；如果</a:t>
            </a:r>
            <a:r>
              <a:rPr lang="en-US" sz="1600" dirty="0" smtClean="0"/>
              <a:t>           </a:t>
            </a:r>
            <a:r>
              <a:rPr sz="1600" dirty="0" smtClean="0"/>
              <a:t>绝对值很小，表明交易组合的价值受波动率变化影响很小。用公式计算为期权价格对波动率的一阶导：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r>
              <a:rPr sz="1600" dirty="0" smtClean="0"/>
              <a:t>对于一个无股息看涨期权，</a:t>
            </a:r>
            <a:r>
              <a:rPr lang="en-US" sz="1600" dirty="0" smtClean="0"/>
              <a:t>          </a:t>
            </a:r>
            <a:r>
              <a:rPr sz="1600" dirty="0" smtClean="0"/>
              <a:t>公式为：</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836930" y="1484630"/>
          <a:ext cx="930910" cy="295910"/>
        </p:xfrm>
        <a:graphic>
          <a:graphicData uri="http://schemas.openxmlformats.org/presentationml/2006/ole">
            <mc:AlternateContent xmlns:mc="http://schemas.openxmlformats.org/markup-compatibility/2006">
              <mc:Choice xmlns:v="urn:schemas-microsoft-com:vml" Requires="v">
                <p:oleObj spid="_x0000_s19577"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836930" y="1484630"/>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6050915" y="1938020"/>
          <a:ext cx="542290" cy="332105"/>
        </p:xfrm>
        <a:graphic>
          <a:graphicData uri="http://schemas.openxmlformats.org/presentationml/2006/ole">
            <mc:AlternateContent xmlns:mc="http://schemas.openxmlformats.org/markup-compatibility/2006">
              <mc:Choice xmlns:v="urn:schemas-microsoft-com:vml" Requires="v">
                <p:oleObj spid="_x0000_s19578" r:id="rId5" imgW="554355" imgH="344805" progId="Equation.DSMT4">
                  <p:embed/>
                </p:oleObj>
              </mc:Choice>
              <mc:Fallback>
                <p:oleObj r:id="rId5" imgW="554355" imgH="344805" progId="Equation.DSMT4">
                  <p:embed/>
                  <p:pic>
                    <p:nvPicPr>
                      <p:cNvPr id="0" name="图片 17"/>
                      <p:cNvPicPr/>
                      <p:nvPr/>
                    </p:nvPicPr>
                    <p:blipFill>
                      <a:blip r:embed="rId6"/>
                      <a:stretch>
                        <a:fillRect/>
                      </a:stretch>
                    </p:blipFill>
                    <p:spPr>
                      <a:xfrm>
                        <a:off x="6050915" y="1938020"/>
                        <a:ext cx="542290" cy="332105"/>
                      </a:xfrm>
                      <a:prstGeom prst="rect">
                        <a:avLst/>
                      </a:prstGeom>
                    </p:spPr>
                  </p:pic>
                </p:oleObj>
              </mc:Fallback>
            </mc:AlternateContent>
          </a:graphicData>
        </a:graphic>
      </p:graphicFrame>
      <p:graphicFrame>
        <p:nvGraphicFramePr>
          <p:cNvPr id="21" name="对象 20"/>
          <p:cNvGraphicFramePr/>
          <p:nvPr/>
        </p:nvGraphicFramePr>
        <p:xfrm>
          <a:off x="1557020" y="2372360"/>
          <a:ext cx="535940" cy="332105"/>
        </p:xfrm>
        <a:graphic>
          <a:graphicData uri="http://schemas.openxmlformats.org/presentationml/2006/ole">
            <mc:AlternateContent xmlns:mc="http://schemas.openxmlformats.org/markup-compatibility/2006">
              <mc:Choice xmlns:v="urn:schemas-microsoft-com:vml" Requires="v">
                <p:oleObj spid="_x0000_s19579" r:id="rId7" imgW="554355" imgH="344805" progId="Equation.DSMT4">
                  <p:embed/>
                </p:oleObj>
              </mc:Choice>
              <mc:Fallback>
                <p:oleObj r:id="rId7" imgW="554355" imgH="344805" progId="Equation.DSMT4">
                  <p:embed/>
                  <p:pic>
                    <p:nvPicPr>
                      <p:cNvPr id="0" name="图片 17"/>
                      <p:cNvPicPr/>
                      <p:nvPr/>
                    </p:nvPicPr>
                    <p:blipFill>
                      <a:blip r:embed="rId6"/>
                      <a:stretch>
                        <a:fillRect/>
                      </a:stretch>
                    </p:blipFill>
                    <p:spPr>
                      <a:xfrm>
                        <a:off x="1557020" y="2372360"/>
                        <a:ext cx="535940" cy="332105"/>
                      </a:xfrm>
                      <a:prstGeom prst="rect">
                        <a:avLst/>
                      </a:prstGeom>
                    </p:spPr>
                  </p:pic>
                </p:oleObj>
              </mc:Fallback>
            </mc:AlternateContent>
          </a:graphicData>
        </a:graphic>
      </p:graphicFrame>
      <p:graphicFrame>
        <p:nvGraphicFramePr>
          <p:cNvPr id="2" name="对象 -2147482541"/>
          <p:cNvGraphicFramePr>
            <a:graphicFrameLocks noChangeAspect="1"/>
          </p:cNvGraphicFramePr>
          <p:nvPr/>
        </p:nvGraphicFramePr>
        <p:xfrm>
          <a:off x="5373370" y="2780665"/>
          <a:ext cx="874395" cy="637540"/>
        </p:xfrm>
        <a:graphic>
          <a:graphicData uri="http://schemas.openxmlformats.org/presentationml/2006/ole">
            <mc:AlternateContent xmlns:mc="http://schemas.openxmlformats.org/markup-compatibility/2006">
              <mc:Choice xmlns:v="urn:schemas-microsoft-com:vml" Requires="v">
                <p:oleObj spid="_x0000_s19580" r:id="rId8" imgW="545465" imgH="393700" progId="Equation.DSMT4">
                  <p:embed/>
                </p:oleObj>
              </mc:Choice>
              <mc:Fallback>
                <p:oleObj r:id="rId8" imgW="545465" imgH="393700" progId="Equation.DSMT4">
                  <p:embed/>
                  <p:pic>
                    <p:nvPicPr>
                      <p:cNvPr id="0" name="图片 22"/>
                      <p:cNvPicPr/>
                      <p:nvPr/>
                    </p:nvPicPr>
                    <p:blipFill>
                      <a:blip r:embed="rId9"/>
                      <a:stretch>
                        <a:fillRect/>
                      </a:stretch>
                    </p:blipFill>
                    <p:spPr>
                      <a:xfrm>
                        <a:off x="5373370" y="2780665"/>
                        <a:ext cx="874395" cy="637540"/>
                      </a:xfrm>
                      <a:prstGeom prst="rect">
                        <a:avLst/>
                      </a:prstGeom>
                      <a:noFill/>
                      <a:ln w="38100">
                        <a:noFill/>
                        <a:miter/>
                      </a:ln>
                    </p:spPr>
                  </p:pic>
                </p:oleObj>
              </mc:Fallback>
            </mc:AlternateContent>
          </a:graphicData>
        </a:graphic>
      </p:graphicFrame>
      <p:graphicFrame>
        <p:nvGraphicFramePr>
          <p:cNvPr id="25" name="对象 24"/>
          <p:cNvGraphicFramePr/>
          <p:nvPr/>
        </p:nvGraphicFramePr>
        <p:xfrm>
          <a:off x="2912745" y="3742055"/>
          <a:ext cx="535940" cy="332105"/>
        </p:xfrm>
        <a:graphic>
          <a:graphicData uri="http://schemas.openxmlformats.org/presentationml/2006/ole">
            <mc:AlternateContent xmlns:mc="http://schemas.openxmlformats.org/markup-compatibility/2006">
              <mc:Choice xmlns:v="urn:schemas-microsoft-com:vml" Requires="v">
                <p:oleObj spid="_x0000_s19581" r:id="rId10" imgW="554355" imgH="344805" progId="Equation.DSMT4">
                  <p:embed/>
                </p:oleObj>
              </mc:Choice>
              <mc:Fallback>
                <p:oleObj r:id="rId10" imgW="554355" imgH="344805" progId="Equation.DSMT4">
                  <p:embed/>
                  <p:pic>
                    <p:nvPicPr>
                      <p:cNvPr id="0" name="图片 17"/>
                      <p:cNvPicPr/>
                      <p:nvPr/>
                    </p:nvPicPr>
                    <p:blipFill>
                      <a:blip r:embed="rId6"/>
                      <a:stretch>
                        <a:fillRect/>
                      </a:stretch>
                    </p:blipFill>
                    <p:spPr>
                      <a:xfrm>
                        <a:off x="2912745" y="3742055"/>
                        <a:ext cx="535940" cy="332105"/>
                      </a:xfrm>
                      <a:prstGeom prst="rect">
                        <a:avLst/>
                      </a:prstGeom>
                    </p:spPr>
                  </p:pic>
                </p:oleObj>
              </mc:Fallback>
            </mc:AlternateContent>
          </a:graphicData>
        </a:graphic>
      </p:graphicFrame>
      <p:graphicFrame>
        <p:nvGraphicFramePr>
          <p:cNvPr id="3" name="对象 -2147482540"/>
          <p:cNvGraphicFramePr>
            <a:graphicFrameLocks noChangeAspect="1"/>
          </p:cNvGraphicFramePr>
          <p:nvPr/>
        </p:nvGraphicFramePr>
        <p:xfrm>
          <a:off x="4365625" y="4074160"/>
          <a:ext cx="3101340" cy="639445"/>
        </p:xfrm>
        <a:graphic>
          <a:graphicData uri="http://schemas.openxmlformats.org/presentationml/2006/ole">
            <mc:AlternateContent xmlns:mc="http://schemas.openxmlformats.org/markup-compatibility/2006">
              <mc:Choice xmlns:v="urn:schemas-microsoft-com:vml" Requires="v">
                <p:oleObj spid="_x0000_s19582" r:id="rId11" imgW="1244600" imgH="254000" progId="Equation.DSMT4">
                  <p:embed/>
                </p:oleObj>
              </mc:Choice>
              <mc:Fallback>
                <p:oleObj r:id="rId11" imgW="1244600" imgH="254000" progId="Equation.DSMT4">
                  <p:embed/>
                  <p:pic>
                    <p:nvPicPr>
                      <p:cNvPr id="0" name="图片 26"/>
                      <p:cNvPicPr/>
                      <p:nvPr/>
                    </p:nvPicPr>
                    <p:blipFill>
                      <a:blip r:embed="rId12"/>
                      <a:stretch>
                        <a:fillRect/>
                      </a:stretch>
                    </p:blipFill>
                    <p:spPr>
                      <a:xfrm>
                        <a:off x="4365625" y="4074160"/>
                        <a:ext cx="3101340" cy="639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期权希腊值的动态对冲策略</a:t>
            </a:r>
          </a:p>
        </p:txBody>
      </p:sp>
      <p:sp>
        <p:nvSpPr>
          <p:cNvPr id="16" name="圆角矩形 15"/>
          <p:cNvSpPr/>
          <p:nvPr/>
        </p:nvSpPr>
        <p:spPr>
          <a:xfrm>
            <a:off x="4225925" y="393382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altLang="zh-CN" sz="2600" b="1" dirty="0">
                <a:solidFill>
                  <a:schemeClr val="tx1"/>
                </a:solidFill>
                <a:latin typeface="微软雅黑" panose="020B0503020204020204" pitchFamily="34" charset="-122"/>
                <a:ea typeface="微软雅黑" panose="020B0503020204020204" pitchFamily="34" charset="-122"/>
              </a:rPr>
              <a:t>期权平价公式套利实现</a:t>
            </a:r>
          </a:p>
        </p:txBody>
      </p:sp>
      <p:sp>
        <p:nvSpPr>
          <p:cNvPr id="29" name="椭圆 28"/>
          <p:cNvSpPr/>
          <p:nvPr/>
        </p:nvSpPr>
        <p:spPr>
          <a:xfrm>
            <a:off x="4398963" y="400526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期权风险对冲策略</a:t>
            </a:r>
          </a:p>
        </p:txBody>
      </p:sp>
      <p:sp>
        <p:nvSpPr>
          <p:cNvPr id="25" name="圆角矩形 24"/>
          <p:cNvSpPr/>
          <p:nvPr/>
        </p:nvSpPr>
        <p:spPr>
          <a:xfrm>
            <a:off x="4227513" y="191293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期权希腊字母对冲</a:t>
            </a:r>
          </a:p>
        </p:txBody>
      </p:sp>
      <p:sp>
        <p:nvSpPr>
          <p:cNvPr id="26" name="圆角矩形 25"/>
          <p:cNvSpPr/>
          <p:nvPr/>
        </p:nvSpPr>
        <p:spPr>
          <a:xfrm>
            <a:off x="4227513" y="290830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期权风险对冲恒等式</a:t>
            </a: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nvSpPr>
        <p:spPr>
          <a:xfrm>
            <a:off x="4398963" y="496887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4216400" y="587851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期权波动率交易策略实现</a:t>
            </a:r>
          </a:p>
        </p:txBody>
      </p:sp>
      <p:sp>
        <p:nvSpPr>
          <p:cNvPr id="3" name="椭圆 2"/>
          <p:cNvSpPr/>
          <p:nvPr/>
        </p:nvSpPr>
        <p:spPr>
          <a:xfrm>
            <a:off x="4389438" y="596582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sz="1600" b="1" dirty="0"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2781300" y="1341120"/>
          <a:ext cx="930910" cy="295910"/>
        </p:xfrm>
        <a:graphic>
          <a:graphicData uri="http://schemas.openxmlformats.org/presentationml/2006/ole">
            <mc:AlternateContent xmlns:mc="http://schemas.openxmlformats.org/markup-compatibility/2006">
              <mc:Choice xmlns:v="urn:schemas-microsoft-com:vml" Requires="v">
                <p:oleObj spid="_x0000_s20521"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2781300" y="1341120"/>
                        <a:ext cx="930910" cy="295910"/>
                      </a:xfrm>
                      <a:prstGeom prst="rect">
                        <a:avLst/>
                      </a:prstGeom>
                      <a:noFill/>
                      <a:ln w="38100">
                        <a:noFill/>
                        <a:miter/>
                      </a:ln>
                    </p:spPr>
                  </p:pic>
                </p:oleObj>
              </mc:Fallback>
            </mc:AlternateContent>
          </a:graphicData>
        </a:graphic>
      </p:graphicFrame>
      <p:graphicFrame>
        <p:nvGraphicFramePr>
          <p:cNvPr id="2" name="对象 -2147482524"/>
          <p:cNvGraphicFramePr>
            <a:graphicFrameLocks noChangeAspect="1"/>
          </p:cNvGraphicFramePr>
          <p:nvPr/>
        </p:nvGraphicFramePr>
        <p:xfrm>
          <a:off x="476885" y="1786255"/>
          <a:ext cx="11340465" cy="4789805"/>
        </p:xfrm>
        <a:graphic>
          <a:graphicData uri="http://schemas.openxmlformats.org/presentationml/2006/ole">
            <mc:AlternateContent xmlns:mc="http://schemas.openxmlformats.org/markup-compatibility/2006">
              <mc:Choice xmlns:v="urn:schemas-microsoft-com:vml" Requires="v">
                <p:oleObj spid="_x0000_s20522" r:id="rId5" imgW="6159500" imgH="2602865" progId="Equation.DSMT4">
                  <p:embed/>
                </p:oleObj>
              </mc:Choice>
              <mc:Fallback>
                <p:oleObj r:id="rId5" imgW="6159500" imgH="2602865" progId="Equation.DSMT4">
                  <p:embed/>
                  <p:pic>
                    <p:nvPicPr>
                      <p:cNvPr id="0" name="图片 3075"/>
                      <p:cNvPicPr/>
                      <p:nvPr/>
                    </p:nvPicPr>
                    <p:blipFill>
                      <a:blip r:embed="rId6"/>
                      <a:stretch>
                        <a:fillRect/>
                      </a:stretch>
                    </p:blipFill>
                    <p:spPr>
                      <a:xfrm>
                        <a:off x="476885" y="1786255"/>
                        <a:ext cx="11340465" cy="47898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sz="1600" b="1" dirty="0"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2781300" y="1341120"/>
          <a:ext cx="930910" cy="295910"/>
        </p:xfrm>
        <a:graphic>
          <a:graphicData uri="http://schemas.openxmlformats.org/presentationml/2006/ole">
            <mc:AlternateContent xmlns:mc="http://schemas.openxmlformats.org/markup-compatibility/2006">
              <mc:Choice xmlns:v="urn:schemas-microsoft-com:vml" Requires="v">
                <p:oleObj spid="_x0000_s21545"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2781300" y="1341120"/>
                        <a:ext cx="930910" cy="295910"/>
                      </a:xfrm>
                      <a:prstGeom prst="rect">
                        <a:avLst/>
                      </a:prstGeom>
                      <a:noFill/>
                      <a:ln w="38100">
                        <a:noFill/>
                        <a:miter/>
                      </a:ln>
                    </p:spPr>
                  </p:pic>
                </p:oleObj>
              </mc:Fallback>
            </mc:AlternateContent>
          </a:graphicData>
        </a:graphic>
      </p:graphicFrame>
      <p:graphicFrame>
        <p:nvGraphicFramePr>
          <p:cNvPr id="4" name="对象 3"/>
          <p:cNvGraphicFramePr/>
          <p:nvPr/>
        </p:nvGraphicFramePr>
        <p:xfrm>
          <a:off x="407670" y="1724660"/>
          <a:ext cx="11621135" cy="4788535"/>
        </p:xfrm>
        <a:graphic>
          <a:graphicData uri="http://schemas.openxmlformats.org/presentationml/2006/ole">
            <mc:AlternateContent xmlns:mc="http://schemas.openxmlformats.org/markup-compatibility/2006">
              <mc:Choice xmlns:v="urn:schemas-microsoft-com:vml" Requires="v">
                <p:oleObj spid="_x0000_s21546" r:id="rId5" imgW="5067300" imgH="2628900" progId="Equation.DSMT4">
                  <p:embed/>
                </p:oleObj>
              </mc:Choice>
              <mc:Fallback>
                <p:oleObj r:id="rId5" imgW="5067300" imgH="2628900" progId="Equation.DSMT4">
                  <p:embed/>
                  <p:pic>
                    <p:nvPicPr>
                      <p:cNvPr id="0" name="图片 6"/>
                      <p:cNvPicPr/>
                      <p:nvPr/>
                    </p:nvPicPr>
                    <p:blipFill>
                      <a:blip r:embed="rId6"/>
                      <a:stretch>
                        <a:fillRect/>
                      </a:stretch>
                    </p:blipFill>
                    <p:spPr>
                      <a:xfrm>
                        <a:off x="407670" y="1724660"/>
                        <a:ext cx="11621135" cy="4788535"/>
                      </a:xfrm>
                      <a:prstGeom prst="rect">
                        <a:avLst/>
                      </a:prstGeom>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欧式及美式期权的</a:t>
            </a:r>
            <a:r>
              <a:rPr lang="en-US" sz="1600" dirty="0" smtClean="0"/>
              <a:t>            </a:t>
            </a:r>
            <a:r>
              <a:rPr sz="1600" dirty="0" smtClean="0"/>
              <a:t>总为正，并且与股票价格的变化如下图所示：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836930" y="1484630"/>
          <a:ext cx="930910" cy="295910"/>
        </p:xfrm>
        <a:graphic>
          <a:graphicData uri="http://schemas.openxmlformats.org/presentationml/2006/ole">
            <mc:AlternateContent xmlns:mc="http://schemas.openxmlformats.org/markup-compatibility/2006">
              <mc:Choice xmlns:v="urn:schemas-microsoft-com:vml" Requires="v">
                <p:oleObj spid="_x0000_s22569"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836930" y="1484630"/>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2209165" y="1954530"/>
          <a:ext cx="542290" cy="332105"/>
        </p:xfrm>
        <a:graphic>
          <a:graphicData uri="http://schemas.openxmlformats.org/presentationml/2006/ole">
            <mc:AlternateContent xmlns:mc="http://schemas.openxmlformats.org/markup-compatibility/2006">
              <mc:Choice xmlns:v="urn:schemas-microsoft-com:vml" Requires="v">
                <p:oleObj spid="_x0000_s22570" r:id="rId5" imgW="554355" imgH="344805" progId="Equation.DSMT4">
                  <p:embed/>
                </p:oleObj>
              </mc:Choice>
              <mc:Fallback>
                <p:oleObj r:id="rId5" imgW="554355" imgH="344805" progId="Equation.DSMT4">
                  <p:embed/>
                  <p:pic>
                    <p:nvPicPr>
                      <p:cNvPr id="0" name="图片 17"/>
                      <p:cNvPicPr/>
                      <p:nvPr/>
                    </p:nvPicPr>
                    <p:blipFill>
                      <a:blip r:embed="rId6"/>
                      <a:stretch>
                        <a:fillRect/>
                      </a:stretch>
                    </p:blipFill>
                    <p:spPr>
                      <a:xfrm>
                        <a:off x="2209165" y="1954530"/>
                        <a:ext cx="542290" cy="332105"/>
                      </a:xfrm>
                      <a:prstGeom prst="rect">
                        <a:avLst/>
                      </a:prstGeom>
                    </p:spPr>
                  </p:pic>
                </p:oleObj>
              </mc:Fallback>
            </mc:AlternateContent>
          </a:graphicData>
        </a:graphic>
      </p:graphicFrame>
      <p:pic>
        <p:nvPicPr>
          <p:cNvPr id="4" name="图片 3"/>
          <p:cNvPicPr>
            <a:picLocks noChangeAspect="1"/>
          </p:cNvPicPr>
          <p:nvPr/>
        </p:nvPicPr>
        <p:blipFill>
          <a:blip r:embed="rId7"/>
          <a:stretch>
            <a:fillRect/>
          </a:stretch>
        </p:blipFill>
        <p:spPr>
          <a:xfrm>
            <a:off x="44450" y="2352040"/>
            <a:ext cx="4981575" cy="3552825"/>
          </a:xfrm>
          <a:prstGeom prst="rect">
            <a:avLst/>
          </a:prstGeom>
        </p:spPr>
      </p:pic>
      <p:sp>
        <p:nvSpPr>
          <p:cNvPr id="7" name="矩形 6"/>
          <p:cNvSpPr/>
          <p:nvPr/>
        </p:nvSpPr>
        <p:spPr>
          <a:xfrm>
            <a:off x="5013325" y="2420620"/>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229225" y="2416810"/>
            <a:ext cx="3718560" cy="424624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vega=blsvega(newprice,x*pad,r*pad,newtime,0.2*pad)</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8817610" y="2420620"/>
            <a:ext cx="3284220" cy="3415030"/>
          </a:xfrm>
          <a:prstGeom prst="rect">
            <a:avLst/>
          </a:prstGeom>
          <a:noFill/>
        </p:spPr>
        <p:txBody>
          <a:bodyPr wrap="square" rtlCol="0" anchor="t">
            <a:spAutoFit/>
          </a:bodyPr>
          <a:lstStyle/>
          <a:p>
            <a:pPr marL="0" indent="0"/>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pPr marL="0" indent="0"/>
            <a:r>
              <a:rPr lang="en-US">
                <a:latin typeface="Times New Roman" panose="02020603050405020304" pitchFamily="18" charset="0"/>
                <a:cs typeface="Times New Roman" panose="02020603050405020304" pitchFamily="18" charset="0"/>
                <a:sym typeface="+mn-ea"/>
              </a:rPr>
              <a:t>plt.figure()</a:t>
            </a:r>
          </a:p>
          <a:p>
            <a:pPr marL="0" indent="0"/>
            <a:r>
              <a:rPr lang="en-US">
                <a:latin typeface="Times New Roman" panose="02020603050405020304" pitchFamily="18" charset="0"/>
                <a:cs typeface="Times New Roman" panose="02020603050405020304" pitchFamily="18" charset="0"/>
                <a:sym typeface="+mn-ea"/>
              </a:rPr>
              <a:t>ax3=plt.axes(projection='3d')</a:t>
            </a:r>
          </a:p>
          <a:p>
            <a:pPr marL="0" indent="0"/>
            <a:r>
              <a:rPr lang="en-US">
                <a:latin typeface="Times New Roman" panose="02020603050405020304" pitchFamily="18" charset="0"/>
                <a:cs typeface="Times New Roman" panose="02020603050405020304" pitchFamily="18" charset="0"/>
                <a:sym typeface="+mn-ea"/>
              </a:rPr>
              <a:t>X,Y=np.meshgrid(s,t)</a:t>
            </a:r>
          </a:p>
          <a:p>
            <a:pPr marL="0" indent="0"/>
            <a:r>
              <a:rPr lang="en-US">
                <a:latin typeface="Times New Roman" panose="02020603050405020304" pitchFamily="18" charset="0"/>
                <a:cs typeface="Times New Roman" panose="02020603050405020304" pitchFamily="18" charset="0"/>
                <a:sym typeface="+mn-ea"/>
              </a:rPr>
              <a:t>Z=vega</a:t>
            </a:r>
          </a:p>
          <a:p>
            <a:pPr marL="0" indent="0"/>
            <a:r>
              <a:rPr lang="en-US">
                <a:latin typeface="Times New Roman" panose="02020603050405020304" pitchFamily="18" charset="0"/>
                <a:cs typeface="Times New Roman" panose="02020603050405020304" pitchFamily="18" charset="0"/>
                <a:sym typeface="+mn-ea"/>
              </a:rPr>
              <a:t>ax3.plot_surface(X,Y,Z,cmap='rainbow')</a:t>
            </a:r>
          </a:p>
          <a:p>
            <a:pPr marL="0" indent="0"/>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Vega</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plt.show()</a:t>
            </a:r>
            <a:endParaRPr lang="zh-CN" altLang="en-US"/>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4</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同样采用股票A：当前股票价格为100美元，对应的期权行使价格为101美元，市场无风险利率为4%，股票波动率为15%，期权期限为20周。</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t>表示的经济含义为：当股票波动率增加1%时，期权价格会相应增长</a:t>
            </a:r>
            <a:r>
              <a:rPr sz="1600" dirty="0" smtClean="0">
                <a:latin typeface="Times New Roman" panose="02020603050405020304" pitchFamily="18" charset="0"/>
                <a:cs typeface="Times New Roman" panose="02020603050405020304" pitchFamily="18" charset="0"/>
              </a:rPr>
              <a:t>0.01×24.605=0.24605。</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981075" y="2636520"/>
          <a:ext cx="267970" cy="310515"/>
        </p:xfrm>
        <a:graphic>
          <a:graphicData uri="http://schemas.openxmlformats.org/presentationml/2006/ole">
            <mc:AlternateContent xmlns:mc="http://schemas.openxmlformats.org/markup-compatibility/2006">
              <mc:Choice xmlns:v="urn:schemas-microsoft-com:vml" Requires="v">
                <p:oleObj spid="_x0000_s23713"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981075" y="263652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781810" y="2666683"/>
          <a:ext cx="250190" cy="224790"/>
        </p:xfrm>
        <a:graphic>
          <a:graphicData uri="http://schemas.openxmlformats.org/presentationml/2006/ole">
            <mc:AlternateContent xmlns:mc="http://schemas.openxmlformats.org/markup-compatibility/2006">
              <mc:Choice xmlns:v="urn:schemas-microsoft-com:vml" Requires="v">
                <p:oleObj spid="_x0000_s23714"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1781810" y="266668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564448" y="2692401"/>
          <a:ext cx="173355" cy="173355"/>
        </p:xfrm>
        <a:graphic>
          <a:graphicData uri="http://schemas.openxmlformats.org/presentationml/2006/ole">
            <mc:AlternateContent xmlns:mc="http://schemas.openxmlformats.org/markup-compatibility/2006">
              <mc:Choice xmlns:v="urn:schemas-microsoft-com:vml" Requires="v">
                <p:oleObj spid="_x0000_s23715"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2564448" y="269240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319781" y="2653666"/>
          <a:ext cx="212090" cy="241935"/>
        </p:xfrm>
        <a:graphic>
          <a:graphicData uri="http://schemas.openxmlformats.org/presentationml/2006/ole">
            <mc:AlternateContent xmlns:mc="http://schemas.openxmlformats.org/markup-compatibility/2006">
              <mc:Choice xmlns:v="urn:schemas-microsoft-com:vml" Requires="v">
                <p:oleObj spid="_x0000_s23716"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3319781" y="265366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079240" y="2640648"/>
          <a:ext cx="212090" cy="224790"/>
        </p:xfrm>
        <a:graphic>
          <a:graphicData uri="http://schemas.openxmlformats.org/presentationml/2006/ole">
            <mc:AlternateContent xmlns:mc="http://schemas.openxmlformats.org/markup-compatibility/2006">
              <mc:Choice xmlns:v="urn:schemas-microsoft-com:vml" Requires="v">
                <p:oleObj spid="_x0000_s23717"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4079240" y="2640648"/>
                        <a:ext cx="212090" cy="224790"/>
                      </a:xfrm>
                      <a:prstGeom prst="rect">
                        <a:avLst/>
                      </a:prstGeom>
                      <a:noFill/>
                      <a:ln w="38100">
                        <a:noFill/>
                        <a:miter/>
                      </a:ln>
                    </p:spPr>
                  </p:pic>
                </p:oleObj>
              </mc:Fallback>
            </mc:AlternateContent>
          </a:graphicData>
        </a:graphic>
      </p:graphicFrame>
      <p:graphicFrame>
        <p:nvGraphicFramePr>
          <p:cNvPr id="15" name="对象 -2147482241"/>
          <p:cNvGraphicFramePr/>
          <p:nvPr/>
        </p:nvGraphicFramePr>
        <p:xfrm>
          <a:off x="773430" y="1315085"/>
          <a:ext cx="930910" cy="295910"/>
        </p:xfrm>
        <a:graphic>
          <a:graphicData uri="http://schemas.openxmlformats.org/presentationml/2006/ole">
            <mc:AlternateContent xmlns:mc="http://schemas.openxmlformats.org/markup-compatibility/2006">
              <mc:Choice xmlns:v="urn:schemas-microsoft-com:vml" Requires="v">
                <p:oleObj spid="_x0000_s23718" r:id="rId13" imgW="571500" imgH="203200" progId="Equation.DSMT4">
                  <p:embed/>
                </p:oleObj>
              </mc:Choice>
              <mc:Fallback>
                <p:oleObj r:id="rId13" imgW="571500" imgH="203200" progId="Equation.DSMT4">
                  <p:embed/>
                  <p:pic>
                    <p:nvPicPr>
                      <p:cNvPr id="0" name="图片 43"/>
                      <p:cNvPicPr/>
                      <p:nvPr/>
                    </p:nvPicPr>
                    <p:blipFill>
                      <a:blip r:embed="rId14"/>
                      <a:stretch>
                        <a:fillRect/>
                      </a:stretch>
                    </p:blipFill>
                    <p:spPr>
                      <a:xfrm>
                        <a:off x="773430" y="1315085"/>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5733415" y="2625725"/>
          <a:ext cx="542290" cy="332105"/>
        </p:xfrm>
        <a:graphic>
          <a:graphicData uri="http://schemas.openxmlformats.org/presentationml/2006/ole">
            <mc:AlternateContent xmlns:mc="http://schemas.openxmlformats.org/markup-compatibility/2006">
              <mc:Choice xmlns:v="urn:schemas-microsoft-com:vml" Requires="v">
                <p:oleObj spid="_x0000_s23719" r:id="rId15" imgW="554355" imgH="344805" progId="Equation.DSMT4">
                  <p:embed/>
                </p:oleObj>
              </mc:Choice>
              <mc:Fallback>
                <p:oleObj r:id="rId15" imgW="554355" imgH="344805" progId="Equation.DSMT4">
                  <p:embed/>
                  <p:pic>
                    <p:nvPicPr>
                      <p:cNvPr id="0" name="图片 17"/>
                      <p:cNvPicPr/>
                      <p:nvPr/>
                    </p:nvPicPr>
                    <p:blipFill>
                      <a:blip r:embed="rId16"/>
                      <a:stretch>
                        <a:fillRect/>
                      </a:stretch>
                    </p:blipFill>
                    <p:spPr>
                      <a:xfrm>
                        <a:off x="5733415" y="2625725"/>
                        <a:ext cx="542290" cy="332105"/>
                      </a:xfrm>
                      <a:prstGeom prst="rect">
                        <a:avLst/>
                      </a:prstGeom>
                    </p:spPr>
                  </p:pic>
                </p:oleObj>
              </mc:Fallback>
            </mc:AlternateContent>
          </a:graphicData>
        </a:graphic>
      </p:graphicFrame>
      <p:graphicFrame>
        <p:nvGraphicFramePr>
          <p:cNvPr id="3" name="对象 -2147482531"/>
          <p:cNvGraphicFramePr>
            <a:graphicFrameLocks noChangeAspect="1"/>
          </p:cNvGraphicFramePr>
          <p:nvPr/>
        </p:nvGraphicFramePr>
        <p:xfrm>
          <a:off x="3883025" y="3143885"/>
          <a:ext cx="4243070" cy="599440"/>
        </p:xfrm>
        <a:graphic>
          <a:graphicData uri="http://schemas.openxmlformats.org/presentationml/2006/ole">
            <mc:AlternateContent xmlns:mc="http://schemas.openxmlformats.org/markup-compatibility/2006">
              <mc:Choice xmlns:v="urn:schemas-microsoft-com:vml" Requires="v">
                <p:oleObj spid="_x0000_s23720" r:id="rId17" imgW="1816100" imgH="254000" progId="Equation.DSMT4">
                  <p:embed/>
                </p:oleObj>
              </mc:Choice>
              <mc:Fallback>
                <p:oleObj r:id="rId17" imgW="1816100" imgH="254000" progId="Equation.DSMT4">
                  <p:embed/>
                  <p:pic>
                    <p:nvPicPr>
                      <p:cNvPr id="0" name="图片 3"/>
                      <p:cNvPicPr/>
                      <p:nvPr/>
                    </p:nvPicPr>
                    <p:blipFill>
                      <a:blip r:embed="rId18"/>
                      <a:stretch>
                        <a:fillRect/>
                      </a:stretch>
                    </p:blipFill>
                    <p:spPr>
                      <a:xfrm>
                        <a:off x="3883025" y="3143885"/>
                        <a:ext cx="4243070" cy="5994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期权价格随利率变化的速率。用公式可以表示为期权价格对利率的偏导数：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r>
              <a:rPr sz="1600" dirty="0" smtClean="0"/>
              <a:t>对于一个无股息股票欧式看涨期权和看跌期权，其</a:t>
            </a:r>
            <a:r>
              <a:rPr lang="en-US" sz="1600" dirty="0" smtClean="0"/>
              <a:t>          </a:t>
            </a:r>
            <a:r>
              <a:rPr sz="1600" dirty="0" smtClean="0"/>
              <a:t>为：</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836930" y="1484630"/>
          <a:ext cx="895350" cy="288290"/>
        </p:xfrm>
        <a:graphic>
          <a:graphicData uri="http://schemas.openxmlformats.org/presentationml/2006/ole">
            <mc:AlternateContent xmlns:mc="http://schemas.openxmlformats.org/markup-compatibility/2006">
              <mc:Choice xmlns:v="urn:schemas-microsoft-com:vml" Requires="v">
                <p:oleObj spid="_x0000_s24677"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836930" y="1484630"/>
                        <a:ext cx="895350" cy="288290"/>
                      </a:xfrm>
                      <a:prstGeom prst="rect">
                        <a:avLst/>
                      </a:prstGeom>
                      <a:noFill/>
                      <a:ln w="38100">
                        <a:noFill/>
                        <a:miter/>
                      </a:ln>
                    </p:spPr>
                  </p:pic>
                </p:oleObj>
              </mc:Fallback>
            </mc:AlternateContent>
          </a:graphicData>
        </a:graphic>
      </p:graphicFrame>
      <p:graphicFrame>
        <p:nvGraphicFramePr>
          <p:cNvPr id="2" name="对象 -2147482529"/>
          <p:cNvGraphicFramePr>
            <a:graphicFrameLocks noChangeAspect="1"/>
          </p:cNvGraphicFramePr>
          <p:nvPr/>
        </p:nvGraphicFramePr>
        <p:xfrm>
          <a:off x="5373370" y="2348865"/>
          <a:ext cx="962660" cy="718185"/>
        </p:xfrm>
        <a:graphic>
          <a:graphicData uri="http://schemas.openxmlformats.org/presentationml/2006/ole">
            <mc:AlternateContent xmlns:mc="http://schemas.openxmlformats.org/markup-compatibility/2006">
              <mc:Choice xmlns:v="urn:schemas-microsoft-com:vml" Requires="v">
                <p:oleObj spid="_x0000_s24678" r:id="rId5" imgW="533400" imgH="393700" progId="Equation.DSMT4">
                  <p:embed/>
                </p:oleObj>
              </mc:Choice>
              <mc:Fallback>
                <p:oleObj r:id="rId5" imgW="533400" imgH="393700" progId="Equation.DSMT4">
                  <p:embed/>
                  <p:pic>
                    <p:nvPicPr>
                      <p:cNvPr id="0" name="图片 3075"/>
                      <p:cNvPicPr/>
                      <p:nvPr/>
                    </p:nvPicPr>
                    <p:blipFill>
                      <a:blip r:embed="rId6"/>
                      <a:stretch>
                        <a:fillRect/>
                      </a:stretch>
                    </p:blipFill>
                    <p:spPr>
                      <a:xfrm>
                        <a:off x="5373370" y="2348865"/>
                        <a:ext cx="962660" cy="718185"/>
                      </a:xfrm>
                      <a:prstGeom prst="rect">
                        <a:avLst/>
                      </a:prstGeom>
                      <a:noFill/>
                      <a:ln w="38100">
                        <a:noFill/>
                        <a:miter/>
                      </a:ln>
                    </p:spPr>
                  </p:pic>
                </p:oleObj>
              </mc:Fallback>
            </mc:AlternateContent>
          </a:graphicData>
        </a:graphic>
      </p:graphicFrame>
      <p:graphicFrame>
        <p:nvGraphicFramePr>
          <p:cNvPr id="7" name="对象 6"/>
          <p:cNvGraphicFramePr/>
          <p:nvPr/>
        </p:nvGraphicFramePr>
        <p:xfrm>
          <a:off x="4987925" y="3297555"/>
          <a:ext cx="564515" cy="340995"/>
        </p:xfrm>
        <a:graphic>
          <a:graphicData uri="http://schemas.openxmlformats.org/presentationml/2006/ole">
            <mc:AlternateContent xmlns:mc="http://schemas.openxmlformats.org/markup-compatibility/2006">
              <mc:Choice xmlns:v="urn:schemas-microsoft-com:vml" Requires="v">
                <p:oleObj spid="_x0000_s24679" r:id="rId7" imgW="443865" imgH="290830" progId="Equation.DSMT4">
                  <p:embed/>
                </p:oleObj>
              </mc:Choice>
              <mc:Fallback>
                <p:oleObj r:id="rId7" imgW="443865" imgH="290830" progId="Equation.DSMT4">
                  <p:embed/>
                  <p:pic>
                    <p:nvPicPr>
                      <p:cNvPr id="0" name="图片 7"/>
                      <p:cNvPicPr/>
                      <p:nvPr/>
                    </p:nvPicPr>
                    <p:blipFill>
                      <a:blip r:embed="rId8"/>
                      <a:stretch>
                        <a:fillRect/>
                      </a:stretch>
                    </p:blipFill>
                    <p:spPr>
                      <a:xfrm>
                        <a:off x="4987925" y="3297555"/>
                        <a:ext cx="564515" cy="340995"/>
                      </a:xfrm>
                      <a:prstGeom prst="rect">
                        <a:avLst/>
                      </a:prstGeom>
                    </p:spPr>
                  </p:pic>
                </p:oleObj>
              </mc:Fallback>
            </mc:AlternateContent>
          </a:graphicData>
        </a:graphic>
      </p:graphicFrame>
      <p:graphicFrame>
        <p:nvGraphicFramePr>
          <p:cNvPr id="3" name="对象 -2147482527"/>
          <p:cNvGraphicFramePr>
            <a:graphicFrameLocks noChangeAspect="1"/>
          </p:cNvGraphicFramePr>
          <p:nvPr/>
        </p:nvGraphicFramePr>
        <p:xfrm>
          <a:off x="4005580" y="3812540"/>
          <a:ext cx="4834890" cy="598805"/>
        </p:xfrm>
        <a:graphic>
          <a:graphicData uri="http://schemas.openxmlformats.org/presentationml/2006/ole">
            <mc:AlternateContent xmlns:mc="http://schemas.openxmlformats.org/markup-compatibility/2006">
              <mc:Choice xmlns:v="urn:schemas-microsoft-com:vml" Requires="v">
                <p:oleObj spid="_x0000_s24680" r:id="rId9" imgW="1968500" imgH="241300" progId="Equation.DSMT4">
                  <p:embed/>
                </p:oleObj>
              </mc:Choice>
              <mc:Fallback>
                <p:oleObj r:id="rId9" imgW="1968500" imgH="241300" progId="Equation.DSMT4">
                  <p:embed/>
                  <p:pic>
                    <p:nvPicPr>
                      <p:cNvPr id="0" name="图片 8"/>
                      <p:cNvPicPr/>
                      <p:nvPr/>
                    </p:nvPicPr>
                    <p:blipFill>
                      <a:blip r:embed="rId10"/>
                      <a:stretch>
                        <a:fillRect/>
                      </a:stretch>
                    </p:blipFill>
                    <p:spPr>
                      <a:xfrm>
                        <a:off x="4005580" y="3812540"/>
                        <a:ext cx="4834890" cy="598805"/>
                      </a:xfrm>
                      <a:prstGeom prst="rect">
                        <a:avLst/>
                      </a:prstGeom>
                      <a:noFill/>
                      <a:ln w="38100">
                        <a:noFill/>
                        <a:miter/>
                      </a:ln>
                    </p:spPr>
                  </p:pic>
                </p:oleObj>
              </mc:Fallback>
            </mc:AlternateContent>
          </a:graphicData>
        </a:graphic>
      </p:graphicFrame>
      <p:graphicFrame>
        <p:nvGraphicFramePr>
          <p:cNvPr id="10" name="对象 -2147482526"/>
          <p:cNvGraphicFramePr>
            <a:graphicFrameLocks noChangeAspect="1"/>
          </p:cNvGraphicFramePr>
          <p:nvPr/>
        </p:nvGraphicFramePr>
        <p:xfrm>
          <a:off x="4005580" y="4585335"/>
          <a:ext cx="5306695" cy="602615"/>
        </p:xfrm>
        <a:graphic>
          <a:graphicData uri="http://schemas.openxmlformats.org/presentationml/2006/ole">
            <mc:AlternateContent xmlns:mc="http://schemas.openxmlformats.org/markup-compatibility/2006">
              <mc:Choice xmlns:v="urn:schemas-microsoft-com:vml" Requires="v">
                <p:oleObj spid="_x0000_s24681" r:id="rId11" imgW="2145665" imgH="241300" progId="Equation.DSMT4">
                  <p:embed/>
                </p:oleObj>
              </mc:Choice>
              <mc:Fallback>
                <p:oleObj r:id="rId11" imgW="2145665" imgH="241300" progId="Equation.DSMT4">
                  <p:embed/>
                  <p:pic>
                    <p:nvPicPr>
                      <p:cNvPr id="0" name="图片 9"/>
                      <p:cNvPicPr/>
                      <p:nvPr/>
                    </p:nvPicPr>
                    <p:blipFill>
                      <a:blip r:embed="rId12"/>
                      <a:stretch>
                        <a:fillRect/>
                      </a:stretch>
                    </p:blipFill>
                    <p:spPr>
                      <a:xfrm>
                        <a:off x="4005580" y="4585335"/>
                        <a:ext cx="5306695" cy="6026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不付红利的欧式看涨期权  </a:t>
            </a:r>
            <a:r>
              <a:rPr lang="en-US" altLang="zh-CN" sz="1600" b="1" dirty="0" smtClean="0"/>
              <a:t>                 </a:t>
            </a:r>
            <a:r>
              <a:rPr sz="1600" b="1" dirty="0" smtClean="0"/>
              <a:t>值</a:t>
            </a:r>
            <a:r>
              <a:rPr lang="zh-CN" sz="1600" b="1" dirty="0" smtClean="0"/>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3042920" y="1294765"/>
          <a:ext cx="981075" cy="340995"/>
        </p:xfrm>
        <a:graphic>
          <a:graphicData uri="http://schemas.openxmlformats.org/presentationml/2006/ole">
            <mc:AlternateContent xmlns:mc="http://schemas.openxmlformats.org/markup-compatibility/2006">
              <mc:Choice xmlns:v="urn:schemas-microsoft-com:vml" Requires="v">
                <p:oleObj spid="_x0000_s25641"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3042920" y="1294765"/>
                        <a:ext cx="981075" cy="340995"/>
                      </a:xfrm>
                      <a:prstGeom prst="rect">
                        <a:avLst/>
                      </a:prstGeom>
                      <a:noFill/>
                      <a:ln w="38100">
                        <a:noFill/>
                        <a:miter/>
                      </a:ln>
                    </p:spPr>
                  </p:pic>
                </p:oleObj>
              </mc:Fallback>
            </mc:AlternateContent>
          </a:graphicData>
        </a:graphic>
      </p:graphicFrame>
      <p:graphicFrame>
        <p:nvGraphicFramePr>
          <p:cNvPr id="2" name="对象 -2147482508"/>
          <p:cNvGraphicFramePr>
            <a:graphicFrameLocks noChangeAspect="1"/>
          </p:cNvGraphicFramePr>
          <p:nvPr/>
        </p:nvGraphicFramePr>
        <p:xfrm>
          <a:off x="116840" y="1635760"/>
          <a:ext cx="12027535" cy="4882515"/>
        </p:xfrm>
        <a:graphic>
          <a:graphicData uri="http://schemas.openxmlformats.org/presentationml/2006/ole">
            <mc:AlternateContent xmlns:mc="http://schemas.openxmlformats.org/markup-compatibility/2006">
              <mc:Choice xmlns:v="urn:schemas-microsoft-com:vml" Requires="v">
                <p:oleObj spid="_x0000_s25642" r:id="rId5" imgW="7340600" imgH="2959100" progId="Equation.DSMT4">
                  <p:embed/>
                </p:oleObj>
              </mc:Choice>
              <mc:Fallback>
                <p:oleObj r:id="rId5" imgW="7340600" imgH="2959100" progId="Equation.DSMT4">
                  <p:embed/>
                  <p:pic>
                    <p:nvPicPr>
                      <p:cNvPr id="0" name="图片 11"/>
                      <p:cNvPicPr/>
                      <p:nvPr/>
                    </p:nvPicPr>
                    <p:blipFill>
                      <a:blip r:embed="rId6"/>
                      <a:stretch>
                        <a:fillRect/>
                      </a:stretch>
                    </p:blipFill>
                    <p:spPr>
                      <a:xfrm>
                        <a:off x="116840" y="1635760"/>
                        <a:ext cx="12027535" cy="488251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当利率上涨时，看涨期权的价格将随利率</a:t>
            </a:r>
            <a:r>
              <a:rPr lang="en-US" sz="1600" dirty="0" smtClean="0"/>
              <a:t>   </a:t>
            </a:r>
            <a:r>
              <a:rPr sz="1600" dirty="0" smtClean="0"/>
              <a:t>上涨</a:t>
            </a:r>
            <a:r>
              <a:rPr lang="en-US" sz="1600" dirty="0" smtClean="0"/>
              <a:t>         </a:t>
            </a:r>
            <a:r>
              <a:rPr sz="1600" dirty="0" smtClean="0"/>
              <a:t>。由此可以发现，</a:t>
            </a:r>
            <a:r>
              <a:rPr lang="en-US" sz="1600" dirty="0" smtClean="0"/>
              <a:t>       </a:t>
            </a:r>
            <a:r>
              <a:rPr sz="1600" dirty="0" smtClean="0"/>
              <a:t>可以当作替换标的资产与对应期权的分析指标，当利率上升，可以选择期权头寸，剩余选择存入银行获取利息。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836930" y="1341120"/>
          <a:ext cx="895350" cy="288290"/>
        </p:xfrm>
        <a:graphic>
          <a:graphicData uri="http://schemas.openxmlformats.org/presentationml/2006/ole">
            <mc:AlternateContent xmlns:mc="http://schemas.openxmlformats.org/markup-compatibility/2006">
              <mc:Choice xmlns:v="urn:schemas-microsoft-com:vml" Requires="v">
                <p:oleObj spid="_x0000_s26705"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836930" y="1341120"/>
                        <a:ext cx="895350" cy="288290"/>
                      </a:xfrm>
                      <a:prstGeom prst="rect">
                        <a:avLst/>
                      </a:prstGeom>
                      <a:noFill/>
                      <a:ln w="38100">
                        <a:noFill/>
                        <a:miter/>
                      </a:ln>
                    </p:spPr>
                  </p:pic>
                </p:oleObj>
              </mc:Fallback>
            </mc:AlternateContent>
          </a:graphicData>
        </a:graphic>
      </p:graphicFrame>
      <p:graphicFrame>
        <p:nvGraphicFramePr>
          <p:cNvPr id="7" name="对象 6"/>
          <p:cNvGraphicFramePr/>
          <p:nvPr/>
        </p:nvGraphicFramePr>
        <p:xfrm>
          <a:off x="4725670" y="1799590"/>
          <a:ext cx="463550" cy="307975"/>
        </p:xfrm>
        <a:graphic>
          <a:graphicData uri="http://schemas.openxmlformats.org/presentationml/2006/ole">
            <mc:AlternateContent xmlns:mc="http://schemas.openxmlformats.org/markup-compatibility/2006">
              <mc:Choice xmlns:v="urn:schemas-microsoft-com:vml" Requires="v">
                <p:oleObj spid="_x0000_s26706" r:id="rId5" imgW="443865" imgH="290830" progId="Equation.DSMT4">
                  <p:embed/>
                </p:oleObj>
              </mc:Choice>
              <mc:Fallback>
                <p:oleObj r:id="rId5" imgW="443865" imgH="290830" progId="Equation.DSMT4">
                  <p:embed/>
                  <p:pic>
                    <p:nvPicPr>
                      <p:cNvPr id="0" name="图片 7"/>
                      <p:cNvPicPr/>
                      <p:nvPr/>
                    </p:nvPicPr>
                    <p:blipFill>
                      <a:blip r:embed="rId6"/>
                      <a:stretch>
                        <a:fillRect/>
                      </a:stretch>
                    </p:blipFill>
                    <p:spPr>
                      <a:xfrm>
                        <a:off x="4725670" y="1799590"/>
                        <a:ext cx="463550" cy="307975"/>
                      </a:xfrm>
                      <a:prstGeom prst="rect">
                        <a:avLst/>
                      </a:prstGeom>
                    </p:spPr>
                  </p:pic>
                </p:oleObj>
              </mc:Fallback>
            </mc:AlternateContent>
          </a:graphicData>
        </a:graphic>
      </p:graphicFrame>
      <p:graphicFrame>
        <p:nvGraphicFramePr>
          <p:cNvPr id="12" name="对象 11"/>
          <p:cNvGraphicFramePr/>
          <p:nvPr/>
        </p:nvGraphicFramePr>
        <p:xfrm>
          <a:off x="4221480" y="1878965"/>
          <a:ext cx="183515" cy="175260"/>
        </p:xfrm>
        <a:graphic>
          <a:graphicData uri="http://schemas.openxmlformats.org/presentationml/2006/ole">
            <mc:AlternateContent xmlns:mc="http://schemas.openxmlformats.org/markup-compatibility/2006">
              <mc:Choice xmlns:v="urn:schemas-microsoft-com:vml" Requires="v">
                <p:oleObj spid="_x0000_s26707" r:id="rId7" imgW="114300" imgH="127000" progId="Equation.DSMT4">
                  <p:embed/>
                </p:oleObj>
              </mc:Choice>
              <mc:Fallback>
                <p:oleObj r:id="rId7" imgW="114300" imgH="127000" progId="Equation.DSMT4">
                  <p:embed/>
                  <p:pic>
                    <p:nvPicPr>
                      <p:cNvPr id="0" name="图片 7"/>
                      <p:cNvPicPr/>
                      <p:nvPr/>
                    </p:nvPicPr>
                    <p:blipFill>
                      <a:blip r:embed="rId8"/>
                      <a:stretch>
                        <a:fillRect/>
                      </a:stretch>
                    </p:blipFill>
                    <p:spPr>
                      <a:xfrm>
                        <a:off x="4221480" y="1878965"/>
                        <a:ext cx="183515" cy="175260"/>
                      </a:xfrm>
                      <a:prstGeom prst="rect">
                        <a:avLst/>
                      </a:prstGeom>
                    </p:spPr>
                  </p:pic>
                </p:oleObj>
              </mc:Fallback>
            </mc:AlternateContent>
          </a:graphicData>
        </a:graphic>
      </p:graphicFrame>
      <p:graphicFrame>
        <p:nvGraphicFramePr>
          <p:cNvPr id="14" name="对象 13"/>
          <p:cNvGraphicFramePr/>
          <p:nvPr/>
        </p:nvGraphicFramePr>
        <p:xfrm>
          <a:off x="6669405" y="1785620"/>
          <a:ext cx="463550" cy="307975"/>
        </p:xfrm>
        <a:graphic>
          <a:graphicData uri="http://schemas.openxmlformats.org/presentationml/2006/ole">
            <mc:AlternateContent xmlns:mc="http://schemas.openxmlformats.org/markup-compatibility/2006">
              <mc:Choice xmlns:v="urn:schemas-microsoft-com:vml" Requires="v">
                <p:oleObj spid="_x0000_s26708" r:id="rId9" imgW="443865" imgH="290830" progId="Equation.DSMT4">
                  <p:embed/>
                </p:oleObj>
              </mc:Choice>
              <mc:Fallback>
                <p:oleObj r:id="rId9" imgW="443865" imgH="290830" progId="Equation.DSMT4">
                  <p:embed/>
                  <p:pic>
                    <p:nvPicPr>
                      <p:cNvPr id="0" name="图片 7"/>
                      <p:cNvPicPr/>
                      <p:nvPr/>
                    </p:nvPicPr>
                    <p:blipFill>
                      <a:blip r:embed="rId6"/>
                      <a:stretch>
                        <a:fillRect/>
                      </a:stretch>
                    </p:blipFill>
                    <p:spPr>
                      <a:xfrm>
                        <a:off x="6669405" y="1785620"/>
                        <a:ext cx="463550" cy="307975"/>
                      </a:xfrm>
                      <a:prstGeom prst="rect">
                        <a:avLst/>
                      </a:prstGeom>
                    </p:spPr>
                  </p:pic>
                </p:oleObj>
              </mc:Fallback>
            </mc:AlternateContent>
          </a:graphicData>
        </a:graphic>
      </p:graphicFrame>
      <p:pic>
        <p:nvPicPr>
          <p:cNvPr id="16" name="图片 15"/>
          <p:cNvPicPr>
            <a:picLocks noChangeAspect="1"/>
          </p:cNvPicPr>
          <p:nvPr/>
        </p:nvPicPr>
        <p:blipFill>
          <a:blip r:embed="rId10"/>
          <a:stretch>
            <a:fillRect/>
          </a:stretch>
        </p:blipFill>
        <p:spPr>
          <a:xfrm>
            <a:off x="-31115" y="2709545"/>
            <a:ext cx="5048250" cy="3495675"/>
          </a:xfrm>
          <a:prstGeom prst="rect">
            <a:avLst/>
          </a:prstGeom>
        </p:spPr>
      </p:pic>
      <p:sp>
        <p:nvSpPr>
          <p:cNvPr id="100" name="文本框 99"/>
          <p:cNvSpPr txBox="1"/>
          <p:nvPr/>
        </p:nvSpPr>
        <p:spPr>
          <a:xfrm>
            <a:off x="5189220" y="2493010"/>
            <a:ext cx="3582035" cy="452310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Rho=blsrho(newprice,50*pad,0.05*pad,newtime,0.2*pad)</a:t>
            </a:r>
          </a:p>
          <a:p>
            <a:pPr marL="0" indent="0"/>
            <a:endParaRPr lang="zh-CN" altLang="en-US" sz="1800">
              <a:cs typeface="Times New Roman" panose="02020603050405020304" pitchFamily="18" charset="0"/>
            </a:endParaRPr>
          </a:p>
          <a:p>
            <a:pPr marL="0" indent="0"/>
            <a:endParaRPr lang="zh-CN" altLang="en-US" sz="1800">
              <a:cs typeface="Times New Roman" panose="02020603050405020304" pitchFamily="18" charset="0"/>
            </a:endParaRPr>
          </a:p>
        </p:txBody>
      </p:sp>
      <p:sp>
        <p:nvSpPr>
          <p:cNvPr id="17" name="文本框 16"/>
          <p:cNvSpPr txBox="1"/>
          <p:nvPr/>
        </p:nvSpPr>
        <p:spPr>
          <a:xfrm>
            <a:off x="9045575" y="2421255"/>
            <a:ext cx="3002280" cy="3415030"/>
          </a:xfrm>
          <a:prstGeom prst="rect">
            <a:avLst/>
          </a:prstGeom>
          <a:noFill/>
        </p:spPr>
        <p:txBody>
          <a:bodyPr wrap="square" rtlCol="0" anchor="t">
            <a:spAutoFit/>
          </a:bodyPr>
          <a:lstStyle/>
          <a:p>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r>
              <a:rPr lang="en-US">
                <a:latin typeface="Times New Roman" panose="02020603050405020304" pitchFamily="18" charset="0"/>
                <a:cs typeface="Times New Roman" panose="02020603050405020304" pitchFamily="18" charset="0"/>
                <a:sym typeface="+mn-ea"/>
              </a:rPr>
              <a:t>plt.figure()</a:t>
            </a:r>
          </a:p>
          <a:p>
            <a:r>
              <a:rPr lang="en-US">
                <a:latin typeface="Times New Roman" panose="02020603050405020304" pitchFamily="18" charset="0"/>
                <a:cs typeface="Times New Roman" panose="02020603050405020304" pitchFamily="18" charset="0"/>
                <a:sym typeface="+mn-ea"/>
              </a:rPr>
              <a:t>ax3=plt.axes(projection='3d')</a:t>
            </a:r>
          </a:p>
          <a:p>
            <a:r>
              <a:rPr lang="en-US">
                <a:latin typeface="Times New Roman" panose="02020603050405020304" pitchFamily="18" charset="0"/>
                <a:cs typeface="Times New Roman" panose="02020603050405020304" pitchFamily="18" charset="0"/>
                <a:sym typeface="+mn-ea"/>
              </a:rPr>
              <a:t>X,Y=np.meshgrid(s,t)</a:t>
            </a:r>
          </a:p>
          <a:p>
            <a:r>
              <a:rPr lang="en-US">
                <a:latin typeface="Times New Roman" panose="02020603050405020304" pitchFamily="18" charset="0"/>
                <a:cs typeface="Times New Roman" panose="02020603050405020304" pitchFamily="18" charset="0"/>
                <a:sym typeface="+mn-ea"/>
              </a:rPr>
              <a:t>Z=Rho</a:t>
            </a:r>
          </a:p>
          <a:p>
            <a:r>
              <a:rPr lang="en-US">
                <a:latin typeface="Times New Roman" panose="02020603050405020304" pitchFamily="18" charset="0"/>
                <a:cs typeface="Times New Roman" panose="02020603050405020304" pitchFamily="18" charset="0"/>
                <a:sym typeface="+mn-ea"/>
              </a:rPr>
              <a:t>ax3.plot_surface(X,Y,Z,cmap='rainbow')</a:t>
            </a:r>
          </a:p>
          <a:p>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Rho</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plt.show()</a:t>
            </a:r>
            <a:endParaRPr lang="zh-CN" altLang="en-US"/>
          </a:p>
        </p:txBody>
      </p:sp>
      <p:sp>
        <p:nvSpPr>
          <p:cNvPr id="18" name="矩形 17"/>
          <p:cNvSpPr/>
          <p:nvPr/>
        </p:nvSpPr>
        <p:spPr>
          <a:xfrm>
            <a:off x="5017135" y="2477135"/>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5</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对于一个不付红利的欧式看涨期权，其对应股票价格为100美元，期权到期执行价格为101美元，当前市场无风险利率为4%，持有期限为20周（=0.3846年），股票价格波动率为15%。则可得期权的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其表示的经济含义为：当利率增加1%时（如由4%增加到5%），期权价格相应增长大约为0.01×19.3074=0.19.3074。</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7" name="对象 -2147482239"/>
          <p:cNvGraphicFramePr/>
          <p:nvPr/>
        </p:nvGraphicFramePr>
        <p:xfrm>
          <a:off x="786130" y="1290320"/>
          <a:ext cx="895350" cy="288290"/>
        </p:xfrm>
        <a:graphic>
          <a:graphicData uri="http://schemas.openxmlformats.org/presentationml/2006/ole">
            <mc:AlternateContent xmlns:mc="http://schemas.openxmlformats.org/markup-compatibility/2006">
              <mc:Choice xmlns:v="urn:schemas-microsoft-com:vml" Requires="v">
                <p:oleObj spid="_x0000_s27709"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786130" y="1290320"/>
                        <a:ext cx="895350" cy="288290"/>
                      </a:xfrm>
                      <a:prstGeom prst="rect">
                        <a:avLst/>
                      </a:prstGeom>
                      <a:noFill/>
                      <a:ln w="38100">
                        <a:noFill/>
                        <a:miter/>
                      </a:ln>
                    </p:spPr>
                  </p:pic>
                </p:oleObj>
              </mc:Fallback>
            </mc:AlternateContent>
          </a:graphicData>
        </a:graphic>
      </p:graphicFrame>
      <p:graphicFrame>
        <p:nvGraphicFramePr>
          <p:cNvPr id="2" name="对象 -2147482520"/>
          <p:cNvGraphicFramePr>
            <a:graphicFrameLocks noChangeAspect="1"/>
          </p:cNvGraphicFramePr>
          <p:nvPr/>
        </p:nvGraphicFramePr>
        <p:xfrm>
          <a:off x="3573145" y="2564765"/>
          <a:ext cx="5219065" cy="488950"/>
        </p:xfrm>
        <a:graphic>
          <a:graphicData uri="http://schemas.openxmlformats.org/presentationml/2006/ole">
            <mc:AlternateContent xmlns:mc="http://schemas.openxmlformats.org/markup-compatibility/2006">
              <mc:Choice xmlns:v="urn:schemas-microsoft-com:vml" Requires="v">
                <p:oleObj spid="_x0000_s27710" r:id="rId5" imgW="2602865" imgH="241300" progId="Equation.DSMT4">
                  <p:embed/>
                </p:oleObj>
              </mc:Choice>
              <mc:Fallback>
                <p:oleObj r:id="rId5" imgW="2602865" imgH="241300" progId="Equation.DSMT4">
                  <p:embed/>
                  <p:pic>
                    <p:nvPicPr>
                      <p:cNvPr id="0" name="图片 7"/>
                      <p:cNvPicPr/>
                      <p:nvPr/>
                    </p:nvPicPr>
                    <p:blipFill>
                      <a:blip r:embed="rId6"/>
                      <a:stretch>
                        <a:fillRect/>
                      </a:stretch>
                    </p:blipFill>
                    <p:spPr>
                      <a:xfrm>
                        <a:off x="3573145" y="2564765"/>
                        <a:ext cx="5219065" cy="488950"/>
                      </a:xfrm>
                      <a:prstGeom prst="rect">
                        <a:avLst/>
                      </a:prstGeom>
                      <a:noFill/>
                      <a:ln w="38100">
                        <a:noFill/>
                        <a:miter/>
                      </a:ln>
                    </p:spPr>
                  </p:pic>
                </p:oleObj>
              </mc:Fallback>
            </mc:AlternateContent>
          </a:graphicData>
        </a:graphic>
      </p:graphicFrame>
      <p:graphicFrame>
        <p:nvGraphicFramePr>
          <p:cNvPr id="9" name="对象 8"/>
          <p:cNvGraphicFramePr/>
          <p:nvPr/>
        </p:nvGraphicFramePr>
        <p:xfrm>
          <a:off x="8037830" y="2132965"/>
          <a:ext cx="564515" cy="340995"/>
        </p:xfrm>
        <a:graphic>
          <a:graphicData uri="http://schemas.openxmlformats.org/presentationml/2006/ole">
            <mc:AlternateContent xmlns:mc="http://schemas.openxmlformats.org/markup-compatibility/2006">
              <mc:Choice xmlns:v="urn:schemas-microsoft-com:vml" Requires="v">
                <p:oleObj spid="_x0000_s27711" r:id="rId7" imgW="443865" imgH="290830" progId="Equation.DSMT4">
                  <p:embed/>
                </p:oleObj>
              </mc:Choice>
              <mc:Fallback>
                <p:oleObj r:id="rId7" imgW="443865" imgH="290830" progId="Equation.DSMT4">
                  <p:embed/>
                  <p:pic>
                    <p:nvPicPr>
                      <p:cNvPr id="0" name="图片 7"/>
                      <p:cNvPicPr/>
                      <p:nvPr/>
                    </p:nvPicPr>
                    <p:blipFill>
                      <a:blip r:embed="rId8"/>
                      <a:stretch>
                        <a:fillRect/>
                      </a:stretch>
                    </p:blipFill>
                    <p:spPr>
                      <a:xfrm>
                        <a:off x="8037830" y="2132965"/>
                        <a:ext cx="564515" cy="340995"/>
                      </a:xfrm>
                      <a:prstGeom prst="rect">
                        <a:avLst/>
                      </a:prstGeom>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期权价格变动与标的资产市场价格变动的弹性。用公式可以表示为期权价格对</a:t>
            </a:r>
            <a:r>
              <a:rPr sz="1600" dirty="0" smtClean="0">
                <a:sym typeface="+mn-ea"/>
              </a:rPr>
              <a:t>资产市场价格变动</a:t>
            </a:r>
            <a:r>
              <a:rPr sz="1600" dirty="0" smtClean="0"/>
              <a:t>的偏导数：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2" name="对象 -2147482236"/>
          <p:cNvGraphicFramePr/>
          <p:nvPr/>
        </p:nvGraphicFramePr>
        <p:xfrm>
          <a:off x="692785" y="1341120"/>
          <a:ext cx="995680" cy="292735"/>
        </p:xfrm>
        <a:graphic>
          <a:graphicData uri="http://schemas.openxmlformats.org/presentationml/2006/ole">
            <mc:AlternateContent xmlns:mc="http://schemas.openxmlformats.org/markup-compatibility/2006">
              <mc:Choice xmlns:v="urn:schemas-microsoft-com:vml" Requires="v">
                <p:oleObj spid="_x0000_s28713" r:id="rId3" imgW="762000" imgH="203200" progId="Equation.DSMT4">
                  <p:embed/>
                </p:oleObj>
              </mc:Choice>
              <mc:Fallback>
                <p:oleObj r:id="rId3" imgW="762000" imgH="203200" progId="Equation.DSMT4">
                  <p:embed/>
                  <p:pic>
                    <p:nvPicPr>
                      <p:cNvPr id="0" name="图片 45"/>
                      <p:cNvPicPr/>
                      <p:nvPr/>
                    </p:nvPicPr>
                    <p:blipFill>
                      <a:blip r:embed="rId4"/>
                      <a:stretch>
                        <a:fillRect/>
                      </a:stretch>
                    </p:blipFill>
                    <p:spPr>
                      <a:xfrm>
                        <a:off x="692785" y="1341120"/>
                        <a:ext cx="995680" cy="292735"/>
                      </a:xfrm>
                      <a:prstGeom prst="rect">
                        <a:avLst/>
                      </a:prstGeom>
                      <a:noFill/>
                      <a:ln w="38100">
                        <a:noFill/>
                        <a:miter/>
                      </a:ln>
                    </p:spPr>
                  </p:pic>
                </p:oleObj>
              </mc:Fallback>
            </mc:AlternateContent>
          </a:graphicData>
        </a:graphic>
      </p:graphicFrame>
      <p:graphicFrame>
        <p:nvGraphicFramePr>
          <p:cNvPr id="2" name="对象 -2147482518"/>
          <p:cNvGraphicFramePr>
            <a:graphicFrameLocks noChangeAspect="1"/>
          </p:cNvGraphicFramePr>
          <p:nvPr/>
        </p:nvGraphicFramePr>
        <p:xfrm>
          <a:off x="2939415" y="2132965"/>
          <a:ext cx="6524625" cy="845820"/>
        </p:xfrm>
        <a:graphic>
          <a:graphicData uri="http://schemas.openxmlformats.org/presentationml/2006/ole">
            <mc:AlternateContent xmlns:mc="http://schemas.openxmlformats.org/markup-compatibility/2006">
              <mc:Choice xmlns:v="urn:schemas-microsoft-com:vml" Requires="v">
                <p:oleObj spid="_x0000_s28714" r:id="rId5" imgW="3365500" imgH="431800" progId="Equation.DSMT4">
                  <p:embed/>
                </p:oleObj>
              </mc:Choice>
              <mc:Fallback>
                <p:oleObj r:id="rId5" imgW="3365500" imgH="431800" progId="Equation.DSMT4">
                  <p:embed/>
                  <p:pic>
                    <p:nvPicPr>
                      <p:cNvPr id="0" name="图片 12"/>
                      <p:cNvPicPr/>
                      <p:nvPr/>
                    </p:nvPicPr>
                    <p:blipFill>
                      <a:blip r:embed="rId6"/>
                      <a:stretch>
                        <a:fillRect/>
                      </a:stretch>
                    </p:blipFill>
                    <p:spPr>
                      <a:xfrm>
                        <a:off x="2939415" y="2132965"/>
                        <a:ext cx="6524625" cy="845820"/>
                      </a:xfrm>
                      <a:prstGeom prst="rect">
                        <a:avLst/>
                      </a:prstGeom>
                      <a:noFill/>
                      <a:ln w="38100">
                        <a:noFill/>
                        <a:miter/>
                      </a:ln>
                    </p:spPr>
                  </p:pic>
                </p:oleObj>
              </mc:Fallback>
            </mc:AlternateContent>
          </a:graphicData>
        </a:graphic>
      </p:graphicFrame>
      <p:pic>
        <p:nvPicPr>
          <p:cNvPr id="14" name="图片 13"/>
          <p:cNvPicPr>
            <a:picLocks noChangeAspect="1"/>
          </p:cNvPicPr>
          <p:nvPr/>
        </p:nvPicPr>
        <p:blipFill>
          <a:blip r:embed="rId7"/>
          <a:stretch>
            <a:fillRect/>
          </a:stretch>
        </p:blipFill>
        <p:spPr>
          <a:xfrm>
            <a:off x="-17145" y="2978785"/>
            <a:ext cx="5067300" cy="3467100"/>
          </a:xfrm>
          <a:prstGeom prst="rect">
            <a:avLst/>
          </a:prstGeom>
        </p:spPr>
      </p:pic>
      <p:sp>
        <p:nvSpPr>
          <p:cNvPr id="100" name="文本框 99"/>
          <p:cNvSpPr txBox="1"/>
          <p:nvPr/>
        </p:nvSpPr>
        <p:spPr>
          <a:xfrm>
            <a:off x="5013325" y="3051175"/>
            <a:ext cx="4517390" cy="353822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Lambda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a:latin typeface="Times New Roman" panose="02020603050405020304" pitchFamily="18" charset="0"/>
                <a:cs typeface="Times New Roman" panose="02020603050405020304" pitchFamily="18" charset="0"/>
                <a:sym typeface="+mn-ea"/>
              </a:rPr>
              <a:t>pad=np.ones((len(t),len(s)))</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8973820" y="2996565"/>
            <a:ext cx="3035300" cy="3538220"/>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bllambda=blslambda(newprice,50*pad,0.05*pad,newtime,0.2*pad)</a:t>
            </a: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Z=bllambda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Lambda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19" name="矩形 18"/>
          <p:cNvSpPr/>
          <p:nvPr/>
        </p:nvSpPr>
        <p:spPr>
          <a:xfrm>
            <a:off x="5050155" y="2978785"/>
            <a:ext cx="6958965" cy="350012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6</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股票当前市价为100美元，期权行使价格为101美元，无风险利率为4%，股票波动率为15%，期权期限为20周。各项参数为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=0.3846，则期权的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这表明当股票现货市场价格增加1%时，股票期权价格会相应增长13.62%。</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1483360" y="2167890"/>
          <a:ext cx="267970" cy="310515"/>
        </p:xfrm>
        <a:graphic>
          <a:graphicData uri="http://schemas.openxmlformats.org/presentationml/2006/ole">
            <mc:AlternateContent xmlns:mc="http://schemas.openxmlformats.org/markup-compatibility/2006">
              <mc:Choice xmlns:v="urn:schemas-microsoft-com:vml" Requires="v">
                <p:oleObj spid="_x0000_s29857"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1483360" y="216789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2284095" y="2198053"/>
          <a:ext cx="250190" cy="224790"/>
        </p:xfrm>
        <a:graphic>
          <a:graphicData uri="http://schemas.openxmlformats.org/presentationml/2006/ole">
            <mc:AlternateContent xmlns:mc="http://schemas.openxmlformats.org/markup-compatibility/2006">
              <mc:Choice xmlns:v="urn:schemas-microsoft-com:vml" Requires="v">
                <p:oleObj spid="_x0000_s29858"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2284095" y="219805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3066733" y="2223771"/>
          <a:ext cx="173355" cy="173355"/>
        </p:xfrm>
        <a:graphic>
          <a:graphicData uri="http://schemas.openxmlformats.org/presentationml/2006/ole">
            <mc:AlternateContent xmlns:mc="http://schemas.openxmlformats.org/markup-compatibility/2006">
              <mc:Choice xmlns:v="urn:schemas-microsoft-com:vml" Requires="v">
                <p:oleObj spid="_x0000_s29859"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3066733" y="222377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783966" y="2185036"/>
          <a:ext cx="212090" cy="241935"/>
        </p:xfrm>
        <a:graphic>
          <a:graphicData uri="http://schemas.openxmlformats.org/presentationml/2006/ole">
            <mc:AlternateContent xmlns:mc="http://schemas.openxmlformats.org/markup-compatibility/2006">
              <mc:Choice xmlns:v="urn:schemas-microsoft-com:vml" Requires="v">
                <p:oleObj spid="_x0000_s29860"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3783966" y="218503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556125" y="2184718"/>
          <a:ext cx="212090" cy="224790"/>
        </p:xfrm>
        <a:graphic>
          <a:graphicData uri="http://schemas.openxmlformats.org/presentationml/2006/ole">
            <mc:AlternateContent xmlns:mc="http://schemas.openxmlformats.org/markup-compatibility/2006">
              <mc:Choice xmlns:v="urn:schemas-microsoft-com:vml" Requires="v">
                <p:oleObj spid="_x0000_s29861"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4556125" y="2184718"/>
                        <a:ext cx="212090" cy="224790"/>
                      </a:xfrm>
                      <a:prstGeom prst="rect">
                        <a:avLst/>
                      </a:prstGeom>
                      <a:noFill/>
                      <a:ln w="38100">
                        <a:noFill/>
                        <a:miter/>
                      </a:ln>
                    </p:spPr>
                  </p:pic>
                </p:oleObj>
              </mc:Fallback>
            </mc:AlternateContent>
          </a:graphicData>
        </a:graphic>
      </p:graphicFrame>
      <p:graphicFrame>
        <p:nvGraphicFramePr>
          <p:cNvPr id="4" name="对象 -2147482236"/>
          <p:cNvGraphicFramePr/>
          <p:nvPr/>
        </p:nvGraphicFramePr>
        <p:xfrm>
          <a:off x="667385" y="1294130"/>
          <a:ext cx="995680" cy="292735"/>
        </p:xfrm>
        <a:graphic>
          <a:graphicData uri="http://schemas.openxmlformats.org/presentationml/2006/ole">
            <mc:AlternateContent xmlns:mc="http://schemas.openxmlformats.org/markup-compatibility/2006">
              <mc:Choice xmlns:v="urn:schemas-microsoft-com:vml" Requires="v">
                <p:oleObj spid="_x0000_s29862" r:id="rId13" imgW="762000" imgH="203200" progId="Equation.DSMT4">
                  <p:embed/>
                </p:oleObj>
              </mc:Choice>
              <mc:Fallback>
                <p:oleObj r:id="rId13" imgW="762000" imgH="203200" progId="Equation.DSMT4">
                  <p:embed/>
                  <p:pic>
                    <p:nvPicPr>
                      <p:cNvPr id="0" name="图片 45"/>
                      <p:cNvPicPr/>
                      <p:nvPr/>
                    </p:nvPicPr>
                    <p:blipFill>
                      <a:blip r:embed="rId14"/>
                      <a:stretch>
                        <a:fillRect/>
                      </a:stretch>
                    </p:blipFill>
                    <p:spPr>
                      <a:xfrm>
                        <a:off x="667385" y="1294130"/>
                        <a:ext cx="995680" cy="292735"/>
                      </a:xfrm>
                      <a:prstGeom prst="rect">
                        <a:avLst/>
                      </a:prstGeom>
                      <a:noFill/>
                      <a:ln w="38100">
                        <a:noFill/>
                        <a:miter/>
                      </a:ln>
                    </p:spPr>
                  </p:pic>
                </p:oleObj>
              </mc:Fallback>
            </mc:AlternateContent>
          </a:graphicData>
        </a:graphic>
      </p:graphicFrame>
      <p:graphicFrame>
        <p:nvGraphicFramePr>
          <p:cNvPr id="7" name="对象 6"/>
          <p:cNvGraphicFramePr/>
          <p:nvPr/>
        </p:nvGraphicFramePr>
        <p:xfrm>
          <a:off x="6309360" y="2134870"/>
          <a:ext cx="1009650" cy="341630"/>
        </p:xfrm>
        <a:graphic>
          <a:graphicData uri="http://schemas.openxmlformats.org/presentationml/2006/ole">
            <mc:AlternateContent xmlns:mc="http://schemas.openxmlformats.org/markup-compatibility/2006">
              <mc:Choice xmlns:v="urn:schemas-microsoft-com:vml" Requires="v">
                <p:oleObj spid="_x0000_s29863" r:id="rId15" imgW="687705" imgH="249555" progId="Equation.DSMT4">
                  <p:embed/>
                </p:oleObj>
              </mc:Choice>
              <mc:Fallback>
                <p:oleObj r:id="rId15" imgW="687705" imgH="249555" progId="Equation.DSMT4">
                  <p:embed/>
                  <p:pic>
                    <p:nvPicPr>
                      <p:cNvPr id="0" name="图片 7"/>
                      <p:cNvPicPr/>
                      <p:nvPr/>
                    </p:nvPicPr>
                    <p:blipFill>
                      <a:blip r:embed="rId16"/>
                      <a:stretch>
                        <a:fillRect/>
                      </a:stretch>
                    </p:blipFill>
                    <p:spPr>
                      <a:xfrm>
                        <a:off x="6309360" y="2134870"/>
                        <a:ext cx="1009650" cy="341630"/>
                      </a:xfrm>
                      <a:prstGeom prst="rect">
                        <a:avLst/>
                      </a:prstGeom>
                    </p:spPr>
                  </p:pic>
                </p:oleObj>
              </mc:Fallback>
            </mc:AlternateContent>
          </a:graphicData>
        </a:graphic>
      </p:graphicFrame>
      <p:graphicFrame>
        <p:nvGraphicFramePr>
          <p:cNvPr id="3" name="对象 -2147482511"/>
          <p:cNvGraphicFramePr>
            <a:graphicFrameLocks noChangeAspect="1"/>
          </p:cNvGraphicFramePr>
          <p:nvPr/>
        </p:nvGraphicFramePr>
        <p:xfrm>
          <a:off x="3501390" y="2564765"/>
          <a:ext cx="6385560" cy="777875"/>
        </p:xfrm>
        <a:graphic>
          <a:graphicData uri="http://schemas.openxmlformats.org/presentationml/2006/ole">
            <mc:AlternateContent xmlns:mc="http://schemas.openxmlformats.org/markup-compatibility/2006">
              <mc:Choice xmlns:v="urn:schemas-microsoft-com:vml" Requires="v">
                <p:oleObj spid="_x0000_s29864" r:id="rId17" imgW="3581400" imgH="431800" progId="Equation.DSMT4">
                  <p:embed/>
                </p:oleObj>
              </mc:Choice>
              <mc:Fallback>
                <p:oleObj r:id="rId17" imgW="3581400" imgH="431800" progId="Equation.DSMT4">
                  <p:embed/>
                  <p:pic>
                    <p:nvPicPr>
                      <p:cNvPr id="0" name="图片 8"/>
                      <p:cNvPicPr/>
                      <p:nvPr/>
                    </p:nvPicPr>
                    <p:blipFill>
                      <a:blip r:embed="rId18"/>
                      <a:stretch>
                        <a:fillRect/>
                      </a:stretch>
                    </p:blipFill>
                    <p:spPr>
                      <a:xfrm>
                        <a:off x="3501390" y="2564765"/>
                        <a:ext cx="6385560" cy="7778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kumimoji="0" lang="zh-CN" altLang="zh-CN" sz="5400" b="1" dirty="0">
                <a:solidFill>
                  <a:schemeClr val="bg1"/>
                </a:solidFill>
                <a:latin typeface="微软雅黑" panose="020B0503020204020204" pitchFamily="34" charset="-122"/>
                <a:ea typeface="微软雅黑" panose="020B0503020204020204" pitchFamily="34" charset="-122"/>
              </a:rPr>
              <a:t>期权风险对冲策略</a:t>
            </a: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二阶希腊字母是研究影响一阶希腊字母变动的因素，一阶希腊字母假设只有单一变量变动，当多个变量同时变动时，一阶希腊字母的值就会发生变化，而二阶希腊字母可以判断一阶希腊字母变动的方向和幅度，从而更好的介绍期权价格的变化。</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419862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Delta对冲随着波动率变化的有效性或者Vega对冲对于标的即期价格变化的有效性。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Delta相对于相对于时间流逝的即使变化率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反映灵敏度系数</a:t>
                      </a:r>
                      <a:r>
                        <a:rPr lang="en-US" sz="1600" b="0">
                          <a:latin typeface="Times New Roman" panose="02020603050405020304" pitchFamily="18" charset="0"/>
                          <a:cs typeface="Times New Roman" panose="02020603050405020304" pitchFamily="18" charset="0"/>
                        </a:rPr>
                        <a:t>δ</a:t>
                      </a:r>
                      <a:r>
                        <a:rPr lang="en-US" sz="1600" b="0">
                          <a:latin typeface="宋体" panose="02010600030101010101" pitchFamily="2" charset="-122"/>
                          <a:ea typeface="宋体" panose="02010600030101010101" pitchFamily="2" charset="-122"/>
                          <a:cs typeface="宋体" panose="02010600030101010101" pitchFamily="2" charset="-122"/>
                        </a:rPr>
                        <a:t>对标的物资产价格</a:t>
                      </a:r>
                      <a:r>
                        <a:rPr lang="en-US" sz="1600" b="0">
                          <a:latin typeface="Times New Roman" panose="02020603050405020304" pitchFamily="18" charset="0"/>
                          <a:cs typeface="Times New Roman" panose="02020603050405020304" pitchFamily="18" charset="0"/>
                        </a:rPr>
                        <a:t>S</a:t>
                      </a:r>
                      <a:r>
                        <a:rPr lang="en-US" sz="1600" b="0">
                          <a:latin typeface="宋体" panose="02010600030101010101" pitchFamily="2" charset="-122"/>
                          <a:ea typeface="宋体" panose="02010600030101010101" pitchFamily="2" charset="-122"/>
                          <a:cs typeface="宋体" panose="02010600030101010101" pitchFamily="2" charset="-122"/>
                        </a:rPr>
                        <a:t>的灵敏性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Vega相对于时间的变化率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反映隐含波动率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Rho相对于波动性的变化率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graphicFrame>
        <p:nvGraphicFramePr>
          <p:cNvPr id="2" name="对象 -2147482489"/>
          <p:cNvGraphicFramePr>
            <a:graphicFrameLocks noChangeAspect="1"/>
          </p:cNvGraphicFramePr>
          <p:nvPr/>
        </p:nvGraphicFramePr>
        <p:xfrm>
          <a:off x="4509135" y="2715895"/>
          <a:ext cx="1221105" cy="537210"/>
        </p:xfrm>
        <a:graphic>
          <a:graphicData uri="http://schemas.openxmlformats.org/presentationml/2006/ole">
            <mc:AlternateContent xmlns:mc="http://schemas.openxmlformats.org/markup-compatibility/2006">
              <mc:Choice xmlns:v="urn:schemas-microsoft-com:vml" Requires="v">
                <p:oleObj spid="_x0000_s30961" r:id="rId4" imgW="965200" imgH="419100" progId="Equation.DSMT4">
                  <p:embed/>
                </p:oleObj>
              </mc:Choice>
              <mc:Fallback>
                <p:oleObj r:id="rId4" imgW="965200" imgH="419100" progId="Equation.DSMT4">
                  <p:embed/>
                  <p:pic>
                    <p:nvPicPr>
                      <p:cNvPr id="0" name="图片 14"/>
                      <p:cNvPicPr/>
                      <p:nvPr/>
                    </p:nvPicPr>
                    <p:blipFill>
                      <a:blip r:embed="rId5"/>
                      <a:stretch>
                        <a:fillRect/>
                      </a:stretch>
                    </p:blipFill>
                    <p:spPr>
                      <a:xfrm>
                        <a:off x="4509135" y="2715895"/>
                        <a:ext cx="1221105" cy="537210"/>
                      </a:xfrm>
                      <a:prstGeom prst="rect">
                        <a:avLst/>
                      </a:prstGeom>
                      <a:noFill/>
                      <a:ln w="9525">
                        <a:noFill/>
                        <a:miter/>
                      </a:ln>
                    </p:spPr>
                  </p:pic>
                </p:oleObj>
              </mc:Fallback>
            </mc:AlternateContent>
          </a:graphicData>
        </a:graphic>
      </p:graphicFrame>
      <p:graphicFrame>
        <p:nvGraphicFramePr>
          <p:cNvPr id="3" name="对象 -2147482487"/>
          <p:cNvGraphicFramePr>
            <a:graphicFrameLocks noChangeAspect="1"/>
          </p:cNvGraphicFramePr>
          <p:nvPr/>
        </p:nvGraphicFramePr>
        <p:xfrm>
          <a:off x="4509135" y="3356610"/>
          <a:ext cx="1149985" cy="528320"/>
        </p:xfrm>
        <a:graphic>
          <a:graphicData uri="http://schemas.openxmlformats.org/presentationml/2006/ole">
            <mc:AlternateContent xmlns:mc="http://schemas.openxmlformats.org/markup-compatibility/2006">
              <mc:Choice xmlns:v="urn:schemas-microsoft-com:vml" Requires="v">
                <p:oleObj spid="_x0000_s30962" r:id="rId6" imgW="927100" imgH="419100" progId="Equation.DSMT4">
                  <p:embed/>
                </p:oleObj>
              </mc:Choice>
              <mc:Fallback>
                <p:oleObj r:id="rId6" imgW="927100" imgH="419100" progId="Equation.DSMT4">
                  <p:embed/>
                  <p:pic>
                    <p:nvPicPr>
                      <p:cNvPr id="0" name="图片 15"/>
                      <p:cNvPicPr/>
                      <p:nvPr/>
                    </p:nvPicPr>
                    <p:blipFill>
                      <a:blip r:embed="rId7"/>
                      <a:stretch>
                        <a:fillRect/>
                      </a:stretch>
                    </p:blipFill>
                    <p:spPr>
                      <a:xfrm>
                        <a:off x="4509135" y="3356610"/>
                        <a:ext cx="1149985" cy="528320"/>
                      </a:xfrm>
                      <a:prstGeom prst="rect">
                        <a:avLst/>
                      </a:prstGeom>
                      <a:noFill/>
                      <a:ln w="9525">
                        <a:noFill/>
                        <a:miter/>
                      </a:ln>
                    </p:spPr>
                  </p:pic>
                </p:oleObj>
              </mc:Fallback>
            </mc:AlternateContent>
          </a:graphicData>
        </a:graphic>
      </p:graphicFrame>
      <p:graphicFrame>
        <p:nvGraphicFramePr>
          <p:cNvPr id="4" name="对象 -2147482485"/>
          <p:cNvGraphicFramePr>
            <a:graphicFrameLocks noChangeAspect="1"/>
          </p:cNvGraphicFramePr>
          <p:nvPr/>
        </p:nvGraphicFramePr>
        <p:xfrm>
          <a:off x="4326890" y="3977640"/>
          <a:ext cx="1588770" cy="522605"/>
        </p:xfrm>
        <a:graphic>
          <a:graphicData uri="http://schemas.openxmlformats.org/presentationml/2006/ole">
            <mc:AlternateContent xmlns:mc="http://schemas.openxmlformats.org/markup-compatibility/2006">
              <mc:Choice xmlns:v="urn:schemas-microsoft-com:vml" Requires="v">
                <p:oleObj spid="_x0000_s30963" r:id="rId8" imgW="1295400" imgH="419100" progId="Equation.DSMT4">
                  <p:embed/>
                </p:oleObj>
              </mc:Choice>
              <mc:Fallback>
                <p:oleObj r:id="rId8" imgW="1295400" imgH="419100" progId="Equation.DSMT4">
                  <p:embed/>
                  <p:pic>
                    <p:nvPicPr>
                      <p:cNvPr id="0" name="图片 17"/>
                      <p:cNvPicPr/>
                      <p:nvPr/>
                    </p:nvPicPr>
                    <p:blipFill>
                      <a:blip r:embed="rId9"/>
                      <a:stretch>
                        <a:fillRect/>
                      </a:stretch>
                    </p:blipFill>
                    <p:spPr>
                      <a:xfrm>
                        <a:off x="4326890" y="3977640"/>
                        <a:ext cx="1588770" cy="522605"/>
                      </a:xfrm>
                      <a:prstGeom prst="rect">
                        <a:avLst/>
                      </a:prstGeom>
                      <a:noFill/>
                      <a:ln w="9525">
                        <a:noFill/>
                        <a:miter/>
                      </a:ln>
                    </p:spPr>
                  </p:pic>
                </p:oleObj>
              </mc:Fallback>
            </mc:AlternateContent>
          </a:graphicData>
        </a:graphic>
      </p:graphicFrame>
      <p:graphicFrame>
        <p:nvGraphicFramePr>
          <p:cNvPr id="7" name="对象 -2147482483"/>
          <p:cNvGraphicFramePr>
            <a:graphicFrameLocks noChangeAspect="1"/>
          </p:cNvGraphicFramePr>
          <p:nvPr/>
        </p:nvGraphicFramePr>
        <p:xfrm>
          <a:off x="4612640" y="4577715"/>
          <a:ext cx="1028065" cy="565150"/>
        </p:xfrm>
        <a:graphic>
          <a:graphicData uri="http://schemas.openxmlformats.org/presentationml/2006/ole">
            <mc:AlternateContent xmlns:mc="http://schemas.openxmlformats.org/markup-compatibility/2006">
              <mc:Choice xmlns:v="urn:schemas-microsoft-com:vml" Requires="v">
                <p:oleObj spid="_x0000_s30964" r:id="rId10" imgW="774065" imgH="419100" progId="Equation.DSMT4">
                  <p:embed/>
                </p:oleObj>
              </mc:Choice>
              <mc:Fallback>
                <p:oleObj r:id="rId10" imgW="774065" imgH="419100" progId="Equation.DSMT4">
                  <p:embed/>
                  <p:pic>
                    <p:nvPicPr>
                      <p:cNvPr id="0" name="图片 18"/>
                      <p:cNvPicPr/>
                      <p:nvPr/>
                    </p:nvPicPr>
                    <p:blipFill>
                      <a:blip r:embed="rId11"/>
                      <a:stretch>
                        <a:fillRect/>
                      </a:stretch>
                    </p:blipFill>
                    <p:spPr>
                      <a:xfrm>
                        <a:off x="4612640" y="4577715"/>
                        <a:ext cx="1028065" cy="565150"/>
                      </a:xfrm>
                      <a:prstGeom prst="rect">
                        <a:avLst/>
                      </a:prstGeom>
                      <a:noFill/>
                      <a:ln w="9525">
                        <a:noFill/>
                        <a:miter/>
                      </a:ln>
                    </p:spPr>
                  </p:pic>
                </p:oleObj>
              </mc:Fallback>
            </mc:AlternateContent>
          </a:graphicData>
        </a:graphic>
      </p:graphicFrame>
      <p:graphicFrame>
        <p:nvGraphicFramePr>
          <p:cNvPr id="8" name="对象 -2147482202"/>
          <p:cNvGraphicFramePr>
            <a:graphicFrameLocks noChangeAspect="1"/>
          </p:cNvGraphicFramePr>
          <p:nvPr/>
        </p:nvGraphicFramePr>
        <p:xfrm>
          <a:off x="4545330" y="5259070"/>
          <a:ext cx="1148715" cy="527685"/>
        </p:xfrm>
        <a:graphic>
          <a:graphicData uri="http://schemas.openxmlformats.org/presentationml/2006/ole">
            <mc:AlternateContent xmlns:mc="http://schemas.openxmlformats.org/markup-compatibility/2006">
              <mc:Choice xmlns:v="urn:schemas-microsoft-com:vml" Requires="v">
                <p:oleObj spid="_x0000_s30965" r:id="rId12" imgW="927100" imgH="419100" progId="Equation.DSMT4">
                  <p:embed/>
                </p:oleObj>
              </mc:Choice>
              <mc:Fallback>
                <p:oleObj r:id="rId12" imgW="927100" imgH="419100" progId="Equation.DSMT4">
                  <p:embed/>
                  <p:pic>
                    <p:nvPicPr>
                      <p:cNvPr id="0" name="图片 19"/>
                      <p:cNvPicPr/>
                      <p:nvPr/>
                    </p:nvPicPr>
                    <p:blipFill>
                      <a:blip r:embed="rId13"/>
                      <a:stretch>
                        <a:fillRect/>
                      </a:stretch>
                    </p:blipFill>
                    <p:spPr>
                      <a:xfrm>
                        <a:off x="4545330" y="5259070"/>
                        <a:ext cx="1148715" cy="527685"/>
                      </a:xfrm>
                      <a:prstGeom prst="rect">
                        <a:avLst/>
                      </a:prstGeom>
                      <a:noFill/>
                      <a:ln w="9525">
                        <a:noFill/>
                        <a:miter/>
                      </a:ln>
                    </p:spPr>
                  </p:pic>
                </p:oleObj>
              </mc:Fallback>
            </mc:AlternateContent>
          </a:graphicData>
        </a:graphic>
      </p:graphicFrame>
      <p:graphicFrame>
        <p:nvGraphicFramePr>
          <p:cNvPr id="9" name="对象 -2147482479"/>
          <p:cNvGraphicFramePr>
            <a:graphicFrameLocks noChangeAspect="1"/>
          </p:cNvGraphicFramePr>
          <p:nvPr/>
        </p:nvGraphicFramePr>
        <p:xfrm>
          <a:off x="4625340" y="5876925"/>
          <a:ext cx="1068705" cy="558165"/>
        </p:xfrm>
        <a:graphic>
          <a:graphicData uri="http://schemas.openxmlformats.org/presentationml/2006/ole">
            <mc:AlternateContent xmlns:mc="http://schemas.openxmlformats.org/markup-compatibility/2006">
              <mc:Choice xmlns:v="urn:schemas-microsoft-com:vml" Requires="v">
                <p:oleObj spid="_x0000_s30966" r:id="rId14" imgW="812800" imgH="419100" progId="Equation.DSMT4">
                  <p:embed/>
                </p:oleObj>
              </mc:Choice>
              <mc:Fallback>
                <p:oleObj r:id="rId14" imgW="812800" imgH="419100" progId="Equation.DSMT4">
                  <p:embed/>
                  <p:pic>
                    <p:nvPicPr>
                      <p:cNvPr id="0" name="图片 20"/>
                      <p:cNvPicPr/>
                      <p:nvPr/>
                    </p:nvPicPr>
                    <p:blipFill>
                      <a:blip r:embed="rId15"/>
                      <a:stretch>
                        <a:fillRect/>
                      </a:stretch>
                    </p:blipFill>
                    <p:spPr>
                      <a:xfrm>
                        <a:off x="4625340" y="5876925"/>
                        <a:ext cx="1068705" cy="558165"/>
                      </a:xfrm>
                      <a:prstGeom prst="rect">
                        <a:avLst/>
                      </a:prstGeom>
                      <a:noFill/>
                      <a:ln w="9525">
                        <a:noFill/>
                        <a:miter/>
                      </a:ln>
                    </p:spPr>
                  </p:pic>
                </p:oleObj>
              </mc:Fallback>
            </mc:AlternateContent>
          </a:graphicData>
        </a:graphic>
      </p:graphicFrame>
      <p:graphicFrame>
        <p:nvGraphicFramePr>
          <p:cNvPr id="10" name="对象 -2147482490"/>
          <p:cNvGraphicFramePr/>
          <p:nvPr/>
        </p:nvGraphicFramePr>
        <p:xfrm>
          <a:off x="2659380" y="2837815"/>
          <a:ext cx="743585" cy="314325"/>
        </p:xfrm>
        <a:graphic>
          <a:graphicData uri="http://schemas.openxmlformats.org/presentationml/2006/ole">
            <mc:AlternateContent xmlns:mc="http://schemas.openxmlformats.org/markup-compatibility/2006">
              <mc:Choice xmlns:v="urn:schemas-microsoft-com:vml" Requires="v">
                <p:oleObj spid="_x0000_s30967" r:id="rId16" imgW="431800" imgH="177165" progId="Equation.DSMT4">
                  <p:embed/>
                </p:oleObj>
              </mc:Choice>
              <mc:Fallback>
                <p:oleObj r:id="rId16" imgW="431800" imgH="177165" progId="Equation.DSMT4">
                  <p:embed/>
                  <p:pic>
                    <p:nvPicPr>
                      <p:cNvPr id="0" name="图片 21"/>
                      <p:cNvPicPr/>
                      <p:nvPr/>
                    </p:nvPicPr>
                    <p:blipFill>
                      <a:blip r:embed="rId17"/>
                      <a:stretch>
                        <a:fillRect/>
                      </a:stretch>
                    </p:blipFill>
                    <p:spPr>
                      <a:xfrm>
                        <a:off x="2659380" y="2837815"/>
                        <a:ext cx="743585" cy="314325"/>
                      </a:xfrm>
                      <a:prstGeom prst="rect">
                        <a:avLst/>
                      </a:prstGeom>
                      <a:noFill/>
                      <a:ln w="38100">
                        <a:noFill/>
                        <a:miter/>
                      </a:ln>
                    </p:spPr>
                  </p:pic>
                </p:oleObj>
              </mc:Fallback>
            </mc:AlternateContent>
          </a:graphicData>
        </a:graphic>
      </p:graphicFrame>
      <p:graphicFrame>
        <p:nvGraphicFramePr>
          <p:cNvPr id="11" name="对象 -2147482488"/>
          <p:cNvGraphicFramePr/>
          <p:nvPr/>
        </p:nvGraphicFramePr>
        <p:xfrm>
          <a:off x="2675255" y="3472180"/>
          <a:ext cx="795020" cy="283845"/>
        </p:xfrm>
        <a:graphic>
          <a:graphicData uri="http://schemas.openxmlformats.org/presentationml/2006/ole">
            <mc:AlternateContent xmlns:mc="http://schemas.openxmlformats.org/markup-compatibility/2006">
              <mc:Choice xmlns:v="urn:schemas-microsoft-com:vml" Requires="v">
                <p:oleObj spid="_x0000_s30968" r:id="rId18" imgW="469900" imgH="177165" progId="Equation.DSMT4">
                  <p:embed/>
                </p:oleObj>
              </mc:Choice>
              <mc:Fallback>
                <p:oleObj r:id="rId18" imgW="469900" imgH="177165" progId="Equation.DSMT4">
                  <p:embed/>
                  <p:pic>
                    <p:nvPicPr>
                      <p:cNvPr id="0" name="图片 22"/>
                      <p:cNvPicPr/>
                      <p:nvPr/>
                    </p:nvPicPr>
                    <p:blipFill>
                      <a:blip r:embed="rId19"/>
                      <a:stretch>
                        <a:fillRect/>
                      </a:stretch>
                    </p:blipFill>
                    <p:spPr>
                      <a:xfrm>
                        <a:off x="2675255" y="3472180"/>
                        <a:ext cx="795020" cy="283845"/>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2606040" y="4067175"/>
          <a:ext cx="882015" cy="306070"/>
        </p:xfrm>
        <a:graphic>
          <a:graphicData uri="http://schemas.openxmlformats.org/presentationml/2006/ole">
            <mc:AlternateContent xmlns:mc="http://schemas.openxmlformats.org/markup-compatibility/2006">
              <mc:Choice xmlns:v="urn:schemas-microsoft-com:vml" Requires="v">
                <p:oleObj spid="_x0000_s30969" r:id="rId20" imgW="533400" imgH="177165" progId="Equation.DSMT4">
                  <p:embed/>
                </p:oleObj>
              </mc:Choice>
              <mc:Fallback>
                <p:oleObj r:id="rId20" imgW="533400" imgH="177165" progId="Equation.DSMT4">
                  <p:embed/>
                  <p:pic>
                    <p:nvPicPr>
                      <p:cNvPr id="0" name="图片 23"/>
                      <p:cNvPicPr/>
                      <p:nvPr/>
                    </p:nvPicPr>
                    <p:blipFill>
                      <a:blip r:embed="rId21"/>
                      <a:stretch>
                        <a:fillRect/>
                      </a:stretch>
                    </p:blipFill>
                    <p:spPr>
                      <a:xfrm>
                        <a:off x="2606040" y="4067175"/>
                        <a:ext cx="882015" cy="306070"/>
                      </a:xfrm>
                      <a:prstGeom prst="rect">
                        <a:avLst/>
                      </a:prstGeom>
                      <a:noFill/>
                      <a:ln w="9525">
                        <a:noFill/>
                        <a:miter/>
                      </a:ln>
                    </p:spPr>
                  </p:pic>
                </p:oleObj>
              </mc:Fallback>
            </mc:AlternateContent>
          </a:graphicData>
        </a:graphic>
      </p:graphicFrame>
      <p:graphicFrame>
        <p:nvGraphicFramePr>
          <p:cNvPr id="13" name="对象 -2147482484"/>
          <p:cNvGraphicFramePr/>
          <p:nvPr/>
        </p:nvGraphicFramePr>
        <p:xfrm>
          <a:off x="2797810" y="4694555"/>
          <a:ext cx="549910" cy="311150"/>
        </p:xfrm>
        <a:graphic>
          <a:graphicData uri="http://schemas.openxmlformats.org/presentationml/2006/ole">
            <mc:AlternateContent xmlns:mc="http://schemas.openxmlformats.org/markup-compatibility/2006">
              <mc:Choice xmlns:v="urn:schemas-microsoft-com:vml" Requires="v">
                <p:oleObj spid="_x0000_s30970" r:id="rId22" imgW="316865" imgH="177165" progId="Equation.DSMT4">
                  <p:embed/>
                </p:oleObj>
              </mc:Choice>
              <mc:Fallback>
                <p:oleObj r:id="rId22" imgW="316865" imgH="177165" progId="Equation.DSMT4">
                  <p:embed/>
                  <p:pic>
                    <p:nvPicPr>
                      <p:cNvPr id="0" name="图片 24"/>
                      <p:cNvPicPr/>
                      <p:nvPr/>
                    </p:nvPicPr>
                    <p:blipFill>
                      <a:blip r:embed="rId23"/>
                      <a:stretch>
                        <a:fillRect/>
                      </a:stretch>
                    </p:blipFill>
                    <p:spPr>
                      <a:xfrm>
                        <a:off x="2797810" y="4694555"/>
                        <a:ext cx="549910" cy="311150"/>
                      </a:xfrm>
                      <a:prstGeom prst="rect">
                        <a:avLst/>
                      </a:prstGeom>
                      <a:noFill/>
                      <a:ln w="9525">
                        <a:noFill/>
                        <a:miter/>
                      </a:ln>
                    </p:spPr>
                  </p:pic>
                </p:oleObj>
              </mc:Fallback>
            </mc:AlternateContent>
          </a:graphicData>
        </a:graphic>
      </p:graphicFrame>
      <p:graphicFrame>
        <p:nvGraphicFramePr>
          <p:cNvPr id="14" name="对象 -2147482482"/>
          <p:cNvGraphicFramePr/>
          <p:nvPr/>
        </p:nvGraphicFramePr>
        <p:xfrm>
          <a:off x="2692400" y="5327015"/>
          <a:ext cx="795020" cy="321945"/>
        </p:xfrm>
        <a:graphic>
          <a:graphicData uri="http://schemas.openxmlformats.org/presentationml/2006/ole">
            <mc:AlternateContent xmlns:mc="http://schemas.openxmlformats.org/markup-compatibility/2006">
              <mc:Choice xmlns:v="urn:schemas-microsoft-com:vml" Requires="v">
                <p:oleObj spid="_x0000_s30971" r:id="rId24" imgW="508000" imgH="177165" progId="Equation.DSMT4">
                  <p:embed/>
                </p:oleObj>
              </mc:Choice>
              <mc:Fallback>
                <p:oleObj r:id="rId24" imgW="508000" imgH="177165" progId="Equation.DSMT4">
                  <p:embed/>
                  <p:pic>
                    <p:nvPicPr>
                      <p:cNvPr id="0" name="图片 25"/>
                      <p:cNvPicPr/>
                      <p:nvPr/>
                    </p:nvPicPr>
                    <p:blipFill>
                      <a:blip r:embed="rId25"/>
                      <a:stretch>
                        <a:fillRect/>
                      </a:stretch>
                    </p:blipFill>
                    <p:spPr>
                      <a:xfrm>
                        <a:off x="2692400" y="5327015"/>
                        <a:ext cx="795020" cy="321945"/>
                      </a:xfrm>
                      <a:prstGeom prst="rect">
                        <a:avLst/>
                      </a:prstGeom>
                      <a:noFill/>
                      <a:ln w="9525">
                        <a:noFill/>
                        <a:miter/>
                      </a:ln>
                    </p:spPr>
                  </p:pic>
                </p:oleObj>
              </mc:Fallback>
            </mc:AlternateContent>
          </a:graphicData>
        </a:graphic>
      </p:graphicFrame>
      <p:graphicFrame>
        <p:nvGraphicFramePr>
          <p:cNvPr id="27" name="对象 -2147482480"/>
          <p:cNvGraphicFramePr/>
          <p:nvPr/>
        </p:nvGraphicFramePr>
        <p:xfrm>
          <a:off x="2797810" y="5995670"/>
          <a:ext cx="605155" cy="298450"/>
        </p:xfrm>
        <a:graphic>
          <a:graphicData uri="http://schemas.openxmlformats.org/presentationml/2006/ole">
            <mc:AlternateContent xmlns:mc="http://schemas.openxmlformats.org/markup-compatibility/2006">
              <mc:Choice xmlns:v="urn:schemas-microsoft-com:vml" Requires="v">
                <p:oleObj spid="_x0000_s30972" r:id="rId26" imgW="330200" imgH="177165" progId="Equation.DSMT4">
                  <p:embed/>
                </p:oleObj>
              </mc:Choice>
              <mc:Fallback>
                <p:oleObj r:id="rId26" imgW="330200" imgH="177165" progId="Equation.DSMT4">
                  <p:embed/>
                  <p:pic>
                    <p:nvPicPr>
                      <p:cNvPr id="0" name="图片 26"/>
                      <p:cNvPicPr/>
                      <p:nvPr/>
                    </p:nvPicPr>
                    <p:blipFill>
                      <a:blip r:embed="rId27"/>
                      <a:stretch>
                        <a:fillRect/>
                      </a:stretch>
                    </p:blipFill>
                    <p:spPr>
                      <a:xfrm>
                        <a:off x="2797810" y="5995670"/>
                        <a:ext cx="605155" cy="29845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衡量期权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相对于波动性变化的敏感度</a:t>
            </a:r>
            <a:r>
              <a:rPr lang="zh-CN"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在公式上表示为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对标的资产价格的偏导：</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用于监测保持或者对冲资产组合的敏感度测量，帮助交易员来预测对冲随着波动率变化的有效性而变化或者对冲对于标的即期价格变化的有效性。</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490"/>
          <p:cNvGraphicFramePr/>
          <p:nvPr/>
        </p:nvGraphicFramePr>
        <p:xfrm>
          <a:off x="909320" y="1231265"/>
          <a:ext cx="743585" cy="314325"/>
        </p:xfrm>
        <a:graphic>
          <a:graphicData uri="http://schemas.openxmlformats.org/presentationml/2006/ole">
            <mc:AlternateContent xmlns:mc="http://schemas.openxmlformats.org/markup-compatibility/2006">
              <mc:Choice xmlns:v="urn:schemas-microsoft-com:vml" Requires="v">
                <p:oleObj spid="_x0000_s31845" r:id="rId3" imgW="431800" imgH="177165" progId="Equation.DSMT4">
                  <p:embed/>
                </p:oleObj>
              </mc:Choice>
              <mc:Fallback>
                <p:oleObj r:id="rId3" imgW="431800" imgH="177165" progId="Equation.DSMT4">
                  <p:embed/>
                  <p:pic>
                    <p:nvPicPr>
                      <p:cNvPr id="0" name="图片 21"/>
                      <p:cNvPicPr/>
                      <p:nvPr/>
                    </p:nvPicPr>
                    <p:blipFill>
                      <a:blip r:embed="rId4"/>
                      <a:stretch>
                        <a:fillRect/>
                      </a:stretch>
                    </p:blipFill>
                    <p:spPr>
                      <a:xfrm>
                        <a:off x="909320" y="1231265"/>
                        <a:ext cx="743585" cy="314325"/>
                      </a:xfrm>
                      <a:prstGeom prst="rect">
                        <a:avLst/>
                      </a:prstGeom>
                      <a:noFill/>
                      <a:ln w="38100">
                        <a:noFill/>
                        <a:miter/>
                      </a:ln>
                    </p:spPr>
                  </p:pic>
                </p:oleObj>
              </mc:Fallback>
            </mc:AlternateContent>
          </a:graphicData>
        </a:graphic>
      </p:graphicFrame>
      <p:graphicFrame>
        <p:nvGraphicFramePr>
          <p:cNvPr id="2" name="对象 -2147482477"/>
          <p:cNvGraphicFramePr/>
          <p:nvPr/>
        </p:nvGraphicFramePr>
        <p:xfrm>
          <a:off x="1292225" y="1694815"/>
          <a:ext cx="650240" cy="323215"/>
        </p:xfrm>
        <a:graphic>
          <a:graphicData uri="http://schemas.openxmlformats.org/presentationml/2006/ole">
            <mc:AlternateContent xmlns:mc="http://schemas.openxmlformats.org/markup-compatibility/2006">
              <mc:Choice xmlns:v="urn:schemas-microsoft-com:vml" Requires="v">
                <p:oleObj spid="_x0000_s31846" r:id="rId5" imgW="393700" imgH="177165" progId="Equation.DSMT4">
                  <p:embed/>
                </p:oleObj>
              </mc:Choice>
              <mc:Fallback>
                <p:oleObj r:id="rId5" imgW="393700" imgH="177165" progId="Equation.DSMT4">
                  <p:embed/>
                  <p:pic>
                    <p:nvPicPr>
                      <p:cNvPr id="0" name="图片 13"/>
                      <p:cNvPicPr/>
                      <p:nvPr/>
                    </p:nvPicPr>
                    <p:blipFill>
                      <a:blip r:embed="rId6"/>
                      <a:stretch>
                        <a:fillRect/>
                      </a:stretch>
                    </p:blipFill>
                    <p:spPr>
                      <a:xfrm>
                        <a:off x="1292225" y="1694815"/>
                        <a:ext cx="650240" cy="323215"/>
                      </a:xfrm>
                      <a:prstGeom prst="rect">
                        <a:avLst/>
                      </a:prstGeom>
                      <a:noFill/>
                      <a:ln w="38100">
                        <a:noFill/>
                        <a:miter/>
                      </a:ln>
                    </p:spPr>
                  </p:pic>
                </p:oleObj>
              </mc:Fallback>
            </mc:AlternateContent>
          </a:graphicData>
        </a:graphic>
      </p:graphicFrame>
      <p:graphicFrame>
        <p:nvGraphicFramePr>
          <p:cNvPr id="15" name="对象 -2147482477"/>
          <p:cNvGraphicFramePr/>
          <p:nvPr/>
        </p:nvGraphicFramePr>
        <p:xfrm>
          <a:off x="5989320" y="1676718"/>
          <a:ext cx="588010" cy="370840"/>
        </p:xfrm>
        <a:graphic>
          <a:graphicData uri="http://schemas.openxmlformats.org/presentationml/2006/ole">
            <mc:AlternateContent xmlns:mc="http://schemas.openxmlformats.org/markup-compatibility/2006">
              <mc:Choice xmlns:v="urn:schemas-microsoft-com:vml" Requires="v">
                <p:oleObj spid="_x0000_s31847" r:id="rId7" imgW="355600" imgH="203200" progId="Equation.DSMT4">
                  <p:embed/>
                </p:oleObj>
              </mc:Choice>
              <mc:Fallback>
                <p:oleObj r:id="rId7" imgW="355600" imgH="203200" progId="Equation.DSMT4">
                  <p:embed/>
                  <p:pic>
                    <p:nvPicPr>
                      <p:cNvPr id="0" name="图片 13"/>
                      <p:cNvPicPr/>
                      <p:nvPr/>
                    </p:nvPicPr>
                    <p:blipFill>
                      <a:blip r:embed="rId8"/>
                      <a:stretch>
                        <a:fillRect/>
                      </a:stretch>
                    </p:blipFill>
                    <p:spPr>
                      <a:xfrm>
                        <a:off x="5989320" y="1676718"/>
                        <a:ext cx="588010" cy="370840"/>
                      </a:xfrm>
                      <a:prstGeom prst="rect">
                        <a:avLst/>
                      </a:prstGeom>
                      <a:noFill/>
                      <a:ln w="38100">
                        <a:noFill/>
                        <a:miter/>
                      </a:ln>
                    </p:spPr>
                  </p:pic>
                </p:oleObj>
              </mc:Fallback>
            </mc:AlternateContent>
          </a:graphicData>
        </a:graphic>
      </p:graphicFrame>
      <p:graphicFrame>
        <p:nvGraphicFramePr>
          <p:cNvPr id="3" name="对象 -2147482475"/>
          <p:cNvGraphicFramePr>
            <a:graphicFrameLocks noChangeAspect="1"/>
          </p:cNvGraphicFramePr>
          <p:nvPr/>
        </p:nvGraphicFramePr>
        <p:xfrm>
          <a:off x="5013960" y="2276475"/>
          <a:ext cx="1950720" cy="858520"/>
        </p:xfrm>
        <a:graphic>
          <a:graphicData uri="http://schemas.openxmlformats.org/presentationml/2006/ole">
            <mc:AlternateContent xmlns:mc="http://schemas.openxmlformats.org/markup-compatibility/2006">
              <mc:Choice xmlns:v="urn:schemas-microsoft-com:vml" Requires="v">
                <p:oleObj spid="_x0000_s31848" r:id="rId9" imgW="965200" imgH="419100" progId="Equation.DSMT4">
                  <p:embed/>
                </p:oleObj>
              </mc:Choice>
              <mc:Fallback>
                <p:oleObj r:id="rId9" imgW="965200" imgH="419100" progId="Equation.DSMT4">
                  <p:embed/>
                  <p:pic>
                    <p:nvPicPr>
                      <p:cNvPr id="0" name="图片 19"/>
                      <p:cNvPicPr/>
                      <p:nvPr/>
                    </p:nvPicPr>
                    <p:blipFill>
                      <a:blip r:embed="rId10"/>
                      <a:stretch>
                        <a:fillRect/>
                      </a:stretch>
                    </p:blipFill>
                    <p:spPr>
                      <a:xfrm>
                        <a:off x="5013960" y="2276475"/>
                        <a:ext cx="1950720" cy="858520"/>
                      </a:xfrm>
                      <a:prstGeom prst="rect">
                        <a:avLst/>
                      </a:prstGeom>
                      <a:noFill/>
                      <a:ln w="9525">
                        <a:noFill/>
                        <a:miter/>
                      </a:ln>
                    </p:spPr>
                  </p:pic>
                </p:oleObj>
              </mc:Fallback>
            </mc:AlternateContent>
          </a:graphicData>
        </a:graphic>
      </p:graphicFrame>
      <p:graphicFrame>
        <p:nvGraphicFramePr>
          <p:cNvPr id="26" name="对象 -2147482490"/>
          <p:cNvGraphicFramePr/>
          <p:nvPr/>
        </p:nvGraphicFramePr>
        <p:xfrm>
          <a:off x="476885" y="3500755"/>
          <a:ext cx="743585" cy="314325"/>
        </p:xfrm>
        <a:graphic>
          <a:graphicData uri="http://schemas.openxmlformats.org/presentationml/2006/ole">
            <mc:AlternateContent xmlns:mc="http://schemas.openxmlformats.org/markup-compatibility/2006">
              <mc:Choice xmlns:v="urn:schemas-microsoft-com:vml" Requires="v">
                <p:oleObj spid="_x0000_s31849" r:id="rId11" imgW="431800" imgH="177165" progId="Equation.DSMT4">
                  <p:embed/>
                </p:oleObj>
              </mc:Choice>
              <mc:Fallback>
                <p:oleObj r:id="rId11" imgW="431800" imgH="177165" progId="Equation.DSMT4">
                  <p:embed/>
                  <p:pic>
                    <p:nvPicPr>
                      <p:cNvPr id="0" name="图片 21"/>
                      <p:cNvPicPr/>
                      <p:nvPr/>
                    </p:nvPicPr>
                    <p:blipFill>
                      <a:blip r:embed="rId4"/>
                      <a:stretch>
                        <a:fillRect/>
                      </a:stretch>
                    </p:blipFill>
                    <p:spPr>
                      <a:xfrm>
                        <a:off x="476885" y="3500755"/>
                        <a:ext cx="743585" cy="3143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相对于时间流逝的变化率，尤其在监测超过周末的无风险对冲头寸时极为有效。用公式表示为期权价值的二阶导数，第一次是对价格，第二次是对时间，同时也可以</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作为对于标的价格导数：</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计算每天的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衰减率，可以用</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来除以每年的天数。要注意的是，当距离期权到期日时间比较长的时候，这样算会比较精确；如果距离到期日很近，</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本身就会变得比较快，并使</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衰减的每天估计不准确。</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477"/>
          <p:cNvGraphicFramePr/>
          <p:nvPr/>
        </p:nvGraphicFramePr>
        <p:xfrm>
          <a:off x="836930" y="1691640"/>
          <a:ext cx="650240" cy="323215"/>
        </p:xfrm>
        <a:graphic>
          <a:graphicData uri="http://schemas.openxmlformats.org/presentationml/2006/ole">
            <mc:AlternateContent xmlns:mc="http://schemas.openxmlformats.org/markup-compatibility/2006">
              <mc:Choice xmlns:v="urn:schemas-microsoft-com:vml" Requires="v">
                <p:oleObj spid="_x0000_s32949"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836930" y="1691640"/>
                        <a:ext cx="650240" cy="323215"/>
                      </a:xfrm>
                      <a:prstGeom prst="rect">
                        <a:avLst/>
                      </a:prstGeom>
                      <a:noFill/>
                      <a:ln w="38100">
                        <a:noFill/>
                        <a:miter/>
                      </a:ln>
                    </p:spPr>
                  </p:pic>
                </p:oleObj>
              </mc:Fallback>
            </mc:AlternateContent>
          </a:graphicData>
        </a:graphic>
      </p:graphicFrame>
      <p:graphicFrame>
        <p:nvGraphicFramePr>
          <p:cNvPr id="3" name="对象 -2147482469"/>
          <p:cNvGraphicFramePr/>
          <p:nvPr/>
        </p:nvGraphicFramePr>
        <p:xfrm>
          <a:off x="836930" y="1221740"/>
          <a:ext cx="786765" cy="311150"/>
        </p:xfrm>
        <a:graphic>
          <a:graphicData uri="http://schemas.openxmlformats.org/presentationml/2006/ole">
            <mc:AlternateContent xmlns:mc="http://schemas.openxmlformats.org/markup-compatibility/2006">
              <mc:Choice xmlns:v="urn:schemas-microsoft-com:vml" Requires="v">
                <p:oleObj spid="_x0000_s32950" r:id="rId5" imgW="469900" imgH="177165" progId="Equation.DSMT4">
                  <p:embed/>
                </p:oleObj>
              </mc:Choice>
              <mc:Fallback>
                <p:oleObj r:id="rId5" imgW="469900" imgH="177165" progId="Equation.DSMT4">
                  <p:embed/>
                  <p:pic>
                    <p:nvPicPr>
                      <p:cNvPr id="0" name="图片 3075"/>
                      <p:cNvPicPr/>
                      <p:nvPr/>
                    </p:nvPicPr>
                    <p:blipFill>
                      <a:blip r:embed="rId6"/>
                      <a:stretch>
                        <a:fillRect/>
                      </a:stretch>
                    </p:blipFill>
                    <p:spPr>
                      <a:xfrm>
                        <a:off x="836930" y="1221740"/>
                        <a:ext cx="786765" cy="311150"/>
                      </a:xfrm>
                      <a:prstGeom prst="rect">
                        <a:avLst/>
                      </a:prstGeom>
                      <a:noFill/>
                      <a:ln w="9525">
                        <a:noFill/>
                        <a:miter/>
                      </a:ln>
                    </p:spPr>
                  </p:pic>
                </p:oleObj>
              </mc:Fallback>
            </mc:AlternateContent>
          </a:graphicData>
        </a:graphic>
      </p:graphicFrame>
      <p:graphicFrame>
        <p:nvGraphicFramePr>
          <p:cNvPr id="4" name="对象 -2147482477"/>
          <p:cNvGraphicFramePr/>
          <p:nvPr/>
        </p:nvGraphicFramePr>
        <p:xfrm>
          <a:off x="2421255" y="1691640"/>
          <a:ext cx="650240" cy="323215"/>
        </p:xfrm>
        <a:graphic>
          <a:graphicData uri="http://schemas.openxmlformats.org/presentationml/2006/ole">
            <mc:AlternateContent xmlns:mc="http://schemas.openxmlformats.org/markup-compatibility/2006">
              <mc:Choice xmlns:v="urn:schemas-microsoft-com:vml" Requires="v">
                <p:oleObj spid="_x0000_s32951"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2421255" y="1691640"/>
                        <a:ext cx="650240" cy="323215"/>
                      </a:xfrm>
                      <a:prstGeom prst="rect">
                        <a:avLst/>
                      </a:prstGeom>
                      <a:noFill/>
                      <a:ln w="38100">
                        <a:noFill/>
                        <a:miter/>
                      </a:ln>
                    </p:spPr>
                  </p:pic>
                </p:oleObj>
              </mc:Fallback>
            </mc:AlternateContent>
          </a:graphicData>
        </a:graphic>
      </p:graphicFrame>
      <p:graphicFrame>
        <p:nvGraphicFramePr>
          <p:cNvPr id="8" name="对象 -2147482477"/>
          <p:cNvGraphicFramePr/>
          <p:nvPr/>
        </p:nvGraphicFramePr>
        <p:xfrm>
          <a:off x="6813550" y="2132965"/>
          <a:ext cx="650240" cy="323215"/>
        </p:xfrm>
        <a:graphic>
          <a:graphicData uri="http://schemas.openxmlformats.org/presentationml/2006/ole">
            <mc:AlternateContent xmlns:mc="http://schemas.openxmlformats.org/markup-compatibility/2006">
              <mc:Choice xmlns:v="urn:schemas-microsoft-com:vml" Requires="v">
                <p:oleObj spid="_x0000_s32952" r:id="rId8" imgW="393700" imgH="177165" progId="Equation.DSMT4">
                  <p:embed/>
                </p:oleObj>
              </mc:Choice>
              <mc:Fallback>
                <p:oleObj r:id="rId8" imgW="393700" imgH="177165" progId="Equation.DSMT4">
                  <p:embed/>
                  <p:pic>
                    <p:nvPicPr>
                      <p:cNvPr id="0" name="图片 13"/>
                      <p:cNvPicPr/>
                      <p:nvPr/>
                    </p:nvPicPr>
                    <p:blipFill>
                      <a:blip r:embed="rId9"/>
                      <a:stretch>
                        <a:fillRect/>
                      </a:stretch>
                    </p:blipFill>
                    <p:spPr>
                      <a:xfrm>
                        <a:off x="6813550" y="2132965"/>
                        <a:ext cx="650240" cy="323215"/>
                      </a:xfrm>
                      <a:prstGeom prst="rect">
                        <a:avLst/>
                      </a:prstGeom>
                      <a:noFill/>
                      <a:ln w="38100">
                        <a:noFill/>
                        <a:miter/>
                      </a:ln>
                    </p:spPr>
                  </p:pic>
                </p:oleObj>
              </mc:Fallback>
            </mc:AlternateContent>
          </a:graphicData>
        </a:graphic>
      </p:graphicFrame>
      <p:graphicFrame>
        <p:nvGraphicFramePr>
          <p:cNvPr id="10" name="对象 -2147482465"/>
          <p:cNvGraphicFramePr>
            <a:graphicFrameLocks noChangeAspect="1"/>
          </p:cNvGraphicFramePr>
          <p:nvPr/>
        </p:nvGraphicFramePr>
        <p:xfrm>
          <a:off x="5374005" y="2564765"/>
          <a:ext cx="1691005" cy="777240"/>
        </p:xfrm>
        <a:graphic>
          <a:graphicData uri="http://schemas.openxmlformats.org/presentationml/2006/ole">
            <mc:AlternateContent xmlns:mc="http://schemas.openxmlformats.org/markup-compatibility/2006">
              <mc:Choice xmlns:v="urn:schemas-microsoft-com:vml" Requires="v">
                <p:oleObj spid="_x0000_s32953" r:id="rId10" imgW="927100" imgH="419100" progId="Equation.DSMT4">
                  <p:embed/>
                </p:oleObj>
              </mc:Choice>
              <mc:Fallback>
                <p:oleObj r:id="rId10" imgW="927100" imgH="419100" progId="Equation.DSMT4">
                  <p:embed/>
                  <p:pic>
                    <p:nvPicPr>
                      <p:cNvPr id="0" name="图片 10"/>
                      <p:cNvPicPr/>
                      <p:nvPr/>
                    </p:nvPicPr>
                    <p:blipFill>
                      <a:blip r:embed="rId11"/>
                      <a:stretch>
                        <a:fillRect/>
                      </a:stretch>
                    </p:blipFill>
                    <p:spPr>
                      <a:xfrm>
                        <a:off x="5374005" y="2564765"/>
                        <a:ext cx="1691005" cy="777240"/>
                      </a:xfrm>
                      <a:prstGeom prst="rect">
                        <a:avLst/>
                      </a:prstGeom>
                      <a:noFill/>
                      <a:ln w="9525">
                        <a:noFill/>
                        <a:miter/>
                      </a:ln>
                    </p:spPr>
                  </p:pic>
                </p:oleObj>
              </mc:Fallback>
            </mc:AlternateContent>
          </a:graphicData>
        </a:graphic>
      </p:graphicFrame>
      <p:graphicFrame>
        <p:nvGraphicFramePr>
          <p:cNvPr id="12" name="对象 -2147482477"/>
          <p:cNvGraphicFramePr/>
          <p:nvPr/>
        </p:nvGraphicFramePr>
        <p:xfrm>
          <a:off x="1485265" y="3500755"/>
          <a:ext cx="650240" cy="323215"/>
        </p:xfrm>
        <a:graphic>
          <a:graphicData uri="http://schemas.openxmlformats.org/presentationml/2006/ole">
            <mc:AlternateContent xmlns:mc="http://schemas.openxmlformats.org/markup-compatibility/2006">
              <mc:Choice xmlns:v="urn:schemas-microsoft-com:vml" Requires="v">
                <p:oleObj spid="_x0000_s32954" r:id="rId12" imgW="393700" imgH="177165" progId="Equation.DSMT4">
                  <p:embed/>
                </p:oleObj>
              </mc:Choice>
              <mc:Fallback>
                <p:oleObj r:id="rId12" imgW="393700" imgH="177165" progId="Equation.DSMT4">
                  <p:embed/>
                  <p:pic>
                    <p:nvPicPr>
                      <p:cNvPr id="0" name="图片 13"/>
                      <p:cNvPicPr/>
                      <p:nvPr/>
                    </p:nvPicPr>
                    <p:blipFill>
                      <a:blip r:embed="rId4"/>
                      <a:stretch>
                        <a:fillRect/>
                      </a:stretch>
                    </p:blipFill>
                    <p:spPr>
                      <a:xfrm>
                        <a:off x="1485265" y="3500755"/>
                        <a:ext cx="650240" cy="323215"/>
                      </a:xfrm>
                      <a:prstGeom prst="rect">
                        <a:avLst/>
                      </a:prstGeom>
                      <a:noFill/>
                      <a:ln w="38100">
                        <a:noFill/>
                        <a:miter/>
                      </a:ln>
                    </p:spPr>
                  </p:pic>
                </p:oleObj>
              </mc:Fallback>
            </mc:AlternateContent>
          </a:graphicData>
        </a:graphic>
      </p:graphicFrame>
      <p:graphicFrame>
        <p:nvGraphicFramePr>
          <p:cNvPr id="21" name="对象 -2147482469"/>
          <p:cNvGraphicFramePr/>
          <p:nvPr/>
        </p:nvGraphicFramePr>
        <p:xfrm>
          <a:off x="3514090" y="3500755"/>
          <a:ext cx="786765" cy="311150"/>
        </p:xfrm>
        <a:graphic>
          <a:graphicData uri="http://schemas.openxmlformats.org/presentationml/2006/ole">
            <mc:AlternateContent xmlns:mc="http://schemas.openxmlformats.org/markup-compatibility/2006">
              <mc:Choice xmlns:v="urn:schemas-microsoft-com:vml" Requires="v">
                <p:oleObj spid="_x0000_s32955" r:id="rId13" imgW="469900" imgH="177165" progId="Equation.DSMT4">
                  <p:embed/>
                </p:oleObj>
              </mc:Choice>
              <mc:Fallback>
                <p:oleObj r:id="rId13" imgW="469900" imgH="177165" progId="Equation.DSMT4">
                  <p:embed/>
                  <p:pic>
                    <p:nvPicPr>
                      <p:cNvPr id="0" name="图片 3075"/>
                      <p:cNvPicPr/>
                      <p:nvPr/>
                    </p:nvPicPr>
                    <p:blipFill>
                      <a:blip r:embed="rId6"/>
                      <a:stretch>
                        <a:fillRect/>
                      </a:stretch>
                    </p:blipFill>
                    <p:spPr>
                      <a:xfrm>
                        <a:off x="3514090" y="3500755"/>
                        <a:ext cx="786765" cy="311150"/>
                      </a:xfrm>
                      <a:prstGeom prst="rect">
                        <a:avLst/>
                      </a:prstGeom>
                      <a:noFill/>
                      <a:ln w="9525">
                        <a:noFill/>
                        <a:miter/>
                      </a:ln>
                    </p:spPr>
                  </p:pic>
                </p:oleObj>
              </mc:Fallback>
            </mc:AlternateContent>
          </a:graphicData>
        </a:graphic>
      </p:graphicFrame>
      <p:graphicFrame>
        <p:nvGraphicFramePr>
          <p:cNvPr id="23" name="对象 -2147482469"/>
          <p:cNvGraphicFramePr/>
          <p:nvPr/>
        </p:nvGraphicFramePr>
        <p:xfrm>
          <a:off x="3607435" y="3907790"/>
          <a:ext cx="786765" cy="311150"/>
        </p:xfrm>
        <a:graphic>
          <a:graphicData uri="http://schemas.openxmlformats.org/presentationml/2006/ole">
            <mc:AlternateContent xmlns:mc="http://schemas.openxmlformats.org/markup-compatibility/2006">
              <mc:Choice xmlns:v="urn:schemas-microsoft-com:vml" Requires="v">
                <p:oleObj spid="_x0000_s32956" r:id="rId14" imgW="469900" imgH="177165" progId="Equation.DSMT4">
                  <p:embed/>
                </p:oleObj>
              </mc:Choice>
              <mc:Fallback>
                <p:oleObj r:id="rId14" imgW="469900" imgH="177165" progId="Equation.DSMT4">
                  <p:embed/>
                  <p:pic>
                    <p:nvPicPr>
                      <p:cNvPr id="0" name="图片 3075"/>
                      <p:cNvPicPr/>
                      <p:nvPr/>
                    </p:nvPicPr>
                    <p:blipFill>
                      <a:blip r:embed="rId6"/>
                      <a:stretch>
                        <a:fillRect/>
                      </a:stretch>
                    </p:blipFill>
                    <p:spPr>
                      <a:xfrm>
                        <a:off x="3607435" y="3907790"/>
                        <a:ext cx="786765" cy="311150"/>
                      </a:xfrm>
                      <a:prstGeom prst="rect">
                        <a:avLst/>
                      </a:prstGeom>
                      <a:noFill/>
                      <a:ln w="9525">
                        <a:noFill/>
                        <a:miter/>
                      </a:ln>
                    </p:spPr>
                  </p:pic>
                </p:oleObj>
              </mc:Fallback>
            </mc:AlternateContent>
          </a:graphicData>
        </a:graphic>
      </p:graphicFrame>
      <p:graphicFrame>
        <p:nvGraphicFramePr>
          <p:cNvPr id="25" name="对象 -2147482477"/>
          <p:cNvGraphicFramePr/>
          <p:nvPr/>
        </p:nvGraphicFramePr>
        <p:xfrm>
          <a:off x="6741795" y="3907790"/>
          <a:ext cx="650240" cy="323215"/>
        </p:xfrm>
        <a:graphic>
          <a:graphicData uri="http://schemas.openxmlformats.org/presentationml/2006/ole">
            <mc:AlternateContent xmlns:mc="http://schemas.openxmlformats.org/markup-compatibility/2006">
              <mc:Choice xmlns:v="urn:schemas-microsoft-com:vml" Requires="v">
                <p:oleObj spid="_x0000_s32957"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6741795" y="3907790"/>
                        <a:ext cx="650240" cy="3232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度量了金融衍生产品价格变化对标的资产价格变化的非线性灵敏感，也可以理解为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的变动速度。用公式表示为期权价值对标的资产价格的二阶导，或者是</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对标的资产价格的导数：</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线性产品的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为0，因此线性产品不能用于改变交易组合的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。改变</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必须采用价格与标的资产价格呈非线性关系的产品，例如期权。如果要使交易组合</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呈中性，期权交易头寸应为：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。其中，</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为交易组合的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p>
          <a:p>
            <a:pPr>
              <a:lnSpc>
                <a:spcPct val="170000"/>
              </a:lnSpc>
              <a:buFont typeface="Arial" panose="020B0604020202020204" pitchFamily="34" charset="0"/>
            </a:pPr>
            <a:r>
              <a:rPr lang="en-US" sz="1600" dirty="0" smtClean="0"/>
              <a:t>对于一个无股息看涨及看跌期权，                 关系为：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477"/>
          <p:cNvGraphicFramePr/>
          <p:nvPr/>
        </p:nvGraphicFramePr>
        <p:xfrm>
          <a:off x="3717290" y="2096135"/>
          <a:ext cx="650240" cy="323215"/>
        </p:xfrm>
        <a:graphic>
          <a:graphicData uri="http://schemas.openxmlformats.org/presentationml/2006/ole">
            <mc:AlternateContent xmlns:mc="http://schemas.openxmlformats.org/markup-compatibility/2006">
              <mc:Choice xmlns:v="urn:schemas-microsoft-com:vml" Requires="v">
                <p:oleObj spid="_x0000_s34093"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3717290" y="2096135"/>
                        <a:ext cx="650240" cy="323215"/>
                      </a:xfrm>
                      <a:prstGeom prst="rect">
                        <a:avLst/>
                      </a:prstGeom>
                      <a:noFill/>
                      <a:ln w="38100">
                        <a:noFill/>
                        <a:miter/>
                      </a:ln>
                    </p:spPr>
                  </p:pic>
                </p:oleObj>
              </mc:Fallback>
            </mc:AlternateContent>
          </a:graphicData>
        </a:graphic>
      </p:graphicFrame>
      <p:graphicFrame>
        <p:nvGraphicFramePr>
          <p:cNvPr id="25" name="对象 -2147482477"/>
          <p:cNvGraphicFramePr/>
          <p:nvPr/>
        </p:nvGraphicFramePr>
        <p:xfrm>
          <a:off x="7750175" y="1700530"/>
          <a:ext cx="650240" cy="323215"/>
        </p:xfrm>
        <a:graphic>
          <a:graphicData uri="http://schemas.openxmlformats.org/presentationml/2006/ole">
            <mc:AlternateContent xmlns:mc="http://schemas.openxmlformats.org/markup-compatibility/2006">
              <mc:Choice xmlns:v="urn:schemas-microsoft-com:vml" Requires="v">
                <p:oleObj spid="_x0000_s34094"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7750175" y="1700530"/>
                        <a:ext cx="650240" cy="323215"/>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4095" r:id="rId6" imgW="533400" imgH="177165" progId="Equation.DSMT4">
                  <p:embed/>
                </p:oleObj>
              </mc:Choice>
              <mc:Fallback>
                <p:oleObj r:id="rId6" imgW="533400" imgH="177165" progId="Equation.DSMT4">
                  <p:embed/>
                  <p:pic>
                    <p:nvPicPr>
                      <p:cNvPr id="0" name="图片 23"/>
                      <p:cNvPicPr/>
                      <p:nvPr/>
                    </p:nvPicPr>
                    <p:blipFill>
                      <a:blip r:embed="rId7"/>
                      <a:stretch>
                        <a:fillRect/>
                      </a:stretch>
                    </p:blipFill>
                    <p:spPr>
                      <a:xfrm>
                        <a:off x="765175" y="1221740"/>
                        <a:ext cx="882015" cy="306070"/>
                      </a:xfrm>
                      <a:prstGeom prst="rect">
                        <a:avLst/>
                      </a:prstGeom>
                      <a:noFill/>
                      <a:ln w="9525">
                        <a:noFill/>
                        <a:miter/>
                      </a:ln>
                    </p:spPr>
                  </p:pic>
                </p:oleObj>
              </mc:Fallback>
            </mc:AlternateContent>
          </a:graphicData>
        </a:graphic>
      </p:graphicFrame>
      <p:graphicFrame>
        <p:nvGraphicFramePr>
          <p:cNvPr id="2" name="对象 -2147482461"/>
          <p:cNvGraphicFramePr>
            <a:graphicFrameLocks noChangeAspect="1"/>
          </p:cNvGraphicFramePr>
          <p:nvPr/>
        </p:nvGraphicFramePr>
        <p:xfrm>
          <a:off x="5374005" y="2564765"/>
          <a:ext cx="2314575" cy="761365"/>
        </p:xfrm>
        <a:graphic>
          <a:graphicData uri="http://schemas.openxmlformats.org/presentationml/2006/ole">
            <mc:AlternateContent xmlns:mc="http://schemas.openxmlformats.org/markup-compatibility/2006">
              <mc:Choice xmlns:v="urn:schemas-microsoft-com:vml" Requires="v">
                <p:oleObj spid="_x0000_s34096" r:id="rId8" imgW="1295400" imgH="419100" progId="Equation.DSMT4">
                  <p:embed/>
                </p:oleObj>
              </mc:Choice>
              <mc:Fallback>
                <p:oleObj r:id="rId8" imgW="1295400" imgH="419100" progId="Equation.DSMT4">
                  <p:embed/>
                  <p:pic>
                    <p:nvPicPr>
                      <p:cNvPr id="0" name="图片 15"/>
                      <p:cNvPicPr/>
                      <p:nvPr/>
                    </p:nvPicPr>
                    <p:blipFill>
                      <a:blip r:embed="rId9"/>
                      <a:stretch>
                        <a:fillRect/>
                      </a:stretch>
                    </p:blipFill>
                    <p:spPr>
                      <a:xfrm>
                        <a:off x="5374005" y="2564765"/>
                        <a:ext cx="2314575" cy="761365"/>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1485265" y="3500755"/>
          <a:ext cx="882015" cy="306070"/>
        </p:xfrm>
        <a:graphic>
          <a:graphicData uri="http://schemas.openxmlformats.org/presentationml/2006/ole">
            <mc:AlternateContent xmlns:mc="http://schemas.openxmlformats.org/markup-compatibility/2006">
              <mc:Choice xmlns:v="urn:schemas-microsoft-com:vml" Requires="v">
                <p:oleObj spid="_x0000_s34097" r:id="rId10" imgW="533400" imgH="177165" progId="Equation.DSMT4">
                  <p:embed/>
                </p:oleObj>
              </mc:Choice>
              <mc:Fallback>
                <p:oleObj r:id="rId10" imgW="533400" imgH="177165" progId="Equation.DSMT4">
                  <p:embed/>
                  <p:pic>
                    <p:nvPicPr>
                      <p:cNvPr id="0" name="图片 23"/>
                      <p:cNvPicPr/>
                      <p:nvPr/>
                    </p:nvPicPr>
                    <p:blipFill>
                      <a:blip r:embed="rId7"/>
                      <a:stretch>
                        <a:fillRect/>
                      </a:stretch>
                    </p:blipFill>
                    <p:spPr>
                      <a:xfrm>
                        <a:off x="1485265" y="3500755"/>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nvGraphicFramePr>
        <p:xfrm>
          <a:off x="6237605" y="3500755"/>
          <a:ext cx="882015" cy="306070"/>
        </p:xfrm>
        <a:graphic>
          <a:graphicData uri="http://schemas.openxmlformats.org/presentationml/2006/ole">
            <mc:AlternateContent xmlns:mc="http://schemas.openxmlformats.org/markup-compatibility/2006">
              <mc:Choice xmlns:v="urn:schemas-microsoft-com:vml" Requires="v">
                <p:oleObj spid="_x0000_s34098" r:id="rId11" imgW="533400" imgH="177165" progId="Equation.DSMT4">
                  <p:embed/>
                </p:oleObj>
              </mc:Choice>
              <mc:Fallback>
                <p:oleObj r:id="rId11" imgW="533400" imgH="177165" progId="Equation.DSMT4">
                  <p:embed/>
                  <p:pic>
                    <p:nvPicPr>
                      <p:cNvPr id="0" name="图片 23"/>
                      <p:cNvPicPr/>
                      <p:nvPr/>
                    </p:nvPicPr>
                    <p:blipFill>
                      <a:blip r:embed="rId7"/>
                      <a:stretch>
                        <a:fillRect/>
                      </a:stretch>
                    </p:blipFill>
                    <p:spPr>
                      <a:xfrm>
                        <a:off x="6237605" y="3500755"/>
                        <a:ext cx="882015" cy="306070"/>
                      </a:xfrm>
                      <a:prstGeom prst="rect">
                        <a:avLst/>
                      </a:prstGeom>
                      <a:noFill/>
                      <a:ln w="9525">
                        <a:noFill/>
                        <a:miter/>
                      </a:ln>
                    </p:spPr>
                  </p:pic>
                </p:oleObj>
              </mc:Fallback>
            </mc:AlternateContent>
          </a:graphicData>
        </a:graphic>
      </p:graphicFrame>
      <p:graphicFrame>
        <p:nvGraphicFramePr>
          <p:cNvPr id="27" name="对象 -2147482486"/>
          <p:cNvGraphicFramePr/>
          <p:nvPr/>
        </p:nvGraphicFramePr>
        <p:xfrm>
          <a:off x="7677785" y="3500755"/>
          <a:ext cx="882015" cy="306070"/>
        </p:xfrm>
        <a:graphic>
          <a:graphicData uri="http://schemas.openxmlformats.org/presentationml/2006/ole">
            <mc:AlternateContent xmlns:mc="http://schemas.openxmlformats.org/markup-compatibility/2006">
              <mc:Choice xmlns:v="urn:schemas-microsoft-com:vml" Requires="v">
                <p:oleObj spid="_x0000_s34099" r:id="rId12" imgW="533400" imgH="177165" progId="Equation.DSMT4">
                  <p:embed/>
                </p:oleObj>
              </mc:Choice>
              <mc:Fallback>
                <p:oleObj r:id="rId12" imgW="533400" imgH="177165" progId="Equation.DSMT4">
                  <p:embed/>
                  <p:pic>
                    <p:nvPicPr>
                      <p:cNvPr id="0" name="图片 23"/>
                      <p:cNvPicPr/>
                      <p:nvPr/>
                    </p:nvPicPr>
                    <p:blipFill>
                      <a:blip r:embed="rId7"/>
                      <a:stretch>
                        <a:fillRect/>
                      </a:stretch>
                    </p:blipFill>
                    <p:spPr>
                      <a:xfrm>
                        <a:off x="7677785" y="3500755"/>
                        <a:ext cx="882015" cy="306070"/>
                      </a:xfrm>
                      <a:prstGeom prst="rect">
                        <a:avLst/>
                      </a:prstGeom>
                      <a:noFill/>
                      <a:ln w="9525">
                        <a:noFill/>
                        <a:miter/>
                      </a:ln>
                    </p:spPr>
                  </p:pic>
                </p:oleObj>
              </mc:Fallback>
            </mc:AlternateContent>
          </a:graphicData>
        </a:graphic>
      </p:graphicFrame>
      <p:graphicFrame>
        <p:nvGraphicFramePr>
          <p:cNvPr id="30" name="对象 -2147482486"/>
          <p:cNvGraphicFramePr/>
          <p:nvPr/>
        </p:nvGraphicFramePr>
        <p:xfrm>
          <a:off x="4941570" y="3933190"/>
          <a:ext cx="882015" cy="306070"/>
        </p:xfrm>
        <a:graphic>
          <a:graphicData uri="http://schemas.openxmlformats.org/presentationml/2006/ole">
            <mc:AlternateContent xmlns:mc="http://schemas.openxmlformats.org/markup-compatibility/2006">
              <mc:Choice xmlns:v="urn:schemas-microsoft-com:vml" Requires="v">
                <p:oleObj spid="_x0000_s34100" r:id="rId13" imgW="533400" imgH="177165" progId="Equation.DSMT4">
                  <p:embed/>
                </p:oleObj>
              </mc:Choice>
              <mc:Fallback>
                <p:oleObj r:id="rId13" imgW="533400" imgH="177165" progId="Equation.DSMT4">
                  <p:embed/>
                  <p:pic>
                    <p:nvPicPr>
                      <p:cNvPr id="0" name="图片 23"/>
                      <p:cNvPicPr/>
                      <p:nvPr/>
                    </p:nvPicPr>
                    <p:blipFill>
                      <a:blip r:embed="rId7"/>
                      <a:stretch>
                        <a:fillRect/>
                      </a:stretch>
                    </p:blipFill>
                    <p:spPr>
                      <a:xfrm>
                        <a:off x="4941570" y="3933190"/>
                        <a:ext cx="882015" cy="306070"/>
                      </a:xfrm>
                      <a:prstGeom prst="rect">
                        <a:avLst/>
                      </a:prstGeom>
                      <a:noFill/>
                      <a:ln w="9525">
                        <a:noFill/>
                        <a:miter/>
                      </a:ln>
                    </p:spPr>
                  </p:pic>
                </p:oleObj>
              </mc:Fallback>
            </mc:AlternateContent>
          </a:graphicData>
        </a:graphic>
      </p:graphicFrame>
      <p:graphicFrame>
        <p:nvGraphicFramePr>
          <p:cNvPr id="3" name="对象 -2147482456"/>
          <p:cNvGraphicFramePr/>
          <p:nvPr/>
        </p:nvGraphicFramePr>
        <p:xfrm>
          <a:off x="8326120" y="3851910"/>
          <a:ext cx="1386840" cy="387350"/>
        </p:xfrm>
        <a:graphic>
          <a:graphicData uri="http://schemas.openxmlformats.org/presentationml/2006/ole">
            <mc:AlternateContent xmlns:mc="http://schemas.openxmlformats.org/markup-compatibility/2006">
              <mc:Choice xmlns:v="urn:schemas-microsoft-com:vml" Requires="v">
                <p:oleObj spid="_x0000_s34101" r:id="rId14" imgW="774065" imgH="228600" progId="Equation.DSMT4">
                  <p:embed/>
                </p:oleObj>
              </mc:Choice>
              <mc:Fallback>
                <p:oleObj r:id="rId14" imgW="774065" imgH="228600" progId="Equation.DSMT4">
                  <p:embed/>
                  <p:pic>
                    <p:nvPicPr>
                      <p:cNvPr id="0" name="图片 31"/>
                      <p:cNvPicPr/>
                      <p:nvPr/>
                    </p:nvPicPr>
                    <p:blipFill>
                      <a:blip r:embed="rId15"/>
                      <a:stretch>
                        <a:fillRect/>
                      </a:stretch>
                    </p:blipFill>
                    <p:spPr>
                      <a:xfrm>
                        <a:off x="8326120" y="3851910"/>
                        <a:ext cx="1386840" cy="387350"/>
                      </a:xfrm>
                      <a:prstGeom prst="rect">
                        <a:avLst/>
                      </a:prstGeom>
                      <a:noFill/>
                      <a:ln w="9525">
                        <a:noFill/>
                        <a:miter/>
                      </a:ln>
                    </p:spPr>
                  </p:pic>
                </p:oleObj>
              </mc:Fallback>
            </mc:AlternateContent>
          </a:graphicData>
        </a:graphic>
      </p:graphicFrame>
      <p:graphicFrame>
        <p:nvGraphicFramePr>
          <p:cNvPr id="8" name="对象 -2147482455"/>
          <p:cNvGraphicFramePr/>
          <p:nvPr/>
        </p:nvGraphicFramePr>
        <p:xfrm>
          <a:off x="10342245" y="3933190"/>
          <a:ext cx="387350" cy="280670"/>
        </p:xfrm>
        <a:graphic>
          <a:graphicData uri="http://schemas.openxmlformats.org/presentationml/2006/ole">
            <mc:AlternateContent xmlns:mc="http://schemas.openxmlformats.org/markup-compatibility/2006">
              <mc:Choice xmlns:v="urn:schemas-microsoft-com:vml" Requires="v">
                <p:oleObj spid="_x0000_s34102" r:id="rId16" imgW="127000" imgH="165100" progId="Equation.DSMT4">
                  <p:embed/>
                </p:oleObj>
              </mc:Choice>
              <mc:Fallback>
                <p:oleObj r:id="rId16" imgW="127000" imgH="165100" progId="Equation.DSMT4">
                  <p:embed/>
                  <p:pic>
                    <p:nvPicPr>
                      <p:cNvPr id="0" name="图片 32"/>
                      <p:cNvPicPr/>
                      <p:nvPr/>
                    </p:nvPicPr>
                    <p:blipFill>
                      <a:blip r:embed="rId17"/>
                      <a:stretch>
                        <a:fillRect/>
                      </a:stretch>
                    </p:blipFill>
                    <p:spPr>
                      <a:xfrm>
                        <a:off x="10342245" y="3933190"/>
                        <a:ext cx="387350" cy="280670"/>
                      </a:xfrm>
                      <a:prstGeom prst="rect">
                        <a:avLst/>
                      </a:prstGeom>
                      <a:noFill/>
                      <a:ln w="9525">
                        <a:noFill/>
                        <a:miter/>
                      </a:ln>
                    </p:spPr>
                  </p:pic>
                </p:oleObj>
              </mc:Fallback>
            </mc:AlternateContent>
          </a:graphicData>
        </a:graphic>
      </p:graphicFrame>
      <p:graphicFrame>
        <p:nvGraphicFramePr>
          <p:cNvPr id="9" name="对象 -2147482454"/>
          <p:cNvGraphicFramePr/>
          <p:nvPr/>
        </p:nvGraphicFramePr>
        <p:xfrm>
          <a:off x="1629410" y="4266565"/>
          <a:ext cx="400050" cy="385445"/>
        </p:xfrm>
        <a:graphic>
          <a:graphicData uri="http://schemas.openxmlformats.org/presentationml/2006/ole">
            <mc:AlternateContent xmlns:mc="http://schemas.openxmlformats.org/markup-compatibility/2006">
              <mc:Choice xmlns:v="urn:schemas-microsoft-com:vml" Requires="v">
                <p:oleObj spid="_x0000_s34103" r:id="rId18" imgW="177165" imgH="228600" progId="Equation.DSMT4">
                  <p:embed/>
                </p:oleObj>
              </mc:Choice>
              <mc:Fallback>
                <p:oleObj r:id="rId18" imgW="177165" imgH="228600" progId="Equation.DSMT4">
                  <p:embed/>
                  <p:pic>
                    <p:nvPicPr>
                      <p:cNvPr id="0" name="图片 33"/>
                      <p:cNvPicPr/>
                      <p:nvPr/>
                    </p:nvPicPr>
                    <p:blipFill>
                      <a:blip r:embed="rId19"/>
                      <a:stretch>
                        <a:fillRect/>
                      </a:stretch>
                    </p:blipFill>
                    <p:spPr>
                      <a:xfrm>
                        <a:off x="1629410" y="4266565"/>
                        <a:ext cx="400050" cy="385445"/>
                      </a:xfrm>
                      <a:prstGeom prst="rect">
                        <a:avLst/>
                      </a:prstGeom>
                      <a:noFill/>
                      <a:ln w="9525">
                        <a:noFill/>
                        <a:miter/>
                      </a:ln>
                    </p:spPr>
                  </p:pic>
                </p:oleObj>
              </mc:Fallback>
            </mc:AlternateContent>
          </a:graphicData>
        </a:graphic>
      </p:graphicFrame>
      <p:graphicFrame>
        <p:nvGraphicFramePr>
          <p:cNvPr id="35" name="对象 -2147482486"/>
          <p:cNvGraphicFramePr/>
          <p:nvPr/>
        </p:nvGraphicFramePr>
        <p:xfrm>
          <a:off x="693420" y="4328795"/>
          <a:ext cx="882015" cy="306070"/>
        </p:xfrm>
        <a:graphic>
          <a:graphicData uri="http://schemas.openxmlformats.org/presentationml/2006/ole">
            <mc:AlternateContent xmlns:mc="http://schemas.openxmlformats.org/markup-compatibility/2006">
              <mc:Choice xmlns:v="urn:schemas-microsoft-com:vml" Requires="v">
                <p:oleObj spid="_x0000_s34104" r:id="rId20" imgW="533400" imgH="177165" progId="Equation.DSMT4">
                  <p:embed/>
                </p:oleObj>
              </mc:Choice>
              <mc:Fallback>
                <p:oleObj r:id="rId20" imgW="533400" imgH="177165" progId="Equation.DSMT4">
                  <p:embed/>
                  <p:pic>
                    <p:nvPicPr>
                      <p:cNvPr id="0" name="图片 23"/>
                      <p:cNvPicPr/>
                      <p:nvPr/>
                    </p:nvPicPr>
                    <p:blipFill>
                      <a:blip r:embed="rId7"/>
                      <a:stretch>
                        <a:fillRect/>
                      </a:stretch>
                    </p:blipFill>
                    <p:spPr>
                      <a:xfrm>
                        <a:off x="693420" y="4328795"/>
                        <a:ext cx="882015" cy="306070"/>
                      </a:xfrm>
                      <a:prstGeom prst="rect">
                        <a:avLst/>
                      </a:prstGeom>
                      <a:noFill/>
                      <a:ln w="9525">
                        <a:noFill/>
                        <a:miter/>
                      </a:ln>
                    </p:spPr>
                  </p:pic>
                </p:oleObj>
              </mc:Fallback>
            </mc:AlternateContent>
          </a:graphicData>
        </a:graphic>
      </p:graphicFrame>
      <p:graphicFrame>
        <p:nvGraphicFramePr>
          <p:cNvPr id="37" name="对象 -2147482486"/>
          <p:cNvGraphicFramePr/>
          <p:nvPr/>
        </p:nvGraphicFramePr>
        <p:xfrm>
          <a:off x="2768600" y="4318635"/>
          <a:ext cx="882015" cy="306070"/>
        </p:xfrm>
        <a:graphic>
          <a:graphicData uri="http://schemas.openxmlformats.org/presentationml/2006/ole">
            <mc:AlternateContent xmlns:mc="http://schemas.openxmlformats.org/markup-compatibility/2006">
              <mc:Choice xmlns:v="urn:schemas-microsoft-com:vml" Requires="v">
                <p:oleObj spid="_x0000_s34105" r:id="rId21" imgW="533400" imgH="177165" progId="Equation.DSMT4">
                  <p:embed/>
                </p:oleObj>
              </mc:Choice>
              <mc:Fallback>
                <p:oleObj r:id="rId21" imgW="533400" imgH="177165" progId="Equation.DSMT4">
                  <p:embed/>
                  <p:pic>
                    <p:nvPicPr>
                      <p:cNvPr id="0" name="图片 23"/>
                      <p:cNvPicPr/>
                      <p:nvPr/>
                    </p:nvPicPr>
                    <p:blipFill>
                      <a:blip r:embed="rId7"/>
                      <a:stretch>
                        <a:fillRect/>
                      </a:stretch>
                    </p:blipFill>
                    <p:spPr>
                      <a:xfrm>
                        <a:off x="2768600" y="4318635"/>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nvGraphicFramePr>
        <p:xfrm>
          <a:off x="3429635" y="4796790"/>
          <a:ext cx="882015" cy="306070"/>
        </p:xfrm>
        <a:graphic>
          <a:graphicData uri="http://schemas.openxmlformats.org/presentationml/2006/ole">
            <mc:AlternateContent xmlns:mc="http://schemas.openxmlformats.org/markup-compatibility/2006">
              <mc:Choice xmlns:v="urn:schemas-microsoft-com:vml" Requires="v">
                <p:oleObj spid="_x0000_s34106" r:id="rId22" imgW="533400" imgH="177165" progId="Equation.DSMT4">
                  <p:embed/>
                </p:oleObj>
              </mc:Choice>
              <mc:Fallback>
                <p:oleObj r:id="rId22" imgW="533400" imgH="177165" progId="Equation.DSMT4">
                  <p:embed/>
                  <p:pic>
                    <p:nvPicPr>
                      <p:cNvPr id="0" name="图片 23"/>
                      <p:cNvPicPr/>
                      <p:nvPr/>
                    </p:nvPicPr>
                    <p:blipFill>
                      <a:blip r:embed="rId7"/>
                      <a:stretch>
                        <a:fillRect/>
                      </a:stretch>
                    </p:blipFill>
                    <p:spPr>
                      <a:xfrm>
                        <a:off x="3429635" y="4796790"/>
                        <a:ext cx="882015" cy="306070"/>
                      </a:xfrm>
                      <a:prstGeom prst="rect">
                        <a:avLst/>
                      </a:prstGeom>
                      <a:noFill/>
                      <a:ln w="9525">
                        <a:noFill/>
                        <a:miter/>
                      </a:ln>
                    </p:spPr>
                  </p:pic>
                </p:oleObj>
              </mc:Fallback>
            </mc:AlternateContent>
          </a:graphicData>
        </a:graphic>
      </p:graphicFrame>
      <p:graphicFrame>
        <p:nvGraphicFramePr>
          <p:cNvPr id="10" name="对象 -2147482452"/>
          <p:cNvGraphicFramePr>
            <a:graphicFrameLocks noChangeAspect="1"/>
          </p:cNvGraphicFramePr>
          <p:nvPr/>
        </p:nvGraphicFramePr>
        <p:xfrm>
          <a:off x="4653915" y="5242560"/>
          <a:ext cx="4481830" cy="821690"/>
        </p:xfrm>
        <a:graphic>
          <a:graphicData uri="http://schemas.openxmlformats.org/presentationml/2006/ole">
            <mc:AlternateContent xmlns:mc="http://schemas.openxmlformats.org/markup-compatibility/2006">
              <mc:Choice xmlns:v="urn:schemas-microsoft-com:vml" Requires="v">
                <p:oleObj spid="_x0000_s34107" r:id="rId23" imgW="2590800" imgH="469900" progId="Equation.DSMT4">
                  <p:embed/>
                </p:oleObj>
              </mc:Choice>
              <mc:Fallback>
                <p:oleObj r:id="rId23" imgW="2590800" imgH="469900" progId="Equation.DSMT4">
                  <p:embed/>
                  <p:pic>
                    <p:nvPicPr>
                      <p:cNvPr id="0" name="图片 40"/>
                      <p:cNvPicPr/>
                      <p:nvPr/>
                    </p:nvPicPr>
                    <p:blipFill>
                      <a:blip r:embed="rId24"/>
                      <a:stretch>
                        <a:fillRect/>
                      </a:stretch>
                    </p:blipFill>
                    <p:spPr>
                      <a:xfrm>
                        <a:off x="4653915" y="5242560"/>
                        <a:ext cx="4481830" cy="82169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             和                  之间存在某种关系，BS公式分析表明，对于一个无股息资产上由看涨、看跌期权以及其他金融衍生产品所组成的交易组合一定满足：</a:t>
            </a:r>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r>
              <a:rPr lang="en-US" sz="1600" dirty="0" smtClean="0"/>
              <a:t>对于              中性交易组合，            ，因此：</a:t>
            </a:r>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r>
              <a:rPr lang="en-US" sz="1600" dirty="0" smtClean="0"/>
              <a:t>该式说明当很大并且为    正时，交易组合的                   虽然也很大，但为负，反之亦然。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477"/>
          <p:cNvGraphicFramePr/>
          <p:nvPr/>
        </p:nvGraphicFramePr>
        <p:xfrm>
          <a:off x="405130" y="1700530"/>
          <a:ext cx="650240" cy="323215"/>
        </p:xfrm>
        <a:graphic>
          <a:graphicData uri="http://schemas.openxmlformats.org/presentationml/2006/ole">
            <mc:AlternateContent xmlns:mc="http://schemas.openxmlformats.org/markup-compatibility/2006">
              <mc:Choice xmlns:v="urn:schemas-microsoft-com:vml" Requires="v">
                <p:oleObj spid="_x0000_s35017"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405130" y="1700530"/>
                        <a:ext cx="650240" cy="323215"/>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5018" r:id="rId5" imgW="533400" imgH="177165" progId="Equation.DSMT4">
                  <p:embed/>
                </p:oleObj>
              </mc:Choice>
              <mc:Fallback>
                <p:oleObj r:id="rId5" imgW="533400" imgH="177165" progId="Equation.DSMT4">
                  <p:embed/>
                  <p:pic>
                    <p:nvPicPr>
                      <p:cNvPr id="0" name="图片 23"/>
                      <p:cNvPicPr/>
                      <p:nvPr/>
                    </p:nvPicPr>
                    <p:blipFill>
                      <a:blip r:embed="rId6"/>
                      <a:stretch>
                        <a:fillRect/>
                      </a:stretch>
                    </p:blipFill>
                    <p:spPr>
                      <a:xfrm>
                        <a:off x="765175" y="1221740"/>
                        <a:ext cx="882015" cy="306070"/>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4319270" y="5372735"/>
          <a:ext cx="882015" cy="306070"/>
        </p:xfrm>
        <a:graphic>
          <a:graphicData uri="http://schemas.openxmlformats.org/presentationml/2006/ole">
            <mc:AlternateContent xmlns:mc="http://schemas.openxmlformats.org/markup-compatibility/2006">
              <mc:Choice xmlns:v="urn:schemas-microsoft-com:vml" Requires="v">
                <p:oleObj spid="_x0000_s35019" r:id="rId7" imgW="533400" imgH="177165" progId="Equation.DSMT4">
                  <p:embed/>
                </p:oleObj>
              </mc:Choice>
              <mc:Fallback>
                <p:oleObj r:id="rId7" imgW="533400" imgH="177165" progId="Equation.DSMT4">
                  <p:embed/>
                  <p:pic>
                    <p:nvPicPr>
                      <p:cNvPr id="0" name="图片 23"/>
                      <p:cNvPicPr/>
                      <p:nvPr/>
                    </p:nvPicPr>
                    <p:blipFill>
                      <a:blip r:embed="rId6"/>
                      <a:stretch>
                        <a:fillRect/>
                      </a:stretch>
                    </p:blipFill>
                    <p:spPr>
                      <a:xfrm>
                        <a:off x="4319270" y="5372735"/>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nvGraphicFramePr>
        <p:xfrm>
          <a:off x="2027555" y="1709420"/>
          <a:ext cx="882015" cy="306070"/>
        </p:xfrm>
        <a:graphic>
          <a:graphicData uri="http://schemas.openxmlformats.org/presentationml/2006/ole">
            <mc:AlternateContent xmlns:mc="http://schemas.openxmlformats.org/markup-compatibility/2006">
              <mc:Choice xmlns:v="urn:schemas-microsoft-com:vml" Requires="v">
                <p:oleObj spid="_x0000_s35020" r:id="rId8" imgW="533400" imgH="177165" progId="Equation.DSMT4">
                  <p:embed/>
                </p:oleObj>
              </mc:Choice>
              <mc:Fallback>
                <p:oleObj r:id="rId8" imgW="533400" imgH="177165" progId="Equation.DSMT4">
                  <p:embed/>
                  <p:pic>
                    <p:nvPicPr>
                      <p:cNvPr id="0" name="图片 23"/>
                      <p:cNvPicPr/>
                      <p:nvPr/>
                    </p:nvPicPr>
                    <p:blipFill>
                      <a:blip r:embed="rId6"/>
                      <a:stretch>
                        <a:fillRect/>
                      </a:stretch>
                    </p:blipFill>
                    <p:spPr>
                      <a:xfrm>
                        <a:off x="2027555" y="1709420"/>
                        <a:ext cx="882015" cy="306070"/>
                      </a:xfrm>
                      <a:prstGeom prst="rect">
                        <a:avLst/>
                      </a:prstGeom>
                      <a:noFill/>
                      <a:ln w="9525">
                        <a:noFill/>
                        <a:miter/>
                      </a:ln>
                    </p:spPr>
                  </p:pic>
                </p:oleObj>
              </mc:Fallback>
            </mc:AlternateContent>
          </a:graphicData>
        </a:graphic>
      </p:graphicFrame>
      <p:graphicFrame>
        <p:nvGraphicFramePr>
          <p:cNvPr id="11" name="对象 -2147482477"/>
          <p:cNvGraphicFramePr/>
          <p:nvPr/>
        </p:nvGraphicFramePr>
        <p:xfrm>
          <a:off x="1196975" y="1700530"/>
          <a:ext cx="650240" cy="323215"/>
        </p:xfrm>
        <a:graphic>
          <a:graphicData uri="http://schemas.openxmlformats.org/presentationml/2006/ole">
            <mc:AlternateContent xmlns:mc="http://schemas.openxmlformats.org/markup-compatibility/2006">
              <mc:Choice xmlns:v="urn:schemas-microsoft-com:vml" Requires="v">
                <p:oleObj spid="_x0000_s35021" r:id="rId9" imgW="393700" imgH="177165" progId="Equation.DSMT4">
                  <p:embed/>
                </p:oleObj>
              </mc:Choice>
              <mc:Fallback>
                <p:oleObj r:id="rId9" imgW="393700" imgH="177165" progId="Equation.DSMT4">
                  <p:embed/>
                  <p:pic>
                    <p:nvPicPr>
                      <p:cNvPr id="0" name="图片 13"/>
                      <p:cNvPicPr/>
                      <p:nvPr/>
                    </p:nvPicPr>
                    <p:blipFill>
                      <a:blip r:embed="rId10"/>
                      <a:stretch>
                        <a:fillRect/>
                      </a:stretch>
                    </p:blipFill>
                    <p:spPr>
                      <a:xfrm>
                        <a:off x="1196975" y="1700530"/>
                        <a:ext cx="650240" cy="323215"/>
                      </a:xfrm>
                      <a:prstGeom prst="rect">
                        <a:avLst/>
                      </a:prstGeom>
                      <a:noFill/>
                      <a:ln w="38100">
                        <a:noFill/>
                        <a:miter/>
                      </a:ln>
                    </p:spPr>
                  </p:pic>
                </p:oleObj>
              </mc:Fallback>
            </mc:AlternateContent>
          </a:graphicData>
        </a:graphic>
      </p:graphicFrame>
      <p:graphicFrame>
        <p:nvGraphicFramePr>
          <p:cNvPr id="2" name="对象 -2147482448"/>
          <p:cNvGraphicFramePr>
            <a:graphicFrameLocks noChangeAspect="1"/>
          </p:cNvGraphicFramePr>
          <p:nvPr/>
        </p:nvGraphicFramePr>
        <p:xfrm>
          <a:off x="4509770" y="2110105"/>
          <a:ext cx="3030220" cy="784225"/>
        </p:xfrm>
        <a:graphic>
          <a:graphicData uri="http://schemas.openxmlformats.org/presentationml/2006/ole">
            <mc:AlternateContent xmlns:mc="http://schemas.openxmlformats.org/markup-compatibility/2006">
              <mc:Choice xmlns:v="urn:schemas-microsoft-com:vml" Requires="v">
                <p:oleObj spid="_x0000_s35022" r:id="rId11" imgW="1524000" imgH="393700" progId="Equation.DSMT4">
                  <p:embed/>
                </p:oleObj>
              </mc:Choice>
              <mc:Fallback>
                <p:oleObj r:id="rId11" imgW="1524000" imgH="393700" progId="Equation.DSMT4">
                  <p:embed/>
                  <p:pic>
                    <p:nvPicPr>
                      <p:cNvPr id="0" name="图片 3075"/>
                      <p:cNvPicPr/>
                      <p:nvPr/>
                    </p:nvPicPr>
                    <p:blipFill>
                      <a:blip r:embed="rId12"/>
                      <a:stretch>
                        <a:fillRect/>
                      </a:stretch>
                    </p:blipFill>
                    <p:spPr>
                      <a:xfrm>
                        <a:off x="4509770" y="2110105"/>
                        <a:ext cx="3030220" cy="784225"/>
                      </a:xfrm>
                      <a:prstGeom prst="rect">
                        <a:avLst/>
                      </a:prstGeom>
                      <a:noFill/>
                      <a:ln w="9525">
                        <a:noFill/>
                        <a:miter/>
                      </a:ln>
                    </p:spPr>
                  </p:pic>
                </p:oleObj>
              </mc:Fallback>
            </mc:AlternateContent>
          </a:graphicData>
        </a:graphic>
      </p:graphicFrame>
      <p:graphicFrame>
        <p:nvGraphicFramePr>
          <p:cNvPr id="14" name="对象 -2147482477"/>
          <p:cNvGraphicFramePr/>
          <p:nvPr/>
        </p:nvGraphicFramePr>
        <p:xfrm>
          <a:off x="880745" y="3483610"/>
          <a:ext cx="650240" cy="323215"/>
        </p:xfrm>
        <a:graphic>
          <a:graphicData uri="http://schemas.openxmlformats.org/presentationml/2006/ole">
            <mc:AlternateContent xmlns:mc="http://schemas.openxmlformats.org/markup-compatibility/2006">
              <mc:Choice xmlns:v="urn:schemas-microsoft-com:vml" Requires="v">
                <p:oleObj spid="_x0000_s35023" r:id="rId13" imgW="393700" imgH="177165" progId="Equation.DSMT4">
                  <p:embed/>
                </p:oleObj>
              </mc:Choice>
              <mc:Fallback>
                <p:oleObj r:id="rId13" imgW="393700" imgH="177165" progId="Equation.DSMT4">
                  <p:embed/>
                  <p:pic>
                    <p:nvPicPr>
                      <p:cNvPr id="0" name="图片 13"/>
                      <p:cNvPicPr/>
                      <p:nvPr/>
                    </p:nvPicPr>
                    <p:blipFill>
                      <a:blip r:embed="rId4"/>
                      <a:stretch>
                        <a:fillRect/>
                      </a:stretch>
                    </p:blipFill>
                    <p:spPr>
                      <a:xfrm>
                        <a:off x="880745" y="3483610"/>
                        <a:ext cx="650240" cy="323215"/>
                      </a:xfrm>
                      <a:prstGeom prst="rect">
                        <a:avLst/>
                      </a:prstGeom>
                      <a:noFill/>
                      <a:ln w="38100">
                        <a:noFill/>
                        <a:miter/>
                      </a:ln>
                    </p:spPr>
                  </p:pic>
                </p:oleObj>
              </mc:Fallback>
            </mc:AlternateContent>
          </a:graphicData>
        </a:graphic>
      </p:graphicFrame>
      <p:graphicFrame>
        <p:nvGraphicFramePr>
          <p:cNvPr id="3" name="对象 -2147482446"/>
          <p:cNvGraphicFramePr>
            <a:graphicFrameLocks noChangeAspect="1"/>
          </p:cNvGraphicFramePr>
          <p:nvPr/>
        </p:nvGraphicFramePr>
        <p:xfrm>
          <a:off x="2909570" y="3509010"/>
          <a:ext cx="636270" cy="302260"/>
        </p:xfrm>
        <a:graphic>
          <a:graphicData uri="http://schemas.openxmlformats.org/presentationml/2006/ole">
            <mc:AlternateContent xmlns:mc="http://schemas.openxmlformats.org/markup-compatibility/2006">
              <mc:Choice xmlns:v="urn:schemas-microsoft-com:vml" Requires="v">
                <p:oleObj spid="_x0000_s35024" r:id="rId14" imgW="368300" imgH="177165" progId="Equation.DSMT4">
                  <p:embed/>
                </p:oleObj>
              </mc:Choice>
              <mc:Fallback>
                <p:oleObj r:id="rId14" imgW="368300" imgH="177165" progId="Equation.DSMT4">
                  <p:embed/>
                  <p:pic>
                    <p:nvPicPr>
                      <p:cNvPr id="0" name="图片 20"/>
                      <p:cNvPicPr/>
                      <p:nvPr/>
                    </p:nvPicPr>
                    <p:blipFill>
                      <a:blip r:embed="rId15"/>
                      <a:stretch>
                        <a:fillRect/>
                      </a:stretch>
                    </p:blipFill>
                    <p:spPr>
                      <a:xfrm>
                        <a:off x="2909570" y="3509010"/>
                        <a:ext cx="636270" cy="302260"/>
                      </a:xfrm>
                      <a:prstGeom prst="rect">
                        <a:avLst/>
                      </a:prstGeom>
                      <a:noFill/>
                      <a:ln w="9525">
                        <a:noFill/>
                        <a:miter/>
                      </a:ln>
                    </p:spPr>
                  </p:pic>
                </p:oleObj>
              </mc:Fallback>
            </mc:AlternateContent>
          </a:graphicData>
        </a:graphic>
      </p:graphicFrame>
      <p:graphicFrame>
        <p:nvGraphicFramePr>
          <p:cNvPr id="8" name="对象 -2147482445"/>
          <p:cNvGraphicFramePr>
            <a:graphicFrameLocks noChangeAspect="1"/>
          </p:cNvGraphicFramePr>
          <p:nvPr/>
        </p:nvGraphicFramePr>
        <p:xfrm>
          <a:off x="4580890" y="3849370"/>
          <a:ext cx="2176780" cy="775335"/>
        </p:xfrm>
        <a:graphic>
          <a:graphicData uri="http://schemas.openxmlformats.org/presentationml/2006/ole">
            <mc:AlternateContent xmlns:mc="http://schemas.openxmlformats.org/markup-compatibility/2006">
              <mc:Choice xmlns:v="urn:schemas-microsoft-com:vml" Requires="v">
                <p:oleObj spid="_x0000_s35025" r:id="rId16" imgW="1104900" imgH="393700" progId="Equation.DSMT4">
                  <p:embed/>
                </p:oleObj>
              </mc:Choice>
              <mc:Fallback>
                <p:oleObj r:id="rId16" imgW="1104900" imgH="393700" progId="Equation.DSMT4">
                  <p:embed/>
                  <p:pic>
                    <p:nvPicPr>
                      <p:cNvPr id="0" name="图片 21"/>
                      <p:cNvPicPr/>
                      <p:nvPr/>
                    </p:nvPicPr>
                    <p:blipFill>
                      <a:blip r:embed="rId17"/>
                      <a:stretch>
                        <a:fillRect/>
                      </a:stretch>
                    </p:blipFill>
                    <p:spPr>
                      <a:xfrm>
                        <a:off x="4580890" y="3849370"/>
                        <a:ext cx="2176780" cy="775335"/>
                      </a:xfrm>
                      <a:prstGeom prst="rect">
                        <a:avLst/>
                      </a:prstGeom>
                      <a:noFill/>
                      <a:ln w="9525">
                        <a:noFill/>
                        <a:miter/>
                      </a:ln>
                    </p:spPr>
                  </p:pic>
                </p:oleObj>
              </mc:Fallback>
            </mc:AlternateContent>
          </a:graphicData>
        </a:graphic>
      </p:graphicFrame>
      <p:graphicFrame>
        <p:nvGraphicFramePr>
          <p:cNvPr id="23" name="对象 -2147482486"/>
          <p:cNvGraphicFramePr/>
          <p:nvPr/>
        </p:nvGraphicFramePr>
        <p:xfrm>
          <a:off x="2493645" y="5372735"/>
          <a:ext cx="210185" cy="306070"/>
        </p:xfrm>
        <a:graphic>
          <a:graphicData uri="http://schemas.openxmlformats.org/presentationml/2006/ole">
            <mc:AlternateContent xmlns:mc="http://schemas.openxmlformats.org/markup-compatibility/2006">
              <mc:Choice xmlns:v="urn:schemas-microsoft-com:vml" Requires="v">
                <p:oleObj spid="_x0000_s35026" r:id="rId18" imgW="127000" imgH="177165" progId="Equation.DSMT4">
                  <p:embed/>
                </p:oleObj>
              </mc:Choice>
              <mc:Fallback>
                <p:oleObj r:id="rId18" imgW="127000" imgH="177165" progId="Equation.DSMT4">
                  <p:embed/>
                  <p:pic>
                    <p:nvPicPr>
                      <p:cNvPr id="0" name="图片 23"/>
                      <p:cNvPicPr/>
                      <p:nvPr/>
                    </p:nvPicPr>
                    <p:blipFill>
                      <a:blip r:embed="rId19"/>
                      <a:stretch>
                        <a:fillRect/>
                      </a:stretch>
                    </p:blipFill>
                    <p:spPr>
                      <a:xfrm>
                        <a:off x="2493645" y="5372735"/>
                        <a:ext cx="210185" cy="3060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5861"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765175" y="1221740"/>
                        <a:ext cx="882015" cy="306070"/>
                      </a:xfrm>
                      <a:prstGeom prst="rect">
                        <a:avLst/>
                      </a:prstGeom>
                      <a:noFill/>
                      <a:ln w="9525">
                        <a:noFill/>
                        <a:miter/>
                      </a:ln>
                    </p:spPr>
                  </p:pic>
                </p:oleObj>
              </mc:Fallback>
            </mc:AlternateContent>
          </a:graphicData>
        </a:graphic>
      </p:graphicFrame>
      <p:pic>
        <p:nvPicPr>
          <p:cNvPr id="9" name="图片 8"/>
          <p:cNvPicPr>
            <a:picLocks noChangeAspect="1"/>
          </p:cNvPicPr>
          <p:nvPr/>
        </p:nvPicPr>
        <p:blipFill>
          <a:blip r:embed="rId5"/>
          <a:stretch>
            <a:fillRect/>
          </a:stretch>
        </p:blipFill>
        <p:spPr>
          <a:xfrm>
            <a:off x="116840" y="1772920"/>
            <a:ext cx="5086350" cy="3524250"/>
          </a:xfrm>
          <a:prstGeom prst="rect">
            <a:avLst/>
          </a:prstGeom>
        </p:spPr>
      </p:pic>
      <p:sp>
        <p:nvSpPr>
          <p:cNvPr id="100" name="文本框 99"/>
          <p:cNvSpPr txBox="1"/>
          <p:nvPr/>
        </p:nvSpPr>
        <p:spPr>
          <a:xfrm>
            <a:off x="5203190" y="1340485"/>
            <a:ext cx="3832225" cy="396938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a:t>
            </a:r>
            <a:r>
              <a:rPr lang="zh-CN" sz="18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800" b="0">
                <a:latin typeface="Times New Roman" panose="02020603050405020304" pitchFamily="18" charset="0"/>
                <a:ea typeface="宋体" panose="02010600030101010101" pitchFamily="2" charset="-122"/>
                <a:cs typeface="Times New Roman" panose="02020603050405020304" pitchFamily="18" charset="0"/>
              </a:rPr>
              <a:t>Gamma</a:t>
            </a:r>
            <a:r>
              <a:rPr lang="zh-CN" sz="18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8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8902065" y="1305560"/>
            <a:ext cx="3124835" cy="4523105"/>
          </a:xfrm>
          <a:prstGeom prst="rect">
            <a:avLst/>
          </a:prstGeom>
          <a:noFill/>
        </p:spPr>
        <p:txBody>
          <a:bodyPr wrap="square" rtlCol="0" anchor="t">
            <a:spAutoFit/>
          </a:bodyPr>
          <a:lstStyle/>
          <a:p>
            <a:pPr marL="0" indent="0"/>
            <a:r>
              <a:rPr lang="en-US" altLang="zh-CN">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pPr marL="0" indent="0"/>
            <a:r>
              <a:rPr lang="en-US">
                <a:latin typeface="Times New Roman" panose="02020603050405020304" pitchFamily="18" charset="0"/>
                <a:cs typeface="Times New Roman" panose="02020603050405020304" pitchFamily="18" charset="0"/>
                <a:sym typeface="+mn-ea"/>
              </a:rPr>
              <a:t>pad=np.ones((len(t),len(s)))</a:t>
            </a:r>
          </a:p>
          <a:p>
            <a:pPr marL="0" indent="0"/>
            <a:r>
              <a:rPr lang="en-US">
                <a:latin typeface="Times New Roman" panose="02020603050405020304" pitchFamily="18" charset="0"/>
                <a:cs typeface="Times New Roman" panose="02020603050405020304" pitchFamily="18" charset="0"/>
                <a:sym typeface="+mn-ea"/>
              </a:rPr>
              <a:t>gamma=blsgamma(newprice,50*pad,0.05*pad,newtime,0.2*pad)</a:t>
            </a:r>
          </a:p>
          <a:p>
            <a:pPr marL="0" indent="0"/>
            <a:r>
              <a:rPr lang="en-US">
                <a:latin typeface="Times New Roman" panose="02020603050405020304" pitchFamily="18" charset="0"/>
                <a:cs typeface="Times New Roman" panose="02020603050405020304" pitchFamily="18" charset="0"/>
                <a:sym typeface="+mn-ea"/>
              </a:rPr>
              <a:t>plt.figure()</a:t>
            </a:r>
          </a:p>
          <a:p>
            <a:pPr marL="0" indent="0"/>
            <a:r>
              <a:rPr lang="en-US">
                <a:latin typeface="Times New Roman" panose="02020603050405020304" pitchFamily="18" charset="0"/>
                <a:cs typeface="Times New Roman" panose="02020603050405020304" pitchFamily="18" charset="0"/>
                <a:sym typeface="+mn-ea"/>
              </a:rPr>
              <a:t>ax3=plt.axes(projection='3d')</a:t>
            </a:r>
          </a:p>
          <a:p>
            <a:pPr marL="0" indent="0"/>
            <a:r>
              <a:rPr lang="en-US">
                <a:latin typeface="Times New Roman" panose="02020603050405020304" pitchFamily="18" charset="0"/>
                <a:cs typeface="Times New Roman" panose="02020603050405020304" pitchFamily="18" charset="0"/>
                <a:sym typeface="+mn-ea"/>
              </a:rPr>
              <a:t>X,Y=np.meshgrid(s,t)</a:t>
            </a:r>
          </a:p>
          <a:p>
            <a:pPr marL="0" indent="0"/>
            <a:r>
              <a:rPr lang="en-US">
                <a:latin typeface="Times New Roman" panose="02020603050405020304" pitchFamily="18" charset="0"/>
                <a:cs typeface="Times New Roman" panose="02020603050405020304" pitchFamily="18" charset="0"/>
                <a:sym typeface="+mn-ea"/>
              </a:rPr>
              <a:t>Z=gamma</a:t>
            </a:r>
          </a:p>
          <a:p>
            <a:pPr marL="0" indent="0"/>
            <a:r>
              <a:rPr lang="en-US">
                <a:latin typeface="Times New Roman" panose="02020603050405020304" pitchFamily="18" charset="0"/>
                <a:cs typeface="Times New Roman" panose="02020603050405020304" pitchFamily="18" charset="0"/>
                <a:sym typeface="+mn-ea"/>
              </a:rPr>
              <a:t>ax3.plot_surface(X,Y,Z,cmap='rainbow')</a:t>
            </a:r>
          </a:p>
          <a:p>
            <a:pPr marL="0" indent="0"/>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gamma</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plt.show()</a:t>
            </a:r>
            <a:endParaRPr lang="zh-CN" altLang="en-US"/>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7</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股票当前市价为100美元；期权行使价格为101美元；无风险利率为4%；股票波动率为15%；期权期限为20周。即</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说明当股票价格变化为      时，期权              的变化为</a:t>
            </a:r>
            <a:r>
              <a:rPr lang="en-US" sz="1600" dirty="0" smtClean="0">
                <a:latin typeface="Times New Roman" panose="02020603050405020304" pitchFamily="18" charset="0"/>
                <a:cs typeface="Times New Roman" panose="02020603050405020304" pitchFamily="18" charset="0"/>
              </a:rPr>
              <a:t>0.0427      </a:t>
            </a:r>
            <a:r>
              <a:rPr lang="en-US" sz="1600" dirty="0" smtClean="0"/>
              <a:t>。</a:t>
            </a:r>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sym typeface="+mn-ea"/>
              </a:rPr>
              <a:t>【例11-</a:t>
            </a:r>
            <a:r>
              <a:rPr lang="en-US" altLang="zh-CN" sz="1600" dirty="0" smtClean="0">
                <a:latin typeface="Times New Roman" panose="02020603050405020304" pitchFamily="18" charset="0"/>
                <a:cs typeface="Times New Roman" panose="02020603050405020304" pitchFamily="18" charset="0"/>
                <a:sym typeface="+mn-ea"/>
              </a:rPr>
              <a:t>8</a:t>
            </a:r>
            <a:r>
              <a:rPr lang="zh-CN" altLang="en-US" sz="1600" dirty="0" smtClean="0">
                <a:latin typeface="Times New Roman" panose="02020603050405020304" pitchFamily="18" charset="0"/>
                <a:cs typeface="Times New Roman" panose="02020603050405020304" pitchFamily="18" charset="0"/>
                <a:sym typeface="+mn-ea"/>
              </a:rPr>
              <a:t>】</a:t>
            </a:r>
            <a:r>
              <a:rPr sz="1600" dirty="0" smtClean="0">
                <a:latin typeface="Times New Roman" panose="02020603050405020304" pitchFamily="18" charset="0"/>
                <a:cs typeface="Times New Roman" panose="02020603050405020304" pitchFamily="18" charset="0"/>
                <a:sym typeface="+mn-ea"/>
              </a:rPr>
              <a:t>     当前交易员B的交易组合为</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中性，其</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为-4000。某交易所期权的</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与</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分别为0.58及2。交易员B为了使得交易组合的</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与</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均为中性，他可以进行以下操作：</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(1)买入2000</a:t>
            </a:r>
            <a:r>
              <a:rPr lang="zh-CN" altLang="en-US" sz="1600" dirty="0" smtClean="0">
                <a:latin typeface="Times New Roman" panose="02020603050405020304" pitchFamily="18" charset="0"/>
                <a:cs typeface="Times New Roman" panose="02020603050405020304" pitchFamily="18" charset="0"/>
                <a:sym typeface="+mn-ea"/>
              </a:rPr>
              <a:t>单位</a:t>
            </a:r>
            <a:r>
              <a:rPr sz="1600" dirty="0" smtClean="0">
                <a:latin typeface="Times New Roman" panose="02020603050405020304" pitchFamily="18" charset="0"/>
                <a:cs typeface="Times New Roman" panose="02020603050405020304" pitchFamily="18" charset="0"/>
                <a:sym typeface="+mn-ea"/>
              </a:rPr>
              <a:t>期权（20个期权合约）保证</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(2)卖出1160份标的资产以保证</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692785" y="2167890"/>
          <a:ext cx="267970" cy="310515"/>
        </p:xfrm>
        <a:graphic>
          <a:graphicData uri="http://schemas.openxmlformats.org/presentationml/2006/ole">
            <mc:AlternateContent xmlns:mc="http://schemas.openxmlformats.org/markup-compatibility/2006">
              <mc:Choice xmlns:v="urn:schemas-microsoft-com:vml" Requires="v">
                <p:oleObj spid="_x0000_s37225"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692785" y="216789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431925" y="2198053"/>
          <a:ext cx="250190" cy="224790"/>
        </p:xfrm>
        <a:graphic>
          <a:graphicData uri="http://schemas.openxmlformats.org/presentationml/2006/ole">
            <mc:AlternateContent xmlns:mc="http://schemas.openxmlformats.org/markup-compatibility/2006">
              <mc:Choice xmlns:v="urn:schemas-microsoft-com:vml" Requires="v">
                <p:oleObj spid="_x0000_s37226"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1431925" y="219805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132648" y="2249806"/>
          <a:ext cx="173355" cy="173355"/>
        </p:xfrm>
        <a:graphic>
          <a:graphicData uri="http://schemas.openxmlformats.org/presentationml/2006/ole">
            <mc:AlternateContent xmlns:mc="http://schemas.openxmlformats.org/markup-compatibility/2006">
              <mc:Choice xmlns:v="urn:schemas-microsoft-com:vml" Requires="v">
                <p:oleObj spid="_x0000_s37227"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2132648" y="2249806"/>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2853056" y="2215516"/>
          <a:ext cx="212090" cy="241935"/>
        </p:xfrm>
        <a:graphic>
          <a:graphicData uri="http://schemas.openxmlformats.org/presentationml/2006/ole">
            <mc:AlternateContent xmlns:mc="http://schemas.openxmlformats.org/markup-compatibility/2006">
              <mc:Choice xmlns:v="urn:schemas-microsoft-com:vml" Requires="v">
                <p:oleObj spid="_x0000_s37228"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2853056" y="221551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3611880" y="2198053"/>
          <a:ext cx="212090" cy="224790"/>
        </p:xfrm>
        <a:graphic>
          <a:graphicData uri="http://schemas.openxmlformats.org/presentationml/2006/ole">
            <mc:AlternateContent xmlns:mc="http://schemas.openxmlformats.org/markup-compatibility/2006">
              <mc:Choice xmlns:v="urn:schemas-microsoft-com:vml" Requires="v">
                <p:oleObj spid="_x0000_s37229"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3611880" y="2198053"/>
                        <a:ext cx="212090" cy="224790"/>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35075"/>
          <a:ext cx="882015" cy="306070"/>
        </p:xfrm>
        <a:graphic>
          <a:graphicData uri="http://schemas.openxmlformats.org/presentationml/2006/ole">
            <mc:AlternateContent xmlns:mc="http://schemas.openxmlformats.org/markup-compatibility/2006">
              <mc:Choice xmlns:v="urn:schemas-microsoft-com:vml" Requires="v">
                <p:oleObj spid="_x0000_s37230" r:id="rId13" imgW="533400" imgH="177165" progId="Equation.DSMT4">
                  <p:embed/>
                </p:oleObj>
              </mc:Choice>
              <mc:Fallback>
                <p:oleObj r:id="rId13" imgW="533400" imgH="177165" progId="Equation.DSMT4">
                  <p:embed/>
                  <p:pic>
                    <p:nvPicPr>
                      <p:cNvPr id="0" name="图片 23"/>
                      <p:cNvPicPr/>
                      <p:nvPr/>
                    </p:nvPicPr>
                    <p:blipFill>
                      <a:blip r:embed="rId14"/>
                      <a:stretch>
                        <a:fillRect/>
                      </a:stretch>
                    </p:blipFill>
                    <p:spPr>
                      <a:xfrm>
                        <a:off x="765175" y="1235075"/>
                        <a:ext cx="882015" cy="306070"/>
                      </a:xfrm>
                      <a:prstGeom prst="rect">
                        <a:avLst/>
                      </a:prstGeom>
                      <a:noFill/>
                      <a:ln w="9525">
                        <a:noFill/>
                        <a:miter/>
                      </a:ln>
                    </p:spPr>
                  </p:pic>
                </p:oleObj>
              </mc:Fallback>
            </mc:AlternateContent>
          </a:graphicData>
        </a:graphic>
      </p:graphicFrame>
      <p:graphicFrame>
        <p:nvGraphicFramePr>
          <p:cNvPr id="3" name="对象 -2147482436"/>
          <p:cNvGraphicFramePr>
            <a:graphicFrameLocks noChangeAspect="1"/>
          </p:cNvGraphicFramePr>
          <p:nvPr/>
        </p:nvGraphicFramePr>
        <p:xfrm>
          <a:off x="4941570" y="2493010"/>
          <a:ext cx="2903220" cy="796925"/>
        </p:xfrm>
        <a:graphic>
          <a:graphicData uri="http://schemas.openxmlformats.org/presentationml/2006/ole">
            <mc:AlternateContent xmlns:mc="http://schemas.openxmlformats.org/markup-compatibility/2006">
              <mc:Choice xmlns:v="urn:schemas-microsoft-com:vml" Requires="v">
                <p:oleObj spid="_x0000_s37231" r:id="rId15" imgW="1727200" imgH="469900" progId="Equation.DSMT4">
                  <p:embed/>
                </p:oleObj>
              </mc:Choice>
              <mc:Fallback>
                <p:oleObj r:id="rId15" imgW="1727200" imgH="469900" progId="Equation.DSMT4">
                  <p:embed/>
                  <p:pic>
                    <p:nvPicPr>
                      <p:cNvPr id="0" name="图片 9"/>
                      <p:cNvPicPr/>
                      <p:nvPr/>
                    </p:nvPicPr>
                    <p:blipFill>
                      <a:blip r:embed="rId16"/>
                      <a:stretch>
                        <a:fillRect/>
                      </a:stretch>
                    </p:blipFill>
                    <p:spPr>
                      <a:xfrm>
                        <a:off x="4941570" y="2493010"/>
                        <a:ext cx="2903220" cy="796925"/>
                      </a:xfrm>
                      <a:prstGeom prst="rect">
                        <a:avLst/>
                      </a:prstGeom>
                      <a:noFill/>
                      <a:ln w="9525">
                        <a:noFill/>
                        <a:miter/>
                      </a:ln>
                    </p:spPr>
                  </p:pic>
                </p:oleObj>
              </mc:Fallback>
            </mc:AlternateContent>
          </a:graphicData>
        </a:graphic>
      </p:graphicFrame>
      <p:graphicFrame>
        <p:nvGraphicFramePr>
          <p:cNvPr id="14" name="对象 -2147482537"/>
          <p:cNvGraphicFramePr/>
          <p:nvPr/>
        </p:nvGraphicFramePr>
        <p:xfrm>
          <a:off x="2470150" y="3564573"/>
          <a:ext cx="346710" cy="241300"/>
        </p:xfrm>
        <a:graphic>
          <a:graphicData uri="http://schemas.openxmlformats.org/presentationml/2006/ole">
            <mc:AlternateContent xmlns:mc="http://schemas.openxmlformats.org/markup-compatibility/2006">
              <mc:Choice xmlns:v="urn:schemas-microsoft-com:vml" Requires="v">
                <p:oleObj spid="_x0000_s37232" r:id="rId17" imgW="228600" imgH="177165" progId="Equation.DSMT4">
                  <p:embed/>
                </p:oleObj>
              </mc:Choice>
              <mc:Fallback>
                <p:oleObj r:id="rId17" imgW="228600" imgH="177165" progId="Equation.DSMT4">
                  <p:embed/>
                  <p:pic>
                    <p:nvPicPr>
                      <p:cNvPr id="0" name="图片 3075"/>
                      <p:cNvPicPr/>
                      <p:nvPr/>
                    </p:nvPicPr>
                    <p:blipFill>
                      <a:blip r:embed="rId18"/>
                      <a:stretch>
                        <a:fillRect/>
                      </a:stretch>
                    </p:blipFill>
                    <p:spPr>
                      <a:xfrm>
                        <a:off x="2470150" y="3564573"/>
                        <a:ext cx="346710" cy="241300"/>
                      </a:xfrm>
                      <a:prstGeom prst="rect">
                        <a:avLst/>
                      </a:prstGeom>
                      <a:noFill/>
                      <a:ln w="38100">
                        <a:noFill/>
                        <a:miter/>
                      </a:ln>
                    </p:spPr>
                  </p:pic>
                </p:oleObj>
              </mc:Fallback>
            </mc:AlternateContent>
          </a:graphicData>
        </a:graphic>
      </p:graphicFrame>
      <p:graphicFrame>
        <p:nvGraphicFramePr>
          <p:cNvPr id="17" name="对象 -2147482537"/>
          <p:cNvGraphicFramePr/>
          <p:nvPr/>
        </p:nvGraphicFramePr>
        <p:xfrm>
          <a:off x="5589270" y="3572828"/>
          <a:ext cx="346710" cy="241300"/>
        </p:xfrm>
        <a:graphic>
          <a:graphicData uri="http://schemas.openxmlformats.org/presentationml/2006/ole">
            <mc:AlternateContent xmlns:mc="http://schemas.openxmlformats.org/markup-compatibility/2006">
              <mc:Choice xmlns:v="urn:schemas-microsoft-com:vml" Requires="v">
                <p:oleObj spid="_x0000_s37233" r:id="rId19" imgW="228600" imgH="177165" progId="Equation.DSMT4">
                  <p:embed/>
                </p:oleObj>
              </mc:Choice>
              <mc:Fallback>
                <p:oleObj r:id="rId19" imgW="228600" imgH="177165" progId="Equation.DSMT4">
                  <p:embed/>
                  <p:pic>
                    <p:nvPicPr>
                      <p:cNvPr id="0" name="图片 3075"/>
                      <p:cNvPicPr/>
                      <p:nvPr/>
                    </p:nvPicPr>
                    <p:blipFill>
                      <a:blip r:embed="rId18"/>
                      <a:stretch>
                        <a:fillRect/>
                      </a:stretch>
                    </p:blipFill>
                    <p:spPr>
                      <a:xfrm>
                        <a:off x="5589270" y="3572828"/>
                        <a:ext cx="346710" cy="241300"/>
                      </a:xfrm>
                      <a:prstGeom prst="rect">
                        <a:avLst/>
                      </a:prstGeom>
                      <a:noFill/>
                      <a:ln w="38100">
                        <a:noFill/>
                        <a:miter/>
                      </a:ln>
                    </p:spPr>
                  </p:pic>
                </p:oleObj>
              </mc:Fallback>
            </mc:AlternateContent>
          </a:graphicData>
        </a:graphic>
      </p:graphicFrame>
      <p:graphicFrame>
        <p:nvGraphicFramePr>
          <p:cNvPr id="20" name="对象 -2147482477"/>
          <p:cNvGraphicFramePr/>
          <p:nvPr/>
        </p:nvGraphicFramePr>
        <p:xfrm>
          <a:off x="3611880" y="3524250"/>
          <a:ext cx="650240" cy="323215"/>
        </p:xfrm>
        <a:graphic>
          <a:graphicData uri="http://schemas.openxmlformats.org/presentationml/2006/ole">
            <mc:AlternateContent xmlns:mc="http://schemas.openxmlformats.org/markup-compatibility/2006">
              <mc:Choice xmlns:v="urn:schemas-microsoft-com:vml" Requires="v">
                <p:oleObj spid="_x0000_s37234" r:id="rId20" imgW="393700" imgH="177165" progId="Equation.DSMT4">
                  <p:embed/>
                </p:oleObj>
              </mc:Choice>
              <mc:Fallback>
                <p:oleObj r:id="rId20" imgW="393700" imgH="177165" progId="Equation.DSMT4">
                  <p:embed/>
                  <p:pic>
                    <p:nvPicPr>
                      <p:cNvPr id="0" name="图片 13"/>
                      <p:cNvPicPr/>
                      <p:nvPr/>
                    </p:nvPicPr>
                    <p:blipFill>
                      <a:blip r:embed="rId21"/>
                      <a:stretch>
                        <a:fillRect/>
                      </a:stretch>
                    </p:blipFill>
                    <p:spPr>
                      <a:xfrm>
                        <a:off x="3611880" y="3524250"/>
                        <a:ext cx="650240" cy="323215"/>
                      </a:xfrm>
                      <a:prstGeom prst="rect">
                        <a:avLst/>
                      </a:prstGeom>
                      <a:noFill/>
                      <a:ln w="38100">
                        <a:noFill/>
                        <a:miter/>
                      </a:ln>
                    </p:spPr>
                  </p:pic>
                </p:oleObj>
              </mc:Fallback>
            </mc:AlternateContent>
          </a:graphicData>
        </a:graphic>
      </p:graphicFrame>
      <p:graphicFrame>
        <p:nvGraphicFramePr>
          <p:cNvPr id="27" name="对象 -2147482477"/>
          <p:cNvGraphicFramePr/>
          <p:nvPr/>
        </p:nvGraphicFramePr>
        <p:xfrm>
          <a:off x="4077335" y="4004945"/>
          <a:ext cx="650240" cy="323215"/>
        </p:xfrm>
        <a:graphic>
          <a:graphicData uri="http://schemas.openxmlformats.org/presentationml/2006/ole">
            <mc:AlternateContent xmlns:mc="http://schemas.openxmlformats.org/markup-compatibility/2006">
              <mc:Choice xmlns:v="urn:schemas-microsoft-com:vml" Requires="v">
                <p:oleObj spid="_x0000_s37235" r:id="rId22" imgW="393700" imgH="177165" progId="Equation.DSMT4">
                  <p:embed/>
                </p:oleObj>
              </mc:Choice>
              <mc:Fallback>
                <p:oleObj r:id="rId22" imgW="393700" imgH="177165" progId="Equation.DSMT4">
                  <p:embed/>
                  <p:pic>
                    <p:nvPicPr>
                      <p:cNvPr id="0" name="图片 13"/>
                      <p:cNvPicPr/>
                      <p:nvPr/>
                    </p:nvPicPr>
                    <p:blipFill>
                      <a:blip r:embed="rId21"/>
                      <a:stretch>
                        <a:fillRect/>
                      </a:stretch>
                    </p:blipFill>
                    <p:spPr>
                      <a:xfrm>
                        <a:off x="4077335" y="4004945"/>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nvGraphicFramePr>
        <p:xfrm>
          <a:off x="5445125" y="4004945"/>
          <a:ext cx="882015" cy="306070"/>
        </p:xfrm>
        <a:graphic>
          <a:graphicData uri="http://schemas.openxmlformats.org/presentationml/2006/ole">
            <mc:AlternateContent xmlns:mc="http://schemas.openxmlformats.org/markup-compatibility/2006">
              <mc:Choice xmlns:v="urn:schemas-microsoft-com:vml" Requires="v">
                <p:oleObj spid="_x0000_s37236" r:id="rId23" imgW="533400" imgH="177165" progId="Equation.DSMT4">
                  <p:embed/>
                </p:oleObj>
              </mc:Choice>
              <mc:Fallback>
                <p:oleObj r:id="rId23" imgW="533400" imgH="177165" progId="Equation.DSMT4">
                  <p:embed/>
                  <p:pic>
                    <p:nvPicPr>
                      <p:cNvPr id="0" name="图片 23"/>
                      <p:cNvPicPr/>
                      <p:nvPr/>
                    </p:nvPicPr>
                    <p:blipFill>
                      <a:blip r:embed="rId14"/>
                      <a:stretch>
                        <a:fillRect/>
                      </a:stretch>
                    </p:blipFill>
                    <p:spPr>
                      <a:xfrm>
                        <a:off x="5445125" y="4004945"/>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nvGraphicFramePr>
        <p:xfrm>
          <a:off x="8613775" y="3996055"/>
          <a:ext cx="650240" cy="323215"/>
        </p:xfrm>
        <a:graphic>
          <a:graphicData uri="http://schemas.openxmlformats.org/presentationml/2006/ole">
            <mc:AlternateContent xmlns:mc="http://schemas.openxmlformats.org/markup-compatibility/2006">
              <mc:Choice xmlns:v="urn:schemas-microsoft-com:vml" Requires="v">
                <p:oleObj spid="_x0000_s37237" r:id="rId24" imgW="393700" imgH="177165" progId="Equation.DSMT4">
                  <p:embed/>
                </p:oleObj>
              </mc:Choice>
              <mc:Fallback>
                <p:oleObj r:id="rId24" imgW="393700" imgH="177165" progId="Equation.DSMT4">
                  <p:embed/>
                  <p:pic>
                    <p:nvPicPr>
                      <p:cNvPr id="0" name="图片 13"/>
                      <p:cNvPicPr/>
                      <p:nvPr/>
                    </p:nvPicPr>
                    <p:blipFill>
                      <a:blip r:embed="rId21"/>
                      <a:stretch>
                        <a:fillRect/>
                      </a:stretch>
                    </p:blipFill>
                    <p:spPr>
                      <a:xfrm>
                        <a:off x="8613775" y="3996055"/>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nvGraphicFramePr>
        <p:xfrm>
          <a:off x="9478010" y="3996055"/>
          <a:ext cx="882015" cy="306070"/>
        </p:xfrm>
        <a:graphic>
          <a:graphicData uri="http://schemas.openxmlformats.org/presentationml/2006/ole">
            <mc:AlternateContent xmlns:mc="http://schemas.openxmlformats.org/markup-compatibility/2006">
              <mc:Choice xmlns:v="urn:schemas-microsoft-com:vml" Requires="v">
                <p:oleObj spid="_x0000_s37238" r:id="rId25" imgW="533400" imgH="177165" progId="Equation.DSMT4">
                  <p:embed/>
                </p:oleObj>
              </mc:Choice>
              <mc:Fallback>
                <p:oleObj r:id="rId25" imgW="533400" imgH="177165" progId="Equation.DSMT4">
                  <p:embed/>
                  <p:pic>
                    <p:nvPicPr>
                      <p:cNvPr id="0" name="图片 23"/>
                      <p:cNvPicPr/>
                      <p:nvPr/>
                    </p:nvPicPr>
                    <p:blipFill>
                      <a:blip r:embed="rId14"/>
                      <a:stretch>
                        <a:fillRect/>
                      </a:stretch>
                    </p:blipFill>
                    <p:spPr>
                      <a:xfrm>
                        <a:off x="9478010" y="3996055"/>
                        <a:ext cx="882015" cy="306070"/>
                      </a:xfrm>
                      <a:prstGeom prst="rect">
                        <a:avLst/>
                      </a:prstGeom>
                      <a:noFill/>
                      <a:ln w="9525">
                        <a:noFill/>
                        <a:miter/>
                      </a:ln>
                    </p:spPr>
                  </p:pic>
                </p:oleObj>
              </mc:Fallback>
            </mc:AlternateContent>
          </a:graphicData>
        </a:graphic>
      </p:graphicFrame>
      <p:graphicFrame>
        <p:nvGraphicFramePr>
          <p:cNvPr id="35" name="对象 -2147482477"/>
          <p:cNvGraphicFramePr/>
          <p:nvPr/>
        </p:nvGraphicFramePr>
        <p:xfrm>
          <a:off x="3392805" y="4411345"/>
          <a:ext cx="650240" cy="323215"/>
        </p:xfrm>
        <a:graphic>
          <a:graphicData uri="http://schemas.openxmlformats.org/presentationml/2006/ole">
            <mc:AlternateContent xmlns:mc="http://schemas.openxmlformats.org/markup-compatibility/2006">
              <mc:Choice xmlns:v="urn:schemas-microsoft-com:vml" Requires="v">
                <p:oleObj spid="_x0000_s37239" r:id="rId26" imgW="393700" imgH="177165" progId="Equation.DSMT4">
                  <p:embed/>
                </p:oleObj>
              </mc:Choice>
              <mc:Fallback>
                <p:oleObj r:id="rId26" imgW="393700" imgH="177165" progId="Equation.DSMT4">
                  <p:embed/>
                  <p:pic>
                    <p:nvPicPr>
                      <p:cNvPr id="0" name="图片 13"/>
                      <p:cNvPicPr/>
                      <p:nvPr/>
                    </p:nvPicPr>
                    <p:blipFill>
                      <a:blip r:embed="rId21"/>
                      <a:stretch>
                        <a:fillRect/>
                      </a:stretch>
                    </p:blipFill>
                    <p:spPr>
                      <a:xfrm>
                        <a:off x="3392805" y="4411345"/>
                        <a:ext cx="650240" cy="323215"/>
                      </a:xfrm>
                      <a:prstGeom prst="rect">
                        <a:avLst/>
                      </a:prstGeom>
                      <a:noFill/>
                      <a:ln w="38100">
                        <a:noFill/>
                        <a:miter/>
                      </a:ln>
                    </p:spPr>
                  </p:pic>
                </p:oleObj>
              </mc:Fallback>
            </mc:AlternateContent>
          </a:graphicData>
        </a:graphic>
      </p:graphicFrame>
      <p:graphicFrame>
        <p:nvGraphicFramePr>
          <p:cNvPr id="37" name="对象 -2147482486"/>
          <p:cNvGraphicFramePr/>
          <p:nvPr/>
        </p:nvGraphicFramePr>
        <p:xfrm>
          <a:off x="4257040" y="4411345"/>
          <a:ext cx="882015" cy="306070"/>
        </p:xfrm>
        <a:graphic>
          <a:graphicData uri="http://schemas.openxmlformats.org/presentationml/2006/ole">
            <mc:AlternateContent xmlns:mc="http://schemas.openxmlformats.org/markup-compatibility/2006">
              <mc:Choice xmlns:v="urn:schemas-microsoft-com:vml" Requires="v">
                <p:oleObj spid="_x0000_s37240" r:id="rId27" imgW="533400" imgH="177165" progId="Equation.DSMT4">
                  <p:embed/>
                </p:oleObj>
              </mc:Choice>
              <mc:Fallback>
                <p:oleObj r:id="rId27" imgW="533400" imgH="177165" progId="Equation.DSMT4">
                  <p:embed/>
                  <p:pic>
                    <p:nvPicPr>
                      <p:cNvPr id="0" name="图片 23"/>
                      <p:cNvPicPr/>
                      <p:nvPr/>
                    </p:nvPicPr>
                    <p:blipFill>
                      <a:blip r:embed="rId14"/>
                      <a:stretch>
                        <a:fillRect/>
                      </a:stretch>
                    </p:blipFill>
                    <p:spPr>
                      <a:xfrm>
                        <a:off x="4257040" y="4411345"/>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2369897489"/>
              </p:ext>
            </p:extLst>
          </p:nvPr>
        </p:nvGraphicFramePr>
        <p:xfrm>
          <a:off x="4437435" y="4869160"/>
          <a:ext cx="882015" cy="306070"/>
        </p:xfrm>
        <a:graphic>
          <a:graphicData uri="http://schemas.openxmlformats.org/presentationml/2006/ole">
            <mc:AlternateContent xmlns:mc="http://schemas.openxmlformats.org/markup-compatibility/2006">
              <mc:Choice xmlns:v="urn:schemas-microsoft-com:vml" Requires="v">
                <p:oleObj spid="_x0000_s37241" r:id="rId28" imgW="533400" imgH="177165" progId="Equation.DSMT4">
                  <p:embed/>
                </p:oleObj>
              </mc:Choice>
              <mc:Fallback>
                <p:oleObj r:id="rId28" imgW="533400" imgH="177165" progId="Equation.DSMT4">
                  <p:embed/>
                  <p:pic>
                    <p:nvPicPr>
                      <p:cNvPr id="0" name="图片 23"/>
                      <p:cNvPicPr/>
                      <p:nvPr/>
                    </p:nvPicPr>
                    <p:blipFill>
                      <a:blip r:embed="rId14"/>
                      <a:stretch>
                        <a:fillRect/>
                      </a:stretch>
                    </p:blipFill>
                    <p:spPr>
                      <a:xfrm>
                        <a:off x="4437435" y="4869160"/>
                        <a:ext cx="882015" cy="306070"/>
                      </a:xfrm>
                      <a:prstGeom prst="rect">
                        <a:avLst/>
                      </a:prstGeom>
                      <a:noFill/>
                      <a:ln w="9525">
                        <a:noFill/>
                        <a:miter/>
                      </a:ln>
                    </p:spPr>
                  </p:pic>
                </p:oleObj>
              </mc:Fallback>
            </mc:AlternateContent>
          </a:graphicData>
        </a:graphic>
      </p:graphicFrame>
      <p:graphicFrame>
        <p:nvGraphicFramePr>
          <p:cNvPr id="41" name="对象 -2147482477"/>
          <p:cNvGraphicFramePr/>
          <p:nvPr/>
        </p:nvGraphicFramePr>
        <p:xfrm>
          <a:off x="3173730" y="5326380"/>
          <a:ext cx="650240" cy="323215"/>
        </p:xfrm>
        <a:graphic>
          <a:graphicData uri="http://schemas.openxmlformats.org/presentationml/2006/ole">
            <mc:AlternateContent xmlns:mc="http://schemas.openxmlformats.org/markup-compatibility/2006">
              <mc:Choice xmlns:v="urn:schemas-microsoft-com:vml" Requires="v">
                <p:oleObj spid="_x0000_s37242" r:id="rId29" imgW="393700" imgH="177165" progId="Equation.DSMT4">
                  <p:embed/>
                </p:oleObj>
              </mc:Choice>
              <mc:Fallback>
                <p:oleObj r:id="rId29" imgW="393700" imgH="177165" progId="Equation.DSMT4">
                  <p:embed/>
                  <p:pic>
                    <p:nvPicPr>
                      <p:cNvPr id="0" name="图片 13"/>
                      <p:cNvPicPr/>
                      <p:nvPr/>
                    </p:nvPicPr>
                    <p:blipFill>
                      <a:blip r:embed="rId21"/>
                      <a:stretch>
                        <a:fillRect/>
                      </a:stretch>
                    </p:blipFill>
                    <p:spPr>
                      <a:xfrm>
                        <a:off x="3173730" y="5326380"/>
                        <a:ext cx="650240" cy="3232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测量的是</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相对于时间的变化率。</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是期权价值方程的二阶导数，第一次是对波动性，第二次是对时间：</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t>  </a:t>
            </a:r>
          </a:p>
          <a:p>
            <a:pPr>
              <a:lnSpc>
                <a:spcPct val="170000"/>
              </a:lnSpc>
              <a:buFont typeface="Arial" panose="020B0604020202020204" pitchFamily="34" charset="0"/>
            </a:pPr>
            <a:r>
              <a:rPr sz="1600" dirty="0" smtClean="0"/>
              <a:t>这个指标的具体运用通常做法为</a:t>
            </a:r>
            <a:r>
              <a:rPr lang="en-US" sz="1600" dirty="0" smtClean="0"/>
              <a:t>                                   </a:t>
            </a:r>
            <a:r>
              <a:rPr sz="1600" dirty="0" smtClean="0"/>
              <a:t>，从而减少</a:t>
            </a:r>
            <a:r>
              <a:rPr lang="en-US" sz="1600" dirty="0" smtClean="0"/>
              <a:t>             </a:t>
            </a:r>
            <a:r>
              <a:rPr sz="1600" dirty="0" smtClean="0"/>
              <a:t>每天每一百分比的变化值。</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4" name="对象 -2147482484"/>
          <p:cNvGraphicFramePr/>
          <p:nvPr/>
        </p:nvGraphicFramePr>
        <p:xfrm>
          <a:off x="1125220" y="1268730"/>
          <a:ext cx="549910" cy="311150"/>
        </p:xfrm>
        <a:graphic>
          <a:graphicData uri="http://schemas.openxmlformats.org/presentationml/2006/ole">
            <mc:AlternateContent xmlns:mc="http://schemas.openxmlformats.org/markup-compatibility/2006">
              <mc:Choice xmlns:v="urn:schemas-microsoft-com:vml" Requires="v">
                <p:oleObj spid="_x0000_s38009" r:id="rId3" imgW="316865" imgH="177165" progId="Equation.DSMT4">
                  <p:embed/>
                </p:oleObj>
              </mc:Choice>
              <mc:Fallback>
                <p:oleObj r:id="rId3" imgW="316865" imgH="177165" progId="Equation.DSMT4">
                  <p:embed/>
                  <p:pic>
                    <p:nvPicPr>
                      <p:cNvPr id="0" name="图片 24"/>
                      <p:cNvPicPr/>
                      <p:nvPr/>
                    </p:nvPicPr>
                    <p:blipFill>
                      <a:blip r:embed="rId4"/>
                      <a:stretch>
                        <a:fillRect/>
                      </a:stretch>
                    </p:blipFill>
                    <p:spPr>
                      <a:xfrm>
                        <a:off x="1125220" y="1268730"/>
                        <a:ext cx="549910" cy="311150"/>
                      </a:xfrm>
                      <a:prstGeom prst="rect">
                        <a:avLst/>
                      </a:prstGeom>
                      <a:noFill/>
                      <a:ln w="9525">
                        <a:noFill/>
                        <a:miter/>
                      </a:ln>
                    </p:spPr>
                  </p:pic>
                </p:oleObj>
              </mc:Fallback>
            </mc:AlternateContent>
          </a:graphicData>
        </a:graphic>
      </p:graphicFrame>
      <p:graphicFrame>
        <p:nvGraphicFramePr>
          <p:cNvPr id="47" name="对象 -2147482484"/>
          <p:cNvGraphicFramePr/>
          <p:nvPr/>
        </p:nvGraphicFramePr>
        <p:xfrm>
          <a:off x="727075" y="1718310"/>
          <a:ext cx="549910" cy="311150"/>
        </p:xfrm>
        <a:graphic>
          <a:graphicData uri="http://schemas.openxmlformats.org/presentationml/2006/ole">
            <mc:AlternateContent xmlns:mc="http://schemas.openxmlformats.org/markup-compatibility/2006">
              <mc:Choice xmlns:v="urn:schemas-microsoft-com:vml" Requires="v">
                <p:oleObj spid="_x0000_s38010" r:id="rId5" imgW="316865" imgH="177165" progId="Equation.DSMT4">
                  <p:embed/>
                </p:oleObj>
              </mc:Choice>
              <mc:Fallback>
                <p:oleObj r:id="rId5" imgW="316865" imgH="177165" progId="Equation.DSMT4">
                  <p:embed/>
                  <p:pic>
                    <p:nvPicPr>
                      <p:cNvPr id="0" name="图片 24"/>
                      <p:cNvPicPr/>
                      <p:nvPr/>
                    </p:nvPicPr>
                    <p:blipFill>
                      <a:blip r:embed="rId4"/>
                      <a:stretch>
                        <a:fillRect/>
                      </a:stretch>
                    </p:blipFill>
                    <p:spPr>
                      <a:xfrm>
                        <a:off x="727075" y="1718310"/>
                        <a:ext cx="549910" cy="31115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2061210" y="1743393"/>
          <a:ext cx="617220" cy="357505"/>
        </p:xfrm>
        <a:graphic>
          <a:graphicData uri="http://schemas.openxmlformats.org/presentationml/2006/ole">
            <mc:AlternateContent xmlns:mc="http://schemas.openxmlformats.org/markup-compatibility/2006">
              <mc:Choice xmlns:v="urn:schemas-microsoft-com:vml" Requires="v">
                <p:oleObj spid="_x0000_s38011" r:id="rId6" imgW="355600" imgH="203200" progId="Equation.DSMT4">
                  <p:embed/>
                </p:oleObj>
              </mc:Choice>
              <mc:Fallback>
                <p:oleObj r:id="rId6" imgW="355600" imgH="203200" progId="Equation.DSMT4">
                  <p:embed/>
                  <p:pic>
                    <p:nvPicPr>
                      <p:cNvPr id="0" name="图片 24"/>
                      <p:cNvPicPr/>
                      <p:nvPr/>
                    </p:nvPicPr>
                    <p:blipFill>
                      <a:blip r:embed="rId7"/>
                      <a:stretch>
                        <a:fillRect/>
                      </a:stretch>
                    </p:blipFill>
                    <p:spPr>
                      <a:xfrm>
                        <a:off x="2061210" y="1743393"/>
                        <a:ext cx="617220" cy="357505"/>
                      </a:xfrm>
                      <a:prstGeom prst="rect">
                        <a:avLst/>
                      </a:prstGeom>
                      <a:noFill/>
                      <a:ln w="9525">
                        <a:noFill/>
                        <a:miter/>
                      </a:ln>
                    </p:spPr>
                  </p:pic>
                </p:oleObj>
              </mc:Fallback>
            </mc:AlternateContent>
          </a:graphicData>
        </a:graphic>
      </p:graphicFrame>
      <p:graphicFrame>
        <p:nvGraphicFramePr>
          <p:cNvPr id="51" name="对象 -2147482484"/>
          <p:cNvGraphicFramePr/>
          <p:nvPr/>
        </p:nvGraphicFramePr>
        <p:xfrm>
          <a:off x="4581525" y="1731645"/>
          <a:ext cx="549910" cy="311150"/>
        </p:xfrm>
        <a:graphic>
          <a:graphicData uri="http://schemas.openxmlformats.org/presentationml/2006/ole">
            <mc:AlternateContent xmlns:mc="http://schemas.openxmlformats.org/markup-compatibility/2006">
              <mc:Choice xmlns:v="urn:schemas-microsoft-com:vml" Requires="v">
                <p:oleObj spid="_x0000_s38012" r:id="rId8" imgW="316865" imgH="177165" progId="Equation.DSMT4">
                  <p:embed/>
                </p:oleObj>
              </mc:Choice>
              <mc:Fallback>
                <p:oleObj r:id="rId8" imgW="316865" imgH="177165" progId="Equation.DSMT4">
                  <p:embed/>
                  <p:pic>
                    <p:nvPicPr>
                      <p:cNvPr id="0" name="图片 24"/>
                      <p:cNvPicPr/>
                      <p:nvPr/>
                    </p:nvPicPr>
                    <p:blipFill>
                      <a:blip r:embed="rId4"/>
                      <a:stretch>
                        <a:fillRect/>
                      </a:stretch>
                    </p:blipFill>
                    <p:spPr>
                      <a:xfrm>
                        <a:off x="4581525" y="1731645"/>
                        <a:ext cx="549910" cy="311150"/>
                      </a:xfrm>
                      <a:prstGeom prst="rect">
                        <a:avLst/>
                      </a:prstGeom>
                      <a:noFill/>
                      <a:ln w="9525">
                        <a:noFill/>
                        <a:miter/>
                      </a:ln>
                    </p:spPr>
                  </p:pic>
                </p:oleObj>
              </mc:Fallback>
            </mc:AlternateContent>
          </a:graphicData>
        </a:graphic>
      </p:graphicFrame>
      <p:graphicFrame>
        <p:nvGraphicFramePr>
          <p:cNvPr id="54" name="对象 53"/>
          <p:cNvGraphicFramePr>
            <a:graphicFrameLocks noChangeAspect="1"/>
          </p:cNvGraphicFramePr>
          <p:nvPr/>
        </p:nvGraphicFramePr>
        <p:xfrm>
          <a:off x="5131435" y="2024380"/>
          <a:ext cx="1447165" cy="795655"/>
        </p:xfrm>
        <a:graphic>
          <a:graphicData uri="http://schemas.openxmlformats.org/presentationml/2006/ole">
            <mc:AlternateContent xmlns:mc="http://schemas.openxmlformats.org/markup-compatibility/2006">
              <mc:Choice xmlns:v="urn:schemas-microsoft-com:vml" Requires="v">
                <p:oleObj spid="_x0000_s38013" r:id="rId9" imgW="774065" imgH="419100" progId="Equation.DSMT4">
                  <p:embed/>
                </p:oleObj>
              </mc:Choice>
              <mc:Fallback>
                <p:oleObj r:id="rId9" imgW="774065" imgH="419100" progId="Equation.DSMT4">
                  <p:embed/>
                  <p:pic>
                    <p:nvPicPr>
                      <p:cNvPr id="0" name="图片 54"/>
                      <p:cNvPicPr/>
                      <p:nvPr/>
                    </p:nvPicPr>
                    <p:blipFill>
                      <a:blip r:embed="rId10"/>
                      <a:stretch>
                        <a:fillRect/>
                      </a:stretch>
                    </p:blipFill>
                    <p:spPr>
                      <a:xfrm>
                        <a:off x="5131435" y="2024380"/>
                        <a:ext cx="1447165" cy="795655"/>
                      </a:xfrm>
                      <a:prstGeom prst="rect">
                        <a:avLst/>
                      </a:prstGeom>
                      <a:noFill/>
                      <a:ln w="9525">
                        <a:noFill/>
                        <a:miter/>
                      </a:ln>
                    </p:spPr>
                  </p:pic>
                </p:oleObj>
              </mc:Fallback>
            </mc:AlternateContent>
          </a:graphicData>
        </a:graphic>
      </p:graphicFrame>
      <p:pic>
        <p:nvPicPr>
          <p:cNvPr id="56" name="图片 23"/>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3357245" y="3133090"/>
            <a:ext cx="1533525" cy="330835"/>
          </a:xfrm>
          <a:prstGeom prst="rect">
            <a:avLst/>
          </a:prstGeom>
          <a:noFill/>
          <a:ln>
            <a:noFill/>
          </a:ln>
        </p:spPr>
      </p:pic>
      <p:graphicFrame>
        <p:nvGraphicFramePr>
          <p:cNvPr id="57" name="对象 -2147482484"/>
          <p:cNvGraphicFramePr/>
          <p:nvPr/>
        </p:nvGraphicFramePr>
        <p:xfrm>
          <a:off x="5927090" y="3106103"/>
          <a:ext cx="617220" cy="357505"/>
        </p:xfrm>
        <a:graphic>
          <a:graphicData uri="http://schemas.openxmlformats.org/presentationml/2006/ole">
            <mc:AlternateContent xmlns:mc="http://schemas.openxmlformats.org/markup-compatibility/2006">
              <mc:Choice xmlns:v="urn:schemas-microsoft-com:vml" Requires="v">
                <p:oleObj spid="_x0000_s38014" r:id="rId12" imgW="355600" imgH="203200" progId="Equation.DSMT4">
                  <p:embed/>
                </p:oleObj>
              </mc:Choice>
              <mc:Fallback>
                <p:oleObj r:id="rId12" imgW="355600" imgH="203200" progId="Equation.DSMT4">
                  <p:embed/>
                  <p:pic>
                    <p:nvPicPr>
                      <p:cNvPr id="0" name="图片 24"/>
                      <p:cNvPicPr/>
                      <p:nvPr/>
                    </p:nvPicPr>
                    <p:blipFill>
                      <a:blip r:embed="rId7"/>
                      <a:stretch>
                        <a:fillRect/>
                      </a:stretch>
                    </p:blipFill>
                    <p:spPr>
                      <a:xfrm>
                        <a:off x="5927090" y="3106103"/>
                        <a:ext cx="617220" cy="3575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9</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当前，交易员B的交易组合为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为-4000，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为-6000。交易所有两个期权，期权1与期权2的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值如表所示。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解答：为了保证组合                及           呈中性，期权1与期权2的头寸表示       和        ，则有：</a:t>
            </a: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解得      =28000和       =14667。因此交易员B可以分别在投资组合中加入28000个期权1及14667个期权2，使得交易组合           及            中性。加入这两种期权后，交易组合的            变为28000×0.4+14667×0.5=18534，因此必须卖出18534份标的资产才能保持组合为中性。</a:t>
            </a: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7" name="对象 -2147482477"/>
          <p:cNvGraphicFramePr/>
          <p:nvPr/>
        </p:nvGraphicFramePr>
        <p:xfrm>
          <a:off x="4291330" y="1700530"/>
          <a:ext cx="650240" cy="323215"/>
        </p:xfrm>
        <a:graphic>
          <a:graphicData uri="http://schemas.openxmlformats.org/presentationml/2006/ole">
            <mc:AlternateContent xmlns:mc="http://schemas.openxmlformats.org/markup-compatibility/2006">
              <mc:Choice xmlns:v="urn:schemas-microsoft-com:vml" Requires="v">
                <p:oleObj spid="_x0000_s39262" r:id="rId4" imgW="393700" imgH="177165" progId="Equation.DSMT4">
                  <p:embed/>
                </p:oleObj>
              </mc:Choice>
              <mc:Fallback>
                <p:oleObj r:id="rId4" imgW="393700" imgH="177165" progId="Equation.DSMT4">
                  <p:embed/>
                  <p:pic>
                    <p:nvPicPr>
                      <p:cNvPr id="0" name="图片 13"/>
                      <p:cNvPicPr/>
                      <p:nvPr/>
                    </p:nvPicPr>
                    <p:blipFill>
                      <a:blip r:embed="rId5"/>
                      <a:stretch>
                        <a:fillRect/>
                      </a:stretch>
                    </p:blipFill>
                    <p:spPr>
                      <a:xfrm>
                        <a:off x="4291330" y="1700530"/>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nvGraphicFramePr>
        <p:xfrm>
          <a:off x="5445125" y="1717675"/>
          <a:ext cx="882015" cy="306070"/>
        </p:xfrm>
        <a:graphic>
          <a:graphicData uri="http://schemas.openxmlformats.org/presentationml/2006/ole">
            <mc:AlternateContent xmlns:mc="http://schemas.openxmlformats.org/markup-compatibility/2006">
              <mc:Choice xmlns:v="urn:schemas-microsoft-com:vml" Requires="v">
                <p:oleObj spid="_x0000_s39263" r:id="rId6" imgW="533400" imgH="177165" progId="Equation.DSMT4">
                  <p:embed/>
                </p:oleObj>
              </mc:Choice>
              <mc:Fallback>
                <p:oleObj r:id="rId6" imgW="533400" imgH="177165" progId="Equation.DSMT4">
                  <p:embed/>
                  <p:pic>
                    <p:nvPicPr>
                      <p:cNvPr id="0" name="图片 23"/>
                      <p:cNvPicPr/>
                      <p:nvPr/>
                    </p:nvPicPr>
                    <p:blipFill>
                      <a:blip r:embed="rId7"/>
                      <a:stretch>
                        <a:fillRect/>
                      </a:stretch>
                    </p:blipFill>
                    <p:spPr>
                      <a:xfrm>
                        <a:off x="5445125" y="1717675"/>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nvGraphicFramePr>
        <p:xfrm>
          <a:off x="4725670" y="5805805"/>
          <a:ext cx="650240" cy="323215"/>
        </p:xfrm>
        <a:graphic>
          <a:graphicData uri="http://schemas.openxmlformats.org/presentationml/2006/ole">
            <mc:AlternateContent xmlns:mc="http://schemas.openxmlformats.org/markup-compatibility/2006">
              <mc:Choice xmlns:v="urn:schemas-microsoft-com:vml" Requires="v">
                <p:oleObj spid="_x0000_s39264" r:id="rId8" imgW="393700" imgH="177165" progId="Equation.DSMT4">
                  <p:embed/>
                </p:oleObj>
              </mc:Choice>
              <mc:Fallback>
                <p:oleObj r:id="rId8" imgW="393700" imgH="177165" progId="Equation.DSMT4">
                  <p:embed/>
                  <p:pic>
                    <p:nvPicPr>
                      <p:cNvPr id="0" name="图片 13"/>
                      <p:cNvPicPr/>
                      <p:nvPr/>
                    </p:nvPicPr>
                    <p:blipFill>
                      <a:blip r:embed="rId5"/>
                      <a:stretch>
                        <a:fillRect/>
                      </a:stretch>
                    </p:blipFill>
                    <p:spPr>
                      <a:xfrm>
                        <a:off x="4725670" y="5805805"/>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nvGraphicFramePr>
        <p:xfrm>
          <a:off x="2277745" y="4437380"/>
          <a:ext cx="882015" cy="306070"/>
        </p:xfrm>
        <a:graphic>
          <a:graphicData uri="http://schemas.openxmlformats.org/presentationml/2006/ole">
            <mc:AlternateContent xmlns:mc="http://schemas.openxmlformats.org/markup-compatibility/2006">
              <mc:Choice xmlns:v="urn:schemas-microsoft-com:vml" Requires="v">
                <p:oleObj spid="_x0000_s39265" r:id="rId9" imgW="533400" imgH="177165" progId="Equation.DSMT4">
                  <p:embed/>
                </p:oleObj>
              </mc:Choice>
              <mc:Fallback>
                <p:oleObj r:id="rId9" imgW="533400" imgH="177165" progId="Equation.DSMT4">
                  <p:embed/>
                  <p:pic>
                    <p:nvPicPr>
                      <p:cNvPr id="0" name="图片 23"/>
                      <p:cNvPicPr/>
                      <p:nvPr/>
                    </p:nvPicPr>
                    <p:blipFill>
                      <a:blip r:embed="rId7"/>
                      <a:stretch>
                        <a:fillRect/>
                      </a:stretch>
                    </p:blipFill>
                    <p:spPr>
                      <a:xfrm>
                        <a:off x="2277745" y="4437380"/>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nvGraphicFramePr>
        <p:xfrm>
          <a:off x="10813415" y="5409565"/>
          <a:ext cx="882015" cy="306070"/>
        </p:xfrm>
        <a:graphic>
          <a:graphicData uri="http://schemas.openxmlformats.org/presentationml/2006/ole">
            <mc:AlternateContent xmlns:mc="http://schemas.openxmlformats.org/markup-compatibility/2006">
              <mc:Choice xmlns:v="urn:schemas-microsoft-com:vml" Requires="v">
                <p:oleObj spid="_x0000_s39266" r:id="rId10" imgW="533400" imgH="177165" progId="Equation.DSMT4">
                  <p:embed/>
                </p:oleObj>
              </mc:Choice>
              <mc:Fallback>
                <p:oleObj r:id="rId10" imgW="533400" imgH="177165" progId="Equation.DSMT4">
                  <p:embed/>
                  <p:pic>
                    <p:nvPicPr>
                      <p:cNvPr id="0" name="图片 23"/>
                      <p:cNvPicPr/>
                      <p:nvPr/>
                    </p:nvPicPr>
                    <p:blipFill>
                      <a:blip r:embed="rId7"/>
                      <a:stretch>
                        <a:fillRect/>
                      </a:stretch>
                    </p:blipFill>
                    <p:spPr>
                      <a:xfrm>
                        <a:off x="10813415" y="5409565"/>
                        <a:ext cx="882015" cy="306070"/>
                      </a:xfrm>
                      <a:prstGeom prst="rect">
                        <a:avLst/>
                      </a:prstGeom>
                      <a:noFill/>
                      <a:ln w="9525">
                        <a:noFill/>
                        <a:miter/>
                      </a:ln>
                    </p:spPr>
                  </p:pic>
                </p:oleObj>
              </mc:Fallback>
            </mc:AlternateContent>
          </a:graphicData>
        </a:graphic>
      </p:graphicFrame>
      <p:graphicFrame>
        <p:nvGraphicFramePr>
          <p:cNvPr id="44" name="对象 -2147482484"/>
          <p:cNvGraphicFramePr/>
          <p:nvPr/>
        </p:nvGraphicFramePr>
        <p:xfrm>
          <a:off x="1125220" y="1268730"/>
          <a:ext cx="549910" cy="311150"/>
        </p:xfrm>
        <a:graphic>
          <a:graphicData uri="http://schemas.openxmlformats.org/presentationml/2006/ole">
            <mc:AlternateContent xmlns:mc="http://schemas.openxmlformats.org/markup-compatibility/2006">
              <mc:Choice xmlns:v="urn:schemas-microsoft-com:vml" Requires="v">
                <p:oleObj spid="_x0000_s39267" r:id="rId11" imgW="316865" imgH="177165" progId="Equation.DSMT4">
                  <p:embed/>
                </p:oleObj>
              </mc:Choice>
              <mc:Fallback>
                <p:oleObj r:id="rId11" imgW="316865" imgH="177165" progId="Equation.DSMT4">
                  <p:embed/>
                  <p:pic>
                    <p:nvPicPr>
                      <p:cNvPr id="0" name="图片 24"/>
                      <p:cNvPicPr/>
                      <p:nvPr/>
                    </p:nvPicPr>
                    <p:blipFill>
                      <a:blip r:embed="rId12"/>
                      <a:stretch>
                        <a:fillRect/>
                      </a:stretch>
                    </p:blipFill>
                    <p:spPr>
                      <a:xfrm>
                        <a:off x="1125220" y="1268730"/>
                        <a:ext cx="549910" cy="311150"/>
                      </a:xfrm>
                      <a:prstGeom prst="rect">
                        <a:avLst/>
                      </a:prstGeom>
                      <a:noFill/>
                      <a:ln w="9525">
                        <a:noFill/>
                        <a:miter/>
                      </a:ln>
                    </p:spPr>
                  </p:pic>
                </p:oleObj>
              </mc:Fallback>
            </mc:AlternateContent>
          </a:graphicData>
        </a:graphic>
      </p:graphicFrame>
      <p:graphicFrame>
        <p:nvGraphicFramePr>
          <p:cNvPr id="4" name="对象 -2147482484"/>
          <p:cNvGraphicFramePr/>
          <p:nvPr/>
        </p:nvGraphicFramePr>
        <p:xfrm>
          <a:off x="7101840" y="1700213"/>
          <a:ext cx="617220" cy="357505"/>
        </p:xfrm>
        <a:graphic>
          <a:graphicData uri="http://schemas.openxmlformats.org/presentationml/2006/ole">
            <mc:AlternateContent xmlns:mc="http://schemas.openxmlformats.org/markup-compatibility/2006">
              <mc:Choice xmlns:v="urn:schemas-microsoft-com:vml" Requires="v">
                <p:oleObj spid="_x0000_s39268" r:id="rId13" imgW="355600" imgH="203200" progId="Equation.DSMT4">
                  <p:embed/>
                </p:oleObj>
              </mc:Choice>
              <mc:Fallback>
                <p:oleObj r:id="rId13" imgW="355600" imgH="203200" progId="Equation.DSMT4">
                  <p:embed/>
                  <p:pic>
                    <p:nvPicPr>
                      <p:cNvPr id="0" name="图片 24"/>
                      <p:cNvPicPr/>
                      <p:nvPr/>
                    </p:nvPicPr>
                    <p:blipFill>
                      <a:blip r:embed="rId14"/>
                      <a:stretch>
                        <a:fillRect/>
                      </a:stretch>
                    </p:blipFill>
                    <p:spPr>
                      <a:xfrm>
                        <a:off x="7101840" y="1700213"/>
                        <a:ext cx="617220" cy="357505"/>
                      </a:xfrm>
                      <a:prstGeom prst="rect">
                        <a:avLst/>
                      </a:prstGeom>
                      <a:noFill/>
                      <a:ln w="9525">
                        <a:noFill/>
                        <a:miter/>
                      </a:ln>
                    </p:spPr>
                  </p:pic>
                </p:oleObj>
              </mc:Fallback>
            </mc:AlternateContent>
          </a:graphicData>
        </a:graphic>
      </p:graphicFrame>
      <p:graphicFrame>
        <p:nvGraphicFramePr>
          <p:cNvPr id="8" name="对象 -2147482477"/>
          <p:cNvGraphicFramePr/>
          <p:nvPr/>
        </p:nvGraphicFramePr>
        <p:xfrm>
          <a:off x="765175" y="2155190"/>
          <a:ext cx="650240" cy="323215"/>
        </p:xfrm>
        <a:graphic>
          <a:graphicData uri="http://schemas.openxmlformats.org/presentationml/2006/ole">
            <mc:AlternateContent xmlns:mc="http://schemas.openxmlformats.org/markup-compatibility/2006">
              <mc:Choice xmlns:v="urn:schemas-microsoft-com:vml" Requires="v">
                <p:oleObj spid="_x0000_s39269" r:id="rId15" imgW="393700" imgH="177165" progId="Equation.DSMT4">
                  <p:embed/>
                </p:oleObj>
              </mc:Choice>
              <mc:Fallback>
                <p:oleObj r:id="rId15" imgW="393700" imgH="177165" progId="Equation.DSMT4">
                  <p:embed/>
                  <p:pic>
                    <p:nvPicPr>
                      <p:cNvPr id="0" name="图片 13"/>
                      <p:cNvPicPr/>
                      <p:nvPr/>
                    </p:nvPicPr>
                    <p:blipFill>
                      <a:blip r:embed="rId5"/>
                      <a:stretch>
                        <a:fillRect/>
                      </a:stretch>
                    </p:blipFill>
                    <p:spPr>
                      <a:xfrm>
                        <a:off x="765175" y="2155190"/>
                        <a:ext cx="650240" cy="323215"/>
                      </a:xfrm>
                      <a:prstGeom prst="rect">
                        <a:avLst/>
                      </a:prstGeom>
                      <a:noFill/>
                      <a:ln w="38100">
                        <a:noFill/>
                        <a:miter/>
                      </a:ln>
                    </p:spPr>
                  </p:pic>
                </p:oleObj>
              </mc:Fallback>
            </mc:AlternateContent>
          </a:graphicData>
        </a:graphic>
      </p:graphicFrame>
      <p:graphicFrame>
        <p:nvGraphicFramePr>
          <p:cNvPr id="47" name="对象 -2147482486"/>
          <p:cNvGraphicFramePr/>
          <p:nvPr/>
        </p:nvGraphicFramePr>
        <p:xfrm>
          <a:off x="1485265" y="2167890"/>
          <a:ext cx="882015" cy="306070"/>
        </p:xfrm>
        <a:graphic>
          <a:graphicData uri="http://schemas.openxmlformats.org/presentationml/2006/ole">
            <mc:AlternateContent xmlns:mc="http://schemas.openxmlformats.org/markup-compatibility/2006">
              <mc:Choice xmlns:v="urn:schemas-microsoft-com:vml" Requires="v">
                <p:oleObj spid="_x0000_s39270" r:id="rId16" imgW="533400" imgH="177165" progId="Equation.DSMT4">
                  <p:embed/>
                </p:oleObj>
              </mc:Choice>
              <mc:Fallback>
                <p:oleObj r:id="rId16" imgW="533400" imgH="177165" progId="Equation.DSMT4">
                  <p:embed/>
                  <p:pic>
                    <p:nvPicPr>
                      <p:cNvPr id="0" name="图片 23"/>
                      <p:cNvPicPr/>
                      <p:nvPr/>
                    </p:nvPicPr>
                    <p:blipFill>
                      <a:blip r:embed="rId7"/>
                      <a:stretch>
                        <a:fillRect/>
                      </a:stretch>
                    </p:blipFill>
                    <p:spPr>
                      <a:xfrm>
                        <a:off x="1485265" y="2167890"/>
                        <a:ext cx="882015" cy="30607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2504440" y="2167573"/>
          <a:ext cx="617220" cy="357505"/>
        </p:xfrm>
        <a:graphic>
          <a:graphicData uri="http://schemas.openxmlformats.org/presentationml/2006/ole">
            <mc:AlternateContent xmlns:mc="http://schemas.openxmlformats.org/markup-compatibility/2006">
              <mc:Choice xmlns:v="urn:schemas-microsoft-com:vml" Requires="v">
                <p:oleObj spid="_x0000_s39271" r:id="rId17" imgW="355600" imgH="203200" progId="Equation.DSMT4">
                  <p:embed/>
                </p:oleObj>
              </mc:Choice>
              <mc:Fallback>
                <p:oleObj r:id="rId17" imgW="355600" imgH="203200" progId="Equation.DSMT4">
                  <p:embed/>
                  <p:pic>
                    <p:nvPicPr>
                      <p:cNvPr id="0" name="图片 24"/>
                      <p:cNvPicPr/>
                      <p:nvPr/>
                    </p:nvPicPr>
                    <p:blipFill>
                      <a:blip r:embed="rId14"/>
                      <a:stretch>
                        <a:fillRect/>
                      </a:stretch>
                    </p:blipFill>
                    <p:spPr>
                      <a:xfrm>
                        <a:off x="2504440" y="2167573"/>
                        <a:ext cx="617220" cy="357505"/>
                      </a:xfrm>
                      <a:prstGeom prst="rect">
                        <a:avLst/>
                      </a:prstGeom>
                      <a:noFill/>
                      <a:ln w="9525">
                        <a:noFill/>
                        <a:miter/>
                      </a:ln>
                    </p:spPr>
                  </p:pic>
                </p:oleObj>
              </mc:Fallback>
            </mc:AlternateContent>
          </a:graphicData>
        </a:graphic>
      </p:graphicFrame>
      <p:graphicFrame>
        <p:nvGraphicFramePr>
          <p:cNvPr id="51" name="表格 50"/>
          <p:cNvGraphicFramePr/>
          <p:nvPr>
            <p:custDataLst>
              <p:tags r:id="rId2"/>
            </p:custDataLst>
            <p:extLst>
              <p:ext uri="{D42A27DB-BD31-4B8C-83A1-F6EECF244321}">
                <p14:modId xmlns:p14="http://schemas.microsoft.com/office/powerpoint/2010/main" val="932744772"/>
              </p:ext>
            </p:extLst>
          </p:nvPr>
        </p:nvGraphicFramePr>
        <p:xfrm>
          <a:off x="1772920" y="2637155"/>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buNone/>
                      </a:pPr>
                      <a:endParaRPr lang="zh-CN" altLang="en-US" sz="1800" dirty="0">
                        <a:latin typeface="Times New Roman" panose="02020603050405020304" pitchFamily="18" charset="0"/>
                        <a:cs typeface="Times New Roman" panose="02020603050405020304" pitchFamily="18" charset="0"/>
                      </a:endParaRPr>
                    </a:p>
                  </a:txBody>
                  <a:tcPr/>
                </a:tc>
                <a:tc>
                  <a:txBody>
                    <a:bodyPr/>
                    <a:lstStyle/>
                    <a:p>
                      <a:pPr indent="0" algn="ctr">
                        <a:buNone/>
                      </a:pPr>
                      <a:r>
                        <a:rPr lang="en-US" sz="1800" b="1">
                          <a:latin typeface="Times New Roman" panose="02020603050405020304" pitchFamily="18" charset="0"/>
                          <a:cs typeface="Times New Roman" panose="02020603050405020304" pitchFamily="18" charset="0"/>
                        </a:rPr>
                        <a:t>Delta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Gamma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Vega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组合</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-4000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-6000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期权1</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0.4</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2.0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期权2</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1.5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5" name="对象 -2147482484"/>
          <p:cNvGraphicFramePr/>
          <p:nvPr/>
        </p:nvGraphicFramePr>
        <p:xfrm>
          <a:off x="3285490" y="4437063"/>
          <a:ext cx="617220" cy="357505"/>
        </p:xfrm>
        <a:graphic>
          <a:graphicData uri="http://schemas.openxmlformats.org/presentationml/2006/ole">
            <mc:AlternateContent xmlns:mc="http://schemas.openxmlformats.org/markup-compatibility/2006">
              <mc:Choice xmlns:v="urn:schemas-microsoft-com:vml" Requires="v">
                <p:oleObj spid="_x0000_s39272" r:id="rId18" imgW="355600" imgH="203200" progId="Equation.DSMT4">
                  <p:embed/>
                </p:oleObj>
              </mc:Choice>
              <mc:Fallback>
                <p:oleObj r:id="rId18" imgW="355600" imgH="203200" progId="Equation.DSMT4">
                  <p:embed/>
                  <p:pic>
                    <p:nvPicPr>
                      <p:cNvPr id="0" name="图片 24"/>
                      <p:cNvPicPr/>
                      <p:nvPr/>
                    </p:nvPicPr>
                    <p:blipFill>
                      <a:blip r:embed="rId14"/>
                      <a:stretch>
                        <a:fillRect/>
                      </a:stretch>
                    </p:blipFill>
                    <p:spPr>
                      <a:xfrm>
                        <a:off x="3285490" y="4437063"/>
                        <a:ext cx="617220" cy="357505"/>
                      </a:xfrm>
                      <a:prstGeom prst="rect">
                        <a:avLst/>
                      </a:prstGeom>
                      <a:noFill/>
                      <a:ln w="9525">
                        <a:noFill/>
                        <a:miter/>
                      </a:ln>
                    </p:spPr>
                  </p:pic>
                </p:oleObj>
              </mc:Fallback>
            </mc:AlternateContent>
          </a:graphicData>
        </a:graphic>
      </p:graphicFrame>
      <p:graphicFrame>
        <p:nvGraphicFramePr>
          <p:cNvPr id="2" name="对象 -2147482412"/>
          <p:cNvGraphicFramePr/>
          <p:nvPr/>
        </p:nvGraphicFramePr>
        <p:xfrm>
          <a:off x="6957695" y="4437380"/>
          <a:ext cx="429895" cy="342265"/>
        </p:xfrm>
        <a:graphic>
          <a:graphicData uri="http://schemas.openxmlformats.org/presentationml/2006/ole">
            <mc:AlternateContent xmlns:mc="http://schemas.openxmlformats.org/markup-compatibility/2006">
              <mc:Choice xmlns:v="urn:schemas-microsoft-com:vml" Requires="v">
                <p:oleObj spid="_x0000_s39273" r:id="rId19" imgW="177165" imgH="228600" progId="Equation.DSMT4">
                  <p:embed/>
                </p:oleObj>
              </mc:Choice>
              <mc:Fallback>
                <p:oleObj r:id="rId19" imgW="177165" imgH="228600" progId="Equation.DSMT4">
                  <p:embed/>
                  <p:pic>
                    <p:nvPicPr>
                      <p:cNvPr id="0" name="图片 56"/>
                      <p:cNvPicPr/>
                      <p:nvPr/>
                    </p:nvPicPr>
                    <p:blipFill>
                      <a:blip r:embed="rId20"/>
                      <a:stretch>
                        <a:fillRect/>
                      </a:stretch>
                    </p:blipFill>
                    <p:spPr>
                      <a:xfrm>
                        <a:off x="6957695" y="4437380"/>
                        <a:ext cx="429895" cy="342265"/>
                      </a:xfrm>
                      <a:prstGeom prst="rect">
                        <a:avLst/>
                      </a:prstGeom>
                      <a:noFill/>
                      <a:ln w="9525">
                        <a:noFill/>
                        <a:miter/>
                      </a:ln>
                    </p:spPr>
                  </p:pic>
                </p:oleObj>
              </mc:Fallback>
            </mc:AlternateContent>
          </a:graphicData>
        </a:graphic>
      </p:graphicFrame>
      <p:graphicFrame>
        <p:nvGraphicFramePr>
          <p:cNvPr id="58" name="对象 -2147482412"/>
          <p:cNvGraphicFramePr/>
          <p:nvPr/>
        </p:nvGraphicFramePr>
        <p:xfrm>
          <a:off x="7517448" y="4437380"/>
          <a:ext cx="462280" cy="342265"/>
        </p:xfrm>
        <a:graphic>
          <a:graphicData uri="http://schemas.openxmlformats.org/presentationml/2006/ole">
            <mc:AlternateContent xmlns:mc="http://schemas.openxmlformats.org/markup-compatibility/2006">
              <mc:Choice xmlns:v="urn:schemas-microsoft-com:vml" Requires="v">
                <p:oleObj spid="_x0000_s39274" r:id="rId21" imgW="190500" imgH="228600" progId="Equation.DSMT4">
                  <p:embed/>
                </p:oleObj>
              </mc:Choice>
              <mc:Fallback>
                <p:oleObj r:id="rId21" imgW="190500" imgH="228600" progId="Equation.DSMT4">
                  <p:embed/>
                  <p:pic>
                    <p:nvPicPr>
                      <p:cNvPr id="0" name="图片 56"/>
                      <p:cNvPicPr/>
                      <p:nvPr/>
                    </p:nvPicPr>
                    <p:blipFill>
                      <a:blip r:embed="rId22"/>
                      <a:stretch>
                        <a:fillRect/>
                      </a:stretch>
                    </p:blipFill>
                    <p:spPr>
                      <a:xfrm>
                        <a:off x="7517448" y="4437380"/>
                        <a:ext cx="462280" cy="342265"/>
                      </a:xfrm>
                      <a:prstGeom prst="rect">
                        <a:avLst/>
                      </a:prstGeom>
                      <a:noFill/>
                      <a:ln w="9525">
                        <a:noFill/>
                        <a:miter/>
                      </a:ln>
                    </p:spPr>
                  </p:pic>
                </p:oleObj>
              </mc:Fallback>
            </mc:AlternateContent>
          </a:graphicData>
        </a:graphic>
      </p:graphicFrame>
      <p:graphicFrame>
        <p:nvGraphicFramePr>
          <p:cNvPr id="3" name="对象 -2147482410"/>
          <p:cNvGraphicFramePr/>
          <p:nvPr/>
        </p:nvGraphicFramePr>
        <p:xfrm>
          <a:off x="4944745" y="4711065"/>
          <a:ext cx="2169795" cy="705485"/>
        </p:xfrm>
        <a:graphic>
          <a:graphicData uri="http://schemas.openxmlformats.org/presentationml/2006/ole">
            <mc:AlternateContent xmlns:mc="http://schemas.openxmlformats.org/markup-compatibility/2006">
              <mc:Choice xmlns:v="urn:schemas-microsoft-com:vml" Requires="v">
                <p:oleObj spid="_x0000_s39275" r:id="rId23" imgW="1600200" imgH="457200" progId="Equation.DSMT4">
                  <p:embed/>
                </p:oleObj>
              </mc:Choice>
              <mc:Fallback>
                <p:oleObj r:id="rId23" imgW="1600200" imgH="457200" progId="Equation.DSMT4">
                  <p:embed/>
                  <p:pic>
                    <p:nvPicPr>
                      <p:cNvPr id="0" name="图片 59"/>
                      <p:cNvPicPr/>
                      <p:nvPr/>
                    </p:nvPicPr>
                    <p:blipFill>
                      <a:blip r:embed="rId24"/>
                      <a:stretch>
                        <a:fillRect/>
                      </a:stretch>
                    </p:blipFill>
                    <p:spPr>
                      <a:xfrm>
                        <a:off x="4944745" y="4711065"/>
                        <a:ext cx="2169795" cy="705485"/>
                      </a:xfrm>
                      <a:prstGeom prst="rect">
                        <a:avLst/>
                      </a:prstGeom>
                      <a:noFill/>
                      <a:ln w="9525">
                        <a:noFill/>
                        <a:miter/>
                      </a:ln>
                    </p:spPr>
                  </p:pic>
                </p:oleObj>
              </mc:Fallback>
            </mc:AlternateContent>
          </a:graphicData>
        </a:graphic>
      </p:graphicFrame>
      <p:graphicFrame>
        <p:nvGraphicFramePr>
          <p:cNvPr id="61" name="对象 -2147482412"/>
          <p:cNvGraphicFramePr/>
          <p:nvPr/>
        </p:nvGraphicFramePr>
        <p:xfrm>
          <a:off x="862330" y="5373370"/>
          <a:ext cx="429895" cy="342265"/>
        </p:xfrm>
        <a:graphic>
          <a:graphicData uri="http://schemas.openxmlformats.org/presentationml/2006/ole">
            <mc:AlternateContent xmlns:mc="http://schemas.openxmlformats.org/markup-compatibility/2006">
              <mc:Choice xmlns:v="urn:schemas-microsoft-com:vml" Requires="v">
                <p:oleObj spid="_x0000_s39276" r:id="rId25" imgW="177165" imgH="228600" progId="Equation.DSMT4">
                  <p:embed/>
                </p:oleObj>
              </mc:Choice>
              <mc:Fallback>
                <p:oleObj r:id="rId25" imgW="177165" imgH="228600" progId="Equation.DSMT4">
                  <p:embed/>
                  <p:pic>
                    <p:nvPicPr>
                      <p:cNvPr id="0" name="图片 56"/>
                      <p:cNvPicPr/>
                      <p:nvPr/>
                    </p:nvPicPr>
                    <p:blipFill>
                      <a:blip r:embed="rId20"/>
                      <a:stretch>
                        <a:fillRect/>
                      </a:stretch>
                    </p:blipFill>
                    <p:spPr>
                      <a:xfrm>
                        <a:off x="862330" y="5373370"/>
                        <a:ext cx="429895" cy="342265"/>
                      </a:xfrm>
                      <a:prstGeom prst="rect">
                        <a:avLst/>
                      </a:prstGeom>
                      <a:noFill/>
                      <a:ln w="9525">
                        <a:noFill/>
                        <a:miter/>
                      </a:ln>
                    </p:spPr>
                  </p:pic>
                </p:oleObj>
              </mc:Fallback>
            </mc:AlternateContent>
          </a:graphicData>
        </a:graphic>
      </p:graphicFrame>
      <p:graphicFrame>
        <p:nvGraphicFramePr>
          <p:cNvPr id="63" name="对象 -2147482412"/>
          <p:cNvGraphicFramePr/>
          <p:nvPr/>
        </p:nvGraphicFramePr>
        <p:xfrm>
          <a:off x="1989138" y="5373370"/>
          <a:ext cx="462280" cy="342265"/>
        </p:xfrm>
        <a:graphic>
          <a:graphicData uri="http://schemas.openxmlformats.org/presentationml/2006/ole">
            <mc:AlternateContent xmlns:mc="http://schemas.openxmlformats.org/markup-compatibility/2006">
              <mc:Choice xmlns:v="urn:schemas-microsoft-com:vml" Requires="v">
                <p:oleObj spid="_x0000_s39277" r:id="rId26" imgW="190500" imgH="228600" progId="Equation.DSMT4">
                  <p:embed/>
                </p:oleObj>
              </mc:Choice>
              <mc:Fallback>
                <p:oleObj r:id="rId26" imgW="190500" imgH="228600" progId="Equation.DSMT4">
                  <p:embed/>
                  <p:pic>
                    <p:nvPicPr>
                      <p:cNvPr id="0" name="图片 56"/>
                      <p:cNvPicPr/>
                      <p:nvPr/>
                    </p:nvPicPr>
                    <p:blipFill>
                      <a:blip r:embed="rId22"/>
                      <a:stretch>
                        <a:fillRect/>
                      </a:stretch>
                    </p:blipFill>
                    <p:spPr>
                      <a:xfrm>
                        <a:off x="1989138" y="5373370"/>
                        <a:ext cx="462280" cy="342265"/>
                      </a:xfrm>
                      <a:prstGeom prst="rect">
                        <a:avLst/>
                      </a:prstGeom>
                      <a:noFill/>
                      <a:ln w="9525">
                        <a:noFill/>
                        <a:miter/>
                      </a:ln>
                    </p:spPr>
                  </p:pic>
                </p:oleObj>
              </mc:Fallback>
            </mc:AlternateContent>
          </a:graphicData>
        </a:graphic>
      </p:graphicFrame>
      <p:graphicFrame>
        <p:nvGraphicFramePr>
          <p:cNvPr id="65" name="对象 -2147482484"/>
          <p:cNvGraphicFramePr/>
          <p:nvPr/>
        </p:nvGraphicFramePr>
        <p:xfrm>
          <a:off x="675005" y="5805488"/>
          <a:ext cx="617220" cy="357505"/>
        </p:xfrm>
        <a:graphic>
          <a:graphicData uri="http://schemas.openxmlformats.org/presentationml/2006/ole">
            <mc:AlternateContent xmlns:mc="http://schemas.openxmlformats.org/markup-compatibility/2006">
              <mc:Choice xmlns:v="urn:schemas-microsoft-com:vml" Requires="v">
                <p:oleObj spid="_x0000_s39278" r:id="rId27" imgW="355600" imgH="203200" progId="Equation.DSMT4">
                  <p:embed/>
                </p:oleObj>
              </mc:Choice>
              <mc:Fallback>
                <p:oleObj r:id="rId27" imgW="355600" imgH="203200" progId="Equation.DSMT4">
                  <p:embed/>
                  <p:pic>
                    <p:nvPicPr>
                      <p:cNvPr id="0" name="图片 24"/>
                      <p:cNvPicPr/>
                      <p:nvPr/>
                    </p:nvPicPr>
                    <p:blipFill>
                      <a:blip r:embed="rId14"/>
                      <a:stretch>
                        <a:fillRect/>
                      </a:stretch>
                    </p:blipFill>
                    <p:spPr>
                      <a:xfrm>
                        <a:off x="675005" y="5805488"/>
                        <a:ext cx="617220" cy="3575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相对于波动性的敏感程度，或者测量波动性变化对</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对冲的影响。</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用公式表示为期权价值方程的二阶导数，第一次是对波动性，第二次是对利率：</a:t>
            </a:r>
            <a:r>
              <a:rPr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4" name="对象 -2147482484"/>
          <p:cNvGraphicFramePr/>
          <p:nvPr/>
        </p:nvGraphicFramePr>
        <p:xfrm>
          <a:off x="1113473" y="1268730"/>
          <a:ext cx="573405" cy="311150"/>
        </p:xfrm>
        <a:graphic>
          <a:graphicData uri="http://schemas.openxmlformats.org/presentationml/2006/ole">
            <mc:AlternateContent xmlns:mc="http://schemas.openxmlformats.org/markup-compatibility/2006">
              <mc:Choice xmlns:v="urn:schemas-microsoft-com:vml" Requires="v">
                <p:oleObj spid="_x0000_s40037" r:id="rId3" imgW="330200" imgH="177165" progId="Equation.DSMT4">
                  <p:embed/>
                </p:oleObj>
              </mc:Choice>
              <mc:Fallback>
                <p:oleObj r:id="rId3" imgW="330200" imgH="177165" progId="Equation.DSMT4">
                  <p:embed/>
                  <p:pic>
                    <p:nvPicPr>
                      <p:cNvPr id="0" name="图片 24"/>
                      <p:cNvPicPr/>
                      <p:nvPr/>
                    </p:nvPicPr>
                    <p:blipFill>
                      <a:blip r:embed="rId4"/>
                      <a:stretch>
                        <a:fillRect/>
                      </a:stretch>
                    </p:blipFill>
                    <p:spPr>
                      <a:xfrm>
                        <a:off x="1113473" y="1268730"/>
                        <a:ext cx="573405" cy="31115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908685" y="1730693"/>
          <a:ext cx="529590" cy="311785"/>
        </p:xfrm>
        <a:graphic>
          <a:graphicData uri="http://schemas.openxmlformats.org/presentationml/2006/ole">
            <mc:AlternateContent xmlns:mc="http://schemas.openxmlformats.org/markup-compatibility/2006">
              <mc:Choice xmlns:v="urn:schemas-microsoft-com:vml" Requires="v">
                <p:oleObj spid="_x0000_s40038" r:id="rId5" imgW="304800" imgH="177165" progId="Equation.DSMT4">
                  <p:embed/>
                </p:oleObj>
              </mc:Choice>
              <mc:Fallback>
                <p:oleObj r:id="rId5" imgW="304800" imgH="177165" progId="Equation.DSMT4">
                  <p:embed/>
                  <p:pic>
                    <p:nvPicPr>
                      <p:cNvPr id="0" name="图片 24"/>
                      <p:cNvPicPr/>
                      <p:nvPr/>
                    </p:nvPicPr>
                    <p:blipFill>
                      <a:blip r:embed="rId6"/>
                      <a:stretch>
                        <a:fillRect/>
                      </a:stretch>
                    </p:blipFill>
                    <p:spPr>
                      <a:xfrm>
                        <a:off x="908685" y="1730693"/>
                        <a:ext cx="529590" cy="311785"/>
                      </a:xfrm>
                      <a:prstGeom prst="rect">
                        <a:avLst/>
                      </a:prstGeom>
                      <a:noFill/>
                      <a:ln w="9525">
                        <a:noFill/>
                        <a:miter/>
                      </a:ln>
                    </p:spPr>
                  </p:pic>
                </p:oleObj>
              </mc:Fallback>
            </mc:AlternateContent>
          </a:graphicData>
        </a:graphic>
      </p:graphicFrame>
      <p:graphicFrame>
        <p:nvGraphicFramePr>
          <p:cNvPr id="2" name="对象 -2147482484"/>
          <p:cNvGraphicFramePr/>
          <p:nvPr/>
        </p:nvGraphicFramePr>
        <p:xfrm>
          <a:off x="5852160" y="1712913"/>
          <a:ext cx="529590" cy="311785"/>
        </p:xfrm>
        <a:graphic>
          <a:graphicData uri="http://schemas.openxmlformats.org/presentationml/2006/ole">
            <mc:AlternateContent xmlns:mc="http://schemas.openxmlformats.org/markup-compatibility/2006">
              <mc:Choice xmlns:v="urn:schemas-microsoft-com:vml" Requires="v">
                <p:oleObj spid="_x0000_s40039" r:id="rId7" imgW="304800" imgH="177165" progId="Equation.DSMT4">
                  <p:embed/>
                </p:oleObj>
              </mc:Choice>
              <mc:Fallback>
                <p:oleObj r:id="rId7" imgW="304800" imgH="177165" progId="Equation.DSMT4">
                  <p:embed/>
                  <p:pic>
                    <p:nvPicPr>
                      <p:cNvPr id="0" name="图片 24"/>
                      <p:cNvPicPr/>
                      <p:nvPr/>
                    </p:nvPicPr>
                    <p:blipFill>
                      <a:blip r:embed="rId6"/>
                      <a:stretch>
                        <a:fillRect/>
                      </a:stretch>
                    </p:blipFill>
                    <p:spPr>
                      <a:xfrm>
                        <a:off x="5852160" y="1712913"/>
                        <a:ext cx="529590" cy="311785"/>
                      </a:xfrm>
                      <a:prstGeom prst="rect">
                        <a:avLst/>
                      </a:prstGeom>
                      <a:noFill/>
                      <a:ln w="9525">
                        <a:noFill/>
                        <a:miter/>
                      </a:ln>
                    </p:spPr>
                  </p:pic>
                </p:oleObj>
              </mc:Fallback>
            </mc:AlternateContent>
          </a:graphicData>
        </a:graphic>
      </p:graphicFrame>
      <p:graphicFrame>
        <p:nvGraphicFramePr>
          <p:cNvPr id="4" name="对象 -2147482484"/>
          <p:cNvGraphicFramePr/>
          <p:nvPr/>
        </p:nvGraphicFramePr>
        <p:xfrm>
          <a:off x="7461568" y="1731010"/>
          <a:ext cx="573405" cy="311150"/>
        </p:xfrm>
        <a:graphic>
          <a:graphicData uri="http://schemas.openxmlformats.org/presentationml/2006/ole">
            <mc:AlternateContent xmlns:mc="http://schemas.openxmlformats.org/markup-compatibility/2006">
              <mc:Choice xmlns:v="urn:schemas-microsoft-com:vml" Requires="v">
                <p:oleObj spid="_x0000_s40040" r:id="rId8" imgW="330200" imgH="177165" progId="Equation.DSMT4">
                  <p:embed/>
                </p:oleObj>
              </mc:Choice>
              <mc:Fallback>
                <p:oleObj r:id="rId8" imgW="330200" imgH="177165" progId="Equation.DSMT4">
                  <p:embed/>
                  <p:pic>
                    <p:nvPicPr>
                      <p:cNvPr id="0" name="图片 24"/>
                      <p:cNvPicPr/>
                      <p:nvPr/>
                    </p:nvPicPr>
                    <p:blipFill>
                      <a:blip r:embed="rId4"/>
                      <a:stretch>
                        <a:fillRect/>
                      </a:stretch>
                    </p:blipFill>
                    <p:spPr>
                      <a:xfrm>
                        <a:off x="7461568" y="1731010"/>
                        <a:ext cx="573405" cy="311150"/>
                      </a:xfrm>
                      <a:prstGeom prst="rect">
                        <a:avLst/>
                      </a:prstGeom>
                      <a:noFill/>
                      <a:ln w="9525">
                        <a:noFill/>
                        <a:miter/>
                      </a:ln>
                    </p:spPr>
                  </p:pic>
                </p:oleObj>
              </mc:Fallback>
            </mc:AlternateContent>
          </a:graphicData>
        </a:graphic>
      </p:graphicFrame>
      <p:graphicFrame>
        <p:nvGraphicFramePr>
          <p:cNvPr id="8" name="对象 -2147482389"/>
          <p:cNvGraphicFramePr>
            <a:graphicFrameLocks noChangeAspect="1"/>
          </p:cNvGraphicFramePr>
          <p:nvPr/>
        </p:nvGraphicFramePr>
        <p:xfrm>
          <a:off x="5157470" y="2352675"/>
          <a:ext cx="1488440" cy="777240"/>
        </p:xfrm>
        <a:graphic>
          <a:graphicData uri="http://schemas.openxmlformats.org/presentationml/2006/ole">
            <mc:AlternateContent xmlns:mc="http://schemas.openxmlformats.org/markup-compatibility/2006">
              <mc:Choice xmlns:v="urn:schemas-microsoft-com:vml" Requires="v">
                <p:oleObj spid="_x0000_s40041" r:id="rId9" imgW="812800" imgH="419100" progId="Equation.DSMT4">
                  <p:embed/>
                </p:oleObj>
              </mc:Choice>
              <mc:Fallback>
                <p:oleObj r:id="rId9" imgW="812800" imgH="419100" progId="Equation.DSMT4">
                  <p:embed/>
                  <p:pic>
                    <p:nvPicPr>
                      <p:cNvPr id="0" name="图片 3075"/>
                      <p:cNvPicPr/>
                      <p:nvPr/>
                    </p:nvPicPr>
                    <p:blipFill>
                      <a:blip r:embed="rId10"/>
                      <a:stretch>
                        <a:fillRect/>
                      </a:stretch>
                    </p:blipFill>
                    <p:spPr>
                      <a:xfrm>
                        <a:off x="5157470" y="2352675"/>
                        <a:ext cx="1488440" cy="77724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1.期权风险的来源</a:t>
            </a:r>
          </a:p>
          <a:p>
            <a:endParaRPr lang="en-US" altLang="zh-CN" sz="900" dirty="0" smtClean="0"/>
          </a:p>
          <a:p>
            <a:pPr>
              <a:lnSpc>
                <a:spcPct val="170000"/>
              </a:lnSpc>
            </a:pPr>
            <a:r>
              <a:rPr lang="zh-CN" altLang="en-US" sz="1600" dirty="0" smtClean="0"/>
              <a:t>  </a:t>
            </a:r>
            <a:r>
              <a:rPr sz="1600" dirty="0" smtClean="0"/>
              <a:t>广义的期权风险包括价格波动风险、市场流动性风险、行权交收风险、合约到期风险、强行平仓风险，以及人为操作失误或计算机系统故障等因素导致的操作风险等</a:t>
            </a:r>
            <a:r>
              <a:rPr lang="zh-CN" sz="1600" dirty="0" smtClean="0"/>
              <a:t>。</a:t>
            </a:r>
            <a:r>
              <a:rPr sz="1600" dirty="0" smtClean="0"/>
              <a:t>本章所关注的期权风险是指对于期权持有者来说，期权价格朝着不利于持有者的方向变动，从而可能给投资者带来损失的风险，这主要来源于期权标的资产的价格变动。根据B-S公式</a:t>
            </a:r>
            <a:r>
              <a:rPr lang="zh-CN" sz="1600" dirty="0" smtClean="0"/>
              <a:t>：</a:t>
            </a:r>
          </a:p>
          <a:p>
            <a:pPr>
              <a:lnSpc>
                <a:spcPct val="170000"/>
              </a:lnSpc>
            </a:pPr>
            <a:r>
              <a:rPr lang="en-US" altLang="zh-CN" sz="1600" dirty="0" smtClean="0"/>
              <a:t>                                                                                                                                                                                                     </a:t>
            </a:r>
            <a:endParaRPr lang="zh-CN" sz="1600" dirty="0" smtClean="0"/>
          </a:p>
          <a:p>
            <a:pPr>
              <a:lnSpc>
                <a:spcPct val="170000"/>
              </a:lnSpc>
            </a:pPr>
            <a:endParaRPr lang="zh-CN" sz="1600" dirty="0" smtClean="0"/>
          </a:p>
          <a:p>
            <a:pPr>
              <a:lnSpc>
                <a:spcPct val="170000"/>
              </a:lnSpc>
            </a:pPr>
            <a:endParaRPr lang="zh-CN" sz="1600" dirty="0" smtClean="0"/>
          </a:p>
          <a:p>
            <a:pPr>
              <a:lnSpc>
                <a:spcPct val="170000"/>
              </a:lnSpc>
            </a:pPr>
            <a:r>
              <a:rPr sz="1600" dirty="0" smtClean="0"/>
              <a:t>上述式中，</a:t>
            </a:r>
            <a:r>
              <a:rPr lang="en-US" sz="1600" dirty="0" smtClean="0"/>
              <a:t> </a:t>
            </a:r>
            <a:r>
              <a:rPr sz="1600" dirty="0" smtClean="0"/>
              <a:t>为看涨期权价值，</a:t>
            </a:r>
            <a:r>
              <a:rPr lang="en-US" sz="1600" dirty="0" smtClean="0"/>
              <a:t> </a:t>
            </a:r>
            <a:r>
              <a:rPr sz="1600" dirty="0" smtClean="0"/>
              <a:t>为看跌期权价值，</a:t>
            </a:r>
            <a:r>
              <a:rPr lang="en-US" sz="1600" dirty="0" smtClean="0"/>
              <a:t> </a:t>
            </a:r>
            <a:r>
              <a:rPr sz="1600" dirty="0" smtClean="0"/>
              <a:t>为标的资产价格，</a:t>
            </a:r>
            <a:r>
              <a:rPr lang="en-US" sz="1600" dirty="0" smtClean="0"/>
              <a:t>  </a:t>
            </a:r>
            <a:r>
              <a:rPr sz="1600" dirty="0" smtClean="0"/>
              <a:t>为执行价格，</a:t>
            </a:r>
            <a:r>
              <a:rPr lang="en-US" sz="1600" dirty="0" smtClean="0"/>
              <a:t>  </a:t>
            </a:r>
            <a:r>
              <a:rPr sz="1600" dirty="0" smtClean="0"/>
              <a:t>为到期时间，</a:t>
            </a:r>
            <a:r>
              <a:rPr lang="en-US" sz="1600" dirty="0" smtClean="0"/>
              <a:t> </a:t>
            </a:r>
            <a:r>
              <a:rPr sz="1600" dirty="0" smtClean="0"/>
              <a:t>为以连续复利计算的无风险利率，</a:t>
            </a:r>
            <a:r>
              <a:rPr lang="en-US" sz="1600" dirty="0" smtClean="0"/>
              <a:t>      </a:t>
            </a:r>
            <a:r>
              <a:rPr sz="1600" dirty="0" smtClean="0"/>
              <a:t>为标准正态分布变量的累计概率分布函数</a:t>
            </a:r>
            <a:r>
              <a:rPr lang="zh-CN" sz="1600" dirty="0" smtClean="0"/>
              <a:t>。由以上公式可知期权价值与以下五个因素有关：标的资产价格、执行价格、到期时间、无风险利率和资产的波动率。这五个因素的波动会导致期权出现价格大幅波动，可能令期权买方损失全部权利金或令期权卖方面临较大亏损，因此投资者应了解如何管理头寸，有效控制风险敞口。在实践中我们常用希腊值（Greeks）来度量交易中的特定风险。</a:t>
            </a:r>
          </a:p>
          <a:p>
            <a:pPr>
              <a:lnSpc>
                <a:spcPct val="170000"/>
              </a:lnSpc>
            </a:pPr>
            <a:r>
              <a:rPr lang="en-US" altLang="zh-CN"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214"/>
          <p:cNvGraphicFramePr>
            <a:graphicFrameLocks noChangeAspect="1"/>
          </p:cNvGraphicFramePr>
          <p:nvPr/>
        </p:nvGraphicFramePr>
        <p:xfrm>
          <a:off x="3789680" y="2781300"/>
          <a:ext cx="4742180" cy="1196975"/>
        </p:xfrm>
        <a:graphic>
          <a:graphicData uri="http://schemas.openxmlformats.org/presentationml/2006/ole">
            <mc:AlternateContent xmlns:mc="http://schemas.openxmlformats.org/markup-compatibility/2006">
              <mc:Choice xmlns:v="urn:schemas-microsoft-com:vml" Requires="v">
                <p:oleObj spid="_x0000_s3238" r:id="rId3" imgW="1917065" imgH="482600" progId="Equation.DSMT4">
                  <p:embed/>
                </p:oleObj>
              </mc:Choice>
              <mc:Fallback>
                <p:oleObj r:id="rId3" imgW="1917065" imgH="482600" progId="Equation.DSMT4">
                  <p:embed/>
                  <p:pic>
                    <p:nvPicPr>
                      <p:cNvPr id="0" name="图片 3075"/>
                      <p:cNvPicPr/>
                      <p:nvPr/>
                    </p:nvPicPr>
                    <p:blipFill>
                      <a:blip r:embed="rId4"/>
                      <a:stretch>
                        <a:fillRect/>
                      </a:stretch>
                    </p:blipFill>
                    <p:spPr>
                      <a:xfrm>
                        <a:off x="3789680" y="2781300"/>
                        <a:ext cx="4742180" cy="1196975"/>
                      </a:xfrm>
                      <a:prstGeom prst="rect">
                        <a:avLst/>
                      </a:prstGeom>
                      <a:noFill/>
                      <a:ln w="38100">
                        <a:noFill/>
                        <a:miter/>
                      </a:ln>
                    </p:spPr>
                  </p:pic>
                </p:oleObj>
              </mc:Fallback>
            </mc:AlternateContent>
          </a:graphicData>
        </a:graphic>
      </p:graphicFrame>
      <p:graphicFrame>
        <p:nvGraphicFramePr>
          <p:cNvPr id="3" name="对象 -2147482212"/>
          <p:cNvGraphicFramePr/>
          <p:nvPr/>
        </p:nvGraphicFramePr>
        <p:xfrm>
          <a:off x="1484630" y="4221480"/>
          <a:ext cx="222250" cy="220345"/>
        </p:xfrm>
        <a:graphic>
          <a:graphicData uri="http://schemas.openxmlformats.org/presentationml/2006/ole">
            <mc:AlternateContent xmlns:mc="http://schemas.openxmlformats.org/markup-compatibility/2006">
              <mc:Choice xmlns:v="urn:schemas-microsoft-com:vml" Requires="v">
                <p:oleObj spid="_x0000_s3239" r:id="rId5" imgW="114300" imgH="139700" progId="Equation.DSMT4">
                  <p:embed/>
                </p:oleObj>
              </mc:Choice>
              <mc:Fallback>
                <p:oleObj r:id="rId5" imgW="114300" imgH="139700" progId="Equation.DSMT4">
                  <p:embed/>
                  <p:pic>
                    <p:nvPicPr>
                      <p:cNvPr id="0" name="图片 1"/>
                      <p:cNvPicPr/>
                      <p:nvPr/>
                    </p:nvPicPr>
                    <p:blipFill>
                      <a:blip r:embed="rId6"/>
                      <a:stretch>
                        <a:fillRect/>
                      </a:stretch>
                    </p:blipFill>
                    <p:spPr>
                      <a:xfrm>
                        <a:off x="1484630" y="4221480"/>
                        <a:ext cx="222250" cy="220345"/>
                      </a:xfrm>
                      <a:prstGeom prst="rect">
                        <a:avLst/>
                      </a:prstGeom>
                      <a:noFill/>
                      <a:ln w="38100">
                        <a:noFill/>
                        <a:miter/>
                      </a:ln>
                    </p:spPr>
                  </p:pic>
                </p:oleObj>
              </mc:Fallback>
            </mc:AlternateContent>
          </a:graphicData>
        </a:graphic>
      </p:graphicFrame>
      <p:graphicFrame>
        <p:nvGraphicFramePr>
          <p:cNvPr id="7" name="对象 -2147482211"/>
          <p:cNvGraphicFramePr/>
          <p:nvPr/>
        </p:nvGraphicFramePr>
        <p:xfrm>
          <a:off x="3128645" y="4204335"/>
          <a:ext cx="233045" cy="215265"/>
        </p:xfrm>
        <a:graphic>
          <a:graphicData uri="http://schemas.openxmlformats.org/presentationml/2006/ole">
            <mc:AlternateContent xmlns:mc="http://schemas.openxmlformats.org/markup-compatibility/2006">
              <mc:Choice xmlns:v="urn:schemas-microsoft-com:vml" Requires="v">
                <p:oleObj spid="_x0000_s3240" r:id="rId7" imgW="152400" imgH="165100" progId="Equation.DSMT4">
                  <p:embed/>
                </p:oleObj>
              </mc:Choice>
              <mc:Fallback>
                <p:oleObj r:id="rId7" imgW="152400" imgH="165100" progId="Equation.DSMT4">
                  <p:embed/>
                  <p:pic>
                    <p:nvPicPr>
                      <p:cNvPr id="0" name="图片 2"/>
                      <p:cNvPicPr/>
                      <p:nvPr/>
                    </p:nvPicPr>
                    <p:blipFill>
                      <a:blip r:embed="rId8"/>
                      <a:stretch>
                        <a:fillRect/>
                      </a:stretch>
                    </p:blipFill>
                    <p:spPr>
                      <a:xfrm>
                        <a:off x="3128645" y="4204335"/>
                        <a:ext cx="233045" cy="215265"/>
                      </a:xfrm>
                      <a:prstGeom prst="rect">
                        <a:avLst/>
                      </a:prstGeom>
                      <a:noFill/>
                      <a:ln w="38100">
                        <a:noFill/>
                        <a:miter/>
                      </a:ln>
                    </p:spPr>
                  </p:pic>
                </p:oleObj>
              </mc:Fallback>
            </mc:AlternateContent>
          </a:graphicData>
        </a:graphic>
      </p:graphicFrame>
      <p:graphicFrame>
        <p:nvGraphicFramePr>
          <p:cNvPr id="9" name="对象 -2147482210"/>
          <p:cNvGraphicFramePr/>
          <p:nvPr/>
        </p:nvGraphicFramePr>
        <p:xfrm>
          <a:off x="4810125" y="4191635"/>
          <a:ext cx="187325" cy="232410"/>
        </p:xfrm>
        <a:graphic>
          <a:graphicData uri="http://schemas.openxmlformats.org/presentationml/2006/ole">
            <mc:AlternateContent xmlns:mc="http://schemas.openxmlformats.org/markup-compatibility/2006">
              <mc:Choice xmlns:v="urn:schemas-microsoft-com:vml" Requires="v">
                <p:oleObj spid="_x0000_s3241" r:id="rId9" imgW="139700" imgH="177165" progId="Equation.DSMT4">
                  <p:embed/>
                </p:oleObj>
              </mc:Choice>
              <mc:Fallback>
                <p:oleObj r:id="rId9" imgW="139700" imgH="177165" progId="Equation.DSMT4">
                  <p:embed/>
                  <p:pic>
                    <p:nvPicPr>
                      <p:cNvPr id="0" name="图片 3"/>
                      <p:cNvPicPr/>
                      <p:nvPr/>
                    </p:nvPicPr>
                    <p:blipFill>
                      <a:blip r:embed="rId10"/>
                      <a:stretch>
                        <a:fillRect/>
                      </a:stretch>
                    </p:blipFill>
                    <p:spPr>
                      <a:xfrm>
                        <a:off x="4810125" y="4191635"/>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6491605" y="4204335"/>
          <a:ext cx="212725" cy="194945"/>
        </p:xfrm>
        <a:graphic>
          <a:graphicData uri="http://schemas.openxmlformats.org/presentationml/2006/ole">
            <mc:AlternateContent xmlns:mc="http://schemas.openxmlformats.org/markup-compatibility/2006">
              <mc:Choice xmlns:v="urn:schemas-microsoft-com:vml" Requires="v">
                <p:oleObj spid="_x0000_s3242" r:id="rId11" imgW="177165" imgH="165100" progId="Equation.DSMT4">
                  <p:embed/>
                </p:oleObj>
              </mc:Choice>
              <mc:Fallback>
                <p:oleObj r:id="rId11" imgW="177165" imgH="165100" progId="Equation.DSMT4">
                  <p:embed/>
                  <p:pic>
                    <p:nvPicPr>
                      <p:cNvPr id="0" name="图片 6"/>
                      <p:cNvPicPr/>
                      <p:nvPr/>
                    </p:nvPicPr>
                    <p:blipFill>
                      <a:blip r:embed="rId12"/>
                      <a:stretch>
                        <a:fillRect/>
                      </a:stretch>
                    </p:blipFill>
                    <p:spPr>
                      <a:xfrm>
                        <a:off x="6491605" y="4204335"/>
                        <a:ext cx="212725" cy="194945"/>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7821930" y="4217035"/>
          <a:ext cx="150495" cy="194945"/>
        </p:xfrm>
        <a:graphic>
          <a:graphicData uri="http://schemas.openxmlformats.org/presentationml/2006/ole">
            <mc:AlternateContent xmlns:mc="http://schemas.openxmlformats.org/markup-compatibility/2006">
              <mc:Choice xmlns:v="urn:schemas-microsoft-com:vml" Requires="v">
                <p:oleObj spid="_x0000_s3243" r:id="rId13" imgW="139700" imgH="165100" progId="Equation.DSMT4">
                  <p:embed/>
                </p:oleObj>
              </mc:Choice>
              <mc:Fallback>
                <p:oleObj r:id="rId13" imgW="139700" imgH="165100" progId="Equation.DSMT4">
                  <p:embed/>
                  <p:pic>
                    <p:nvPicPr>
                      <p:cNvPr id="0" name="图片 7"/>
                      <p:cNvPicPr/>
                      <p:nvPr/>
                    </p:nvPicPr>
                    <p:blipFill>
                      <a:blip r:embed="rId14"/>
                      <a:stretch>
                        <a:fillRect/>
                      </a:stretch>
                    </p:blipFill>
                    <p:spPr>
                      <a:xfrm>
                        <a:off x="7821930" y="4217035"/>
                        <a:ext cx="150495" cy="194945"/>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9105265" y="4215765"/>
          <a:ext cx="158750" cy="187960"/>
        </p:xfrm>
        <a:graphic>
          <a:graphicData uri="http://schemas.openxmlformats.org/presentationml/2006/ole">
            <mc:AlternateContent xmlns:mc="http://schemas.openxmlformats.org/markup-compatibility/2006">
              <mc:Choice xmlns:v="urn:schemas-microsoft-com:vml" Requires="v">
                <p:oleObj spid="_x0000_s3244" r:id="rId15" imgW="114300" imgH="127000" progId="Equation.DSMT4">
                  <p:embed/>
                </p:oleObj>
              </mc:Choice>
              <mc:Fallback>
                <p:oleObj r:id="rId15" imgW="114300" imgH="127000" progId="Equation.DSMT4">
                  <p:embed/>
                  <p:pic>
                    <p:nvPicPr>
                      <p:cNvPr id="0" name="图片 10"/>
                      <p:cNvPicPr/>
                      <p:nvPr/>
                    </p:nvPicPr>
                    <p:blipFill>
                      <a:blip r:embed="rId16"/>
                      <a:stretch>
                        <a:fillRect/>
                      </a:stretch>
                    </p:blipFill>
                    <p:spPr>
                      <a:xfrm>
                        <a:off x="9105265" y="4215765"/>
                        <a:ext cx="158750" cy="187960"/>
                      </a:xfrm>
                      <a:prstGeom prst="rect">
                        <a:avLst/>
                      </a:prstGeom>
                      <a:noFill/>
                      <a:ln w="38100">
                        <a:noFill/>
                        <a:miter/>
                      </a:ln>
                    </p:spPr>
                  </p:pic>
                </p:oleObj>
              </mc:Fallback>
            </mc:AlternateContent>
          </a:graphicData>
        </a:graphic>
      </p:graphicFrame>
      <p:graphicFrame>
        <p:nvGraphicFramePr>
          <p:cNvPr id="17" name="对象 -2147482206"/>
          <p:cNvGraphicFramePr/>
          <p:nvPr/>
        </p:nvGraphicFramePr>
        <p:xfrm>
          <a:off x="1052830" y="4623435"/>
          <a:ext cx="431165" cy="220345"/>
        </p:xfrm>
        <a:graphic>
          <a:graphicData uri="http://schemas.openxmlformats.org/presentationml/2006/ole">
            <mc:AlternateContent xmlns:mc="http://schemas.openxmlformats.org/markup-compatibility/2006">
              <mc:Choice xmlns:v="urn:schemas-microsoft-com:vml" Requires="v">
                <p:oleObj spid="_x0000_s3245" r:id="rId17" imgW="355600" imgH="203200" progId="Equation.DSMT4">
                  <p:embed/>
                </p:oleObj>
              </mc:Choice>
              <mc:Fallback>
                <p:oleObj r:id="rId17" imgW="355600" imgH="203200" progId="Equation.DSMT4">
                  <p:embed/>
                  <p:pic>
                    <p:nvPicPr>
                      <p:cNvPr id="0" name="图片 11"/>
                      <p:cNvPicPr/>
                      <p:nvPr/>
                    </p:nvPicPr>
                    <p:blipFill>
                      <a:blip r:embed="rId18"/>
                      <a:stretch>
                        <a:fillRect/>
                      </a:stretch>
                    </p:blipFill>
                    <p:spPr>
                      <a:xfrm>
                        <a:off x="1052830" y="4623435"/>
                        <a:ext cx="431165" cy="220345"/>
                      </a:xfrm>
                      <a:prstGeom prst="rect">
                        <a:avLst/>
                      </a:prstGeom>
                      <a:noFill/>
                      <a:ln w="38100">
                        <a:noFill/>
                        <a:miter/>
                      </a:ln>
                    </p:spPr>
                  </p:pic>
                </p:oleObj>
              </mc:Fallback>
            </mc:AlternateContent>
          </a:graphicData>
        </a:graphic>
      </p:graphicFrame>
      <p:sp>
        <p:nvSpPr>
          <p:cNvPr id="19" name="文本框 18"/>
          <p:cNvSpPr txBox="1"/>
          <p:nvPr/>
        </p:nvSpPr>
        <p:spPr>
          <a:xfrm>
            <a:off x="8973820" y="2853055"/>
            <a:ext cx="1472565" cy="368300"/>
          </a:xfrm>
          <a:prstGeom prst="rect">
            <a:avLst/>
          </a:prstGeom>
          <a:noFill/>
        </p:spPr>
        <p:txBody>
          <a:bodyPr wrap="square" rtlCol="0">
            <a:spAutoFit/>
          </a:bodyPr>
          <a:lstStyle/>
          <a:p>
            <a:r>
              <a:rPr lang="zh-CN" altLang="en-US"/>
              <a:t>（11-1）</a:t>
            </a:r>
          </a:p>
        </p:txBody>
      </p:sp>
      <p:sp>
        <p:nvSpPr>
          <p:cNvPr id="20" name="文本框 19"/>
          <p:cNvSpPr txBox="1"/>
          <p:nvPr/>
        </p:nvSpPr>
        <p:spPr>
          <a:xfrm>
            <a:off x="8973820" y="3534410"/>
            <a:ext cx="1472565" cy="368300"/>
          </a:xfrm>
          <a:prstGeom prst="rect">
            <a:avLst/>
          </a:prstGeom>
          <a:noFill/>
        </p:spPr>
        <p:txBody>
          <a:bodyPr wrap="square" rtlCol="0">
            <a:spAutoFit/>
          </a:bodyPr>
          <a:lstStyle/>
          <a:p>
            <a:r>
              <a:rPr lang="zh-CN" altLang="en-US"/>
              <a:t>（11-</a:t>
            </a:r>
            <a:r>
              <a:rPr lang="en-US" altLang="zh-CN"/>
              <a:t>2</a:t>
            </a:r>
            <a:r>
              <a:rPr lang="zh-CN" altLang="en-US"/>
              <a:t>）</a:t>
            </a: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p>
          <a:p>
            <a:endParaRPr lang="en-US" altLang="zh-CN" sz="900" dirty="0" smtClean="0"/>
          </a:p>
          <a:p>
            <a:pPr marL="285750" indent="-285750">
              <a:lnSpc>
                <a:spcPct val="170000"/>
              </a:lnSpc>
              <a:buFont typeface="Arial" panose="020B0604020202020204" pitchFamily="34" charset="0"/>
              <a:buChar char="•"/>
            </a:pPr>
            <a:r>
              <a:rPr sz="1600" dirty="0" smtClean="0"/>
              <a:t>同理，三阶希腊字母就是在二阶希腊字母的基础上，研究对二阶希腊字母的影响。</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291338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判断是否维持Gamma对冲资产</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反映Gamma相对于标的资产价格的变化率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反映Gamma相对于波动率变化的变化率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反映Vomma相对于波动性变化的敏感度</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2" name="对象 -2147482383"/>
          <p:cNvGraphicFramePr>
            <a:graphicFrameLocks noChangeAspect="1"/>
          </p:cNvGraphicFramePr>
          <p:nvPr/>
        </p:nvGraphicFramePr>
        <p:xfrm>
          <a:off x="4524375" y="2697480"/>
          <a:ext cx="1233805" cy="566420"/>
        </p:xfrm>
        <a:graphic>
          <a:graphicData uri="http://schemas.openxmlformats.org/presentationml/2006/ole">
            <mc:AlternateContent xmlns:mc="http://schemas.openxmlformats.org/markup-compatibility/2006">
              <mc:Choice xmlns:v="urn:schemas-microsoft-com:vml" Requires="v">
                <p:oleObj spid="_x0000_s41121" r:id="rId4" imgW="927100" imgH="419100" progId="Equation.DSMT4">
                  <p:embed/>
                </p:oleObj>
              </mc:Choice>
              <mc:Fallback>
                <p:oleObj r:id="rId4" imgW="927100" imgH="419100" progId="Equation.DSMT4">
                  <p:embed/>
                  <p:pic>
                    <p:nvPicPr>
                      <p:cNvPr id="0" name="图片 3075"/>
                      <p:cNvPicPr/>
                      <p:nvPr/>
                    </p:nvPicPr>
                    <p:blipFill>
                      <a:blip r:embed="rId5"/>
                      <a:stretch>
                        <a:fillRect/>
                      </a:stretch>
                    </p:blipFill>
                    <p:spPr>
                      <a:xfrm>
                        <a:off x="4524375" y="2697480"/>
                        <a:ext cx="1233805" cy="566420"/>
                      </a:xfrm>
                      <a:prstGeom prst="rect">
                        <a:avLst/>
                      </a:prstGeom>
                      <a:noFill/>
                      <a:ln w="9525">
                        <a:noFill/>
                        <a:miter/>
                      </a:ln>
                    </p:spPr>
                  </p:pic>
                </p:oleObj>
              </mc:Fallback>
            </mc:AlternateContent>
          </a:graphicData>
        </a:graphic>
      </p:graphicFrame>
      <p:graphicFrame>
        <p:nvGraphicFramePr>
          <p:cNvPr id="3" name="对象 -2147482381"/>
          <p:cNvGraphicFramePr>
            <a:graphicFrameLocks noChangeAspect="1"/>
          </p:cNvGraphicFramePr>
          <p:nvPr/>
        </p:nvGraphicFramePr>
        <p:xfrm>
          <a:off x="4531360" y="3332480"/>
          <a:ext cx="1202690" cy="601980"/>
        </p:xfrm>
        <a:graphic>
          <a:graphicData uri="http://schemas.openxmlformats.org/presentationml/2006/ole">
            <mc:AlternateContent xmlns:mc="http://schemas.openxmlformats.org/markup-compatibility/2006">
              <mc:Choice xmlns:v="urn:schemas-microsoft-com:vml" Requires="v">
                <p:oleObj spid="_x0000_s41122" r:id="rId6" imgW="850900" imgH="419100" progId="Equation.DSMT4">
                  <p:embed/>
                </p:oleObj>
              </mc:Choice>
              <mc:Fallback>
                <p:oleObj r:id="rId6" imgW="850900" imgH="419100" progId="Equation.DSMT4">
                  <p:embed/>
                  <p:pic>
                    <p:nvPicPr>
                      <p:cNvPr id="0" name="图片 29"/>
                      <p:cNvPicPr/>
                      <p:nvPr/>
                    </p:nvPicPr>
                    <p:blipFill>
                      <a:blip r:embed="rId7"/>
                      <a:stretch>
                        <a:fillRect/>
                      </a:stretch>
                    </p:blipFill>
                    <p:spPr>
                      <a:xfrm>
                        <a:off x="4531360" y="3332480"/>
                        <a:ext cx="1202690" cy="601980"/>
                      </a:xfrm>
                      <a:prstGeom prst="rect">
                        <a:avLst/>
                      </a:prstGeom>
                      <a:noFill/>
                      <a:ln w="9525">
                        <a:noFill/>
                        <a:miter/>
                      </a:ln>
                    </p:spPr>
                  </p:pic>
                </p:oleObj>
              </mc:Fallback>
            </mc:AlternateContent>
          </a:graphicData>
        </a:graphic>
      </p:graphicFrame>
      <p:graphicFrame>
        <p:nvGraphicFramePr>
          <p:cNvPr id="4" name="对象 -2147482379"/>
          <p:cNvGraphicFramePr>
            <a:graphicFrameLocks noChangeAspect="1"/>
          </p:cNvGraphicFramePr>
          <p:nvPr/>
        </p:nvGraphicFramePr>
        <p:xfrm>
          <a:off x="4437380" y="3975735"/>
          <a:ext cx="1422400" cy="561340"/>
        </p:xfrm>
        <a:graphic>
          <a:graphicData uri="http://schemas.openxmlformats.org/presentationml/2006/ole">
            <mc:AlternateContent xmlns:mc="http://schemas.openxmlformats.org/markup-compatibility/2006">
              <mc:Choice xmlns:v="urn:schemas-microsoft-com:vml" Requires="v">
                <p:oleObj spid="_x0000_s41123" r:id="rId8" imgW="1079500" imgH="419100" progId="Equation.DSMT4">
                  <p:embed/>
                </p:oleObj>
              </mc:Choice>
              <mc:Fallback>
                <p:oleObj r:id="rId8" imgW="1079500" imgH="419100" progId="Equation.DSMT4">
                  <p:embed/>
                  <p:pic>
                    <p:nvPicPr>
                      <p:cNvPr id="0" name="图片 30"/>
                      <p:cNvPicPr/>
                      <p:nvPr/>
                    </p:nvPicPr>
                    <p:blipFill>
                      <a:blip r:embed="rId9"/>
                      <a:stretch>
                        <a:fillRect/>
                      </a:stretch>
                    </p:blipFill>
                    <p:spPr>
                      <a:xfrm>
                        <a:off x="4437380" y="3975735"/>
                        <a:ext cx="1422400" cy="561340"/>
                      </a:xfrm>
                      <a:prstGeom prst="rect">
                        <a:avLst/>
                      </a:prstGeom>
                      <a:noFill/>
                      <a:ln w="9525">
                        <a:noFill/>
                        <a:miter/>
                      </a:ln>
                    </p:spPr>
                  </p:pic>
                </p:oleObj>
              </mc:Fallback>
            </mc:AlternateContent>
          </a:graphicData>
        </a:graphic>
      </p:graphicFrame>
      <p:graphicFrame>
        <p:nvGraphicFramePr>
          <p:cNvPr id="7" name="对象 -2147482377"/>
          <p:cNvGraphicFramePr>
            <a:graphicFrameLocks noChangeAspect="1"/>
          </p:cNvGraphicFramePr>
          <p:nvPr/>
        </p:nvGraphicFramePr>
        <p:xfrm>
          <a:off x="4558030" y="4578350"/>
          <a:ext cx="1176020" cy="570230"/>
        </p:xfrm>
        <a:graphic>
          <a:graphicData uri="http://schemas.openxmlformats.org/presentationml/2006/ole">
            <mc:AlternateContent xmlns:mc="http://schemas.openxmlformats.org/markup-compatibility/2006">
              <mc:Choice xmlns:v="urn:schemas-microsoft-com:vml" Requires="v">
                <p:oleObj spid="_x0000_s41124" r:id="rId10" imgW="876300" imgH="419100" progId="Equation.DSMT4">
                  <p:embed/>
                </p:oleObj>
              </mc:Choice>
              <mc:Fallback>
                <p:oleObj r:id="rId10" imgW="876300" imgH="419100" progId="Equation.DSMT4">
                  <p:embed/>
                  <p:pic>
                    <p:nvPicPr>
                      <p:cNvPr id="0" name="图片 31"/>
                      <p:cNvPicPr/>
                      <p:nvPr/>
                    </p:nvPicPr>
                    <p:blipFill>
                      <a:blip r:embed="rId11"/>
                      <a:stretch>
                        <a:fillRect/>
                      </a:stretch>
                    </p:blipFill>
                    <p:spPr>
                      <a:xfrm>
                        <a:off x="4558030" y="4578350"/>
                        <a:ext cx="1176020" cy="570230"/>
                      </a:xfrm>
                      <a:prstGeom prst="rect">
                        <a:avLst/>
                      </a:prstGeom>
                      <a:noFill/>
                      <a:ln w="9525">
                        <a:noFill/>
                        <a:miter/>
                      </a:ln>
                    </p:spPr>
                  </p:pic>
                </p:oleObj>
              </mc:Fallback>
            </mc:AlternateContent>
          </a:graphicData>
        </a:graphic>
      </p:graphicFrame>
      <p:graphicFrame>
        <p:nvGraphicFramePr>
          <p:cNvPr id="8" name="对象 -2147482384"/>
          <p:cNvGraphicFramePr/>
          <p:nvPr/>
        </p:nvGraphicFramePr>
        <p:xfrm>
          <a:off x="2675255" y="2861945"/>
          <a:ext cx="795020" cy="299085"/>
        </p:xfrm>
        <a:graphic>
          <a:graphicData uri="http://schemas.openxmlformats.org/presentationml/2006/ole">
            <mc:AlternateContent xmlns:mc="http://schemas.openxmlformats.org/markup-compatibility/2006">
              <mc:Choice xmlns:v="urn:schemas-microsoft-com:vml" Requires="v">
                <p:oleObj spid="_x0000_s41125" r:id="rId12" imgW="405765" imgH="177165" progId="Equation.DSMT4">
                  <p:embed/>
                </p:oleObj>
              </mc:Choice>
              <mc:Fallback>
                <p:oleObj r:id="rId12" imgW="405765" imgH="177165" progId="Equation.DSMT4">
                  <p:embed/>
                  <p:pic>
                    <p:nvPicPr>
                      <p:cNvPr id="0" name="图片 32"/>
                      <p:cNvPicPr/>
                      <p:nvPr/>
                    </p:nvPicPr>
                    <p:blipFill>
                      <a:blip r:embed="rId13"/>
                      <a:stretch>
                        <a:fillRect/>
                      </a:stretch>
                    </p:blipFill>
                    <p:spPr>
                      <a:xfrm>
                        <a:off x="2675255" y="2861945"/>
                        <a:ext cx="795020" cy="299085"/>
                      </a:xfrm>
                      <a:prstGeom prst="rect">
                        <a:avLst/>
                      </a:prstGeom>
                      <a:noFill/>
                      <a:ln w="9525">
                        <a:noFill/>
                        <a:miter/>
                      </a:ln>
                    </p:spPr>
                  </p:pic>
                </p:oleObj>
              </mc:Fallback>
            </mc:AlternateContent>
          </a:graphicData>
        </a:graphic>
      </p:graphicFrame>
      <p:graphicFrame>
        <p:nvGraphicFramePr>
          <p:cNvPr id="9" name="对象 -2147482382"/>
          <p:cNvGraphicFramePr/>
          <p:nvPr/>
        </p:nvGraphicFramePr>
        <p:xfrm>
          <a:off x="2709545" y="3427730"/>
          <a:ext cx="808990" cy="372110"/>
        </p:xfrm>
        <a:graphic>
          <a:graphicData uri="http://schemas.openxmlformats.org/presentationml/2006/ole">
            <mc:AlternateContent xmlns:mc="http://schemas.openxmlformats.org/markup-compatibility/2006">
              <mc:Choice xmlns:v="urn:schemas-microsoft-com:vml" Requires="v">
                <p:oleObj spid="_x0000_s41126" r:id="rId14" imgW="431800" imgH="203200" progId="Equation.DSMT4">
                  <p:embed/>
                </p:oleObj>
              </mc:Choice>
              <mc:Fallback>
                <p:oleObj r:id="rId14" imgW="431800" imgH="203200" progId="Equation.DSMT4">
                  <p:embed/>
                  <p:pic>
                    <p:nvPicPr>
                      <p:cNvPr id="0" name="图片 33"/>
                      <p:cNvPicPr/>
                      <p:nvPr/>
                    </p:nvPicPr>
                    <p:blipFill>
                      <a:blip r:embed="rId15"/>
                      <a:stretch>
                        <a:fillRect/>
                      </a:stretch>
                    </p:blipFill>
                    <p:spPr>
                      <a:xfrm>
                        <a:off x="2709545" y="3427730"/>
                        <a:ext cx="808990" cy="372110"/>
                      </a:xfrm>
                      <a:prstGeom prst="rect">
                        <a:avLst/>
                      </a:prstGeom>
                      <a:noFill/>
                      <a:ln w="9525">
                        <a:noFill/>
                        <a:miter/>
                      </a:ln>
                    </p:spPr>
                  </p:pic>
                </p:oleObj>
              </mc:Fallback>
            </mc:AlternateContent>
          </a:graphicData>
        </a:graphic>
      </p:graphicFrame>
      <p:graphicFrame>
        <p:nvGraphicFramePr>
          <p:cNvPr id="10" name="对象 -2147482380"/>
          <p:cNvGraphicFramePr/>
          <p:nvPr/>
        </p:nvGraphicFramePr>
        <p:xfrm>
          <a:off x="2675255" y="4083685"/>
          <a:ext cx="842645" cy="311785"/>
        </p:xfrm>
        <a:graphic>
          <a:graphicData uri="http://schemas.openxmlformats.org/presentationml/2006/ole">
            <mc:AlternateContent xmlns:mc="http://schemas.openxmlformats.org/markup-compatibility/2006">
              <mc:Choice xmlns:v="urn:schemas-microsoft-com:vml" Requires="v">
                <p:oleObj spid="_x0000_s41127" r:id="rId16" imgW="508000" imgH="177165" progId="Equation.DSMT4">
                  <p:embed/>
                </p:oleObj>
              </mc:Choice>
              <mc:Fallback>
                <p:oleObj r:id="rId16" imgW="508000" imgH="177165" progId="Equation.DSMT4">
                  <p:embed/>
                  <p:pic>
                    <p:nvPicPr>
                      <p:cNvPr id="0" name="图片 34"/>
                      <p:cNvPicPr/>
                      <p:nvPr/>
                    </p:nvPicPr>
                    <p:blipFill>
                      <a:blip r:embed="rId17"/>
                      <a:stretch>
                        <a:fillRect/>
                      </a:stretch>
                    </p:blipFill>
                    <p:spPr>
                      <a:xfrm>
                        <a:off x="2675255" y="4083685"/>
                        <a:ext cx="842645" cy="311785"/>
                      </a:xfrm>
                      <a:prstGeom prst="rect">
                        <a:avLst/>
                      </a:prstGeom>
                      <a:noFill/>
                      <a:ln w="9525">
                        <a:noFill/>
                        <a:miter/>
                      </a:ln>
                    </p:spPr>
                  </p:pic>
                </p:oleObj>
              </mc:Fallback>
            </mc:AlternateContent>
          </a:graphicData>
        </a:graphic>
      </p:graphicFrame>
      <p:graphicFrame>
        <p:nvGraphicFramePr>
          <p:cNvPr id="37" name="对象 36"/>
          <p:cNvGraphicFramePr/>
          <p:nvPr/>
        </p:nvGraphicFramePr>
        <p:xfrm>
          <a:off x="2736215" y="4679315"/>
          <a:ext cx="721360" cy="301625"/>
        </p:xfrm>
        <a:graphic>
          <a:graphicData uri="http://schemas.openxmlformats.org/presentationml/2006/ole">
            <mc:AlternateContent xmlns:mc="http://schemas.openxmlformats.org/markup-compatibility/2006">
              <mc:Choice xmlns:v="urn:schemas-microsoft-com:vml" Requires="v">
                <p:oleObj spid="_x0000_s41128" r:id="rId18" imgW="457200" imgH="177165" progId="Equation.DSMT4">
                  <p:embed/>
                </p:oleObj>
              </mc:Choice>
              <mc:Fallback>
                <p:oleObj r:id="rId18" imgW="457200" imgH="177165" progId="Equation.DSMT4">
                  <p:embed/>
                  <p:pic>
                    <p:nvPicPr>
                      <p:cNvPr id="0" name="图片 37"/>
                      <p:cNvPicPr/>
                      <p:nvPr/>
                    </p:nvPicPr>
                    <p:blipFill>
                      <a:blip r:embed="rId19"/>
                      <a:stretch>
                        <a:fillRect/>
                      </a:stretch>
                    </p:blipFill>
                    <p:spPr>
                      <a:xfrm>
                        <a:off x="2736215" y="4679315"/>
                        <a:ext cx="721360" cy="30162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对时间的变化率，可以用于判断能否维持</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对冲资产，是一个很有效的敏感度指标。用公式表示为期权价值方程的三阶导数，两次对标的资产，一次对时间：</a:t>
            </a:r>
            <a:r>
              <a:rPr sz="1600" dirty="0" smtClean="0"/>
              <a:t>  </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lang="en-US" sz="1600" dirty="0" smtClean="0"/>
              <a:t>                 </a:t>
            </a:r>
            <a:r>
              <a:rPr sz="1600" dirty="0" smtClean="0"/>
              <a:t>可以帮助交易员预测对冲对时间的有效性，通常会除以一年的天数来得到每天的</a:t>
            </a:r>
            <a:r>
              <a:rPr lang="en-US" sz="1600" dirty="0" smtClean="0"/>
              <a:t>                   </a:t>
            </a:r>
            <a:r>
              <a:rPr sz="1600" dirty="0" smtClean="0"/>
              <a:t>改变量。当离到期日比较远时这个字母的作用会比较准确，但是当期权接近到期日时，</a:t>
            </a:r>
            <a:r>
              <a:rPr lang="en-US" sz="1600" dirty="0" smtClean="0"/>
              <a:t>              </a:t>
            </a:r>
            <a:r>
              <a:rPr sz="1600" dirty="0" smtClean="0"/>
              <a:t>本身就变得非常快，所以对于</a:t>
            </a:r>
            <a:r>
              <a:rPr lang="en-US" sz="1600" dirty="0" smtClean="0"/>
              <a:t>                   </a:t>
            </a:r>
            <a:r>
              <a:rPr sz="1600" dirty="0" smtClean="0"/>
              <a:t>的每天估计会不太准确。</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9" name="对象 -2147482384"/>
          <p:cNvGraphicFramePr/>
          <p:nvPr/>
        </p:nvGraphicFramePr>
        <p:xfrm>
          <a:off x="836930" y="1268730"/>
          <a:ext cx="795020" cy="299085"/>
        </p:xfrm>
        <a:graphic>
          <a:graphicData uri="http://schemas.openxmlformats.org/presentationml/2006/ole">
            <mc:AlternateContent xmlns:mc="http://schemas.openxmlformats.org/markup-compatibility/2006">
              <mc:Choice xmlns:v="urn:schemas-microsoft-com:vml" Requires="v">
                <p:oleObj spid="_x0000_s42165" r:id="rId3" imgW="405765" imgH="177165" progId="Equation.DSMT4">
                  <p:embed/>
                </p:oleObj>
              </mc:Choice>
              <mc:Fallback>
                <p:oleObj r:id="rId3" imgW="405765" imgH="177165" progId="Equation.DSMT4">
                  <p:embed/>
                  <p:pic>
                    <p:nvPicPr>
                      <p:cNvPr id="0" name="图片 32"/>
                      <p:cNvPicPr/>
                      <p:nvPr/>
                    </p:nvPicPr>
                    <p:blipFill>
                      <a:blip r:embed="rId4"/>
                      <a:stretch>
                        <a:fillRect/>
                      </a:stretch>
                    </p:blipFill>
                    <p:spPr>
                      <a:xfrm>
                        <a:off x="836930" y="1268730"/>
                        <a:ext cx="795020" cy="299085"/>
                      </a:xfrm>
                      <a:prstGeom prst="rect">
                        <a:avLst/>
                      </a:prstGeom>
                      <a:noFill/>
                      <a:ln w="9525">
                        <a:noFill/>
                        <a:miter/>
                      </a:ln>
                    </p:spPr>
                  </p:pic>
                </p:oleObj>
              </mc:Fallback>
            </mc:AlternateContent>
          </a:graphicData>
        </a:graphic>
      </p:graphicFrame>
      <p:graphicFrame>
        <p:nvGraphicFramePr>
          <p:cNvPr id="29" name="对象 -2147482486"/>
          <p:cNvGraphicFramePr/>
          <p:nvPr/>
        </p:nvGraphicFramePr>
        <p:xfrm>
          <a:off x="908685" y="1731010"/>
          <a:ext cx="882015" cy="306070"/>
        </p:xfrm>
        <a:graphic>
          <a:graphicData uri="http://schemas.openxmlformats.org/presentationml/2006/ole">
            <mc:AlternateContent xmlns:mc="http://schemas.openxmlformats.org/markup-compatibility/2006">
              <mc:Choice xmlns:v="urn:schemas-microsoft-com:vml" Requires="v">
                <p:oleObj spid="_x0000_s42166" r:id="rId5" imgW="533400" imgH="177165" progId="Equation.DSMT4">
                  <p:embed/>
                </p:oleObj>
              </mc:Choice>
              <mc:Fallback>
                <p:oleObj r:id="rId5" imgW="533400" imgH="177165" progId="Equation.DSMT4">
                  <p:embed/>
                  <p:pic>
                    <p:nvPicPr>
                      <p:cNvPr id="0" name="图片 23"/>
                      <p:cNvPicPr/>
                      <p:nvPr/>
                    </p:nvPicPr>
                    <p:blipFill>
                      <a:blip r:embed="rId6"/>
                      <a:stretch>
                        <a:fillRect/>
                      </a:stretch>
                    </p:blipFill>
                    <p:spPr>
                      <a:xfrm>
                        <a:off x="908685" y="1731010"/>
                        <a:ext cx="882015" cy="306070"/>
                      </a:xfrm>
                      <a:prstGeom prst="rect">
                        <a:avLst/>
                      </a:prstGeom>
                      <a:noFill/>
                      <a:ln w="9525">
                        <a:noFill/>
                        <a:miter/>
                      </a:ln>
                    </p:spPr>
                  </p:pic>
                </p:oleObj>
              </mc:Fallback>
            </mc:AlternateContent>
          </a:graphicData>
        </a:graphic>
      </p:graphicFrame>
      <p:graphicFrame>
        <p:nvGraphicFramePr>
          <p:cNvPr id="10" name="对象 -2147482486"/>
          <p:cNvGraphicFramePr/>
          <p:nvPr/>
        </p:nvGraphicFramePr>
        <p:xfrm>
          <a:off x="2734310" y="1731010"/>
          <a:ext cx="882015" cy="306070"/>
        </p:xfrm>
        <a:graphic>
          <a:graphicData uri="http://schemas.openxmlformats.org/presentationml/2006/ole">
            <mc:AlternateContent xmlns:mc="http://schemas.openxmlformats.org/markup-compatibility/2006">
              <mc:Choice xmlns:v="urn:schemas-microsoft-com:vml" Requires="v">
                <p:oleObj spid="_x0000_s42167" r:id="rId7" imgW="533400" imgH="177165" progId="Equation.DSMT4">
                  <p:embed/>
                </p:oleObj>
              </mc:Choice>
              <mc:Fallback>
                <p:oleObj r:id="rId7" imgW="533400" imgH="177165" progId="Equation.DSMT4">
                  <p:embed/>
                  <p:pic>
                    <p:nvPicPr>
                      <p:cNvPr id="0" name="图片 23"/>
                      <p:cNvPicPr/>
                      <p:nvPr/>
                    </p:nvPicPr>
                    <p:blipFill>
                      <a:blip r:embed="rId6"/>
                      <a:stretch>
                        <a:fillRect/>
                      </a:stretch>
                    </p:blipFill>
                    <p:spPr>
                      <a:xfrm>
                        <a:off x="2734310" y="1731010"/>
                        <a:ext cx="882015" cy="306070"/>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7245350" y="1731010"/>
          <a:ext cx="882015" cy="306070"/>
        </p:xfrm>
        <a:graphic>
          <a:graphicData uri="http://schemas.openxmlformats.org/presentationml/2006/ole">
            <mc:AlternateContent xmlns:mc="http://schemas.openxmlformats.org/markup-compatibility/2006">
              <mc:Choice xmlns:v="urn:schemas-microsoft-com:vml" Requires="v">
                <p:oleObj spid="_x0000_s42168" r:id="rId8" imgW="533400" imgH="177165" progId="Equation.DSMT4">
                  <p:embed/>
                </p:oleObj>
              </mc:Choice>
              <mc:Fallback>
                <p:oleObj r:id="rId8" imgW="533400" imgH="177165" progId="Equation.DSMT4">
                  <p:embed/>
                  <p:pic>
                    <p:nvPicPr>
                      <p:cNvPr id="0" name="图片 23"/>
                      <p:cNvPicPr/>
                      <p:nvPr/>
                    </p:nvPicPr>
                    <p:blipFill>
                      <a:blip r:embed="rId6"/>
                      <a:stretch>
                        <a:fillRect/>
                      </a:stretch>
                    </p:blipFill>
                    <p:spPr>
                      <a:xfrm>
                        <a:off x="7245350" y="1731010"/>
                        <a:ext cx="882015" cy="306070"/>
                      </a:xfrm>
                      <a:prstGeom prst="rect">
                        <a:avLst/>
                      </a:prstGeom>
                      <a:noFill/>
                      <a:ln w="9525">
                        <a:noFill/>
                        <a:miter/>
                      </a:ln>
                    </p:spPr>
                  </p:pic>
                </p:oleObj>
              </mc:Fallback>
            </mc:AlternateContent>
          </a:graphicData>
        </a:graphic>
      </p:graphicFrame>
      <p:graphicFrame>
        <p:nvGraphicFramePr>
          <p:cNvPr id="2" name="对象 -2147482372"/>
          <p:cNvGraphicFramePr>
            <a:graphicFrameLocks noChangeAspect="1"/>
          </p:cNvGraphicFramePr>
          <p:nvPr/>
        </p:nvGraphicFramePr>
        <p:xfrm>
          <a:off x="5301615" y="2564765"/>
          <a:ext cx="1607185" cy="737870"/>
        </p:xfrm>
        <a:graphic>
          <a:graphicData uri="http://schemas.openxmlformats.org/presentationml/2006/ole">
            <mc:AlternateContent xmlns:mc="http://schemas.openxmlformats.org/markup-compatibility/2006">
              <mc:Choice xmlns:v="urn:schemas-microsoft-com:vml" Requires="v">
                <p:oleObj spid="_x0000_s42169" r:id="rId9" imgW="927100" imgH="419100" progId="Equation.DSMT4">
                  <p:embed/>
                </p:oleObj>
              </mc:Choice>
              <mc:Fallback>
                <p:oleObj r:id="rId9" imgW="927100" imgH="419100" progId="Equation.DSMT4">
                  <p:embed/>
                  <p:pic>
                    <p:nvPicPr>
                      <p:cNvPr id="0" name="图片 13"/>
                      <p:cNvPicPr/>
                      <p:nvPr/>
                    </p:nvPicPr>
                    <p:blipFill>
                      <a:blip r:embed="rId10"/>
                      <a:stretch>
                        <a:fillRect/>
                      </a:stretch>
                    </p:blipFill>
                    <p:spPr>
                      <a:xfrm>
                        <a:off x="5301615" y="2564765"/>
                        <a:ext cx="1607185" cy="737870"/>
                      </a:xfrm>
                      <a:prstGeom prst="rect">
                        <a:avLst/>
                      </a:prstGeom>
                      <a:noFill/>
                      <a:ln w="9525">
                        <a:noFill/>
                        <a:miter/>
                      </a:ln>
                    </p:spPr>
                  </p:pic>
                </p:oleObj>
              </mc:Fallback>
            </mc:AlternateContent>
          </a:graphicData>
        </a:graphic>
      </p:graphicFrame>
      <p:graphicFrame>
        <p:nvGraphicFramePr>
          <p:cNvPr id="15" name="对象 -2147482384"/>
          <p:cNvGraphicFramePr/>
          <p:nvPr/>
        </p:nvGraphicFramePr>
        <p:xfrm>
          <a:off x="476885" y="3500755"/>
          <a:ext cx="795020" cy="299085"/>
        </p:xfrm>
        <a:graphic>
          <a:graphicData uri="http://schemas.openxmlformats.org/presentationml/2006/ole">
            <mc:AlternateContent xmlns:mc="http://schemas.openxmlformats.org/markup-compatibility/2006">
              <mc:Choice xmlns:v="urn:schemas-microsoft-com:vml" Requires="v">
                <p:oleObj spid="_x0000_s42170" r:id="rId11" imgW="405765" imgH="177165" progId="Equation.DSMT4">
                  <p:embed/>
                </p:oleObj>
              </mc:Choice>
              <mc:Fallback>
                <p:oleObj r:id="rId11" imgW="405765" imgH="177165" progId="Equation.DSMT4">
                  <p:embed/>
                  <p:pic>
                    <p:nvPicPr>
                      <p:cNvPr id="0" name="图片 32"/>
                      <p:cNvPicPr/>
                      <p:nvPr/>
                    </p:nvPicPr>
                    <p:blipFill>
                      <a:blip r:embed="rId4"/>
                      <a:stretch>
                        <a:fillRect/>
                      </a:stretch>
                    </p:blipFill>
                    <p:spPr>
                      <a:xfrm>
                        <a:off x="476885" y="3500755"/>
                        <a:ext cx="795020" cy="299085"/>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8385175" y="3513455"/>
          <a:ext cx="882015" cy="306070"/>
        </p:xfrm>
        <a:graphic>
          <a:graphicData uri="http://schemas.openxmlformats.org/presentationml/2006/ole">
            <mc:AlternateContent xmlns:mc="http://schemas.openxmlformats.org/markup-compatibility/2006">
              <mc:Choice xmlns:v="urn:schemas-microsoft-com:vml" Requires="v">
                <p:oleObj spid="_x0000_s42171" r:id="rId12" imgW="533400" imgH="177165" progId="Equation.DSMT4">
                  <p:embed/>
                </p:oleObj>
              </mc:Choice>
              <mc:Fallback>
                <p:oleObj r:id="rId12" imgW="533400" imgH="177165" progId="Equation.DSMT4">
                  <p:embed/>
                  <p:pic>
                    <p:nvPicPr>
                      <p:cNvPr id="0" name="图片 23"/>
                      <p:cNvPicPr/>
                      <p:nvPr/>
                    </p:nvPicPr>
                    <p:blipFill>
                      <a:blip r:embed="rId6"/>
                      <a:stretch>
                        <a:fillRect/>
                      </a:stretch>
                    </p:blipFill>
                    <p:spPr>
                      <a:xfrm>
                        <a:off x="8385175" y="3513455"/>
                        <a:ext cx="882015" cy="306070"/>
                      </a:xfrm>
                      <a:prstGeom prst="rect">
                        <a:avLst/>
                      </a:prstGeom>
                      <a:noFill/>
                      <a:ln w="9525">
                        <a:noFill/>
                        <a:miter/>
                      </a:ln>
                    </p:spPr>
                  </p:pic>
                </p:oleObj>
              </mc:Fallback>
            </mc:AlternateContent>
          </a:graphicData>
        </a:graphic>
      </p:graphicFrame>
      <p:graphicFrame>
        <p:nvGraphicFramePr>
          <p:cNvPr id="19" name="对象 -2147482384"/>
          <p:cNvGraphicFramePr/>
          <p:nvPr/>
        </p:nvGraphicFramePr>
        <p:xfrm>
          <a:off x="5877560" y="3933190"/>
          <a:ext cx="795020" cy="299085"/>
        </p:xfrm>
        <a:graphic>
          <a:graphicData uri="http://schemas.openxmlformats.org/presentationml/2006/ole">
            <mc:AlternateContent xmlns:mc="http://schemas.openxmlformats.org/markup-compatibility/2006">
              <mc:Choice xmlns:v="urn:schemas-microsoft-com:vml" Requires="v">
                <p:oleObj spid="_x0000_s42172" r:id="rId13" imgW="405765" imgH="177165" progId="Equation.DSMT4">
                  <p:embed/>
                </p:oleObj>
              </mc:Choice>
              <mc:Fallback>
                <p:oleObj r:id="rId13" imgW="405765" imgH="177165" progId="Equation.DSMT4">
                  <p:embed/>
                  <p:pic>
                    <p:nvPicPr>
                      <p:cNvPr id="0" name="图片 32"/>
                      <p:cNvPicPr/>
                      <p:nvPr/>
                    </p:nvPicPr>
                    <p:blipFill>
                      <a:blip r:embed="rId4"/>
                      <a:stretch>
                        <a:fillRect/>
                      </a:stretch>
                    </p:blipFill>
                    <p:spPr>
                      <a:xfrm>
                        <a:off x="5877560" y="3933190"/>
                        <a:ext cx="795020" cy="299085"/>
                      </a:xfrm>
                      <a:prstGeom prst="rect">
                        <a:avLst/>
                      </a:prstGeom>
                      <a:noFill/>
                      <a:ln w="9525">
                        <a:noFill/>
                        <a:miter/>
                      </a:ln>
                    </p:spPr>
                  </p:pic>
                </p:oleObj>
              </mc:Fallback>
            </mc:AlternateContent>
          </a:graphicData>
        </a:graphic>
      </p:graphicFrame>
      <p:graphicFrame>
        <p:nvGraphicFramePr>
          <p:cNvPr id="21" name="对象 -2147482486"/>
          <p:cNvGraphicFramePr/>
          <p:nvPr/>
        </p:nvGraphicFramePr>
        <p:xfrm>
          <a:off x="9227820" y="3933190"/>
          <a:ext cx="882015" cy="306070"/>
        </p:xfrm>
        <a:graphic>
          <a:graphicData uri="http://schemas.openxmlformats.org/presentationml/2006/ole">
            <mc:AlternateContent xmlns:mc="http://schemas.openxmlformats.org/markup-compatibility/2006">
              <mc:Choice xmlns:v="urn:schemas-microsoft-com:vml" Requires="v">
                <p:oleObj spid="_x0000_s42173" r:id="rId14" imgW="533400" imgH="177165" progId="Equation.DSMT4">
                  <p:embed/>
                </p:oleObj>
              </mc:Choice>
              <mc:Fallback>
                <p:oleObj r:id="rId14" imgW="533400" imgH="177165" progId="Equation.DSMT4">
                  <p:embed/>
                  <p:pic>
                    <p:nvPicPr>
                      <p:cNvPr id="0" name="图片 23"/>
                      <p:cNvPicPr/>
                      <p:nvPr/>
                    </p:nvPicPr>
                    <p:blipFill>
                      <a:blip r:embed="rId6"/>
                      <a:stretch>
                        <a:fillRect/>
                      </a:stretch>
                    </p:blipFill>
                    <p:spPr>
                      <a:xfrm>
                        <a:off x="9227820" y="3933190"/>
                        <a:ext cx="882015" cy="3060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，测量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相对于标的价格的变化率。</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是价值方程相对于标的物即期价格的三阶导数。在监管无风险对冲或者</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对冲一个资产组合时，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是很有用的。</a:t>
            </a:r>
            <a:r>
              <a:rPr sz="1600" dirty="0" smtClean="0"/>
              <a:t>  </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marL="285750" indent="-285750">
              <a:lnSpc>
                <a:spcPct val="170000"/>
              </a:lnSpc>
              <a:buFont typeface="Arial" panose="020B0604020202020204" pitchFamily="34" charset="0"/>
              <a:buChar char="•"/>
            </a:pPr>
            <a:r>
              <a:rPr lang="zh-CN" altLang="en-US" sz="1600" b="1" dirty="0" smtClean="0">
                <a:sym typeface="+mn-ea"/>
              </a:rPr>
              <a:t>  </a:t>
            </a:r>
            <a:r>
              <a:rPr lang="en-US" altLang="zh-CN" sz="1600" b="1" dirty="0" smtClean="0">
                <a:sym typeface="+mn-ea"/>
              </a:rPr>
              <a:t>                 </a:t>
            </a:r>
            <a:r>
              <a:rPr sz="1600" b="1" dirty="0" smtClean="0">
                <a:sym typeface="+mn-ea"/>
              </a:rPr>
              <a:t>值</a:t>
            </a:r>
            <a:endParaRPr sz="1600" dirty="0" smtClean="0"/>
          </a:p>
          <a:p>
            <a:pPr>
              <a:lnSpc>
                <a:spcPct val="170000"/>
              </a:lnSpc>
              <a:buFont typeface="Arial" panose="020B0604020202020204" pitchFamily="34" charset="0"/>
            </a:pPr>
            <a:r>
              <a:rPr lang="en-US" sz="1600" dirty="0" smtClean="0"/>
              <a:t>                     </a:t>
            </a:r>
            <a:r>
              <a:rPr sz="1600" dirty="0" smtClean="0"/>
              <a:t>衡量期权的</a:t>
            </a:r>
            <a:r>
              <a:rPr lang="en-US" sz="1600" dirty="0" smtClean="0"/>
              <a:t>                  </a:t>
            </a:r>
            <a:r>
              <a:rPr sz="1600" dirty="0" smtClean="0"/>
              <a:t>相对于波动性变化的敏感度。用公式表示为期权价值对波动性的三阶导数。</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9" name="对象 -2147482486"/>
          <p:cNvGraphicFramePr/>
          <p:nvPr/>
        </p:nvGraphicFramePr>
        <p:xfrm>
          <a:off x="908685" y="1731010"/>
          <a:ext cx="882015" cy="306070"/>
        </p:xfrm>
        <a:graphic>
          <a:graphicData uri="http://schemas.openxmlformats.org/presentationml/2006/ole">
            <mc:AlternateContent xmlns:mc="http://schemas.openxmlformats.org/markup-compatibility/2006">
              <mc:Choice xmlns:v="urn:schemas-microsoft-com:vml" Requires="v">
                <p:oleObj spid="_x0000_s43252"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908685" y="1731010"/>
                        <a:ext cx="882015" cy="306070"/>
                      </a:xfrm>
                      <a:prstGeom prst="rect">
                        <a:avLst/>
                      </a:prstGeom>
                      <a:noFill/>
                      <a:ln w="9525">
                        <a:noFill/>
                        <a:miter/>
                      </a:ln>
                    </p:spPr>
                  </p:pic>
                </p:oleObj>
              </mc:Fallback>
            </mc:AlternateContent>
          </a:graphicData>
        </a:graphic>
      </p:graphicFrame>
      <p:graphicFrame>
        <p:nvGraphicFramePr>
          <p:cNvPr id="10" name="对象 -2147482486"/>
          <p:cNvGraphicFramePr/>
          <p:nvPr/>
        </p:nvGraphicFramePr>
        <p:xfrm>
          <a:off x="1988820" y="1731010"/>
          <a:ext cx="882015" cy="306070"/>
        </p:xfrm>
        <a:graphic>
          <a:graphicData uri="http://schemas.openxmlformats.org/presentationml/2006/ole">
            <mc:AlternateContent xmlns:mc="http://schemas.openxmlformats.org/markup-compatibility/2006">
              <mc:Choice xmlns:v="urn:schemas-microsoft-com:vml" Requires="v">
                <p:oleObj spid="_x0000_s43253" r:id="rId5" imgW="533400" imgH="177165" progId="Equation.DSMT4">
                  <p:embed/>
                </p:oleObj>
              </mc:Choice>
              <mc:Fallback>
                <p:oleObj r:id="rId5" imgW="533400" imgH="177165" progId="Equation.DSMT4">
                  <p:embed/>
                  <p:pic>
                    <p:nvPicPr>
                      <p:cNvPr id="0" name="图片 23"/>
                      <p:cNvPicPr/>
                      <p:nvPr/>
                    </p:nvPicPr>
                    <p:blipFill>
                      <a:blip r:embed="rId4"/>
                      <a:stretch>
                        <a:fillRect/>
                      </a:stretch>
                    </p:blipFill>
                    <p:spPr>
                      <a:xfrm>
                        <a:off x="1988820" y="1731010"/>
                        <a:ext cx="882015" cy="306070"/>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3501390" y="1731010"/>
          <a:ext cx="882015" cy="306070"/>
        </p:xfrm>
        <a:graphic>
          <a:graphicData uri="http://schemas.openxmlformats.org/presentationml/2006/ole">
            <mc:AlternateContent xmlns:mc="http://schemas.openxmlformats.org/markup-compatibility/2006">
              <mc:Choice xmlns:v="urn:schemas-microsoft-com:vml" Requires="v">
                <p:oleObj spid="_x0000_s43254" r:id="rId6" imgW="533400" imgH="177165" progId="Equation.DSMT4">
                  <p:embed/>
                </p:oleObj>
              </mc:Choice>
              <mc:Fallback>
                <p:oleObj r:id="rId6" imgW="533400" imgH="177165" progId="Equation.DSMT4">
                  <p:embed/>
                  <p:pic>
                    <p:nvPicPr>
                      <p:cNvPr id="0" name="图片 23"/>
                      <p:cNvPicPr/>
                      <p:nvPr/>
                    </p:nvPicPr>
                    <p:blipFill>
                      <a:blip r:embed="rId4"/>
                      <a:stretch>
                        <a:fillRect/>
                      </a:stretch>
                    </p:blipFill>
                    <p:spPr>
                      <a:xfrm>
                        <a:off x="3501390" y="1731010"/>
                        <a:ext cx="882015" cy="306070"/>
                      </a:xfrm>
                      <a:prstGeom prst="rect">
                        <a:avLst/>
                      </a:prstGeom>
                      <a:noFill/>
                      <a:ln w="9525">
                        <a:noFill/>
                        <a:miter/>
                      </a:ln>
                    </p:spPr>
                  </p:pic>
                </p:oleObj>
              </mc:Fallback>
            </mc:AlternateContent>
          </a:graphicData>
        </a:graphic>
      </p:graphicFrame>
      <p:graphicFrame>
        <p:nvGraphicFramePr>
          <p:cNvPr id="3" name="对象 -2147482382"/>
          <p:cNvGraphicFramePr/>
          <p:nvPr/>
        </p:nvGraphicFramePr>
        <p:xfrm>
          <a:off x="836930" y="1268730"/>
          <a:ext cx="808990" cy="372110"/>
        </p:xfrm>
        <a:graphic>
          <a:graphicData uri="http://schemas.openxmlformats.org/presentationml/2006/ole">
            <mc:AlternateContent xmlns:mc="http://schemas.openxmlformats.org/markup-compatibility/2006">
              <mc:Choice xmlns:v="urn:schemas-microsoft-com:vml" Requires="v">
                <p:oleObj spid="_x0000_s43255" r:id="rId7" imgW="431800" imgH="203200" progId="Equation.DSMT4">
                  <p:embed/>
                </p:oleObj>
              </mc:Choice>
              <mc:Fallback>
                <p:oleObj r:id="rId7" imgW="431800" imgH="203200" progId="Equation.DSMT4">
                  <p:embed/>
                  <p:pic>
                    <p:nvPicPr>
                      <p:cNvPr id="0" name="图片 33"/>
                      <p:cNvPicPr/>
                      <p:nvPr/>
                    </p:nvPicPr>
                    <p:blipFill>
                      <a:blip r:embed="rId8"/>
                      <a:stretch>
                        <a:fillRect/>
                      </a:stretch>
                    </p:blipFill>
                    <p:spPr>
                      <a:xfrm>
                        <a:off x="836930" y="1268730"/>
                        <a:ext cx="808990" cy="372110"/>
                      </a:xfrm>
                      <a:prstGeom prst="rect">
                        <a:avLst/>
                      </a:prstGeom>
                      <a:noFill/>
                      <a:ln w="9525">
                        <a:noFill/>
                        <a:miter/>
                      </a:ln>
                    </p:spPr>
                  </p:pic>
                </p:oleObj>
              </mc:Fallback>
            </mc:AlternateContent>
          </a:graphicData>
        </a:graphic>
      </p:graphicFrame>
      <p:graphicFrame>
        <p:nvGraphicFramePr>
          <p:cNvPr id="4" name="对象 -2147482382"/>
          <p:cNvGraphicFramePr/>
          <p:nvPr/>
        </p:nvGraphicFramePr>
        <p:xfrm>
          <a:off x="6741795" y="1690370"/>
          <a:ext cx="808990" cy="372110"/>
        </p:xfrm>
        <a:graphic>
          <a:graphicData uri="http://schemas.openxmlformats.org/presentationml/2006/ole">
            <mc:AlternateContent xmlns:mc="http://schemas.openxmlformats.org/markup-compatibility/2006">
              <mc:Choice xmlns:v="urn:schemas-microsoft-com:vml" Requires="v">
                <p:oleObj spid="_x0000_s43256" r:id="rId9" imgW="431800" imgH="203200" progId="Equation.DSMT4">
                  <p:embed/>
                </p:oleObj>
              </mc:Choice>
              <mc:Fallback>
                <p:oleObj r:id="rId9" imgW="431800" imgH="203200" progId="Equation.DSMT4">
                  <p:embed/>
                  <p:pic>
                    <p:nvPicPr>
                      <p:cNvPr id="0" name="图片 33"/>
                      <p:cNvPicPr/>
                      <p:nvPr/>
                    </p:nvPicPr>
                    <p:blipFill>
                      <a:blip r:embed="rId8"/>
                      <a:stretch>
                        <a:fillRect/>
                      </a:stretch>
                    </p:blipFill>
                    <p:spPr>
                      <a:xfrm>
                        <a:off x="6741795" y="1690370"/>
                        <a:ext cx="808990" cy="372110"/>
                      </a:xfrm>
                      <a:prstGeom prst="rect">
                        <a:avLst/>
                      </a:prstGeom>
                      <a:noFill/>
                      <a:ln w="9525">
                        <a:noFill/>
                        <a:miter/>
                      </a:ln>
                    </p:spPr>
                  </p:pic>
                </p:oleObj>
              </mc:Fallback>
            </mc:AlternateContent>
          </a:graphicData>
        </a:graphic>
      </p:graphicFrame>
      <p:graphicFrame>
        <p:nvGraphicFramePr>
          <p:cNvPr id="8" name="对象 -2147482486"/>
          <p:cNvGraphicFramePr/>
          <p:nvPr/>
        </p:nvGraphicFramePr>
        <p:xfrm>
          <a:off x="2708910" y="2132965"/>
          <a:ext cx="882015" cy="306070"/>
        </p:xfrm>
        <a:graphic>
          <a:graphicData uri="http://schemas.openxmlformats.org/presentationml/2006/ole">
            <mc:AlternateContent xmlns:mc="http://schemas.openxmlformats.org/markup-compatibility/2006">
              <mc:Choice xmlns:v="urn:schemas-microsoft-com:vml" Requires="v">
                <p:oleObj spid="_x0000_s43257" r:id="rId10" imgW="533400" imgH="177165" progId="Equation.DSMT4">
                  <p:embed/>
                </p:oleObj>
              </mc:Choice>
              <mc:Fallback>
                <p:oleObj r:id="rId10" imgW="533400" imgH="177165" progId="Equation.DSMT4">
                  <p:embed/>
                  <p:pic>
                    <p:nvPicPr>
                      <p:cNvPr id="0" name="图片 23"/>
                      <p:cNvPicPr/>
                      <p:nvPr/>
                    </p:nvPicPr>
                    <p:blipFill>
                      <a:blip r:embed="rId4"/>
                      <a:stretch>
                        <a:fillRect/>
                      </a:stretch>
                    </p:blipFill>
                    <p:spPr>
                      <a:xfrm>
                        <a:off x="2708910" y="2132965"/>
                        <a:ext cx="882015" cy="306070"/>
                      </a:xfrm>
                      <a:prstGeom prst="rect">
                        <a:avLst/>
                      </a:prstGeom>
                      <a:noFill/>
                      <a:ln w="9525">
                        <a:noFill/>
                        <a:miter/>
                      </a:ln>
                    </p:spPr>
                  </p:pic>
                </p:oleObj>
              </mc:Fallback>
            </mc:AlternateContent>
          </a:graphicData>
        </a:graphic>
      </p:graphicFrame>
      <p:graphicFrame>
        <p:nvGraphicFramePr>
          <p:cNvPr id="24" name="对象 -2147482382"/>
          <p:cNvGraphicFramePr/>
          <p:nvPr/>
        </p:nvGraphicFramePr>
        <p:xfrm>
          <a:off x="5517515" y="2132965"/>
          <a:ext cx="808990" cy="372110"/>
        </p:xfrm>
        <a:graphic>
          <a:graphicData uri="http://schemas.openxmlformats.org/presentationml/2006/ole">
            <mc:AlternateContent xmlns:mc="http://schemas.openxmlformats.org/markup-compatibility/2006">
              <mc:Choice xmlns:v="urn:schemas-microsoft-com:vml" Requires="v">
                <p:oleObj spid="_x0000_s43258" r:id="rId11" imgW="431800" imgH="203200" progId="Equation.DSMT4">
                  <p:embed/>
                </p:oleObj>
              </mc:Choice>
              <mc:Fallback>
                <p:oleObj r:id="rId11" imgW="431800" imgH="203200" progId="Equation.DSMT4">
                  <p:embed/>
                  <p:pic>
                    <p:nvPicPr>
                      <p:cNvPr id="0" name="图片 33"/>
                      <p:cNvPicPr/>
                      <p:nvPr/>
                    </p:nvPicPr>
                    <p:blipFill>
                      <a:blip r:embed="rId8"/>
                      <a:stretch>
                        <a:fillRect/>
                      </a:stretch>
                    </p:blipFill>
                    <p:spPr>
                      <a:xfrm>
                        <a:off x="5517515" y="2132965"/>
                        <a:ext cx="808990" cy="372110"/>
                      </a:xfrm>
                      <a:prstGeom prst="rect">
                        <a:avLst/>
                      </a:prstGeom>
                      <a:noFill/>
                      <a:ln w="9525">
                        <a:noFill/>
                        <a:miter/>
                      </a:ln>
                    </p:spPr>
                  </p:pic>
                </p:oleObj>
              </mc:Fallback>
            </mc:AlternateContent>
          </a:graphicData>
        </a:graphic>
      </p:graphicFrame>
      <p:graphicFrame>
        <p:nvGraphicFramePr>
          <p:cNvPr id="2" name="对象 -2147482360"/>
          <p:cNvGraphicFramePr>
            <a:graphicFrameLocks noChangeAspect="1"/>
          </p:cNvGraphicFramePr>
          <p:nvPr/>
        </p:nvGraphicFramePr>
        <p:xfrm>
          <a:off x="5445125" y="2636520"/>
          <a:ext cx="1539875" cy="770890"/>
        </p:xfrm>
        <a:graphic>
          <a:graphicData uri="http://schemas.openxmlformats.org/presentationml/2006/ole">
            <mc:AlternateContent xmlns:mc="http://schemas.openxmlformats.org/markup-compatibility/2006">
              <mc:Choice xmlns:v="urn:schemas-microsoft-com:vml" Requires="v">
                <p:oleObj spid="_x0000_s43259" r:id="rId12" imgW="850900" imgH="419100" progId="Equation.DSMT4">
                  <p:embed/>
                </p:oleObj>
              </mc:Choice>
              <mc:Fallback>
                <p:oleObj r:id="rId12" imgW="850900" imgH="419100" progId="Equation.DSMT4">
                  <p:embed/>
                  <p:pic>
                    <p:nvPicPr>
                      <p:cNvPr id="0" name="图片 3075"/>
                      <p:cNvPicPr/>
                      <p:nvPr/>
                    </p:nvPicPr>
                    <p:blipFill>
                      <a:blip r:embed="rId13"/>
                      <a:stretch>
                        <a:fillRect/>
                      </a:stretch>
                    </p:blipFill>
                    <p:spPr>
                      <a:xfrm>
                        <a:off x="5445125" y="2636520"/>
                        <a:ext cx="1539875" cy="770890"/>
                      </a:xfrm>
                      <a:prstGeom prst="rect">
                        <a:avLst/>
                      </a:prstGeom>
                      <a:noFill/>
                      <a:ln w="9525">
                        <a:noFill/>
                        <a:miter/>
                      </a:ln>
                    </p:spPr>
                  </p:pic>
                </p:oleObj>
              </mc:Fallback>
            </mc:AlternateContent>
          </a:graphicData>
        </a:graphic>
      </p:graphicFrame>
      <p:graphicFrame>
        <p:nvGraphicFramePr>
          <p:cNvPr id="37" name="对象 36"/>
          <p:cNvGraphicFramePr/>
          <p:nvPr/>
        </p:nvGraphicFramePr>
        <p:xfrm>
          <a:off x="880745" y="4004945"/>
          <a:ext cx="721360" cy="301625"/>
        </p:xfrm>
        <a:graphic>
          <a:graphicData uri="http://schemas.openxmlformats.org/presentationml/2006/ole">
            <mc:AlternateContent xmlns:mc="http://schemas.openxmlformats.org/markup-compatibility/2006">
              <mc:Choice xmlns:v="urn:schemas-microsoft-com:vml" Requires="v">
                <p:oleObj spid="_x0000_s43260" r:id="rId14" imgW="457200" imgH="177165" progId="Equation.DSMT4">
                  <p:embed/>
                </p:oleObj>
              </mc:Choice>
              <mc:Fallback>
                <p:oleObj r:id="rId14" imgW="457200" imgH="177165" progId="Equation.DSMT4">
                  <p:embed/>
                  <p:pic>
                    <p:nvPicPr>
                      <p:cNvPr id="0" name="图片 37"/>
                      <p:cNvPicPr/>
                      <p:nvPr/>
                    </p:nvPicPr>
                    <p:blipFill>
                      <a:blip r:embed="rId15"/>
                      <a:stretch>
                        <a:fillRect/>
                      </a:stretch>
                    </p:blipFill>
                    <p:spPr>
                      <a:xfrm>
                        <a:off x="880745" y="4004945"/>
                        <a:ext cx="721360" cy="301625"/>
                      </a:xfrm>
                      <a:prstGeom prst="rect">
                        <a:avLst/>
                      </a:prstGeom>
                      <a:noFill/>
                      <a:ln w="9525">
                        <a:noFill/>
                        <a:miter/>
                      </a:ln>
                    </p:spPr>
                  </p:pic>
                </p:oleObj>
              </mc:Fallback>
            </mc:AlternateContent>
          </a:graphicData>
        </a:graphic>
      </p:graphicFrame>
      <p:graphicFrame>
        <p:nvGraphicFramePr>
          <p:cNvPr id="27" name="对象 26"/>
          <p:cNvGraphicFramePr/>
          <p:nvPr/>
        </p:nvGraphicFramePr>
        <p:xfrm>
          <a:off x="692785" y="4437380"/>
          <a:ext cx="721360" cy="301625"/>
        </p:xfrm>
        <a:graphic>
          <a:graphicData uri="http://schemas.openxmlformats.org/presentationml/2006/ole">
            <mc:AlternateContent xmlns:mc="http://schemas.openxmlformats.org/markup-compatibility/2006">
              <mc:Choice xmlns:v="urn:schemas-microsoft-com:vml" Requires="v">
                <p:oleObj spid="_x0000_s43261" r:id="rId16" imgW="457200" imgH="177165" progId="Equation.DSMT4">
                  <p:embed/>
                </p:oleObj>
              </mc:Choice>
              <mc:Fallback>
                <p:oleObj r:id="rId16" imgW="457200" imgH="177165" progId="Equation.DSMT4">
                  <p:embed/>
                  <p:pic>
                    <p:nvPicPr>
                      <p:cNvPr id="0" name="图片 37"/>
                      <p:cNvPicPr/>
                      <p:nvPr/>
                    </p:nvPicPr>
                    <p:blipFill>
                      <a:blip r:embed="rId15"/>
                      <a:stretch>
                        <a:fillRect/>
                      </a:stretch>
                    </p:blipFill>
                    <p:spPr>
                      <a:xfrm>
                        <a:off x="692785" y="4437380"/>
                        <a:ext cx="721360" cy="301625"/>
                      </a:xfrm>
                      <a:prstGeom prst="rect">
                        <a:avLst/>
                      </a:prstGeom>
                      <a:noFill/>
                      <a:ln w="9525">
                        <a:noFill/>
                        <a:miter/>
                      </a:ln>
                    </p:spPr>
                  </p:pic>
                </p:oleObj>
              </mc:Fallback>
            </mc:AlternateContent>
          </a:graphicData>
        </a:graphic>
      </p:graphicFrame>
      <p:graphicFrame>
        <p:nvGraphicFramePr>
          <p:cNvPr id="31" name="对象 -2147482490"/>
          <p:cNvGraphicFramePr/>
          <p:nvPr/>
        </p:nvGraphicFramePr>
        <p:xfrm>
          <a:off x="2427288" y="4437380"/>
          <a:ext cx="875030" cy="314325"/>
        </p:xfrm>
        <a:graphic>
          <a:graphicData uri="http://schemas.openxmlformats.org/presentationml/2006/ole">
            <mc:AlternateContent xmlns:mc="http://schemas.openxmlformats.org/markup-compatibility/2006">
              <mc:Choice xmlns:v="urn:schemas-microsoft-com:vml" Requires="v">
                <p:oleObj spid="_x0000_s43262" r:id="rId17" imgW="508000" imgH="177165" progId="Equation.DSMT4">
                  <p:embed/>
                </p:oleObj>
              </mc:Choice>
              <mc:Fallback>
                <p:oleObj r:id="rId17" imgW="508000" imgH="177165" progId="Equation.DSMT4">
                  <p:embed/>
                  <p:pic>
                    <p:nvPicPr>
                      <p:cNvPr id="0" name="图片 21"/>
                      <p:cNvPicPr/>
                      <p:nvPr/>
                    </p:nvPicPr>
                    <p:blipFill>
                      <a:blip r:embed="rId18"/>
                      <a:stretch>
                        <a:fillRect/>
                      </a:stretch>
                    </p:blipFill>
                    <p:spPr>
                      <a:xfrm>
                        <a:off x="2427288" y="4437380"/>
                        <a:ext cx="875030" cy="314325"/>
                      </a:xfrm>
                      <a:prstGeom prst="rect">
                        <a:avLst/>
                      </a:prstGeom>
                      <a:noFill/>
                      <a:ln w="38100">
                        <a:noFill/>
                        <a:miter/>
                      </a:ln>
                    </p:spPr>
                  </p:pic>
                </p:oleObj>
              </mc:Fallback>
            </mc:AlternateContent>
          </a:graphicData>
        </a:graphic>
      </p:graphicFrame>
      <p:graphicFrame>
        <p:nvGraphicFramePr>
          <p:cNvPr id="9" name="对象 -2147482357"/>
          <p:cNvGraphicFramePr>
            <a:graphicFrameLocks noChangeAspect="1"/>
          </p:cNvGraphicFramePr>
          <p:nvPr/>
        </p:nvGraphicFramePr>
        <p:xfrm>
          <a:off x="5396230" y="4869180"/>
          <a:ext cx="1588770" cy="770890"/>
        </p:xfrm>
        <a:graphic>
          <a:graphicData uri="http://schemas.openxmlformats.org/presentationml/2006/ole">
            <mc:AlternateContent xmlns:mc="http://schemas.openxmlformats.org/markup-compatibility/2006">
              <mc:Choice xmlns:v="urn:schemas-microsoft-com:vml" Requires="v">
                <p:oleObj spid="_x0000_s43263" r:id="rId19" imgW="876300" imgH="419100" progId="Equation.DSMT4">
                  <p:embed/>
                </p:oleObj>
              </mc:Choice>
              <mc:Fallback>
                <p:oleObj r:id="rId19" imgW="876300" imgH="419100" progId="Equation.DSMT4">
                  <p:embed/>
                  <p:pic>
                    <p:nvPicPr>
                      <p:cNvPr id="0" name="图片 35"/>
                      <p:cNvPicPr/>
                      <p:nvPr/>
                    </p:nvPicPr>
                    <p:blipFill>
                      <a:blip r:embed="rId20"/>
                      <a:stretch>
                        <a:fillRect/>
                      </a:stretch>
                    </p:blipFill>
                    <p:spPr>
                      <a:xfrm>
                        <a:off x="5396230" y="4869180"/>
                        <a:ext cx="1588770" cy="77089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a:t>
            </a:r>
            <a:r>
              <a:rPr sz="1600" dirty="0" smtClean="0"/>
              <a:t>测量的是</a:t>
            </a:r>
            <a:r>
              <a:rPr lang="en-US" sz="1600" dirty="0" smtClean="0"/>
              <a:t>                  </a:t>
            </a:r>
            <a:r>
              <a:rPr sz="1600" dirty="0" smtClean="0"/>
              <a:t>相对于波动率变化的变化率。用公式表示为期权价值的三阶导数，两次对标的资产价格，一次对波动性。</a:t>
            </a:r>
            <a:r>
              <a:rPr lang="en-US" sz="1600" dirty="0" smtClean="0"/>
              <a:t>                  </a:t>
            </a:r>
            <a:r>
              <a:rPr sz="1600" dirty="0" smtClean="0"/>
              <a:t>是确保</a:t>
            </a:r>
            <a:r>
              <a:rPr lang="en-US" sz="1600" dirty="0" smtClean="0"/>
              <a:t>                  </a:t>
            </a:r>
            <a:r>
              <a:rPr sz="1600" dirty="0" smtClean="0"/>
              <a:t>对冲资产时很好的敏感度指标，这是因为</a:t>
            </a:r>
            <a:r>
              <a:rPr lang="en-US" sz="1600" dirty="0" smtClean="0"/>
              <a:t>                 </a:t>
            </a:r>
            <a:r>
              <a:rPr sz="1600" dirty="0" smtClean="0"/>
              <a:t>可以帮助交易员预测对冲有效性随着波动性变化的变化。</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sz="1600" dirty="0" smtClean="0"/>
              <a:t>总的来说，投资者可以通过使用希腊字母中性策略来进行风险管理。考虑到通过对冲来消除投资组合的时间损耗意义不大，而无风险利率在短期内变化又很小，因而在进行中性对冲策略时，较多使用的是Delta、Gamma和Vega中性，较少使用Theta和Rho中性及其他高阶希腊字母中性策略。但是其实所谓中性，只能说是在构造头寸之初投资组合的一个或者几个变量是中性的，但是随后而来的变化可能会对这种中立性产生不利的影响。我们所能做的也只是使得Delta、Gamma、Vega、Theta、Rho在某一个时刻上都达到中性状态，并且他们针对的只是价格发生微小变化时的情况，当价格发生剧烈变动的时候这些希腊字母就不适用了，这时候可能就需要采取其他的策略来管理风险了。总之，投资者要根据变动着的实际情况选择最适合的工具进行风险管理。</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2" name="对象 -2147482486"/>
          <p:cNvGraphicFramePr/>
          <p:nvPr/>
        </p:nvGraphicFramePr>
        <p:xfrm>
          <a:off x="2150745" y="1736725"/>
          <a:ext cx="882015" cy="306070"/>
        </p:xfrm>
        <a:graphic>
          <a:graphicData uri="http://schemas.openxmlformats.org/presentationml/2006/ole">
            <mc:AlternateContent xmlns:mc="http://schemas.openxmlformats.org/markup-compatibility/2006">
              <mc:Choice xmlns:v="urn:schemas-microsoft-com:vml" Requires="v">
                <p:oleObj spid="_x0000_s44173"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2150745" y="1736725"/>
                        <a:ext cx="882015" cy="306070"/>
                      </a:xfrm>
                      <a:prstGeom prst="rect">
                        <a:avLst/>
                      </a:prstGeom>
                      <a:noFill/>
                      <a:ln w="9525">
                        <a:noFill/>
                        <a:miter/>
                      </a:ln>
                    </p:spPr>
                  </p:pic>
                </p:oleObj>
              </mc:Fallback>
            </mc:AlternateContent>
          </a:graphicData>
        </a:graphic>
      </p:graphicFrame>
      <p:graphicFrame>
        <p:nvGraphicFramePr>
          <p:cNvPr id="8" name="对象 -2147482486"/>
          <p:cNvGraphicFramePr/>
          <p:nvPr/>
        </p:nvGraphicFramePr>
        <p:xfrm>
          <a:off x="2708910" y="2150745"/>
          <a:ext cx="882015" cy="306070"/>
        </p:xfrm>
        <a:graphic>
          <a:graphicData uri="http://schemas.openxmlformats.org/presentationml/2006/ole">
            <mc:AlternateContent xmlns:mc="http://schemas.openxmlformats.org/markup-compatibility/2006">
              <mc:Choice xmlns:v="urn:schemas-microsoft-com:vml" Requires="v">
                <p:oleObj spid="_x0000_s44174" r:id="rId5" imgW="533400" imgH="177165" progId="Equation.DSMT4">
                  <p:embed/>
                </p:oleObj>
              </mc:Choice>
              <mc:Fallback>
                <p:oleObj r:id="rId5" imgW="533400" imgH="177165" progId="Equation.DSMT4">
                  <p:embed/>
                  <p:pic>
                    <p:nvPicPr>
                      <p:cNvPr id="0" name="图片 23"/>
                      <p:cNvPicPr/>
                      <p:nvPr/>
                    </p:nvPicPr>
                    <p:blipFill>
                      <a:blip r:embed="rId4"/>
                      <a:stretch>
                        <a:fillRect/>
                      </a:stretch>
                    </p:blipFill>
                    <p:spPr>
                      <a:xfrm>
                        <a:off x="2708910" y="2150745"/>
                        <a:ext cx="882015" cy="306070"/>
                      </a:xfrm>
                      <a:prstGeom prst="rect">
                        <a:avLst/>
                      </a:prstGeom>
                      <a:noFill/>
                      <a:ln w="9525">
                        <a:noFill/>
                        <a:miter/>
                      </a:ln>
                    </p:spPr>
                  </p:pic>
                </p:oleObj>
              </mc:Fallback>
            </mc:AlternateContent>
          </a:graphicData>
        </a:graphic>
      </p:graphicFrame>
      <p:graphicFrame>
        <p:nvGraphicFramePr>
          <p:cNvPr id="14" name="对象 -2147482380"/>
          <p:cNvGraphicFramePr/>
          <p:nvPr/>
        </p:nvGraphicFramePr>
        <p:xfrm>
          <a:off x="759460" y="1268730"/>
          <a:ext cx="842645" cy="311785"/>
        </p:xfrm>
        <a:graphic>
          <a:graphicData uri="http://schemas.openxmlformats.org/presentationml/2006/ole">
            <mc:AlternateContent xmlns:mc="http://schemas.openxmlformats.org/markup-compatibility/2006">
              <mc:Choice xmlns:v="urn:schemas-microsoft-com:vml" Requires="v">
                <p:oleObj spid="_x0000_s44175" r:id="rId6" imgW="508000" imgH="177165" progId="Equation.DSMT4">
                  <p:embed/>
                </p:oleObj>
              </mc:Choice>
              <mc:Fallback>
                <p:oleObj r:id="rId6" imgW="508000" imgH="177165" progId="Equation.DSMT4">
                  <p:embed/>
                  <p:pic>
                    <p:nvPicPr>
                      <p:cNvPr id="0" name="图片 34"/>
                      <p:cNvPicPr/>
                      <p:nvPr/>
                    </p:nvPicPr>
                    <p:blipFill>
                      <a:blip r:embed="rId7"/>
                      <a:stretch>
                        <a:fillRect/>
                      </a:stretch>
                    </p:blipFill>
                    <p:spPr>
                      <a:xfrm>
                        <a:off x="759460" y="1268730"/>
                        <a:ext cx="842645" cy="311785"/>
                      </a:xfrm>
                      <a:prstGeom prst="rect">
                        <a:avLst/>
                      </a:prstGeom>
                      <a:noFill/>
                      <a:ln w="9525">
                        <a:noFill/>
                        <a:miter/>
                      </a:ln>
                    </p:spPr>
                  </p:pic>
                </p:oleObj>
              </mc:Fallback>
            </mc:AlternateContent>
          </a:graphicData>
        </a:graphic>
      </p:graphicFrame>
      <p:graphicFrame>
        <p:nvGraphicFramePr>
          <p:cNvPr id="19" name="对象 -2147482380"/>
          <p:cNvGraphicFramePr/>
          <p:nvPr/>
        </p:nvGraphicFramePr>
        <p:xfrm>
          <a:off x="441960" y="1731010"/>
          <a:ext cx="842645" cy="311785"/>
        </p:xfrm>
        <a:graphic>
          <a:graphicData uri="http://schemas.openxmlformats.org/presentationml/2006/ole">
            <mc:AlternateContent xmlns:mc="http://schemas.openxmlformats.org/markup-compatibility/2006">
              <mc:Choice xmlns:v="urn:schemas-microsoft-com:vml" Requires="v">
                <p:oleObj spid="_x0000_s44176" r:id="rId8" imgW="508000" imgH="177165" progId="Equation.DSMT4">
                  <p:embed/>
                </p:oleObj>
              </mc:Choice>
              <mc:Fallback>
                <p:oleObj r:id="rId8" imgW="508000" imgH="177165" progId="Equation.DSMT4">
                  <p:embed/>
                  <p:pic>
                    <p:nvPicPr>
                      <p:cNvPr id="0" name="图片 34"/>
                      <p:cNvPicPr/>
                      <p:nvPr/>
                    </p:nvPicPr>
                    <p:blipFill>
                      <a:blip r:embed="rId7"/>
                      <a:stretch>
                        <a:fillRect/>
                      </a:stretch>
                    </p:blipFill>
                    <p:spPr>
                      <a:xfrm>
                        <a:off x="441960" y="1731010"/>
                        <a:ext cx="842645" cy="311785"/>
                      </a:xfrm>
                      <a:prstGeom prst="rect">
                        <a:avLst/>
                      </a:prstGeom>
                      <a:noFill/>
                      <a:ln w="9525">
                        <a:noFill/>
                        <a:miter/>
                      </a:ln>
                    </p:spPr>
                  </p:pic>
                </p:oleObj>
              </mc:Fallback>
            </mc:AlternateContent>
          </a:graphicData>
        </a:graphic>
      </p:graphicFrame>
      <p:graphicFrame>
        <p:nvGraphicFramePr>
          <p:cNvPr id="21" name="对象 -2147482380"/>
          <p:cNvGraphicFramePr/>
          <p:nvPr/>
        </p:nvGraphicFramePr>
        <p:xfrm>
          <a:off x="1268730" y="2150745"/>
          <a:ext cx="842645" cy="311785"/>
        </p:xfrm>
        <a:graphic>
          <a:graphicData uri="http://schemas.openxmlformats.org/presentationml/2006/ole">
            <mc:AlternateContent xmlns:mc="http://schemas.openxmlformats.org/markup-compatibility/2006">
              <mc:Choice xmlns:v="urn:schemas-microsoft-com:vml" Requires="v">
                <p:oleObj spid="_x0000_s44177" r:id="rId9" imgW="508000" imgH="177165" progId="Equation.DSMT4">
                  <p:embed/>
                </p:oleObj>
              </mc:Choice>
              <mc:Fallback>
                <p:oleObj r:id="rId9" imgW="508000" imgH="177165" progId="Equation.DSMT4">
                  <p:embed/>
                  <p:pic>
                    <p:nvPicPr>
                      <p:cNvPr id="0" name="图片 34"/>
                      <p:cNvPicPr/>
                      <p:nvPr/>
                    </p:nvPicPr>
                    <p:blipFill>
                      <a:blip r:embed="rId7"/>
                      <a:stretch>
                        <a:fillRect/>
                      </a:stretch>
                    </p:blipFill>
                    <p:spPr>
                      <a:xfrm>
                        <a:off x="1268730" y="2150745"/>
                        <a:ext cx="842645" cy="311785"/>
                      </a:xfrm>
                      <a:prstGeom prst="rect">
                        <a:avLst/>
                      </a:prstGeom>
                      <a:noFill/>
                      <a:ln w="9525">
                        <a:noFill/>
                        <a:miter/>
                      </a:ln>
                    </p:spPr>
                  </p:pic>
                </p:oleObj>
              </mc:Fallback>
            </mc:AlternateContent>
          </a:graphicData>
        </a:graphic>
      </p:graphicFrame>
      <p:graphicFrame>
        <p:nvGraphicFramePr>
          <p:cNvPr id="26" name="对象 -2147482380"/>
          <p:cNvGraphicFramePr/>
          <p:nvPr/>
        </p:nvGraphicFramePr>
        <p:xfrm>
          <a:off x="7190105" y="2132965"/>
          <a:ext cx="842645" cy="311785"/>
        </p:xfrm>
        <a:graphic>
          <a:graphicData uri="http://schemas.openxmlformats.org/presentationml/2006/ole">
            <mc:AlternateContent xmlns:mc="http://schemas.openxmlformats.org/markup-compatibility/2006">
              <mc:Choice xmlns:v="urn:schemas-microsoft-com:vml" Requires="v">
                <p:oleObj spid="_x0000_s44178" r:id="rId10" imgW="508000" imgH="177165" progId="Equation.DSMT4">
                  <p:embed/>
                </p:oleObj>
              </mc:Choice>
              <mc:Fallback>
                <p:oleObj r:id="rId10" imgW="508000" imgH="177165" progId="Equation.DSMT4">
                  <p:embed/>
                  <p:pic>
                    <p:nvPicPr>
                      <p:cNvPr id="0" name="图片 34"/>
                      <p:cNvPicPr/>
                      <p:nvPr/>
                    </p:nvPicPr>
                    <p:blipFill>
                      <a:blip r:embed="rId7"/>
                      <a:stretch>
                        <a:fillRect/>
                      </a:stretch>
                    </p:blipFill>
                    <p:spPr>
                      <a:xfrm>
                        <a:off x="7190105" y="2132965"/>
                        <a:ext cx="842645" cy="311785"/>
                      </a:xfrm>
                      <a:prstGeom prst="rect">
                        <a:avLst/>
                      </a:prstGeom>
                      <a:noFill/>
                      <a:ln w="9525">
                        <a:noFill/>
                        <a:miter/>
                      </a:ln>
                    </p:spPr>
                  </p:pic>
                </p:oleObj>
              </mc:Fallback>
            </mc:AlternateContent>
          </a:graphicData>
        </a:graphic>
      </p:graphicFrame>
      <p:graphicFrame>
        <p:nvGraphicFramePr>
          <p:cNvPr id="2" name="对象 -2147482351"/>
          <p:cNvGraphicFramePr>
            <a:graphicFrameLocks noChangeAspect="1"/>
          </p:cNvGraphicFramePr>
          <p:nvPr/>
        </p:nvGraphicFramePr>
        <p:xfrm>
          <a:off x="4941570" y="2708910"/>
          <a:ext cx="1765300" cy="696595"/>
        </p:xfrm>
        <a:graphic>
          <a:graphicData uri="http://schemas.openxmlformats.org/presentationml/2006/ole">
            <mc:AlternateContent xmlns:mc="http://schemas.openxmlformats.org/markup-compatibility/2006">
              <mc:Choice xmlns:v="urn:schemas-microsoft-com:vml" Requires="v">
                <p:oleObj spid="_x0000_s44179" r:id="rId11" imgW="1079500" imgH="419100" progId="Equation.DSMT4">
                  <p:embed/>
                </p:oleObj>
              </mc:Choice>
              <mc:Fallback>
                <p:oleObj r:id="rId11" imgW="1079500" imgH="419100" progId="Equation.DSMT4">
                  <p:embed/>
                  <p:pic>
                    <p:nvPicPr>
                      <p:cNvPr id="0" name="图片 38"/>
                      <p:cNvPicPr/>
                      <p:nvPr/>
                    </p:nvPicPr>
                    <p:blipFill>
                      <a:blip r:embed="rId12"/>
                      <a:stretch>
                        <a:fillRect/>
                      </a:stretch>
                    </p:blipFill>
                    <p:spPr>
                      <a:xfrm>
                        <a:off x="4941570" y="2708910"/>
                        <a:ext cx="1765300" cy="69659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70000"/>
              </a:lnSpc>
              <a:buFont typeface="Arial" panose="020B0604020202020204" pitchFamily="34" charset="0"/>
              <a:buChar char="•"/>
            </a:pPr>
            <a:r>
              <a:rPr sz="1600" b="1" dirty="0" smtClean="0"/>
              <a:t>期权风险对冲恒等式，又称期权平价关系，是指标的资产、欧式认购和认沽期权（有相同到期日和行权价）之间存在必然关系，具体平价公式如下：</a:t>
            </a:r>
          </a:p>
          <a:p>
            <a:pPr marL="285750" indent="-285750">
              <a:lnSpc>
                <a:spcPct val="170000"/>
              </a:lnSpc>
              <a:buFont typeface="Arial" panose="020B0604020202020204" pitchFamily="34" charset="0"/>
              <a:buChar char="•"/>
            </a:pPr>
            <a:endParaRPr sz="1600" b="1" dirty="0" smtClean="0"/>
          </a:p>
          <a:p>
            <a:pPr marL="285750" indent="-285750">
              <a:lnSpc>
                <a:spcPct val="170000"/>
              </a:lnSpc>
              <a:buFont typeface="Arial" panose="020B0604020202020204" pitchFamily="34" charset="0"/>
              <a:buChar char="•"/>
            </a:pPr>
            <a:endParaRPr sz="1600" b="1" dirty="0" smtClean="0"/>
          </a:p>
          <a:p>
            <a:pPr>
              <a:lnSpc>
                <a:spcPct val="170000"/>
              </a:lnSpc>
              <a:buFont typeface="Arial" panose="020B0604020202020204" pitchFamily="34" charset="0"/>
            </a:pPr>
            <a:r>
              <a:rPr sz="1600" dirty="0" smtClean="0"/>
              <a:t>其中，</a:t>
            </a:r>
            <a:r>
              <a:rPr lang="en-US" sz="1600" dirty="0" smtClean="0"/>
              <a:t>     </a:t>
            </a:r>
            <a:r>
              <a:rPr sz="1600" dirty="0" smtClean="0"/>
              <a:t>、</a:t>
            </a:r>
            <a:r>
              <a:rPr lang="en-US" sz="1600" dirty="0" smtClean="0"/>
              <a:t>        </a:t>
            </a:r>
            <a:r>
              <a:rPr sz="1600" dirty="0" smtClean="0"/>
              <a:t>分别表示到期日为</a:t>
            </a:r>
            <a:r>
              <a:rPr lang="en-US" sz="1600" dirty="0" smtClean="0"/>
              <a:t>      </a:t>
            </a:r>
            <a:r>
              <a:rPr sz="1600" dirty="0" smtClean="0"/>
              <a:t>，行权价为</a:t>
            </a:r>
            <a:r>
              <a:rPr lang="en-US" sz="1600" dirty="0" smtClean="0"/>
              <a:t>    </a:t>
            </a:r>
            <a:r>
              <a:rPr sz="1600" dirty="0" smtClean="0"/>
              <a:t>的欧式认购、认沽期权的价格，</a:t>
            </a:r>
            <a:r>
              <a:rPr lang="en-US" sz="1600" dirty="0" smtClean="0"/>
              <a:t>   </a:t>
            </a:r>
            <a:r>
              <a:rPr sz="1600" dirty="0" smtClean="0"/>
              <a:t>代表无风险利率，</a:t>
            </a:r>
            <a:r>
              <a:rPr lang="en-US" sz="1600" dirty="0" smtClean="0"/>
              <a:t>      </a:t>
            </a:r>
            <a:r>
              <a:rPr sz="1600" dirty="0" smtClean="0"/>
              <a:t>表示标的的股价。对冲恒等式的成立需要满足以下条件：</a:t>
            </a:r>
          </a:p>
          <a:p>
            <a:pPr>
              <a:lnSpc>
                <a:spcPct val="170000"/>
              </a:lnSpc>
              <a:buFont typeface="Arial" panose="020B0604020202020204" pitchFamily="34" charset="0"/>
            </a:pPr>
            <a:r>
              <a:rPr sz="1600" dirty="0" smtClean="0"/>
              <a:t>1、市场不存在套利机会；</a:t>
            </a:r>
          </a:p>
          <a:p>
            <a:pPr>
              <a:lnSpc>
                <a:spcPct val="170000"/>
              </a:lnSpc>
              <a:buFont typeface="Arial" panose="020B0604020202020204" pitchFamily="34" charset="0"/>
            </a:pPr>
            <a:r>
              <a:rPr sz="1600" dirty="0" smtClean="0"/>
              <a:t>2、交易费用为零；</a:t>
            </a:r>
          </a:p>
          <a:p>
            <a:pPr>
              <a:lnSpc>
                <a:spcPct val="170000"/>
              </a:lnSpc>
              <a:buFont typeface="Arial" panose="020B0604020202020204" pitchFamily="34" charset="0"/>
            </a:pPr>
            <a:r>
              <a:rPr sz="1600" dirty="0" smtClean="0"/>
              <a:t>3、可以自由买空卖空；</a:t>
            </a:r>
          </a:p>
          <a:p>
            <a:pPr>
              <a:lnSpc>
                <a:spcPct val="170000"/>
              </a:lnSpc>
              <a:buFont typeface="Arial" panose="020B0604020202020204" pitchFamily="34" charset="0"/>
            </a:pPr>
            <a:r>
              <a:rPr sz="1600" dirty="0" smtClean="0"/>
              <a:t>4、具有固定的无风险利率，且投资者可以按无风险利率自由借贷；</a:t>
            </a:r>
          </a:p>
          <a:p>
            <a:pPr>
              <a:lnSpc>
                <a:spcPct val="170000"/>
              </a:lnSpc>
              <a:buFont typeface="Arial" panose="020B0604020202020204" pitchFamily="34" charset="0"/>
            </a:pPr>
            <a:r>
              <a:rPr sz="1600" dirty="0" smtClean="0"/>
              <a:t>5、在期权到期日前，股票没有支付红利。</a:t>
            </a:r>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50"/>
          <p:cNvGraphicFramePr>
            <a:graphicFrameLocks noChangeAspect="1"/>
          </p:cNvGraphicFramePr>
          <p:nvPr/>
        </p:nvGraphicFramePr>
        <p:xfrm>
          <a:off x="3861435" y="1630045"/>
          <a:ext cx="3523615" cy="639445"/>
        </p:xfrm>
        <a:graphic>
          <a:graphicData uri="http://schemas.openxmlformats.org/presentationml/2006/ole">
            <mc:AlternateContent xmlns:mc="http://schemas.openxmlformats.org/markup-compatibility/2006">
              <mc:Choice xmlns:v="urn:schemas-microsoft-com:vml" Requires="v">
                <p:oleObj spid="_x0000_s45197" r:id="rId3" imgW="1358900" imgH="241300" progId="Equation.DSMT4">
                  <p:embed/>
                </p:oleObj>
              </mc:Choice>
              <mc:Fallback>
                <p:oleObj r:id="rId3" imgW="1358900" imgH="241300" progId="Equation.DSMT4">
                  <p:embed/>
                  <p:pic>
                    <p:nvPicPr>
                      <p:cNvPr id="0" name="图片 3075"/>
                      <p:cNvPicPr/>
                      <p:nvPr/>
                    </p:nvPicPr>
                    <p:blipFill>
                      <a:blip r:embed="rId4"/>
                      <a:stretch>
                        <a:fillRect/>
                      </a:stretch>
                    </p:blipFill>
                    <p:spPr>
                      <a:xfrm>
                        <a:off x="3861435" y="1630045"/>
                        <a:ext cx="3523615" cy="639445"/>
                      </a:xfrm>
                      <a:prstGeom prst="rect">
                        <a:avLst/>
                      </a:prstGeom>
                      <a:noFill/>
                      <a:ln w="9525">
                        <a:noFill/>
                        <a:miter/>
                      </a:ln>
                    </p:spPr>
                  </p:pic>
                </p:oleObj>
              </mc:Fallback>
            </mc:AlternateContent>
          </a:graphicData>
        </a:graphic>
      </p:graphicFrame>
      <p:graphicFrame>
        <p:nvGraphicFramePr>
          <p:cNvPr id="3" name="对象 2"/>
          <p:cNvGraphicFramePr/>
          <p:nvPr/>
        </p:nvGraphicFramePr>
        <p:xfrm>
          <a:off x="981075" y="2638425"/>
          <a:ext cx="390525" cy="394335"/>
        </p:xfrm>
        <a:graphic>
          <a:graphicData uri="http://schemas.openxmlformats.org/presentationml/2006/ole">
            <mc:AlternateContent xmlns:mc="http://schemas.openxmlformats.org/markup-compatibility/2006">
              <mc:Choice xmlns:v="urn:schemas-microsoft-com:vml" Requires="v">
                <p:oleObj spid="_x0000_s45198" r:id="rId5" imgW="441960" imgH="355600" progId="Equation.DSMT4">
                  <p:embed/>
                </p:oleObj>
              </mc:Choice>
              <mc:Fallback>
                <p:oleObj r:id="rId5" imgW="441960" imgH="355600" progId="Equation.DSMT4">
                  <p:embed/>
                  <p:pic>
                    <p:nvPicPr>
                      <p:cNvPr id="0" name="图片 3"/>
                      <p:cNvPicPr/>
                      <p:nvPr/>
                    </p:nvPicPr>
                    <p:blipFill>
                      <a:blip r:embed="rId6"/>
                      <a:stretch>
                        <a:fillRect/>
                      </a:stretch>
                    </p:blipFill>
                    <p:spPr>
                      <a:xfrm>
                        <a:off x="981075" y="2638425"/>
                        <a:ext cx="390525" cy="394335"/>
                      </a:xfrm>
                      <a:prstGeom prst="rect">
                        <a:avLst/>
                      </a:prstGeom>
                    </p:spPr>
                  </p:pic>
                </p:oleObj>
              </mc:Fallback>
            </mc:AlternateContent>
          </a:graphicData>
        </a:graphic>
      </p:graphicFrame>
      <p:graphicFrame>
        <p:nvGraphicFramePr>
          <p:cNvPr id="10" name="对象 9"/>
          <p:cNvGraphicFramePr/>
          <p:nvPr/>
        </p:nvGraphicFramePr>
        <p:xfrm>
          <a:off x="1485265" y="2646045"/>
          <a:ext cx="480695" cy="379095"/>
        </p:xfrm>
        <a:graphic>
          <a:graphicData uri="http://schemas.openxmlformats.org/presentationml/2006/ole">
            <mc:AlternateContent xmlns:mc="http://schemas.openxmlformats.org/markup-compatibility/2006">
              <mc:Choice xmlns:v="urn:schemas-microsoft-com:vml" Requires="v">
                <p:oleObj spid="_x0000_s45199" r:id="rId7" imgW="152400" imgH="228600" progId="Equation.DSMT4">
                  <p:embed/>
                </p:oleObj>
              </mc:Choice>
              <mc:Fallback>
                <p:oleObj r:id="rId7" imgW="152400" imgH="228600" progId="Equation.DSMT4">
                  <p:embed/>
                  <p:pic>
                    <p:nvPicPr>
                      <p:cNvPr id="0" name="图片 3"/>
                      <p:cNvPicPr/>
                      <p:nvPr/>
                    </p:nvPicPr>
                    <p:blipFill>
                      <a:blip r:embed="rId8"/>
                      <a:stretch>
                        <a:fillRect/>
                      </a:stretch>
                    </p:blipFill>
                    <p:spPr>
                      <a:xfrm>
                        <a:off x="1485265" y="2646045"/>
                        <a:ext cx="480695" cy="379095"/>
                      </a:xfrm>
                      <a:prstGeom prst="rect">
                        <a:avLst/>
                      </a:prstGeom>
                    </p:spPr>
                  </p:pic>
                </p:oleObj>
              </mc:Fallback>
            </mc:AlternateContent>
          </a:graphicData>
        </a:graphic>
      </p:graphicFrame>
      <p:graphicFrame>
        <p:nvGraphicFramePr>
          <p:cNvPr id="15" name="对象 14"/>
          <p:cNvGraphicFramePr/>
          <p:nvPr/>
        </p:nvGraphicFramePr>
        <p:xfrm>
          <a:off x="3521393" y="2665413"/>
          <a:ext cx="440690" cy="274320"/>
        </p:xfrm>
        <a:graphic>
          <a:graphicData uri="http://schemas.openxmlformats.org/presentationml/2006/ole">
            <mc:AlternateContent xmlns:mc="http://schemas.openxmlformats.org/markup-compatibility/2006">
              <mc:Choice xmlns:v="urn:schemas-microsoft-com:vml" Requires="v">
                <p:oleObj spid="_x0000_s45200" r:id="rId9" imgW="139700" imgH="165100" progId="Equation.DSMT4">
                  <p:embed/>
                </p:oleObj>
              </mc:Choice>
              <mc:Fallback>
                <p:oleObj r:id="rId9" imgW="139700" imgH="165100" progId="Equation.DSMT4">
                  <p:embed/>
                  <p:pic>
                    <p:nvPicPr>
                      <p:cNvPr id="0" name="图片 3"/>
                      <p:cNvPicPr/>
                      <p:nvPr/>
                    </p:nvPicPr>
                    <p:blipFill>
                      <a:blip r:embed="rId10"/>
                      <a:stretch>
                        <a:fillRect/>
                      </a:stretch>
                    </p:blipFill>
                    <p:spPr>
                      <a:xfrm>
                        <a:off x="3521393" y="2665413"/>
                        <a:ext cx="440690" cy="274320"/>
                      </a:xfrm>
                      <a:prstGeom prst="rect">
                        <a:avLst/>
                      </a:prstGeom>
                    </p:spPr>
                  </p:pic>
                </p:oleObj>
              </mc:Fallback>
            </mc:AlternateContent>
          </a:graphicData>
        </a:graphic>
      </p:graphicFrame>
      <p:graphicFrame>
        <p:nvGraphicFramePr>
          <p:cNvPr id="17" name="对象 16"/>
          <p:cNvGraphicFramePr/>
          <p:nvPr/>
        </p:nvGraphicFramePr>
        <p:xfrm>
          <a:off x="4704080" y="2665730"/>
          <a:ext cx="422275" cy="274320"/>
        </p:xfrm>
        <a:graphic>
          <a:graphicData uri="http://schemas.openxmlformats.org/presentationml/2006/ole">
            <mc:AlternateContent xmlns:mc="http://schemas.openxmlformats.org/markup-compatibility/2006">
              <mc:Choice xmlns:v="urn:schemas-microsoft-com:vml" Requires="v">
                <p:oleObj spid="_x0000_s45201" r:id="rId11" imgW="165100" imgH="165100" progId="Equation.DSMT4">
                  <p:embed/>
                </p:oleObj>
              </mc:Choice>
              <mc:Fallback>
                <p:oleObj r:id="rId11" imgW="165100" imgH="165100" progId="Equation.DSMT4">
                  <p:embed/>
                  <p:pic>
                    <p:nvPicPr>
                      <p:cNvPr id="0" name="图片 3"/>
                      <p:cNvPicPr/>
                      <p:nvPr/>
                    </p:nvPicPr>
                    <p:blipFill>
                      <a:blip r:embed="rId12"/>
                      <a:stretch>
                        <a:fillRect/>
                      </a:stretch>
                    </p:blipFill>
                    <p:spPr>
                      <a:xfrm>
                        <a:off x="4704080" y="2665730"/>
                        <a:ext cx="422275" cy="274320"/>
                      </a:xfrm>
                      <a:prstGeom prst="rect">
                        <a:avLst/>
                      </a:prstGeom>
                    </p:spPr>
                  </p:pic>
                </p:oleObj>
              </mc:Fallback>
            </mc:AlternateContent>
          </a:graphicData>
        </a:graphic>
      </p:graphicFrame>
      <p:graphicFrame>
        <p:nvGraphicFramePr>
          <p:cNvPr id="24" name="对象 23"/>
          <p:cNvGraphicFramePr/>
          <p:nvPr/>
        </p:nvGraphicFramePr>
        <p:xfrm>
          <a:off x="7789228" y="2677161"/>
          <a:ext cx="360680" cy="211455"/>
        </p:xfrm>
        <a:graphic>
          <a:graphicData uri="http://schemas.openxmlformats.org/presentationml/2006/ole">
            <mc:AlternateContent xmlns:mc="http://schemas.openxmlformats.org/markup-compatibility/2006">
              <mc:Choice xmlns:v="urn:schemas-microsoft-com:vml" Requires="v">
                <p:oleObj spid="_x0000_s45202" r:id="rId13" imgW="114300" imgH="127000" progId="Equation.DSMT4">
                  <p:embed/>
                </p:oleObj>
              </mc:Choice>
              <mc:Fallback>
                <p:oleObj r:id="rId13" imgW="114300" imgH="127000" progId="Equation.DSMT4">
                  <p:embed/>
                  <p:pic>
                    <p:nvPicPr>
                      <p:cNvPr id="0" name="图片 3"/>
                      <p:cNvPicPr/>
                      <p:nvPr/>
                    </p:nvPicPr>
                    <p:blipFill>
                      <a:blip r:embed="rId14"/>
                      <a:stretch>
                        <a:fillRect/>
                      </a:stretch>
                    </p:blipFill>
                    <p:spPr>
                      <a:xfrm>
                        <a:off x="7789228" y="2677161"/>
                        <a:ext cx="360680" cy="211455"/>
                      </a:xfrm>
                      <a:prstGeom prst="rect">
                        <a:avLst/>
                      </a:prstGeom>
                    </p:spPr>
                  </p:pic>
                </p:oleObj>
              </mc:Fallback>
            </mc:AlternateContent>
          </a:graphicData>
        </a:graphic>
      </p:graphicFrame>
      <p:graphicFrame>
        <p:nvGraphicFramePr>
          <p:cNvPr id="27" name="对象 26"/>
          <p:cNvGraphicFramePr/>
          <p:nvPr/>
        </p:nvGraphicFramePr>
        <p:xfrm>
          <a:off x="9478010" y="2593340"/>
          <a:ext cx="521335" cy="379095"/>
        </p:xfrm>
        <a:graphic>
          <a:graphicData uri="http://schemas.openxmlformats.org/presentationml/2006/ole">
            <mc:AlternateContent xmlns:mc="http://schemas.openxmlformats.org/markup-compatibility/2006">
              <mc:Choice xmlns:v="urn:schemas-microsoft-com:vml" Requires="v">
                <p:oleObj spid="_x0000_s45203" r:id="rId15" imgW="165100" imgH="228600" progId="Equation.DSMT4">
                  <p:embed/>
                </p:oleObj>
              </mc:Choice>
              <mc:Fallback>
                <p:oleObj r:id="rId15" imgW="165100" imgH="228600" progId="Equation.DSMT4">
                  <p:embed/>
                  <p:pic>
                    <p:nvPicPr>
                      <p:cNvPr id="0" name="图片 3"/>
                      <p:cNvPicPr/>
                      <p:nvPr/>
                    </p:nvPicPr>
                    <p:blipFill>
                      <a:blip r:embed="rId16"/>
                      <a:stretch>
                        <a:fillRect/>
                      </a:stretch>
                    </p:blipFill>
                    <p:spPr>
                      <a:xfrm>
                        <a:off x="9478010" y="2593340"/>
                        <a:ext cx="521335" cy="379095"/>
                      </a:xfrm>
                      <a:prstGeom prst="rect">
                        <a:avLst/>
                      </a:prstGeom>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70000"/>
              </a:lnSpc>
              <a:buFont typeface="Arial" panose="020B0604020202020204" pitchFamily="34" charset="0"/>
              <a:buChar char="•"/>
            </a:pPr>
            <a:r>
              <a:rPr sz="1600" b="1" dirty="0" smtClean="0"/>
              <a:t>平价公式证明：</a:t>
            </a:r>
          </a:p>
          <a:p>
            <a:pPr>
              <a:lnSpc>
                <a:spcPct val="170000"/>
              </a:lnSpc>
              <a:buFont typeface="Arial" panose="020B0604020202020204" pitchFamily="34" charset="0"/>
            </a:pPr>
            <a:r>
              <a:rPr sz="1600" dirty="0" smtClean="0"/>
              <a:t>对于一个无股息股票的看涨期权与看跌期权的B-S-M定价公式为：</a:t>
            </a:r>
          </a:p>
          <a:p>
            <a:pPr marL="285750" indent="-285750">
              <a:lnSpc>
                <a:spcPct val="170000"/>
              </a:lnSpc>
              <a:buFont typeface="Arial" panose="020B0604020202020204" pitchFamily="34" charset="0"/>
              <a:buChar char="•"/>
            </a:pPr>
            <a:endParaRPr sz="1600" b="1" dirty="0" smtClean="0"/>
          </a:p>
          <a:p>
            <a:pPr>
              <a:lnSpc>
                <a:spcPct val="170000"/>
              </a:lnSpc>
              <a:buFont typeface="Arial" panose="020B0604020202020204" pitchFamily="34" charset="0"/>
            </a:pPr>
            <a:r>
              <a:rPr lang="zh-CN" sz="1600" dirty="0" smtClean="0"/>
              <a:t>且：</a:t>
            </a:r>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r>
              <a:rPr lang="zh-CN" sz="1600" dirty="0" smtClean="0"/>
              <a:t>可得：</a:t>
            </a:r>
          </a:p>
          <a:p>
            <a:pPr>
              <a:lnSpc>
                <a:spcPct val="170000"/>
              </a:lnSpc>
              <a:buFont typeface="Arial" panose="020B0604020202020204" pitchFamily="34" charset="0"/>
            </a:pPr>
            <a:r>
              <a:rPr sz="1600" dirty="0" smtClean="0"/>
              <a:t>等式两边可以看出两个投资组合，可见，在标的资产相同情况下，对行权价和到期日均一致的认购期权和认沽期权来说，若两个投资组合的期末收益一致，则其初始投入也应该是一致的。也就是说，在任一时刻的认购期权加上其行权价折现，应该与当时标的资产价格加上认沽期权价格之和等同。若左右两式之差不为零，意味着市场上可能存在套利机会。</a:t>
            </a:r>
          </a:p>
          <a:p>
            <a:pPr>
              <a:lnSpc>
                <a:spcPct val="170000"/>
              </a:lnSpc>
              <a:buFont typeface="Arial" panose="020B0604020202020204" pitchFamily="34" charset="0"/>
            </a:pPr>
            <a:endParaRPr sz="1600" dirty="0" smtClean="0"/>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43"/>
          <p:cNvGraphicFramePr>
            <a:graphicFrameLocks noChangeAspect="1"/>
          </p:cNvGraphicFramePr>
          <p:nvPr/>
        </p:nvGraphicFramePr>
        <p:xfrm>
          <a:off x="4149090" y="1630045"/>
          <a:ext cx="3742690" cy="508000"/>
        </p:xfrm>
        <a:graphic>
          <a:graphicData uri="http://schemas.openxmlformats.org/presentationml/2006/ole">
            <mc:AlternateContent xmlns:mc="http://schemas.openxmlformats.org/markup-compatibility/2006">
              <mc:Choice xmlns:v="urn:schemas-microsoft-com:vml" Requires="v">
                <p:oleObj spid="_x0000_s46141" r:id="rId3" imgW="1816100" imgH="241300" progId="Equation.DSMT4">
                  <p:embed/>
                </p:oleObj>
              </mc:Choice>
              <mc:Fallback>
                <p:oleObj r:id="rId3" imgW="1816100" imgH="241300" progId="Equation.DSMT4">
                  <p:embed/>
                  <p:pic>
                    <p:nvPicPr>
                      <p:cNvPr id="0" name="图片 6"/>
                      <p:cNvPicPr/>
                      <p:nvPr/>
                    </p:nvPicPr>
                    <p:blipFill>
                      <a:blip r:embed="rId4"/>
                      <a:stretch>
                        <a:fillRect/>
                      </a:stretch>
                    </p:blipFill>
                    <p:spPr>
                      <a:xfrm>
                        <a:off x="4149090" y="1630045"/>
                        <a:ext cx="3742690" cy="508000"/>
                      </a:xfrm>
                      <a:prstGeom prst="rect">
                        <a:avLst/>
                      </a:prstGeom>
                      <a:noFill/>
                      <a:ln w="9525">
                        <a:noFill/>
                        <a:miter/>
                      </a:ln>
                    </p:spPr>
                  </p:pic>
                </p:oleObj>
              </mc:Fallback>
            </mc:AlternateContent>
          </a:graphicData>
        </a:graphic>
      </p:graphicFrame>
      <p:graphicFrame>
        <p:nvGraphicFramePr>
          <p:cNvPr id="3" name="对象 -2147482342"/>
          <p:cNvGraphicFramePr>
            <a:graphicFrameLocks noChangeAspect="1"/>
          </p:cNvGraphicFramePr>
          <p:nvPr/>
        </p:nvGraphicFramePr>
        <p:xfrm>
          <a:off x="3861435" y="2422525"/>
          <a:ext cx="4797425" cy="1859280"/>
        </p:xfrm>
        <a:graphic>
          <a:graphicData uri="http://schemas.openxmlformats.org/presentationml/2006/ole">
            <mc:AlternateContent xmlns:mc="http://schemas.openxmlformats.org/markup-compatibility/2006">
              <mc:Choice xmlns:v="urn:schemas-microsoft-com:vml" Requires="v">
                <p:oleObj spid="_x0000_s46142" r:id="rId5" imgW="2590800" imgH="990600" progId="Equation.DSMT4">
                  <p:embed/>
                </p:oleObj>
              </mc:Choice>
              <mc:Fallback>
                <p:oleObj r:id="rId5" imgW="2590800" imgH="990600" progId="Equation.DSMT4">
                  <p:embed/>
                  <p:pic>
                    <p:nvPicPr>
                      <p:cNvPr id="0" name="图片 7"/>
                      <p:cNvPicPr/>
                      <p:nvPr/>
                    </p:nvPicPr>
                    <p:blipFill>
                      <a:blip r:embed="rId6"/>
                      <a:stretch>
                        <a:fillRect/>
                      </a:stretch>
                    </p:blipFill>
                    <p:spPr>
                      <a:xfrm>
                        <a:off x="3861435" y="2422525"/>
                        <a:ext cx="4797425" cy="1859280"/>
                      </a:xfrm>
                      <a:prstGeom prst="rect">
                        <a:avLst/>
                      </a:prstGeom>
                      <a:noFill/>
                      <a:ln w="9525">
                        <a:noFill/>
                        <a:miter/>
                      </a:ln>
                    </p:spPr>
                  </p:pic>
                </p:oleObj>
              </mc:Fallback>
            </mc:AlternateContent>
          </a:graphicData>
        </a:graphic>
      </p:graphicFrame>
      <p:graphicFrame>
        <p:nvGraphicFramePr>
          <p:cNvPr id="4" name="对象 -2147482341"/>
          <p:cNvGraphicFramePr>
            <a:graphicFrameLocks noChangeAspect="1"/>
          </p:cNvGraphicFramePr>
          <p:nvPr/>
        </p:nvGraphicFramePr>
        <p:xfrm>
          <a:off x="3717290" y="4438650"/>
          <a:ext cx="2824480" cy="512445"/>
        </p:xfrm>
        <a:graphic>
          <a:graphicData uri="http://schemas.openxmlformats.org/presentationml/2006/ole">
            <mc:AlternateContent xmlns:mc="http://schemas.openxmlformats.org/markup-compatibility/2006">
              <mc:Choice xmlns:v="urn:schemas-microsoft-com:vml" Requires="v">
                <p:oleObj spid="_x0000_s46143" r:id="rId7" imgW="1358900" imgH="241300" progId="Equation.DSMT4">
                  <p:embed/>
                </p:oleObj>
              </mc:Choice>
              <mc:Fallback>
                <p:oleObj r:id="rId7" imgW="1358900" imgH="241300" progId="Equation.DSMT4">
                  <p:embed/>
                  <p:pic>
                    <p:nvPicPr>
                      <p:cNvPr id="0" name="图片 8"/>
                      <p:cNvPicPr/>
                      <p:nvPr/>
                    </p:nvPicPr>
                    <p:blipFill>
                      <a:blip r:embed="rId8"/>
                      <a:stretch>
                        <a:fillRect/>
                      </a:stretch>
                    </p:blipFill>
                    <p:spPr>
                      <a:xfrm>
                        <a:off x="3717290" y="4438650"/>
                        <a:ext cx="2824480" cy="51244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a:t>
            </a:r>
            <a:r>
              <a:rPr sz="2800" b="1" dirty="0" smtClean="0"/>
              <a:t>背景介绍</a:t>
            </a: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期权平价关系是金融市场理论重要的组成部分，期权市场定价偏离平价关系的程度可以衡量期权市场的定价效率。实践中，因为期权定价敏感高效，在高杠杆和高时间成本效应下，更聚焦标的中短期走势，因此期权交易者应把主要决策权重立足中短线研判周期上。目前在交易的场内股票期权标的只有50ETF（代码：510050）。50ETF是上证50指数的被动式跟踪基金，采取完全复制方式，追求完全的收益与风险特征，50ETF是上证50指数的实体形式。本文从欧式期权平价关系出发，介绍平价公式套利原理，并以50ETF为交易对象，介绍期权平价公式套利实现方案。</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套利的原理</a:t>
            </a: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套利策略以B-S期权平价公式为根基：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平价公式说明，对于相同标的、同一执行价和到期日的认购、认沽期权与现货之间存在稳定的价格关系，若期权价格偏离平价公式，则存在无风险套利机会。因此，我们可以构建以偏离差值为收益基础的套利策略。令期权价差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（1）当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时，即Spread&lt;0时，采用多头套利模式，卖出认购期权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，买入认沽期权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和现货，获得套期收益：</a:t>
            </a: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（2）当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，即Spread&lt;0时，采用空头套利模式，买入认购期权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，卖出认沽期权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和融券卖出现货，现金无风险投资，持有到期并交割还券，获得套期收益：</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这种理论不受制于任何期权定价模型的影响而始终保持成立。并且无需考虑波动率因素，可根据其来判断期权价格是否偏离合理价格，从而发现套利机会。</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对象 -2147482340"/>
          <p:cNvGraphicFramePr>
            <a:graphicFrameLocks noChangeAspect="1"/>
          </p:cNvGraphicFramePr>
          <p:nvPr/>
        </p:nvGraphicFramePr>
        <p:xfrm>
          <a:off x="3933190" y="1628775"/>
          <a:ext cx="2715895" cy="492760"/>
        </p:xfrm>
        <a:graphic>
          <a:graphicData uri="http://schemas.openxmlformats.org/presentationml/2006/ole">
            <mc:AlternateContent xmlns:mc="http://schemas.openxmlformats.org/markup-compatibility/2006">
              <mc:Choice xmlns:v="urn:schemas-microsoft-com:vml" Requires="v">
                <p:oleObj spid="_x0000_s47305" r:id="rId3" imgW="1358900" imgH="241300" progId="Equation.DSMT4">
                  <p:embed/>
                </p:oleObj>
              </mc:Choice>
              <mc:Fallback>
                <p:oleObj r:id="rId3" imgW="1358900" imgH="241300" progId="Equation.DSMT4">
                  <p:embed/>
                  <p:pic>
                    <p:nvPicPr>
                      <p:cNvPr id="0" name="图片 3075"/>
                      <p:cNvPicPr/>
                      <p:nvPr/>
                    </p:nvPicPr>
                    <p:blipFill>
                      <a:blip r:embed="rId4"/>
                      <a:stretch>
                        <a:fillRect/>
                      </a:stretch>
                    </p:blipFill>
                    <p:spPr>
                      <a:xfrm>
                        <a:off x="3933190" y="1628775"/>
                        <a:ext cx="2715895" cy="492760"/>
                      </a:xfrm>
                      <a:prstGeom prst="rect">
                        <a:avLst/>
                      </a:prstGeom>
                      <a:noFill/>
                      <a:ln w="9525">
                        <a:noFill/>
                        <a:miter/>
                      </a:ln>
                    </p:spPr>
                  </p:pic>
                </p:oleObj>
              </mc:Fallback>
            </mc:AlternateContent>
          </a:graphicData>
        </a:graphic>
      </p:graphicFrame>
      <p:graphicFrame>
        <p:nvGraphicFramePr>
          <p:cNvPr id="3" name="对象 -2147482333"/>
          <p:cNvGraphicFramePr>
            <a:graphicFrameLocks noChangeAspect="1"/>
          </p:cNvGraphicFramePr>
          <p:nvPr/>
        </p:nvGraphicFramePr>
        <p:xfrm>
          <a:off x="3357245" y="3058160"/>
          <a:ext cx="4256405" cy="546735"/>
        </p:xfrm>
        <a:graphic>
          <a:graphicData uri="http://schemas.openxmlformats.org/presentationml/2006/ole">
            <mc:AlternateContent xmlns:mc="http://schemas.openxmlformats.org/markup-compatibility/2006">
              <mc:Choice xmlns:v="urn:schemas-microsoft-com:vml" Requires="v">
                <p:oleObj spid="_x0000_s47306" r:id="rId5" imgW="1917065" imgH="241300" progId="Equation.DSMT4">
                  <p:embed/>
                </p:oleObj>
              </mc:Choice>
              <mc:Fallback>
                <p:oleObj r:id="rId5" imgW="1917065" imgH="241300" progId="Equation.DSMT4">
                  <p:embed/>
                  <p:pic>
                    <p:nvPicPr>
                      <p:cNvPr id="0" name="图片 1"/>
                      <p:cNvPicPr/>
                      <p:nvPr/>
                    </p:nvPicPr>
                    <p:blipFill>
                      <a:blip r:embed="rId6"/>
                      <a:stretch>
                        <a:fillRect/>
                      </a:stretch>
                    </p:blipFill>
                    <p:spPr>
                      <a:xfrm>
                        <a:off x="3357245" y="3058160"/>
                        <a:ext cx="4256405" cy="546735"/>
                      </a:xfrm>
                      <a:prstGeom prst="rect">
                        <a:avLst/>
                      </a:prstGeom>
                      <a:noFill/>
                      <a:ln w="9525">
                        <a:noFill/>
                        <a:miter/>
                      </a:ln>
                    </p:spPr>
                  </p:pic>
                </p:oleObj>
              </mc:Fallback>
            </mc:AlternateContent>
          </a:graphicData>
        </a:graphic>
      </p:graphicFrame>
      <p:graphicFrame>
        <p:nvGraphicFramePr>
          <p:cNvPr id="7" name="对象 -2147482329"/>
          <p:cNvGraphicFramePr>
            <a:graphicFrameLocks noChangeAspect="1"/>
          </p:cNvGraphicFramePr>
          <p:nvPr/>
        </p:nvGraphicFramePr>
        <p:xfrm>
          <a:off x="3832860" y="4004945"/>
          <a:ext cx="3305175" cy="474345"/>
        </p:xfrm>
        <a:graphic>
          <a:graphicData uri="http://schemas.openxmlformats.org/presentationml/2006/ole">
            <mc:AlternateContent xmlns:mc="http://schemas.openxmlformats.org/markup-compatibility/2006">
              <mc:Choice xmlns:v="urn:schemas-microsoft-com:vml" Requires="v">
                <p:oleObj spid="_x0000_s47307" r:id="rId7" imgW="1714500" imgH="241300" progId="Equation.DSMT4">
                  <p:embed/>
                </p:oleObj>
              </mc:Choice>
              <mc:Fallback>
                <p:oleObj r:id="rId7" imgW="1714500" imgH="241300" progId="Equation.DSMT4">
                  <p:embed/>
                  <p:pic>
                    <p:nvPicPr>
                      <p:cNvPr id="0" name="图片 2"/>
                      <p:cNvPicPr/>
                      <p:nvPr/>
                    </p:nvPicPr>
                    <p:blipFill>
                      <a:blip r:embed="rId8"/>
                      <a:stretch>
                        <a:fillRect/>
                      </a:stretch>
                    </p:blipFill>
                    <p:spPr>
                      <a:xfrm>
                        <a:off x="3832860" y="4004945"/>
                        <a:ext cx="3305175" cy="474345"/>
                      </a:xfrm>
                      <a:prstGeom prst="rect">
                        <a:avLst/>
                      </a:prstGeom>
                      <a:noFill/>
                      <a:ln w="9525">
                        <a:noFill/>
                        <a:miter/>
                      </a:ln>
                    </p:spPr>
                  </p:pic>
                </p:oleObj>
              </mc:Fallback>
            </mc:AlternateContent>
          </a:graphicData>
        </a:graphic>
      </p:graphicFrame>
      <p:graphicFrame>
        <p:nvGraphicFramePr>
          <p:cNvPr id="9" name="对象 -2147482332"/>
          <p:cNvGraphicFramePr>
            <a:graphicFrameLocks noChangeAspect="1"/>
          </p:cNvGraphicFramePr>
          <p:nvPr/>
        </p:nvGraphicFramePr>
        <p:xfrm>
          <a:off x="1062355" y="3675380"/>
          <a:ext cx="2163445" cy="392430"/>
        </p:xfrm>
        <a:graphic>
          <a:graphicData uri="http://schemas.openxmlformats.org/presentationml/2006/ole">
            <mc:AlternateContent xmlns:mc="http://schemas.openxmlformats.org/markup-compatibility/2006">
              <mc:Choice xmlns:v="urn:schemas-microsoft-com:vml" Requires="v">
                <p:oleObj spid="_x0000_s47308" r:id="rId9" imgW="1358900" imgH="241300" progId="Equation.DSMT4">
                  <p:embed/>
                </p:oleObj>
              </mc:Choice>
              <mc:Fallback>
                <p:oleObj r:id="rId9" imgW="1358900" imgH="241300" progId="Equation.DSMT4">
                  <p:embed/>
                  <p:pic>
                    <p:nvPicPr>
                      <p:cNvPr id="0" name="图片 3"/>
                      <p:cNvPicPr/>
                      <p:nvPr/>
                    </p:nvPicPr>
                    <p:blipFill>
                      <a:blip r:embed="rId10"/>
                      <a:stretch>
                        <a:fillRect/>
                      </a:stretch>
                    </p:blipFill>
                    <p:spPr>
                      <a:xfrm>
                        <a:off x="1062355" y="3675380"/>
                        <a:ext cx="2163445" cy="392430"/>
                      </a:xfrm>
                      <a:prstGeom prst="rect">
                        <a:avLst/>
                      </a:prstGeom>
                      <a:noFill/>
                      <a:ln w="9525">
                        <a:noFill/>
                        <a:miter/>
                      </a:ln>
                    </p:spPr>
                  </p:pic>
                </p:oleObj>
              </mc:Fallback>
            </mc:AlternateContent>
          </a:graphicData>
        </a:graphic>
      </p:graphicFrame>
      <p:graphicFrame>
        <p:nvGraphicFramePr>
          <p:cNvPr id="11" name="对象 -2147482331"/>
          <p:cNvGraphicFramePr/>
          <p:nvPr/>
        </p:nvGraphicFramePr>
        <p:xfrm>
          <a:off x="8109585" y="3726180"/>
          <a:ext cx="250190" cy="241935"/>
        </p:xfrm>
        <a:graphic>
          <a:graphicData uri="http://schemas.openxmlformats.org/presentationml/2006/ole">
            <mc:AlternateContent xmlns:mc="http://schemas.openxmlformats.org/markup-compatibility/2006">
              <mc:Choice xmlns:v="urn:schemas-microsoft-com:vml" Requires="v">
                <p:oleObj spid="_x0000_s47309" r:id="rId11" imgW="152400" imgH="177165" progId="Equation.DSMT4">
                  <p:embed/>
                </p:oleObj>
              </mc:Choice>
              <mc:Fallback>
                <p:oleObj r:id="rId11" imgW="152400" imgH="177165" progId="Equation.DSMT4">
                  <p:embed/>
                  <p:pic>
                    <p:nvPicPr>
                      <p:cNvPr id="0" name="图片 6"/>
                      <p:cNvPicPr/>
                      <p:nvPr/>
                    </p:nvPicPr>
                    <p:blipFill>
                      <a:blip r:embed="rId12"/>
                      <a:stretch>
                        <a:fillRect/>
                      </a:stretch>
                    </p:blipFill>
                    <p:spPr>
                      <a:xfrm>
                        <a:off x="8109585" y="3726180"/>
                        <a:ext cx="250190" cy="241935"/>
                      </a:xfrm>
                      <a:prstGeom prst="rect">
                        <a:avLst/>
                      </a:prstGeom>
                      <a:noFill/>
                      <a:ln w="9525">
                        <a:noFill/>
                        <a:miter/>
                      </a:ln>
                    </p:spPr>
                  </p:pic>
                </p:oleObj>
              </mc:Fallback>
            </mc:AlternateContent>
          </a:graphicData>
        </a:graphic>
      </p:graphicFrame>
      <p:graphicFrame>
        <p:nvGraphicFramePr>
          <p:cNvPr id="13" name="对象 -2147482331"/>
          <p:cNvGraphicFramePr/>
          <p:nvPr/>
        </p:nvGraphicFramePr>
        <p:xfrm>
          <a:off x="9693910" y="3758248"/>
          <a:ext cx="250190" cy="226060"/>
        </p:xfrm>
        <a:graphic>
          <a:graphicData uri="http://schemas.openxmlformats.org/presentationml/2006/ole">
            <mc:AlternateContent xmlns:mc="http://schemas.openxmlformats.org/markup-compatibility/2006">
              <mc:Choice xmlns:v="urn:schemas-microsoft-com:vml" Requires="v">
                <p:oleObj spid="_x0000_s47310" r:id="rId13" imgW="152400" imgH="165100" progId="Equation.DSMT4">
                  <p:embed/>
                </p:oleObj>
              </mc:Choice>
              <mc:Fallback>
                <p:oleObj r:id="rId13" imgW="152400" imgH="165100" progId="Equation.DSMT4">
                  <p:embed/>
                  <p:pic>
                    <p:nvPicPr>
                      <p:cNvPr id="0" name="图片 6"/>
                      <p:cNvPicPr/>
                      <p:nvPr/>
                    </p:nvPicPr>
                    <p:blipFill>
                      <a:blip r:embed="rId14"/>
                      <a:stretch>
                        <a:fillRect/>
                      </a:stretch>
                    </p:blipFill>
                    <p:spPr>
                      <a:xfrm>
                        <a:off x="9693910" y="3758248"/>
                        <a:ext cx="250190" cy="226060"/>
                      </a:xfrm>
                      <a:prstGeom prst="rect">
                        <a:avLst/>
                      </a:prstGeom>
                      <a:noFill/>
                      <a:ln w="9525">
                        <a:noFill/>
                        <a:miter/>
                      </a:ln>
                    </p:spPr>
                  </p:pic>
                </p:oleObj>
              </mc:Fallback>
            </mc:AlternateContent>
          </a:graphicData>
        </a:graphic>
      </p:graphicFrame>
      <p:graphicFrame>
        <p:nvGraphicFramePr>
          <p:cNvPr id="15" name="对象 -2147482325"/>
          <p:cNvGraphicFramePr>
            <a:graphicFrameLocks noChangeAspect="1"/>
          </p:cNvGraphicFramePr>
          <p:nvPr/>
        </p:nvGraphicFramePr>
        <p:xfrm>
          <a:off x="3750945" y="5085080"/>
          <a:ext cx="3468370" cy="487680"/>
        </p:xfrm>
        <a:graphic>
          <a:graphicData uri="http://schemas.openxmlformats.org/presentationml/2006/ole">
            <mc:AlternateContent xmlns:mc="http://schemas.openxmlformats.org/markup-compatibility/2006">
              <mc:Choice xmlns:v="urn:schemas-microsoft-com:vml" Requires="v">
                <p:oleObj spid="_x0000_s47311" r:id="rId15" imgW="1752600" imgH="241300" progId="Equation.DSMT4">
                  <p:embed/>
                </p:oleObj>
              </mc:Choice>
              <mc:Fallback>
                <p:oleObj r:id="rId15" imgW="1752600" imgH="241300" progId="Equation.DSMT4">
                  <p:embed/>
                  <p:pic>
                    <p:nvPicPr>
                      <p:cNvPr id="0" name="图片 9"/>
                      <p:cNvPicPr/>
                      <p:nvPr/>
                    </p:nvPicPr>
                    <p:blipFill>
                      <a:blip r:embed="rId16"/>
                      <a:stretch>
                        <a:fillRect/>
                      </a:stretch>
                    </p:blipFill>
                    <p:spPr>
                      <a:xfrm>
                        <a:off x="3750945" y="5085080"/>
                        <a:ext cx="3468370" cy="487680"/>
                      </a:xfrm>
                      <a:prstGeom prst="rect">
                        <a:avLst/>
                      </a:prstGeom>
                      <a:noFill/>
                      <a:ln w="9525">
                        <a:noFill/>
                        <a:miter/>
                      </a:ln>
                    </p:spPr>
                  </p:pic>
                </p:oleObj>
              </mc:Fallback>
            </mc:AlternateContent>
          </a:graphicData>
        </a:graphic>
      </p:graphicFrame>
      <p:graphicFrame>
        <p:nvGraphicFramePr>
          <p:cNvPr id="17" name="对象 -2147482332"/>
          <p:cNvGraphicFramePr>
            <a:graphicFrameLocks noChangeAspect="1"/>
          </p:cNvGraphicFramePr>
          <p:nvPr/>
        </p:nvGraphicFramePr>
        <p:xfrm>
          <a:off x="1062355" y="4364990"/>
          <a:ext cx="2163445" cy="392430"/>
        </p:xfrm>
        <a:graphic>
          <a:graphicData uri="http://schemas.openxmlformats.org/presentationml/2006/ole">
            <mc:AlternateContent xmlns:mc="http://schemas.openxmlformats.org/markup-compatibility/2006">
              <mc:Choice xmlns:v="urn:schemas-microsoft-com:vml" Requires="v">
                <p:oleObj spid="_x0000_s47312" r:id="rId17" imgW="1358900" imgH="241300" progId="Equation.DSMT4">
                  <p:embed/>
                </p:oleObj>
              </mc:Choice>
              <mc:Fallback>
                <p:oleObj r:id="rId17" imgW="1358900" imgH="241300" progId="Equation.DSMT4">
                  <p:embed/>
                  <p:pic>
                    <p:nvPicPr>
                      <p:cNvPr id="0" name="图片 3"/>
                      <p:cNvPicPr/>
                      <p:nvPr/>
                    </p:nvPicPr>
                    <p:blipFill>
                      <a:blip r:embed="rId18"/>
                      <a:stretch>
                        <a:fillRect/>
                      </a:stretch>
                    </p:blipFill>
                    <p:spPr>
                      <a:xfrm>
                        <a:off x="1062355" y="4364990"/>
                        <a:ext cx="2163445" cy="392430"/>
                      </a:xfrm>
                      <a:prstGeom prst="rect">
                        <a:avLst/>
                      </a:prstGeom>
                      <a:noFill/>
                      <a:ln w="9525">
                        <a:noFill/>
                        <a:miter/>
                      </a:ln>
                    </p:spPr>
                  </p:pic>
                </p:oleObj>
              </mc:Fallback>
            </mc:AlternateContent>
          </a:graphicData>
        </a:graphic>
      </p:graphicFrame>
      <p:graphicFrame>
        <p:nvGraphicFramePr>
          <p:cNvPr id="19" name="对象 -2147482331"/>
          <p:cNvGraphicFramePr/>
          <p:nvPr/>
        </p:nvGraphicFramePr>
        <p:xfrm>
          <a:off x="8109585" y="4509135"/>
          <a:ext cx="250190" cy="241935"/>
        </p:xfrm>
        <a:graphic>
          <a:graphicData uri="http://schemas.openxmlformats.org/presentationml/2006/ole">
            <mc:AlternateContent xmlns:mc="http://schemas.openxmlformats.org/markup-compatibility/2006">
              <mc:Choice xmlns:v="urn:schemas-microsoft-com:vml" Requires="v">
                <p:oleObj spid="_x0000_s47313" r:id="rId19" imgW="152400" imgH="177165" progId="Equation.DSMT4">
                  <p:embed/>
                </p:oleObj>
              </mc:Choice>
              <mc:Fallback>
                <p:oleObj r:id="rId19" imgW="152400" imgH="177165" progId="Equation.DSMT4">
                  <p:embed/>
                  <p:pic>
                    <p:nvPicPr>
                      <p:cNvPr id="0" name="图片 6"/>
                      <p:cNvPicPr/>
                      <p:nvPr/>
                    </p:nvPicPr>
                    <p:blipFill>
                      <a:blip r:embed="rId12"/>
                      <a:stretch>
                        <a:fillRect/>
                      </a:stretch>
                    </p:blipFill>
                    <p:spPr>
                      <a:xfrm>
                        <a:off x="8109585" y="4509135"/>
                        <a:ext cx="250190" cy="241935"/>
                      </a:xfrm>
                      <a:prstGeom prst="rect">
                        <a:avLst/>
                      </a:prstGeom>
                      <a:noFill/>
                      <a:ln w="9525">
                        <a:noFill/>
                        <a:miter/>
                      </a:ln>
                    </p:spPr>
                  </p:pic>
                </p:oleObj>
              </mc:Fallback>
            </mc:AlternateContent>
          </a:graphicData>
        </a:graphic>
      </p:graphicFrame>
      <p:graphicFrame>
        <p:nvGraphicFramePr>
          <p:cNvPr id="21" name="对象 -2147482331"/>
          <p:cNvGraphicFramePr/>
          <p:nvPr/>
        </p:nvGraphicFramePr>
        <p:xfrm>
          <a:off x="9765665" y="4478973"/>
          <a:ext cx="250190" cy="226060"/>
        </p:xfrm>
        <a:graphic>
          <a:graphicData uri="http://schemas.openxmlformats.org/presentationml/2006/ole">
            <mc:AlternateContent xmlns:mc="http://schemas.openxmlformats.org/markup-compatibility/2006">
              <mc:Choice xmlns:v="urn:schemas-microsoft-com:vml" Requires="v">
                <p:oleObj spid="_x0000_s47314" r:id="rId20" imgW="152400" imgH="165100" progId="Equation.DSMT4">
                  <p:embed/>
                </p:oleObj>
              </mc:Choice>
              <mc:Fallback>
                <p:oleObj r:id="rId20" imgW="152400" imgH="165100" progId="Equation.DSMT4">
                  <p:embed/>
                  <p:pic>
                    <p:nvPicPr>
                      <p:cNvPr id="0" name="图片 6"/>
                      <p:cNvPicPr/>
                      <p:nvPr/>
                    </p:nvPicPr>
                    <p:blipFill>
                      <a:blip r:embed="rId14"/>
                      <a:stretch>
                        <a:fillRect/>
                      </a:stretch>
                    </p:blipFill>
                    <p:spPr>
                      <a:xfrm>
                        <a:off x="9765665" y="4478973"/>
                        <a:ext cx="250190" cy="22606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1</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选取上证50ETF为期权标的，数据选取2019年10月24日-2020年4月30日上证50ETF的日收盘价；采用上海同业拆借（SHIBOR）隔夜利率衡量无风险利率；以上数据来至wind。</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2</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在模型假设上，首先假设期权市场上该类套利机极易被发现，换句话说，前一日收盘价出现套利机会，次日一开盘投资者便可以获得这个套利机会；交易费用上，一张50ETF期权合约中国结算公司收取0.3元，经手费2元，行权0.6元，其余费用归券商所有，券商一般收取7元/张、10元/张到20元/张，本例中假设每张合约为10元的成本，对应单位标的一次完整的交易成本为0.001元，初始本金为200000。</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3" name="表格 22"/>
          <p:cNvGraphicFramePr/>
          <p:nvPr>
            <p:custDataLst>
              <p:tags r:id="rId1"/>
            </p:custDataLst>
            <p:extLst>
              <p:ext uri="{D42A27DB-BD31-4B8C-83A1-F6EECF244321}">
                <p14:modId xmlns:p14="http://schemas.microsoft.com/office/powerpoint/2010/main" val="1102819039"/>
              </p:ext>
            </p:extLst>
          </p:nvPr>
        </p:nvGraphicFramePr>
        <p:xfrm>
          <a:off x="1844675" y="4149090"/>
          <a:ext cx="8530590" cy="2286000"/>
        </p:xfrm>
        <a:graphic>
          <a:graphicData uri="http://schemas.openxmlformats.org/drawingml/2006/table">
            <a:tbl>
              <a:tblPr firstRow="1" bandRow="1">
                <a:tableStyleId>{5C22544A-7EE6-4342-B048-85BDC9FD1C3A}</a:tableStyleId>
              </a:tblPr>
              <a:tblGrid>
                <a:gridCol w="4265295"/>
                <a:gridCol w="4265295"/>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期权标的</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上证50交易型开放式指数证券投资基金</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上市日期</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2019年10月24日</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合约类型</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认购期权和认沽期权</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合约单位</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10000份</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行权方式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到期日行权（欧式）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策略交易费用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10元/张</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由于在这模型中考虑到交易成本费用，因此，修正理论模型，当</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，可采用多头套利模式，卖出认购期权C，买入认沽期权P和现货，获得套期收益：</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当</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，采用空头套利模式，买入认购期权C，卖出认沽期权P和融券卖出现货，现金无风险投资，持有到期并交割还券，获得套期收益</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对象 -2147482324"/>
          <p:cNvGraphicFramePr>
            <a:graphicFrameLocks noChangeAspect="1"/>
          </p:cNvGraphicFramePr>
          <p:nvPr/>
        </p:nvGraphicFramePr>
        <p:xfrm>
          <a:off x="6741160" y="1594485"/>
          <a:ext cx="2979420" cy="378460"/>
        </p:xfrm>
        <a:graphic>
          <a:graphicData uri="http://schemas.openxmlformats.org/presentationml/2006/ole">
            <mc:AlternateContent xmlns:mc="http://schemas.openxmlformats.org/markup-compatibility/2006">
              <mc:Choice xmlns:v="urn:schemas-microsoft-com:vml" Requires="v">
                <p:oleObj spid="_x0000_s48209" r:id="rId3" imgW="1905000" imgH="241300" progId="Equation.DSMT4">
                  <p:embed/>
                </p:oleObj>
              </mc:Choice>
              <mc:Fallback>
                <p:oleObj r:id="rId3" imgW="1905000" imgH="241300" progId="Equation.DSMT4">
                  <p:embed/>
                  <p:pic>
                    <p:nvPicPr>
                      <p:cNvPr id="0" name="图片 3075"/>
                      <p:cNvPicPr/>
                      <p:nvPr/>
                    </p:nvPicPr>
                    <p:blipFill>
                      <a:blip r:embed="rId4"/>
                      <a:stretch>
                        <a:fillRect/>
                      </a:stretch>
                    </p:blipFill>
                    <p:spPr>
                      <a:xfrm>
                        <a:off x="6741160" y="1594485"/>
                        <a:ext cx="2979420" cy="378460"/>
                      </a:xfrm>
                      <a:prstGeom prst="rect">
                        <a:avLst/>
                      </a:prstGeom>
                      <a:noFill/>
                      <a:ln w="9525">
                        <a:noFill/>
                        <a:miter/>
                      </a:ln>
                    </p:spPr>
                  </p:pic>
                </p:oleObj>
              </mc:Fallback>
            </mc:AlternateContent>
          </a:graphicData>
        </a:graphic>
      </p:graphicFrame>
      <p:graphicFrame>
        <p:nvGraphicFramePr>
          <p:cNvPr id="3" name="对象 -2147482323"/>
          <p:cNvGraphicFramePr>
            <a:graphicFrameLocks noChangeAspect="1"/>
          </p:cNvGraphicFramePr>
          <p:nvPr/>
        </p:nvGraphicFramePr>
        <p:xfrm>
          <a:off x="6957060" y="1988820"/>
          <a:ext cx="3506470" cy="394970"/>
        </p:xfrm>
        <a:graphic>
          <a:graphicData uri="http://schemas.openxmlformats.org/presentationml/2006/ole">
            <mc:AlternateContent xmlns:mc="http://schemas.openxmlformats.org/markup-compatibility/2006">
              <mc:Choice xmlns:v="urn:schemas-microsoft-com:vml" Requires="v">
                <p:oleObj spid="_x0000_s48210" r:id="rId5" imgW="2184400" imgH="241300" progId="Equation.DSMT4">
                  <p:embed/>
                </p:oleObj>
              </mc:Choice>
              <mc:Fallback>
                <p:oleObj r:id="rId5" imgW="2184400" imgH="241300" progId="Equation.DSMT4">
                  <p:embed/>
                  <p:pic>
                    <p:nvPicPr>
                      <p:cNvPr id="0" name="图片 2"/>
                      <p:cNvPicPr/>
                      <p:nvPr/>
                    </p:nvPicPr>
                    <p:blipFill>
                      <a:blip r:embed="rId6"/>
                      <a:stretch>
                        <a:fillRect/>
                      </a:stretch>
                    </p:blipFill>
                    <p:spPr>
                      <a:xfrm>
                        <a:off x="6957060" y="1988820"/>
                        <a:ext cx="3506470" cy="394970"/>
                      </a:xfrm>
                      <a:prstGeom prst="rect">
                        <a:avLst/>
                      </a:prstGeom>
                      <a:noFill/>
                      <a:ln w="9525">
                        <a:noFill/>
                        <a:miter/>
                      </a:ln>
                    </p:spPr>
                  </p:pic>
                </p:oleObj>
              </mc:Fallback>
            </mc:AlternateContent>
          </a:graphicData>
        </a:graphic>
      </p:graphicFrame>
      <p:graphicFrame>
        <p:nvGraphicFramePr>
          <p:cNvPr id="10" name="对象 9"/>
          <p:cNvGraphicFramePr/>
          <p:nvPr/>
        </p:nvGraphicFramePr>
        <p:xfrm>
          <a:off x="548640" y="2431415"/>
          <a:ext cx="2519045" cy="367665"/>
        </p:xfrm>
        <a:graphic>
          <a:graphicData uri="http://schemas.openxmlformats.org/presentationml/2006/ole">
            <mc:AlternateContent xmlns:mc="http://schemas.openxmlformats.org/markup-compatibility/2006">
              <mc:Choice xmlns:v="urn:schemas-microsoft-com:vml" Requires="v">
                <p:oleObj spid="_x0000_s48211" r:id="rId7" imgW="1752600" imgH="241300" progId="Equation.DSMT4">
                  <p:embed/>
                </p:oleObj>
              </mc:Choice>
              <mc:Fallback>
                <p:oleObj r:id="rId7" imgW="1752600" imgH="241300" progId="Equation.DSMT4">
                  <p:embed/>
                  <p:pic>
                    <p:nvPicPr>
                      <p:cNvPr id="0" name="图片 10"/>
                      <p:cNvPicPr/>
                      <p:nvPr/>
                    </p:nvPicPr>
                    <p:blipFill>
                      <a:blip r:embed="rId8"/>
                      <a:stretch>
                        <a:fillRect/>
                      </a:stretch>
                    </p:blipFill>
                    <p:spPr>
                      <a:xfrm>
                        <a:off x="548640" y="2431415"/>
                        <a:ext cx="2519045" cy="367665"/>
                      </a:xfrm>
                      <a:prstGeom prst="rect">
                        <a:avLst/>
                      </a:prstGeom>
                      <a:noFill/>
                      <a:ln w="9525">
                        <a:noFill/>
                        <a:miter/>
                      </a:ln>
                    </p:spPr>
                  </p:pic>
                </p:oleObj>
              </mc:Fallback>
            </mc:AlternateContent>
          </a:graphicData>
        </a:graphic>
      </p:graphicFrame>
      <p:graphicFrame>
        <p:nvGraphicFramePr>
          <p:cNvPr id="7" name="对象 -2147482321"/>
          <p:cNvGraphicFramePr>
            <a:graphicFrameLocks noChangeAspect="1"/>
          </p:cNvGraphicFramePr>
          <p:nvPr/>
        </p:nvGraphicFramePr>
        <p:xfrm>
          <a:off x="5085080" y="2811780"/>
          <a:ext cx="3679825" cy="407670"/>
        </p:xfrm>
        <a:graphic>
          <a:graphicData uri="http://schemas.openxmlformats.org/presentationml/2006/ole">
            <mc:AlternateContent xmlns:mc="http://schemas.openxmlformats.org/markup-compatibility/2006">
              <mc:Choice xmlns:v="urn:schemas-microsoft-com:vml" Requires="v">
                <p:oleObj spid="_x0000_s48212" r:id="rId9" imgW="2222500" imgH="241300" progId="Equation.DSMT4">
                  <p:embed/>
                </p:oleObj>
              </mc:Choice>
              <mc:Fallback>
                <p:oleObj r:id="rId9" imgW="2222500" imgH="241300" progId="Equation.DSMT4">
                  <p:embed/>
                  <p:pic>
                    <p:nvPicPr>
                      <p:cNvPr id="0" name="图片 11"/>
                      <p:cNvPicPr/>
                      <p:nvPr/>
                    </p:nvPicPr>
                    <p:blipFill>
                      <a:blip r:embed="rId10"/>
                      <a:stretch>
                        <a:fillRect/>
                      </a:stretch>
                    </p:blipFill>
                    <p:spPr>
                      <a:xfrm>
                        <a:off x="5085080" y="2811780"/>
                        <a:ext cx="3679825" cy="4076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2.期权风险对冲的含义</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期权风险对冲的关键是对风险的度量</a:t>
            </a:r>
          </a:p>
          <a:p>
            <a:pPr marL="285750" indent="-285750">
              <a:lnSpc>
                <a:spcPct val="170000"/>
              </a:lnSpc>
              <a:buFont typeface="Arial" panose="020B0604020202020204" pitchFamily="34" charset="0"/>
              <a:buChar char="•"/>
            </a:pPr>
            <a:r>
              <a:rPr sz="1600" b="1" dirty="0" smtClean="0"/>
              <a:t>希腊值（Greeks）方法</a:t>
            </a:r>
            <a:r>
              <a:rPr lang="en-US" sz="1600" dirty="0" smtClean="0"/>
              <a:t>——</a:t>
            </a:r>
            <a:r>
              <a:rPr sz="1600" dirty="0" smtClean="0"/>
              <a:t>首先可以通过基于Taylor展示式的资产组合价值随市场因子变化的二阶形式来展现</a:t>
            </a:r>
          </a:p>
          <a:p>
            <a:pPr>
              <a:lnSpc>
                <a:spcPct val="170000"/>
              </a:lnSpc>
            </a:pPr>
            <a:endParaRPr lang="zh-CN" sz="1600" dirty="0" smtClean="0"/>
          </a:p>
          <a:p>
            <a:pPr>
              <a:lnSpc>
                <a:spcPct val="170000"/>
              </a:lnSpc>
            </a:pPr>
            <a:endParaRPr lang="zh-CN" sz="1600" dirty="0" smtClean="0"/>
          </a:p>
          <a:p>
            <a:pPr>
              <a:lnSpc>
                <a:spcPct val="170000"/>
              </a:lnSpc>
            </a:pPr>
            <a:r>
              <a:rPr lang="zh-CN" altLang="en-US" sz="1600" dirty="0" smtClean="0"/>
              <a:t>令期权价格为</a:t>
            </a:r>
            <a:r>
              <a:rPr lang="en-US" altLang="zh-CN" sz="1600" dirty="0" smtClean="0"/>
              <a:t>                                 </a:t>
            </a:r>
            <a:r>
              <a:rPr lang="zh-CN" altLang="en-US" sz="1600" dirty="0" smtClean="0"/>
              <a:t>，其中，</a:t>
            </a:r>
            <a:r>
              <a:rPr lang="en-US" altLang="zh-CN" sz="1600" dirty="0" smtClean="0"/>
              <a:t>  </a:t>
            </a:r>
            <a:r>
              <a:rPr lang="zh-CN" altLang="en-US" sz="1600" dirty="0" smtClean="0"/>
              <a:t>表示标的物资产的当前价格，</a:t>
            </a:r>
            <a:r>
              <a:rPr lang="en-US" altLang="zh-CN" sz="1600" dirty="0" smtClean="0"/>
              <a:t>  </a:t>
            </a:r>
            <a:r>
              <a:rPr lang="zh-CN" altLang="en-US" sz="1600" dirty="0" smtClean="0"/>
              <a:t>表示当前时间，</a:t>
            </a:r>
            <a:r>
              <a:rPr lang="en-US" altLang="zh-CN" sz="1600" dirty="0" smtClean="0"/>
              <a:t> </a:t>
            </a:r>
            <a:r>
              <a:rPr lang="zh-CN" altLang="en-US" sz="1600" dirty="0" smtClean="0"/>
              <a:t>表示无风险利率，</a:t>
            </a:r>
            <a:r>
              <a:rPr lang="en-US" altLang="zh-CN" sz="1600" dirty="0" smtClean="0"/>
              <a:t>  </a:t>
            </a:r>
            <a:r>
              <a:rPr lang="zh-CN" altLang="en-US" sz="1600" dirty="0" smtClean="0"/>
              <a:t>表示标的物资产价格的波动率，则期权价格的泰勒展开式为：</a:t>
            </a:r>
          </a:p>
          <a:p>
            <a:pPr>
              <a:lnSpc>
                <a:spcPct val="170000"/>
              </a:lnSpc>
            </a:pPr>
            <a:endParaRPr lang="zh-CN" altLang="en-US" sz="1600" dirty="0" smtClean="0"/>
          </a:p>
          <a:p>
            <a:pPr>
              <a:lnSpc>
                <a:spcPct val="170000"/>
              </a:lnSpc>
            </a:pPr>
            <a:endParaRPr lang="zh-CN" altLang="en-US" sz="1600" dirty="0" smtClean="0"/>
          </a:p>
          <a:p>
            <a:pPr>
              <a:lnSpc>
                <a:spcPct val="170000"/>
              </a:lnSpc>
            </a:pPr>
            <a:r>
              <a:rPr lang="zh-CN" altLang="en-US" sz="1600" dirty="0" smtClean="0"/>
              <a:t>式（11-</a:t>
            </a:r>
            <a:r>
              <a:rPr lang="en-US" altLang="zh-CN" sz="1600" dirty="0" smtClean="0"/>
              <a:t>4</a:t>
            </a:r>
            <a:r>
              <a:rPr lang="zh-CN" altLang="en-US" sz="1600" dirty="0" smtClean="0"/>
              <a:t>）中的导数项便是希腊值。期权的希腊值就是这样一套风险管理工具，是量化期权头寸各种风险因素的一种指标。通过希腊值，可以动态管理市场中的各种风险敞口，并根据对价格变动方向或价格波动率的预期构造出各种各样的期权策略。</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9" name="对象 -2147482210"/>
          <p:cNvGraphicFramePr/>
          <p:nvPr/>
        </p:nvGraphicFramePr>
        <p:xfrm>
          <a:off x="4005580" y="3369310"/>
          <a:ext cx="187325" cy="232410"/>
        </p:xfrm>
        <a:graphic>
          <a:graphicData uri="http://schemas.openxmlformats.org/presentationml/2006/ole">
            <mc:AlternateContent xmlns:mc="http://schemas.openxmlformats.org/markup-compatibility/2006">
              <mc:Choice xmlns:v="urn:schemas-microsoft-com:vml" Requires="v">
                <p:oleObj spid="_x0000_s4217" r:id="rId3" imgW="139700" imgH="177165" progId="Equation.DSMT4">
                  <p:embed/>
                </p:oleObj>
              </mc:Choice>
              <mc:Fallback>
                <p:oleObj r:id="rId3" imgW="139700" imgH="177165" progId="Equation.DSMT4">
                  <p:embed/>
                  <p:pic>
                    <p:nvPicPr>
                      <p:cNvPr id="0" name="图片 3"/>
                      <p:cNvPicPr/>
                      <p:nvPr/>
                    </p:nvPicPr>
                    <p:blipFill>
                      <a:blip r:embed="rId4"/>
                      <a:stretch>
                        <a:fillRect/>
                      </a:stretch>
                    </p:blipFill>
                    <p:spPr>
                      <a:xfrm>
                        <a:off x="4005580" y="3369310"/>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9924415" y="3419158"/>
          <a:ext cx="183515" cy="165100"/>
        </p:xfrm>
        <a:graphic>
          <a:graphicData uri="http://schemas.openxmlformats.org/presentationml/2006/ole">
            <mc:AlternateContent xmlns:mc="http://schemas.openxmlformats.org/markup-compatibility/2006">
              <mc:Choice xmlns:v="urn:schemas-microsoft-com:vml" Requires="v">
                <p:oleObj spid="_x0000_s4218" r:id="rId5" imgW="152400" imgH="139700" progId="Equation.DSMT4">
                  <p:embed/>
                </p:oleObj>
              </mc:Choice>
              <mc:Fallback>
                <p:oleObj r:id="rId5" imgW="152400" imgH="139700" progId="Equation.DSMT4">
                  <p:embed/>
                  <p:pic>
                    <p:nvPicPr>
                      <p:cNvPr id="0" name="图片 6"/>
                      <p:cNvPicPr/>
                      <p:nvPr/>
                    </p:nvPicPr>
                    <p:blipFill>
                      <a:blip r:embed="rId6"/>
                      <a:stretch>
                        <a:fillRect/>
                      </a:stretch>
                    </p:blipFill>
                    <p:spPr>
                      <a:xfrm>
                        <a:off x="9924415" y="3419158"/>
                        <a:ext cx="183515" cy="165100"/>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6790055" y="3403918"/>
          <a:ext cx="95885" cy="180340"/>
        </p:xfrm>
        <a:graphic>
          <a:graphicData uri="http://schemas.openxmlformats.org/presentationml/2006/ole">
            <mc:AlternateContent xmlns:mc="http://schemas.openxmlformats.org/markup-compatibility/2006">
              <mc:Choice xmlns:v="urn:schemas-microsoft-com:vml" Requires="v">
                <p:oleObj spid="_x0000_s4219" r:id="rId7" imgW="88265" imgH="152400" progId="Equation.DSMT4">
                  <p:embed/>
                </p:oleObj>
              </mc:Choice>
              <mc:Fallback>
                <p:oleObj r:id="rId7" imgW="88265" imgH="152400" progId="Equation.DSMT4">
                  <p:embed/>
                  <p:pic>
                    <p:nvPicPr>
                      <p:cNvPr id="0" name="图片 7"/>
                      <p:cNvPicPr/>
                      <p:nvPr/>
                    </p:nvPicPr>
                    <p:blipFill>
                      <a:blip r:embed="rId8"/>
                      <a:stretch>
                        <a:fillRect/>
                      </a:stretch>
                    </p:blipFill>
                    <p:spPr>
                      <a:xfrm>
                        <a:off x="6790055" y="3403918"/>
                        <a:ext cx="95885" cy="180340"/>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8253730" y="3356610"/>
          <a:ext cx="158750" cy="187960"/>
        </p:xfrm>
        <a:graphic>
          <a:graphicData uri="http://schemas.openxmlformats.org/presentationml/2006/ole">
            <mc:AlternateContent xmlns:mc="http://schemas.openxmlformats.org/markup-compatibility/2006">
              <mc:Choice xmlns:v="urn:schemas-microsoft-com:vml" Requires="v">
                <p:oleObj spid="_x0000_s4220" r:id="rId9" imgW="114300" imgH="127000" progId="Equation.DSMT4">
                  <p:embed/>
                </p:oleObj>
              </mc:Choice>
              <mc:Fallback>
                <p:oleObj r:id="rId9" imgW="114300" imgH="127000" progId="Equation.DSMT4">
                  <p:embed/>
                  <p:pic>
                    <p:nvPicPr>
                      <p:cNvPr id="0" name="图片 10"/>
                      <p:cNvPicPr/>
                      <p:nvPr/>
                    </p:nvPicPr>
                    <p:blipFill>
                      <a:blip r:embed="rId10"/>
                      <a:stretch>
                        <a:fillRect/>
                      </a:stretch>
                    </p:blipFill>
                    <p:spPr>
                      <a:xfrm>
                        <a:off x="8253730" y="3356610"/>
                        <a:ext cx="158750" cy="187960"/>
                      </a:xfrm>
                      <a:prstGeom prst="rect">
                        <a:avLst/>
                      </a:prstGeom>
                      <a:noFill/>
                      <a:ln w="38100">
                        <a:noFill/>
                        <a:miter/>
                      </a:ln>
                    </p:spPr>
                  </p:pic>
                </p:oleObj>
              </mc:Fallback>
            </mc:AlternateContent>
          </a:graphicData>
        </a:graphic>
      </p:graphicFrame>
      <p:graphicFrame>
        <p:nvGraphicFramePr>
          <p:cNvPr id="2" name="对象 -2147482203"/>
          <p:cNvGraphicFramePr>
            <a:graphicFrameLocks noChangeAspect="1"/>
          </p:cNvGraphicFramePr>
          <p:nvPr/>
        </p:nvGraphicFramePr>
        <p:xfrm>
          <a:off x="3065145" y="2420620"/>
          <a:ext cx="6272530" cy="850265"/>
        </p:xfrm>
        <a:graphic>
          <a:graphicData uri="http://schemas.openxmlformats.org/presentationml/2006/ole">
            <mc:AlternateContent xmlns:mc="http://schemas.openxmlformats.org/markup-compatibility/2006">
              <mc:Choice xmlns:v="urn:schemas-microsoft-com:vml" Requires="v">
                <p:oleObj spid="_x0000_s4221" r:id="rId11" imgW="2705100" imgH="469900" progId="Equation.DSMT4">
                  <p:embed/>
                </p:oleObj>
              </mc:Choice>
              <mc:Fallback>
                <p:oleObj r:id="rId11" imgW="2705100" imgH="469900" progId="Equation.DSMT4">
                  <p:embed/>
                  <p:pic>
                    <p:nvPicPr>
                      <p:cNvPr id="0" name="图片 18"/>
                      <p:cNvPicPr/>
                      <p:nvPr/>
                    </p:nvPicPr>
                    <p:blipFill>
                      <a:blip r:embed="rId12"/>
                      <a:stretch>
                        <a:fillRect/>
                      </a:stretch>
                    </p:blipFill>
                    <p:spPr>
                      <a:xfrm>
                        <a:off x="3065145" y="2420620"/>
                        <a:ext cx="6272530" cy="850265"/>
                      </a:xfrm>
                      <a:prstGeom prst="rect">
                        <a:avLst/>
                      </a:prstGeom>
                      <a:noFill/>
                      <a:ln w="38100">
                        <a:noFill/>
                        <a:miter/>
                      </a:ln>
                    </p:spPr>
                  </p:pic>
                </p:oleObj>
              </mc:Fallback>
            </mc:AlternateContent>
          </a:graphicData>
        </a:graphic>
      </p:graphicFrame>
      <p:pic>
        <p:nvPicPr>
          <p:cNvPr id="3" name="图片 -2147482611"/>
          <p:cNvPicPr>
            <a:picLocks noChangeAspect="1"/>
          </p:cNvPicPr>
          <p:nvPr/>
        </p:nvPicPr>
        <p:blipFill>
          <a:blip r:embed="rId13"/>
          <a:stretch>
            <a:fillRect/>
          </a:stretch>
        </p:blipFill>
        <p:spPr>
          <a:xfrm>
            <a:off x="1772920" y="3327400"/>
            <a:ext cx="1511300" cy="307975"/>
          </a:xfrm>
          <a:prstGeom prst="rect">
            <a:avLst/>
          </a:prstGeom>
          <a:noFill/>
          <a:ln w="9525">
            <a:noFill/>
          </a:ln>
        </p:spPr>
      </p:pic>
      <p:graphicFrame>
        <p:nvGraphicFramePr>
          <p:cNvPr id="4" name="对象 -2147482606"/>
          <p:cNvGraphicFramePr>
            <a:graphicFrameLocks noChangeAspect="1"/>
          </p:cNvGraphicFramePr>
          <p:nvPr/>
        </p:nvGraphicFramePr>
        <p:xfrm>
          <a:off x="3065145" y="4220845"/>
          <a:ext cx="6296025" cy="800735"/>
        </p:xfrm>
        <a:graphic>
          <a:graphicData uri="http://schemas.openxmlformats.org/presentationml/2006/ole">
            <mc:AlternateContent xmlns:mc="http://schemas.openxmlformats.org/markup-compatibility/2006">
              <mc:Choice xmlns:v="urn:schemas-microsoft-com:vml" Requires="v">
                <p:oleObj spid="_x0000_s4222" r:id="rId14" imgW="3314700" imgH="419100" progId="Equation.DSMT4">
                  <p:embed/>
                </p:oleObj>
              </mc:Choice>
              <mc:Fallback>
                <p:oleObj r:id="rId14" imgW="3314700" imgH="419100" progId="Equation.DSMT4">
                  <p:embed/>
                  <p:pic>
                    <p:nvPicPr>
                      <p:cNvPr id="0" name="图片 19"/>
                      <p:cNvPicPr/>
                      <p:nvPr/>
                    </p:nvPicPr>
                    <p:blipFill>
                      <a:blip r:embed="rId15"/>
                      <a:stretch>
                        <a:fillRect/>
                      </a:stretch>
                    </p:blipFill>
                    <p:spPr>
                      <a:xfrm>
                        <a:off x="3065145" y="4220845"/>
                        <a:ext cx="6296025" cy="800735"/>
                      </a:xfrm>
                      <a:prstGeom prst="rect">
                        <a:avLst/>
                      </a:prstGeom>
                      <a:noFill/>
                      <a:ln w="38100">
                        <a:noFill/>
                        <a:miter/>
                      </a:ln>
                    </p:spPr>
                  </p:pic>
                </p:oleObj>
              </mc:Fallback>
            </mc:AlternateContent>
          </a:graphicData>
        </a:graphic>
      </p:graphicFrame>
      <p:sp>
        <p:nvSpPr>
          <p:cNvPr id="21" name="文本框 20"/>
          <p:cNvSpPr txBox="1"/>
          <p:nvPr/>
        </p:nvSpPr>
        <p:spPr>
          <a:xfrm>
            <a:off x="9838055" y="2661920"/>
            <a:ext cx="1472565" cy="368300"/>
          </a:xfrm>
          <a:prstGeom prst="rect">
            <a:avLst/>
          </a:prstGeom>
          <a:noFill/>
        </p:spPr>
        <p:txBody>
          <a:bodyPr wrap="square" rtlCol="0">
            <a:spAutoFit/>
          </a:bodyPr>
          <a:lstStyle/>
          <a:p>
            <a:r>
              <a:rPr lang="zh-CN" altLang="en-US"/>
              <a:t>（11-</a:t>
            </a:r>
            <a:r>
              <a:rPr lang="en-US" altLang="zh-CN"/>
              <a:t>3</a:t>
            </a:r>
            <a:r>
              <a:rPr lang="zh-CN" altLang="en-US"/>
              <a:t>）</a:t>
            </a:r>
          </a:p>
        </p:txBody>
      </p:sp>
      <p:sp>
        <p:nvSpPr>
          <p:cNvPr id="22" name="文本框 21"/>
          <p:cNvSpPr txBox="1"/>
          <p:nvPr/>
        </p:nvSpPr>
        <p:spPr>
          <a:xfrm>
            <a:off x="9924415" y="4509135"/>
            <a:ext cx="1472565" cy="368300"/>
          </a:xfrm>
          <a:prstGeom prst="rect">
            <a:avLst/>
          </a:prstGeom>
          <a:noFill/>
        </p:spPr>
        <p:txBody>
          <a:bodyPr wrap="square" rtlCol="0">
            <a:spAutoFit/>
          </a:bodyPr>
          <a:lstStyle/>
          <a:p>
            <a:r>
              <a:rPr lang="zh-CN" altLang="en-US"/>
              <a:t>（11-</a:t>
            </a:r>
            <a:r>
              <a:rPr lang="en-US" altLang="zh-CN"/>
              <a:t>4</a:t>
            </a:r>
            <a:r>
              <a:rPr lang="zh-CN" altLang="en-US"/>
              <a:t>）</a:t>
            </a: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600" dirty="0" smtClean="0">
                <a:latin typeface="Times New Roman" panose="02020603050405020304" pitchFamily="18" charset="0"/>
                <a:cs typeface="Times New Roman" panose="02020603050405020304" pitchFamily="18" charset="0"/>
              </a:rPr>
              <a:t>我们对2020年7月23日至2020年12月25日的数据进行回测，结果如图11-7、11-8所示。将每日获得的平均收益率与上证50ETF收益率进行比较，可知在7-10月间平均收益率较大，此时上证50ETF也是振幅比较大的阶段，即在波动性大的时候，这个策略更能体现其价值，获得更高的收益。期权套利平均的收益基本是优于上证50ETF收益的，并且，在上证指数和上证50ETF收益率下降的时候，这个套利策略能扭转收益下降的局面，获得正向收益。</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9" name="图表 8"/>
          <p:cNvGraphicFramePr/>
          <p:nvPr/>
        </p:nvGraphicFramePr>
        <p:xfrm>
          <a:off x="7677785" y="1052830"/>
          <a:ext cx="4223385" cy="3822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1779270" y="1245235"/>
          <a:ext cx="5898515" cy="34905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本策略最终取得累计收益率9.97%，</a:t>
            </a:r>
            <a:r>
              <a:rPr sz="1800" dirty="0" smtClean="0">
                <a:latin typeface="Times New Roman" panose="02020603050405020304" pitchFamily="18" charset="0"/>
                <a:cs typeface="Times New Roman" panose="02020603050405020304" pitchFamily="18" charset="0"/>
              </a:rPr>
              <a:t>年化收益率达到</a:t>
            </a:r>
            <a:r>
              <a:rPr lang="en-US" sz="1800" dirty="0" smtClean="0">
                <a:latin typeface="Times New Roman" panose="02020603050405020304" pitchFamily="18" charset="0"/>
                <a:cs typeface="Times New Roman" panose="02020603050405020304" pitchFamily="18" charset="0"/>
              </a:rPr>
              <a:t>24</a:t>
            </a:r>
            <a:r>
              <a:rPr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而最大回撤仅为0.00%；</a:t>
            </a:r>
            <a:r>
              <a:rPr sz="1800" dirty="0" smtClean="0">
                <a:latin typeface="Times New Roman" panose="02020603050405020304" pitchFamily="18" charset="0"/>
                <a:cs typeface="Times New Roman" panose="02020603050405020304" pitchFamily="18" charset="0"/>
              </a:rPr>
              <a:t>夏普比率为</a:t>
            </a:r>
            <a:r>
              <a:rPr lang="en-US" sz="1800" dirty="0" smtClean="0">
                <a:latin typeface="Times New Roman" panose="02020603050405020304" pitchFamily="18" charset="0"/>
                <a:cs typeface="Times New Roman" panose="02020603050405020304" pitchFamily="18" charset="0"/>
              </a:rPr>
              <a:t>1.61</a:t>
            </a:r>
            <a:r>
              <a:rPr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说明该策略效果相对较好。</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r>
              <a:rPr sz="1800" b="1" dirty="0" smtClean="0">
                <a:latin typeface="Times New Roman" panose="02020603050405020304" pitchFamily="18" charset="0"/>
                <a:cs typeface="Times New Roman" panose="02020603050405020304" pitchFamily="18" charset="0"/>
                <a:sym typeface="+mn-ea"/>
              </a:rPr>
              <a:t>策略评价</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期权平价关系的成立表示着我国又向成熟的证券市场迈出了一步，股票市场和期权市场信息传递较为通畅，期权市场已经很大程度上发挥了自己的作用，具有其作为金融衍生品所特有的价格发现、套利定价、信息揭示和提高资源配置效率等功能，期权市场的运行具有一定的规律性。为保障期权市场的风险控制与价格发现的功能，我国应继续学习成熟证券市场进行交易种类和制度的完善，指导期权合理定价，陆续增发其他期权以保证市场的连续性和完整。</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extLst>
              <p:ext uri="{D42A27DB-BD31-4B8C-83A1-F6EECF244321}">
                <p14:modId xmlns:p14="http://schemas.microsoft.com/office/powerpoint/2010/main" val="3411977515"/>
              </p:ext>
            </p:extLst>
          </p:nvPr>
        </p:nvGraphicFramePr>
        <p:xfrm>
          <a:off x="1628775" y="1556385"/>
          <a:ext cx="8529320" cy="762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累计收益率</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年化收益率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最大回撤率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夏普比率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9.97%</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24%</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0.00%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1.61</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zh-CN" sz="1600" b="1" dirty="0" smtClean="0">
                <a:latin typeface="Times New Roman" panose="02020603050405020304" pitchFamily="18" charset="0"/>
                <a:cs typeface="Times New Roman" panose="02020603050405020304" pitchFamily="18" charset="0"/>
              </a:rPr>
              <a:t>（</a:t>
            </a:r>
            <a:r>
              <a:rPr lang="en-US" altLang="zh-CN" sz="1600" b="1" dirty="0" smtClean="0">
                <a:latin typeface="Times New Roman" panose="02020603050405020304" pitchFamily="18" charset="0"/>
                <a:cs typeface="Times New Roman" panose="02020603050405020304" pitchFamily="18" charset="0"/>
              </a:rPr>
              <a:t>part1</a:t>
            </a:r>
            <a:r>
              <a:rPr lang="zh-CN" sz="1600" b="1" dirty="0" smtClean="0">
                <a:latin typeface="Times New Roman" panose="02020603050405020304" pitchFamily="18" charset="0"/>
                <a:cs typeface="Times New Roman" panose="02020603050405020304" pitchFamily="18" charset="0"/>
              </a:rPr>
              <a:t>）</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nvPr>
        </p:nvGraphicFramePr>
        <p:xfrm>
          <a:off x="2708910" y="1196340"/>
          <a:ext cx="8136890" cy="5577840"/>
        </p:xfrm>
        <a:graphic>
          <a:graphicData uri="http://schemas.openxmlformats.org/drawingml/2006/table">
            <a:tbl>
              <a:tblPr firstRow="1" bandRow="1">
                <a:tableStyleId>{5C22544A-7EE6-4342-B048-85BDC9FD1C3A}</a:tableStyleId>
              </a:tblPr>
              <a:tblGrid>
                <a:gridCol w="8136890"/>
              </a:tblGrid>
              <a:tr h="557784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endParaRPr lang="zh-CN" altLang="en-US" sz="1200" b="0">
                        <a:solidFill>
                          <a:schemeClr val="tx1"/>
                        </a:solidFill>
                      </a:endParaRPr>
                    </a:p>
                    <a:p>
                      <a:pPr>
                        <a:buNone/>
                      </a:pPr>
                      <a:r>
                        <a:rPr lang="zh-CN" altLang="en-US" sz="1200" b="0">
                          <a:solidFill>
                            <a:schemeClr val="tx1"/>
                          </a:solidFill>
                        </a:rPr>
                        <a:t>def excel_to_data(path):</a:t>
                      </a:r>
                    </a:p>
                    <a:p>
                      <a:pPr>
                        <a:buNone/>
                      </a:pPr>
                      <a:r>
                        <a:rPr lang="zh-CN" altLang="en-US" sz="1200" b="0">
                          <a:solidFill>
                            <a:schemeClr val="tx1"/>
                          </a:solidFill>
                        </a:rPr>
                        <a:t>    ws=pd.read_excel(path,sheet_name='Sheet1',header=None,keep_default_na=False)</a:t>
                      </a:r>
                    </a:p>
                    <a:p>
                      <a:pPr>
                        <a:buNone/>
                      </a:pPr>
                      <a:r>
                        <a:rPr lang="zh-CN" altLang="en-US" sz="1200" b="0">
                          <a:solidFill>
                            <a:schemeClr val="tx1"/>
                          </a:solidFill>
                        </a:rPr>
                        <a:t>    del ws[0]</a:t>
                      </a:r>
                    </a:p>
                    <a:p>
                      <a:pPr>
                        <a:buNone/>
                      </a:pPr>
                      <a:r>
                        <a:rPr lang="zh-CN" altLang="en-US" sz="1200" b="0">
                          <a:solidFill>
                            <a:schemeClr val="tx1"/>
                          </a:solidFill>
                        </a:rPr>
                        <a:t>    data=np.array(ws.iloc[:,:])</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mark=excel_to_data('PCP.xlsx')</a:t>
                      </a:r>
                    </a:p>
                    <a:p>
                      <a:pPr>
                        <a:buNone/>
                      </a:pPr>
                      <a:r>
                        <a:rPr lang="zh-CN" altLang="en-US" sz="1200" b="0">
                          <a:solidFill>
                            <a:schemeClr val="tx1"/>
                          </a:solidFill>
                        </a:rPr>
                        <a:t># 数据说明：mark中第一列保存期权行权价格，第二类保存到期期限，第三列保存期权类型（C/P 1/0）</a:t>
                      </a:r>
                    </a:p>
                    <a:p>
                      <a:pPr>
                        <a:buNone/>
                      </a:pPr>
                      <a:r>
                        <a:rPr lang="zh-CN" altLang="en-US" sz="1200" b="0">
                          <a:solidFill>
                            <a:schemeClr val="tx1"/>
                          </a:solidFill>
                        </a:rPr>
                        <a:t># 数据区间：2015.7.23-2015.12.25上证50ETF期权（当前还上市交易的84个期权合约品种）的日收盘价，共计105个交易日</a:t>
                      </a:r>
                    </a:p>
                    <a:p>
                      <a:pPr>
                        <a:buNone/>
                      </a:pPr>
                      <a:r>
                        <a:rPr lang="zh-CN" altLang="en-US" sz="1200" b="0">
                          <a:solidFill>
                            <a:schemeClr val="tx1"/>
                          </a:solidFill>
                        </a:rPr>
                        <a:t>#          无风险利率选用一年期的shibor，期权标的为上证50ETF收盘价</a:t>
                      </a:r>
                    </a:p>
                    <a:p>
                      <a:pPr>
                        <a:buNone/>
                      </a:pPr>
                      <a:r>
                        <a:rPr lang="zh-CN" altLang="en-US" sz="1200" b="0">
                          <a:solidFill>
                            <a:schemeClr val="tx1"/>
                          </a:solidFill>
                        </a:rPr>
                        <a:t># 数据缺失：数据中期权价格为零的，表示数据缺失</a:t>
                      </a:r>
                    </a:p>
                    <a:p>
                      <a:pPr>
                        <a:buNone/>
                      </a:pPr>
                      <a:r>
                        <a:rPr lang="zh-CN" altLang="en-US" sz="1200" b="0">
                          <a:solidFill>
                            <a:schemeClr val="tx1"/>
                          </a:solidFill>
                        </a:rPr>
                        <a:t># 数据来源：wind数据库</a:t>
                      </a:r>
                    </a:p>
                    <a:p>
                      <a:pPr>
                        <a:buNone/>
                      </a:pPr>
                      <a:r>
                        <a:rPr lang="zh-CN" altLang="en-US" sz="1200" b="0">
                          <a:solidFill>
                            <a:schemeClr val="tx1"/>
                          </a:solidFill>
                        </a:rPr>
                        <a:t># 模型假设：1.假设期权市场上该类套利机会极易被发现，换句话说，</a:t>
                      </a:r>
                    </a:p>
                    <a:p>
                      <a:pPr>
                        <a:buNone/>
                      </a:pPr>
                      <a:r>
                        <a:rPr lang="zh-CN" altLang="en-US" sz="1200" b="0">
                          <a:solidFill>
                            <a:schemeClr val="tx1"/>
                          </a:solidFill>
                        </a:rPr>
                        <a:t>#            前一日收盘价出现套利机会，次日一开盘投资者便可以获得这个套利机会；</a:t>
                      </a:r>
                    </a:p>
                    <a:p>
                      <a:pPr>
                        <a:buNone/>
                      </a:pPr>
                      <a:r>
                        <a:rPr lang="zh-CN" altLang="en-US" sz="1200" b="0">
                          <a:solidFill>
                            <a:schemeClr val="tx1"/>
                          </a:solidFill>
                        </a:rPr>
                        <a:t>#          2.一张50ETF期权合约中国结算公司收取0.3元，经手费2元，行权0.6元，</a:t>
                      </a:r>
                    </a:p>
                    <a:p>
                      <a:pPr>
                        <a:buNone/>
                      </a:pPr>
                      <a:r>
                        <a:rPr lang="zh-CN" altLang="en-US" sz="1200" b="0">
                          <a:solidFill>
                            <a:schemeClr val="tx1"/>
                          </a:solidFill>
                        </a:rPr>
                        <a:t>#            其余费用归券商所有，券商一般收取7元/张、10元/张到20元/张，本例中假设每张合约为10元的成本，</a:t>
                      </a:r>
                    </a:p>
                    <a:p>
                      <a:pPr>
                        <a:buNone/>
                      </a:pPr>
                      <a:r>
                        <a:rPr lang="zh-CN" altLang="en-US" sz="1200" b="0">
                          <a:solidFill>
                            <a:schemeClr val="tx1"/>
                          </a:solidFill>
                        </a:rPr>
                        <a:t>#            对应单位标的一次完整的交易成本为0.001元。</a:t>
                      </a:r>
                    </a:p>
                    <a:p>
                      <a:pPr>
                        <a:buNone/>
                      </a:pPr>
                      <a:r>
                        <a:rPr lang="zh-CN" altLang="en-US" sz="1200" b="0">
                          <a:solidFill>
                            <a:schemeClr val="tx1"/>
                          </a:solidFill>
                        </a:rPr>
                        <a:t>ws=pd.read_excel('PCP.xlsx',sheet_name='Sheet2',header=None,keep_default_na=False)</a:t>
                      </a:r>
                    </a:p>
                  </a:txBody>
                  <a:tcPr>
                    <a:solidFill>
                      <a:schemeClr val="bg2">
                        <a:lumMod val="90000"/>
                      </a:schemeClr>
                    </a:solidFill>
                  </a:tcPr>
                </a:tc>
              </a:tr>
            </a:tbl>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nvPr>
        </p:nvGraphicFramePr>
        <p:xfrm>
          <a:off x="73025" y="1557020"/>
          <a:ext cx="5646420" cy="5212080"/>
        </p:xfrm>
        <a:graphic>
          <a:graphicData uri="http://schemas.openxmlformats.org/drawingml/2006/table">
            <a:tbl>
              <a:tblPr firstRow="1" bandRow="1">
                <a:tableStyleId>{5C22544A-7EE6-4342-B048-85BDC9FD1C3A}</a:tableStyleId>
              </a:tblPr>
              <a:tblGrid>
                <a:gridCol w="5646420"/>
              </a:tblGrid>
              <a:tr h="5212080">
                <a:tc>
                  <a:txBody>
                    <a:bodyPr/>
                    <a:lstStyle/>
                    <a:p>
                      <a:pPr>
                        <a:buNone/>
                      </a:pPr>
                      <a:r>
                        <a:rPr lang="zh-CN" altLang="en-US" sz="1200" b="0">
                          <a:solidFill>
                            <a:schemeClr val="tx1"/>
                          </a:solidFill>
                        </a:rPr>
                        <a:t>data=np.array(ws)</a:t>
                      </a:r>
                    </a:p>
                    <a:p>
                      <a:pPr>
                        <a:buNone/>
                      </a:pPr>
                      <a:r>
                        <a:rPr lang="zh-CN" altLang="en-US" sz="1200" b="0">
                          <a:solidFill>
                            <a:schemeClr val="tx1"/>
                          </a:solidFill>
                        </a:rPr>
                        <a:t>tc=0.001#交易成本</a:t>
                      </a:r>
                    </a:p>
                    <a:p>
                      <a:pPr>
                        <a:buNone/>
                      </a:pPr>
                      <a:r>
                        <a:rPr lang="zh-CN" altLang="en-US" sz="1200" b="0">
                          <a:solidFill>
                            <a:schemeClr val="tx1"/>
                          </a:solidFill>
                        </a:rPr>
                        <a:t>hang=len(data)</a:t>
                      </a:r>
                    </a:p>
                    <a:p>
                      <a:pPr>
                        <a:buNone/>
                      </a:pPr>
                      <a:r>
                        <a:rPr lang="zh-CN" altLang="en-US" sz="1200" b="0">
                          <a:solidFill>
                            <a:schemeClr val="tx1"/>
                          </a:solidFill>
                        </a:rPr>
                        <a:t>lie=len(mark.T)</a:t>
                      </a:r>
                    </a:p>
                    <a:p>
                      <a:pPr>
                        <a:buNone/>
                      </a:pPr>
                      <a:r>
                        <a:rPr lang="zh-CN" altLang="en-US" sz="1200" b="0">
                          <a:solidFill>
                            <a:schemeClr val="tx1"/>
                          </a:solidFill>
                        </a:rPr>
                        <a:t>index=np.zeros([int(lie/2),2])</a:t>
                      </a:r>
                    </a:p>
                    <a:p>
                      <a:pPr>
                        <a:buNone/>
                      </a:pPr>
                      <a:r>
                        <a:rPr lang="zh-CN" altLang="en-US" sz="1200" b="0">
                          <a:solidFill>
                            <a:schemeClr val="tx1"/>
                          </a:solidFill>
                        </a:rPr>
                        <a:t># 匹配同到期期限、同行权价格和不同类型的期权合约</a:t>
                      </a:r>
                    </a:p>
                    <a:p>
                      <a:pPr>
                        <a:buNone/>
                      </a:pPr>
                      <a:r>
                        <a:rPr lang="zh-CN" altLang="en-US" sz="1200" b="0">
                          <a:solidFill>
                            <a:schemeClr val="tx1"/>
                          </a:solidFill>
                        </a:rPr>
                        <a:t>n=-1</a:t>
                      </a:r>
                    </a:p>
                    <a:p>
                      <a:pPr>
                        <a:buNone/>
                      </a:pPr>
                      <a:r>
                        <a:rPr lang="zh-CN" altLang="en-US" sz="1200" b="0">
                          <a:solidFill>
                            <a:schemeClr val="tx1"/>
                          </a:solidFill>
                        </a:rPr>
                        <a:t>for i in range(0,lie-1):</a:t>
                      </a:r>
                    </a:p>
                    <a:p>
                      <a:pPr>
                        <a:buNone/>
                      </a:pPr>
                      <a:r>
                        <a:rPr lang="zh-CN" altLang="en-US" sz="1200" b="0">
                          <a:solidFill>
                            <a:schemeClr val="tx1"/>
                          </a:solidFill>
                        </a:rPr>
                        <a:t>    for j in range(i+1,lie):</a:t>
                      </a:r>
                    </a:p>
                    <a:p>
                      <a:pPr>
                        <a:buNone/>
                      </a:pPr>
                      <a:r>
                        <a:rPr lang="zh-CN" altLang="en-US" sz="1200" b="0">
                          <a:solidFill>
                            <a:schemeClr val="tx1"/>
                          </a:solidFill>
                        </a:rPr>
                        <a:t>        if mark[0][i]==mark[0,j]and mark[1][i]==mark[1][j] and mark[2][i]+mark[2][j]==1:</a:t>
                      </a:r>
                    </a:p>
                    <a:p>
                      <a:pPr>
                        <a:buNone/>
                      </a:pPr>
                      <a:r>
                        <a:rPr lang="zh-CN" altLang="en-US" sz="1200" b="0">
                          <a:solidFill>
                            <a:schemeClr val="tx1"/>
                          </a:solidFill>
                        </a:rPr>
                        <a:t>            n=n+1</a:t>
                      </a:r>
                    </a:p>
                    <a:p>
                      <a:pPr>
                        <a:buNone/>
                      </a:pPr>
                      <a:r>
                        <a:rPr lang="zh-CN" altLang="en-US" sz="1200" b="0">
                          <a:solidFill>
                            <a:schemeClr val="tx1"/>
                          </a:solidFill>
                        </a:rPr>
                        <a:t>            if mark[2][i]==1:</a:t>
                      </a:r>
                    </a:p>
                    <a:p>
                      <a:pPr>
                        <a:buNone/>
                      </a:pPr>
                      <a:r>
                        <a:rPr lang="zh-CN" altLang="en-US" sz="1200" b="0">
                          <a:solidFill>
                            <a:schemeClr val="tx1"/>
                          </a:solidFill>
                        </a:rPr>
                        <a:t>                index[n][0]=i</a:t>
                      </a:r>
                    </a:p>
                    <a:p>
                      <a:pPr>
                        <a:buNone/>
                      </a:pPr>
                      <a:r>
                        <a:rPr lang="zh-CN" altLang="en-US" sz="1200" b="0">
                          <a:solidFill>
                            <a:schemeClr val="tx1"/>
                          </a:solidFill>
                        </a:rPr>
                        <a:t>                index[n][1]=j</a:t>
                      </a:r>
                    </a:p>
                    <a:p>
                      <a:pPr>
                        <a:buNone/>
                      </a:pPr>
                      <a:r>
                        <a:rPr lang="zh-CN" altLang="en-US" sz="1200" b="0">
                          <a:solidFill>
                            <a:schemeClr val="tx1"/>
                          </a:solidFill>
                        </a:rPr>
                        <a:t>            else:</a:t>
                      </a:r>
                    </a:p>
                    <a:p>
                      <a:pPr>
                        <a:buNone/>
                      </a:pPr>
                      <a:r>
                        <a:rPr lang="zh-CN" altLang="en-US" sz="1200" b="0">
                          <a:solidFill>
                            <a:schemeClr val="tx1"/>
                          </a:solidFill>
                        </a:rPr>
                        <a:t>                index[n][0]=i</a:t>
                      </a:r>
                    </a:p>
                    <a:p>
                      <a:pPr>
                        <a:buNone/>
                      </a:pPr>
                      <a:r>
                        <a:rPr lang="zh-CN" altLang="en-US" sz="1200" b="0">
                          <a:solidFill>
                            <a:schemeClr val="tx1"/>
                          </a:solidFill>
                        </a:rPr>
                        <a:t>                index[n][1]=j</a:t>
                      </a:r>
                    </a:p>
                    <a:p>
                      <a:pPr>
                        <a:buNone/>
                      </a:pPr>
                      <a:r>
                        <a:rPr lang="zh-CN" altLang="en-US" sz="1200" b="0">
                          <a:solidFill>
                            <a:schemeClr val="tx1"/>
                          </a:solidFill>
                        </a:rPr>
                        <a:t>hang_sub=len(index)</a:t>
                      </a:r>
                    </a:p>
                    <a:p>
                      <a:pPr>
                        <a:buNone/>
                      </a:pPr>
                      <a:r>
                        <a:rPr lang="zh-CN" altLang="en-US" sz="1200" b="0">
                          <a:solidFill>
                            <a:schemeClr val="tx1"/>
                          </a:solidFill>
                        </a:rPr>
                        <a:t>result=np.zeros((1,7*hang_sub*hang))</a:t>
                      </a:r>
                    </a:p>
                    <a:p>
                      <a:pPr>
                        <a:buNone/>
                      </a:pPr>
                      <a:r>
                        <a:rPr lang="zh-CN" altLang="en-US" sz="1200" b="0">
                          <a:solidFill>
                            <a:schemeClr val="tx1"/>
                          </a:solidFill>
                        </a:rPr>
                        <a:t>result=result.reshape(hang_sub,7,hang)</a:t>
                      </a:r>
                    </a:p>
                    <a:p>
                      <a:pPr>
                        <a:buNone/>
                      </a:pPr>
                      <a:r>
                        <a:rPr lang="zh-CN" altLang="en-US" sz="1200" b="0">
                          <a:solidFill>
                            <a:schemeClr val="tx1"/>
                          </a:solidFill>
                        </a:rPr>
                        <a:t>res=np.zeros((1,7*hang_sub*hang))</a:t>
                      </a:r>
                    </a:p>
                    <a:p>
                      <a:pPr>
                        <a:buNone/>
                      </a:pPr>
                      <a:r>
                        <a:rPr lang="zh-CN" altLang="en-US" sz="1200" b="0">
                          <a:solidFill>
                            <a:schemeClr val="tx1"/>
                          </a:solidFill>
                        </a:rPr>
                        <a:t>res=result.reshape(hang_sub,7,hang)</a:t>
                      </a:r>
                    </a:p>
                    <a:p>
                      <a:pPr>
                        <a:buNone/>
                      </a:pPr>
                      <a:r>
                        <a:rPr lang="zh-CN" altLang="en-US" sz="1200" b="0">
                          <a:solidFill>
                            <a:schemeClr val="tx1"/>
                          </a:solidFill>
                        </a:rPr>
                        <a:t>for i in range(0,hang_sub):</a:t>
                      </a:r>
                    </a:p>
                    <a:p>
                      <a:pPr>
                        <a:buNone/>
                      </a:pPr>
                      <a:r>
                        <a:rPr lang="zh-CN" altLang="en-US" sz="1200" b="0">
                          <a:solidFill>
                            <a:schemeClr val="tx1"/>
                          </a:solidFill>
                        </a:rPr>
                        <a:t>    result[i][0]=data.T[0]</a:t>
                      </a:r>
                    </a:p>
                    <a:p>
                      <a:pPr>
                        <a:buNone/>
                      </a:pPr>
                      <a:r>
                        <a:rPr lang="zh-CN" altLang="en-US" sz="1200" b="0">
                          <a:solidFill>
                            <a:schemeClr val="tx1"/>
                          </a:solidFill>
                        </a:rPr>
                        <a:t>    result[i][1]=data.T[int(index[i][0])+1]</a:t>
                      </a:r>
                    </a:p>
                    <a:p>
                      <a:pPr>
                        <a:buNone/>
                      </a:pPr>
                      <a:r>
                        <a:rPr lang="zh-CN" altLang="en-US" sz="1200" b="0">
                          <a:solidFill>
                            <a:schemeClr val="tx1"/>
                          </a:solidFill>
                        </a:rPr>
                        <a:t>    #提取看涨期权数据</a:t>
                      </a:r>
                    </a:p>
                    <a:p>
                      <a:pPr>
                        <a:buNone/>
                      </a:pPr>
                      <a:r>
                        <a:rPr lang="zh-CN" altLang="en-US" sz="1200" b="0">
                          <a:solidFill>
                            <a:schemeClr val="tx1"/>
                          </a:solidFill>
                        </a:rPr>
                        <a:t>    result[i][2]=data.T[int(index[i][1])+1]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2" name="表格 1"/>
          <p:cNvGraphicFramePr/>
          <p:nvPr>
            <p:custDataLst>
              <p:tags r:id="rId2"/>
            </p:custDataLst>
          </p:nvPr>
        </p:nvGraphicFramePr>
        <p:xfrm>
          <a:off x="6313805" y="692785"/>
          <a:ext cx="5873115" cy="6003925"/>
        </p:xfrm>
        <a:graphic>
          <a:graphicData uri="http://schemas.openxmlformats.org/drawingml/2006/table">
            <a:tbl>
              <a:tblPr firstRow="1" bandRow="1">
                <a:tableStyleId>{5C22544A-7EE6-4342-B048-85BDC9FD1C3A}</a:tableStyleId>
              </a:tblPr>
              <a:tblGrid>
                <a:gridCol w="5873115"/>
              </a:tblGrid>
              <a:tr h="6003925">
                <a:tc>
                  <a:txBody>
                    <a:bodyPr/>
                    <a:lstStyle/>
                    <a:p>
                      <a:pPr>
                        <a:buNone/>
                      </a:pPr>
                      <a:r>
                        <a:rPr lang="zh-CN" altLang="en-US" sz="1200" b="0">
                          <a:solidFill>
                            <a:schemeClr val="tx1"/>
                          </a:solidFill>
                        </a:rPr>
                        <a:t>    #提取看跌期权数据</a:t>
                      </a:r>
                    </a:p>
                    <a:p>
                      <a:pPr>
                        <a:buNone/>
                      </a:pPr>
                      <a:r>
                        <a:rPr lang="zh-CN" altLang="en-US" sz="1200" b="0">
                          <a:solidFill>
                            <a:schemeClr val="tx1"/>
                          </a:solidFill>
                        </a:rPr>
                        <a:t>    result[i][3]=(result[i][3]+1)*mark[0][int(index[i][0])]</a:t>
                      </a:r>
                    </a:p>
                    <a:p>
                      <a:pPr>
                        <a:buNone/>
                      </a:pPr>
                      <a:r>
                        <a:rPr lang="zh-CN" altLang="en-US" sz="1200" b="0">
                          <a:solidFill>
                            <a:schemeClr val="tx1"/>
                          </a:solidFill>
                        </a:rPr>
                        <a:t>    #提取行权价格数据</a:t>
                      </a:r>
                    </a:p>
                    <a:p>
                      <a:pPr>
                        <a:buNone/>
                      </a:pPr>
                      <a:r>
                        <a:rPr lang="zh-CN" altLang="en-US" sz="1200" b="0">
                          <a:solidFill>
                            <a:schemeClr val="tx1"/>
                          </a:solidFill>
                        </a:rPr>
                        <a:t>    result[i][4]=data.T[85]</a:t>
                      </a:r>
                    </a:p>
                    <a:p>
                      <a:pPr>
                        <a:buNone/>
                      </a:pPr>
                      <a:r>
                        <a:rPr lang="zh-CN" altLang="en-US" sz="1200" b="0">
                          <a:solidFill>
                            <a:schemeClr val="tx1"/>
                          </a:solidFill>
                        </a:rPr>
                        <a:t>    #提取上证50ETF现货数据</a:t>
                      </a:r>
                    </a:p>
                    <a:p>
                      <a:pPr>
                        <a:buNone/>
                      </a:pPr>
                      <a:r>
                        <a:rPr lang="zh-CN" altLang="en-US" sz="1200" b="0">
                          <a:solidFill>
                            <a:schemeClr val="tx1"/>
                          </a:solidFill>
                        </a:rPr>
                        <a:t>    result[i][5]=data.T[86]/100</a:t>
                      </a:r>
                    </a:p>
                    <a:p>
                      <a:pPr>
                        <a:buNone/>
                      </a:pPr>
                      <a:r>
                        <a:rPr lang="zh-CN" altLang="en-US" sz="1200" b="0">
                          <a:solidFill>
                            <a:schemeClr val="tx1"/>
                          </a:solidFill>
                        </a:rPr>
                        <a:t>    #提取一年期shibor数据</a:t>
                      </a:r>
                    </a:p>
                    <a:p>
                      <a:pPr>
                        <a:buNone/>
                      </a:pPr>
                      <a:r>
                        <a:rPr lang="zh-CN" altLang="en-US" sz="1200" b="0">
                          <a:solidFill>
                            <a:schemeClr val="tx1"/>
                          </a:solidFill>
                        </a:rPr>
                        <a:t>    result[i][6]=(-data.T[0]+mark[1][int(index[i][0])])/365</a:t>
                      </a:r>
                    </a:p>
                    <a:p>
                      <a:pPr>
                        <a:buNone/>
                      </a:pPr>
                      <a:endParaRPr lang="zh-CN" altLang="en-US" sz="1200" b="0">
                        <a:solidFill>
                          <a:schemeClr val="tx1"/>
                        </a:solidFill>
                      </a:endParaRPr>
                    </a:p>
                    <a:p>
                      <a:pPr>
                        <a:buNone/>
                      </a:pPr>
                      <a:r>
                        <a:rPr lang="zh-CN" altLang="en-US" sz="1200" b="0">
                          <a:solidFill>
                            <a:schemeClr val="tx1"/>
                          </a:solidFill>
                        </a:rPr>
                        <a:t>for i in range(0,hang_sub):</a:t>
                      </a:r>
                    </a:p>
                    <a:p>
                      <a:pPr>
                        <a:buNone/>
                      </a:pPr>
                      <a:r>
                        <a:rPr lang="zh-CN" altLang="en-US" sz="1200" b="0">
                          <a:solidFill>
                            <a:schemeClr val="tx1"/>
                          </a:solidFill>
                        </a:rPr>
                        <a:t>    for j in range(0,hang):</a:t>
                      </a:r>
                    </a:p>
                    <a:p>
                      <a:pPr>
                        <a:buNone/>
                      </a:pPr>
                      <a:r>
                        <a:rPr lang="zh-CN" altLang="en-US" sz="1200" b="0">
                          <a:solidFill>
                            <a:schemeClr val="tx1"/>
                          </a:solidFill>
                        </a:rPr>
                        <a:t>        res[i][0][j]=result[i][0][j]</a:t>
                      </a:r>
                    </a:p>
                    <a:p>
                      <a:pPr>
                        <a:buNone/>
                      </a:pPr>
                      <a:r>
                        <a:rPr lang="zh-CN" altLang="en-US" sz="1200" b="0">
                          <a:solidFill>
                            <a:schemeClr val="tx1"/>
                          </a:solidFill>
                        </a:rPr>
                        <a:t>        if not(result[i][1][j]==0 or result[i][2][j]==0):</a:t>
                      </a:r>
                    </a:p>
                    <a:p>
                      <a:pPr>
                        <a:buNone/>
                      </a:pPr>
                      <a:r>
                        <a:rPr lang="zh-CN" altLang="en-US" sz="1200" b="0">
                          <a:solidFill>
                            <a:schemeClr val="tx1"/>
                          </a:solidFill>
                        </a:rPr>
                        <a:t>        #交易日期、C、P、K、S、r（一年期shibor）、t（年）</a:t>
                      </a:r>
                    </a:p>
                    <a:p>
                      <a:pPr>
                        <a:buNone/>
                      </a:pPr>
                      <a:r>
                        <a:rPr lang="zh-CN" altLang="en-US" sz="1200" b="0">
                          <a:solidFill>
                            <a:schemeClr val="tx1"/>
                          </a:solidFill>
                        </a:rPr>
                        <a:t>        #1       2  3  4  5  6              7</a:t>
                      </a:r>
                    </a:p>
                    <a:p>
                      <a:pPr>
                        <a:buNone/>
                      </a:pPr>
                      <a:r>
                        <a:rPr lang="zh-CN" altLang="en-US" sz="1200" b="0">
                          <a:solidFill>
                            <a:schemeClr val="tx1"/>
                          </a:solidFill>
                        </a:rPr>
                        <a:t>            temp_ret=result[i][1][j]+result[i][3][j]*exp(-result[i][5][j]*result[i][6][j])-result[i][4][j]-result[i][2][j]</a:t>
                      </a:r>
                    </a:p>
                    <a:p>
                      <a:pPr>
                        <a:buNone/>
                      </a:pPr>
                      <a:r>
                        <a:rPr lang="zh-CN" altLang="en-US" sz="1200" b="0">
                          <a:solidFill>
                            <a:schemeClr val="tx1"/>
                          </a:solidFill>
                        </a:rPr>
                        <a:t>            #temp= C+K*exp(-rt)-S-P</a:t>
                      </a:r>
                    </a:p>
                    <a:p>
                      <a:pPr>
                        <a:buNone/>
                      </a:pPr>
                      <a:r>
                        <a:rPr lang="zh-CN" altLang="en-US" sz="1200" b="0">
                          <a:solidFill>
                            <a:schemeClr val="tx1"/>
                          </a:solidFill>
                        </a:rPr>
                        <a:t>            if np.abs(temp_ret)&gt;tc:</a:t>
                      </a:r>
                    </a:p>
                    <a:p>
                      <a:pPr>
                        <a:buNone/>
                      </a:pPr>
                      <a:r>
                        <a:rPr lang="zh-CN" altLang="en-US" sz="1200" b="0">
                          <a:solidFill>
                            <a:schemeClr val="tx1"/>
                          </a:solidFill>
                        </a:rPr>
                        <a:t>                res[i][1][j]=np.abs(temp_ret)-tc</a:t>
                      </a:r>
                    </a:p>
                    <a:p>
                      <a:pPr>
                        <a:buNone/>
                      </a:pPr>
                      <a:r>
                        <a:rPr lang="zh-CN" altLang="en-US" sz="1200" b="0">
                          <a:solidFill>
                            <a:schemeClr val="tx1"/>
                          </a:solidFill>
                        </a:rPr>
                        <a:t>                if temp_ret&gt;0:</a:t>
                      </a:r>
                    </a:p>
                    <a:p>
                      <a:pPr>
                        <a:buNone/>
                      </a:pPr>
                      <a:r>
                        <a:rPr lang="zh-CN" altLang="en-US" sz="1200" b="0">
                          <a:solidFill>
                            <a:schemeClr val="tx1"/>
                          </a:solidFill>
                        </a:rPr>
                        <a:t>                    res[i][2][j]=1#做C-P-K-S</a:t>
                      </a:r>
                    </a:p>
                    <a:p>
                      <a:pPr>
                        <a:buNone/>
                      </a:pPr>
                      <a:r>
                        <a:rPr lang="zh-CN" altLang="en-US" sz="1200" b="0">
                          <a:solidFill>
                            <a:schemeClr val="tx1"/>
                          </a:solidFill>
                        </a:rPr>
                        <a:t>                else:</a:t>
                      </a:r>
                    </a:p>
                    <a:p>
                      <a:pPr>
                        <a:buNone/>
                      </a:pPr>
                      <a:r>
                        <a:rPr lang="zh-CN" altLang="en-US" sz="1200" b="0">
                          <a:solidFill>
                            <a:schemeClr val="tx1"/>
                          </a:solidFill>
                        </a:rPr>
                        <a:t>                    res[i][2][j]=-1</a:t>
                      </a:r>
                    </a:p>
                    <a:p>
                      <a:pPr>
                        <a:buNone/>
                      </a:pPr>
                      <a:r>
                        <a:rPr lang="zh-CN" altLang="en-US" sz="1200" b="0">
                          <a:solidFill>
                            <a:schemeClr val="tx1"/>
                          </a:solidFill>
                        </a:rPr>
                        <a:t>            else:</a:t>
                      </a:r>
                    </a:p>
                    <a:p>
                      <a:pPr>
                        <a:buNone/>
                      </a:pPr>
                      <a:r>
                        <a:rPr lang="zh-CN" altLang="en-US" sz="1200" b="0">
                          <a:solidFill>
                            <a:schemeClr val="tx1"/>
                          </a:solidFill>
                        </a:rPr>
                        <a:t>                res[i][1][j]=0</a:t>
                      </a:r>
                    </a:p>
                    <a:p>
                      <a:pPr>
                        <a:buNone/>
                      </a:pPr>
                      <a:r>
                        <a:rPr lang="zh-CN" altLang="en-US" sz="1200" b="0">
                          <a:solidFill>
                            <a:schemeClr val="tx1"/>
                          </a:solidFill>
                        </a:rPr>
                        <a:t>        else:</a:t>
                      </a:r>
                    </a:p>
                    <a:p>
                      <a:pPr>
                        <a:buNone/>
                      </a:pPr>
                      <a:r>
                        <a:rPr lang="zh-CN" altLang="en-US" sz="1200" b="0">
                          <a:solidFill>
                            <a:schemeClr val="tx1"/>
                          </a:solidFill>
                        </a:rPr>
                        <a:t>            res[i][1][j]=np.nan</a:t>
                      </a:r>
                    </a:p>
                    <a:p>
                      <a:pPr>
                        <a:buNone/>
                      </a:pPr>
                      <a:r>
                        <a:rPr lang="zh-CN" altLang="en-US" sz="1200" b="0">
                          <a:solidFill>
                            <a:schemeClr val="tx1"/>
                          </a:solidFill>
                        </a:rPr>
                        <a:t>#统计收益序列</a:t>
                      </a:r>
                    </a:p>
                    <a:p>
                      <a:pPr>
                        <a:buNone/>
                      </a:pPr>
                      <a:endParaRPr lang="zh-CN" altLang="en-US" sz="1200" b="0">
                        <a:solidFill>
                          <a:schemeClr val="tx1"/>
                        </a:solidFill>
                      </a:endParaRPr>
                    </a:p>
                    <a:p>
                      <a:pPr>
                        <a:buNone/>
                      </a:pPr>
                      <a:r>
                        <a:rPr lang="zh-CN" altLang="en-US" sz="1200" b="0">
                          <a:solidFill>
                            <a:schemeClr val="tx1"/>
                          </a:solidFill>
                        </a:rPr>
                        <a:t>lie=7</a:t>
                      </a:r>
                    </a:p>
                    <a:p>
                      <a:pPr>
                        <a:buNone/>
                      </a:pPr>
                      <a:endParaRPr lang="zh-CN" altLang="en-US" sz="1200" b="0">
                        <a:solidFill>
                          <a:schemeClr val="tx1"/>
                        </a:solidFill>
                      </a:endParaRPr>
                    </a:p>
                  </a:txBody>
                  <a:tcPr>
                    <a:solidFill>
                      <a:schemeClr val="bg2">
                        <a:lumMod val="90000"/>
                      </a:schemeClr>
                    </a:solidFill>
                  </a:tcPr>
                </a:tc>
              </a:tr>
            </a:tbl>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nvPr>
        </p:nvGraphicFramePr>
        <p:xfrm>
          <a:off x="3140710" y="1628775"/>
          <a:ext cx="5873115" cy="4133215"/>
        </p:xfrm>
        <a:graphic>
          <a:graphicData uri="http://schemas.openxmlformats.org/drawingml/2006/table">
            <a:tbl>
              <a:tblPr firstRow="1" bandRow="1">
                <a:tableStyleId>{5C22544A-7EE6-4342-B048-85BDC9FD1C3A}</a:tableStyleId>
              </a:tblPr>
              <a:tblGrid>
                <a:gridCol w="5873115"/>
              </a:tblGrid>
              <a:tr h="4133215">
                <a:tc>
                  <a:txBody>
                    <a:bodyPr/>
                    <a:lstStyle/>
                    <a:p>
                      <a:pPr>
                        <a:buNone/>
                      </a:pPr>
                      <a:r>
                        <a:rPr lang="zh-CN" altLang="en-US" sz="1200" b="0">
                          <a:solidFill>
                            <a:schemeClr val="tx1"/>
                          </a:solidFill>
                        </a:rPr>
                        <a:t>lie=7</a:t>
                      </a:r>
                    </a:p>
                    <a:p>
                      <a:pPr>
                        <a:buNone/>
                      </a:pPr>
                      <a:r>
                        <a:rPr lang="zh-CN" altLang="en-US" sz="1200" b="0">
                          <a:solidFill>
                            <a:schemeClr val="tx1"/>
                          </a:solidFill>
                        </a:rPr>
                        <a:t>ret_matrix=np.zeros((hang_sub+1,hang))</a:t>
                      </a:r>
                    </a:p>
                    <a:p>
                      <a:pPr>
                        <a:buNone/>
                      </a:pPr>
                      <a:r>
                        <a:rPr lang="zh-CN" altLang="en-US" sz="1200" b="0">
                          <a:solidFill>
                            <a:schemeClr val="tx1"/>
                          </a:solidFill>
                        </a:rPr>
                        <a:t>ret=[]</a:t>
                      </a:r>
                    </a:p>
                    <a:p>
                      <a:pPr>
                        <a:buNone/>
                      </a:pPr>
                      <a:r>
                        <a:rPr lang="zh-CN" altLang="en-US" sz="1200" b="0">
                          <a:solidFill>
                            <a:schemeClr val="tx1"/>
                          </a:solidFill>
                        </a:rPr>
                        <a:t>ret_matrix[0]=result[0][0]</a:t>
                      </a:r>
                    </a:p>
                    <a:p>
                      <a:pPr>
                        <a:buNone/>
                      </a:pPr>
                      <a:r>
                        <a:rPr lang="zh-CN" altLang="en-US" sz="1200" b="0">
                          <a:solidFill>
                            <a:schemeClr val="tx1"/>
                          </a:solidFill>
                        </a:rPr>
                        <a:t>for i in range(0,hang_sub):</a:t>
                      </a:r>
                    </a:p>
                    <a:p>
                      <a:pPr>
                        <a:buNone/>
                      </a:pPr>
                      <a:r>
                        <a:rPr lang="zh-CN" altLang="en-US" sz="1200" b="0">
                          <a:solidFill>
                            <a:schemeClr val="tx1"/>
                          </a:solidFill>
                        </a:rPr>
                        <a:t>    ret_matrix[i+1]=res[i][1]</a:t>
                      </a:r>
                    </a:p>
                    <a:p>
                      <a:pPr>
                        <a:buNone/>
                      </a:pPr>
                      <a:r>
                        <a:rPr lang="zh-CN" altLang="en-US" sz="1200" b="0">
                          <a:solidFill>
                            <a:schemeClr val="tx1"/>
                          </a:solidFill>
                        </a:rPr>
                        <a:t>ret1=result[0][0]</a:t>
                      </a:r>
                    </a:p>
                    <a:p>
                      <a:pPr>
                        <a:buNone/>
                      </a:pPr>
                      <a:r>
                        <a:rPr lang="zh-CN" altLang="en-US" sz="1200" b="0">
                          <a:solidFill>
                            <a:schemeClr val="tx1"/>
                          </a:solidFill>
                        </a:rPr>
                        <a:t>ret2=np.nansum(ret_matrix[1:lie+1],0)</a:t>
                      </a:r>
                    </a:p>
                    <a:p>
                      <a:pPr>
                        <a:buNone/>
                      </a:pPr>
                      <a:r>
                        <a:rPr lang="zh-CN" altLang="en-US" sz="1200" b="0">
                          <a:solidFill>
                            <a:schemeClr val="tx1"/>
                          </a:solidFill>
                        </a:rPr>
                        <a:t>ret3=np.nanmean(ret_matrix[1:lie+1],0)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plt.plot(ret1,ret3,'r')</a:t>
                      </a:r>
                    </a:p>
                    <a:p>
                      <a:pPr>
                        <a:buNone/>
                      </a:pPr>
                      <a:r>
                        <a:rPr lang="zh-CN" altLang="en-US" sz="1200" b="0">
                          <a:solidFill>
                            <a:schemeClr val="tx1"/>
                          </a:solidFill>
                        </a:rPr>
                        <a:t>plt.xlabel("时间")</a:t>
                      </a:r>
                    </a:p>
                    <a:p>
                      <a:pPr>
                        <a:buNone/>
                      </a:pPr>
                      <a:r>
                        <a:rPr lang="zh-CN" altLang="en-US" sz="1200" b="0">
                          <a:solidFill>
                            <a:schemeClr val="tx1"/>
                          </a:solidFill>
                        </a:rPr>
                        <a:t>plt.ylabel("平均收益")</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plt.plot(ret1,ret2,'b')</a:t>
                      </a:r>
                    </a:p>
                    <a:p>
                      <a:pPr>
                        <a:buNone/>
                      </a:pPr>
                      <a:r>
                        <a:rPr lang="zh-CN" altLang="en-US" sz="1200" b="0">
                          <a:solidFill>
                            <a:schemeClr val="tx1"/>
                          </a:solidFill>
                        </a:rPr>
                        <a:t>plt.xlabel("时间")</a:t>
                      </a:r>
                    </a:p>
                    <a:p>
                      <a:pPr>
                        <a:buNone/>
                      </a:pPr>
                      <a:r>
                        <a:rPr lang="zh-CN" altLang="en-US" sz="1200" b="0">
                          <a:solidFill>
                            <a:schemeClr val="tx1"/>
                          </a:solidFill>
                        </a:rPr>
                        <a:t>plt.ylabel("累计收益")</a:t>
                      </a:r>
                    </a:p>
                    <a:p>
                      <a:pPr>
                        <a:buNone/>
                      </a:pPr>
                      <a:r>
                        <a:rPr lang="zh-CN" altLang="en-US" sz="1200" b="0">
                          <a:solidFill>
                            <a:schemeClr val="tx1"/>
                          </a:solidFill>
                        </a:rPr>
                        <a:t>plt.show()</a:t>
                      </a:r>
                    </a:p>
                  </a:txBody>
                  <a:tcPr>
                    <a:solidFill>
                      <a:schemeClr val="bg2">
                        <a:lumMod val="90000"/>
                      </a:schemeClr>
                    </a:solidFill>
                  </a:tcPr>
                </a:tc>
              </a:tr>
            </a:tbl>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1.</a:t>
            </a:r>
            <a:r>
              <a:rPr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endParaRPr lang="en-US" sz="800" b="1"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1</a:t>
            </a:r>
            <a:r>
              <a:rPr lang="zh-CN" altLang="en-US"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a:t>
            </a:r>
            <a:r>
              <a:rPr sz="2400" dirty="0" err="1" smtClean="0">
                <a:latin typeface="Times New Roman" panose="02020603050405020304" pitchFamily="18" charset="0"/>
                <a:cs typeface="Times New Roman" panose="02020603050405020304" pitchFamily="18" charset="0"/>
              </a:rPr>
              <a:t>联合对冲策略实际上是通过引入其他期权头寸，先让投资组合的</a:t>
            </a:r>
            <a:r>
              <a:rPr lang="en-US" sz="2400" dirty="0" smtClean="0">
                <a:latin typeface="Times New Roman" panose="02020603050405020304" pitchFamily="18" charset="0"/>
                <a:cs typeface="Times New Roman" panose="02020603050405020304" pitchFamily="18" charset="0"/>
              </a:rPr>
              <a:t>                  </a:t>
            </a:r>
          </a:p>
          <a:p>
            <a:pPr latinLnBrk="0">
              <a:lnSpc>
                <a:spcPct val="130000"/>
              </a:lnSpc>
              <a:spcBef>
                <a:spcPts val="0"/>
              </a:spcBef>
              <a:buFont typeface="Arial" panose="020B0604020202020204" pitchFamily="34" charset="0"/>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值变为0或者接近于0，然后再次计算组合的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值，最后通过买卖标的资产使投资组合的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值也变为0。这样投资组合就同时达到了</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中性和</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中性状态。这中对冲策略可以有效规避较大的值对对冲效果的影响。</a:t>
            </a:r>
          </a:p>
          <a:p>
            <a:pPr latinLnBrk="0">
              <a:lnSpc>
                <a:spcPct val="130000"/>
              </a:lnSpc>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2</a:t>
            </a:r>
            <a:r>
              <a:rPr lang="zh-CN" altLang="en-US"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sz="2400"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              </a:t>
            </a:r>
            <a:r>
              <a:rPr sz="2400" dirty="0" smtClean="0">
                <a:latin typeface="Times New Roman" panose="02020603050405020304" pitchFamily="18" charset="0"/>
                <a:cs typeface="Times New Roman" panose="02020603050405020304" pitchFamily="18" charset="0"/>
              </a:rPr>
              <a:t>联合对冲是引入期权和标的资产，使组合同时达到</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中性状态。但是，这种方法是比较复杂的，需要同时引入另外两个期权才能实现。</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对象 -2147482320"/>
          <p:cNvGraphicFramePr/>
          <p:nvPr>
            <p:extLst>
              <p:ext uri="{D42A27DB-BD31-4B8C-83A1-F6EECF244321}">
                <p14:modId xmlns:p14="http://schemas.microsoft.com/office/powerpoint/2010/main" val="2715661777"/>
              </p:ext>
            </p:extLst>
          </p:nvPr>
        </p:nvGraphicFramePr>
        <p:xfrm>
          <a:off x="1413099" y="1484784"/>
          <a:ext cx="863600" cy="314960"/>
        </p:xfrm>
        <a:graphic>
          <a:graphicData uri="http://schemas.openxmlformats.org/presentationml/2006/ole">
            <mc:AlternateContent xmlns:mc="http://schemas.openxmlformats.org/markup-compatibility/2006">
              <mc:Choice xmlns:v="urn:schemas-microsoft-com:vml" Requires="v">
                <p:oleObj spid="_x0000_s57634"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413099" y="1484784"/>
                        <a:ext cx="863600" cy="314960"/>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1115363630"/>
              </p:ext>
            </p:extLst>
          </p:nvPr>
        </p:nvGraphicFramePr>
        <p:xfrm>
          <a:off x="2565227" y="1484784"/>
          <a:ext cx="789940" cy="314960"/>
        </p:xfrm>
        <a:graphic>
          <a:graphicData uri="http://schemas.openxmlformats.org/presentationml/2006/ole">
            <mc:AlternateContent xmlns:mc="http://schemas.openxmlformats.org/markup-compatibility/2006">
              <mc:Choice xmlns:v="urn:schemas-microsoft-com:vml" Requires="v">
                <p:oleObj spid="_x0000_s57635"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565227" y="1484784"/>
                        <a:ext cx="789940" cy="314960"/>
                      </a:xfrm>
                      <a:prstGeom prst="rect">
                        <a:avLst/>
                      </a:prstGeom>
                      <a:noFill/>
                      <a:ln w="9525">
                        <a:noFill/>
                        <a:miter/>
                      </a:ln>
                    </p:spPr>
                  </p:pic>
                </p:oleObj>
              </mc:Fallback>
            </mc:AlternateContent>
          </a:graphicData>
        </a:graphic>
      </p:graphicFrame>
      <p:graphicFrame>
        <p:nvGraphicFramePr>
          <p:cNvPr id="7" name="对象 -2147482320"/>
          <p:cNvGraphicFramePr/>
          <p:nvPr>
            <p:extLst>
              <p:ext uri="{D42A27DB-BD31-4B8C-83A1-F6EECF244321}">
                <p14:modId xmlns:p14="http://schemas.microsoft.com/office/powerpoint/2010/main" val="382939840"/>
              </p:ext>
            </p:extLst>
          </p:nvPr>
        </p:nvGraphicFramePr>
        <p:xfrm>
          <a:off x="693019" y="1988840"/>
          <a:ext cx="863600" cy="314960"/>
        </p:xfrm>
        <a:graphic>
          <a:graphicData uri="http://schemas.openxmlformats.org/presentationml/2006/ole">
            <mc:AlternateContent xmlns:mc="http://schemas.openxmlformats.org/markup-compatibility/2006">
              <mc:Choice xmlns:v="urn:schemas-microsoft-com:vml" Requires="v">
                <p:oleObj spid="_x0000_s57636" r:id="rId7" imgW="533400" imgH="177165" progId="Equation.DSMT4">
                  <p:embed/>
                </p:oleObj>
              </mc:Choice>
              <mc:Fallback>
                <p:oleObj r:id="rId7" imgW="533400" imgH="177165" progId="Equation.DSMT4">
                  <p:embed/>
                  <p:pic>
                    <p:nvPicPr>
                      <p:cNvPr id="0" name=""/>
                      <p:cNvPicPr/>
                      <p:nvPr/>
                    </p:nvPicPr>
                    <p:blipFill>
                      <a:blip r:embed="rId4"/>
                      <a:stretch>
                        <a:fillRect/>
                      </a:stretch>
                    </p:blipFill>
                    <p:spPr>
                      <a:xfrm>
                        <a:off x="693019" y="1988840"/>
                        <a:ext cx="863600" cy="314960"/>
                      </a:xfrm>
                      <a:prstGeom prst="rect">
                        <a:avLst/>
                      </a:prstGeom>
                      <a:noFill/>
                      <a:ln w="9525">
                        <a:noFill/>
                        <a:miter/>
                      </a:ln>
                    </p:spPr>
                  </p:pic>
                </p:oleObj>
              </mc:Fallback>
            </mc:AlternateContent>
          </a:graphicData>
        </a:graphic>
      </p:graphicFrame>
      <p:graphicFrame>
        <p:nvGraphicFramePr>
          <p:cNvPr id="9" name="对象 -2147482319"/>
          <p:cNvGraphicFramePr/>
          <p:nvPr>
            <p:extLst>
              <p:ext uri="{D42A27DB-BD31-4B8C-83A1-F6EECF244321}">
                <p14:modId xmlns:p14="http://schemas.microsoft.com/office/powerpoint/2010/main" val="1626355501"/>
              </p:ext>
            </p:extLst>
          </p:nvPr>
        </p:nvGraphicFramePr>
        <p:xfrm>
          <a:off x="2061171" y="1988840"/>
          <a:ext cx="789940" cy="314960"/>
        </p:xfrm>
        <a:graphic>
          <a:graphicData uri="http://schemas.openxmlformats.org/presentationml/2006/ole">
            <mc:AlternateContent xmlns:mc="http://schemas.openxmlformats.org/markup-compatibility/2006">
              <mc:Choice xmlns:v="urn:schemas-microsoft-com:vml" Requires="v">
                <p:oleObj spid="_x0000_s57637" r:id="rId8" imgW="393700" imgH="177165" progId="Equation.DSMT4">
                  <p:embed/>
                </p:oleObj>
              </mc:Choice>
              <mc:Fallback>
                <p:oleObj r:id="rId8" imgW="393700" imgH="177165" progId="Equation.DSMT4">
                  <p:embed/>
                  <p:pic>
                    <p:nvPicPr>
                      <p:cNvPr id="0" name=""/>
                      <p:cNvPicPr/>
                      <p:nvPr/>
                    </p:nvPicPr>
                    <p:blipFill>
                      <a:blip r:embed="rId6"/>
                      <a:stretch>
                        <a:fillRect/>
                      </a:stretch>
                    </p:blipFill>
                    <p:spPr>
                      <a:xfrm>
                        <a:off x="2061171" y="1988840"/>
                        <a:ext cx="789940" cy="314960"/>
                      </a:xfrm>
                      <a:prstGeom prst="rect">
                        <a:avLst/>
                      </a:prstGeom>
                      <a:noFill/>
                      <a:ln w="9525">
                        <a:noFill/>
                        <a:miter/>
                      </a:ln>
                    </p:spPr>
                  </p:pic>
                </p:oleObj>
              </mc:Fallback>
            </mc:AlternateContent>
          </a:graphicData>
        </a:graphic>
      </p:graphicFrame>
      <p:graphicFrame>
        <p:nvGraphicFramePr>
          <p:cNvPr id="11" name="对象 -2147482320"/>
          <p:cNvGraphicFramePr/>
          <p:nvPr>
            <p:extLst>
              <p:ext uri="{D42A27DB-BD31-4B8C-83A1-F6EECF244321}">
                <p14:modId xmlns:p14="http://schemas.microsoft.com/office/powerpoint/2010/main" val="3637874949"/>
              </p:ext>
            </p:extLst>
          </p:nvPr>
        </p:nvGraphicFramePr>
        <p:xfrm>
          <a:off x="8685907" y="2924944"/>
          <a:ext cx="863600" cy="314960"/>
        </p:xfrm>
        <a:graphic>
          <a:graphicData uri="http://schemas.openxmlformats.org/presentationml/2006/ole">
            <mc:AlternateContent xmlns:mc="http://schemas.openxmlformats.org/markup-compatibility/2006">
              <mc:Choice xmlns:v="urn:schemas-microsoft-com:vml" Requires="v">
                <p:oleObj spid="_x0000_s57638"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8685907" y="2924944"/>
                        <a:ext cx="863600" cy="314960"/>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376943763"/>
              </p:ext>
            </p:extLst>
          </p:nvPr>
        </p:nvGraphicFramePr>
        <p:xfrm>
          <a:off x="2349203" y="2924944"/>
          <a:ext cx="789940" cy="314960"/>
        </p:xfrm>
        <a:graphic>
          <a:graphicData uri="http://schemas.openxmlformats.org/presentationml/2006/ole">
            <mc:AlternateContent xmlns:mc="http://schemas.openxmlformats.org/markup-compatibility/2006">
              <mc:Choice xmlns:v="urn:schemas-microsoft-com:vml" Requires="v">
                <p:oleObj spid="_x0000_s57639"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2349203" y="2924944"/>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3775597787"/>
              </p:ext>
            </p:extLst>
          </p:nvPr>
        </p:nvGraphicFramePr>
        <p:xfrm>
          <a:off x="10630123" y="2924944"/>
          <a:ext cx="789940" cy="314960"/>
        </p:xfrm>
        <a:graphic>
          <a:graphicData uri="http://schemas.openxmlformats.org/presentationml/2006/ole">
            <mc:AlternateContent xmlns:mc="http://schemas.openxmlformats.org/markup-compatibility/2006">
              <mc:Choice xmlns:v="urn:schemas-microsoft-com:vml" Requires="v">
                <p:oleObj spid="_x0000_s57640"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10630123" y="2924944"/>
                        <a:ext cx="789940" cy="314960"/>
                      </a:xfrm>
                      <a:prstGeom prst="rect">
                        <a:avLst/>
                      </a:prstGeom>
                      <a:noFill/>
                      <a:ln w="9525">
                        <a:noFill/>
                        <a:miter/>
                      </a:ln>
                    </p:spPr>
                  </p:pic>
                </p:oleObj>
              </mc:Fallback>
            </mc:AlternateContent>
          </a:graphicData>
        </a:graphic>
      </p:graphicFrame>
      <p:graphicFrame>
        <p:nvGraphicFramePr>
          <p:cNvPr id="17" name="对象 -2147482320"/>
          <p:cNvGraphicFramePr/>
          <p:nvPr>
            <p:extLst>
              <p:ext uri="{D42A27DB-BD31-4B8C-83A1-F6EECF244321}">
                <p14:modId xmlns:p14="http://schemas.microsoft.com/office/powerpoint/2010/main" val="2206330718"/>
              </p:ext>
            </p:extLst>
          </p:nvPr>
        </p:nvGraphicFramePr>
        <p:xfrm>
          <a:off x="332979" y="2420888"/>
          <a:ext cx="863600" cy="314960"/>
        </p:xfrm>
        <a:graphic>
          <a:graphicData uri="http://schemas.openxmlformats.org/presentationml/2006/ole">
            <mc:AlternateContent xmlns:mc="http://schemas.openxmlformats.org/markup-compatibility/2006">
              <mc:Choice xmlns:v="urn:schemas-microsoft-com:vml" Requires="v">
                <p:oleObj spid="_x0000_s57641" r:id="rId12" imgW="533400" imgH="177165" progId="Equation.DSMT4">
                  <p:embed/>
                </p:oleObj>
              </mc:Choice>
              <mc:Fallback>
                <p:oleObj r:id="rId12" imgW="533400" imgH="177165" progId="Equation.DSMT4">
                  <p:embed/>
                  <p:pic>
                    <p:nvPicPr>
                      <p:cNvPr id="0" name=""/>
                      <p:cNvPicPr/>
                      <p:nvPr/>
                    </p:nvPicPr>
                    <p:blipFill>
                      <a:blip r:embed="rId4"/>
                      <a:stretch>
                        <a:fillRect/>
                      </a:stretch>
                    </p:blipFill>
                    <p:spPr>
                      <a:xfrm>
                        <a:off x="332979" y="2420888"/>
                        <a:ext cx="863600" cy="314960"/>
                      </a:xfrm>
                      <a:prstGeom prst="rect">
                        <a:avLst/>
                      </a:prstGeom>
                      <a:noFill/>
                      <a:ln w="9525">
                        <a:noFill/>
                        <a:miter/>
                      </a:ln>
                    </p:spPr>
                  </p:pic>
                </p:oleObj>
              </mc:Fallback>
            </mc:AlternateContent>
          </a:graphicData>
        </a:graphic>
      </p:graphicFrame>
      <p:graphicFrame>
        <p:nvGraphicFramePr>
          <p:cNvPr id="19" name="对象 -2147482319"/>
          <p:cNvGraphicFramePr/>
          <p:nvPr>
            <p:extLst>
              <p:ext uri="{D42A27DB-BD31-4B8C-83A1-F6EECF244321}">
                <p14:modId xmlns:p14="http://schemas.microsoft.com/office/powerpoint/2010/main" val="93544780"/>
              </p:ext>
            </p:extLst>
          </p:nvPr>
        </p:nvGraphicFramePr>
        <p:xfrm>
          <a:off x="7101731" y="2492896"/>
          <a:ext cx="789940" cy="314960"/>
        </p:xfrm>
        <a:graphic>
          <a:graphicData uri="http://schemas.openxmlformats.org/presentationml/2006/ole">
            <mc:AlternateContent xmlns:mc="http://schemas.openxmlformats.org/markup-compatibility/2006">
              <mc:Choice xmlns:v="urn:schemas-microsoft-com:vml" Requires="v">
                <p:oleObj spid="_x0000_s57642" r:id="rId13" imgW="393700" imgH="177165" progId="Equation.DSMT4">
                  <p:embed/>
                </p:oleObj>
              </mc:Choice>
              <mc:Fallback>
                <p:oleObj r:id="rId13" imgW="393700" imgH="177165" progId="Equation.DSMT4">
                  <p:embed/>
                  <p:pic>
                    <p:nvPicPr>
                      <p:cNvPr id="0" name=""/>
                      <p:cNvPicPr/>
                      <p:nvPr/>
                    </p:nvPicPr>
                    <p:blipFill>
                      <a:blip r:embed="rId6"/>
                      <a:stretch>
                        <a:fillRect/>
                      </a:stretch>
                    </p:blipFill>
                    <p:spPr>
                      <a:xfrm>
                        <a:off x="7101731" y="2492896"/>
                        <a:ext cx="789940" cy="314960"/>
                      </a:xfrm>
                      <a:prstGeom prst="rect">
                        <a:avLst/>
                      </a:prstGeom>
                      <a:noFill/>
                      <a:ln w="9525">
                        <a:noFill/>
                        <a:miter/>
                      </a:ln>
                    </p:spPr>
                  </p:pic>
                </p:oleObj>
              </mc:Fallback>
            </mc:AlternateContent>
          </a:graphicData>
        </a:graphic>
      </p:graphicFrame>
      <p:graphicFrame>
        <p:nvGraphicFramePr>
          <p:cNvPr id="21" name="对象 -2147482320"/>
          <p:cNvGraphicFramePr/>
          <p:nvPr>
            <p:extLst>
              <p:ext uri="{D42A27DB-BD31-4B8C-83A1-F6EECF244321}">
                <p14:modId xmlns:p14="http://schemas.microsoft.com/office/powerpoint/2010/main" val="823515233"/>
              </p:ext>
            </p:extLst>
          </p:nvPr>
        </p:nvGraphicFramePr>
        <p:xfrm>
          <a:off x="1485107" y="4365104"/>
          <a:ext cx="863600" cy="314960"/>
        </p:xfrm>
        <a:graphic>
          <a:graphicData uri="http://schemas.openxmlformats.org/presentationml/2006/ole">
            <mc:AlternateContent xmlns:mc="http://schemas.openxmlformats.org/markup-compatibility/2006">
              <mc:Choice xmlns:v="urn:schemas-microsoft-com:vml" Requires="v">
                <p:oleObj spid="_x0000_s57643" r:id="rId14" imgW="533400" imgH="177165" progId="Equation.DSMT4">
                  <p:embed/>
                </p:oleObj>
              </mc:Choice>
              <mc:Fallback>
                <p:oleObj r:id="rId14" imgW="533400" imgH="177165" progId="Equation.DSMT4">
                  <p:embed/>
                  <p:pic>
                    <p:nvPicPr>
                      <p:cNvPr id="0" name=""/>
                      <p:cNvPicPr/>
                      <p:nvPr/>
                    </p:nvPicPr>
                    <p:blipFill>
                      <a:blip r:embed="rId4"/>
                      <a:stretch>
                        <a:fillRect/>
                      </a:stretch>
                    </p:blipFill>
                    <p:spPr>
                      <a:xfrm>
                        <a:off x="1485107" y="4365104"/>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841401492"/>
              </p:ext>
            </p:extLst>
          </p:nvPr>
        </p:nvGraphicFramePr>
        <p:xfrm>
          <a:off x="3933379" y="4365104"/>
          <a:ext cx="789940" cy="314960"/>
        </p:xfrm>
        <a:graphic>
          <a:graphicData uri="http://schemas.openxmlformats.org/presentationml/2006/ole">
            <mc:AlternateContent xmlns:mc="http://schemas.openxmlformats.org/markup-compatibility/2006">
              <mc:Choice xmlns:v="urn:schemas-microsoft-com:vml" Requires="v">
                <p:oleObj spid="_x0000_s57644" r:id="rId15" imgW="393700" imgH="177165" progId="Equation.DSMT4">
                  <p:embed/>
                </p:oleObj>
              </mc:Choice>
              <mc:Fallback>
                <p:oleObj r:id="rId15" imgW="393700" imgH="177165" progId="Equation.DSMT4">
                  <p:embed/>
                  <p:pic>
                    <p:nvPicPr>
                      <p:cNvPr id="0" name=""/>
                      <p:cNvPicPr/>
                      <p:nvPr/>
                    </p:nvPicPr>
                    <p:blipFill>
                      <a:blip r:embed="rId6"/>
                      <a:stretch>
                        <a:fillRect/>
                      </a:stretch>
                    </p:blipFill>
                    <p:spPr>
                      <a:xfrm>
                        <a:off x="3933379" y="4365104"/>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3064677349"/>
              </p:ext>
            </p:extLst>
          </p:nvPr>
        </p:nvGraphicFramePr>
        <p:xfrm>
          <a:off x="2709243" y="4365104"/>
          <a:ext cx="713740" cy="361315"/>
        </p:xfrm>
        <a:graphic>
          <a:graphicData uri="http://schemas.openxmlformats.org/presentationml/2006/ole">
            <mc:AlternateContent xmlns:mc="http://schemas.openxmlformats.org/markup-compatibility/2006">
              <mc:Choice xmlns:v="urn:schemas-microsoft-com:vml" Requires="v">
                <p:oleObj spid="_x0000_s57645" r:id="rId16" imgW="355600" imgH="203200" progId="Equation.DSMT4">
                  <p:embed/>
                </p:oleObj>
              </mc:Choice>
              <mc:Fallback>
                <p:oleObj r:id="rId16" imgW="355600" imgH="203200" progId="Equation.DSMT4">
                  <p:embed/>
                  <p:pic>
                    <p:nvPicPr>
                      <p:cNvPr id="0" name=""/>
                      <p:cNvPicPr/>
                      <p:nvPr/>
                    </p:nvPicPr>
                    <p:blipFill>
                      <a:blip r:embed="rId17"/>
                      <a:stretch>
                        <a:fillRect/>
                      </a:stretch>
                    </p:blipFill>
                    <p:spPr>
                      <a:xfrm>
                        <a:off x="2709243" y="4365104"/>
                        <a:ext cx="713740" cy="361315"/>
                      </a:xfrm>
                      <a:prstGeom prst="rect">
                        <a:avLst/>
                      </a:prstGeom>
                      <a:noFill/>
                      <a:ln w="9525">
                        <a:noFill/>
                        <a:miter/>
                      </a:ln>
                    </p:spPr>
                  </p:pic>
                </p:oleObj>
              </mc:Fallback>
            </mc:AlternateContent>
          </a:graphicData>
        </a:graphic>
      </p:graphicFrame>
      <p:graphicFrame>
        <p:nvGraphicFramePr>
          <p:cNvPr id="27" name="对象 -2147482320"/>
          <p:cNvGraphicFramePr/>
          <p:nvPr>
            <p:extLst>
              <p:ext uri="{D42A27DB-BD31-4B8C-83A1-F6EECF244321}">
                <p14:modId xmlns:p14="http://schemas.microsoft.com/office/powerpoint/2010/main" val="2085571409"/>
              </p:ext>
            </p:extLst>
          </p:nvPr>
        </p:nvGraphicFramePr>
        <p:xfrm>
          <a:off x="10558115" y="4869160"/>
          <a:ext cx="863600" cy="314960"/>
        </p:xfrm>
        <a:graphic>
          <a:graphicData uri="http://schemas.openxmlformats.org/presentationml/2006/ole">
            <mc:AlternateContent xmlns:mc="http://schemas.openxmlformats.org/markup-compatibility/2006">
              <mc:Choice xmlns:v="urn:schemas-microsoft-com:vml" Requires="v">
                <p:oleObj spid="_x0000_s57646" r:id="rId18" imgW="533400" imgH="177165" progId="Equation.DSMT4">
                  <p:embed/>
                </p:oleObj>
              </mc:Choice>
              <mc:Fallback>
                <p:oleObj r:id="rId18" imgW="533400" imgH="177165" progId="Equation.DSMT4">
                  <p:embed/>
                  <p:pic>
                    <p:nvPicPr>
                      <p:cNvPr id="0" name=""/>
                      <p:cNvPicPr/>
                      <p:nvPr/>
                    </p:nvPicPr>
                    <p:blipFill>
                      <a:blip r:embed="rId4"/>
                      <a:stretch>
                        <a:fillRect/>
                      </a:stretch>
                    </p:blipFill>
                    <p:spPr>
                      <a:xfrm>
                        <a:off x="10558115" y="4869160"/>
                        <a:ext cx="863600" cy="314960"/>
                      </a:xfrm>
                      <a:prstGeom prst="rect">
                        <a:avLst/>
                      </a:prstGeom>
                      <a:noFill/>
                      <a:ln w="9525">
                        <a:noFill/>
                        <a:miter/>
                      </a:ln>
                    </p:spPr>
                  </p:pic>
                </p:oleObj>
              </mc:Fallback>
            </mc:AlternateContent>
          </a:graphicData>
        </a:graphic>
      </p:graphicFrame>
      <p:graphicFrame>
        <p:nvGraphicFramePr>
          <p:cNvPr id="29" name="对象 -2147482319"/>
          <p:cNvGraphicFramePr/>
          <p:nvPr>
            <p:extLst>
              <p:ext uri="{D42A27DB-BD31-4B8C-83A1-F6EECF244321}">
                <p14:modId xmlns:p14="http://schemas.microsoft.com/office/powerpoint/2010/main" val="3289034109"/>
              </p:ext>
            </p:extLst>
          </p:nvPr>
        </p:nvGraphicFramePr>
        <p:xfrm>
          <a:off x="2484437" y="5301208"/>
          <a:ext cx="789940" cy="314960"/>
        </p:xfrm>
        <a:graphic>
          <a:graphicData uri="http://schemas.openxmlformats.org/presentationml/2006/ole">
            <mc:AlternateContent xmlns:mc="http://schemas.openxmlformats.org/markup-compatibility/2006">
              <mc:Choice xmlns:v="urn:schemas-microsoft-com:vml" Requires="v">
                <p:oleObj spid="_x0000_s57647" r:id="rId19" imgW="393700" imgH="177165" progId="Equation.DSMT4">
                  <p:embed/>
                </p:oleObj>
              </mc:Choice>
              <mc:Fallback>
                <p:oleObj r:id="rId19" imgW="393700" imgH="177165" progId="Equation.DSMT4">
                  <p:embed/>
                  <p:pic>
                    <p:nvPicPr>
                      <p:cNvPr id="0" name=""/>
                      <p:cNvPicPr/>
                      <p:nvPr/>
                    </p:nvPicPr>
                    <p:blipFill>
                      <a:blip r:embed="rId6"/>
                      <a:stretch>
                        <a:fillRect/>
                      </a:stretch>
                    </p:blipFill>
                    <p:spPr>
                      <a:xfrm>
                        <a:off x="2484437" y="5301208"/>
                        <a:ext cx="789940" cy="314960"/>
                      </a:xfrm>
                      <a:prstGeom prst="rect">
                        <a:avLst/>
                      </a:prstGeom>
                      <a:noFill/>
                      <a:ln w="9525">
                        <a:noFill/>
                        <a:miter/>
                      </a:ln>
                    </p:spPr>
                  </p:pic>
                </p:oleObj>
              </mc:Fallback>
            </mc:AlternateContent>
          </a:graphicData>
        </a:graphic>
      </p:graphicFrame>
      <p:graphicFrame>
        <p:nvGraphicFramePr>
          <p:cNvPr id="31" name="对象 -2147482319"/>
          <p:cNvGraphicFramePr/>
          <p:nvPr>
            <p:extLst>
              <p:ext uri="{D42A27DB-BD31-4B8C-83A1-F6EECF244321}">
                <p14:modId xmlns:p14="http://schemas.microsoft.com/office/powerpoint/2010/main" val="997504606"/>
              </p:ext>
            </p:extLst>
          </p:nvPr>
        </p:nvGraphicFramePr>
        <p:xfrm>
          <a:off x="909043" y="5301208"/>
          <a:ext cx="713740" cy="361315"/>
        </p:xfrm>
        <a:graphic>
          <a:graphicData uri="http://schemas.openxmlformats.org/presentationml/2006/ole">
            <mc:AlternateContent xmlns:mc="http://schemas.openxmlformats.org/markup-compatibility/2006">
              <mc:Choice xmlns:v="urn:schemas-microsoft-com:vml" Requires="v">
                <p:oleObj spid="_x0000_s57648" r:id="rId20" imgW="355600" imgH="203200" progId="Equation.DSMT4">
                  <p:embed/>
                </p:oleObj>
              </mc:Choice>
              <mc:Fallback>
                <p:oleObj r:id="rId20" imgW="355600" imgH="203200" progId="Equation.DSMT4">
                  <p:embed/>
                  <p:pic>
                    <p:nvPicPr>
                      <p:cNvPr id="0" name=""/>
                      <p:cNvPicPr/>
                      <p:nvPr/>
                    </p:nvPicPr>
                    <p:blipFill>
                      <a:blip r:embed="rId17"/>
                      <a:stretch>
                        <a:fillRect/>
                      </a:stretch>
                    </p:blipFill>
                    <p:spPr>
                      <a:xfrm>
                        <a:off x="909043" y="5301208"/>
                        <a:ext cx="713740" cy="361315"/>
                      </a:xfrm>
                      <a:prstGeom prst="rect">
                        <a:avLst/>
                      </a:prstGeom>
                      <a:noFill/>
                      <a:ln w="9525">
                        <a:noFill/>
                        <a:miter/>
                      </a:ln>
                    </p:spPr>
                  </p:pic>
                </p:oleObj>
              </mc:Fallback>
            </mc:AlternateContent>
          </a:graphicData>
        </a:graphic>
      </p:graphicFrame>
      <p:graphicFrame>
        <p:nvGraphicFramePr>
          <p:cNvPr id="33" name="对象 -2147482320"/>
          <p:cNvGraphicFramePr/>
          <p:nvPr>
            <p:extLst>
              <p:ext uri="{D42A27DB-BD31-4B8C-83A1-F6EECF244321}">
                <p14:modId xmlns:p14="http://schemas.microsoft.com/office/powerpoint/2010/main" val="3358528084"/>
              </p:ext>
            </p:extLst>
          </p:nvPr>
        </p:nvGraphicFramePr>
        <p:xfrm>
          <a:off x="549003" y="4869160"/>
          <a:ext cx="863600" cy="314960"/>
        </p:xfrm>
        <a:graphic>
          <a:graphicData uri="http://schemas.openxmlformats.org/presentationml/2006/ole">
            <mc:AlternateContent xmlns:mc="http://schemas.openxmlformats.org/markup-compatibility/2006">
              <mc:Choice xmlns:v="urn:schemas-microsoft-com:vml" Requires="v">
                <p:oleObj spid="_x0000_s57649" r:id="rId21" imgW="533400" imgH="177165" progId="Equation.DSMT4">
                  <p:embed/>
                </p:oleObj>
              </mc:Choice>
              <mc:Fallback>
                <p:oleObj r:id="rId21" imgW="533400" imgH="177165" progId="Equation.DSMT4">
                  <p:embed/>
                  <p:pic>
                    <p:nvPicPr>
                      <p:cNvPr id="0" name=""/>
                      <p:cNvPicPr/>
                      <p:nvPr/>
                    </p:nvPicPr>
                    <p:blipFill>
                      <a:blip r:embed="rId4"/>
                      <a:stretch>
                        <a:fillRect/>
                      </a:stretch>
                    </p:blipFill>
                    <p:spPr>
                      <a:xfrm>
                        <a:off x="549003" y="4869160"/>
                        <a:ext cx="863600" cy="314960"/>
                      </a:xfrm>
                      <a:prstGeom prst="rect">
                        <a:avLst/>
                      </a:prstGeom>
                      <a:noFill/>
                      <a:ln w="9525">
                        <a:noFill/>
                        <a:miter/>
                      </a:ln>
                    </p:spPr>
                  </p:pic>
                </p:oleObj>
              </mc:Fallback>
            </mc:AlternateContent>
          </a:graphicData>
        </a:graphic>
      </p:graphicFrame>
      <p:graphicFrame>
        <p:nvGraphicFramePr>
          <p:cNvPr id="35" name="对象 -2147482319"/>
          <p:cNvGraphicFramePr/>
          <p:nvPr>
            <p:extLst>
              <p:ext uri="{D42A27DB-BD31-4B8C-83A1-F6EECF244321}">
                <p14:modId xmlns:p14="http://schemas.microsoft.com/office/powerpoint/2010/main" val="3644647136"/>
              </p:ext>
            </p:extLst>
          </p:nvPr>
        </p:nvGraphicFramePr>
        <p:xfrm>
          <a:off x="1701131" y="4869160"/>
          <a:ext cx="713740" cy="361315"/>
        </p:xfrm>
        <a:graphic>
          <a:graphicData uri="http://schemas.openxmlformats.org/presentationml/2006/ole">
            <mc:AlternateContent xmlns:mc="http://schemas.openxmlformats.org/markup-compatibility/2006">
              <mc:Choice xmlns:v="urn:schemas-microsoft-com:vml" Requires="v">
                <p:oleObj spid="_x0000_s57650" r:id="rId22" imgW="355600" imgH="203200" progId="Equation.DSMT4">
                  <p:embed/>
                </p:oleObj>
              </mc:Choice>
              <mc:Fallback>
                <p:oleObj r:id="rId22" imgW="355600" imgH="203200" progId="Equation.DSMT4">
                  <p:embed/>
                  <p:pic>
                    <p:nvPicPr>
                      <p:cNvPr id="0" name=""/>
                      <p:cNvPicPr/>
                      <p:nvPr/>
                    </p:nvPicPr>
                    <p:blipFill>
                      <a:blip r:embed="rId17"/>
                      <a:stretch>
                        <a:fillRect/>
                      </a:stretch>
                    </p:blipFill>
                    <p:spPr>
                      <a:xfrm>
                        <a:off x="1701131" y="4869160"/>
                        <a:ext cx="713740" cy="361315"/>
                      </a:xfrm>
                      <a:prstGeom prst="rect">
                        <a:avLst/>
                      </a:prstGeom>
                      <a:noFill/>
                      <a:ln w="9525">
                        <a:noFill/>
                        <a:miter/>
                      </a:ln>
                    </p:spPr>
                  </p:pic>
                </p:oleObj>
              </mc:Fallback>
            </mc:AlternateContent>
          </a:graphicData>
        </a:graphic>
      </p:graphicFrame>
      <p:graphicFrame>
        <p:nvGraphicFramePr>
          <p:cNvPr id="37" name="对象 -2147482319"/>
          <p:cNvGraphicFramePr/>
          <p:nvPr>
            <p:extLst>
              <p:ext uri="{D42A27DB-BD31-4B8C-83A1-F6EECF244321}">
                <p14:modId xmlns:p14="http://schemas.microsoft.com/office/powerpoint/2010/main" val="33985064"/>
              </p:ext>
            </p:extLst>
          </p:nvPr>
        </p:nvGraphicFramePr>
        <p:xfrm>
          <a:off x="2781251" y="4869160"/>
          <a:ext cx="789940" cy="314960"/>
        </p:xfrm>
        <a:graphic>
          <a:graphicData uri="http://schemas.openxmlformats.org/presentationml/2006/ole">
            <mc:AlternateContent xmlns:mc="http://schemas.openxmlformats.org/markup-compatibility/2006">
              <mc:Choice xmlns:v="urn:schemas-microsoft-com:vml" Requires="v">
                <p:oleObj spid="_x0000_s57651" r:id="rId23" imgW="393700" imgH="177165" progId="Equation.DSMT4">
                  <p:embed/>
                </p:oleObj>
              </mc:Choice>
              <mc:Fallback>
                <p:oleObj r:id="rId23" imgW="393700" imgH="177165" progId="Equation.DSMT4">
                  <p:embed/>
                  <p:pic>
                    <p:nvPicPr>
                      <p:cNvPr id="0" name=""/>
                      <p:cNvPicPr/>
                      <p:nvPr/>
                    </p:nvPicPr>
                    <p:blipFill>
                      <a:blip r:embed="rId6"/>
                      <a:stretch>
                        <a:fillRect/>
                      </a:stretch>
                    </p:blipFill>
                    <p:spPr>
                      <a:xfrm>
                        <a:off x="2781251" y="4869160"/>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4132120201"/>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9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1. </a:t>
            </a:r>
            <a:r>
              <a:rPr b="1" dirty="0" err="1"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2</a:t>
            </a:r>
            <a:r>
              <a:rPr lang="zh-CN" altLang="en-US"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lang="en-US" sz="1800" dirty="0" smtClean="0">
                <a:latin typeface="Times New Roman" panose="02020603050405020304" pitchFamily="18" charset="0"/>
                <a:cs typeface="Times New Roman" panose="02020603050405020304" pitchFamily="18" charset="0"/>
                <a:sym typeface="+mn-ea"/>
              </a:rPr>
              <a:t>-             -              </a:t>
            </a:r>
            <a:r>
              <a:rPr sz="1800" b="1" dirty="0" smtClean="0">
                <a:latin typeface="Times New Roman" panose="02020603050405020304" pitchFamily="18" charset="0"/>
                <a:cs typeface="Times New Roman" panose="02020603050405020304" pitchFamily="18" charset="0"/>
                <a:sym typeface="+mn-ea"/>
              </a:rPr>
              <a:t>对冲策略</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假设对一张期权A进行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联合对冲，期权A的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，期权B的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，期权C的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lang="zh-CN" altLang="en-US"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将期权</a:t>
            </a:r>
            <a:r>
              <a:rPr sz="1800" i="1" dirty="0" smtClean="0">
                <a:latin typeface="Times New Roman" panose="02020603050405020304" pitchFamily="18" charset="0"/>
                <a:cs typeface="Times New Roman" panose="02020603050405020304" pitchFamily="18" charset="0"/>
              </a:rPr>
              <a:t>B</a:t>
            </a:r>
            <a:r>
              <a:rPr sz="1800" dirty="0" smtClean="0">
                <a:latin typeface="Times New Roman" panose="02020603050405020304" pitchFamily="18" charset="0"/>
                <a:cs typeface="Times New Roman" panose="02020603050405020304" pitchFamily="18" charset="0"/>
              </a:rPr>
              <a:t>的所需数量设为x，期权</a:t>
            </a:r>
            <a:r>
              <a:rPr sz="1800" i="1" dirty="0" smtClean="0">
                <a:latin typeface="Times New Roman" panose="02020603050405020304" pitchFamily="18" charset="0"/>
                <a:cs typeface="Times New Roman" panose="02020603050405020304" pitchFamily="18" charset="0"/>
              </a:rPr>
              <a:t>C</a:t>
            </a:r>
            <a:r>
              <a:rPr sz="1800" dirty="0" smtClean="0">
                <a:latin typeface="Times New Roman" panose="02020603050405020304" pitchFamily="18" charset="0"/>
                <a:cs typeface="Times New Roman" panose="02020603050405020304" pitchFamily="18" charset="0"/>
              </a:rPr>
              <a:t>的所需数量设为y，如果让投资组合达到</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中性状态，则以下方程组成立：</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通过求解方程组得到x,y，最后计算组合的Delta：</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然后，通过买卖标的资产，对冲掉组合的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，就实现了联合对冲。同时，对联立方程进行求解，并结合标的资产价格和时间等变化导致的三个希腊字母数值发生变化的具体情况，基于</a:t>
            </a:r>
            <a:r>
              <a:rPr lang="zh-CN" sz="1800" dirty="0" smtClean="0">
                <a:latin typeface="Times New Roman" panose="02020603050405020304" pitchFamily="18" charset="0"/>
                <a:cs typeface="Times New Roman" panose="02020603050405020304" pitchFamily="18" charset="0"/>
              </a:rPr>
              <a:t>上面两</a:t>
            </a:r>
            <a:r>
              <a:rPr sz="1800" dirty="0" smtClean="0">
                <a:latin typeface="Times New Roman" panose="02020603050405020304" pitchFamily="18" charset="0"/>
                <a:cs typeface="Times New Roman" panose="02020603050405020304" pitchFamily="18" charset="0"/>
              </a:rPr>
              <a:t>式在每期中实现希腊值的完美对冲，即可构建一个期权希腊值的动态对冲策略。</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2428560006"/>
              </p:ext>
            </p:extLst>
          </p:nvPr>
        </p:nvGraphicFramePr>
        <p:xfrm>
          <a:off x="1125067" y="1268760"/>
          <a:ext cx="863600" cy="314960"/>
        </p:xfrm>
        <a:graphic>
          <a:graphicData uri="http://schemas.openxmlformats.org/presentationml/2006/ole">
            <mc:AlternateContent xmlns:mc="http://schemas.openxmlformats.org/markup-compatibility/2006">
              <mc:Choice xmlns:v="urn:schemas-microsoft-com:vml" Requires="v">
                <p:oleObj spid="_x0000_s58834"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12506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1574351094"/>
              </p:ext>
            </p:extLst>
          </p:nvPr>
        </p:nvGraphicFramePr>
        <p:xfrm>
          <a:off x="2997275" y="1268760"/>
          <a:ext cx="789940" cy="314960"/>
        </p:xfrm>
        <a:graphic>
          <a:graphicData uri="http://schemas.openxmlformats.org/presentationml/2006/ole">
            <mc:AlternateContent xmlns:mc="http://schemas.openxmlformats.org/markup-compatibility/2006">
              <mc:Choice xmlns:v="urn:schemas-microsoft-com:vml" Requires="v">
                <p:oleObj spid="_x0000_s58835"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997275"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2569600677"/>
              </p:ext>
            </p:extLst>
          </p:nvPr>
        </p:nvGraphicFramePr>
        <p:xfrm>
          <a:off x="2133179" y="1268760"/>
          <a:ext cx="713740" cy="361315"/>
        </p:xfrm>
        <a:graphic>
          <a:graphicData uri="http://schemas.openxmlformats.org/presentationml/2006/ole">
            <mc:AlternateContent xmlns:mc="http://schemas.openxmlformats.org/markup-compatibility/2006">
              <mc:Choice xmlns:v="urn:schemas-microsoft-com:vml" Requires="v">
                <p:oleObj spid="_x0000_s58836"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133179" y="1268760"/>
                        <a:ext cx="713740" cy="361315"/>
                      </a:xfrm>
                      <a:prstGeom prst="rect">
                        <a:avLst/>
                      </a:prstGeom>
                      <a:noFill/>
                      <a:ln w="9525">
                        <a:noFill/>
                        <a:miter/>
                      </a:ln>
                    </p:spPr>
                  </p:pic>
                </p:oleObj>
              </mc:Fallback>
            </mc:AlternateContent>
          </a:graphicData>
        </a:graphic>
      </p:graphicFrame>
      <p:graphicFrame>
        <p:nvGraphicFramePr>
          <p:cNvPr id="45" name="对象 -2147482320"/>
          <p:cNvGraphicFramePr/>
          <p:nvPr>
            <p:extLst>
              <p:ext uri="{D42A27DB-BD31-4B8C-83A1-F6EECF244321}">
                <p14:modId xmlns:p14="http://schemas.microsoft.com/office/powerpoint/2010/main" val="189836669"/>
              </p:ext>
            </p:extLst>
          </p:nvPr>
        </p:nvGraphicFramePr>
        <p:xfrm>
          <a:off x="2565227" y="1700808"/>
          <a:ext cx="863600" cy="314960"/>
        </p:xfrm>
        <a:graphic>
          <a:graphicData uri="http://schemas.openxmlformats.org/presentationml/2006/ole">
            <mc:AlternateContent xmlns:mc="http://schemas.openxmlformats.org/markup-compatibility/2006">
              <mc:Choice xmlns:v="urn:schemas-microsoft-com:vml" Requires="v">
                <p:oleObj spid="_x0000_s58837"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2565227" y="1700808"/>
                        <a:ext cx="863600" cy="314960"/>
                      </a:xfrm>
                      <a:prstGeom prst="rect">
                        <a:avLst/>
                      </a:prstGeom>
                      <a:noFill/>
                      <a:ln w="9525">
                        <a:noFill/>
                        <a:miter/>
                      </a:ln>
                    </p:spPr>
                  </p:pic>
                </p:oleObj>
              </mc:Fallback>
            </mc:AlternateContent>
          </a:graphicData>
        </a:graphic>
      </p:graphicFrame>
      <p:graphicFrame>
        <p:nvGraphicFramePr>
          <p:cNvPr id="47" name="对象 -2147482319"/>
          <p:cNvGraphicFramePr/>
          <p:nvPr>
            <p:extLst>
              <p:ext uri="{D42A27DB-BD31-4B8C-83A1-F6EECF244321}">
                <p14:modId xmlns:p14="http://schemas.microsoft.com/office/powerpoint/2010/main" val="2319942806"/>
              </p:ext>
            </p:extLst>
          </p:nvPr>
        </p:nvGraphicFramePr>
        <p:xfrm>
          <a:off x="3501331" y="1700808"/>
          <a:ext cx="713740" cy="361315"/>
        </p:xfrm>
        <a:graphic>
          <a:graphicData uri="http://schemas.openxmlformats.org/presentationml/2006/ole">
            <mc:AlternateContent xmlns:mc="http://schemas.openxmlformats.org/markup-compatibility/2006">
              <mc:Choice xmlns:v="urn:schemas-microsoft-com:vml" Requires="v">
                <p:oleObj spid="_x0000_s58838" r:id="rId10" imgW="355600" imgH="203200" progId="Equation.DSMT4">
                  <p:embed/>
                </p:oleObj>
              </mc:Choice>
              <mc:Fallback>
                <p:oleObj r:id="rId10" imgW="355600" imgH="203200" progId="Equation.DSMT4">
                  <p:embed/>
                  <p:pic>
                    <p:nvPicPr>
                      <p:cNvPr id="0" name=""/>
                      <p:cNvPicPr/>
                      <p:nvPr/>
                    </p:nvPicPr>
                    <p:blipFill>
                      <a:blip r:embed="rId8"/>
                      <a:stretch>
                        <a:fillRect/>
                      </a:stretch>
                    </p:blipFill>
                    <p:spPr>
                      <a:xfrm>
                        <a:off x="3501331" y="1700808"/>
                        <a:ext cx="713740" cy="361315"/>
                      </a:xfrm>
                      <a:prstGeom prst="rect">
                        <a:avLst/>
                      </a:prstGeom>
                      <a:noFill/>
                      <a:ln w="9525">
                        <a:noFill/>
                        <a:miter/>
                      </a:ln>
                    </p:spPr>
                  </p:pic>
                </p:oleObj>
              </mc:Fallback>
            </mc:AlternateContent>
          </a:graphicData>
        </a:graphic>
      </p:graphicFrame>
      <p:graphicFrame>
        <p:nvGraphicFramePr>
          <p:cNvPr id="49" name="对象 -2147482319"/>
          <p:cNvGraphicFramePr/>
          <p:nvPr>
            <p:extLst>
              <p:ext uri="{D42A27DB-BD31-4B8C-83A1-F6EECF244321}">
                <p14:modId xmlns:p14="http://schemas.microsoft.com/office/powerpoint/2010/main" val="3156287567"/>
              </p:ext>
            </p:extLst>
          </p:nvPr>
        </p:nvGraphicFramePr>
        <p:xfrm>
          <a:off x="4293419" y="1700808"/>
          <a:ext cx="789940" cy="314960"/>
        </p:xfrm>
        <a:graphic>
          <a:graphicData uri="http://schemas.openxmlformats.org/presentationml/2006/ole">
            <mc:AlternateContent xmlns:mc="http://schemas.openxmlformats.org/markup-compatibility/2006">
              <mc:Choice xmlns:v="urn:schemas-microsoft-com:vml" Requires="v">
                <p:oleObj spid="_x0000_s58839"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4293419" y="1700808"/>
                        <a:ext cx="789940" cy="314960"/>
                      </a:xfrm>
                      <a:prstGeom prst="rect">
                        <a:avLst/>
                      </a:prstGeom>
                      <a:noFill/>
                      <a:ln w="9525">
                        <a:noFill/>
                        <a:miter/>
                      </a:ln>
                    </p:spPr>
                  </p:pic>
                </p:oleObj>
              </mc:Fallback>
            </mc:AlternateContent>
          </a:graphicData>
        </a:graphic>
      </p:graphicFrame>
      <p:graphicFrame>
        <p:nvGraphicFramePr>
          <p:cNvPr id="51" name="对象 -2147482319"/>
          <p:cNvGraphicFramePr/>
          <p:nvPr>
            <p:extLst>
              <p:ext uri="{D42A27DB-BD31-4B8C-83A1-F6EECF244321}">
                <p14:modId xmlns:p14="http://schemas.microsoft.com/office/powerpoint/2010/main" val="2093947207"/>
              </p:ext>
            </p:extLst>
          </p:nvPr>
        </p:nvGraphicFramePr>
        <p:xfrm>
          <a:off x="7029723" y="1700808"/>
          <a:ext cx="789940" cy="314960"/>
        </p:xfrm>
        <a:graphic>
          <a:graphicData uri="http://schemas.openxmlformats.org/presentationml/2006/ole">
            <mc:AlternateContent xmlns:mc="http://schemas.openxmlformats.org/markup-compatibility/2006">
              <mc:Choice xmlns:v="urn:schemas-microsoft-com:vml" Requires="v">
                <p:oleObj spid="_x0000_s58840" r:id="rId12" imgW="393700" imgH="177165" progId="Equation.DSMT4">
                  <p:embed/>
                </p:oleObj>
              </mc:Choice>
              <mc:Fallback>
                <p:oleObj r:id="rId12" imgW="393700" imgH="177165" progId="Equation.DSMT4">
                  <p:embed/>
                  <p:pic>
                    <p:nvPicPr>
                      <p:cNvPr id="0" name=""/>
                      <p:cNvPicPr/>
                      <p:nvPr/>
                    </p:nvPicPr>
                    <p:blipFill>
                      <a:blip r:embed="rId6"/>
                      <a:stretch>
                        <a:fillRect/>
                      </a:stretch>
                    </p:blipFill>
                    <p:spPr>
                      <a:xfrm>
                        <a:off x="7029723" y="1700808"/>
                        <a:ext cx="789940" cy="314960"/>
                      </a:xfrm>
                      <a:prstGeom prst="rect">
                        <a:avLst/>
                      </a:prstGeom>
                      <a:noFill/>
                      <a:ln w="9525">
                        <a:noFill/>
                        <a:miter/>
                      </a:ln>
                    </p:spPr>
                  </p:pic>
                </p:oleObj>
              </mc:Fallback>
            </mc:AlternateContent>
          </a:graphicData>
        </a:graphic>
      </p:graphicFrame>
      <p:graphicFrame>
        <p:nvGraphicFramePr>
          <p:cNvPr id="53" name="对象 -2147482320"/>
          <p:cNvGraphicFramePr/>
          <p:nvPr>
            <p:extLst>
              <p:ext uri="{D42A27DB-BD31-4B8C-83A1-F6EECF244321}">
                <p14:modId xmlns:p14="http://schemas.microsoft.com/office/powerpoint/2010/main" val="4178202217"/>
              </p:ext>
            </p:extLst>
          </p:nvPr>
        </p:nvGraphicFramePr>
        <p:xfrm>
          <a:off x="7821811" y="1700808"/>
          <a:ext cx="863600" cy="314960"/>
        </p:xfrm>
        <a:graphic>
          <a:graphicData uri="http://schemas.openxmlformats.org/presentationml/2006/ole">
            <mc:AlternateContent xmlns:mc="http://schemas.openxmlformats.org/markup-compatibility/2006">
              <mc:Choice xmlns:v="urn:schemas-microsoft-com:vml" Requires="v">
                <p:oleObj spid="_x0000_s58841" r:id="rId13" imgW="533400" imgH="177165" progId="Equation.DSMT4">
                  <p:embed/>
                </p:oleObj>
              </mc:Choice>
              <mc:Fallback>
                <p:oleObj r:id="rId13" imgW="533400" imgH="177165" progId="Equation.DSMT4">
                  <p:embed/>
                  <p:pic>
                    <p:nvPicPr>
                      <p:cNvPr id="0" name=""/>
                      <p:cNvPicPr/>
                      <p:nvPr/>
                    </p:nvPicPr>
                    <p:blipFill>
                      <a:blip r:embed="rId4"/>
                      <a:stretch>
                        <a:fillRect/>
                      </a:stretch>
                    </p:blipFill>
                    <p:spPr>
                      <a:xfrm>
                        <a:off x="7821811" y="1700808"/>
                        <a:ext cx="863600" cy="314960"/>
                      </a:xfrm>
                      <a:prstGeom prst="rect">
                        <a:avLst/>
                      </a:prstGeom>
                      <a:noFill/>
                      <a:ln w="9525">
                        <a:noFill/>
                        <a:miter/>
                      </a:ln>
                    </p:spPr>
                  </p:pic>
                </p:oleObj>
              </mc:Fallback>
            </mc:AlternateContent>
          </a:graphicData>
        </a:graphic>
      </p:graphicFrame>
      <p:graphicFrame>
        <p:nvGraphicFramePr>
          <p:cNvPr id="55" name="对象 -2147482319"/>
          <p:cNvGraphicFramePr/>
          <p:nvPr/>
        </p:nvGraphicFramePr>
        <p:xfrm>
          <a:off x="8759190" y="1680528"/>
          <a:ext cx="713740" cy="361315"/>
        </p:xfrm>
        <a:graphic>
          <a:graphicData uri="http://schemas.openxmlformats.org/presentationml/2006/ole">
            <mc:AlternateContent xmlns:mc="http://schemas.openxmlformats.org/markup-compatibility/2006">
              <mc:Choice xmlns:v="urn:schemas-microsoft-com:vml" Requires="v">
                <p:oleObj spid="_x0000_s58842" r:id="rId14" imgW="355600" imgH="203200" progId="Equation.DSMT4">
                  <p:embed/>
                </p:oleObj>
              </mc:Choice>
              <mc:Fallback>
                <p:oleObj r:id="rId14" imgW="355600" imgH="203200" progId="Equation.DSMT4">
                  <p:embed/>
                  <p:pic>
                    <p:nvPicPr>
                      <p:cNvPr id="0" name=""/>
                      <p:cNvPicPr/>
                      <p:nvPr/>
                    </p:nvPicPr>
                    <p:blipFill>
                      <a:blip r:embed="rId8"/>
                      <a:stretch>
                        <a:fillRect/>
                      </a:stretch>
                    </p:blipFill>
                    <p:spPr>
                      <a:xfrm>
                        <a:off x="8759190" y="1680528"/>
                        <a:ext cx="713740" cy="361315"/>
                      </a:xfrm>
                      <a:prstGeom prst="rect">
                        <a:avLst/>
                      </a:prstGeom>
                      <a:noFill/>
                      <a:ln w="9525">
                        <a:noFill/>
                        <a:miter/>
                      </a:ln>
                    </p:spPr>
                  </p:pic>
                </p:oleObj>
              </mc:Fallback>
            </mc:AlternateContent>
          </a:graphicData>
        </a:graphic>
      </p:graphicFrame>
      <p:graphicFrame>
        <p:nvGraphicFramePr>
          <p:cNvPr id="57" name="对象 -2147482319"/>
          <p:cNvGraphicFramePr/>
          <p:nvPr>
            <p:extLst>
              <p:ext uri="{D42A27DB-BD31-4B8C-83A1-F6EECF244321}">
                <p14:modId xmlns:p14="http://schemas.microsoft.com/office/powerpoint/2010/main" val="2759027639"/>
              </p:ext>
            </p:extLst>
          </p:nvPr>
        </p:nvGraphicFramePr>
        <p:xfrm>
          <a:off x="10054059" y="1700808"/>
          <a:ext cx="942975" cy="314960"/>
        </p:xfrm>
        <a:graphic>
          <a:graphicData uri="http://schemas.openxmlformats.org/presentationml/2006/ole">
            <mc:AlternateContent xmlns:mc="http://schemas.openxmlformats.org/markup-compatibility/2006">
              <mc:Choice xmlns:v="urn:schemas-microsoft-com:vml" Requires="v">
                <p:oleObj spid="_x0000_s58843" r:id="rId15" imgW="469900" imgH="177165" progId="Equation.DSMT4">
                  <p:embed/>
                </p:oleObj>
              </mc:Choice>
              <mc:Fallback>
                <p:oleObj r:id="rId15" imgW="469900" imgH="177165" progId="Equation.DSMT4">
                  <p:embed/>
                  <p:pic>
                    <p:nvPicPr>
                      <p:cNvPr id="0" name=""/>
                      <p:cNvPicPr/>
                      <p:nvPr/>
                    </p:nvPicPr>
                    <p:blipFill>
                      <a:blip r:embed="rId16"/>
                      <a:stretch>
                        <a:fillRect/>
                      </a:stretch>
                    </p:blipFill>
                    <p:spPr>
                      <a:xfrm>
                        <a:off x="10054059" y="1700808"/>
                        <a:ext cx="942975" cy="314960"/>
                      </a:xfrm>
                      <a:prstGeom prst="rect">
                        <a:avLst/>
                      </a:prstGeom>
                      <a:noFill/>
                      <a:ln w="9525">
                        <a:noFill/>
                        <a:miter/>
                      </a:ln>
                    </p:spPr>
                  </p:pic>
                </p:oleObj>
              </mc:Fallback>
            </mc:AlternateContent>
          </a:graphicData>
        </a:graphic>
      </p:graphicFrame>
      <p:graphicFrame>
        <p:nvGraphicFramePr>
          <p:cNvPr id="59" name="对象 -2147482320"/>
          <p:cNvGraphicFramePr/>
          <p:nvPr>
            <p:extLst>
              <p:ext uri="{D42A27DB-BD31-4B8C-83A1-F6EECF244321}">
                <p14:modId xmlns:p14="http://schemas.microsoft.com/office/powerpoint/2010/main" val="1086002987"/>
              </p:ext>
            </p:extLst>
          </p:nvPr>
        </p:nvGraphicFramePr>
        <p:xfrm>
          <a:off x="11062171" y="1700808"/>
          <a:ext cx="987425" cy="314960"/>
        </p:xfrm>
        <a:graphic>
          <a:graphicData uri="http://schemas.openxmlformats.org/presentationml/2006/ole">
            <mc:AlternateContent xmlns:mc="http://schemas.openxmlformats.org/markup-compatibility/2006">
              <mc:Choice xmlns:v="urn:schemas-microsoft-com:vml" Requires="v">
                <p:oleObj spid="_x0000_s58844" r:id="rId17" imgW="609600" imgH="177165" progId="Equation.DSMT4">
                  <p:embed/>
                </p:oleObj>
              </mc:Choice>
              <mc:Fallback>
                <p:oleObj r:id="rId17" imgW="609600" imgH="177165" progId="Equation.DSMT4">
                  <p:embed/>
                  <p:pic>
                    <p:nvPicPr>
                      <p:cNvPr id="0" name=""/>
                      <p:cNvPicPr/>
                      <p:nvPr/>
                    </p:nvPicPr>
                    <p:blipFill>
                      <a:blip r:embed="rId18"/>
                      <a:stretch>
                        <a:fillRect/>
                      </a:stretch>
                    </p:blipFill>
                    <p:spPr>
                      <a:xfrm>
                        <a:off x="11062171" y="1700808"/>
                        <a:ext cx="987425" cy="314960"/>
                      </a:xfrm>
                      <a:prstGeom prst="rect">
                        <a:avLst/>
                      </a:prstGeom>
                      <a:noFill/>
                      <a:ln w="9525">
                        <a:noFill/>
                        <a:miter/>
                      </a:ln>
                    </p:spPr>
                  </p:pic>
                </p:oleObj>
              </mc:Fallback>
            </mc:AlternateContent>
          </a:graphicData>
        </a:graphic>
      </p:graphicFrame>
      <p:graphicFrame>
        <p:nvGraphicFramePr>
          <p:cNvPr id="61" name="对象 -2147482319"/>
          <p:cNvGraphicFramePr/>
          <p:nvPr>
            <p:extLst>
              <p:ext uri="{D42A27DB-BD31-4B8C-83A1-F6EECF244321}">
                <p14:modId xmlns:p14="http://schemas.microsoft.com/office/powerpoint/2010/main" val="279221003"/>
              </p:ext>
            </p:extLst>
          </p:nvPr>
        </p:nvGraphicFramePr>
        <p:xfrm>
          <a:off x="472123" y="2131581"/>
          <a:ext cx="866775" cy="361315"/>
        </p:xfrm>
        <a:graphic>
          <a:graphicData uri="http://schemas.openxmlformats.org/presentationml/2006/ole">
            <mc:AlternateContent xmlns:mc="http://schemas.openxmlformats.org/markup-compatibility/2006">
              <mc:Choice xmlns:v="urn:schemas-microsoft-com:vml" Requires="v">
                <p:oleObj spid="_x0000_s58845" r:id="rId19" imgW="431800" imgH="203200" progId="Equation.DSMT4">
                  <p:embed/>
                </p:oleObj>
              </mc:Choice>
              <mc:Fallback>
                <p:oleObj r:id="rId19" imgW="431800" imgH="203200" progId="Equation.DSMT4">
                  <p:embed/>
                  <p:pic>
                    <p:nvPicPr>
                      <p:cNvPr id="0" name=""/>
                      <p:cNvPicPr/>
                      <p:nvPr/>
                    </p:nvPicPr>
                    <p:blipFill>
                      <a:blip r:embed="rId20"/>
                      <a:stretch>
                        <a:fillRect/>
                      </a:stretch>
                    </p:blipFill>
                    <p:spPr>
                      <a:xfrm>
                        <a:off x="472123" y="2131581"/>
                        <a:ext cx="866775" cy="361315"/>
                      </a:xfrm>
                      <a:prstGeom prst="rect">
                        <a:avLst/>
                      </a:prstGeom>
                      <a:noFill/>
                      <a:ln w="9525">
                        <a:noFill/>
                        <a:miter/>
                      </a:ln>
                    </p:spPr>
                  </p:pic>
                </p:oleObj>
              </mc:Fallback>
            </mc:AlternateContent>
          </a:graphicData>
        </a:graphic>
      </p:graphicFrame>
      <p:graphicFrame>
        <p:nvGraphicFramePr>
          <p:cNvPr id="63" name="对象 -2147482319"/>
          <p:cNvGraphicFramePr/>
          <p:nvPr>
            <p:extLst>
              <p:ext uri="{D42A27DB-BD31-4B8C-83A1-F6EECF244321}">
                <p14:modId xmlns:p14="http://schemas.microsoft.com/office/powerpoint/2010/main" val="2821520834"/>
              </p:ext>
            </p:extLst>
          </p:nvPr>
        </p:nvGraphicFramePr>
        <p:xfrm>
          <a:off x="2412365" y="2105928"/>
          <a:ext cx="789940" cy="314960"/>
        </p:xfrm>
        <a:graphic>
          <a:graphicData uri="http://schemas.openxmlformats.org/presentationml/2006/ole">
            <mc:AlternateContent xmlns:mc="http://schemas.openxmlformats.org/markup-compatibility/2006">
              <mc:Choice xmlns:v="urn:schemas-microsoft-com:vml" Requires="v">
                <p:oleObj spid="_x0000_s58846" r:id="rId21" imgW="393700" imgH="177165" progId="Equation.DSMT4">
                  <p:embed/>
                </p:oleObj>
              </mc:Choice>
              <mc:Fallback>
                <p:oleObj r:id="rId21" imgW="393700" imgH="177165" progId="Equation.DSMT4">
                  <p:embed/>
                  <p:pic>
                    <p:nvPicPr>
                      <p:cNvPr id="0" name=""/>
                      <p:cNvPicPr/>
                      <p:nvPr/>
                    </p:nvPicPr>
                    <p:blipFill>
                      <a:blip r:embed="rId6"/>
                      <a:stretch>
                        <a:fillRect/>
                      </a:stretch>
                    </p:blipFill>
                    <p:spPr>
                      <a:xfrm>
                        <a:off x="2412365" y="2105928"/>
                        <a:ext cx="789940" cy="314960"/>
                      </a:xfrm>
                      <a:prstGeom prst="rect">
                        <a:avLst/>
                      </a:prstGeom>
                      <a:noFill/>
                      <a:ln w="9525">
                        <a:noFill/>
                        <a:miter/>
                      </a:ln>
                    </p:spPr>
                  </p:pic>
                </p:oleObj>
              </mc:Fallback>
            </mc:AlternateContent>
          </a:graphicData>
        </a:graphic>
      </p:graphicFrame>
      <p:graphicFrame>
        <p:nvGraphicFramePr>
          <p:cNvPr id="65" name="对象 -2147482320"/>
          <p:cNvGraphicFramePr/>
          <p:nvPr>
            <p:extLst>
              <p:ext uri="{D42A27DB-BD31-4B8C-83A1-F6EECF244321}">
                <p14:modId xmlns:p14="http://schemas.microsoft.com/office/powerpoint/2010/main" val="177250979"/>
              </p:ext>
            </p:extLst>
          </p:nvPr>
        </p:nvGraphicFramePr>
        <p:xfrm>
          <a:off x="3276600" y="2105928"/>
          <a:ext cx="863600" cy="314960"/>
        </p:xfrm>
        <a:graphic>
          <a:graphicData uri="http://schemas.openxmlformats.org/presentationml/2006/ole">
            <mc:AlternateContent xmlns:mc="http://schemas.openxmlformats.org/markup-compatibility/2006">
              <mc:Choice xmlns:v="urn:schemas-microsoft-com:vml" Requires="v">
                <p:oleObj spid="_x0000_s58847" r:id="rId22" imgW="533400" imgH="177165" progId="Equation.DSMT4">
                  <p:embed/>
                </p:oleObj>
              </mc:Choice>
              <mc:Fallback>
                <p:oleObj r:id="rId22" imgW="533400" imgH="177165" progId="Equation.DSMT4">
                  <p:embed/>
                  <p:pic>
                    <p:nvPicPr>
                      <p:cNvPr id="0" name=""/>
                      <p:cNvPicPr/>
                      <p:nvPr/>
                    </p:nvPicPr>
                    <p:blipFill>
                      <a:blip r:embed="rId4"/>
                      <a:stretch>
                        <a:fillRect/>
                      </a:stretch>
                    </p:blipFill>
                    <p:spPr>
                      <a:xfrm>
                        <a:off x="3276600" y="2105928"/>
                        <a:ext cx="863600" cy="314960"/>
                      </a:xfrm>
                      <a:prstGeom prst="rect">
                        <a:avLst/>
                      </a:prstGeom>
                      <a:noFill/>
                      <a:ln w="9525">
                        <a:noFill/>
                        <a:miter/>
                      </a:ln>
                    </p:spPr>
                  </p:pic>
                </p:oleObj>
              </mc:Fallback>
            </mc:AlternateContent>
          </a:graphicData>
        </a:graphic>
      </p:graphicFrame>
      <p:graphicFrame>
        <p:nvGraphicFramePr>
          <p:cNvPr id="67" name="对象 -2147482319"/>
          <p:cNvGraphicFramePr/>
          <p:nvPr>
            <p:extLst>
              <p:ext uri="{D42A27DB-BD31-4B8C-83A1-F6EECF244321}">
                <p14:modId xmlns:p14="http://schemas.microsoft.com/office/powerpoint/2010/main" val="3313820077"/>
              </p:ext>
            </p:extLst>
          </p:nvPr>
        </p:nvGraphicFramePr>
        <p:xfrm>
          <a:off x="4277995" y="2131581"/>
          <a:ext cx="713740" cy="361315"/>
        </p:xfrm>
        <a:graphic>
          <a:graphicData uri="http://schemas.openxmlformats.org/presentationml/2006/ole">
            <mc:AlternateContent xmlns:mc="http://schemas.openxmlformats.org/markup-compatibility/2006">
              <mc:Choice xmlns:v="urn:schemas-microsoft-com:vml" Requires="v">
                <p:oleObj spid="_x0000_s58848" r:id="rId23" imgW="355600" imgH="203200" progId="Equation.DSMT4">
                  <p:embed/>
                </p:oleObj>
              </mc:Choice>
              <mc:Fallback>
                <p:oleObj r:id="rId23" imgW="355600" imgH="203200" progId="Equation.DSMT4">
                  <p:embed/>
                  <p:pic>
                    <p:nvPicPr>
                      <p:cNvPr id="0" name=""/>
                      <p:cNvPicPr/>
                      <p:nvPr/>
                    </p:nvPicPr>
                    <p:blipFill>
                      <a:blip r:embed="rId8"/>
                      <a:stretch>
                        <a:fillRect/>
                      </a:stretch>
                    </p:blipFill>
                    <p:spPr>
                      <a:xfrm>
                        <a:off x="4277995" y="2131581"/>
                        <a:ext cx="713740" cy="361315"/>
                      </a:xfrm>
                      <a:prstGeom prst="rect">
                        <a:avLst/>
                      </a:prstGeom>
                      <a:noFill/>
                      <a:ln w="9525">
                        <a:noFill/>
                        <a:miter/>
                      </a:ln>
                    </p:spPr>
                  </p:pic>
                </p:oleObj>
              </mc:Fallback>
            </mc:AlternateContent>
          </a:graphicData>
        </a:graphic>
      </p:graphicFrame>
      <p:graphicFrame>
        <p:nvGraphicFramePr>
          <p:cNvPr id="69" name="对象 -2147482319"/>
          <p:cNvGraphicFramePr/>
          <p:nvPr/>
        </p:nvGraphicFramePr>
        <p:xfrm>
          <a:off x="5679758" y="2060575"/>
          <a:ext cx="892175" cy="314960"/>
        </p:xfrm>
        <a:graphic>
          <a:graphicData uri="http://schemas.openxmlformats.org/presentationml/2006/ole">
            <mc:AlternateContent xmlns:mc="http://schemas.openxmlformats.org/markup-compatibility/2006">
              <mc:Choice xmlns:v="urn:schemas-microsoft-com:vml" Requires="v">
                <p:oleObj spid="_x0000_s58849" r:id="rId24" imgW="444500" imgH="177165" progId="Equation.DSMT4">
                  <p:embed/>
                </p:oleObj>
              </mc:Choice>
              <mc:Fallback>
                <p:oleObj r:id="rId24" imgW="444500" imgH="177165" progId="Equation.DSMT4">
                  <p:embed/>
                  <p:pic>
                    <p:nvPicPr>
                      <p:cNvPr id="0" name=""/>
                      <p:cNvPicPr/>
                      <p:nvPr/>
                    </p:nvPicPr>
                    <p:blipFill>
                      <a:blip r:embed="rId25"/>
                      <a:stretch>
                        <a:fillRect/>
                      </a:stretch>
                    </p:blipFill>
                    <p:spPr>
                      <a:xfrm>
                        <a:off x="5679758" y="2060575"/>
                        <a:ext cx="892175" cy="314960"/>
                      </a:xfrm>
                      <a:prstGeom prst="rect">
                        <a:avLst/>
                      </a:prstGeom>
                      <a:noFill/>
                      <a:ln w="9525">
                        <a:noFill/>
                        <a:miter/>
                      </a:ln>
                    </p:spPr>
                  </p:pic>
                </p:oleObj>
              </mc:Fallback>
            </mc:AlternateContent>
          </a:graphicData>
        </a:graphic>
      </p:graphicFrame>
      <p:graphicFrame>
        <p:nvGraphicFramePr>
          <p:cNvPr id="71" name="对象 -2147482320"/>
          <p:cNvGraphicFramePr/>
          <p:nvPr/>
        </p:nvGraphicFramePr>
        <p:xfrm>
          <a:off x="6689408" y="2060575"/>
          <a:ext cx="946785" cy="314960"/>
        </p:xfrm>
        <a:graphic>
          <a:graphicData uri="http://schemas.openxmlformats.org/presentationml/2006/ole">
            <mc:AlternateContent xmlns:mc="http://schemas.openxmlformats.org/markup-compatibility/2006">
              <mc:Choice xmlns:v="urn:schemas-microsoft-com:vml" Requires="v">
                <p:oleObj spid="_x0000_s58850" r:id="rId26" imgW="584200" imgH="177165" progId="Equation.DSMT4">
                  <p:embed/>
                </p:oleObj>
              </mc:Choice>
              <mc:Fallback>
                <p:oleObj r:id="rId26" imgW="584200" imgH="177165" progId="Equation.DSMT4">
                  <p:embed/>
                  <p:pic>
                    <p:nvPicPr>
                      <p:cNvPr id="0" name=""/>
                      <p:cNvPicPr/>
                      <p:nvPr/>
                    </p:nvPicPr>
                    <p:blipFill>
                      <a:blip r:embed="rId27"/>
                      <a:stretch>
                        <a:fillRect/>
                      </a:stretch>
                    </p:blipFill>
                    <p:spPr>
                      <a:xfrm>
                        <a:off x="6689408" y="2060575"/>
                        <a:ext cx="946785" cy="314960"/>
                      </a:xfrm>
                      <a:prstGeom prst="rect">
                        <a:avLst/>
                      </a:prstGeom>
                      <a:noFill/>
                      <a:ln w="9525">
                        <a:noFill/>
                        <a:miter/>
                      </a:ln>
                    </p:spPr>
                  </p:pic>
                </p:oleObj>
              </mc:Fallback>
            </mc:AlternateContent>
          </a:graphicData>
        </a:graphic>
      </p:graphicFrame>
      <p:graphicFrame>
        <p:nvGraphicFramePr>
          <p:cNvPr id="73" name="对象 -2147482319"/>
          <p:cNvGraphicFramePr/>
          <p:nvPr/>
        </p:nvGraphicFramePr>
        <p:xfrm>
          <a:off x="7737476" y="2085658"/>
          <a:ext cx="791210" cy="361315"/>
        </p:xfrm>
        <a:graphic>
          <a:graphicData uri="http://schemas.openxmlformats.org/presentationml/2006/ole">
            <mc:AlternateContent xmlns:mc="http://schemas.openxmlformats.org/markup-compatibility/2006">
              <mc:Choice xmlns:v="urn:schemas-microsoft-com:vml" Requires="v">
                <p:oleObj spid="_x0000_s58851" r:id="rId28" imgW="393700" imgH="203200" progId="Equation.DSMT4">
                  <p:embed/>
                </p:oleObj>
              </mc:Choice>
              <mc:Fallback>
                <p:oleObj r:id="rId28" imgW="393700" imgH="203200" progId="Equation.DSMT4">
                  <p:embed/>
                  <p:pic>
                    <p:nvPicPr>
                      <p:cNvPr id="0" name=""/>
                      <p:cNvPicPr/>
                      <p:nvPr/>
                    </p:nvPicPr>
                    <p:blipFill>
                      <a:blip r:embed="rId29"/>
                      <a:stretch>
                        <a:fillRect/>
                      </a:stretch>
                    </p:blipFill>
                    <p:spPr>
                      <a:xfrm>
                        <a:off x="7737476" y="2085658"/>
                        <a:ext cx="791210" cy="361315"/>
                      </a:xfrm>
                      <a:prstGeom prst="rect">
                        <a:avLst/>
                      </a:prstGeom>
                      <a:noFill/>
                      <a:ln w="9525">
                        <a:noFill/>
                        <a:miter/>
                      </a:ln>
                    </p:spPr>
                  </p:pic>
                </p:oleObj>
              </mc:Fallback>
            </mc:AlternateContent>
          </a:graphicData>
        </a:graphic>
      </p:graphicFrame>
      <p:graphicFrame>
        <p:nvGraphicFramePr>
          <p:cNvPr id="75" name="对象 -2147482319"/>
          <p:cNvGraphicFramePr/>
          <p:nvPr/>
        </p:nvGraphicFramePr>
        <p:xfrm>
          <a:off x="9550400" y="2060575"/>
          <a:ext cx="789940" cy="314960"/>
        </p:xfrm>
        <a:graphic>
          <a:graphicData uri="http://schemas.openxmlformats.org/presentationml/2006/ole">
            <mc:AlternateContent xmlns:mc="http://schemas.openxmlformats.org/markup-compatibility/2006">
              <mc:Choice xmlns:v="urn:schemas-microsoft-com:vml" Requires="v">
                <p:oleObj spid="_x0000_s58852" r:id="rId30" imgW="393700" imgH="177165" progId="Equation.DSMT4">
                  <p:embed/>
                </p:oleObj>
              </mc:Choice>
              <mc:Fallback>
                <p:oleObj r:id="rId30" imgW="393700" imgH="177165" progId="Equation.DSMT4">
                  <p:embed/>
                  <p:pic>
                    <p:nvPicPr>
                      <p:cNvPr id="0" name=""/>
                      <p:cNvPicPr/>
                      <p:nvPr/>
                    </p:nvPicPr>
                    <p:blipFill>
                      <a:blip r:embed="rId6"/>
                      <a:stretch>
                        <a:fillRect/>
                      </a:stretch>
                    </p:blipFill>
                    <p:spPr>
                      <a:xfrm>
                        <a:off x="9550400" y="2060575"/>
                        <a:ext cx="789940" cy="314960"/>
                      </a:xfrm>
                      <a:prstGeom prst="rect">
                        <a:avLst/>
                      </a:prstGeom>
                      <a:noFill/>
                      <a:ln w="9525">
                        <a:noFill/>
                        <a:miter/>
                      </a:ln>
                    </p:spPr>
                  </p:pic>
                </p:oleObj>
              </mc:Fallback>
            </mc:AlternateContent>
          </a:graphicData>
        </a:graphic>
      </p:graphicFrame>
      <p:graphicFrame>
        <p:nvGraphicFramePr>
          <p:cNvPr id="77" name="对象 -2147482320"/>
          <p:cNvGraphicFramePr/>
          <p:nvPr/>
        </p:nvGraphicFramePr>
        <p:xfrm>
          <a:off x="10414000" y="2060575"/>
          <a:ext cx="863600" cy="314960"/>
        </p:xfrm>
        <a:graphic>
          <a:graphicData uri="http://schemas.openxmlformats.org/presentationml/2006/ole">
            <mc:AlternateContent xmlns:mc="http://schemas.openxmlformats.org/markup-compatibility/2006">
              <mc:Choice xmlns:v="urn:schemas-microsoft-com:vml" Requires="v">
                <p:oleObj spid="_x0000_s58853" r:id="rId31" imgW="533400" imgH="177165" progId="Equation.DSMT4">
                  <p:embed/>
                </p:oleObj>
              </mc:Choice>
              <mc:Fallback>
                <p:oleObj r:id="rId31" imgW="533400" imgH="177165" progId="Equation.DSMT4">
                  <p:embed/>
                  <p:pic>
                    <p:nvPicPr>
                      <p:cNvPr id="0" name=""/>
                      <p:cNvPicPr/>
                      <p:nvPr/>
                    </p:nvPicPr>
                    <p:blipFill>
                      <a:blip r:embed="rId4"/>
                      <a:stretch>
                        <a:fillRect/>
                      </a:stretch>
                    </p:blipFill>
                    <p:spPr>
                      <a:xfrm>
                        <a:off x="10414000" y="2060575"/>
                        <a:ext cx="863600" cy="314960"/>
                      </a:xfrm>
                      <a:prstGeom prst="rect">
                        <a:avLst/>
                      </a:prstGeom>
                      <a:noFill/>
                      <a:ln w="9525">
                        <a:noFill/>
                        <a:miter/>
                      </a:ln>
                    </p:spPr>
                  </p:pic>
                </p:oleObj>
              </mc:Fallback>
            </mc:AlternateContent>
          </a:graphicData>
        </a:graphic>
      </p:graphicFrame>
      <p:graphicFrame>
        <p:nvGraphicFramePr>
          <p:cNvPr id="79" name="对象 -2147482319"/>
          <p:cNvGraphicFramePr/>
          <p:nvPr/>
        </p:nvGraphicFramePr>
        <p:xfrm>
          <a:off x="11362055" y="2085658"/>
          <a:ext cx="713740" cy="361315"/>
        </p:xfrm>
        <a:graphic>
          <a:graphicData uri="http://schemas.openxmlformats.org/presentationml/2006/ole">
            <mc:AlternateContent xmlns:mc="http://schemas.openxmlformats.org/markup-compatibility/2006">
              <mc:Choice xmlns:v="urn:schemas-microsoft-com:vml" Requires="v">
                <p:oleObj spid="_x0000_s58854" r:id="rId32" imgW="355600" imgH="203200" progId="Equation.DSMT4">
                  <p:embed/>
                </p:oleObj>
              </mc:Choice>
              <mc:Fallback>
                <p:oleObj r:id="rId32" imgW="355600" imgH="203200" progId="Equation.DSMT4">
                  <p:embed/>
                  <p:pic>
                    <p:nvPicPr>
                      <p:cNvPr id="0" name=""/>
                      <p:cNvPicPr/>
                      <p:nvPr/>
                    </p:nvPicPr>
                    <p:blipFill>
                      <a:blip r:embed="rId8"/>
                      <a:stretch>
                        <a:fillRect/>
                      </a:stretch>
                    </p:blipFill>
                    <p:spPr>
                      <a:xfrm>
                        <a:off x="11362055" y="2085658"/>
                        <a:ext cx="713740" cy="361315"/>
                      </a:xfrm>
                      <a:prstGeom prst="rect">
                        <a:avLst/>
                      </a:prstGeom>
                      <a:noFill/>
                      <a:ln w="9525">
                        <a:noFill/>
                        <a:miter/>
                      </a:ln>
                    </p:spPr>
                  </p:pic>
                </p:oleObj>
              </mc:Fallback>
            </mc:AlternateContent>
          </a:graphicData>
        </a:graphic>
      </p:graphicFrame>
      <p:graphicFrame>
        <p:nvGraphicFramePr>
          <p:cNvPr id="81" name="对象 -2147482319"/>
          <p:cNvGraphicFramePr/>
          <p:nvPr>
            <p:extLst>
              <p:ext uri="{D42A27DB-BD31-4B8C-83A1-F6EECF244321}">
                <p14:modId xmlns:p14="http://schemas.microsoft.com/office/powerpoint/2010/main" val="3634138981"/>
              </p:ext>
            </p:extLst>
          </p:nvPr>
        </p:nvGraphicFramePr>
        <p:xfrm>
          <a:off x="981051" y="2564904"/>
          <a:ext cx="943610" cy="314960"/>
        </p:xfrm>
        <a:graphic>
          <a:graphicData uri="http://schemas.openxmlformats.org/presentationml/2006/ole">
            <mc:AlternateContent xmlns:mc="http://schemas.openxmlformats.org/markup-compatibility/2006">
              <mc:Choice xmlns:v="urn:schemas-microsoft-com:vml" Requires="v">
                <p:oleObj spid="_x0000_s58855" r:id="rId33" imgW="469900" imgH="177165" progId="Equation.DSMT4">
                  <p:embed/>
                </p:oleObj>
              </mc:Choice>
              <mc:Fallback>
                <p:oleObj r:id="rId33" imgW="469900" imgH="177165" progId="Equation.DSMT4">
                  <p:embed/>
                  <p:pic>
                    <p:nvPicPr>
                      <p:cNvPr id="0" name=""/>
                      <p:cNvPicPr/>
                      <p:nvPr/>
                    </p:nvPicPr>
                    <p:blipFill>
                      <a:blip r:embed="rId34"/>
                      <a:stretch>
                        <a:fillRect/>
                      </a:stretch>
                    </p:blipFill>
                    <p:spPr>
                      <a:xfrm>
                        <a:off x="981051" y="2564904"/>
                        <a:ext cx="943610" cy="314960"/>
                      </a:xfrm>
                      <a:prstGeom prst="rect">
                        <a:avLst/>
                      </a:prstGeom>
                      <a:noFill/>
                      <a:ln w="9525">
                        <a:noFill/>
                        <a:miter/>
                      </a:ln>
                    </p:spPr>
                  </p:pic>
                </p:oleObj>
              </mc:Fallback>
            </mc:AlternateContent>
          </a:graphicData>
        </a:graphic>
      </p:graphicFrame>
      <p:graphicFrame>
        <p:nvGraphicFramePr>
          <p:cNvPr id="83" name="对象 -2147482320"/>
          <p:cNvGraphicFramePr/>
          <p:nvPr>
            <p:extLst>
              <p:ext uri="{D42A27DB-BD31-4B8C-83A1-F6EECF244321}">
                <p14:modId xmlns:p14="http://schemas.microsoft.com/office/powerpoint/2010/main" val="1352969981"/>
              </p:ext>
            </p:extLst>
          </p:nvPr>
        </p:nvGraphicFramePr>
        <p:xfrm>
          <a:off x="1989163" y="2564904"/>
          <a:ext cx="988060" cy="314960"/>
        </p:xfrm>
        <a:graphic>
          <a:graphicData uri="http://schemas.openxmlformats.org/presentationml/2006/ole">
            <mc:AlternateContent xmlns:mc="http://schemas.openxmlformats.org/markup-compatibility/2006">
              <mc:Choice xmlns:v="urn:schemas-microsoft-com:vml" Requires="v">
                <p:oleObj spid="_x0000_s58856" r:id="rId35" imgW="609600" imgH="177165" progId="Equation.DSMT4">
                  <p:embed/>
                </p:oleObj>
              </mc:Choice>
              <mc:Fallback>
                <p:oleObj r:id="rId35" imgW="609600" imgH="177165" progId="Equation.DSMT4">
                  <p:embed/>
                  <p:pic>
                    <p:nvPicPr>
                      <p:cNvPr id="0" name=""/>
                      <p:cNvPicPr/>
                      <p:nvPr/>
                    </p:nvPicPr>
                    <p:blipFill>
                      <a:blip r:embed="rId36"/>
                      <a:stretch>
                        <a:fillRect/>
                      </a:stretch>
                    </p:blipFill>
                    <p:spPr>
                      <a:xfrm>
                        <a:off x="1989163" y="2564904"/>
                        <a:ext cx="988060" cy="314960"/>
                      </a:xfrm>
                      <a:prstGeom prst="rect">
                        <a:avLst/>
                      </a:prstGeom>
                      <a:noFill/>
                      <a:ln w="9525">
                        <a:noFill/>
                        <a:miter/>
                      </a:ln>
                    </p:spPr>
                  </p:pic>
                </p:oleObj>
              </mc:Fallback>
            </mc:AlternateContent>
          </a:graphicData>
        </a:graphic>
      </p:graphicFrame>
      <p:graphicFrame>
        <p:nvGraphicFramePr>
          <p:cNvPr id="85" name="对象 -2147482319"/>
          <p:cNvGraphicFramePr/>
          <p:nvPr>
            <p:extLst>
              <p:ext uri="{D42A27DB-BD31-4B8C-83A1-F6EECF244321}">
                <p14:modId xmlns:p14="http://schemas.microsoft.com/office/powerpoint/2010/main" val="1589109558"/>
              </p:ext>
            </p:extLst>
          </p:nvPr>
        </p:nvGraphicFramePr>
        <p:xfrm>
          <a:off x="3069283" y="2564904"/>
          <a:ext cx="868045" cy="361315"/>
        </p:xfrm>
        <a:graphic>
          <a:graphicData uri="http://schemas.openxmlformats.org/presentationml/2006/ole">
            <mc:AlternateContent xmlns:mc="http://schemas.openxmlformats.org/markup-compatibility/2006">
              <mc:Choice xmlns:v="urn:schemas-microsoft-com:vml" Requires="v">
                <p:oleObj spid="_x0000_s58857" r:id="rId37" imgW="431800" imgH="203200" progId="Equation.DSMT4">
                  <p:embed/>
                </p:oleObj>
              </mc:Choice>
              <mc:Fallback>
                <p:oleObj r:id="rId37" imgW="431800" imgH="203200" progId="Equation.DSMT4">
                  <p:embed/>
                  <p:pic>
                    <p:nvPicPr>
                      <p:cNvPr id="0" name=""/>
                      <p:cNvPicPr/>
                      <p:nvPr/>
                    </p:nvPicPr>
                    <p:blipFill>
                      <a:blip r:embed="rId38"/>
                      <a:stretch>
                        <a:fillRect/>
                      </a:stretch>
                    </p:blipFill>
                    <p:spPr>
                      <a:xfrm>
                        <a:off x="3069283" y="2564904"/>
                        <a:ext cx="868045" cy="361315"/>
                      </a:xfrm>
                      <a:prstGeom prst="rect">
                        <a:avLst/>
                      </a:prstGeom>
                      <a:noFill/>
                      <a:ln w="9525">
                        <a:noFill/>
                        <a:miter/>
                      </a:ln>
                    </p:spPr>
                  </p:pic>
                </p:oleObj>
              </mc:Fallback>
            </mc:AlternateContent>
          </a:graphicData>
        </a:graphic>
      </p:graphicFrame>
      <p:graphicFrame>
        <p:nvGraphicFramePr>
          <p:cNvPr id="87" name="对象 -2147482319"/>
          <p:cNvGraphicFramePr/>
          <p:nvPr/>
        </p:nvGraphicFramePr>
        <p:xfrm>
          <a:off x="7776210" y="2899093"/>
          <a:ext cx="713740" cy="361315"/>
        </p:xfrm>
        <a:graphic>
          <a:graphicData uri="http://schemas.openxmlformats.org/presentationml/2006/ole">
            <mc:AlternateContent xmlns:mc="http://schemas.openxmlformats.org/markup-compatibility/2006">
              <mc:Choice xmlns:v="urn:schemas-microsoft-com:vml" Requires="v">
                <p:oleObj spid="_x0000_s58858" r:id="rId39" imgW="355600" imgH="203200" progId="Equation.DSMT4">
                  <p:embed/>
                </p:oleObj>
              </mc:Choice>
              <mc:Fallback>
                <p:oleObj r:id="rId39" imgW="355600" imgH="203200" progId="Equation.DSMT4">
                  <p:embed/>
                  <p:pic>
                    <p:nvPicPr>
                      <p:cNvPr id="0" name=""/>
                      <p:cNvPicPr/>
                      <p:nvPr/>
                    </p:nvPicPr>
                    <p:blipFill>
                      <a:blip r:embed="rId8"/>
                      <a:stretch>
                        <a:fillRect/>
                      </a:stretch>
                    </p:blipFill>
                    <p:spPr>
                      <a:xfrm>
                        <a:off x="7776210" y="2899093"/>
                        <a:ext cx="713740" cy="361315"/>
                      </a:xfrm>
                      <a:prstGeom prst="rect">
                        <a:avLst/>
                      </a:prstGeom>
                      <a:noFill/>
                      <a:ln w="9525">
                        <a:noFill/>
                        <a:miter/>
                      </a:ln>
                    </p:spPr>
                  </p:pic>
                </p:oleObj>
              </mc:Fallback>
            </mc:AlternateContent>
          </a:graphicData>
        </a:graphic>
      </p:graphicFrame>
      <p:graphicFrame>
        <p:nvGraphicFramePr>
          <p:cNvPr id="89" name="对象 -2147482320"/>
          <p:cNvGraphicFramePr/>
          <p:nvPr/>
        </p:nvGraphicFramePr>
        <p:xfrm>
          <a:off x="9046210" y="2899410"/>
          <a:ext cx="863600" cy="314960"/>
        </p:xfrm>
        <a:graphic>
          <a:graphicData uri="http://schemas.openxmlformats.org/presentationml/2006/ole">
            <mc:AlternateContent xmlns:mc="http://schemas.openxmlformats.org/markup-compatibility/2006">
              <mc:Choice xmlns:v="urn:schemas-microsoft-com:vml" Requires="v">
                <p:oleObj spid="_x0000_s58859" r:id="rId40" imgW="533400" imgH="177165" progId="Equation.DSMT4">
                  <p:embed/>
                </p:oleObj>
              </mc:Choice>
              <mc:Fallback>
                <p:oleObj r:id="rId40" imgW="533400" imgH="177165" progId="Equation.DSMT4">
                  <p:embed/>
                  <p:pic>
                    <p:nvPicPr>
                      <p:cNvPr id="0" name=""/>
                      <p:cNvPicPr/>
                      <p:nvPr/>
                    </p:nvPicPr>
                    <p:blipFill>
                      <a:blip r:embed="rId4"/>
                      <a:stretch>
                        <a:fillRect/>
                      </a:stretch>
                    </p:blipFill>
                    <p:spPr>
                      <a:xfrm>
                        <a:off x="9046210" y="2899410"/>
                        <a:ext cx="863600" cy="314960"/>
                      </a:xfrm>
                      <a:prstGeom prst="rect">
                        <a:avLst/>
                      </a:prstGeom>
                      <a:noFill/>
                      <a:ln w="9525">
                        <a:noFill/>
                        <a:miter/>
                      </a:ln>
                    </p:spPr>
                  </p:pic>
                </p:oleObj>
              </mc:Fallback>
            </mc:AlternateContent>
          </a:graphicData>
        </a:graphic>
      </p:graphicFrame>
      <p:graphicFrame>
        <p:nvGraphicFramePr>
          <p:cNvPr id="2" name="对象 -2147482282"/>
          <p:cNvGraphicFramePr>
            <a:graphicFrameLocks noChangeAspect="1"/>
          </p:cNvGraphicFramePr>
          <p:nvPr>
            <p:extLst>
              <p:ext uri="{D42A27DB-BD31-4B8C-83A1-F6EECF244321}">
                <p14:modId xmlns:p14="http://schemas.microsoft.com/office/powerpoint/2010/main" val="3022566427"/>
              </p:ext>
            </p:extLst>
          </p:nvPr>
        </p:nvGraphicFramePr>
        <p:xfrm>
          <a:off x="3975735" y="3429000"/>
          <a:ext cx="4192270" cy="793750"/>
        </p:xfrm>
        <a:graphic>
          <a:graphicData uri="http://schemas.openxmlformats.org/presentationml/2006/ole">
            <mc:AlternateContent xmlns:mc="http://schemas.openxmlformats.org/markup-compatibility/2006">
              <mc:Choice xmlns:v="urn:schemas-microsoft-com:vml" Requires="v">
                <p:oleObj spid="_x0000_s58860" r:id="rId41" imgW="2438400" imgH="457200" progId="Equation.DSMT4">
                  <p:embed/>
                </p:oleObj>
              </mc:Choice>
              <mc:Fallback>
                <p:oleObj r:id="rId41" imgW="2438400" imgH="457200" progId="Equation.DSMT4">
                  <p:embed/>
                  <p:pic>
                    <p:nvPicPr>
                      <p:cNvPr id="0" name=""/>
                      <p:cNvPicPr/>
                      <p:nvPr/>
                    </p:nvPicPr>
                    <p:blipFill>
                      <a:blip r:embed="rId42"/>
                      <a:stretch>
                        <a:fillRect/>
                      </a:stretch>
                    </p:blipFill>
                    <p:spPr>
                      <a:xfrm>
                        <a:off x="3975735" y="3429000"/>
                        <a:ext cx="4192270" cy="793750"/>
                      </a:xfrm>
                      <a:prstGeom prst="rect">
                        <a:avLst/>
                      </a:prstGeom>
                      <a:noFill/>
                      <a:ln w="9525">
                        <a:noFill/>
                        <a:miter/>
                      </a:ln>
                    </p:spPr>
                  </p:pic>
                </p:oleObj>
              </mc:Fallback>
            </mc:AlternateContent>
          </a:graphicData>
        </a:graphic>
      </p:graphicFrame>
      <p:graphicFrame>
        <p:nvGraphicFramePr>
          <p:cNvPr id="3" name="对象 -2147482281"/>
          <p:cNvGraphicFramePr>
            <a:graphicFrameLocks noChangeAspect="1"/>
          </p:cNvGraphicFramePr>
          <p:nvPr>
            <p:extLst>
              <p:ext uri="{D42A27DB-BD31-4B8C-83A1-F6EECF244321}">
                <p14:modId xmlns:p14="http://schemas.microsoft.com/office/powerpoint/2010/main" val="3305364057"/>
              </p:ext>
            </p:extLst>
          </p:nvPr>
        </p:nvGraphicFramePr>
        <p:xfrm>
          <a:off x="4005387" y="4797152"/>
          <a:ext cx="4033520" cy="384810"/>
        </p:xfrm>
        <a:graphic>
          <a:graphicData uri="http://schemas.openxmlformats.org/presentationml/2006/ole">
            <mc:AlternateContent xmlns:mc="http://schemas.openxmlformats.org/markup-compatibility/2006">
              <mc:Choice xmlns:v="urn:schemas-microsoft-com:vml" Requires="v">
                <p:oleObj spid="_x0000_s58861" r:id="rId43" imgW="2209800" imgH="203200" progId="Equation.DSMT4">
                  <p:embed/>
                </p:oleObj>
              </mc:Choice>
              <mc:Fallback>
                <p:oleObj r:id="rId43" imgW="2209800" imgH="203200" progId="Equation.DSMT4">
                  <p:embed/>
                  <p:pic>
                    <p:nvPicPr>
                      <p:cNvPr id="0" name=""/>
                      <p:cNvPicPr/>
                      <p:nvPr/>
                    </p:nvPicPr>
                    <p:blipFill>
                      <a:blip r:embed="rId44"/>
                      <a:stretch>
                        <a:fillRect/>
                      </a:stretch>
                    </p:blipFill>
                    <p:spPr>
                      <a:xfrm>
                        <a:off x="4005387" y="4797152"/>
                        <a:ext cx="4033520" cy="384810"/>
                      </a:xfrm>
                      <a:prstGeom prst="rect">
                        <a:avLst/>
                      </a:prstGeom>
                      <a:noFill/>
                      <a:ln w="9525">
                        <a:noFill/>
                        <a:miter/>
                      </a:ln>
                    </p:spPr>
                  </p:pic>
                </p:oleObj>
              </mc:Fallback>
            </mc:AlternateContent>
          </a:graphicData>
        </a:graphic>
      </p:graphicFrame>
      <p:graphicFrame>
        <p:nvGraphicFramePr>
          <p:cNvPr id="93" name="对象 -2147482319"/>
          <p:cNvGraphicFramePr/>
          <p:nvPr>
            <p:extLst>
              <p:ext uri="{D42A27DB-BD31-4B8C-83A1-F6EECF244321}">
                <p14:modId xmlns:p14="http://schemas.microsoft.com/office/powerpoint/2010/main" val="1210351450"/>
              </p:ext>
            </p:extLst>
          </p:nvPr>
        </p:nvGraphicFramePr>
        <p:xfrm>
          <a:off x="4509443" y="5301208"/>
          <a:ext cx="789940" cy="314960"/>
        </p:xfrm>
        <a:graphic>
          <a:graphicData uri="http://schemas.openxmlformats.org/presentationml/2006/ole">
            <mc:AlternateContent xmlns:mc="http://schemas.openxmlformats.org/markup-compatibility/2006">
              <mc:Choice xmlns:v="urn:schemas-microsoft-com:vml" Requires="v">
                <p:oleObj spid="_x0000_s58862" r:id="rId45" imgW="393700" imgH="177165" progId="Equation.DSMT4">
                  <p:embed/>
                </p:oleObj>
              </mc:Choice>
              <mc:Fallback>
                <p:oleObj r:id="rId45" imgW="393700" imgH="177165" progId="Equation.DSMT4">
                  <p:embed/>
                  <p:pic>
                    <p:nvPicPr>
                      <p:cNvPr id="0" name=""/>
                      <p:cNvPicPr/>
                      <p:nvPr/>
                    </p:nvPicPr>
                    <p:blipFill>
                      <a:blip r:embed="rId6"/>
                      <a:stretch>
                        <a:fillRect/>
                      </a:stretch>
                    </p:blipFill>
                    <p:spPr>
                      <a:xfrm>
                        <a:off x="4509443" y="5301208"/>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395501135"/>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
        <p:nvSpPr>
          <p:cNvPr id="7"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a:t>
            </a:r>
            <a:r>
              <a:rPr b="1" dirty="0" err="1"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r>
              <a:rPr lang="zh-CN" altLang="en-US" sz="2400" dirty="0">
                <a:latin typeface="Times New Roman" panose="02020603050405020304" pitchFamily="18" charset="0"/>
                <a:cs typeface="Times New Roman" panose="02020603050405020304" pitchFamily="18" charset="0"/>
              </a:rPr>
              <a:t>联立方程可归纳如下</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a:spcBef>
                <a:spcPts val="1800"/>
              </a:spcBef>
            </a:pPr>
            <a:r>
              <a:rPr lang="zh-CN" altLang="en-US" sz="2400" dirty="0" smtClean="0">
                <a:latin typeface="Times New Roman" panose="02020603050405020304" pitchFamily="18" charset="0"/>
                <a:cs typeface="Times New Roman" panose="02020603050405020304" pitchFamily="18" charset="0"/>
              </a:rPr>
              <a:t>其中，</a:t>
            </a:r>
            <a:r>
              <a:rPr lang="en-US" altLang="zh-CN" sz="2400" dirty="0" smtClean="0">
                <a:latin typeface="Times New Roman" panose="02020603050405020304" pitchFamily="18" charset="0"/>
                <a:cs typeface="Times New Roman" panose="02020603050405020304" pitchFamily="18" charset="0"/>
              </a:rPr>
              <a:t>option0holding</a:t>
            </a:r>
            <a:r>
              <a:rPr lang="zh-CN" altLang="en-US" sz="2400" dirty="0" smtClean="0">
                <a:latin typeface="Times New Roman" panose="02020603050405020304" pitchFamily="18" charset="0"/>
                <a:cs typeface="Times New Roman" panose="02020603050405020304" pitchFamily="18" charset="0"/>
              </a:rPr>
              <a:t>表示期初期权</a:t>
            </a:r>
            <a:r>
              <a:rPr lang="en-US" altLang="zh-CN" sz="2400" dirty="0" smtClean="0">
                <a:latin typeface="Times New Roman" panose="02020603050405020304" pitchFamily="18" charset="0"/>
                <a:cs typeface="Times New Roman" panose="02020603050405020304" pitchFamily="18" charset="0"/>
              </a:rPr>
              <a:t>A</a:t>
            </a:r>
            <a:r>
              <a:rPr lang="zh-CN" altLang="en-US" sz="2400" dirty="0" smtClean="0">
                <a:latin typeface="Times New Roman" panose="02020603050405020304" pitchFamily="18" charset="0"/>
                <a:cs typeface="Times New Roman" panose="02020603050405020304" pitchFamily="18" charset="0"/>
              </a:rPr>
              <a:t>持有量，</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为股票持有量，</a:t>
            </a:r>
            <a:r>
              <a:rPr lang="en-US" altLang="zh-CN" sz="2400" dirty="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表示股票持有量的增加值，</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stockholding(-1)</a:t>
            </a:r>
            <a:r>
              <a:rPr lang="zh-CN" altLang="en-US" sz="2400" dirty="0" smtClean="0">
                <a:latin typeface="Times New Roman" panose="02020603050405020304" pitchFamily="18" charset="0"/>
                <a:cs typeface="Times New Roman" panose="02020603050405020304" pitchFamily="18" charset="0"/>
              </a:rPr>
              <a:t>表示前一期的股票</a:t>
            </a:r>
            <a:r>
              <a:rPr lang="zh-CN" altLang="en-US" sz="2400" dirty="0">
                <a:latin typeface="Times New Roman" panose="02020603050405020304" pitchFamily="18" charset="0"/>
                <a:cs typeface="Times New Roman" panose="02020603050405020304" pitchFamily="18" charset="0"/>
              </a:rPr>
              <a:t>持有</a:t>
            </a:r>
            <a:r>
              <a:rPr lang="zh-CN" altLang="en-US" sz="2400" dirty="0" smtClean="0">
                <a:latin typeface="Times New Roman" panose="02020603050405020304" pitchFamily="18" charset="0"/>
                <a:cs typeface="Times New Roman" panose="02020603050405020304" pitchFamily="18" charset="0"/>
              </a:rPr>
              <a:t>量。</a:t>
            </a:r>
            <a:endParaRPr sz="2400"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4064605639"/>
              </p:ext>
            </p:extLst>
          </p:nvPr>
        </p:nvGraphicFramePr>
        <p:xfrm>
          <a:off x="5999163" y="1677988"/>
          <a:ext cx="5892800" cy="935037"/>
        </p:xfrm>
        <a:graphic>
          <a:graphicData uri="http://schemas.openxmlformats.org/presentationml/2006/ole">
            <mc:AlternateContent xmlns:mc="http://schemas.openxmlformats.org/markup-compatibility/2006">
              <mc:Choice xmlns:v="urn:schemas-microsoft-com:vml" Requires="v">
                <p:oleObj spid="_x0000_s59426" name="Equation" r:id="rId3" imgW="4597200" imgH="711000" progId="Equation.DSMT4">
                  <p:embed/>
                </p:oleObj>
              </mc:Choice>
              <mc:Fallback>
                <p:oleObj name="Equation" r:id="rId3" imgW="4597200" imgH="711000" progId="Equation.DSMT4">
                  <p:embed/>
                  <p:pic>
                    <p:nvPicPr>
                      <p:cNvPr id="0" name=""/>
                      <p:cNvPicPr>
                        <a:picLocks noChangeAspect="1" noChangeArrowheads="1"/>
                      </p:cNvPicPr>
                      <p:nvPr/>
                    </p:nvPicPr>
                    <p:blipFill>
                      <a:blip r:embed="rId4"/>
                      <a:srcRect/>
                      <a:stretch>
                        <a:fillRect/>
                      </a:stretch>
                    </p:blipFill>
                    <p:spPr bwMode="auto">
                      <a:xfrm>
                        <a:off x="5999163" y="1677988"/>
                        <a:ext cx="5892800" cy="935037"/>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137047943"/>
              </p:ext>
            </p:extLst>
          </p:nvPr>
        </p:nvGraphicFramePr>
        <p:xfrm>
          <a:off x="385763" y="1773238"/>
          <a:ext cx="4038600" cy="935037"/>
        </p:xfrm>
        <a:graphic>
          <a:graphicData uri="http://schemas.openxmlformats.org/presentationml/2006/ole">
            <mc:AlternateContent xmlns:mc="http://schemas.openxmlformats.org/markup-compatibility/2006">
              <mc:Choice xmlns:v="urn:schemas-microsoft-com:vml" Requires="v">
                <p:oleObj spid="_x0000_s59427" name="Equation" r:id="rId5" imgW="3035160" imgH="685800" progId="Equation.DSMT4">
                  <p:embed/>
                </p:oleObj>
              </mc:Choice>
              <mc:Fallback>
                <p:oleObj name="Equation" r:id="rId5" imgW="3035160" imgH="685800" progId="Equation.DSMT4">
                  <p:embed/>
                  <p:pic>
                    <p:nvPicPr>
                      <p:cNvPr id="0" name=""/>
                      <p:cNvPicPr>
                        <a:picLocks noChangeAspect="1" noChangeArrowheads="1"/>
                      </p:cNvPicPr>
                      <p:nvPr/>
                    </p:nvPicPr>
                    <p:blipFill>
                      <a:blip r:embed="rId6"/>
                      <a:srcRect/>
                      <a:stretch>
                        <a:fillRect/>
                      </a:stretch>
                    </p:blipFill>
                    <p:spPr bwMode="auto">
                      <a:xfrm>
                        <a:off x="385763" y="1773238"/>
                        <a:ext cx="4038600" cy="935037"/>
                      </a:xfrm>
                      <a:prstGeom prst="rect">
                        <a:avLst/>
                      </a:prstGeom>
                      <a:noFill/>
                      <a:ln>
                        <a:noFill/>
                      </a:ln>
                    </p:spPr>
                  </p:pic>
                </p:oleObj>
              </mc:Fallback>
            </mc:AlternateContent>
          </a:graphicData>
        </a:graphic>
      </p:graphicFrame>
      <p:sp>
        <p:nvSpPr>
          <p:cNvPr id="12" name="右箭头 11"/>
          <p:cNvSpPr/>
          <p:nvPr/>
        </p:nvSpPr>
        <p:spPr>
          <a:xfrm>
            <a:off x="4653459" y="1965511"/>
            <a:ext cx="1080120" cy="360040"/>
          </a:xfrm>
          <a:prstGeom prst="rightArrow">
            <a:avLst/>
          </a:prstGeom>
          <a:solidFill>
            <a:schemeClr val="accent5">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69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275" y="3545633"/>
            <a:ext cx="7326443"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549003" y="4222654"/>
            <a:ext cx="2053767"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Python</a:t>
            </a:r>
            <a:r>
              <a:rPr lang="zh-CN" altLang="en-US" sz="2400" b="1" dirty="0" smtClean="0">
                <a:latin typeface="Times New Roman" panose="02020603050405020304" pitchFamily="18" charset="0"/>
                <a:cs typeface="Times New Roman" panose="02020603050405020304" pitchFamily="18" charset="0"/>
              </a:rPr>
              <a:t>实现：</a:t>
            </a:r>
            <a:endParaRPr lang="zh-CN" altLang="en-US" sz="2400" b="1" dirty="0"/>
          </a:p>
        </p:txBody>
      </p:sp>
    </p:spTree>
    <p:extLst>
      <p:ext uri="{BB962C8B-B14F-4D97-AF65-F5344CB8AC3E}">
        <p14:creationId xmlns:p14="http://schemas.microsoft.com/office/powerpoint/2010/main" val="268374009"/>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a:t>
            </a: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60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1</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样本选取</a:t>
            </a:r>
            <a:endParaRPr sz="1800" b="1" dirty="0">
              <a:latin typeface="Times New Roman" panose="02020603050405020304" pitchFamily="18" charset="0"/>
              <a:cs typeface="Times New Roman" panose="02020603050405020304" pitchFamily="18" charset="0"/>
              <a:sym typeface="+mn-ea"/>
            </a:endParaRPr>
          </a:p>
          <a:p>
            <a:pPr>
              <a:lnSpc>
                <a:spcPct val="130000"/>
              </a:lnSpc>
              <a:spcBef>
                <a:spcPts val="0"/>
              </a:spcBef>
            </a:pPr>
            <a:r>
              <a:rPr lang="zh-CN" altLang="en-US" sz="1800" dirty="0">
                <a:latin typeface="Times New Roman" panose="02020603050405020304" pitchFamily="18" charset="0"/>
                <a:cs typeface="Times New Roman" panose="02020603050405020304" pitchFamily="18" charset="0"/>
              </a:rPr>
              <a:t>本策略选取上证</a:t>
            </a:r>
            <a:r>
              <a:rPr lang="en-US" altLang="zh-CN" sz="1800" dirty="0">
                <a:latin typeface="Times New Roman" panose="02020603050405020304" pitchFamily="18" charset="0"/>
                <a:cs typeface="Times New Roman" panose="02020603050405020304" pitchFamily="18" charset="0"/>
              </a:rPr>
              <a:t>100</a:t>
            </a:r>
            <a:r>
              <a:rPr lang="zh-CN" altLang="en-US" sz="1800" dirty="0">
                <a:latin typeface="Times New Roman" panose="02020603050405020304" pitchFamily="18" charset="0"/>
                <a:cs typeface="Times New Roman" panose="02020603050405020304" pitchFamily="18" charset="0"/>
              </a:rPr>
              <a:t>指数作为投资标的资产，回测区间为</a:t>
            </a:r>
            <a:r>
              <a:rPr lang="en-US" altLang="zh-CN" sz="1800" dirty="0">
                <a:latin typeface="Times New Roman" panose="02020603050405020304" pitchFamily="18" charset="0"/>
                <a:cs typeface="Times New Roman" panose="02020603050405020304" pitchFamily="18" charset="0"/>
              </a:rPr>
              <a:t>2020</a:t>
            </a:r>
            <a:r>
              <a:rPr lang="zh-CN" altLang="en-US" sz="1800" dirty="0">
                <a:latin typeface="Times New Roman" panose="02020603050405020304" pitchFamily="18" charset="0"/>
                <a:cs typeface="Times New Roman" panose="02020603050405020304" pitchFamily="18" charset="0"/>
              </a:rPr>
              <a:t>年</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月</a:t>
            </a:r>
            <a:r>
              <a:rPr lang="en-US" altLang="zh-CN" sz="1800" dirty="0">
                <a:latin typeface="Times New Roman" panose="02020603050405020304" pitchFamily="18" charset="0"/>
                <a:cs typeface="Times New Roman" panose="02020603050405020304" pitchFamily="18" charset="0"/>
              </a:rPr>
              <a:t>2</a:t>
            </a:r>
            <a:r>
              <a:rPr lang="zh-CN" altLang="en-US" sz="1800" dirty="0">
                <a:latin typeface="Times New Roman" panose="02020603050405020304" pitchFamily="18" charset="0"/>
                <a:cs typeface="Times New Roman" panose="02020603050405020304" pitchFamily="18" charset="0"/>
              </a:rPr>
              <a:t>日至</a:t>
            </a:r>
            <a:r>
              <a:rPr lang="en-US" altLang="zh-CN" sz="1800" dirty="0">
                <a:latin typeface="Times New Roman" panose="02020603050405020304" pitchFamily="18" charset="0"/>
                <a:cs typeface="Times New Roman" panose="02020603050405020304" pitchFamily="18" charset="0"/>
              </a:rPr>
              <a:t>2022</a:t>
            </a:r>
            <a:r>
              <a:rPr lang="zh-CN" altLang="en-US" sz="1800" dirty="0">
                <a:latin typeface="Times New Roman" panose="02020603050405020304" pitchFamily="18" charset="0"/>
                <a:cs typeface="Times New Roman" panose="02020603050405020304" pitchFamily="18" charset="0"/>
              </a:rPr>
              <a:t>年</a:t>
            </a:r>
            <a:r>
              <a:rPr lang="en-US" altLang="zh-CN" sz="1800" dirty="0">
                <a:latin typeface="Times New Roman" panose="02020603050405020304" pitchFamily="18" charset="0"/>
                <a:cs typeface="Times New Roman" panose="02020603050405020304" pitchFamily="18" charset="0"/>
              </a:rPr>
              <a:t>12</a:t>
            </a:r>
            <a:r>
              <a:rPr lang="zh-CN" altLang="en-US" sz="1800" dirty="0">
                <a:latin typeface="Times New Roman" panose="02020603050405020304" pitchFamily="18" charset="0"/>
                <a:cs typeface="Times New Roman" panose="02020603050405020304" pitchFamily="18" charset="0"/>
              </a:rPr>
              <a:t>月</a:t>
            </a:r>
            <a:r>
              <a:rPr lang="en-US" altLang="zh-CN" sz="1800" dirty="0">
                <a:latin typeface="Times New Roman" panose="02020603050405020304" pitchFamily="18" charset="0"/>
                <a:cs typeface="Times New Roman" panose="02020603050405020304" pitchFamily="18" charset="0"/>
              </a:rPr>
              <a:t>9</a:t>
            </a:r>
            <a:r>
              <a:rPr lang="zh-CN" altLang="en-US" sz="1800" dirty="0">
                <a:latin typeface="Times New Roman" panose="02020603050405020304" pitchFamily="18" charset="0"/>
                <a:cs typeface="Times New Roman" panose="02020603050405020304" pitchFamily="18" charset="0"/>
              </a:rPr>
              <a:t>日，共</a:t>
            </a:r>
            <a:r>
              <a:rPr lang="en-US" altLang="zh-CN" sz="1800" dirty="0">
                <a:latin typeface="Times New Roman" panose="02020603050405020304" pitchFamily="18" charset="0"/>
                <a:cs typeface="Times New Roman" panose="02020603050405020304" pitchFamily="18" charset="0"/>
              </a:rPr>
              <a:t>713</a:t>
            </a:r>
            <a:r>
              <a:rPr lang="zh-CN" altLang="en-US" sz="1800" dirty="0">
                <a:latin typeface="Times New Roman" panose="02020603050405020304" pitchFamily="18" charset="0"/>
                <a:cs typeface="Times New Roman" panose="02020603050405020304" pitchFamily="18" charset="0"/>
              </a:rPr>
              <a:t>个交易日，图</a:t>
            </a:r>
            <a:r>
              <a:rPr lang="en-US" altLang="zh-CN" sz="1800" dirty="0">
                <a:latin typeface="Times New Roman" panose="02020603050405020304" pitchFamily="18" charset="0"/>
                <a:cs typeface="Times New Roman" panose="02020603050405020304" pitchFamily="18" charset="0"/>
              </a:rPr>
              <a:t>8-9</a:t>
            </a:r>
            <a:r>
              <a:rPr lang="zh-CN" altLang="en-US" sz="1800" dirty="0">
                <a:latin typeface="Times New Roman" panose="02020603050405020304" pitchFamily="18" charset="0"/>
                <a:cs typeface="Times New Roman" panose="02020603050405020304" pitchFamily="18" charset="0"/>
              </a:rPr>
              <a:t>展示了回测区间内现货价格的走势，可见上证</a:t>
            </a:r>
            <a:r>
              <a:rPr lang="en-US" altLang="zh-CN" sz="1800" dirty="0">
                <a:latin typeface="Times New Roman" panose="02020603050405020304" pitchFamily="18" charset="0"/>
                <a:cs typeface="Times New Roman" panose="02020603050405020304" pitchFamily="18" charset="0"/>
              </a:rPr>
              <a:t>100</a:t>
            </a:r>
            <a:r>
              <a:rPr lang="zh-CN" altLang="en-US" sz="1800" dirty="0">
                <a:latin typeface="Times New Roman" panose="02020603050405020304" pitchFamily="18" charset="0"/>
                <a:cs typeface="Times New Roman" panose="02020603050405020304" pitchFamily="18" charset="0"/>
              </a:rPr>
              <a:t>指数在样本区间内出现多次大幅回撤，波动率较高。设置期权的执行价为</a:t>
            </a:r>
            <a:r>
              <a:rPr lang="en-US" altLang="zh-CN" sz="1800" dirty="0">
                <a:latin typeface="Times New Roman" panose="02020603050405020304" pitchFamily="18" charset="0"/>
                <a:cs typeface="Times New Roman" panose="02020603050405020304" pitchFamily="18" charset="0"/>
              </a:rPr>
              <a:t>6800</a:t>
            </a:r>
            <a:r>
              <a:rPr lang="zh-CN" altLang="en-US" sz="1800" dirty="0">
                <a:latin typeface="Times New Roman" panose="02020603050405020304" pitchFamily="18" charset="0"/>
                <a:cs typeface="Times New Roman" panose="02020603050405020304" pitchFamily="18" charset="0"/>
              </a:rPr>
              <a:t>，看涨虚值期权执行价为标的资产减</a:t>
            </a:r>
            <a:r>
              <a:rPr lang="en-US" altLang="zh-CN" sz="1800" dirty="0">
                <a:latin typeface="Times New Roman" panose="02020603050405020304" pitchFamily="18" charset="0"/>
                <a:cs typeface="Times New Roman" panose="02020603050405020304" pitchFamily="18" charset="0"/>
              </a:rPr>
              <a:t>5</a:t>
            </a:r>
            <a:r>
              <a:rPr lang="zh-CN" altLang="en-US" sz="1800" dirty="0">
                <a:latin typeface="Times New Roman" panose="02020603050405020304" pitchFamily="18" charset="0"/>
                <a:cs typeface="Times New Roman" panose="02020603050405020304" pitchFamily="18" charset="0"/>
              </a:rPr>
              <a:t>，看涨实值期权执行价为标的资产加</a:t>
            </a:r>
            <a:r>
              <a:rPr lang="en-US" altLang="zh-CN" sz="1800" dirty="0">
                <a:latin typeface="Times New Roman" panose="02020603050405020304" pitchFamily="18" charset="0"/>
                <a:cs typeface="Times New Roman" panose="02020603050405020304" pitchFamily="18" charset="0"/>
              </a:rPr>
              <a:t>10</a:t>
            </a:r>
            <a:r>
              <a:rPr lang="zh-CN" altLang="en-US" sz="1800" dirty="0">
                <a:latin typeface="Times New Roman" panose="02020603050405020304" pitchFamily="18" charset="0"/>
                <a:cs typeface="Times New Roman" panose="02020603050405020304" pitchFamily="18" charset="0"/>
              </a:rPr>
              <a:t>，无风险利率设为</a:t>
            </a:r>
            <a:r>
              <a:rPr lang="en-US" altLang="zh-CN" sz="1800" dirty="0">
                <a:latin typeface="Times New Roman" panose="02020603050405020304" pitchFamily="18" charset="0"/>
                <a:cs typeface="Times New Roman" panose="02020603050405020304" pitchFamily="18" charset="0"/>
              </a:rPr>
              <a:t>1.5%</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的波动率分别设为</a:t>
            </a:r>
            <a:r>
              <a:rPr lang="en-US" altLang="zh-CN" sz="1800" dirty="0">
                <a:latin typeface="Times New Roman" panose="02020603050405020304" pitchFamily="18" charset="0"/>
                <a:cs typeface="Times New Roman" panose="02020603050405020304" pitchFamily="18" charset="0"/>
              </a:rPr>
              <a:t>15%</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12%</a:t>
            </a:r>
            <a:r>
              <a:rPr lang="zh-CN" altLang="en-US" sz="1800" dirty="0">
                <a:latin typeface="Times New Roman" panose="02020603050405020304" pitchFamily="18" charset="0"/>
                <a:cs typeface="Times New Roman" panose="02020603050405020304" pitchFamily="18" charset="0"/>
              </a:rPr>
              <a:t>和</a:t>
            </a:r>
            <a:r>
              <a:rPr lang="en-US" altLang="zh-CN" sz="1800" dirty="0">
                <a:latin typeface="Times New Roman" panose="02020603050405020304" pitchFamily="18" charset="0"/>
                <a:cs typeface="Times New Roman" panose="02020603050405020304" pitchFamily="18" charset="0"/>
              </a:rPr>
              <a:t>40%</a:t>
            </a:r>
            <a:r>
              <a:rPr lang="zh-CN" altLang="en-US" sz="1800" dirty="0">
                <a:latin typeface="Times New Roman" panose="02020603050405020304" pitchFamily="18" charset="0"/>
                <a:cs typeface="Times New Roman" panose="02020603050405020304" pitchFamily="18" charset="0"/>
              </a:rPr>
              <a:t>，起初期权</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的持有为</a:t>
            </a:r>
            <a:r>
              <a:rPr lang="en-US" altLang="zh-CN" sz="1800" dirty="0">
                <a:latin typeface="Times New Roman" panose="02020603050405020304" pitchFamily="18" charset="0"/>
                <a:cs typeface="Times New Roman" panose="02020603050405020304" pitchFamily="18" charset="0"/>
              </a:rPr>
              <a:t>1000</a:t>
            </a:r>
            <a:r>
              <a:rPr lang="zh-CN" altLang="en-US" sz="1800" dirty="0">
                <a:latin typeface="Times New Roman" panose="02020603050405020304" pitchFamily="18" charset="0"/>
                <a:cs typeface="Times New Roman" panose="02020603050405020304" pitchFamily="18" charset="0"/>
              </a:rPr>
              <a:t>，初始本金为</a:t>
            </a:r>
            <a:r>
              <a:rPr lang="en-US" altLang="zh-CN" sz="1800" dirty="0">
                <a:latin typeface="Times New Roman" panose="02020603050405020304" pitchFamily="18" charset="0"/>
                <a:cs typeface="Times New Roman" panose="02020603050405020304" pitchFamily="18" charset="0"/>
              </a:rPr>
              <a:t>200000 </a:t>
            </a:r>
            <a:r>
              <a:rPr sz="1800" dirty="0" smtClean="0">
                <a:latin typeface="Times New Roman" panose="02020603050405020304" pitchFamily="18" charset="0"/>
                <a:cs typeface="Times New Roman" panose="02020603050405020304" pitchFamily="18" charset="0"/>
              </a:rPr>
              <a:t>。</a:t>
            </a: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708" y="3140968"/>
            <a:ext cx="652695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100192"/>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70397"/>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2</a:t>
            </a:r>
            <a:r>
              <a:rPr lang="zh-CN" altLang="en-US"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err="1" smtClean="0">
                <a:latin typeface="Times New Roman" panose="02020603050405020304" pitchFamily="18" charset="0"/>
                <a:cs typeface="Times New Roman" panose="02020603050405020304" pitchFamily="18" charset="0"/>
                <a:sym typeface="+mn-ea"/>
              </a:rPr>
              <a:t>两期权+现货的</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对冲</a:t>
            </a: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rPr>
              <a:t>假设市场交易者最初拥有一个现货与期权     的投资组合，现在采用两个期权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现货希腊字母动态对冲的方式在每天收盘时对冲</a:t>
            </a:r>
            <a:r>
              <a:rPr lang="en-US" altLang="zh-CN" sz="1800" dirty="0">
                <a:latin typeface="Times New Roman" panose="02020603050405020304" pitchFamily="18" charset="0"/>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个希腊值，使组合同时达到三希腊字母中性状态。期权对冲量和标的资产对冲量如下图所示，</a:t>
            </a:r>
            <a:r>
              <a:rPr lang="en-US" altLang="zh-CN" sz="1800" dirty="0">
                <a:latin typeface="Times New Roman" panose="02020603050405020304" pitchFamily="18" charset="0"/>
                <a:cs typeface="Times New Roman" panose="02020603050405020304" pitchFamily="18" charset="0"/>
              </a:rPr>
              <a:t>W1</a:t>
            </a:r>
            <a:r>
              <a:rPr lang="zh-CN" altLang="en-US" sz="1800" dirty="0">
                <a:latin typeface="Times New Roman" panose="02020603050405020304" pitchFamily="18" charset="0"/>
                <a:cs typeface="Times New Roman" panose="02020603050405020304" pitchFamily="18" charset="0"/>
              </a:rPr>
              <a:t>表示看涨虚值期权的持有量，</a:t>
            </a:r>
            <a:r>
              <a:rPr lang="en-US" altLang="zh-CN" sz="1800" dirty="0">
                <a:latin typeface="Times New Roman" panose="02020603050405020304" pitchFamily="18" charset="0"/>
                <a:cs typeface="Times New Roman" panose="02020603050405020304" pitchFamily="18" charset="0"/>
              </a:rPr>
              <a:t>W2</a:t>
            </a:r>
            <a:r>
              <a:rPr lang="zh-CN" altLang="en-US" sz="1800" dirty="0">
                <a:latin typeface="Times New Roman" panose="02020603050405020304" pitchFamily="18" charset="0"/>
                <a:cs typeface="Times New Roman" panose="02020603050405020304" pitchFamily="18" charset="0"/>
              </a:rPr>
              <a:t>表示看涨实值期权的持有量，</a:t>
            </a:r>
            <a:r>
              <a:rPr lang="en-US" altLang="zh-CN" sz="1800" dirty="0">
                <a:latin typeface="Times New Roman" panose="02020603050405020304" pitchFamily="18" charset="0"/>
                <a:cs typeface="Times New Roman" panose="02020603050405020304" pitchFamily="18" charset="0"/>
              </a:rPr>
              <a:t>WS</a:t>
            </a:r>
            <a:r>
              <a:rPr lang="zh-CN" altLang="en-US" sz="1800" dirty="0">
                <a:latin typeface="Times New Roman" panose="02020603050405020304" pitchFamily="18" charset="0"/>
                <a:cs typeface="Times New Roman" panose="02020603050405020304" pitchFamily="18" charset="0"/>
              </a:rPr>
              <a:t>表示现货持有量；小于</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代表卖出期权或者现货进行对冲，大于</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表示买入期权或现货进行对冲</a:t>
            </a:r>
            <a:r>
              <a:rPr sz="1800" dirty="0" smtClean="0">
                <a:latin typeface="Times New Roman" panose="02020603050405020304" pitchFamily="18" charset="0"/>
                <a:cs typeface="Times New Roman" panose="02020603050405020304" pitchFamily="18" charset="0"/>
              </a:rPr>
              <a:t>。</a:t>
            </a: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375711355"/>
              </p:ext>
            </p:extLst>
          </p:nvPr>
        </p:nvGraphicFramePr>
        <p:xfrm>
          <a:off x="2565227" y="1268760"/>
          <a:ext cx="863600" cy="314960"/>
        </p:xfrm>
        <a:graphic>
          <a:graphicData uri="http://schemas.openxmlformats.org/presentationml/2006/ole">
            <mc:AlternateContent xmlns:mc="http://schemas.openxmlformats.org/markup-compatibility/2006">
              <mc:Choice xmlns:v="urn:schemas-microsoft-com:vml" Requires="v">
                <p:oleObj spid="_x0000_s60482"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256522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2624772568"/>
              </p:ext>
            </p:extLst>
          </p:nvPr>
        </p:nvGraphicFramePr>
        <p:xfrm>
          <a:off x="4367575" y="1268760"/>
          <a:ext cx="789940" cy="314960"/>
        </p:xfrm>
        <a:graphic>
          <a:graphicData uri="http://schemas.openxmlformats.org/presentationml/2006/ole">
            <mc:AlternateContent xmlns:mc="http://schemas.openxmlformats.org/markup-compatibility/2006">
              <mc:Choice xmlns:v="urn:schemas-microsoft-com:vml" Requires="v">
                <p:oleObj spid="_x0000_s60483"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4367575"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3929421562"/>
              </p:ext>
            </p:extLst>
          </p:nvPr>
        </p:nvGraphicFramePr>
        <p:xfrm>
          <a:off x="3573339" y="1268760"/>
          <a:ext cx="713740" cy="361315"/>
        </p:xfrm>
        <a:graphic>
          <a:graphicData uri="http://schemas.openxmlformats.org/presentationml/2006/ole">
            <mc:AlternateContent xmlns:mc="http://schemas.openxmlformats.org/markup-compatibility/2006">
              <mc:Choice xmlns:v="urn:schemas-microsoft-com:vml" Requires="v">
                <p:oleObj spid="_x0000_s60484"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3573339" y="1268760"/>
                        <a:ext cx="713740" cy="361315"/>
                      </a:xfrm>
                      <a:prstGeom prst="rect">
                        <a:avLst/>
                      </a:prstGeom>
                      <a:noFill/>
                      <a:ln w="9525">
                        <a:noFill/>
                        <a:miter/>
                      </a:ln>
                    </p:spPr>
                  </p:pic>
                </p:oleObj>
              </mc:Fallback>
            </mc:AlternateContent>
          </a:graphicData>
        </a:graphic>
      </p:graphicFrame>
      <p:graphicFrame>
        <p:nvGraphicFramePr>
          <p:cNvPr id="2" name="对象 -2147482275"/>
          <p:cNvGraphicFramePr/>
          <p:nvPr/>
        </p:nvGraphicFramePr>
        <p:xfrm>
          <a:off x="4437380" y="1700530"/>
          <a:ext cx="322580" cy="304800"/>
        </p:xfrm>
        <a:graphic>
          <a:graphicData uri="http://schemas.openxmlformats.org/presentationml/2006/ole">
            <mc:AlternateContent xmlns:mc="http://schemas.openxmlformats.org/markup-compatibility/2006">
              <mc:Choice xmlns:v="urn:schemas-microsoft-com:vml" Requires="v">
                <p:oleObj spid="_x0000_s60485" r:id="rId9" imgW="177165" imgH="228600" progId="Equation.DSMT4">
                  <p:embed/>
                </p:oleObj>
              </mc:Choice>
              <mc:Fallback>
                <p:oleObj r:id="rId9" imgW="177165" imgH="228600" progId="Equation.DSMT4">
                  <p:embed/>
                  <p:pic>
                    <p:nvPicPr>
                      <p:cNvPr id="0" name=""/>
                      <p:cNvPicPr/>
                      <p:nvPr/>
                    </p:nvPicPr>
                    <p:blipFill>
                      <a:blip r:embed="rId10"/>
                      <a:stretch>
                        <a:fillRect/>
                      </a:stretch>
                    </p:blipFill>
                    <p:spPr>
                      <a:xfrm>
                        <a:off x="4437380" y="1700530"/>
                        <a:ext cx="322580" cy="304800"/>
                      </a:xfrm>
                      <a:prstGeom prst="rect">
                        <a:avLst/>
                      </a:prstGeom>
                      <a:noFill/>
                      <a:ln w="9525">
                        <a:noFill/>
                        <a:miter/>
                      </a:ln>
                    </p:spPr>
                  </p:pic>
                </p:oleObj>
              </mc:Fallback>
            </mc:AlternateContent>
          </a:graphicData>
        </a:graphic>
      </p:graphicFrame>
      <p:sp>
        <p:nvSpPr>
          <p:cNvPr id="3" name="文本框 2"/>
          <p:cNvSpPr txBox="1"/>
          <p:nvPr/>
        </p:nvSpPr>
        <p:spPr>
          <a:xfrm>
            <a:off x="404987" y="3717032"/>
            <a:ext cx="4464496" cy="2308324"/>
          </a:xfrm>
          <a:prstGeom prst="rect">
            <a:avLst/>
          </a:prstGeom>
          <a:noFill/>
          <a:ln>
            <a:solidFill>
              <a:srgbClr val="C00000"/>
            </a:solidFill>
          </a:ln>
        </p:spPr>
        <p:txBody>
          <a:bodyPr wrap="square" rtlCol="0" anchor="t">
            <a:spAutoFit/>
          </a:bodyPr>
          <a:lstStyle/>
          <a:p>
            <a:pPr latinLnBrk="0">
              <a:lnSpc>
                <a:spcPct val="150000"/>
              </a:lnSpc>
              <a:spcBef>
                <a:spcPts val="0"/>
              </a:spcBef>
              <a:buFont typeface="Arial" panose="020B0604020202020204" pitchFamily="34" charset="0"/>
            </a:pPr>
            <a:r>
              <a:rPr lang="zh-CN" altLang="en-US" sz="1600" dirty="0">
                <a:latin typeface="Times New Roman" panose="02020603050405020304" pitchFamily="18" charset="0"/>
                <a:cs typeface="Times New Roman" panose="02020603050405020304" pitchFamily="18" charset="0"/>
                <a:sym typeface="+mn-ea"/>
              </a:rPr>
              <a:t>结合现货价格走势可见，在</a:t>
            </a:r>
            <a:r>
              <a:rPr lang="en-US" altLang="zh-CN" sz="1600" dirty="0">
                <a:latin typeface="Times New Roman" panose="02020603050405020304" pitchFamily="18" charset="0"/>
                <a:cs typeface="Times New Roman" panose="02020603050405020304" pitchFamily="18" charset="0"/>
                <a:sym typeface="+mn-ea"/>
              </a:rPr>
              <a:t>2022</a:t>
            </a:r>
            <a:r>
              <a:rPr lang="zh-CN" altLang="en-US" sz="1600" dirty="0">
                <a:latin typeface="Times New Roman" panose="02020603050405020304" pitchFamily="18" charset="0"/>
                <a:cs typeface="Times New Roman" panose="02020603050405020304" pitchFamily="18" charset="0"/>
                <a:sym typeface="+mn-ea"/>
              </a:rPr>
              <a:t>年</a:t>
            </a:r>
            <a:r>
              <a:rPr lang="en-US" altLang="zh-CN" sz="1600" dirty="0">
                <a:latin typeface="Times New Roman" panose="02020603050405020304" pitchFamily="18" charset="0"/>
                <a:cs typeface="Times New Roman" panose="02020603050405020304" pitchFamily="18" charset="0"/>
                <a:sym typeface="+mn-ea"/>
              </a:rPr>
              <a:t>1</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-5</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2022</a:t>
            </a:r>
            <a:r>
              <a:rPr lang="zh-CN" altLang="en-US" sz="1600" dirty="0">
                <a:latin typeface="Times New Roman" panose="02020603050405020304" pitchFamily="18" charset="0"/>
                <a:cs typeface="Times New Roman" panose="02020603050405020304" pitchFamily="18" charset="0"/>
                <a:sym typeface="+mn-ea"/>
              </a:rPr>
              <a:t>年</a:t>
            </a:r>
            <a:r>
              <a:rPr lang="en-US" altLang="zh-CN" sz="1600" dirty="0">
                <a:latin typeface="Times New Roman" panose="02020603050405020304" pitchFamily="18" charset="0"/>
                <a:cs typeface="Times New Roman" panose="02020603050405020304" pitchFamily="18" charset="0"/>
                <a:sym typeface="+mn-ea"/>
              </a:rPr>
              <a:t>8</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-10</a:t>
            </a:r>
            <a:r>
              <a:rPr lang="zh-CN" altLang="en-US" sz="1600" dirty="0">
                <a:latin typeface="Times New Roman" panose="02020603050405020304" pitchFamily="18" charset="0"/>
                <a:cs typeface="Times New Roman" panose="02020603050405020304" pitchFamily="18" charset="0"/>
                <a:sym typeface="+mn-ea"/>
              </a:rPr>
              <a:t>现货价格出现大幅回撤期间，标的资产的对冲量也随着在此期间波动剧烈，可见期权和现货对冲量与实际的风险暴露有关，但总体上，在结束时刻之前，两个期权的对冲量均相对较为稳定</a:t>
            </a:r>
            <a:r>
              <a:rPr sz="1600" dirty="0" smtClean="0">
                <a:latin typeface="Times New Roman" panose="02020603050405020304" pitchFamily="18" charset="0"/>
                <a:cs typeface="Times New Roman" panose="02020603050405020304" pitchFamily="18" charset="0"/>
                <a:sym typeface="+mn-ea"/>
              </a:rPr>
              <a:t>。</a:t>
            </a:r>
            <a:endParaRPr lang="zh-CN" altLang="en-US" sz="1600" dirty="0" smtClean="0">
              <a:latin typeface="Times New Roman" panose="02020603050405020304" pitchFamily="18" charset="0"/>
              <a:cs typeface="Times New Roman" panose="02020603050405020304" pitchFamily="18" charset="0"/>
              <a:sym typeface="+mn-ea"/>
            </a:endParaRPr>
          </a:p>
        </p:txBody>
      </p:sp>
      <p:pic>
        <p:nvPicPr>
          <p:cNvPr id="10" name="Picture 1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9187" y="2862673"/>
            <a:ext cx="5462588" cy="379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847783"/>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一阶希腊字母式期权价格对变量的一阶导数，即变量变动一单位期权价格变动几个单位，表示期权风险的一阶敏感性</a:t>
            </a:r>
          </a:p>
          <a:p>
            <a:pPr>
              <a:lnSpc>
                <a:spcPct val="170000"/>
              </a:lnSpc>
            </a:pPr>
            <a:endParaRPr lang="zh-CN" altLang="en-US"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355600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反映金融衍生品价格对其标的物资产价格的线性敏感性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反映金融衍生品价格对时间变化的敏感性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反映衍生证券价格对其标的物资产价格波动率的线性敏感性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反映金融衍生品价格关于利率的线性敏感性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反映金融衍生品价格对其标的物资产价格的弹性关系</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graphicFrame>
        <p:nvGraphicFramePr>
          <p:cNvPr id="2" name="对象 -2147482246"/>
          <p:cNvGraphicFramePr/>
          <p:nvPr/>
        </p:nvGraphicFramePr>
        <p:xfrm>
          <a:off x="4796790" y="2708910"/>
          <a:ext cx="616585" cy="584200"/>
        </p:xfrm>
        <a:graphic>
          <a:graphicData uri="http://schemas.openxmlformats.org/presentationml/2006/ole">
            <mc:AlternateContent xmlns:mc="http://schemas.openxmlformats.org/markup-compatibility/2006">
              <mc:Choice xmlns:v="urn:schemas-microsoft-com:vml" Requires="v">
                <p:oleObj spid="_x0000_s5321" r:id="rId4" imgW="431800" imgH="393700" progId="Equation.DSMT4">
                  <p:embed/>
                </p:oleObj>
              </mc:Choice>
              <mc:Fallback>
                <p:oleObj r:id="rId4" imgW="431800" imgH="393700" progId="Equation.DSMT4">
                  <p:embed/>
                  <p:pic>
                    <p:nvPicPr>
                      <p:cNvPr id="0" name="图片 3075"/>
                      <p:cNvPicPr/>
                      <p:nvPr/>
                    </p:nvPicPr>
                    <p:blipFill>
                      <a:blip r:embed="rId5"/>
                      <a:stretch>
                        <a:fillRect/>
                      </a:stretch>
                    </p:blipFill>
                    <p:spPr>
                      <a:xfrm>
                        <a:off x="4796790" y="2708910"/>
                        <a:ext cx="616585" cy="584200"/>
                      </a:xfrm>
                      <a:prstGeom prst="rect">
                        <a:avLst/>
                      </a:prstGeom>
                      <a:noFill/>
                      <a:ln w="38100">
                        <a:noFill/>
                        <a:miter/>
                      </a:ln>
                    </p:spPr>
                  </p:pic>
                </p:oleObj>
              </mc:Fallback>
            </mc:AlternateContent>
          </a:graphicData>
        </a:graphic>
      </p:graphicFrame>
      <p:graphicFrame>
        <p:nvGraphicFramePr>
          <p:cNvPr id="3" name="对象 -2147482244"/>
          <p:cNvGraphicFramePr/>
          <p:nvPr/>
        </p:nvGraphicFramePr>
        <p:xfrm>
          <a:off x="4822190" y="3340735"/>
          <a:ext cx="626110" cy="542290"/>
        </p:xfrm>
        <a:graphic>
          <a:graphicData uri="http://schemas.openxmlformats.org/presentationml/2006/ole">
            <mc:AlternateContent xmlns:mc="http://schemas.openxmlformats.org/markup-compatibility/2006">
              <mc:Choice xmlns:v="urn:schemas-microsoft-com:vml" Requires="v">
                <p:oleObj spid="_x0000_s5322" r:id="rId6" imgW="405765" imgH="393700" progId="Equation.DSMT4">
                  <p:embed/>
                </p:oleObj>
              </mc:Choice>
              <mc:Fallback>
                <p:oleObj r:id="rId6" imgW="405765" imgH="393700" progId="Equation.DSMT4">
                  <p:embed/>
                  <p:pic>
                    <p:nvPicPr>
                      <p:cNvPr id="0" name="图片 37"/>
                      <p:cNvPicPr/>
                      <p:nvPr/>
                    </p:nvPicPr>
                    <p:blipFill>
                      <a:blip r:embed="rId7"/>
                      <a:stretch>
                        <a:fillRect/>
                      </a:stretch>
                    </p:blipFill>
                    <p:spPr>
                      <a:xfrm>
                        <a:off x="4822190" y="3340735"/>
                        <a:ext cx="626110" cy="542290"/>
                      </a:xfrm>
                      <a:prstGeom prst="rect">
                        <a:avLst/>
                      </a:prstGeom>
                      <a:noFill/>
                      <a:ln w="38100">
                        <a:noFill/>
                        <a:miter/>
                      </a:ln>
                    </p:spPr>
                  </p:pic>
                </p:oleObj>
              </mc:Fallback>
            </mc:AlternateContent>
          </a:graphicData>
        </a:graphic>
      </p:graphicFrame>
      <p:graphicFrame>
        <p:nvGraphicFramePr>
          <p:cNvPr id="4" name="对象 -2147482242"/>
          <p:cNvGraphicFramePr/>
          <p:nvPr/>
        </p:nvGraphicFramePr>
        <p:xfrm>
          <a:off x="4795520" y="3945890"/>
          <a:ext cx="655955" cy="567055"/>
        </p:xfrm>
        <a:graphic>
          <a:graphicData uri="http://schemas.openxmlformats.org/presentationml/2006/ole">
            <mc:AlternateContent xmlns:mc="http://schemas.openxmlformats.org/markup-compatibility/2006">
              <mc:Choice xmlns:v="urn:schemas-microsoft-com:vml" Requires="v">
                <p:oleObj spid="_x0000_s5323" r:id="rId8" imgW="431800" imgH="393700" progId="Equation.DSMT4">
                  <p:embed/>
                </p:oleObj>
              </mc:Choice>
              <mc:Fallback>
                <p:oleObj r:id="rId8" imgW="431800" imgH="393700" progId="Equation.DSMT4">
                  <p:embed/>
                  <p:pic>
                    <p:nvPicPr>
                      <p:cNvPr id="0" name="图片 38"/>
                      <p:cNvPicPr/>
                      <p:nvPr/>
                    </p:nvPicPr>
                    <p:blipFill>
                      <a:blip r:embed="rId9"/>
                      <a:stretch>
                        <a:fillRect/>
                      </a:stretch>
                    </p:blipFill>
                    <p:spPr>
                      <a:xfrm>
                        <a:off x="4795520" y="3945890"/>
                        <a:ext cx="655955" cy="567055"/>
                      </a:xfrm>
                      <a:prstGeom prst="rect">
                        <a:avLst/>
                      </a:prstGeom>
                      <a:noFill/>
                      <a:ln w="38100">
                        <a:noFill/>
                        <a:miter/>
                      </a:ln>
                    </p:spPr>
                  </p:pic>
                </p:oleObj>
              </mc:Fallback>
            </mc:AlternateContent>
          </a:graphicData>
        </a:graphic>
      </p:graphicFrame>
      <p:graphicFrame>
        <p:nvGraphicFramePr>
          <p:cNvPr id="7" name="对象 -2147482240"/>
          <p:cNvGraphicFramePr/>
          <p:nvPr/>
        </p:nvGraphicFramePr>
        <p:xfrm>
          <a:off x="4811395" y="4588510"/>
          <a:ext cx="619125" cy="572135"/>
        </p:xfrm>
        <a:graphic>
          <a:graphicData uri="http://schemas.openxmlformats.org/presentationml/2006/ole">
            <mc:AlternateContent xmlns:mc="http://schemas.openxmlformats.org/markup-compatibility/2006">
              <mc:Choice xmlns:v="urn:schemas-microsoft-com:vml" Requires="v">
                <p:oleObj spid="_x0000_s5324" r:id="rId10" imgW="431800" imgH="393700" progId="Equation.DSMT4">
                  <p:embed/>
                </p:oleObj>
              </mc:Choice>
              <mc:Fallback>
                <p:oleObj r:id="rId10" imgW="431800" imgH="393700" progId="Equation.DSMT4">
                  <p:embed/>
                  <p:pic>
                    <p:nvPicPr>
                      <p:cNvPr id="0" name="图片 39"/>
                      <p:cNvPicPr/>
                      <p:nvPr/>
                    </p:nvPicPr>
                    <p:blipFill>
                      <a:blip r:embed="rId11"/>
                      <a:stretch>
                        <a:fillRect/>
                      </a:stretch>
                    </p:blipFill>
                    <p:spPr>
                      <a:xfrm>
                        <a:off x="4811395" y="4588510"/>
                        <a:ext cx="619125" cy="572135"/>
                      </a:xfrm>
                      <a:prstGeom prst="rect">
                        <a:avLst/>
                      </a:prstGeom>
                      <a:noFill/>
                      <a:ln w="38100">
                        <a:noFill/>
                        <a:miter/>
                      </a:ln>
                    </p:spPr>
                  </p:pic>
                </p:oleObj>
              </mc:Fallback>
            </mc:AlternateContent>
          </a:graphicData>
        </a:graphic>
      </p:graphicFrame>
      <p:graphicFrame>
        <p:nvGraphicFramePr>
          <p:cNvPr id="8" name="对象 -2147482238"/>
          <p:cNvGraphicFramePr/>
          <p:nvPr/>
        </p:nvGraphicFramePr>
        <p:xfrm>
          <a:off x="4652645" y="5248910"/>
          <a:ext cx="934720" cy="556895"/>
        </p:xfrm>
        <a:graphic>
          <a:graphicData uri="http://schemas.openxmlformats.org/presentationml/2006/ole">
            <mc:AlternateContent xmlns:mc="http://schemas.openxmlformats.org/markup-compatibility/2006">
              <mc:Choice xmlns:v="urn:schemas-microsoft-com:vml" Requires="v">
                <p:oleObj spid="_x0000_s5325" r:id="rId12" imgW="596900" imgH="393700" progId="Equation.DSMT4">
                  <p:embed/>
                </p:oleObj>
              </mc:Choice>
              <mc:Fallback>
                <p:oleObj r:id="rId12" imgW="596900" imgH="393700" progId="Equation.DSMT4">
                  <p:embed/>
                  <p:pic>
                    <p:nvPicPr>
                      <p:cNvPr id="0" name="图片 40"/>
                      <p:cNvPicPr/>
                      <p:nvPr/>
                    </p:nvPicPr>
                    <p:blipFill>
                      <a:blip r:embed="rId13"/>
                      <a:stretch>
                        <a:fillRect/>
                      </a:stretch>
                    </p:blipFill>
                    <p:spPr>
                      <a:xfrm>
                        <a:off x="4652645" y="5248910"/>
                        <a:ext cx="934720" cy="556895"/>
                      </a:xfrm>
                      <a:prstGeom prst="rect">
                        <a:avLst/>
                      </a:prstGeom>
                      <a:noFill/>
                      <a:ln w="38100">
                        <a:noFill/>
                        <a:miter/>
                      </a:ln>
                    </p:spPr>
                  </p:pic>
                </p:oleObj>
              </mc:Fallback>
            </mc:AlternateContent>
          </a:graphicData>
        </a:graphic>
      </p:graphicFrame>
      <p:graphicFrame>
        <p:nvGraphicFramePr>
          <p:cNvPr id="9" name="对象 -2147482245"/>
          <p:cNvGraphicFramePr/>
          <p:nvPr/>
        </p:nvGraphicFramePr>
        <p:xfrm>
          <a:off x="2565400" y="2823210"/>
          <a:ext cx="930910" cy="317500"/>
        </p:xfrm>
        <a:graphic>
          <a:graphicData uri="http://schemas.openxmlformats.org/presentationml/2006/ole">
            <mc:AlternateContent xmlns:mc="http://schemas.openxmlformats.org/markup-compatibility/2006">
              <mc:Choice xmlns:v="urn:schemas-microsoft-com:vml" Requires="v">
                <p:oleObj spid="_x0000_s5326" r:id="rId14" imgW="596900" imgH="203200" progId="Equation.DSMT4">
                  <p:embed/>
                </p:oleObj>
              </mc:Choice>
              <mc:Fallback>
                <p:oleObj r:id="rId14" imgW="596900" imgH="203200" progId="Equation.DSMT4">
                  <p:embed/>
                  <p:pic>
                    <p:nvPicPr>
                      <p:cNvPr id="0" name="图片 41"/>
                      <p:cNvPicPr/>
                      <p:nvPr/>
                    </p:nvPicPr>
                    <p:blipFill>
                      <a:blip r:embed="rId15"/>
                      <a:stretch>
                        <a:fillRect/>
                      </a:stretch>
                    </p:blipFill>
                    <p:spPr>
                      <a:xfrm>
                        <a:off x="2565400" y="2823210"/>
                        <a:ext cx="930910" cy="317500"/>
                      </a:xfrm>
                      <a:prstGeom prst="rect">
                        <a:avLst/>
                      </a:prstGeom>
                      <a:noFill/>
                      <a:ln w="38100">
                        <a:noFill/>
                        <a:miter/>
                      </a:ln>
                    </p:spPr>
                  </p:pic>
                </p:oleObj>
              </mc:Fallback>
            </mc:AlternateContent>
          </a:graphicData>
        </a:graphic>
      </p:graphicFrame>
      <p:graphicFrame>
        <p:nvGraphicFramePr>
          <p:cNvPr id="10" name="对象 -2147482243"/>
          <p:cNvGraphicFramePr/>
          <p:nvPr/>
        </p:nvGraphicFramePr>
        <p:xfrm>
          <a:off x="2602865" y="3439160"/>
          <a:ext cx="893445" cy="320040"/>
        </p:xfrm>
        <a:graphic>
          <a:graphicData uri="http://schemas.openxmlformats.org/presentationml/2006/ole">
            <mc:AlternateContent xmlns:mc="http://schemas.openxmlformats.org/markup-compatibility/2006">
              <mc:Choice xmlns:v="urn:schemas-microsoft-com:vml" Requires="v">
                <p:oleObj spid="_x0000_s5327" r:id="rId16" imgW="584200" imgH="203200" progId="Equation.DSMT4">
                  <p:embed/>
                </p:oleObj>
              </mc:Choice>
              <mc:Fallback>
                <p:oleObj r:id="rId16" imgW="584200" imgH="203200" progId="Equation.DSMT4">
                  <p:embed/>
                  <p:pic>
                    <p:nvPicPr>
                      <p:cNvPr id="0" name="图片 42"/>
                      <p:cNvPicPr/>
                      <p:nvPr/>
                    </p:nvPicPr>
                    <p:blipFill>
                      <a:blip r:embed="rId17"/>
                      <a:stretch>
                        <a:fillRect/>
                      </a:stretch>
                    </p:blipFill>
                    <p:spPr>
                      <a:xfrm>
                        <a:off x="2602865" y="3439160"/>
                        <a:ext cx="893445" cy="320040"/>
                      </a:xfrm>
                      <a:prstGeom prst="rect">
                        <a:avLst/>
                      </a:prstGeom>
                      <a:noFill/>
                      <a:ln w="38100">
                        <a:noFill/>
                        <a:miter/>
                      </a:ln>
                    </p:spPr>
                  </p:pic>
                </p:oleObj>
              </mc:Fallback>
            </mc:AlternateContent>
          </a:graphicData>
        </a:graphic>
      </p:graphicFrame>
      <p:graphicFrame>
        <p:nvGraphicFramePr>
          <p:cNvPr id="11" name="对象 -2147482241"/>
          <p:cNvGraphicFramePr/>
          <p:nvPr/>
        </p:nvGraphicFramePr>
        <p:xfrm>
          <a:off x="2584450" y="4076700"/>
          <a:ext cx="930910" cy="295910"/>
        </p:xfrm>
        <a:graphic>
          <a:graphicData uri="http://schemas.openxmlformats.org/presentationml/2006/ole">
            <mc:AlternateContent xmlns:mc="http://schemas.openxmlformats.org/markup-compatibility/2006">
              <mc:Choice xmlns:v="urn:schemas-microsoft-com:vml" Requires="v">
                <p:oleObj spid="_x0000_s5328" r:id="rId18" imgW="571500" imgH="203200" progId="Equation.DSMT4">
                  <p:embed/>
                </p:oleObj>
              </mc:Choice>
              <mc:Fallback>
                <p:oleObj r:id="rId18" imgW="571500" imgH="203200" progId="Equation.DSMT4">
                  <p:embed/>
                  <p:pic>
                    <p:nvPicPr>
                      <p:cNvPr id="0" name="图片 43"/>
                      <p:cNvPicPr/>
                      <p:nvPr/>
                    </p:nvPicPr>
                    <p:blipFill>
                      <a:blip r:embed="rId19"/>
                      <a:stretch>
                        <a:fillRect/>
                      </a:stretch>
                    </p:blipFill>
                    <p:spPr>
                      <a:xfrm>
                        <a:off x="2584450" y="4076700"/>
                        <a:ext cx="930910" cy="295910"/>
                      </a:xfrm>
                      <a:prstGeom prst="rect">
                        <a:avLst/>
                      </a:prstGeom>
                      <a:noFill/>
                      <a:ln w="38100">
                        <a:noFill/>
                        <a:miter/>
                      </a:ln>
                    </p:spPr>
                  </p:pic>
                </p:oleObj>
              </mc:Fallback>
            </mc:AlternateContent>
          </a:graphicData>
        </a:graphic>
      </p:graphicFrame>
      <p:graphicFrame>
        <p:nvGraphicFramePr>
          <p:cNvPr id="12" name="对象 -2147482239"/>
          <p:cNvGraphicFramePr/>
          <p:nvPr/>
        </p:nvGraphicFramePr>
        <p:xfrm>
          <a:off x="2583180" y="4733290"/>
          <a:ext cx="895350" cy="288290"/>
        </p:xfrm>
        <a:graphic>
          <a:graphicData uri="http://schemas.openxmlformats.org/presentationml/2006/ole">
            <mc:AlternateContent xmlns:mc="http://schemas.openxmlformats.org/markup-compatibility/2006">
              <mc:Choice xmlns:v="urn:schemas-microsoft-com:vml" Requires="v">
                <p:oleObj spid="_x0000_s5329" r:id="rId20" imgW="508000" imgH="203200" progId="Equation.DSMT4">
                  <p:embed/>
                </p:oleObj>
              </mc:Choice>
              <mc:Fallback>
                <p:oleObj r:id="rId20" imgW="508000" imgH="203200" progId="Equation.DSMT4">
                  <p:embed/>
                  <p:pic>
                    <p:nvPicPr>
                      <p:cNvPr id="0" name="图片 44"/>
                      <p:cNvPicPr/>
                      <p:nvPr/>
                    </p:nvPicPr>
                    <p:blipFill>
                      <a:blip r:embed="rId21"/>
                      <a:stretch>
                        <a:fillRect/>
                      </a:stretch>
                    </p:blipFill>
                    <p:spPr>
                      <a:xfrm>
                        <a:off x="2583180" y="4733290"/>
                        <a:ext cx="895350" cy="288290"/>
                      </a:xfrm>
                      <a:prstGeom prst="rect">
                        <a:avLst/>
                      </a:prstGeom>
                      <a:noFill/>
                      <a:ln w="38100">
                        <a:noFill/>
                        <a:miter/>
                      </a:ln>
                    </p:spPr>
                  </p:pic>
                </p:oleObj>
              </mc:Fallback>
            </mc:AlternateContent>
          </a:graphicData>
        </a:graphic>
      </p:graphicFrame>
      <p:graphicFrame>
        <p:nvGraphicFramePr>
          <p:cNvPr id="13" name="对象 -2147482236"/>
          <p:cNvGraphicFramePr/>
          <p:nvPr/>
        </p:nvGraphicFramePr>
        <p:xfrm>
          <a:off x="2533015" y="5381625"/>
          <a:ext cx="995680" cy="292735"/>
        </p:xfrm>
        <a:graphic>
          <a:graphicData uri="http://schemas.openxmlformats.org/presentationml/2006/ole">
            <mc:AlternateContent xmlns:mc="http://schemas.openxmlformats.org/markup-compatibility/2006">
              <mc:Choice xmlns:v="urn:schemas-microsoft-com:vml" Requires="v">
                <p:oleObj spid="_x0000_s5330" r:id="rId22" imgW="762000" imgH="203200" progId="Equation.DSMT4">
                  <p:embed/>
                </p:oleObj>
              </mc:Choice>
              <mc:Fallback>
                <p:oleObj r:id="rId22" imgW="762000" imgH="203200" progId="Equation.DSMT4">
                  <p:embed/>
                  <p:pic>
                    <p:nvPicPr>
                      <p:cNvPr id="0" name="图片 45"/>
                      <p:cNvPicPr/>
                      <p:nvPr/>
                    </p:nvPicPr>
                    <p:blipFill>
                      <a:blip r:embed="rId23"/>
                      <a:stretch>
                        <a:fillRect/>
                      </a:stretch>
                    </p:blipFill>
                    <p:spPr>
                      <a:xfrm>
                        <a:off x="2533015" y="5381625"/>
                        <a:ext cx="995680" cy="2927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785"/>
            <a:ext cx="595491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2</a:t>
            </a:r>
            <a:r>
              <a:rPr lang="en-US" altLang="zh-CN" sz="28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sz="28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3</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暴露风险的情况</a:t>
            </a: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rPr>
              <a:t>右图</a:t>
            </a:r>
            <a:r>
              <a:rPr sz="1800" dirty="0" smtClean="0">
                <a:latin typeface="Times New Roman" panose="02020603050405020304" pitchFamily="18" charset="0"/>
                <a:cs typeface="Times New Roman" panose="02020603050405020304" pitchFamily="18" charset="0"/>
              </a:rPr>
              <a:t>表示期权的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随着时间变化的序列图，0/1/2</a:t>
            </a:r>
            <a:r>
              <a:rPr sz="1800" dirty="0" smtClean="0">
                <a:latin typeface="Times New Roman" panose="02020603050405020304" pitchFamily="18" charset="0"/>
                <a:cs typeface="Times New Roman" panose="02020603050405020304" pitchFamily="18" charset="0"/>
              </a:rPr>
              <a:t>分别代表</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err="1" smtClean="0">
                <a:latin typeface="Times New Roman" panose="02020603050405020304" pitchFamily="18" charset="0"/>
                <a:cs typeface="Times New Roman" panose="02020603050405020304" pitchFamily="18" charset="0"/>
              </a:rPr>
              <a:t>A</a:t>
            </a:r>
            <a:r>
              <a:rPr sz="1800" dirty="0" err="1" smtClean="0">
                <a:latin typeface="Times New Roman" panose="02020603050405020304" pitchFamily="18" charset="0"/>
                <a:cs typeface="Times New Roman" panose="02020603050405020304" pitchFamily="18" charset="0"/>
              </a:rPr>
              <a:t>、看涨虚值</a:t>
            </a:r>
            <a:r>
              <a:rPr lang="en-US" sz="1800" dirty="0" err="1" smtClean="0">
                <a:latin typeface="Times New Roman" panose="02020603050405020304" pitchFamily="18" charset="0"/>
                <a:cs typeface="Times New Roman" panose="02020603050405020304" pitchFamily="18" charset="0"/>
              </a:rPr>
              <a:t>B</a:t>
            </a:r>
            <a:r>
              <a:rPr sz="1800" dirty="0" err="1" smtClean="0">
                <a:latin typeface="Times New Roman" panose="02020603050405020304" pitchFamily="18" charset="0"/>
                <a:cs typeface="Times New Roman" panose="02020603050405020304" pitchFamily="18" charset="0"/>
              </a:rPr>
              <a:t>和看涨实值期权</a:t>
            </a:r>
            <a:r>
              <a:rPr lang="en-US" sz="1800" dirty="0" err="1" smtClean="0">
                <a:latin typeface="Times New Roman" panose="02020603050405020304" pitchFamily="18" charset="0"/>
                <a:cs typeface="Times New Roman" panose="02020603050405020304" pitchFamily="18" charset="0"/>
              </a:rPr>
              <a:t>C</a:t>
            </a:r>
            <a:r>
              <a:rPr sz="1800" dirty="0" err="1" smtClean="0">
                <a:latin typeface="Times New Roman" panose="02020603050405020304" pitchFamily="18" charset="0"/>
                <a:cs typeface="Times New Roman" panose="02020603050405020304" pitchFamily="18" charset="0"/>
              </a:rPr>
              <a:t>。</a:t>
            </a:r>
            <a:r>
              <a:rPr sz="1800" dirty="0" err="1" smtClean="0">
                <a:latin typeface="Times New Roman" panose="02020603050405020304" pitchFamily="18" charset="0"/>
                <a:cs typeface="Times New Roman" panose="02020603050405020304" pitchFamily="18" charset="0"/>
              </a:rPr>
              <a:t>如图所示，总的来说，期权希腊值随着时间波动较大</a:t>
            </a:r>
            <a:r>
              <a:rPr sz="18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其中，           数值最大，其次是               ，最小是    </a:t>
            </a:r>
            <a:endParaRPr lang="en-US" altLang="zh-CN"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endParaRPr sz="1800" dirty="0" smtClean="0">
              <a:latin typeface="Times New Roman" panose="02020603050405020304" pitchFamily="18" charset="0"/>
              <a:cs typeface="Times New Roman" panose="02020603050405020304" pitchFamily="18" charset="0"/>
            </a:endParaRPr>
          </a:p>
        </p:txBody>
      </p:sp>
      <p:graphicFrame>
        <p:nvGraphicFramePr>
          <p:cNvPr id="4" name="对象 -2147482320"/>
          <p:cNvGraphicFramePr/>
          <p:nvPr>
            <p:extLst>
              <p:ext uri="{D42A27DB-BD31-4B8C-83A1-F6EECF244321}">
                <p14:modId xmlns:p14="http://schemas.microsoft.com/office/powerpoint/2010/main" val="730320481"/>
              </p:ext>
            </p:extLst>
          </p:nvPr>
        </p:nvGraphicFramePr>
        <p:xfrm>
          <a:off x="1773139" y="2492896"/>
          <a:ext cx="863600" cy="314960"/>
        </p:xfrm>
        <a:graphic>
          <a:graphicData uri="http://schemas.openxmlformats.org/presentationml/2006/ole">
            <mc:AlternateContent xmlns:mc="http://schemas.openxmlformats.org/markup-compatibility/2006">
              <mc:Choice xmlns:v="urn:schemas-microsoft-com:vml" Requires="v">
                <p:oleObj spid="_x0000_s65544"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773139" y="2492896"/>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2567892171"/>
              </p:ext>
            </p:extLst>
          </p:nvPr>
        </p:nvGraphicFramePr>
        <p:xfrm>
          <a:off x="3645347" y="2492896"/>
          <a:ext cx="789940" cy="314960"/>
        </p:xfrm>
        <a:graphic>
          <a:graphicData uri="http://schemas.openxmlformats.org/presentationml/2006/ole">
            <mc:AlternateContent xmlns:mc="http://schemas.openxmlformats.org/markup-compatibility/2006">
              <mc:Choice xmlns:v="urn:schemas-microsoft-com:vml" Requires="v">
                <p:oleObj spid="_x0000_s65545"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3645347" y="2492896"/>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806868303"/>
              </p:ext>
            </p:extLst>
          </p:nvPr>
        </p:nvGraphicFramePr>
        <p:xfrm>
          <a:off x="2737542" y="2492896"/>
          <a:ext cx="713740" cy="361315"/>
        </p:xfrm>
        <a:graphic>
          <a:graphicData uri="http://schemas.openxmlformats.org/presentationml/2006/ole">
            <mc:AlternateContent xmlns:mc="http://schemas.openxmlformats.org/markup-compatibility/2006">
              <mc:Choice xmlns:v="urn:schemas-microsoft-com:vml" Requires="v">
                <p:oleObj spid="_x0000_s65546"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737542" y="2492896"/>
                        <a:ext cx="713740" cy="361315"/>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928639999"/>
              </p:ext>
            </p:extLst>
          </p:nvPr>
        </p:nvGraphicFramePr>
        <p:xfrm>
          <a:off x="4077395" y="3717032"/>
          <a:ext cx="789940" cy="314960"/>
        </p:xfrm>
        <a:graphic>
          <a:graphicData uri="http://schemas.openxmlformats.org/presentationml/2006/ole">
            <mc:AlternateContent xmlns:mc="http://schemas.openxmlformats.org/markup-compatibility/2006">
              <mc:Choice xmlns:v="urn:schemas-microsoft-com:vml" Requires="v">
                <p:oleObj spid="_x0000_s65547"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4077395" y="3717032"/>
                        <a:ext cx="789940" cy="314960"/>
                      </a:xfrm>
                      <a:prstGeom prst="rect">
                        <a:avLst/>
                      </a:prstGeom>
                      <a:noFill/>
                      <a:ln w="9525">
                        <a:noFill/>
                        <a:miter/>
                      </a:ln>
                    </p:spPr>
                  </p:pic>
                </p:oleObj>
              </mc:Fallback>
            </mc:AlternateContent>
          </a:graphicData>
        </a:graphic>
      </p:graphicFrame>
      <p:graphicFrame>
        <p:nvGraphicFramePr>
          <p:cNvPr id="16" name="对象 -2147482320"/>
          <p:cNvGraphicFramePr/>
          <p:nvPr>
            <p:extLst>
              <p:ext uri="{D42A27DB-BD31-4B8C-83A1-F6EECF244321}">
                <p14:modId xmlns:p14="http://schemas.microsoft.com/office/powerpoint/2010/main" val="518456542"/>
              </p:ext>
            </p:extLst>
          </p:nvPr>
        </p:nvGraphicFramePr>
        <p:xfrm>
          <a:off x="260971" y="4149080"/>
          <a:ext cx="863600" cy="314960"/>
        </p:xfrm>
        <a:graphic>
          <a:graphicData uri="http://schemas.openxmlformats.org/presentationml/2006/ole">
            <mc:AlternateContent xmlns:mc="http://schemas.openxmlformats.org/markup-compatibility/2006">
              <mc:Choice xmlns:v="urn:schemas-microsoft-com:vml" Requires="v">
                <p:oleObj spid="_x0000_s65548" r:id="rId10" imgW="533400" imgH="177165" progId="Equation.DSMT4">
                  <p:embed/>
                </p:oleObj>
              </mc:Choice>
              <mc:Fallback>
                <p:oleObj r:id="rId10" imgW="533400" imgH="177165" progId="Equation.DSMT4">
                  <p:embed/>
                  <p:pic>
                    <p:nvPicPr>
                      <p:cNvPr id="0" name=""/>
                      <p:cNvPicPr/>
                      <p:nvPr/>
                    </p:nvPicPr>
                    <p:blipFill>
                      <a:blip r:embed="rId4"/>
                      <a:stretch>
                        <a:fillRect/>
                      </a:stretch>
                    </p:blipFill>
                    <p:spPr>
                      <a:xfrm>
                        <a:off x="260971" y="4149080"/>
                        <a:ext cx="86360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402393971"/>
              </p:ext>
            </p:extLst>
          </p:nvPr>
        </p:nvGraphicFramePr>
        <p:xfrm>
          <a:off x="1485107" y="3717032"/>
          <a:ext cx="713740" cy="361315"/>
        </p:xfrm>
        <a:graphic>
          <a:graphicData uri="http://schemas.openxmlformats.org/presentationml/2006/ole">
            <mc:AlternateContent xmlns:mc="http://schemas.openxmlformats.org/markup-compatibility/2006">
              <mc:Choice xmlns:v="urn:schemas-microsoft-com:vml" Requires="v">
                <p:oleObj spid="_x0000_s65549" r:id="rId11" imgW="355600" imgH="203200" progId="Equation.DSMT4">
                  <p:embed/>
                </p:oleObj>
              </mc:Choice>
              <mc:Fallback>
                <p:oleObj r:id="rId11" imgW="355600" imgH="203200" progId="Equation.DSMT4">
                  <p:embed/>
                  <p:pic>
                    <p:nvPicPr>
                      <p:cNvPr id="0" name=""/>
                      <p:cNvPicPr/>
                      <p:nvPr/>
                    </p:nvPicPr>
                    <p:blipFill>
                      <a:blip r:embed="rId8"/>
                      <a:stretch>
                        <a:fillRect/>
                      </a:stretch>
                    </p:blipFill>
                    <p:spPr>
                      <a:xfrm>
                        <a:off x="1485107" y="3717032"/>
                        <a:ext cx="713740" cy="361315"/>
                      </a:xfrm>
                      <a:prstGeom prst="rect">
                        <a:avLst/>
                      </a:prstGeom>
                      <a:noFill/>
                      <a:ln w="9525">
                        <a:noFill/>
                        <a:miter/>
                      </a:ln>
                    </p:spPr>
                  </p:pic>
                </p:oleObj>
              </mc:Fallback>
            </mc:AlternateContent>
          </a:graphicData>
        </a:graphic>
      </p:graphicFrame>
      <p:pic>
        <p:nvPicPr>
          <p:cNvPr id="67792" name="Picture 2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3387" y="561478"/>
            <a:ext cx="5863851" cy="600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560168629"/>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4987" y="1772816"/>
            <a:ext cx="4968551" cy="3785652"/>
          </a:xfrm>
          <a:prstGeom prst="rect">
            <a:avLst/>
          </a:prstGeom>
        </p:spPr>
        <p:txBody>
          <a:bodyPr wrap="square">
            <a:spAutoFit/>
          </a:bodyPr>
          <a:lstStyle/>
          <a:p>
            <a:pPr latinLnBrk="0">
              <a:lnSpc>
                <a:spcPct val="150000"/>
              </a:lnSpc>
              <a:spcBef>
                <a:spcPts val="0"/>
              </a:spcBef>
            </a:pPr>
            <a:r>
              <a:rPr lang="zh-CN" altLang="en-US" sz="2000" b="1" dirty="0" smtClean="0">
                <a:latin typeface="Times New Roman" panose="02020603050405020304" pitchFamily="18" charset="0"/>
                <a:cs typeface="Times New Roman" panose="02020603050405020304" pitchFamily="18" charset="0"/>
                <a:sym typeface="+mn-ea"/>
              </a:rPr>
              <a:t>（</a:t>
            </a:r>
            <a:r>
              <a:rPr lang="en-US" altLang="zh-CN" sz="2000" b="1" dirty="0" smtClean="0">
                <a:latin typeface="Times New Roman" panose="02020603050405020304" pitchFamily="18" charset="0"/>
                <a:cs typeface="Times New Roman" panose="02020603050405020304" pitchFamily="18" charset="0"/>
                <a:sym typeface="+mn-ea"/>
              </a:rPr>
              <a:t>3</a:t>
            </a:r>
            <a:r>
              <a:rPr lang="zh-CN" altLang="en-US" sz="2000" b="1" dirty="0" smtClean="0">
                <a:latin typeface="Times New Roman" panose="02020603050405020304" pitchFamily="18" charset="0"/>
                <a:cs typeface="Times New Roman" panose="02020603050405020304" pitchFamily="18" charset="0"/>
                <a:sym typeface="+mn-ea"/>
              </a:rPr>
              <a:t>）暴露</a:t>
            </a:r>
            <a:r>
              <a:rPr lang="zh-CN" altLang="en-US" sz="2000" b="1" dirty="0">
                <a:latin typeface="Times New Roman" panose="02020603050405020304" pitchFamily="18" charset="0"/>
                <a:cs typeface="Times New Roman" panose="02020603050405020304" pitchFamily="18" charset="0"/>
                <a:sym typeface="+mn-ea"/>
              </a:rPr>
              <a:t>风险的情况</a:t>
            </a:r>
          </a:p>
          <a:p>
            <a:pPr latinLnBrk="0">
              <a:lnSpc>
                <a:spcPct val="150000"/>
              </a:lnSpc>
              <a:spcBef>
                <a:spcPts val="0"/>
              </a:spcBef>
              <a:buFont typeface="Arial" panose="020B0604020202020204" pitchFamily="34" charset="0"/>
            </a:pPr>
            <a:r>
              <a:rPr lang="zh-CN" altLang="en-US"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右图</a:t>
            </a:r>
            <a:r>
              <a:rPr lang="zh-CN" altLang="en-US" sz="2000" dirty="0">
                <a:latin typeface="Times New Roman" panose="02020603050405020304" pitchFamily="18" charset="0"/>
                <a:cs typeface="Times New Roman" panose="02020603050405020304" pitchFamily="18" charset="0"/>
              </a:rPr>
              <a:t>表示每天不采取对冲时暴露出来的三个期权的希腊值风险和，可以看到对冲之后最容易重新暴露出来的风险中，             风险最大，其次是               风险、              风险，</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呈下降趋势，</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后期呈现增长趋势，而</a:t>
            </a:r>
            <a:r>
              <a:rPr lang="zh-CN" altLang="en-US" sz="2000" dirty="0" smtClean="0">
                <a:latin typeface="Times New Roman" panose="02020603050405020304" pitchFamily="18" charset="0"/>
                <a:cs typeface="Times New Roman" panose="02020603050405020304" pitchFamily="18" charset="0"/>
              </a:rPr>
              <a:t>则              风险表现出先</a:t>
            </a:r>
            <a:r>
              <a:rPr lang="zh-CN" altLang="en-US" sz="2000" dirty="0">
                <a:latin typeface="Times New Roman" panose="02020603050405020304" pitchFamily="18" charset="0"/>
                <a:cs typeface="Times New Roman" panose="02020603050405020304" pitchFamily="18" charset="0"/>
              </a:rPr>
              <a:t>增加后下降趋势</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5" name="内容占位符 2"/>
          <p:cNvSpPr txBox="1"/>
          <p:nvPr/>
        </p:nvSpPr>
        <p:spPr bwMode="auto">
          <a:xfrm>
            <a:off x="188962" y="692785"/>
            <a:ext cx="10978147" cy="7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endParaRPr sz="1800" dirty="0" smtClean="0">
              <a:latin typeface="Times New Roman" panose="02020603050405020304" pitchFamily="18" charset="0"/>
              <a:cs typeface="Times New Roman" panose="02020603050405020304" pitchFamily="18" charset="0"/>
            </a:endParaRPr>
          </a:p>
        </p:txBody>
      </p:sp>
      <p:graphicFrame>
        <p:nvGraphicFramePr>
          <p:cNvPr id="13" name="对象 -2147482319"/>
          <p:cNvGraphicFramePr/>
          <p:nvPr>
            <p:extLst>
              <p:ext uri="{D42A27DB-BD31-4B8C-83A1-F6EECF244321}">
                <p14:modId xmlns:p14="http://schemas.microsoft.com/office/powerpoint/2010/main" val="3422148127"/>
              </p:ext>
            </p:extLst>
          </p:nvPr>
        </p:nvGraphicFramePr>
        <p:xfrm>
          <a:off x="2565227" y="3717032"/>
          <a:ext cx="789940" cy="314960"/>
        </p:xfrm>
        <a:graphic>
          <a:graphicData uri="http://schemas.openxmlformats.org/presentationml/2006/ole">
            <mc:AlternateContent xmlns:mc="http://schemas.openxmlformats.org/markup-compatibility/2006">
              <mc:Choice xmlns:v="urn:schemas-microsoft-com:vml" Requires="v">
                <p:oleObj spid="_x0000_s66568" r:id="rId3" imgW="393700" imgH="177165" progId="Equation.DSMT4">
                  <p:embed/>
                </p:oleObj>
              </mc:Choice>
              <mc:Fallback>
                <p:oleObj r:id="rId3" imgW="393700" imgH="177165" progId="Equation.DSMT4">
                  <p:embed/>
                  <p:pic>
                    <p:nvPicPr>
                      <p:cNvPr id="0" name=""/>
                      <p:cNvPicPr/>
                      <p:nvPr/>
                    </p:nvPicPr>
                    <p:blipFill>
                      <a:blip r:embed="rId4"/>
                      <a:stretch>
                        <a:fillRect/>
                      </a:stretch>
                    </p:blipFill>
                    <p:spPr>
                      <a:xfrm>
                        <a:off x="2565227" y="3717032"/>
                        <a:ext cx="78994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455625176"/>
              </p:ext>
            </p:extLst>
          </p:nvPr>
        </p:nvGraphicFramePr>
        <p:xfrm>
          <a:off x="4437435" y="3212976"/>
          <a:ext cx="713740" cy="361315"/>
        </p:xfrm>
        <a:graphic>
          <a:graphicData uri="http://schemas.openxmlformats.org/presentationml/2006/ole">
            <mc:AlternateContent xmlns:mc="http://schemas.openxmlformats.org/markup-compatibility/2006">
              <mc:Choice xmlns:v="urn:schemas-microsoft-com:vml" Requires="v">
                <p:oleObj spid="_x0000_s66569" r:id="rId5" imgW="355600" imgH="203200" progId="Equation.DSMT4">
                  <p:embed/>
                </p:oleObj>
              </mc:Choice>
              <mc:Fallback>
                <p:oleObj r:id="rId5" imgW="355600" imgH="203200" progId="Equation.DSMT4">
                  <p:embed/>
                  <p:pic>
                    <p:nvPicPr>
                      <p:cNvPr id="0" name=""/>
                      <p:cNvPicPr/>
                      <p:nvPr/>
                    </p:nvPicPr>
                    <p:blipFill>
                      <a:blip r:embed="rId6"/>
                      <a:stretch>
                        <a:fillRect/>
                      </a:stretch>
                    </p:blipFill>
                    <p:spPr>
                      <a:xfrm>
                        <a:off x="4437435" y="3212976"/>
                        <a:ext cx="713740" cy="361315"/>
                      </a:xfrm>
                      <a:prstGeom prst="rect">
                        <a:avLst/>
                      </a:prstGeom>
                      <a:noFill/>
                      <a:ln w="9525">
                        <a:noFill/>
                        <a:miter/>
                      </a:ln>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068387720"/>
              </p:ext>
            </p:extLst>
          </p:nvPr>
        </p:nvGraphicFramePr>
        <p:xfrm>
          <a:off x="4293419" y="3685668"/>
          <a:ext cx="863600" cy="314325"/>
        </p:xfrm>
        <a:graphic>
          <a:graphicData uri="http://schemas.openxmlformats.org/presentationml/2006/ole">
            <mc:AlternateContent xmlns:mc="http://schemas.openxmlformats.org/markup-compatibility/2006">
              <mc:Choice xmlns:v="urn:schemas-microsoft-com:vml" Requires="v">
                <p:oleObj spid="_x0000_s66570" r:id="rId7" imgW="533160" imgH="177480" progId="Equation.DSMT4">
                  <p:embed/>
                </p:oleObj>
              </mc:Choice>
              <mc:Fallback>
                <p:oleObj r:id="rId7" imgW="5331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3419" y="3685668"/>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280492245"/>
              </p:ext>
            </p:extLst>
          </p:nvPr>
        </p:nvGraphicFramePr>
        <p:xfrm>
          <a:off x="1485107" y="4149080"/>
          <a:ext cx="714375" cy="361950"/>
        </p:xfrm>
        <a:graphic>
          <a:graphicData uri="http://schemas.openxmlformats.org/presentationml/2006/ole">
            <mc:AlternateContent xmlns:mc="http://schemas.openxmlformats.org/markup-compatibility/2006">
              <mc:Choice xmlns:v="urn:schemas-microsoft-com:vml" Requires="v">
                <p:oleObj spid="_x0000_s66571" r:id="rId9" imgW="355320" imgH="203040" progId="Equation.DSMT4">
                  <p:embed/>
                </p:oleObj>
              </mc:Choice>
              <mc:Fallback>
                <p:oleObj r:id="rId9"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107" y="4149080"/>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34398986"/>
              </p:ext>
            </p:extLst>
          </p:nvPr>
        </p:nvGraphicFramePr>
        <p:xfrm>
          <a:off x="4581451" y="4149080"/>
          <a:ext cx="863600" cy="314325"/>
        </p:xfrm>
        <a:graphic>
          <a:graphicData uri="http://schemas.openxmlformats.org/presentationml/2006/ole">
            <mc:AlternateContent xmlns:mc="http://schemas.openxmlformats.org/markup-compatibility/2006">
              <mc:Choice xmlns:v="urn:schemas-microsoft-com:vml" Requires="v">
                <p:oleObj spid="_x0000_s66572" r:id="rId10" imgW="533160" imgH="177480" progId="Equation.DSMT4">
                  <p:embed/>
                </p:oleObj>
              </mc:Choice>
              <mc:Fallback>
                <p:oleObj r:id="rId10" imgW="5331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1451" y="4149080"/>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60452292"/>
              </p:ext>
            </p:extLst>
          </p:nvPr>
        </p:nvGraphicFramePr>
        <p:xfrm>
          <a:off x="3861371" y="4653136"/>
          <a:ext cx="788988" cy="315912"/>
        </p:xfrm>
        <a:graphic>
          <a:graphicData uri="http://schemas.openxmlformats.org/presentationml/2006/ole">
            <mc:AlternateContent xmlns:mc="http://schemas.openxmlformats.org/markup-compatibility/2006">
              <mc:Choice xmlns:v="urn:schemas-microsoft-com:vml" Requires="v">
                <p:oleObj spid="_x0000_s66573" r:id="rId11" imgW="393480" imgH="177480" progId="Equation.DSMT4">
                  <p:embed/>
                </p:oleObj>
              </mc:Choice>
              <mc:Fallback>
                <p:oleObj r:id="rId11" imgW="39348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371" y="4653136"/>
                        <a:ext cx="7889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95" name="Picture 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1651" y="764704"/>
            <a:ext cx="5900738"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1443391696"/>
      </p:ext>
    </p:extLst>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4</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rPr>
              <a:t>在下图中，展示了在每天收盘时用两个期权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现货分别进行               、          和             对冲以及只</a:t>
            </a:r>
            <a:r>
              <a:rPr lang="zh-CN" altLang="en-US" sz="1800" dirty="0" smtClean="0">
                <a:latin typeface="Times New Roman" panose="02020603050405020304" pitchFamily="18" charset="0"/>
                <a:cs typeface="Times New Roman" panose="02020603050405020304" pitchFamily="18" charset="0"/>
              </a:rPr>
              <a:t>进行            </a:t>
            </a:r>
            <a:r>
              <a:rPr lang="zh-CN" altLang="en-US" sz="1800" dirty="0">
                <a:latin typeface="Times New Roman" panose="02020603050405020304" pitchFamily="18" charset="0"/>
                <a:cs typeface="Times New Roman" panose="02020603050405020304" pitchFamily="18" charset="0"/>
              </a:rPr>
              <a:t>对冲的两种策略的现货持仓量。可见，两个期权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现货的动态对冲策略的现货持仓量为做多，而只进行          对冲的现货持仓量则为做空，在现货回撤较大的区间现货做多和做空的持仓量也随着同向增加。</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2937767168"/>
              </p:ext>
            </p:extLst>
          </p:nvPr>
        </p:nvGraphicFramePr>
        <p:xfrm>
          <a:off x="6165627" y="1700808"/>
          <a:ext cx="863600" cy="314960"/>
        </p:xfrm>
        <a:graphic>
          <a:graphicData uri="http://schemas.openxmlformats.org/presentationml/2006/ole">
            <mc:AlternateContent xmlns:mc="http://schemas.openxmlformats.org/markup-compatibility/2006">
              <mc:Choice xmlns:v="urn:schemas-microsoft-com:vml" Requires="v">
                <p:oleObj spid="_x0000_s63570"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6165627" y="17008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2120078967"/>
              </p:ext>
            </p:extLst>
          </p:nvPr>
        </p:nvGraphicFramePr>
        <p:xfrm>
          <a:off x="8037835" y="1700808"/>
          <a:ext cx="789940" cy="314960"/>
        </p:xfrm>
        <a:graphic>
          <a:graphicData uri="http://schemas.openxmlformats.org/presentationml/2006/ole">
            <mc:AlternateContent xmlns:mc="http://schemas.openxmlformats.org/markup-compatibility/2006">
              <mc:Choice xmlns:v="urn:schemas-microsoft-com:vml" Requires="v">
                <p:oleObj spid="_x0000_s63571"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8037835" y="17008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1932017114"/>
              </p:ext>
            </p:extLst>
          </p:nvPr>
        </p:nvGraphicFramePr>
        <p:xfrm>
          <a:off x="7173739" y="1700808"/>
          <a:ext cx="713740" cy="361315"/>
        </p:xfrm>
        <a:graphic>
          <a:graphicData uri="http://schemas.openxmlformats.org/presentationml/2006/ole">
            <mc:AlternateContent xmlns:mc="http://schemas.openxmlformats.org/markup-compatibility/2006">
              <mc:Choice xmlns:v="urn:schemas-microsoft-com:vml" Requires="v">
                <p:oleObj spid="_x0000_s63572"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7173739" y="1700808"/>
                        <a:ext cx="713740" cy="361315"/>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4277628671"/>
              </p:ext>
            </p:extLst>
          </p:nvPr>
        </p:nvGraphicFramePr>
        <p:xfrm>
          <a:off x="10414099" y="1700808"/>
          <a:ext cx="789940" cy="314960"/>
        </p:xfrm>
        <a:graphic>
          <a:graphicData uri="http://schemas.openxmlformats.org/presentationml/2006/ole">
            <mc:AlternateContent xmlns:mc="http://schemas.openxmlformats.org/markup-compatibility/2006">
              <mc:Choice xmlns:v="urn:schemas-microsoft-com:vml" Requires="v">
                <p:oleObj spid="_x0000_s63573"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10414099" y="1700808"/>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1469431795"/>
              </p:ext>
            </p:extLst>
          </p:nvPr>
        </p:nvGraphicFramePr>
        <p:xfrm>
          <a:off x="10480652" y="2132856"/>
          <a:ext cx="789940" cy="314960"/>
        </p:xfrm>
        <a:graphic>
          <a:graphicData uri="http://schemas.openxmlformats.org/presentationml/2006/ole">
            <mc:AlternateContent xmlns:mc="http://schemas.openxmlformats.org/markup-compatibility/2006">
              <mc:Choice xmlns:v="urn:schemas-microsoft-com:vml" Requires="v">
                <p:oleObj spid="_x0000_s63574"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10480652" y="2132856"/>
                        <a:ext cx="789940" cy="314960"/>
                      </a:xfrm>
                      <a:prstGeom prst="rect">
                        <a:avLst/>
                      </a:prstGeom>
                      <a:noFill/>
                      <a:ln w="9525">
                        <a:noFill/>
                        <a:miter/>
                      </a:ln>
                    </p:spPr>
                  </p:pic>
                </p:oleObj>
              </mc:Fallback>
            </mc:AlternateContent>
          </a:graphicData>
        </a:graphic>
      </p:graphicFrame>
      <p:pic>
        <p:nvPicPr>
          <p:cNvPr id="10" name="Pictur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7234" y="2996952"/>
            <a:ext cx="954838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657260"/>
      </p:ext>
    </p:extLst>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44373" y="608330"/>
            <a:ext cx="11681894"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4</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2400" dirty="0">
                <a:latin typeface="Times New Roman" panose="02020603050405020304" pitchFamily="18" charset="0"/>
                <a:cs typeface="Times New Roman" panose="02020603050405020304" pitchFamily="18" charset="0"/>
                <a:sym typeface="+mn-ea"/>
              </a:rPr>
              <a:t>在选择期权与现货对冲期权</a:t>
            </a:r>
            <a:r>
              <a:rPr lang="en-US" altLang="zh-CN" sz="2400" dirty="0">
                <a:latin typeface="Times New Roman" panose="02020603050405020304" pitchFamily="18" charset="0"/>
                <a:cs typeface="Times New Roman" panose="02020603050405020304" pitchFamily="18" charset="0"/>
                <a:sym typeface="+mn-ea"/>
              </a:rPr>
              <a:t>0</a:t>
            </a:r>
            <a:r>
              <a:rPr lang="zh-CN" altLang="en-US" sz="2400" dirty="0">
                <a:latin typeface="Times New Roman" panose="02020603050405020304" pitchFamily="18" charset="0"/>
                <a:cs typeface="Times New Roman" panose="02020603050405020304" pitchFamily="18" charset="0"/>
                <a:sym typeface="+mn-ea"/>
              </a:rPr>
              <a:t>头寸时，需要一定建仓期权费用、平仓期权费用，以及对冲标的资产所耗费资金，对于相关的费用与期权、现货价值与时间关系变化如上图</a:t>
            </a:r>
            <a:r>
              <a:rPr sz="2400" dirty="0" smtClean="0">
                <a:latin typeface="Times New Roman" panose="02020603050405020304" pitchFamily="18" charset="0"/>
                <a:cs typeface="Times New Roman" panose="02020603050405020304" pitchFamily="18" charset="0"/>
                <a:sym typeface="+mn-ea"/>
              </a:rPr>
              <a:t>。</a:t>
            </a:r>
            <a:endParaRPr sz="2400"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55" y="1844824"/>
            <a:ext cx="11658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220935"/>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08330"/>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5</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对冲效果比较</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sym typeface="+mn-ea"/>
              </a:rPr>
              <a:t>上图为三种策略的对冲收益的比较，红色部分为未进行对冲的看涨期权的损益图，蓝色线为对其进行两个期权</a:t>
            </a:r>
            <a:r>
              <a:rPr lang="en-US" altLang="zh-CN" sz="1800" dirty="0">
                <a:latin typeface="Times New Roman" panose="02020603050405020304" pitchFamily="18" charset="0"/>
                <a:cs typeface="Times New Roman" panose="02020603050405020304" pitchFamily="18" charset="0"/>
                <a:sym typeface="+mn-ea"/>
              </a:rPr>
              <a:t>+</a:t>
            </a:r>
            <a:r>
              <a:rPr lang="zh-CN" altLang="en-US" sz="1800" dirty="0">
                <a:latin typeface="Times New Roman" panose="02020603050405020304" pitchFamily="18" charset="0"/>
                <a:cs typeface="Times New Roman" panose="02020603050405020304" pitchFamily="18" charset="0"/>
                <a:sym typeface="+mn-ea"/>
              </a:rPr>
              <a:t>现货的               、         和             中性对冲。可见，时间越长，有风险对冲的投资组合对冲效果越好，实现收益越高，而其中绿色部分是仅对期权</a:t>
            </a:r>
            <a:r>
              <a:rPr lang="en-US" altLang="zh-CN" sz="1800" dirty="0">
                <a:latin typeface="Times New Roman" panose="02020603050405020304" pitchFamily="18" charset="0"/>
                <a:cs typeface="Times New Roman" panose="02020603050405020304" pitchFamily="18" charset="0"/>
                <a:sym typeface="+mn-ea"/>
              </a:rPr>
              <a:t>0</a:t>
            </a:r>
            <a:r>
              <a:rPr lang="zh-CN" altLang="en-US" sz="1800" dirty="0">
                <a:latin typeface="Times New Roman" panose="02020603050405020304" pitchFamily="18" charset="0"/>
                <a:cs typeface="Times New Roman" panose="02020603050405020304" pitchFamily="18" charset="0"/>
                <a:sym typeface="+mn-ea"/>
              </a:rPr>
              <a:t>进行一个期权</a:t>
            </a:r>
            <a:r>
              <a:rPr lang="en-US" altLang="zh-CN" sz="1800" dirty="0">
                <a:latin typeface="Times New Roman" panose="02020603050405020304" pitchFamily="18" charset="0"/>
                <a:cs typeface="Times New Roman" panose="02020603050405020304" pitchFamily="18" charset="0"/>
                <a:sym typeface="+mn-ea"/>
              </a:rPr>
              <a:t>+</a:t>
            </a:r>
            <a:r>
              <a:rPr lang="zh-CN" altLang="en-US" sz="1800" dirty="0">
                <a:latin typeface="Times New Roman" panose="02020603050405020304" pitchFamily="18" charset="0"/>
                <a:cs typeface="Times New Roman" panose="02020603050405020304" pitchFamily="18" charset="0"/>
                <a:sym typeface="+mn-ea"/>
              </a:rPr>
              <a:t>现货的             对冲。从结果看，在很多时期，如</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10</a:t>
            </a:r>
            <a:r>
              <a:rPr lang="zh-CN" altLang="en-US" sz="1800" dirty="0">
                <a:latin typeface="Times New Roman" panose="02020603050405020304" pitchFamily="18" charset="0"/>
                <a:cs typeface="Times New Roman" panose="02020603050405020304" pitchFamily="18" charset="0"/>
                <a:sym typeface="+mn-ea"/>
              </a:rPr>
              <a:t>月之前，仅</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风险对冲效果与三个希腊字母中性相比稍有不足，但在后期却逆向超过三个希腊字母的联立对冲效果</a:t>
            </a:r>
            <a:r>
              <a:rPr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2237166434"/>
              </p:ext>
            </p:extLst>
          </p:nvPr>
        </p:nvGraphicFramePr>
        <p:xfrm>
          <a:off x="837035" y="5301208"/>
          <a:ext cx="863600" cy="314960"/>
        </p:xfrm>
        <a:graphic>
          <a:graphicData uri="http://schemas.openxmlformats.org/presentationml/2006/ole">
            <mc:AlternateContent xmlns:mc="http://schemas.openxmlformats.org/markup-compatibility/2006">
              <mc:Choice xmlns:v="urn:schemas-microsoft-com:vml" Requires="v">
                <p:oleObj spid="_x0000_s64578"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837035" y="53012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692428884"/>
              </p:ext>
            </p:extLst>
          </p:nvPr>
        </p:nvGraphicFramePr>
        <p:xfrm>
          <a:off x="2637235" y="5301208"/>
          <a:ext cx="789940" cy="314960"/>
        </p:xfrm>
        <a:graphic>
          <a:graphicData uri="http://schemas.openxmlformats.org/presentationml/2006/ole">
            <mc:AlternateContent xmlns:mc="http://schemas.openxmlformats.org/markup-compatibility/2006">
              <mc:Choice xmlns:v="urn:schemas-microsoft-com:vml" Requires="v">
                <p:oleObj spid="_x0000_s64579"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637235" y="53012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4048849950"/>
              </p:ext>
            </p:extLst>
          </p:nvPr>
        </p:nvGraphicFramePr>
        <p:xfrm>
          <a:off x="1773139" y="5301208"/>
          <a:ext cx="713740" cy="361315"/>
        </p:xfrm>
        <a:graphic>
          <a:graphicData uri="http://schemas.openxmlformats.org/presentationml/2006/ole">
            <mc:AlternateContent xmlns:mc="http://schemas.openxmlformats.org/markup-compatibility/2006">
              <mc:Choice xmlns:v="urn:schemas-microsoft-com:vml" Requires="v">
                <p:oleObj spid="_x0000_s64580"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1773139" y="5301208"/>
                        <a:ext cx="713740" cy="361315"/>
                      </a:xfrm>
                      <a:prstGeom prst="rect">
                        <a:avLst/>
                      </a:prstGeom>
                      <a:noFill/>
                      <a:ln w="9525">
                        <a:noFill/>
                        <a:miter/>
                      </a:ln>
                    </p:spPr>
                  </p:pic>
                </p:oleObj>
              </mc:Fallback>
            </mc:AlternateContent>
          </a:graphicData>
        </a:graphic>
      </p:graphicFrame>
      <p:graphicFrame>
        <p:nvGraphicFramePr>
          <p:cNvPr id="2" name="对象 -2147482319"/>
          <p:cNvGraphicFramePr/>
          <p:nvPr>
            <p:extLst>
              <p:ext uri="{D42A27DB-BD31-4B8C-83A1-F6EECF244321}">
                <p14:modId xmlns:p14="http://schemas.microsoft.com/office/powerpoint/2010/main" val="3234769956"/>
              </p:ext>
            </p:extLst>
          </p:nvPr>
        </p:nvGraphicFramePr>
        <p:xfrm>
          <a:off x="5367380" y="5728335"/>
          <a:ext cx="789940" cy="314960"/>
        </p:xfrm>
        <a:graphic>
          <a:graphicData uri="http://schemas.openxmlformats.org/presentationml/2006/ole">
            <mc:AlternateContent xmlns:mc="http://schemas.openxmlformats.org/markup-compatibility/2006">
              <mc:Choice xmlns:v="urn:schemas-microsoft-com:vml" Requires="v">
                <p:oleObj spid="_x0000_s64581"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5367380" y="5728335"/>
                        <a:ext cx="789940" cy="314960"/>
                      </a:xfrm>
                      <a:prstGeom prst="rect">
                        <a:avLst/>
                      </a:prstGeom>
                      <a:noFill/>
                      <a:ln w="9525">
                        <a:noFill/>
                        <a:miter/>
                      </a:ln>
                    </p:spPr>
                  </p:pic>
                </p:oleObj>
              </mc:Fallback>
            </mc:AlternateContent>
          </a:graphicData>
        </a:graphic>
      </p:graphicFrame>
      <p:pic>
        <p:nvPicPr>
          <p:cNvPr id="9" name="Picture 1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275" y="1268760"/>
            <a:ext cx="8030542" cy="349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635711"/>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92785"/>
            <a:ext cx="11665918"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a:t>
            </a: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600"/>
              </a:spcBef>
              <a:spcAft>
                <a:spcPts val="600"/>
              </a:spcAft>
            </a:pPr>
            <a:r>
              <a:rPr lang="zh-CN" altLang="en-US" sz="2500" b="1" dirty="0">
                <a:latin typeface="Times New Roman" panose="02020603050405020304" pitchFamily="18" charset="0"/>
                <a:cs typeface="Times New Roman" panose="02020603050405020304" pitchFamily="18" charset="0"/>
                <a:sym typeface="+mn-ea"/>
              </a:rPr>
              <a:t>（</a:t>
            </a:r>
            <a:r>
              <a:rPr lang="en-US" altLang="zh-CN" sz="2500" b="1" dirty="0">
                <a:latin typeface="Times New Roman" panose="02020603050405020304" pitchFamily="18" charset="0"/>
                <a:cs typeface="Times New Roman" panose="02020603050405020304" pitchFamily="18" charset="0"/>
                <a:sym typeface="+mn-ea"/>
              </a:rPr>
              <a:t>5</a:t>
            </a:r>
            <a:r>
              <a:rPr lang="zh-CN" altLang="en-US" sz="2500" b="1" dirty="0">
                <a:latin typeface="Times New Roman" panose="02020603050405020304" pitchFamily="18" charset="0"/>
                <a:cs typeface="Times New Roman" panose="02020603050405020304" pitchFamily="18" charset="0"/>
                <a:sym typeface="+mn-ea"/>
              </a:rPr>
              <a:t>）</a:t>
            </a:r>
            <a:r>
              <a:rPr sz="2500" b="1" dirty="0" err="1">
                <a:latin typeface="Times New Roman" panose="02020603050405020304" pitchFamily="18" charset="0"/>
                <a:cs typeface="Times New Roman" panose="02020603050405020304" pitchFamily="18" charset="0"/>
                <a:sym typeface="+mn-ea"/>
              </a:rPr>
              <a:t>对冲效果比较</a:t>
            </a:r>
            <a:endParaRPr sz="2500" b="1" dirty="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sz="1800" b="1" dirty="0" smtClean="0">
              <a:latin typeface="Times New Roman" panose="02020603050405020304" pitchFamily="18" charset="0"/>
              <a:cs typeface="Times New Roman" panose="02020603050405020304" pitchFamily="18" charset="0"/>
              <a:sym typeface="+mn-ea"/>
            </a:endParaRPr>
          </a:p>
          <a:p>
            <a:pPr algn="just">
              <a:lnSpc>
                <a:spcPct val="150000"/>
              </a:lnSpc>
              <a:spcBef>
                <a:spcPts val="0"/>
              </a:spcBef>
            </a:pPr>
            <a:r>
              <a:rPr lang="zh-CN" altLang="en-US" sz="2500" dirty="0">
                <a:latin typeface="Times New Roman" panose="02020603050405020304" pitchFamily="18" charset="0"/>
                <a:cs typeface="Times New Roman" panose="02020603050405020304" pitchFamily="18" charset="0"/>
                <a:sym typeface="+mn-ea"/>
              </a:rPr>
              <a:t>策略总交易成本为</a:t>
            </a:r>
            <a:r>
              <a:rPr lang="en-US" altLang="zh-CN" sz="2500" dirty="0">
                <a:latin typeface="Times New Roman" panose="02020603050405020304" pitchFamily="18" charset="0"/>
                <a:cs typeface="Times New Roman" panose="02020603050405020304" pitchFamily="18" charset="0"/>
              </a:rPr>
              <a:t>436450.33</a:t>
            </a:r>
            <a:r>
              <a:rPr lang="zh-CN" altLang="en-US" sz="2500" dirty="0">
                <a:latin typeface="Times New Roman" panose="02020603050405020304" pitchFamily="18" charset="0"/>
                <a:cs typeface="Times New Roman" panose="02020603050405020304" pitchFamily="18" charset="0"/>
                <a:sym typeface="+mn-ea"/>
              </a:rPr>
              <a:t>，净收益为</a:t>
            </a:r>
            <a:r>
              <a:rPr lang="en-US" altLang="zh-CN" sz="2500" dirty="0">
                <a:latin typeface="Times New Roman" panose="02020603050405020304" pitchFamily="18" charset="0"/>
                <a:cs typeface="Times New Roman" panose="02020603050405020304" pitchFamily="18" charset="0"/>
              </a:rPr>
              <a:t>170107.79</a:t>
            </a:r>
            <a:r>
              <a:rPr lang="zh-CN" altLang="en-US" sz="2500" dirty="0">
                <a:latin typeface="Times New Roman" panose="02020603050405020304" pitchFamily="18" charset="0"/>
                <a:cs typeface="Times New Roman" panose="02020603050405020304" pitchFamily="18" charset="0"/>
                <a:sym typeface="+mn-ea"/>
              </a:rPr>
              <a:t>，年化收益率高达</a:t>
            </a:r>
            <a:r>
              <a:rPr lang="en-US" altLang="zh-CN" sz="2500" dirty="0">
                <a:latin typeface="Times New Roman" panose="02020603050405020304" pitchFamily="18" charset="0"/>
                <a:cs typeface="Times New Roman" panose="02020603050405020304" pitchFamily="18" charset="0"/>
              </a:rPr>
              <a:t>43.54 </a:t>
            </a:r>
            <a:r>
              <a:rPr lang="en-US" altLang="zh-CN" sz="2500" dirty="0">
                <a:latin typeface="Times New Roman" panose="02020603050405020304" pitchFamily="18" charset="0"/>
                <a:cs typeface="Times New Roman" panose="02020603050405020304" pitchFamily="18" charset="0"/>
                <a:sym typeface="+mn-ea"/>
              </a:rPr>
              <a:t>%</a:t>
            </a:r>
            <a:r>
              <a:rPr lang="zh-CN" altLang="en-US" sz="2500" dirty="0">
                <a:latin typeface="Times New Roman" panose="02020603050405020304" pitchFamily="18" charset="0"/>
                <a:cs typeface="Times New Roman" panose="02020603050405020304" pitchFamily="18" charset="0"/>
                <a:sym typeface="+mn-ea"/>
              </a:rPr>
              <a:t>，最大回撤为</a:t>
            </a:r>
            <a:r>
              <a:rPr lang="en-US" altLang="zh-CN" sz="2500" dirty="0">
                <a:latin typeface="Times New Roman" panose="02020603050405020304" pitchFamily="18" charset="0"/>
                <a:cs typeface="Times New Roman" panose="02020603050405020304" pitchFamily="18" charset="0"/>
              </a:rPr>
              <a:t>94.18 </a:t>
            </a:r>
            <a:r>
              <a:rPr lang="en-US" altLang="zh-CN" sz="2500" dirty="0">
                <a:latin typeface="Times New Roman" panose="02020603050405020304" pitchFamily="18" charset="0"/>
                <a:cs typeface="Times New Roman" panose="02020603050405020304" pitchFamily="18" charset="0"/>
                <a:sym typeface="+mn-ea"/>
              </a:rPr>
              <a:t>%</a:t>
            </a:r>
            <a:r>
              <a:rPr lang="zh-CN" altLang="en-US" sz="2500" dirty="0">
                <a:latin typeface="Times New Roman" panose="02020603050405020304" pitchFamily="18" charset="0"/>
                <a:cs typeface="Times New Roman" panose="02020603050405020304" pitchFamily="18" charset="0"/>
                <a:sym typeface="+mn-ea"/>
              </a:rPr>
              <a:t>，发生在</a:t>
            </a:r>
            <a:r>
              <a:rPr lang="en-US" altLang="zh-CN" sz="2500" dirty="0">
                <a:latin typeface="Times New Roman" panose="02020603050405020304" pitchFamily="18" charset="0"/>
                <a:cs typeface="Times New Roman" panose="02020603050405020304" pitchFamily="18" charset="0"/>
                <a:sym typeface="+mn-ea"/>
              </a:rPr>
              <a:t>2022</a:t>
            </a:r>
            <a:r>
              <a:rPr lang="zh-CN" altLang="en-US" sz="2500" dirty="0">
                <a:latin typeface="Times New Roman" panose="02020603050405020304" pitchFamily="18" charset="0"/>
                <a:cs typeface="Times New Roman" panose="02020603050405020304" pitchFamily="18" charset="0"/>
                <a:sym typeface="+mn-ea"/>
              </a:rPr>
              <a:t>年</a:t>
            </a:r>
            <a:r>
              <a:rPr lang="en-US" altLang="zh-CN" sz="2500" dirty="0">
                <a:latin typeface="Times New Roman" panose="02020603050405020304" pitchFamily="18" charset="0"/>
                <a:cs typeface="Times New Roman" panose="02020603050405020304" pitchFamily="18" charset="0"/>
                <a:sym typeface="+mn-ea"/>
              </a:rPr>
              <a:t>5</a:t>
            </a:r>
            <a:r>
              <a:rPr lang="zh-CN" altLang="en-US" sz="2500" dirty="0">
                <a:latin typeface="Times New Roman" panose="02020603050405020304" pitchFamily="18" charset="0"/>
                <a:cs typeface="Times New Roman" panose="02020603050405020304" pitchFamily="18" charset="0"/>
                <a:sym typeface="+mn-ea"/>
              </a:rPr>
              <a:t>月，夏普比例为</a:t>
            </a:r>
            <a:r>
              <a:rPr lang="en-US" altLang="zh-CN" sz="2500" dirty="0">
                <a:latin typeface="Times New Roman" panose="02020603050405020304" pitchFamily="18" charset="0"/>
                <a:cs typeface="Times New Roman" panose="02020603050405020304" pitchFamily="18" charset="0"/>
                <a:sym typeface="+mn-ea"/>
              </a:rPr>
              <a:t>0.16</a:t>
            </a:r>
            <a:r>
              <a:rPr lang="zh-CN" altLang="en-US" sz="2500" dirty="0" smtClean="0">
                <a:latin typeface="Times New Roman" panose="02020603050405020304" pitchFamily="18" charset="0"/>
                <a:cs typeface="Times New Roman" panose="02020603050405020304" pitchFamily="18" charset="0"/>
                <a:sym typeface="+mn-ea"/>
              </a:rPr>
              <a:t>，可见</a:t>
            </a:r>
            <a:r>
              <a:rPr lang="zh-CN" altLang="en-US" sz="2500" dirty="0">
                <a:latin typeface="Times New Roman" panose="02020603050405020304" pitchFamily="18" charset="0"/>
                <a:cs typeface="Times New Roman" panose="02020603050405020304" pitchFamily="18" charset="0"/>
                <a:sym typeface="+mn-ea"/>
              </a:rPr>
              <a:t>，动态对冲策略取得较高收益，但从长时期看，三个希腊字母对冲的策略盈利性波动较大，后期其策略效果居然小于仅进行</a:t>
            </a:r>
            <a:r>
              <a:rPr lang="en-US" altLang="zh-CN" sz="2500" dirty="0">
                <a:latin typeface="Times New Roman" panose="02020603050405020304" pitchFamily="18" charset="0"/>
                <a:cs typeface="Times New Roman" panose="02020603050405020304" pitchFamily="18" charset="0"/>
                <a:sym typeface="+mn-ea"/>
              </a:rPr>
              <a:t>Delta</a:t>
            </a:r>
            <a:r>
              <a:rPr lang="zh-CN" altLang="en-US" sz="2500" dirty="0">
                <a:latin typeface="Times New Roman" panose="02020603050405020304" pitchFamily="18" charset="0"/>
                <a:cs typeface="Times New Roman" panose="02020603050405020304" pitchFamily="18" charset="0"/>
                <a:sym typeface="+mn-ea"/>
              </a:rPr>
              <a:t>对冲，说明需要慎用三个希腊字母的联立风险对冲策略</a:t>
            </a:r>
            <a:r>
              <a:rPr lang="zh-CN" sz="2500" dirty="0" smtClean="0">
                <a:latin typeface="Times New Roman" panose="02020603050405020304" pitchFamily="18" charset="0"/>
                <a:cs typeface="Times New Roman" panose="02020603050405020304" pitchFamily="18" charset="0"/>
                <a:sym typeface="+mn-ea"/>
              </a:rPr>
              <a:t>。</a:t>
            </a:r>
            <a:endParaRPr lang="zh-CN" sz="25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7" name="表格 6"/>
          <p:cNvGraphicFramePr/>
          <p:nvPr>
            <p:custDataLst>
              <p:tags r:id="rId1"/>
            </p:custDataLst>
            <p:extLst>
              <p:ext uri="{D42A27DB-BD31-4B8C-83A1-F6EECF244321}">
                <p14:modId xmlns:p14="http://schemas.microsoft.com/office/powerpoint/2010/main" val="2985964820"/>
              </p:ext>
            </p:extLst>
          </p:nvPr>
        </p:nvGraphicFramePr>
        <p:xfrm>
          <a:off x="476885" y="2276872"/>
          <a:ext cx="11017224" cy="1296144"/>
        </p:xfrm>
        <a:graphic>
          <a:graphicData uri="http://schemas.openxmlformats.org/drawingml/2006/table">
            <a:tbl>
              <a:tblPr firstRow="1" bandRow="1">
                <a:tableStyleId>{5C22544A-7EE6-4342-B048-85BDC9FD1C3A}</a:tableStyleId>
              </a:tblPr>
              <a:tblGrid>
                <a:gridCol w="1836204"/>
                <a:gridCol w="1836204"/>
                <a:gridCol w="1836204"/>
                <a:gridCol w="1836204"/>
                <a:gridCol w="1836204"/>
                <a:gridCol w="1836204"/>
              </a:tblGrid>
              <a:tr h="648072">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总交易成本</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净收益</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dirty="0" smtClean="0">
                          <a:latin typeface="Times" pitchFamily="18" charset="0"/>
                          <a:ea typeface="宋体" panose="02010600030101010101" pitchFamily="2" charset="-122"/>
                          <a:cs typeface="宋体" panose="02010600030101010101" pitchFamily="2" charset="-122"/>
                        </a:rPr>
                        <a:t>累积</a:t>
                      </a:r>
                      <a:r>
                        <a:rPr lang="en-US" altLang="zh-CN" sz="2400" b="1" dirty="0" err="1" smtClean="0">
                          <a:latin typeface="Times" pitchFamily="18" charset="0"/>
                          <a:ea typeface="宋体" panose="02010600030101010101" pitchFamily="2" charset="-122"/>
                          <a:cs typeface="宋体" panose="02010600030101010101" pitchFamily="2" charset="-122"/>
                        </a:rPr>
                        <a:t>收益率</a:t>
                      </a:r>
                      <a:endParaRPr lang="en-US" altLang="en-US" sz="2400" b="1"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年化收益率</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最大回撤率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夏普比率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r>
              <a:tr h="648072">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436450.33</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170107.79</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85.05%</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43.54%</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altLang="en-US" sz="2400" b="0" dirty="0" smtClean="0">
                          <a:latin typeface="Times" pitchFamily="18" charset="0"/>
                          <a:ea typeface="宋体" panose="02010600030101010101" pitchFamily="2" charset="-122"/>
                          <a:cs typeface="宋体" panose="02010600030101010101" pitchFamily="2" charset="-122"/>
                        </a:rPr>
                        <a:t>94.18%</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0.16</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1506658339"/>
      </p:ext>
    </p:extLst>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 </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策略</a:t>
            </a:r>
            <a:r>
              <a:rPr 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总结</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 —— </a:t>
            </a:r>
            <a:r>
              <a:rPr sz="1800" dirty="0" err="1" smtClean="0">
                <a:latin typeface="Times New Roman" panose="02020603050405020304" pitchFamily="18" charset="0"/>
                <a:cs typeface="Times New Roman" panose="02020603050405020304" pitchFamily="18" charset="0"/>
                <a:sym typeface="+mn-ea"/>
              </a:rPr>
              <a:t>建立对冲策略在盈利方面具有明显优势</a:t>
            </a:r>
            <a:r>
              <a:rPr sz="1800" dirty="0" smtClean="0">
                <a:latin typeface="Times New Roman" panose="02020603050405020304" pitchFamily="18" charset="0"/>
                <a:cs typeface="Times New Roman" panose="02020603050405020304" pitchFamily="18" charset="0"/>
                <a:sym typeface="+mn-ea"/>
              </a:rPr>
              <a:t>。</a:t>
            </a:r>
          </a:p>
          <a:p>
            <a:pPr marL="285750" indent="-285750" latinLnBrk="0">
              <a:lnSpc>
                <a:spcPct val="150000"/>
              </a:lnSpc>
              <a:spcBef>
                <a:spcPts val="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在期权对冲中应该采用</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为主，</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和</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为辅的对冲策略，因为</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对冲是期权对冲最核心的部分，直接影响到最大部分的风险暴露情况，而</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和</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由于其瞬时性较强，过于看重对冲掉这两个希腊值也可能会造成对冲成本较高导致收益下降，譬如在收益率图中的</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5</a:t>
            </a:r>
            <a:r>
              <a:rPr lang="zh-CN" altLang="en-US" sz="1800" dirty="0">
                <a:latin typeface="Times New Roman" panose="02020603050405020304" pitchFamily="18" charset="0"/>
                <a:cs typeface="Times New Roman" panose="02020603050405020304" pitchFamily="18" charset="0"/>
                <a:sym typeface="+mn-ea"/>
              </a:rPr>
              <a:t>月的某一个时间段，联合对冲模型的收益快速下降，接近于单</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对冲策略，后期</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10</a:t>
            </a:r>
            <a:r>
              <a:rPr lang="zh-CN" altLang="en-US" sz="1800" dirty="0">
                <a:latin typeface="Times New Roman" panose="02020603050405020304" pitchFamily="18" charset="0"/>
                <a:cs typeface="Times New Roman" panose="02020603050405020304" pitchFamily="18" charset="0"/>
                <a:sym typeface="+mn-ea"/>
              </a:rPr>
              <a:t>月其居然还若雨仅进行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a:t>
            </a:r>
          </a:p>
          <a:p>
            <a:pPr marL="285750" indent="-285750" latinLnBrk="0">
              <a:lnSpc>
                <a:spcPct val="150000"/>
              </a:lnSpc>
              <a:spcBef>
                <a:spcPts val="120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从实盘检验看，在很长时间内联合对冲显著优于</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动态对冲策略，而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动态对冲策略的盈利效果又优于不采取对冲而单独持有期权</a:t>
            </a:r>
            <a:r>
              <a:rPr lang="en-US" altLang="zh-CN" sz="1800" dirty="0">
                <a:latin typeface="Times New Roman" panose="02020603050405020304" pitchFamily="18" charset="0"/>
                <a:cs typeface="Times New Roman" panose="02020603050405020304" pitchFamily="18" charset="0"/>
                <a:sym typeface="+mn-ea"/>
              </a:rPr>
              <a:t>0</a:t>
            </a:r>
            <a:r>
              <a:rPr lang="zh-CN" altLang="en-US" sz="1800" dirty="0">
                <a:latin typeface="Times New Roman" panose="02020603050405020304" pitchFamily="18" charset="0"/>
                <a:cs typeface="Times New Roman" panose="02020603050405020304" pitchFamily="18" charset="0"/>
                <a:sym typeface="+mn-ea"/>
              </a:rPr>
              <a:t>的策略。同时，考虑到采取期权对冲还需要支付一定的期权费，因此，在后续的案例检验中，可以考虑对</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设定一定阀值，当</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值在这个阀值之内时，可选择仅对投资组合做</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对冲；超过阀值时，则根据</a:t>
            </a:r>
            <a:r>
              <a:rPr lang="en-US" altLang="zh-CN" sz="1800" i="1" dirty="0">
                <a:latin typeface="Times New Roman" panose="02020603050405020304" pitchFamily="18" charset="0"/>
                <a:cs typeface="Times New Roman" panose="02020603050405020304" pitchFamily="18" charset="0"/>
                <a:sym typeface="+mn-ea"/>
              </a:rPr>
              <a:t>Gamma </a:t>
            </a:r>
            <a:r>
              <a:rPr lang="zh-CN" altLang="en-US" sz="1800" dirty="0">
                <a:latin typeface="Times New Roman" panose="02020603050405020304" pitchFamily="18" charset="0"/>
                <a:cs typeface="Times New Roman" panose="02020603050405020304" pitchFamily="18" charset="0"/>
                <a:sym typeface="+mn-ea"/>
              </a:rPr>
              <a:t>绝对值的大小，调整动态对冲</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的频率，以达到共同对冲的效果；而对</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值的对冲，则可以考虑使用历史波动率来对风险暴露程度进行预测，并由此通过不断回撤检验是否有必要对其进行有效对冲。</a:t>
            </a:r>
          </a:p>
          <a:p>
            <a:pPr marL="285750" indent="-285750" latinLnBrk="0">
              <a:lnSpc>
                <a:spcPct val="150000"/>
              </a:lnSpc>
              <a:spcBef>
                <a:spcPts val="120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在该策略的实际操作过程中，到底是采取静态波动率还得时变的动态波动率（如基于</a:t>
            </a:r>
            <a:r>
              <a:rPr lang="en-US" altLang="zh-CN" sz="1800" dirty="0">
                <a:latin typeface="Times New Roman" panose="02020603050405020304" pitchFamily="18" charset="0"/>
                <a:cs typeface="Times New Roman" panose="02020603050405020304" pitchFamily="18" charset="0"/>
                <a:sym typeface="+mn-ea"/>
              </a:rPr>
              <a:t>GARCH</a:t>
            </a:r>
            <a:r>
              <a:rPr lang="zh-CN" altLang="en-US" sz="1800" dirty="0">
                <a:latin typeface="Times New Roman" panose="02020603050405020304" pitchFamily="18" charset="0"/>
                <a:cs typeface="Times New Roman" panose="02020603050405020304" pitchFamily="18" charset="0"/>
                <a:sym typeface="+mn-ea"/>
              </a:rPr>
              <a:t>或</a:t>
            </a:r>
            <a:r>
              <a:rPr lang="en-US" altLang="zh-CN" sz="1800" dirty="0">
                <a:latin typeface="Times New Roman" panose="02020603050405020304" pitchFamily="18" charset="0"/>
                <a:cs typeface="Times New Roman" panose="02020603050405020304" pitchFamily="18" charset="0"/>
                <a:sym typeface="+mn-ea"/>
              </a:rPr>
              <a:t>EWMA</a:t>
            </a:r>
            <a:r>
              <a:rPr lang="zh-CN" altLang="en-US" sz="1800" dirty="0">
                <a:latin typeface="Times New Roman" panose="02020603050405020304" pitchFamily="18" charset="0"/>
                <a:cs typeface="Times New Roman" panose="02020603050405020304" pitchFamily="18" charset="0"/>
                <a:sym typeface="+mn-ea"/>
              </a:rPr>
              <a:t>等模型估计获得）实现</a:t>
            </a:r>
            <a:r>
              <a:rPr lang="en-US" altLang="zh-CN" sz="1800"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风险对冲，均会直接影响策略的实际</a:t>
            </a:r>
            <a:r>
              <a:rPr lang="zh-CN" altLang="en-US" sz="1800" dirty="0" smtClean="0">
                <a:latin typeface="Times New Roman" panose="02020603050405020304" pitchFamily="18" charset="0"/>
                <a:cs typeface="Times New Roman" panose="02020603050405020304" pitchFamily="18" charset="0"/>
                <a:sym typeface="+mn-ea"/>
              </a:rPr>
              <a:t>效果</a:t>
            </a:r>
            <a:r>
              <a:rPr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564130462"/>
      </p:ext>
    </p:extLst>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(part1)</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r>
                        <a:rPr lang="zh-CN" altLang="en-US" sz="1200" b="0">
                          <a:solidFill>
                            <a:schemeClr val="tx1"/>
                          </a:solidFill>
                        </a:rPr>
                        <a:t>def excel_to_data(path):</a:t>
                      </a:r>
                    </a:p>
                    <a:p>
                      <a:pPr>
                        <a:buNone/>
                      </a:pPr>
                      <a:r>
                        <a:rPr lang="zh-CN" altLang="en-US" sz="1200" b="0">
                          <a:solidFill>
                            <a:schemeClr val="tx1"/>
                          </a:solidFill>
                        </a:rPr>
                        <a:t>    ws=pd.read_excel(path,sheet_name=0,header=None,keep_default_na=False)</a:t>
                      </a:r>
                    </a:p>
                    <a:p>
                      <a:pPr>
                        <a:buNone/>
                      </a:pPr>
                      <a:r>
                        <a:rPr lang="zh-CN" altLang="en-US" sz="1200" b="0">
                          <a:solidFill>
                            <a:schemeClr val="tx1"/>
                          </a:solidFill>
                        </a:rPr>
                        <a:t>    data=ws.iloc[:,[0]]</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def blsprice(price, strike, rate, time, volatility):#price标的资产市场价格，strike执行价格，rate无风险利率</a:t>
                      </a:r>
                    </a:p>
                    <a:p>
                      <a:pPr>
                        <a:buNone/>
                      </a:pPr>
                      <a:r>
                        <a:rPr lang="zh-CN" altLang="en-US" sz="1200" b="0">
                          <a:solidFill>
                            <a:schemeClr val="tx1"/>
                          </a:solidFill>
                        </a:rPr>
                        <a:t>    #     time距离到期时间，volatility标的资产价格波动率，call：call option（看涨期权）价格，put：put option（看跌期权）价格</a:t>
                      </a:r>
                    </a:p>
                    <a:p>
                      <a:pPr>
                        <a:buNone/>
                      </a:pPr>
                      <a:r>
                        <a:rPr lang="zh-CN" altLang="en-US" sz="1200" b="0">
                          <a:solidFill>
                            <a:schemeClr val="tx1"/>
                          </a:solidFill>
                        </a:rPr>
                        <a:t>    d1 = (np.log(price / strike) + (rate + 0.5 * volatility ** 2) * time) / (volatility * np.sqrt(time))</a:t>
                      </a:r>
                    </a:p>
                    <a:p>
                      <a:pPr>
                        <a:buNone/>
                      </a:pPr>
                      <a:r>
                        <a:rPr lang="zh-CN" altLang="en-US" sz="1200" b="0">
                          <a:solidFill>
                            <a:schemeClr val="tx1"/>
                          </a:solidFill>
                        </a:rPr>
                        <a:t>    d2 = d1 - volatility * np.sqrt(time)</a:t>
                      </a:r>
                    </a:p>
                    <a:p>
                      <a:pPr>
                        <a:buNone/>
                      </a:pPr>
                      <a:r>
                        <a:rPr lang="zh-CN" altLang="en-US" sz="1200" b="0">
                          <a:solidFill>
                            <a:schemeClr val="tx1"/>
                          </a:solidFill>
                        </a:rPr>
                        <a:t>    call = price * stats.norm.cdf(d1, 0.0, 1.0) - strike * np.exp(-rate * time) * stats.norm.cdf(d2, 0.0, 1.0)</a:t>
                      </a:r>
                    </a:p>
                    <a:p>
                      <a:pPr>
                        <a:buNone/>
                      </a:pPr>
                      <a:r>
                        <a:rPr lang="zh-CN" altLang="en-US" sz="1200" b="0">
                          <a:solidFill>
                            <a:schemeClr val="tx1"/>
                          </a:solidFill>
                        </a:rPr>
                        <a:t>    put = strike * np.exp(-rate * time) * stats.norm.cdf(-d2, 0.0, 1.0) - price * stats.norm.cdf(-d1, 0.0, 1.0)</a:t>
                      </a:r>
                    </a:p>
                    <a:p>
                      <a:pPr>
                        <a:buNone/>
                      </a:pPr>
                      <a:r>
                        <a:rPr lang="zh-CN" altLang="en-US" sz="1200" b="0">
                          <a:solidFill>
                            <a:schemeClr val="tx1"/>
                          </a:solidFill>
                        </a:rPr>
                        <a:t>    return call, put</a:t>
                      </a:r>
                    </a:p>
                    <a:p>
                      <a:pPr>
                        <a:buNone/>
                      </a:pPr>
                      <a:r>
                        <a:rPr lang="zh-CN" altLang="en-US" sz="1200" b="0">
                          <a:solidFill>
                            <a:schemeClr val="tx1"/>
                          </a:solidFill>
                        </a:rPr>
                        <a:t>def blsdelta(st,k,r,T,sigma,n=1):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876925"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n默认为1看涨期权的delta</a:t>
                      </a:r>
                    </a:p>
                    <a:p>
                      <a:pPr>
                        <a:buNone/>
                      </a:pPr>
                      <a:r>
                        <a:rPr lang="zh-CN" altLang="en-US" sz="1200" b="0">
                          <a:solidFill>
                            <a:schemeClr val="tx1"/>
                          </a:solidFill>
                        </a:rPr>
                        <a:t>    n为-1为看跌期权的delta</a:t>
                      </a:r>
                    </a:p>
                    <a:p>
                      <a:pPr>
                        <a:buNone/>
                      </a:pPr>
                      <a:r>
                        <a:rPr lang="zh-CN" altLang="en-US" sz="1200" b="0">
                          <a:solidFill>
                            <a:schemeClr val="tx1"/>
                          </a:solidFill>
                        </a:rPr>
                        <a:t>    '''</a:t>
                      </a:r>
                    </a:p>
                    <a:p>
                      <a:pPr>
                        <a:buNone/>
                      </a:pPr>
                      <a:r>
                        <a:rPr lang="zh-CN" altLang="en-US" sz="1200" b="0">
                          <a:solidFill>
                            <a:schemeClr val="tx1"/>
                          </a:solidFill>
                        </a:rPr>
                        <a:t>    d1 = (np.log(st/k)+(r+0.5*sigma**2)*T)/(sigma*np.sqrt(T))</a:t>
                      </a:r>
                    </a:p>
                    <a:p>
                      <a:pPr>
                        <a:buNone/>
                      </a:pPr>
                      <a:r>
                        <a:rPr lang="zh-CN" altLang="en-US" sz="1200" b="0">
                          <a:solidFill>
                            <a:schemeClr val="tx1"/>
                          </a:solidFill>
                        </a:rPr>
                        <a:t>    delta = n*stats.norm.cdf(n*d1,0.0, 1.0)</a:t>
                      </a:r>
                    </a:p>
                    <a:p>
                      <a:pPr>
                        <a:buNone/>
                      </a:pPr>
                      <a:r>
                        <a:rPr lang="zh-CN" altLang="en-US" sz="1200" b="0">
                          <a:solidFill>
                            <a:schemeClr val="tx1"/>
                          </a:solidFill>
                        </a:rPr>
                        <a:t>    return delta</a:t>
                      </a:r>
                    </a:p>
                    <a:p>
                      <a:pPr>
                        <a:buNone/>
                      </a:pPr>
                      <a:r>
                        <a:rPr lang="zh-CN" altLang="en-US" sz="1200" b="0">
                          <a:solidFill>
                            <a:schemeClr val="tx1"/>
                          </a:solidFill>
                        </a:rPr>
                        <a:t>def blsgamma(st,k,r,T,sigma):</a:t>
                      </a:r>
                    </a:p>
                    <a:p>
                      <a:pPr>
                        <a:buNone/>
                      </a:pPr>
                      <a:r>
                        <a:rPr lang="zh-CN" altLang="en-US" sz="1200" b="0">
                          <a:solidFill>
                            <a:schemeClr val="tx1"/>
                          </a:solidFill>
                        </a:rPr>
                        <a:t>    d1 = (np.log(st/k)+(r+1/2*sigma**2)*T)/(sigma*np.sqrt(T))</a:t>
                      </a:r>
                    </a:p>
                    <a:p>
                      <a:pPr>
                        <a:buNone/>
                      </a:pPr>
                      <a:r>
                        <a:rPr lang="zh-CN" altLang="en-US" sz="1200" b="0">
                          <a:solidFill>
                            <a:schemeClr val="tx1"/>
                          </a:solidFill>
                        </a:rPr>
                        <a:t>    gamma = stats.norm.pdf(d1)/(st*sigma*np.sqrt(T))</a:t>
                      </a:r>
                    </a:p>
                    <a:p>
                      <a:pPr>
                        <a:buNone/>
                      </a:pPr>
                      <a:r>
                        <a:rPr lang="zh-CN" altLang="en-US" sz="1200" b="0">
                          <a:solidFill>
                            <a:schemeClr val="tx1"/>
                          </a:solidFill>
                        </a:rPr>
                        <a:t>    return gamma</a:t>
                      </a:r>
                    </a:p>
                    <a:p>
                      <a:pPr>
                        <a:buNone/>
                      </a:pPr>
                      <a:r>
                        <a:rPr lang="zh-CN" altLang="en-US" sz="1200" b="0">
                          <a:solidFill>
                            <a:schemeClr val="tx1"/>
                          </a:solidFill>
                        </a:rPr>
                        <a:t>def blsvega(st,k,r,T,sigma):</a:t>
                      </a:r>
                    </a:p>
                    <a:p>
                      <a:pPr>
                        <a:buNone/>
                      </a:pPr>
                      <a:r>
                        <a:rPr lang="zh-CN" altLang="en-US" sz="1200" b="0">
                          <a:solidFill>
                            <a:schemeClr val="tx1"/>
                          </a:solidFill>
                        </a:rPr>
                        <a:t>    d1 = (np.log(st/k)+(r+1/2*sigma**2)*T)/(sigma*np.sqrt(T))</a:t>
                      </a:r>
                    </a:p>
                    <a:p>
                      <a:pPr>
                        <a:buNone/>
                      </a:pPr>
                      <a:r>
                        <a:rPr lang="zh-CN" altLang="en-US" sz="1200" b="0">
                          <a:solidFill>
                            <a:schemeClr val="tx1"/>
                          </a:solidFill>
                        </a:rPr>
                        <a:t>    vega = st*np.sqrt(T)*stats.norm.pdf(d1)</a:t>
                      </a:r>
                    </a:p>
                    <a:p>
                      <a:pPr>
                        <a:buNone/>
                      </a:pPr>
                      <a:r>
                        <a:rPr lang="zh-CN" altLang="en-US" sz="1200" b="0">
                          <a:solidFill>
                            <a:schemeClr val="tx1"/>
                          </a:solidFill>
                        </a:rPr>
                        <a:t>    return vega</a:t>
                      </a:r>
                    </a:p>
                    <a:p>
                      <a:pPr>
                        <a:buNone/>
                      </a:pPr>
                      <a:endParaRPr lang="zh-CN" altLang="en-US" sz="1200" b="0">
                        <a:solidFill>
                          <a:schemeClr val="tx1"/>
                        </a:solidFill>
                      </a:endParaRPr>
                    </a:p>
                    <a:p>
                      <a:pPr>
                        <a:buNone/>
                      </a:pPr>
                      <a:r>
                        <a:rPr lang="zh-CN" altLang="en-US" sz="1200" b="0">
                          <a:solidFill>
                            <a:schemeClr val="tx1"/>
                          </a:solidFill>
                        </a:rPr>
                        <a:t>St=np.array(excel_to_data('data.xls'))    </a:t>
                      </a:r>
                    </a:p>
                  </a:txBody>
                  <a:tcPr>
                    <a:solidFill>
                      <a:schemeClr val="bg2">
                        <a:lumMod val="90000"/>
                      </a:schemeClr>
                    </a:solidFill>
                  </a:tcPr>
                </a:tc>
              </a:tr>
            </a:tbl>
          </a:graphicData>
        </a:graphic>
      </p:graphicFrame>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#-------------------------期权部分---------------------------------</a:t>
                      </a:r>
                    </a:p>
                    <a:p>
                      <a:pPr>
                        <a:buNone/>
                      </a:pPr>
                      <a:r>
                        <a:rPr lang="zh-CN" altLang="en-US" sz="1200" b="0">
                          <a:solidFill>
                            <a:schemeClr val="tx1"/>
                          </a:solidFill>
                        </a:rPr>
                        <a:t>#需要测算隐含波动率</a:t>
                      </a:r>
                    </a:p>
                    <a:p>
                      <a:pPr>
                        <a:buNone/>
                      </a:pPr>
                      <a:r>
                        <a:rPr lang="zh-CN" altLang="en-US" sz="1200" b="0">
                          <a:solidFill>
                            <a:schemeClr val="tx1"/>
                          </a:solidFill>
                        </a:rPr>
                        <a:t>#--------------------用BS模型定价无套利期权价格------------------</a:t>
                      </a:r>
                    </a:p>
                    <a:p>
                      <a:pPr>
                        <a:buNone/>
                      </a:pPr>
                      <a:r>
                        <a:rPr lang="zh-CN" altLang="en-US" sz="1200" b="0">
                          <a:solidFill>
                            <a:schemeClr val="tx1"/>
                          </a:solidFill>
                        </a:rPr>
                        <a:t>s0=2700</a:t>
                      </a:r>
                    </a:p>
                    <a:p>
                      <a:pPr>
                        <a:buNone/>
                      </a:pPr>
                      <a:r>
                        <a:rPr lang="zh-CN" altLang="en-US" sz="1200" b="0">
                          <a:solidFill>
                            <a:schemeClr val="tx1"/>
                          </a:solidFill>
                        </a:rPr>
                        <a:t>data_len=len(St)</a:t>
                      </a:r>
                    </a:p>
                    <a:p>
                      <a:pPr>
                        <a:buNone/>
                      </a:pPr>
                      <a:r>
                        <a:rPr lang="zh-CN" altLang="en-US" sz="1200" b="0">
                          <a:solidFill>
                            <a:schemeClr val="tx1"/>
                          </a:solidFill>
                        </a:rPr>
                        <a:t>price=St.T[0]*1000</a:t>
                      </a:r>
                    </a:p>
                    <a:p>
                      <a:pPr>
                        <a:buNone/>
                      </a:pPr>
                      <a:r>
                        <a:rPr lang="zh-CN" altLang="en-US" sz="1200" b="0">
                          <a:solidFill>
                            <a:schemeClr val="tx1"/>
                          </a:solidFill>
                        </a:rPr>
                        <a:t>strike0=s0</a:t>
                      </a:r>
                    </a:p>
                    <a:p>
                      <a:pPr>
                        <a:buNone/>
                      </a:pPr>
                      <a:r>
                        <a:rPr lang="zh-CN" altLang="en-US" sz="1200" b="0">
                          <a:solidFill>
                            <a:schemeClr val="tx1"/>
                          </a:solidFill>
                        </a:rPr>
                        <a:t>strike1=s0+5</a:t>
                      </a:r>
                    </a:p>
                    <a:p>
                      <a:pPr>
                        <a:buNone/>
                      </a:pPr>
                      <a:r>
                        <a:rPr lang="zh-CN" altLang="en-US" sz="1200" b="0">
                          <a:solidFill>
                            <a:schemeClr val="tx1"/>
                          </a:solidFill>
                        </a:rPr>
                        <a:t>strike2=s0+10</a:t>
                      </a:r>
                    </a:p>
                    <a:p>
                      <a:pPr>
                        <a:buNone/>
                      </a:pPr>
                      <a:r>
                        <a:rPr lang="zh-CN" altLang="en-US" sz="1200" b="0">
                          <a:solidFill>
                            <a:schemeClr val="tx1"/>
                          </a:solidFill>
                        </a:rPr>
                        <a:t>rate0=0.015</a:t>
                      </a:r>
                    </a:p>
                    <a:p>
                      <a:pPr>
                        <a:buNone/>
                      </a:pPr>
                      <a:r>
                        <a:rPr lang="zh-CN" altLang="en-US" sz="1200" b="0">
                          <a:solidFill>
                            <a:schemeClr val="tx1"/>
                          </a:solidFill>
                        </a:rPr>
                        <a:t>rate1=0.02</a:t>
                      </a:r>
                    </a:p>
                    <a:p>
                      <a:pPr>
                        <a:buNone/>
                      </a:pPr>
                      <a:r>
                        <a:rPr lang="zh-CN" altLang="en-US" sz="1200" b="0">
                          <a:solidFill>
                            <a:schemeClr val="tx1"/>
                          </a:solidFill>
                        </a:rPr>
                        <a:t>rate2=0.025</a:t>
                      </a:r>
                    </a:p>
                    <a:p>
                      <a:pPr>
                        <a:buNone/>
                      </a:pPr>
                      <a:r>
                        <a:rPr lang="zh-CN" altLang="en-US" sz="1200" b="0">
                          <a:solidFill>
                            <a:schemeClr val="tx1"/>
                          </a:solidFill>
                        </a:rPr>
                        <a:t>volatility0=0.2</a:t>
                      </a:r>
                    </a:p>
                    <a:p>
                      <a:pPr>
                        <a:buNone/>
                      </a:pPr>
                      <a:r>
                        <a:rPr lang="zh-CN" altLang="en-US" sz="1200" b="0">
                          <a:solidFill>
                            <a:schemeClr val="tx1"/>
                          </a:solidFill>
                        </a:rPr>
                        <a:t>volatility1=0.3</a:t>
                      </a:r>
                    </a:p>
                    <a:p>
                      <a:pPr>
                        <a:buNone/>
                      </a:pPr>
                      <a:r>
                        <a:rPr lang="zh-CN" altLang="en-US" sz="1200" b="0">
                          <a:solidFill>
                            <a:schemeClr val="tx1"/>
                          </a:solidFill>
                        </a:rPr>
                        <a:t>volatility2=0.4</a:t>
                      </a:r>
                    </a:p>
                    <a:p>
                      <a:pPr>
                        <a:buNone/>
                      </a:pPr>
                      <a:r>
                        <a:rPr lang="zh-CN" altLang="en-US" sz="1200" b="0">
                          <a:solidFill>
                            <a:schemeClr val="tx1"/>
                          </a:solidFill>
                        </a:rPr>
                        <a:t>strike0=strike0*np.ones((data_len,1)).T[0]</a:t>
                      </a:r>
                    </a:p>
                    <a:p>
                      <a:pPr>
                        <a:buNone/>
                      </a:pPr>
                      <a:r>
                        <a:rPr lang="zh-CN" altLang="en-US" sz="1200" b="0">
                          <a:solidFill>
                            <a:schemeClr val="tx1"/>
                          </a:solidFill>
                        </a:rPr>
                        <a:t>strike1=strike1*np.ones((data_len,1)).T[0]</a:t>
                      </a:r>
                    </a:p>
                    <a:p>
                      <a:pPr>
                        <a:buNone/>
                      </a:pPr>
                      <a:r>
                        <a:rPr lang="zh-CN" altLang="en-US" sz="1200" b="0">
                          <a:solidFill>
                            <a:schemeClr val="tx1"/>
                          </a:solidFill>
                        </a:rPr>
                        <a:t>strike2=strike2*np.ones((data_len,1)).T[0]</a:t>
                      </a:r>
                    </a:p>
                    <a:p>
                      <a:pPr>
                        <a:buNone/>
                      </a:pPr>
                      <a:r>
                        <a:rPr lang="zh-CN" altLang="en-US" sz="1200" b="0">
                          <a:solidFill>
                            <a:schemeClr val="tx1"/>
                          </a:solidFill>
                        </a:rPr>
                        <a:t>rate0=rate0*np.ones(((data_len,1))).T[0]</a:t>
                      </a:r>
                    </a:p>
                    <a:p>
                      <a:pPr>
                        <a:buNone/>
                      </a:pPr>
                      <a:r>
                        <a:rPr lang="zh-CN" altLang="en-US" sz="1200" b="0">
                          <a:solidFill>
                            <a:schemeClr val="tx1"/>
                          </a:solidFill>
                        </a:rPr>
                        <a:t>rate1=rate1*np.ones(((data_len,1))).T[0]</a:t>
                      </a:r>
                    </a:p>
                    <a:p>
                      <a:pPr>
                        <a:buNone/>
                      </a:pPr>
                      <a:r>
                        <a:rPr lang="zh-CN" altLang="en-US" sz="1200" b="0">
                          <a:solidFill>
                            <a:schemeClr val="tx1"/>
                          </a:solidFill>
                        </a:rPr>
                        <a:t>rate2=rate2*np.ones(((data_len,1))).T[0]</a:t>
                      </a:r>
                    </a:p>
                    <a:p>
                      <a:pPr>
                        <a:buNone/>
                      </a:pPr>
                      <a:r>
                        <a:rPr lang="zh-CN" altLang="en-US" sz="1200" b="0">
                          <a:solidFill>
                            <a:schemeClr val="tx1"/>
                          </a:solidFill>
                        </a:rPr>
                        <a:t>Time=ws.iloc[:,[3]]</a:t>
                      </a:r>
                    </a:p>
                    <a:p>
                      <a:pPr>
                        <a:buNone/>
                      </a:pPr>
                      <a:r>
                        <a:rPr lang="zh-CN" altLang="en-US" sz="1200" b="0">
                          <a:solidFill>
                            <a:schemeClr val="tx1"/>
                          </a:solidFill>
                        </a:rPr>
                        <a:t>volatility0=volatility0*np.ones((data_len,1)).T[0]</a:t>
                      </a:r>
                    </a:p>
                    <a:p>
                      <a:pPr>
                        <a:buNone/>
                      </a:pPr>
                      <a:r>
                        <a:rPr lang="zh-CN" altLang="en-US" sz="1200" b="0">
                          <a:solidFill>
                            <a:schemeClr val="tx1"/>
                          </a:solidFill>
                        </a:rPr>
                        <a:t>volatility1=volatility1*np.ones((data_len,1)).T[0]</a:t>
                      </a:r>
                    </a:p>
                    <a:p>
                      <a:pPr>
                        <a:buNone/>
                      </a:pPr>
                      <a:r>
                        <a:rPr lang="zh-CN" altLang="en-US" sz="1200" b="0">
                          <a:solidFill>
                            <a:schemeClr val="tx1"/>
                          </a:solidFill>
                        </a:rPr>
                        <a:t>volatility2=volatility2*np.ones((data_len,1)).T[0]</a:t>
                      </a:r>
                    </a:p>
                    <a:p>
                      <a:pPr>
                        <a:buNone/>
                      </a:pPr>
                      <a:r>
                        <a:rPr lang="zh-CN" altLang="en-US" sz="1200" b="0">
                          <a:solidFill>
                            <a:schemeClr val="tx1"/>
                          </a:solidFill>
                          <a:sym typeface="+mn-ea"/>
                        </a:rPr>
                        <a:t>#-------------------计算期权的希腊值----------------------------------</a:t>
                      </a:r>
                      <a:endParaRPr lang="zh-CN" altLang="en-US" sz="1200" b="0">
                        <a:solidFill>
                          <a:schemeClr val="tx1"/>
                        </a:solidFill>
                      </a:endParaRPr>
                    </a:p>
                    <a:p>
                      <a:pPr>
                        <a:buNone/>
                      </a:pPr>
                      <a:r>
                        <a:rPr lang="zh-CN" altLang="en-US" sz="1200" b="0">
                          <a:solidFill>
                            <a:schemeClr val="tx1"/>
                          </a:solidFill>
                          <a:sym typeface="+mn-ea"/>
                        </a:rPr>
                        <a:t>Call0,Put0=blsprice(price,strike0,rate0,Time,volatility0)</a:t>
                      </a:r>
                      <a:endParaRPr lang="zh-CN" altLang="en-US" sz="1200" b="0">
                        <a:solidFill>
                          <a:schemeClr val="tx1"/>
                        </a:solidFill>
                      </a:endParaRPr>
                    </a:p>
                    <a:p>
                      <a:pPr>
                        <a:buNone/>
                      </a:pPr>
                      <a:r>
                        <a:rPr lang="zh-CN" altLang="en-US" sz="1200" b="0">
                          <a:solidFill>
                            <a:schemeClr val="tx1"/>
                          </a:solidFill>
                          <a:sym typeface="+mn-ea"/>
                        </a:rPr>
                        <a:t>delta0=blsdelta(price,strike0,rate0,Time,volatility0)</a:t>
                      </a:r>
                      <a:endParaRPr lang="zh-CN" altLang="en-US" sz="1200" b="0">
                        <a:solidFill>
                          <a:schemeClr val="tx1"/>
                        </a:solidFill>
                      </a:endParaRPr>
                    </a:p>
                    <a:p>
                      <a:pPr>
                        <a:buNone/>
                      </a:pPr>
                      <a:r>
                        <a:rPr lang="zh-CN" altLang="en-US" sz="1200" b="0">
                          <a:solidFill>
                            <a:schemeClr val="tx1"/>
                          </a:solidFill>
                          <a:sym typeface="+mn-ea"/>
                        </a:rPr>
                        <a:t>gamma0=blsgamma(price,strike0,rate0,Time,volatility0)</a:t>
                      </a:r>
                      <a:endParaRPr lang="zh-CN" altLang="en-US" sz="1200" b="0">
                        <a:solidFill>
                          <a:schemeClr val="tx1"/>
                        </a:solidFill>
                      </a:endParaRPr>
                    </a:p>
                    <a:p>
                      <a:pPr>
                        <a:buNone/>
                      </a:pPr>
                      <a:r>
                        <a:rPr lang="zh-CN" altLang="en-US" sz="1200" b="0">
                          <a:solidFill>
                            <a:schemeClr val="tx1"/>
                          </a:solidFill>
                          <a:sym typeface="+mn-ea"/>
                        </a:rPr>
                        <a:t>vega0=blsvega(price,strike0,rate0,Time,volatility0)</a:t>
                      </a:r>
                      <a:endParaRPr lang="zh-CN" altLang="en-US" sz="1200" b="0">
                        <a:solidFill>
                          <a:schemeClr val="tx1"/>
                        </a:solidFill>
                      </a:endParaRP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Call1,Put1=blsprice(price,strike1,rate1,Time,volatility1)</a:t>
                      </a:r>
                    </a:p>
                    <a:p>
                      <a:pPr>
                        <a:buNone/>
                      </a:pPr>
                      <a:r>
                        <a:rPr lang="zh-CN" altLang="en-US" sz="1200" b="0">
                          <a:solidFill>
                            <a:schemeClr val="tx1"/>
                          </a:solidFill>
                        </a:rPr>
                        <a:t>delta1=blsdelta(price,strike1,rate1,Time,volatility1)</a:t>
                      </a:r>
                    </a:p>
                    <a:p>
                      <a:pPr>
                        <a:buNone/>
                      </a:pPr>
                      <a:r>
                        <a:rPr lang="zh-CN" altLang="en-US" sz="1200" b="0">
                          <a:solidFill>
                            <a:schemeClr val="tx1"/>
                          </a:solidFill>
                        </a:rPr>
                        <a:t>gamma1=blsgamma(price,strike1,rate1,Time,volatility1)</a:t>
                      </a:r>
                    </a:p>
                    <a:p>
                      <a:pPr>
                        <a:buNone/>
                      </a:pPr>
                      <a:r>
                        <a:rPr lang="zh-CN" altLang="en-US" sz="1200" b="0">
                          <a:solidFill>
                            <a:schemeClr val="tx1"/>
                          </a:solidFill>
                        </a:rPr>
                        <a:t>vega1=blsvega(price,strike1,rate1,Time,volatility1)</a:t>
                      </a:r>
                    </a:p>
                    <a:p>
                      <a:pPr>
                        <a:buNone/>
                      </a:pPr>
                      <a:endParaRPr lang="zh-CN" altLang="en-US" sz="1200" b="0">
                        <a:solidFill>
                          <a:schemeClr val="tx1"/>
                        </a:solidFill>
                      </a:endParaRPr>
                    </a:p>
                    <a:p>
                      <a:pPr>
                        <a:buNone/>
                      </a:pPr>
                      <a:r>
                        <a:rPr lang="zh-CN" altLang="en-US" sz="1200" b="0">
                          <a:solidFill>
                            <a:schemeClr val="tx1"/>
                          </a:solidFill>
                        </a:rPr>
                        <a:t>Call2,Put2=blsprice(price,strike2,rate2,Time,volatility2)</a:t>
                      </a:r>
                    </a:p>
                    <a:p>
                      <a:pPr>
                        <a:buNone/>
                      </a:pPr>
                      <a:r>
                        <a:rPr lang="zh-CN" altLang="en-US" sz="1200" b="0">
                          <a:solidFill>
                            <a:schemeClr val="tx1"/>
                          </a:solidFill>
                        </a:rPr>
                        <a:t>delta2=blsdelta(price,strike2,rate2,Time,volatility2)</a:t>
                      </a:r>
                    </a:p>
                    <a:p>
                      <a:pPr>
                        <a:buNone/>
                      </a:pPr>
                      <a:r>
                        <a:rPr lang="zh-CN" altLang="en-US" sz="1200" b="0">
                          <a:solidFill>
                            <a:schemeClr val="tx1"/>
                          </a:solidFill>
                        </a:rPr>
                        <a:t>gamma2=blsgamma(price,strike2,rate2,Time,volatility2)</a:t>
                      </a:r>
                    </a:p>
                    <a:p>
                      <a:pPr>
                        <a:buNone/>
                      </a:pPr>
                      <a:r>
                        <a:rPr lang="zh-CN" altLang="en-US" sz="1200" b="0">
                          <a:solidFill>
                            <a:schemeClr val="tx1"/>
                          </a:solidFill>
                        </a:rPr>
                        <a:t>vega2=blsvega(price,strike2,rate2,Time,volatility2)</a:t>
                      </a:r>
                    </a:p>
                    <a:p>
                      <a:pPr>
                        <a:buNone/>
                      </a:pPr>
                      <a:r>
                        <a:rPr lang="zh-CN" altLang="en-US" sz="1200" b="0">
                          <a:solidFill>
                            <a:schemeClr val="tx1"/>
                          </a:solidFill>
                        </a:rPr>
                        <a:t>#----------------------------对冲策略部分--------------------</a:t>
                      </a:r>
                    </a:p>
                    <a:p>
                      <a:pPr>
                        <a:buNone/>
                      </a:pPr>
                      <a:r>
                        <a:rPr lang="zh-CN" altLang="en-US" sz="1200" b="0">
                          <a:solidFill>
                            <a:schemeClr val="tx1"/>
                          </a:solidFill>
                        </a:rPr>
                        <a:t>w1=np.zeros((data_len,1))#期权1的持有量</a:t>
                      </a:r>
                    </a:p>
                    <a:p>
                      <a:pPr>
                        <a:buNone/>
                      </a:pPr>
                      <a:r>
                        <a:rPr lang="zh-CN" altLang="en-US" sz="1200" b="0">
                          <a:solidFill>
                            <a:schemeClr val="tx1"/>
                          </a:solidFill>
                        </a:rPr>
                        <a:t>w2=np.zeros((data_len,1))#期权2的持有量</a:t>
                      </a:r>
                    </a:p>
                    <a:p>
                      <a:pPr>
                        <a:buNone/>
                      </a:pPr>
                      <a:r>
                        <a:rPr lang="zh-CN" altLang="en-US" sz="1200" b="0">
                          <a:solidFill>
                            <a:schemeClr val="tx1"/>
                          </a:solidFill>
                        </a:rPr>
                        <a:t>wS=np.zeros((data_len,1))#现货的持有增加量</a:t>
                      </a:r>
                    </a:p>
                    <a:p>
                      <a:pPr>
                        <a:buNone/>
                      </a:pPr>
                      <a:r>
                        <a:rPr lang="zh-CN" altLang="en-US" sz="1200" b="0">
                          <a:solidFill>
                            <a:schemeClr val="tx1"/>
                          </a:solidFill>
                        </a:rPr>
                        <a:t>wSa=np.zeros((data_len,1))#表示持有期权0的持股量</a:t>
                      </a:r>
                    </a:p>
                    <a:p>
                      <a:pPr>
                        <a:buNone/>
                      </a:pPr>
                      <a:r>
                        <a:rPr lang="zh-CN" altLang="en-US" sz="1200" b="0">
                          <a:solidFill>
                            <a:schemeClr val="tx1"/>
                          </a:solidFill>
                        </a:rPr>
                        <a:t>stockholding=np.zeros((data_len,1))</a:t>
                      </a:r>
                    </a:p>
                    <a:p>
                      <a:pPr>
                        <a:buNone/>
                      </a:pPr>
                      <a:r>
                        <a:rPr lang="zh-CN" altLang="en-US" sz="1200" b="0">
                          <a:solidFill>
                            <a:schemeClr val="tx1"/>
                          </a:solidFill>
                        </a:rPr>
                        <a:t>stockholdinga=np.zeros((data_len,1))</a:t>
                      </a:r>
                    </a:p>
                    <a:p>
                      <a:pPr>
                        <a:buNone/>
                      </a:pPr>
                      <a:r>
                        <a:rPr lang="zh-CN" altLang="en-US" sz="1200" b="0">
                          <a:solidFill>
                            <a:schemeClr val="tx1"/>
                          </a:solidFill>
                        </a:rPr>
                        <a:t>option0holding=1000</a:t>
                      </a:r>
                    </a:p>
                    <a:p>
                      <a:pPr>
                        <a:buNone/>
                      </a:pPr>
                      <a:r>
                        <a:rPr lang="zh-CN" altLang="en-US" sz="1200" b="0">
                          <a:solidFill>
                            <a:schemeClr val="tx1"/>
                          </a:solidFill>
                        </a:rPr>
                        <a:t>for i in range(1,data_len):</a:t>
                      </a:r>
                    </a:p>
                    <a:p>
                      <a:pPr>
                        <a:buNone/>
                      </a:pPr>
                      <a:r>
                        <a:rPr lang="zh-CN" altLang="en-US" sz="1200" b="0">
                          <a:solidFill>
                            <a:schemeClr val="tx1"/>
                          </a:solidFill>
                        </a:rPr>
                        <a:t>    A=np.array([[gamma1[i],gamma2[i],0],[vega1[i],vega2[i],0],[delta1[i],delta2[i],1]])</a:t>
                      </a:r>
                    </a:p>
                    <a:p>
                      <a:pPr>
                        <a:buNone/>
                      </a:pPr>
                      <a:r>
                        <a:rPr lang="zh-CN" altLang="en-US" sz="1200" b="0">
                          <a:solidFill>
                            <a:schemeClr val="tx1"/>
                          </a:solidFill>
                        </a:rPr>
                        <a:t>    b=np.array([[-option0holding*gamma0[i]],[-option0holding*vega0[i]],np.array([-option0holding*delta0[i]-stockholding[i-1]])])</a:t>
                      </a:r>
                    </a:p>
                    <a:p>
                      <a:pPr>
                        <a:buNone/>
                      </a:pPr>
                      <a:r>
                        <a:rPr lang="zh-CN" altLang="en-US" sz="1200" b="0">
                          <a:solidFill>
                            <a:schemeClr val="tx1"/>
                          </a:solidFill>
                        </a:rPr>
                        <a:t>    X=np.linalg.pinv(A)@b</a:t>
                      </a:r>
                    </a:p>
                    <a:p>
                      <a:pPr>
                        <a:buNone/>
                      </a:pPr>
                      <a:r>
                        <a:rPr lang="zh-CN" altLang="en-US" sz="1200" b="0">
                          <a:solidFill>
                            <a:schemeClr val="tx1"/>
                          </a:solidFill>
                        </a:rPr>
                        <a:t>    w1[i]=X[0]</a:t>
                      </a:r>
                    </a:p>
                    <a:p>
                      <a:pPr>
                        <a:buNone/>
                      </a:pPr>
                      <a:r>
                        <a:rPr lang="zh-CN" altLang="en-US" sz="1200" b="0">
                          <a:solidFill>
                            <a:schemeClr val="tx1"/>
                          </a:solidFill>
                        </a:rPr>
                        <a:t>    w2[i]=X[1]</a:t>
                      </a:r>
                    </a:p>
                    <a:p>
                      <a:pPr>
                        <a:buNone/>
                      </a:pPr>
                      <a:r>
                        <a:rPr lang="zh-CN" altLang="en-US" sz="1200" b="0">
                          <a:solidFill>
                            <a:schemeClr val="tx1"/>
                          </a:solidFill>
                        </a:rPr>
                        <a:t>    wS[i]=X[2]</a:t>
                      </a:r>
                    </a:p>
                    <a:p>
                      <a:pPr>
                        <a:buNone/>
                      </a:pPr>
                      <a:r>
                        <a:rPr lang="zh-CN" altLang="en-US" sz="1200" b="0">
                          <a:solidFill>
                            <a:schemeClr val="tx1"/>
                          </a:solidFill>
                        </a:rPr>
                        <a:t>    if np.abs(w1[i])&lt;0.0001 or np.isnan(w1[i]) or w1[i]=='inf' or w1[i]=='-inf':</a:t>
                      </a:r>
                    </a:p>
                    <a:p>
                      <a:pPr>
                        <a:buNone/>
                      </a:pPr>
                      <a:r>
                        <a:rPr lang="zh-CN" altLang="en-US" sz="1200" b="0">
                          <a:solidFill>
                            <a:schemeClr val="tx1"/>
                          </a:solidFill>
                        </a:rPr>
                        <a:t>        w1[i]=0</a:t>
                      </a:r>
                    </a:p>
                    <a:p>
                      <a:pPr>
                        <a:buNone/>
                      </a:pPr>
                      <a:r>
                        <a:rPr lang="zh-CN" altLang="en-US" sz="1200" b="0">
                          <a:solidFill>
                            <a:schemeClr val="tx1"/>
                          </a:solidFill>
                        </a:rPr>
                        <a:t>    if np.abs(w2[i])&lt;0.0001 or np.isnan(w2[i]) or w2[i]=='inf' or w2[i]=='-inf':</a:t>
                      </a:r>
                    </a:p>
                    <a:p>
                      <a:pPr>
                        <a:buNone/>
                      </a:pPr>
                      <a:r>
                        <a:rPr lang="zh-CN" altLang="en-US" sz="1200" b="0">
                          <a:solidFill>
                            <a:schemeClr val="tx1"/>
                          </a:solidFill>
                        </a:rPr>
                        <a:t>        w2[i]=0</a:t>
                      </a:r>
                    </a:p>
                    <a:p>
                      <a:pPr>
                        <a:buNone/>
                      </a:pPr>
                      <a:r>
                        <a:rPr lang="zh-CN" altLang="en-US" sz="1200" b="0">
                          <a:solidFill>
                            <a:schemeClr val="tx1"/>
                          </a:solidFill>
                        </a:rPr>
                        <a:t>    if np.abs(wS[i])&lt;0.0001 or np.isnan(wS[i]) or wS[i]=='inf' or wS[i]=='-inf':</a:t>
                      </a:r>
                    </a:p>
                    <a:p>
                      <a:pPr>
                        <a:buNone/>
                      </a:pPr>
                      <a:r>
                        <a:rPr lang="zh-CN" altLang="en-US" sz="1200" b="0">
                          <a:solidFill>
                            <a:schemeClr val="tx1"/>
                          </a:solidFill>
                        </a:rPr>
                        <a:t>        wS[i]=0</a:t>
                      </a:r>
                    </a:p>
                    <a:p>
                      <a:pPr>
                        <a:buNone/>
                      </a:pPr>
                      <a:r>
                        <a:rPr lang="zh-CN" altLang="en-US" sz="1200" b="0">
                          <a:solidFill>
                            <a:schemeClr val="tx1"/>
                          </a:solidFill>
                        </a:rPr>
                        <a:t>    wSa[i]=(-option0holding*delta0[i]-stockholding[i-1])#表示持有期权0的持股量</a:t>
                      </a:r>
                    </a:p>
                    <a:p>
                      <a:pPr>
                        <a:buNone/>
                      </a:pPr>
                      <a:r>
                        <a:rPr lang="zh-CN" altLang="en-US" sz="1200" b="0">
                          <a:solidFill>
                            <a:schemeClr val="tx1"/>
                          </a:solidFill>
                        </a:rPr>
                        <a:t>    stockholding[i]=stockholding[i-1]+wS[i]</a:t>
                      </a:r>
                    </a:p>
                    <a:p>
                      <a:pPr>
                        <a:buNone/>
                      </a:pPr>
                      <a:r>
                        <a:rPr lang="zh-CN" altLang="en-US" sz="1200" b="0">
                          <a:solidFill>
                            <a:schemeClr val="tx1"/>
                          </a:solidFill>
                        </a:rPr>
                        <a:t>    stockholdinga[i]=stockholdinga[i-1]+wSa[i]</a:t>
                      </a:r>
                    </a:p>
                  </a:txBody>
                  <a:tcPr>
                    <a:solidFill>
                      <a:schemeClr val="bg2">
                        <a:lumMod val="90000"/>
                      </a:schemeClr>
                    </a:solidFill>
                  </a:tcPr>
                </a:tc>
              </a:tr>
            </a:tbl>
          </a:graphicData>
        </a:graphic>
      </p:graphicFrame>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#---------------------------风险暴露情况 -------------------</a:t>
                      </a:r>
                    </a:p>
                    <a:p>
                      <a:pPr>
                        <a:buNone/>
                      </a:pPr>
                      <a:r>
                        <a:rPr lang="zh-CN" altLang="en-US" sz="1200" b="0">
                          <a:solidFill>
                            <a:schemeClr val="tx1"/>
                          </a:solidFill>
                        </a:rPr>
                        <a:t>deltarisk=np.zeros((data_len,1))</a:t>
                      </a:r>
                    </a:p>
                    <a:p>
                      <a:pPr>
                        <a:buNone/>
                      </a:pPr>
                      <a:r>
                        <a:rPr lang="zh-CN" altLang="en-US" sz="1200" b="0">
                          <a:solidFill>
                            <a:schemeClr val="tx1"/>
                          </a:solidFill>
                        </a:rPr>
                        <a:t>gammarisk=np.zeros((data_len,1))</a:t>
                      </a:r>
                    </a:p>
                    <a:p>
                      <a:pPr>
                        <a:buNone/>
                      </a:pPr>
                      <a:r>
                        <a:rPr lang="zh-CN" altLang="en-US" sz="1200" b="0">
                          <a:solidFill>
                            <a:schemeClr val="tx1"/>
                          </a:solidFill>
                        </a:rPr>
                        <a:t>vegarisk=np.zeros((data_len,1))</a:t>
                      </a:r>
                    </a:p>
                    <a:p>
                      <a:pPr>
                        <a:buNone/>
                      </a:pPr>
                      <a:r>
                        <a:rPr lang="zh-CN" altLang="en-US" sz="1200" b="0">
                          <a:solidFill>
                            <a:schemeClr val="tx1"/>
                          </a:solidFill>
                        </a:rPr>
                        <a:t>for i in range(1,data_len):</a:t>
                      </a:r>
                    </a:p>
                    <a:p>
                      <a:pPr>
                        <a:buNone/>
                      </a:pPr>
                      <a:r>
                        <a:rPr lang="zh-CN" altLang="en-US" sz="1200" b="0">
                          <a:solidFill>
                            <a:schemeClr val="tx1"/>
                          </a:solidFill>
                        </a:rPr>
                        <a:t>    deltarisk[i]=option0holding*delta0[i]*stockholding[i-1]</a:t>
                      </a:r>
                    </a:p>
                    <a:p>
                      <a:pPr>
                        <a:buNone/>
                      </a:pPr>
                      <a:r>
                        <a:rPr lang="zh-CN" altLang="en-US" sz="1200" b="0">
                          <a:solidFill>
                            <a:schemeClr val="tx1"/>
                          </a:solidFill>
                        </a:rPr>
                        <a:t>    gammarisk[i]=option0holding*gamma0[i]</a:t>
                      </a:r>
                    </a:p>
                    <a:p>
                      <a:pPr>
                        <a:buNone/>
                      </a:pPr>
                      <a:r>
                        <a:rPr lang="zh-CN" altLang="en-US" sz="1200" b="0">
                          <a:solidFill>
                            <a:schemeClr val="tx1"/>
                          </a:solidFill>
                        </a:rPr>
                        <a:t>    vegarisk[i]=option0holding*vega0[i]</a:t>
                      </a:r>
                    </a:p>
                    <a:p>
                      <a:pPr>
                        <a:buNone/>
                      </a:pPr>
                      <a:endParaRPr lang="zh-CN" altLang="en-US" sz="1200" b="0">
                        <a:solidFill>
                          <a:schemeClr val="tx1"/>
                        </a:solidFill>
                      </a:endParaRPr>
                    </a:p>
                    <a:p>
                      <a:pPr>
                        <a:buNone/>
                      </a:pPr>
                      <a:r>
                        <a:rPr lang="zh-CN" altLang="en-US" sz="1200" b="0">
                          <a:solidFill>
                            <a:schemeClr val="tx1"/>
                          </a:solidFill>
                        </a:rPr>
                        <a:t>#------------------------------损益变化情况-----------------</a:t>
                      </a:r>
                    </a:p>
                    <a:p>
                      <a:pPr>
                        <a:buNone/>
                      </a:pPr>
                      <a:r>
                        <a:rPr lang="zh-CN" altLang="en-US" sz="1200" b="0">
                          <a:solidFill>
                            <a:schemeClr val="tx1"/>
                          </a:solidFill>
                        </a:rPr>
                        <a:t>profit=np.zeros((data_len,1))</a:t>
                      </a:r>
                    </a:p>
                    <a:p>
                      <a:pPr>
                        <a:buNone/>
                      </a:pPr>
                      <a:r>
                        <a:rPr lang="zh-CN" altLang="en-US" sz="1200" b="0">
                          <a:solidFill>
                            <a:schemeClr val="tx1"/>
                          </a:solidFill>
                        </a:rPr>
                        <a:t>profita=np.zeros((data_len,1))</a:t>
                      </a:r>
                    </a:p>
                    <a:p>
                      <a:pPr>
                        <a:buNone/>
                      </a:pPr>
                      <a:r>
                        <a:rPr lang="zh-CN" altLang="en-US" sz="1200" b="0">
                          <a:solidFill>
                            <a:schemeClr val="tx1"/>
                          </a:solidFill>
                        </a:rPr>
                        <a:t>optioncost=np.zeros((data_len,1))</a:t>
                      </a:r>
                    </a:p>
                    <a:p>
                      <a:pPr>
                        <a:buNone/>
                      </a:pPr>
                      <a:r>
                        <a:rPr lang="zh-CN" altLang="en-US" sz="1200" b="0">
                          <a:solidFill>
                            <a:schemeClr val="tx1"/>
                          </a:solidFill>
                        </a:rPr>
                        <a:t>optionclear=np.zeros((data_len,1))</a:t>
                      </a:r>
                    </a:p>
                    <a:p>
                      <a:pPr>
                        <a:buNone/>
                      </a:pPr>
                      <a:r>
                        <a:rPr lang="zh-CN" altLang="en-US" sz="1200" b="0">
                          <a:solidFill>
                            <a:schemeClr val="tx1"/>
                          </a:solidFill>
                        </a:rPr>
                        <a:t>stockcost=np.zeros((data_len,1))</a:t>
                      </a:r>
                    </a:p>
                    <a:p>
                      <a:pPr>
                        <a:buNone/>
                      </a:pPr>
                      <a:r>
                        <a:rPr lang="zh-CN" altLang="en-US" sz="1200" b="0">
                          <a:solidFill>
                            <a:schemeClr val="tx1"/>
                          </a:solidFill>
                        </a:rPr>
                        <a:t>stockcosta=np.zeros((data_len,1))</a:t>
                      </a:r>
                    </a:p>
                    <a:p>
                      <a:pPr>
                        <a:buNone/>
                      </a:pPr>
                      <a:r>
                        <a:rPr lang="zh-CN" altLang="en-US" sz="1200" b="0">
                          <a:solidFill>
                            <a:schemeClr val="tx1"/>
                          </a:solidFill>
                        </a:rPr>
                        <a:t>optionvalue=np.zeros((data_len,1))</a:t>
                      </a:r>
                    </a:p>
                    <a:p>
                      <a:pPr>
                        <a:buNone/>
                      </a:pPr>
                      <a:r>
                        <a:rPr lang="zh-CN" altLang="en-US" sz="1200" b="0">
                          <a:solidFill>
                            <a:schemeClr val="tx1"/>
                          </a:solidFill>
                        </a:rPr>
                        <a:t>stockvalue=np.zeros((data_len,1))</a:t>
                      </a:r>
                    </a:p>
                    <a:p>
                      <a:pPr>
                        <a:buNone/>
                      </a:pPr>
                      <a:r>
                        <a:rPr lang="zh-CN" altLang="en-US" sz="1200" b="0">
                          <a:solidFill>
                            <a:schemeClr val="tx1"/>
                          </a:solidFill>
                        </a:rPr>
                        <a:t>stockvaluea=np.zeros((data_len,1))</a:t>
                      </a:r>
                    </a:p>
                    <a:p>
                      <a:pPr>
                        <a:buNone/>
                      </a:pPr>
                      <a:endParaRPr lang="zh-CN" altLang="en-US" sz="1200" b="0">
                        <a:solidFill>
                          <a:schemeClr val="tx1"/>
                        </a:solidFill>
                      </a:endParaRPr>
                    </a:p>
                    <a:p>
                      <a:pPr>
                        <a:buNone/>
                      </a:pPr>
                      <a:r>
                        <a:rPr lang="zh-CN" altLang="en-US" sz="1200" b="0">
                          <a:solidFill>
                            <a:schemeClr val="tx1"/>
                          </a:solidFill>
                        </a:rPr>
                        <a:t>optioncost[0]=option0holding*Call0[0]</a:t>
                      </a:r>
                    </a:p>
                    <a:p>
                      <a:pPr>
                        <a:buNone/>
                      </a:pPr>
                      <a:r>
                        <a:rPr lang="zh-CN" altLang="en-US" sz="1200" b="0">
                          <a:solidFill>
                            <a:schemeClr val="tx1"/>
                          </a:solidFill>
                        </a:rPr>
                        <a:t>optionclear[0]=0</a:t>
                      </a:r>
                    </a:p>
                    <a:p>
                      <a:pPr>
                        <a:buNone/>
                      </a:pPr>
                      <a:r>
                        <a:rPr lang="zh-CN" altLang="en-US" sz="1200" b="0">
                          <a:solidFill>
                            <a:schemeClr val="tx1"/>
                          </a:solidFill>
                        </a:rPr>
                        <a:t>stockcost[0]=stockholding[0]*s0</a:t>
                      </a:r>
                    </a:p>
                    <a:p>
                      <a:pPr>
                        <a:buNone/>
                      </a:pPr>
                      <a:r>
                        <a:rPr lang="zh-CN" altLang="en-US" sz="1200" b="0">
                          <a:solidFill>
                            <a:schemeClr val="tx1"/>
                          </a:solidFill>
                        </a:rPr>
                        <a:t>stockcosta[0]=0</a:t>
                      </a:r>
                    </a:p>
                    <a:p>
                      <a:pPr>
                        <a:buNone/>
                      </a:pPr>
                      <a:r>
                        <a:rPr lang="zh-CN" altLang="en-US" sz="1200" b="0">
                          <a:solidFill>
                            <a:schemeClr val="tx1"/>
                          </a:solidFill>
                        </a:rPr>
                        <a:t>optionvalue[0]=option0holding*np.max([0,price[0]-strike0[0]])</a:t>
                      </a:r>
                    </a:p>
                    <a:p>
                      <a:pPr>
                        <a:buNone/>
                      </a:pPr>
                      <a:r>
                        <a:rPr lang="zh-CN" altLang="en-US" sz="1200" b="0">
                          <a:solidFill>
                            <a:schemeClr val="tx1"/>
                          </a:solidFill>
                        </a:rPr>
                        <a:t>stockvalue[0]=stockholding[0]*price[0]</a:t>
                      </a:r>
                    </a:p>
                    <a:p>
                      <a:pPr>
                        <a:buNone/>
                      </a:pPr>
                      <a:r>
                        <a:rPr lang="zh-CN" altLang="en-US" sz="1200" b="0">
                          <a:solidFill>
                            <a:schemeClr val="tx1"/>
                          </a:solidFill>
                        </a:rPr>
                        <a:t>for i in range(1,data_len):</a:t>
                      </a:r>
                    </a:p>
                    <a:p>
                      <a:pPr>
                        <a:buNone/>
                      </a:pPr>
                      <a:r>
                        <a:rPr lang="zh-CN" altLang="en-US" sz="1200" b="0">
                          <a:solidFill>
                            <a:schemeClr val="tx1"/>
                          </a:solidFill>
                        </a:rPr>
                        <a:t>    optioncost[i]=optioncost[i-1]+w1[i]*Call1[i]*Call2[i]#期权建仓费用</a:t>
                      </a:r>
                    </a:p>
                    <a:p>
                      <a:pPr>
                        <a:buNone/>
                      </a:pPr>
                      <a:r>
                        <a:rPr lang="zh-CN" altLang="en-US" sz="1200" b="0">
                          <a:solidFill>
                            <a:schemeClr val="tx1"/>
                          </a:solidFill>
                        </a:rPr>
                        <a:t>    optionclear[i]=optionclear[i-1]+w1[i-1]*Call1[i]+w2[i-1]*Call2[i]#平仓期权费用</a:t>
                      </a:r>
                    </a:p>
                    <a:p>
                      <a:pPr>
                        <a:buNone/>
                      </a:pPr>
                      <a:r>
                        <a:rPr lang="zh-CN" altLang="en-US" sz="1200" b="0">
                          <a:solidFill>
                            <a:schemeClr val="tx1"/>
                          </a:solidFill>
                        </a:rPr>
                        <a:t>    stockcost[i]=stockcost[i-1]+wS[i]*price[i]#当前对冲标的资产所耗费资金</a:t>
                      </a:r>
                    </a:p>
                    <a:p>
                      <a:pPr>
                        <a:buNone/>
                      </a:pPr>
                      <a:r>
                        <a:rPr lang="zh-CN" altLang="en-US" sz="1200" b="0">
                          <a:solidFill>
                            <a:schemeClr val="tx1"/>
                          </a:solidFill>
                        </a:rPr>
                        <a:t>    stockcosta[i]=stockcosta[i-1]+wSa[i]*price[i]</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    optionvalue[i]=option0holding*Call0[i]#当前所持有期权到期价值</a:t>
                      </a:r>
                    </a:p>
                    <a:p>
                      <a:pPr>
                        <a:buNone/>
                      </a:pPr>
                      <a:r>
                        <a:rPr lang="zh-CN" altLang="en-US" sz="1200" b="0">
                          <a:solidFill>
                            <a:schemeClr val="tx1"/>
                          </a:solidFill>
                        </a:rPr>
                        <a:t>    stockvalue[i]=stockholdinga[i]*price[i]#当前所持有标的资产到期价值</a:t>
                      </a:r>
                    </a:p>
                    <a:p>
                      <a:pPr>
                        <a:buNone/>
                      </a:pPr>
                      <a:r>
                        <a:rPr lang="zh-CN" altLang="en-US" sz="1200" b="0">
                          <a:solidFill>
                            <a:schemeClr val="tx1"/>
                          </a:solidFill>
                        </a:rPr>
                        <a:t>    profit[i]=stockvalue[i]+optionvalue[i]-optioncost[i]+optionclear[i]#股票价值变化和期权费</a:t>
                      </a:r>
                    </a:p>
                    <a:p>
                      <a:pPr>
                        <a:buNone/>
                      </a:pPr>
                      <a:r>
                        <a:rPr lang="zh-CN" altLang="en-US" sz="1200" b="0">
                          <a:solidFill>
                            <a:schemeClr val="tx1"/>
                          </a:solidFill>
                        </a:rPr>
                        <a:t>    profita[i]=-stockcosta[i]+stockvaluea[i]+optionvalue[i]-optioncost[0]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plt.subplot(2,1,1)</a:t>
                      </a:r>
                    </a:p>
                    <a:p>
                      <a:pPr>
                        <a:buNone/>
                      </a:pPr>
                      <a:r>
                        <a:rPr lang="zh-CN" altLang="en-US" sz="1200" b="0">
                          <a:solidFill>
                            <a:schemeClr val="tx1"/>
                          </a:solidFill>
                        </a:rPr>
                        <a:t>plt.plot(w1.T[0],'r--')</a:t>
                      </a:r>
                    </a:p>
                    <a:p>
                      <a:pPr>
                        <a:buNone/>
                      </a:pPr>
                      <a:r>
                        <a:rPr lang="zh-CN" altLang="en-US" sz="1200" b="0">
                          <a:solidFill>
                            <a:schemeClr val="tx1"/>
                          </a:solidFill>
                        </a:rPr>
                        <a:t>plt.plot(w2.T[0],'g--')</a:t>
                      </a:r>
                    </a:p>
                    <a:p>
                      <a:pPr>
                        <a:buNone/>
                      </a:pPr>
                      <a:r>
                        <a:rPr lang="zh-CN" altLang="en-US" sz="1200" b="0">
                          <a:solidFill>
                            <a:schemeClr val="tx1"/>
                          </a:solidFill>
                        </a:rPr>
                        <a:t>plt.ylabel("期权一和期权二对冲量")</a:t>
                      </a:r>
                    </a:p>
                    <a:p>
                      <a:pPr>
                        <a:buNone/>
                      </a:pPr>
                      <a:r>
                        <a:rPr lang="zh-CN" altLang="en-US" sz="1200" b="0">
                          <a:solidFill>
                            <a:schemeClr val="tx1"/>
                          </a:solidFill>
                        </a:rPr>
                        <a:t>plt.legend(["w1","w2"])</a:t>
                      </a:r>
                    </a:p>
                    <a:p>
                      <a:pPr>
                        <a:buNone/>
                      </a:pPr>
                      <a:endParaRPr lang="zh-CN" altLang="en-US" sz="1200" b="0">
                        <a:solidFill>
                          <a:schemeClr val="tx1"/>
                        </a:solidFill>
                      </a:endParaRPr>
                    </a:p>
                    <a:p>
                      <a:pPr>
                        <a:buNone/>
                      </a:pPr>
                      <a:r>
                        <a:rPr lang="zh-CN" altLang="en-US" sz="1200" b="0">
                          <a:solidFill>
                            <a:schemeClr val="tx1"/>
                          </a:solidFill>
                        </a:rPr>
                        <a:t>plt.subplot(2,1,2)</a:t>
                      </a:r>
                    </a:p>
                    <a:p>
                      <a:pPr>
                        <a:buNone/>
                      </a:pPr>
                      <a:r>
                        <a:rPr lang="zh-CN" altLang="en-US" sz="1200" b="0">
                          <a:solidFill>
                            <a:schemeClr val="tx1"/>
                          </a:solidFill>
                        </a:rPr>
                        <a:t>plt.plot(wS.T[0],'b--')</a:t>
                      </a:r>
                    </a:p>
                    <a:p>
                      <a:pPr>
                        <a:buNone/>
                      </a:pPr>
                      <a:r>
                        <a:rPr lang="zh-CN" altLang="en-US" sz="1200" b="0">
                          <a:solidFill>
                            <a:schemeClr val="tx1"/>
                          </a:solidFill>
                        </a:rPr>
                        <a:t>plt.legend(["wS"])</a:t>
                      </a:r>
                    </a:p>
                    <a:p>
                      <a:pPr>
                        <a:buNone/>
                      </a:pPr>
                      <a:r>
                        <a:rPr lang="zh-CN" altLang="en-US" sz="1200" b="0">
                          <a:solidFill>
                            <a:schemeClr val="tx1"/>
                          </a:solidFill>
                        </a:rPr>
                        <a:t>plt.ylabel("标的资产对冲量")</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plt.plot(St.T[0])</a:t>
                      </a:r>
                    </a:p>
                    <a:p>
                      <a:pPr>
                        <a:buNone/>
                      </a:pPr>
                      <a:r>
                        <a:rPr lang="zh-CN" altLang="en-US" sz="1200" b="0">
                          <a:solidFill>
                            <a:schemeClr val="tx1"/>
                          </a:solidFill>
                        </a:rPr>
                        <a:t>plt.ylabel("标的资产价格变化情况")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plt.subplot(3,1,1)</a:t>
                      </a:r>
                    </a:p>
                    <a:p>
                      <a:pPr>
                        <a:buNone/>
                      </a:pPr>
                      <a:r>
                        <a:rPr lang="zh-CN" altLang="en-US" sz="1200" b="0">
                          <a:solidFill>
                            <a:schemeClr val="tx1"/>
                          </a:solidFill>
                        </a:rPr>
                        <a:t>plt.plot(delta0,'r')</a:t>
                      </a:r>
                    </a:p>
                    <a:p>
                      <a:pPr>
                        <a:buNone/>
                      </a:pPr>
                      <a:r>
                        <a:rPr lang="zh-CN" altLang="en-US" sz="1200" b="0">
                          <a:solidFill>
                            <a:schemeClr val="tx1"/>
                          </a:solidFill>
                        </a:rPr>
                        <a:t>plt.plot(delta1,'g')</a:t>
                      </a:r>
                    </a:p>
                    <a:p>
                      <a:pPr>
                        <a:buNone/>
                      </a:pPr>
                      <a:r>
                        <a:rPr lang="zh-CN" altLang="en-US" sz="1200" b="0">
                          <a:solidFill>
                            <a:schemeClr val="tx1"/>
                          </a:solidFill>
                        </a:rPr>
                        <a:t>plt.plot(delta0,'b')</a:t>
                      </a:r>
                    </a:p>
                    <a:p>
                      <a:pPr>
                        <a:buNone/>
                      </a:pPr>
                      <a:r>
                        <a:rPr lang="zh-CN" altLang="en-US" sz="1200" b="0">
                          <a:solidFill>
                            <a:schemeClr val="tx1"/>
                          </a:solidFill>
                        </a:rPr>
                        <a:t>plt.ylabel("希腊值变化情况")</a:t>
                      </a:r>
                    </a:p>
                    <a:p>
                      <a:pPr>
                        <a:buNone/>
                      </a:pPr>
                      <a:r>
                        <a:rPr lang="zh-CN" altLang="en-US" sz="1200" b="0">
                          <a:solidFill>
                            <a:schemeClr val="tx1"/>
                          </a:solidFill>
                        </a:rPr>
                        <a:t>plt.legend(["Delta0","Delta1","Delta2"])</a:t>
                      </a:r>
                    </a:p>
                    <a:p>
                      <a:pPr>
                        <a:buNone/>
                      </a:pPr>
                      <a:r>
                        <a:rPr lang="zh-CN" altLang="en-US" sz="1200" b="0">
                          <a:solidFill>
                            <a:schemeClr val="tx1"/>
                          </a:solidFill>
                        </a:rPr>
                        <a:t>plt.subplot(3,1,2)</a:t>
                      </a:r>
                    </a:p>
                    <a:p>
                      <a:pPr>
                        <a:buNone/>
                      </a:pPr>
                      <a:r>
                        <a:rPr lang="zh-CN" altLang="en-US" sz="1200" b="0">
                          <a:solidFill>
                            <a:schemeClr val="tx1"/>
                          </a:solidFill>
                        </a:rPr>
                        <a:t>plt.plot(gamma0,'r')</a:t>
                      </a:r>
                    </a:p>
                  </a:txBody>
                  <a:tcPr>
                    <a:solidFill>
                      <a:schemeClr val="bg2">
                        <a:lumMod val="90000"/>
                      </a:schemeClr>
                    </a:solidFill>
                  </a:tcPr>
                </a:tc>
              </a:tr>
            </a:tbl>
          </a:graphicData>
        </a:graphic>
      </p:graphicFrame>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dirty="0" smtClean="0"/>
              <a:t>      </a:t>
            </a:r>
            <a:r>
              <a:rPr sz="1600" dirty="0" smtClean="0"/>
              <a:t>衡量当其他参数不变的情况下，标的资产价格变化导致的期权价格变化幅度，即反映期权价格对其标的资产价格的线性敏感性。从数学角度出发，</a:t>
            </a:r>
            <a:r>
              <a:rPr lang="en-US" sz="1600" dirty="0" smtClean="0"/>
              <a:t>           </a:t>
            </a:r>
            <a:r>
              <a:rPr sz="1600" dirty="0" smtClean="0"/>
              <a:t>代表了期权的公允价格对标的资产价格的一阶导数，</a:t>
            </a:r>
            <a:r>
              <a:rPr lang="en-US" sz="1600" dirty="0" smtClean="0"/>
              <a:t>           </a:t>
            </a:r>
            <a:r>
              <a:rPr sz="1600" dirty="0" smtClean="0"/>
              <a:t>是</a:t>
            </a:r>
            <a:r>
              <a:rPr lang="en-US" sz="1600" dirty="0" smtClean="0"/>
              <a:t>    </a:t>
            </a:r>
            <a:r>
              <a:rPr sz="1600" dirty="0" smtClean="0"/>
              <a:t>的函数，同时它也是执行价格和到期时间的函数。由于</a:t>
            </a:r>
            <a:r>
              <a:rPr lang="en-US" sz="1600" dirty="0" smtClean="0"/>
              <a:t>             </a:t>
            </a:r>
            <a:r>
              <a:rPr sz="1600" dirty="0" smtClean="0"/>
              <a:t>描述的是衍生品价格对标的物价格的敏感度，这样的投资组合是可以被有效对冲的，通过对冲后即形成</a:t>
            </a:r>
            <a:r>
              <a:rPr lang="en-US" sz="1600" dirty="0" smtClean="0"/>
              <a:t>              </a:t>
            </a:r>
            <a:r>
              <a:rPr sz="1600" dirty="0" smtClean="0"/>
              <a:t>中性的投资组合。</a:t>
            </a:r>
          </a:p>
          <a:p>
            <a:pPr>
              <a:lnSpc>
                <a:spcPct val="170000"/>
              </a:lnSpc>
              <a:buFont typeface="Arial" panose="020B0604020202020204" pitchFamily="34" charset="0"/>
            </a:pPr>
            <a:r>
              <a:rPr sz="1600" dirty="0" smtClean="0"/>
              <a:t>欧式看涨期权的</a:t>
            </a:r>
            <a:r>
              <a:rPr lang="en-US" sz="1600" dirty="0" smtClean="0"/>
              <a:t>             </a:t>
            </a:r>
            <a:r>
              <a:rPr sz="1600" dirty="0" smtClean="0"/>
              <a:t>为：</a:t>
            </a:r>
          </a:p>
          <a:p>
            <a:pPr>
              <a:lnSpc>
                <a:spcPct val="170000"/>
              </a:lnSpc>
              <a:buFont typeface="Arial" panose="020B0604020202020204" pitchFamily="34" charset="0"/>
            </a:pPr>
            <a:r>
              <a:rPr sz="1600" dirty="0" smtClean="0"/>
              <a:t>                   </a:t>
            </a:r>
            <a:r>
              <a:rPr lang="en-US" sz="1600" dirty="0" smtClean="0"/>
              <a:t>                                                                                               </a:t>
            </a:r>
            <a:r>
              <a:rPr sz="1600" dirty="0" smtClean="0"/>
              <a:t>        （11-</a:t>
            </a:r>
            <a:r>
              <a:rPr lang="en-US" sz="1600" dirty="0" smtClean="0"/>
              <a:t>5</a:t>
            </a:r>
            <a:r>
              <a:rPr sz="1600" dirty="0" smtClean="0"/>
              <a:t>）</a:t>
            </a:r>
          </a:p>
          <a:p>
            <a:pPr>
              <a:lnSpc>
                <a:spcPct val="170000"/>
              </a:lnSpc>
              <a:buFont typeface="Arial" panose="020B0604020202020204" pitchFamily="34" charset="0"/>
            </a:pPr>
            <a:r>
              <a:rPr sz="1600" dirty="0" smtClean="0"/>
              <a:t>欧式看跌期权的</a:t>
            </a:r>
            <a:r>
              <a:rPr lang="en-US" sz="1600" dirty="0" smtClean="0"/>
              <a:t>             </a:t>
            </a:r>
            <a:r>
              <a:rPr sz="1600" dirty="0" smtClean="0"/>
              <a:t>为：</a:t>
            </a:r>
          </a:p>
          <a:p>
            <a:pPr>
              <a:lnSpc>
                <a:spcPct val="170000"/>
              </a:lnSpc>
              <a:buFont typeface="Arial" panose="020B0604020202020204" pitchFamily="34" charset="0"/>
            </a:pPr>
            <a:r>
              <a:rPr sz="1600" dirty="0" smtClean="0"/>
              <a:t>                        </a:t>
            </a:r>
            <a:r>
              <a:rPr lang="en-US" sz="1600" dirty="0" smtClean="0"/>
              <a:t>                                                                                                 </a:t>
            </a:r>
            <a:r>
              <a:rPr sz="1600" dirty="0" smtClean="0"/>
              <a:t>  （11-</a:t>
            </a:r>
            <a:r>
              <a:rPr lang="en-US" sz="1600" dirty="0" smtClean="0"/>
              <a:t>6</a:t>
            </a:r>
            <a:r>
              <a:rPr sz="1600" dirty="0" smtClean="0"/>
              <a:t>）</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480310" y="2374265"/>
          <a:ext cx="635000" cy="274320"/>
        </p:xfrm>
        <a:graphic>
          <a:graphicData uri="http://schemas.openxmlformats.org/presentationml/2006/ole">
            <mc:AlternateContent xmlns:mc="http://schemas.openxmlformats.org/markup-compatibility/2006">
              <mc:Choice xmlns:v="urn:schemas-microsoft-com:vml" Requires="v">
                <p:oleObj spid="_x0000_s6345"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2480310" y="2374265"/>
                        <a:ext cx="635000" cy="274320"/>
                      </a:xfrm>
                      <a:prstGeom prst="rect">
                        <a:avLst/>
                      </a:prstGeom>
                      <a:noFill/>
                      <a:ln w="38100">
                        <a:noFill/>
                        <a:miter/>
                      </a:ln>
                    </p:spPr>
                  </p:pic>
                </p:oleObj>
              </mc:Fallback>
            </mc:AlternateContent>
          </a:graphicData>
        </a:graphic>
      </p:graphicFrame>
      <p:graphicFrame>
        <p:nvGraphicFramePr>
          <p:cNvPr id="15" name="对象 -2147482599"/>
          <p:cNvGraphicFramePr/>
          <p:nvPr/>
        </p:nvGraphicFramePr>
        <p:xfrm>
          <a:off x="7677150" y="2374265"/>
          <a:ext cx="635000" cy="274320"/>
        </p:xfrm>
        <a:graphic>
          <a:graphicData uri="http://schemas.openxmlformats.org/presentationml/2006/ole">
            <mc:AlternateContent xmlns:mc="http://schemas.openxmlformats.org/markup-compatibility/2006">
              <mc:Choice xmlns:v="urn:schemas-microsoft-com:vml" Requires="v">
                <p:oleObj spid="_x0000_s6346"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7677150" y="2374265"/>
                        <a:ext cx="635000" cy="274320"/>
                      </a:xfrm>
                      <a:prstGeom prst="rect">
                        <a:avLst/>
                      </a:prstGeom>
                      <a:noFill/>
                      <a:ln w="38100">
                        <a:noFill/>
                        <a:miter/>
                      </a:ln>
                    </p:spPr>
                  </p:pic>
                </p:oleObj>
              </mc:Fallback>
            </mc:AlternateContent>
          </a:graphicData>
        </a:graphic>
      </p:graphicFrame>
      <p:graphicFrame>
        <p:nvGraphicFramePr>
          <p:cNvPr id="18" name="对象 -2147482599"/>
          <p:cNvGraphicFramePr/>
          <p:nvPr/>
        </p:nvGraphicFramePr>
        <p:xfrm>
          <a:off x="8469313" y="2374265"/>
          <a:ext cx="225425" cy="274320"/>
        </p:xfrm>
        <a:graphic>
          <a:graphicData uri="http://schemas.openxmlformats.org/presentationml/2006/ole">
            <mc:AlternateContent xmlns:mc="http://schemas.openxmlformats.org/markup-compatibility/2006">
              <mc:Choice xmlns:v="urn:schemas-microsoft-com:vml" Requires="v">
                <p:oleObj spid="_x0000_s6347" r:id="rId6" imgW="139700" imgH="177165" progId="Equation.DSMT4">
                  <p:embed/>
                </p:oleObj>
              </mc:Choice>
              <mc:Fallback>
                <p:oleObj r:id="rId6" imgW="139700" imgH="177165" progId="Equation.DSMT4">
                  <p:embed/>
                  <p:pic>
                    <p:nvPicPr>
                      <p:cNvPr id="0" name="图片 13"/>
                      <p:cNvPicPr/>
                      <p:nvPr/>
                    </p:nvPicPr>
                    <p:blipFill>
                      <a:blip r:embed="rId7"/>
                      <a:stretch>
                        <a:fillRect/>
                      </a:stretch>
                    </p:blipFill>
                    <p:spPr>
                      <a:xfrm>
                        <a:off x="8469313" y="2374265"/>
                        <a:ext cx="225425" cy="274320"/>
                      </a:xfrm>
                      <a:prstGeom prst="rect">
                        <a:avLst/>
                      </a:prstGeom>
                      <a:noFill/>
                      <a:ln w="38100">
                        <a:noFill/>
                        <a:miter/>
                      </a:ln>
                    </p:spPr>
                  </p:pic>
                </p:oleObj>
              </mc:Fallback>
            </mc:AlternateContent>
          </a:graphicData>
        </a:graphic>
      </p:graphicFrame>
      <p:graphicFrame>
        <p:nvGraphicFramePr>
          <p:cNvPr id="20" name="对象 -2147482599"/>
          <p:cNvGraphicFramePr/>
          <p:nvPr/>
        </p:nvGraphicFramePr>
        <p:xfrm>
          <a:off x="2362200" y="2793365"/>
          <a:ext cx="635000" cy="274320"/>
        </p:xfrm>
        <a:graphic>
          <a:graphicData uri="http://schemas.openxmlformats.org/presentationml/2006/ole">
            <mc:AlternateContent xmlns:mc="http://schemas.openxmlformats.org/markup-compatibility/2006">
              <mc:Choice xmlns:v="urn:schemas-microsoft-com:vml" Requires="v">
                <p:oleObj spid="_x0000_s6348"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2362200" y="2793365"/>
                        <a:ext cx="635000" cy="274320"/>
                      </a:xfrm>
                      <a:prstGeom prst="rect">
                        <a:avLst/>
                      </a:prstGeom>
                      <a:noFill/>
                      <a:ln w="38100">
                        <a:noFill/>
                        <a:miter/>
                      </a:ln>
                    </p:spPr>
                  </p:pic>
                </p:oleObj>
              </mc:Fallback>
            </mc:AlternateContent>
          </a:graphicData>
        </a:graphic>
      </p:graphicFrame>
      <p:graphicFrame>
        <p:nvGraphicFramePr>
          <p:cNvPr id="22" name="对象 -2147482599"/>
          <p:cNvGraphicFramePr/>
          <p:nvPr/>
        </p:nvGraphicFramePr>
        <p:xfrm>
          <a:off x="980440" y="3213100"/>
          <a:ext cx="635000" cy="274320"/>
        </p:xfrm>
        <a:graphic>
          <a:graphicData uri="http://schemas.openxmlformats.org/presentationml/2006/ole">
            <mc:AlternateContent xmlns:mc="http://schemas.openxmlformats.org/markup-compatibility/2006">
              <mc:Choice xmlns:v="urn:schemas-microsoft-com:vml" Requires="v">
                <p:oleObj spid="_x0000_s6349"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980440" y="3213100"/>
                        <a:ext cx="635000" cy="274320"/>
                      </a:xfrm>
                      <a:prstGeom prst="rect">
                        <a:avLst/>
                      </a:prstGeom>
                      <a:noFill/>
                      <a:ln w="38100">
                        <a:noFill/>
                        <a:miter/>
                      </a:ln>
                    </p:spPr>
                  </p:pic>
                </p:oleObj>
              </mc:Fallback>
            </mc:AlternateContent>
          </a:graphicData>
        </a:graphic>
      </p:graphicFrame>
      <p:graphicFrame>
        <p:nvGraphicFramePr>
          <p:cNvPr id="25" name="对象 -2147482599"/>
          <p:cNvGraphicFramePr/>
          <p:nvPr/>
        </p:nvGraphicFramePr>
        <p:xfrm>
          <a:off x="1942465" y="3658870"/>
          <a:ext cx="635000" cy="274320"/>
        </p:xfrm>
        <a:graphic>
          <a:graphicData uri="http://schemas.openxmlformats.org/presentationml/2006/ole">
            <mc:AlternateContent xmlns:mc="http://schemas.openxmlformats.org/markup-compatibility/2006">
              <mc:Choice xmlns:v="urn:schemas-microsoft-com:vml" Requires="v">
                <p:oleObj spid="_x0000_s6350"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1942465" y="3658870"/>
                        <a:ext cx="635000" cy="274320"/>
                      </a:xfrm>
                      <a:prstGeom prst="rect">
                        <a:avLst/>
                      </a:prstGeom>
                      <a:noFill/>
                      <a:ln w="38100">
                        <a:noFill/>
                        <a:miter/>
                      </a:ln>
                    </p:spPr>
                  </p:pic>
                </p:oleObj>
              </mc:Fallback>
            </mc:AlternateContent>
          </a:graphicData>
        </a:graphic>
      </p:graphicFrame>
      <p:graphicFrame>
        <p:nvGraphicFramePr>
          <p:cNvPr id="3" name="对象 -2147482593"/>
          <p:cNvGraphicFramePr>
            <a:graphicFrameLocks noChangeAspect="1"/>
          </p:cNvGraphicFramePr>
          <p:nvPr/>
        </p:nvGraphicFramePr>
        <p:xfrm>
          <a:off x="3717290" y="4077335"/>
          <a:ext cx="2266315" cy="381000"/>
        </p:xfrm>
        <a:graphic>
          <a:graphicData uri="http://schemas.openxmlformats.org/presentationml/2006/ole">
            <mc:AlternateContent xmlns:mc="http://schemas.openxmlformats.org/markup-compatibility/2006">
              <mc:Choice xmlns:v="urn:schemas-microsoft-com:vml" Requires="v">
                <p:oleObj spid="_x0000_s6351" r:id="rId11" imgW="1371600" imgH="228600" progId="Equation.DSMT4">
                  <p:embed/>
                </p:oleObj>
              </mc:Choice>
              <mc:Fallback>
                <p:oleObj r:id="rId11" imgW="1371600" imgH="228600" progId="Equation.DSMT4">
                  <p:embed/>
                  <p:pic>
                    <p:nvPicPr>
                      <p:cNvPr id="0" name="图片 26"/>
                      <p:cNvPicPr/>
                      <p:nvPr/>
                    </p:nvPicPr>
                    <p:blipFill>
                      <a:blip r:embed="rId12"/>
                      <a:stretch>
                        <a:fillRect/>
                      </a:stretch>
                    </p:blipFill>
                    <p:spPr>
                      <a:xfrm>
                        <a:off x="3717290" y="4077335"/>
                        <a:ext cx="2266315" cy="381000"/>
                      </a:xfrm>
                      <a:prstGeom prst="rect">
                        <a:avLst/>
                      </a:prstGeom>
                      <a:noFill/>
                      <a:ln w="38100">
                        <a:noFill/>
                        <a:miter/>
                      </a:ln>
                    </p:spPr>
                  </p:pic>
                </p:oleObj>
              </mc:Fallback>
            </mc:AlternateContent>
          </a:graphicData>
        </a:graphic>
      </p:graphicFrame>
      <p:graphicFrame>
        <p:nvGraphicFramePr>
          <p:cNvPr id="4" name="对象 -2147482591"/>
          <p:cNvGraphicFramePr>
            <a:graphicFrameLocks noChangeAspect="1"/>
          </p:cNvGraphicFramePr>
          <p:nvPr/>
        </p:nvGraphicFramePr>
        <p:xfrm>
          <a:off x="3717925" y="5024755"/>
          <a:ext cx="2466975" cy="389890"/>
        </p:xfrm>
        <a:graphic>
          <a:graphicData uri="http://schemas.openxmlformats.org/presentationml/2006/ole">
            <mc:AlternateContent xmlns:mc="http://schemas.openxmlformats.org/markup-compatibility/2006">
              <mc:Choice xmlns:v="urn:schemas-microsoft-com:vml" Requires="v">
                <p:oleObj spid="_x0000_s6352" r:id="rId13" imgW="1459865" imgH="228600" progId="Equation.DSMT4">
                  <p:embed/>
                </p:oleObj>
              </mc:Choice>
              <mc:Fallback>
                <p:oleObj r:id="rId13" imgW="1459865" imgH="228600" progId="Equation.DSMT4">
                  <p:embed/>
                  <p:pic>
                    <p:nvPicPr>
                      <p:cNvPr id="0" name="图片 27"/>
                      <p:cNvPicPr/>
                      <p:nvPr/>
                    </p:nvPicPr>
                    <p:blipFill>
                      <a:blip r:embed="rId14"/>
                      <a:stretch>
                        <a:fillRect/>
                      </a:stretch>
                    </p:blipFill>
                    <p:spPr>
                      <a:xfrm>
                        <a:off x="3717925" y="5024755"/>
                        <a:ext cx="2466975" cy="389890"/>
                      </a:xfrm>
                      <a:prstGeom prst="rect">
                        <a:avLst/>
                      </a:prstGeom>
                      <a:noFill/>
                      <a:ln w="38100">
                        <a:noFill/>
                        <a:miter/>
                      </a:ln>
                    </p:spPr>
                  </p:pic>
                </p:oleObj>
              </mc:Fallback>
            </mc:AlternateContent>
          </a:graphicData>
        </a:graphic>
      </p:graphicFrame>
      <p:graphicFrame>
        <p:nvGraphicFramePr>
          <p:cNvPr id="29" name="对象 -2147482599"/>
          <p:cNvGraphicFramePr/>
          <p:nvPr/>
        </p:nvGraphicFramePr>
        <p:xfrm>
          <a:off x="1951355" y="4580890"/>
          <a:ext cx="635000" cy="274320"/>
        </p:xfrm>
        <a:graphic>
          <a:graphicData uri="http://schemas.openxmlformats.org/presentationml/2006/ole">
            <mc:AlternateContent xmlns:mc="http://schemas.openxmlformats.org/markup-compatibility/2006">
              <mc:Choice xmlns:v="urn:schemas-microsoft-com:vml" Requires="v">
                <p:oleObj spid="_x0000_s6353"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1951355" y="4580890"/>
                        <a:ext cx="635000" cy="274320"/>
                      </a:xfrm>
                      <a:prstGeom prst="rect">
                        <a:avLst/>
                      </a:prstGeom>
                      <a:noFill/>
                      <a:ln w="38100">
                        <a:noFill/>
                        <a:miter/>
                      </a:ln>
                    </p:spPr>
                  </p:pic>
                </p:oleObj>
              </mc:Fallback>
            </mc:AlternateContent>
          </a:graphicData>
        </a:graphic>
      </p:graphicFrame>
      <p:graphicFrame>
        <p:nvGraphicFramePr>
          <p:cNvPr id="31" name="对象 -2147482245"/>
          <p:cNvGraphicFramePr/>
          <p:nvPr/>
        </p:nvGraphicFramePr>
        <p:xfrm>
          <a:off x="765175" y="1484630"/>
          <a:ext cx="930910" cy="317500"/>
        </p:xfrm>
        <a:graphic>
          <a:graphicData uri="http://schemas.openxmlformats.org/presentationml/2006/ole">
            <mc:AlternateContent xmlns:mc="http://schemas.openxmlformats.org/markup-compatibility/2006">
              <mc:Choice xmlns:v="urn:schemas-microsoft-com:vml" Requires="v">
                <p:oleObj spid="_x0000_s6354" r:id="rId16" imgW="596900" imgH="203200" progId="Equation.DSMT4">
                  <p:embed/>
                </p:oleObj>
              </mc:Choice>
              <mc:Fallback>
                <p:oleObj r:id="rId16" imgW="596900" imgH="203200" progId="Equation.DSMT4">
                  <p:embed/>
                  <p:pic>
                    <p:nvPicPr>
                      <p:cNvPr id="0" name="图片 41"/>
                      <p:cNvPicPr/>
                      <p:nvPr/>
                    </p:nvPicPr>
                    <p:blipFill>
                      <a:blip r:embed="rId17"/>
                      <a:stretch>
                        <a:fillRect/>
                      </a:stretch>
                    </p:blipFill>
                    <p:spPr>
                      <a:xfrm>
                        <a:off x="765175" y="1484630"/>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(part4)</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577840"/>
        </p:xfrm>
        <a:graphic>
          <a:graphicData uri="http://schemas.openxmlformats.org/drawingml/2006/table">
            <a:tbl>
              <a:tblPr firstRow="1" bandRow="1">
                <a:tableStyleId>{5C22544A-7EE6-4342-B048-85BDC9FD1C3A}</a:tableStyleId>
              </a:tblPr>
              <a:tblGrid>
                <a:gridCol w="5399405"/>
              </a:tblGrid>
              <a:tr h="5577840">
                <a:tc>
                  <a:txBody>
                    <a:bodyPr/>
                    <a:lstStyle/>
                    <a:p>
                      <a:pPr>
                        <a:buNone/>
                      </a:pPr>
                      <a:r>
                        <a:rPr lang="zh-CN" altLang="en-US" sz="1200" b="0">
                          <a:solidFill>
                            <a:schemeClr val="tx1"/>
                          </a:solidFill>
                        </a:rPr>
                        <a:t>plt.plot(gamma1,'g')</a:t>
                      </a:r>
                    </a:p>
                    <a:p>
                      <a:pPr>
                        <a:buNone/>
                      </a:pPr>
                      <a:r>
                        <a:rPr lang="zh-CN" altLang="en-US" sz="1200" b="0">
                          <a:solidFill>
                            <a:schemeClr val="tx1"/>
                          </a:solidFill>
                        </a:rPr>
                        <a:t>plt.plot(gamma2,'b')</a:t>
                      </a:r>
                    </a:p>
                    <a:p>
                      <a:pPr>
                        <a:buNone/>
                      </a:pPr>
                      <a:r>
                        <a:rPr lang="zh-CN" altLang="en-US" sz="1200" b="0">
                          <a:solidFill>
                            <a:schemeClr val="tx1"/>
                          </a:solidFill>
                        </a:rPr>
                        <a:t>plt.legend(["Gamma0","Gamma1","Gamma2"])</a:t>
                      </a:r>
                    </a:p>
                    <a:p>
                      <a:pPr>
                        <a:buNone/>
                      </a:pPr>
                      <a:r>
                        <a:rPr lang="zh-CN" altLang="en-US" sz="1200" b="0">
                          <a:solidFill>
                            <a:schemeClr val="tx1"/>
                          </a:solidFill>
                        </a:rPr>
                        <a:t>plt.subplot(3,1,3)</a:t>
                      </a:r>
                    </a:p>
                    <a:p>
                      <a:pPr>
                        <a:buNone/>
                      </a:pPr>
                      <a:r>
                        <a:rPr lang="zh-CN" altLang="en-US" sz="1200" b="0">
                          <a:solidFill>
                            <a:schemeClr val="tx1"/>
                          </a:solidFill>
                        </a:rPr>
                        <a:t>plt.plot(vega0,'r')</a:t>
                      </a:r>
                    </a:p>
                    <a:p>
                      <a:pPr>
                        <a:buNone/>
                      </a:pPr>
                      <a:r>
                        <a:rPr lang="zh-CN" altLang="en-US" sz="1200" b="0">
                          <a:solidFill>
                            <a:schemeClr val="tx1"/>
                          </a:solidFill>
                        </a:rPr>
                        <a:t>plt.plot(vega1,'g')</a:t>
                      </a:r>
                    </a:p>
                    <a:p>
                      <a:pPr>
                        <a:buNone/>
                      </a:pPr>
                      <a:r>
                        <a:rPr lang="zh-CN" altLang="en-US" sz="1200" b="0">
                          <a:solidFill>
                            <a:schemeClr val="tx1"/>
                          </a:solidFill>
                        </a:rPr>
                        <a:t>plt.plot(vega2,'b')</a:t>
                      </a:r>
                    </a:p>
                    <a:p>
                      <a:pPr>
                        <a:buNone/>
                      </a:pPr>
                      <a:r>
                        <a:rPr lang="zh-CN" altLang="en-US" sz="1200" b="0">
                          <a:solidFill>
                            <a:schemeClr val="tx1"/>
                          </a:solidFill>
                        </a:rPr>
                        <a:t>plt.legend(["Vega0","Vega1","Vega2"])</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plt.plot(deltarisk,'r')</a:t>
                      </a:r>
                    </a:p>
                    <a:p>
                      <a:pPr>
                        <a:buNone/>
                      </a:pPr>
                      <a:r>
                        <a:rPr lang="zh-CN" altLang="en-US" sz="1200" b="0">
                          <a:solidFill>
                            <a:schemeClr val="tx1"/>
                          </a:solidFill>
                        </a:rPr>
                        <a:t>plt.plot(gammarisk,'g')</a:t>
                      </a:r>
                    </a:p>
                    <a:p>
                      <a:pPr>
                        <a:buNone/>
                      </a:pPr>
                      <a:r>
                        <a:rPr lang="zh-CN" altLang="en-US" sz="1200" b="0">
                          <a:solidFill>
                            <a:schemeClr val="tx1"/>
                          </a:solidFill>
                        </a:rPr>
                        <a:t>plt.plot(vegarisk,'b')</a:t>
                      </a:r>
                    </a:p>
                    <a:p>
                      <a:pPr>
                        <a:buNone/>
                      </a:pPr>
                      <a:r>
                        <a:rPr lang="zh-CN" altLang="en-US" sz="1200" b="0">
                          <a:solidFill>
                            <a:schemeClr val="tx1"/>
                          </a:solidFill>
                        </a:rPr>
                        <a:t>plt.legend(["Deltarisk","Gammarisk","Vegarisk"])</a:t>
                      </a:r>
                    </a:p>
                    <a:p>
                      <a:pPr>
                        <a:buNone/>
                      </a:pPr>
                      <a:r>
                        <a:rPr lang="zh-CN" altLang="en-US" sz="1200" b="0">
                          <a:solidFill>
                            <a:schemeClr val="tx1"/>
                          </a:solidFill>
                        </a:rPr>
                        <a:t>plt.ylabel("暴露的风险变化情况")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plt.plot(stockholding,'r')</a:t>
                      </a:r>
                    </a:p>
                    <a:p>
                      <a:pPr>
                        <a:buNone/>
                      </a:pPr>
                      <a:r>
                        <a:rPr lang="zh-CN" altLang="en-US" sz="1200" b="0">
                          <a:solidFill>
                            <a:schemeClr val="tx1"/>
                          </a:solidFill>
                        </a:rPr>
                        <a:t>plt.plot(stockholdinga,'b')</a:t>
                      </a:r>
                    </a:p>
                    <a:p>
                      <a:pPr>
                        <a:buNone/>
                      </a:pPr>
                      <a:r>
                        <a:rPr lang="zh-CN" altLang="en-US" sz="1200" b="0">
                          <a:solidFill>
                            <a:schemeClr val="tx1"/>
                          </a:solidFill>
                        </a:rPr>
                        <a:t>plt.legend(["stockholding for three Greek hedging","stockholding for Delta hedging"])</a:t>
                      </a:r>
                    </a:p>
                    <a:p>
                      <a:pPr>
                        <a:buNone/>
                      </a:pPr>
                      <a:r>
                        <a:rPr lang="zh-CN" altLang="en-US" sz="1200" b="0">
                          <a:solidFill>
                            <a:schemeClr val="tx1"/>
                          </a:solidFill>
                        </a:rPr>
                        <a:t>plt.ylabel("三希腊值对冲的现货持仓")</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plt.subplot(3,2,1)</a:t>
                      </a:r>
                    </a:p>
                    <a:p>
                      <a:pPr>
                        <a:buNone/>
                      </a:pPr>
                      <a:r>
                        <a:rPr lang="zh-CN" altLang="en-US" sz="1200" b="0">
                          <a:solidFill>
                            <a:schemeClr val="tx1"/>
                          </a:solidFill>
                        </a:rPr>
                        <a:t>plt.plot(-optioncost+optionclear)</a:t>
                      </a:r>
                    </a:p>
                    <a:p>
                      <a:pPr>
                        <a:buNone/>
                      </a:pPr>
                      <a:r>
                        <a:rPr lang="zh-CN" altLang="en-US" sz="1200" b="0">
                          <a:solidFill>
                            <a:schemeClr val="tx1"/>
                          </a:solidFill>
                        </a:rPr>
                        <a:t>plt.legend(["optioncost和 optionclear"])</a:t>
                      </a:r>
                    </a:p>
                    <a:p>
                      <a:pPr>
                        <a:buNone/>
                      </a:pPr>
                      <a:r>
                        <a:rPr lang="zh-CN" altLang="en-US" sz="1200" b="0">
                          <a:solidFill>
                            <a:schemeClr val="tx1"/>
                          </a:solidFill>
                        </a:rPr>
                        <a:t>plt.ylabel("-建仓期权费用+平仓期权费用")</a:t>
                      </a: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89905" y="1085850"/>
          <a:ext cx="6676390" cy="5394960"/>
        </p:xfrm>
        <a:graphic>
          <a:graphicData uri="http://schemas.openxmlformats.org/drawingml/2006/table">
            <a:tbl>
              <a:tblPr firstRow="1" bandRow="1">
                <a:tableStyleId>{5C22544A-7EE6-4342-B048-85BDC9FD1C3A}</a:tableStyleId>
              </a:tblPr>
              <a:tblGrid>
                <a:gridCol w="6676390"/>
              </a:tblGrid>
              <a:tr h="5277485">
                <a:tc>
                  <a:txBody>
                    <a:bodyPr/>
                    <a:lstStyle/>
                    <a:p>
                      <a:pPr>
                        <a:buNone/>
                      </a:pPr>
                      <a:r>
                        <a:rPr lang="zh-CN" altLang="en-US" sz="1200" b="0">
                          <a:solidFill>
                            <a:schemeClr val="tx1"/>
                          </a:solidFill>
                          <a:sym typeface="+mn-ea"/>
                        </a:rPr>
                        <a:t>plt.subplot(3,2,2)</a:t>
                      </a:r>
                      <a:endParaRPr lang="zh-CN" altLang="en-US" sz="1200" b="0">
                        <a:solidFill>
                          <a:schemeClr val="tx1"/>
                        </a:solidFill>
                      </a:endParaRPr>
                    </a:p>
                    <a:p>
                      <a:pPr>
                        <a:buNone/>
                      </a:pPr>
                      <a:r>
                        <a:rPr lang="zh-CN" altLang="en-US" sz="1200" b="0">
                          <a:solidFill>
                            <a:schemeClr val="tx1"/>
                          </a:solidFill>
                          <a:sym typeface="+mn-ea"/>
                        </a:rPr>
                        <a:t>plt.plot(optionclear)</a:t>
                      </a:r>
                      <a:endParaRPr lang="zh-CN" altLang="en-US" sz="1200" b="0">
                        <a:solidFill>
                          <a:schemeClr val="tx1"/>
                        </a:solidFill>
                      </a:endParaRPr>
                    </a:p>
                    <a:p>
                      <a:pPr>
                        <a:buNone/>
                      </a:pPr>
                      <a:r>
                        <a:rPr lang="zh-CN" altLang="en-US" sz="1200" b="0">
                          <a:solidFill>
                            <a:schemeClr val="tx1"/>
                          </a:solidFill>
                        </a:rPr>
                        <a:t>plt.legend(["optionclear"])</a:t>
                      </a:r>
                    </a:p>
                    <a:p>
                      <a:pPr>
                        <a:buNone/>
                      </a:pPr>
                      <a:r>
                        <a:rPr lang="zh-CN" altLang="en-US" sz="1200" b="0">
                          <a:solidFill>
                            <a:schemeClr val="tx1"/>
                          </a:solidFill>
                        </a:rPr>
                        <a:t>plt.ylabel("平仓期权费用")</a:t>
                      </a:r>
                    </a:p>
                    <a:p>
                      <a:pPr>
                        <a:buNone/>
                      </a:pPr>
                      <a:r>
                        <a:rPr lang="zh-CN" altLang="en-US" sz="1200" b="0">
                          <a:solidFill>
                            <a:schemeClr val="tx1"/>
                          </a:solidFill>
                        </a:rPr>
                        <a:t>plt.subplot(3,2,3)</a:t>
                      </a:r>
                    </a:p>
                    <a:p>
                      <a:pPr>
                        <a:buNone/>
                      </a:pPr>
                      <a:r>
                        <a:rPr lang="zh-CN" altLang="en-US" sz="1200" b="0">
                          <a:solidFill>
                            <a:schemeClr val="tx1"/>
                          </a:solidFill>
                        </a:rPr>
                        <a:t>plt.plot(stockcost)</a:t>
                      </a:r>
                    </a:p>
                    <a:p>
                      <a:pPr>
                        <a:buNone/>
                      </a:pPr>
                      <a:r>
                        <a:rPr lang="zh-CN" altLang="en-US" sz="1200" b="0">
                          <a:solidFill>
                            <a:schemeClr val="tx1"/>
                          </a:solidFill>
                        </a:rPr>
                        <a:t>plt.legend(["stockcost"])</a:t>
                      </a:r>
                    </a:p>
                    <a:p>
                      <a:pPr>
                        <a:buNone/>
                      </a:pPr>
                      <a:r>
                        <a:rPr lang="zh-CN" altLang="en-US" sz="1200" b="0">
                          <a:solidFill>
                            <a:schemeClr val="tx1"/>
                          </a:solidFill>
                        </a:rPr>
                        <a:t>plt.ylabel("当前对冲标的资产所耗费资金")</a:t>
                      </a:r>
                    </a:p>
                    <a:p>
                      <a:pPr>
                        <a:buNone/>
                      </a:pPr>
                      <a:r>
                        <a:rPr lang="zh-CN" altLang="en-US" sz="1200" b="0">
                          <a:solidFill>
                            <a:schemeClr val="tx1"/>
                          </a:solidFill>
                        </a:rPr>
                        <a:t>plt.subplot(3,2,4)</a:t>
                      </a:r>
                    </a:p>
                    <a:p>
                      <a:pPr>
                        <a:buNone/>
                      </a:pPr>
                      <a:r>
                        <a:rPr lang="zh-CN" altLang="en-US" sz="1200" b="0">
                          <a:solidFill>
                            <a:schemeClr val="tx1"/>
                          </a:solidFill>
                        </a:rPr>
                        <a:t>plt.plot(optionvalue)</a:t>
                      </a:r>
                    </a:p>
                    <a:p>
                      <a:pPr>
                        <a:buNone/>
                      </a:pPr>
                      <a:r>
                        <a:rPr lang="zh-CN" altLang="en-US" sz="1200" b="0">
                          <a:solidFill>
                            <a:schemeClr val="tx1"/>
                          </a:solidFill>
                        </a:rPr>
                        <a:t>plt.legend(["optionvalue"])</a:t>
                      </a:r>
                    </a:p>
                    <a:p>
                      <a:pPr>
                        <a:buNone/>
                      </a:pPr>
                      <a:r>
                        <a:rPr lang="zh-CN" altLang="en-US" sz="1200" b="0">
                          <a:solidFill>
                            <a:schemeClr val="tx1"/>
                          </a:solidFill>
                        </a:rPr>
                        <a:t>plt.ylabel("当前所持有期权到期价值")</a:t>
                      </a:r>
                    </a:p>
                    <a:p>
                      <a:pPr>
                        <a:buNone/>
                      </a:pPr>
                      <a:r>
                        <a:rPr lang="zh-CN" altLang="en-US" sz="1200" b="0">
                          <a:solidFill>
                            <a:schemeClr val="tx1"/>
                          </a:solidFill>
                        </a:rPr>
                        <a:t>plt.subplot(3,2,5)</a:t>
                      </a:r>
                    </a:p>
                    <a:p>
                      <a:pPr>
                        <a:buNone/>
                      </a:pPr>
                      <a:r>
                        <a:rPr lang="zh-CN" altLang="en-US" sz="1200" b="0">
                          <a:solidFill>
                            <a:schemeClr val="tx1"/>
                          </a:solidFill>
                        </a:rPr>
                        <a:t>plt.plot(stockvalue-stockcost)</a:t>
                      </a:r>
                    </a:p>
                    <a:p>
                      <a:pPr>
                        <a:buNone/>
                      </a:pPr>
                      <a:r>
                        <a:rPr lang="zh-CN" altLang="en-US" sz="1200" b="0">
                          <a:solidFill>
                            <a:schemeClr val="tx1"/>
                          </a:solidFill>
                        </a:rPr>
                        <a:t>plt.legend("stockvalue和optionvalue")</a:t>
                      </a:r>
                    </a:p>
                    <a:p>
                      <a:pPr>
                        <a:buNone/>
                      </a:pPr>
                      <a:r>
                        <a:rPr lang="zh-CN" altLang="en-US" sz="1200" b="0">
                          <a:solidFill>
                            <a:schemeClr val="tx1"/>
                          </a:solidFill>
                        </a:rPr>
                        <a:t>plt.ylabel(["当前所持有期权到期价值-当前对冲标的资产所耗费资金"])</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plt.plot(profit,'b')</a:t>
                      </a:r>
                    </a:p>
                    <a:p>
                      <a:pPr>
                        <a:buNone/>
                      </a:pPr>
                      <a:r>
                        <a:rPr lang="zh-CN" altLang="en-US" sz="1200" b="0">
                          <a:solidFill>
                            <a:schemeClr val="tx1"/>
                          </a:solidFill>
                        </a:rPr>
                        <a:t>p_s=price-strike0</a:t>
                      </a:r>
                    </a:p>
                    <a:p>
                      <a:pPr>
                        <a:buNone/>
                      </a:pPr>
                      <a:r>
                        <a:rPr lang="zh-CN" altLang="en-US" sz="1200" b="0">
                          <a:solidFill>
                            <a:schemeClr val="tx1"/>
                          </a:solidFill>
                        </a:rPr>
                        <a:t>for i in range(0,len(p_s)):</a:t>
                      </a:r>
                    </a:p>
                    <a:p>
                      <a:pPr>
                        <a:buNone/>
                      </a:pPr>
                      <a:r>
                        <a:rPr lang="zh-CN" altLang="en-US" sz="1200" b="0">
                          <a:solidFill>
                            <a:schemeClr val="tx1"/>
                          </a:solidFill>
                        </a:rPr>
                        <a:t>    if p_s[i]&lt;0:</a:t>
                      </a:r>
                    </a:p>
                    <a:p>
                      <a:pPr>
                        <a:buNone/>
                      </a:pPr>
                      <a:r>
                        <a:rPr lang="zh-CN" altLang="en-US" sz="1200" b="0">
                          <a:solidFill>
                            <a:schemeClr val="tx1"/>
                          </a:solidFill>
                        </a:rPr>
                        <a:t>        p_s[i]=0</a:t>
                      </a:r>
                    </a:p>
                    <a:p>
                      <a:pPr>
                        <a:buNone/>
                      </a:pPr>
                      <a:r>
                        <a:rPr lang="zh-CN" altLang="en-US" sz="1200" b="0">
                          <a:solidFill>
                            <a:schemeClr val="tx1"/>
                          </a:solidFill>
                        </a:rPr>
                        <a:t>plt.plot(p_s,'r')</a:t>
                      </a:r>
                    </a:p>
                    <a:p>
                      <a:pPr>
                        <a:buNone/>
                      </a:pPr>
                      <a:r>
                        <a:rPr lang="zh-CN" altLang="en-US" sz="1200" b="0">
                          <a:solidFill>
                            <a:schemeClr val="tx1"/>
                          </a:solidFill>
                        </a:rPr>
                        <a:t>plt.plot(profita,'g')</a:t>
                      </a:r>
                    </a:p>
                    <a:p>
                      <a:pPr>
                        <a:buNone/>
                      </a:pPr>
                      <a:r>
                        <a:rPr lang="zh-CN" altLang="en-US" sz="1200" b="0">
                          <a:solidFill>
                            <a:schemeClr val="tx1"/>
                          </a:solidFill>
                        </a:rPr>
                        <a:t>plt.legend(["after（两个期权1和2对冲）","before（单独持有期权0）","deltahedge（仅delta对冲）"])</a:t>
                      </a:r>
                    </a:p>
                    <a:p>
                      <a:pPr>
                        <a:buNone/>
                      </a:pPr>
                      <a:r>
                        <a:rPr lang="zh-CN" altLang="en-US" sz="1200" b="0">
                          <a:solidFill>
                            <a:schemeClr val="tx1"/>
                          </a:solidFill>
                        </a:rPr>
                        <a:t>plt.ylabel("盈利情况")</a:t>
                      </a:r>
                    </a:p>
                    <a:p>
                      <a:pPr>
                        <a:buNone/>
                      </a:pPr>
                      <a:r>
                        <a:rPr lang="zh-CN" altLang="en-US" sz="1200" b="0">
                          <a:solidFill>
                            <a:schemeClr val="tx1"/>
                          </a:solidFill>
                        </a:rPr>
                        <a:t>plt.show()</a:t>
                      </a:r>
                    </a:p>
                  </a:txBody>
                  <a:tcPr>
                    <a:solidFill>
                      <a:schemeClr val="bg2">
                        <a:lumMod val="90000"/>
                      </a:schemeClr>
                    </a:solidFill>
                  </a:tcPr>
                </a:tc>
              </a:tr>
            </a:tbl>
          </a:graphicData>
        </a:graphic>
      </p:graphicFrame>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a:t>
            </a:r>
            <a:r>
              <a:rPr sz="2800" b="1" dirty="0" smtClean="0"/>
              <a:t>波动率的定义</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波动率是用于衡量期货标的价格变化幅度的指标。它有如下几个特征：</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1.随着时间改变不断改变；</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2.波动率一般有一定的聚集效应；</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3.波动率一般遵循均值回归的过程。其衡量标准包括历史波动率、预期波动率、隐含波动率及真实波动率。它不考虑价格变化的方向，如果在短期内商品的期货或期权价格有可能发生大幅度变化，则这个商品标的物是高波动性的。商品期货标的波动率大小跟其期权的价格成正比关系，即波动率增大，看涨期权和看跌期权的价格均会上涨；波动率缩小，则看涨期权和看跌期权的价格就会下跌。</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波动率与期权的关系</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如果商品期货价格有大幅波动的风险，那么投资者将会提前买入期权来避险。这样的话，期权市场就会出现期权的净买入量，从而推高期权的价格。期权价格的上升也意味着期权隐含波动率的上升。如果商品期货价格大幅波动的风险降低，那么买入期权来避险的人就会减少，期权的净卖出量将会占据上风，从而导致期权价格的下跌，即隐含波动率下跌。</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因此，投机者在期权交易中，往往通过比较期权波动率的以往水平和现行水平，做出买入或者卖出期权的判断。假如期货价格没有波动，期权设置也就毫无意义了。从这一点来说，期权交易实质就是波动率交易，波动率代表了期权价值实现的可能性，期权价格主要是看波动率。其公式如下：</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pic>
        <p:nvPicPr>
          <p:cNvPr id="2" name="图片 1"/>
          <p:cNvPicPr>
            <a:picLocks noChangeAspect="1"/>
          </p:cNvPicPr>
          <p:nvPr/>
        </p:nvPicPr>
        <p:blipFill>
          <a:blip r:embed="rId2"/>
          <a:stretch>
            <a:fillRect/>
          </a:stretch>
        </p:blipFill>
        <p:spPr>
          <a:xfrm>
            <a:off x="2708910" y="4220845"/>
            <a:ext cx="7020560" cy="1704975"/>
          </a:xfrm>
          <a:prstGeom prst="rect">
            <a:avLst/>
          </a:prstGeom>
        </p:spPr>
      </p:pic>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波动率与期权的关系</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对于投资者来说，期货市场上除了牛熊市之外，更多的时间处于一种无法辨别价格走势或者价格没有大幅变化的状况。此时的交易策略可以根据市场波动率的大小具体细分。当市场预期波动较小价格变化不大时，可采取卖出跨式组合和卖出宽跨式组合的策略。当预期市场波动较大但对价格上涨和下跌的方向不能确定时，可采取买入跨式组合和买入宽跨式组合的策略。</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跨式套利期权组合买方在低隐含波动率时买进，有两种盈利的可能：一是标的物价格运动大到足以超出跨式套利最初成本；二是隐含波动率增长快到足以克服因时减值的有害影响。相反，跨式套利期权组合卖方如果遇到隐含波动率急剧增长，则会有潜在的灾难性亏损。不过，如果隐含波动率下降，跨式套利卖方就可以抓住速度比因时减值更快的收益。就隐含波动率而言，宽跨式套利与跨式套利表现基本相同。</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卖出跨式组合</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卖出跨式组合由卖出一手某一执行价格的买权， 同时卖出一手同一执行价格的卖权组成。采用该策略的动机在于：认为市场走势波动不大，可以卖出期权赚取权利金收益。但是一旦市场价格发生较大波动，那就要面对遭受损失的风险。                                          </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当期货价格&lt;执行价格时，投资损益=权利金总和+期货价格–执行价格</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当期货价格&gt;执行价格时，投资损益=权利金总和+执行价格–期货价格</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2、跨式组合有两个损益平衡点：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损益平衡点a=执行价格–收入的权利金总和</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损益平衡点b=执行价格+收入的权利金总和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当期货价格在这两个损益平衡点之间时，投资者获取利润，最大利润额为两个权利金金额之和；当期货价格在这两个损益平衡点之外时，投资者才开始面临亏损。 </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3、使用时机：期货走势陷入下有支撑、上有压力局面，或者预料后续价格将呈现窄幅震荡局面。</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卖出宽跨式组合</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卖出宽跨式组合由卖出一手执行价格高的买权，同时卖出一手执行价格低的卖权组成。采用动机与卖出跨式组合相同，但获利区间稍大。</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当期货价格&lt;低的执行价格时，投资损益=权利金总和+期货价格–低执行价格</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当期货价格&gt;高的执行价格时，投资损益=权利金总和+高执行价格–期货价格</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2、投资损益平衡点：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损益平衡点a=卖权执行价格–收入的权利金总和</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损益平衡点b=买权执行价格+收入的权利金总和</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3、使用时机：同卖出跨式组合，期货走势陷入下有支撑、上有压力的局面，或者预料后续价格将呈现窄幅震荡局面。</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买入跨式组合</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买入跨式组合与卖出跨式组合正相反，由买入一手某一执行价格的买权，同时买入一手同一执行价格的卖权组成。当期货价格位于两执行价格之间时，投资者损失所支付的权利金；当期货价格在两损益平衡点之外时，盈利逐渐增加。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当期货价格&lt;执行价格时，投资损益=执行价格–期货价格–权利金总和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当期货价格&gt;执行价格时，投资损益=期货价格–执行价格–权利金总和</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2、投资损益平衡点：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损益平衡点a=执行价格–收入的权利金总和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损益平衡点b=执行价格+收入的权利金总和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3、使用时机：即将公布重大信息或期货价格面临关键价位，预期后市即将展开大行情，但无法确定多空方向。</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买入宽跨式组合</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买入宽跨式组合由买入一手执行价格低的卖权，同时买入一手执行价格高的买权组成。 采用该策略的动机与买进跨式组合相似，投资者预期在期权到期时标的期货的价格将处于两个执行价格之外的区域。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当期货价格&lt;低的执行价格时，投资损益=低执行价格–期货价格–权利金总和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当期货价格&gt;高的执行价格时，投资损益=期货价格–高执行价格–权利金总和</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2、投资损益平衡点：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损益平衡点a=卖权执行价格–收入的权利金总和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损益平衡点b=买权执行价格+收入的权利金总和</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3、使用时机：同买入跨式组合。</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以上交易策略演示了如何从波动率的预测中赢利。需要注意的是，判断一个隐含波动率是高还是低，不能仅看隐含波动率自身的值。一个有效的方法是将隐含波动率的值同历史波动率加以比较，观察是否存在较好的历史规律，通过判断隐含波动率是否偏离历史规律所处的区间来把握机会。</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案例说明</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波动率对冲策略是基于统计套利的思想，运用数量的手段来构建交易套利策略。理论上，期权价格是波动率的增函数，故此寻找两个期权，并计算他们的波动率差，以波动率差做决策。因此，考虑到数据的可得性，本策略采用沪深300指数期权构造波动率对冲策略，数据选取2020年5月13-2020年9月18日期间的沪深300指数期权的每日收盘价和隐含波动率，期权交易倍为10000，本金为200000，交易成本为10。</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1772920" y="3284855"/>
          <a:ext cx="8530590" cy="3048000"/>
        </p:xfrm>
        <a:graphic>
          <a:graphicData uri="http://schemas.openxmlformats.org/drawingml/2006/table">
            <a:tbl>
              <a:tblPr firstRow="1" bandRow="1">
                <a:tableStyleId>{5C22544A-7EE6-4342-B048-85BDC9FD1C3A}</a:tableStyleId>
              </a:tblPr>
              <a:tblGrid>
                <a:gridCol w="2843530"/>
                <a:gridCol w="2843530"/>
                <a:gridCol w="2843530"/>
              </a:tblGrid>
              <a:tr h="381000">
                <a:tc>
                  <a:txBody>
                    <a:bodyPr/>
                    <a:lstStyle/>
                    <a:p>
                      <a:pPr indent="0">
                        <a:buNone/>
                      </a:pPr>
                      <a:r>
                        <a:rPr lang="en-US" sz="1800" b="1">
                          <a:solidFill>
                            <a:schemeClr val="bg1"/>
                          </a:solidFill>
                          <a:latin typeface="宋体" panose="02010600030101010101" pitchFamily="2" charset="-122"/>
                          <a:ea typeface="宋体" panose="02010600030101010101" pitchFamily="2" charset="-122"/>
                          <a:cs typeface="宋体" panose="02010600030101010101" pitchFamily="2" charset="-122"/>
                        </a:rPr>
                        <a:t>合约</a:t>
                      </a:r>
                      <a:r>
                        <a:rPr lang="zh-CN" altLang="en-US" sz="1800" b="1">
                          <a:solidFill>
                            <a:schemeClr val="bg1"/>
                          </a:solidFill>
                          <a:latin typeface="宋体" panose="02010600030101010101" pitchFamily="2" charset="-122"/>
                          <a:ea typeface="宋体" panose="02010600030101010101" pitchFamily="2" charset="-122"/>
                          <a:cs typeface="宋体" panose="02010600030101010101" pitchFamily="2" charset="-122"/>
                        </a:rPr>
                        <a:t>（部分）</a:t>
                      </a:r>
                    </a:p>
                  </a:txBody>
                  <a:tcPr marL="68580" marR="68580" marT="0" marB="0" anchor="ctr"/>
                </a:tc>
                <a:tc>
                  <a:txBody>
                    <a:bodyPr/>
                    <a:lstStyle/>
                    <a:p>
                      <a:pPr indent="0">
                        <a:buNone/>
                      </a:pPr>
                      <a:r>
                        <a:rPr lang="en-US" sz="1800" b="1">
                          <a:solidFill>
                            <a:schemeClr val="bg1"/>
                          </a:solidFill>
                          <a:latin typeface="宋体" panose="02010600030101010101" pitchFamily="2" charset="-122"/>
                          <a:ea typeface="宋体" panose="02010600030101010101" pitchFamily="2" charset="-122"/>
                          <a:cs typeface="宋体" panose="02010600030101010101" pitchFamily="2" charset="-122"/>
                        </a:rPr>
                        <a:t>平均收盘价</a:t>
                      </a:r>
                      <a:endParaRPr lang="en-US" altLang="en-US" sz="18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indent="0">
                        <a:buNone/>
                      </a:pPr>
                      <a:r>
                        <a:rPr lang="en-US" sz="1800" b="1">
                          <a:solidFill>
                            <a:schemeClr val="bg1"/>
                          </a:solidFill>
                          <a:latin typeface="宋体" panose="02010600030101010101" pitchFamily="2" charset="-122"/>
                          <a:ea typeface="宋体" panose="02010600030101010101" pitchFamily="2" charset="-122"/>
                          <a:cs typeface="宋体" panose="02010600030101010101" pitchFamily="2" charset="-122"/>
                        </a:rPr>
                        <a:t>平均隐含波动率</a:t>
                      </a:r>
                      <a:endParaRPr lang="en-US" altLang="en-US" sz="18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沪深300指数购9月3100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1.250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0.133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沪深300指数购9月3200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1.167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0.458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沪深300指数购9月3300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1.076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0.199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沪深300指数购9月3400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0.977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0.178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沪深300指数购9月3500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0.883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0.187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沪深300指数购9月3600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0.781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0.169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沪深300指数购9月3650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0.935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0.120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套利条件</a:t>
            </a:r>
            <a:r>
              <a:rPr lang="en-US" sz="1800" dirty="0" smtClean="0">
                <a:latin typeface="Times New Roman" panose="02020603050405020304" pitchFamily="18" charset="0"/>
                <a:cs typeface="Times New Roman" panose="02020603050405020304" pitchFamily="18" charset="0"/>
                <a:sym typeface="+mn-ea"/>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有别于之前的统计套利，期权的统计套利是以期权的隐含波动率作为交易决策的依据，收益为两个期权的价差减去手续费。在策略实施前，我们定义四个操作信号：</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开仓信号1：</a:t>
            </a:r>
            <a:r>
              <a:rPr sz="1800" dirty="0" smtClean="0">
                <a:latin typeface="Times New Roman" panose="02020603050405020304" pitchFamily="18" charset="0"/>
                <a:cs typeface="Times New Roman" panose="02020603050405020304" pitchFamily="18" charset="0"/>
                <a:sym typeface="+mn-ea"/>
              </a:rPr>
              <a:t>两期权隐含波动率差大于0.05时，自动开仓。此时选择做多低波动率的期权，做空高波动率的期权收益。</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对冲收益为：（低波动率期权-高波动率期权）*Scale。</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开仓信号2：</a:t>
            </a:r>
            <a:r>
              <a:rPr sz="1800" dirty="0" smtClean="0">
                <a:latin typeface="Times New Roman" panose="02020603050405020304" pitchFamily="18" charset="0"/>
                <a:cs typeface="Times New Roman" panose="02020603050405020304" pitchFamily="18" charset="0"/>
                <a:sym typeface="+mn-ea"/>
              </a:rPr>
              <a:t>隐含波动率差小于-0.05时，自动开仓。此时选择做空低波动率的期权，做多高波动率的期权。</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对冲收益为：（高波动率期权-低波动率期权）*Scale。</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平仓信号1：</a:t>
            </a:r>
            <a:r>
              <a:rPr sz="1800" dirty="0" smtClean="0">
                <a:latin typeface="Times New Roman" panose="02020603050405020304" pitchFamily="18" charset="0"/>
                <a:cs typeface="Times New Roman" panose="02020603050405020304" pitchFamily="18" charset="0"/>
                <a:sym typeface="+mn-ea"/>
              </a:rPr>
              <a:t>隐含波动率差小于0.02时，自动开仓。此时选择平仓低波动率2的期权，同时平仓高波动率1的期权。</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对冲收益为：（高波动率期权-低波动率期权）*Scale。</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平仓信号2：</a:t>
            </a:r>
            <a:r>
              <a:rPr sz="1800" dirty="0" smtClean="0">
                <a:latin typeface="Times New Roman" panose="02020603050405020304" pitchFamily="18" charset="0"/>
                <a:cs typeface="Times New Roman" panose="02020603050405020304" pitchFamily="18" charset="0"/>
                <a:sym typeface="+mn-ea"/>
              </a:rPr>
              <a:t>隐含波动率差大于-0.02时，自动开仓。此时平仓低波动率2的期权，平仓高波动率1的期权</a:t>
            </a:r>
            <a:r>
              <a:rPr lang="zh-CN" sz="18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对冲收益为：（低波动率期权-高波动率期权）*Scale。</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b="1" dirty="0" smtClean="0"/>
              <a:t>不付红利的欧式看涨期权Delta证明</a:t>
            </a:r>
          </a:p>
          <a:p>
            <a:pPr>
              <a:lnSpc>
                <a:spcPct val="170000"/>
              </a:lnSpc>
              <a:buFont typeface="Arial" panose="020B0604020202020204" pitchFamily="34" charset="0"/>
            </a:pP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249"/>
          <p:cNvGraphicFramePr/>
          <p:nvPr/>
        </p:nvGraphicFramePr>
        <p:xfrm>
          <a:off x="3892550" y="608330"/>
          <a:ext cx="8294370" cy="5967730"/>
        </p:xfrm>
        <a:graphic>
          <a:graphicData uri="http://schemas.openxmlformats.org/presentationml/2006/ole">
            <mc:AlternateContent xmlns:mc="http://schemas.openxmlformats.org/markup-compatibility/2006">
              <mc:Choice xmlns:v="urn:schemas-microsoft-com:vml" Requires="v">
                <p:oleObj spid="_x0000_s7209" r:id="rId3" imgW="3911600" imgH="4394200" progId="Equation.DSMT4">
                  <p:embed/>
                </p:oleObj>
              </mc:Choice>
              <mc:Fallback>
                <p:oleObj r:id="rId3" imgW="3911600" imgH="4394200" progId="Equation.DSMT4">
                  <p:embed/>
                  <p:pic>
                    <p:nvPicPr>
                      <p:cNvPr id="0" name="图片 29"/>
                      <p:cNvPicPr/>
                      <p:nvPr/>
                    </p:nvPicPr>
                    <p:blipFill>
                      <a:blip r:embed="rId4"/>
                      <a:stretch>
                        <a:fillRect/>
                      </a:stretch>
                    </p:blipFill>
                    <p:spPr>
                      <a:xfrm>
                        <a:off x="3892550" y="608330"/>
                        <a:ext cx="8294370" cy="5967730"/>
                      </a:xfrm>
                      <a:prstGeom prst="rect">
                        <a:avLst/>
                      </a:prstGeom>
                      <a:noFill/>
                      <a:ln w="38100">
                        <a:noFill/>
                        <a:miter/>
                      </a:ln>
                    </p:spPr>
                  </p:pic>
                </p:oleObj>
              </mc:Fallback>
            </mc:AlternateContent>
          </a:graphicData>
        </a:graphic>
      </p:graphicFrame>
      <p:sp>
        <p:nvSpPr>
          <p:cNvPr id="31" name="矩形 30"/>
          <p:cNvSpPr/>
          <p:nvPr/>
        </p:nvSpPr>
        <p:spPr>
          <a:xfrm>
            <a:off x="3789045" y="620395"/>
            <a:ext cx="8352790" cy="5976620"/>
          </a:xfrm>
          <a:prstGeom prst="rect">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2" name="对象 -2147482245"/>
          <p:cNvGraphicFramePr/>
          <p:nvPr/>
        </p:nvGraphicFramePr>
        <p:xfrm>
          <a:off x="476885" y="1340485"/>
          <a:ext cx="930910" cy="317500"/>
        </p:xfrm>
        <a:graphic>
          <a:graphicData uri="http://schemas.openxmlformats.org/presentationml/2006/ole">
            <mc:AlternateContent xmlns:mc="http://schemas.openxmlformats.org/markup-compatibility/2006">
              <mc:Choice xmlns:v="urn:schemas-microsoft-com:vml" Requires="v">
                <p:oleObj spid="_x0000_s7210" r:id="rId5" imgW="596900" imgH="203200" progId="Equation.DSMT4">
                  <p:embed/>
                </p:oleObj>
              </mc:Choice>
              <mc:Fallback>
                <p:oleObj r:id="rId5" imgW="596900" imgH="203200" progId="Equation.DSMT4">
                  <p:embed/>
                  <p:pic>
                    <p:nvPicPr>
                      <p:cNvPr id="0" name="图片 41"/>
                      <p:cNvPicPr/>
                      <p:nvPr/>
                    </p:nvPicPr>
                    <p:blipFill>
                      <a:blip r:embed="rId6"/>
                      <a:stretch>
                        <a:fillRect/>
                      </a:stretch>
                    </p:blipFill>
                    <p:spPr>
                      <a:xfrm>
                        <a:off x="476885" y="134048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策略收益</a:t>
            </a:r>
            <a:r>
              <a:rPr lang="en-US" sz="1800" dirty="0" smtClean="0">
                <a:latin typeface="Times New Roman" panose="02020603050405020304" pitchFamily="18" charset="0"/>
                <a:cs typeface="Times New Roman" panose="02020603050405020304" pitchFamily="18" charset="0"/>
                <a:sym typeface="+mn-ea"/>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下图</a:t>
            </a:r>
            <a:r>
              <a:rPr sz="1800" dirty="0" smtClean="0">
                <a:latin typeface="Times New Roman" panose="02020603050405020304" pitchFamily="18" charset="0"/>
                <a:cs typeface="Times New Roman" panose="02020603050405020304" pitchFamily="18" charset="0"/>
                <a:sym typeface="+mn-ea"/>
              </a:rPr>
              <a:t>展示了策略的累计收益情况，可见，策略初期，市场波动率较高，策略开仓信号较多，因此累计收益稳步上升，在2020年8月13日达到80056。但是在策略初期，即2020年5月13-6月9号，由于波动率接近于0，该阶段没有出现交易机会；在2020年8月6日-8月13日期间，策略累计收益趋于稳定，原因在于此时市场在经历暴涨之后波动率快速下降，满足策略开平仓条件的信号较少，策略操作次数也相应较少，因此策略累计收益没有过多增长，但仍然能取得正收益。</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图表 1"/>
          <p:cNvGraphicFramePr/>
          <p:nvPr/>
        </p:nvGraphicFramePr>
        <p:xfrm>
          <a:off x="2277110" y="3716655"/>
          <a:ext cx="7375525" cy="27324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策略收益</a:t>
            </a:r>
            <a:r>
              <a:rPr lang="en-US" sz="1800" dirty="0" smtClean="0">
                <a:latin typeface="Times New Roman" panose="02020603050405020304" pitchFamily="18" charset="0"/>
                <a:cs typeface="Times New Roman" panose="02020603050405020304" pitchFamily="18" charset="0"/>
                <a:sym typeface="+mn-ea"/>
              </a:rPr>
              <a:t>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在样本区间内，该策略总共进行了121次交易，大部分集中在2015年7月之前，市场波动率较高阶段；总成本1210，净收益达到78846，平均单笔净收益高达652，说明该策略能够以较低的成本取得较大的收益。同时也可以看到，波动率对冲策略在市场震荡行情时表现更好，因此其主要的风险在于做出的判断在未来一段时间内是否继续存在套利机会。</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3" name="表格 2"/>
          <p:cNvGraphicFramePr/>
          <p:nvPr>
            <p:custDataLst>
              <p:tags r:id="rId1"/>
            </p:custDataLst>
            <p:extLst>
              <p:ext uri="{D42A27DB-BD31-4B8C-83A1-F6EECF244321}">
                <p14:modId xmlns:p14="http://schemas.microsoft.com/office/powerpoint/2010/main" val="2769982471"/>
              </p:ext>
            </p:extLst>
          </p:nvPr>
        </p:nvGraphicFramePr>
        <p:xfrm>
          <a:off x="548640" y="3860800"/>
          <a:ext cx="11333480" cy="1060450"/>
        </p:xfrm>
        <a:graphic>
          <a:graphicData uri="http://schemas.openxmlformats.org/drawingml/2006/table">
            <a:tbl>
              <a:tblPr firstRow="1" bandRow="1">
                <a:tableStyleId>{5C22544A-7EE6-4342-B048-85BDC9FD1C3A}</a:tableStyleId>
              </a:tblPr>
              <a:tblGrid>
                <a:gridCol w="1416685"/>
                <a:gridCol w="1416685"/>
                <a:gridCol w="1416685"/>
                <a:gridCol w="1416685"/>
                <a:gridCol w="1416685"/>
                <a:gridCol w="1416685"/>
                <a:gridCol w="1416685"/>
                <a:gridCol w="1416685"/>
              </a:tblGrid>
              <a:tr h="625475">
                <a:tc>
                  <a:txBody>
                    <a:bodyPr/>
                    <a:lstStyle/>
                    <a:p>
                      <a:pPr indent="0" algn="ctr">
                        <a:buNone/>
                      </a:pPr>
                      <a:r>
                        <a:rPr lang="en-US" sz="1800" b="1" dirty="0" err="1">
                          <a:solidFill>
                            <a:schemeClr val="bg1"/>
                          </a:solidFill>
                          <a:latin typeface="Times New Roman" panose="02020603050405020304" pitchFamily="18" charset="0"/>
                          <a:ea typeface="宋体" panose="02010600030101010101" pitchFamily="2" charset="-122"/>
                          <a:cs typeface="宋体" panose="02010600030101010101" pitchFamily="2" charset="-122"/>
                        </a:rPr>
                        <a:t>总收益</a:t>
                      </a:r>
                      <a:endParaRPr lang="en-US" altLang="en-US" sz="1800" b="1" dirty="0">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交易次数</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总成本</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净收益</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平均单笔净收益</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年化收益率</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最大回撤率</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夏普比率</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r>
              <a:tr h="434975">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80056</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121</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1210</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cs typeface="Times New Roman" panose="02020603050405020304" pitchFamily="18" charset="0"/>
                        </a:rPr>
                        <a:t>78846</a:t>
                      </a:r>
                      <a:endParaRPr lang="en-US" alt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651.6198</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158.81%</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36.00%</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0.91</a:t>
                      </a:r>
                      <a:endParaRPr lang="en-US" altLang="en-US" sz="18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(part1)</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44450" y="1085850"/>
          <a:ext cx="5399405" cy="5577840"/>
        </p:xfrm>
        <a:graphic>
          <a:graphicData uri="http://schemas.openxmlformats.org/drawingml/2006/table">
            <a:tbl>
              <a:tblPr firstRow="1" bandRow="1">
                <a:tableStyleId>{5C22544A-7EE6-4342-B048-85BDC9FD1C3A}</a:tableStyleId>
              </a:tblPr>
              <a:tblGrid>
                <a:gridCol w="5399405"/>
              </a:tblGrid>
              <a:tr h="5577840">
                <a:tc>
                  <a:txBody>
                    <a:bodyPr/>
                    <a:lstStyle/>
                    <a:p>
                      <a:pPr>
                        <a:buNone/>
                      </a:pPr>
                      <a:r>
                        <a:rPr lang="zh-CN" altLang="en-US" sz="1200" b="0">
                          <a:solidFill>
                            <a:schemeClr val="tx1"/>
                          </a:solidFill>
                        </a:rPr>
                        <a:t>%%清空工作空间、命令窗口</a:t>
                      </a:r>
                    </a:p>
                    <a:p>
                      <a:pPr>
                        <a:buNone/>
                      </a:pPr>
                      <a:r>
                        <a:rPr lang="zh-CN" altLang="en-US" sz="1200" b="0">
                          <a:solidFill>
                            <a:schemeClr val="tx1"/>
                          </a:solidFill>
                        </a:rPr>
                        <a:t>clc;clear;</a:t>
                      </a:r>
                    </a:p>
                    <a:p>
                      <a:pPr>
                        <a:buNone/>
                      </a:pPr>
                      <a:r>
                        <a:rPr lang="zh-CN" altLang="en-US" sz="1200" b="0">
                          <a:solidFill>
                            <a:schemeClr val="tx1"/>
                          </a:solidFill>
                        </a:rPr>
                        <a:t>close all;</a:t>
                      </a:r>
                    </a:p>
                    <a:p>
                      <a:pPr>
                        <a:buNone/>
                      </a:pPr>
                      <a:r>
                        <a:rPr lang="zh-CN" altLang="en-US" sz="1200" b="0">
                          <a:solidFill>
                            <a:schemeClr val="tx1"/>
                          </a:solidFill>
                        </a:rPr>
                        <a:t> </a:t>
                      </a:r>
                    </a:p>
                    <a:p>
                      <a:pPr>
                        <a:buNone/>
                      </a:pPr>
                      <a:r>
                        <a:rPr lang="zh-CN" altLang="en-US" sz="1200" b="0">
                          <a:solidFill>
                            <a:schemeClr val="tx1"/>
                          </a:solidFill>
                        </a:rPr>
                        <a:t>%%载入测试数据</a:t>
                      </a:r>
                    </a:p>
                    <a:p>
                      <a:pPr>
                        <a:buNone/>
                      </a:pPr>
                      <a:r>
                        <a:rPr lang="zh-CN" altLang="en-US" sz="1200" b="0">
                          <a:solidFill>
                            <a:schemeClr val="tx1"/>
                          </a:solidFill>
                        </a:rPr>
                        <a:t>[data,textdate]=xlsread('Option.xlsx');</a:t>
                      </a:r>
                    </a:p>
                    <a:p>
                      <a:pPr>
                        <a:buNone/>
                      </a:pPr>
                      <a:r>
                        <a:rPr lang="zh-CN" altLang="en-US" sz="1200" b="0">
                          <a:solidFill>
                            <a:schemeClr val="tx1"/>
                          </a:solidFill>
                        </a:rPr>
                        <a:t>Oc=data(:,1);</a:t>
                      </a:r>
                    </a:p>
                    <a:p>
                      <a:pPr>
                        <a:buNone/>
                      </a:pPr>
                      <a:r>
                        <a:rPr lang="zh-CN" altLang="en-US" sz="1200" b="0">
                          <a:solidFill>
                            <a:schemeClr val="tx1"/>
                          </a:solidFill>
                        </a:rPr>
                        <a:t> </a:t>
                      </a:r>
                    </a:p>
                    <a:p>
                      <a:pPr>
                        <a:buNone/>
                      </a:pPr>
                      <a:r>
                        <a:rPr lang="zh-CN" altLang="en-US" sz="1200" b="0">
                          <a:solidFill>
                            <a:schemeClr val="tx1"/>
                          </a:solidFill>
                        </a:rPr>
                        <a:t>LineNumber=data(1,:);</a:t>
                      </a:r>
                    </a:p>
                    <a:p>
                      <a:pPr>
                        <a:buNone/>
                      </a:pPr>
                      <a:r>
                        <a:rPr lang="zh-CN" altLang="en-US" sz="1200" b="0">
                          <a:solidFill>
                            <a:schemeClr val="tx1"/>
                          </a:solidFill>
                        </a:rPr>
                        <a:t> </a:t>
                      </a:r>
                    </a:p>
                    <a:p>
                      <a:pPr>
                        <a:buNone/>
                      </a:pPr>
                      <a:r>
                        <a:rPr lang="zh-CN" altLang="en-US" sz="1200" b="0">
                          <a:solidFill>
                            <a:schemeClr val="tx1"/>
                          </a:solidFill>
                        </a:rPr>
                        <a:t>i=1;</a:t>
                      </a:r>
                    </a:p>
                    <a:p>
                      <a:pPr>
                        <a:buNone/>
                      </a:pPr>
                      <a:r>
                        <a:rPr lang="zh-CN" altLang="en-US" sz="1200" b="0">
                          <a:solidFill>
                            <a:schemeClr val="tx1"/>
                          </a:solidFill>
                        </a:rPr>
                        <a:t>%%交易过程仿真</a:t>
                      </a:r>
                    </a:p>
                    <a:p>
                      <a:pPr>
                        <a:buNone/>
                      </a:pPr>
                      <a:r>
                        <a:rPr lang="zh-CN" altLang="en-US" sz="1200" b="0">
                          <a:solidFill>
                            <a:schemeClr val="tx1"/>
                          </a:solidFill>
                        </a:rPr>
                        <a:t>%仓位Pos=1，正开仓1组；仓位Pos=0，空仓；仓位Pos=-1，反开仓1组</a:t>
                      </a:r>
                    </a:p>
                    <a:p>
                      <a:pPr>
                        <a:buNone/>
                      </a:pPr>
                      <a:r>
                        <a:rPr lang="zh-CN" altLang="en-US" sz="1200" b="0">
                          <a:solidFill>
                            <a:schemeClr val="tx1"/>
                          </a:solidFill>
                        </a:rPr>
                        <a:t>Pos=zeros(length(Oc),length(LineNumber)/2-1);</a:t>
                      </a:r>
                    </a:p>
                    <a:p>
                      <a:pPr>
                        <a:buNone/>
                      </a:pPr>
                      <a:r>
                        <a:rPr lang="zh-CN" altLang="en-US" sz="1200" b="0">
                          <a:solidFill>
                            <a:schemeClr val="tx1"/>
                          </a:solidFill>
                        </a:rPr>
                        <a:t>%日收益记录</a:t>
                      </a:r>
                    </a:p>
                    <a:p>
                      <a:pPr>
                        <a:buNone/>
                      </a:pPr>
                      <a:r>
                        <a:rPr lang="zh-CN" altLang="en-US" sz="1200" b="0">
                          <a:solidFill>
                            <a:schemeClr val="tx1"/>
                          </a:solidFill>
                        </a:rPr>
                        <a:t>ReturnD=zeros(length(Oc),length(LineNumber)/2-1);</a:t>
                      </a:r>
                    </a:p>
                    <a:p>
                      <a:pPr>
                        <a:buNone/>
                      </a:pPr>
                      <a:r>
                        <a:rPr lang="zh-CN" altLang="en-US" sz="1200" b="0">
                          <a:solidFill>
                            <a:schemeClr val="tx1"/>
                          </a:solidFill>
                        </a:rPr>
                        <a:t>%期权乘数</a:t>
                      </a:r>
                    </a:p>
                    <a:p>
                      <a:pPr>
                        <a:buNone/>
                      </a:pPr>
                      <a:r>
                        <a:rPr lang="zh-CN" altLang="en-US" sz="1200" b="0">
                          <a:solidFill>
                            <a:schemeClr val="tx1"/>
                          </a:solidFill>
                        </a:rPr>
                        <a:t>Scale=10000;</a:t>
                      </a:r>
                    </a:p>
                    <a:p>
                      <a:pPr>
                        <a:buNone/>
                      </a:pPr>
                      <a:r>
                        <a:rPr lang="zh-CN" altLang="en-US" sz="1200" b="0">
                          <a:solidFill>
                            <a:schemeClr val="tx1"/>
                          </a:solidFill>
                        </a:rPr>
                        <a:t>%交易次数</a:t>
                      </a:r>
                    </a:p>
                    <a:p>
                      <a:pPr>
                        <a:buNone/>
                      </a:pPr>
                      <a:r>
                        <a:rPr lang="zh-CN" altLang="en-US" sz="1200" b="0">
                          <a:solidFill>
                            <a:schemeClr val="tx1"/>
                          </a:solidFill>
                        </a:rPr>
                        <a:t>TradingNum1=0;</a:t>
                      </a:r>
                    </a:p>
                    <a:p>
                      <a:pPr>
                        <a:buNone/>
                      </a:pPr>
                      <a:r>
                        <a:rPr lang="zh-CN" altLang="en-US" sz="1200" b="0">
                          <a:solidFill>
                            <a:schemeClr val="tx1"/>
                          </a:solidFill>
                        </a:rPr>
                        <a:t>TradingNum2=0;</a:t>
                      </a:r>
                    </a:p>
                    <a:p>
                      <a:pPr>
                        <a:buNone/>
                      </a:pPr>
                      <a:r>
                        <a:rPr lang="zh-CN" altLang="en-US" sz="1200" b="0">
                          <a:solidFill>
                            <a:schemeClr val="tx1"/>
                          </a:solidFill>
                        </a:rPr>
                        <a:t>for j=0:2:length(LineNumber)/2-1;</a:t>
                      </a:r>
                    </a:p>
                    <a:p>
                      <a:pPr>
                        <a:buNone/>
                      </a:pPr>
                      <a:r>
                        <a:rPr lang="zh-CN" altLang="en-US" sz="1200" b="0">
                          <a:solidFill>
                            <a:schemeClr val="tx1"/>
                          </a:solidFill>
                        </a:rPr>
                        <a:t>Close1(:,i)=data(:,j+1);</a:t>
                      </a:r>
                    </a:p>
                    <a:p>
                      <a:pPr>
                        <a:buNone/>
                      </a:pPr>
                      <a:r>
                        <a:rPr lang="zh-CN" altLang="en-US" sz="1200" b="0">
                          <a:solidFill>
                            <a:schemeClr val="tx1"/>
                          </a:solidFill>
                        </a:rPr>
                        <a:t>Ivo1(:,i)=data(:,j+2);</a:t>
                      </a:r>
                    </a:p>
                    <a:p>
                      <a:pPr>
                        <a:buNone/>
                      </a:pPr>
                      <a:r>
                        <a:rPr lang="zh-CN" altLang="en-US" sz="1200" b="0">
                          <a:solidFill>
                            <a:schemeClr val="tx1"/>
                          </a:solidFill>
                        </a:rPr>
                        <a:t>Close2(:,i)=data(:,j+3);</a:t>
                      </a:r>
                    </a:p>
                    <a:p>
                      <a:pPr>
                        <a:buNone/>
                      </a:pPr>
                      <a:r>
                        <a:rPr lang="zh-CN" altLang="en-US" sz="1200" b="0">
                          <a:solidFill>
                            <a:schemeClr val="tx1"/>
                          </a:solidFill>
                        </a:rPr>
                        <a:t>Ivo2(:,i)=data(:,j+4);</a:t>
                      </a:r>
                    </a:p>
                    <a:p>
                      <a:pPr>
                        <a:buNone/>
                      </a:pPr>
                      <a:r>
                        <a:rPr lang="zh-CN" altLang="en-US" sz="1200" b="0">
                          <a:solidFill>
                            <a:schemeClr val="tx1"/>
                          </a:solidFill>
                        </a:rPr>
                        <a:t>for t=2:length(Ivo1);</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89905" y="1085850"/>
          <a:ext cx="6676390" cy="5577840"/>
        </p:xfrm>
        <a:graphic>
          <a:graphicData uri="http://schemas.openxmlformats.org/drawingml/2006/table">
            <a:tbl>
              <a:tblPr firstRow="1" bandRow="1">
                <a:tableStyleId>{5C22544A-7EE6-4342-B048-85BDC9FD1C3A}</a:tableStyleId>
              </a:tblPr>
              <a:tblGrid>
                <a:gridCol w="6676390"/>
              </a:tblGrid>
              <a:tr h="5277485">
                <a:tc>
                  <a:txBody>
                    <a:bodyPr/>
                    <a:lstStyle/>
                    <a:p>
                      <a:pPr>
                        <a:buNone/>
                      </a:pPr>
                      <a:r>
                        <a:rPr lang="zh-CN" altLang="en-US" sz="1200" b="0">
                          <a:solidFill>
                            <a:schemeClr val="tx1"/>
                          </a:solidFill>
                          <a:sym typeface="+mn-ea"/>
                        </a:rPr>
                        <a:t>%开仓信号1：隐含波动率差大于0.05</a:t>
                      </a:r>
                    </a:p>
                    <a:p>
                      <a:pPr>
                        <a:buNone/>
                      </a:pPr>
                      <a:r>
                        <a:rPr lang="zh-CN" altLang="en-US" sz="1200" b="0">
                          <a:solidFill>
                            <a:schemeClr val="tx1"/>
                          </a:solidFill>
                          <a:sym typeface="+mn-ea"/>
                        </a:rPr>
                        <a:t>    %开仓信号2：隐含波动率差小于-0.05</a:t>
                      </a:r>
                    </a:p>
                    <a:p>
                      <a:pPr>
                        <a:buNone/>
                      </a:pPr>
                      <a:r>
                        <a:rPr lang="zh-CN" altLang="en-US" sz="1200" b="0">
                          <a:solidFill>
                            <a:schemeClr val="tx1"/>
                          </a:solidFill>
                          <a:sym typeface="+mn-ea"/>
                        </a:rPr>
                        <a:t>    %平仓信号1：隐含波动率差小于0.02</a:t>
                      </a:r>
                    </a:p>
                    <a:p>
                      <a:pPr>
                        <a:buNone/>
                      </a:pPr>
                      <a:r>
                        <a:rPr lang="zh-CN" altLang="en-US" sz="1200" b="0">
                          <a:solidFill>
                            <a:schemeClr val="tx1"/>
                          </a:solidFill>
                          <a:sym typeface="+mn-ea"/>
                        </a:rPr>
                        <a:t>    %平仓信号2：隐含波动率差大于-0.02</a:t>
                      </a:r>
                    </a:p>
                    <a:p>
                      <a:pPr>
                        <a:buNone/>
                      </a:pPr>
                      <a:r>
                        <a:rPr lang="zh-CN" altLang="en-US" sz="1200" b="0">
                          <a:solidFill>
                            <a:schemeClr val="tx1"/>
                          </a:solidFill>
                          <a:sym typeface="+mn-ea"/>
                        </a:rPr>
                        <a:t>SignalOpen1=Ivo1(t,i)-Ivo2(t,i)&gt;0.05;</a:t>
                      </a:r>
                    </a:p>
                    <a:p>
                      <a:pPr>
                        <a:buNone/>
                      </a:pPr>
                      <a:r>
                        <a:rPr lang="zh-CN" altLang="en-US" sz="1200" b="0">
                          <a:solidFill>
                            <a:schemeClr val="tx1"/>
                          </a:solidFill>
                          <a:sym typeface="+mn-ea"/>
                        </a:rPr>
                        <a:t>SignalOpen2=Ivo1(t,i)-Ivo2(t,i)&lt;-0.05;</a:t>
                      </a:r>
                    </a:p>
                    <a:p>
                      <a:pPr>
                        <a:buNone/>
                      </a:pPr>
                      <a:r>
                        <a:rPr lang="zh-CN" altLang="en-US" sz="1200" b="0">
                          <a:solidFill>
                            <a:schemeClr val="tx1"/>
                          </a:solidFill>
                          <a:sym typeface="+mn-ea"/>
                        </a:rPr>
                        <a:t>SignalClose1=Ivo1(t,i)-Ivo2(t,i)&lt;0.01;</a:t>
                      </a:r>
                    </a:p>
                    <a:p>
                      <a:pPr>
                        <a:buNone/>
                      </a:pPr>
                      <a:r>
                        <a:rPr lang="zh-CN" altLang="en-US" sz="1200" b="0">
                          <a:solidFill>
                            <a:schemeClr val="tx1"/>
                          </a:solidFill>
                          <a:sym typeface="+mn-ea"/>
                        </a:rPr>
                        <a:t>SignalClose2=Ivo1(t,i)-Ivo2(t,i)&gt;-0.01;</a:t>
                      </a:r>
                    </a:p>
                    <a:p>
                      <a:pPr>
                        <a:buNone/>
                      </a:pPr>
                      <a:r>
                        <a:rPr lang="zh-CN" altLang="en-US" sz="1200" b="0">
                          <a:solidFill>
                            <a:schemeClr val="tx1"/>
                          </a:solidFill>
                          <a:sym typeface="+mn-ea"/>
                        </a:rPr>
                        <a:t>%%交易条件</a:t>
                      </a:r>
                    </a:p>
                    <a:p>
                      <a:pPr>
                        <a:buNone/>
                      </a:pPr>
                      <a:r>
                        <a:rPr lang="zh-CN" altLang="en-US" sz="1200" b="0">
                          <a:solidFill>
                            <a:schemeClr val="tx1"/>
                          </a:solidFill>
                          <a:sym typeface="+mn-ea"/>
                        </a:rPr>
                        <a:t>if t==length(Ivo1);</a:t>
                      </a:r>
                    </a:p>
                    <a:p>
                      <a:pPr>
                        <a:buNone/>
                      </a:pPr>
                      <a:r>
                        <a:rPr lang="zh-CN" altLang="en-US" sz="1200" b="0">
                          <a:solidFill>
                            <a:schemeClr val="tx1"/>
                          </a:solidFill>
                          <a:sym typeface="+mn-ea"/>
                        </a:rPr>
                        <a:t>    if Pos(t-1,i)==1;</a:t>
                      </a:r>
                    </a:p>
                    <a:p>
                      <a:pPr>
                        <a:buNone/>
                      </a:pPr>
                      <a:r>
                        <a:rPr lang="zh-CN" altLang="en-US" sz="1200" b="0">
                          <a:solidFill>
                            <a:schemeClr val="tx1"/>
                          </a:solidFill>
                          <a:sym typeface="+mn-ea"/>
                        </a:rPr>
                        <a:t>        Pos(t,i)=0;</a:t>
                      </a:r>
                    </a:p>
                    <a:p>
                      <a:pPr>
                        <a:buNone/>
                      </a:pPr>
                      <a:r>
                        <a:rPr lang="zh-CN" altLang="en-US" sz="1200" b="0">
                          <a:solidFill>
                            <a:schemeClr val="tx1"/>
                          </a:solidFill>
                          <a:sym typeface="+mn-ea"/>
                        </a:rPr>
                        <a:t>         ReturnD(t,i)=(Close2(t,i)-Close1(t,i))*Scale;</a:t>
                      </a:r>
                    </a:p>
                    <a:p>
                      <a:pPr>
                        <a:buNone/>
                      </a:pPr>
                      <a:r>
                        <a:rPr lang="zh-CN" altLang="en-US" sz="1200" b="0">
                          <a:solidFill>
                            <a:schemeClr val="tx1"/>
                          </a:solidFill>
                          <a:sym typeface="+mn-ea"/>
                        </a:rPr>
                        <a:t>         continue;</a:t>
                      </a:r>
                    </a:p>
                    <a:p>
                      <a:pPr>
                        <a:buNone/>
                      </a:pPr>
                      <a:r>
                        <a:rPr lang="zh-CN" altLang="en-US" sz="1200" b="0">
                          <a:solidFill>
                            <a:schemeClr val="tx1"/>
                          </a:solidFill>
                          <a:sym typeface="+mn-ea"/>
                        </a:rPr>
                        <a:t>    end</a:t>
                      </a:r>
                    </a:p>
                    <a:p>
                      <a:pPr>
                        <a:buNone/>
                      </a:pPr>
                      <a:r>
                        <a:rPr lang="zh-CN" altLang="en-US" sz="1200" b="0">
                          <a:solidFill>
                            <a:schemeClr val="tx1"/>
                          </a:solidFill>
                          <a:sym typeface="+mn-ea"/>
                        </a:rPr>
                        <a:t>         if Pos(t-1,i)==-1;</a:t>
                      </a:r>
                    </a:p>
                    <a:p>
                      <a:pPr>
                        <a:buNone/>
                      </a:pPr>
                      <a:r>
                        <a:rPr lang="zh-CN" altLang="en-US" sz="1200" b="0">
                          <a:solidFill>
                            <a:schemeClr val="tx1"/>
                          </a:solidFill>
                          <a:sym typeface="+mn-ea"/>
                        </a:rPr>
                        <a:t>             Pos(t,i)=0;</a:t>
                      </a:r>
                    </a:p>
                    <a:p>
                      <a:pPr>
                        <a:buNone/>
                      </a:pPr>
                      <a:r>
                        <a:rPr lang="zh-CN" altLang="en-US" sz="1200" b="0">
                          <a:solidFill>
                            <a:schemeClr val="tx1"/>
                          </a:solidFill>
                          <a:sym typeface="+mn-ea"/>
                        </a:rPr>
                        <a:t>         ReturnD(t,i)=(Close1(t,i)-Close2(t,i))*Scale;</a:t>
                      </a:r>
                    </a:p>
                    <a:p>
                      <a:pPr>
                        <a:buNone/>
                      </a:pPr>
                      <a:r>
                        <a:rPr lang="zh-CN" altLang="en-US" sz="1200" b="0">
                          <a:solidFill>
                            <a:schemeClr val="tx1"/>
                          </a:solidFill>
                          <a:sym typeface="+mn-ea"/>
                        </a:rPr>
                        <a:t>         continue;</a:t>
                      </a:r>
                    </a:p>
                    <a:p>
                      <a:pPr>
                        <a:buNone/>
                      </a:pPr>
                      <a:r>
                        <a:rPr lang="zh-CN" altLang="en-US" sz="1200" b="0">
                          <a:solidFill>
                            <a:schemeClr val="tx1"/>
                          </a:solidFill>
                          <a:sym typeface="+mn-ea"/>
                        </a:rPr>
                        <a:t>         end</a:t>
                      </a:r>
                    </a:p>
                    <a:p>
                      <a:pPr>
                        <a:buNone/>
                      </a:pPr>
                      <a:r>
                        <a:rPr lang="zh-CN" altLang="en-US" sz="1200" b="0">
                          <a:solidFill>
                            <a:schemeClr val="tx1"/>
                          </a:solidFill>
                          <a:sym typeface="+mn-ea"/>
                        </a:rPr>
                        <a:t>end</a:t>
                      </a:r>
                    </a:p>
                    <a:p>
                      <a:pPr>
                        <a:buNone/>
                      </a:pPr>
                      <a:r>
                        <a:rPr lang="zh-CN" altLang="en-US" sz="1200" b="0">
                          <a:solidFill>
                            <a:schemeClr val="tx1"/>
                          </a:solidFill>
                          <a:sym typeface="+mn-ea"/>
                        </a:rPr>
                        <a:t>if SignalOpen1==1&amp;&amp;t&lt;=length(Ivo1)-3;</a:t>
                      </a:r>
                    </a:p>
                    <a:p>
                      <a:pPr>
                        <a:buNone/>
                      </a:pPr>
                      <a:r>
                        <a:rPr lang="zh-CN" altLang="en-US" sz="1200" b="0">
                          <a:solidFill>
                            <a:schemeClr val="tx1"/>
                          </a:solidFill>
                          <a:sym typeface="+mn-ea"/>
                        </a:rPr>
                        <a:t>    if Pos(t-1,i)==0;</a:t>
                      </a:r>
                    </a:p>
                    <a:p>
                      <a:pPr>
                        <a:buNone/>
                      </a:pPr>
                      <a:r>
                        <a:rPr lang="zh-CN" altLang="en-US" sz="1200" b="0">
                          <a:solidFill>
                            <a:schemeClr val="tx1"/>
                          </a:solidFill>
                          <a:sym typeface="+mn-ea"/>
                        </a:rPr>
                        <a:t>         TradingNum1=TradingNum1+1;</a:t>
                      </a:r>
                    </a:p>
                    <a:p>
                      <a:pPr>
                        <a:buNone/>
                      </a:pPr>
                      <a:r>
                        <a:rPr lang="zh-CN" altLang="en-US" sz="1200" b="0">
                          <a:solidFill>
                            <a:schemeClr val="tx1"/>
                          </a:solidFill>
                          <a:sym typeface="+mn-ea"/>
                        </a:rPr>
                        <a:t>        Pos(t,i)=1;</a:t>
                      </a:r>
                    </a:p>
                    <a:p>
                      <a:pPr>
                        <a:buNone/>
                      </a:pPr>
                      <a:r>
                        <a:rPr lang="zh-CN" altLang="en-US" sz="1200" b="0">
                          <a:solidFill>
                            <a:schemeClr val="tx1"/>
                          </a:solidFill>
                          <a:sym typeface="+mn-ea"/>
                        </a:rPr>
                        <a:t>        ReturnD(t,i)=(Close1(t,i)-Close2(t,i))*Scale;      </a:t>
                      </a:r>
                    </a:p>
                    <a:p>
                      <a:pPr>
                        <a:buNone/>
                      </a:pPr>
                      <a:r>
                        <a:rPr lang="zh-CN" altLang="en-US" sz="1200" b="0">
                          <a:solidFill>
                            <a:schemeClr val="tx1"/>
                          </a:solidFill>
                          <a:sym typeface="+mn-ea"/>
                        </a:rPr>
                        <a:t>    continue;</a:t>
                      </a:r>
                    </a:p>
                    <a:p>
                      <a:pPr>
                        <a:buNone/>
                      </a:pPr>
                      <a:r>
                        <a:rPr lang="zh-CN" altLang="en-US" sz="1200" b="0">
                          <a:solidFill>
                            <a:schemeClr val="tx1"/>
                          </a:solidFill>
                          <a:sym typeface="+mn-ea"/>
                        </a:rPr>
                        <a:t>    end</a:t>
                      </a:r>
                    </a:p>
                    <a:p>
                      <a:pPr>
                        <a:buNone/>
                      </a:pPr>
                      <a:r>
                        <a:rPr lang="zh-CN" altLang="en-US" sz="1200" b="0">
                          <a:solidFill>
                            <a:schemeClr val="tx1"/>
                          </a:solidFill>
                          <a:sym typeface="+mn-ea"/>
                        </a:rPr>
                        <a:t>    else Pos(t,i)=Pos(t-1,i);</a:t>
                      </a:r>
                    </a:p>
                    <a:p>
                      <a:pPr>
                        <a:buNone/>
                      </a:pPr>
                      <a:r>
                        <a:rPr lang="zh-CN" altLang="en-US" sz="1200" b="0">
                          <a:solidFill>
                            <a:schemeClr val="tx1"/>
                          </a:solidFill>
                          <a:sym typeface="+mn-ea"/>
                        </a:rPr>
                        <a:t>end</a:t>
                      </a:r>
                    </a:p>
                  </a:txBody>
                  <a:tcPr>
                    <a:solidFill>
                      <a:schemeClr val="bg2">
                        <a:lumMod val="90000"/>
                      </a:schemeClr>
                    </a:solidFill>
                  </a:tcPr>
                </a:tc>
              </a:tr>
            </a:tbl>
          </a:graphicData>
        </a:graphic>
      </p:graphicFrame>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2348865" y="1268730"/>
          <a:ext cx="3597910" cy="5066665"/>
        </p:xfrm>
        <a:graphic>
          <a:graphicData uri="http://schemas.openxmlformats.org/drawingml/2006/table">
            <a:tbl>
              <a:tblPr firstRow="1" bandRow="1">
                <a:tableStyleId>{5C22544A-7EE6-4342-B048-85BDC9FD1C3A}</a:tableStyleId>
              </a:tblPr>
              <a:tblGrid>
                <a:gridCol w="3597910"/>
              </a:tblGrid>
              <a:tr h="5066665">
                <a:tc>
                  <a:txBody>
                    <a:bodyPr/>
                    <a:lstStyle/>
                    <a:p>
                      <a:pPr>
                        <a:buNone/>
                      </a:pPr>
                      <a:r>
                        <a:rPr lang="zh-CN" altLang="en-US" sz="1200" b="0">
                          <a:solidFill>
                            <a:schemeClr val="tx1"/>
                          </a:solidFill>
                        </a:rPr>
                        <a:t>if SignalOpen2==1&amp;&amp;t&lt;=length(Ivo1)-3;</a:t>
                      </a:r>
                    </a:p>
                    <a:p>
                      <a:pPr>
                        <a:buNone/>
                      </a:pPr>
                      <a:r>
                        <a:rPr lang="zh-CN" altLang="en-US" sz="1200" b="0">
                          <a:solidFill>
                            <a:schemeClr val="tx1"/>
                          </a:solidFill>
                        </a:rPr>
                        <a:t>    if Pos(t-1,i)==0;</a:t>
                      </a:r>
                    </a:p>
                    <a:p>
                      <a:pPr>
                        <a:buNone/>
                      </a:pPr>
                      <a:r>
                        <a:rPr lang="zh-CN" altLang="en-US" sz="1200" b="0">
                          <a:solidFill>
                            <a:schemeClr val="tx1"/>
                          </a:solidFill>
                        </a:rPr>
                        <a:t>        TradingNum2=TradingNum2+1;</a:t>
                      </a:r>
                    </a:p>
                    <a:p>
                      <a:pPr>
                        <a:buNone/>
                      </a:pPr>
                      <a:r>
                        <a:rPr lang="zh-CN" altLang="en-US" sz="1200" b="0">
                          <a:solidFill>
                            <a:schemeClr val="tx1"/>
                          </a:solidFill>
                        </a:rPr>
                        <a:t>        Pos(t,i)=-1;</a:t>
                      </a:r>
                    </a:p>
                    <a:p>
                      <a:pPr>
                        <a:buNone/>
                      </a:pPr>
                      <a:r>
                        <a:rPr lang="zh-CN" altLang="en-US" sz="1200" b="0">
                          <a:solidFill>
                            <a:schemeClr val="tx1"/>
                          </a:solidFill>
                        </a:rPr>
                        <a:t>        ReturnD(t,i)=(Close2(t,i)-Close1(t,i))*Scale;      </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    else Pos(t,i)=Pos(t-1,i);</a:t>
                      </a:r>
                    </a:p>
                    <a:p>
                      <a:pPr>
                        <a:buNone/>
                      </a:pPr>
                      <a:r>
                        <a:rPr lang="zh-CN" altLang="en-US" sz="1200" b="0">
                          <a:solidFill>
                            <a:schemeClr val="tx1"/>
                          </a:solidFill>
                        </a:rPr>
                        <a:t>end</a:t>
                      </a:r>
                    </a:p>
                    <a:p>
                      <a:pPr>
                        <a:buNone/>
                      </a:pPr>
                      <a:r>
                        <a:rPr lang="zh-CN" altLang="en-US" sz="1200" b="0">
                          <a:solidFill>
                            <a:schemeClr val="tx1"/>
                          </a:solidFill>
                        </a:rPr>
                        <a:t>if SignalClose1==1;</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ReturnD(t,i)=(Close2(t,i)-Close1(t,i))*Scale;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if SignalClose2==1; </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ReturnD(t,i)=(Close1(t,i)-Close2(t,i))*Scale;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end    </a:t>
                      </a:r>
                    </a:p>
                    <a:p>
                      <a:pPr>
                        <a:buNone/>
                      </a:pPr>
                      <a:r>
                        <a:rPr lang="zh-CN" altLang="en-US" sz="1200" b="0">
                          <a:solidFill>
                            <a:schemeClr val="tx1"/>
                          </a:solidFill>
                        </a:rPr>
                        <a:t>i=i+1;</a:t>
                      </a:r>
                    </a:p>
                    <a:p>
                      <a:pPr>
                        <a:buNone/>
                      </a:pPr>
                      <a:r>
                        <a:rPr lang="zh-CN" altLang="en-US" sz="1200" b="0">
                          <a:solidFill>
                            <a:schemeClr val="tx1"/>
                          </a:solidFill>
                        </a:rPr>
                        <a:t>end</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6236970" y="1268730"/>
          <a:ext cx="3912235" cy="5030470"/>
        </p:xfrm>
        <a:graphic>
          <a:graphicData uri="http://schemas.openxmlformats.org/drawingml/2006/table">
            <a:tbl>
              <a:tblPr firstRow="1" bandRow="1">
                <a:tableStyleId>{5C22544A-7EE6-4342-B048-85BDC9FD1C3A}</a:tableStyleId>
              </a:tblPr>
              <a:tblGrid>
                <a:gridCol w="3912235"/>
              </a:tblGrid>
              <a:tr h="5030470">
                <a:tc>
                  <a:txBody>
                    <a:bodyPr/>
                    <a:lstStyle/>
                    <a:p>
                      <a:pPr>
                        <a:buNone/>
                      </a:pPr>
                      <a:r>
                        <a:rPr lang="zh-CN" altLang="en-US" sz="1200" b="0">
                          <a:solidFill>
                            <a:schemeClr val="tx1"/>
                          </a:solidFill>
                          <a:sym typeface="+mn-ea"/>
                        </a:rPr>
                        <a:t>%%累计收益</a:t>
                      </a:r>
                    </a:p>
                    <a:p>
                      <a:pPr>
                        <a:buNone/>
                      </a:pPr>
                      <a:r>
                        <a:rPr lang="zh-CN" altLang="en-US" sz="1200" b="0">
                          <a:solidFill>
                            <a:schemeClr val="tx1"/>
                          </a:solidFill>
                          <a:sym typeface="+mn-ea"/>
                        </a:rPr>
                        <a:t>ReturnCum=cumsum(sum(ReturnD'));</a:t>
                      </a:r>
                    </a:p>
                    <a:p>
                      <a:pPr>
                        <a:buNone/>
                      </a:pPr>
                      <a:r>
                        <a:rPr lang="zh-CN" altLang="en-US" sz="1200" b="0">
                          <a:solidFill>
                            <a:schemeClr val="tx1"/>
                          </a:solidFill>
                          <a:sym typeface="+mn-ea"/>
                        </a:rPr>
                        <a:t>%%总收益</a:t>
                      </a:r>
                    </a:p>
                    <a:p>
                      <a:pPr>
                        <a:buNone/>
                      </a:pPr>
                      <a:r>
                        <a:rPr lang="zh-CN" altLang="en-US" sz="1200" b="0">
                          <a:solidFill>
                            <a:schemeClr val="tx1"/>
                          </a:solidFill>
                          <a:sym typeface="+mn-ea"/>
                        </a:rPr>
                        <a:t>ReturnSum=sum(sum(ReturnD),2)</a:t>
                      </a:r>
                    </a:p>
                    <a:p>
                      <a:pPr>
                        <a:buNone/>
                      </a:pPr>
                      <a:r>
                        <a:rPr lang="zh-CN" altLang="en-US" sz="1200" b="0">
                          <a:solidFill>
                            <a:schemeClr val="tx1"/>
                          </a:solidFill>
                          <a:sym typeface="+mn-ea"/>
                        </a:rPr>
                        <a:t>%%交易次数</a:t>
                      </a:r>
                    </a:p>
                    <a:p>
                      <a:pPr>
                        <a:buNone/>
                      </a:pPr>
                      <a:r>
                        <a:rPr lang="zh-CN" altLang="en-US" sz="1200" b="0">
                          <a:solidFill>
                            <a:schemeClr val="tx1"/>
                          </a:solidFill>
                          <a:sym typeface="+mn-ea"/>
                        </a:rPr>
                        <a:t>NumTrading=TradingNum1+TradingNum2</a:t>
                      </a:r>
                    </a:p>
                    <a:p>
                      <a:pPr>
                        <a:buNone/>
                      </a:pPr>
                      <a:r>
                        <a:rPr lang="zh-CN" altLang="en-US" sz="1200" b="0">
                          <a:solidFill>
                            <a:schemeClr val="tx1"/>
                          </a:solidFill>
                          <a:sym typeface="+mn-ea"/>
                        </a:rPr>
                        <a:t>%%总成本</a:t>
                      </a:r>
                    </a:p>
                    <a:p>
                      <a:pPr>
                        <a:buNone/>
                      </a:pPr>
                      <a:r>
                        <a:rPr lang="zh-CN" altLang="en-US" sz="1200" b="0">
                          <a:solidFill>
                            <a:schemeClr val="tx1"/>
                          </a:solidFill>
                          <a:sym typeface="+mn-ea"/>
                        </a:rPr>
                        <a:t>CostSum=NumTrading*4*2.5</a:t>
                      </a:r>
                    </a:p>
                    <a:p>
                      <a:pPr>
                        <a:buNone/>
                      </a:pPr>
                      <a:r>
                        <a:rPr lang="zh-CN" altLang="en-US" sz="1200" b="0">
                          <a:solidFill>
                            <a:schemeClr val="tx1"/>
                          </a:solidFill>
                          <a:sym typeface="+mn-ea"/>
                        </a:rPr>
                        <a:t>%%净收益</a:t>
                      </a:r>
                    </a:p>
                    <a:p>
                      <a:pPr>
                        <a:buNone/>
                      </a:pPr>
                      <a:r>
                        <a:rPr lang="zh-CN" altLang="en-US" sz="1200" b="0">
                          <a:solidFill>
                            <a:schemeClr val="tx1"/>
                          </a:solidFill>
                          <a:sym typeface="+mn-ea"/>
                        </a:rPr>
                        <a:t>NetReturn=ReturnSum-CostSum</a:t>
                      </a:r>
                    </a:p>
                    <a:p>
                      <a:pPr>
                        <a:buNone/>
                      </a:pPr>
                      <a:r>
                        <a:rPr lang="zh-CN" altLang="en-US" sz="1200" b="0">
                          <a:solidFill>
                            <a:schemeClr val="tx1"/>
                          </a:solidFill>
                          <a:sym typeface="+mn-ea"/>
                        </a:rPr>
                        <a:t>%%平均单笔净收益</a:t>
                      </a:r>
                    </a:p>
                    <a:p>
                      <a:pPr>
                        <a:buNone/>
                      </a:pPr>
                      <a:r>
                        <a:rPr lang="zh-CN" altLang="en-US" sz="1200" b="0">
                          <a:solidFill>
                            <a:schemeClr val="tx1"/>
                          </a:solidFill>
                          <a:sym typeface="+mn-ea"/>
                        </a:rPr>
                        <a:t>NetReturnAve=NetReturn/NumTrading</a:t>
                      </a:r>
                    </a:p>
                    <a:p>
                      <a:pPr>
                        <a:buNone/>
                      </a:pPr>
                      <a:r>
                        <a:rPr lang="zh-CN" altLang="en-US" sz="1200" b="0">
                          <a:solidFill>
                            <a:schemeClr val="tx1"/>
                          </a:solidFill>
                          <a:sym typeface="+mn-ea"/>
                        </a:rPr>
                        <a:t> </a:t>
                      </a:r>
                    </a:p>
                    <a:p>
                      <a:pPr>
                        <a:buNone/>
                      </a:pPr>
                      <a:r>
                        <a:rPr lang="zh-CN" altLang="en-US" sz="1200" b="0">
                          <a:solidFill>
                            <a:schemeClr val="tx1"/>
                          </a:solidFill>
                          <a:sym typeface="+mn-ea"/>
                        </a:rPr>
                        <a:t>figure(1);</a:t>
                      </a:r>
                    </a:p>
                    <a:p>
                      <a:pPr>
                        <a:buNone/>
                      </a:pPr>
                      <a:r>
                        <a:rPr lang="zh-CN" altLang="en-US" sz="1200" b="0">
                          <a:solidFill>
                            <a:schemeClr val="tx1"/>
                          </a:solidFill>
                          <a:sym typeface="+mn-ea"/>
                        </a:rPr>
                        <a:t>plot(ReturnCum,'LineWidth',1);</a:t>
                      </a:r>
                    </a:p>
                    <a:p>
                      <a:pPr>
                        <a:buNone/>
                      </a:pPr>
                      <a:r>
                        <a:rPr lang="zh-CN" altLang="en-US" sz="1200" b="0">
                          <a:solidFill>
                            <a:schemeClr val="tx1"/>
                          </a:solidFill>
                          <a:sym typeface="+mn-ea"/>
                        </a:rPr>
                        <a:t>grid on;</a:t>
                      </a:r>
                    </a:p>
                    <a:p>
                      <a:pPr>
                        <a:buNone/>
                      </a:pPr>
                      <a:r>
                        <a:rPr lang="zh-CN" altLang="en-US" sz="1200" b="0">
                          <a:solidFill>
                            <a:schemeClr val="tx1"/>
                          </a:solidFill>
                          <a:sym typeface="+mn-ea"/>
                        </a:rPr>
                        <a:t>axis tight;</a:t>
                      </a:r>
                    </a:p>
                    <a:p>
                      <a:pPr>
                        <a:buNone/>
                      </a:pPr>
                      <a:r>
                        <a:rPr lang="zh-CN" altLang="en-US" sz="1200" b="0">
                          <a:solidFill>
                            <a:schemeClr val="tx1"/>
                          </a:solidFill>
                          <a:sym typeface="+mn-ea"/>
                        </a:rPr>
                        <a:t>title('收益曲线');</a:t>
                      </a:r>
                    </a:p>
                    <a:p>
                      <a:pPr>
                        <a:buNone/>
                      </a:pPr>
                      <a:r>
                        <a:rPr lang="zh-CN" altLang="en-US" sz="1200" b="0">
                          <a:solidFill>
                            <a:schemeClr val="tx1"/>
                          </a:solidFill>
                          <a:sym typeface="+mn-ea"/>
                        </a:rPr>
                        <a:t>xlabel('时间');ylabel('累计收益');</a:t>
                      </a:r>
                    </a:p>
                  </a:txBody>
                  <a:tcPr>
                    <a:solidFill>
                      <a:schemeClr val="bg2">
                        <a:lumMod val="90000"/>
                      </a:schemeClr>
                    </a:solidFill>
                  </a:tcPr>
                </a:tc>
              </a:tr>
            </a:tbl>
          </a:graphicData>
        </a:graphic>
      </p:graphicFrame>
    </p:spTree>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2348865" y="1268730"/>
          <a:ext cx="3597910" cy="5066665"/>
        </p:xfrm>
        <a:graphic>
          <a:graphicData uri="http://schemas.openxmlformats.org/drawingml/2006/table">
            <a:tbl>
              <a:tblPr firstRow="1" bandRow="1">
                <a:tableStyleId>{5C22544A-7EE6-4342-B048-85BDC9FD1C3A}</a:tableStyleId>
              </a:tblPr>
              <a:tblGrid>
                <a:gridCol w="3597910"/>
              </a:tblGrid>
              <a:tr h="5066665">
                <a:tc>
                  <a:txBody>
                    <a:bodyPr/>
                    <a:lstStyle/>
                    <a:p>
                      <a:pPr>
                        <a:buNone/>
                      </a:pPr>
                      <a:r>
                        <a:rPr lang="zh-CN" altLang="en-US" sz="1200" b="0">
                          <a:solidFill>
                            <a:schemeClr val="tx1"/>
                          </a:solidFill>
                        </a:rPr>
                        <a:t>if SignalOpen2==1&amp;&amp;t&lt;=length(Ivo1)-3;</a:t>
                      </a:r>
                    </a:p>
                    <a:p>
                      <a:pPr>
                        <a:buNone/>
                      </a:pPr>
                      <a:r>
                        <a:rPr lang="zh-CN" altLang="en-US" sz="1200" b="0">
                          <a:solidFill>
                            <a:schemeClr val="tx1"/>
                          </a:solidFill>
                        </a:rPr>
                        <a:t>    if Pos(t-1,i)==0;</a:t>
                      </a:r>
                    </a:p>
                    <a:p>
                      <a:pPr>
                        <a:buNone/>
                      </a:pPr>
                      <a:r>
                        <a:rPr lang="zh-CN" altLang="en-US" sz="1200" b="0">
                          <a:solidFill>
                            <a:schemeClr val="tx1"/>
                          </a:solidFill>
                        </a:rPr>
                        <a:t>        TradingNum2=TradingNum2+1;</a:t>
                      </a:r>
                    </a:p>
                    <a:p>
                      <a:pPr>
                        <a:buNone/>
                      </a:pPr>
                      <a:r>
                        <a:rPr lang="zh-CN" altLang="en-US" sz="1200" b="0">
                          <a:solidFill>
                            <a:schemeClr val="tx1"/>
                          </a:solidFill>
                        </a:rPr>
                        <a:t>        Pos(t,i)=-1;</a:t>
                      </a:r>
                    </a:p>
                    <a:p>
                      <a:pPr>
                        <a:buNone/>
                      </a:pPr>
                      <a:r>
                        <a:rPr lang="zh-CN" altLang="en-US" sz="1200" b="0">
                          <a:solidFill>
                            <a:schemeClr val="tx1"/>
                          </a:solidFill>
                        </a:rPr>
                        <a:t>        ReturnD(t,i)=(Close2(t,i)-Close1(t,i))*Scale;      </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    else Pos(t,i)=Pos(t-1,i);</a:t>
                      </a:r>
                    </a:p>
                    <a:p>
                      <a:pPr>
                        <a:buNone/>
                      </a:pPr>
                      <a:r>
                        <a:rPr lang="zh-CN" altLang="en-US" sz="1200" b="0">
                          <a:solidFill>
                            <a:schemeClr val="tx1"/>
                          </a:solidFill>
                        </a:rPr>
                        <a:t>end</a:t>
                      </a:r>
                    </a:p>
                    <a:p>
                      <a:pPr>
                        <a:buNone/>
                      </a:pPr>
                      <a:r>
                        <a:rPr lang="zh-CN" altLang="en-US" sz="1200" b="0">
                          <a:solidFill>
                            <a:schemeClr val="tx1"/>
                          </a:solidFill>
                        </a:rPr>
                        <a:t>if SignalClose1==1;</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ReturnD(t,i)=(Close2(t,i)-Close1(t,i))*Scale;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if SignalClose2==1; </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ReturnD(t,i)=(Close1(t,i)-Close2(t,i))*Scale;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end    </a:t>
                      </a:r>
                    </a:p>
                    <a:p>
                      <a:pPr>
                        <a:buNone/>
                      </a:pPr>
                      <a:r>
                        <a:rPr lang="zh-CN" altLang="en-US" sz="1200" b="0">
                          <a:solidFill>
                            <a:schemeClr val="tx1"/>
                          </a:solidFill>
                        </a:rPr>
                        <a:t>i=i+1;</a:t>
                      </a:r>
                    </a:p>
                    <a:p>
                      <a:pPr>
                        <a:buNone/>
                      </a:pPr>
                      <a:r>
                        <a:rPr lang="zh-CN" altLang="en-US" sz="1200" b="0">
                          <a:solidFill>
                            <a:schemeClr val="tx1"/>
                          </a:solidFill>
                        </a:rPr>
                        <a:t>end</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6236970" y="1268730"/>
          <a:ext cx="3912235" cy="5030470"/>
        </p:xfrm>
        <a:graphic>
          <a:graphicData uri="http://schemas.openxmlformats.org/drawingml/2006/table">
            <a:tbl>
              <a:tblPr firstRow="1" bandRow="1">
                <a:tableStyleId>{5C22544A-7EE6-4342-B048-85BDC9FD1C3A}</a:tableStyleId>
              </a:tblPr>
              <a:tblGrid>
                <a:gridCol w="3912235"/>
              </a:tblGrid>
              <a:tr h="5030470">
                <a:tc>
                  <a:txBody>
                    <a:bodyPr/>
                    <a:lstStyle/>
                    <a:p>
                      <a:pPr>
                        <a:buNone/>
                      </a:pPr>
                      <a:r>
                        <a:rPr lang="zh-CN" altLang="en-US" sz="1200" b="0">
                          <a:solidFill>
                            <a:schemeClr val="tx1"/>
                          </a:solidFill>
                          <a:sym typeface="+mn-ea"/>
                        </a:rPr>
                        <a:t>%%累计收益</a:t>
                      </a:r>
                    </a:p>
                    <a:p>
                      <a:pPr>
                        <a:buNone/>
                      </a:pPr>
                      <a:r>
                        <a:rPr lang="zh-CN" altLang="en-US" sz="1200" b="0">
                          <a:solidFill>
                            <a:schemeClr val="tx1"/>
                          </a:solidFill>
                          <a:sym typeface="+mn-ea"/>
                        </a:rPr>
                        <a:t>ReturnCum=cumsum(sum(ReturnD'));</a:t>
                      </a:r>
                    </a:p>
                    <a:p>
                      <a:pPr>
                        <a:buNone/>
                      </a:pPr>
                      <a:r>
                        <a:rPr lang="zh-CN" altLang="en-US" sz="1200" b="0">
                          <a:solidFill>
                            <a:schemeClr val="tx1"/>
                          </a:solidFill>
                          <a:sym typeface="+mn-ea"/>
                        </a:rPr>
                        <a:t>%%总收益</a:t>
                      </a:r>
                    </a:p>
                    <a:p>
                      <a:pPr>
                        <a:buNone/>
                      </a:pPr>
                      <a:r>
                        <a:rPr lang="zh-CN" altLang="en-US" sz="1200" b="0">
                          <a:solidFill>
                            <a:schemeClr val="tx1"/>
                          </a:solidFill>
                          <a:sym typeface="+mn-ea"/>
                        </a:rPr>
                        <a:t>ReturnSum=sum(sum(ReturnD),2)</a:t>
                      </a:r>
                    </a:p>
                    <a:p>
                      <a:pPr>
                        <a:buNone/>
                      </a:pPr>
                      <a:r>
                        <a:rPr lang="zh-CN" altLang="en-US" sz="1200" b="0">
                          <a:solidFill>
                            <a:schemeClr val="tx1"/>
                          </a:solidFill>
                          <a:sym typeface="+mn-ea"/>
                        </a:rPr>
                        <a:t>%%交易次数</a:t>
                      </a:r>
                    </a:p>
                    <a:p>
                      <a:pPr>
                        <a:buNone/>
                      </a:pPr>
                      <a:r>
                        <a:rPr lang="zh-CN" altLang="en-US" sz="1200" b="0">
                          <a:solidFill>
                            <a:schemeClr val="tx1"/>
                          </a:solidFill>
                          <a:sym typeface="+mn-ea"/>
                        </a:rPr>
                        <a:t>NumTrading=TradingNum1+TradingNum2</a:t>
                      </a:r>
                    </a:p>
                    <a:p>
                      <a:pPr>
                        <a:buNone/>
                      </a:pPr>
                      <a:r>
                        <a:rPr lang="zh-CN" altLang="en-US" sz="1200" b="0">
                          <a:solidFill>
                            <a:schemeClr val="tx1"/>
                          </a:solidFill>
                          <a:sym typeface="+mn-ea"/>
                        </a:rPr>
                        <a:t>%%总成本</a:t>
                      </a:r>
                    </a:p>
                    <a:p>
                      <a:pPr>
                        <a:buNone/>
                      </a:pPr>
                      <a:r>
                        <a:rPr lang="zh-CN" altLang="en-US" sz="1200" b="0">
                          <a:solidFill>
                            <a:schemeClr val="tx1"/>
                          </a:solidFill>
                          <a:sym typeface="+mn-ea"/>
                        </a:rPr>
                        <a:t>CostSum=NumTrading*4*2.5</a:t>
                      </a:r>
                    </a:p>
                    <a:p>
                      <a:pPr>
                        <a:buNone/>
                      </a:pPr>
                      <a:r>
                        <a:rPr lang="zh-CN" altLang="en-US" sz="1200" b="0">
                          <a:solidFill>
                            <a:schemeClr val="tx1"/>
                          </a:solidFill>
                          <a:sym typeface="+mn-ea"/>
                        </a:rPr>
                        <a:t>%%净收益</a:t>
                      </a:r>
                    </a:p>
                    <a:p>
                      <a:pPr>
                        <a:buNone/>
                      </a:pPr>
                      <a:r>
                        <a:rPr lang="zh-CN" altLang="en-US" sz="1200" b="0">
                          <a:solidFill>
                            <a:schemeClr val="tx1"/>
                          </a:solidFill>
                          <a:sym typeface="+mn-ea"/>
                        </a:rPr>
                        <a:t>NetReturn=ReturnSum-CostSum</a:t>
                      </a:r>
                    </a:p>
                    <a:p>
                      <a:pPr>
                        <a:buNone/>
                      </a:pPr>
                      <a:r>
                        <a:rPr lang="zh-CN" altLang="en-US" sz="1200" b="0">
                          <a:solidFill>
                            <a:schemeClr val="tx1"/>
                          </a:solidFill>
                          <a:sym typeface="+mn-ea"/>
                        </a:rPr>
                        <a:t>%%平均单笔净收益</a:t>
                      </a:r>
                    </a:p>
                    <a:p>
                      <a:pPr>
                        <a:buNone/>
                      </a:pPr>
                      <a:r>
                        <a:rPr lang="zh-CN" altLang="en-US" sz="1200" b="0">
                          <a:solidFill>
                            <a:schemeClr val="tx1"/>
                          </a:solidFill>
                          <a:sym typeface="+mn-ea"/>
                        </a:rPr>
                        <a:t>NetReturnAve=NetReturn/NumTrading</a:t>
                      </a:r>
                    </a:p>
                    <a:p>
                      <a:pPr>
                        <a:buNone/>
                      </a:pPr>
                      <a:r>
                        <a:rPr lang="zh-CN" altLang="en-US" sz="1200" b="0">
                          <a:solidFill>
                            <a:schemeClr val="tx1"/>
                          </a:solidFill>
                          <a:sym typeface="+mn-ea"/>
                        </a:rPr>
                        <a:t> </a:t>
                      </a:r>
                    </a:p>
                    <a:p>
                      <a:pPr>
                        <a:buNone/>
                      </a:pPr>
                      <a:r>
                        <a:rPr lang="zh-CN" altLang="en-US" sz="1200" b="0">
                          <a:solidFill>
                            <a:schemeClr val="tx1"/>
                          </a:solidFill>
                          <a:sym typeface="+mn-ea"/>
                        </a:rPr>
                        <a:t>figure(1);</a:t>
                      </a:r>
                    </a:p>
                    <a:p>
                      <a:pPr>
                        <a:buNone/>
                      </a:pPr>
                      <a:r>
                        <a:rPr lang="zh-CN" altLang="en-US" sz="1200" b="0">
                          <a:solidFill>
                            <a:schemeClr val="tx1"/>
                          </a:solidFill>
                          <a:sym typeface="+mn-ea"/>
                        </a:rPr>
                        <a:t>plot(ReturnCum,'LineWidth',1);</a:t>
                      </a:r>
                    </a:p>
                    <a:p>
                      <a:pPr>
                        <a:buNone/>
                      </a:pPr>
                      <a:r>
                        <a:rPr lang="zh-CN" altLang="en-US" sz="1200" b="0">
                          <a:solidFill>
                            <a:schemeClr val="tx1"/>
                          </a:solidFill>
                          <a:sym typeface="+mn-ea"/>
                        </a:rPr>
                        <a:t>grid on;</a:t>
                      </a:r>
                    </a:p>
                    <a:p>
                      <a:pPr>
                        <a:buNone/>
                      </a:pPr>
                      <a:r>
                        <a:rPr lang="zh-CN" altLang="en-US" sz="1200" b="0">
                          <a:solidFill>
                            <a:schemeClr val="tx1"/>
                          </a:solidFill>
                          <a:sym typeface="+mn-ea"/>
                        </a:rPr>
                        <a:t>axis tight;</a:t>
                      </a:r>
                    </a:p>
                    <a:p>
                      <a:pPr>
                        <a:buNone/>
                      </a:pPr>
                      <a:r>
                        <a:rPr lang="zh-CN" altLang="en-US" sz="1200" b="0">
                          <a:solidFill>
                            <a:schemeClr val="tx1"/>
                          </a:solidFill>
                          <a:sym typeface="+mn-ea"/>
                        </a:rPr>
                        <a:t>title('收益曲线');</a:t>
                      </a:r>
                    </a:p>
                    <a:p>
                      <a:pPr>
                        <a:buNone/>
                      </a:pPr>
                      <a:r>
                        <a:rPr lang="zh-CN" altLang="en-US" sz="1200" b="0">
                          <a:solidFill>
                            <a:schemeClr val="tx1"/>
                          </a:solidFill>
                          <a:sym typeface="+mn-ea"/>
                        </a:rPr>
                        <a:t>xlabel('时间');ylabel('累计收益');</a:t>
                      </a:r>
                    </a:p>
                  </a:txBody>
                  <a:tcPr>
                    <a:solidFill>
                      <a:schemeClr val="bg2">
                        <a:lumMod val="90000"/>
                      </a:schemeClr>
                    </a:solidFill>
                  </a:tcPr>
                </a:tc>
              </a:tr>
            </a:tbl>
          </a:graphicData>
        </a:graphic>
      </p:graphicFrame>
    </p:spTree>
  </p:cSld>
  <p:clrMapOvr>
    <a:masterClrMapping/>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85</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83"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605" y="6545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zh-CN" altLang="en-US" sz="1600" b="1" dirty="0" smtClean="0"/>
              <a:t>特性：因为期权的权利金会随着期货价格的变化而变化，看涨期权的权利金会随期货价格的增加而增加，即同向变动，而看跌期权的权利金则正好相反，是反向变动。因此，看涨期权的</a:t>
            </a:r>
            <a:r>
              <a:rPr lang="en-US" altLang="zh-CN" sz="1600" b="1" dirty="0" smtClean="0"/>
              <a:t>             </a:t>
            </a:r>
            <a:r>
              <a:rPr lang="zh-CN" altLang="en-US" sz="1600" b="1" dirty="0" smtClean="0"/>
              <a:t>值为正数，而看跌期权的</a:t>
            </a:r>
            <a:r>
              <a:rPr lang="en-US" altLang="zh-CN" sz="1600" b="1" dirty="0" smtClean="0"/>
              <a:t>              </a:t>
            </a:r>
            <a:r>
              <a:rPr lang="zh-CN" altLang="en-US" sz="1600" b="1" dirty="0" smtClean="0"/>
              <a:t>值为负，而标的资产的</a:t>
            </a:r>
            <a:r>
              <a:rPr lang="en-US" altLang="zh-CN" sz="1600" b="1" dirty="0" smtClean="0"/>
              <a:t>            </a:t>
            </a:r>
            <a:r>
              <a:rPr lang="zh-CN" altLang="en-US" sz="1600" b="1" dirty="0" smtClean="0"/>
              <a:t>值为1。除此之外，</a:t>
            </a:r>
            <a:r>
              <a:rPr lang="en-US" altLang="zh-CN" sz="1600" b="1" dirty="0" smtClean="0"/>
              <a:t>           </a:t>
            </a:r>
            <a:r>
              <a:rPr lang="zh-CN" altLang="en-US" sz="1600" b="1" dirty="0" smtClean="0"/>
              <a:t>的绝对值介于0与1之间，并且具有可加性。</a:t>
            </a: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3" name="对象 -2147482599"/>
          <p:cNvGraphicFramePr/>
          <p:nvPr/>
        </p:nvGraphicFramePr>
        <p:xfrm>
          <a:off x="5775960" y="2166620"/>
          <a:ext cx="635000" cy="274320"/>
        </p:xfrm>
        <a:graphic>
          <a:graphicData uri="http://schemas.openxmlformats.org/presentationml/2006/ole">
            <mc:AlternateContent xmlns:mc="http://schemas.openxmlformats.org/markup-compatibility/2006">
              <mc:Choice xmlns:v="urn:schemas-microsoft-com:vml" Requires="v">
                <p:oleObj spid="_x0000_s8293"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5775960" y="2166620"/>
                        <a:ext cx="635000" cy="274320"/>
                      </a:xfrm>
                      <a:prstGeom prst="rect">
                        <a:avLst/>
                      </a:prstGeom>
                      <a:noFill/>
                      <a:ln w="38100">
                        <a:noFill/>
                        <a:miter/>
                      </a:ln>
                    </p:spPr>
                  </p:pic>
                </p:oleObj>
              </mc:Fallback>
            </mc:AlternateContent>
          </a:graphicData>
        </a:graphic>
      </p:graphicFrame>
      <p:graphicFrame>
        <p:nvGraphicFramePr>
          <p:cNvPr id="4" name="对象 -2147482599"/>
          <p:cNvGraphicFramePr/>
          <p:nvPr/>
        </p:nvGraphicFramePr>
        <p:xfrm>
          <a:off x="8648065" y="2166620"/>
          <a:ext cx="635000" cy="274320"/>
        </p:xfrm>
        <a:graphic>
          <a:graphicData uri="http://schemas.openxmlformats.org/presentationml/2006/ole">
            <mc:AlternateContent xmlns:mc="http://schemas.openxmlformats.org/markup-compatibility/2006">
              <mc:Choice xmlns:v="urn:schemas-microsoft-com:vml" Requires="v">
                <p:oleObj spid="_x0000_s8294"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8648065" y="2166620"/>
                        <a:ext cx="635000" cy="274320"/>
                      </a:xfrm>
                      <a:prstGeom prst="rect">
                        <a:avLst/>
                      </a:prstGeom>
                      <a:noFill/>
                      <a:ln w="38100">
                        <a:noFill/>
                        <a:miter/>
                      </a:ln>
                    </p:spPr>
                  </p:pic>
                </p:oleObj>
              </mc:Fallback>
            </mc:AlternateContent>
          </a:graphicData>
        </a:graphic>
      </p:graphicFrame>
      <p:graphicFrame>
        <p:nvGraphicFramePr>
          <p:cNvPr id="8" name="对象 -2147482599"/>
          <p:cNvGraphicFramePr/>
          <p:nvPr/>
        </p:nvGraphicFramePr>
        <p:xfrm>
          <a:off x="11278235" y="2166620"/>
          <a:ext cx="635000" cy="274320"/>
        </p:xfrm>
        <a:graphic>
          <a:graphicData uri="http://schemas.openxmlformats.org/presentationml/2006/ole">
            <mc:AlternateContent xmlns:mc="http://schemas.openxmlformats.org/markup-compatibility/2006">
              <mc:Choice xmlns:v="urn:schemas-microsoft-com:vml" Requires="v">
                <p:oleObj spid="_x0000_s8295"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11278235" y="2166620"/>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2120900" y="2573020"/>
          <a:ext cx="635000" cy="274320"/>
        </p:xfrm>
        <a:graphic>
          <a:graphicData uri="http://schemas.openxmlformats.org/presentationml/2006/ole">
            <mc:AlternateContent xmlns:mc="http://schemas.openxmlformats.org/markup-compatibility/2006">
              <mc:Choice xmlns:v="urn:schemas-microsoft-com:vml" Requires="v">
                <p:oleObj spid="_x0000_s8296"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2120900" y="2573020"/>
                        <a:ext cx="635000" cy="274320"/>
                      </a:xfrm>
                      <a:prstGeom prst="rect">
                        <a:avLst/>
                      </a:prstGeom>
                      <a:noFill/>
                      <a:ln w="38100">
                        <a:noFill/>
                        <a:miter/>
                      </a:ln>
                    </p:spPr>
                  </p:pic>
                </p:oleObj>
              </mc:Fallback>
            </mc:AlternateContent>
          </a:graphicData>
        </a:graphic>
      </p:graphicFrame>
      <p:sp>
        <p:nvSpPr>
          <p:cNvPr id="100" name="文本框 99"/>
          <p:cNvSpPr txBox="1"/>
          <p:nvPr/>
        </p:nvSpPr>
        <p:spPr>
          <a:xfrm>
            <a:off x="5227955" y="2885440"/>
            <a:ext cx="5697855" cy="329184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rPr>
              <a:t>#</a:t>
            </a:r>
            <a:r>
              <a:rPr lang="zh-CN" sz="1600" b="0">
                <a:latin typeface="Times New Roman" panose="02020603050405020304" pitchFamily="18" charset="0"/>
                <a:ea typeface="宋体" panose="02010600030101010101" pitchFamily="2" charset="-122"/>
              </a:rPr>
              <a:t>看涨期权</a:t>
            </a:r>
            <a:r>
              <a:rPr lang="en-US" sz="1600" b="0">
                <a:latin typeface="Times New Roman" panose="02020603050405020304" pitchFamily="18" charset="0"/>
                <a:ea typeface="宋体" panose="02010600030101010101" pitchFamily="2" charset="-122"/>
              </a:rPr>
              <a:t>delta</a:t>
            </a:r>
            <a:r>
              <a:rPr lang="zh-CN" sz="1600" b="0">
                <a:latin typeface="Times New Roman" panose="02020603050405020304" pitchFamily="18" charset="0"/>
                <a:ea typeface="宋体" panose="02010600030101010101" pitchFamily="2" charset="-122"/>
              </a:rPr>
              <a:t>股票价格时间变化规律</a:t>
            </a:r>
            <a:endParaRPr lang="en-US" sz="1600" b="0">
              <a:latin typeface="Times New Roman" panose="02020603050405020304" pitchFamily="18" charset="0"/>
              <a:ea typeface="宋体" panose="02010600030101010101" pitchFamily="2" charset="-122"/>
            </a:endParaRPr>
          </a:p>
          <a:p>
            <a:pPr marL="0" indent="0"/>
            <a:r>
              <a:rPr lang="en-US" sz="1600" b="0">
                <a:latin typeface="Times New Roman" panose="02020603050405020304" pitchFamily="18" charset="0"/>
                <a:ea typeface="宋体" panose="02010600030101010101" pitchFamily="2" charset="-122"/>
              </a:rPr>
              <a:t>s=np.linspace(10,50,41)</a:t>
            </a:r>
          </a:p>
          <a:p>
            <a:pPr marL="0" indent="0"/>
            <a:r>
              <a:rPr lang="en-US" sz="1600" b="0">
                <a:latin typeface="Times New Roman" panose="02020603050405020304" pitchFamily="18" charset="0"/>
                <a:ea typeface="宋体" panose="02010600030101010101" pitchFamily="2" charset="-122"/>
              </a:rPr>
              <a:t>x=40</a:t>
            </a:r>
          </a:p>
          <a:p>
            <a:pPr marL="0" indent="0"/>
            <a:r>
              <a:rPr lang="en-US" sz="1600" b="0">
                <a:latin typeface="Times New Roman" panose="02020603050405020304" pitchFamily="18" charset="0"/>
                <a:ea typeface="宋体" panose="02010600030101010101" pitchFamily="2" charset="-122"/>
              </a:rPr>
              <a:t>r=0.01</a:t>
            </a:r>
          </a:p>
          <a:p>
            <a:pPr marL="0" indent="0"/>
            <a:r>
              <a:rPr lang="en-US" sz="1600" b="0">
                <a:latin typeface="Times New Roman" panose="02020603050405020304" pitchFamily="18" charset="0"/>
                <a:ea typeface="宋体" panose="02010600030101010101" pitchFamily="2" charset="-122"/>
              </a:rPr>
              <a:t>t=np.linspace(1,12,24)</a:t>
            </a:r>
          </a:p>
          <a:p>
            <a:pPr marL="0" indent="0"/>
            <a:r>
              <a:rPr lang="en-US" sz="1600" b="0">
                <a:latin typeface="Times New Roman" panose="02020603050405020304" pitchFamily="18" charset="0"/>
                <a:ea typeface="宋体" panose="02010600030101010101" pitchFamily="2" charset="-122"/>
              </a:rPr>
              <a:t>newtime=np.zeros((len(s),len(t)))</a:t>
            </a:r>
          </a:p>
          <a:p>
            <a:pPr marL="0" indent="0"/>
            <a:r>
              <a:rPr lang="en-US" sz="1600" b="0">
                <a:latin typeface="Times New Roman" panose="02020603050405020304" pitchFamily="18" charset="0"/>
                <a:ea typeface="宋体" panose="02010600030101010101" pitchFamily="2" charset="-122"/>
              </a:rPr>
              <a:t>for i in range(0,len(s)):</a:t>
            </a:r>
          </a:p>
          <a:p>
            <a:pPr marL="0" indent="0"/>
            <a:r>
              <a:rPr lang="en-US" sz="1600" b="0">
                <a:latin typeface="Times New Roman" panose="02020603050405020304" pitchFamily="18" charset="0"/>
                <a:ea typeface="宋体" panose="02010600030101010101" pitchFamily="2" charset="-122"/>
              </a:rPr>
              <a:t>   newtime[i]=t/12</a:t>
            </a:r>
          </a:p>
          <a:p>
            <a:pPr marL="0" indent="0"/>
            <a:r>
              <a:rPr lang="en-US" sz="1600" b="0">
                <a:latin typeface="Times New Roman" panose="02020603050405020304" pitchFamily="18" charset="0"/>
                <a:ea typeface="宋体" panose="02010600030101010101" pitchFamily="2" charset="-122"/>
              </a:rPr>
              <a:t>newtime=newtime.T</a:t>
            </a:r>
          </a:p>
          <a:p>
            <a:pPr marL="0" indent="0"/>
            <a:r>
              <a:rPr lang="en-US" sz="1600" b="0">
                <a:latin typeface="Times New Roman" panose="02020603050405020304" pitchFamily="18" charset="0"/>
                <a:ea typeface="宋体" panose="02010600030101010101" pitchFamily="2" charset="-122"/>
              </a:rPr>
              <a:t>newprice=np.zeros((len(t),len(s)))</a:t>
            </a:r>
          </a:p>
          <a:p>
            <a:pPr marL="0" indent="0"/>
            <a:r>
              <a:rPr lang="en-US" sz="1600" b="0">
                <a:latin typeface="Times New Roman" panose="02020603050405020304" pitchFamily="18" charset="0"/>
                <a:ea typeface="宋体" panose="02010600030101010101" pitchFamily="2" charset="-122"/>
              </a:rPr>
              <a:t>for i in range(0,len(t)):</a:t>
            </a:r>
          </a:p>
          <a:p>
            <a:pPr marL="0" indent="0"/>
            <a:r>
              <a:rPr lang="en-US" sz="1600" b="0">
                <a:latin typeface="Times New Roman" panose="02020603050405020304" pitchFamily="18" charset="0"/>
                <a:ea typeface="宋体" panose="02010600030101010101" pitchFamily="2" charset="-122"/>
              </a:rPr>
              <a:t>    newprice[i]=s</a:t>
            </a:r>
          </a:p>
          <a:p>
            <a:pPr marL="0" indent="0"/>
            <a:r>
              <a:rPr lang="en-US" sz="1600">
                <a:latin typeface="Times New Roman" panose="02020603050405020304" pitchFamily="18" charset="0"/>
                <a:sym typeface="+mn-ea"/>
              </a:rPr>
              <a:t>pad=np.ones((len(t),len(s)))</a:t>
            </a:r>
            <a:endParaRPr lang="en-US" altLang="en-US" sz="1600" b="0">
              <a:latin typeface="Times New Roman" panose="02020603050405020304" pitchFamily="18" charset="0"/>
              <a:ea typeface="宋体" panose="02010600030101010101" pitchFamily="2" charset="-122"/>
            </a:endParaRPr>
          </a:p>
        </p:txBody>
      </p:sp>
      <p:sp>
        <p:nvSpPr>
          <p:cNvPr id="13" name="文本框 12"/>
          <p:cNvSpPr txBox="1"/>
          <p:nvPr/>
        </p:nvSpPr>
        <p:spPr>
          <a:xfrm>
            <a:off x="8757285" y="2885440"/>
            <a:ext cx="3429635" cy="3538220"/>
          </a:xfrm>
          <a:prstGeom prst="rect">
            <a:avLst/>
          </a:prstGeom>
          <a:noFill/>
        </p:spPr>
        <p:txBody>
          <a:bodyPr wrap="square" rtlCol="0" anchor="t">
            <a:spAutoFit/>
          </a:bodyPr>
          <a:lstStyle/>
          <a:p>
            <a:pPr marL="0" indent="0"/>
            <a:r>
              <a:rPr lang="en-US" sz="1600">
                <a:latin typeface="Times New Roman" panose="02020603050405020304" pitchFamily="18" charset="0"/>
                <a:sym typeface="+mn-ea"/>
              </a:rPr>
              <a:t>#</a:t>
            </a:r>
            <a:r>
              <a:rPr lang="zh-CN" altLang="en-US" sz="1600">
                <a:latin typeface="Times New Roman" panose="02020603050405020304" pitchFamily="18" charset="0"/>
                <a:sym typeface="+mn-ea"/>
              </a:rPr>
              <a:t>续左</a:t>
            </a:r>
            <a:endParaRPr lang="en-US" sz="1600">
              <a:latin typeface="Times New Roman" panose="02020603050405020304" pitchFamily="18" charset="0"/>
              <a:sym typeface="+mn-ea"/>
            </a:endParaRPr>
          </a:p>
          <a:p>
            <a:pPr marL="0" indent="0"/>
            <a:r>
              <a:rPr lang="en-US" sz="1600">
                <a:latin typeface="Times New Roman" panose="02020603050405020304" pitchFamily="18" charset="0"/>
                <a:sym typeface="+mn-ea"/>
              </a:rPr>
              <a:t>delta=blsdelta(newprice,40*pad,0.01*pad,newtime,0.35*pad)</a:t>
            </a:r>
          </a:p>
          <a:p>
            <a:pPr marL="0" indent="0"/>
            <a:r>
              <a:rPr lang="en-US" sz="1600">
                <a:latin typeface="Times New Roman" panose="02020603050405020304" pitchFamily="18" charset="0"/>
                <a:sym typeface="+mn-ea"/>
              </a:rPr>
              <a:t>plt.figure()</a:t>
            </a:r>
          </a:p>
          <a:p>
            <a:pPr marL="0" indent="0"/>
            <a:r>
              <a:rPr lang="en-US" sz="1600">
                <a:latin typeface="Times New Roman" panose="02020603050405020304" pitchFamily="18" charset="0"/>
                <a:sym typeface="+mn-ea"/>
              </a:rPr>
              <a:t>ax3=plt.axes(projection='3d')</a:t>
            </a:r>
          </a:p>
          <a:p>
            <a:pPr marL="0" indent="0"/>
            <a:r>
              <a:rPr lang="en-US" sz="1600">
                <a:latin typeface="Times New Roman" panose="02020603050405020304" pitchFamily="18" charset="0"/>
                <a:sym typeface="+mn-ea"/>
              </a:rPr>
              <a:t>X,Y=np.meshgrid(s,t)</a:t>
            </a:r>
          </a:p>
          <a:p>
            <a:pPr marL="0" indent="0"/>
            <a:r>
              <a:rPr lang="en-US" sz="1600">
                <a:latin typeface="Times New Roman" panose="02020603050405020304" pitchFamily="18" charset="0"/>
                <a:sym typeface="+mn-ea"/>
              </a:rPr>
              <a:t>Z=delta</a:t>
            </a:r>
          </a:p>
          <a:p>
            <a:pPr marL="0" indent="0"/>
            <a:r>
              <a:rPr lang="en-US" sz="1600">
                <a:latin typeface="Times New Roman" panose="02020603050405020304" pitchFamily="18" charset="0"/>
                <a:sym typeface="+mn-ea"/>
              </a:rPr>
              <a:t>ax3.plot_surface(X,Y,Z,cmap='rainbow')</a:t>
            </a:r>
          </a:p>
          <a:p>
            <a:pPr marL="0" indent="0"/>
            <a:r>
              <a:rPr lang="en-US" sz="1600">
                <a:latin typeface="Times New Roman" panose="02020603050405020304" pitchFamily="18" charset="0"/>
                <a:sym typeface="+mn-ea"/>
              </a:rPr>
              <a:t>plt.xlabel('</a:t>
            </a:r>
            <a:r>
              <a:rPr lang="zh-CN" sz="1600">
                <a:latin typeface="Times New Roman" panose="02020603050405020304" pitchFamily="18" charset="0"/>
                <a:sym typeface="+mn-ea"/>
              </a:rPr>
              <a:t>股票价格</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plt.ylabel('</a:t>
            </a:r>
            <a:r>
              <a:rPr lang="zh-CN" sz="1600">
                <a:latin typeface="Times New Roman" panose="02020603050405020304" pitchFamily="18" charset="0"/>
                <a:sym typeface="+mn-ea"/>
              </a:rPr>
              <a:t>时间</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plt.title('</a:t>
            </a:r>
            <a:r>
              <a:rPr lang="zh-CN" sz="1600">
                <a:latin typeface="Times New Roman" panose="02020603050405020304" pitchFamily="18" charset="0"/>
                <a:sym typeface="+mn-ea"/>
              </a:rPr>
              <a:t>看涨期权</a:t>
            </a:r>
            <a:r>
              <a:rPr lang="en-US" sz="1600">
                <a:latin typeface="Times New Roman" panose="02020603050405020304" pitchFamily="18" charset="0"/>
                <a:sym typeface="+mn-ea"/>
              </a:rPr>
              <a:t>delta</a:t>
            </a:r>
            <a:r>
              <a:rPr lang="zh-CN" sz="1600">
                <a:latin typeface="Times New Roman" panose="02020603050405020304" pitchFamily="18" charset="0"/>
                <a:sym typeface="+mn-ea"/>
              </a:rPr>
              <a:t>股票价格时间变化规律</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plt.show()</a:t>
            </a:r>
            <a:endParaRPr lang="en-US" altLang="en-US" sz="1600">
              <a:latin typeface="Times New Roman" panose="02020603050405020304" pitchFamily="18" charset="0"/>
              <a:sym typeface="+mn-ea"/>
            </a:endParaRPr>
          </a:p>
        </p:txBody>
      </p:sp>
      <p:pic>
        <p:nvPicPr>
          <p:cNvPr id="15" name="图片 14"/>
          <p:cNvPicPr>
            <a:picLocks noChangeAspect="1"/>
          </p:cNvPicPr>
          <p:nvPr/>
        </p:nvPicPr>
        <p:blipFill>
          <a:blip r:embed="rId8"/>
          <a:stretch>
            <a:fillRect/>
          </a:stretch>
        </p:blipFill>
        <p:spPr>
          <a:xfrm>
            <a:off x="116840" y="2924810"/>
            <a:ext cx="4943475" cy="3581400"/>
          </a:xfrm>
          <a:prstGeom prst="rect">
            <a:avLst/>
          </a:prstGeom>
        </p:spPr>
      </p:pic>
      <p:sp>
        <p:nvSpPr>
          <p:cNvPr id="16" name="矩形 15"/>
          <p:cNvSpPr/>
          <p:nvPr/>
        </p:nvSpPr>
        <p:spPr>
          <a:xfrm>
            <a:off x="5053330" y="2858135"/>
            <a:ext cx="7088505"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7" name="对象 -2147482245"/>
          <p:cNvGraphicFramePr/>
          <p:nvPr/>
        </p:nvGraphicFramePr>
        <p:xfrm>
          <a:off x="765175" y="1268730"/>
          <a:ext cx="930910" cy="317500"/>
        </p:xfrm>
        <a:graphic>
          <a:graphicData uri="http://schemas.openxmlformats.org/presentationml/2006/ole">
            <mc:AlternateContent xmlns:mc="http://schemas.openxmlformats.org/markup-compatibility/2006">
              <mc:Choice xmlns:v="urn:schemas-microsoft-com:vml" Requires="v">
                <p:oleObj spid="_x0000_s8297" r:id="rId9" imgW="596900" imgH="203200" progId="Equation.DSMT4">
                  <p:embed/>
                </p:oleObj>
              </mc:Choice>
              <mc:Fallback>
                <p:oleObj r:id="rId9" imgW="596900" imgH="203200" progId="Equation.DSMT4">
                  <p:embed/>
                  <p:pic>
                    <p:nvPicPr>
                      <p:cNvPr id="0" name="图片 41"/>
                      <p:cNvPicPr/>
                      <p:nvPr/>
                    </p:nvPicPr>
                    <p:blipFill>
                      <a:blip r:embed="rId10"/>
                      <a:stretch>
                        <a:fillRect/>
                      </a:stretch>
                    </p:blipFill>
                    <p:spPr>
                      <a:xfrm>
                        <a:off x="765175" y="1268730"/>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7d769fa4-44f6-4962-9c2a-8cf517db64a9}"/>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f33652b7-e84f-4153-956a-83f05414d724}"/>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4c43af84-1fa8-4946-8cc3-2823da2f7a82}"/>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462*472"/>
  <p:tag name="TABLE_ENDDRAG_RECT" val="468*60*462*472"/>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e4e0cd6b-427e-4bd7-9217-53489591e042}"/>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425*429"/>
  <p:tag name="TABLE_ENDDRAG_RECT" val="3*85*425*429"/>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8.xml><?xml version="1.0" encoding="utf-8"?>
<p:tagLst xmlns:a="http://schemas.openxmlformats.org/drawingml/2006/main" xmlns:r="http://schemas.openxmlformats.org/officeDocument/2006/relationships" xmlns:p="http://schemas.openxmlformats.org/presentationml/2006/main">
  <p:tag name="KSO_WM_UNIT_TABLE_BEAUTIFY" val="smartTable{24833ee0-5570-4e9b-8047-21d192f05008}"/>
</p:tagLst>
</file>

<file path=ppt/tags/tag29.xml><?xml version="1.0" encoding="utf-8"?>
<p:tagLst xmlns:a="http://schemas.openxmlformats.org/drawingml/2006/main" xmlns:r="http://schemas.openxmlformats.org/officeDocument/2006/relationships" xmlns:p="http://schemas.openxmlformats.org/presentationml/2006/main">
  <p:tag name="KSO_WM_UNIT_TABLE_BEAUTIFY" val="smartTable{8f860a65-ff12-4fea-9a5f-fe594e29347d}"/>
  <p:tag name="TABLE_ENDDRAG_ORIGIN_RECT" val="892*83"/>
  <p:tag name="TABLE_ENDDRAG_RECT" val="45*315*892*83"/>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30.xml><?xml version="1.0" encoding="utf-8"?>
<p:tagLst xmlns:a="http://schemas.openxmlformats.org/drawingml/2006/main" xmlns:r="http://schemas.openxmlformats.org/officeDocument/2006/relationships" xmlns:p="http://schemas.openxmlformats.org/presentationml/2006/main">
  <p:tag name="TABLE_ENDDRAG_ORIGIN_RECT" val="425*429"/>
  <p:tag name="TABLE_ENDDRAG_RECT" val="3*85*425*429"/>
</p:tagLst>
</file>

<file path=ppt/tags/tag31.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32.xml><?xml version="1.0" encoding="utf-8"?>
<p:tagLst xmlns:a="http://schemas.openxmlformats.org/drawingml/2006/main" xmlns:r="http://schemas.openxmlformats.org/officeDocument/2006/relationships" xmlns:p="http://schemas.openxmlformats.org/presentationml/2006/main">
  <p:tag name="TABLE_ENDDRAG_ORIGIN_RECT" val="308*396"/>
  <p:tag name="TABLE_ENDDRAG_RECT" val="491*99*308*396"/>
</p:tagLst>
</file>

<file path=ppt/tags/tag33.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34.xml><?xml version="1.0" encoding="utf-8"?>
<p:tagLst xmlns:a="http://schemas.openxmlformats.org/drawingml/2006/main" xmlns:r="http://schemas.openxmlformats.org/officeDocument/2006/relationships" xmlns:p="http://schemas.openxmlformats.org/presentationml/2006/main">
  <p:tag name="TABLE_ENDDRAG_ORIGIN_RECT" val="308*396"/>
  <p:tag name="TABLE_ENDDRAG_RECT" val="491*99*308*396"/>
</p:tagLst>
</file>

<file path=ppt/tags/tag35.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5bfa6c5d-a4ae-45ab-bc76-f2727202cdbe}"/>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f9a4e942-877b-44a7-90e5-0d0ebe690c24}"/>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5af16d98-c1d6-4b29-a6eb-1111a5484c95}"/>
  <p:tag name="TABLE_ENDDRAG_ORIGIN_RECT" val="814*309"/>
  <p:tag name="TABLE_ENDDRAG_RECT" val="69*196*814*3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TotalTime>
  <Words>11895</Words>
  <Application>Microsoft Office PowerPoint</Application>
  <PresentationFormat>自定义</PresentationFormat>
  <Paragraphs>1383</Paragraphs>
  <Slides>85</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85</vt:i4>
      </vt:variant>
    </vt:vector>
  </HeadingPairs>
  <TitlesOfParts>
    <vt:vector size="89"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1453</cp:revision>
  <dcterms:created xsi:type="dcterms:W3CDTF">2014-05-22T15:27:00Z</dcterms:created>
  <dcterms:modified xsi:type="dcterms:W3CDTF">2022-12-13T15:37:12Z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99C4254A4B4247909AF6D14882024B39</vt:lpwstr>
  </property>
  <property fmtid="{D5CDD505-2E9C-101B-9397-08002B2CF9AE}" pid="3" name="KSOProductBuildVer">
    <vt:lpwstr>2052-11.1.0.11294</vt:lpwstr>
  </property>
</Properties>
</file>