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34" r:id="rId3"/>
    <p:sldId id="338" r:id="rId4"/>
    <p:sldId id="388" r:id="rId5"/>
    <p:sldId id="439" r:id="rId6"/>
    <p:sldId id="440" r:id="rId7"/>
    <p:sldId id="441" r:id="rId8"/>
    <p:sldId id="443" r:id="rId9"/>
    <p:sldId id="445" r:id="rId10"/>
    <p:sldId id="435" r:id="rId11"/>
    <p:sldId id="447" r:id="rId12"/>
    <p:sldId id="492" r:id="rId13"/>
    <p:sldId id="446" r:id="rId14"/>
    <p:sldId id="452" r:id="rId15"/>
    <p:sldId id="455" r:id="rId16"/>
    <p:sldId id="458" r:id="rId17"/>
    <p:sldId id="459" r:id="rId18"/>
    <p:sldId id="460" r:id="rId19"/>
    <p:sldId id="461" r:id="rId20"/>
    <p:sldId id="436" r:id="rId21"/>
    <p:sldId id="462" r:id="rId22"/>
    <p:sldId id="463" r:id="rId23"/>
    <p:sldId id="464" r:id="rId24"/>
    <p:sldId id="465" r:id="rId25"/>
    <p:sldId id="466" r:id="rId26"/>
    <p:sldId id="467" r:id="rId27"/>
    <p:sldId id="468" r:id="rId28"/>
    <p:sldId id="437" r:id="rId29"/>
    <p:sldId id="469" r:id="rId30"/>
    <p:sldId id="470" r:id="rId31"/>
    <p:sldId id="471" r:id="rId32"/>
    <p:sldId id="472" r:id="rId33"/>
    <p:sldId id="473" r:id="rId34"/>
    <p:sldId id="474" r:id="rId35"/>
    <p:sldId id="475" r:id="rId36"/>
    <p:sldId id="476" r:id="rId37"/>
    <p:sldId id="493" r:id="rId38"/>
    <p:sldId id="477" r:id="rId39"/>
    <p:sldId id="491" r:id="rId40"/>
    <p:sldId id="487" r:id="rId41"/>
    <p:sldId id="434" r:id="rId4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2191" autoAdjust="0"/>
  </p:normalViewPr>
  <p:slideViewPr>
    <p:cSldViewPr>
      <p:cViewPr>
        <p:scale>
          <a:sx n="163" d="100"/>
          <a:sy n="163" d="100"/>
        </p:scale>
        <p:origin x="-573" y="10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2.wmf"/><Relationship Id="rId1" Type="http://schemas.openxmlformats.org/officeDocument/2006/relationships/image" Target="../media/image65.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62.wmf"/><Relationship Id="rId1" Type="http://schemas.openxmlformats.org/officeDocument/2006/relationships/image" Target="../media/image81.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9</a:t>
            </a:fld>
            <a:endParaRPr lang="zh-CN" altLang="en-US"/>
          </a:p>
        </p:txBody>
      </p:sp>
    </p:spTree>
    <p:extLst>
      <p:ext uri="{BB962C8B-B14F-4D97-AF65-F5344CB8AC3E}">
        <p14:creationId xmlns:p14="http://schemas.microsoft.com/office/powerpoint/2010/main" val="91960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14</a:t>
            </a:fld>
            <a:endParaRPr lang="zh-CN" altLang="en-US"/>
          </a:p>
        </p:txBody>
      </p:sp>
    </p:spTree>
    <p:extLst>
      <p:ext uri="{BB962C8B-B14F-4D97-AF65-F5344CB8AC3E}">
        <p14:creationId xmlns:p14="http://schemas.microsoft.com/office/powerpoint/2010/main" val="89995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179623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8.wmf"/><Relationship Id="rId18" Type="http://schemas.openxmlformats.org/officeDocument/2006/relationships/oleObject" Target="../embeddings/oleObject25.bin"/><Relationship Id="rId3" Type="http://schemas.openxmlformats.org/officeDocument/2006/relationships/notesSlide" Target="../notesSlides/notesSlide3.xml"/><Relationship Id="rId21" Type="http://schemas.openxmlformats.org/officeDocument/2006/relationships/image" Target="../media/image32.wmf"/><Relationship Id="rId7" Type="http://schemas.openxmlformats.org/officeDocument/2006/relationships/image" Target="../media/image25.wmf"/><Relationship Id="rId12" Type="http://schemas.openxmlformats.org/officeDocument/2006/relationships/oleObject" Target="../embeddings/oleObject22.bin"/><Relationship Id="rId17" Type="http://schemas.openxmlformats.org/officeDocument/2006/relationships/image" Target="../media/image30.wmf"/><Relationship Id="rId2" Type="http://schemas.openxmlformats.org/officeDocument/2006/relationships/slideLayout" Target="../slideLayouts/slideLayout10.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image" Target="../media/image33.wmf"/><Relationship Id="rId10" Type="http://schemas.openxmlformats.org/officeDocument/2006/relationships/oleObject" Target="../embeddings/oleObject21.bin"/><Relationship Id="rId19" Type="http://schemas.openxmlformats.org/officeDocument/2006/relationships/image" Target="../media/image31.wmf"/><Relationship Id="rId4" Type="http://schemas.openxmlformats.org/officeDocument/2006/relationships/oleObject" Target="../embeddings/oleObject18.bin"/><Relationship Id="rId9" Type="http://schemas.openxmlformats.org/officeDocument/2006/relationships/image" Target="../media/image26.w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2.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9.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 Id="rId14" Type="http://schemas.openxmlformats.org/officeDocument/2006/relationships/image" Target="../media/image4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9.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4.bin"/><Relationship Id="rId14" Type="http://schemas.openxmlformats.org/officeDocument/2006/relationships/image" Target="../media/image50.wmf"/></Relationships>
</file>

<file path=ppt/slides/_rels/slide2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5.wmf"/><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0.bin"/><Relationship Id="rId14" Type="http://schemas.openxmlformats.org/officeDocument/2006/relationships/image" Target="../media/image56.wmf"/></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4.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61.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68.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67.wmf"/><Relationship Id="rId4" Type="http://schemas.openxmlformats.org/officeDocument/2006/relationships/image" Target="../media/image65.wmf"/><Relationship Id="rId9" Type="http://schemas.openxmlformats.org/officeDocument/2006/relationships/oleObject" Target="../embeddings/oleObject64.bin"/><Relationship Id="rId14" Type="http://schemas.openxmlformats.org/officeDocument/2006/relationships/image" Target="../media/image6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71.wmf"/><Relationship Id="rId5" Type="http://schemas.openxmlformats.org/officeDocument/2006/relationships/oleObject" Target="../embeddings/oleObject68.bin"/><Relationship Id="rId4" Type="http://schemas.openxmlformats.org/officeDocument/2006/relationships/image" Target="../media/image7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7.wmf"/><Relationship Id="rId3" Type="http://schemas.openxmlformats.org/officeDocument/2006/relationships/notesSlide" Target="../notesSlides/notesSlide4.xml"/><Relationship Id="rId7" Type="http://schemas.openxmlformats.org/officeDocument/2006/relationships/image" Target="../media/image74.wmf"/><Relationship Id="rId12" Type="http://schemas.openxmlformats.org/officeDocument/2006/relationships/oleObject" Target="../embeddings/oleObject74.bin"/><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71.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5.wmf"/><Relationship Id="rId14" Type="http://schemas.openxmlformats.org/officeDocument/2006/relationships/oleObject" Target="../embeddings/oleObject7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80.wmf"/><Relationship Id="rId5" Type="http://schemas.openxmlformats.org/officeDocument/2006/relationships/oleObject" Target="../embeddings/oleObject77.bin"/><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83.bin"/><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4.w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62.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83.wmf"/><Relationship Id="rId4" Type="http://schemas.openxmlformats.org/officeDocument/2006/relationships/image" Target="../media/image81.wmf"/><Relationship Id="rId9" Type="http://schemas.openxmlformats.org/officeDocument/2006/relationships/oleObject" Target="../embeddings/oleObject81.bin"/><Relationship Id="rId14" Type="http://schemas.openxmlformats.org/officeDocument/2006/relationships/image" Target="../media/image85.wmf"/></Relationships>
</file>

<file path=ppt/slides/_rels/slide3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0.wmf"/><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5.wmf"/><Relationship Id="rId18" Type="http://schemas.openxmlformats.org/officeDocument/2006/relationships/oleObject" Target="../embeddings/oleObject96.bin"/><Relationship Id="rId3" Type="http://schemas.openxmlformats.org/officeDocument/2006/relationships/slideLayout" Target="../slideLayouts/slideLayout10.xml"/><Relationship Id="rId7" Type="http://schemas.openxmlformats.org/officeDocument/2006/relationships/image" Target="../media/image92.wmf"/><Relationship Id="rId12" Type="http://schemas.openxmlformats.org/officeDocument/2006/relationships/oleObject" Target="../embeddings/oleObject93.bin"/><Relationship Id="rId17" Type="http://schemas.openxmlformats.org/officeDocument/2006/relationships/image" Target="../media/image97.wmf"/><Relationship Id="rId2" Type="http://schemas.openxmlformats.org/officeDocument/2006/relationships/vmlDrawing" Target="../drawings/vmlDrawing19.vml"/><Relationship Id="rId16" Type="http://schemas.openxmlformats.org/officeDocument/2006/relationships/oleObject" Target="../embeddings/oleObject95.bin"/><Relationship Id="rId1" Type="http://schemas.openxmlformats.org/officeDocument/2006/relationships/themeOverride" Target="../theme/themeOverride1.xml"/><Relationship Id="rId6" Type="http://schemas.openxmlformats.org/officeDocument/2006/relationships/oleObject" Target="../embeddings/oleObject90.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2.bin"/><Relationship Id="rId19" Type="http://schemas.openxmlformats.org/officeDocument/2006/relationships/image" Target="../media/image98.wmf"/><Relationship Id="rId4" Type="http://schemas.openxmlformats.org/officeDocument/2006/relationships/oleObject" Target="../embeddings/oleObject89.bin"/><Relationship Id="rId9" Type="http://schemas.openxmlformats.org/officeDocument/2006/relationships/image" Target="../media/image93.wmf"/><Relationship Id="rId14" Type="http://schemas.openxmlformats.org/officeDocument/2006/relationships/oleObject" Target="../embeddings/oleObject9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100.wmf"/><Relationship Id="rId5" Type="http://schemas.openxmlformats.org/officeDocument/2006/relationships/oleObject" Target="../embeddings/oleObject98.bin"/><Relationship Id="rId4" Type="http://schemas.openxmlformats.org/officeDocument/2006/relationships/image" Target="../media/image9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0.xml"/><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10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189656" y="1628800"/>
            <a:ext cx="996694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smtClean="0">
                <a:latin typeface="黑体" pitchFamily="49" charset="-122"/>
                <a:ea typeface="黑体" pitchFamily="49" charset="-122"/>
              </a:rPr>
              <a:t>第六章</a:t>
            </a:r>
            <a:r>
              <a:rPr kumimoji="0" lang="zh-CN" altLang="zh-CN" sz="66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a:latin typeface="黑体" pitchFamily="49" charset="-122"/>
                <a:ea typeface="黑体" pitchFamily="49" charset="-122"/>
              </a:rPr>
              <a:t>期货套期保值理论</a:t>
            </a:r>
            <a:r>
              <a:rPr kumimoji="0" lang="zh-CN" altLang="en-US" sz="6600" b="1" dirty="0" smtClean="0">
                <a:latin typeface="黑体" pitchFamily="49" charset="-122"/>
                <a:ea typeface="黑体" pitchFamily="49" charset="-122"/>
              </a:rPr>
              <a:t>与</a:t>
            </a:r>
            <a:r>
              <a:rPr kumimoji="0" lang="zh-CN" altLang="en-US" sz="6600" b="1" dirty="0">
                <a:latin typeface="黑体" pitchFamily="49" charset="-122"/>
                <a:ea typeface="黑体" pitchFamily="49" charset="-122"/>
              </a:rPr>
              <a:t>应用</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smtClean="0">
                <a:latin typeface="黑体" pitchFamily="49" charset="-122"/>
                <a:ea typeface="黑体" pitchFamily="49" charset="-122"/>
              </a:rPr>
              <a:t>任课教师：</a:t>
            </a:r>
            <a:r>
              <a:rPr kumimoji="0" lang="zh-CN" altLang="en-US" b="1" dirty="0">
                <a:latin typeface="黑体" pitchFamily="49" charset="-122"/>
                <a:ea typeface="黑体" pitchFamily="49" charset="-122"/>
              </a:rPr>
              <a:t>陈创</a:t>
            </a:r>
            <a:r>
              <a:rPr kumimoji="0" lang="zh-CN" altLang="en-US" b="1" dirty="0" smtClean="0">
                <a:latin typeface="黑体" pitchFamily="49" charset="-122"/>
                <a:ea typeface="黑体" pitchFamily="49" charset="-122"/>
              </a:rPr>
              <a:t>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、基于方差模型</a:t>
            </a:r>
            <a:r>
              <a:rPr kumimoji="0" lang="zh-CN" altLang="en-US" sz="5400" b="1" dirty="0" smtClean="0">
                <a:solidFill>
                  <a:schemeClr val="bg1"/>
                </a:solidFill>
                <a:latin typeface="微软雅黑" pitchFamily="34" charset="-122"/>
                <a:ea typeface="微软雅黑" pitchFamily="34" charset="-122"/>
              </a:rPr>
              <a:t>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套</a:t>
            </a:r>
            <a:r>
              <a:rPr kumimoji="0" lang="zh-CN" altLang="en-US" sz="5400" b="1" dirty="0">
                <a:solidFill>
                  <a:schemeClr val="bg1"/>
                </a:solidFill>
                <a:latin typeface="微软雅黑" pitchFamily="34" charset="-122"/>
                <a:ea typeface="微软雅黑" pitchFamily="34" charset="-122"/>
              </a:rPr>
              <a:t>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660002"/>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41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（一）套</a:t>
            </a:r>
            <a:r>
              <a:rPr lang="zh-CN" altLang="en-US"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期保值比率与最优套期保值比率</a:t>
            </a:r>
            <a:endParaRPr lang="en-US" altLang="zh-CN"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a:t>
            </a:r>
            <a:r>
              <a:rPr lang="zh-CN" altLang="en-US" sz="2600" dirty="0" smtClean="0">
                <a:latin typeface="Times New Roman" panose="02020603050405020304" pitchFamily="18" charset="0"/>
                <a:ea typeface="宋体" panose="02010600030101010101" pitchFamily="2" charset="-122"/>
              </a:rPr>
              <a:t>即</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6-1</a:t>
            </a:r>
            <a:r>
              <a:rPr lang="zh-CN" altLang="en-US"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smtClean="0">
                <a:latin typeface="Times New Roman" panose="02020603050405020304" pitchFamily="18" charset="0"/>
                <a:ea typeface="宋体" panose="02010600030101010101" pitchFamily="2" charset="-122"/>
              </a:rPr>
              <a:t>其中</a:t>
            </a:r>
            <a:r>
              <a:rPr lang="zh-CN" altLang="en-US" sz="2600" dirty="0" smtClean="0">
                <a:latin typeface="Times New Roman" panose="02020603050405020304" pitchFamily="18" charset="0"/>
                <a:ea typeface="宋体" panose="02010600030101010101" pitchFamily="2" charset="-122"/>
              </a:rPr>
              <a:t>，</a:t>
            </a:r>
            <a:r>
              <a:rPr lang="en-US" altLang="zh-CN" sz="2600" i="1" dirty="0" smtClean="0">
                <a:latin typeface="Times New Roman" panose="02020603050405020304" pitchFamily="18" charset="0"/>
                <a:ea typeface="宋体" panose="02010600030101010101" pitchFamily="2" charset="-122"/>
              </a:rPr>
              <a:t>h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套期保值</a:t>
            </a:r>
            <a:r>
              <a:rPr lang="zh-CN" altLang="zh-CN" sz="2600" dirty="0" smtClean="0">
                <a:latin typeface="Times New Roman" panose="02020603050405020304" pitchFamily="18" charset="0"/>
                <a:ea typeface="宋体" panose="02010600030101010101" pitchFamily="2" charset="-122"/>
              </a:rPr>
              <a:t>比率</a:t>
            </a:r>
            <a:r>
              <a:rPr lang="zh-CN" altLang="en-US"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期货合约头寸规模，</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现货头寸的规模。 </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r>
              <a:rPr lang="zh-CN" altLang="zh-CN"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6-2</a:t>
            </a:r>
            <a:r>
              <a:rPr lang="zh-CN" altLang="en-US" sz="2600" dirty="0" smtClean="0">
                <a:latin typeface="Times New Roman" panose="02020603050405020304" pitchFamily="18" charset="0"/>
                <a:ea typeface="宋体" panose="02010600030101010101" pitchFamily="2" charset="-122"/>
              </a:rPr>
              <a:t>）</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最优套期保值比率，</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6-3</a:t>
            </a:r>
            <a:r>
              <a:rPr lang="zh-CN" altLang="zh-CN" sz="2600" dirty="0">
                <a:latin typeface="Times New Roman" panose="02020603050405020304" pitchFamily="18" charset="0"/>
                <a:ea typeface="宋体" panose="02010600030101010101" pitchFamily="2" charset="-122"/>
              </a:rPr>
              <a:t>）</a:t>
            </a:r>
          </a:p>
          <a:p>
            <a:pPr indent="457200"/>
            <a:endParaRPr lang="en-US" altLang="zh-CN" sz="2600" dirty="0" smtClean="0">
              <a:latin typeface="Times New Roman" panose="02020603050405020304" pitchFamily="18" charset="0"/>
              <a:ea typeface="宋体" panose="02010600030101010101" pitchFamily="2" charset="-122"/>
            </a:endParaRPr>
          </a:p>
          <a:p>
            <a:pPr indent="457200"/>
            <a:endParaRPr lang="en-US" altLang="zh-CN" sz="2600" dirty="0" smtClean="0">
              <a:latin typeface="Times New Roman" panose="02020603050405020304" pitchFamily="18" charset="0"/>
              <a:ea typeface="宋体" panose="02010600030101010101" pitchFamily="2" charset="-122"/>
            </a:endParaRPr>
          </a:p>
          <a:p>
            <a:pPr indent="457200"/>
            <a:r>
              <a:rPr lang="zh-CN" altLang="zh-CN" sz="2600" dirty="0" smtClean="0">
                <a:latin typeface="Times New Roman" panose="02020603050405020304" pitchFamily="18" charset="0"/>
                <a:ea typeface="宋体" panose="02010600030101010101" pitchFamily="2" charset="-122"/>
              </a:rPr>
              <a:t>其中</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最优套期保值期货合约数量，</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231219020"/>
              </p:ext>
            </p:extLst>
          </p:nvPr>
        </p:nvGraphicFramePr>
        <p:xfrm>
          <a:off x="5301531" y="2420888"/>
          <a:ext cx="684076" cy="612068"/>
        </p:xfrm>
        <a:graphic>
          <a:graphicData uri="http://schemas.openxmlformats.org/presentationml/2006/ole">
            <mc:AlternateContent xmlns:mc="http://schemas.openxmlformats.org/markup-compatibility/2006">
              <mc:Choice xmlns:v="urn:schemas-microsoft-com:vml" Requires="v">
                <p:oleObj spid="_x0000_s5770"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5301531" y="2420888"/>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48932999"/>
              </p:ext>
            </p:extLst>
          </p:nvPr>
        </p:nvGraphicFramePr>
        <p:xfrm>
          <a:off x="3897539" y="3068960"/>
          <a:ext cx="287704" cy="304628"/>
        </p:xfrm>
        <a:graphic>
          <a:graphicData uri="http://schemas.openxmlformats.org/presentationml/2006/ole">
            <mc:AlternateContent xmlns:mc="http://schemas.openxmlformats.org/markup-compatibility/2006">
              <mc:Choice xmlns:v="urn:schemas-microsoft-com:vml" Requires="v">
                <p:oleObj spid="_x0000_s5771"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3897539" y="3068960"/>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26262249"/>
              </p:ext>
            </p:extLst>
          </p:nvPr>
        </p:nvGraphicFramePr>
        <p:xfrm>
          <a:off x="6597675" y="3068960"/>
          <a:ext cx="288032" cy="324036"/>
        </p:xfrm>
        <a:graphic>
          <a:graphicData uri="http://schemas.openxmlformats.org/presentationml/2006/ole">
            <mc:AlternateContent xmlns:mc="http://schemas.openxmlformats.org/markup-compatibility/2006">
              <mc:Choice xmlns:v="urn:schemas-microsoft-com:vml" Requires="v">
                <p:oleObj spid="_x0000_s5772" name="Equation" r:id="rId7" imgW="203040" imgH="228600" progId="Equation.DSMT4">
                  <p:embed/>
                </p:oleObj>
              </mc:Choice>
              <mc:Fallback>
                <p:oleObj name="Equation" r:id="rId7" imgW="203040" imgH="228600" progId="Equation.DSMT4">
                  <p:embed/>
                  <p:pic>
                    <p:nvPicPr>
                      <p:cNvPr id="0" name=""/>
                      <p:cNvPicPr/>
                      <p:nvPr/>
                    </p:nvPicPr>
                    <p:blipFill>
                      <a:blip r:embed="rId8"/>
                      <a:stretch>
                        <a:fillRect/>
                      </a:stretch>
                    </p:blipFill>
                    <p:spPr>
                      <a:xfrm>
                        <a:off x="6597675" y="3068960"/>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458969533"/>
              </p:ext>
            </p:extLst>
          </p:nvPr>
        </p:nvGraphicFramePr>
        <p:xfrm>
          <a:off x="5301531" y="3789040"/>
          <a:ext cx="756084" cy="633001"/>
        </p:xfrm>
        <a:graphic>
          <a:graphicData uri="http://schemas.openxmlformats.org/presentationml/2006/ole">
            <mc:AlternateContent xmlns:mc="http://schemas.openxmlformats.org/markup-compatibility/2006">
              <mc:Choice xmlns:v="urn:schemas-microsoft-com:vml" Requires="v">
                <p:oleObj spid="_x0000_s5773" name="Equation" r:id="rId9" imgW="545760" imgH="457200" progId="Equation.DSMT4">
                  <p:embed/>
                </p:oleObj>
              </mc:Choice>
              <mc:Fallback>
                <p:oleObj name="Equation" r:id="rId9" imgW="545760" imgH="457200" progId="Equation.DSMT4">
                  <p:embed/>
                  <p:pic>
                    <p:nvPicPr>
                      <p:cNvPr id="0" name=""/>
                      <p:cNvPicPr/>
                      <p:nvPr/>
                    </p:nvPicPr>
                    <p:blipFill>
                      <a:blip r:embed="rId10"/>
                      <a:stretch>
                        <a:fillRect/>
                      </a:stretch>
                    </p:blipFill>
                    <p:spPr>
                      <a:xfrm>
                        <a:off x="5301531" y="3789040"/>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06586600"/>
              </p:ext>
            </p:extLst>
          </p:nvPr>
        </p:nvGraphicFramePr>
        <p:xfrm>
          <a:off x="1629123" y="4437112"/>
          <a:ext cx="288032" cy="354501"/>
        </p:xfrm>
        <a:graphic>
          <a:graphicData uri="http://schemas.openxmlformats.org/presentationml/2006/ole">
            <mc:AlternateContent xmlns:mc="http://schemas.openxmlformats.org/markup-compatibility/2006">
              <mc:Choice xmlns:v="urn:schemas-microsoft-com:vml" Requires="v">
                <p:oleObj spid="_x0000_s5774" name="Equation" r:id="rId11" imgW="164880" imgH="203040" progId="Equation.DSMT4">
                  <p:embed/>
                </p:oleObj>
              </mc:Choice>
              <mc:Fallback>
                <p:oleObj name="Equation" r:id="rId11" imgW="164880" imgH="203040" progId="Equation.DSMT4">
                  <p:embed/>
                  <p:pic>
                    <p:nvPicPr>
                      <p:cNvPr id="0" name=""/>
                      <p:cNvPicPr/>
                      <p:nvPr/>
                    </p:nvPicPr>
                    <p:blipFill>
                      <a:blip r:embed="rId12"/>
                      <a:stretch>
                        <a:fillRect/>
                      </a:stretch>
                    </p:blipFill>
                    <p:spPr>
                      <a:xfrm>
                        <a:off x="1629123" y="4437112"/>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25000979"/>
              </p:ext>
            </p:extLst>
          </p:nvPr>
        </p:nvGraphicFramePr>
        <p:xfrm>
          <a:off x="4365427" y="4509120"/>
          <a:ext cx="274117" cy="306366"/>
        </p:xfrm>
        <a:graphic>
          <a:graphicData uri="http://schemas.openxmlformats.org/presentationml/2006/ole">
            <mc:AlternateContent xmlns:mc="http://schemas.openxmlformats.org/markup-compatibility/2006">
              <mc:Choice xmlns:v="urn:schemas-microsoft-com:vml" Requires="v">
                <p:oleObj spid="_x0000_s5775" name="Equation" r:id="rId13" imgW="215640" imgH="241200" progId="Equation.DSMT4">
                  <p:embed/>
                </p:oleObj>
              </mc:Choice>
              <mc:Fallback>
                <p:oleObj name="Equation" r:id="rId13" imgW="215640" imgH="241200" progId="Equation.DSMT4">
                  <p:embed/>
                  <p:pic>
                    <p:nvPicPr>
                      <p:cNvPr id="0" name=""/>
                      <p:cNvPicPr/>
                      <p:nvPr/>
                    </p:nvPicPr>
                    <p:blipFill>
                      <a:blip r:embed="rId14"/>
                      <a:stretch>
                        <a:fillRect/>
                      </a:stretch>
                    </p:blipFill>
                    <p:spPr>
                      <a:xfrm>
                        <a:off x="4365427" y="4509120"/>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48371507"/>
              </p:ext>
            </p:extLst>
          </p:nvPr>
        </p:nvGraphicFramePr>
        <p:xfrm>
          <a:off x="5157515" y="5229200"/>
          <a:ext cx="1238961" cy="648072"/>
        </p:xfrm>
        <a:graphic>
          <a:graphicData uri="http://schemas.openxmlformats.org/presentationml/2006/ole">
            <mc:AlternateContent xmlns:mc="http://schemas.openxmlformats.org/markup-compatibility/2006">
              <mc:Choice xmlns:v="urn:schemas-microsoft-com:vml" Requires="v">
                <p:oleObj spid="_x0000_s5776" name="Equation" r:id="rId15" imgW="825480" imgH="431640" progId="Equation.DSMT4">
                  <p:embed/>
                </p:oleObj>
              </mc:Choice>
              <mc:Fallback>
                <p:oleObj name="Equation" r:id="rId15" imgW="825480" imgH="431640" progId="Equation.DSMT4">
                  <p:embed/>
                  <p:pic>
                    <p:nvPicPr>
                      <p:cNvPr id="0" name=""/>
                      <p:cNvPicPr/>
                      <p:nvPr/>
                    </p:nvPicPr>
                    <p:blipFill>
                      <a:blip r:embed="rId16"/>
                      <a:stretch>
                        <a:fillRect/>
                      </a:stretch>
                    </p:blipFill>
                    <p:spPr>
                      <a:xfrm>
                        <a:off x="5157515" y="5229200"/>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84434765"/>
              </p:ext>
            </p:extLst>
          </p:nvPr>
        </p:nvGraphicFramePr>
        <p:xfrm>
          <a:off x="1629123" y="5968007"/>
          <a:ext cx="277317" cy="341313"/>
        </p:xfrm>
        <a:graphic>
          <a:graphicData uri="http://schemas.openxmlformats.org/presentationml/2006/ole">
            <mc:AlternateContent xmlns:mc="http://schemas.openxmlformats.org/markup-compatibility/2006">
              <mc:Choice xmlns:v="urn:schemas-microsoft-com:vml" Requires="v">
                <p:oleObj spid="_x0000_s5777" name="Equation" r:id="rId17" imgW="164880" imgH="203040" progId="Equation.DSMT4">
                  <p:embed/>
                </p:oleObj>
              </mc:Choice>
              <mc:Fallback>
                <p:oleObj name="Equation" r:id="rId17" imgW="164880" imgH="203040" progId="Equation.DSMT4">
                  <p:embed/>
                  <p:pic>
                    <p:nvPicPr>
                      <p:cNvPr id="0" name=""/>
                      <p:cNvPicPr/>
                      <p:nvPr/>
                    </p:nvPicPr>
                    <p:blipFill>
                      <a:blip r:embed="rId18"/>
                      <a:stretch>
                        <a:fillRect/>
                      </a:stretch>
                    </p:blipFill>
                    <p:spPr>
                      <a:xfrm>
                        <a:off x="1629123" y="5968007"/>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872617131"/>
              </p:ext>
            </p:extLst>
          </p:nvPr>
        </p:nvGraphicFramePr>
        <p:xfrm>
          <a:off x="5373539" y="6021288"/>
          <a:ext cx="360040" cy="308605"/>
        </p:xfrm>
        <a:graphic>
          <a:graphicData uri="http://schemas.openxmlformats.org/presentationml/2006/ole">
            <mc:AlternateContent xmlns:mc="http://schemas.openxmlformats.org/markup-compatibility/2006">
              <mc:Choice xmlns:v="urn:schemas-microsoft-com:vml" Requires="v">
                <p:oleObj spid="_x0000_s5778" name="Equation" r:id="rId19" imgW="266400" imgH="228600" progId="Equation.DSMT4">
                  <p:embed/>
                </p:oleObj>
              </mc:Choice>
              <mc:Fallback>
                <p:oleObj name="Equation" r:id="rId19" imgW="266400" imgH="228600" progId="Equation.DSMT4">
                  <p:embed/>
                  <p:pic>
                    <p:nvPicPr>
                      <p:cNvPr id="0" name=""/>
                      <p:cNvPicPr/>
                      <p:nvPr/>
                    </p:nvPicPr>
                    <p:blipFill>
                      <a:blip r:embed="rId20"/>
                      <a:stretch>
                        <a:fillRect/>
                      </a:stretch>
                    </p:blipFill>
                    <p:spPr>
                      <a:xfrm>
                        <a:off x="5373539" y="6021288"/>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a:t>
            </a:r>
            <a:r>
              <a:rPr lang="zh-CN" altLang="zh-CN" sz="2800" dirty="0" smtClean="0"/>
              <a:t>公式</a:t>
            </a:r>
            <a:r>
              <a:rPr lang="zh-CN" altLang="en-US" sz="2800" dirty="0" smtClean="0"/>
              <a:t>的具体证明</a:t>
            </a:r>
            <a:r>
              <a:rPr lang="zh-CN" altLang="zh-CN" sz="2800" dirty="0" smtClean="0"/>
              <a:t>如下</a:t>
            </a:r>
            <a:r>
              <a:rPr lang="zh-CN" altLang="zh-CN" sz="2800" dirty="0"/>
              <a:t>：</a:t>
            </a:r>
          </a:p>
          <a:p>
            <a:pPr>
              <a:lnSpc>
                <a:spcPct val="150000"/>
              </a:lnSpc>
              <a:spcBef>
                <a:spcPts val="0"/>
              </a:spcBef>
            </a:pPr>
            <a:r>
              <a:rPr lang="zh-CN" altLang="zh-CN" sz="2800" dirty="0"/>
              <a:t>套期保值的目的是将期货市场和现货市场的价格风险对冲，因此，整个套期保值组合的价值变化应该</a:t>
            </a:r>
            <a:r>
              <a:rPr lang="zh-CN" altLang="zh-CN" sz="2800" dirty="0" smtClean="0"/>
              <a:t>等于</a:t>
            </a:r>
            <a:r>
              <a:rPr lang="zh-CN" altLang="en-US" sz="2800" dirty="0" smtClean="0"/>
              <a:t>零。</a:t>
            </a:r>
            <a:endParaRPr lang="en-US" altLang="zh-CN" sz="2800" dirty="0" smtClean="0"/>
          </a:p>
          <a:p>
            <a:pPr>
              <a:lnSpc>
                <a:spcPct val="150000"/>
              </a:lnSpc>
              <a:spcBef>
                <a:spcPts val="0"/>
              </a:spcBef>
            </a:pPr>
            <a:r>
              <a:rPr lang="zh-CN" altLang="zh-CN" sz="2800" dirty="0" smtClean="0"/>
              <a:t>即</a:t>
            </a:r>
            <a:r>
              <a:rPr lang="zh-CN" altLang="en-US" sz="2800" dirty="0" smtClean="0"/>
              <a:t>：</a:t>
            </a:r>
            <a:r>
              <a:rPr lang="en-US" altLang="zh-CN" sz="2800" dirty="0" smtClean="0"/>
              <a:t>                   </a:t>
            </a:r>
          </a:p>
          <a:p>
            <a:pPr>
              <a:lnSpc>
                <a:spcPct val="150000"/>
              </a:lnSpc>
              <a:spcBef>
                <a:spcPts val="0"/>
              </a:spcBef>
            </a:pPr>
            <a:endParaRPr lang="en-US" altLang="zh-CN" sz="2800" dirty="0"/>
          </a:p>
          <a:p>
            <a:pPr>
              <a:lnSpc>
                <a:spcPct val="150000"/>
              </a:lnSpc>
              <a:spcBef>
                <a:spcPts val="0"/>
              </a:spcBef>
            </a:pPr>
            <a:r>
              <a:rPr lang="zh-CN" altLang="zh-CN" sz="2800" dirty="0" smtClean="0"/>
              <a:t>其中</a:t>
            </a:r>
            <a:r>
              <a:rPr lang="zh-CN" altLang="zh-CN" sz="2800" dirty="0"/>
              <a:t>，</a:t>
            </a:r>
            <a:r>
              <a:rPr lang="en-US" altLang="zh-CN" sz="2800" dirty="0"/>
              <a:t> </a:t>
            </a:r>
            <a:r>
              <a:rPr lang="en-US" altLang="zh-CN" sz="2800" dirty="0" smtClean="0"/>
              <a:t>     </a:t>
            </a:r>
            <a:r>
              <a:rPr lang="zh-CN" altLang="zh-CN" sz="2800" dirty="0" smtClean="0"/>
              <a:t>为</a:t>
            </a:r>
            <a:r>
              <a:rPr lang="zh-CN" altLang="zh-CN" sz="2800" dirty="0"/>
              <a:t>现货价格变化，</a:t>
            </a:r>
            <a:r>
              <a:rPr lang="en-US" altLang="zh-CN" sz="2800" dirty="0"/>
              <a:t> </a:t>
            </a:r>
            <a:r>
              <a:rPr lang="en-US" altLang="zh-CN" sz="2800" dirty="0" smtClean="0"/>
              <a:t>    </a:t>
            </a:r>
            <a:r>
              <a:rPr lang="zh-CN" altLang="zh-CN" sz="2800" dirty="0" smtClean="0"/>
              <a:t>为</a:t>
            </a:r>
            <a:r>
              <a:rPr lang="zh-CN" altLang="zh-CN" sz="2800" dirty="0"/>
              <a:t>期货价格</a:t>
            </a:r>
            <a:r>
              <a:rPr lang="zh-CN" altLang="zh-CN" sz="2800" dirty="0" smtClean="0"/>
              <a:t>变化</a:t>
            </a:r>
            <a:r>
              <a:rPr lang="zh-CN" altLang="en-US" sz="2800" dirty="0" smtClean="0"/>
              <a:t>。</a:t>
            </a:r>
            <a:endParaRPr lang="en-US" altLang="zh-CN" sz="2800" dirty="0"/>
          </a:p>
          <a:p>
            <a:pPr>
              <a:lnSpc>
                <a:spcPct val="150000"/>
              </a:lnSpc>
              <a:spcBef>
                <a:spcPts val="0"/>
              </a:spcBef>
            </a:pPr>
            <a:r>
              <a:rPr lang="en-US" altLang="zh-CN" sz="2800" dirty="0" smtClean="0"/>
              <a:t> </a:t>
            </a:r>
            <a:r>
              <a:rPr lang="zh-CN" altLang="en-US" sz="2800" dirty="0" smtClean="0"/>
              <a:t>因此，</a:t>
            </a:r>
            <a:endParaRPr lang="en-US" altLang="zh-CN" sz="2800" dirty="0" smtClean="0"/>
          </a:p>
          <a:p>
            <a:pPr>
              <a:lnSpc>
                <a:spcPct val="150000"/>
              </a:lnSpc>
              <a:spcBef>
                <a:spcPts val="0"/>
              </a:spcBef>
            </a:pPr>
            <a:endParaRPr lang="en-US" altLang="zh-CN" sz="2800" dirty="0" smtClean="0"/>
          </a:p>
          <a:p>
            <a:pPr>
              <a:lnSpc>
                <a:spcPct val="150000"/>
              </a:lnSpc>
              <a:spcBef>
                <a:spcPts val="0"/>
              </a:spcBef>
            </a:pPr>
            <a:r>
              <a:rPr lang="zh-CN" altLang="en-US" sz="2800" dirty="0" smtClean="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024303909"/>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spid="_x0000_s25650" name="Equation" r:id="rId3" imgW="1854000" imgH="241200" progId="Equation.DSMT4">
                  <p:embed/>
                </p:oleObj>
              </mc:Choice>
              <mc:Fallback>
                <p:oleObj name="Equation" r:id="rId3" imgW="1854000" imgH="241200" progId="Equation.DSMT4">
                  <p:embed/>
                  <p:pic>
                    <p:nvPicPr>
                      <p:cNvPr id="0" name=""/>
                      <p:cNvPicPr/>
                      <p:nvPr/>
                    </p:nvPicPr>
                    <p:blipFill>
                      <a:blip r:embed="rId4"/>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2991323"/>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spid="_x0000_s25651"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6173907"/>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spid="_x0000_s25652" name="Equation" r:id="rId7" imgW="317160" imgH="177480" progId="Equation.DSMT4">
                  <p:embed/>
                </p:oleObj>
              </mc:Choice>
              <mc:Fallback>
                <p:oleObj name="Equation" r:id="rId7" imgW="317160" imgH="177480" progId="Equation.DSMT4">
                  <p:embed/>
                  <p:pic>
                    <p:nvPicPr>
                      <p:cNvPr id="0" name=""/>
                      <p:cNvPicPr/>
                      <p:nvPr/>
                    </p:nvPicPr>
                    <p:blipFill>
                      <a:blip r:embed="rId8"/>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6240455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spid="_x0000_s25653" name="Equation" r:id="rId9" imgW="330120" imgH="164880" progId="Equation.DSMT4">
                  <p:embed/>
                </p:oleObj>
              </mc:Choice>
              <mc:Fallback>
                <p:oleObj name="Equation" r:id="rId9" imgW="330120" imgH="164880" progId="Equation.DSMT4">
                  <p:embed/>
                  <p:pic>
                    <p:nvPicPr>
                      <p:cNvPr id="0" name=""/>
                      <p:cNvPicPr/>
                      <p:nvPr/>
                    </p:nvPicPr>
                    <p:blipFill>
                      <a:blip r:embed="rId10"/>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942019099"/>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spid="_x0000_s25654" name="Equation" r:id="rId11" imgW="825480" imgH="431640" progId="Equation.DSMT4">
                  <p:embed/>
                </p:oleObj>
              </mc:Choice>
              <mc:Fallback>
                <p:oleObj name="Equation" r:id="rId11" imgW="825480" imgH="431640" progId="Equation.DSMT4">
                  <p:embed/>
                  <p:pic>
                    <p:nvPicPr>
                      <p:cNvPr id="0" name=""/>
                      <p:cNvPicPr/>
                      <p:nvPr/>
                    </p:nvPicPr>
                    <p:blipFill>
                      <a:blip r:embed="rId12"/>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579876055"/>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spid="_x0000_s25655" name="Equation" r:id="rId13" imgW="1434960" imgH="241200" progId="Equation.DSMT4">
                  <p:embed/>
                </p:oleObj>
              </mc:Choice>
              <mc:Fallback>
                <p:oleObj name="Equation" r:id="rId13" imgW="1434960" imgH="241200" progId="Equation.DSMT4">
                  <p:embed/>
                  <p:pic>
                    <p:nvPicPr>
                      <p:cNvPr id="0" name=""/>
                      <p:cNvPicPr/>
                      <p:nvPr/>
                    </p:nvPicPr>
                    <p:blipFill>
                      <a:blip r:embed="rId14"/>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8829841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91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6-3</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819854151"/>
              </p:ext>
            </p:extLst>
          </p:nvPr>
        </p:nvGraphicFramePr>
        <p:xfrm>
          <a:off x="5085507" y="2708920"/>
          <a:ext cx="2015512" cy="790897"/>
        </p:xfrm>
        <a:graphic>
          <a:graphicData uri="http://schemas.openxmlformats.org/presentationml/2006/ole">
            <mc:AlternateContent xmlns:mc="http://schemas.openxmlformats.org/markup-compatibility/2006">
              <mc:Choice xmlns:v="urn:schemas-microsoft-com:vml" Requires="v">
                <p:oleObj spid="_x0000_s4252" name="Equation" r:id="rId3" imgW="1002960" imgH="393480" progId="Equation.DSMT4">
                  <p:embed/>
                </p:oleObj>
              </mc:Choice>
              <mc:Fallback>
                <p:oleObj name="Equation" r:id="rId3" imgW="1002960" imgH="393480" progId="Equation.DSMT4">
                  <p:embed/>
                  <p:pic>
                    <p:nvPicPr>
                      <p:cNvPr id="0" name=""/>
                      <p:cNvPicPr/>
                      <p:nvPr/>
                    </p:nvPicPr>
                    <p:blipFill>
                      <a:blip r:embed="rId4"/>
                      <a:stretch>
                        <a:fillRect/>
                      </a:stretch>
                    </p:blipFill>
                    <p:spPr>
                      <a:xfrm>
                        <a:off x="5085507" y="2708920"/>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60682374"/>
              </p:ext>
            </p:extLst>
          </p:nvPr>
        </p:nvGraphicFramePr>
        <p:xfrm>
          <a:off x="4725467" y="3861048"/>
          <a:ext cx="2664296" cy="737439"/>
        </p:xfrm>
        <a:graphic>
          <a:graphicData uri="http://schemas.openxmlformats.org/presentationml/2006/ole">
            <mc:AlternateContent xmlns:mc="http://schemas.openxmlformats.org/markup-compatibility/2006">
              <mc:Choice xmlns:v="urn:schemas-microsoft-com:vml" Requires="v">
                <p:oleObj spid="_x0000_s4253"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4725467" y="3861048"/>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476672"/>
            <a:ext cx="11574367"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67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（二）套</a:t>
            </a:r>
            <a:r>
              <a:rPr lang="zh-CN" altLang="en-US" sz="67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期保值效果</a:t>
            </a:r>
            <a:endParaRPr lang="en-US" altLang="zh-CN" sz="67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20000"/>
              </a:lnSpc>
            </a:pPr>
            <a:r>
              <a:rPr lang="zh-CN" altLang="en-US" sz="3300" dirty="0" smtClean="0">
                <a:latin typeface="Times New Roman" panose="02020603050405020304" pitchFamily="18" charset="0"/>
                <a:ea typeface="宋体" panose="02010600030101010101" pitchFamily="2" charset="-122"/>
              </a:rPr>
              <a:t>套期保值效果是指套期保值后的现货</a:t>
            </a:r>
            <a:r>
              <a:rPr lang="en-US" altLang="zh-CN" sz="3300" dirty="0" smtClean="0">
                <a:latin typeface="Times New Roman" panose="02020603050405020304" pitchFamily="18" charset="0"/>
                <a:ea typeface="宋体" panose="02010600030101010101" pitchFamily="2" charset="-122"/>
              </a:rPr>
              <a:t>-</a:t>
            </a:r>
            <a:r>
              <a:rPr lang="zh-CN" altLang="en-US" sz="3300" dirty="0" smtClean="0">
                <a:latin typeface="Times New Roman" panose="02020603050405020304" pitchFamily="18" charset="0"/>
                <a:ea typeface="宋体" panose="02010600030101010101" pitchFamily="2" charset="-122"/>
              </a:rPr>
              <a:t>期货组合头寸收益率的方差比套期保值前的现货头寸收益率的方差减少百分比程度：</a:t>
            </a:r>
            <a:endParaRPr lang="en-US" altLang="zh-CN" sz="3300" dirty="0" smtClean="0">
              <a:latin typeface="Times New Roman" panose="02020603050405020304" pitchFamily="18" charset="0"/>
              <a:ea typeface="宋体" panose="02010600030101010101" pitchFamily="2" charset="-122"/>
            </a:endParaRP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zh-CN" altLang="en-US" sz="3300" dirty="0" smtClean="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6-4</a:t>
            </a:r>
            <a:r>
              <a:rPr lang="zh-CN" altLang="en-US"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en-US" sz="3300" dirty="0" smtClean="0">
                <a:latin typeface="Times New Roman" panose="02020603050405020304" pitchFamily="18" charset="0"/>
                <a:ea typeface="宋体" panose="02010600030101010101" pitchFamily="2" charset="-122"/>
              </a:rPr>
              <a:t> </a:t>
            </a:r>
            <a:endParaRPr lang="en-US" altLang="zh-CN" sz="3300" dirty="0" smtClean="0">
              <a:latin typeface="Times New Roman" panose="02020603050405020304" pitchFamily="18" charset="0"/>
              <a:ea typeface="宋体" panose="02010600030101010101" pitchFamily="2" charset="-122"/>
            </a:endParaRPr>
          </a:p>
          <a:p>
            <a:pPr indent="457200">
              <a:lnSpc>
                <a:spcPct val="145000"/>
              </a:lnSpc>
            </a:pPr>
            <a:r>
              <a:rPr lang="zh-CN" altLang="zh-CN" sz="3300" dirty="0" smtClean="0">
                <a:latin typeface="Times New Roman" panose="02020603050405020304" pitchFamily="18" charset="0"/>
                <a:ea typeface="宋体" panose="02010600030101010101" pitchFamily="2" charset="-122"/>
              </a:rPr>
              <a:t>其中，</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期货组合头寸收益率，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为期货组合头寸收益率</a:t>
            </a:r>
            <a:r>
              <a:rPr lang="zh-CN" altLang="en-US" sz="3300" dirty="0" smtClean="0">
                <a:latin typeface="Times New Roman" panose="02020603050405020304" pitchFamily="18" charset="0"/>
                <a:ea typeface="宋体" panose="02010600030101010101" pitchFamily="2" charset="-122"/>
              </a:rPr>
              <a:t>，</a:t>
            </a:r>
            <a:r>
              <a:rPr lang="en-US" altLang="zh-CN" sz="3300" b="1" i="1" dirty="0" smtClean="0">
                <a:latin typeface="Times New Roman" panose="02020603050405020304" pitchFamily="18" charset="0"/>
                <a:ea typeface="宋体" panose="02010600030101010101" pitchFamily="2" charset="-122"/>
              </a:rPr>
              <a:t>h </a:t>
            </a:r>
            <a:r>
              <a:rPr lang="zh-CN" altLang="zh-CN" sz="3300" dirty="0" smtClean="0">
                <a:latin typeface="Times New Roman" panose="02020603050405020304" pitchFamily="18" charset="0"/>
                <a:ea typeface="宋体" panose="02010600030101010101" pitchFamily="2" charset="-122"/>
              </a:rPr>
              <a:t>为套期保值比率（期货头寸与现货头寸之比）。</a:t>
            </a:r>
          </a:p>
          <a:p>
            <a:pPr indent="457200">
              <a:lnSpc>
                <a:spcPct val="120000"/>
              </a:lnSpc>
            </a:pPr>
            <a:r>
              <a:rPr lang="zh-CN" altLang="zh-CN" sz="3300" dirty="0" smtClean="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6-5</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上式中的变量是套期保值率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6-6</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我们</a:t>
            </a:r>
            <a:r>
              <a:rPr lang="zh-CN" altLang="zh-CN" sz="3300" dirty="0">
                <a:latin typeface="Times New Roman" panose="02020603050405020304" pitchFamily="18" charset="0"/>
                <a:ea typeface="宋体" panose="02010600030101010101" pitchFamily="2" charset="-122"/>
              </a:rPr>
              <a:t>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6-7</a:t>
            </a:r>
            <a:r>
              <a:rPr lang="zh-CN" altLang="zh-CN" sz="3300" dirty="0" smtClean="0">
                <a:latin typeface="Times New Roman" panose="02020603050405020304" pitchFamily="18" charset="0"/>
                <a:ea typeface="宋体" panose="02010600030101010101" pitchFamily="2" charset="-122"/>
              </a:rPr>
              <a:t>）</a:t>
            </a:r>
            <a:endParaRPr lang="zh-CN" altLang="zh-CN" sz="3300" dirty="0">
              <a:latin typeface="Times New Roman" panose="02020603050405020304" pitchFamily="18" charset="0"/>
              <a:ea typeface="宋体" panose="02010600030101010101" pitchFamily="2" charset="-122"/>
            </a:endParaRPr>
          </a:p>
          <a:p>
            <a:pPr indent="457200">
              <a:lnSpc>
                <a:spcPct val="120000"/>
              </a:lnSpc>
              <a:spcBef>
                <a:spcPts val="1200"/>
              </a:spcBef>
            </a:pPr>
            <a:r>
              <a:rPr lang="zh-CN" altLang="zh-CN" sz="3300" dirty="0">
                <a:latin typeface="Times New Roman" panose="02020603050405020304" pitchFamily="18" charset="0"/>
                <a:ea typeface="宋体" panose="02010600030101010101" pitchFamily="2" charset="-122"/>
              </a:rPr>
              <a:t>其中</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a:t>
            </a:r>
            <a:r>
              <a:rPr lang="zh-CN" altLang="zh-CN" sz="3300" dirty="0">
                <a:latin typeface="Times New Roman" panose="02020603050405020304" pitchFamily="18" charset="0"/>
                <a:ea typeface="宋体" panose="02010600030101010101" pitchFamily="2" charset="-122"/>
              </a:rPr>
              <a:t>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6-8</a:t>
            </a:r>
            <a:r>
              <a:rPr lang="zh-CN" altLang="zh-CN" sz="3300" dirty="0" smtClean="0">
                <a:latin typeface="Times New Roman" panose="02020603050405020304" pitchFamily="18" charset="0"/>
                <a:ea typeface="宋体" panose="02010600030101010101" pitchFamily="2" charset="-122"/>
              </a:rPr>
              <a:t>）</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越</a:t>
            </a:r>
            <a:r>
              <a:rPr lang="zh-CN" altLang="zh-CN" sz="3300" dirty="0">
                <a:latin typeface="Times New Roman" panose="02020603050405020304" pitchFamily="18" charset="0"/>
                <a:ea typeface="宋体" panose="02010600030101010101" pitchFamily="2" charset="-122"/>
              </a:rPr>
              <a:t>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768444708"/>
              </p:ext>
            </p:extLst>
          </p:nvPr>
        </p:nvGraphicFramePr>
        <p:xfrm>
          <a:off x="5301531" y="1700808"/>
          <a:ext cx="1314450" cy="325438"/>
        </p:xfrm>
        <a:graphic>
          <a:graphicData uri="http://schemas.openxmlformats.org/presentationml/2006/ole">
            <mc:AlternateContent xmlns:mc="http://schemas.openxmlformats.org/markup-compatibility/2006">
              <mc:Choice xmlns:v="urn:schemas-microsoft-com:vml" Requires="v">
                <p:oleObj spid="_x0000_s7940"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5301531" y="1700808"/>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42453537"/>
              </p:ext>
            </p:extLst>
          </p:nvPr>
        </p:nvGraphicFramePr>
        <p:xfrm>
          <a:off x="4941491" y="2852936"/>
          <a:ext cx="2160240" cy="341714"/>
        </p:xfrm>
        <a:graphic>
          <a:graphicData uri="http://schemas.openxmlformats.org/presentationml/2006/ole">
            <mc:AlternateContent xmlns:mc="http://schemas.openxmlformats.org/markup-compatibility/2006">
              <mc:Choice xmlns:v="urn:schemas-microsoft-com:vml" Requires="v">
                <p:oleObj spid="_x0000_s7941" name="Equation" r:id="rId6" imgW="1523880" imgH="241200" progId="Equation.DSMT4">
                  <p:embed/>
                </p:oleObj>
              </mc:Choice>
              <mc:Fallback>
                <p:oleObj name="Equation" r:id="rId6" imgW="1523880" imgH="241200" progId="Equation.DSMT4">
                  <p:embed/>
                  <p:pic>
                    <p:nvPicPr>
                      <p:cNvPr id="0" name=""/>
                      <p:cNvPicPr/>
                      <p:nvPr/>
                    </p:nvPicPr>
                    <p:blipFill>
                      <a:blip r:embed="rId7"/>
                      <a:stretch>
                        <a:fillRect/>
                      </a:stretch>
                    </p:blipFill>
                    <p:spPr>
                      <a:xfrm>
                        <a:off x="4941491" y="2852936"/>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65313491"/>
              </p:ext>
            </p:extLst>
          </p:nvPr>
        </p:nvGraphicFramePr>
        <p:xfrm>
          <a:off x="5661571" y="3717032"/>
          <a:ext cx="739775" cy="598487"/>
        </p:xfrm>
        <a:graphic>
          <a:graphicData uri="http://schemas.openxmlformats.org/presentationml/2006/ole">
            <mc:AlternateContent xmlns:mc="http://schemas.openxmlformats.org/markup-compatibility/2006">
              <mc:Choice xmlns:v="urn:schemas-microsoft-com:vml" Requires="v">
                <p:oleObj spid="_x0000_s7942" name="Equation" r:id="rId8" imgW="533160" imgH="431640" progId="Equation.DSMT4">
                  <p:embed/>
                </p:oleObj>
              </mc:Choice>
              <mc:Fallback>
                <p:oleObj name="Equation" r:id="rId8" imgW="533160" imgH="431640" progId="Equation.DSMT4">
                  <p:embed/>
                  <p:pic>
                    <p:nvPicPr>
                      <p:cNvPr id="0" name=""/>
                      <p:cNvPicPr/>
                      <p:nvPr/>
                    </p:nvPicPr>
                    <p:blipFill>
                      <a:blip r:embed="rId9"/>
                      <a:stretch>
                        <a:fillRect/>
                      </a:stretch>
                    </p:blipFill>
                    <p:spPr>
                      <a:xfrm>
                        <a:off x="5661571" y="3717032"/>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28591683"/>
              </p:ext>
            </p:extLst>
          </p:nvPr>
        </p:nvGraphicFramePr>
        <p:xfrm>
          <a:off x="1485107" y="5229200"/>
          <a:ext cx="942470" cy="328042"/>
        </p:xfrm>
        <a:graphic>
          <a:graphicData uri="http://schemas.openxmlformats.org/presentationml/2006/ole">
            <mc:AlternateContent xmlns:mc="http://schemas.openxmlformats.org/markup-compatibility/2006">
              <mc:Choice xmlns:v="urn:schemas-microsoft-com:vml" Requires="v">
                <p:oleObj spid="_x0000_s7943" name="Equation" r:id="rId10" imgW="660240" imgH="228600" progId="Equation.DSMT4">
                  <p:embed/>
                </p:oleObj>
              </mc:Choice>
              <mc:Fallback>
                <p:oleObj name="Equation" r:id="rId10" imgW="660240" imgH="228600" progId="Equation.DSMT4">
                  <p:embed/>
                  <p:pic>
                    <p:nvPicPr>
                      <p:cNvPr id="0" name=""/>
                      <p:cNvPicPr/>
                      <p:nvPr/>
                    </p:nvPicPr>
                    <p:blipFill>
                      <a:blip r:embed="rId11"/>
                      <a:stretch>
                        <a:fillRect/>
                      </a:stretch>
                    </p:blipFill>
                    <p:spPr>
                      <a:xfrm>
                        <a:off x="1485107" y="522920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86731169"/>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spid="_x0000_s7944" name="Equation" r:id="rId12" imgW="4851360" imgH="457200" progId="Equation.DSMT4">
                  <p:embed/>
                </p:oleObj>
              </mc:Choice>
              <mc:Fallback>
                <p:oleObj name="Equation" r:id="rId12" imgW="4851360" imgH="457200" progId="Equation.DSMT4">
                  <p:embed/>
                  <p:pic>
                    <p:nvPicPr>
                      <p:cNvPr id="0" name=""/>
                      <p:cNvPicPr/>
                      <p:nvPr/>
                    </p:nvPicPr>
                    <p:blipFill>
                      <a:blip r:embed="rId13"/>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6016017"/>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spid="_x0000_s7945" name="Equation" r:id="rId14" imgW="2019240" imgH="241200" progId="Equation.DSMT4">
                  <p:embed/>
                </p:oleObj>
              </mc:Choice>
              <mc:Fallback>
                <p:oleObj name="Equation" r:id="rId14" imgW="2019240" imgH="241200" progId="Equation.DSMT4">
                  <p:embed/>
                  <p:pic>
                    <p:nvPicPr>
                      <p:cNvPr id="0" name=""/>
                      <p:cNvPicPr/>
                      <p:nvPr/>
                    </p:nvPicPr>
                    <p:blipFill>
                      <a:blip r:embed="rId15"/>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28039030"/>
              </p:ext>
            </p:extLst>
          </p:nvPr>
        </p:nvGraphicFramePr>
        <p:xfrm>
          <a:off x="909043" y="6145361"/>
          <a:ext cx="290512" cy="307975"/>
        </p:xfrm>
        <a:graphic>
          <a:graphicData uri="http://schemas.openxmlformats.org/presentationml/2006/ole">
            <mc:AlternateContent xmlns:mc="http://schemas.openxmlformats.org/markup-compatibility/2006">
              <mc:Choice xmlns:v="urn:schemas-microsoft-com:vml" Requires="v">
                <p:oleObj spid="_x0000_s7946" name="Equation" r:id="rId16" imgW="215640" imgH="228600" progId="Equation.DSMT4">
                  <p:embed/>
                </p:oleObj>
              </mc:Choice>
              <mc:Fallback>
                <p:oleObj name="Equation" r:id="rId16" imgW="215640" imgH="228600" progId="Equation.DSMT4">
                  <p:embed/>
                  <p:pic>
                    <p:nvPicPr>
                      <p:cNvPr id="0" name=""/>
                      <p:cNvPicPr/>
                      <p:nvPr/>
                    </p:nvPicPr>
                    <p:blipFill>
                      <a:blip r:embed="rId17"/>
                      <a:stretch>
                        <a:fillRect/>
                      </a:stretch>
                    </p:blipFill>
                    <p:spPr>
                      <a:xfrm>
                        <a:off x="909043" y="6145361"/>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70310321"/>
              </p:ext>
            </p:extLst>
          </p:nvPr>
        </p:nvGraphicFramePr>
        <p:xfrm>
          <a:off x="1413099" y="2144588"/>
          <a:ext cx="328957" cy="348308"/>
        </p:xfrm>
        <a:graphic>
          <a:graphicData uri="http://schemas.openxmlformats.org/presentationml/2006/ole">
            <mc:AlternateContent xmlns:mc="http://schemas.openxmlformats.org/markup-compatibility/2006">
              <mc:Choice xmlns:v="urn:schemas-microsoft-com:vml" Requires="v">
                <p:oleObj spid="_x0000_s7947" name="Equation" r:id="rId18" imgW="215640" imgH="228600" progId="Equation.DSMT4">
                  <p:embed/>
                </p:oleObj>
              </mc:Choice>
              <mc:Fallback>
                <p:oleObj name="Equation" r:id="rId18" imgW="215640" imgH="228600" progId="Equation.DSMT4">
                  <p:embed/>
                  <p:pic>
                    <p:nvPicPr>
                      <p:cNvPr id="0" name=""/>
                      <p:cNvPicPr/>
                      <p:nvPr/>
                    </p:nvPicPr>
                    <p:blipFill>
                      <a:blip r:embed="rId19"/>
                      <a:stretch>
                        <a:fillRect/>
                      </a:stretch>
                    </p:blipFill>
                    <p:spPr>
                      <a:xfrm>
                        <a:off x="1413099" y="2144588"/>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956045455"/>
              </p:ext>
            </p:extLst>
          </p:nvPr>
        </p:nvGraphicFramePr>
        <p:xfrm>
          <a:off x="4437435" y="2168860"/>
          <a:ext cx="288032" cy="324036"/>
        </p:xfrm>
        <a:graphic>
          <a:graphicData uri="http://schemas.openxmlformats.org/presentationml/2006/ole">
            <mc:AlternateContent xmlns:mc="http://schemas.openxmlformats.org/markup-compatibility/2006">
              <mc:Choice xmlns:v="urn:schemas-microsoft-com:vml" Requires="v">
                <p:oleObj spid="_x0000_s7948" name="Equation" r:id="rId20" imgW="203040" imgH="228600" progId="Equation.DSMT4">
                  <p:embed/>
                </p:oleObj>
              </mc:Choice>
              <mc:Fallback>
                <p:oleObj name="Equation" r:id="rId20" imgW="203040" imgH="228600" progId="Equation.DSMT4">
                  <p:embed/>
                  <p:pic>
                    <p:nvPicPr>
                      <p:cNvPr id="0" name=""/>
                      <p:cNvPicPr/>
                      <p:nvPr/>
                    </p:nvPicPr>
                    <p:blipFill>
                      <a:blip r:embed="rId21"/>
                      <a:stretch>
                        <a:fillRect/>
                      </a:stretch>
                    </p:blipFill>
                    <p:spPr>
                      <a:xfrm>
                        <a:off x="4437435" y="2168860"/>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083559227"/>
              </p:ext>
            </p:extLst>
          </p:nvPr>
        </p:nvGraphicFramePr>
        <p:xfrm>
          <a:off x="6525667" y="2204864"/>
          <a:ext cx="288032" cy="324036"/>
        </p:xfrm>
        <a:graphic>
          <a:graphicData uri="http://schemas.openxmlformats.org/presentationml/2006/ole">
            <mc:AlternateContent xmlns:mc="http://schemas.openxmlformats.org/markup-compatibility/2006">
              <mc:Choice xmlns:v="urn:schemas-microsoft-com:vml" Requires="v">
                <p:oleObj spid="_x0000_s7949" name="Equation" r:id="rId22" imgW="203040" imgH="228600" progId="Equation.DSMT4">
                  <p:embed/>
                </p:oleObj>
              </mc:Choice>
              <mc:Fallback>
                <p:oleObj name="Equation" r:id="rId22" imgW="203040" imgH="228600" progId="Equation.DSMT4">
                  <p:embed/>
                  <p:pic>
                    <p:nvPicPr>
                      <p:cNvPr id="0" name=""/>
                      <p:cNvPicPr/>
                      <p:nvPr/>
                    </p:nvPicPr>
                    <p:blipFill>
                      <a:blip r:embed="rId23"/>
                      <a:stretch>
                        <a:fillRect/>
                      </a:stretch>
                    </p:blipFill>
                    <p:spPr>
                      <a:xfrm>
                        <a:off x="6525667"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pSp>
        <p:nvGrpSpPr>
          <p:cNvPr id="9" name="组合 8"/>
          <p:cNvGrpSpPr/>
          <p:nvPr/>
        </p:nvGrpSpPr>
        <p:grpSpPr>
          <a:xfrm>
            <a:off x="1197075" y="2189402"/>
            <a:ext cx="8496944" cy="2890628"/>
            <a:chOff x="1197075" y="2189402"/>
            <a:chExt cx="8496944" cy="2890628"/>
          </a:xfrm>
        </p:grpSpPr>
        <p:sp>
          <p:nvSpPr>
            <p:cNvPr id="7" name="椭圆 6"/>
            <p:cNvSpPr/>
            <p:nvPr/>
          </p:nvSpPr>
          <p:spPr>
            <a:xfrm>
              <a:off x="1197075" y="2770620"/>
              <a:ext cx="275240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基于方差模型套期保值方法的局限性</a:t>
              </a:r>
            </a:p>
          </p:txBody>
        </p:sp>
        <p:sp>
          <p:nvSpPr>
            <p:cNvPr id="3" name="左大括号 2"/>
            <p:cNvSpPr/>
            <p:nvPr/>
          </p:nvSpPr>
          <p:spPr>
            <a:xfrm>
              <a:off x="4089398" y="2420888"/>
              <a:ext cx="360040"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4" name="圆角矩形 3"/>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忽视了套期保值资产组合的期望</a:t>
              </a:r>
              <a:r>
                <a:rPr lang="zh-CN" altLang="en-US" sz="2000" b="1" dirty="0" smtClean="0">
                  <a:latin typeface="Times New Roman" panose="02020603050405020304" pitchFamily="18" charset="0"/>
                  <a:ea typeface="宋体" panose="02010600030101010101" pitchFamily="2" charset="-122"/>
                </a:rPr>
                <a:t>收益率</a:t>
              </a:r>
              <a:endParaRPr lang="en-US" altLang="zh-CN" sz="2000" b="1" dirty="0">
                <a:latin typeface="Times New Roman" panose="02020603050405020304" pitchFamily="18" charset="0"/>
                <a:ea typeface="宋体" panose="02010600030101010101" pitchFamily="2" charset="-122"/>
              </a:endParaRPr>
            </a:p>
          </p:txBody>
        </p:sp>
        <p:sp>
          <p:nvSpPr>
            <p:cNvPr id="8" name="圆角矩形 7"/>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lnSpc>
                  <a:spcPct val="150000"/>
                </a:lnSpc>
              </a:pPr>
              <a:r>
                <a:rPr lang="zh-CN" altLang="en-US" sz="2000" b="1" dirty="0">
                  <a:latin typeface="Times New Roman" panose="02020603050405020304" pitchFamily="18" charset="0"/>
                  <a:ea typeface="宋体" panose="02010600030101010101" pitchFamily="2" charset="-122"/>
                </a:rPr>
                <a:t>忽视了套期保值者的风险偏好</a:t>
              </a:r>
              <a:endParaRPr lang="en-US" altLang="zh-CN" sz="2000" b="1" dirty="0">
                <a:latin typeface="Times New Roman" panose="02020603050405020304" pitchFamily="18" charset="0"/>
                <a:ea typeface="宋体" panose="02010600030101010101" pitchFamily="2" charset="-122"/>
              </a:endParaRPr>
            </a:p>
          </p:txBody>
        </p:sp>
      </p:grpSp>
      <p:sp>
        <p:nvSpPr>
          <p:cNvPr id="11" name="矩形 10"/>
          <p:cNvSpPr/>
          <p:nvPr/>
        </p:nvSpPr>
        <p:spPr>
          <a:xfrm>
            <a:off x="50555" y="755993"/>
            <a:ext cx="7981672" cy="584775"/>
          </a:xfrm>
          <a:prstGeom prst="rect">
            <a:avLst/>
          </a:prstGeom>
        </p:spPr>
        <p:txBody>
          <a:bodyPr wrap="none">
            <a:spAutoFit/>
          </a:bodyPr>
          <a:lstStyle/>
          <a:p>
            <a:r>
              <a:rPr kumimoji="1"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（三）基于</a:t>
            </a:r>
            <a:r>
              <a:rPr kumimoji="1"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方差模型套期保值方法的局限性</a:t>
            </a:r>
          </a:p>
        </p:txBody>
      </p:sp>
    </p:spTree>
    <p:extLst>
      <p:ext uri="{BB962C8B-B14F-4D97-AF65-F5344CB8AC3E}">
        <p14:creationId xmlns:p14="http://schemas.microsoft.com/office/powerpoint/2010/main" val="214527400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09075"/>
            <a:ext cx="11665296"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a:t>
            </a:r>
            <a:r>
              <a:rPr lang="en-US" altLang="zh-CN"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Beta</a:t>
            </a:r>
            <a:r>
              <a:rPr lang="zh-CN" altLang="en-US"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系数与套期保值合约的计算</a:t>
            </a:r>
            <a:endPar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3100" b="1" dirty="0" smtClean="0">
                <a:latin typeface="Times New Roman" panose="02020603050405020304" pitchFamily="18" charset="0"/>
                <a:ea typeface="宋体" panose="02010600030101010101" pitchFamily="2" charset="-122"/>
              </a:rPr>
              <a:t>1. Beta</a:t>
            </a:r>
            <a:r>
              <a:rPr lang="zh-CN" altLang="en-US" sz="3100" b="1" dirty="0">
                <a:latin typeface="Times New Roman" panose="02020603050405020304" pitchFamily="18" charset="0"/>
                <a:ea typeface="宋体" panose="02010600030101010101" pitchFamily="2" charset="-122"/>
              </a:rPr>
              <a:t>系数</a:t>
            </a:r>
            <a:r>
              <a:rPr lang="zh-CN" altLang="en-US" sz="3100" b="1" dirty="0" smtClean="0">
                <a:latin typeface="Times New Roman" panose="02020603050405020304" pitchFamily="18" charset="0"/>
                <a:ea typeface="宋体" panose="02010600030101010101" pitchFamily="2" charset="-122"/>
              </a:rPr>
              <a:t>概念</a:t>
            </a:r>
            <a:endParaRPr lang="en-US" altLang="zh-CN" sz="3100" b="1"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假定投资者构成的投资组合，其对应的市场风险可以表述为               ，而市场上任何一支股票与市场指数的协方差记为                   ，此时，</a:t>
            </a:r>
            <a:r>
              <a:rPr lang="en-US" altLang="zh-CN" sz="2800" dirty="0" smtClean="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zh-CN" altLang="en-US" sz="2800" dirty="0" smtClean="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6-9</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，表明此时该股票具有较大的投资风险。根据</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6-9</a:t>
            </a:r>
            <a:r>
              <a:rPr lang="zh-CN" altLang="en-US" sz="2800" dirty="0" smtClean="0">
                <a:latin typeface="Times New Roman" panose="02020603050405020304" pitchFamily="18" charset="0"/>
                <a:ea typeface="宋体" panose="02010600030101010101" pitchFamily="2" charset="-122"/>
              </a:rPr>
              <a:t>）</a:t>
            </a:r>
            <a:r>
              <a:rPr lang="zh-CN" altLang="en-US" sz="2800" dirty="0">
                <a:latin typeface="Times New Roman" panose="02020603050405020304" pitchFamily="18" charset="0"/>
                <a:ea typeface="宋体" panose="02010600030101010101" pitchFamily="2" charset="-122"/>
              </a:rPr>
              <a:t>式计算得到各股的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822727203"/>
              </p:ext>
            </p:extLst>
          </p:nvPr>
        </p:nvGraphicFramePr>
        <p:xfrm>
          <a:off x="3789363" y="3429000"/>
          <a:ext cx="3785245" cy="825549"/>
        </p:xfrm>
        <a:graphic>
          <a:graphicData uri="http://schemas.openxmlformats.org/presentationml/2006/ole">
            <mc:AlternateContent xmlns:mc="http://schemas.openxmlformats.org/markup-compatibility/2006">
              <mc:Choice xmlns:v="urn:schemas-microsoft-com:vml" Requires="v">
                <p:oleObj spid="_x0000_s9449" name="Equation" r:id="rId3" imgW="1981080" imgH="431640" progId="Equation.DSMT4">
                  <p:embed/>
                </p:oleObj>
              </mc:Choice>
              <mc:Fallback>
                <p:oleObj name="Equation" r:id="rId3" imgW="1981080" imgH="431640" progId="Equation.DSMT4">
                  <p:embed/>
                  <p:pic>
                    <p:nvPicPr>
                      <p:cNvPr id="0" name=""/>
                      <p:cNvPicPr/>
                      <p:nvPr/>
                    </p:nvPicPr>
                    <p:blipFill>
                      <a:blip r:embed="rId4"/>
                      <a:stretch>
                        <a:fillRect/>
                      </a:stretch>
                    </p:blipFill>
                    <p:spPr>
                      <a:xfrm>
                        <a:off x="3789363"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449024249"/>
              </p:ext>
            </p:extLst>
          </p:nvPr>
        </p:nvGraphicFramePr>
        <p:xfrm>
          <a:off x="8757915" y="2060848"/>
          <a:ext cx="1107513" cy="481410"/>
        </p:xfrm>
        <a:graphic>
          <a:graphicData uri="http://schemas.openxmlformats.org/presentationml/2006/ole">
            <mc:AlternateContent xmlns:mc="http://schemas.openxmlformats.org/markup-compatibility/2006">
              <mc:Choice xmlns:v="urn:schemas-microsoft-com:vml" Requires="v">
                <p:oleObj spid="_x0000_s9450" name="Equation" r:id="rId5" imgW="583920" imgH="253800" progId="Equation.DSMT4">
                  <p:embed/>
                </p:oleObj>
              </mc:Choice>
              <mc:Fallback>
                <p:oleObj name="Equation" r:id="rId5" imgW="583920" imgH="253800" progId="Equation.DSMT4">
                  <p:embed/>
                  <p:pic>
                    <p:nvPicPr>
                      <p:cNvPr id="0" name="对象 12"/>
                      <p:cNvPicPr>
                        <a:picLocks noChangeAspect="1" noChangeArrowheads="1"/>
                      </p:cNvPicPr>
                      <p:nvPr/>
                    </p:nvPicPr>
                    <p:blipFill>
                      <a:blip r:embed="rId6"/>
                      <a:srcRect/>
                      <a:stretch>
                        <a:fillRect/>
                      </a:stretch>
                    </p:blipFill>
                    <p:spPr bwMode="auto">
                      <a:xfrm>
                        <a:off x="8757915" y="2060848"/>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666023373"/>
              </p:ext>
            </p:extLst>
          </p:nvPr>
        </p:nvGraphicFramePr>
        <p:xfrm>
          <a:off x="5229523" y="2636912"/>
          <a:ext cx="1380307" cy="468043"/>
        </p:xfrm>
        <a:graphic>
          <a:graphicData uri="http://schemas.openxmlformats.org/presentationml/2006/ole">
            <mc:AlternateContent xmlns:mc="http://schemas.openxmlformats.org/markup-compatibility/2006">
              <mc:Choice xmlns:v="urn:schemas-microsoft-com:vml" Requires="v">
                <p:oleObj spid="_x0000_s9451" name="Equation" r:id="rId7" imgW="825480" imgH="279360" progId="Equation.DSMT4">
                  <p:embed/>
                </p:oleObj>
              </mc:Choice>
              <mc:Fallback>
                <p:oleObj name="Equation" r:id="rId7" imgW="825480" imgH="279360" progId="Equation.DSMT4">
                  <p:embed/>
                  <p:pic>
                    <p:nvPicPr>
                      <p:cNvPr id="0" name="对象 1"/>
                      <p:cNvPicPr>
                        <a:picLocks noChangeAspect="1" noChangeArrowheads="1"/>
                      </p:cNvPicPr>
                      <p:nvPr/>
                    </p:nvPicPr>
                    <p:blipFill>
                      <a:blip r:embed="rId8"/>
                      <a:srcRect/>
                      <a:stretch>
                        <a:fillRect/>
                      </a:stretch>
                    </p:blipFill>
                    <p:spPr bwMode="auto">
                      <a:xfrm>
                        <a:off x="5229523"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8963" y="764704"/>
            <a:ext cx="1188132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en-US" altLang="zh-CN" sz="2800" b="1" dirty="0" smtClean="0">
                <a:latin typeface="Times New Roman" panose="02020603050405020304" pitchFamily="18" charset="0"/>
                <a:ea typeface="宋体" panose="02010600030101010101" pitchFamily="2" charset="-122"/>
              </a:rPr>
              <a:t>       2. </a:t>
            </a:r>
            <a:r>
              <a:rPr lang="zh-CN" altLang="en-US" sz="2800" b="1" dirty="0" smtClean="0">
                <a:latin typeface="Times New Roman" panose="02020603050405020304" pitchFamily="18" charset="0"/>
                <a:ea typeface="宋体" panose="02010600030101010101" pitchFamily="2" charset="-122"/>
              </a:rPr>
              <a:t>基于</a:t>
            </a:r>
            <a:r>
              <a:rPr lang="en-US" altLang="zh-CN" sz="2800" b="1" dirty="0">
                <a:latin typeface="Times New Roman" panose="02020603050405020304" pitchFamily="18" charset="0"/>
                <a:ea typeface="宋体" panose="02010600030101010101" pitchFamily="2" charset="-122"/>
              </a:rPr>
              <a:t>Beta</a:t>
            </a:r>
            <a:r>
              <a:rPr lang="zh-CN" altLang="en-US" sz="2800" b="1" dirty="0" smtClean="0">
                <a:latin typeface="Times New Roman" panose="02020603050405020304" pitchFamily="18" charset="0"/>
                <a:ea typeface="宋体" panose="02010600030101010101" pitchFamily="2" charset="-122"/>
              </a:rPr>
              <a:t>系数调整的最优套</a:t>
            </a:r>
            <a:r>
              <a:rPr lang="zh-CN" altLang="en-US" sz="2800" b="1" dirty="0">
                <a:latin typeface="Times New Roman" panose="02020603050405020304" pitchFamily="18" charset="0"/>
                <a:ea typeface="宋体" panose="02010600030101010101" pitchFamily="2" charset="-122"/>
              </a:rPr>
              <a:t>期</a:t>
            </a:r>
            <a:r>
              <a:rPr lang="zh-CN" altLang="en-US" sz="2800" b="1" dirty="0" smtClean="0">
                <a:latin typeface="Times New Roman" panose="02020603050405020304" pitchFamily="18" charset="0"/>
                <a:ea typeface="宋体" panose="02010600030101010101" pitchFamily="2" charset="-122"/>
              </a:rPr>
              <a:t>保值比率计算</a:t>
            </a:r>
            <a:endParaRPr lang="en-US" altLang="zh-CN" sz="28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理论上，任何一个投资组合与可供选择的期货指数对应的标的资产的走势并非完全一致，因此，虽然可以采取股指期货对冲掉部分大盘风险，但是却依旧无法回避组合中存在的各股风险。此时，则需要基于</a:t>
            </a:r>
            <a:r>
              <a:rPr lang="en-US" altLang="zh-CN" sz="2400" dirty="0" smtClean="0">
                <a:latin typeface="Times New Roman" panose="02020603050405020304" pitchFamily="18" charset="0"/>
                <a:ea typeface="宋体" panose="02010600030101010101" pitchFamily="2" charset="-122"/>
              </a:rPr>
              <a:t>Beta</a:t>
            </a:r>
            <a:r>
              <a:rPr lang="zh-CN" altLang="en-US" sz="2400" dirty="0" smtClean="0">
                <a:latin typeface="Times New Roman" panose="02020603050405020304" pitchFamily="18" charset="0"/>
                <a:ea typeface="宋体" panose="02010600030101010101" pitchFamily="2" charset="-122"/>
              </a:rPr>
              <a:t>系数对最优套期保值比率作相应的调整。</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基于</a:t>
            </a:r>
            <a:r>
              <a:rPr lang="en-US" altLang="zh-CN" sz="2400" dirty="0">
                <a:latin typeface="Times New Roman" panose="02020603050405020304" pitchFamily="18" charset="0"/>
                <a:ea typeface="宋体" panose="02010600030101010101" pitchFamily="2" charset="-122"/>
              </a:rPr>
              <a:t>Beta</a:t>
            </a:r>
            <a:r>
              <a:rPr lang="zh-CN" altLang="en-US" sz="2400" dirty="0" smtClean="0">
                <a:latin typeface="Times New Roman" panose="02020603050405020304" pitchFamily="18" charset="0"/>
                <a:ea typeface="宋体" panose="02010600030101010101" pitchFamily="2" charset="-122"/>
              </a:rPr>
              <a:t>系数调整的套期保值期货</a:t>
            </a:r>
            <a:r>
              <a:rPr lang="zh-CN" altLang="en-US" sz="2400" dirty="0">
                <a:latin typeface="Times New Roman" panose="02020603050405020304" pitchFamily="18" charset="0"/>
                <a:ea typeface="宋体" panose="02010600030101010101" pitchFamily="2" charset="-122"/>
              </a:rPr>
              <a:t>合约数量为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91228391"/>
              </p:ext>
            </p:extLst>
          </p:nvPr>
        </p:nvGraphicFramePr>
        <p:xfrm>
          <a:off x="3645347" y="4869160"/>
          <a:ext cx="4824535" cy="861828"/>
        </p:xfrm>
        <a:graphic>
          <a:graphicData uri="http://schemas.openxmlformats.org/presentationml/2006/ole">
            <mc:AlternateContent xmlns:mc="http://schemas.openxmlformats.org/markup-compatibility/2006">
              <mc:Choice xmlns:v="urn:schemas-microsoft-com:vml" Requires="v">
                <p:oleObj spid="_x0000_s10317"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3645347" y="486916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816096"/>
            <a:ext cx="1180931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6-4】</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a:t>
            </a:r>
            <a:r>
              <a:rPr lang="zh-CN" altLang="en-US" sz="2400" dirty="0" smtClean="0">
                <a:latin typeface="Times New Roman" panose="02020603050405020304" pitchFamily="18" charset="0"/>
                <a:ea typeface="宋体" panose="02010600030101010101" pitchFamily="2" charset="-122"/>
              </a:rPr>
              <a:t>相关系数     分别</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，计算需要多少合约</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en-US" altLang="zh-CN" sz="2400" dirty="0" smtClean="0"/>
              <a:t>    </a:t>
            </a:r>
            <a:r>
              <a:rPr lang="zh-CN" altLang="zh-CN" sz="2400" dirty="0" smtClean="0"/>
              <a:t>值</a:t>
            </a:r>
            <a:r>
              <a:rPr lang="zh-CN" altLang="zh-CN" sz="2400" dirty="0"/>
              <a:t>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的避险方法所需合约数为：</a:t>
            </a: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782166046"/>
              </p:ext>
            </p:extLst>
          </p:nvPr>
        </p:nvGraphicFramePr>
        <p:xfrm>
          <a:off x="3963244" y="2996952"/>
          <a:ext cx="3138487" cy="409575"/>
        </p:xfrm>
        <a:graphic>
          <a:graphicData uri="http://schemas.openxmlformats.org/presentationml/2006/ole">
            <mc:AlternateContent xmlns:mc="http://schemas.openxmlformats.org/markup-compatibility/2006">
              <mc:Choice xmlns:v="urn:schemas-microsoft-com:vml" Requires="v">
                <p:oleObj spid="_x0000_s11722" name="Equation" r:id="rId3" imgW="1562040" imgH="203040" progId="Equation.DSMT4">
                  <p:embed/>
                </p:oleObj>
              </mc:Choice>
              <mc:Fallback>
                <p:oleObj name="Equation" r:id="rId3" imgW="1562040" imgH="203040" progId="Equation.DSMT4">
                  <p:embed/>
                  <p:pic>
                    <p:nvPicPr>
                      <p:cNvPr id="0" name=""/>
                      <p:cNvPicPr/>
                      <p:nvPr/>
                    </p:nvPicPr>
                    <p:blipFill>
                      <a:blip r:embed="rId4"/>
                      <a:stretch>
                        <a:fillRect/>
                      </a:stretch>
                    </p:blipFill>
                    <p:spPr>
                      <a:xfrm>
                        <a:off x="3963244" y="2996952"/>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016421986"/>
              </p:ext>
            </p:extLst>
          </p:nvPr>
        </p:nvGraphicFramePr>
        <p:xfrm>
          <a:off x="3573339" y="3501008"/>
          <a:ext cx="4422775" cy="738188"/>
        </p:xfrm>
        <a:graphic>
          <a:graphicData uri="http://schemas.openxmlformats.org/presentationml/2006/ole">
            <mc:AlternateContent xmlns:mc="http://schemas.openxmlformats.org/markup-compatibility/2006">
              <mc:Choice xmlns:v="urn:schemas-microsoft-com:vml" Requires="v">
                <p:oleObj spid="_x0000_s11723" name="Equation" r:id="rId5" imgW="2361960" imgH="393480" progId="Equation.DSMT4">
                  <p:embed/>
                </p:oleObj>
              </mc:Choice>
              <mc:Fallback>
                <p:oleObj name="Equation" r:id="rId5" imgW="2361960" imgH="393480" progId="Equation.DSMT4">
                  <p:embed/>
                  <p:pic>
                    <p:nvPicPr>
                      <p:cNvPr id="0" name=""/>
                      <p:cNvPicPr/>
                      <p:nvPr/>
                    </p:nvPicPr>
                    <p:blipFill>
                      <a:blip r:embed="rId6"/>
                      <a:stretch>
                        <a:fillRect/>
                      </a:stretch>
                    </p:blipFill>
                    <p:spPr>
                      <a:xfrm>
                        <a:off x="3573339" y="3501008"/>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628971255"/>
              </p:ext>
            </p:extLst>
          </p:nvPr>
        </p:nvGraphicFramePr>
        <p:xfrm>
          <a:off x="4869483" y="4581128"/>
          <a:ext cx="3528392" cy="797514"/>
        </p:xfrm>
        <a:graphic>
          <a:graphicData uri="http://schemas.openxmlformats.org/presentationml/2006/ole">
            <mc:AlternateContent xmlns:mc="http://schemas.openxmlformats.org/markup-compatibility/2006">
              <mc:Choice xmlns:v="urn:schemas-microsoft-com:vml" Requires="v">
                <p:oleObj spid="_x0000_s11724" name="Equation" r:id="rId7" imgW="1854000" imgH="419040" progId="Equation.DSMT4">
                  <p:embed/>
                </p:oleObj>
              </mc:Choice>
              <mc:Fallback>
                <p:oleObj name="Equation" r:id="rId7" imgW="1854000" imgH="419040" progId="Equation.DSMT4">
                  <p:embed/>
                  <p:pic>
                    <p:nvPicPr>
                      <p:cNvPr id="0" name=""/>
                      <p:cNvPicPr/>
                      <p:nvPr/>
                    </p:nvPicPr>
                    <p:blipFill>
                      <a:blip r:embed="rId8"/>
                      <a:stretch>
                        <a:fillRect/>
                      </a:stretch>
                    </p:blipFill>
                    <p:spPr>
                      <a:xfrm>
                        <a:off x="4869483" y="4581128"/>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555608729"/>
              </p:ext>
            </p:extLst>
          </p:nvPr>
        </p:nvGraphicFramePr>
        <p:xfrm>
          <a:off x="1557115" y="2276872"/>
          <a:ext cx="342975" cy="457300"/>
        </p:xfrm>
        <a:graphic>
          <a:graphicData uri="http://schemas.openxmlformats.org/presentationml/2006/ole">
            <mc:AlternateContent xmlns:mc="http://schemas.openxmlformats.org/markup-compatibility/2006">
              <mc:Choice xmlns:v="urn:schemas-microsoft-com:vml" Requires="v">
                <p:oleObj spid="_x0000_s11725" name="Equation" r:id="rId9" imgW="152280" imgH="203040" progId="Equation.DSMT4">
                  <p:embed/>
                </p:oleObj>
              </mc:Choice>
              <mc:Fallback>
                <p:oleObj name="Equation" r:id="rId9" imgW="152280" imgH="203040" progId="Equation.DSMT4">
                  <p:embed/>
                  <p:pic>
                    <p:nvPicPr>
                      <p:cNvPr id="0" name=""/>
                      <p:cNvPicPr/>
                      <p:nvPr/>
                    </p:nvPicPr>
                    <p:blipFill>
                      <a:blip r:embed="rId10"/>
                      <a:stretch>
                        <a:fillRect/>
                      </a:stretch>
                    </p:blipFill>
                    <p:spPr>
                      <a:xfrm>
                        <a:off x="1557115" y="2276872"/>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05524275"/>
              </p:ext>
            </p:extLst>
          </p:nvPr>
        </p:nvGraphicFramePr>
        <p:xfrm>
          <a:off x="7173739" y="5589240"/>
          <a:ext cx="2706688" cy="750888"/>
        </p:xfrm>
        <a:graphic>
          <a:graphicData uri="http://schemas.openxmlformats.org/presentationml/2006/ole">
            <mc:AlternateContent xmlns:mc="http://schemas.openxmlformats.org/markup-compatibility/2006">
              <mc:Choice xmlns:v="urn:schemas-microsoft-com:vml" Requires="v">
                <p:oleObj spid="_x0000_s11726" name="Equation" r:id="rId11" imgW="1422360" imgH="393480" progId="Equation.DSMT4">
                  <p:embed/>
                </p:oleObj>
              </mc:Choice>
              <mc:Fallback>
                <p:oleObj name="Equation" r:id="rId11" imgW="1422360" imgH="393480" progId="Equation.DSMT4">
                  <p:embed/>
                  <p:pic>
                    <p:nvPicPr>
                      <p:cNvPr id="0" name="对象 1"/>
                      <p:cNvPicPr>
                        <a:picLocks noChangeAspect="1" noChangeArrowheads="1"/>
                      </p:cNvPicPr>
                      <p:nvPr/>
                    </p:nvPicPr>
                    <p:blipFill>
                      <a:blip r:embed="rId12"/>
                      <a:srcRect/>
                      <a:stretch>
                        <a:fillRect/>
                      </a:stretch>
                    </p:blipFill>
                    <p:spPr bwMode="auto">
                      <a:xfrm>
                        <a:off x="7173739" y="5589240"/>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82057272"/>
              </p:ext>
            </p:extLst>
          </p:nvPr>
        </p:nvGraphicFramePr>
        <p:xfrm>
          <a:off x="2349203" y="5733256"/>
          <a:ext cx="342900" cy="457200"/>
        </p:xfrm>
        <a:graphic>
          <a:graphicData uri="http://schemas.openxmlformats.org/presentationml/2006/ole">
            <mc:AlternateContent xmlns:mc="http://schemas.openxmlformats.org/markup-compatibility/2006">
              <mc:Choice xmlns:v="urn:schemas-microsoft-com:vml" Requires="v">
                <p:oleObj spid="_x0000_s11727" name="Equation" r:id="rId13" imgW="152280" imgH="203040" progId="Equation.DSMT4">
                  <p:embed/>
                </p:oleObj>
              </mc:Choice>
              <mc:Fallback>
                <p:oleObj name="Equation" r:id="rId13"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203" y="5733256"/>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76566597"/>
              </p:ext>
            </p:extLst>
          </p:nvPr>
        </p:nvGraphicFramePr>
        <p:xfrm>
          <a:off x="2349203" y="3645024"/>
          <a:ext cx="342900" cy="457200"/>
        </p:xfrm>
        <a:graphic>
          <a:graphicData uri="http://schemas.openxmlformats.org/presentationml/2006/ole">
            <mc:AlternateContent xmlns:mc="http://schemas.openxmlformats.org/markup-compatibility/2006">
              <mc:Choice xmlns:v="urn:schemas-microsoft-com:vml" Requires="v">
                <p:oleObj spid="_x0000_s11728" name="Equation" r:id="rId15" imgW="152280" imgH="203040" progId="Equation.DSMT4">
                  <p:embed/>
                </p:oleObj>
              </mc:Choice>
              <mc:Fallback>
                <p:oleObj name="Equation" r:id="rId15"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203" y="3645024"/>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980728"/>
            <a:ext cx="1144927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a:t>
            </a:r>
            <a:r>
              <a:rPr lang="zh-CN" altLang="en-US" sz="2400" dirty="0" smtClean="0">
                <a:latin typeface="Times New Roman" panose="02020603050405020304" pitchFamily="18" charset="0"/>
                <a:ea typeface="宋体" panose="02010600030101010101" pitchFamily="2" charset="-122"/>
              </a:rPr>
              <a:t>如果不</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加权避</a:t>
            </a:r>
            <a:r>
              <a:rPr lang="zh-CN" altLang="en-US" sz="2400" dirty="0">
                <a:latin typeface="Times New Roman" panose="02020603050405020304" pitchFamily="18" charset="0"/>
                <a:ea typeface="宋体" panose="02010600030101010101" pitchFamily="2" charset="-122"/>
              </a:rPr>
              <a:t>险</a:t>
            </a:r>
            <a:r>
              <a:rPr lang="zh-CN" altLang="en-US" sz="2400" dirty="0" smtClean="0">
                <a:latin typeface="Times New Roman" panose="02020603050405020304" pitchFamily="18" charset="0"/>
                <a:ea typeface="宋体" panose="02010600030101010101" pitchFamily="2" charset="-122"/>
              </a:rPr>
              <a:t>方法，</a:t>
            </a:r>
            <a:r>
              <a:rPr lang="zh-CN" altLang="en-US" sz="2400" dirty="0">
                <a:latin typeface="Times New Roman" panose="02020603050405020304" pitchFamily="18" charset="0"/>
                <a:ea typeface="宋体" panose="02010600030101010101" pitchFamily="2" charset="-122"/>
              </a:rPr>
              <a:t>所需合约数为：</a:t>
            </a:r>
            <a:endParaRPr lang="zh-CN" altLang="zh-CN" sz="2800" dirty="0"/>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从</a:t>
            </a:r>
            <a:r>
              <a:rPr lang="zh-CN" altLang="en-US" sz="2400" dirty="0">
                <a:latin typeface="Times New Roman" panose="02020603050405020304" pitchFamily="18" charset="0"/>
                <a:ea typeface="宋体" panose="02010600030101010101" pitchFamily="2" charset="-122"/>
              </a:rPr>
              <a:t>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a:t>
            </a:r>
            <a:r>
              <a:rPr lang="zh-CN" altLang="en-US" sz="2400" dirty="0" smtClean="0">
                <a:latin typeface="Times New Roman" panose="02020603050405020304" pitchFamily="18" charset="0"/>
                <a:ea typeface="宋体" panose="02010600030101010101" pitchFamily="2" charset="-122"/>
              </a:rPr>
              <a:t>合约</a:t>
            </a:r>
            <a:r>
              <a:rPr lang="zh-CN" altLang="en-US" sz="2400" dirty="0">
                <a:latin typeface="Times New Roman" panose="02020603050405020304" pitchFamily="18" charset="0"/>
                <a:ea typeface="宋体" panose="02010600030101010101" pitchFamily="2" charset="-122"/>
              </a:rPr>
              <a:t>做空</a:t>
            </a:r>
            <a:r>
              <a:rPr lang="zh-CN" altLang="en-US" sz="2400" dirty="0" smtClean="0">
                <a:latin typeface="Times New Roman" panose="02020603050405020304" pitchFamily="18" charset="0"/>
                <a:ea typeface="宋体" panose="02010600030101010101" pitchFamily="2" charset="-122"/>
              </a:rPr>
              <a:t>的</a:t>
            </a:r>
            <a:r>
              <a:rPr lang="zh-CN" altLang="en-US" sz="2400" dirty="0">
                <a:latin typeface="Times New Roman" panose="02020603050405020304" pitchFamily="18" charset="0"/>
                <a:ea typeface="宋体" panose="02010600030101010101" pitchFamily="2" charset="-122"/>
              </a:rPr>
              <a:t>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a:t>
            </a:r>
            <a:r>
              <a:rPr lang="zh-CN" altLang="en-US" sz="2400" dirty="0">
                <a:latin typeface="Times New Roman" panose="02020603050405020304" pitchFamily="18" charset="0"/>
                <a:ea typeface="宋体" panose="02010600030101010101" pitchFamily="2" charset="-122"/>
              </a:rPr>
              <a:t>变为做空</a:t>
            </a:r>
            <a:r>
              <a:rPr lang="en-US" altLang="zh-CN" sz="2400" dirty="0" smtClean="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dirty="0" smtClean="0">
                <a:latin typeface="Times New Roman" panose="02020603050405020304" pitchFamily="18" charset="0"/>
                <a:ea typeface="宋体" panose="02010600030101010101" pitchFamily="2" charset="-122"/>
              </a:rPr>
              <a:t>，额外</a:t>
            </a:r>
            <a:r>
              <a:rPr lang="zh-CN" altLang="en-US" sz="2400" dirty="0">
                <a:latin typeface="Times New Roman" panose="02020603050405020304" pitchFamily="18" charset="0"/>
                <a:ea typeface="宋体" panose="02010600030101010101" pitchFamily="2" charset="-122"/>
              </a:rPr>
              <a:t>多加做空</a:t>
            </a:r>
            <a:r>
              <a:rPr lang="en-US" altLang="zh-CN" sz="2400" dirty="0" smtClean="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手合约，虽然此时投资者需要提高保证金额度，但却可以取得更好的风险对冲效果。              </a:t>
            </a:r>
            <a:endParaRPr lang="en-US"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1272998447"/>
              </p:ext>
            </p:extLst>
          </p:nvPr>
        </p:nvGraphicFramePr>
        <p:xfrm>
          <a:off x="3141291" y="1916832"/>
          <a:ext cx="6124575" cy="844550"/>
        </p:xfrm>
        <a:graphic>
          <a:graphicData uri="http://schemas.openxmlformats.org/presentationml/2006/ole">
            <mc:AlternateContent xmlns:mc="http://schemas.openxmlformats.org/markup-compatibility/2006">
              <mc:Choice xmlns:v="urn:schemas-microsoft-com:vml" Requires="v">
                <p:oleObj spid="_x0000_s12444" name="Equation" r:id="rId3" imgW="3047760" imgH="419040" progId="Equation.DSMT4">
                  <p:embed/>
                </p:oleObj>
              </mc:Choice>
              <mc:Fallback>
                <p:oleObj name="Equation" r:id="rId3" imgW="3047760" imgH="419040" progId="Equation.DSMT4">
                  <p:embed/>
                  <p:pic>
                    <p:nvPicPr>
                      <p:cNvPr id="0" name=""/>
                      <p:cNvPicPr/>
                      <p:nvPr/>
                    </p:nvPicPr>
                    <p:blipFill>
                      <a:blip r:embed="rId4"/>
                      <a:stretch>
                        <a:fillRect/>
                      </a:stretch>
                    </p:blipFill>
                    <p:spPr>
                      <a:xfrm>
                        <a:off x="3141291" y="1916832"/>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56895672"/>
              </p:ext>
            </p:extLst>
          </p:nvPr>
        </p:nvGraphicFramePr>
        <p:xfrm>
          <a:off x="6885707" y="1196752"/>
          <a:ext cx="342975" cy="457300"/>
        </p:xfrm>
        <a:graphic>
          <a:graphicData uri="http://schemas.openxmlformats.org/presentationml/2006/ole">
            <mc:AlternateContent xmlns:mc="http://schemas.openxmlformats.org/markup-compatibility/2006">
              <mc:Choice xmlns:v="urn:schemas-microsoft-com:vml" Requires="v">
                <p:oleObj spid="_x0000_s12445"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6885707" y="1196752"/>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25925" y="425484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98963" y="432628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26876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a:solidFill>
                  <a:schemeClr val="tx1"/>
                </a:solidFill>
                <a:latin typeface="微软雅黑" pitchFamily="34" charset="-122"/>
                <a:ea typeface="微软雅黑" pitchFamily="34" charset="-122"/>
              </a:rPr>
              <a:t>套期</a:t>
            </a:r>
            <a:r>
              <a:rPr lang="zh-CN" altLang="en-US" sz="2600" b="1" dirty="0" smtClean="0">
                <a:solidFill>
                  <a:schemeClr val="tx1"/>
                </a:solidFill>
                <a:latin typeface="微软雅黑" pitchFamily="34" charset="-122"/>
                <a:ea typeface="微软雅黑" pitchFamily="34" charset="-122"/>
              </a:rPr>
              <a:t>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223396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基于</a:t>
            </a:r>
            <a:r>
              <a:rPr lang="zh-CN" altLang="en-US" sz="2600" b="1" dirty="0">
                <a:solidFill>
                  <a:schemeClr val="tx1"/>
                </a:solidFill>
                <a:latin typeface="微软雅黑" pitchFamily="34" charset="-122"/>
                <a:ea typeface="微软雅黑" pitchFamily="34" charset="-122"/>
              </a:rPr>
              <a:t>方差模型的套期保值理论</a:t>
            </a:r>
          </a:p>
        </p:txBody>
      </p:sp>
      <p:sp>
        <p:nvSpPr>
          <p:cNvPr id="26" name="圆角矩形 25"/>
          <p:cNvSpPr/>
          <p:nvPr/>
        </p:nvSpPr>
        <p:spPr>
          <a:xfrm>
            <a:off x="4227513" y="322932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33251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34019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231968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a:t>
            </a:r>
            <a:r>
              <a:rPr kumimoji="0" lang="zh-CN" altLang="en-US" sz="5400" b="1" dirty="0" smtClean="0">
                <a:solidFill>
                  <a:schemeClr val="bg1"/>
                </a:solidFill>
                <a:latin typeface="微软雅黑" pitchFamily="34" charset="-122"/>
                <a:ea typeface="微软雅黑" pitchFamily="34" charset="-122"/>
              </a:rPr>
              <a:t>套  期</a:t>
            </a:r>
            <a:r>
              <a:rPr kumimoji="0" lang="zh-CN" altLang="en-US" sz="5400" b="1" dirty="0">
                <a:solidFill>
                  <a:schemeClr val="bg1"/>
                </a:solidFill>
                <a:latin typeface="微软雅黑" pitchFamily="34" charset="-122"/>
                <a:ea typeface="微软雅黑" pitchFamily="34" charset="-122"/>
              </a:rPr>
              <a:t>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09075"/>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41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（一）基于</a:t>
            </a:r>
            <a:r>
              <a:rPr lang="en-US" altLang="zh-CN" sz="4100"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VaR</a:t>
            </a:r>
            <a:r>
              <a:rPr lang="zh-CN" altLang="en-US"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模型的套期保值理论与最优套期保值比率</a:t>
            </a:r>
            <a:endParaRPr lang="en-US" altLang="zh-CN" sz="41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3400" b="1" dirty="0" smtClean="0">
                <a:latin typeface="Times New Roman" panose="02020603050405020304" pitchFamily="18" charset="0"/>
                <a:ea typeface="宋体" panose="02010600030101010101" pitchFamily="2" charset="-122"/>
              </a:rPr>
              <a:t>1. </a:t>
            </a:r>
            <a:r>
              <a:rPr lang="zh-CN" altLang="zh-CN" sz="3400" b="1" dirty="0" smtClean="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a:t>
            </a:r>
            <a:r>
              <a:rPr lang="zh-CN" altLang="zh-CN" sz="3400" b="1" dirty="0" smtClean="0">
                <a:latin typeface="Times New Roman" panose="02020603050405020304" pitchFamily="18" charset="0"/>
                <a:ea typeface="宋体" panose="02010600030101010101" pitchFamily="2" charset="-122"/>
              </a:rPr>
              <a:t>理论</a:t>
            </a:r>
            <a:endParaRPr lang="en-US" altLang="zh-CN" sz="3400"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针对</a:t>
            </a:r>
            <a:r>
              <a:rPr lang="zh-CN" altLang="en-US" sz="2800" dirty="0">
                <a:latin typeface="Times New Roman" panose="02020603050405020304" pitchFamily="18" charset="0"/>
                <a:ea typeface="宋体" panose="02010600030101010101" pitchFamily="2" charset="-122"/>
              </a:rPr>
              <a:t>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a:t>
            </a:r>
            <a:r>
              <a:rPr lang="zh-CN" altLang="en-US" sz="2800" dirty="0" smtClean="0">
                <a:latin typeface="Times New Roman" panose="02020603050405020304" pitchFamily="18" charset="0"/>
                <a:ea typeface="宋体" panose="02010600030101010101" pitchFamily="2" charset="-122"/>
              </a:rPr>
              <a:t> （大</a:t>
            </a:r>
            <a:r>
              <a:rPr lang="zh-CN" altLang="en-US" sz="2800" dirty="0">
                <a:latin typeface="Times New Roman" panose="02020603050405020304" pitchFamily="18" charset="0"/>
                <a:ea typeface="宋体" panose="02010600030101010101" pitchFamily="2" charset="-122"/>
              </a:rPr>
              <a:t>概率）下，收益率 </a:t>
            </a:r>
            <a:r>
              <a:rPr lang="zh-CN" altLang="en-US" sz="2800" dirty="0" smtClean="0">
                <a:latin typeface="Times New Roman" panose="02020603050405020304" pitchFamily="18" charset="0"/>
                <a:ea typeface="宋体" panose="02010600030101010101" pitchFamily="2" charset="-122"/>
              </a:rPr>
              <a:t>     低于              的</a:t>
            </a:r>
            <a:r>
              <a:rPr lang="zh-CN" altLang="en-US" sz="2800" dirty="0">
                <a:latin typeface="Times New Roman" panose="02020603050405020304" pitchFamily="18" charset="0"/>
                <a:ea typeface="宋体" panose="02010600030101010101" pitchFamily="2" charset="-122"/>
              </a:rPr>
              <a:t>概率为 ，即</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6-10</a:t>
            </a:r>
            <a:r>
              <a:rPr lang="zh-CN"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r>
              <a:rPr lang="zh-CN" altLang="zh-CN"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6-11</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6-12</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234827504"/>
              </p:ext>
            </p:extLst>
          </p:nvPr>
        </p:nvGraphicFramePr>
        <p:xfrm>
          <a:off x="5589563" y="2492896"/>
          <a:ext cx="1016546" cy="432145"/>
        </p:xfrm>
        <a:graphic>
          <a:graphicData uri="http://schemas.openxmlformats.org/presentationml/2006/ole">
            <mc:AlternateContent xmlns:mc="http://schemas.openxmlformats.org/markup-compatibility/2006">
              <mc:Choice xmlns:v="urn:schemas-microsoft-com:vml" Requires="v">
                <p:oleObj spid="_x0000_s13800"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5589563" y="2492896"/>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5580716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spid="_x0000_s13801"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64385372"/>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spid="_x0000_s13802"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260353181"/>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spid="_x0000_s13803" name="Equation" r:id="rId9" imgW="3695400" imgH="444240" progId="Equation.DSMT4">
                  <p:embed/>
                </p:oleObj>
              </mc:Choice>
              <mc:Fallback>
                <p:oleObj name="Equation" r:id="rId9" imgW="3695400" imgH="444240" progId="Equation.DSMT4">
                  <p:embed/>
                  <p:pic>
                    <p:nvPicPr>
                      <p:cNvPr id="0" name=""/>
                      <p:cNvPicPr/>
                      <p:nvPr/>
                    </p:nvPicPr>
                    <p:blipFill>
                      <a:blip r:embed="rId10"/>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90192433"/>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spid="_x0000_s13804" name="Equation" r:id="rId11" imgW="1739880" imgH="444240" progId="Equation.DSMT4">
                  <p:embed/>
                </p:oleObj>
              </mc:Choice>
              <mc:Fallback>
                <p:oleObj name="Equation" r:id="rId11" imgW="1739880" imgH="444240" progId="Equation.DSMT4">
                  <p:embed/>
                  <p:pic>
                    <p:nvPicPr>
                      <p:cNvPr id="0" name=""/>
                      <p:cNvPicPr/>
                      <p:nvPr/>
                    </p:nvPicPr>
                    <p:blipFill>
                      <a:blip r:embed="rId12"/>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63788"/>
              </p:ext>
            </p:extLst>
          </p:nvPr>
        </p:nvGraphicFramePr>
        <p:xfrm>
          <a:off x="4302125" y="3021013"/>
          <a:ext cx="3800475" cy="552450"/>
        </p:xfrm>
        <a:graphic>
          <a:graphicData uri="http://schemas.openxmlformats.org/presentationml/2006/ole">
            <mc:AlternateContent xmlns:mc="http://schemas.openxmlformats.org/markup-compatibility/2006">
              <mc:Choice xmlns:v="urn:schemas-microsoft-com:vml" Requires="v">
                <p:oleObj spid="_x0000_s13805" name="Equation" r:id="rId13" imgW="1663560" imgH="241200" progId="Equation.DSMT4">
                  <p:embed/>
                </p:oleObj>
              </mc:Choice>
              <mc:Fallback>
                <p:oleObj name="Equation" r:id="rId13" imgW="1663560" imgH="241200" progId="Equation.DSMT4">
                  <p:embed/>
                  <p:pic>
                    <p:nvPicPr>
                      <p:cNvPr id="0" name=""/>
                      <p:cNvPicPr/>
                      <p:nvPr/>
                    </p:nvPicPr>
                    <p:blipFill>
                      <a:blip r:embed="rId14"/>
                      <a:stretch>
                        <a:fillRect/>
                      </a:stretch>
                    </p:blipFill>
                    <p:spPr>
                      <a:xfrm>
                        <a:off x="4302125" y="3021013"/>
                        <a:ext cx="3800475"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smtClean="0"/>
              <a:t>由</a:t>
            </a:r>
            <a:r>
              <a:rPr lang="en-US" altLang="zh-CN" sz="2400" dirty="0" smtClean="0"/>
              <a:t>                              </a:t>
            </a:r>
            <a:r>
              <a:rPr lang="zh-CN" altLang="zh-CN" sz="2400" dirty="0" smtClean="0"/>
              <a:t>，</a:t>
            </a:r>
            <a:r>
              <a:rPr lang="zh-CN" altLang="zh-CN" sz="2400" dirty="0"/>
              <a:t>则：</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6-13</a:t>
            </a:r>
            <a:r>
              <a:rPr lang="zh-CN" altLang="zh-CN" sz="2400" dirty="0" smtClean="0">
                <a:latin typeface="Times New Roman" panose="02020603050405020304" pitchFamily="18" charset="0"/>
                <a:ea typeface="宋体" panose="02010600030101010101" pitchFamily="2" charset="-122"/>
              </a:rPr>
              <a:t>） </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p>
          <a:p>
            <a:pPr indent="457200">
              <a:lnSpc>
                <a:spcPct val="150000"/>
              </a:lnSpc>
            </a:pPr>
            <a:r>
              <a:rPr lang="zh-CN" altLang="en-US" sz="2400" dirty="0" smtClean="0"/>
              <a:t>故此，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6-14</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zh-CN" sz="2400" dirty="0"/>
              <a:t>其中，</a:t>
            </a:r>
            <a:r>
              <a:rPr lang="en-US" altLang="zh-CN" sz="2400" dirty="0"/>
              <a:t> </a:t>
            </a:r>
            <a:r>
              <a:rPr lang="en-US" altLang="zh-CN" sz="2400" dirty="0" smtClean="0"/>
              <a:t>           </a:t>
            </a:r>
            <a:r>
              <a:rPr lang="zh-CN" altLang="zh-CN" sz="2400" dirty="0" smtClean="0"/>
              <a:t>表示</a:t>
            </a:r>
            <a:r>
              <a:rPr lang="zh-CN" altLang="zh-CN" sz="2400" dirty="0"/>
              <a:t>标准正态分布</a:t>
            </a:r>
            <a:r>
              <a:rPr lang="en-US" altLang="zh-CN" sz="2400" dirty="0"/>
              <a:t> </a:t>
            </a:r>
            <a:r>
              <a:rPr lang="en-US" altLang="zh-CN" sz="2400" dirty="0" smtClean="0"/>
              <a:t>    </a:t>
            </a:r>
            <a:r>
              <a:rPr lang="zh-CN" altLang="zh-CN" sz="2400" dirty="0" smtClean="0"/>
              <a:t>分位数</a:t>
            </a:r>
            <a:r>
              <a:rPr lang="zh-CN" altLang="zh-CN" sz="2400" dirty="0"/>
              <a:t>。</a:t>
            </a:r>
          </a:p>
          <a:p>
            <a:pPr indent="457200">
              <a:lnSpc>
                <a:spcPct val="150000"/>
              </a:lnSpc>
            </a:pPr>
            <a:r>
              <a:rPr lang="zh-CN" altLang="zh-CN" sz="2400" dirty="0"/>
              <a:t>故此，代入可得：</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6-15</a:t>
            </a:r>
            <a:r>
              <a:rPr lang="zh-CN" altLang="zh-CN"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666893048"/>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spid="_x0000_s14802" name="Equation" r:id="rId3" imgW="1002960" imgH="215640" progId="Equation.DSMT4">
                  <p:embed/>
                </p:oleObj>
              </mc:Choice>
              <mc:Fallback>
                <p:oleObj name="Equation" r:id="rId3" imgW="1002960" imgH="215640" progId="Equation.DSMT4">
                  <p:embed/>
                  <p:pic>
                    <p:nvPicPr>
                      <p:cNvPr id="0" name=""/>
                      <p:cNvPicPr/>
                      <p:nvPr/>
                    </p:nvPicPr>
                    <p:blipFill>
                      <a:blip r:embed="rId4"/>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70228791"/>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spid="_x0000_s14803" name="Equation" r:id="rId5" imgW="1790640" imgH="228600" progId="Equation.DSMT4">
                  <p:embed/>
                </p:oleObj>
              </mc:Choice>
              <mc:Fallback>
                <p:oleObj name="Equation" r:id="rId5" imgW="1790640" imgH="228600" progId="Equation.DSMT4">
                  <p:embed/>
                  <p:pic>
                    <p:nvPicPr>
                      <p:cNvPr id="0" name=""/>
                      <p:cNvPicPr/>
                      <p:nvPr/>
                    </p:nvPicPr>
                    <p:blipFill>
                      <a:blip r:embed="rId6"/>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38220794"/>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spid="_x0000_s14804" name="Equation" r:id="rId7" imgW="3225600" imgH="253800" progId="Equation.DSMT4">
                  <p:embed/>
                </p:oleObj>
              </mc:Choice>
              <mc:Fallback>
                <p:oleObj name="Equation" r:id="rId7" imgW="3225600" imgH="253800" progId="Equation.DSMT4">
                  <p:embed/>
                  <p:pic>
                    <p:nvPicPr>
                      <p:cNvPr id="0" name=""/>
                      <p:cNvPicPr/>
                      <p:nvPr/>
                    </p:nvPicPr>
                    <p:blipFill>
                      <a:blip r:embed="rId8"/>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05082578"/>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spid="_x0000_s14805" name="Equation" r:id="rId9" imgW="3581280" imgH="444240" progId="Equation.DSMT4">
                  <p:embed/>
                </p:oleObj>
              </mc:Choice>
              <mc:Fallback>
                <p:oleObj name="Equation" r:id="rId9" imgW="3581280" imgH="444240" progId="Equation.DSMT4">
                  <p:embed/>
                  <p:pic>
                    <p:nvPicPr>
                      <p:cNvPr id="0" name=""/>
                      <p:cNvPicPr/>
                      <p:nvPr/>
                    </p:nvPicPr>
                    <p:blipFill>
                      <a:blip r:embed="rId10"/>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921147213"/>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spid="_x0000_s14806"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199505392"/>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spid="_x0000_s14807" name="Equation" r:id="rId13" imgW="139680" imgH="126720" progId="Equation.DSMT4">
                  <p:embed/>
                </p:oleObj>
              </mc:Choice>
              <mc:Fallback>
                <p:oleObj name="Equation" r:id="rId13" imgW="139680" imgH="126720" progId="Equation.DSMT4">
                  <p:embed/>
                  <p:pic>
                    <p:nvPicPr>
                      <p:cNvPr id="0" name="对象 7"/>
                      <p:cNvPicPr>
                        <a:picLocks noChangeAspect="1" noChangeArrowheads="1"/>
                      </p:cNvPicPr>
                      <p:nvPr/>
                    </p:nvPicPr>
                    <p:blipFill>
                      <a:blip r:embed="rId14"/>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a:t>
            </a:r>
            <a:r>
              <a:rPr lang="zh-CN" altLang="en-US" sz="2600" b="1" dirty="0" smtClean="0">
                <a:latin typeface="Times New Roman" panose="02020603050405020304" pitchFamily="18" charset="0"/>
                <a:ea typeface="宋体" panose="02010600030101010101" pitchFamily="2" charset="-122"/>
              </a:rPr>
              <a:t>比率</a:t>
            </a:r>
            <a:endParaRPr lang="en-US" altLang="zh-CN" sz="2600" b="1" dirty="0" smtClean="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模型的最优套期保值比率，令</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6-15</a:t>
            </a:r>
            <a:r>
              <a:rPr lang="zh-CN" altLang="en-US" sz="2200" dirty="0" smtClean="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式</a:t>
            </a:r>
            <a:r>
              <a:rPr lang="zh-CN" altLang="en-US" sz="2200" dirty="0" smtClean="0">
                <a:latin typeface="Times New Roman" panose="02020603050405020304" pitchFamily="18" charset="0"/>
                <a:ea typeface="宋体" panose="02010600030101010101" pitchFamily="2" charset="-122"/>
              </a:rPr>
              <a:t>对</a:t>
            </a:r>
            <a:r>
              <a:rPr lang="en-US" altLang="zh-CN" sz="2200" b="1"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的</a:t>
            </a:r>
            <a:r>
              <a:rPr lang="zh-CN" altLang="en-US" sz="2200" dirty="0">
                <a:latin typeface="Times New Roman" panose="02020603050405020304" pitchFamily="18" charset="0"/>
                <a:ea typeface="宋体" panose="02010600030101010101" pitchFamily="2" charset="-122"/>
              </a:rPr>
              <a:t>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6-16</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6-17</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求解</a:t>
            </a:r>
            <a:r>
              <a:rPr lang="zh-CN" altLang="en-US" sz="2200" dirty="0">
                <a:latin typeface="Times New Roman" panose="02020603050405020304" pitchFamily="18" charset="0"/>
                <a:ea typeface="宋体" panose="02010600030101010101" pitchFamily="2" charset="-122"/>
              </a:rPr>
              <a:t>得到</a:t>
            </a:r>
            <a:r>
              <a:rPr lang="zh-CN" altLang="en-US" sz="2200" dirty="0" smtClean="0">
                <a:latin typeface="Times New Roman" panose="02020603050405020304" pitchFamily="18" charset="0"/>
                <a:ea typeface="宋体" panose="02010600030101010101" pitchFamily="2" charset="-122"/>
              </a:rPr>
              <a:t>：                                                                                                                    </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6-18</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401106384"/>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spid="_x0000_s15597"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81672199"/>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spid="_x0000_s15598" name="Equation" r:id="rId5" imgW="2908080" imgH="1282680" progId="Equation.DSMT4">
                  <p:embed/>
                </p:oleObj>
              </mc:Choice>
              <mc:Fallback>
                <p:oleObj name="Equation" r:id="rId5" imgW="2908080" imgH="1282680" progId="Equation.DSMT4">
                  <p:embed/>
                  <p:pic>
                    <p:nvPicPr>
                      <p:cNvPr id="0" name=""/>
                      <p:cNvPicPr/>
                      <p:nvPr/>
                    </p:nvPicPr>
                    <p:blipFill>
                      <a:blip r:embed="rId6"/>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45323813"/>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spid="_x0000_s15599" name="Equation" r:id="rId7" imgW="2781000" imgH="583920" progId="Equation.DSMT4">
                  <p:embed/>
                </p:oleObj>
              </mc:Choice>
              <mc:Fallback>
                <p:oleObj name="Equation" r:id="rId7" imgW="2781000" imgH="583920" progId="Equation.DSMT4">
                  <p:embed/>
                  <p:pic>
                    <p:nvPicPr>
                      <p:cNvPr id="0" name=""/>
                      <p:cNvPicPr/>
                      <p:nvPr/>
                    </p:nvPicPr>
                    <p:blipFill>
                      <a:blip r:embed="rId8"/>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6-19</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t>因为</a:t>
            </a:r>
            <a:r>
              <a:rPr lang="en-US" altLang="zh-CN" sz="2200" dirty="0" smtClean="0"/>
              <a:t>            </a:t>
            </a:r>
            <a:r>
              <a:rPr lang="zh-CN" altLang="zh-CN" sz="2200" dirty="0"/>
              <a:t>，则：</a:t>
            </a: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6-20</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故此</a:t>
            </a:r>
            <a:r>
              <a:rPr lang="zh-CN" altLang="en-US" sz="2200" dirty="0">
                <a:latin typeface="Times New Roman" panose="02020603050405020304" pitchFamily="18" charset="0"/>
                <a:ea typeface="宋体" panose="02010600030101010101" pitchFamily="2" charset="-122"/>
              </a:rPr>
              <a:t>，由一阶偏导等于零，二阶偏导大于零可知在 </a:t>
            </a:r>
            <a:r>
              <a:rPr lang="zh-CN" altLang="en-US" sz="2200" dirty="0" smtClean="0">
                <a:latin typeface="Times New Roman" panose="02020603050405020304" pitchFamily="18" charset="0"/>
                <a:ea typeface="宋体" panose="02010600030101010101" pitchFamily="2" charset="-122"/>
              </a:rPr>
              <a:t>            处</a:t>
            </a:r>
            <a:r>
              <a:rPr lang="zh-CN" altLang="en-US" sz="2200" dirty="0">
                <a:latin typeface="Times New Roman" panose="02020603050405020304" pitchFamily="18" charset="0"/>
                <a:ea typeface="宋体" panose="02010600030101010101" pitchFamily="2" charset="-122"/>
              </a:rPr>
              <a:t>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smtClean="0">
                <a:latin typeface="Times New Roman" panose="02020603050405020304" pitchFamily="18" charset="0"/>
                <a:ea typeface="宋体" panose="02010600030101010101" pitchFamily="2" charset="-122"/>
              </a:rPr>
              <a:t>                                                                                                                                                          </a:t>
            </a:r>
          </a:p>
          <a:p>
            <a:pPr indent="457200">
              <a:lnSpc>
                <a:spcPct val="150000"/>
              </a:lnSpc>
              <a:spcBef>
                <a:spcPts val="2400"/>
              </a:spcBef>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6-21</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571766081"/>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spid="_x0000_s16766" name="Equation" r:id="rId3" imgW="2616120" imgH="558720" progId="Equation.DSMT4">
                  <p:embed/>
                </p:oleObj>
              </mc:Choice>
              <mc:Fallback>
                <p:oleObj name="Equation" r:id="rId3" imgW="2616120" imgH="558720" progId="Equation.DSMT4">
                  <p:embed/>
                  <p:pic>
                    <p:nvPicPr>
                      <p:cNvPr id="0" name=""/>
                      <p:cNvPicPr/>
                      <p:nvPr/>
                    </p:nvPicPr>
                    <p:blipFill>
                      <a:blip r:embed="rId4"/>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05381050"/>
              </p:ext>
            </p:extLst>
          </p:nvPr>
        </p:nvGraphicFramePr>
        <p:xfrm>
          <a:off x="2997275" y="2564904"/>
          <a:ext cx="6374422" cy="936104"/>
        </p:xfrm>
        <a:graphic>
          <a:graphicData uri="http://schemas.openxmlformats.org/presentationml/2006/ole">
            <mc:AlternateContent xmlns:mc="http://schemas.openxmlformats.org/markup-compatibility/2006">
              <mc:Choice xmlns:v="urn:schemas-microsoft-com:vml" Requires="v">
                <p:oleObj spid="_x0000_s16767" name="Equation" r:id="rId5" imgW="3454200" imgH="507960" progId="Equation.DSMT4">
                  <p:embed/>
                </p:oleObj>
              </mc:Choice>
              <mc:Fallback>
                <p:oleObj name="Equation" r:id="rId5" imgW="3454200" imgH="507960" progId="Equation.DSMT4">
                  <p:embed/>
                  <p:pic>
                    <p:nvPicPr>
                      <p:cNvPr id="0" name=""/>
                      <p:cNvPicPr/>
                      <p:nvPr/>
                    </p:nvPicPr>
                    <p:blipFill>
                      <a:blip r:embed="rId6"/>
                      <a:stretch>
                        <a:fillRect/>
                      </a:stretch>
                    </p:blipFill>
                    <p:spPr>
                      <a:xfrm>
                        <a:off x="2997275" y="2564904"/>
                        <a:ext cx="6374422" cy="936104"/>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spid="_x0000_s16768" name="Equation" r:id="rId7" imgW="330120" imgH="215640" progId="Equation.DSMT4">
                  <p:embed/>
                </p:oleObj>
              </mc:Choice>
              <mc:Fallback>
                <p:oleObj name="Equation" r:id="rId7" imgW="330120" imgH="215640" progId="Equation.DSMT4">
                  <p:embed/>
                  <p:pic>
                    <p:nvPicPr>
                      <p:cNvPr id="0" name=""/>
                      <p:cNvPicPr/>
                      <p:nvPr/>
                    </p:nvPicPr>
                    <p:blipFill>
                      <a:blip r:embed="rId8"/>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739004944"/>
              </p:ext>
            </p:extLst>
          </p:nvPr>
        </p:nvGraphicFramePr>
        <p:xfrm>
          <a:off x="3352800" y="5084763"/>
          <a:ext cx="4818063" cy="866775"/>
        </p:xfrm>
        <a:graphic>
          <a:graphicData uri="http://schemas.openxmlformats.org/presentationml/2006/ole">
            <mc:AlternateContent xmlns:mc="http://schemas.openxmlformats.org/markup-compatibility/2006">
              <mc:Choice xmlns:v="urn:schemas-microsoft-com:vml" Requires="v">
                <p:oleObj spid="_x0000_s16769" name="Equation" r:id="rId9" imgW="2819160" imgH="507960" progId="Equation.DSMT4">
                  <p:embed/>
                </p:oleObj>
              </mc:Choice>
              <mc:Fallback>
                <p:oleObj name="Equation" r:id="rId9" imgW="2819160" imgH="507960" progId="Equation.DSMT4">
                  <p:embed/>
                  <p:pic>
                    <p:nvPicPr>
                      <p:cNvPr id="0" name="对象 6"/>
                      <p:cNvPicPr>
                        <a:picLocks noChangeAspect="1" noChangeArrowheads="1"/>
                      </p:cNvPicPr>
                      <p:nvPr/>
                    </p:nvPicPr>
                    <p:blipFill>
                      <a:blip r:embed="rId10"/>
                      <a:srcRect/>
                      <a:stretch>
                        <a:fillRect/>
                      </a:stretch>
                    </p:blipFill>
                    <p:spPr bwMode="auto">
                      <a:xfrm>
                        <a:off x="3352800" y="5084763"/>
                        <a:ext cx="48180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07535996"/>
              </p:ext>
            </p:extLst>
          </p:nvPr>
        </p:nvGraphicFramePr>
        <p:xfrm>
          <a:off x="7173193" y="4077072"/>
          <a:ext cx="865187" cy="382588"/>
        </p:xfrm>
        <a:graphic>
          <a:graphicData uri="http://schemas.openxmlformats.org/presentationml/2006/ole">
            <mc:AlternateContent xmlns:mc="http://schemas.openxmlformats.org/markup-compatibility/2006">
              <mc:Choice xmlns:v="urn:schemas-microsoft-com:vml" Requires="v">
                <p:oleObj spid="_x0000_s16770" name="Equation" r:id="rId11" imgW="545760" imgH="241200" progId="Equation.DSMT4">
                  <p:embed/>
                </p:oleObj>
              </mc:Choice>
              <mc:Fallback>
                <p:oleObj name="Equation" r:id="rId11" imgW="545760" imgH="241200" progId="Equation.DSMT4">
                  <p:embed/>
                  <p:pic>
                    <p:nvPicPr>
                      <p:cNvPr id="0" name=""/>
                      <p:cNvPicPr/>
                      <p:nvPr/>
                    </p:nvPicPr>
                    <p:blipFill>
                      <a:blip r:embed="rId12"/>
                      <a:stretch>
                        <a:fillRect/>
                      </a:stretch>
                    </p:blipFill>
                    <p:spPr>
                      <a:xfrm>
                        <a:off x="7173193" y="4077072"/>
                        <a:ext cx="865187" cy="382588"/>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8963" y="836712"/>
            <a:ext cx="11731745"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因为          ，则有：</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6-22</a:t>
            </a:r>
            <a:r>
              <a:rPr lang="zh-CN" altLang="en-US" sz="2200" dirty="0" smtClean="0">
                <a:latin typeface="Times New Roman" panose="02020603050405020304" pitchFamily="18" charset="0"/>
                <a:ea typeface="宋体" panose="02010600030101010101" pitchFamily="2" charset="-122"/>
              </a:rPr>
              <a:t>）</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 其中，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纯套期保值部分，跟最小方差套期比一样，其主要是针对市场实际价格风险而采取的套期保值策略，无风险偏好</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投机需求部分</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表示</a:t>
            </a:r>
            <a:r>
              <a:rPr lang="zh-CN" altLang="zh-CN" sz="2200" dirty="0">
                <a:latin typeface="Times New Roman" panose="02020603050405020304" pitchFamily="18" charset="0"/>
                <a:ea typeface="宋体" panose="02010600030101010101" pitchFamily="2" charset="-122"/>
              </a:rPr>
              <a:t>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en-US" altLang="zh-CN" sz="2200" dirty="0">
                <a:latin typeface="Times New Roman" panose="02020603050405020304" pitchFamily="18" charset="0"/>
                <a:ea typeface="宋体" panose="02010600030101010101" pitchFamily="2" charset="-122"/>
              </a:rPr>
              <a:t> </a:t>
            </a:r>
            <a:r>
              <a:rPr lang="en-US" altLang="zh-CN" sz="2200" i="1" dirty="0" smtClean="0">
                <a:latin typeface="Times New Roman" panose="02020603050405020304" pitchFamily="18" charset="0"/>
                <a:ea typeface="宋体" panose="02010600030101010101" pitchFamily="2" charset="-122"/>
              </a:rPr>
              <a:t>h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可见</a:t>
            </a:r>
            <a:r>
              <a:rPr lang="zh-CN" altLang="zh-CN"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803564475"/>
              </p:ext>
            </p:extLst>
          </p:nvPr>
        </p:nvGraphicFramePr>
        <p:xfrm>
          <a:off x="765027" y="3501008"/>
          <a:ext cx="2808312" cy="667539"/>
        </p:xfrm>
        <a:graphic>
          <a:graphicData uri="http://schemas.openxmlformats.org/presentationml/2006/ole">
            <mc:AlternateContent xmlns:mc="http://schemas.openxmlformats.org/markup-compatibility/2006">
              <mc:Choice xmlns:v="urn:schemas-microsoft-com:vml" Requires="v">
                <p:oleObj spid="_x0000_s17868" name="Equation" r:id="rId3" imgW="2133360" imgH="507960" progId="Equation.DSMT4">
                  <p:embed/>
                </p:oleObj>
              </mc:Choice>
              <mc:Fallback>
                <p:oleObj name="Equation" r:id="rId3" imgW="2133360" imgH="507960" progId="Equation.DSMT4">
                  <p:embed/>
                  <p:pic>
                    <p:nvPicPr>
                      <p:cNvPr id="0" name=""/>
                      <p:cNvPicPr/>
                      <p:nvPr/>
                    </p:nvPicPr>
                    <p:blipFill>
                      <a:blip r:embed="rId4"/>
                      <a:stretch>
                        <a:fillRect/>
                      </a:stretch>
                    </p:blipFill>
                    <p:spPr>
                      <a:xfrm>
                        <a:off x="765027" y="3501008"/>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943883447"/>
              </p:ext>
            </p:extLst>
          </p:nvPr>
        </p:nvGraphicFramePr>
        <p:xfrm>
          <a:off x="1341091" y="980728"/>
          <a:ext cx="678818" cy="443584"/>
        </p:xfrm>
        <a:graphic>
          <a:graphicData uri="http://schemas.openxmlformats.org/presentationml/2006/ole">
            <mc:AlternateContent xmlns:mc="http://schemas.openxmlformats.org/markup-compatibility/2006">
              <mc:Choice xmlns:v="urn:schemas-microsoft-com:vml" Requires="v">
                <p:oleObj spid="_x0000_s17869"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341091"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87024466"/>
              </p:ext>
            </p:extLst>
          </p:nvPr>
        </p:nvGraphicFramePr>
        <p:xfrm>
          <a:off x="1629123" y="1988840"/>
          <a:ext cx="563562" cy="652462"/>
        </p:xfrm>
        <a:graphic>
          <a:graphicData uri="http://schemas.openxmlformats.org/presentationml/2006/ole">
            <mc:AlternateContent xmlns:mc="http://schemas.openxmlformats.org/markup-compatibility/2006">
              <mc:Choice xmlns:v="urn:schemas-microsoft-com:vml" Requires="v">
                <p:oleObj spid="_x0000_s17870" name="Equation" r:id="rId7" imgW="330120" imgH="380880" progId="Equation.DSMT4">
                  <p:embed/>
                </p:oleObj>
              </mc:Choice>
              <mc:Fallback>
                <p:oleObj name="Equation" r:id="rId7" imgW="330120" imgH="380880" progId="Equation.DSMT4">
                  <p:embed/>
                  <p:pic>
                    <p:nvPicPr>
                      <p:cNvPr id="0" name=""/>
                      <p:cNvPicPr>
                        <a:picLocks noChangeAspect="1" noChangeArrowheads="1"/>
                      </p:cNvPicPr>
                      <p:nvPr/>
                    </p:nvPicPr>
                    <p:blipFill>
                      <a:blip r:embed="rId8"/>
                      <a:srcRect/>
                      <a:stretch>
                        <a:fillRect/>
                      </a:stretch>
                    </p:blipFill>
                    <p:spPr bwMode="auto">
                      <a:xfrm>
                        <a:off x="1629123" y="198884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36916095"/>
              </p:ext>
            </p:extLst>
          </p:nvPr>
        </p:nvGraphicFramePr>
        <p:xfrm>
          <a:off x="3497263" y="1052513"/>
          <a:ext cx="4775200" cy="866775"/>
        </p:xfrm>
        <a:graphic>
          <a:graphicData uri="http://schemas.openxmlformats.org/presentationml/2006/ole">
            <mc:AlternateContent xmlns:mc="http://schemas.openxmlformats.org/markup-compatibility/2006">
              <mc:Choice xmlns:v="urn:schemas-microsoft-com:vml" Requires="v">
                <p:oleObj spid="_x0000_s17871" name="Equation" r:id="rId9" imgW="2793960" imgH="507960" progId="Equation.DSMT4">
                  <p:embed/>
                </p:oleObj>
              </mc:Choice>
              <mc:Fallback>
                <p:oleObj name="Equation" r:id="rId9" imgW="2793960" imgH="507960" progId="Equation.DSMT4">
                  <p:embed/>
                  <p:pic>
                    <p:nvPicPr>
                      <p:cNvPr id="0" name=""/>
                      <p:cNvPicPr>
                        <a:picLocks noChangeAspect="1" noChangeArrowheads="1"/>
                      </p:cNvPicPr>
                      <p:nvPr/>
                    </p:nvPicPr>
                    <p:blipFill>
                      <a:blip r:embed="rId10"/>
                      <a:srcRect/>
                      <a:stretch>
                        <a:fillRect/>
                      </a:stretch>
                    </p:blipFill>
                    <p:spPr bwMode="auto">
                      <a:xfrm>
                        <a:off x="3497263" y="1052513"/>
                        <a:ext cx="47752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70651899"/>
              </p:ext>
            </p:extLst>
          </p:nvPr>
        </p:nvGraphicFramePr>
        <p:xfrm>
          <a:off x="693019" y="4819891"/>
          <a:ext cx="288032" cy="265293"/>
        </p:xfrm>
        <a:graphic>
          <a:graphicData uri="http://schemas.openxmlformats.org/presentationml/2006/ole">
            <mc:AlternateContent xmlns:mc="http://schemas.openxmlformats.org/markup-compatibility/2006">
              <mc:Choice xmlns:v="urn:schemas-microsoft-com:vml" Requires="v">
                <p:oleObj spid="_x0000_s17872"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693019" y="4819891"/>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66188203"/>
              </p:ext>
            </p:extLst>
          </p:nvPr>
        </p:nvGraphicFramePr>
        <p:xfrm>
          <a:off x="4653459" y="4313755"/>
          <a:ext cx="290291" cy="267373"/>
        </p:xfrm>
        <a:graphic>
          <a:graphicData uri="http://schemas.openxmlformats.org/presentationml/2006/ole">
            <mc:AlternateContent xmlns:mc="http://schemas.openxmlformats.org/markup-compatibility/2006">
              <mc:Choice xmlns:v="urn:schemas-microsoft-com:vml" Requires="v">
                <p:oleObj spid="_x0000_s17873" name="Equation" r:id="rId13" imgW="152280" imgH="139680" progId="Equation.DSMT4">
                  <p:embed/>
                </p:oleObj>
              </mc:Choice>
              <mc:Fallback>
                <p:oleObj name="Equation" r:id="rId13" imgW="152280" imgH="139680"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3459" y="4313755"/>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7637" y="612140"/>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（二）基于</a:t>
            </a:r>
            <a:r>
              <a:rPr lang="en-US" altLang="zh-CN" b="1" dirty="0" err="1">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VaR</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模型套期保值理论的优势与</a:t>
            </a: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局限</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a:lnSpc>
                <a:spcPct val="170000"/>
              </a:lnSpc>
            </a:pPr>
            <a:r>
              <a:rPr lang="en-US" altLang="zh-CN" sz="26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 </a:t>
            </a:r>
            <a:r>
              <a:rPr lang="en-US" altLang="zh-CN" sz="26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 </a:t>
            </a:r>
            <a:r>
              <a:rPr lang="en-US" altLang="zh-CN" sz="2600" b="1" dirty="0" smtClean="0"/>
              <a:t>1. </a:t>
            </a:r>
            <a:r>
              <a:rPr lang="zh-CN" altLang="zh-CN" sz="2600" b="1" dirty="0" smtClean="0"/>
              <a:t>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a:t>
            </a:r>
            <a:r>
              <a:rPr lang="zh-CN" altLang="en-US" sz="2000" b="1" dirty="0" smtClean="0"/>
              <a:t>额找出</a:t>
            </a:r>
            <a:r>
              <a:rPr lang="zh-CN" altLang="en-US" sz="2000" b="1" dirty="0"/>
              <a:t>最优套期保值比率</a:t>
            </a:r>
          </a:p>
        </p:txBody>
      </p:sp>
    </p:spTree>
    <p:extLst>
      <p:ext uri="{BB962C8B-B14F-4D97-AF65-F5344CB8AC3E}">
        <p14:creationId xmlns:p14="http://schemas.microsoft.com/office/powerpoint/2010/main" val="326157589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基于</a:t>
            </a:r>
            <a:r>
              <a:rPr lang="en-US" altLang="zh-CN" sz="2200" b="1" dirty="0" err="1" smtClean="0"/>
              <a:t>VaR</a:t>
            </a:r>
            <a:r>
              <a:rPr lang="zh-CN" altLang="en-US" sz="2200" b="1" dirty="0" smtClean="0"/>
              <a:t>模型</a:t>
            </a:r>
            <a:r>
              <a:rPr lang="zh-CN" altLang="en-US" sz="2200" b="1" dirty="0"/>
              <a:t>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a:t>
            </a:r>
            <a:r>
              <a:rPr lang="zh-CN" altLang="en-US" sz="2000" b="1" dirty="0" smtClean="0">
                <a:latin typeface="Times New Roman" panose="02020603050405020304" pitchFamily="18" charset="0"/>
                <a:ea typeface="宋体" panose="02010600030101010101" pitchFamily="2" charset="-122"/>
              </a:rPr>
              <a:t>呈现</a:t>
            </a:r>
            <a:r>
              <a:rPr lang="zh-CN" altLang="en-US" sz="2000" b="1" dirty="0">
                <a:latin typeface="Times New Roman" panose="02020603050405020304" pitchFamily="18" charset="0"/>
                <a:ea typeface="宋体" panose="02010600030101010101" pitchFamily="2" charset="-122"/>
              </a:rPr>
              <a:t>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09075"/>
            <a:ext cx="11665296"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8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（一）基于</a:t>
            </a:r>
            <a:r>
              <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模型的套期保值理论与最优套期保值比率</a:t>
            </a:r>
            <a:endParaRPr lang="en-US" altLang="zh-CN" sz="38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en-US" altLang="zh-CN" sz="3100" b="1" dirty="0" smtClean="0">
                <a:latin typeface="Times New Roman" panose="02020603050405020304" pitchFamily="18" charset="0"/>
                <a:ea typeface="宋体" panose="02010600030101010101" pitchFamily="2" charset="-122"/>
              </a:rPr>
              <a:t>1. </a:t>
            </a:r>
            <a:r>
              <a:rPr lang="zh-CN" altLang="en-US" sz="3100" b="1" dirty="0" smtClean="0">
                <a:latin typeface="Times New Roman" panose="02020603050405020304" pitchFamily="18" charset="0"/>
                <a:ea typeface="宋体" panose="02010600030101010101" pitchFamily="2" charset="-122"/>
              </a:rPr>
              <a:t>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a:t>
            </a:r>
            <a:r>
              <a:rPr lang="zh-CN" altLang="en-US" sz="3100" b="1" dirty="0" smtClean="0">
                <a:latin typeface="Times New Roman" panose="02020603050405020304" pitchFamily="18" charset="0"/>
                <a:ea typeface="宋体" panose="02010600030101010101" pitchFamily="2" charset="-122"/>
              </a:rPr>
              <a:t>理论</a:t>
            </a:r>
            <a:endParaRPr lang="en-US" altLang="zh-CN" sz="3100" b="1"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a:t>
            </a:r>
            <a:r>
              <a:rPr lang="zh-CN" altLang="en-US" sz="2800" dirty="0" smtClean="0">
                <a:latin typeface="Times New Roman" panose="02020603050405020304" pitchFamily="18" charset="0"/>
                <a:ea typeface="宋体" panose="02010600030101010101" pitchFamily="2" charset="-122"/>
              </a:rPr>
              <a:t>第二章</a:t>
            </a:r>
            <a:r>
              <a:rPr lang="zh-CN" altLang="en-US" sz="2800" dirty="0">
                <a:latin typeface="Times New Roman" panose="02020603050405020304" pitchFamily="18" charset="0"/>
                <a:ea typeface="宋体" panose="02010600030101010101" pitchFamily="2" charset="-122"/>
              </a:rPr>
              <a:t>知识可知，预期损失可以表述为：</a:t>
            </a:r>
            <a:r>
              <a:rPr lang="en-US" altLang="zh-CN" sz="2800" dirty="0" smtClean="0">
                <a:latin typeface="Times New Roman" panose="02020603050405020304" pitchFamily="18" charset="0"/>
                <a:ea typeface="宋体" panose="02010600030101010101" pitchFamily="2" charset="-122"/>
              </a:rPr>
              <a:t>        </a:t>
            </a:r>
          </a:p>
          <a:p>
            <a:pPr indent="457200">
              <a:lnSpc>
                <a:spcPct val="17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6-23</a:t>
            </a:r>
            <a:r>
              <a:rPr lang="zh-CN" altLang="en-US"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a:t>
            </a:r>
            <a:r>
              <a:rPr lang="zh-CN" altLang="en-US" sz="2800" dirty="0" smtClean="0">
                <a:latin typeface="Times New Roman" panose="02020603050405020304" pitchFamily="18" charset="0"/>
                <a:ea typeface="宋体" panose="02010600030101010101" pitchFamily="2" charset="-122"/>
              </a:rPr>
              <a:t>         为</a:t>
            </a:r>
            <a:r>
              <a:rPr lang="zh-CN" altLang="en-US" sz="2800" dirty="0">
                <a:latin typeface="Times New Roman" panose="02020603050405020304" pitchFamily="18" charset="0"/>
                <a:ea typeface="宋体" panose="02010600030101010101" pitchFamily="2" charset="-122"/>
              </a:rPr>
              <a:t>标准正态分布的概率密度函数，并且满足：</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6-24</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48627316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spid="_x0000_s18650" name="Equation" r:id="rId3" imgW="2438280" imgH="457200" progId="Equation.DSMT4">
                  <p:embed/>
                </p:oleObj>
              </mc:Choice>
              <mc:Fallback>
                <p:oleObj name="Equation" r:id="rId3" imgW="2438280" imgH="457200" progId="Equation.DSMT4">
                  <p:embed/>
                  <p:pic>
                    <p:nvPicPr>
                      <p:cNvPr id="0" name=""/>
                      <p:cNvPicPr/>
                      <p:nvPr/>
                    </p:nvPicPr>
                    <p:blipFill>
                      <a:blip r:embed="rId4"/>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66431785"/>
              </p:ext>
            </p:extLst>
          </p:nvPr>
        </p:nvGraphicFramePr>
        <p:xfrm>
          <a:off x="2061171" y="4149080"/>
          <a:ext cx="680475" cy="504056"/>
        </p:xfrm>
        <a:graphic>
          <a:graphicData uri="http://schemas.openxmlformats.org/presentationml/2006/ole">
            <mc:AlternateContent xmlns:mc="http://schemas.openxmlformats.org/markup-compatibility/2006">
              <mc:Choice xmlns:v="urn:schemas-microsoft-com:vml" Requires="v">
                <p:oleObj spid="_x0000_s18651"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2061171"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73756688"/>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spid="_x0000_s18652" name="Equation" r:id="rId7" imgW="1244520" imgH="698400" progId="Equation.DSMT4">
                  <p:embed/>
                </p:oleObj>
              </mc:Choice>
              <mc:Fallback>
                <p:oleObj name="Equation" r:id="rId7" imgW="1244520" imgH="698400" progId="Equation.DSMT4">
                  <p:embed/>
                  <p:pic>
                    <p:nvPicPr>
                      <p:cNvPr id="0" name=""/>
                      <p:cNvPicPr/>
                      <p:nvPr/>
                    </p:nvPicPr>
                    <p:blipFill>
                      <a:blip r:embed="rId8"/>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smtClean="0">
                <a:latin typeface="Times New Roman" panose="02020603050405020304" pitchFamily="18" charset="0"/>
                <a:ea typeface="宋体" panose="02010600030101010101" pitchFamily="2" charset="-122"/>
              </a:rPr>
              <a:t>结合                                     ，</a:t>
            </a:r>
            <a:r>
              <a:rPr lang="zh-CN" altLang="zh-CN" sz="2400" dirty="0" smtClean="0">
                <a:latin typeface="Times New Roman" panose="02020603050405020304" pitchFamily="18" charset="0"/>
                <a:ea typeface="宋体" panose="02010600030101010101" pitchFamily="2" charset="-122"/>
              </a:rPr>
              <a:t>可</a:t>
            </a:r>
            <a:r>
              <a:rPr lang="zh-CN" altLang="zh-CN" sz="2400" dirty="0">
                <a:latin typeface="Times New Roman" panose="02020603050405020304" pitchFamily="18" charset="0"/>
                <a:ea typeface="宋体" panose="02010600030101010101" pitchFamily="2" charset="-122"/>
              </a:rPr>
              <a:t>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6-25</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）未来期货价格越高</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因为             ，</a:t>
            </a:r>
            <a:r>
              <a:rPr lang="zh-CN" altLang="en-US" sz="2400" dirty="0">
                <a:latin typeface="Times New Roman" panose="02020603050405020304" pitchFamily="18" charset="0"/>
                <a:ea typeface="宋体" panose="02010600030101010101" pitchFamily="2" charset="-122"/>
              </a:rPr>
              <a:t>故此，置信水平越高，套期保值者越厌恶风险， </a:t>
            </a:r>
            <a:r>
              <a:rPr lang="zh-CN" altLang="en-US" sz="2400" dirty="0" smtClean="0">
                <a:latin typeface="Times New Roman" panose="02020603050405020304" pitchFamily="18" charset="0"/>
                <a:ea typeface="宋体" panose="02010600030101010101" pitchFamily="2" charset="-122"/>
              </a:rPr>
              <a:t>   值</a:t>
            </a:r>
            <a:r>
              <a:rPr lang="zh-CN" altLang="en-US" sz="2400" dirty="0">
                <a:latin typeface="Times New Roman" panose="02020603050405020304" pitchFamily="18" charset="0"/>
                <a:ea typeface="宋体" panose="02010600030101010101" pitchFamily="2" charset="-122"/>
              </a:rPr>
              <a:t>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54218554"/>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spid="_x0000_s19890" name="Equation" r:id="rId4" imgW="1523880" imgH="253800" progId="Equation.DSMT4">
                  <p:embed/>
                </p:oleObj>
              </mc:Choice>
              <mc:Fallback>
                <p:oleObj name="Equation" r:id="rId4" imgW="1523880" imgH="253800" progId="Equation.DSMT4">
                  <p:embed/>
                  <p:pic>
                    <p:nvPicPr>
                      <p:cNvPr id="0" name=""/>
                      <p:cNvPicPr/>
                      <p:nvPr/>
                    </p:nvPicPr>
                    <p:blipFill>
                      <a:blip r:embed="rId5"/>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65341665"/>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spid="_x0000_s19891" name="Equation" r:id="rId6" imgW="2641320" imgH="253800" progId="Equation.DSMT4">
                  <p:embed/>
                </p:oleObj>
              </mc:Choice>
              <mc:Fallback>
                <p:oleObj name="Equation" r:id="rId6" imgW="2641320" imgH="253800" progId="Equation.DSMT4">
                  <p:embed/>
                  <p:pic>
                    <p:nvPicPr>
                      <p:cNvPr id="0" name=""/>
                      <p:cNvPicPr/>
                      <p:nvPr/>
                    </p:nvPicPr>
                    <p:blipFill>
                      <a:blip r:embed="rId7"/>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814423104"/>
              </p:ext>
            </p:extLst>
          </p:nvPr>
        </p:nvGraphicFramePr>
        <p:xfrm>
          <a:off x="1773139" y="3284984"/>
          <a:ext cx="1086294" cy="485974"/>
        </p:xfrm>
        <a:graphic>
          <a:graphicData uri="http://schemas.openxmlformats.org/presentationml/2006/ole">
            <mc:AlternateContent xmlns:mc="http://schemas.openxmlformats.org/markup-compatibility/2006">
              <mc:Choice xmlns:v="urn:schemas-microsoft-com:vml" Requires="v">
                <p:oleObj spid="_x0000_s19892" name="Equation" r:id="rId8" imgW="482400" imgH="215640" progId="Equation.DSMT4">
                  <p:embed/>
                </p:oleObj>
              </mc:Choice>
              <mc:Fallback>
                <p:oleObj name="Equation" r:id="rId8" imgW="482400" imgH="215640" progId="Equation.DSMT4">
                  <p:embed/>
                  <p:pic>
                    <p:nvPicPr>
                      <p:cNvPr id="0" name=""/>
                      <p:cNvPicPr/>
                      <p:nvPr/>
                    </p:nvPicPr>
                    <p:blipFill>
                      <a:blip r:embed="rId9"/>
                      <a:stretch>
                        <a:fillRect/>
                      </a:stretch>
                    </p:blipFill>
                    <p:spPr>
                      <a:xfrm>
                        <a:off x="1773139"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091795"/>
              </p:ext>
            </p:extLst>
          </p:nvPr>
        </p:nvGraphicFramePr>
        <p:xfrm>
          <a:off x="4581451" y="4005064"/>
          <a:ext cx="864096" cy="459051"/>
        </p:xfrm>
        <a:graphic>
          <a:graphicData uri="http://schemas.openxmlformats.org/presentationml/2006/ole">
            <mc:AlternateContent xmlns:mc="http://schemas.openxmlformats.org/markup-compatibility/2006">
              <mc:Choice xmlns:v="urn:schemas-microsoft-com:vml" Requires="v">
                <p:oleObj spid="_x0000_s19893" name="Equation" r:id="rId10" imgW="406080" imgH="215640" progId="Equation.DSMT4">
                  <p:embed/>
                </p:oleObj>
              </mc:Choice>
              <mc:Fallback>
                <p:oleObj name="Equation" r:id="rId10" imgW="406080" imgH="215640" progId="Equation.DSMT4">
                  <p:embed/>
                  <p:pic>
                    <p:nvPicPr>
                      <p:cNvPr id="0" name=""/>
                      <p:cNvPicPr/>
                      <p:nvPr/>
                    </p:nvPicPr>
                    <p:blipFill>
                      <a:blip r:embed="rId11"/>
                      <a:stretch>
                        <a:fillRect/>
                      </a:stretch>
                    </p:blipFill>
                    <p:spPr>
                      <a:xfrm>
                        <a:off x="4581451" y="4005064"/>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16946784"/>
              </p:ext>
            </p:extLst>
          </p:nvPr>
        </p:nvGraphicFramePr>
        <p:xfrm>
          <a:off x="2421211" y="4653136"/>
          <a:ext cx="936104" cy="516471"/>
        </p:xfrm>
        <a:graphic>
          <a:graphicData uri="http://schemas.openxmlformats.org/presentationml/2006/ole">
            <mc:AlternateContent xmlns:mc="http://schemas.openxmlformats.org/markup-compatibility/2006">
              <mc:Choice xmlns:v="urn:schemas-microsoft-com:vml" Requires="v">
                <p:oleObj spid="_x0000_s19894" name="Equation" r:id="rId12" imgW="368280" imgH="203040" progId="Equation.DSMT4">
                  <p:embed/>
                </p:oleObj>
              </mc:Choice>
              <mc:Fallback>
                <p:oleObj name="Equation" r:id="rId12" imgW="368280" imgH="203040" progId="Equation.DSMT4">
                  <p:embed/>
                  <p:pic>
                    <p:nvPicPr>
                      <p:cNvPr id="0" name=""/>
                      <p:cNvPicPr/>
                      <p:nvPr/>
                    </p:nvPicPr>
                    <p:blipFill>
                      <a:blip r:embed="rId13"/>
                      <a:stretch>
                        <a:fillRect/>
                      </a:stretch>
                    </p:blipFill>
                    <p:spPr>
                      <a:xfrm>
                        <a:off x="2421211" y="4653136"/>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6215213"/>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spid="_x0000_s19895" name="Equation" r:id="rId14" imgW="152280" imgH="203040" progId="Equation.DSMT4">
                  <p:embed/>
                </p:oleObj>
              </mc:Choice>
              <mc:Fallback>
                <p:oleObj name="Equation" r:id="rId14" imgW="152280" imgH="203040" progId="Equation.DSMT4">
                  <p:embed/>
                  <p:pic>
                    <p:nvPicPr>
                      <p:cNvPr id="0" name=""/>
                      <p:cNvPicPr/>
                      <p:nvPr/>
                    </p:nvPicPr>
                    <p:blipFill>
                      <a:blip r:embed="rId15"/>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4200" b="1" dirty="0" smtClean="0">
                <a:latin typeface="Times New Roman" panose="02020603050405020304" pitchFamily="18" charset="0"/>
                <a:ea typeface="宋体" panose="02010600030101010101" pitchFamily="2" charset="-122"/>
              </a:rPr>
              <a:t>2. </a:t>
            </a:r>
            <a:r>
              <a:rPr lang="zh-CN" altLang="en-US" sz="4200" b="1" dirty="0" smtClean="0">
                <a:latin typeface="Times New Roman" panose="02020603050405020304" pitchFamily="18" charset="0"/>
                <a:ea typeface="宋体" panose="02010600030101010101" pitchFamily="2" charset="-122"/>
              </a:rPr>
              <a:t>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a:t>
            </a:r>
            <a:r>
              <a:rPr lang="zh-CN" altLang="en-US" sz="4200" b="1" dirty="0" smtClean="0">
                <a:latin typeface="Times New Roman" panose="02020603050405020304" pitchFamily="18" charset="0"/>
                <a:ea typeface="宋体" panose="02010600030101010101" pitchFamily="2" charset="-122"/>
              </a:rPr>
              <a:t>比率</a:t>
            </a:r>
            <a:endParaRPr lang="en-US" altLang="zh-CN" sz="4200" b="1" dirty="0" smtClean="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模型的最优套期保值比率，令</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6-26</a:t>
            </a:r>
            <a:r>
              <a:rPr lang="zh-CN" altLang="en-US" sz="3500" dirty="0">
                <a:latin typeface="Times New Roman" panose="02020603050405020304" pitchFamily="18" charset="0"/>
                <a:ea typeface="宋体" panose="02010600030101010101" pitchFamily="2" charset="-122"/>
              </a:rPr>
              <a:t>）式对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smtClean="0">
                <a:latin typeface="Times New Roman" panose="02020603050405020304" pitchFamily="18" charset="0"/>
                <a:ea typeface="宋体" panose="02010600030101010101" pitchFamily="2" charset="-122"/>
              </a:rPr>
              <a:t>  </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6-26</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               </a:t>
            </a:r>
            <a:endParaRPr lang="en-US" altLang="zh-CN" sz="3500" dirty="0">
              <a:latin typeface="Times New Roman" panose="02020603050405020304" pitchFamily="18" charset="0"/>
              <a:ea typeface="宋体" panose="02010600030101010101" pitchFamily="2" charset="-122"/>
            </a:endParaRP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6-27</a:t>
            </a:r>
            <a:r>
              <a:rPr lang="zh-CN" altLang="en-US" sz="3500" dirty="0" smtClean="0">
                <a:latin typeface="Times New Roman" panose="02020603050405020304" pitchFamily="18" charset="0"/>
                <a:ea typeface="宋体" panose="02010600030101010101" pitchFamily="2" charset="-122"/>
              </a:rPr>
              <a:t>）</a:t>
            </a:r>
            <a:endParaRPr lang="en-US" altLang="zh-CN" sz="3500" dirty="0" smtClean="0">
              <a:latin typeface="Times New Roman" panose="02020603050405020304" pitchFamily="18" charset="0"/>
              <a:ea typeface="宋体" panose="02010600030101010101" pitchFamily="2" charset="-122"/>
            </a:endParaRPr>
          </a:p>
          <a:p>
            <a:pPr indent="457200">
              <a:lnSpc>
                <a:spcPct val="170000"/>
              </a:lnSpc>
            </a:pPr>
            <a:endParaRPr lang="en-US" altLang="zh-CN" sz="3500" dirty="0"/>
          </a:p>
          <a:p>
            <a:pPr indent="457200">
              <a:lnSpc>
                <a:spcPct val="170000"/>
              </a:lnSpc>
            </a:pPr>
            <a:r>
              <a:rPr lang="zh-CN" altLang="zh-CN" sz="3500" dirty="0" smtClean="0"/>
              <a:t>求解</a:t>
            </a:r>
            <a:r>
              <a:rPr lang="zh-CN" altLang="zh-CN" sz="3500" dirty="0"/>
              <a:t>可得：</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r>
              <a:rPr lang="zh-CN" altLang="zh-CN"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6-28</a:t>
            </a:r>
            <a:r>
              <a:rPr lang="zh-CN" altLang="zh-CN" sz="3500" dirty="0" smtClean="0">
                <a:latin typeface="Times New Roman" panose="02020603050405020304" pitchFamily="18" charset="0"/>
                <a:ea typeface="宋体" panose="02010600030101010101" pitchFamily="2" charset="-122"/>
              </a:rPr>
              <a:t>）</a:t>
            </a:r>
            <a:endParaRPr lang="zh-CN" altLang="zh-CN" sz="35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332787121"/>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spid="_x0000_s20628" name="Equation" r:id="rId3" imgW="2781000" imgH="1091880" progId="Equation.DSMT4">
                  <p:embed/>
                </p:oleObj>
              </mc:Choice>
              <mc:Fallback>
                <p:oleObj name="Equation" r:id="rId3" imgW="2781000" imgH="1091880" progId="Equation.DSMT4">
                  <p:embed/>
                  <p:pic>
                    <p:nvPicPr>
                      <p:cNvPr id="0" name=""/>
                      <p:cNvPicPr/>
                      <p:nvPr/>
                    </p:nvPicPr>
                    <p:blipFill>
                      <a:blip r:embed="rId4"/>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36982131"/>
              </p:ext>
            </p:extLst>
          </p:nvPr>
        </p:nvGraphicFramePr>
        <p:xfrm>
          <a:off x="3861371" y="4046434"/>
          <a:ext cx="4976688" cy="2283502"/>
        </p:xfrm>
        <a:graphic>
          <a:graphicData uri="http://schemas.openxmlformats.org/presentationml/2006/ole">
            <mc:AlternateContent xmlns:mc="http://schemas.openxmlformats.org/markup-compatibility/2006">
              <mc:Choice xmlns:v="urn:schemas-microsoft-com:vml" Requires="v">
                <p:oleObj spid="_x0000_s20629" name="Equation" r:id="rId5" imgW="2933640" imgH="1346040" progId="Equation.DSMT4">
                  <p:embed/>
                </p:oleObj>
              </mc:Choice>
              <mc:Fallback>
                <p:oleObj name="Equation" r:id="rId5" imgW="2933640" imgH="1346040" progId="Equation.DSMT4">
                  <p:embed/>
                  <p:pic>
                    <p:nvPicPr>
                      <p:cNvPr id="0" name=""/>
                      <p:cNvPicPr/>
                      <p:nvPr/>
                    </p:nvPicPr>
                    <p:blipFill>
                      <a:blip r:embed="rId6"/>
                      <a:stretch>
                        <a:fillRect/>
                      </a:stretch>
                    </p:blipFill>
                    <p:spPr>
                      <a:xfrm>
                        <a:off x="3861371" y="4046434"/>
                        <a:ext cx="4976688" cy="2283502"/>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smtClean="0">
                <a:latin typeface="Times New Roman" panose="02020603050405020304" pitchFamily="18" charset="0"/>
                <a:ea typeface="宋体" panose="02010600030101010101" pitchFamily="2" charset="-122"/>
              </a:rPr>
              <a:t>因为</a:t>
            </a:r>
            <a:r>
              <a:rPr lang="en-US" altLang="zh-CN" sz="2400" dirty="0" smtClean="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6-29</a:t>
            </a:r>
            <a:r>
              <a:rPr lang="zh-CN" altLang="en-US"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6-30</a:t>
            </a:r>
            <a:r>
              <a:rPr lang="zh-CN" altLang="zh-CN"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6-31</a:t>
            </a:r>
            <a:r>
              <a:rPr lang="zh-CN" altLang="en-US"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又因为                      ，则：</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6-32</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4085444288"/>
              </p:ext>
            </p:extLst>
          </p:nvPr>
        </p:nvGraphicFramePr>
        <p:xfrm>
          <a:off x="4037013" y="1268413"/>
          <a:ext cx="3494087" cy="952500"/>
        </p:xfrm>
        <a:graphic>
          <a:graphicData uri="http://schemas.openxmlformats.org/presentationml/2006/ole">
            <mc:AlternateContent xmlns:mc="http://schemas.openxmlformats.org/markup-compatibility/2006">
              <mc:Choice xmlns:v="urn:schemas-microsoft-com:vml" Requires="v">
                <p:oleObj spid="_x0000_s21932" name="Equation" r:id="rId3" imgW="2044440" imgH="558720" progId="Equation.DSMT4">
                  <p:embed/>
                </p:oleObj>
              </mc:Choice>
              <mc:Fallback>
                <p:oleObj name="Equation" r:id="rId3" imgW="2044440" imgH="558720" progId="Equation.DSMT4">
                  <p:embed/>
                  <p:pic>
                    <p:nvPicPr>
                      <p:cNvPr id="0" name=""/>
                      <p:cNvPicPr/>
                      <p:nvPr/>
                    </p:nvPicPr>
                    <p:blipFill>
                      <a:blip r:embed="rId4"/>
                      <a:stretch>
                        <a:fillRect/>
                      </a:stretch>
                    </p:blipFill>
                    <p:spPr>
                      <a:xfrm>
                        <a:off x="4037013" y="1268413"/>
                        <a:ext cx="3494087"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spid="_x0000_s21933"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67942766"/>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spid="_x0000_s21934" name="Equation" r:id="rId7" imgW="2476440" imgH="482400" progId="Equation.DSMT4">
                  <p:embed/>
                </p:oleObj>
              </mc:Choice>
              <mc:Fallback>
                <p:oleObj name="Equation" r:id="rId7" imgW="2476440" imgH="482400" progId="Equation.DSMT4">
                  <p:embed/>
                  <p:pic>
                    <p:nvPicPr>
                      <p:cNvPr id="0" name=""/>
                      <p:cNvPicPr>
                        <a:picLocks noChangeAspect="1" noChangeArrowheads="1"/>
                      </p:cNvPicPr>
                      <p:nvPr/>
                    </p:nvPicPr>
                    <p:blipFill>
                      <a:blip r:embed="rId8"/>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87362214"/>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spid="_x0000_s21935" name="Equation" r:id="rId9" imgW="3314520" imgH="545760" progId="Equation.DSMT4">
                  <p:embed/>
                </p:oleObj>
              </mc:Choice>
              <mc:Fallback>
                <p:oleObj name="Equation" r:id="rId9" imgW="3314520" imgH="545760" progId="Equation.DSMT4">
                  <p:embed/>
                  <p:pic>
                    <p:nvPicPr>
                      <p:cNvPr id="0" name=""/>
                      <p:cNvPicPr/>
                      <p:nvPr/>
                    </p:nvPicPr>
                    <p:blipFill>
                      <a:blip r:embed="rId10"/>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2040022523"/>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spid="_x0000_s21936"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5804709"/>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spid="_x0000_s21937" name="Equation" r:id="rId13" imgW="2450880" imgH="482400" progId="Equation.DSMT4">
                  <p:embed/>
                </p:oleObj>
              </mc:Choice>
              <mc:Fallback>
                <p:oleObj name="Equation" r:id="rId13" imgW="2450880" imgH="482400" progId="Equation.DSMT4">
                  <p:embed/>
                  <p:pic>
                    <p:nvPicPr>
                      <p:cNvPr id="0" name=""/>
                      <p:cNvPicPr/>
                      <p:nvPr/>
                    </p:nvPicPr>
                    <p:blipFill>
                      <a:blip r:embed="rId14"/>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692696"/>
            <a:ext cx="11449272" cy="59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因此式子成立的条件</a:t>
            </a:r>
            <a:r>
              <a:rPr lang="zh-CN" altLang="zh-CN" sz="2400" dirty="0" smtClean="0">
                <a:latin typeface="Times New Roman" panose="02020603050405020304" pitchFamily="18" charset="0"/>
                <a:ea typeface="宋体" panose="02010600030101010101" pitchFamily="2" charset="-122"/>
              </a:rPr>
              <a:t>是</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其中，</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纯套期保值部分，与最小方差套期比一样，其主要是针对市场实际价格风险而采取的套期保值策略，无风险偏好。</a:t>
            </a:r>
            <a:r>
              <a:rPr lang="en-US" altLang="zh-CN" sz="2400" dirty="0" smtClean="0">
                <a:latin typeface="Times New Roman" panose="02020603050405020304" pitchFamily="18" charset="0"/>
                <a:ea typeface="宋体" panose="02010600030101010101" pitchFamily="2" charset="-122"/>
              </a:rPr>
              <a:t>     </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投机需求部分，反映对套期保值的风险偏好，实质是对期货进行投机</a:t>
            </a:r>
            <a:r>
              <a:rPr lang="zh-CN" altLang="zh-CN" sz="2400">
                <a:latin typeface="Times New Roman" panose="02020603050405020304" pitchFamily="18" charset="0"/>
                <a:ea typeface="宋体" panose="02010600030101010101" pitchFamily="2" charset="-122"/>
              </a:rPr>
              <a:t>，</a:t>
            </a:r>
            <a:r>
              <a:rPr lang="zh-CN" altLang="zh-CN" sz="2400" smtClean="0">
                <a:latin typeface="Times New Roman" panose="02020603050405020304" pitchFamily="18" charset="0"/>
                <a:ea typeface="宋体" panose="02010600030101010101" pitchFamily="2" charset="-122"/>
              </a:rPr>
              <a:t>而且</a:t>
            </a:r>
            <a:r>
              <a:rPr lang="zh-CN" altLang="en-US" sz="2400" smtClean="0">
                <a:latin typeface="Times New Roman" panose="02020603050405020304" pitchFamily="18" charset="0"/>
                <a:ea typeface="宋体" panose="02010600030101010101" pitchFamily="2" charset="-122"/>
              </a:rPr>
              <a:t>随</a:t>
            </a:r>
            <a:r>
              <a:rPr lang="zh-CN" altLang="zh-CN" sz="2400" smtClean="0">
                <a:latin typeface="Times New Roman" panose="02020603050405020304" pitchFamily="18" charset="0"/>
                <a:ea typeface="宋体" panose="02010600030101010101" pitchFamily="2" charset="-122"/>
              </a:rPr>
              <a:t>风险</a:t>
            </a:r>
            <a:r>
              <a:rPr lang="zh-CN" altLang="zh-CN" sz="2400" dirty="0">
                <a:latin typeface="Times New Roman" panose="02020603050405020304" pitchFamily="18" charset="0"/>
                <a:ea typeface="宋体" panose="02010600030101010101" pitchFamily="2" charset="-122"/>
              </a:rPr>
              <a:t>态度变化而变化，置信水平越大，投资者越厌恶风险</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越大</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smtClean="0">
                <a:latin typeface="Times New Roman" panose="02020603050405020304" pitchFamily="18" charset="0"/>
                <a:ea typeface="宋体" panose="02010600030101010101" pitchFamily="2" charset="-122"/>
              </a:rPr>
              <a:t>越大</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a:t>
            </a:r>
            <a:r>
              <a:rPr lang="zh-CN" altLang="zh-CN" sz="2400" dirty="0" smtClean="0">
                <a:latin typeface="Times New Roman" panose="02020603050405020304" pitchFamily="18" charset="0"/>
                <a:ea typeface="宋体" panose="02010600030101010101" pitchFamily="2" charset="-122"/>
              </a:rPr>
              <a:t>风险。</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236107680"/>
              </p:ext>
            </p:extLst>
          </p:nvPr>
        </p:nvGraphicFramePr>
        <p:xfrm>
          <a:off x="6434150" y="764704"/>
          <a:ext cx="2343274" cy="477399"/>
        </p:xfrm>
        <a:graphic>
          <a:graphicData uri="http://schemas.openxmlformats.org/presentationml/2006/ole">
            <mc:AlternateContent xmlns:mc="http://schemas.openxmlformats.org/markup-compatibility/2006">
              <mc:Choice xmlns:v="urn:schemas-microsoft-com:vml" Requires="v">
                <p:oleObj spid="_x0000_s22891" name="Equation" r:id="rId3" imgW="1244520" imgH="253800" progId="Equation.DSMT4">
                  <p:embed/>
                </p:oleObj>
              </mc:Choice>
              <mc:Fallback>
                <p:oleObj name="Equation" r:id="rId3" imgW="1244520" imgH="253800" progId="Equation.DSMT4">
                  <p:embed/>
                  <p:pic>
                    <p:nvPicPr>
                      <p:cNvPr id="0" name=""/>
                      <p:cNvPicPr/>
                      <p:nvPr/>
                    </p:nvPicPr>
                    <p:blipFill>
                      <a:blip r:embed="rId4"/>
                      <a:stretch>
                        <a:fillRect/>
                      </a:stretch>
                    </p:blipFill>
                    <p:spPr>
                      <a:xfrm>
                        <a:off x="6434150" y="764704"/>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01210373"/>
              </p:ext>
            </p:extLst>
          </p:nvPr>
        </p:nvGraphicFramePr>
        <p:xfrm>
          <a:off x="1701131" y="764704"/>
          <a:ext cx="1335088" cy="514350"/>
        </p:xfrm>
        <a:graphic>
          <a:graphicData uri="http://schemas.openxmlformats.org/presentationml/2006/ole">
            <mc:AlternateContent xmlns:mc="http://schemas.openxmlformats.org/markup-compatibility/2006">
              <mc:Choice xmlns:v="urn:schemas-microsoft-com:vml" Requires="v">
                <p:oleObj spid="_x0000_s22892" name="Equation" r:id="rId5" imgW="558720" imgH="215640" progId="Equation.DSMT4">
                  <p:embed/>
                </p:oleObj>
              </mc:Choice>
              <mc:Fallback>
                <p:oleObj name="Equation" r:id="rId5" imgW="558720" imgH="215640" progId="Equation.DSMT4">
                  <p:embed/>
                  <p:pic>
                    <p:nvPicPr>
                      <p:cNvPr id="0" name=""/>
                      <p:cNvPicPr/>
                      <p:nvPr/>
                    </p:nvPicPr>
                    <p:blipFill>
                      <a:blip r:embed="rId6"/>
                      <a:stretch>
                        <a:fillRect/>
                      </a:stretch>
                    </p:blipFill>
                    <p:spPr>
                      <a:xfrm>
                        <a:off x="1701131" y="764704"/>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69301084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spid="_x0000_s22893" name="Equation" r:id="rId7" imgW="1828800" imgH="482400" progId="Equation.DSMT4">
                  <p:embed/>
                </p:oleObj>
              </mc:Choice>
              <mc:Fallback>
                <p:oleObj name="Equation" r:id="rId7" imgW="1828800" imgH="482400" progId="Equation.DSMT4">
                  <p:embed/>
                  <p:pic>
                    <p:nvPicPr>
                      <p:cNvPr id="0" name=""/>
                      <p:cNvPicPr>
                        <a:picLocks noChangeAspect="1" noChangeArrowheads="1"/>
                      </p:cNvPicPr>
                      <p:nvPr/>
                    </p:nvPicPr>
                    <p:blipFill>
                      <a:blip r:embed="rId8"/>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757032459"/>
              </p:ext>
            </p:extLst>
          </p:nvPr>
        </p:nvGraphicFramePr>
        <p:xfrm>
          <a:off x="1917155" y="1412776"/>
          <a:ext cx="562799" cy="648072"/>
        </p:xfrm>
        <a:graphic>
          <a:graphicData uri="http://schemas.openxmlformats.org/presentationml/2006/ole">
            <mc:AlternateContent xmlns:mc="http://schemas.openxmlformats.org/markup-compatibility/2006">
              <mc:Choice xmlns:v="urn:schemas-microsoft-com:vml" Requires="v">
                <p:oleObj spid="_x0000_s22894" name="Equation" r:id="rId9" imgW="330120" imgH="380880" progId="Equation.DSMT4">
                  <p:embed/>
                </p:oleObj>
              </mc:Choice>
              <mc:Fallback>
                <p:oleObj name="Equation" r:id="rId9" imgW="330120" imgH="380880" progId="Equation.DSMT4">
                  <p:embed/>
                  <p:pic>
                    <p:nvPicPr>
                      <p:cNvPr id="0" name=""/>
                      <p:cNvPicPr/>
                      <p:nvPr/>
                    </p:nvPicPr>
                    <p:blipFill>
                      <a:blip r:embed="rId10"/>
                      <a:stretch>
                        <a:fillRect/>
                      </a:stretch>
                    </p:blipFill>
                    <p:spPr>
                      <a:xfrm>
                        <a:off x="1917155" y="1412776"/>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376365024"/>
              </p:ext>
            </p:extLst>
          </p:nvPr>
        </p:nvGraphicFramePr>
        <p:xfrm>
          <a:off x="693019" y="4293096"/>
          <a:ext cx="400048" cy="503981"/>
        </p:xfrm>
        <a:graphic>
          <a:graphicData uri="http://schemas.openxmlformats.org/presentationml/2006/ole">
            <mc:AlternateContent xmlns:mc="http://schemas.openxmlformats.org/markup-compatibility/2006">
              <mc:Choice xmlns:v="urn:schemas-microsoft-com:vml" Requires="v">
                <p:oleObj spid="_x0000_s22895" name="Equation" r:id="rId11" imgW="152280" imgH="203040" progId="Equation.DSMT4">
                  <p:embed/>
                </p:oleObj>
              </mc:Choice>
              <mc:Fallback>
                <p:oleObj name="Equation" r:id="rId11" imgW="152280" imgH="203040" progId="Equation.DSMT4">
                  <p:embed/>
                  <p:pic>
                    <p:nvPicPr>
                      <p:cNvPr id="0" name=""/>
                      <p:cNvPicPr/>
                      <p:nvPr/>
                    </p:nvPicPr>
                    <p:blipFill>
                      <a:blip r:embed="rId12"/>
                      <a:stretch>
                        <a:fillRect/>
                      </a:stretch>
                    </p:blipFill>
                    <p:spPr>
                      <a:xfrm>
                        <a:off x="693019" y="4293096"/>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smtClean="0">
                <a:latin typeface="Times New Roman" panose="02020603050405020304" pitchFamily="18" charset="0"/>
                <a:ea typeface="宋体" panose="02010600030101010101" pitchFamily="2" charset="-122"/>
              </a:rPr>
              <a:t>【</a:t>
            </a:r>
            <a:r>
              <a:rPr lang="zh-CN" altLang="en-US" sz="2200" dirty="0" smtClean="0">
                <a:latin typeface="Times New Roman" panose="02020603050405020304" pitchFamily="18" charset="0"/>
                <a:ea typeface="宋体" panose="02010600030101010101" pitchFamily="2" charset="-122"/>
              </a:rPr>
              <a:t>例</a:t>
            </a:r>
            <a:r>
              <a:rPr lang="en-US" altLang="zh-CN" sz="2200" dirty="0" smtClean="0">
                <a:latin typeface="Times New Roman" panose="02020603050405020304" pitchFamily="18" charset="0"/>
                <a:ea typeface="宋体" panose="02010600030101010101" pitchFamily="2" charset="-122"/>
              </a:rPr>
              <a:t>6-5】</a:t>
            </a:r>
            <a:r>
              <a:rPr lang="zh-CN" altLang="en-US" sz="2200" dirty="0">
                <a:latin typeface="Times New Roman" panose="02020603050405020304" pitchFamily="18" charset="0"/>
                <a:ea typeface="宋体" panose="02010600030101010101" pitchFamily="2" charset="-122"/>
              </a:rPr>
              <a:t>假定</a:t>
            </a:r>
            <a:r>
              <a:rPr lang="zh-CN" altLang="en-US" sz="2200" dirty="0" smtClean="0">
                <a:latin typeface="Times New Roman" panose="02020603050405020304" pitchFamily="18" charset="0"/>
                <a:ea typeface="宋体" panose="02010600030101010101" pitchFamily="2" charset="-122"/>
              </a:rPr>
              <a:t>相关系数                     、</a:t>
            </a:r>
            <a:r>
              <a:rPr lang="zh-CN" altLang="en-US" sz="2200" dirty="0">
                <a:latin typeface="Times New Roman" panose="02020603050405020304" pitchFamily="18" charset="0"/>
                <a:ea typeface="宋体" panose="02010600030101010101" pitchFamily="2" charset="-122"/>
              </a:rPr>
              <a:t>现货和期货市场的波动</a:t>
            </a:r>
            <a:r>
              <a:rPr lang="zh-CN" altLang="en-US" sz="2200" dirty="0" smtClean="0">
                <a:latin typeface="Times New Roman" panose="02020603050405020304" pitchFamily="18" charset="0"/>
                <a:ea typeface="宋体" panose="02010600030101010101" pitchFamily="2" charset="-122"/>
              </a:rPr>
              <a:t>率分别为                      和                                                                            </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smtClean="0">
                <a:latin typeface="Times New Roman" panose="02020603050405020304" pitchFamily="18" charset="0"/>
                <a:ea typeface="宋体" panose="02010600030101010101" pitchFamily="2" charset="-122"/>
              </a:rPr>
              <a:t>VaR</a:t>
            </a:r>
            <a:r>
              <a:rPr lang="zh-CN" altLang="en-US" sz="2200" dirty="0" smtClean="0">
                <a:latin typeface="Times New Roman" panose="02020603050405020304" pitchFamily="18" charset="0"/>
                <a:ea typeface="宋体" panose="02010600030101010101" pitchFamily="2" charset="-122"/>
              </a:rPr>
              <a:t>、最小</a:t>
            </a:r>
            <a:r>
              <a:rPr lang="en-US" altLang="zh-CN" sz="2200" dirty="0" smtClean="0">
                <a:latin typeface="Times New Roman" panose="02020603050405020304" pitchFamily="18" charset="0"/>
                <a:ea typeface="宋体" panose="02010600030101010101" pitchFamily="2" charset="-122"/>
              </a:rPr>
              <a:t>ES</a:t>
            </a:r>
            <a:r>
              <a:rPr lang="zh-CN" altLang="en-US" sz="2200" dirty="0" smtClean="0">
                <a:latin typeface="Times New Roman" panose="02020603050405020304" pitchFamily="18" charset="0"/>
                <a:ea typeface="宋体" panose="02010600030101010101" pitchFamily="2" charset="-122"/>
              </a:rPr>
              <a:t>三种套期保值策略下的静态套期保值比率</a:t>
            </a:r>
            <a:r>
              <a:rPr lang="en-US" altLang="zh-CN" sz="2200"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 ，并且采用</a:t>
            </a:r>
            <a:r>
              <a:rPr lang="en-US" altLang="zh-CN" sz="2200" dirty="0" err="1" smtClean="0">
                <a:latin typeface="Times New Roman" panose="02020603050405020304" pitchFamily="18" charset="0"/>
                <a:ea typeface="宋体" panose="02010600030101010101" pitchFamily="2" charset="-122"/>
              </a:rPr>
              <a:t>Ederington</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1979</a:t>
            </a:r>
            <a:r>
              <a:rPr lang="zh-CN" altLang="en-US" sz="2200" dirty="0" smtClean="0">
                <a:latin typeface="Times New Roman" panose="02020603050405020304" pitchFamily="18" charset="0"/>
                <a:ea typeface="宋体" panose="02010600030101010101" pitchFamily="2" charset="-122"/>
              </a:rPr>
              <a:t>） 最早提出的方差下降百分比计算套期保值效果。（考虑</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95%</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99%</a:t>
            </a:r>
            <a:r>
              <a:rPr lang="zh-CN" altLang="en-US" sz="2200" dirty="0" smtClean="0">
                <a:latin typeface="Times New Roman" panose="02020603050405020304" pitchFamily="18" charset="0"/>
                <a:ea typeface="宋体" panose="02010600030101010101" pitchFamily="2" charset="-122"/>
              </a:rPr>
              <a:t>三种置信水平）</a:t>
            </a:r>
            <a:r>
              <a:rPr lang="en-US" altLang="zh-CN" sz="2200" dirty="0" smtClean="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614850119"/>
              </p:ext>
            </p:extLst>
          </p:nvPr>
        </p:nvGraphicFramePr>
        <p:xfrm>
          <a:off x="5589563" y="3429000"/>
          <a:ext cx="1698625" cy="715963"/>
        </p:xfrm>
        <a:graphic>
          <a:graphicData uri="http://schemas.openxmlformats.org/presentationml/2006/ole">
            <mc:AlternateContent xmlns:mc="http://schemas.openxmlformats.org/markup-compatibility/2006">
              <mc:Choice xmlns:v="urn:schemas-microsoft-com:vml" Requires="v">
                <p:oleObj spid="_x0000_s24140" name="Equation" r:id="rId4" imgW="901440" imgH="380880" progId="Equation.DSMT4">
                  <p:embed/>
                </p:oleObj>
              </mc:Choice>
              <mc:Fallback>
                <p:oleObj name="Equation" r:id="rId4" imgW="901440" imgH="380880" progId="Equation.DSMT4">
                  <p:embed/>
                  <p:pic>
                    <p:nvPicPr>
                      <p:cNvPr id="0" name=""/>
                      <p:cNvPicPr/>
                      <p:nvPr/>
                    </p:nvPicPr>
                    <p:blipFill>
                      <a:blip r:embed="rId5"/>
                      <a:stretch>
                        <a:fillRect/>
                      </a:stretch>
                    </p:blipFill>
                    <p:spPr>
                      <a:xfrm>
                        <a:off x="5589563"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693355825"/>
              </p:ext>
            </p:extLst>
          </p:nvPr>
        </p:nvGraphicFramePr>
        <p:xfrm>
          <a:off x="3933379" y="931467"/>
          <a:ext cx="1368152" cy="409301"/>
        </p:xfrm>
        <a:graphic>
          <a:graphicData uri="http://schemas.openxmlformats.org/presentationml/2006/ole">
            <mc:AlternateContent xmlns:mc="http://schemas.openxmlformats.org/markup-compatibility/2006">
              <mc:Choice xmlns:v="urn:schemas-microsoft-com:vml" Requires="v">
                <p:oleObj spid="_x0000_s24141" name="Equation" r:id="rId6" imgW="634680" imgH="190440" progId="Equation.DSMT4">
                  <p:embed/>
                </p:oleObj>
              </mc:Choice>
              <mc:Fallback>
                <p:oleObj name="Equation" r:id="rId6" imgW="634680" imgH="190440" progId="Equation.DSMT4">
                  <p:embed/>
                  <p:pic>
                    <p:nvPicPr>
                      <p:cNvPr id="0" name=""/>
                      <p:cNvPicPr/>
                      <p:nvPr/>
                    </p:nvPicPr>
                    <p:blipFill>
                      <a:blip r:embed="rId7"/>
                      <a:stretch>
                        <a:fillRect/>
                      </a:stretch>
                    </p:blipFill>
                    <p:spPr>
                      <a:xfrm>
                        <a:off x="3933379" y="931467"/>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384955751"/>
              </p:ext>
            </p:extLst>
          </p:nvPr>
        </p:nvGraphicFramePr>
        <p:xfrm>
          <a:off x="9622011" y="908720"/>
          <a:ext cx="1482602" cy="429797"/>
        </p:xfrm>
        <a:graphic>
          <a:graphicData uri="http://schemas.openxmlformats.org/presentationml/2006/ole">
            <mc:AlternateContent xmlns:mc="http://schemas.openxmlformats.org/markup-compatibility/2006">
              <mc:Choice xmlns:v="urn:schemas-microsoft-com:vml" Requires="v">
                <p:oleObj spid="_x0000_s24142" name="Equation" r:id="rId8" imgW="698400" imgH="203040" progId="Equation.DSMT4">
                  <p:embed/>
                </p:oleObj>
              </mc:Choice>
              <mc:Fallback>
                <p:oleObj name="Equation" r:id="rId8" imgW="698400" imgH="203040" progId="Equation.DSMT4">
                  <p:embed/>
                  <p:pic>
                    <p:nvPicPr>
                      <p:cNvPr id="0" name=""/>
                      <p:cNvPicPr>
                        <a:picLocks noChangeAspect="1" noChangeArrowheads="1"/>
                      </p:cNvPicPr>
                      <p:nvPr/>
                    </p:nvPicPr>
                    <p:blipFill>
                      <a:blip r:embed="rId9"/>
                      <a:srcRect/>
                      <a:stretch>
                        <a:fillRect/>
                      </a:stretch>
                    </p:blipFill>
                    <p:spPr bwMode="auto">
                      <a:xfrm>
                        <a:off x="9622011" y="908720"/>
                        <a:ext cx="1482602" cy="4297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48823635"/>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spid="_x0000_s24143"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4068287034"/>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spid="_x0000_s24144"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396301094"/>
              </p:ext>
            </p:extLst>
          </p:nvPr>
        </p:nvGraphicFramePr>
        <p:xfrm>
          <a:off x="5376863" y="4149725"/>
          <a:ext cx="4287837" cy="779463"/>
        </p:xfrm>
        <a:graphic>
          <a:graphicData uri="http://schemas.openxmlformats.org/presentationml/2006/ole">
            <mc:AlternateContent xmlns:mc="http://schemas.openxmlformats.org/markup-compatibility/2006">
              <mc:Choice xmlns:v="urn:schemas-microsoft-com:vml" Requires="v">
                <p:oleObj spid="_x0000_s24145" name="Equation" r:id="rId14" imgW="2793960" imgH="507960" progId="Equation.DSMT4">
                  <p:embed/>
                </p:oleObj>
              </mc:Choice>
              <mc:Fallback>
                <p:oleObj name="Equation" r:id="rId14" imgW="2793960" imgH="507960" progId="Equation.DSMT4">
                  <p:embed/>
                  <p:pic>
                    <p:nvPicPr>
                      <p:cNvPr id="0" name=""/>
                      <p:cNvPicPr/>
                      <p:nvPr/>
                    </p:nvPicPr>
                    <p:blipFill>
                      <a:blip r:embed="rId15"/>
                      <a:stretch>
                        <a:fillRect/>
                      </a:stretch>
                    </p:blipFill>
                    <p:spPr>
                      <a:xfrm>
                        <a:off x="53768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09530055"/>
              </p:ext>
            </p:extLst>
          </p:nvPr>
        </p:nvGraphicFramePr>
        <p:xfrm>
          <a:off x="5301531" y="4869160"/>
          <a:ext cx="3744416" cy="737242"/>
        </p:xfrm>
        <a:graphic>
          <a:graphicData uri="http://schemas.openxmlformats.org/presentationml/2006/ole">
            <mc:AlternateContent xmlns:mc="http://schemas.openxmlformats.org/markup-compatibility/2006">
              <mc:Choice xmlns:v="urn:schemas-microsoft-com:vml" Requires="v">
                <p:oleObj spid="_x0000_s24146" name="Equation" r:id="rId16" imgW="2450880" imgH="482400" progId="Equation.DSMT4">
                  <p:embed/>
                </p:oleObj>
              </mc:Choice>
              <mc:Fallback>
                <p:oleObj name="Equation" r:id="rId16" imgW="2450880" imgH="482400" progId="Equation.DSMT4">
                  <p:embed/>
                  <p:pic>
                    <p:nvPicPr>
                      <p:cNvPr id="0" name=""/>
                      <p:cNvPicPr/>
                      <p:nvPr/>
                    </p:nvPicPr>
                    <p:blipFill>
                      <a:blip r:embed="rId17"/>
                      <a:stretch>
                        <a:fillRect/>
                      </a:stretch>
                    </p:blipFill>
                    <p:spPr>
                      <a:xfrm>
                        <a:off x="5301531"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248322838"/>
              </p:ext>
            </p:extLst>
          </p:nvPr>
        </p:nvGraphicFramePr>
        <p:xfrm>
          <a:off x="3357315" y="5589240"/>
          <a:ext cx="3637291" cy="622424"/>
        </p:xfrm>
        <a:graphic>
          <a:graphicData uri="http://schemas.openxmlformats.org/presentationml/2006/ole">
            <mc:AlternateContent xmlns:mc="http://schemas.openxmlformats.org/markup-compatibility/2006">
              <mc:Choice xmlns:v="urn:schemas-microsoft-com:vml" Requires="v">
                <p:oleObj spid="_x0000_s24147" name="Equation" r:id="rId18" imgW="2374560" imgH="406080" progId="Equation.DSMT4">
                  <p:embed/>
                </p:oleObj>
              </mc:Choice>
              <mc:Fallback>
                <p:oleObj name="Equation" r:id="rId18" imgW="2374560" imgH="406080" progId="Equation.DSMT4">
                  <p:embed/>
                  <p:pic>
                    <p:nvPicPr>
                      <p:cNvPr id="0" name=""/>
                      <p:cNvPicPr/>
                      <p:nvPr/>
                    </p:nvPicPr>
                    <p:blipFill>
                      <a:blip r:embed="rId19"/>
                      <a:stretch>
                        <a:fillRect/>
                      </a:stretch>
                    </p:blipFill>
                    <p:spPr>
                      <a:xfrm>
                        <a:off x="3357315"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6-4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3" name="表格 12"/>
          <p:cNvGraphicFramePr>
            <a:graphicFrameLocks noGrp="1"/>
          </p:cNvGraphicFramePr>
          <p:nvPr>
            <p:extLst>
              <p:ext uri="{D42A27DB-BD31-4B8C-83A1-F6EECF244321}">
                <p14:modId xmlns:p14="http://schemas.microsoft.com/office/powerpoint/2010/main" val="2413307183"/>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gridCol w="1903290"/>
                <a:gridCol w="1234201"/>
                <a:gridCol w="905244"/>
                <a:gridCol w="905243"/>
                <a:gridCol w="905244"/>
                <a:gridCol w="1275570"/>
                <a:gridCol w="1008112"/>
                <a:gridCol w="1224136"/>
              </a:tblGrid>
              <a:tr h="603380">
                <a:tc rowSpan="2">
                  <a:txBody>
                    <a:bodyPr/>
                    <a:lstStyle/>
                    <a:p>
                      <a:pPr algn="ctr"/>
                      <a:r>
                        <a:rPr lang="zh-CN" altLang="en-US" sz="2000" dirty="0" smtClean="0">
                          <a:solidFill>
                            <a:schemeClr val="bg1"/>
                          </a:solidFill>
                          <a:latin typeface="Times New Roman" panose="02020603050405020304" pitchFamily="18" charset="0"/>
                          <a:ea typeface="宋体" panose="02010600030101010101" pitchFamily="2" charset="-122"/>
                        </a:rPr>
                        <a:t>置信水平</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最优套期保值比率</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方差</a:t>
                      </a:r>
                      <a:r>
                        <a:rPr lang="en-US" altLang="zh-CN" sz="1800" kern="100" dirty="0" smtClean="0">
                          <a:effectLst/>
                          <a:latin typeface="+mn-lt"/>
                          <a:ea typeface="+mn-ea"/>
                          <a:cs typeface="Times New Roman"/>
                        </a:rPr>
                        <a:t>_</a:t>
                      </a:r>
                      <a:r>
                        <a:rPr lang="en-US" altLang="zh-CN" sz="1800" i="1" kern="100" dirty="0"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smtClean="0">
                          <a:effectLst/>
                          <a:latin typeface="Times New Roman" panose="02020603050405020304" pitchFamily="18" charset="0"/>
                          <a:ea typeface="+mn-ea"/>
                          <a:cs typeface="Times New Roman" panose="02020603050405020304" pitchFamily="18" charset="0"/>
                        </a:rPr>
                        <a:t>方差</a:t>
                      </a:r>
                      <a:r>
                        <a:rPr lang="en-US" altLang="zh-CN" sz="1800" kern="100" dirty="0" smtClean="0">
                          <a:effectLst/>
                          <a:latin typeface="Times New Roman" panose="02020603050405020304" pitchFamily="18" charset="0"/>
                          <a:ea typeface="+mn-ea"/>
                          <a:cs typeface="Times New Roman" panose="02020603050405020304" pitchFamily="18" charset="0"/>
                        </a:rPr>
                        <a:t>_</a:t>
                      </a:r>
                      <a:r>
                        <a:rPr lang="en-US" altLang="zh-CN" sz="1800" i="1" kern="100" dirty="0"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smtClean="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bl>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043249404"/>
              </p:ext>
            </p:extLst>
          </p:nvPr>
        </p:nvGraphicFramePr>
        <p:xfrm>
          <a:off x="2672744" y="2169983"/>
          <a:ext cx="1183705" cy="610945"/>
        </p:xfrm>
        <a:graphic>
          <a:graphicData uri="http://schemas.openxmlformats.org/presentationml/2006/ole">
            <mc:AlternateContent xmlns:mc="http://schemas.openxmlformats.org/markup-compatibility/2006">
              <mc:Choice xmlns:v="urn:schemas-microsoft-com:vml" Requires="v">
                <p:oleObj spid="_x0000_s24718" name="Equation" r:id="rId3" imgW="393480" imgH="203040" progId="Equation.DSMT4">
                  <p:embed/>
                </p:oleObj>
              </mc:Choice>
              <mc:Fallback>
                <p:oleObj name="Equation" r:id="rId3" imgW="393480" imgH="203040" progId="Equation.DSMT4">
                  <p:embed/>
                  <p:pic>
                    <p:nvPicPr>
                      <p:cNvPr id="0" name=""/>
                      <p:cNvPicPr/>
                      <p:nvPr/>
                    </p:nvPicPr>
                    <p:blipFill>
                      <a:blip r:embed="rId4"/>
                      <a:stretch>
                        <a:fillRect/>
                      </a:stretch>
                    </p:blipFill>
                    <p:spPr>
                      <a:xfrm>
                        <a:off x="267274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4259241325"/>
              </p:ext>
            </p:extLst>
          </p:nvPr>
        </p:nvGraphicFramePr>
        <p:xfrm>
          <a:off x="4576529" y="2204864"/>
          <a:ext cx="468052" cy="576064"/>
        </p:xfrm>
        <a:graphic>
          <a:graphicData uri="http://schemas.openxmlformats.org/presentationml/2006/ole">
            <mc:AlternateContent xmlns:mc="http://schemas.openxmlformats.org/markup-compatibility/2006">
              <mc:Choice xmlns:v="urn:schemas-microsoft-com:vml" Requires="v">
                <p:oleObj spid="_x0000_s24719"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4576529" y="2204864"/>
                        <a:ext cx="468052" cy="576064"/>
                      </a:xfrm>
                      <a:prstGeom prst="rect">
                        <a:avLst/>
                      </a:prstGeom>
                    </p:spPr>
                  </p:pic>
                </p:oleObj>
              </mc:Fallback>
            </mc:AlternateContent>
          </a:graphicData>
        </a:graphic>
      </p:graphicFrame>
    </p:spTree>
    <p:extLst>
      <p:ext uri="{BB962C8B-B14F-4D97-AF65-F5344CB8AC3E}">
        <p14:creationId xmlns:p14="http://schemas.microsoft.com/office/powerpoint/2010/main" val="3539952695"/>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smtClean="0">
                <a:latin typeface="Times New Roman" panose="02020603050405020304" pitchFamily="18" charset="0"/>
                <a:ea typeface="宋体" panose="02010600030101010101" pitchFamily="2" charset="-122"/>
              </a:rPr>
              <a:t> 在</a:t>
            </a:r>
            <a:r>
              <a:rPr lang="zh-CN" altLang="en-US" sz="2400" dirty="0">
                <a:latin typeface="Times New Roman" panose="02020603050405020304" pitchFamily="18" charset="0"/>
                <a:ea typeface="宋体" panose="02010600030101010101" pitchFamily="2" charset="-122"/>
              </a:rPr>
              <a:t>风险最小化的前提下，我们计算三种套期保值策略下的最优套期保值比率和方差下降百分比，结果如</a:t>
            </a:r>
            <a:r>
              <a:rPr lang="zh-CN" altLang="en-US" sz="2400" dirty="0" smtClean="0">
                <a:latin typeface="Times New Roman" panose="02020603050405020304" pitchFamily="18" charset="0"/>
                <a:ea typeface="宋体" panose="02010600030101010101" pitchFamily="2" charset="-122"/>
              </a:rPr>
              <a:t>表</a:t>
            </a:r>
            <a:r>
              <a:rPr lang="en-US" altLang="zh-CN" sz="2400" dirty="0" smtClean="0">
                <a:latin typeface="Times New Roman" panose="02020603050405020304" pitchFamily="18" charset="0"/>
                <a:ea typeface="宋体" panose="02010600030101010101" pitchFamily="2" charset="-122"/>
              </a:rPr>
              <a:t>6-4</a:t>
            </a:r>
            <a:r>
              <a:rPr lang="zh-CN" altLang="en-US" sz="2400" dirty="0" smtClean="0">
                <a:latin typeface="Times New Roman" panose="02020603050405020304" pitchFamily="18" charset="0"/>
                <a:ea typeface="宋体" panose="02010600030101010101" pitchFamily="2" charset="-122"/>
              </a:rPr>
              <a:t>所示，通过分析可以得到以下几点结论：</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1</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2</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smtClean="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3</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smtClean="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a:t>
            </a:r>
            <a:r>
              <a:rPr lang="zh-CN" altLang="en-US" sz="2400" dirty="0" smtClean="0">
                <a:latin typeface="Times New Roman" panose="02020603050405020304" pitchFamily="18" charset="0"/>
                <a:ea typeface="宋体" panose="02010600030101010101" pitchFamily="2" charset="-122"/>
              </a:rPr>
              <a:t>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4</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总体</a:t>
            </a:r>
            <a:r>
              <a:rPr lang="zh-CN" altLang="en-US" sz="2400" b="1" dirty="0">
                <a:latin typeface="Times New Roman" panose="02020603050405020304" pitchFamily="18" charset="0"/>
                <a:ea typeface="宋体" panose="02010600030101010101" pitchFamily="2" charset="-122"/>
              </a:rPr>
              <a:t>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a:t>
            </a:r>
            <a:r>
              <a:rPr lang="zh-CN" altLang="en-US" sz="2400" dirty="0" smtClean="0">
                <a:latin typeface="Times New Roman" panose="02020603050405020304" pitchFamily="18" charset="0"/>
                <a:ea typeface="宋体" panose="02010600030101010101" pitchFamily="2" charset="-122"/>
              </a:rPr>
              <a:t>，指数</a:t>
            </a:r>
            <a:r>
              <a:rPr lang="zh-CN" altLang="en-US" sz="2400" dirty="0">
                <a:latin typeface="Times New Roman" panose="02020603050405020304" pitchFamily="18" charset="0"/>
                <a:ea typeface="宋体" panose="02010600030101010101" pitchFamily="2" charset="-122"/>
              </a:rPr>
              <a:t>略微上升，说明当投资者降低对风险的偏好时，能够规避一定的风险。</a:t>
            </a:r>
          </a:p>
          <a:p>
            <a:pPr indent="457200">
              <a:lnSpc>
                <a:spcPct val="150000"/>
              </a:lnSpc>
            </a:pPr>
            <a:r>
              <a:rPr lang="zh-CN" altLang="en-US" sz="2400" dirty="0" smtClean="0">
                <a:latin typeface="Times New Roman" panose="02020603050405020304" pitchFamily="18" charset="0"/>
                <a:ea typeface="宋体" panose="02010600030101010101" pitchFamily="2" charset="-122"/>
              </a:rPr>
              <a:t>  事实上</a:t>
            </a:r>
            <a:r>
              <a:rPr lang="zh-CN" altLang="en-US" sz="2400" dirty="0">
                <a:latin typeface="Times New Roman" panose="02020603050405020304" pitchFamily="18" charset="0"/>
                <a:ea typeface="宋体" panose="02010600030101010101" pitchFamily="2" charset="-122"/>
              </a:rPr>
              <a:t>，这个套期保值效果的变量计算方式都不一样，所以，这个套期保值效果在某种程度上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smtClean="0">
                <a:latin typeface="微软雅黑" pitchFamily="34" charset="-122"/>
                <a:ea typeface="微软雅黑" pitchFamily="34" charset="-122"/>
              </a:rPr>
              <a:t>Python</a:t>
            </a:r>
            <a:r>
              <a:rPr lang="zh-CN" altLang="en-US" sz="2600" b="1" dirty="0" smtClean="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489668"/>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0991" y="62235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（二）基于</a:t>
            </a:r>
            <a:r>
              <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ES</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模型套期保值理论的应用与局限性</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70000"/>
              </a:lnSpc>
            </a:pPr>
            <a:r>
              <a:rPr lang="en-US" altLang="zh-CN" sz="2600" b="1" dirty="0" smtClean="0">
                <a:latin typeface="Times New Roman" panose="02020603050405020304" pitchFamily="18" charset="0"/>
                <a:ea typeface="宋体" panose="02010600030101010101" pitchFamily="2" charset="-122"/>
              </a:rPr>
              <a:t>1. </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应用</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2. </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smtClean="0">
                <a:latin typeface="Times New Roman" panose="02020603050405020304" pitchFamily="18" charset="0"/>
                <a:ea typeface="宋体" panose="02010600030101010101" pitchFamily="2" charset="-122"/>
              </a:rPr>
              <a:t>缺少损失</a:t>
            </a:r>
            <a:r>
              <a:rPr lang="zh-CN" altLang="en-US" sz="2000" b="1" dirty="0">
                <a:latin typeface="Times New Roman" panose="02020603050405020304" pitchFamily="18" charset="0"/>
                <a:ea typeface="宋体" panose="02010600030101010101" pitchFamily="2" charset="-122"/>
              </a:rPr>
              <a:t>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期保值的定义</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1</a:t>
              </a:r>
              <a:r>
                <a:rPr lang="zh-CN" altLang="en-US" sz="2200" b="1" dirty="0" smtClean="0">
                  <a:latin typeface="Times New Roman" panose="02020603050405020304" pitchFamily="18" charset="0"/>
                  <a:ea typeface="宋体" panose="02010600030101010101" pitchFamily="2" charset="-122"/>
                </a:rPr>
                <a:t>、套期保值</a:t>
              </a:r>
              <a:r>
                <a:rPr lang="zh-CN" altLang="en-US" sz="2200" b="1" dirty="0">
                  <a:latin typeface="Times New Roman" panose="02020603050405020304" pitchFamily="18" charset="0"/>
                  <a:ea typeface="宋体" panose="02010600030101010101" pitchFamily="2" charset="-122"/>
                </a:rPr>
                <a:t>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a:t>
              </a:r>
              <a:r>
                <a:rPr lang="zh-CN" altLang="en-US" sz="2200" b="1" dirty="0" smtClean="0">
                  <a:latin typeface="Times New Roman" panose="02020603050405020304" pitchFamily="18" charset="0"/>
                  <a:ea typeface="宋体" panose="02010600030101010101" pitchFamily="2" charset="-122"/>
                </a:rPr>
                <a:t>的</a:t>
              </a:r>
              <a:r>
                <a:rPr lang="zh-CN" altLang="en-US" sz="2200" b="1" dirty="0">
                  <a:latin typeface="Times New Roman" panose="02020603050405020304" pitchFamily="18" charset="0"/>
                  <a:ea typeface="宋体" panose="02010600030101010101" pitchFamily="2" charset="-122"/>
                </a:rPr>
                <a:t>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a:t>
              </a:r>
              <a:r>
                <a:rPr lang="zh-CN" altLang="en-US" sz="2200" dirty="0" smtClean="0">
                  <a:latin typeface="Times New Roman" panose="02020603050405020304" pitchFamily="18" charset="0"/>
                  <a:ea typeface="宋体" panose="02010600030101010101" pitchFamily="2" charset="-122"/>
                </a:rPr>
                <a:t>，以</a:t>
              </a:r>
              <a:r>
                <a:rPr lang="zh-CN" altLang="en-US" sz="2200" dirty="0">
                  <a:latin typeface="Times New Roman" panose="02020603050405020304" pitchFamily="18" charset="0"/>
                  <a:ea typeface="宋体" panose="02010600030101010101" pitchFamily="2" charset="-122"/>
                </a:rPr>
                <a:t>规避现货市场价格波动的</a:t>
              </a:r>
              <a:r>
                <a:rPr lang="zh-CN" altLang="en-US" sz="2200" dirty="0" smtClean="0">
                  <a:latin typeface="Times New Roman" panose="02020603050405020304" pitchFamily="18" charset="0"/>
                  <a:ea typeface="宋体" panose="02010600030101010101" pitchFamily="2" charset="-122"/>
                </a:rPr>
                <a:t>风险。</a:t>
              </a:r>
              <a:endParaRPr lang="en-US" altLang="zh-CN" sz="2200"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同种商品</a:t>
              </a:r>
              <a:endParaRPr lang="zh-CN" altLang="en-US" b="1" dirty="0"/>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数量相当</a:t>
              </a:r>
              <a:endParaRPr lang="zh-CN" altLang="en-US" b="1" dirty="0"/>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方向相反</a:t>
              </a:r>
              <a:endParaRPr lang="zh-CN" altLang="en-US" b="1" dirty="0"/>
            </a:p>
          </p:txBody>
        </p:sp>
      </p:gr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888104"/>
            <a:ext cx="11593288"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期保值是期货交易的重要应用之一，也是量化投资中经常采用的重要策略。投资者可以通过在期货市场进行与现货头寸相反的操作对冲持有现货头寸的风险以降低损失</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期保值之所以能够起到风险对冲的作用，其根本的原因在于，期货价格与现货价格受到相同或相似的供求等因素影响，两者的变动趋势趋同，进而通过盈亏相抵起到规避价格风险的目的</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套</a:t>
            </a:r>
            <a:r>
              <a:rPr lang="zh-CN" altLang="en-US" sz="2000" dirty="0">
                <a:latin typeface="Times New Roman" panose="02020603050405020304" pitchFamily="18" charset="0"/>
                <a:ea typeface="宋体" panose="02010600030101010101" pitchFamily="2" charset="-122"/>
              </a:rPr>
              <a:t>期保值的效果取决于套期保值期间基差风险的大小。为实现预期的套期保值效果，应该选择与被保值资产相关性最高的期货合约，而且要根据套期保值期限适当选择合约的到期月份</a:t>
            </a:r>
            <a:r>
              <a:rPr lang="zh-CN" altLang="en-US" sz="2000" dirty="0" smtClean="0">
                <a:latin typeface="Times New Roman" panose="02020603050405020304" pitchFamily="18" charset="0"/>
                <a:ea typeface="宋体" panose="02010600030101010101" pitchFamily="2" charset="-122"/>
              </a:rPr>
              <a:t>。</a:t>
            </a:r>
            <a:endParaRPr lang="en-US" altLang="zh-CN" sz="2000" dirty="0" smtClean="0">
              <a:latin typeface="Times New Roman" panose="02020603050405020304" pitchFamily="18" charset="0"/>
              <a:ea typeface="宋体" panose="02010600030101010101" pitchFamily="2" charset="-122"/>
            </a:endParaRPr>
          </a:p>
          <a:p>
            <a:pPr marL="457200" indent="-457200">
              <a:lnSpc>
                <a:spcPct val="170000"/>
              </a:lnSpc>
              <a:spcBef>
                <a:spcPts val="1800"/>
              </a:spcBef>
              <a:buFont typeface="Wingdings" pitchFamily="2" charset="2"/>
              <a:buChar char="Ø"/>
            </a:pPr>
            <a:r>
              <a:rPr lang="zh-CN" altLang="en-US" sz="2000" dirty="0" smtClean="0">
                <a:latin typeface="Times New Roman" panose="02020603050405020304" pitchFamily="18" charset="0"/>
                <a:ea typeface="宋体" panose="02010600030101010101" pitchFamily="2" charset="-122"/>
              </a:rPr>
              <a:t>根据</a:t>
            </a:r>
            <a:r>
              <a:rPr lang="zh-CN" altLang="en-US" sz="2000" dirty="0">
                <a:latin typeface="Times New Roman" panose="02020603050405020304" pitchFamily="18" charset="0"/>
                <a:ea typeface="宋体" panose="02010600030101010101" pitchFamily="2" charset="-122"/>
              </a:rPr>
              <a:t>基于方差模型、</a:t>
            </a:r>
            <a:r>
              <a:rPr lang="en-US" altLang="zh-CN" sz="2000" dirty="0" err="1">
                <a:latin typeface="Times New Roman" panose="02020603050405020304" pitchFamily="18" charset="0"/>
                <a:ea typeface="宋体" panose="02010600030101010101" pitchFamily="2" charset="-122"/>
              </a:rPr>
              <a:t>VaR</a:t>
            </a:r>
            <a:r>
              <a:rPr lang="zh-CN" altLang="en-US" sz="2000" dirty="0">
                <a:latin typeface="Times New Roman" panose="02020603050405020304" pitchFamily="18" charset="0"/>
                <a:ea typeface="宋体" panose="02010600030101010101" pitchFamily="2" charset="-122"/>
              </a:rPr>
              <a:t>模型和</a:t>
            </a:r>
            <a:r>
              <a:rPr lang="en-US" altLang="zh-CN" sz="2000" dirty="0">
                <a:latin typeface="Times New Roman" panose="02020603050405020304" pitchFamily="18" charset="0"/>
                <a:ea typeface="宋体" panose="02010600030101010101" pitchFamily="2" charset="-122"/>
              </a:rPr>
              <a:t>ES</a:t>
            </a:r>
            <a:r>
              <a:rPr lang="zh-CN" altLang="en-US" sz="20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a:t>
            </a:r>
            <a:r>
              <a:rPr lang="zh-CN" altLang="en-US" sz="2000" dirty="0" smtClean="0">
                <a:latin typeface="Times New Roman" panose="02020603050405020304" pitchFamily="18" charset="0"/>
                <a:ea typeface="宋体" panose="02010600030101010101" pitchFamily="2" charset="-122"/>
              </a:rPr>
              <a:t>。</a:t>
            </a:r>
            <a:endParaRPr lang="zh-CN" altLang="en-US" sz="20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293077511"/>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41</a:t>
            </a:fld>
            <a:endParaRPr lang="en-US" altLang="zh-CN" smtClean="0">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3069283" y="1484784"/>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348623504"/>
              </p:ext>
            </p:extLst>
          </p:nvPr>
        </p:nvGraphicFramePr>
        <p:xfrm>
          <a:off x="2709243" y="3356992"/>
          <a:ext cx="6601421" cy="2046287"/>
        </p:xfrm>
        <a:graphic>
          <a:graphicData uri="http://schemas.openxmlformats.org/presentationml/2006/ole">
            <mc:AlternateContent xmlns:mc="http://schemas.openxmlformats.org/markup-compatibility/2006">
              <mc:Choice xmlns:v="urn:schemas-microsoft-com:vml" Requires="v">
                <p:oleObj spid="_x0000_s2135"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356992"/>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1190" y="7647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期保值的原理</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indent="457200">
              <a:lnSpc>
                <a:spcPct val="160000"/>
              </a:lnSpc>
            </a:pPr>
            <a:r>
              <a:rPr lang="zh-CN" altLang="en-US" sz="24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a:t>
            </a:r>
            <a:r>
              <a:rPr lang="zh-CN" altLang="en-US" sz="2400" b="1" dirty="0" smtClean="0">
                <a:latin typeface="Times New Roman" panose="02020603050405020304" pitchFamily="18" charset="0"/>
                <a:ea typeface="宋体" panose="02010600030101010101" pitchFamily="2" charset="-122"/>
              </a:rPr>
              <a:t>相同。</a:t>
            </a:r>
            <a:endParaRPr lang="en-US" altLang="zh-CN" sz="2400" b="1" dirty="0" smtClean="0">
              <a:latin typeface="Times New Roman" panose="02020603050405020304" pitchFamily="18" charset="0"/>
              <a:ea typeface="宋体" panose="02010600030101010101" pitchFamily="2" charset="-122"/>
            </a:endParaRPr>
          </a:p>
          <a:p>
            <a:pPr indent="457200">
              <a:lnSpc>
                <a:spcPct val="160000"/>
              </a:lnSpc>
            </a:pPr>
            <a:endParaRPr lang="en-US" altLang="zh-CN" sz="22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椭圆 1"/>
          <p:cNvSpPr/>
          <p:nvPr/>
        </p:nvSpPr>
        <p:spPr>
          <a:xfrm>
            <a:off x="837035" y="3609020"/>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smtClean="0"/>
              <a:t>原理</a:t>
            </a:r>
            <a:endParaRPr lang="zh-CN" altLang="en-US" sz="2800" dirty="0"/>
          </a:p>
        </p:txBody>
      </p:sp>
      <p:sp>
        <p:nvSpPr>
          <p:cNvPr id="7" name="左大括号 6"/>
          <p:cNvSpPr/>
          <p:nvPr/>
        </p:nvSpPr>
        <p:spPr>
          <a:xfrm>
            <a:off x="2925267" y="3465004"/>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3248980"/>
            <a:ext cx="7632848"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200" dirty="0" smtClean="0">
                <a:solidFill>
                  <a:schemeClr val="tx1"/>
                </a:solidFill>
              </a:rPr>
              <a:t>期货</a:t>
            </a:r>
            <a:r>
              <a:rPr lang="zh-CN" altLang="en-US" sz="22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200" dirty="0">
              <a:solidFill>
                <a:schemeClr val="tx1"/>
              </a:solidFill>
            </a:endParaRPr>
          </a:p>
        </p:txBody>
      </p:sp>
      <p:sp>
        <p:nvSpPr>
          <p:cNvPr id="9" name="矩形 8"/>
          <p:cNvSpPr/>
          <p:nvPr/>
        </p:nvSpPr>
        <p:spPr>
          <a:xfrm>
            <a:off x="3573339" y="4617132"/>
            <a:ext cx="7632848"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sz="2200" dirty="0" smtClean="0">
                <a:solidFill>
                  <a:schemeClr val="tx1"/>
                </a:solidFill>
              </a:rPr>
              <a:t>随</a:t>
            </a:r>
            <a:r>
              <a:rPr lang="zh-CN" altLang="en-US" sz="2200" dirty="0">
                <a:solidFill>
                  <a:schemeClr val="tx1"/>
                </a:solidFill>
              </a:rPr>
              <a:t>期货合约到期日临近，期货市场与现货市场价格</a:t>
            </a:r>
            <a:r>
              <a:rPr lang="zh-CN" altLang="en-US" sz="2200" dirty="0" smtClean="0">
                <a:solidFill>
                  <a:schemeClr val="tx1"/>
                </a:solidFill>
              </a:rPr>
              <a:t>趋于一致</a:t>
            </a:r>
            <a:endParaRPr lang="zh-CN" altLang="en-US" sz="2200" dirty="0">
              <a:solidFill>
                <a:schemeClr val="tx1"/>
              </a:solidFill>
            </a:endParaRPr>
          </a:p>
        </p:txBody>
      </p:sp>
    </p:spTree>
    <p:extLst>
      <p:ext uri="{BB962C8B-B14F-4D97-AF65-F5344CB8AC3E}">
        <p14:creationId xmlns:p14="http://schemas.microsoft.com/office/powerpoint/2010/main" val="1771794906"/>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期保值的种类</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algn="ctr">
              <a:spcBef>
                <a:spcPts val="1800"/>
              </a:spcBef>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6-1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988840"/>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92696"/>
            <a:ext cx="11665296"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6-1】</a:t>
            </a:r>
          </a:p>
          <a:p>
            <a:pPr algn="ctr"/>
            <a:r>
              <a:rPr lang="zh-CN" altLang="zh-CN" sz="2200" b="1" dirty="0" smtClean="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6-2                 </a:t>
            </a:r>
            <a:r>
              <a:rPr lang="zh-CN" altLang="zh-CN" sz="2200" b="1" dirty="0">
                <a:latin typeface="Times New Roman" panose="02020603050405020304" pitchFamily="18" charset="0"/>
                <a:ea typeface="宋体" panose="02010600030101010101" pitchFamily="2" charset="-122"/>
              </a:rPr>
              <a:t>多头套期保值交易的案例（担心股市上涨</a:t>
            </a:r>
            <a:r>
              <a:rPr lang="zh-CN" altLang="zh-CN" sz="2200" b="1" dirty="0" smtClean="0">
                <a:latin typeface="Times New Roman" panose="02020603050405020304" pitchFamily="18" charset="0"/>
                <a:ea typeface="宋体" panose="02010600030101010101" pitchFamily="2" charset="-122"/>
              </a:rPr>
              <a:t>）</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9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1297379835"/>
              </p:ext>
            </p:extLst>
          </p:nvPr>
        </p:nvGraphicFramePr>
        <p:xfrm>
          <a:off x="1269083" y="1412776"/>
          <a:ext cx="9865096" cy="3490727"/>
        </p:xfrm>
        <a:graphic>
          <a:graphicData uri="http://schemas.openxmlformats.org/drawingml/2006/table">
            <a:tbl>
              <a:tblPr firstRow="1" bandRow="1">
                <a:tableStyleId>{7DF18680-E054-41AD-8BC1-D1AEF772440D}</a:tableStyleId>
              </a:tblPr>
              <a:tblGrid>
                <a:gridCol w="1656184"/>
                <a:gridCol w="3888432"/>
                <a:gridCol w="432048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7</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某投资者预计</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日将收到</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万元可用于投资股票。当时沪深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1100</a:t>
                      </a:r>
                      <a:r>
                        <a:rPr lang="zh-CN" altLang="en-US" dirty="0" smtClean="0">
                          <a:latin typeface="Times New Roman" panose="02020603050405020304" pitchFamily="18" charset="0"/>
                          <a:ea typeface="宋体" panose="02010600030101010101" pitchFamily="2" charset="-122"/>
                        </a:rPr>
                        <a:t>点，但是担心</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日股市会上涨。</a:t>
                      </a:r>
                      <a:endParaRPr lang="zh-CN" altLang="en-US" dirty="0">
                        <a:latin typeface="Times New Roman" panose="02020603050405020304" pitchFamily="18" charset="0"/>
                        <a:ea typeface="宋体" panose="02010600030101010101" pitchFamily="2" charset="-122"/>
                      </a:endParaRPr>
                    </a:p>
                  </a:txBody>
                  <a:tcPr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股指期货合约为</a:t>
                      </a:r>
                      <a:r>
                        <a:rPr lang="en-US" altLang="zh-CN" dirty="0" smtClean="0">
                          <a:latin typeface="Times New Roman" panose="02020603050405020304" pitchFamily="18" charset="0"/>
                          <a:ea typeface="宋体" panose="02010600030101010101" pitchFamily="2" charset="-122"/>
                        </a:rPr>
                        <a:t>1300</a:t>
                      </a:r>
                      <a:r>
                        <a:rPr lang="zh-CN" altLang="en-US" dirty="0" smtClean="0">
                          <a:latin typeface="Times New Roman" panose="02020603050405020304" pitchFamily="18" charset="0"/>
                          <a:ea typeface="宋体" panose="02010600030101010101" pitchFamily="2" charset="-122"/>
                        </a:rPr>
                        <a:t>点，所以投资者应该买入</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1300×300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手期货合约，每点</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元。</a:t>
                      </a:r>
                    </a:p>
                  </a:txBody>
                  <a:tcPr anchor="ctr"/>
                </a:tc>
              </a:tr>
              <a:tr h="1385931">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指数已经升至</a:t>
                      </a:r>
                      <a:r>
                        <a:rPr lang="en-US" altLang="zh-CN" dirty="0" smtClean="0">
                          <a:latin typeface="Times New Roman" panose="02020603050405020304" pitchFamily="18" charset="0"/>
                          <a:ea typeface="宋体" panose="02010600030101010101" pitchFamily="2" charset="-122"/>
                        </a:rPr>
                        <a:t>1400</a:t>
                      </a:r>
                      <a:r>
                        <a:rPr lang="zh-CN" altLang="en-US" dirty="0" smtClean="0">
                          <a:latin typeface="Times New Roman" panose="02020603050405020304" pitchFamily="18" charset="0"/>
                          <a:ea typeface="宋体" panose="02010600030101010101" pitchFamily="2" charset="-122"/>
                        </a:rPr>
                        <a:t>点，股票相应地上涨到（</a:t>
                      </a:r>
                      <a:r>
                        <a:rPr lang="en-US" altLang="zh-CN" dirty="0" smtClean="0">
                          <a:latin typeface="Times New Roman" panose="02020603050405020304" pitchFamily="18" charset="0"/>
                          <a:ea typeface="宋体" panose="02010600030101010101" pitchFamily="2" charset="-122"/>
                        </a:rPr>
                        <a:t>1400/1100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636.4</a:t>
                      </a:r>
                      <a:r>
                        <a:rPr lang="zh-CN" altLang="en-US" dirty="0" smtClean="0">
                          <a:latin typeface="Times New Roman" panose="02020603050405020304" pitchFamily="18" charset="0"/>
                          <a:ea typeface="宋体" panose="02010600030101010101" pitchFamily="2" charset="-122"/>
                        </a:rPr>
                        <a:t>万元。</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1600</a:t>
                      </a:r>
                      <a:r>
                        <a:rPr lang="zh-CN" altLang="en-US" dirty="0" smtClean="0">
                          <a:latin typeface="Times New Roman" panose="02020603050405020304" pitchFamily="18" charset="0"/>
                          <a:ea typeface="宋体" panose="02010600030101010101" pitchFamily="2" charset="-122"/>
                        </a:rPr>
                        <a:t>点的价格卖出</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300×300×13</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117</a:t>
                      </a:r>
                      <a:r>
                        <a:rPr lang="zh-CN" altLang="en-US" dirty="0" smtClean="0">
                          <a:latin typeface="Times New Roman" panose="02020603050405020304" pitchFamily="18" charset="0"/>
                          <a:ea typeface="宋体" panose="02010600030101010101" pitchFamily="2" charset="-122"/>
                        </a:rPr>
                        <a:t>万元。 </a:t>
                      </a:r>
                    </a:p>
                  </a:txBody>
                  <a:tcPr anchor="ctr"/>
                </a:tc>
              </a:tr>
            </a:tbl>
          </a:graphicData>
        </a:graphic>
      </p:graphicFrame>
    </p:spTree>
    <p:extLst>
      <p:ext uri="{BB962C8B-B14F-4D97-AF65-F5344CB8AC3E}">
        <p14:creationId xmlns:p14="http://schemas.microsoft.com/office/powerpoint/2010/main" val="31658132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6-2】</a:t>
            </a:r>
          </a:p>
          <a:p>
            <a:pPr algn="ctr"/>
            <a:r>
              <a:rPr lang="zh-CN" altLang="zh-CN" sz="2000" b="1" dirty="0" smtClean="0">
                <a:latin typeface="Times New Roman" panose="02020603050405020304" pitchFamily="18" charset="0"/>
                <a:ea typeface="宋体" panose="02010600030101010101" pitchFamily="2" charset="-122"/>
              </a:rPr>
              <a:t>表</a:t>
            </a:r>
            <a:r>
              <a:rPr lang="en-US" altLang="zh-CN" sz="2000" b="1" dirty="0" smtClean="0">
                <a:latin typeface="Times New Roman" panose="02020603050405020304" pitchFamily="18" charset="0"/>
                <a:ea typeface="宋体" panose="02010600030101010101" pitchFamily="2" charset="-122"/>
              </a:rPr>
              <a:t>6-3           </a:t>
            </a:r>
            <a:r>
              <a:rPr lang="zh-CN" altLang="en-US" sz="2000" b="1" dirty="0" smtClean="0">
                <a:latin typeface="Times New Roman" panose="02020603050405020304" pitchFamily="18" charset="0"/>
                <a:ea typeface="宋体" panose="02010600030101010101" pitchFamily="2" charset="-122"/>
              </a:rPr>
              <a:t>空头</a:t>
            </a:r>
            <a:r>
              <a:rPr lang="zh-CN" altLang="en-US" sz="2000" b="1" dirty="0">
                <a:latin typeface="Times New Roman" panose="02020603050405020304" pitchFamily="18" charset="0"/>
                <a:ea typeface="宋体" panose="02010600030101010101" pitchFamily="2" charset="-122"/>
              </a:rPr>
              <a:t>套期保值交易的案例（担心股市下跌</a:t>
            </a:r>
            <a:r>
              <a:rPr lang="zh-CN" altLang="en-US" sz="2000" b="1" dirty="0" smtClean="0">
                <a:latin typeface="Times New Roman" panose="02020603050405020304" pitchFamily="18" charset="0"/>
                <a:ea typeface="宋体" panose="02010600030101010101" pitchFamily="2" charset="-122"/>
              </a:rPr>
              <a:t>）</a:t>
            </a:r>
            <a:endParaRPr lang="en-US" altLang="zh-CN" sz="20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a:t>
            </a:r>
            <a:r>
              <a:rPr lang="zh-CN" altLang="en-US" sz="2200" dirty="0" smtClean="0">
                <a:latin typeface="Times New Roman" panose="02020603050405020304" pitchFamily="18" charset="0"/>
                <a:ea typeface="宋体" panose="02010600030101010101" pitchFamily="2" charset="-122"/>
              </a:rPr>
              <a:t>保值将亏损</a:t>
            </a:r>
            <a:r>
              <a:rPr lang="en-US" altLang="zh-CN" sz="2200" dirty="0" smtClean="0">
                <a:latin typeface="Times New Roman" panose="02020603050405020304" pitchFamily="18" charset="0"/>
                <a:ea typeface="宋体" panose="02010600030101010101" pitchFamily="2" charset="-122"/>
              </a:rPr>
              <a:t>86.2</a:t>
            </a:r>
            <a:r>
              <a:rPr lang="zh-CN" altLang="en-US" sz="2200" dirty="0" smtClean="0">
                <a:latin typeface="Times New Roman" panose="02020603050405020304" pitchFamily="18" charset="0"/>
                <a:ea typeface="宋体" panose="02010600030101010101" pitchFamily="2" charset="-122"/>
              </a:rPr>
              <a:t>万元，</a:t>
            </a:r>
            <a:r>
              <a:rPr lang="zh-CN" altLang="en-US" sz="2200" dirty="0">
                <a:latin typeface="Times New Roman" panose="02020603050405020304" pitchFamily="18" charset="0"/>
                <a:ea typeface="宋体" panose="02010600030101010101" pitchFamily="2" charset="-122"/>
              </a:rPr>
              <a:t>而进行保值后</a:t>
            </a:r>
            <a:r>
              <a:rPr lang="zh-CN" altLang="en-US" sz="2200" dirty="0" smtClean="0">
                <a:latin typeface="Times New Roman" panose="02020603050405020304" pitchFamily="18" charset="0"/>
                <a:ea typeface="宋体" panose="02010600030101010101" pitchFamily="2" charset="-122"/>
              </a:rPr>
              <a:t>，期货交易盈利</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万元</a:t>
            </a:r>
            <a:r>
              <a:rPr lang="zh-CN" altLang="en-US" sz="2200" dirty="0">
                <a:latin typeface="Times New Roman" panose="02020603050405020304" pitchFamily="18" charset="0"/>
                <a:ea typeface="宋体" panose="02010600030101010101" pitchFamily="2" charset="-122"/>
              </a:rPr>
              <a:t>，由此新组合</a:t>
            </a:r>
            <a:r>
              <a:rPr lang="zh-CN" altLang="en-US" sz="2200" dirty="0" smtClean="0">
                <a:latin typeface="Times New Roman" panose="02020603050405020304" pitchFamily="18" charset="0"/>
                <a:ea typeface="宋体" panose="02010600030101010101" pitchFamily="2" charset="-122"/>
              </a:rPr>
              <a:t>盈利</a:t>
            </a:r>
            <a:r>
              <a:rPr lang="en-US" altLang="zh-CN" sz="2200" smtClean="0">
                <a:latin typeface="Times New Roman" panose="02020603050405020304" pitchFamily="18" charset="0"/>
                <a:ea typeface="宋体" panose="02010600030101010101" pitchFamily="2" charset="-122"/>
              </a:rPr>
              <a:t>3.8</a:t>
            </a:r>
            <a:r>
              <a:rPr lang="zh-CN" altLang="en-US" sz="2200" dirty="0">
                <a:latin typeface="Times New Roman" panose="02020603050405020304" pitchFamily="18" charset="0"/>
                <a:ea typeface="宋体" panose="02010600030101010101" pitchFamily="2" charset="-122"/>
              </a:rPr>
              <a:t>万元。</a:t>
            </a:r>
            <a:endParaRPr lang="zh-CN" altLang="zh-CN" sz="22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464477049"/>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gridCol w="3744416"/>
                <a:gridCol w="396044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某投资者持有股票组合</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万元，担心到</a:t>
                      </a:r>
                      <a:r>
                        <a:rPr lang="en-US" altLang="zh-CN" dirty="0" smtClean="0">
                          <a:latin typeface="Times New Roman" panose="02020603050405020304" pitchFamily="18" charset="0"/>
                          <a:ea typeface="宋体" panose="02010600030101010101" pitchFamily="2" charset="-122"/>
                        </a:rPr>
                        <a:t>9</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5</a:t>
                      </a:r>
                      <a:r>
                        <a:rPr lang="zh-CN" altLang="en-US" dirty="0" smtClean="0">
                          <a:latin typeface="Times New Roman" panose="02020603050405020304" pitchFamily="18" charset="0"/>
                          <a:ea typeface="宋体" panose="02010600030101010101" pitchFamily="2" charset="-122"/>
                        </a:rPr>
                        <a:t>日股市会下跌。此时沪深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1450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zh-CN" altLang="en-US" dirty="0" smtClean="0">
                          <a:latin typeface="Times New Roman" panose="02020603050405020304" pitchFamily="18" charset="0"/>
                          <a:ea typeface="宋体" panose="02010600030101010101" pitchFamily="2" charset="-122"/>
                        </a:rPr>
                        <a:t>投资者卖出</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1450×300</a:t>
                      </a:r>
                      <a:r>
                        <a:rPr lang="zh-CN" altLang="en-US" dirty="0" smtClean="0">
                          <a:latin typeface="Times New Roman" panose="02020603050405020304" pitchFamily="18" charset="0"/>
                          <a:ea typeface="宋体" panose="02010600030101010101" pitchFamily="2" charset="-122"/>
                        </a:rPr>
                        <a:t>）期货合约，成交价格为</a:t>
                      </a:r>
                      <a:r>
                        <a:rPr lang="en-US" altLang="zh-CN" dirty="0" smtClean="0">
                          <a:latin typeface="Times New Roman" panose="02020603050405020304" pitchFamily="18" charset="0"/>
                          <a:ea typeface="宋体" panose="02010600030101010101" pitchFamily="2" charset="-122"/>
                        </a:rPr>
                        <a:t>1500</a:t>
                      </a:r>
                      <a:r>
                        <a:rPr lang="zh-CN" altLang="en-US" dirty="0" smtClean="0">
                          <a:latin typeface="Times New Roman" panose="02020603050405020304" pitchFamily="18" charset="0"/>
                          <a:ea typeface="宋体" panose="02010600030101010101" pitchFamily="2" charset="-122"/>
                        </a:rPr>
                        <a:t>点，每点</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元。</a:t>
                      </a:r>
                    </a:p>
                  </a:txBody>
                  <a:tcPr anchor="ctr"/>
                </a:tc>
              </a:tr>
              <a:tr h="1656914">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指数跌至</a:t>
                      </a:r>
                      <a:r>
                        <a:rPr lang="en-US" altLang="zh-CN" dirty="0" smtClean="0">
                          <a:latin typeface="Times New Roman" panose="02020603050405020304" pitchFamily="18" charset="0"/>
                          <a:ea typeface="宋体" panose="02010600030101010101" pitchFamily="2" charset="-122"/>
                        </a:rPr>
                        <a:t>1200</a:t>
                      </a:r>
                      <a:r>
                        <a:rPr lang="zh-CN" altLang="en-US" dirty="0" smtClean="0">
                          <a:latin typeface="Times New Roman" panose="02020603050405020304" pitchFamily="18" charset="0"/>
                          <a:ea typeface="宋体" panose="02010600030101010101" pitchFamily="2" charset="-122"/>
                        </a:rPr>
                        <a:t>点，相应他的股票组合价值</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变化＝</a:t>
                      </a:r>
                      <a:r>
                        <a:rPr lang="en-US" altLang="zh-CN" sz="1800" kern="1200" dirty="0" smtClean="0">
                          <a:solidFill>
                            <a:schemeClr val="dk1"/>
                          </a:solidFill>
                          <a:latin typeface="Times New Roman" panose="02020603050405020304" pitchFamily="18" charset="0"/>
                          <a:ea typeface="宋体" panose="02010600030101010101" pitchFamily="2" charset="-122"/>
                          <a:cs typeface="+mn-cs"/>
                        </a:rPr>
                        <a:t>(1200-1450) *500</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万</a:t>
                      </a:r>
                      <a:r>
                        <a:rPr lang="en-US" altLang="zh-CN" sz="1800" kern="1200" dirty="0" smtClean="0">
                          <a:solidFill>
                            <a:schemeClr val="dk1"/>
                          </a:solidFill>
                          <a:latin typeface="Times New Roman" panose="02020603050405020304" pitchFamily="18" charset="0"/>
                          <a:ea typeface="宋体" panose="02010600030101010101" pitchFamily="2" charset="-122"/>
                          <a:cs typeface="+mn-cs"/>
                        </a:rPr>
                        <a:t>/1450= - 86.2</a:t>
                      </a:r>
                      <a:r>
                        <a:rPr lang="zh-CN" altLang="en-US" sz="1800" kern="1200" dirty="0" smtClean="0">
                          <a:solidFill>
                            <a:schemeClr val="dk1"/>
                          </a:solidFill>
                          <a:latin typeface="Times New Roman" panose="02020603050405020304" pitchFamily="18" charset="0"/>
                          <a:ea typeface="宋体" panose="02010600030101010101" pitchFamily="2" charset="-122"/>
                          <a:cs typeface="+mn-cs"/>
                        </a:rPr>
                        <a:t>万元</a:t>
                      </a: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1250</a:t>
                      </a:r>
                      <a:r>
                        <a:rPr lang="zh-CN" altLang="en-US" dirty="0" smtClean="0">
                          <a:latin typeface="Times New Roman" panose="02020603050405020304" pitchFamily="18" charset="0"/>
                          <a:ea typeface="宋体" panose="02010600030101010101" pitchFamily="2" charset="-122"/>
                        </a:rPr>
                        <a:t>点的价格买回</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250×300×12</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90</a:t>
                      </a:r>
                      <a:r>
                        <a:rPr lang="zh-CN" altLang="en-US" dirty="0" smtClean="0">
                          <a:latin typeface="Times New Roman" panose="02020603050405020304" pitchFamily="18" charset="0"/>
                          <a:ea typeface="宋体" panose="02010600030101010101" pitchFamily="2" charset="-122"/>
                        </a:rPr>
                        <a:t>万元。</a:t>
                      </a:r>
                    </a:p>
                  </a:txBody>
                  <a:tcPr anchor="ctr"/>
                </a:tc>
              </a:tr>
            </a:tbl>
          </a:graphicData>
        </a:graphic>
      </p:graphicFrame>
    </p:spTree>
    <p:extLst>
      <p:ext uri="{BB962C8B-B14F-4D97-AF65-F5344CB8AC3E}">
        <p14:creationId xmlns:p14="http://schemas.microsoft.com/office/powerpoint/2010/main" val="189557800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692696"/>
            <a:ext cx="5256584"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（四）套</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期保值的一般原则</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套期保值原则</a:t>
            </a:r>
            <a:endParaRPr lang="zh-CN" altLang="en-US" sz="2200" b="1" dirty="0"/>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a:t>
            </a:r>
            <a:r>
              <a:rPr lang="zh-CN" altLang="en-US" b="1" dirty="0" smtClean="0"/>
              <a:t>原则</a:t>
            </a:r>
            <a:endParaRPr lang="zh-CN" altLang="en-US" b="1" dirty="0"/>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32220</TotalTime>
  <Words>3565</Words>
  <Application>Microsoft Office PowerPoint</Application>
  <PresentationFormat>自定义</PresentationFormat>
  <Paragraphs>348</Paragraphs>
  <Slides>41</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41</vt:i4>
      </vt:variant>
    </vt:vector>
  </HeadingPairs>
  <TitlesOfParts>
    <vt:vector size="45"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1535</cp:revision>
  <dcterms:created xsi:type="dcterms:W3CDTF">2014-05-22T15:27:15Z</dcterms:created>
  <dcterms:modified xsi:type="dcterms:W3CDTF">2022-12-13T11:36:37Z</dcterms:modified>
</cp:coreProperties>
</file>