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334" r:id="rId3"/>
    <p:sldId id="561" r:id="rId4"/>
    <p:sldId id="550" r:id="rId5"/>
    <p:sldId id="551" r:id="rId6"/>
    <p:sldId id="562" r:id="rId7"/>
    <p:sldId id="552" r:id="rId8"/>
    <p:sldId id="553" r:id="rId9"/>
    <p:sldId id="554" r:id="rId10"/>
    <p:sldId id="555" r:id="rId11"/>
    <p:sldId id="556" r:id="rId12"/>
    <p:sldId id="557" r:id="rId13"/>
    <p:sldId id="558" r:id="rId14"/>
    <p:sldId id="559" r:id="rId15"/>
    <p:sldId id="560" r:id="rId16"/>
    <p:sldId id="563" r:id="rId17"/>
    <p:sldId id="564" r:id="rId18"/>
    <p:sldId id="565" r:id="rId19"/>
    <p:sldId id="580" r:id="rId20"/>
    <p:sldId id="566" r:id="rId21"/>
    <p:sldId id="567" r:id="rId22"/>
    <p:sldId id="568" r:id="rId23"/>
    <p:sldId id="569" r:id="rId24"/>
    <p:sldId id="570" r:id="rId25"/>
    <p:sldId id="571" r:id="rId26"/>
    <p:sldId id="572" r:id="rId27"/>
    <p:sldId id="573" r:id="rId28"/>
    <p:sldId id="574" r:id="rId29"/>
    <p:sldId id="575" r:id="rId30"/>
    <p:sldId id="576" r:id="rId31"/>
    <p:sldId id="577" r:id="rId32"/>
    <p:sldId id="578" r:id="rId33"/>
    <p:sldId id="579" r:id="rId34"/>
    <p:sldId id="434" r:id="rId35"/>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80" d="100"/>
          <a:sy n="80" d="100"/>
        </p:scale>
        <p:origin x="-63" y="-630"/>
      </p:cViewPr>
      <p:guideLst>
        <p:guide orient="horz" pos="2312"/>
        <p:guide pos="390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82"/>
        <p:guide pos="21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E:\&#31185;&#30740;\&#37327;&#21270;&#25237;&#36164;\&#37327;&#21270;&#25237;&#36164;\11.1Option%20Parity%20Formula\&#24179;&#20215;&#31574;&#30053;&#32467;&#26524;&#2227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31185;&#30740;\&#37327;&#21270;&#25237;&#36164;\&#37327;&#21270;&#25237;&#36164;\11.1Option%20Parity%20Formula\&#24179;&#20215;&#31574;&#30053;&#32467;&#26524;&#22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42969718316094E-2"/>
          <c:y val="4.71698113207547E-2"/>
          <c:w val="0.91424533239429495"/>
          <c:h val="0.75836477987421402"/>
        </c:manualLayout>
      </c:layout>
      <c:lineChart>
        <c:grouping val="standard"/>
        <c:varyColors val="0"/>
        <c:ser>
          <c:idx val="0"/>
          <c:order val="0"/>
          <c:tx>
            <c:strRef>
              <c:f>'[平价策略结果图.xlsx]图11-7'!$B$1</c:f>
              <c:strCache>
                <c:ptCount val="1"/>
                <c:pt idx="0">
                  <c:v>累计收益</c:v>
                </c:pt>
              </c:strCache>
            </c:strRef>
          </c:tx>
          <c:spPr>
            <a:ln w="28575" cap="rnd">
              <a:solidFill>
                <a:srgbClr val="C00000"/>
              </a:solidFill>
              <a:round/>
            </a:ln>
            <a:effectLst/>
          </c:spPr>
          <c:marker>
            <c:symbol val="none"/>
          </c:marker>
          <c:cat>
            <c:numRef>
              <c:f>'[平价策略结果图.xlsx]图11-7'!$A$2:$A$107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'[平价策略结果图.xlsx]图11-7'!$B$2:$B$107</c:f>
              <c:numCache>
                <c:formatCode>General</c:formatCode>
                <c:ptCount val="106"/>
                <c:pt idx="0">
                  <c:v>8.6461339995413E-2</c:v>
                </c:pt>
                <c:pt idx="1">
                  <c:v>0.17782497089698801</c:v>
                </c:pt>
                <c:pt idx="2">
                  <c:v>0.27422367912203799</c:v>
                </c:pt>
                <c:pt idx="3">
                  <c:v>0.38300180223958702</c:v>
                </c:pt>
                <c:pt idx="4">
                  <c:v>0.47551673890301499</c:v>
                </c:pt>
                <c:pt idx="5">
                  <c:v>0.56417834329545402</c:v>
                </c:pt>
                <c:pt idx="6">
                  <c:v>0.66648857515694304</c:v>
                </c:pt>
                <c:pt idx="7">
                  <c:v>0.76689146281961196</c:v>
                </c:pt>
                <c:pt idx="8">
                  <c:v>0.86055920560129595</c:v>
                </c:pt>
                <c:pt idx="9">
                  <c:v>0.95466169948533097</c:v>
                </c:pt>
                <c:pt idx="10">
                  <c:v>1.0587142873951501</c:v>
                </c:pt>
                <c:pt idx="11">
                  <c:v>1.1644631974884101</c:v>
                </c:pt>
                <c:pt idx="12">
                  <c:v>1.2731889291324701</c:v>
                </c:pt>
                <c:pt idx="13">
                  <c:v>1.38386712979166</c:v>
                </c:pt>
                <c:pt idx="14">
                  <c:v>1.5049209152679599</c:v>
                </c:pt>
                <c:pt idx="15">
                  <c:v>1.6175781190348</c:v>
                </c:pt>
                <c:pt idx="16">
                  <c:v>1.75003281607034</c:v>
                </c:pt>
                <c:pt idx="17">
                  <c:v>1.8683225551149401</c:v>
                </c:pt>
                <c:pt idx="18">
                  <c:v>1.9770436404365199</c:v>
                </c:pt>
                <c:pt idx="19">
                  <c:v>2.0840763164838898</c:v>
                </c:pt>
                <c:pt idx="20">
                  <c:v>2.1962318767404998</c:v>
                </c:pt>
                <c:pt idx="21">
                  <c:v>2.3000851636083799</c:v>
                </c:pt>
                <c:pt idx="22">
                  <c:v>2.4138155246734798</c:v>
                </c:pt>
                <c:pt idx="23">
                  <c:v>2.5290703449893299</c:v>
                </c:pt>
                <c:pt idx="24">
                  <c:v>2.6417418992552699</c:v>
                </c:pt>
                <c:pt idx="25">
                  <c:v>2.7632430081862802</c:v>
                </c:pt>
                <c:pt idx="26">
                  <c:v>2.8914409419086802</c:v>
                </c:pt>
                <c:pt idx="27">
                  <c:v>3.0177260926011402</c:v>
                </c:pt>
                <c:pt idx="28">
                  <c:v>3.1378598651943799</c:v>
                </c:pt>
                <c:pt idx="29">
                  <c:v>3.2624088783796998</c:v>
                </c:pt>
                <c:pt idx="30">
                  <c:v>3.3946954214371101</c:v>
                </c:pt>
                <c:pt idx="31">
                  <c:v>3.5195645748137401</c:v>
                </c:pt>
                <c:pt idx="32">
                  <c:v>3.6543230294906501</c:v>
                </c:pt>
                <c:pt idx="33">
                  <c:v>3.7851127654683401</c:v>
                </c:pt>
                <c:pt idx="34">
                  <c:v>3.9088766237219699</c:v>
                </c:pt>
                <c:pt idx="35">
                  <c:v>4.0343233562652596</c:v>
                </c:pt>
                <c:pt idx="36">
                  <c:v>4.1634159143473797</c:v>
                </c:pt>
                <c:pt idx="37">
                  <c:v>4.30390429070499</c:v>
                </c:pt>
                <c:pt idx="38">
                  <c:v>4.4463527999555099</c:v>
                </c:pt>
                <c:pt idx="39">
                  <c:v>4.6048399783815803</c:v>
                </c:pt>
                <c:pt idx="40">
                  <c:v>4.7588427272353302</c:v>
                </c:pt>
                <c:pt idx="41">
                  <c:v>4.90028959691504</c:v>
                </c:pt>
                <c:pt idx="42">
                  <c:v>5.02689860166908</c:v>
                </c:pt>
                <c:pt idx="43">
                  <c:v>5.1669099451755596</c:v>
                </c:pt>
                <c:pt idx="44">
                  <c:v>5.3113651362218199</c:v>
                </c:pt>
                <c:pt idx="45">
                  <c:v>5.4496991743383498</c:v>
                </c:pt>
                <c:pt idx="46">
                  <c:v>5.5819346467603204</c:v>
                </c:pt>
                <c:pt idx="47">
                  <c:v>5.7122853569981498</c:v>
                </c:pt>
                <c:pt idx="48">
                  <c:v>5.82595128197545</c:v>
                </c:pt>
                <c:pt idx="49">
                  <c:v>5.9556922228977802</c:v>
                </c:pt>
                <c:pt idx="50">
                  <c:v>6.0875425322578396</c:v>
                </c:pt>
                <c:pt idx="51">
                  <c:v>6.2247742583405001</c:v>
                </c:pt>
                <c:pt idx="52">
                  <c:v>6.3552168785066199</c:v>
                </c:pt>
                <c:pt idx="53">
                  <c:v>6.49191316385701</c:v>
                </c:pt>
                <c:pt idx="54">
                  <c:v>6.6166591083917297</c:v>
                </c:pt>
                <c:pt idx="55">
                  <c:v>6.7411548982461902</c:v>
                </c:pt>
                <c:pt idx="56">
                  <c:v>6.86600021362284</c:v>
                </c:pt>
                <c:pt idx="57">
                  <c:v>6.9866598089901997</c:v>
                </c:pt>
                <c:pt idx="58">
                  <c:v>7.1168476284792597</c:v>
                </c:pt>
                <c:pt idx="59">
                  <c:v>7.2464064419548997</c:v>
                </c:pt>
                <c:pt idx="60">
                  <c:v>7.3648751527726004</c:v>
                </c:pt>
                <c:pt idx="61">
                  <c:v>7.4724617529179502</c:v>
                </c:pt>
                <c:pt idx="62">
                  <c:v>7.58252886157692</c:v>
                </c:pt>
                <c:pt idx="63">
                  <c:v>7.6843310537478402</c:v>
                </c:pt>
                <c:pt idx="64">
                  <c:v>7.782537189948</c:v>
                </c:pt>
                <c:pt idx="65">
                  <c:v>7.8733240035503602</c:v>
                </c:pt>
                <c:pt idx="66">
                  <c:v>7.9618783578398196</c:v>
                </c:pt>
                <c:pt idx="67">
                  <c:v>8.05408889273623</c:v>
                </c:pt>
                <c:pt idx="68">
                  <c:v>8.1610105897402292</c:v>
                </c:pt>
                <c:pt idx="69">
                  <c:v>8.26999005033929</c:v>
                </c:pt>
                <c:pt idx="70">
                  <c:v>8.3762483744570506</c:v>
                </c:pt>
                <c:pt idx="71">
                  <c:v>8.4820523764091593</c:v>
                </c:pt>
                <c:pt idx="72">
                  <c:v>8.5880312309137192</c:v>
                </c:pt>
                <c:pt idx="73">
                  <c:v>8.6889903753468101</c:v>
                </c:pt>
                <c:pt idx="74">
                  <c:v>8.7907724735450508</c:v>
                </c:pt>
                <c:pt idx="75">
                  <c:v>8.8831662004403693</c:v>
                </c:pt>
                <c:pt idx="76">
                  <c:v>8.9932987307273695</c:v>
                </c:pt>
                <c:pt idx="77">
                  <c:v>9.0982104751690205</c:v>
                </c:pt>
                <c:pt idx="78">
                  <c:v>9.1942119482877196</c:v>
                </c:pt>
                <c:pt idx="79">
                  <c:v>9.2866848387211203</c:v>
                </c:pt>
                <c:pt idx="80">
                  <c:v>9.3832452384488807</c:v>
                </c:pt>
                <c:pt idx="81">
                  <c:v>9.4693950222759202</c:v>
                </c:pt>
                <c:pt idx="82">
                  <c:v>9.5455046643526895</c:v>
                </c:pt>
                <c:pt idx="83">
                  <c:v>9.6262905584687495</c:v>
                </c:pt>
                <c:pt idx="84">
                  <c:v>9.7102748428675092</c:v>
                </c:pt>
                <c:pt idx="85">
                  <c:v>9.7889466422978693</c:v>
                </c:pt>
                <c:pt idx="86">
                  <c:v>9.8073804558909394</c:v>
                </c:pt>
                <c:pt idx="87">
                  <c:v>9.8315102771603406</c:v>
                </c:pt>
                <c:pt idx="88">
                  <c:v>9.8464485487167508</c:v>
                </c:pt>
                <c:pt idx="89">
                  <c:v>9.8627728146192801</c:v>
                </c:pt>
                <c:pt idx="90">
                  <c:v>9.87944643533055</c:v>
                </c:pt>
                <c:pt idx="91">
                  <c:v>9.8962720191469504</c:v>
                </c:pt>
                <c:pt idx="92">
                  <c:v>9.9121032716941002</c:v>
                </c:pt>
                <c:pt idx="93">
                  <c:v>9.9229049872700692</c:v>
                </c:pt>
                <c:pt idx="94">
                  <c:v>9.9328305982912202</c:v>
                </c:pt>
                <c:pt idx="95">
                  <c:v>9.9404502542933209</c:v>
                </c:pt>
                <c:pt idx="96">
                  <c:v>9.9442549565624798</c:v>
                </c:pt>
                <c:pt idx="97">
                  <c:v>9.9463963393616908</c:v>
                </c:pt>
                <c:pt idx="98">
                  <c:v>9.9506436553892001</c:v>
                </c:pt>
                <c:pt idx="99">
                  <c:v>9.9509436542930292</c:v>
                </c:pt>
                <c:pt idx="100">
                  <c:v>9.9516004324971608</c:v>
                </c:pt>
                <c:pt idx="101">
                  <c:v>9.9544498899497107</c:v>
                </c:pt>
                <c:pt idx="102">
                  <c:v>9.9552009678475404</c:v>
                </c:pt>
                <c:pt idx="103">
                  <c:v>9.9597203264322403</c:v>
                </c:pt>
                <c:pt idx="104">
                  <c:v>9.9672670447031404</c:v>
                </c:pt>
                <c:pt idx="105">
                  <c:v>9.9735994375070103</c:v>
                </c:pt>
              </c:numCache>
            </c:numRef>
          </c:val>
          <c:smooth val="0"/>
        </c:ser>
        <c:dLbls>
          <c:showLegendKey val="0"/>
          <c:showVal val="0"/>
          <c:showCatName val="0"/>
          <c:showSerName val="0"/>
          <c:showPercent val="0"/>
          <c:showBubbleSize val="0"/>
        </c:dLbls>
        <c:marker val="1"/>
        <c:smooth val="0"/>
        <c:axId val="591037952"/>
        <c:axId val="591039488"/>
      </c:lineChart>
      <c:dateAx>
        <c:axId val="591037952"/>
        <c:scaling>
          <c:orientation val="minMax"/>
        </c:scaling>
        <c:delete val="0"/>
        <c:axPos val="b"/>
        <c:numFmt formatCode="yyyy\-mm\-dd" sourceLinked="1"/>
        <c:majorTickMark val="in"/>
        <c:minorTickMark val="none"/>
        <c:tickLblPos val="nextTo"/>
        <c:spPr>
          <a:noFill/>
          <a:ln w="9525" cap="flat" cmpd="sng" algn="ctr">
            <a:solidFill>
              <a:schemeClr val="tx1"/>
            </a:solidFill>
            <a:round/>
          </a:ln>
          <a:effectLst/>
        </c:spPr>
        <c:txPr>
          <a:bodyPr rot="-24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591039488"/>
        <c:crosses val="autoZero"/>
        <c:auto val="1"/>
        <c:lblOffset val="100"/>
        <c:baseTimeUnit val="days"/>
        <c:majorUnit val="15"/>
        <c:majorTimeUnit val="days"/>
      </c:dateAx>
      <c:valAx>
        <c:axId val="591039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591037952"/>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22162804515746"/>
          <c:y val="8.1446540880503099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03685588661E-2"/>
          <c:y val="0.10944523784626976"/>
          <c:w val="0.88894704233733202"/>
          <c:h val="0.79008293629786497"/>
        </c:manualLayout>
      </c:layout>
      <c:lineChart>
        <c:grouping val="standard"/>
        <c:varyColors val="0"/>
        <c:ser>
          <c:idx val="1"/>
          <c:order val="0"/>
          <c:tx>
            <c:strRef>
              <c:f>'[平价策略结果图.xlsx]图11-8'!$B$1</c:f>
              <c:strCache>
                <c:ptCount val="1"/>
                <c:pt idx="0">
                  <c:v>平均收益</c:v>
                </c:pt>
              </c:strCache>
            </c:strRef>
          </c:tx>
          <c:spPr>
            <a:ln w="28575" cap="rnd">
              <a:solidFill>
                <a:srgbClr val="C00000"/>
              </a:solidFill>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'[平价策略结果图.xlsx]图11-8'!$B$2:$B$107</c:f>
              <c:numCache>
                <c:formatCode>General</c:formatCode>
                <c:ptCount val="106"/>
                <c:pt idx="0">
                  <c:v>8.6461339995413E-2</c:v>
                </c:pt>
                <c:pt idx="1">
                  <c:v>9.1363630901575399E-2</c:v>
                </c:pt>
                <c:pt idx="2">
                  <c:v>9.6398708225049395E-2</c:v>
                </c:pt>
                <c:pt idx="3">
                  <c:v>0.108778123117549</c:v>
                </c:pt>
                <c:pt idx="4">
                  <c:v>9.2514936663428596E-2</c:v>
                </c:pt>
                <c:pt idx="5">
                  <c:v>8.8661604392439003E-2</c:v>
                </c:pt>
                <c:pt idx="6">
                  <c:v>0.10231023186148901</c:v>
                </c:pt>
                <c:pt idx="7">
                  <c:v>0.100402887662669</c:v>
                </c:pt>
                <c:pt idx="8">
                  <c:v>9.3667742781683203E-2</c:v>
                </c:pt>
                <c:pt idx="9">
                  <c:v>9.4102493884035104E-2</c:v>
                </c:pt>
                <c:pt idx="10">
                  <c:v>0.104052587909817</c:v>
                </c:pt>
                <c:pt idx="11">
                  <c:v>0.105748910093263</c:v>
                </c:pt>
                <c:pt idx="12">
                  <c:v>0.108725731644056</c:v>
                </c:pt>
                <c:pt idx="13">
                  <c:v>0.11067820065919801</c:v>
                </c:pt>
                <c:pt idx="14">
                  <c:v>0.121053785476295</c:v>
                </c:pt>
                <c:pt idx="15">
                  <c:v>0.112657203766844</c:v>
                </c:pt>
                <c:pt idx="16">
                  <c:v>0.132454697035533</c:v>
                </c:pt>
                <c:pt idx="17">
                  <c:v>0.11828973904460199</c:v>
                </c:pt>
                <c:pt idx="18">
                  <c:v>0.108721085321577</c:v>
                </c:pt>
                <c:pt idx="19">
                  <c:v>0.107032676047377</c:v>
                </c:pt>
                <c:pt idx="20">
                  <c:v>0.112155560256609</c:v>
                </c:pt>
                <c:pt idx="21">
                  <c:v>0.10385328686788101</c:v>
                </c:pt>
                <c:pt idx="22">
                  <c:v>0.113730361065095</c:v>
                </c:pt>
                <c:pt idx="23">
                  <c:v>0.11525482031584899</c:v>
                </c:pt>
                <c:pt idx="24">
                  <c:v>0.112671554265941</c:v>
                </c:pt>
                <c:pt idx="25">
                  <c:v>0.121501108931008</c:v>
                </c:pt>
                <c:pt idx="26">
                  <c:v>0.12819793372240901</c:v>
                </c:pt>
                <c:pt idx="27">
                  <c:v>0.126285150692451</c:v>
                </c:pt>
                <c:pt idx="28">
                  <c:v>0.12013377259324801</c:v>
                </c:pt>
                <c:pt idx="29">
                  <c:v>0.124549013185318</c:v>
                </c:pt>
                <c:pt idx="30">
                  <c:v>0.132286543057413</c:v>
                </c:pt>
                <c:pt idx="31">
                  <c:v>0.12486915337662299</c:v>
                </c:pt>
                <c:pt idx="32">
                  <c:v>0.13475845467691</c:v>
                </c:pt>
                <c:pt idx="33">
                  <c:v>0.130789735977689</c:v>
                </c:pt>
                <c:pt idx="34">
                  <c:v>0.12376385825363</c:v>
                </c:pt>
                <c:pt idx="35">
                  <c:v>0.125446732543292</c:v>
                </c:pt>
                <c:pt idx="36">
                  <c:v>0.129092558082124</c:v>
                </c:pt>
                <c:pt idx="37">
                  <c:v>0.140488376357609</c:v>
                </c:pt>
                <c:pt idx="38">
                  <c:v>0.142448509250515</c:v>
                </c:pt>
                <c:pt idx="39">
                  <c:v>0.15848717842607199</c:v>
                </c:pt>
                <c:pt idx="40">
                  <c:v>0.15400274885375501</c:v>
                </c:pt>
                <c:pt idx="41">
                  <c:v>0.14144686967971001</c:v>
                </c:pt>
                <c:pt idx="42">
                  <c:v>0.12660900475404099</c:v>
                </c:pt>
                <c:pt idx="43">
                  <c:v>0.14001134350647401</c:v>
                </c:pt>
                <c:pt idx="44">
                  <c:v>0.14445519104626101</c:v>
                </c:pt>
                <c:pt idx="45">
                  <c:v>0.138334038116532</c:v>
                </c:pt>
                <c:pt idx="46">
                  <c:v>0.13223547242197001</c:v>
                </c:pt>
                <c:pt idx="47">
                  <c:v>0.13035071023782699</c:v>
                </c:pt>
                <c:pt idx="48">
                  <c:v>0.11366592497730101</c:v>
                </c:pt>
                <c:pt idx="49">
                  <c:v>0.12974094092232899</c:v>
                </c:pt>
                <c:pt idx="50">
                  <c:v>0.13185030936006101</c:v>
                </c:pt>
                <c:pt idx="51">
                  <c:v>0.13723172608266199</c:v>
                </c:pt>
                <c:pt idx="52">
                  <c:v>0.13044262016611599</c:v>
                </c:pt>
                <c:pt idx="53">
                  <c:v>0.13669628535039099</c:v>
                </c:pt>
                <c:pt idx="54">
                  <c:v>0.124745944534718</c:v>
                </c:pt>
                <c:pt idx="55">
                  <c:v>0.12449578985446599</c:v>
                </c:pt>
                <c:pt idx="56">
                  <c:v>0.12484531537665</c:v>
                </c:pt>
                <c:pt idx="57">
                  <c:v>0.120659595367362</c:v>
                </c:pt>
                <c:pt idx="58">
                  <c:v>0.130187819489053</c:v>
                </c:pt>
                <c:pt idx="59">
                  <c:v>0.12955881347564399</c:v>
                </c:pt>
                <c:pt idx="60">
                  <c:v>0.11846871081770199</c:v>
                </c:pt>
                <c:pt idx="61">
                  <c:v>0.10758660014534401</c:v>
                </c:pt>
                <c:pt idx="62">
                  <c:v>0.110067108658971</c:v>
                </c:pt>
                <c:pt idx="63">
                  <c:v>0.10180219217092799</c:v>
                </c:pt>
                <c:pt idx="64">
                  <c:v>9.8206136200156696E-2</c:v>
                </c:pt>
                <c:pt idx="65">
                  <c:v>9.0786813602355507E-2</c:v>
                </c:pt>
                <c:pt idx="66">
                  <c:v>8.8554354289465204E-2</c:v>
                </c:pt>
                <c:pt idx="67">
                  <c:v>9.2210534896406002E-2</c:v>
                </c:pt>
                <c:pt idx="68">
                  <c:v>0.10692169700399901</c:v>
                </c:pt>
                <c:pt idx="69">
                  <c:v>0.10897946059906</c:v>
                </c:pt>
                <c:pt idx="70">
                  <c:v>0.10625832411776601</c:v>
                </c:pt>
                <c:pt idx="71">
                  <c:v>0.105804001952101</c:v>
                </c:pt>
                <c:pt idx="72">
                  <c:v>0.105978854504561</c:v>
                </c:pt>
                <c:pt idx="73">
                  <c:v>0.100959144433089</c:v>
                </c:pt>
                <c:pt idx="74">
                  <c:v>0.10178209819824501</c:v>
                </c:pt>
                <c:pt idx="75">
                  <c:v>9.2393726895314304E-2</c:v>
                </c:pt>
                <c:pt idx="76">
                  <c:v>0.110132530287003</c:v>
                </c:pt>
                <c:pt idx="77">
                  <c:v>0.104911744441647</c:v>
                </c:pt>
                <c:pt idx="78">
                  <c:v>9.6001473118703898E-2</c:v>
                </c:pt>
                <c:pt idx="79">
                  <c:v>9.2472890433394794E-2</c:v>
                </c:pt>
                <c:pt idx="80">
                  <c:v>9.6560399727764201E-2</c:v>
                </c:pt>
                <c:pt idx="81">
                  <c:v>8.6149783827037293E-2</c:v>
                </c:pt>
                <c:pt idx="82">
                  <c:v>7.6109642076771802E-2</c:v>
                </c:pt>
                <c:pt idx="83">
                  <c:v>8.0785894116060797E-2</c:v>
                </c:pt>
                <c:pt idx="84">
                  <c:v>8.39842843987572E-2</c:v>
                </c:pt>
                <c:pt idx="85">
                  <c:v>7.8671799430363107E-2</c:v>
                </c:pt>
                <c:pt idx="86">
                  <c:v>1.8433813593072501E-2</c:v>
                </c:pt>
                <c:pt idx="87">
                  <c:v>2.4129821269397299E-2</c:v>
                </c:pt>
                <c:pt idx="88">
                  <c:v>1.4938271556410899E-2</c:v>
                </c:pt>
                <c:pt idx="89">
                  <c:v>1.6324265902531599E-2</c:v>
                </c:pt>
                <c:pt idx="90">
                  <c:v>1.6673620711267299E-2</c:v>
                </c:pt>
                <c:pt idx="91">
                  <c:v>1.68255838164015E-2</c:v>
                </c:pt>
                <c:pt idx="92">
                  <c:v>1.5831252547145999E-2</c:v>
                </c:pt>
                <c:pt idx="93">
                  <c:v>1.08017155759674E-2</c:v>
                </c:pt>
                <c:pt idx="94">
                  <c:v>9.9256110211568601E-3</c:v>
                </c:pt>
                <c:pt idx="95">
                  <c:v>7.6196560021020796E-3</c:v>
                </c:pt>
                <c:pt idx="96">
                  <c:v>3.8047022691592401E-3</c:v>
                </c:pt>
                <c:pt idx="97">
                  <c:v>2.1413827992061399E-3</c:v>
                </c:pt>
                <c:pt idx="98">
                  <c:v>4.2473160275105998E-3</c:v>
                </c:pt>
                <c:pt idx="99">
                  <c:v>2.9999890382740701E-4</c:v>
                </c:pt>
                <c:pt idx="100">
                  <c:v>6.5677820413732402E-4</c:v>
                </c:pt>
                <c:pt idx="101">
                  <c:v>2.84945745254854E-3</c:v>
                </c:pt>
                <c:pt idx="102">
                  <c:v>7.51077897823364E-4</c:v>
                </c:pt>
                <c:pt idx="103">
                  <c:v>4.5193585847022599E-3</c:v>
                </c:pt>
                <c:pt idx="104">
                  <c:v>7.5467182709059496E-3</c:v>
                </c:pt>
                <c:pt idx="105">
                  <c:v>6.3323928038706298E-3</c:v>
                </c:pt>
              </c:numCache>
            </c:numRef>
          </c:val>
          <c:smooth val="0"/>
        </c:ser>
        <c:ser>
          <c:idx val="0"/>
          <c:order val="1"/>
          <c:tx>
            <c:strRef>
              <c:f>'[平价策略结果图.xlsx]图11-8'!$C$1</c:f>
              <c:strCache>
                <c:ptCount val="1"/>
                <c:pt idx="0">
                  <c:v>上证50ETF涨跌幅</c:v>
                </c:pt>
              </c:strCache>
            </c:strRef>
          </c:tx>
          <c:spPr>
            <a:ln w="19050" cap="rnd">
              <a:solidFill>
                <a:schemeClr val="bg1">
                  <a:lumMod val="50000"/>
                </a:schemeClr>
              </a:solidFill>
              <a:prstDash val="dash"/>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'[平价策略结果图.xlsx]图11-8'!$C$2:$C$107</c:f>
              <c:numCache>
                <c:formatCode>#,##0.00_ </c:formatCode>
                <c:ptCount val="106"/>
                <c:pt idx="0">
                  <c:v>-8.9999999999999998E-4</c:v>
                </c:pt>
                <c:pt idx="1">
                  <c:v>-3.9328000000000002E-2</c:v>
                </c:pt>
                <c:pt idx="2">
                  <c:v>3.437E-3</c:v>
                </c:pt>
                <c:pt idx="3">
                  <c:v>6.2290000000000002E-3</c:v>
                </c:pt>
                <c:pt idx="4">
                  <c:v>1.857E-2</c:v>
                </c:pt>
                <c:pt idx="5">
                  <c:v>-4.254E-3</c:v>
                </c:pt>
                <c:pt idx="6">
                  <c:v>5.4929999999999996E-3</c:v>
                </c:pt>
                <c:pt idx="7">
                  <c:v>1.0015E-2</c:v>
                </c:pt>
                <c:pt idx="8">
                  <c:v>9.3150000000000004E-3</c:v>
                </c:pt>
                <c:pt idx="9">
                  <c:v>-6.8469999999999998E-3</c:v>
                </c:pt>
                <c:pt idx="10">
                  <c:v>5.9999999999999995E-4</c:v>
                </c:pt>
                <c:pt idx="11">
                  <c:v>-8.9870000000000002E-3</c:v>
                </c:pt>
                <c:pt idx="12">
                  <c:v>7.5570000000000003E-3</c:v>
                </c:pt>
                <c:pt idx="13">
                  <c:v>-7.8009999999999998E-3</c:v>
                </c:pt>
                <c:pt idx="14">
                  <c:v>-3.0240000000000002E-3</c:v>
                </c:pt>
                <c:pt idx="15">
                  <c:v>-3.336E-3</c:v>
                </c:pt>
                <c:pt idx="16">
                  <c:v>1.7346E-2</c:v>
                </c:pt>
                <c:pt idx="17">
                  <c:v>2.2435E-2</c:v>
                </c:pt>
                <c:pt idx="18">
                  <c:v>-1.4630000000000001E-3</c:v>
                </c:pt>
                <c:pt idx="19">
                  <c:v>-1.8166000000000002E-2</c:v>
                </c:pt>
                <c:pt idx="20">
                  <c:v>-1.1638000000000001E-2</c:v>
                </c:pt>
                <c:pt idx="21">
                  <c:v>7.2459999999999998E-3</c:v>
                </c:pt>
                <c:pt idx="22">
                  <c:v>2.9979999999999998E-3</c:v>
                </c:pt>
                <c:pt idx="23">
                  <c:v>3.885E-3</c:v>
                </c:pt>
                <c:pt idx="24">
                  <c:v>-1.0717000000000001E-2</c:v>
                </c:pt>
                <c:pt idx="25">
                  <c:v>5.718E-3</c:v>
                </c:pt>
                <c:pt idx="26">
                  <c:v>2.4535999999999999E-2</c:v>
                </c:pt>
                <c:pt idx="27">
                  <c:v>-8.4700000000000001E-3</c:v>
                </c:pt>
                <c:pt idx="28">
                  <c:v>2.6510000000000001E-3</c:v>
                </c:pt>
                <c:pt idx="29">
                  <c:v>-2.6440000000000001E-3</c:v>
                </c:pt>
                <c:pt idx="30">
                  <c:v>-2.356E-3</c:v>
                </c:pt>
                <c:pt idx="31">
                  <c:v>-9.1529999999999997E-3</c:v>
                </c:pt>
                <c:pt idx="32">
                  <c:v>-1.6389000000000001E-2</c:v>
                </c:pt>
                <c:pt idx="33">
                  <c:v>1.0603E-2</c:v>
                </c:pt>
                <c:pt idx="34">
                  <c:v>-1.5288E-2</c:v>
                </c:pt>
                <c:pt idx="35">
                  <c:v>3.349E-3</c:v>
                </c:pt>
                <c:pt idx="36">
                  <c:v>5.1580000000000003E-3</c:v>
                </c:pt>
                <c:pt idx="37">
                  <c:v>8.4519999999999994E-3</c:v>
                </c:pt>
                <c:pt idx="38">
                  <c:v>7.7819999999999999E-3</c:v>
                </c:pt>
                <c:pt idx="39">
                  <c:v>-6.2370000000000004E-3</c:v>
                </c:pt>
                <c:pt idx="40">
                  <c:v>-9.5639999999999996E-3</c:v>
                </c:pt>
                <c:pt idx="41">
                  <c:v>2.7761000000000001E-2</c:v>
                </c:pt>
                <c:pt idx="42">
                  <c:v>-1.2918000000000001E-2</c:v>
                </c:pt>
                <c:pt idx="43">
                  <c:v>-1.1898000000000001E-2</c:v>
                </c:pt>
                <c:pt idx="44">
                  <c:v>9.0300000000000005E-4</c:v>
                </c:pt>
                <c:pt idx="45">
                  <c:v>-1.6240999999999998E-2</c:v>
                </c:pt>
                <c:pt idx="46">
                  <c:v>3.3630000000000001E-3</c:v>
                </c:pt>
                <c:pt idx="47">
                  <c:v>6.0939999999999996E-3</c:v>
                </c:pt>
                <c:pt idx="48">
                  <c:v>-2.1199999999999999E-3</c:v>
                </c:pt>
                <c:pt idx="49">
                  <c:v>-4.2490000000000002E-3</c:v>
                </c:pt>
                <c:pt idx="50">
                  <c:v>1.7068E-2</c:v>
                </c:pt>
                <c:pt idx="51">
                  <c:v>3.1465E-2</c:v>
                </c:pt>
                <c:pt idx="52">
                  <c:v>-1.4530000000000001E-3</c:v>
                </c:pt>
                <c:pt idx="53">
                  <c:v>-3.7820000000000002E-3</c:v>
                </c:pt>
                <c:pt idx="54">
                  <c:v>2.92E-4</c:v>
                </c:pt>
                <c:pt idx="55">
                  <c:v>2.0439999999999998E-3</c:v>
                </c:pt>
                <c:pt idx="56">
                  <c:v>-6.7019999999999996E-3</c:v>
                </c:pt>
                <c:pt idx="57">
                  <c:v>8.8000000000000003E-4</c:v>
                </c:pt>
                <c:pt idx="58">
                  <c:v>6.1549999999999999E-3</c:v>
                </c:pt>
                <c:pt idx="59">
                  <c:v>-3.787E-3</c:v>
                </c:pt>
                <c:pt idx="60">
                  <c:v>-3.509E-3</c:v>
                </c:pt>
                <c:pt idx="61">
                  <c:v>-1.5845000000000001E-2</c:v>
                </c:pt>
                <c:pt idx="62">
                  <c:v>-2.385E-3</c:v>
                </c:pt>
                <c:pt idx="63">
                  <c:v>5.3800000000000002E-3</c:v>
                </c:pt>
                <c:pt idx="64">
                  <c:v>5.6480000000000002E-3</c:v>
                </c:pt>
                <c:pt idx="65">
                  <c:v>-1.5962E-2</c:v>
                </c:pt>
                <c:pt idx="66">
                  <c:v>-3.6050000000000001E-3</c:v>
                </c:pt>
                <c:pt idx="67">
                  <c:v>1.1455999999999999E-2</c:v>
                </c:pt>
                <c:pt idx="68">
                  <c:v>7.4520000000000003E-3</c:v>
                </c:pt>
                <c:pt idx="69">
                  <c:v>1.1243E-2</c:v>
                </c:pt>
                <c:pt idx="70">
                  <c:v>-2.9260000000000002E-3</c:v>
                </c:pt>
                <c:pt idx="71">
                  <c:v>1.7606E-2</c:v>
                </c:pt>
                <c:pt idx="72">
                  <c:v>-5.7700000000000004E-4</c:v>
                </c:pt>
                <c:pt idx="73">
                  <c:v>-5.7700000000000004E-4</c:v>
                </c:pt>
                <c:pt idx="74">
                  <c:v>-4.908E-3</c:v>
                </c:pt>
                <c:pt idx="75">
                  <c:v>-1.7115999999999999E-2</c:v>
                </c:pt>
                <c:pt idx="76">
                  <c:v>1.2102E-2</c:v>
                </c:pt>
                <c:pt idx="77">
                  <c:v>2.92E-4</c:v>
                </c:pt>
                <c:pt idx="78">
                  <c:v>1.4580000000000001E-3</c:v>
                </c:pt>
                <c:pt idx="79">
                  <c:v>7.2779999999999997E-3</c:v>
                </c:pt>
                <c:pt idx="80">
                  <c:v>1.4450000000000001E-3</c:v>
                </c:pt>
                <c:pt idx="81">
                  <c:v>1.6161999999999999E-2</c:v>
                </c:pt>
                <c:pt idx="82">
                  <c:v>-7.9520000000000007E-3</c:v>
                </c:pt>
                <c:pt idx="83">
                  <c:v>-7.1570000000000002E-3</c:v>
                </c:pt>
                <c:pt idx="84">
                  <c:v>8.3619999999999996E-3</c:v>
                </c:pt>
                <c:pt idx="85">
                  <c:v>1.7158E-2</c:v>
                </c:pt>
                <c:pt idx="86">
                  <c:v>-9.4120000000000002E-3</c:v>
                </c:pt>
                <c:pt idx="87">
                  <c:v>2.4187E-2</c:v>
                </c:pt>
                <c:pt idx="88">
                  <c:v>-3.3739999999999998E-3</c:v>
                </c:pt>
                <c:pt idx="89">
                  <c:v>-1.9750000000000002E-3</c:v>
                </c:pt>
                <c:pt idx="90">
                  <c:v>1.413E-3</c:v>
                </c:pt>
                <c:pt idx="91">
                  <c:v>-9.0320000000000001E-3</c:v>
                </c:pt>
                <c:pt idx="92">
                  <c:v>-3.418E-3</c:v>
                </c:pt>
                <c:pt idx="93">
                  <c:v>-8.2880000000000002E-3</c:v>
                </c:pt>
                <c:pt idx="94">
                  <c:v>-4.0350000000000004E-3</c:v>
                </c:pt>
                <c:pt idx="95">
                  <c:v>-7.8130000000000005E-3</c:v>
                </c:pt>
                <c:pt idx="96">
                  <c:v>9.332E-3</c:v>
                </c:pt>
                <c:pt idx="97">
                  <c:v>8.6700000000000004E-4</c:v>
                </c:pt>
                <c:pt idx="98">
                  <c:v>5.1960000000000001E-3</c:v>
                </c:pt>
                <c:pt idx="99">
                  <c:v>1.5796000000000001E-2</c:v>
                </c:pt>
                <c:pt idx="100">
                  <c:v>-9.0469999999999995E-3</c:v>
                </c:pt>
                <c:pt idx="101">
                  <c:v>2.2820000000000002E-3</c:v>
                </c:pt>
                <c:pt idx="102">
                  <c:v>-1.3948E-2</c:v>
                </c:pt>
                <c:pt idx="103">
                  <c:v>7.7939999999999997E-3</c:v>
                </c:pt>
                <c:pt idx="104">
                  <c:v>-1.719E-3</c:v>
                </c:pt>
                <c:pt idx="105">
                  <c:v>6.8869999999999999E-3</c:v>
                </c:pt>
              </c:numCache>
            </c:numRef>
          </c:val>
          <c:smooth val="0"/>
        </c:ser>
        <c:dLbls>
          <c:showLegendKey val="0"/>
          <c:showVal val="0"/>
          <c:showCatName val="0"/>
          <c:showSerName val="0"/>
          <c:showPercent val="0"/>
          <c:showBubbleSize val="0"/>
        </c:dLbls>
        <c:marker val="1"/>
        <c:smooth val="0"/>
        <c:axId val="590880768"/>
        <c:axId val="590882304"/>
      </c:lineChart>
      <c:dateAx>
        <c:axId val="590880768"/>
        <c:scaling>
          <c:orientation val="minMax"/>
        </c:scaling>
        <c:delete val="0"/>
        <c:axPos val="b"/>
        <c:numFmt formatCode="yyyy\-mm\-dd" sourceLinked="1"/>
        <c:majorTickMark val="out"/>
        <c:minorTickMark val="none"/>
        <c:tickLblPos val="nextTo"/>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590882304"/>
        <c:crossesAt val="-0.05"/>
        <c:auto val="1"/>
        <c:lblOffset val="100"/>
        <c:baseTimeUnit val="days"/>
      </c:dateAx>
      <c:valAx>
        <c:axId val="59088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590880768"/>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egendEntry>
        <c:idx val="1"/>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07702759197324"/>
          <c:y val="5.7384044776197803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17778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007329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9.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oleObject" Target="../embeddings/oleObject30.bin"/><Relationship Id="rId18" Type="http://schemas.openxmlformats.org/officeDocument/2006/relationships/oleObject" Target="../embeddings/oleObject34.bin"/><Relationship Id="rId3" Type="http://schemas.openxmlformats.org/officeDocument/2006/relationships/oleObject" Target="../embeddings/oleObject22.bin"/><Relationship Id="rId21" Type="http://schemas.openxmlformats.org/officeDocument/2006/relationships/oleObject" Target="../embeddings/oleObject37.bin"/><Relationship Id="rId7" Type="http://schemas.openxmlformats.org/officeDocument/2006/relationships/oleObject" Target="../embeddings/oleObject24.bin"/><Relationship Id="rId12" Type="http://schemas.openxmlformats.org/officeDocument/2006/relationships/oleObject" Target="../embeddings/oleObject29.bin"/><Relationship Id="rId17" Type="http://schemas.openxmlformats.org/officeDocument/2006/relationships/image" Target="../media/image27.wmf"/><Relationship Id="rId2" Type="http://schemas.openxmlformats.org/officeDocument/2006/relationships/slideLayout" Target="../slideLayouts/slideLayout10.xml"/><Relationship Id="rId16" Type="http://schemas.openxmlformats.org/officeDocument/2006/relationships/oleObject" Target="../embeddings/oleObject33.bin"/><Relationship Id="rId20" Type="http://schemas.openxmlformats.org/officeDocument/2006/relationships/oleObject" Target="../embeddings/oleObject36.bin"/><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8.bin"/><Relationship Id="rId5" Type="http://schemas.openxmlformats.org/officeDocument/2006/relationships/oleObject" Target="../embeddings/oleObject23.bin"/><Relationship Id="rId15" Type="http://schemas.openxmlformats.org/officeDocument/2006/relationships/oleObject" Target="../embeddings/oleObject32.bin"/><Relationship Id="rId23" Type="http://schemas.openxmlformats.org/officeDocument/2006/relationships/oleObject" Target="../embeddings/oleObject39.bin"/><Relationship Id="rId10" Type="http://schemas.openxmlformats.org/officeDocument/2006/relationships/oleObject" Target="../embeddings/oleObject27.bin"/><Relationship Id="rId19" Type="http://schemas.openxmlformats.org/officeDocument/2006/relationships/oleObject" Target="../embeddings/oleObject35.bin"/><Relationship Id="rId4" Type="http://schemas.openxmlformats.org/officeDocument/2006/relationships/image" Target="../media/image25.wmf"/><Relationship Id="rId9" Type="http://schemas.openxmlformats.org/officeDocument/2006/relationships/oleObject" Target="../embeddings/oleObject26.bin"/><Relationship Id="rId14" Type="http://schemas.openxmlformats.org/officeDocument/2006/relationships/oleObject" Target="../embeddings/oleObject31.bin"/><Relationship Id="rId22"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47.bin"/><Relationship Id="rId18" Type="http://schemas.openxmlformats.org/officeDocument/2006/relationships/image" Target="../media/image29.wmf"/><Relationship Id="rId26" Type="http://schemas.openxmlformats.org/officeDocument/2006/relationships/oleObject" Target="../embeddings/oleObject56.bin"/><Relationship Id="rId39" Type="http://schemas.openxmlformats.org/officeDocument/2006/relationships/oleObject" Target="../embeddings/oleObject64.bin"/><Relationship Id="rId3" Type="http://schemas.openxmlformats.org/officeDocument/2006/relationships/oleObject" Target="../embeddings/oleObject40.bin"/><Relationship Id="rId21" Type="http://schemas.openxmlformats.org/officeDocument/2006/relationships/oleObject" Target="../embeddings/oleObject52.bin"/><Relationship Id="rId34" Type="http://schemas.openxmlformats.org/officeDocument/2006/relationships/image" Target="../media/image34.wmf"/><Relationship Id="rId42" Type="http://schemas.openxmlformats.org/officeDocument/2006/relationships/image" Target="../media/image37.wmf"/><Relationship Id="rId7" Type="http://schemas.openxmlformats.org/officeDocument/2006/relationships/oleObject" Target="../embeddings/oleObject42.bin"/><Relationship Id="rId12" Type="http://schemas.openxmlformats.org/officeDocument/2006/relationships/oleObject" Target="../embeddings/oleObject46.bin"/><Relationship Id="rId17" Type="http://schemas.openxmlformats.org/officeDocument/2006/relationships/oleObject" Target="../embeddings/oleObject50.bin"/><Relationship Id="rId25" Type="http://schemas.openxmlformats.org/officeDocument/2006/relationships/image" Target="../media/image31.wmf"/><Relationship Id="rId33" Type="http://schemas.openxmlformats.org/officeDocument/2006/relationships/oleObject" Target="../embeddings/oleObject61.bin"/><Relationship Id="rId38" Type="http://schemas.openxmlformats.org/officeDocument/2006/relationships/image" Target="../media/image36.wmf"/><Relationship Id="rId2" Type="http://schemas.openxmlformats.org/officeDocument/2006/relationships/slideLayout" Target="../slideLayouts/slideLayout10.xml"/><Relationship Id="rId16" Type="http://schemas.openxmlformats.org/officeDocument/2006/relationships/image" Target="../media/image28.wmf"/><Relationship Id="rId20" Type="http://schemas.openxmlformats.org/officeDocument/2006/relationships/image" Target="../media/image30.wmf"/><Relationship Id="rId29" Type="http://schemas.openxmlformats.org/officeDocument/2006/relationships/image" Target="../media/image33.wmf"/><Relationship Id="rId41" Type="http://schemas.openxmlformats.org/officeDocument/2006/relationships/oleObject" Target="../embeddings/oleObject66.bin"/><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45.bin"/><Relationship Id="rId24" Type="http://schemas.openxmlformats.org/officeDocument/2006/relationships/oleObject" Target="../embeddings/oleObject55.bin"/><Relationship Id="rId32" Type="http://schemas.openxmlformats.org/officeDocument/2006/relationships/oleObject" Target="../embeddings/oleObject60.bin"/><Relationship Id="rId37" Type="http://schemas.openxmlformats.org/officeDocument/2006/relationships/oleObject" Target="../embeddings/oleObject63.bin"/><Relationship Id="rId40" Type="http://schemas.openxmlformats.org/officeDocument/2006/relationships/oleObject" Target="../embeddings/oleObject65.bin"/><Relationship Id="rId45" Type="http://schemas.openxmlformats.org/officeDocument/2006/relationships/oleObject" Target="../embeddings/oleObject68.bin"/><Relationship Id="rId5" Type="http://schemas.openxmlformats.org/officeDocument/2006/relationships/oleObject" Target="../embeddings/oleObject41.bin"/><Relationship Id="rId15" Type="http://schemas.openxmlformats.org/officeDocument/2006/relationships/oleObject" Target="../embeddings/oleObject49.bin"/><Relationship Id="rId23" Type="http://schemas.openxmlformats.org/officeDocument/2006/relationships/oleObject" Target="../embeddings/oleObject54.bin"/><Relationship Id="rId28" Type="http://schemas.openxmlformats.org/officeDocument/2006/relationships/oleObject" Target="../embeddings/oleObject57.bin"/><Relationship Id="rId36" Type="http://schemas.openxmlformats.org/officeDocument/2006/relationships/image" Target="../media/image35.wmf"/><Relationship Id="rId10" Type="http://schemas.openxmlformats.org/officeDocument/2006/relationships/oleObject" Target="../embeddings/oleObject44.bin"/><Relationship Id="rId19" Type="http://schemas.openxmlformats.org/officeDocument/2006/relationships/oleObject" Target="../embeddings/oleObject51.bin"/><Relationship Id="rId31" Type="http://schemas.openxmlformats.org/officeDocument/2006/relationships/oleObject" Target="../embeddings/oleObject59.bin"/><Relationship Id="rId44" Type="http://schemas.openxmlformats.org/officeDocument/2006/relationships/image" Target="../media/image38.wmf"/><Relationship Id="rId4" Type="http://schemas.openxmlformats.org/officeDocument/2006/relationships/image" Target="../media/image25.wmf"/><Relationship Id="rId9" Type="http://schemas.openxmlformats.org/officeDocument/2006/relationships/oleObject" Target="../embeddings/oleObject43.bin"/><Relationship Id="rId14" Type="http://schemas.openxmlformats.org/officeDocument/2006/relationships/oleObject" Target="../embeddings/oleObject48.bin"/><Relationship Id="rId22" Type="http://schemas.openxmlformats.org/officeDocument/2006/relationships/oleObject" Target="../embeddings/oleObject53.bin"/><Relationship Id="rId27" Type="http://schemas.openxmlformats.org/officeDocument/2006/relationships/image" Target="../media/image32.wmf"/><Relationship Id="rId30" Type="http://schemas.openxmlformats.org/officeDocument/2006/relationships/oleObject" Target="../embeddings/oleObject58.bin"/><Relationship Id="rId35" Type="http://schemas.openxmlformats.org/officeDocument/2006/relationships/oleObject" Target="../embeddings/oleObject62.bin"/><Relationship Id="rId43" Type="http://schemas.openxmlformats.org/officeDocument/2006/relationships/oleObject" Target="../embeddings/oleObject6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9.bin"/><Relationship Id="rId7" Type="http://schemas.openxmlformats.org/officeDocument/2006/relationships/image" Target="../media/image41.png"/><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70.bin"/><Relationship Id="rId4" Type="http://schemas.openxmlformats.org/officeDocument/2006/relationships/image" Target="../media/image39.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image" Target="../media/image44.png"/><Relationship Id="rId5" Type="http://schemas.openxmlformats.org/officeDocument/2006/relationships/oleObject" Target="../embeddings/oleObject72.bin"/><Relationship Id="rId10" Type="http://schemas.openxmlformats.org/officeDocument/2006/relationships/image" Target="../media/image43.wmf"/><Relationship Id="rId4" Type="http://schemas.openxmlformats.org/officeDocument/2006/relationships/image" Target="../media/image25.wmf"/><Relationship Id="rId9" Type="http://schemas.openxmlformats.org/officeDocument/2006/relationships/oleObject" Target="../embeddings/oleObject74.bin"/></Relationships>
</file>

<file path=ppt/slides/_rels/slide2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45.png"/><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26.wmf"/><Relationship Id="rId11" Type="http://schemas.openxmlformats.org/officeDocument/2006/relationships/oleObject" Target="../embeddings/oleObject80.bin"/><Relationship Id="rId5" Type="http://schemas.openxmlformats.org/officeDocument/2006/relationships/oleObject" Target="../embeddings/oleObject76.bin"/><Relationship Id="rId10" Type="http://schemas.openxmlformats.org/officeDocument/2006/relationships/oleObject" Target="../embeddings/oleObject79.bin"/><Relationship Id="rId4" Type="http://schemas.openxmlformats.org/officeDocument/2006/relationships/image" Target="../media/image25.wmf"/><Relationship Id="rId9" Type="http://schemas.openxmlformats.org/officeDocument/2006/relationships/oleObject" Target="../embeddings/oleObject78.bin"/></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46.png"/><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27.wmf"/><Relationship Id="rId11" Type="http://schemas.openxmlformats.org/officeDocument/2006/relationships/oleObject" Target="../embeddings/oleObject86.bin"/><Relationship Id="rId5" Type="http://schemas.openxmlformats.org/officeDocument/2006/relationships/oleObject" Target="../embeddings/oleObject82.bin"/><Relationship Id="rId10" Type="http://schemas.openxmlformats.org/officeDocument/2006/relationships/oleObject" Target="../embeddings/oleObject85.bin"/><Relationship Id="rId4" Type="http://schemas.openxmlformats.org/officeDocument/2006/relationships/image" Target="../media/image26.wmf"/><Relationship Id="rId9" Type="http://schemas.openxmlformats.org/officeDocument/2006/relationships/oleObject" Target="../embeddings/oleObject84.bin"/></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26.wmf"/><Relationship Id="rId11" Type="http://schemas.openxmlformats.org/officeDocument/2006/relationships/image" Target="../media/image47.png"/><Relationship Id="rId5" Type="http://schemas.openxmlformats.org/officeDocument/2006/relationships/oleObject" Target="../embeddings/oleObject88.bin"/><Relationship Id="rId10" Type="http://schemas.openxmlformats.org/officeDocument/2006/relationships/oleObject" Target="../embeddings/oleObject91.bin"/><Relationship Id="rId4" Type="http://schemas.openxmlformats.org/officeDocument/2006/relationships/image" Target="../media/image25.wmf"/><Relationship Id="rId9" Type="http://schemas.openxmlformats.org/officeDocument/2006/relationships/oleObject" Target="../embeddings/oleObject90.bin"/></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93.bin"/><Relationship Id="rId10" Type="http://schemas.openxmlformats.org/officeDocument/2006/relationships/image" Target="../media/image49.png"/><Relationship Id="rId4" Type="http://schemas.openxmlformats.org/officeDocument/2006/relationships/image" Target="../media/image25.wmf"/><Relationship Id="rId9" Type="http://schemas.openxmlformats.org/officeDocument/2006/relationships/oleObject" Target="../embeddings/oleObject95.bin"/></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0.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3.bin"/><Relationship Id="rId18" Type="http://schemas.openxmlformats.org/officeDocument/2006/relationships/image" Target="../media/image20.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7.wmf"/><Relationship Id="rId17" Type="http://schemas.openxmlformats.org/officeDocument/2006/relationships/oleObject" Target="../embeddings/oleObject15.bin"/><Relationship Id="rId2" Type="http://schemas.openxmlformats.org/officeDocument/2006/relationships/slideLayout" Target="../slideLayouts/slideLayout10.xml"/><Relationship Id="rId16" Type="http://schemas.openxmlformats.org/officeDocument/2006/relationships/image" Target="../media/image19.wmf"/><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6.wmf"/><Relationship Id="rId19" Type="http://schemas.openxmlformats.org/officeDocument/2006/relationships/oleObject" Target="../embeddings/oleObject16.bin"/><Relationship Id="rId4" Type="http://schemas.openxmlformats.org/officeDocument/2006/relationships/image" Target="../media/image13.wmf"/><Relationship Id="rId9" Type="http://schemas.openxmlformats.org/officeDocument/2006/relationships/oleObject" Target="../embeddings/oleObject11.bin"/><Relationship Id="rId14" Type="http://schemas.openxmlformats.org/officeDocument/2006/relationships/image" Target="../media/image18.w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476995" y="1628775"/>
            <a:ext cx="1123324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smtClean="0">
                <a:latin typeface="黑体" panose="02010609060101010101" pitchFamily="49" charset="-122"/>
                <a:ea typeface="黑体" panose="02010609060101010101" pitchFamily="49" charset="-122"/>
              </a:rPr>
              <a:t>第</a:t>
            </a:r>
            <a:r>
              <a:rPr kumimoji="0" lang="zh-CN" altLang="en-US" sz="6600" b="1" dirty="0" smtClean="0">
                <a:latin typeface="黑体" panose="02010609060101010101" pitchFamily="49" charset="-122"/>
                <a:ea typeface="黑体" panose="02010609060101010101" pitchFamily="49" charset="-122"/>
              </a:rPr>
              <a:t>九</a:t>
            </a:r>
            <a:r>
              <a:rPr kumimoji="0" lang="zh-CN" altLang="zh-CN" sz="6600" b="1" dirty="0" smtClean="0">
                <a:latin typeface="黑体" panose="02010609060101010101" pitchFamily="49" charset="-122"/>
                <a:ea typeface="黑体" panose="02010609060101010101" pitchFamily="49" charset="-122"/>
              </a:rPr>
              <a:t>章 </a:t>
            </a:r>
            <a:r>
              <a:rPr kumimoji="0" lang="en-US" altLang="zh-CN" sz="6600" b="1" dirty="0">
                <a:latin typeface="黑体" panose="02010609060101010101" pitchFamily="49" charset="-122"/>
                <a:ea typeface="黑体" panose="02010609060101010101" pitchFamily="49" charset="-122"/>
              </a:rPr>
              <a:t/>
            </a:r>
            <a:br>
              <a:rPr kumimoji="0" lang="en-US" altLang="zh-CN" sz="6600" b="1" dirty="0">
                <a:latin typeface="黑体" panose="02010609060101010101" pitchFamily="49" charset="-122"/>
                <a:ea typeface="黑体" panose="02010609060101010101" pitchFamily="49" charset="-122"/>
              </a:rPr>
            </a:br>
            <a:r>
              <a:rPr kumimoji="0" lang="zh-CN" altLang="en-US" sz="6600" b="1" dirty="0" smtClean="0">
                <a:latin typeface="黑体" panose="02010609060101010101" pitchFamily="49" charset="-122"/>
                <a:ea typeface="黑体" panose="02010609060101010101" pitchFamily="49" charset="-122"/>
              </a:rPr>
              <a:t>期权</a:t>
            </a:r>
            <a:r>
              <a:rPr kumimoji="0" lang="zh-CN" altLang="en-US" sz="6600" b="1" dirty="0">
                <a:latin typeface="黑体" panose="02010609060101010101" pitchFamily="49" charset="-122"/>
                <a:ea typeface="黑体" panose="02010609060101010101" pitchFamily="49" charset="-122"/>
              </a:rPr>
              <a:t>风险对冲套利理论与</a:t>
            </a:r>
            <a:r>
              <a:rPr kumimoji="0" lang="zh-CN" altLang="en-US" sz="6600" b="1" dirty="0" smtClean="0">
                <a:latin typeface="黑体" panose="02010609060101010101" pitchFamily="49" charset="-122"/>
                <a:ea typeface="黑体" panose="02010609060101010101" pitchFamily="49" charset="-122"/>
              </a:rPr>
              <a:t>应用</a:t>
            </a:r>
            <a:endParaRPr kumimoji="0" lang="zh-CN" altLang="en-US" sz="66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785"/>
            <a:ext cx="11953328"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期权平价公式套利实现</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1200"/>
              </a:spcBef>
              <a:buFont typeface="Arial" panose="020B0604020202020204" pitchFamily="34" charset="0"/>
              <a:buChar char="•"/>
            </a:pPr>
            <a:r>
              <a:rPr sz="2400" b="1" dirty="0" smtClean="0">
                <a:latin typeface="Times New Roman" panose="02020603050405020304" pitchFamily="18" charset="0"/>
                <a:cs typeface="Times New Roman" panose="02020603050405020304" pitchFamily="18" charset="0"/>
              </a:rPr>
              <a:t>策略设计</a:t>
            </a:r>
            <a:endParaRPr sz="24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2400" dirty="0" err="1" smtClean="0">
                <a:latin typeface="Times New Roman" panose="02020603050405020304" pitchFamily="18" charset="0"/>
                <a:cs typeface="Times New Roman" panose="02020603050405020304" pitchFamily="18" charset="0"/>
              </a:rPr>
              <a:t>由于在这模型中考虑到交易成本费用，因此，修正理论模型，当</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，可采用多头套利模式，卖出认购期权C，买入认沽期权P和现货，获得套期收益：</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2400" dirty="0" smtClean="0">
                <a:latin typeface="Times New Roman" panose="02020603050405020304" pitchFamily="18" charset="0"/>
                <a:cs typeface="Times New Roman" panose="02020603050405020304" pitchFamily="18" charset="0"/>
              </a:rPr>
              <a:t>当</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，采用空头套利模式，买入认购期权C，卖出认沽期权P和融券卖出现货，现金无风险投资，持有到期并交割还券，获得套期收益</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对象 -2147482323"/>
          <p:cNvGraphicFramePr>
            <a:graphicFrameLocks noChangeAspect="1"/>
          </p:cNvGraphicFramePr>
          <p:nvPr>
            <p:extLst>
              <p:ext uri="{D42A27DB-BD31-4B8C-83A1-F6EECF244321}">
                <p14:modId xmlns:p14="http://schemas.microsoft.com/office/powerpoint/2010/main" val="220805482"/>
              </p:ext>
            </p:extLst>
          </p:nvPr>
        </p:nvGraphicFramePr>
        <p:xfrm>
          <a:off x="4293419" y="3331527"/>
          <a:ext cx="4536403" cy="510982"/>
        </p:xfrm>
        <a:graphic>
          <a:graphicData uri="http://schemas.openxmlformats.org/presentationml/2006/ole">
            <mc:AlternateContent xmlns:mc="http://schemas.openxmlformats.org/markup-compatibility/2006">
              <mc:Choice xmlns:v="urn:schemas-microsoft-com:vml" Requires="v">
                <p:oleObj spid="_x0000_s62664" r:id="rId3" imgW="2184400" imgH="241300" progId="Equation.DSMT4">
                  <p:embed/>
                </p:oleObj>
              </mc:Choice>
              <mc:Fallback>
                <p:oleObj r:id="rId3" imgW="2184400" imgH="241300" progId="Equation.DSMT4">
                  <p:embed/>
                  <p:pic>
                    <p:nvPicPr>
                      <p:cNvPr id="0" name=""/>
                      <p:cNvPicPr/>
                      <p:nvPr/>
                    </p:nvPicPr>
                    <p:blipFill>
                      <a:blip r:embed="rId4"/>
                      <a:stretch>
                        <a:fillRect/>
                      </a:stretch>
                    </p:blipFill>
                    <p:spPr>
                      <a:xfrm>
                        <a:off x="4293419" y="3331527"/>
                        <a:ext cx="4536403" cy="510982"/>
                      </a:xfrm>
                      <a:prstGeom prst="rect">
                        <a:avLst/>
                      </a:prstGeom>
                      <a:noFill/>
                      <a:ln w="9525">
                        <a:noFill/>
                        <a:miter/>
                      </a:ln>
                    </p:spPr>
                  </p:pic>
                </p:oleObj>
              </mc:Fallback>
            </mc:AlternateContent>
          </a:graphicData>
        </a:graphic>
      </p:graphicFrame>
      <p:graphicFrame>
        <p:nvGraphicFramePr>
          <p:cNvPr id="10" name="对象 9"/>
          <p:cNvGraphicFramePr/>
          <p:nvPr>
            <p:extLst>
              <p:ext uri="{D42A27DB-BD31-4B8C-83A1-F6EECF244321}">
                <p14:modId xmlns:p14="http://schemas.microsoft.com/office/powerpoint/2010/main" val="3720640938"/>
              </p:ext>
            </p:extLst>
          </p:nvPr>
        </p:nvGraphicFramePr>
        <p:xfrm>
          <a:off x="693019" y="4221088"/>
          <a:ext cx="2736304" cy="432048"/>
        </p:xfrm>
        <a:graphic>
          <a:graphicData uri="http://schemas.openxmlformats.org/presentationml/2006/ole">
            <mc:AlternateContent xmlns:mc="http://schemas.openxmlformats.org/markup-compatibility/2006">
              <mc:Choice xmlns:v="urn:schemas-microsoft-com:vml" Requires="v">
                <p:oleObj spid="_x0000_s62665" r:id="rId5" imgW="1752600" imgH="241300" progId="Equation.DSMT4">
                  <p:embed/>
                </p:oleObj>
              </mc:Choice>
              <mc:Fallback>
                <p:oleObj r:id="rId5" imgW="1752600" imgH="241300" progId="Equation.DSMT4">
                  <p:embed/>
                  <p:pic>
                    <p:nvPicPr>
                      <p:cNvPr id="0" name=""/>
                      <p:cNvPicPr/>
                      <p:nvPr/>
                    </p:nvPicPr>
                    <p:blipFill>
                      <a:blip r:embed="rId6"/>
                      <a:stretch>
                        <a:fillRect/>
                      </a:stretch>
                    </p:blipFill>
                    <p:spPr>
                      <a:xfrm>
                        <a:off x="693019" y="4221088"/>
                        <a:ext cx="2736304" cy="432048"/>
                      </a:xfrm>
                      <a:prstGeom prst="rect">
                        <a:avLst/>
                      </a:prstGeom>
                      <a:noFill/>
                      <a:ln w="9525">
                        <a:noFill/>
                        <a:miter/>
                      </a:ln>
                    </p:spPr>
                  </p:pic>
                </p:oleObj>
              </mc:Fallback>
            </mc:AlternateContent>
          </a:graphicData>
        </a:graphic>
      </p:graphicFrame>
      <p:graphicFrame>
        <p:nvGraphicFramePr>
          <p:cNvPr id="7" name="对象 -2147482321"/>
          <p:cNvGraphicFramePr>
            <a:graphicFrameLocks noChangeAspect="1"/>
          </p:cNvGraphicFramePr>
          <p:nvPr>
            <p:extLst>
              <p:ext uri="{D42A27DB-BD31-4B8C-83A1-F6EECF244321}">
                <p14:modId xmlns:p14="http://schemas.microsoft.com/office/powerpoint/2010/main" val="334844657"/>
              </p:ext>
            </p:extLst>
          </p:nvPr>
        </p:nvGraphicFramePr>
        <p:xfrm>
          <a:off x="4293419" y="5451738"/>
          <a:ext cx="4680520" cy="518532"/>
        </p:xfrm>
        <a:graphic>
          <a:graphicData uri="http://schemas.openxmlformats.org/presentationml/2006/ole">
            <mc:AlternateContent xmlns:mc="http://schemas.openxmlformats.org/markup-compatibility/2006">
              <mc:Choice xmlns:v="urn:schemas-microsoft-com:vml" Requires="v">
                <p:oleObj spid="_x0000_s62666" r:id="rId7" imgW="2222500" imgH="241300" progId="Equation.DSMT4">
                  <p:embed/>
                </p:oleObj>
              </mc:Choice>
              <mc:Fallback>
                <p:oleObj r:id="rId7" imgW="2222500" imgH="241300" progId="Equation.DSMT4">
                  <p:embed/>
                  <p:pic>
                    <p:nvPicPr>
                      <p:cNvPr id="0" name=""/>
                      <p:cNvPicPr/>
                      <p:nvPr/>
                    </p:nvPicPr>
                    <p:blipFill>
                      <a:blip r:embed="rId8"/>
                      <a:stretch>
                        <a:fillRect/>
                      </a:stretch>
                    </p:blipFill>
                    <p:spPr>
                      <a:xfrm>
                        <a:off x="4293419" y="5451738"/>
                        <a:ext cx="4680520" cy="518532"/>
                      </a:xfrm>
                      <a:prstGeom prst="rect">
                        <a:avLst/>
                      </a:prstGeom>
                      <a:noFill/>
                      <a:ln w="9525">
                        <a:noFill/>
                        <a:miter/>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218582554"/>
              </p:ext>
            </p:extLst>
          </p:nvPr>
        </p:nvGraphicFramePr>
        <p:xfrm>
          <a:off x="8829923" y="2060848"/>
          <a:ext cx="2846437" cy="375016"/>
        </p:xfrm>
        <a:graphic>
          <a:graphicData uri="http://schemas.openxmlformats.org/presentationml/2006/ole">
            <mc:AlternateContent xmlns:mc="http://schemas.openxmlformats.org/markup-compatibility/2006">
              <mc:Choice xmlns:v="urn:schemas-microsoft-com:vml" Requires="v">
                <p:oleObj spid="_x0000_s62667" name="Equation" r:id="rId9" imgW="1828800" imgH="241200" progId="Equation.DSMT4">
                  <p:embed/>
                </p:oleObj>
              </mc:Choice>
              <mc:Fallback>
                <p:oleObj name="Equation" r:id="rId9" imgW="1828800" imgH="241200" progId="Equation.DSMT4">
                  <p:embed/>
                  <p:pic>
                    <p:nvPicPr>
                      <p:cNvPr id="0" name="对象 12"/>
                      <p:cNvPicPr>
                        <a:picLocks noChangeAspect="1" noChangeArrowheads="1"/>
                      </p:cNvPicPr>
                      <p:nvPr/>
                    </p:nvPicPr>
                    <p:blipFill>
                      <a:blip r:embed="rId10"/>
                      <a:srcRect/>
                      <a:stretch>
                        <a:fillRect/>
                      </a:stretch>
                    </p:blipFill>
                    <p:spPr bwMode="auto">
                      <a:xfrm>
                        <a:off x="8829923" y="2060848"/>
                        <a:ext cx="2846437" cy="3750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2536550"/>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593909"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期权平价公式套利实现</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120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600" dirty="0" smtClean="0">
                <a:latin typeface="Times New Roman" panose="02020603050405020304" pitchFamily="18" charset="0"/>
                <a:cs typeface="Times New Roman" panose="02020603050405020304" pitchFamily="18" charset="0"/>
              </a:rPr>
              <a:t>对2020年7月23日至2020年12月25日的数据进行回测，结果</a:t>
            </a:r>
            <a:r>
              <a:rPr lang="zh-CN" altLang="en-US" sz="1600" dirty="0" smtClean="0">
                <a:latin typeface="Times New Roman" panose="02020603050405020304" pitchFamily="18" charset="0"/>
                <a:cs typeface="Times New Roman" panose="02020603050405020304" pitchFamily="18" charset="0"/>
              </a:rPr>
              <a:t>如上图所示</a:t>
            </a:r>
            <a:r>
              <a:rPr sz="1600" dirty="0" smtClean="0">
                <a:latin typeface="Times New Roman" panose="02020603050405020304" pitchFamily="18" charset="0"/>
                <a:cs typeface="Times New Roman" panose="02020603050405020304" pitchFamily="18" charset="0"/>
              </a:rPr>
              <a:t>。将每日获得的平均收益率与上证50ETF收益率进行比较，可知在7-10月间平均收益率较大，此时上证50ETF也是振幅比较大的阶段，即在波动性大的时候，这个策略更能体现其价值，获得更高的收益。期权套利平均的收益基本是优于上证50ETF收益的，并且，在上证指数和上证50ETF收益率下降的时候，这个套利策略能扭转收益下降的局面，获得正向收益。</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9" name="图表 8"/>
          <p:cNvGraphicFramePr/>
          <p:nvPr>
            <p:extLst>
              <p:ext uri="{D42A27DB-BD31-4B8C-83A1-F6EECF244321}">
                <p14:modId xmlns:p14="http://schemas.microsoft.com/office/powerpoint/2010/main" val="1703187544"/>
              </p:ext>
            </p:extLst>
          </p:nvPr>
        </p:nvGraphicFramePr>
        <p:xfrm>
          <a:off x="7605787" y="1196752"/>
          <a:ext cx="4223385" cy="3822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extLst>
              <p:ext uri="{D42A27DB-BD31-4B8C-83A1-F6EECF244321}">
                <p14:modId xmlns:p14="http://schemas.microsoft.com/office/powerpoint/2010/main" val="1884556356"/>
              </p:ext>
            </p:extLst>
          </p:nvPr>
        </p:nvGraphicFramePr>
        <p:xfrm>
          <a:off x="1629123" y="1412776"/>
          <a:ext cx="5898515" cy="3490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321633"/>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期权平价公式套利实现</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Wingdings" pitchFamily="2" charset="2"/>
              <a:buChar char="Ø"/>
            </a:pPr>
            <a:r>
              <a:rPr sz="1800" dirty="0" smtClean="0">
                <a:latin typeface="Times New Roman" panose="02020603050405020304" pitchFamily="18" charset="0"/>
                <a:cs typeface="Times New Roman" panose="02020603050405020304" pitchFamily="18" charset="0"/>
              </a:rPr>
              <a:t>本策略最终取得累计收益率9.97%，</a:t>
            </a:r>
            <a:r>
              <a:rPr sz="1800" dirty="0" smtClean="0">
                <a:latin typeface="Times New Roman" panose="02020603050405020304" pitchFamily="18" charset="0"/>
                <a:cs typeface="Times New Roman" panose="02020603050405020304" pitchFamily="18" charset="0"/>
              </a:rPr>
              <a:t>年化收益率达到</a:t>
            </a:r>
            <a:r>
              <a:rPr lang="en-US" sz="1800" dirty="0" smtClean="0">
                <a:latin typeface="Times New Roman" panose="02020603050405020304" pitchFamily="18" charset="0"/>
                <a:cs typeface="Times New Roman" panose="02020603050405020304" pitchFamily="18" charset="0"/>
              </a:rPr>
              <a:t>24</a:t>
            </a:r>
            <a:r>
              <a:rPr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而最大回撤仅为0.00%；</a:t>
            </a:r>
            <a:r>
              <a:rPr sz="1800" dirty="0" smtClean="0">
                <a:latin typeface="Times New Roman" panose="02020603050405020304" pitchFamily="18" charset="0"/>
                <a:cs typeface="Times New Roman" panose="02020603050405020304" pitchFamily="18" charset="0"/>
              </a:rPr>
              <a:t>夏普比率为</a:t>
            </a:r>
            <a:r>
              <a:rPr lang="en-US" sz="1800" dirty="0" smtClean="0">
                <a:latin typeface="Times New Roman" panose="02020603050405020304" pitchFamily="18" charset="0"/>
                <a:cs typeface="Times New Roman" panose="02020603050405020304" pitchFamily="18" charset="0"/>
              </a:rPr>
              <a:t>1.61</a:t>
            </a:r>
            <a:r>
              <a:rPr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说明该策略效果相对较好。</a:t>
            </a:r>
          </a:p>
          <a:p>
            <a:pPr latinLnBrk="0">
              <a:lnSpc>
                <a:spcPct val="150000"/>
              </a:lnSpc>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（四）</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策略评价</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marL="285750" indent="-285750" latinLnBrk="0">
              <a:lnSpc>
                <a:spcPct val="150000"/>
              </a:lnSpc>
              <a:spcBef>
                <a:spcPts val="1200"/>
              </a:spcBef>
              <a:buFont typeface="Wingdings" pitchFamily="2" charset="2"/>
              <a:buChar char="Ø"/>
            </a:pPr>
            <a:r>
              <a:rPr sz="1800" dirty="0" smtClean="0">
                <a:latin typeface="Times New Roman" panose="02020603050405020304" pitchFamily="18" charset="0"/>
                <a:cs typeface="Times New Roman" panose="02020603050405020304" pitchFamily="18" charset="0"/>
              </a:rPr>
              <a:t>期权平价关系的成立表示着我国又向成熟的证券市场迈出了一步，股票市场和期权市场信息传递较为通畅，期权市场已经很大程度上发挥了自己的作用，具有其作为金融衍生品所特有的价格发现、套利定价、信息揭示和提高资源配置效率等功能，期权市场运行具有一定的规律性。为保障期权市场的风险控制与价格发现的功能，我国应继续学习成熟证券市场进行交易种类和制度的完善，指导期权合理定价，陆续增发其他期权以保证市场的连续性和完整。</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extLst>
              <p:ext uri="{D42A27DB-BD31-4B8C-83A1-F6EECF244321}">
                <p14:modId xmlns:p14="http://schemas.microsoft.com/office/powerpoint/2010/main" val="2341848778"/>
              </p:ext>
            </p:extLst>
          </p:nvPr>
        </p:nvGraphicFramePr>
        <p:xfrm>
          <a:off x="1628775" y="1556385"/>
          <a:ext cx="8529320" cy="762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累计收益率</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年化收益率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最大回撤率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夏普比率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dirty="0">
                          <a:latin typeface="宋体" panose="02010600030101010101" pitchFamily="2" charset="-122"/>
                          <a:ea typeface="宋体" panose="02010600030101010101" pitchFamily="2" charset="-122"/>
                          <a:cs typeface="宋体" panose="02010600030101010101" pitchFamily="2" charset="-122"/>
                        </a:rPr>
                        <a:t>9.97%</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24%</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0.00%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1.61</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190449225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smtClean="0"/>
              <a:t>附件：</a:t>
            </a:r>
            <a:r>
              <a:rPr sz="2800" b="1" dirty="0" err="1" smtClean="0"/>
              <a:t>期权平价公式套利实现</a:t>
            </a:r>
            <a:r>
              <a:rPr lang="zh-CN" altLang="en-US" sz="2800" b="1" dirty="0" smtClean="0"/>
              <a:t>程序</a:t>
            </a:r>
            <a:endParaRPr sz="2800" b="1" dirty="0" smtClean="0"/>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nvPr>
        </p:nvGraphicFramePr>
        <p:xfrm>
          <a:off x="2708910" y="1196340"/>
          <a:ext cx="8136890" cy="5577840"/>
        </p:xfrm>
        <a:graphic>
          <a:graphicData uri="http://schemas.openxmlformats.org/drawingml/2006/table">
            <a:tbl>
              <a:tblPr firstRow="1" bandRow="1">
                <a:tableStyleId>{5C22544A-7EE6-4342-B048-85BDC9FD1C3A}</a:tableStyleId>
              </a:tblPr>
              <a:tblGrid>
                <a:gridCol w="8136890"/>
              </a:tblGrid>
              <a:tr h="5577840">
                <a:tc>
                  <a:txBody>
                    <a:bodyPr/>
                    <a:lstStyle/>
                    <a:p>
                      <a:pPr>
                        <a:buNone/>
                      </a:pPr>
                      <a:r>
                        <a:rPr lang="zh-CN" altLang="en-US" sz="1200" b="0" dirty="0">
                          <a:solidFill>
                            <a:schemeClr val="tx1"/>
                          </a:solidFill>
                        </a:rPr>
                        <a:t>import numpy as np</a:t>
                      </a:r>
                    </a:p>
                    <a:p>
                      <a:pPr>
                        <a:buNone/>
                      </a:pPr>
                      <a:r>
                        <a:rPr lang="zh-CN" altLang="en-US" sz="1200" b="0" dirty="0">
                          <a:solidFill>
                            <a:schemeClr val="tx1"/>
                          </a:solidFill>
                        </a:rPr>
                        <a:t>import  pandas as pd</a:t>
                      </a:r>
                    </a:p>
                    <a:p>
                      <a:pPr>
                        <a:buNone/>
                      </a:pPr>
                      <a:r>
                        <a:rPr lang="zh-CN" altLang="en-US" sz="1200" b="0" dirty="0">
                          <a:solidFill>
                            <a:schemeClr val="tx1"/>
                          </a:solidFill>
                        </a:rPr>
                        <a:t>import scipy.io as scio</a:t>
                      </a:r>
                    </a:p>
                    <a:p>
                      <a:pPr>
                        <a:buNone/>
                      </a:pPr>
                      <a:r>
                        <a:rPr lang="zh-CN" altLang="en-US" sz="1200" b="0" dirty="0">
                          <a:solidFill>
                            <a:schemeClr val="tx1"/>
                          </a:solidFill>
                        </a:rPr>
                        <a:t>import datetime</a:t>
                      </a:r>
                    </a:p>
                    <a:p>
                      <a:pPr>
                        <a:buNone/>
                      </a:pPr>
                      <a:r>
                        <a:rPr lang="zh-CN" altLang="en-US" sz="1200" b="0" dirty="0">
                          <a:solidFill>
                            <a:schemeClr val="tx1"/>
                          </a:solidFill>
                        </a:rPr>
                        <a:t>from scipy import stats</a:t>
                      </a:r>
                    </a:p>
                    <a:p>
                      <a:pPr>
                        <a:buNone/>
                      </a:pPr>
                      <a:r>
                        <a:rPr lang="zh-CN" altLang="en-US" sz="1200" b="0" dirty="0">
                          <a:solidFill>
                            <a:schemeClr val="tx1"/>
                          </a:solidFill>
                        </a:rPr>
                        <a:t>from math import log,exp,sqrt</a:t>
                      </a:r>
                    </a:p>
                    <a:p>
                      <a:pPr>
                        <a:buNone/>
                      </a:pPr>
                      <a:r>
                        <a:rPr lang="zh-CN" altLang="en-US" sz="1200" b="0" dirty="0">
                          <a:solidFill>
                            <a:schemeClr val="tx1"/>
                          </a:solidFill>
                        </a:rPr>
                        <a:t>import matplotlib.pyplot as plt</a:t>
                      </a:r>
                    </a:p>
                    <a:p>
                      <a:pPr>
                        <a:buNone/>
                      </a:pPr>
                      <a:r>
                        <a:rPr lang="zh-CN" altLang="en-US" sz="1200" b="0" dirty="0">
                          <a:solidFill>
                            <a:schemeClr val="tx1"/>
                          </a:solidFill>
                        </a:rPr>
                        <a:t>plt.rcParams["font.sans-serif"]=["SimHei"]</a:t>
                      </a:r>
                    </a:p>
                    <a:p>
                      <a:pPr>
                        <a:buNone/>
                      </a:pPr>
                      <a:r>
                        <a:rPr lang="zh-CN" altLang="en-US" sz="1200" b="0" dirty="0">
                          <a:solidFill>
                            <a:schemeClr val="tx1"/>
                          </a:solidFill>
                        </a:rPr>
                        <a:t>plt.rcParams["axes.unicode_minus"] = False</a:t>
                      </a:r>
                    </a:p>
                    <a:p>
                      <a:pPr>
                        <a:buNone/>
                      </a:pPr>
                      <a:r>
                        <a:rPr lang="zh-CN" altLang="en-US" sz="1200" b="0" dirty="0">
                          <a:solidFill>
                            <a:schemeClr val="tx1"/>
                          </a:solidFill>
                        </a:rPr>
                        <a:t>#正常显示画图时出现的中文和负号</a:t>
                      </a:r>
                    </a:p>
                    <a:p>
                      <a:pPr>
                        <a:buNone/>
                      </a:pPr>
                      <a:endParaRPr lang="zh-CN" altLang="en-US" sz="1200" b="0" dirty="0">
                        <a:solidFill>
                          <a:schemeClr val="tx1"/>
                        </a:solidFill>
                      </a:endParaRPr>
                    </a:p>
                    <a:p>
                      <a:pPr>
                        <a:buNone/>
                      </a:pPr>
                      <a:r>
                        <a:rPr lang="zh-CN" altLang="en-US" sz="1200" b="0" dirty="0">
                          <a:solidFill>
                            <a:schemeClr val="tx1"/>
                          </a:solidFill>
                        </a:rPr>
                        <a:t>def excel_to_data(path):</a:t>
                      </a:r>
                    </a:p>
                    <a:p>
                      <a:pPr>
                        <a:buNone/>
                      </a:pPr>
                      <a:r>
                        <a:rPr lang="zh-CN" altLang="en-US" sz="1200" b="0" dirty="0">
                          <a:solidFill>
                            <a:schemeClr val="tx1"/>
                          </a:solidFill>
                        </a:rPr>
                        <a:t>    ws=pd.read_excel(path,sheet_name='Sheet1',header=None,keep_default_na=False)</a:t>
                      </a:r>
                    </a:p>
                    <a:p>
                      <a:pPr>
                        <a:buNone/>
                      </a:pPr>
                      <a:r>
                        <a:rPr lang="zh-CN" altLang="en-US" sz="1200" b="0" dirty="0">
                          <a:solidFill>
                            <a:schemeClr val="tx1"/>
                          </a:solidFill>
                        </a:rPr>
                        <a:t>    del ws[0]</a:t>
                      </a:r>
                    </a:p>
                    <a:p>
                      <a:pPr>
                        <a:buNone/>
                      </a:pPr>
                      <a:r>
                        <a:rPr lang="zh-CN" altLang="en-US" sz="1200" b="0" dirty="0">
                          <a:solidFill>
                            <a:schemeClr val="tx1"/>
                          </a:solidFill>
                        </a:rPr>
                        <a:t>    data=np.array(ws.iloc[:,:])</a:t>
                      </a:r>
                    </a:p>
                    <a:p>
                      <a:pPr>
                        <a:buNone/>
                      </a:pPr>
                      <a:r>
                        <a:rPr lang="zh-CN" altLang="en-US" sz="1200" b="0" dirty="0">
                          <a:solidFill>
                            <a:schemeClr val="tx1"/>
                          </a:solidFill>
                        </a:rPr>
                        <a:t>    return data</a:t>
                      </a:r>
                    </a:p>
                    <a:p>
                      <a:pPr>
                        <a:buNone/>
                      </a:pPr>
                      <a:endParaRPr lang="zh-CN" altLang="en-US" sz="1200" b="0" dirty="0">
                        <a:solidFill>
                          <a:schemeClr val="tx1"/>
                        </a:solidFill>
                      </a:endParaRPr>
                    </a:p>
                    <a:p>
                      <a:pPr>
                        <a:buNone/>
                      </a:pPr>
                      <a:r>
                        <a:rPr lang="zh-CN" altLang="en-US" sz="1200" b="0" dirty="0">
                          <a:solidFill>
                            <a:schemeClr val="tx1"/>
                          </a:solidFill>
                        </a:rPr>
                        <a:t>mark=excel_to_data('PCP.xlsx')</a:t>
                      </a:r>
                    </a:p>
                    <a:p>
                      <a:pPr>
                        <a:buNone/>
                      </a:pPr>
                      <a:r>
                        <a:rPr lang="zh-CN" altLang="en-US" sz="1200" b="0" dirty="0">
                          <a:solidFill>
                            <a:schemeClr val="tx1"/>
                          </a:solidFill>
                        </a:rPr>
                        <a:t># 数据说明：mark中第一列保存期权行权价格，第二类保存到期期限，第三列保存期权类型（C/P 1/0）</a:t>
                      </a:r>
                    </a:p>
                    <a:p>
                      <a:pPr>
                        <a:buNone/>
                      </a:pPr>
                      <a:r>
                        <a:rPr lang="zh-CN" altLang="en-US" sz="1200" b="0" dirty="0">
                          <a:solidFill>
                            <a:schemeClr val="tx1"/>
                          </a:solidFill>
                        </a:rPr>
                        <a:t># 数据区间：2015.7.23-2015.12.25上证50ETF期权（当前还上市交易的84个期权合约品种）的日收盘价，共计105个交易日</a:t>
                      </a:r>
                    </a:p>
                    <a:p>
                      <a:pPr>
                        <a:buNone/>
                      </a:pPr>
                      <a:r>
                        <a:rPr lang="zh-CN" altLang="en-US" sz="1200" b="0" dirty="0">
                          <a:solidFill>
                            <a:schemeClr val="tx1"/>
                          </a:solidFill>
                        </a:rPr>
                        <a:t>#          无风险利率选用一年期的shibor，期权标的为上证50ETF收盘价</a:t>
                      </a:r>
                    </a:p>
                    <a:p>
                      <a:pPr>
                        <a:buNone/>
                      </a:pPr>
                      <a:r>
                        <a:rPr lang="zh-CN" altLang="en-US" sz="1200" b="0" dirty="0">
                          <a:solidFill>
                            <a:schemeClr val="tx1"/>
                          </a:solidFill>
                        </a:rPr>
                        <a:t># 数据缺失：数据中期权价格为零的，表示数据缺失</a:t>
                      </a:r>
                    </a:p>
                    <a:p>
                      <a:pPr>
                        <a:buNone/>
                      </a:pPr>
                      <a:r>
                        <a:rPr lang="zh-CN" altLang="en-US" sz="1200" b="0" dirty="0">
                          <a:solidFill>
                            <a:schemeClr val="tx1"/>
                          </a:solidFill>
                        </a:rPr>
                        <a:t># 数据来源：wind数据库</a:t>
                      </a:r>
                    </a:p>
                    <a:p>
                      <a:pPr>
                        <a:buNone/>
                      </a:pPr>
                      <a:r>
                        <a:rPr lang="zh-CN" altLang="en-US" sz="1200" b="0" dirty="0">
                          <a:solidFill>
                            <a:schemeClr val="tx1"/>
                          </a:solidFill>
                        </a:rPr>
                        <a:t># 模型假设：1.假设期权市场上该类套利机会极易被发现，换句话说，</a:t>
                      </a:r>
                    </a:p>
                    <a:p>
                      <a:pPr>
                        <a:buNone/>
                      </a:pPr>
                      <a:r>
                        <a:rPr lang="zh-CN" altLang="en-US" sz="1200" b="0" dirty="0">
                          <a:solidFill>
                            <a:schemeClr val="tx1"/>
                          </a:solidFill>
                        </a:rPr>
                        <a:t>#            前一日收盘价出现套利机会，次日一开盘投资者便可以获得这个套利机会；</a:t>
                      </a:r>
                    </a:p>
                    <a:p>
                      <a:pPr>
                        <a:buNone/>
                      </a:pPr>
                      <a:r>
                        <a:rPr lang="zh-CN" altLang="en-US" sz="1200" b="0" dirty="0">
                          <a:solidFill>
                            <a:schemeClr val="tx1"/>
                          </a:solidFill>
                        </a:rPr>
                        <a:t>#          2.一张50ETF期权合约中国结算公司收取0.3元，经手费2元，行权0.6元，</a:t>
                      </a:r>
                    </a:p>
                    <a:p>
                      <a:pPr>
                        <a:buNone/>
                      </a:pPr>
                      <a:r>
                        <a:rPr lang="zh-CN" altLang="en-US" sz="1200" b="0" dirty="0">
                          <a:solidFill>
                            <a:schemeClr val="tx1"/>
                          </a:solidFill>
                        </a:rPr>
                        <a:t>#            其余费用归券商所有，券商一般收取7元/张、10元/张到20元/张，本例中假设每张合约为10元的成本，</a:t>
                      </a:r>
                    </a:p>
                    <a:p>
                      <a:pPr>
                        <a:buNone/>
                      </a:pPr>
                      <a:r>
                        <a:rPr lang="zh-CN" altLang="en-US" sz="1200" b="0" dirty="0">
                          <a:solidFill>
                            <a:schemeClr val="tx1"/>
                          </a:solidFill>
                        </a:rPr>
                        <a:t>#            对应单位标的一次完整的交易成本为0.001元。</a:t>
                      </a:r>
                    </a:p>
                    <a:p>
                      <a:pPr>
                        <a:buNone/>
                      </a:pPr>
                      <a:r>
                        <a:rPr lang="zh-CN" altLang="en-US" sz="1200" b="0" dirty="0">
                          <a:solidFill>
                            <a:schemeClr val="tx1"/>
                          </a:solidFill>
                        </a:rPr>
                        <a:t>ws=pd.read_excel('PCP.xlsx',sheet_name='Sheet2',header=None,keep_default_na=False)</a:t>
                      </a:r>
                    </a:p>
                  </a:txBody>
                  <a:tcPr>
                    <a:solidFill>
                      <a:schemeClr val="bg2">
                        <a:lumMod val="90000"/>
                      </a:schemeClr>
                    </a:solidFill>
                  </a:tcPr>
                </a:tc>
              </a:tr>
            </a:tbl>
          </a:graphicData>
        </a:graphic>
      </p:graphicFrame>
    </p:spTree>
    <p:extLst>
      <p:ext uri="{BB962C8B-B14F-4D97-AF65-F5344CB8AC3E}">
        <p14:creationId xmlns:p14="http://schemas.microsoft.com/office/powerpoint/2010/main" val="1488553833"/>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t>附件：期权平价公式套利实现</a:t>
            </a:r>
            <a:r>
              <a:rPr lang="zh-CN" altLang="en-US" sz="2800" b="1" dirty="0" smtClean="0"/>
              <a:t>程序</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extLst>
              <p:ext uri="{D42A27DB-BD31-4B8C-83A1-F6EECF244321}">
                <p14:modId xmlns:p14="http://schemas.microsoft.com/office/powerpoint/2010/main" val="2143007006"/>
              </p:ext>
            </p:extLst>
          </p:nvPr>
        </p:nvGraphicFramePr>
        <p:xfrm>
          <a:off x="116955" y="1340768"/>
          <a:ext cx="5646420" cy="5212080"/>
        </p:xfrm>
        <a:graphic>
          <a:graphicData uri="http://schemas.openxmlformats.org/drawingml/2006/table">
            <a:tbl>
              <a:tblPr firstRow="1" bandRow="1">
                <a:tableStyleId>{5C22544A-7EE6-4342-B048-85BDC9FD1C3A}</a:tableStyleId>
              </a:tblPr>
              <a:tblGrid>
                <a:gridCol w="5646420"/>
              </a:tblGrid>
              <a:tr h="5212080">
                <a:tc>
                  <a:txBody>
                    <a:bodyPr/>
                    <a:lstStyle/>
                    <a:p>
                      <a:pPr>
                        <a:buNone/>
                      </a:pPr>
                      <a:r>
                        <a:rPr lang="zh-CN" altLang="en-US" sz="1200" b="0" dirty="0">
                          <a:solidFill>
                            <a:schemeClr val="tx1"/>
                          </a:solidFill>
                        </a:rPr>
                        <a:t>data=np.array(ws)</a:t>
                      </a:r>
                    </a:p>
                    <a:p>
                      <a:pPr>
                        <a:buNone/>
                      </a:pPr>
                      <a:r>
                        <a:rPr lang="zh-CN" altLang="en-US" sz="1200" b="0" dirty="0">
                          <a:solidFill>
                            <a:schemeClr val="tx1"/>
                          </a:solidFill>
                        </a:rPr>
                        <a:t>tc=0.001#交易成本</a:t>
                      </a:r>
                    </a:p>
                    <a:p>
                      <a:pPr>
                        <a:buNone/>
                      </a:pPr>
                      <a:r>
                        <a:rPr lang="zh-CN" altLang="en-US" sz="1200" b="0" dirty="0">
                          <a:solidFill>
                            <a:schemeClr val="tx1"/>
                          </a:solidFill>
                        </a:rPr>
                        <a:t>hang=len(data)</a:t>
                      </a:r>
                    </a:p>
                    <a:p>
                      <a:pPr>
                        <a:buNone/>
                      </a:pPr>
                      <a:r>
                        <a:rPr lang="zh-CN" altLang="en-US" sz="1200" b="0" dirty="0">
                          <a:solidFill>
                            <a:schemeClr val="tx1"/>
                          </a:solidFill>
                        </a:rPr>
                        <a:t>lie=len(mark.T)</a:t>
                      </a:r>
                    </a:p>
                    <a:p>
                      <a:pPr>
                        <a:buNone/>
                      </a:pPr>
                      <a:r>
                        <a:rPr lang="zh-CN" altLang="en-US" sz="1200" b="0" dirty="0">
                          <a:solidFill>
                            <a:schemeClr val="tx1"/>
                          </a:solidFill>
                        </a:rPr>
                        <a:t>index=np.zeros([int(lie/2),2])</a:t>
                      </a:r>
                    </a:p>
                    <a:p>
                      <a:pPr>
                        <a:buNone/>
                      </a:pPr>
                      <a:r>
                        <a:rPr lang="zh-CN" altLang="en-US" sz="1200" b="0" dirty="0">
                          <a:solidFill>
                            <a:schemeClr val="tx1"/>
                          </a:solidFill>
                        </a:rPr>
                        <a:t># 匹配同到期期限、同行权价格和不同类型的期权合约</a:t>
                      </a:r>
                    </a:p>
                    <a:p>
                      <a:pPr>
                        <a:buNone/>
                      </a:pPr>
                      <a:r>
                        <a:rPr lang="zh-CN" altLang="en-US" sz="1200" b="0" dirty="0">
                          <a:solidFill>
                            <a:schemeClr val="tx1"/>
                          </a:solidFill>
                        </a:rPr>
                        <a:t>n=-1</a:t>
                      </a:r>
                    </a:p>
                    <a:p>
                      <a:pPr>
                        <a:buNone/>
                      </a:pPr>
                      <a:r>
                        <a:rPr lang="zh-CN" altLang="en-US" sz="1200" b="0" dirty="0">
                          <a:solidFill>
                            <a:schemeClr val="tx1"/>
                          </a:solidFill>
                        </a:rPr>
                        <a:t>for i in range(0,lie-1):</a:t>
                      </a:r>
                    </a:p>
                    <a:p>
                      <a:pPr>
                        <a:buNone/>
                      </a:pPr>
                      <a:r>
                        <a:rPr lang="zh-CN" altLang="en-US" sz="1200" b="0" dirty="0">
                          <a:solidFill>
                            <a:schemeClr val="tx1"/>
                          </a:solidFill>
                        </a:rPr>
                        <a:t>    for j in range(i+1,lie):</a:t>
                      </a:r>
                    </a:p>
                    <a:p>
                      <a:pPr>
                        <a:buNone/>
                      </a:pPr>
                      <a:r>
                        <a:rPr lang="zh-CN" altLang="en-US" sz="1200" b="0" dirty="0">
                          <a:solidFill>
                            <a:schemeClr val="tx1"/>
                          </a:solidFill>
                        </a:rPr>
                        <a:t>        if mark[0][i]==mark[0,j]and mark[1][i]==mark[1][j] and mark[2][i]+mark[2][j]==1:</a:t>
                      </a:r>
                    </a:p>
                    <a:p>
                      <a:pPr>
                        <a:buNone/>
                      </a:pPr>
                      <a:r>
                        <a:rPr lang="zh-CN" altLang="en-US" sz="1200" b="0" dirty="0">
                          <a:solidFill>
                            <a:schemeClr val="tx1"/>
                          </a:solidFill>
                        </a:rPr>
                        <a:t>            n=n+1</a:t>
                      </a:r>
                    </a:p>
                    <a:p>
                      <a:pPr>
                        <a:buNone/>
                      </a:pPr>
                      <a:r>
                        <a:rPr lang="zh-CN" altLang="en-US" sz="1200" b="0" dirty="0">
                          <a:solidFill>
                            <a:schemeClr val="tx1"/>
                          </a:solidFill>
                        </a:rPr>
                        <a:t>            if mark[2][i]==1:</a:t>
                      </a:r>
                    </a:p>
                    <a:p>
                      <a:pPr>
                        <a:buNone/>
                      </a:pPr>
                      <a:r>
                        <a:rPr lang="zh-CN" altLang="en-US" sz="1200" b="0" dirty="0">
                          <a:solidFill>
                            <a:schemeClr val="tx1"/>
                          </a:solidFill>
                        </a:rPr>
                        <a:t>                index[n][0]=i</a:t>
                      </a:r>
                    </a:p>
                    <a:p>
                      <a:pPr>
                        <a:buNone/>
                      </a:pPr>
                      <a:r>
                        <a:rPr lang="zh-CN" altLang="en-US" sz="1200" b="0" dirty="0">
                          <a:solidFill>
                            <a:schemeClr val="tx1"/>
                          </a:solidFill>
                        </a:rPr>
                        <a:t>                index[n][1]=j</a:t>
                      </a:r>
                    </a:p>
                    <a:p>
                      <a:pPr>
                        <a:buNone/>
                      </a:pPr>
                      <a:r>
                        <a:rPr lang="zh-CN" altLang="en-US" sz="1200" b="0" dirty="0">
                          <a:solidFill>
                            <a:schemeClr val="tx1"/>
                          </a:solidFill>
                        </a:rPr>
                        <a:t>            else:</a:t>
                      </a:r>
                    </a:p>
                    <a:p>
                      <a:pPr>
                        <a:buNone/>
                      </a:pPr>
                      <a:r>
                        <a:rPr lang="zh-CN" altLang="en-US" sz="1200" b="0" dirty="0">
                          <a:solidFill>
                            <a:schemeClr val="tx1"/>
                          </a:solidFill>
                        </a:rPr>
                        <a:t>                index[n][0]=i</a:t>
                      </a:r>
                    </a:p>
                    <a:p>
                      <a:pPr>
                        <a:buNone/>
                      </a:pPr>
                      <a:r>
                        <a:rPr lang="zh-CN" altLang="en-US" sz="1200" b="0" dirty="0">
                          <a:solidFill>
                            <a:schemeClr val="tx1"/>
                          </a:solidFill>
                        </a:rPr>
                        <a:t>                index[n][1]=j</a:t>
                      </a:r>
                    </a:p>
                    <a:p>
                      <a:pPr>
                        <a:buNone/>
                      </a:pPr>
                      <a:r>
                        <a:rPr lang="zh-CN" altLang="en-US" sz="1200" b="0" dirty="0">
                          <a:solidFill>
                            <a:schemeClr val="tx1"/>
                          </a:solidFill>
                        </a:rPr>
                        <a:t>hang_sub=len(index)</a:t>
                      </a:r>
                    </a:p>
                    <a:p>
                      <a:pPr>
                        <a:buNone/>
                      </a:pPr>
                      <a:r>
                        <a:rPr lang="zh-CN" altLang="en-US" sz="1200" b="0" dirty="0">
                          <a:solidFill>
                            <a:schemeClr val="tx1"/>
                          </a:solidFill>
                        </a:rPr>
                        <a:t>result=np.zeros((1,7*hang_sub*hang))</a:t>
                      </a:r>
                    </a:p>
                    <a:p>
                      <a:pPr>
                        <a:buNone/>
                      </a:pPr>
                      <a:r>
                        <a:rPr lang="zh-CN" altLang="en-US" sz="1200" b="0" dirty="0">
                          <a:solidFill>
                            <a:schemeClr val="tx1"/>
                          </a:solidFill>
                        </a:rPr>
                        <a:t>result=result.reshape(hang_sub,7,hang)</a:t>
                      </a:r>
                    </a:p>
                    <a:p>
                      <a:pPr>
                        <a:buNone/>
                      </a:pPr>
                      <a:r>
                        <a:rPr lang="zh-CN" altLang="en-US" sz="1200" b="0" dirty="0">
                          <a:solidFill>
                            <a:schemeClr val="tx1"/>
                          </a:solidFill>
                        </a:rPr>
                        <a:t>res=np.zeros((1,7*hang_sub*hang))</a:t>
                      </a:r>
                    </a:p>
                    <a:p>
                      <a:pPr>
                        <a:buNone/>
                      </a:pPr>
                      <a:r>
                        <a:rPr lang="zh-CN" altLang="en-US" sz="1200" b="0" dirty="0">
                          <a:solidFill>
                            <a:schemeClr val="tx1"/>
                          </a:solidFill>
                        </a:rPr>
                        <a:t>res=result.reshape(hang_sub,7,hang)</a:t>
                      </a:r>
                    </a:p>
                    <a:p>
                      <a:pPr>
                        <a:buNone/>
                      </a:pPr>
                      <a:r>
                        <a:rPr lang="zh-CN" altLang="en-US" sz="1200" b="0" dirty="0">
                          <a:solidFill>
                            <a:schemeClr val="tx1"/>
                          </a:solidFill>
                        </a:rPr>
                        <a:t>for i in range(0,hang_sub):</a:t>
                      </a:r>
                    </a:p>
                    <a:p>
                      <a:pPr>
                        <a:buNone/>
                      </a:pPr>
                      <a:r>
                        <a:rPr lang="zh-CN" altLang="en-US" sz="1200" b="0" dirty="0">
                          <a:solidFill>
                            <a:schemeClr val="tx1"/>
                          </a:solidFill>
                        </a:rPr>
                        <a:t>    result[i][0]=data.T[0]</a:t>
                      </a:r>
                    </a:p>
                    <a:p>
                      <a:pPr>
                        <a:buNone/>
                      </a:pPr>
                      <a:r>
                        <a:rPr lang="zh-CN" altLang="en-US" sz="1200" b="0" dirty="0">
                          <a:solidFill>
                            <a:schemeClr val="tx1"/>
                          </a:solidFill>
                        </a:rPr>
                        <a:t>    result[i][1]=data.T[int(index[i][0])+1]</a:t>
                      </a:r>
                    </a:p>
                    <a:p>
                      <a:pPr>
                        <a:buNone/>
                      </a:pPr>
                      <a:r>
                        <a:rPr lang="zh-CN" altLang="en-US" sz="1200" b="0" dirty="0">
                          <a:solidFill>
                            <a:schemeClr val="tx1"/>
                          </a:solidFill>
                        </a:rPr>
                        <a:t>    #提取看涨期权数据</a:t>
                      </a:r>
                    </a:p>
                    <a:p>
                      <a:pPr>
                        <a:buNone/>
                      </a:pPr>
                      <a:r>
                        <a:rPr lang="zh-CN" altLang="en-US" sz="1200" b="0" dirty="0">
                          <a:solidFill>
                            <a:schemeClr val="tx1"/>
                          </a:solidFill>
                        </a:rPr>
                        <a:t>    result[i][2]=data.T[int(index[i][1])+1]</a:t>
                      </a:r>
                    </a:p>
                    <a:p>
                      <a:pPr>
                        <a:buNone/>
                      </a:pPr>
                      <a:r>
                        <a:rPr lang="zh-CN" altLang="en-US" sz="1200" b="0" dirty="0">
                          <a:solidFill>
                            <a:schemeClr val="tx1"/>
                          </a:solidFill>
                        </a:rPr>
                        <a:t>              </a:t>
                      </a:r>
                    </a:p>
                  </a:txBody>
                  <a:tcPr>
                    <a:solidFill>
                      <a:schemeClr val="bg2">
                        <a:lumMod val="90000"/>
                      </a:schemeClr>
                    </a:solidFill>
                  </a:tcPr>
                </a:tc>
              </a:tr>
            </a:tbl>
          </a:graphicData>
        </a:graphic>
      </p:graphicFrame>
      <p:graphicFrame>
        <p:nvGraphicFramePr>
          <p:cNvPr id="2" name="表格 1"/>
          <p:cNvGraphicFramePr/>
          <p:nvPr>
            <p:custDataLst>
              <p:tags r:id="rId2"/>
            </p:custDataLst>
          </p:nvPr>
        </p:nvGraphicFramePr>
        <p:xfrm>
          <a:off x="6313805" y="692785"/>
          <a:ext cx="5873115" cy="6003925"/>
        </p:xfrm>
        <a:graphic>
          <a:graphicData uri="http://schemas.openxmlformats.org/drawingml/2006/table">
            <a:tbl>
              <a:tblPr firstRow="1" bandRow="1">
                <a:tableStyleId>{5C22544A-7EE6-4342-B048-85BDC9FD1C3A}</a:tableStyleId>
              </a:tblPr>
              <a:tblGrid>
                <a:gridCol w="5873115"/>
              </a:tblGrid>
              <a:tr h="6003925">
                <a:tc>
                  <a:txBody>
                    <a:bodyPr/>
                    <a:lstStyle/>
                    <a:p>
                      <a:pPr>
                        <a:buNone/>
                      </a:pPr>
                      <a:r>
                        <a:rPr lang="zh-CN" altLang="en-US" sz="1200" b="0">
                          <a:solidFill>
                            <a:schemeClr val="tx1"/>
                          </a:solidFill>
                        </a:rPr>
                        <a:t>    #提取看跌期权数据</a:t>
                      </a:r>
                    </a:p>
                    <a:p>
                      <a:pPr>
                        <a:buNone/>
                      </a:pPr>
                      <a:r>
                        <a:rPr lang="zh-CN" altLang="en-US" sz="1200" b="0">
                          <a:solidFill>
                            <a:schemeClr val="tx1"/>
                          </a:solidFill>
                        </a:rPr>
                        <a:t>    result[i][3]=(result[i][3]+1)*mark[0][int(index[i][0])]</a:t>
                      </a:r>
                    </a:p>
                    <a:p>
                      <a:pPr>
                        <a:buNone/>
                      </a:pPr>
                      <a:r>
                        <a:rPr lang="zh-CN" altLang="en-US" sz="1200" b="0">
                          <a:solidFill>
                            <a:schemeClr val="tx1"/>
                          </a:solidFill>
                        </a:rPr>
                        <a:t>    #提取行权价格数据</a:t>
                      </a:r>
                    </a:p>
                    <a:p>
                      <a:pPr>
                        <a:buNone/>
                      </a:pPr>
                      <a:r>
                        <a:rPr lang="zh-CN" altLang="en-US" sz="1200" b="0">
                          <a:solidFill>
                            <a:schemeClr val="tx1"/>
                          </a:solidFill>
                        </a:rPr>
                        <a:t>    result[i][4]=data.T[85]</a:t>
                      </a:r>
                    </a:p>
                    <a:p>
                      <a:pPr>
                        <a:buNone/>
                      </a:pPr>
                      <a:r>
                        <a:rPr lang="zh-CN" altLang="en-US" sz="1200" b="0">
                          <a:solidFill>
                            <a:schemeClr val="tx1"/>
                          </a:solidFill>
                        </a:rPr>
                        <a:t>    #提取上证50ETF现货数据</a:t>
                      </a:r>
                    </a:p>
                    <a:p>
                      <a:pPr>
                        <a:buNone/>
                      </a:pPr>
                      <a:r>
                        <a:rPr lang="zh-CN" altLang="en-US" sz="1200" b="0">
                          <a:solidFill>
                            <a:schemeClr val="tx1"/>
                          </a:solidFill>
                        </a:rPr>
                        <a:t>    result[i][5]=data.T[86]/100</a:t>
                      </a:r>
                    </a:p>
                    <a:p>
                      <a:pPr>
                        <a:buNone/>
                      </a:pPr>
                      <a:r>
                        <a:rPr lang="zh-CN" altLang="en-US" sz="1200" b="0">
                          <a:solidFill>
                            <a:schemeClr val="tx1"/>
                          </a:solidFill>
                        </a:rPr>
                        <a:t>    #提取一年期shibor数据</a:t>
                      </a:r>
                    </a:p>
                    <a:p>
                      <a:pPr>
                        <a:buNone/>
                      </a:pPr>
                      <a:r>
                        <a:rPr lang="zh-CN" altLang="en-US" sz="1200" b="0">
                          <a:solidFill>
                            <a:schemeClr val="tx1"/>
                          </a:solidFill>
                        </a:rPr>
                        <a:t>    result[i][6]=(-data.T[0]+mark[1][int(index[i][0])])/365</a:t>
                      </a:r>
                    </a:p>
                    <a:p>
                      <a:pPr>
                        <a:buNone/>
                      </a:pPr>
                      <a:endParaRPr lang="zh-CN" altLang="en-US" sz="1200" b="0">
                        <a:solidFill>
                          <a:schemeClr val="tx1"/>
                        </a:solidFill>
                      </a:endParaRPr>
                    </a:p>
                    <a:p>
                      <a:pPr>
                        <a:buNone/>
                      </a:pPr>
                      <a:r>
                        <a:rPr lang="zh-CN" altLang="en-US" sz="1200" b="0">
                          <a:solidFill>
                            <a:schemeClr val="tx1"/>
                          </a:solidFill>
                        </a:rPr>
                        <a:t>for i in range(0,hang_sub):</a:t>
                      </a:r>
                    </a:p>
                    <a:p>
                      <a:pPr>
                        <a:buNone/>
                      </a:pPr>
                      <a:r>
                        <a:rPr lang="zh-CN" altLang="en-US" sz="1200" b="0">
                          <a:solidFill>
                            <a:schemeClr val="tx1"/>
                          </a:solidFill>
                        </a:rPr>
                        <a:t>    for j in range(0,hang):</a:t>
                      </a:r>
                    </a:p>
                    <a:p>
                      <a:pPr>
                        <a:buNone/>
                      </a:pPr>
                      <a:r>
                        <a:rPr lang="zh-CN" altLang="en-US" sz="1200" b="0">
                          <a:solidFill>
                            <a:schemeClr val="tx1"/>
                          </a:solidFill>
                        </a:rPr>
                        <a:t>        res[i][0][j]=result[i][0][j]</a:t>
                      </a:r>
                    </a:p>
                    <a:p>
                      <a:pPr>
                        <a:buNone/>
                      </a:pPr>
                      <a:r>
                        <a:rPr lang="zh-CN" altLang="en-US" sz="1200" b="0">
                          <a:solidFill>
                            <a:schemeClr val="tx1"/>
                          </a:solidFill>
                        </a:rPr>
                        <a:t>        if not(result[i][1][j]==0 or result[i][2][j]==0):</a:t>
                      </a:r>
                    </a:p>
                    <a:p>
                      <a:pPr>
                        <a:buNone/>
                      </a:pPr>
                      <a:r>
                        <a:rPr lang="zh-CN" altLang="en-US" sz="1200" b="0">
                          <a:solidFill>
                            <a:schemeClr val="tx1"/>
                          </a:solidFill>
                        </a:rPr>
                        <a:t>        #交易日期、C、P、K、S、r（一年期shibor）、t（年）</a:t>
                      </a:r>
                    </a:p>
                    <a:p>
                      <a:pPr>
                        <a:buNone/>
                      </a:pPr>
                      <a:r>
                        <a:rPr lang="zh-CN" altLang="en-US" sz="1200" b="0">
                          <a:solidFill>
                            <a:schemeClr val="tx1"/>
                          </a:solidFill>
                        </a:rPr>
                        <a:t>        #1       2  3  4  5  6              7</a:t>
                      </a:r>
                    </a:p>
                    <a:p>
                      <a:pPr>
                        <a:buNone/>
                      </a:pPr>
                      <a:r>
                        <a:rPr lang="zh-CN" altLang="en-US" sz="1200" b="0">
                          <a:solidFill>
                            <a:schemeClr val="tx1"/>
                          </a:solidFill>
                        </a:rPr>
                        <a:t>            temp_ret=result[i][1][j]+result[i][3][j]*exp(-result[i][5][j]*result[i][6][j])-result[i][4][j]-result[i][2][j]</a:t>
                      </a:r>
                    </a:p>
                    <a:p>
                      <a:pPr>
                        <a:buNone/>
                      </a:pPr>
                      <a:r>
                        <a:rPr lang="zh-CN" altLang="en-US" sz="1200" b="0">
                          <a:solidFill>
                            <a:schemeClr val="tx1"/>
                          </a:solidFill>
                        </a:rPr>
                        <a:t>            #temp= C+K*exp(-rt)-S-P</a:t>
                      </a:r>
                    </a:p>
                    <a:p>
                      <a:pPr>
                        <a:buNone/>
                      </a:pPr>
                      <a:r>
                        <a:rPr lang="zh-CN" altLang="en-US" sz="1200" b="0">
                          <a:solidFill>
                            <a:schemeClr val="tx1"/>
                          </a:solidFill>
                        </a:rPr>
                        <a:t>            if np.abs(temp_ret)&gt;tc:</a:t>
                      </a:r>
                    </a:p>
                    <a:p>
                      <a:pPr>
                        <a:buNone/>
                      </a:pPr>
                      <a:r>
                        <a:rPr lang="zh-CN" altLang="en-US" sz="1200" b="0">
                          <a:solidFill>
                            <a:schemeClr val="tx1"/>
                          </a:solidFill>
                        </a:rPr>
                        <a:t>                res[i][1][j]=np.abs(temp_ret)-tc</a:t>
                      </a:r>
                    </a:p>
                    <a:p>
                      <a:pPr>
                        <a:buNone/>
                      </a:pPr>
                      <a:r>
                        <a:rPr lang="zh-CN" altLang="en-US" sz="1200" b="0">
                          <a:solidFill>
                            <a:schemeClr val="tx1"/>
                          </a:solidFill>
                        </a:rPr>
                        <a:t>                if temp_ret&gt;0:</a:t>
                      </a:r>
                    </a:p>
                    <a:p>
                      <a:pPr>
                        <a:buNone/>
                      </a:pPr>
                      <a:r>
                        <a:rPr lang="zh-CN" altLang="en-US" sz="1200" b="0">
                          <a:solidFill>
                            <a:schemeClr val="tx1"/>
                          </a:solidFill>
                        </a:rPr>
                        <a:t>                    res[i][2][j]=1#做C-P-K-S</a:t>
                      </a:r>
                    </a:p>
                    <a:p>
                      <a:pPr>
                        <a:buNone/>
                      </a:pPr>
                      <a:r>
                        <a:rPr lang="zh-CN" altLang="en-US" sz="1200" b="0">
                          <a:solidFill>
                            <a:schemeClr val="tx1"/>
                          </a:solidFill>
                        </a:rPr>
                        <a:t>                else:</a:t>
                      </a:r>
                    </a:p>
                    <a:p>
                      <a:pPr>
                        <a:buNone/>
                      </a:pPr>
                      <a:r>
                        <a:rPr lang="zh-CN" altLang="en-US" sz="1200" b="0">
                          <a:solidFill>
                            <a:schemeClr val="tx1"/>
                          </a:solidFill>
                        </a:rPr>
                        <a:t>                    res[i][2][j]=-1</a:t>
                      </a:r>
                    </a:p>
                    <a:p>
                      <a:pPr>
                        <a:buNone/>
                      </a:pPr>
                      <a:r>
                        <a:rPr lang="zh-CN" altLang="en-US" sz="1200" b="0">
                          <a:solidFill>
                            <a:schemeClr val="tx1"/>
                          </a:solidFill>
                        </a:rPr>
                        <a:t>            else:</a:t>
                      </a:r>
                    </a:p>
                    <a:p>
                      <a:pPr>
                        <a:buNone/>
                      </a:pPr>
                      <a:r>
                        <a:rPr lang="zh-CN" altLang="en-US" sz="1200" b="0">
                          <a:solidFill>
                            <a:schemeClr val="tx1"/>
                          </a:solidFill>
                        </a:rPr>
                        <a:t>                res[i][1][j]=0</a:t>
                      </a:r>
                    </a:p>
                    <a:p>
                      <a:pPr>
                        <a:buNone/>
                      </a:pPr>
                      <a:r>
                        <a:rPr lang="zh-CN" altLang="en-US" sz="1200" b="0">
                          <a:solidFill>
                            <a:schemeClr val="tx1"/>
                          </a:solidFill>
                        </a:rPr>
                        <a:t>        else:</a:t>
                      </a:r>
                    </a:p>
                    <a:p>
                      <a:pPr>
                        <a:buNone/>
                      </a:pPr>
                      <a:r>
                        <a:rPr lang="zh-CN" altLang="en-US" sz="1200" b="0">
                          <a:solidFill>
                            <a:schemeClr val="tx1"/>
                          </a:solidFill>
                        </a:rPr>
                        <a:t>            res[i][1][j]=np.nan</a:t>
                      </a:r>
                    </a:p>
                    <a:p>
                      <a:pPr>
                        <a:buNone/>
                      </a:pPr>
                      <a:r>
                        <a:rPr lang="zh-CN" altLang="en-US" sz="1200" b="0">
                          <a:solidFill>
                            <a:schemeClr val="tx1"/>
                          </a:solidFill>
                        </a:rPr>
                        <a:t>#统计收益序列</a:t>
                      </a:r>
                    </a:p>
                    <a:p>
                      <a:pPr>
                        <a:buNone/>
                      </a:pPr>
                      <a:endParaRPr lang="zh-CN" altLang="en-US" sz="1200" b="0">
                        <a:solidFill>
                          <a:schemeClr val="tx1"/>
                        </a:solidFill>
                      </a:endParaRPr>
                    </a:p>
                    <a:p>
                      <a:pPr>
                        <a:buNone/>
                      </a:pPr>
                      <a:r>
                        <a:rPr lang="zh-CN" altLang="en-US" sz="1200" b="0">
                          <a:solidFill>
                            <a:schemeClr val="tx1"/>
                          </a:solidFill>
                        </a:rPr>
                        <a:t>lie=7</a:t>
                      </a:r>
                    </a:p>
                    <a:p>
                      <a:pPr>
                        <a:buNone/>
                      </a:pPr>
                      <a:endParaRPr lang="zh-CN" altLang="en-US" sz="1200" b="0">
                        <a:solidFill>
                          <a:schemeClr val="tx1"/>
                        </a:solidFill>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61504882"/>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t>附件：期权平价公式套利实现</a:t>
            </a:r>
            <a:r>
              <a:rPr lang="zh-CN" altLang="en-US" sz="2800" b="1" dirty="0" smtClean="0"/>
              <a:t>程序</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extLst>
              <p:ext uri="{D42A27DB-BD31-4B8C-83A1-F6EECF244321}">
                <p14:modId xmlns:p14="http://schemas.microsoft.com/office/powerpoint/2010/main" val="4224647572"/>
              </p:ext>
            </p:extLst>
          </p:nvPr>
        </p:nvGraphicFramePr>
        <p:xfrm>
          <a:off x="2709244" y="1628775"/>
          <a:ext cx="6304582" cy="4032473"/>
        </p:xfrm>
        <a:graphic>
          <a:graphicData uri="http://schemas.openxmlformats.org/drawingml/2006/table">
            <a:tbl>
              <a:tblPr firstRow="1" bandRow="1">
                <a:tableStyleId>{5C22544A-7EE6-4342-B048-85BDC9FD1C3A}</a:tableStyleId>
              </a:tblPr>
              <a:tblGrid>
                <a:gridCol w="6304582"/>
              </a:tblGrid>
              <a:tr h="4032473">
                <a:tc>
                  <a:txBody>
                    <a:bodyPr/>
                    <a:lstStyle/>
                    <a:p>
                      <a:pPr>
                        <a:buNone/>
                      </a:pPr>
                      <a:r>
                        <a:rPr lang="zh-CN" altLang="en-US" sz="1200" b="0" dirty="0">
                          <a:solidFill>
                            <a:schemeClr val="tx1"/>
                          </a:solidFill>
                        </a:rPr>
                        <a:t>lie=7</a:t>
                      </a:r>
                    </a:p>
                    <a:p>
                      <a:pPr>
                        <a:buNone/>
                      </a:pPr>
                      <a:r>
                        <a:rPr lang="zh-CN" altLang="en-US" sz="1200" b="0" dirty="0">
                          <a:solidFill>
                            <a:schemeClr val="tx1"/>
                          </a:solidFill>
                        </a:rPr>
                        <a:t>ret_matrix=np.zeros((hang_sub+1,hang))</a:t>
                      </a:r>
                    </a:p>
                    <a:p>
                      <a:pPr>
                        <a:buNone/>
                      </a:pPr>
                      <a:r>
                        <a:rPr lang="zh-CN" altLang="en-US" sz="1200" b="0" dirty="0">
                          <a:solidFill>
                            <a:schemeClr val="tx1"/>
                          </a:solidFill>
                        </a:rPr>
                        <a:t>ret=[]</a:t>
                      </a:r>
                    </a:p>
                    <a:p>
                      <a:pPr>
                        <a:buNone/>
                      </a:pPr>
                      <a:r>
                        <a:rPr lang="zh-CN" altLang="en-US" sz="1200" b="0" dirty="0">
                          <a:solidFill>
                            <a:schemeClr val="tx1"/>
                          </a:solidFill>
                        </a:rPr>
                        <a:t>ret_matrix[0]=result[0][0]</a:t>
                      </a:r>
                    </a:p>
                    <a:p>
                      <a:pPr>
                        <a:buNone/>
                      </a:pPr>
                      <a:r>
                        <a:rPr lang="zh-CN" altLang="en-US" sz="1200" b="0" dirty="0">
                          <a:solidFill>
                            <a:schemeClr val="tx1"/>
                          </a:solidFill>
                        </a:rPr>
                        <a:t>for i in range(0,hang_sub):</a:t>
                      </a:r>
                    </a:p>
                    <a:p>
                      <a:pPr>
                        <a:buNone/>
                      </a:pPr>
                      <a:r>
                        <a:rPr lang="zh-CN" altLang="en-US" sz="1200" b="0" dirty="0">
                          <a:solidFill>
                            <a:schemeClr val="tx1"/>
                          </a:solidFill>
                        </a:rPr>
                        <a:t>    ret_matrix[i+1]=res[i][1]</a:t>
                      </a:r>
                    </a:p>
                    <a:p>
                      <a:pPr>
                        <a:buNone/>
                      </a:pPr>
                      <a:r>
                        <a:rPr lang="zh-CN" altLang="en-US" sz="1200" b="0" dirty="0">
                          <a:solidFill>
                            <a:schemeClr val="tx1"/>
                          </a:solidFill>
                        </a:rPr>
                        <a:t>ret1=result[0][0]</a:t>
                      </a:r>
                    </a:p>
                    <a:p>
                      <a:pPr>
                        <a:buNone/>
                      </a:pPr>
                      <a:r>
                        <a:rPr lang="zh-CN" altLang="en-US" sz="1200" b="0" dirty="0">
                          <a:solidFill>
                            <a:schemeClr val="tx1"/>
                          </a:solidFill>
                        </a:rPr>
                        <a:t>ret2=np.nansum(ret_matrix[1:lie+1],0)</a:t>
                      </a:r>
                    </a:p>
                    <a:p>
                      <a:pPr>
                        <a:buNone/>
                      </a:pPr>
                      <a:r>
                        <a:rPr lang="zh-CN" altLang="en-US" sz="1200" b="0" dirty="0">
                          <a:solidFill>
                            <a:schemeClr val="tx1"/>
                          </a:solidFill>
                        </a:rPr>
                        <a:t>ret3=np.nanmean(ret_matrix[1:lie+1],0)</a:t>
                      </a:r>
                    </a:p>
                    <a:p>
                      <a:pPr>
                        <a:buNone/>
                      </a:pPr>
                      <a:endParaRPr lang="zh-CN" altLang="en-US" sz="1200" b="0" dirty="0">
                        <a:solidFill>
                          <a:schemeClr val="tx1"/>
                        </a:solidFill>
                      </a:endParaRPr>
                    </a:p>
                    <a:p>
                      <a:pPr>
                        <a:buNone/>
                      </a:pPr>
                      <a:r>
                        <a:rPr lang="zh-CN" altLang="en-US" sz="1200" b="0" dirty="0">
                          <a:solidFill>
                            <a:schemeClr val="tx1"/>
                          </a:solidFill>
                        </a:rPr>
                        <a:t>plt.figure()</a:t>
                      </a:r>
                    </a:p>
                    <a:p>
                      <a:pPr>
                        <a:buNone/>
                      </a:pPr>
                      <a:r>
                        <a:rPr lang="zh-CN" altLang="en-US" sz="1200" b="0" dirty="0">
                          <a:solidFill>
                            <a:schemeClr val="tx1"/>
                          </a:solidFill>
                        </a:rPr>
                        <a:t>plt.plot(ret1,ret3,'r')</a:t>
                      </a:r>
                    </a:p>
                    <a:p>
                      <a:pPr>
                        <a:buNone/>
                      </a:pPr>
                      <a:r>
                        <a:rPr lang="zh-CN" altLang="en-US" sz="1200" b="0" dirty="0">
                          <a:solidFill>
                            <a:schemeClr val="tx1"/>
                          </a:solidFill>
                        </a:rPr>
                        <a:t>plt.xlabel("时间")</a:t>
                      </a:r>
                    </a:p>
                    <a:p>
                      <a:pPr>
                        <a:buNone/>
                      </a:pPr>
                      <a:r>
                        <a:rPr lang="zh-CN" altLang="en-US" sz="1200" b="0" dirty="0">
                          <a:solidFill>
                            <a:schemeClr val="tx1"/>
                          </a:solidFill>
                        </a:rPr>
                        <a:t>plt.ylabel("平均收益")</a:t>
                      </a:r>
                    </a:p>
                    <a:p>
                      <a:pPr>
                        <a:buNone/>
                      </a:pPr>
                      <a:r>
                        <a:rPr lang="zh-CN" altLang="en-US" sz="1200" b="0" dirty="0">
                          <a:solidFill>
                            <a:schemeClr val="tx1"/>
                          </a:solidFill>
                        </a:rPr>
                        <a:t>plt.show()</a:t>
                      </a:r>
                    </a:p>
                    <a:p>
                      <a:pPr>
                        <a:buNone/>
                      </a:pPr>
                      <a:r>
                        <a:rPr lang="zh-CN" altLang="en-US" sz="1200" b="0" dirty="0">
                          <a:solidFill>
                            <a:schemeClr val="tx1"/>
                          </a:solidFill>
                        </a:rPr>
                        <a:t>plt.figure()</a:t>
                      </a:r>
                    </a:p>
                    <a:p>
                      <a:pPr>
                        <a:buNone/>
                      </a:pPr>
                      <a:r>
                        <a:rPr lang="zh-CN" altLang="en-US" sz="1200" b="0" dirty="0">
                          <a:solidFill>
                            <a:schemeClr val="tx1"/>
                          </a:solidFill>
                        </a:rPr>
                        <a:t>plt.plot(ret1,ret2,'b')</a:t>
                      </a:r>
                    </a:p>
                    <a:p>
                      <a:pPr>
                        <a:buNone/>
                      </a:pPr>
                      <a:r>
                        <a:rPr lang="zh-CN" altLang="en-US" sz="1200" b="0" dirty="0">
                          <a:solidFill>
                            <a:schemeClr val="tx1"/>
                          </a:solidFill>
                        </a:rPr>
                        <a:t>plt.xlabel("时间")</a:t>
                      </a:r>
                    </a:p>
                    <a:p>
                      <a:pPr>
                        <a:buNone/>
                      </a:pPr>
                      <a:r>
                        <a:rPr lang="zh-CN" altLang="en-US" sz="1200" b="0" dirty="0">
                          <a:solidFill>
                            <a:schemeClr val="tx1"/>
                          </a:solidFill>
                        </a:rPr>
                        <a:t>plt.ylabel("累计收益")</a:t>
                      </a:r>
                    </a:p>
                    <a:p>
                      <a:pPr>
                        <a:buNone/>
                      </a:pPr>
                      <a:r>
                        <a:rPr lang="zh-CN" altLang="en-US" sz="1200" b="0" dirty="0">
                          <a:solidFill>
                            <a:schemeClr val="tx1"/>
                          </a:solidFill>
                        </a:rPr>
                        <a:t>plt.show()</a:t>
                      </a:r>
                    </a:p>
                  </a:txBody>
                  <a:tcPr>
                    <a:solidFill>
                      <a:schemeClr val="bg2">
                        <a:lumMod val="90000"/>
                      </a:schemeClr>
                    </a:solidFill>
                  </a:tcPr>
                </a:tc>
              </a:tr>
            </a:tbl>
          </a:graphicData>
        </a:graphic>
      </p:graphicFrame>
    </p:spTree>
    <p:extLst>
      <p:ext uri="{BB962C8B-B14F-4D97-AF65-F5344CB8AC3E}">
        <p14:creationId xmlns:p14="http://schemas.microsoft.com/office/powerpoint/2010/main" val="1091856942"/>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三、</a:t>
            </a:r>
            <a:r>
              <a:rPr kumimoji="0" lang="zh-CN" altLang="en-US" sz="5400" b="1" dirty="0">
                <a:solidFill>
                  <a:schemeClr val="bg1"/>
                </a:solidFill>
                <a:latin typeface="微软雅黑" panose="020B0503020204020204" pitchFamily="34" charset="-122"/>
                <a:ea typeface="微软雅黑" panose="020B0503020204020204" pitchFamily="34" charset="-122"/>
              </a:rPr>
              <a:t>期权希腊值的</a:t>
            </a:r>
            <a:r>
              <a:rPr kumimoji="0" lang="zh-CN" altLang="en-US" sz="5400" b="1" dirty="0" smtClean="0">
                <a:solidFill>
                  <a:schemeClr val="bg1"/>
                </a:solidFill>
                <a:latin typeface="微软雅黑" panose="020B0503020204020204" pitchFamily="34" charset="-122"/>
                <a:ea typeface="微软雅黑" panose="020B0503020204020204" pitchFamily="34" charset="-122"/>
              </a:rPr>
              <a:t>动态</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对</a:t>
            </a:r>
            <a:r>
              <a:rPr kumimoji="0" lang="zh-CN" altLang="en-US" sz="5400" b="1" dirty="0">
                <a:solidFill>
                  <a:schemeClr val="bg1"/>
                </a:solidFill>
                <a:latin typeface="微软雅黑" panose="020B0503020204020204" pitchFamily="34" charset="-122"/>
                <a:ea typeface="微软雅黑" panose="020B0503020204020204" pitchFamily="34" charset="-122"/>
              </a:rPr>
              <a:t>冲策略</a:t>
            </a:r>
          </a:p>
          <a:p>
            <a:endParaRPr kumimoji="0" lang="zh-CN" altLang="zh-CN"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3778015"/>
      </p:ext>
    </p:extLst>
  </p:cSld>
  <p:clrMapOvr>
    <a:masterClrMapping/>
  </p:clrMapOvr>
  <p:transition spd="slow" advClick="0" advTm="334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endParaRPr lang="en-US" sz="800" b="1"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1.              </a:t>
            </a:r>
            <a:r>
              <a:rP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a:t>
            </a:r>
            <a:r>
              <a:rPr sz="2400" dirty="0" err="1" smtClean="0">
                <a:latin typeface="Times New Roman" panose="02020603050405020304" pitchFamily="18" charset="0"/>
                <a:cs typeface="Times New Roman" panose="02020603050405020304" pitchFamily="18" charset="0"/>
              </a:rPr>
              <a:t>联合对冲策略实际上是通过引入其他期权头寸，先让投资组合的</a:t>
            </a:r>
            <a:r>
              <a:rPr lang="en-US" sz="2400" dirty="0" smtClean="0">
                <a:latin typeface="Times New Roman" panose="02020603050405020304" pitchFamily="18" charset="0"/>
                <a:cs typeface="Times New Roman" panose="02020603050405020304" pitchFamily="18" charset="0"/>
              </a:rPr>
              <a:t>                  </a:t>
            </a:r>
          </a:p>
          <a:p>
            <a:pPr latinLnBrk="0">
              <a:lnSpc>
                <a:spcPct val="130000"/>
              </a:lnSpc>
              <a:spcBef>
                <a:spcPts val="0"/>
              </a:spcBef>
              <a:buFont typeface="Arial" panose="020B0604020202020204" pitchFamily="34" charset="0"/>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值变为0或者接近于0，然后再次计算组合的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值，最后通过买卖标的资产使投资组合的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值也变为0。这样投资组合就同时达到了</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中性和</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中性状态。这中对冲策略可以有效规避较大的值对对冲效果的影响。</a:t>
            </a:r>
          </a:p>
          <a:p>
            <a:pPr latinLnBrk="0">
              <a:lnSpc>
                <a:spcPct val="130000"/>
              </a:lnSpc>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a:t>
            </a:r>
            <a:r>
              <a:rPr lang="en-US" sz="2400" dirty="0" smtClean="0">
                <a:latin typeface="Times New Roman" panose="02020603050405020304" pitchFamily="18" charset="0"/>
                <a:cs typeface="Times New Roman" panose="02020603050405020304" pitchFamily="18" charset="0"/>
              </a:rPr>
              <a:t>-             -              </a:t>
            </a:r>
            <a:r>
              <a:rPr sz="2400"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              </a:t>
            </a:r>
            <a:r>
              <a:rPr sz="2400" dirty="0" smtClean="0">
                <a:latin typeface="Times New Roman" panose="02020603050405020304" pitchFamily="18" charset="0"/>
                <a:cs typeface="Times New Roman" panose="02020603050405020304" pitchFamily="18" charset="0"/>
              </a:rPr>
              <a:t>联合对冲是引入期权和标的资产，使组合同时达到</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中性状态。但是，这种方法是比较复杂的，需要同时引入另外两个期权才能实现。</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对象 -2147482320"/>
          <p:cNvGraphicFramePr/>
          <p:nvPr>
            <p:extLst>
              <p:ext uri="{D42A27DB-BD31-4B8C-83A1-F6EECF244321}">
                <p14:modId xmlns:p14="http://schemas.microsoft.com/office/powerpoint/2010/main" val="1422394476"/>
              </p:ext>
            </p:extLst>
          </p:nvPr>
        </p:nvGraphicFramePr>
        <p:xfrm>
          <a:off x="981051" y="1484784"/>
          <a:ext cx="863600" cy="314960"/>
        </p:xfrm>
        <a:graphic>
          <a:graphicData uri="http://schemas.openxmlformats.org/presentationml/2006/ole">
            <mc:AlternateContent xmlns:mc="http://schemas.openxmlformats.org/markup-compatibility/2006">
              <mc:Choice xmlns:v="urn:schemas-microsoft-com:vml" Requires="v">
                <p:oleObj spid="_x0000_s65324"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981051" y="1484784"/>
                        <a:ext cx="863600" cy="314960"/>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2597051925"/>
              </p:ext>
            </p:extLst>
          </p:nvPr>
        </p:nvGraphicFramePr>
        <p:xfrm>
          <a:off x="2205187" y="1484784"/>
          <a:ext cx="789940" cy="314960"/>
        </p:xfrm>
        <a:graphic>
          <a:graphicData uri="http://schemas.openxmlformats.org/presentationml/2006/ole">
            <mc:AlternateContent xmlns:mc="http://schemas.openxmlformats.org/markup-compatibility/2006">
              <mc:Choice xmlns:v="urn:schemas-microsoft-com:vml" Requires="v">
                <p:oleObj spid="_x0000_s65325"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205187" y="1484784"/>
                        <a:ext cx="789940" cy="314960"/>
                      </a:xfrm>
                      <a:prstGeom prst="rect">
                        <a:avLst/>
                      </a:prstGeom>
                      <a:noFill/>
                      <a:ln w="9525">
                        <a:noFill/>
                        <a:miter/>
                      </a:ln>
                    </p:spPr>
                  </p:pic>
                </p:oleObj>
              </mc:Fallback>
            </mc:AlternateContent>
          </a:graphicData>
        </a:graphic>
      </p:graphicFrame>
      <p:graphicFrame>
        <p:nvGraphicFramePr>
          <p:cNvPr id="7" name="对象 -2147482320"/>
          <p:cNvGraphicFramePr/>
          <p:nvPr>
            <p:extLst>
              <p:ext uri="{D42A27DB-BD31-4B8C-83A1-F6EECF244321}">
                <p14:modId xmlns:p14="http://schemas.microsoft.com/office/powerpoint/2010/main" val="2051597909"/>
              </p:ext>
            </p:extLst>
          </p:nvPr>
        </p:nvGraphicFramePr>
        <p:xfrm>
          <a:off x="693019" y="1988840"/>
          <a:ext cx="863600" cy="314960"/>
        </p:xfrm>
        <a:graphic>
          <a:graphicData uri="http://schemas.openxmlformats.org/presentationml/2006/ole">
            <mc:AlternateContent xmlns:mc="http://schemas.openxmlformats.org/markup-compatibility/2006">
              <mc:Choice xmlns:v="urn:schemas-microsoft-com:vml" Requires="v">
                <p:oleObj spid="_x0000_s65326" r:id="rId7" imgW="533400" imgH="177165" progId="Equation.DSMT4">
                  <p:embed/>
                </p:oleObj>
              </mc:Choice>
              <mc:Fallback>
                <p:oleObj r:id="rId7" imgW="533400" imgH="177165" progId="Equation.DSMT4">
                  <p:embed/>
                  <p:pic>
                    <p:nvPicPr>
                      <p:cNvPr id="0" name=""/>
                      <p:cNvPicPr/>
                      <p:nvPr/>
                    </p:nvPicPr>
                    <p:blipFill>
                      <a:blip r:embed="rId4"/>
                      <a:stretch>
                        <a:fillRect/>
                      </a:stretch>
                    </p:blipFill>
                    <p:spPr>
                      <a:xfrm>
                        <a:off x="693019" y="1988840"/>
                        <a:ext cx="863600" cy="314960"/>
                      </a:xfrm>
                      <a:prstGeom prst="rect">
                        <a:avLst/>
                      </a:prstGeom>
                      <a:noFill/>
                      <a:ln w="9525">
                        <a:noFill/>
                        <a:miter/>
                      </a:ln>
                    </p:spPr>
                  </p:pic>
                </p:oleObj>
              </mc:Fallback>
            </mc:AlternateContent>
          </a:graphicData>
        </a:graphic>
      </p:graphicFrame>
      <p:graphicFrame>
        <p:nvGraphicFramePr>
          <p:cNvPr id="9" name="对象 -2147482319"/>
          <p:cNvGraphicFramePr/>
          <p:nvPr>
            <p:extLst>
              <p:ext uri="{D42A27DB-BD31-4B8C-83A1-F6EECF244321}">
                <p14:modId xmlns:p14="http://schemas.microsoft.com/office/powerpoint/2010/main" val="1287185096"/>
              </p:ext>
            </p:extLst>
          </p:nvPr>
        </p:nvGraphicFramePr>
        <p:xfrm>
          <a:off x="2061171" y="1988840"/>
          <a:ext cx="789940" cy="314960"/>
        </p:xfrm>
        <a:graphic>
          <a:graphicData uri="http://schemas.openxmlformats.org/presentationml/2006/ole">
            <mc:AlternateContent xmlns:mc="http://schemas.openxmlformats.org/markup-compatibility/2006">
              <mc:Choice xmlns:v="urn:schemas-microsoft-com:vml" Requires="v">
                <p:oleObj spid="_x0000_s65327" r:id="rId8" imgW="393700" imgH="177165" progId="Equation.DSMT4">
                  <p:embed/>
                </p:oleObj>
              </mc:Choice>
              <mc:Fallback>
                <p:oleObj r:id="rId8" imgW="393700" imgH="177165" progId="Equation.DSMT4">
                  <p:embed/>
                  <p:pic>
                    <p:nvPicPr>
                      <p:cNvPr id="0" name=""/>
                      <p:cNvPicPr/>
                      <p:nvPr/>
                    </p:nvPicPr>
                    <p:blipFill>
                      <a:blip r:embed="rId6"/>
                      <a:stretch>
                        <a:fillRect/>
                      </a:stretch>
                    </p:blipFill>
                    <p:spPr>
                      <a:xfrm>
                        <a:off x="2061171" y="1988840"/>
                        <a:ext cx="789940" cy="314960"/>
                      </a:xfrm>
                      <a:prstGeom prst="rect">
                        <a:avLst/>
                      </a:prstGeom>
                      <a:noFill/>
                      <a:ln w="9525">
                        <a:noFill/>
                        <a:miter/>
                      </a:ln>
                    </p:spPr>
                  </p:pic>
                </p:oleObj>
              </mc:Fallback>
            </mc:AlternateContent>
          </a:graphicData>
        </a:graphic>
      </p:graphicFrame>
      <p:graphicFrame>
        <p:nvGraphicFramePr>
          <p:cNvPr id="11" name="对象 -2147482320"/>
          <p:cNvGraphicFramePr/>
          <p:nvPr>
            <p:extLst>
              <p:ext uri="{D42A27DB-BD31-4B8C-83A1-F6EECF244321}">
                <p14:modId xmlns:p14="http://schemas.microsoft.com/office/powerpoint/2010/main" val="807746337"/>
              </p:ext>
            </p:extLst>
          </p:nvPr>
        </p:nvGraphicFramePr>
        <p:xfrm>
          <a:off x="8685907" y="2924944"/>
          <a:ext cx="863600" cy="314960"/>
        </p:xfrm>
        <a:graphic>
          <a:graphicData uri="http://schemas.openxmlformats.org/presentationml/2006/ole">
            <mc:AlternateContent xmlns:mc="http://schemas.openxmlformats.org/markup-compatibility/2006">
              <mc:Choice xmlns:v="urn:schemas-microsoft-com:vml" Requires="v">
                <p:oleObj spid="_x0000_s65328"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8685907" y="2924944"/>
                        <a:ext cx="863600" cy="314960"/>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2905135479"/>
              </p:ext>
            </p:extLst>
          </p:nvPr>
        </p:nvGraphicFramePr>
        <p:xfrm>
          <a:off x="2349203" y="2924944"/>
          <a:ext cx="789940" cy="314960"/>
        </p:xfrm>
        <a:graphic>
          <a:graphicData uri="http://schemas.openxmlformats.org/presentationml/2006/ole">
            <mc:AlternateContent xmlns:mc="http://schemas.openxmlformats.org/markup-compatibility/2006">
              <mc:Choice xmlns:v="urn:schemas-microsoft-com:vml" Requires="v">
                <p:oleObj spid="_x0000_s65329"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2349203" y="2924944"/>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3314428788"/>
              </p:ext>
            </p:extLst>
          </p:nvPr>
        </p:nvGraphicFramePr>
        <p:xfrm>
          <a:off x="10630123" y="2924944"/>
          <a:ext cx="789940" cy="314960"/>
        </p:xfrm>
        <a:graphic>
          <a:graphicData uri="http://schemas.openxmlformats.org/presentationml/2006/ole">
            <mc:AlternateContent xmlns:mc="http://schemas.openxmlformats.org/markup-compatibility/2006">
              <mc:Choice xmlns:v="urn:schemas-microsoft-com:vml" Requires="v">
                <p:oleObj spid="_x0000_s65330"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10630123" y="2924944"/>
                        <a:ext cx="789940" cy="314960"/>
                      </a:xfrm>
                      <a:prstGeom prst="rect">
                        <a:avLst/>
                      </a:prstGeom>
                      <a:noFill/>
                      <a:ln w="9525">
                        <a:noFill/>
                        <a:miter/>
                      </a:ln>
                    </p:spPr>
                  </p:pic>
                </p:oleObj>
              </mc:Fallback>
            </mc:AlternateContent>
          </a:graphicData>
        </a:graphic>
      </p:graphicFrame>
      <p:graphicFrame>
        <p:nvGraphicFramePr>
          <p:cNvPr id="17" name="对象 -2147482320"/>
          <p:cNvGraphicFramePr/>
          <p:nvPr>
            <p:extLst>
              <p:ext uri="{D42A27DB-BD31-4B8C-83A1-F6EECF244321}">
                <p14:modId xmlns:p14="http://schemas.microsoft.com/office/powerpoint/2010/main" val="1417750522"/>
              </p:ext>
            </p:extLst>
          </p:nvPr>
        </p:nvGraphicFramePr>
        <p:xfrm>
          <a:off x="332979" y="2420888"/>
          <a:ext cx="863600" cy="314960"/>
        </p:xfrm>
        <a:graphic>
          <a:graphicData uri="http://schemas.openxmlformats.org/presentationml/2006/ole">
            <mc:AlternateContent xmlns:mc="http://schemas.openxmlformats.org/markup-compatibility/2006">
              <mc:Choice xmlns:v="urn:schemas-microsoft-com:vml" Requires="v">
                <p:oleObj spid="_x0000_s65331" r:id="rId12" imgW="533400" imgH="177165" progId="Equation.DSMT4">
                  <p:embed/>
                </p:oleObj>
              </mc:Choice>
              <mc:Fallback>
                <p:oleObj r:id="rId12" imgW="533400" imgH="177165" progId="Equation.DSMT4">
                  <p:embed/>
                  <p:pic>
                    <p:nvPicPr>
                      <p:cNvPr id="0" name=""/>
                      <p:cNvPicPr/>
                      <p:nvPr/>
                    </p:nvPicPr>
                    <p:blipFill>
                      <a:blip r:embed="rId4"/>
                      <a:stretch>
                        <a:fillRect/>
                      </a:stretch>
                    </p:blipFill>
                    <p:spPr>
                      <a:xfrm>
                        <a:off x="332979" y="2420888"/>
                        <a:ext cx="863600" cy="314960"/>
                      </a:xfrm>
                      <a:prstGeom prst="rect">
                        <a:avLst/>
                      </a:prstGeom>
                      <a:noFill/>
                      <a:ln w="9525">
                        <a:noFill/>
                        <a:miter/>
                      </a:ln>
                    </p:spPr>
                  </p:pic>
                </p:oleObj>
              </mc:Fallback>
            </mc:AlternateContent>
          </a:graphicData>
        </a:graphic>
      </p:graphicFrame>
      <p:graphicFrame>
        <p:nvGraphicFramePr>
          <p:cNvPr id="19" name="对象 -2147482319"/>
          <p:cNvGraphicFramePr/>
          <p:nvPr>
            <p:extLst>
              <p:ext uri="{D42A27DB-BD31-4B8C-83A1-F6EECF244321}">
                <p14:modId xmlns:p14="http://schemas.microsoft.com/office/powerpoint/2010/main" val="116730729"/>
              </p:ext>
            </p:extLst>
          </p:nvPr>
        </p:nvGraphicFramePr>
        <p:xfrm>
          <a:off x="7101731" y="2492896"/>
          <a:ext cx="789940" cy="314960"/>
        </p:xfrm>
        <a:graphic>
          <a:graphicData uri="http://schemas.openxmlformats.org/presentationml/2006/ole">
            <mc:AlternateContent xmlns:mc="http://schemas.openxmlformats.org/markup-compatibility/2006">
              <mc:Choice xmlns:v="urn:schemas-microsoft-com:vml" Requires="v">
                <p:oleObj spid="_x0000_s65332" r:id="rId13" imgW="393700" imgH="177165" progId="Equation.DSMT4">
                  <p:embed/>
                </p:oleObj>
              </mc:Choice>
              <mc:Fallback>
                <p:oleObj r:id="rId13" imgW="393700" imgH="177165" progId="Equation.DSMT4">
                  <p:embed/>
                  <p:pic>
                    <p:nvPicPr>
                      <p:cNvPr id="0" name=""/>
                      <p:cNvPicPr/>
                      <p:nvPr/>
                    </p:nvPicPr>
                    <p:blipFill>
                      <a:blip r:embed="rId6"/>
                      <a:stretch>
                        <a:fillRect/>
                      </a:stretch>
                    </p:blipFill>
                    <p:spPr>
                      <a:xfrm>
                        <a:off x="7101731" y="2492896"/>
                        <a:ext cx="789940" cy="314960"/>
                      </a:xfrm>
                      <a:prstGeom prst="rect">
                        <a:avLst/>
                      </a:prstGeom>
                      <a:noFill/>
                      <a:ln w="9525">
                        <a:noFill/>
                        <a:miter/>
                      </a:ln>
                    </p:spPr>
                  </p:pic>
                </p:oleObj>
              </mc:Fallback>
            </mc:AlternateContent>
          </a:graphicData>
        </a:graphic>
      </p:graphicFrame>
      <p:graphicFrame>
        <p:nvGraphicFramePr>
          <p:cNvPr id="21" name="对象 -2147482320"/>
          <p:cNvGraphicFramePr/>
          <p:nvPr>
            <p:extLst>
              <p:ext uri="{D42A27DB-BD31-4B8C-83A1-F6EECF244321}">
                <p14:modId xmlns:p14="http://schemas.microsoft.com/office/powerpoint/2010/main" val="3417273668"/>
              </p:ext>
            </p:extLst>
          </p:nvPr>
        </p:nvGraphicFramePr>
        <p:xfrm>
          <a:off x="981051" y="4365104"/>
          <a:ext cx="863600" cy="314960"/>
        </p:xfrm>
        <a:graphic>
          <a:graphicData uri="http://schemas.openxmlformats.org/presentationml/2006/ole">
            <mc:AlternateContent xmlns:mc="http://schemas.openxmlformats.org/markup-compatibility/2006">
              <mc:Choice xmlns:v="urn:schemas-microsoft-com:vml" Requires="v">
                <p:oleObj spid="_x0000_s65333" r:id="rId14" imgW="533400" imgH="177165" progId="Equation.DSMT4">
                  <p:embed/>
                </p:oleObj>
              </mc:Choice>
              <mc:Fallback>
                <p:oleObj r:id="rId14" imgW="533400" imgH="177165" progId="Equation.DSMT4">
                  <p:embed/>
                  <p:pic>
                    <p:nvPicPr>
                      <p:cNvPr id="0" name=""/>
                      <p:cNvPicPr/>
                      <p:nvPr/>
                    </p:nvPicPr>
                    <p:blipFill>
                      <a:blip r:embed="rId4"/>
                      <a:stretch>
                        <a:fillRect/>
                      </a:stretch>
                    </p:blipFill>
                    <p:spPr>
                      <a:xfrm>
                        <a:off x="981051" y="4365104"/>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2528042554"/>
              </p:ext>
            </p:extLst>
          </p:nvPr>
        </p:nvGraphicFramePr>
        <p:xfrm>
          <a:off x="3271359" y="4365104"/>
          <a:ext cx="789940" cy="314960"/>
        </p:xfrm>
        <a:graphic>
          <a:graphicData uri="http://schemas.openxmlformats.org/presentationml/2006/ole">
            <mc:AlternateContent xmlns:mc="http://schemas.openxmlformats.org/markup-compatibility/2006">
              <mc:Choice xmlns:v="urn:schemas-microsoft-com:vml" Requires="v">
                <p:oleObj spid="_x0000_s65334" r:id="rId15" imgW="393700" imgH="177165" progId="Equation.DSMT4">
                  <p:embed/>
                </p:oleObj>
              </mc:Choice>
              <mc:Fallback>
                <p:oleObj r:id="rId15" imgW="393700" imgH="177165" progId="Equation.DSMT4">
                  <p:embed/>
                  <p:pic>
                    <p:nvPicPr>
                      <p:cNvPr id="0" name=""/>
                      <p:cNvPicPr/>
                      <p:nvPr/>
                    </p:nvPicPr>
                    <p:blipFill>
                      <a:blip r:embed="rId6"/>
                      <a:stretch>
                        <a:fillRect/>
                      </a:stretch>
                    </p:blipFill>
                    <p:spPr>
                      <a:xfrm>
                        <a:off x="3271359" y="4365104"/>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2098837459"/>
              </p:ext>
            </p:extLst>
          </p:nvPr>
        </p:nvGraphicFramePr>
        <p:xfrm>
          <a:off x="2277195" y="4365104"/>
          <a:ext cx="713740" cy="361315"/>
        </p:xfrm>
        <a:graphic>
          <a:graphicData uri="http://schemas.openxmlformats.org/presentationml/2006/ole">
            <mc:AlternateContent xmlns:mc="http://schemas.openxmlformats.org/markup-compatibility/2006">
              <mc:Choice xmlns:v="urn:schemas-microsoft-com:vml" Requires="v">
                <p:oleObj spid="_x0000_s65335" r:id="rId16" imgW="355600" imgH="203200" progId="Equation.DSMT4">
                  <p:embed/>
                </p:oleObj>
              </mc:Choice>
              <mc:Fallback>
                <p:oleObj r:id="rId16" imgW="355600" imgH="203200" progId="Equation.DSMT4">
                  <p:embed/>
                  <p:pic>
                    <p:nvPicPr>
                      <p:cNvPr id="0" name=""/>
                      <p:cNvPicPr/>
                      <p:nvPr/>
                    </p:nvPicPr>
                    <p:blipFill>
                      <a:blip r:embed="rId17"/>
                      <a:stretch>
                        <a:fillRect/>
                      </a:stretch>
                    </p:blipFill>
                    <p:spPr>
                      <a:xfrm>
                        <a:off x="2277195" y="4365104"/>
                        <a:ext cx="713740" cy="361315"/>
                      </a:xfrm>
                      <a:prstGeom prst="rect">
                        <a:avLst/>
                      </a:prstGeom>
                      <a:noFill/>
                      <a:ln w="9525">
                        <a:noFill/>
                        <a:miter/>
                      </a:ln>
                    </p:spPr>
                  </p:pic>
                </p:oleObj>
              </mc:Fallback>
            </mc:AlternateContent>
          </a:graphicData>
        </a:graphic>
      </p:graphicFrame>
      <p:graphicFrame>
        <p:nvGraphicFramePr>
          <p:cNvPr id="27" name="对象 -2147482320"/>
          <p:cNvGraphicFramePr/>
          <p:nvPr>
            <p:extLst>
              <p:ext uri="{D42A27DB-BD31-4B8C-83A1-F6EECF244321}">
                <p14:modId xmlns:p14="http://schemas.microsoft.com/office/powerpoint/2010/main" val="171288456"/>
              </p:ext>
            </p:extLst>
          </p:nvPr>
        </p:nvGraphicFramePr>
        <p:xfrm>
          <a:off x="10558115" y="4869160"/>
          <a:ext cx="863600" cy="314960"/>
        </p:xfrm>
        <a:graphic>
          <a:graphicData uri="http://schemas.openxmlformats.org/presentationml/2006/ole">
            <mc:AlternateContent xmlns:mc="http://schemas.openxmlformats.org/markup-compatibility/2006">
              <mc:Choice xmlns:v="urn:schemas-microsoft-com:vml" Requires="v">
                <p:oleObj spid="_x0000_s65336" r:id="rId18" imgW="533400" imgH="177165" progId="Equation.DSMT4">
                  <p:embed/>
                </p:oleObj>
              </mc:Choice>
              <mc:Fallback>
                <p:oleObj r:id="rId18" imgW="533400" imgH="177165" progId="Equation.DSMT4">
                  <p:embed/>
                  <p:pic>
                    <p:nvPicPr>
                      <p:cNvPr id="0" name=""/>
                      <p:cNvPicPr/>
                      <p:nvPr/>
                    </p:nvPicPr>
                    <p:blipFill>
                      <a:blip r:embed="rId4"/>
                      <a:stretch>
                        <a:fillRect/>
                      </a:stretch>
                    </p:blipFill>
                    <p:spPr>
                      <a:xfrm>
                        <a:off x="10558115" y="4869160"/>
                        <a:ext cx="863600" cy="314960"/>
                      </a:xfrm>
                      <a:prstGeom prst="rect">
                        <a:avLst/>
                      </a:prstGeom>
                      <a:noFill/>
                      <a:ln w="9525">
                        <a:noFill/>
                        <a:miter/>
                      </a:ln>
                    </p:spPr>
                  </p:pic>
                </p:oleObj>
              </mc:Fallback>
            </mc:AlternateContent>
          </a:graphicData>
        </a:graphic>
      </p:graphicFrame>
      <p:graphicFrame>
        <p:nvGraphicFramePr>
          <p:cNvPr id="29" name="对象 -2147482319"/>
          <p:cNvGraphicFramePr/>
          <p:nvPr>
            <p:extLst>
              <p:ext uri="{D42A27DB-BD31-4B8C-83A1-F6EECF244321}">
                <p14:modId xmlns:p14="http://schemas.microsoft.com/office/powerpoint/2010/main" val="3164644507"/>
              </p:ext>
            </p:extLst>
          </p:nvPr>
        </p:nvGraphicFramePr>
        <p:xfrm>
          <a:off x="2484437" y="5301208"/>
          <a:ext cx="789940" cy="314960"/>
        </p:xfrm>
        <a:graphic>
          <a:graphicData uri="http://schemas.openxmlformats.org/presentationml/2006/ole">
            <mc:AlternateContent xmlns:mc="http://schemas.openxmlformats.org/markup-compatibility/2006">
              <mc:Choice xmlns:v="urn:schemas-microsoft-com:vml" Requires="v">
                <p:oleObj spid="_x0000_s65337" r:id="rId19" imgW="393700" imgH="177165" progId="Equation.DSMT4">
                  <p:embed/>
                </p:oleObj>
              </mc:Choice>
              <mc:Fallback>
                <p:oleObj r:id="rId19" imgW="393700" imgH="177165" progId="Equation.DSMT4">
                  <p:embed/>
                  <p:pic>
                    <p:nvPicPr>
                      <p:cNvPr id="0" name=""/>
                      <p:cNvPicPr/>
                      <p:nvPr/>
                    </p:nvPicPr>
                    <p:blipFill>
                      <a:blip r:embed="rId6"/>
                      <a:stretch>
                        <a:fillRect/>
                      </a:stretch>
                    </p:blipFill>
                    <p:spPr>
                      <a:xfrm>
                        <a:off x="2484437" y="5301208"/>
                        <a:ext cx="789940" cy="314960"/>
                      </a:xfrm>
                      <a:prstGeom prst="rect">
                        <a:avLst/>
                      </a:prstGeom>
                      <a:noFill/>
                      <a:ln w="9525">
                        <a:noFill/>
                        <a:miter/>
                      </a:ln>
                    </p:spPr>
                  </p:pic>
                </p:oleObj>
              </mc:Fallback>
            </mc:AlternateContent>
          </a:graphicData>
        </a:graphic>
      </p:graphicFrame>
      <p:graphicFrame>
        <p:nvGraphicFramePr>
          <p:cNvPr id="31" name="对象 -2147482319"/>
          <p:cNvGraphicFramePr/>
          <p:nvPr>
            <p:extLst>
              <p:ext uri="{D42A27DB-BD31-4B8C-83A1-F6EECF244321}">
                <p14:modId xmlns:p14="http://schemas.microsoft.com/office/powerpoint/2010/main" val="2520344646"/>
              </p:ext>
            </p:extLst>
          </p:nvPr>
        </p:nvGraphicFramePr>
        <p:xfrm>
          <a:off x="909043" y="5301208"/>
          <a:ext cx="713740" cy="361315"/>
        </p:xfrm>
        <a:graphic>
          <a:graphicData uri="http://schemas.openxmlformats.org/presentationml/2006/ole">
            <mc:AlternateContent xmlns:mc="http://schemas.openxmlformats.org/markup-compatibility/2006">
              <mc:Choice xmlns:v="urn:schemas-microsoft-com:vml" Requires="v">
                <p:oleObj spid="_x0000_s65338" r:id="rId20" imgW="355600" imgH="203200" progId="Equation.DSMT4">
                  <p:embed/>
                </p:oleObj>
              </mc:Choice>
              <mc:Fallback>
                <p:oleObj r:id="rId20" imgW="355600" imgH="203200" progId="Equation.DSMT4">
                  <p:embed/>
                  <p:pic>
                    <p:nvPicPr>
                      <p:cNvPr id="0" name=""/>
                      <p:cNvPicPr/>
                      <p:nvPr/>
                    </p:nvPicPr>
                    <p:blipFill>
                      <a:blip r:embed="rId17"/>
                      <a:stretch>
                        <a:fillRect/>
                      </a:stretch>
                    </p:blipFill>
                    <p:spPr>
                      <a:xfrm>
                        <a:off x="909043" y="5301208"/>
                        <a:ext cx="713740" cy="361315"/>
                      </a:xfrm>
                      <a:prstGeom prst="rect">
                        <a:avLst/>
                      </a:prstGeom>
                      <a:noFill/>
                      <a:ln w="9525">
                        <a:noFill/>
                        <a:miter/>
                      </a:ln>
                    </p:spPr>
                  </p:pic>
                </p:oleObj>
              </mc:Fallback>
            </mc:AlternateContent>
          </a:graphicData>
        </a:graphic>
      </p:graphicFrame>
      <p:graphicFrame>
        <p:nvGraphicFramePr>
          <p:cNvPr id="33" name="对象 -2147482320"/>
          <p:cNvGraphicFramePr/>
          <p:nvPr>
            <p:extLst>
              <p:ext uri="{D42A27DB-BD31-4B8C-83A1-F6EECF244321}">
                <p14:modId xmlns:p14="http://schemas.microsoft.com/office/powerpoint/2010/main" val="3700393072"/>
              </p:ext>
            </p:extLst>
          </p:nvPr>
        </p:nvGraphicFramePr>
        <p:xfrm>
          <a:off x="549003" y="4869160"/>
          <a:ext cx="863600" cy="314960"/>
        </p:xfrm>
        <a:graphic>
          <a:graphicData uri="http://schemas.openxmlformats.org/presentationml/2006/ole">
            <mc:AlternateContent xmlns:mc="http://schemas.openxmlformats.org/markup-compatibility/2006">
              <mc:Choice xmlns:v="urn:schemas-microsoft-com:vml" Requires="v">
                <p:oleObj spid="_x0000_s65339" r:id="rId21" imgW="533400" imgH="177165" progId="Equation.DSMT4">
                  <p:embed/>
                </p:oleObj>
              </mc:Choice>
              <mc:Fallback>
                <p:oleObj r:id="rId21" imgW="533400" imgH="177165" progId="Equation.DSMT4">
                  <p:embed/>
                  <p:pic>
                    <p:nvPicPr>
                      <p:cNvPr id="0" name=""/>
                      <p:cNvPicPr/>
                      <p:nvPr/>
                    </p:nvPicPr>
                    <p:blipFill>
                      <a:blip r:embed="rId4"/>
                      <a:stretch>
                        <a:fillRect/>
                      </a:stretch>
                    </p:blipFill>
                    <p:spPr>
                      <a:xfrm>
                        <a:off x="549003" y="4869160"/>
                        <a:ext cx="863600" cy="314960"/>
                      </a:xfrm>
                      <a:prstGeom prst="rect">
                        <a:avLst/>
                      </a:prstGeom>
                      <a:noFill/>
                      <a:ln w="9525">
                        <a:noFill/>
                        <a:miter/>
                      </a:ln>
                    </p:spPr>
                  </p:pic>
                </p:oleObj>
              </mc:Fallback>
            </mc:AlternateContent>
          </a:graphicData>
        </a:graphic>
      </p:graphicFrame>
      <p:graphicFrame>
        <p:nvGraphicFramePr>
          <p:cNvPr id="35" name="对象 -2147482319"/>
          <p:cNvGraphicFramePr/>
          <p:nvPr>
            <p:extLst>
              <p:ext uri="{D42A27DB-BD31-4B8C-83A1-F6EECF244321}">
                <p14:modId xmlns:p14="http://schemas.microsoft.com/office/powerpoint/2010/main" val="2781908604"/>
              </p:ext>
            </p:extLst>
          </p:nvPr>
        </p:nvGraphicFramePr>
        <p:xfrm>
          <a:off x="1701131" y="4869160"/>
          <a:ext cx="713740" cy="361315"/>
        </p:xfrm>
        <a:graphic>
          <a:graphicData uri="http://schemas.openxmlformats.org/presentationml/2006/ole">
            <mc:AlternateContent xmlns:mc="http://schemas.openxmlformats.org/markup-compatibility/2006">
              <mc:Choice xmlns:v="urn:schemas-microsoft-com:vml" Requires="v">
                <p:oleObj spid="_x0000_s65340" r:id="rId22" imgW="355600" imgH="203200" progId="Equation.DSMT4">
                  <p:embed/>
                </p:oleObj>
              </mc:Choice>
              <mc:Fallback>
                <p:oleObj r:id="rId22" imgW="355600" imgH="203200" progId="Equation.DSMT4">
                  <p:embed/>
                  <p:pic>
                    <p:nvPicPr>
                      <p:cNvPr id="0" name=""/>
                      <p:cNvPicPr/>
                      <p:nvPr/>
                    </p:nvPicPr>
                    <p:blipFill>
                      <a:blip r:embed="rId17"/>
                      <a:stretch>
                        <a:fillRect/>
                      </a:stretch>
                    </p:blipFill>
                    <p:spPr>
                      <a:xfrm>
                        <a:off x="1701131" y="4869160"/>
                        <a:ext cx="713740" cy="361315"/>
                      </a:xfrm>
                      <a:prstGeom prst="rect">
                        <a:avLst/>
                      </a:prstGeom>
                      <a:noFill/>
                      <a:ln w="9525">
                        <a:noFill/>
                        <a:miter/>
                      </a:ln>
                    </p:spPr>
                  </p:pic>
                </p:oleObj>
              </mc:Fallback>
            </mc:AlternateContent>
          </a:graphicData>
        </a:graphic>
      </p:graphicFrame>
      <p:graphicFrame>
        <p:nvGraphicFramePr>
          <p:cNvPr id="37" name="对象 -2147482319"/>
          <p:cNvGraphicFramePr/>
          <p:nvPr>
            <p:extLst>
              <p:ext uri="{D42A27DB-BD31-4B8C-83A1-F6EECF244321}">
                <p14:modId xmlns:p14="http://schemas.microsoft.com/office/powerpoint/2010/main" val="2571547573"/>
              </p:ext>
            </p:extLst>
          </p:nvPr>
        </p:nvGraphicFramePr>
        <p:xfrm>
          <a:off x="2781251" y="4869160"/>
          <a:ext cx="789940" cy="314960"/>
        </p:xfrm>
        <a:graphic>
          <a:graphicData uri="http://schemas.openxmlformats.org/presentationml/2006/ole">
            <mc:AlternateContent xmlns:mc="http://schemas.openxmlformats.org/markup-compatibility/2006">
              <mc:Choice xmlns:v="urn:schemas-microsoft-com:vml" Requires="v">
                <p:oleObj spid="_x0000_s65341" r:id="rId23" imgW="393700" imgH="177165" progId="Equation.DSMT4">
                  <p:embed/>
                </p:oleObj>
              </mc:Choice>
              <mc:Fallback>
                <p:oleObj r:id="rId23" imgW="393700" imgH="177165" progId="Equation.DSMT4">
                  <p:embed/>
                  <p:pic>
                    <p:nvPicPr>
                      <p:cNvPr id="0" name=""/>
                      <p:cNvPicPr/>
                      <p:nvPr/>
                    </p:nvPicPr>
                    <p:blipFill>
                      <a:blip r:embed="rId6"/>
                      <a:stretch>
                        <a:fillRect/>
                      </a:stretch>
                    </p:blipFill>
                    <p:spPr>
                      <a:xfrm>
                        <a:off x="2781251" y="4869160"/>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2085728582"/>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9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lang="en-US" sz="1800" b="1" dirty="0" smtClean="0">
                <a:latin typeface="Times New Roman" panose="02020603050405020304" pitchFamily="18" charset="0"/>
                <a:cs typeface="Times New Roman" panose="02020603050405020304" pitchFamily="18" charset="0"/>
                <a:sym typeface="+mn-ea"/>
              </a:rPr>
              <a:t>2.               </a:t>
            </a:r>
            <a:r>
              <a:rPr lang="en-US" sz="1800" dirty="0" smtClean="0">
                <a:latin typeface="Times New Roman" panose="02020603050405020304" pitchFamily="18" charset="0"/>
                <a:cs typeface="Times New Roman" panose="02020603050405020304" pitchFamily="18" charset="0"/>
                <a:sym typeface="+mn-ea"/>
              </a:rPr>
              <a:t>-             -              </a:t>
            </a:r>
            <a:r>
              <a:rPr sz="1800" b="1" dirty="0" smtClean="0">
                <a:latin typeface="Times New Roman" panose="02020603050405020304" pitchFamily="18" charset="0"/>
                <a:cs typeface="Times New Roman" panose="02020603050405020304" pitchFamily="18" charset="0"/>
                <a:sym typeface="+mn-ea"/>
              </a:rPr>
              <a:t>对冲策略</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假设对一张期权A进行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联合对冲，期权A的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，期权B的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，期权C的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lang="zh-CN" altLang="en-US"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将期权</a:t>
            </a:r>
            <a:r>
              <a:rPr sz="1800" i="1" dirty="0" smtClean="0">
                <a:latin typeface="Times New Roman" panose="02020603050405020304" pitchFamily="18" charset="0"/>
                <a:cs typeface="Times New Roman" panose="02020603050405020304" pitchFamily="18" charset="0"/>
              </a:rPr>
              <a:t>B</a:t>
            </a:r>
            <a:r>
              <a:rPr sz="1800" dirty="0" smtClean="0">
                <a:latin typeface="Times New Roman" panose="02020603050405020304" pitchFamily="18" charset="0"/>
                <a:cs typeface="Times New Roman" panose="02020603050405020304" pitchFamily="18" charset="0"/>
              </a:rPr>
              <a:t>的所需数量设为x，期权</a:t>
            </a:r>
            <a:r>
              <a:rPr sz="1800" i="1" dirty="0" smtClean="0">
                <a:latin typeface="Times New Roman" panose="02020603050405020304" pitchFamily="18" charset="0"/>
                <a:cs typeface="Times New Roman" panose="02020603050405020304" pitchFamily="18" charset="0"/>
              </a:rPr>
              <a:t>C</a:t>
            </a:r>
            <a:r>
              <a:rPr sz="1800" dirty="0" smtClean="0">
                <a:latin typeface="Times New Roman" panose="02020603050405020304" pitchFamily="18" charset="0"/>
                <a:cs typeface="Times New Roman" panose="02020603050405020304" pitchFamily="18" charset="0"/>
              </a:rPr>
              <a:t>的所需数量设为y，如果让投资组合达到</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中性状态，则以下方程组成立：</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通过求解方程组得到x,y，最后计算组合的Delta：</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然后，通过买卖标的资产，对冲掉组合的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，就实现了联合对冲。同时，对联立方程进行求解，并结合标的资产价格和时间等变化导致的三个希腊字母数值发生变化的具体情况，基于</a:t>
            </a:r>
            <a:r>
              <a:rPr lang="zh-CN" sz="1800" dirty="0" smtClean="0">
                <a:latin typeface="Times New Roman" panose="02020603050405020304" pitchFamily="18" charset="0"/>
                <a:cs typeface="Times New Roman" panose="02020603050405020304" pitchFamily="18" charset="0"/>
              </a:rPr>
              <a:t>上面两</a:t>
            </a:r>
            <a:r>
              <a:rPr sz="1800" dirty="0" smtClean="0">
                <a:latin typeface="Times New Roman" panose="02020603050405020304" pitchFamily="18" charset="0"/>
                <a:cs typeface="Times New Roman" panose="02020603050405020304" pitchFamily="18" charset="0"/>
              </a:rPr>
              <a:t>式在每期中实现希腊值的完美对冲，即可构建一个期权希腊值的动态对冲策略。</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1961806440"/>
              </p:ext>
            </p:extLst>
          </p:nvPr>
        </p:nvGraphicFramePr>
        <p:xfrm>
          <a:off x="837035" y="1268760"/>
          <a:ext cx="863600" cy="314960"/>
        </p:xfrm>
        <a:graphic>
          <a:graphicData uri="http://schemas.openxmlformats.org/presentationml/2006/ole">
            <mc:AlternateContent xmlns:mc="http://schemas.openxmlformats.org/markup-compatibility/2006">
              <mc:Choice xmlns:v="urn:schemas-microsoft-com:vml" Requires="v">
                <p:oleObj spid="_x0000_s75038"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837035"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2315237336"/>
              </p:ext>
            </p:extLst>
          </p:nvPr>
        </p:nvGraphicFramePr>
        <p:xfrm>
          <a:off x="2565227" y="1268760"/>
          <a:ext cx="789940" cy="314960"/>
        </p:xfrm>
        <a:graphic>
          <a:graphicData uri="http://schemas.openxmlformats.org/presentationml/2006/ole">
            <mc:AlternateContent xmlns:mc="http://schemas.openxmlformats.org/markup-compatibility/2006">
              <mc:Choice xmlns:v="urn:schemas-microsoft-com:vml" Requires="v">
                <p:oleObj spid="_x0000_s75039"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565227"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691395224"/>
              </p:ext>
            </p:extLst>
          </p:nvPr>
        </p:nvGraphicFramePr>
        <p:xfrm>
          <a:off x="1845147" y="1268760"/>
          <a:ext cx="713740" cy="361315"/>
        </p:xfrm>
        <a:graphic>
          <a:graphicData uri="http://schemas.openxmlformats.org/presentationml/2006/ole">
            <mc:AlternateContent xmlns:mc="http://schemas.openxmlformats.org/markup-compatibility/2006">
              <mc:Choice xmlns:v="urn:schemas-microsoft-com:vml" Requires="v">
                <p:oleObj spid="_x0000_s75040"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1845147" y="1268760"/>
                        <a:ext cx="713740" cy="361315"/>
                      </a:xfrm>
                      <a:prstGeom prst="rect">
                        <a:avLst/>
                      </a:prstGeom>
                      <a:noFill/>
                      <a:ln w="9525">
                        <a:noFill/>
                        <a:miter/>
                      </a:ln>
                    </p:spPr>
                  </p:pic>
                </p:oleObj>
              </mc:Fallback>
            </mc:AlternateContent>
          </a:graphicData>
        </a:graphic>
      </p:graphicFrame>
      <p:graphicFrame>
        <p:nvGraphicFramePr>
          <p:cNvPr id="45" name="对象 -2147482320"/>
          <p:cNvGraphicFramePr/>
          <p:nvPr>
            <p:extLst>
              <p:ext uri="{D42A27DB-BD31-4B8C-83A1-F6EECF244321}">
                <p14:modId xmlns:p14="http://schemas.microsoft.com/office/powerpoint/2010/main" val="2887757997"/>
              </p:ext>
            </p:extLst>
          </p:nvPr>
        </p:nvGraphicFramePr>
        <p:xfrm>
          <a:off x="2565227" y="1700808"/>
          <a:ext cx="863600" cy="314960"/>
        </p:xfrm>
        <a:graphic>
          <a:graphicData uri="http://schemas.openxmlformats.org/presentationml/2006/ole">
            <mc:AlternateContent xmlns:mc="http://schemas.openxmlformats.org/markup-compatibility/2006">
              <mc:Choice xmlns:v="urn:schemas-microsoft-com:vml" Requires="v">
                <p:oleObj spid="_x0000_s75041"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2565227" y="1700808"/>
                        <a:ext cx="863600" cy="314960"/>
                      </a:xfrm>
                      <a:prstGeom prst="rect">
                        <a:avLst/>
                      </a:prstGeom>
                      <a:noFill/>
                      <a:ln w="9525">
                        <a:noFill/>
                        <a:miter/>
                      </a:ln>
                    </p:spPr>
                  </p:pic>
                </p:oleObj>
              </mc:Fallback>
            </mc:AlternateContent>
          </a:graphicData>
        </a:graphic>
      </p:graphicFrame>
      <p:graphicFrame>
        <p:nvGraphicFramePr>
          <p:cNvPr id="47" name="对象 -2147482319"/>
          <p:cNvGraphicFramePr/>
          <p:nvPr>
            <p:extLst>
              <p:ext uri="{D42A27DB-BD31-4B8C-83A1-F6EECF244321}">
                <p14:modId xmlns:p14="http://schemas.microsoft.com/office/powerpoint/2010/main" val="1239552749"/>
              </p:ext>
            </p:extLst>
          </p:nvPr>
        </p:nvGraphicFramePr>
        <p:xfrm>
          <a:off x="3501331" y="1700808"/>
          <a:ext cx="713740" cy="361315"/>
        </p:xfrm>
        <a:graphic>
          <a:graphicData uri="http://schemas.openxmlformats.org/presentationml/2006/ole">
            <mc:AlternateContent xmlns:mc="http://schemas.openxmlformats.org/markup-compatibility/2006">
              <mc:Choice xmlns:v="urn:schemas-microsoft-com:vml" Requires="v">
                <p:oleObj spid="_x0000_s75042" r:id="rId10" imgW="355600" imgH="203200" progId="Equation.DSMT4">
                  <p:embed/>
                </p:oleObj>
              </mc:Choice>
              <mc:Fallback>
                <p:oleObj r:id="rId10" imgW="355600" imgH="203200" progId="Equation.DSMT4">
                  <p:embed/>
                  <p:pic>
                    <p:nvPicPr>
                      <p:cNvPr id="0" name=""/>
                      <p:cNvPicPr/>
                      <p:nvPr/>
                    </p:nvPicPr>
                    <p:blipFill>
                      <a:blip r:embed="rId8"/>
                      <a:stretch>
                        <a:fillRect/>
                      </a:stretch>
                    </p:blipFill>
                    <p:spPr>
                      <a:xfrm>
                        <a:off x="3501331" y="1700808"/>
                        <a:ext cx="713740" cy="361315"/>
                      </a:xfrm>
                      <a:prstGeom prst="rect">
                        <a:avLst/>
                      </a:prstGeom>
                      <a:noFill/>
                      <a:ln w="9525">
                        <a:noFill/>
                        <a:miter/>
                      </a:ln>
                    </p:spPr>
                  </p:pic>
                </p:oleObj>
              </mc:Fallback>
            </mc:AlternateContent>
          </a:graphicData>
        </a:graphic>
      </p:graphicFrame>
      <p:graphicFrame>
        <p:nvGraphicFramePr>
          <p:cNvPr id="49" name="对象 -2147482319"/>
          <p:cNvGraphicFramePr/>
          <p:nvPr>
            <p:extLst>
              <p:ext uri="{D42A27DB-BD31-4B8C-83A1-F6EECF244321}">
                <p14:modId xmlns:p14="http://schemas.microsoft.com/office/powerpoint/2010/main" val="2533303979"/>
              </p:ext>
            </p:extLst>
          </p:nvPr>
        </p:nvGraphicFramePr>
        <p:xfrm>
          <a:off x="4293419" y="1700808"/>
          <a:ext cx="789940" cy="314960"/>
        </p:xfrm>
        <a:graphic>
          <a:graphicData uri="http://schemas.openxmlformats.org/presentationml/2006/ole">
            <mc:AlternateContent xmlns:mc="http://schemas.openxmlformats.org/markup-compatibility/2006">
              <mc:Choice xmlns:v="urn:schemas-microsoft-com:vml" Requires="v">
                <p:oleObj spid="_x0000_s75043"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4293419" y="1700808"/>
                        <a:ext cx="789940" cy="314960"/>
                      </a:xfrm>
                      <a:prstGeom prst="rect">
                        <a:avLst/>
                      </a:prstGeom>
                      <a:noFill/>
                      <a:ln w="9525">
                        <a:noFill/>
                        <a:miter/>
                      </a:ln>
                    </p:spPr>
                  </p:pic>
                </p:oleObj>
              </mc:Fallback>
            </mc:AlternateContent>
          </a:graphicData>
        </a:graphic>
      </p:graphicFrame>
      <p:graphicFrame>
        <p:nvGraphicFramePr>
          <p:cNvPr id="51" name="对象 -2147482319"/>
          <p:cNvGraphicFramePr/>
          <p:nvPr>
            <p:extLst>
              <p:ext uri="{D42A27DB-BD31-4B8C-83A1-F6EECF244321}">
                <p14:modId xmlns:p14="http://schemas.microsoft.com/office/powerpoint/2010/main" val="169631136"/>
              </p:ext>
            </p:extLst>
          </p:nvPr>
        </p:nvGraphicFramePr>
        <p:xfrm>
          <a:off x="7029723" y="1700808"/>
          <a:ext cx="789940" cy="314960"/>
        </p:xfrm>
        <a:graphic>
          <a:graphicData uri="http://schemas.openxmlformats.org/presentationml/2006/ole">
            <mc:AlternateContent xmlns:mc="http://schemas.openxmlformats.org/markup-compatibility/2006">
              <mc:Choice xmlns:v="urn:schemas-microsoft-com:vml" Requires="v">
                <p:oleObj spid="_x0000_s75044" r:id="rId12" imgW="393700" imgH="177165" progId="Equation.DSMT4">
                  <p:embed/>
                </p:oleObj>
              </mc:Choice>
              <mc:Fallback>
                <p:oleObj r:id="rId12" imgW="393700" imgH="177165" progId="Equation.DSMT4">
                  <p:embed/>
                  <p:pic>
                    <p:nvPicPr>
                      <p:cNvPr id="0" name=""/>
                      <p:cNvPicPr/>
                      <p:nvPr/>
                    </p:nvPicPr>
                    <p:blipFill>
                      <a:blip r:embed="rId6"/>
                      <a:stretch>
                        <a:fillRect/>
                      </a:stretch>
                    </p:blipFill>
                    <p:spPr>
                      <a:xfrm>
                        <a:off x="7029723" y="1700808"/>
                        <a:ext cx="789940" cy="314960"/>
                      </a:xfrm>
                      <a:prstGeom prst="rect">
                        <a:avLst/>
                      </a:prstGeom>
                      <a:noFill/>
                      <a:ln w="9525">
                        <a:noFill/>
                        <a:miter/>
                      </a:ln>
                    </p:spPr>
                  </p:pic>
                </p:oleObj>
              </mc:Fallback>
            </mc:AlternateContent>
          </a:graphicData>
        </a:graphic>
      </p:graphicFrame>
      <p:graphicFrame>
        <p:nvGraphicFramePr>
          <p:cNvPr id="53" name="对象 -2147482320"/>
          <p:cNvGraphicFramePr/>
          <p:nvPr>
            <p:extLst>
              <p:ext uri="{D42A27DB-BD31-4B8C-83A1-F6EECF244321}">
                <p14:modId xmlns:p14="http://schemas.microsoft.com/office/powerpoint/2010/main" val="391699364"/>
              </p:ext>
            </p:extLst>
          </p:nvPr>
        </p:nvGraphicFramePr>
        <p:xfrm>
          <a:off x="7821811" y="1700808"/>
          <a:ext cx="863600" cy="314960"/>
        </p:xfrm>
        <a:graphic>
          <a:graphicData uri="http://schemas.openxmlformats.org/presentationml/2006/ole">
            <mc:AlternateContent xmlns:mc="http://schemas.openxmlformats.org/markup-compatibility/2006">
              <mc:Choice xmlns:v="urn:schemas-microsoft-com:vml" Requires="v">
                <p:oleObj spid="_x0000_s75045" r:id="rId13" imgW="533400" imgH="177165" progId="Equation.DSMT4">
                  <p:embed/>
                </p:oleObj>
              </mc:Choice>
              <mc:Fallback>
                <p:oleObj r:id="rId13" imgW="533400" imgH="177165" progId="Equation.DSMT4">
                  <p:embed/>
                  <p:pic>
                    <p:nvPicPr>
                      <p:cNvPr id="0" name=""/>
                      <p:cNvPicPr/>
                      <p:nvPr/>
                    </p:nvPicPr>
                    <p:blipFill>
                      <a:blip r:embed="rId4"/>
                      <a:stretch>
                        <a:fillRect/>
                      </a:stretch>
                    </p:blipFill>
                    <p:spPr>
                      <a:xfrm>
                        <a:off x="7821811" y="1700808"/>
                        <a:ext cx="863600" cy="314960"/>
                      </a:xfrm>
                      <a:prstGeom prst="rect">
                        <a:avLst/>
                      </a:prstGeom>
                      <a:noFill/>
                      <a:ln w="9525">
                        <a:noFill/>
                        <a:miter/>
                      </a:ln>
                    </p:spPr>
                  </p:pic>
                </p:oleObj>
              </mc:Fallback>
            </mc:AlternateContent>
          </a:graphicData>
        </a:graphic>
      </p:graphicFrame>
      <p:graphicFrame>
        <p:nvGraphicFramePr>
          <p:cNvPr id="55" name="对象 -2147482319"/>
          <p:cNvGraphicFramePr/>
          <p:nvPr/>
        </p:nvGraphicFramePr>
        <p:xfrm>
          <a:off x="8759190" y="1680528"/>
          <a:ext cx="713740" cy="361315"/>
        </p:xfrm>
        <a:graphic>
          <a:graphicData uri="http://schemas.openxmlformats.org/presentationml/2006/ole">
            <mc:AlternateContent xmlns:mc="http://schemas.openxmlformats.org/markup-compatibility/2006">
              <mc:Choice xmlns:v="urn:schemas-microsoft-com:vml" Requires="v">
                <p:oleObj spid="_x0000_s75046" r:id="rId14" imgW="355600" imgH="203200" progId="Equation.DSMT4">
                  <p:embed/>
                </p:oleObj>
              </mc:Choice>
              <mc:Fallback>
                <p:oleObj r:id="rId14" imgW="355600" imgH="203200" progId="Equation.DSMT4">
                  <p:embed/>
                  <p:pic>
                    <p:nvPicPr>
                      <p:cNvPr id="0" name=""/>
                      <p:cNvPicPr/>
                      <p:nvPr/>
                    </p:nvPicPr>
                    <p:blipFill>
                      <a:blip r:embed="rId8"/>
                      <a:stretch>
                        <a:fillRect/>
                      </a:stretch>
                    </p:blipFill>
                    <p:spPr>
                      <a:xfrm>
                        <a:off x="8759190" y="1680528"/>
                        <a:ext cx="713740" cy="361315"/>
                      </a:xfrm>
                      <a:prstGeom prst="rect">
                        <a:avLst/>
                      </a:prstGeom>
                      <a:noFill/>
                      <a:ln w="9525">
                        <a:noFill/>
                        <a:miter/>
                      </a:ln>
                    </p:spPr>
                  </p:pic>
                </p:oleObj>
              </mc:Fallback>
            </mc:AlternateContent>
          </a:graphicData>
        </a:graphic>
      </p:graphicFrame>
      <p:graphicFrame>
        <p:nvGraphicFramePr>
          <p:cNvPr id="57" name="对象 -2147482319"/>
          <p:cNvGraphicFramePr/>
          <p:nvPr>
            <p:extLst>
              <p:ext uri="{D42A27DB-BD31-4B8C-83A1-F6EECF244321}">
                <p14:modId xmlns:p14="http://schemas.microsoft.com/office/powerpoint/2010/main" val="2845937500"/>
              </p:ext>
            </p:extLst>
          </p:nvPr>
        </p:nvGraphicFramePr>
        <p:xfrm>
          <a:off x="10054059" y="1700808"/>
          <a:ext cx="942975" cy="314960"/>
        </p:xfrm>
        <a:graphic>
          <a:graphicData uri="http://schemas.openxmlformats.org/presentationml/2006/ole">
            <mc:AlternateContent xmlns:mc="http://schemas.openxmlformats.org/markup-compatibility/2006">
              <mc:Choice xmlns:v="urn:schemas-microsoft-com:vml" Requires="v">
                <p:oleObj spid="_x0000_s75047" r:id="rId15" imgW="469900" imgH="177165" progId="Equation.DSMT4">
                  <p:embed/>
                </p:oleObj>
              </mc:Choice>
              <mc:Fallback>
                <p:oleObj r:id="rId15" imgW="469900" imgH="177165" progId="Equation.DSMT4">
                  <p:embed/>
                  <p:pic>
                    <p:nvPicPr>
                      <p:cNvPr id="0" name=""/>
                      <p:cNvPicPr/>
                      <p:nvPr/>
                    </p:nvPicPr>
                    <p:blipFill>
                      <a:blip r:embed="rId16"/>
                      <a:stretch>
                        <a:fillRect/>
                      </a:stretch>
                    </p:blipFill>
                    <p:spPr>
                      <a:xfrm>
                        <a:off x="10054059" y="1700808"/>
                        <a:ext cx="942975" cy="314960"/>
                      </a:xfrm>
                      <a:prstGeom prst="rect">
                        <a:avLst/>
                      </a:prstGeom>
                      <a:noFill/>
                      <a:ln w="9525">
                        <a:noFill/>
                        <a:miter/>
                      </a:ln>
                    </p:spPr>
                  </p:pic>
                </p:oleObj>
              </mc:Fallback>
            </mc:AlternateContent>
          </a:graphicData>
        </a:graphic>
      </p:graphicFrame>
      <p:graphicFrame>
        <p:nvGraphicFramePr>
          <p:cNvPr id="59" name="对象 -2147482320"/>
          <p:cNvGraphicFramePr/>
          <p:nvPr>
            <p:extLst>
              <p:ext uri="{D42A27DB-BD31-4B8C-83A1-F6EECF244321}">
                <p14:modId xmlns:p14="http://schemas.microsoft.com/office/powerpoint/2010/main" val="3577619557"/>
              </p:ext>
            </p:extLst>
          </p:nvPr>
        </p:nvGraphicFramePr>
        <p:xfrm>
          <a:off x="11062171" y="1700808"/>
          <a:ext cx="987425" cy="314960"/>
        </p:xfrm>
        <a:graphic>
          <a:graphicData uri="http://schemas.openxmlformats.org/presentationml/2006/ole">
            <mc:AlternateContent xmlns:mc="http://schemas.openxmlformats.org/markup-compatibility/2006">
              <mc:Choice xmlns:v="urn:schemas-microsoft-com:vml" Requires="v">
                <p:oleObj spid="_x0000_s75048" r:id="rId17" imgW="609600" imgH="177165" progId="Equation.DSMT4">
                  <p:embed/>
                </p:oleObj>
              </mc:Choice>
              <mc:Fallback>
                <p:oleObj r:id="rId17" imgW="609600" imgH="177165" progId="Equation.DSMT4">
                  <p:embed/>
                  <p:pic>
                    <p:nvPicPr>
                      <p:cNvPr id="0" name=""/>
                      <p:cNvPicPr/>
                      <p:nvPr/>
                    </p:nvPicPr>
                    <p:blipFill>
                      <a:blip r:embed="rId18"/>
                      <a:stretch>
                        <a:fillRect/>
                      </a:stretch>
                    </p:blipFill>
                    <p:spPr>
                      <a:xfrm>
                        <a:off x="11062171" y="1700808"/>
                        <a:ext cx="987425" cy="314960"/>
                      </a:xfrm>
                      <a:prstGeom prst="rect">
                        <a:avLst/>
                      </a:prstGeom>
                      <a:noFill/>
                      <a:ln w="9525">
                        <a:noFill/>
                        <a:miter/>
                      </a:ln>
                    </p:spPr>
                  </p:pic>
                </p:oleObj>
              </mc:Fallback>
            </mc:AlternateContent>
          </a:graphicData>
        </a:graphic>
      </p:graphicFrame>
      <p:graphicFrame>
        <p:nvGraphicFramePr>
          <p:cNvPr id="61" name="对象 -2147482319"/>
          <p:cNvGraphicFramePr/>
          <p:nvPr>
            <p:extLst>
              <p:ext uri="{D42A27DB-BD31-4B8C-83A1-F6EECF244321}">
                <p14:modId xmlns:p14="http://schemas.microsoft.com/office/powerpoint/2010/main" val="2952733982"/>
              </p:ext>
            </p:extLst>
          </p:nvPr>
        </p:nvGraphicFramePr>
        <p:xfrm>
          <a:off x="472123" y="2131581"/>
          <a:ext cx="866775" cy="361315"/>
        </p:xfrm>
        <a:graphic>
          <a:graphicData uri="http://schemas.openxmlformats.org/presentationml/2006/ole">
            <mc:AlternateContent xmlns:mc="http://schemas.openxmlformats.org/markup-compatibility/2006">
              <mc:Choice xmlns:v="urn:schemas-microsoft-com:vml" Requires="v">
                <p:oleObj spid="_x0000_s75049" r:id="rId19" imgW="431800" imgH="203200" progId="Equation.DSMT4">
                  <p:embed/>
                </p:oleObj>
              </mc:Choice>
              <mc:Fallback>
                <p:oleObj r:id="rId19" imgW="431800" imgH="203200" progId="Equation.DSMT4">
                  <p:embed/>
                  <p:pic>
                    <p:nvPicPr>
                      <p:cNvPr id="0" name=""/>
                      <p:cNvPicPr/>
                      <p:nvPr/>
                    </p:nvPicPr>
                    <p:blipFill>
                      <a:blip r:embed="rId20"/>
                      <a:stretch>
                        <a:fillRect/>
                      </a:stretch>
                    </p:blipFill>
                    <p:spPr>
                      <a:xfrm>
                        <a:off x="472123" y="2131581"/>
                        <a:ext cx="866775" cy="361315"/>
                      </a:xfrm>
                      <a:prstGeom prst="rect">
                        <a:avLst/>
                      </a:prstGeom>
                      <a:noFill/>
                      <a:ln w="9525">
                        <a:noFill/>
                        <a:miter/>
                      </a:ln>
                    </p:spPr>
                  </p:pic>
                </p:oleObj>
              </mc:Fallback>
            </mc:AlternateContent>
          </a:graphicData>
        </a:graphic>
      </p:graphicFrame>
      <p:graphicFrame>
        <p:nvGraphicFramePr>
          <p:cNvPr id="63" name="对象 -2147482319"/>
          <p:cNvGraphicFramePr/>
          <p:nvPr>
            <p:extLst>
              <p:ext uri="{D42A27DB-BD31-4B8C-83A1-F6EECF244321}">
                <p14:modId xmlns:p14="http://schemas.microsoft.com/office/powerpoint/2010/main" val="610377725"/>
              </p:ext>
            </p:extLst>
          </p:nvPr>
        </p:nvGraphicFramePr>
        <p:xfrm>
          <a:off x="2412365" y="2105928"/>
          <a:ext cx="789940" cy="314960"/>
        </p:xfrm>
        <a:graphic>
          <a:graphicData uri="http://schemas.openxmlformats.org/presentationml/2006/ole">
            <mc:AlternateContent xmlns:mc="http://schemas.openxmlformats.org/markup-compatibility/2006">
              <mc:Choice xmlns:v="urn:schemas-microsoft-com:vml" Requires="v">
                <p:oleObj spid="_x0000_s75050" r:id="rId21" imgW="393700" imgH="177165" progId="Equation.DSMT4">
                  <p:embed/>
                </p:oleObj>
              </mc:Choice>
              <mc:Fallback>
                <p:oleObj r:id="rId21" imgW="393700" imgH="177165" progId="Equation.DSMT4">
                  <p:embed/>
                  <p:pic>
                    <p:nvPicPr>
                      <p:cNvPr id="0" name=""/>
                      <p:cNvPicPr/>
                      <p:nvPr/>
                    </p:nvPicPr>
                    <p:blipFill>
                      <a:blip r:embed="rId6"/>
                      <a:stretch>
                        <a:fillRect/>
                      </a:stretch>
                    </p:blipFill>
                    <p:spPr>
                      <a:xfrm>
                        <a:off x="2412365" y="2105928"/>
                        <a:ext cx="789940" cy="314960"/>
                      </a:xfrm>
                      <a:prstGeom prst="rect">
                        <a:avLst/>
                      </a:prstGeom>
                      <a:noFill/>
                      <a:ln w="9525">
                        <a:noFill/>
                        <a:miter/>
                      </a:ln>
                    </p:spPr>
                  </p:pic>
                </p:oleObj>
              </mc:Fallback>
            </mc:AlternateContent>
          </a:graphicData>
        </a:graphic>
      </p:graphicFrame>
      <p:graphicFrame>
        <p:nvGraphicFramePr>
          <p:cNvPr id="65" name="对象 -2147482320"/>
          <p:cNvGraphicFramePr/>
          <p:nvPr>
            <p:extLst>
              <p:ext uri="{D42A27DB-BD31-4B8C-83A1-F6EECF244321}">
                <p14:modId xmlns:p14="http://schemas.microsoft.com/office/powerpoint/2010/main" val="3269851783"/>
              </p:ext>
            </p:extLst>
          </p:nvPr>
        </p:nvGraphicFramePr>
        <p:xfrm>
          <a:off x="3276600" y="2105928"/>
          <a:ext cx="863600" cy="314960"/>
        </p:xfrm>
        <a:graphic>
          <a:graphicData uri="http://schemas.openxmlformats.org/presentationml/2006/ole">
            <mc:AlternateContent xmlns:mc="http://schemas.openxmlformats.org/markup-compatibility/2006">
              <mc:Choice xmlns:v="urn:schemas-microsoft-com:vml" Requires="v">
                <p:oleObj spid="_x0000_s75051" r:id="rId22" imgW="533400" imgH="177165" progId="Equation.DSMT4">
                  <p:embed/>
                </p:oleObj>
              </mc:Choice>
              <mc:Fallback>
                <p:oleObj r:id="rId22" imgW="533400" imgH="177165" progId="Equation.DSMT4">
                  <p:embed/>
                  <p:pic>
                    <p:nvPicPr>
                      <p:cNvPr id="0" name=""/>
                      <p:cNvPicPr/>
                      <p:nvPr/>
                    </p:nvPicPr>
                    <p:blipFill>
                      <a:blip r:embed="rId4"/>
                      <a:stretch>
                        <a:fillRect/>
                      </a:stretch>
                    </p:blipFill>
                    <p:spPr>
                      <a:xfrm>
                        <a:off x="3276600" y="2105928"/>
                        <a:ext cx="863600" cy="314960"/>
                      </a:xfrm>
                      <a:prstGeom prst="rect">
                        <a:avLst/>
                      </a:prstGeom>
                      <a:noFill/>
                      <a:ln w="9525">
                        <a:noFill/>
                        <a:miter/>
                      </a:ln>
                    </p:spPr>
                  </p:pic>
                </p:oleObj>
              </mc:Fallback>
            </mc:AlternateContent>
          </a:graphicData>
        </a:graphic>
      </p:graphicFrame>
      <p:graphicFrame>
        <p:nvGraphicFramePr>
          <p:cNvPr id="67" name="对象 -2147482319"/>
          <p:cNvGraphicFramePr/>
          <p:nvPr>
            <p:extLst>
              <p:ext uri="{D42A27DB-BD31-4B8C-83A1-F6EECF244321}">
                <p14:modId xmlns:p14="http://schemas.microsoft.com/office/powerpoint/2010/main" val="5146133"/>
              </p:ext>
            </p:extLst>
          </p:nvPr>
        </p:nvGraphicFramePr>
        <p:xfrm>
          <a:off x="4277995" y="2131581"/>
          <a:ext cx="713740" cy="361315"/>
        </p:xfrm>
        <a:graphic>
          <a:graphicData uri="http://schemas.openxmlformats.org/presentationml/2006/ole">
            <mc:AlternateContent xmlns:mc="http://schemas.openxmlformats.org/markup-compatibility/2006">
              <mc:Choice xmlns:v="urn:schemas-microsoft-com:vml" Requires="v">
                <p:oleObj spid="_x0000_s75052" r:id="rId23" imgW="355600" imgH="203200" progId="Equation.DSMT4">
                  <p:embed/>
                </p:oleObj>
              </mc:Choice>
              <mc:Fallback>
                <p:oleObj r:id="rId23" imgW="355600" imgH="203200" progId="Equation.DSMT4">
                  <p:embed/>
                  <p:pic>
                    <p:nvPicPr>
                      <p:cNvPr id="0" name=""/>
                      <p:cNvPicPr/>
                      <p:nvPr/>
                    </p:nvPicPr>
                    <p:blipFill>
                      <a:blip r:embed="rId8"/>
                      <a:stretch>
                        <a:fillRect/>
                      </a:stretch>
                    </p:blipFill>
                    <p:spPr>
                      <a:xfrm>
                        <a:off x="4277995" y="2131581"/>
                        <a:ext cx="713740" cy="361315"/>
                      </a:xfrm>
                      <a:prstGeom prst="rect">
                        <a:avLst/>
                      </a:prstGeom>
                      <a:noFill/>
                      <a:ln w="9525">
                        <a:noFill/>
                        <a:miter/>
                      </a:ln>
                    </p:spPr>
                  </p:pic>
                </p:oleObj>
              </mc:Fallback>
            </mc:AlternateContent>
          </a:graphicData>
        </a:graphic>
      </p:graphicFrame>
      <p:graphicFrame>
        <p:nvGraphicFramePr>
          <p:cNvPr id="69" name="对象 -2147482319"/>
          <p:cNvGraphicFramePr/>
          <p:nvPr/>
        </p:nvGraphicFramePr>
        <p:xfrm>
          <a:off x="5679758" y="2060575"/>
          <a:ext cx="892175" cy="314960"/>
        </p:xfrm>
        <a:graphic>
          <a:graphicData uri="http://schemas.openxmlformats.org/presentationml/2006/ole">
            <mc:AlternateContent xmlns:mc="http://schemas.openxmlformats.org/markup-compatibility/2006">
              <mc:Choice xmlns:v="urn:schemas-microsoft-com:vml" Requires="v">
                <p:oleObj spid="_x0000_s75053" r:id="rId24" imgW="444500" imgH="177165" progId="Equation.DSMT4">
                  <p:embed/>
                </p:oleObj>
              </mc:Choice>
              <mc:Fallback>
                <p:oleObj r:id="rId24" imgW="444500" imgH="177165" progId="Equation.DSMT4">
                  <p:embed/>
                  <p:pic>
                    <p:nvPicPr>
                      <p:cNvPr id="0" name=""/>
                      <p:cNvPicPr/>
                      <p:nvPr/>
                    </p:nvPicPr>
                    <p:blipFill>
                      <a:blip r:embed="rId25"/>
                      <a:stretch>
                        <a:fillRect/>
                      </a:stretch>
                    </p:blipFill>
                    <p:spPr>
                      <a:xfrm>
                        <a:off x="5679758" y="2060575"/>
                        <a:ext cx="892175" cy="314960"/>
                      </a:xfrm>
                      <a:prstGeom prst="rect">
                        <a:avLst/>
                      </a:prstGeom>
                      <a:noFill/>
                      <a:ln w="9525">
                        <a:noFill/>
                        <a:miter/>
                      </a:ln>
                    </p:spPr>
                  </p:pic>
                </p:oleObj>
              </mc:Fallback>
            </mc:AlternateContent>
          </a:graphicData>
        </a:graphic>
      </p:graphicFrame>
      <p:graphicFrame>
        <p:nvGraphicFramePr>
          <p:cNvPr id="71" name="对象 -2147482320"/>
          <p:cNvGraphicFramePr/>
          <p:nvPr/>
        </p:nvGraphicFramePr>
        <p:xfrm>
          <a:off x="6689408" y="2060575"/>
          <a:ext cx="946785" cy="314960"/>
        </p:xfrm>
        <a:graphic>
          <a:graphicData uri="http://schemas.openxmlformats.org/presentationml/2006/ole">
            <mc:AlternateContent xmlns:mc="http://schemas.openxmlformats.org/markup-compatibility/2006">
              <mc:Choice xmlns:v="urn:schemas-microsoft-com:vml" Requires="v">
                <p:oleObj spid="_x0000_s75054" r:id="rId26" imgW="584200" imgH="177165" progId="Equation.DSMT4">
                  <p:embed/>
                </p:oleObj>
              </mc:Choice>
              <mc:Fallback>
                <p:oleObj r:id="rId26" imgW="584200" imgH="177165" progId="Equation.DSMT4">
                  <p:embed/>
                  <p:pic>
                    <p:nvPicPr>
                      <p:cNvPr id="0" name=""/>
                      <p:cNvPicPr/>
                      <p:nvPr/>
                    </p:nvPicPr>
                    <p:blipFill>
                      <a:blip r:embed="rId27"/>
                      <a:stretch>
                        <a:fillRect/>
                      </a:stretch>
                    </p:blipFill>
                    <p:spPr>
                      <a:xfrm>
                        <a:off x="6689408" y="2060575"/>
                        <a:ext cx="946785" cy="314960"/>
                      </a:xfrm>
                      <a:prstGeom prst="rect">
                        <a:avLst/>
                      </a:prstGeom>
                      <a:noFill/>
                      <a:ln w="9525">
                        <a:noFill/>
                        <a:miter/>
                      </a:ln>
                    </p:spPr>
                  </p:pic>
                </p:oleObj>
              </mc:Fallback>
            </mc:AlternateContent>
          </a:graphicData>
        </a:graphic>
      </p:graphicFrame>
      <p:graphicFrame>
        <p:nvGraphicFramePr>
          <p:cNvPr id="73" name="对象 -2147482319"/>
          <p:cNvGraphicFramePr/>
          <p:nvPr/>
        </p:nvGraphicFramePr>
        <p:xfrm>
          <a:off x="7737476" y="2085658"/>
          <a:ext cx="791210" cy="361315"/>
        </p:xfrm>
        <a:graphic>
          <a:graphicData uri="http://schemas.openxmlformats.org/presentationml/2006/ole">
            <mc:AlternateContent xmlns:mc="http://schemas.openxmlformats.org/markup-compatibility/2006">
              <mc:Choice xmlns:v="urn:schemas-microsoft-com:vml" Requires="v">
                <p:oleObj spid="_x0000_s75055" r:id="rId28" imgW="393700" imgH="203200" progId="Equation.DSMT4">
                  <p:embed/>
                </p:oleObj>
              </mc:Choice>
              <mc:Fallback>
                <p:oleObj r:id="rId28" imgW="393700" imgH="203200" progId="Equation.DSMT4">
                  <p:embed/>
                  <p:pic>
                    <p:nvPicPr>
                      <p:cNvPr id="0" name=""/>
                      <p:cNvPicPr/>
                      <p:nvPr/>
                    </p:nvPicPr>
                    <p:blipFill>
                      <a:blip r:embed="rId29"/>
                      <a:stretch>
                        <a:fillRect/>
                      </a:stretch>
                    </p:blipFill>
                    <p:spPr>
                      <a:xfrm>
                        <a:off x="7737476" y="2085658"/>
                        <a:ext cx="791210" cy="361315"/>
                      </a:xfrm>
                      <a:prstGeom prst="rect">
                        <a:avLst/>
                      </a:prstGeom>
                      <a:noFill/>
                      <a:ln w="9525">
                        <a:noFill/>
                        <a:miter/>
                      </a:ln>
                    </p:spPr>
                  </p:pic>
                </p:oleObj>
              </mc:Fallback>
            </mc:AlternateContent>
          </a:graphicData>
        </a:graphic>
      </p:graphicFrame>
      <p:graphicFrame>
        <p:nvGraphicFramePr>
          <p:cNvPr id="75" name="对象 -2147482319"/>
          <p:cNvGraphicFramePr/>
          <p:nvPr/>
        </p:nvGraphicFramePr>
        <p:xfrm>
          <a:off x="9550400" y="2060575"/>
          <a:ext cx="789940" cy="314960"/>
        </p:xfrm>
        <a:graphic>
          <a:graphicData uri="http://schemas.openxmlformats.org/presentationml/2006/ole">
            <mc:AlternateContent xmlns:mc="http://schemas.openxmlformats.org/markup-compatibility/2006">
              <mc:Choice xmlns:v="urn:schemas-microsoft-com:vml" Requires="v">
                <p:oleObj spid="_x0000_s75056" r:id="rId30" imgW="393700" imgH="177165" progId="Equation.DSMT4">
                  <p:embed/>
                </p:oleObj>
              </mc:Choice>
              <mc:Fallback>
                <p:oleObj r:id="rId30" imgW="393700" imgH="177165" progId="Equation.DSMT4">
                  <p:embed/>
                  <p:pic>
                    <p:nvPicPr>
                      <p:cNvPr id="0" name=""/>
                      <p:cNvPicPr/>
                      <p:nvPr/>
                    </p:nvPicPr>
                    <p:blipFill>
                      <a:blip r:embed="rId6"/>
                      <a:stretch>
                        <a:fillRect/>
                      </a:stretch>
                    </p:blipFill>
                    <p:spPr>
                      <a:xfrm>
                        <a:off x="9550400" y="2060575"/>
                        <a:ext cx="789940" cy="314960"/>
                      </a:xfrm>
                      <a:prstGeom prst="rect">
                        <a:avLst/>
                      </a:prstGeom>
                      <a:noFill/>
                      <a:ln w="9525">
                        <a:noFill/>
                        <a:miter/>
                      </a:ln>
                    </p:spPr>
                  </p:pic>
                </p:oleObj>
              </mc:Fallback>
            </mc:AlternateContent>
          </a:graphicData>
        </a:graphic>
      </p:graphicFrame>
      <p:graphicFrame>
        <p:nvGraphicFramePr>
          <p:cNvPr id="77" name="对象 -2147482320"/>
          <p:cNvGraphicFramePr/>
          <p:nvPr/>
        </p:nvGraphicFramePr>
        <p:xfrm>
          <a:off x="10414000" y="2060575"/>
          <a:ext cx="863600" cy="314960"/>
        </p:xfrm>
        <a:graphic>
          <a:graphicData uri="http://schemas.openxmlformats.org/presentationml/2006/ole">
            <mc:AlternateContent xmlns:mc="http://schemas.openxmlformats.org/markup-compatibility/2006">
              <mc:Choice xmlns:v="urn:schemas-microsoft-com:vml" Requires="v">
                <p:oleObj spid="_x0000_s75057" r:id="rId31" imgW="533400" imgH="177165" progId="Equation.DSMT4">
                  <p:embed/>
                </p:oleObj>
              </mc:Choice>
              <mc:Fallback>
                <p:oleObj r:id="rId31" imgW="533400" imgH="177165" progId="Equation.DSMT4">
                  <p:embed/>
                  <p:pic>
                    <p:nvPicPr>
                      <p:cNvPr id="0" name=""/>
                      <p:cNvPicPr/>
                      <p:nvPr/>
                    </p:nvPicPr>
                    <p:blipFill>
                      <a:blip r:embed="rId4"/>
                      <a:stretch>
                        <a:fillRect/>
                      </a:stretch>
                    </p:blipFill>
                    <p:spPr>
                      <a:xfrm>
                        <a:off x="10414000" y="2060575"/>
                        <a:ext cx="863600" cy="314960"/>
                      </a:xfrm>
                      <a:prstGeom prst="rect">
                        <a:avLst/>
                      </a:prstGeom>
                      <a:noFill/>
                      <a:ln w="9525">
                        <a:noFill/>
                        <a:miter/>
                      </a:ln>
                    </p:spPr>
                  </p:pic>
                </p:oleObj>
              </mc:Fallback>
            </mc:AlternateContent>
          </a:graphicData>
        </a:graphic>
      </p:graphicFrame>
      <p:graphicFrame>
        <p:nvGraphicFramePr>
          <p:cNvPr id="79" name="对象 -2147482319"/>
          <p:cNvGraphicFramePr/>
          <p:nvPr/>
        </p:nvGraphicFramePr>
        <p:xfrm>
          <a:off x="11362055" y="2085658"/>
          <a:ext cx="713740" cy="361315"/>
        </p:xfrm>
        <a:graphic>
          <a:graphicData uri="http://schemas.openxmlformats.org/presentationml/2006/ole">
            <mc:AlternateContent xmlns:mc="http://schemas.openxmlformats.org/markup-compatibility/2006">
              <mc:Choice xmlns:v="urn:schemas-microsoft-com:vml" Requires="v">
                <p:oleObj spid="_x0000_s75058" r:id="rId32" imgW="355600" imgH="203200" progId="Equation.DSMT4">
                  <p:embed/>
                </p:oleObj>
              </mc:Choice>
              <mc:Fallback>
                <p:oleObj r:id="rId32" imgW="355600" imgH="203200" progId="Equation.DSMT4">
                  <p:embed/>
                  <p:pic>
                    <p:nvPicPr>
                      <p:cNvPr id="0" name=""/>
                      <p:cNvPicPr/>
                      <p:nvPr/>
                    </p:nvPicPr>
                    <p:blipFill>
                      <a:blip r:embed="rId8"/>
                      <a:stretch>
                        <a:fillRect/>
                      </a:stretch>
                    </p:blipFill>
                    <p:spPr>
                      <a:xfrm>
                        <a:off x="11362055" y="2085658"/>
                        <a:ext cx="713740" cy="361315"/>
                      </a:xfrm>
                      <a:prstGeom prst="rect">
                        <a:avLst/>
                      </a:prstGeom>
                      <a:noFill/>
                      <a:ln w="9525">
                        <a:noFill/>
                        <a:miter/>
                      </a:ln>
                    </p:spPr>
                  </p:pic>
                </p:oleObj>
              </mc:Fallback>
            </mc:AlternateContent>
          </a:graphicData>
        </a:graphic>
      </p:graphicFrame>
      <p:graphicFrame>
        <p:nvGraphicFramePr>
          <p:cNvPr id="81" name="对象 -2147482319"/>
          <p:cNvGraphicFramePr/>
          <p:nvPr>
            <p:extLst>
              <p:ext uri="{D42A27DB-BD31-4B8C-83A1-F6EECF244321}">
                <p14:modId xmlns:p14="http://schemas.microsoft.com/office/powerpoint/2010/main" val="830453048"/>
              </p:ext>
            </p:extLst>
          </p:nvPr>
        </p:nvGraphicFramePr>
        <p:xfrm>
          <a:off x="981051" y="2564904"/>
          <a:ext cx="943610" cy="314960"/>
        </p:xfrm>
        <a:graphic>
          <a:graphicData uri="http://schemas.openxmlformats.org/presentationml/2006/ole">
            <mc:AlternateContent xmlns:mc="http://schemas.openxmlformats.org/markup-compatibility/2006">
              <mc:Choice xmlns:v="urn:schemas-microsoft-com:vml" Requires="v">
                <p:oleObj spid="_x0000_s75059" r:id="rId33" imgW="469900" imgH="177165" progId="Equation.DSMT4">
                  <p:embed/>
                </p:oleObj>
              </mc:Choice>
              <mc:Fallback>
                <p:oleObj r:id="rId33" imgW="469900" imgH="177165" progId="Equation.DSMT4">
                  <p:embed/>
                  <p:pic>
                    <p:nvPicPr>
                      <p:cNvPr id="0" name=""/>
                      <p:cNvPicPr/>
                      <p:nvPr/>
                    </p:nvPicPr>
                    <p:blipFill>
                      <a:blip r:embed="rId34"/>
                      <a:stretch>
                        <a:fillRect/>
                      </a:stretch>
                    </p:blipFill>
                    <p:spPr>
                      <a:xfrm>
                        <a:off x="981051" y="2564904"/>
                        <a:ext cx="943610" cy="314960"/>
                      </a:xfrm>
                      <a:prstGeom prst="rect">
                        <a:avLst/>
                      </a:prstGeom>
                      <a:noFill/>
                      <a:ln w="9525">
                        <a:noFill/>
                        <a:miter/>
                      </a:ln>
                    </p:spPr>
                  </p:pic>
                </p:oleObj>
              </mc:Fallback>
            </mc:AlternateContent>
          </a:graphicData>
        </a:graphic>
      </p:graphicFrame>
      <p:graphicFrame>
        <p:nvGraphicFramePr>
          <p:cNvPr id="83" name="对象 -2147482320"/>
          <p:cNvGraphicFramePr/>
          <p:nvPr>
            <p:extLst>
              <p:ext uri="{D42A27DB-BD31-4B8C-83A1-F6EECF244321}">
                <p14:modId xmlns:p14="http://schemas.microsoft.com/office/powerpoint/2010/main" val="501188779"/>
              </p:ext>
            </p:extLst>
          </p:nvPr>
        </p:nvGraphicFramePr>
        <p:xfrm>
          <a:off x="1989163" y="2564904"/>
          <a:ext cx="988060" cy="314960"/>
        </p:xfrm>
        <a:graphic>
          <a:graphicData uri="http://schemas.openxmlformats.org/presentationml/2006/ole">
            <mc:AlternateContent xmlns:mc="http://schemas.openxmlformats.org/markup-compatibility/2006">
              <mc:Choice xmlns:v="urn:schemas-microsoft-com:vml" Requires="v">
                <p:oleObj spid="_x0000_s75060" r:id="rId35" imgW="609600" imgH="177165" progId="Equation.DSMT4">
                  <p:embed/>
                </p:oleObj>
              </mc:Choice>
              <mc:Fallback>
                <p:oleObj r:id="rId35" imgW="609600" imgH="177165" progId="Equation.DSMT4">
                  <p:embed/>
                  <p:pic>
                    <p:nvPicPr>
                      <p:cNvPr id="0" name=""/>
                      <p:cNvPicPr/>
                      <p:nvPr/>
                    </p:nvPicPr>
                    <p:blipFill>
                      <a:blip r:embed="rId36"/>
                      <a:stretch>
                        <a:fillRect/>
                      </a:stretch>
                    </p:blipFill>
                    <p:spPr>
                      <a:xfrm>
                        <a:off x="1989163" y="2564904"/>
                        <a:ext cx="988060" cy="314960"/>
                      </a:xfrm>
                      <a:prstGeom prst="rect">
                        <a:avLst/>
                      </a:prstGeom>
                      <a:noFill/>
                      <a:ln w="9525">
                        <a:noFill/>
                        <a:miter/>
                      </a:ln>
                    </p:spPr>
                  </p:pic>
                </p:oleObj>
              </mc:Fallback>
            </mc:AlternateContent>
          </a:graphicData>
        </a:graphic>
      </p:graphicFrame>
      <p:graphicFrame>
        <p:nvGraphicFramePr>
          <p:cNvPr id="85" name="对象 -2147482319"/>
          <p:cNvGraphicFramePr/>
          <p:nvPr>
            <p:extLst>
              <p:ext uri="{D42A27DB-BD31-4B8C-83A1-F6EECF244321}">
                <p14:modId xmlns:p14="http://schemas.microsoft.com/office/powerpoint/2010/main" val="3663999621"/>
              </p:ext>
            </p:extLst>
          </p:nvPr>
        </p:nvGraphicFramePr>
        <p:xfrm>
          <a:off x="3069283" y="2564904"/>
          <a:ext cx="868045" cy="361315"/>
        </p:xfrm>
        <a:graphic>
          <a:graphicData uri="http://schemas.openxmlformats.org/presentationml/2006/ole">
            <mc:AlternateContent xmlns:mc="http://schemas.openxmlformats.org/markup-compatibility/2006">
              <mc:Choice xmlns:v="urn:schemas-microsoft-com:vml" Requires="v">
                <p:oleObj spid="_x0000_s75061" r:id="rId37" imgW="431800" imgH="203200" progId="Equation.DSMT4">
                  <p:embed/>
                </p:oleObj>
              </mc:Choice>
              <mc:Fallback>
                <p:oleObj r:id="rId37" imgW="431800" imgH="203200" progId="Equation.DSMT4">
                  <p:embed/>
                  <p:pic>
                    <p:nvPicPr>
                      <p:cNvPr id="0" name=""/>
                      <p:cNvPicPr/>
                      <p:nvPr/>
                    </p:nvPicPr>
                    <p:blipFill>
                      <a:blip r:embed="rId38"/>
                      <a:stretch>
                        <a:fillRect/>
                      </a:stretch>
                    </p:blipFill>
                    <p:spPr>
                      <a:xfrm>
                        <a:off x="3069283" y="2564904"/>
                        <a:ext cx="868045" cy="361315"/>
                      </a:xfrm>
                      <a:prstGeom prst="rect">
                        <a:avLst/>
                      </a:prstGeom>
                      <a:noFill/>
                      <a:ln w="9525">
                        <a:noFill/>
                        <a:miter/>
                      </a:ln>
                    </p:spPr>
                  </p:pic>
                </p:oleObj>
              </mc:Fallback>
            </mc:AlternateContent>
          </a:graphicData>
        </a:graphic>
      </p:graphicFrame>
      <p:graphicFrame>
        <p:nvGraphicFramePr>
          <p:cNvPr id="87" name="对象 -2147482319"/>
          <p:cNvGraphicFramePr/>
          <p:nvPr/>
        </p:nvGraphicFramePr>
        <p:xfrm>
          <a:off x="7776210" y="2899093"/>
          <a:ext cx="713740" cy="361315"/>
        </p:xfrm>
        <a:graphic>
          <a:graphicData uri="http://schemas.openxmlformats.org/presentationml/2006/ole">
            <mc:AlternateContent xmlns:mc="http://schemas.openxmlformats.org/markup-compatibility/2006">
              <mc:Choice xmlns:v="urn:schemas-microsoft-com:vml" Requires="v">
                <p:oleObj spid="_x0000_s75062" r:id="rId39" imgW="355600" imgH="203200" progId="Equation.DSMT4">
                  <p:embed/>
                </p:oleObj>
              </mc:Choice>
              <mc:Fallback>
                <p:oleObj r:id="rId39" imgW="355600" imgH="203200" progId="Equation.DSMT4">
                  <p:embed/>
                  <p:pic>
                    <p:nvPicPr>
                      <p:cNvPr id="0" name=""/>
                      <p:cNvPicPr/>
                      <p:nvPr/>
                    </p:nvPicPr>
                    <p:blipFill>
                      <a:blip r:embed="rId8"/>
                      <a:stretch>
                        <a:fillRect/>
                      </a:stretch>
                    </p:blipFill>
                    <p:spPr>
                      <a:xfrm>
                        <a:off x="7776210" y="2899093"/>
                        <a:ext cx="713740" cy="361315"/>
                      </a:xfrm>
                      <a:prstGeom prst="rect">
                        <a:avLst/>
                      </a:prstGeom>
                      <a:noFill/>
                      <a:ln w="9525">
                        <a:noFill/>
                        <a:miter/>
                      </a:ln>
                    </p:spPr>
                  </p:pic>
                </p:oleObj>
              </mc:Fallback>
            </mc:AlternateContent>
          </a:graphicData>
        </a:graphic>
      </p:graphicFrame>
      <p:graphicFrame>
        <p:nvGraphicFramePr>
          <p:cNvPr id="89" name="对象 -2147482320"/>
          <p:cNvGraphicFramePr/>
          <p:nvPr/>
        </p:nvGraphicFramePr>
        <p:xfrm>
          <a:off x="9046210" y="2899410"/>
          <a:ext cx="863600" cy="314960"/>
        </p:xfrm>
        <a:graphic>
          <a:graphicData uri="http://schemas.openxmlformats.org/presentationml/2006/ole">
            <mc:AlternateContent xmlns:mc="http://schemas.openxmlformats.org/markup-compatibility/2006">
              <mc:Choice xmlns:v="urn:schemas-microsoft-com:vml" Requires="v">
                <p:oleObj spid="_x0000_s75063" r:id="rId40" imgW="533400" imgH="177165" progId="Equation.DSMT4">
                  <p:embed/>
                </p:oleObj>
              </mc:Choice>
              <mc:Fallback>
                <p:oleObj r:id="rId40" imgW="533400" imgH="177165" progId="Equation.DSMT4">
                  <p:embed/>
                  <p:pic>
                    <p:nvPicPr>
                      <p:cNvPr id="0" name=""/>
                      <p:cNvPicPr/>
                      <p:nvPr/>
                    </p:nvPicPr>
                    <p:blipFill>
                      <a:blip r:embed="rId4"/>
                      <a:stretch>
                        <a:fillRect/>
                      </a:stretch>
                    </p:blipFill>
                    <p:spPr>
                      <a:xfrm>
                        <a:off x="9046210" y="2899410"/>
                        <a:ext cx="863600" cy="314960"/>
                      </a:xfrm>
                      <a:prstGeom prst="rect">
                        <a:avLst/>
                      </a:prstGeom>
                      <a:noFill/>
                      <a:ln w="9525">
                        <a:noFill/>
                        <a:miter/>
                      </a:ln>
                    </p:spPr>
                  </p:pic>
                </p:oleObj>
              </mc:Fallback>
            </mc:AlternateContent>
          </a:graphicData>
        </a:graphic>
      </p:graphicFrame>
      <p:graphicFrame>
        <p:nvGraphicFramePr>
          <p:cNvPr id="2" name="对象 -2147482282"/>
          <p:cNvGraphicFramePr>
            <a:graphicFrameLocks noChangeAspect="1"/>
          </p:cNvGraphicFramePr>
          <p:nvPr>
            <p:extLst>
              <p:ext uri="{D42A27DB-BD31-4B8C-83A1-F6EECF244321}">
                <p14:modId xmlns:p14="http://schemas.microsoft.com/office/powerpoint/2010/main" val="2605368030"/>
              </p:ext>
            </p:extLst>
          </p:nvPr>
        </p:nvGraphicFramePr>
        <p:xfrm>
          <a:off x="3975735" y="3429000"/>
          <a:ext cx="4192270" cy="793750"/>
        </p:xfrm>
        <a:graphic>
          <a:graphicData uri="http://schemas.openxmlformats.org/presentationml/2006/ole">
            <mc:AlternateContent xmlns:mc="http://schemas.openxmlformats.org/markup-compatibility/2006">
              <mc:Choice xmlns:v="urn:schemas-microsoft-com:vml" Requires="v">
                <p:oleObj spid="_x0000_s75064" r:id="rId41" imgW="2438400" imgH="457200" progId="Equation.DSMT4">
                  <p:embed/>
                </p:oleObj>
              </mc:Choice>
              <mc:Fallback>
                <p:oleObj r:id="rId41" imgW="2438400" imgH="457200" progId="Equation.DSMT4">
                  <p:embed/>
                  <p:pic>
                    <p:nvPicPr>
                      <p:cNvPr id="0" name=""/>
                      <p:cNvPicPr/>
                      <p:nvPr/>
                    </p:nvPicPr>
                    <p:blipFill>
                      <a:blip r:embed="rId42"/>
                      <a:stretch>
                        <a:fillRect/>
                      </a:stretch>
                    </p:blipFill>
                    <p:spPr>
                      <a:xfrm>
                        <a:off x="3975735" y="3429000"/>
                        <a:ext cx="4192270" cy="793750"/>
                      </a:xfrm>
                      <a:prstGeom prst="rect">
                        <a:avLst/>
                      </a:prstGeom>
                      <a:noFill/>
                      <a:ln w="9525">
                        <a:noFill/>
                        <a:miter/>
                      </a:ln>
                    </p:spPr>
                  </p:pic>
                </p:oleObj>
              </mc:Fallback>
            </mc:AlternateContent>
          </a:graphicData>
        </a:graphic>
      </p:graphicFrame>
      <p:graphicFrame>
        <p:nvGraphicFramePr>
          <p:cNvPr id="3" name="对象 -2147482281"/>
          <p:cNvGraphicFramePr>
            <a:graphicFrameLocks noChangeAspect="1"/>
          </p:cNvGraphicFramePr>
          <p:nvPr>
            <p:extLst>
              <p:ext uri="{D42A27DB-BD31-4B8C-83A1-F6EECF244321}">
                <p14:modId xmlns:p14="http://schemas.microsoft.com/office/powerpoint/2010/main" val="2159648243"/>
              </p:ext>
            </p:extLst>
          </p:nvPr>
        </p:nvGraphicFramePr>
        <p:xfrm>
          <a:off x="4005387" y="4797152"/>
          <a:ext cx="4033520" cy="384810"/>
        </p:xfrm>
        <a:graphic>
          <a:graphicData uri="http://schemas.openxmlformats.org/presentationml/2006/ole">
            <mc:AlternateContent xmlns:mc="http://schemas.openxmlformats.org/markup-compatibility/2006">
              <mc:Choice xmlns:v="urn:schemas-microsoft-com:vml" Requires="v">
                <p:oleObj spid="_x0000_s75065" r:id="rId43" imgW="2209800" imgH="203200" progId="Equation.DSMT4">
                  <p:embed/>
                </p:oleObj>
              </mc:Choice>
              <mc:Fallback>
                <p:oleObj r:id="rId43" imgW="2209800" imgH="203200" progId="Equation.DSMT4">
                  <p:embed/>
                  <p:pic>
                    <p:nvPicPr>
                      <p:cNvPr id="0" name=""/>
                      <p:cNvPicPr/>
                      <p:nvPr/>
                    </p:nvPicPr>
                    <p:blipFill>
                      <a:blip r:embed="rId44"/>
                      <a:stretch>
                        <a:fillRect/>
                      </a:stretch>
                    </p:blipFill>
                    <p:spPr>
                      <a:xfrm>
                        <a:off x="4005387" y="4797152"/>
                        <a:ext cx="4033520" cy="384810"/>
                      </a:xfrm>
                      <a:prstGeom prst="rect">
                        <a:avLst/>
                      </a:prstGeom>
                      <a:noFill/>
                      <a:ln w="9525">
                        <a:noFill/>
                        <a:miter/>
                      </a:ln>
                    </p:spPr>
                  </p:pic>
                </p:oleObj>
              </mc:Fallback>
            </mc:AlternateContent>
          </a:graphicData>
        </a:graphic>
      </p:graphicFrame>
      <p:graphicFrame>
        <p:nvGraphicFramePr>
          <p:cNvPr id="93" name="对象 -2147482319"/>
          <p:cNvGraphicFramePr/>
          <p:nvPr>
            <p:extLst>
              <p:ext uri="{D42A27DB-BD31-4B8C-83A1-F6EECF244321}">
                <p14:modId xmlns:p14="http://schemas.microsoft.com/office/powerpoint/2010/main" val="2211891647"/>
              </p:ext>
            </p:extLst>
          </p:nvPr>
        </p:nvGraphicFramePr>
        <p:xfrm>
          <a:off x="4509443" y="5301208"/>
          <a:ext cx="789940" cy="314960"/>
        </p:xfrm>
        <a:graphic>
          <a:graphicData uri="http://schemas.openxmlformats.org/presentationml/2006/ole">
            <mc:AlternateContent xmlns:mc="http://schemas.openxmlformats.org/markup-compatibility/2006">
              <mc:Choice xmlns:v="urn:schemas-microsoft-com:vml" Requires="v">
                <p:oleObj spid="_x0000_s75066" r:id="rId45" imgW="393700" imgH="177165" progId="Equation.DSMT4">
                  <p:embed/>
                </p:oleObj>
              </mc:Choice>
              <mc:Fallback>
                <p:oleObj r:id="rId45" imgW="393700" imgH="177165" progId="Equation.DSMT4">
                  <p:embed/>
                  <p:pic>
                    <p:nvPicPr>
                      <p:cNvPr id="0" name=""/>
                      <p:cNvPicPr/>
                      <p:nvPr/>
                    </p:nvPicPr>
                    <p:blipFill>
                      <a:blip r:embed="rId6"/>
                      <a:stretch>
                        <a:fillRect/>
                      </a:stretch>
                    </p:blipFill>
                    <p:spPr>
                      <a:xfrm>
                        <a:off x="4509443" y="5301208"/>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165195644"/>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
        <p:nvSpPr>
          <p:cNvPr id="7"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r>
              <a:rPr lang="zh-CN" altLang="en-US" sz="2400" dirty="0">
                <a:latin typeface="Times New Roman" panose="02020603050405020304" pitchFamily="18" charset="0"/>
                <a:cs typeface="Times New Roman" panose="02020603050405020304" pitchFamily="18" charset="0"/>
              </a:rPr>
              <a:t>联立方程可归纳如下</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a:spcBef>
                <a:spcPts val="1800"/>
              </a:spcBef>
            </a:pPr>
            <a:r>
              <a:rPr lang="zh-CN" altLang="en-US" sz="2400" dirty="0" smtClean="0">
                <a:latin typeface="Times New Roman" panose="02020603050405020304" pitchFamily="18" charset="0"/>
                <a:cs typeface="Times New Roman" panose="02020603050405020304" pitchFamily="18" charset="0"/>
              </a:rPr>
              <a:t>其中，</a:t>
            </a:r>
            <a:r>
              <a:rPr lang="en-US" altLang="zh-CN" sz="2400" dirty="0" smtClean="0">
                <a:latin typeface="Times New Roman" panose="02020603050405020304" pitchFamily="18" charset="0"/>
                <a:cs typeface="Times New Roman" panose="02020603050405020304" pitchFamily="18" charset="0"/>
              </a:rPr>
              <a:t>option0holding</a:t>
            </a:r>
            <a:r>
              <a:rPr lang="zh-CN" altLang="en-US" sz="2400" dirty="0" smtClean="0">
                <a:latin typeface="Times New Roman" panose="02020603050405020304" pitchFamily="18" charset="0"/>
                <a:cs typeface="Times New Roman" panose="02020603050405020304" pitchFamily="18" charset="0"/>
              </a:rPr>
              <a:t>表示期初期权</a:t>
            </a:r>
            <a:r>
              <a:rPr lang="en-US" altLang="zh-CN" sz="2400" dirty="0" smtClean="0">
                <a:latin typeface="Times New Roman" panose="02020603050405020304" pitchFamily="18" charset="0"/>
                <a:cs typeface="Times New Roman" panose="02020603050405020304" pitchFamily="18" charset="0"/>
              </a:rPr>
              <a:t>A</a:t>
            </a:r>
            <a:r>
              <a:rPr lang="zh-CN" altLang="en-US" sz="2400" dirty="0" smtClean="0">
                <a:latin typeface="Times New Roman" panose="02020603050405020304" pitchFamily="18" charset="0"/>
                <a:cs typeface="Times New Roman" panose="02020603050405020304" pitchFamily="18" charset="0"/>
              </a:rPr>
              <a:t>持有量，</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为股票持有量，</a:t>
            </a:r>
            <a:r>
              <a:rPr lang="en-US" altLang="zh-CN" sz="2400" dirty="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表示股票持有量的增加值，</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stockholding(-1)</a:t>
            </a:r>
            <a:r>
              <a:rPr lang="zh-CN" altLang="en-US" sz="2400" dirty="0" smtClean="0">
                <a:latin typeface="Times New Roman" panose="02020603050405020304" pitchFamily="18" charset="0"/>
                <a:cs typeface="Times New Roman" panose="02020603050405020304" pitchFamily="18" charset="0"/>
              </a:rPr>
              <a:t>表示前一期的股票</a:t>
            </a:r>
            <a:r>
              <a:rPr lang="zh-CN" altLang="en-US" sz="2400" dirty="0">
                <a:latin typeface="Times New Roman" panose="02020603050405020304" pitchFamily="18" charset="0"/>
                <a:cs typeface="Times New Roman" panose="02020603050405020304" pitchFamily="18" charset="0"/>
              </a:rPr>
              <a:t>持有</a:t>
            </a:r>
            <a:r>
              <a:rPr lang="zh-CN" altLang="en-US" sz="2400" dirty="0" smtClean="0">
                <a:latin typeface="Times New Roman" panose="02020603050405020304" pitchFamily="18" charset="0"/>
                <a:cs typeface="Times New Roman" panose="02020603050405020304" pitchFamily="18" charset="0"/>
              </a:rPr>
              <a:t>量。</a:t>
            </a:r>
            <a:endParaRPr sz="2400"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841080837"/>
              </p:ext>
            </p:extLst>
          </p:nvPr>
        </p:nvGraphicFramePr>
        <p:xfrm>
          <a:off x="5999163" y="1677988"/>
          <a:ext cx="5892800" cy="935037"/>
        </p:xfrm>
        <a:graphic>
          <a:graphicData uri="http://schemas.openxmlformats.org/presentationml/2006/ole">
            <mc:AlternateContent xmlns:mc="http://schemas.openxmlformats.org/markup-compatibility/2006">
              <mc:Choice xmlns:v="urn:schemas-microsoft-com:vml" Requires="v">
                <p:oleObj spid="_x0000_s71744" name="Equation" r:id="rId3" imgW="4597200" imgH="711000" progId="Equation.DSMT4">
                  <p:embed/>
                </p:oleObj>
              </mc:Choice>
              <mc:Fallback>
                <p:oleObj name="Equation" r:id="rId3" imgW="4597200" imgH="711000" progId="Equation.DSMT4">
                  <p:embed/>
                  <p:pic>
                    <p:nvPicPr>
                      <p:cNvPr id="0" name="Object 4"/>
                      <p:cNvPicPr>
                        <a:picLocks noChangeAspect="1" noChangeArrowheads="1"/>
                      </p:cNvPicPr>
                      <p:nvPr/>
                    </p:nvPicPr>
                    <p:blipFill>
                      <a:blip r:embed="rId4"/>
                      <a:srcRect/>
                      <a:stretch>
                        <a:fillRect/>
                      </a:stretch>
                    </p:blipFill>
                    <p:spPr bwMode="auto">
                      <a:xfrm>
                        <a:off x="5999163" y="1677988"/>
                        <a:ext cx="5892800" cy="935037"/>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387464384"/>
              </p:ext>
            </p:extLst>
          </p:nvPr>
        </p:nvGraphicFramePr>
        <p:xfrm>
          <a:off x="385763" y="1773238"/>
          <a:ext cx="4038600" cy="935037"/>
        </p:xfrm>
        <a:graphic>
          <a:graphicData uri="http://schemas.openxmlformats.org/presentationml/2006/ole">
            <mc:AlternateContent xmlns:mc="http://schemas.openxmlformats.org/markup-compatibility/2006">
              <mc:Choice xmlns:v="urn:schemas-microsoft-com:vml" Requires="v">
                <p:oleObj spid="_x0000_s71745" name="Equation" r:id="rId5" imgW="3035160" imgH="685800" progId="Equation.DSMT4">
                  <p:embed/>
                </p:oleObj>
              </mc:Choice>
              <mc:Fallback>
                <p:oleObj name="Equation" r:id="rId5" imgW="3035160" imgH="685800" progId="Equation.DSMT4">
                  <p:embed/>
                  <p:pic>
                    <p:nvPicPr>
                      <p:cNvPr id="0" name="对象 9"/>
                      <p:cNvPicPr>
                        <a:picLocks noChangeAspect="1" noChangeArrowheads="1"/>
                      </p:cNvPicPr>
                      <p:nvPr/>
                    </p:nvPicPr>
                    <p:blipFill>
                      <a:blip r:embed="rId6"/>
                      <a:srcRect/>
                      <a:stretch>
                        <a:fillRect/>
                      </a:stretch>
                    </p:blipFill>
                    <p:spPr bwMode="auto">
                      <a:xfrm>
                        <a:off x="385763" y="1773238"/>
                        <a:ext cx="4038600" cy="935037"/>
                      </a:xfrm>
                      <a:prstGeom prst="rect">
                        <a:avLst/>
                      </a:prstGeom>
                      <a:noFill/>
                      <a:ln>
                        <a:noFill/>
                      </a:ln>
                    </p:spPr>
                  </p:pic>
                </p:oleObj>
              </mc:Fallback>
            </mc:AlternateContent>
          </a:graphicData>
        </a:graphic>
      </p:graphicFrame>
      <p:sp>
        <p:nvSpPr>
          <p:cNvPr id="12" name="右箭头 11"/>
          <p:cNvSpPr/>
          <p:nvPr/>
        </p:nvSpPr>
        <p:spPr>
          <a:xfrm>
            <a:off x="4653459" y="1965511"/>
            <a:ext cx="1080120" cy="360040"/>
          </a:xfrm>
          <a:prstGeom prst="rightArrow">
            <a:avLst/>
          </a:prstGeom>
          <a:solidFill>
            <a:schemeClr val="accent5">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69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275" y="3545633"/>
            <a:ext cx="7326443"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549003" y="4222654"/>
            <a:ext cx="2053767"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Python</a:t>
            </a:r>
            <a:r>
              <a:rPr lang="zh-CN" altLang="en-US" sz="2400" b="1" dirty="0" smtClean="0">
                <a:latin typeface="Times New Roman" panose="02020603050405020304" pitchFamily="18" charset="0"/>
                <a:cs typeface="Times New Roman" panose="02020603050405020304" pitchFamily="18" charset="0"/>
              </a:rPr>
              <a:t>实现：</a:t>
            </a:r>
            <a:endParaRPr lang="zh-CN" altLang="en-US" sz="2400" b="1" dirty="0"/>
          </a:p>
        </p:txBody>
      </p:sp>
    </p:spTree>
    <p:extLst>
      <p:ext uri="{BB962C8B-B14F-4D97-AF65-F5344CB8AC3E}">
        <p14:creationId xmlns:p14="http://schemas.microsoft.com/office/powerpoint/2010/main" val="2371192932"/>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149403" y="279184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期权平价公式套利策略</a:t>
            </a:r>
          </a:p>
        </p:txBody>
      </p:sp>
      <p:sp>
        <p:nvSpPr>
          <p:cNvPr id="26" name="圆角矩形 25"/>
          <p:cNvSpPr/>
          <p:nvPr/>
        </p:nvSpPr>
        <p:spPr>
          <a:xfrm>
            <a:off x="4147812" y="4093841"/>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zh-CN" sz="2600" b="1" dirty="0" smtClean="0">
                <a:solidFill>
                  <a:schemeClr val="tx1"/>
                </a:solidFill>
                <a:latin typeface="微软雅黑" panose="020B0503020204020204" pitchFamily="34" charset="-122"/>
                <a:ea typeface="微软雅黑" panose="020B0503020204020204" pitchFamily="34" charset="-122"/>
              </a:rPr>
              <a:t>期权</a:t>
            </a:r>
            <a:r>
              <a:rPr lang="zh-CN" altLang="en-US" sz="2600" b="1" dirty="0" smtClean="0">
                <a:solidFill>
                  <a:schemeClr val="tx1"/>
                </a:solidFill>
                <a:latin typeface="微软雅黑" panose="020B0503020204020204" pitchFamily="34" charset="-122"/>
                <a:ea typeface="微软雅黑" panose="020B0503020204020204" pitchFamily="34" charset="-122"/>
              </a:rPr>
              <a:t>希腊值的动态对冲策略</a:t>
            </a:r>
            <a:endParaRPr lang="zh-CN" altLang="zh-CN"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4306562" y="419702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nvSpPr>
        <p:spPr>
          <a:xfrm>
            <a:off x="4322441" y="287915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圆角矩形 16"/>
          <p:cNvSpPr/>
          <p:nvPr/>
        </p:nvSpPr>
        <p:spPr>
          <a:xfrm>
            <a:off x="4149403" y="1484784"/>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altLang="zh-CN" sz="2600" b="1" dirty="0" err="1" smtClean="0">
                <a:solidFill>
                  <a:schemeClr val="tx1"/>
                </a:solidFill>
                <a:latin typeface="微软雅黑" panose="020B0503020204020204" pitchFamily="34" charset="-122"/>
                <a:ea typeface="微软雅黑" panose="020B0503020204020204" pitchFamily="34" charset="-122"/>
              </a:rPr>
              <a:t>期权</a:t>
            </a:r>
            <a:r>
              <a:rPr lang="zh-CN" altLang="en-US" sz="2600" b="1" dirty="0" smtClean="0">
                <a:solidFill>
                  <a:schemeClr val="tx1"/>
                </a:solidFill>
                <a:latin typeface="微软雅黑" panose="020B0503020204020204" pitchFamily="34" charset="-122"/>
                <a:ea typeface="微软雅黑" panose="020B0503020204020204" pitchFamily="34" charset="-122"/>
              </a:rPr>
              <a:t>风险对冲恒等式</a:t>
            </a:r>
            <a:endParaRPr altLang="zh-CN" sz="2600" b="1" dirty="0">
              <a:solidFill>
                <a:schemeClr val="tx1"/>
              </a:solidFill>
              <a:latin typeface="微软雅黑" panose="020B0503020204020204" pitchFamily="34" charset="-122"/>
              <a:ea typeface="微软雅黑" panose="020B0503020204020204" pitchFamily="34" charset="-122"/>
            </a:endParaRPr>
          </a:p>
        </p:txBody>
      </p:sp>
      <p:sp>
        <p:nvSpPr>
          <p:cNvPr id="18" name="椭圆 17"/>
          <p:cNvSpPr/>
          <p:nvPr/>
        </p:nvSpPr>
        <p:spPr>
          <a:xfrm>
            <a:off x="4322441" y="1556222"/>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600"/>
              </a:spcBef>
            </a:pPr>
            <a:r>
              <a:rPr lang="en-US" sz="1800" b="1" dirty="0" smtClean="0">
                <a:latin typeface="Times New Roman" panose="02020603050405020304" pitchFamily="18" charset="0"/>
                <a:cs typeface="Times New Roman" panose="02020603050405020304" pitchFamily="18" charset="0"/>
                <a:sym typeface="+mn-ea"/>
              </a:rPr>
              <a:t>    </a:t>
            </a:r>
            <a:r>
              <a:rPr lang="en-US" sz="1800" b="1" dirty="0">
                <a:latin typeface="Times New Roman" panose="02020603050405020304" pitchFamily="18" charset="0"/>
                <a:cs typeface="Times New Roman" panose="02020603050405020304" pitchFamily="18" charset="0"/>
                <a:sym typeface="+mn-ea"/>
              </a:rPr>
              <a:t>1. </a:t>
            </a:r>
            <a:r>
              <a:rPr sz="1800" b="1" dirty="0" err="1">
                <a:latin typeface="Times New Roman" panose="02020603050405020304" pitchFamily="18" charset="0"/>
                <a:cs typeface="Times New Roman" panose="02020603050405020304" pitchFamily="18" charset="0"/>
                <a:sym typeface="+mn-ea"/>
              </a:rPr>
              <a:t>样本选取</a:t>
            </a:r>
            <a:endParaRPr sz="1800" b="1" dirty="0">
              <a:latin typeface="Times New Roman" panose="02020603050405020304" pitchFamily="18" charset="0"/>
              <a:cs typeface="Times New Roman" panose="02020603050405020304" pitchFamily="18" charset="0"/>
              <a:sym typeface="+mn-ea"/>
            </a:endParaRPr>
          </a:p>
          <a:p>
            <a:pPr latinLnBrk="0">
              <a:lnSpc>
                <a:spcPct val="13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本策略选取上证</a:t>
            </a:r>
            <a:r>
              <a:rPr lang="en-US" sz="1800" dirty="0" smtClean="0">
                <a:latin typeface="Times New Roman" panose="02020603050405020304" pitchFamily="18" charset="0"/>
                <a:cs typeface="Times New Roman" panose="02020603050405020304" pitchFamily="18" charset="0"/>
              </a:rPr>
              <a:t>100</a:t>
            </a:r>
            <a:r>
              <a:rPr sz="1800" dirty="0" smtClean="0">
                <a:latin typeface="Times New Roman" panose="02020603050405020304" pitchFamily="18" charset="0"/>
                <a:cs typeface="Times New Roman" panose="02020603050405020304" pitchFamily="18" charset="0"/>
              </a:rPr>
              <a:t>指数作为投资标的资产</a:t>
            </a:r>
            <a:r>
              <a:rPr sz="1800" dirty="0" smtClean="0">
                <a:latin typeface="Times New Roman" panose="02020603050405020304" pitchFamily="18" charset="0"/>
                <a:cs typeface="Times New Roman" panose="02020603050405020304" pitchFamily="18" charset="0"/>
              </a:rPr>
              <a:t>，回测区间为</a:t>
            </a:r>
            <a:r>
              <a:rPr sz="1800" dirty="0" smtClean="0">
                <a:latin typeface="Times New Roman" panose="02020603050405020304" pitchFamily="18" charset="0"/>
                <a:cs typeface="Times New Roman" panose="02020603050405020304" pitchFamily="18" charset="0"/>
              </a:rPr>
              <a:t>20</a:t>
            </a:r>
            <a:r>
              <a:rPr lang="en-US" sz="1800" dirty="0" smtClean="0">
                <a:latin typeface="Times New Roman" panose="02020603050405020304" pitchFamily="18" charset="0"/>
                <a:cs typeface="Times New Roman" panose="02020603050405020304" pitchFamily="18" charset="0"/>
              </a:rPr>
              <a:t>20</a:t>
            </a:r>
            <a:r>
              <a:rPr sz="1800" dirty="0" smtClean="0">
                <a:latin typeface="Times New Roman" panose="02020603050405020304" pitchFamily="18" charset="0"/>
                <a:cs typeface="Times New Roman" panose="02020603050405020304" pitchFamily="18" charset="0"/>
              </a:rPr>
              <a:t>年</a:t>
            </a:r>
            <a:r>
              <a:rPr lang="en-US" sz="1800" dirty="0" smtClean="0">
                <a:latin typeface="Times New Roman" panose="02020603050405020304" pitchFamily="18" charset="0"/>
                <a:cs typeface="Times New Roman" panose="02020603050405020304" pitchFamily="18" charset="0"/>
              </a:rPr>
              <a:t>1</a:t>
            </a:r>
            <a:r>
              <a:rPr sz="1800" dirty="0" smtClean="0">
                <a:latin typeface="Times New Roman" panose="02020603050405020304" pitchFamily="18" charset="0"/>
                <a:cs typeface="Times New Roman" panose="02020603050405020304" pitchFamily="18" charset="0"/>
              </a:rPr>
              <a:t>月</a:t>
            </a:r>
            <a:r>
              <a:rPr lang="en-US" sz="1800" dirty="0" smtClean="0">
                <a:latin typeface="Times New Roman" panose="02020603050405020304" pitchFamily="18" charset="0"/>
                <a:cs typeface="Times New Roman" panose="02020603050405020304" pitchFamily="18" charset="0"/>
              </a:rPr>
              <a:t>2</a:t>
            </a:r>
            <a:r>
              <a:rPr sz="1800" dirty="0" smtClean="0">
                <a:latin typeface="Times New Roman" panose="02020603050405020304" pitchFamily="18" charset="0"/>
                <a:cs typeface="Times New Roman" panose="02020603050405020304" pitchFamily="18" charset="0"/>
              </a:rPr>
              <a:t>日至202</a:t>
            </a:r>
            <a:r>
              <a:rPr lang="en-US" sz="1800" dirty="0" smtClean="0">
                <a:latin typeface="Times New Roman" panose="02020603050405020304" pitchFamily="18" charset="0"/>
                <a:cs typeface="Times New Roman" panose="02020603050405020304" pitchFamily="18" charset="0"/>
              </a:rPr>
              <a:t>2</a:t>
            </a:r>
            <a:r>
              <a:rPr sz="1800" dirty="0" smtClean="0">
                <a:latin typeface="Times New Roman" panose="02020603050405020304" pitchFamily="18" charset="0"/>
                <a:cs typeface="Times New Roman" panose="02020603050405020304" pitchFamily="18" charset="0"/>
              </a:rPr>
              <a:t>年</a:t>
            </a:r>
            <a:r>
              <a:rPr lang="en-US" sz="1800" dirty="0" smtClean="0">
                <a:latin typeface="Times New Roman" panose="02020603050405020304" pitchFamily="18" charset="0"/>
                <a:cs typeface="Times New Roman" panose="02020603050405020304" pitchFamily="18" charset="0"/>
              </a:rPr>
              <a:t>12</a:t>
            </a:r>
            <a:r>
              <a:rPr sz="1800" dirty="0" smtClean="0">
                <a:latin typeface="Times New Roman" panose="02020603050405020304" pitchFamily="18" charset="0"/>
                <a:cs typeface="Times New Roman" panose="02020603050405020304" pitchFamily="18" charset="0"/>
              </a:rPr>
              <a:t>月</a:t>
            </a:r>
            <a:r>
              <a:rPr lang="en-US" sz="1800" dirty="0" smtClean="0">
                <a:latin typeface="Times New Roman" panose="02020603050405020304" pitchFamily="18" charset="0"/>
                <a:cs typeface="Times New Roman" panose="02020603050405020304" pitchFamily="18" charset="0"/>
              </a:rPr>
              <a:t>9</a:t>
            </a:r>
            <a:r>
              <a:rPr sz="1800" dirty="0" smtClean="0">
                <a:latin typeface="Times New Roman" panose="02020603050405020304" pitchFamily="18" charset="0"/>
                <a:cs typeface="Times New Roman" panose="02020603050405020304" pitchFamily="18" charset="0"/>
              </a:rPr>
              <a:t>日</a:t>
            </a:r>
            <a:r>
              <a:rPr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共</a:t>
            </a:r>
            <a:r>
              <a:rPr lang="en-US" sz="1800" dirty="0" smtClean="0">
                <a:latin typeface="Times New Roman" panose="02020603050405020304" pitchFamily="18" charset="0"/>
                <a:cs typeface="Times New Roman" panose="02020603050405020304" pitchFamily="18" charset="0"/>
              </a:rPr>
              <a:t>713</a:t>
            </a:r>
            <a:r>
              <a:rPr sz="1800" dirty="0" smtClean="0">
                <a:latin typeface="Times New Roman" panose="02020603050405020304" pitchFamily="18" charset="0"/>
                <a:cs typeface="Times New Roman" panose="02020603050405020304" pitchFamily="18" charset="0"/>
              </a:rPr>
              <a:t>个交易日</a:t>
            </a:r>
            <a:r>
              <a:rPr sz="1800" dirty="0" smtClean="0">
                <a:latin typeface="Times New Roman" panose="02020603050405020304" pitchFamily="18" charset="0"/>
                <a:cs typeface="Times New Roman" panose="02020603050405020304" pitchFamily="18" charset="0"/>
              </a:rPr>
              <a:t>，图</a:t>
            </a:r>
            <a:r>
              <a:rPr lang="en-US" altLang="zh-CN" sz="1800" dirty="0" smtClean="0">
                <a:latin typeface="Times New Roman" panose="02020603050405020304" pitchFamily="18" charset="0"/>
                <a:cs typeface="Times New Roman" panose="02020603050405020304" pitchFamily="18" charset="0"/>
              </a:rPr>
              <a:t>8-</a:t>
            </a:r>
            <a:r>
              <a:rPr sz="1800" dirty="0" smtClean="0">
                <a:latin typeface="Times New Roman" panose="02020603050405020304" pitchFamily="18" charset="0"/>
                <a:cs typeface="Times New Roman" panose="02020603050405020304" pitchFamily="18" charset="0"/>
              </a:rPr>
              <a:t>9</a:t>
            </a:r>
            <a:r>
              <a:rPr sz="1800" dirty="0" smtClean="0">
                <a:latin typeface="Times New Roman" panose="02020603050405020304" pitchFamily="18" charset="0"/>
                <a:cs typeface="Times New Roman" panose="02020603050405020304" pitchFamily="18" charset="0"/>
              </a:rPr>
              <a:t>展示回测区间内现货价格的走势</a:t>
            </a:r>
            <a:r>
              <a:rPr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可见上证</a:t>
            </a:r>
            <a:r>
              <a:rPr lang="en-US" sz="1800" dirty="0" smtClean="0">
                <a:latin typeface="Times New Roman" panose="02020603050405020304" pitchFamily="18" charset="0"/>
                <a:cs typeface="Times New Roman" panose="02020603050405020304" pitchFamily="18" charset="0"/>
              </a:rPr>
              <a:t>100</a:t>
            </a:r>
            <a:r>
              <a:rPr sz="1800" dirty="0" smtClean="0">
                <a:latin typeface="Times New Roman" panose="02020603050405020304" pitchFamily="18" charset="0"/>
                <a:cs typeface="Times New Roman" panose="02020603050405020304" pitchFamily="18" charset="0"/>
              </a:rPr>
              <a:t>指数在样本区间内出现多次大幅回撤</a:t>
            </a:r>
            <a:r>
              <a:rPr sz="1800" dirty="0" smtClean="0">
                <a:latin typeface="Times New Roman" panose="02020603050405020304" pitchFamily="18" charset="0"/>
                <a:cs typeface="Times New Roman" panose="02020603050405020304" pitchFamily="18" charset="0"/>
              </a:rPr>
              <a:t>，波动率较高</a:t>
            </a:r>
            <a:r>
              <a:rPr sz="1800" dirty="0" smtClean="0">
                <a:latin typeface="Times New Roman" panose="02020603050405020304" pitchFamily="18" charset="0"/>
                <a:cs typeface="Times New Roman" panose="02020603050405020304" pitchFamily="18" charset="0"/>
              </a:rPr>
              <a:t>。设置期权的执行价为</a:t>
            </a:r>
            <a:r>
              <a:rPr lang="en-US" sz="1800" dirty="0" smtClean="0">
                <a:latin typeface="Times New Roman" panose="02020603050405020304" pitchFamily="18" charset="0"/>
                <a:cs typeface="Times New Roman" panose="02020603050405020304" pitchFamily="18" charset="0"/>
              </a:rPr>
              <a:t>68</a:t>
            </a:r>
            <a:r>
              <a:rPr sz="1800" dirty="0" smtClean="0">
                <a:latin typeface="Times New Roman" panose="02020603050405020304" pitchFamily="18" charset="0"/>
                <a:cs typeface="Times New Roman" panose="02020603050405020304" pitchFamily="18" charset="0"/>
              </a:rPr>
              <a:t>00</a:t>
            </a:r>
            <a:r>
              <a:rPr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看涨虚值期权执行价为标的资产</a:t>
            </a:r>
            <a:r>
              <a:rPr lang="zh-CN" altLang="en-US" sz="1800" dirty="0" smtClean="0">
                <a:latin typeface="Times New Roman" panose="02020603050405020304" pitchFamily="18" charset="0"/>
                <a:cs typeface="Times New Roman" panose="02020603050405020304" pitchFamily="18" charset="0"/>
              </a:rPr>
              <a:t>减</a:t>
            </a:r>
            <a:r>
              <a:rPr sz="1800" dirty="0" smtClean="0">
                <a:latin typeface="Times New Roman" panose="02020603050405020304" pitchFamily="18" charset="0"/>
                <a:cs typeface="Times New Roman" panose="02020603050405020304" pitchFamily="18" charset="0"/>
              </a:rPr>
              <a:t>5</a:t>
            </a:r>
            <a:r>
              <a:rPr sz="1800" dirty="0" smtClean="0">
                <a:latin typeface="Times New Roman" panose="02020603050405020304" pitchFamily="18" charset="0"/>
                <a:cs typeface="Times New Roman" panose="02020603050405020304" pitchFamily="18" charset="0"/>
              </a:rPr>
              <a:t>，看涨实值期权执行价为标的资产加10，无风险利率设为1.5</a:t>
            </a:r>
            <a:r>
              <a:rPr sz="18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smtClean="0">
                <a:latin typeface="Times New Roman" panose="02020603050405020304" pitchFamily="18" charset="0"/>
                <a:cs typeface="Times New Roman" panose="02020603050405020304" pitchFamily="18" charset="0"/>
              </a:rPr>
              <a:t>A</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smtClean="0">
                <a:latin typeface="Times New Roman" panose="02020603050405020304" pitchFamily="18" charset="0"/>
                <a:cs typeface="Times New Roman" panose="02020603050405020304" pitchFamily="18" charset="0"/>
              </a:rPr>
              <a:t>B</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smtClean="0">
                <a:latin typeface="Times New Roman" panose="02020603050405020304" pitchFamily="18" charset="0"/>
                <a:cs typeface="Times New Roman" panose="02020603050405020304" pitchFamily="18" charset="0"/>
              </a:rPr>
              <a:t>C</a:t>
            </a:r>
            <a:r>
              <a:rPr lang="zh-CN" altLang="en-US" sz="1800" dirty="0" smtClean="0">
                <a:latin typeface="Times New Roman" panose="02020603050405020304" pitchFamily="18" charset="0"/>
                <a:cs typeface="Times New Roman" panose="02020603050405020304" pitchFamily="18" charset="0"/>
              </a:rPr>
              <a:t>的</a:t>
            </a:r>
            <a:r>
              <a:rPr sz="1800" dirty="0" err="1" smtClean="0">
                <a:latin typeface="Times New Roman" panose="02020603050405020304" pitchFamily="18" charset="0"/>
                <a:cs typeface="Times New Roman" panose="02020603050405020304" pitchFamily="18" charset="0"/>
              </a:rPr>
              <a:t>波动率</a:t>
            </a:r>
            <a:r>
              <a:rPr lang="zh-CN" altLang="en-US" sz="1800" dirty="0" smtClean="0">
                <a:latin typeface="Times New Roman" panose="02020603050405020304" pitchFamily="18" charset="0"/>
                <a:cs typeface="Times New Roman" panose="02020603050405020304" pitchFamily="18" charset="0"/>
              </a:rPr>
              <a:t>分别</a:t>
            </a:r>
            <a:r>
              <a:rPr sz="1800" dirty="0" smtClean="0">
                <a:latin typeface="Times New Roman" panose="02020603050405020304" pitchFamily="18" charset="0"/>
                <a:cs typeface="Times New Roman" panose="02020603050405020304" pitchFamily="18" charset="0"/>
              </a:rPr>
              <a:t>设为</a:t>
            </a:r>
            <a:r>
              <a:rPr sz="1800" dirty="0" smtClean="0">
                <a:latin typeface="Times New Roman" panose="02020603050405020304" pitchFamily="18" charset="0"/>
                <a:cs typeface="Times New Roman" panose="02020603050405020304" pitchFamily="18" charset="0"/>
              </a:rPr>
              <a:t>15</a:t>
            </a:r>
            <a:r>
              <a:rPr sz="18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12%</a:t>
            </a:r>
            <a:r>
              <a:rPr lang="zh-CN" altLang="en-US" sz="1800" dirty="0" smtClean="0">
                <a:latin typeface="Times New Roman" panose="02020603050405020304" pitchFamily="18" charset="0"/>
                <a:cs typeface="Times New Roman" panose="02020603050405020304" pitchFamily="18" charset="0"/>
              </a:rPr>
              <a:t>和</a:t>
            </a:r>
            <a:r>
              <a:rPr lang="en-US" altLang="zh-CN" sz="1800" dirty="0" smtClean="0">
                <a:latin typeface="Times New Roman" panose="02020603050405020304" pitchFamily="18" charset="0"/>
                <a:cs typeface="Times New Roman" panose="02020603050405020304" pitchFamily="18" charset="0"/>
              </a:rPr>
              <a:t>40%</a:t>
            </a:r>
            <a:r>
              <a:rPr sz="1800" dirty="0" smtClean="0">
                <a:latin typeface="Times New Roman" panose="02020603050405020304" pitchFamily="18" charset="0"/>
                <a:cs typeface="Times New Roman" panose="02020603050405020304" pitchFamily="18" charset="0"/>
              </a:rPr>
              <a:t>，起初期权</a:t>
            </a:r>
            <a:r>
              <a:rPr sz="1800" dirty="0" smtClean="0">
                <a:latin typeface="Times New Roman" panose="02020603050405020304" pitchFamily="18" charset="0"/>
                <a:cs typeface="Times New Roman" panose="02020603050405020304" pitchFamily="18" charset="0"/>
              </a:rPr>
              <a:t>0的持有为1000，初始本金为200000。</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710" y="3140968"/>
            <a:ext cx="652695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744267"/>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70397"/>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2. </a:t>
            </a:r>
            <a:r>
              <a:rPr sz="1800" b="1" dirty="0" err="1" smtClean="0">
                <a:latin typeface="Times New Roman" panose="02020603050405020304" pitchFamily="18" charset="0"/>
                <a:cs typeface="Times New Roman" panose="02020603050405020304" pitchFamily="18" charset="0"/>
                <a:sym typeface="+mn-ea"/>
              </a:rPr>
              <a:t>两期权+现货的</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对冲</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假设市场交易者最初拥有一个现货与期权</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的投资组合，现在采用两个期权+现货希腊字母动态对冲的方式在每天收盘时对冲3个希腊值，使组合同时达到</a:t>
            </a:r>
            <a:r>
              <a:rPr lang="zh-CN" sz="1800" dirty="0" smtClean="0">
                <a:latin typeface="Times New Roman" panose="02020603050405020304" pitchFamily="18" charset="0"/>
                <a:cs typeface="Times New Roman" panose="02020603050405020304" pitchFamily="18" charset="0"/>
              </a:rPr>
              <a:t>三希腊字母</a:t>
            </a:r>
            <a:r>
              <a:rPr sz="1800" dirty="0" smtClean="0">
                <a:latin typeface="Times New Roman" panose="02020603050405020304" pitchFamily="18" charset="0"/>
                <a:cs typeface="Times New Roman" panose="02020603050405020304" pitchFamily="18" charset="0"/>
              </a:rPr>
              <a:t>中性状态。期权对冲量和标的资产对冲量如</a:t>
            </a:r>
            <a:r>
              <a:rPr lang="zh-CN" sz="1800" dirty="0" smtClean="0">
                <a:latin typeface="Times New Roman" panose="02020603050405020304" pitchFamily="18" charset="0"/>
                <a:cs typeface="Times New Roman" panose="02020603050405020304" pitchFamily="18" charset="0"/>
              </a:rPr>
              <a:t>下图</a:t>
            </a:r>
            <a:r>
              <a:rPr sz="1800" dirty="0" smtClean="0">
                <a:latin typeface="Times New Roman" panose="02020603050405020304" pitchFamily="18" charset="0"/>
                <a:cs typeface="Times New Roman" panose="02020603050405020304" pitchFamily="18" charset="0"/>
              </a:rPr>
              <a:t>所示，W1表示看涨虚值期权的持有量，W2表示看涨实值期权的持有量，WS表示现货持有量；小于0代表卖出期权或者现货进行对冲，大于0表示买入期权或现货进行对冲。</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3869224796"/>
              </p:ext>
            </p:extLst>
          </p:nvPr>
        </p:nvGraphicFramePr>
        <p:xfrm>
          <a:off x="2222817" y="1268760"/>
          <a:ext cx="863600" cy="314960"/>
        </p:xfrm>
        <a:graphic>
          <a:graphicData uri="http://schemas.openxmlformats.org/presentationml/2006/ole">
            <mc:AlternateContent xmlns:mc="http://schemas.openxmlformats.org/markup-compatibility/2006">
              <mc:Choice xmlns:v="urn:schemas-microsoft-com:vml" Requires="v">
                <p:oleObj spid="_x0000_s66748"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222281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3746124730"/>
              </p:ext>
            </p:extLst>
          </p:nvPr>
        </p:nvGraphicFramePr>
        <p:xfrm>
          <a:off x="3933379" y="1268760"/>
          <a:ext cx="789940" cy="314960"/>
        </p:xfrm>
        <a:graphic>
          <a:graphicData uri="http://schemas.openxmlformats.org/presentationml/2006/ole">
            <mc:AlternateContent xmlns:mc="http://schemas.openxmlformats.org/markup-compatibility/2006">
              <mc:Choice xmlns:v="urn:schemas-microsoft-com:vml" Requires="v">
                <p:oleObj spid="_x0000_s66749"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3933379"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1173738192"/>
              </p:ext>
            </p:extLst>
          </p:nvPr>
        </p:nvGraphicFramePr>
        <p:xfrm>
          <a:off x="3141291" y="1268760"/>
          <a:ext cx="713740" cy="361315"/>
        </p:xfrm>
        <a:graphic>
          <a:graphicData uri="http://schemas.openxmlformats.org/presentationml/2006/ole">
            <mc:AlternateContent xmlns:mc="http://schemas.openxmlformats.org/markup-compatibility/2006">
              <mc:Choice xmlns:v="urn:schemas-microsoft-com:vml" Requires="v">
                <p:oleObj spid="_x0000_s66750"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3141291" y="1268760"/>
                        <a:ext cx="713740" cy="361315"/>
                      </a:xfrm>
                      <a:prstGeom prst="rect">
                        <a:avLst/>
                      </a:prstGeom>
                      <a:noFill/>
                      <a:ln w="9525">
                        <a:noFill/>
                        <a:miter/>
                      </a:ln>
                    </p:spPr>
                  </p:pic>
                </p:oleObj>
              </mc:Fallback>
            </mc:AlternateContent>
          </a:graphicData>
        </a:graphic>
      </p:graphicFrame>
      <p:graphicFrame>
        <p:nvGraphicFramePr>
          <p:cNvPr id="2" name="对象 -2147482275"/>
          <p:cNvGraphicFramePr/>
          <p:nvPr/>
        </p:nvGraphicFramePr>
        <p:xfrm>
          <a:off x="4437380" y="1700530"/>
          <a:ext cx="322580" cy="304800"/>
        </p:xfrm>
        <a:graphic>
          <a:graphicData uri="http://schemas.openxmlformats.org/presentationml/2006/ole">
            <mc:AlternateContent xmlns:mc="http://schemas.openxmlformats.org/markup-compatibility/2006">
              <mc:Choice xmlns:v="urn:schemas-microsoft-com:vml" Requires="v">
                <p:oleObj spid="_x0000_s66751" r:id="rId9" imgW="177165" imgH="228600" progId="Equation.DSMT4">
                  <p:embed/>
                </p:oleObj>
              </mc:Choice>
              <mc:Fallback>
                <p:oleObj r:id="rId9" imgW="177165" imgH="228600" progId="Equation.DSMT4">
                  <p:embed/>
                  <p:pic>
                    <p:nvPicPr>
                      <p:cNvPr id="0" name=""/>
                      <p:cNvPicPr/>
                      <p:nvPr/>
                    </p:nvPicPr>
                    <p:blipFill>
                      <a:blip r:embed="rId10"/>
                      <a:stretch>
                        <a:fillRect/>
                      </a:stretch>
                    </p:blipFill>
                    <p:spPr>
                      <a:xfrm>
                        <a:off x="4437380" y="1700530"/>
                        <a:ext cx="322580" cy="304800"/>
                      </a:xfrm>
                      <a:prstGeom prst="rect">
                        <a:avLst/>
                      </a:prstGeom>
                      <a:noFill/>
                      <a:ln w="9525">
                        <a:noFill/>
                        <a:miter/>
                      </a:ln>
                    </p:spPr>
                  </p:pic>
                </p:oleObj>
              </mc:Fallback>
            </mc:AlternateContent>
          </a:graphicData>
        </a:graphic>
      </p:graphicFrame>
      <p:sp>
        <p:nvSpPr>
          <p:cNvPr id="3" name="文本框 2"/>
          <p:cNvSpPr txBox="1"/>
          <p:nvPr/>
        </p:nvSpPr>
        <p:spPr>
          <a:xfrm>
            <a:off x="404987" y="3861048"/>
            <a:ext cx="4464496" cy="2308324"/>
          </a:xfrm>
          <a:prstGeom prst="rect">
            <a:avLst/>
          </a:prstGeom>
          <a:noFill/>
          <a:ln>
            <a:solidFill>
              <a:srgbClr val="C00000"/>
            </a:solidFill>
          </a:ln>
        </p:spPr>
        <p:txBody>
          <a:bodyPr wrap="square" rtlCol="0" anchor="t">
            <a:spAutoFit/>
          </a:bodyPr>
          <a:lstStyle/>
          <a:p>
            <a:pPr latinLnBrk="0">
              <a:lnSpc>
                <a:spcPct val="150000"/>
              </a:lnSpc>
              <a:spcBef>
                <a:spcPts val="0"/>
              </a:spcBef>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结合现货价格走势可见，在</a:t>
            </a:r>
            <a:r>
              <a:rPr sz="1600" dirty="0" smtClean="0">
                <a:latin typeface="Times New Roman" panose="02020603050405020304" pitchFamily="18" charset="0"/>
                <a:cs typeface="Times New Roman" panose="02020603050405020304" pitchFamily="18" charset="0"/>
                <a:sym typeface="+mn-ea"/>
              </a:rPr>
              <a:t>20</a:t>
            </a:r>
            <a:r>
              <a:rPr lang="en-US" sz="1600" dirty="0" smtClean="0">
                <a:latin typeface="Times New Roman" panose="02020603050405020304" pitchFamily="18" charset="0"/>
                <a:cs typeface="Times New Roman" panose="02020603050405020304" pitchFamily="18" charset="0"/>
                <a:sym typeface="+mn-ea"/>
              </a:rPr>
              <a:t>22</a:t>
            </a:r>
            <a:r>
              <a:rPr sz="1600" dirty="0" smtClean="0">
                <a:latin typeface="Times New Roman" panose="02020603050405020304" pitchFamily="18" charset="0"/>
                <a:cs typeface="Times New Roman" panose="02020603050405020304" pitchFamily="18" charset="0"/>
                <a:sym typeface="+mn-ea"/>
              </a:rPr>
              <a:t>年</a:t>
            </a:r>
            <a:r>
              <a:rPr lang="en-US" sz="1600" dirty="0" smtClean="0">
                <a:latin typeface="Times New Roman" panose="02020603050405020304" pitchFamily="18" charset="0"/>
                <a:cs typeface="Times New Roman" panose="02020603050405020304" pitchFamily="18" charset="0"/>
                <a:sym typeface="+mn-ea"/>
              </a:rPr>
              <a:t>1</a:t>
            </a:r>
            <a:r>
              <a:rPr sz="1600" dirty="0" smtClean="0">
                <a:latin typeface="Times New Roman" panose="02020603050405020304" pitchFamily="18" charset="0"/>
                <a:cs typeface="Times New Roman" panose="02020603050405020304" pitchFamily="18" charset="0"/>
                <a:sym typeface="+mn-ea"/>
              </a:rPr>
              <a:t>月-</a:t>
            </a:r>
            <a:r>
              <a:rPr lang="en-US" sz="1600" dirty="0" smtClean="0">
                <a:latin typeface="Times New Roman" panose="02020603050405020304" pitchFamily="18" charset="0"/>
                <a:cs typeface="Times New Roman" panose="02020603050405020304" pitchFamily="18" charset="0"/>
                <a:sym typeface="+mn-ea"/>
              </a:rPr>
              <a:t>5</a:t>
            </a:r>
            <a:r>
              <a:rPr sz="1600" dirty="0" smtClean="0">
                <a:latin typeface="Times New Roman" panose="02020603050405020304" pitchFamily="18" charset="0"/>
                <a:cs typeface="Times New Roman" panose="02020603050405020304" pitchFamily="18" charset="0"/>
                <a:sym typeface="+mn-ea"/>
              </a:rPr>
              <a:t>月</a:t>
            </a:r>
            <a:r>
              <a:rPr sz="1600" dirty="0" smtClean="0">
                <a:latin typeface="Times New Roman" panose="02020603050405020304" pitchFamily="18" charset="0"/>
                <a:cs typeface="Times New Roman" panose="02020603050405020304" pitchFamily="18" charset="0"/>
                <a:sym typeface="+mn-ea"/>
              </a:rPr>
              <a:t>、</a:t>
            </a:r>
            <a:r>
              <a:rPr sz="1600" dirty="0" smtClean="0">
                <a:latin typeface="Times New Roman" panose="02020603050405020304" pitchFamily="18" charset="0"/>
                <a:cs typeface="Times New Roman" panose="02020603050405020304" pitchFamily="18" charset="0"/>
                <a:sym typeface="+mn-ea"/>
              </a:rPr>
              <a:t>202</a:t>
            </a:r>
            <a:r>
              <a:rPr lang="en-US" sz="1600" dirty="0" smtClean="0">
                <a:latin typeface="Times New Roman" panose="02020603050405020304" pitchFamily="18" charset="0"/>
                <a:cs typeface="Times New Roman" panose="02020603050405020304" pitchFamily="18" charset="0"/>
                <a:sym typeface="+mn-ea"/>
              </a:rPr>
              <a:t>2</a:t>
            </a:r>
            <a:r>
              <a:rPr sz="1600" dirty="0" smtClean="0">
                <a:latin typeface="Times New Roman" panose="02020603050405020304" pitchFamily="18" charset="0"/>
                <a:cs typeface="Times New Roman" panose="02020603050405020304" pitchFamily="18" charset="0"/>
                <a:sym typeface="+mn-ea"/>
              </a:rPr>
              <a:t>年</a:t>
            </a:r>
            <a:r>
              <a:rPr lang="en-US" sz="1600" dirty="0">
                <a:latin typeface="Times New Roman" panose="02020603050405020304" pitchFamily="18" charset="0"/>
                <a:cs typeface="Times New Roman" panose="02020603050405020304" pitchFamily="18" charset="0"/>
                <a:sym typeface="+mn-ea"/>
              </a:rPr>
              <a:t>8</a:t>
            </a:r>
            <a:r>
              <a:rPr sz="1600" dirty="0" smtClean="0">
                <a:latin typeface="Times New Roman" panose="02020603050405020304" pitchFamily="18" charset="0"/>
                <a:cs typeface="Times New Roman" panose="02020603050405020304" pitchFamily="18" charset="0"/>
                <a:sym typeface="+mn-ea"/>
              </a:rPr>
              <a:t>月-</a:t>
            </a:r>
            <a:r>
              <a:rPr lang="en-US" sz="1600" dirty="0" smtClean="0">
                <a:latin typeface="Times New Roman" panose="02020603050405020304" pitchFamily="18" charset="0"/>
                <a:cs typeface="Times New Roman" panose="02020603050405020304" pitchFamily="18" charset="0"/>
                <a:sym typeface="+mn-ea"/>
              </a:rPr>
              <a:t>10</a:t>
            </a:r>
            <a:r>
              <a:rPr sz="1600" dirty="0" smtClean="0">
                <a:latin typeface="Times New Roman" panose="02020603050405020304" pitchFamily="18" charset="0"/>
                <a:cs typeface="Times New Roman" panose="02020603050405020304" pitchFamily="18" charset="0"/>
                <a:sym typeface="+mn-ea"/>
              </a:rPr>
              <a:t>现货价格出现大幅回撤期间，</a:t>
            </a:r>
            <a:r>
              <a:rPr lang="zh-CN" altLang="en-US" sz="1600" dirty="0" smtClean="0">
                <a:latin typeface="Times New Roman" panose="02020603050405020304" pitchFamily="18" charset="0"/>
                <a:cs typeface="Times New Roman" panose="02020603050405020304" pitchFamily="18" charset="0"/>
                <a:sym typeface="+mn-ea"/>
              </a:rPr>
              <a:t>标的资产的</a:t>
            </a:r>
            <a:r>
              <a:rPr sz="1600" dirty="0" err="1" smtClean="0">
                <a:latin typeface="Times New Roman" panose="02020603050405020304" pitchFamily="18" charset="0"/>
                <a:cs typeface="Times New Roman" panose="02020603050405020304" pitchFamily="18" charset="0"/>
                <a:sym typeface="+mn-ea"/>
              </a:rPr>
              <a:t>对冲量也随着</a:t>
            </a:r>
            <a:r>
              <a:rPr lang="zh-CN" altLang="en-US" sz="1600" dirty="0" smtClean="0">
                <a:latin typeface="Times New Roman" panose="02020603050405020304" pitchFamily="18" charset="0"/>
                <a:cs typeface="Times New Roman" panose="02020603050405020304" pitchFamily="18" charset="0"/>
                <a:sym typeface="+mn-ea"/>
              </a:rPr>
              <a:t>在此期间波动剧烈</a:t>
            </a:r>
            <a:r>
              <a:rPr sz="1600" dirty="0" smtClean="0">
                <a:latin typeface="Times New Roman" panose="02020603050405020304" pitchFamily="18" charset="0"/>
                <a:cs typeface="Times New Roman" panose="02020603050405020304" pitchFamily="18" charset="0"/>
                <a:sym typeface="+mn-ea"/>
              </a:rPr>
              <a:t>，</a:t>
            </a:r>
            <a:r>
              <a:rPr sz="1600" dirty="0" err="1" smtClean="0">
                <a:latin typeface="Times New Roman" panose="02020603050405020304" pitchFamily="18" charset="0"/>
                <a:cs typeface="Times New Roman" panose="02020603050405020304" pitchFamily="18" charset="0"/>
                <a:sym typeface="+mn-ea"/>
              </a:rPr>
              <a:t>可见期权和现货对冲量与实际的风险暴露有关，</a:t>
            </a:r>
            <a:r>
              <a:rPr sz="1600" dirty="0" err="1" smtClean="0">
                <a:latin typeface="Times New Roman" panose="02020603050405020304" pitchFamily="18" charset="0"/>
                <a:cs typeface="Times New Roman" panose="02020603050405020304" pitchFamily="18" charset="0"/>
                <a:sym typeface="+mn-ea"/>
              </a:rPr>
              <a:t>但</a:t>
            </a:r>
            <a:r>
              <a:rPr lang="zh-CN" altLang="en-US" sz="1600" dirty="0" smtClean="0">
                <a:latin typeface="Times New Roman" panose="02020603050405020304" pitchFamily="18" charset="0"/>
                <a:cs typeface="Times New Roman" panose="02020603050405020304" pitchFamily="18" charset="0"/>
                <a:sym typeface="+mn-ea"/>
              </a:rPr>
              <a:t>总体上，在结束时刻之前，两个期权的对冲量均相对较为稳定</a:t>
            </a:r>
            <a:r>
              <a:rPr sz="1600" dirty="0" smtClean="0">
                <a:latin typeface="Times New Roman" panose="02020603050405020304" pitchFamily="18" charset="0"/>
                <a:cs typeface="Times New Roman" panose="02020603050405020304" pitchFamily="18" charset="0"/>
                <a:sym typeface="+mn-ea"/>
              </a:rPr>
              <a:t>。</a:t>
            </a:r>
            <a:endParaRPr lang="zh-CN" altLang="en-US" sz="1600" dirty="0" smtClean="0">
              <a:latin typeface="Times New Roman" panose="02020603050405020304" pitchFamily="18" charset="0"/>
              <a:cs typeface="Times New Roman" panose="02020603050405020304" pitchFamily="18" charset="0"/>
              <a:sym typeface="+mn-ea"/>
            </a:endParaRPr>
          </a:p>
        </p:txBody>
      </p:sp>
      <p:pic>
        <p:nvPicPr>
          <p:cNvPr id="66703" name="Picture 1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9187" y="2862673"/>
            <a:ext cx="5462588" cy="379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65715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785"/>
            <a:ext cx="595491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sz="2800"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sz="2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3. </a:t>
            </a:r>
            <a:r>
              <a:rPr sz="1800" b="1" dirty="0" err="1" smtClean="0">
                <a:latin typeface="Times New Roman" panose="02020603050405020304" pitchFamily="18" charset="0"/>
                <a:cs typeface="Times New Roman" panose="02020603050405020304" pitchFamily="18" charset="0"/>
                <a:sym typeface="+mn-ea"/>
              </a:rPr>
              <a:t>暴露风险的情况</a:t>
            </a: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rPr>
              <a:t>右图</a:t>
            </a:r>
            <a:r>
              <a:rPr sz="1800" dirty="0" smtClean="0">
                <a:latin typeface="Times New Roman" panose="02020603050405020304" pitchFamily="18" charset="0"/>
                <a:cs typeface="Times New Roman" panose="02020603050405020304" pitchFamily="18" charset="0"/>
              </a:rPr>
              <a:t>表示期权的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随着时间变化的序列图，0/1/2</a:t>
            </a:r>
            <a:r>
              <a:rPr sz="1800" dirty="0" smtClean="0">
                <a:latin typeface="Times New Roman" panose="02020603050405020304" pitchFamily="18" charset="0"/>
                <a:cs typeface="Times New Roman" panose="02020603050405020304" pitchFamily="18" charset="0"/>
              </a:rPr>
              <a:t>分别代表</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err="1" smtClean="0">
                <a:latin typeface="Times New Roman" panose="02020603050405020304" pitchFamily="18" charset="0"/>
                <a:cs typeface="Times New Roman" panose="02020603050405020304" pitchFamily="18" charset="0"/>
              </a:rPr>
              <a:t>A</a:t>
            </a:r>
            <a:r>
              <a:rPr sz="1800" dirty="0" err="1" smtClean="0">
                <a:latin typeface="Times New Roman" panose="02020603050405020304" pitchFamily="18" charset="0"/>
                <a:cs typeface="Times New Roman" panose="02020603050405020304" pitchFamily="18" charset="0"/>
              </a:rPr>
              <a:t>、看涨虚值</a:t>
            </a:r>
            <a:r>
              <a:rPr lang="en-US" sz="1800" dirty="0" err="1" smtClean="0">
                <a:latin typeface="Times New Roman" panose="02020603050405020304" pitchFamily="18" charset="0"/>
                <a:cs typeface="Times New Roman" panose="02020603050405020304" pitchFamily="18" charset="0"/>
              </a:rPr>
              <a:t>B</a:t>
            </a:r>
            <a:r>
              <a:rPr sz="1800" dirty="0" err="1" smtClean="0">
                <a:latin typeface="Times New Roman" panose="02020603050405020304" pitchFamily="18" charset="0"/>
                <a:cs typeface="Times New Roman" panose="02020603050405020304" pitchFamily="18" charset="0"/>
              </a:rPr>
              <a:t>和看涨实值期权</a:t>
            </a:r>
            <a:r>
              <a:rPr lang="en-US" sz="1800" dirty="0" err="1" smtClean="0">
                <a:latin typeface="Times New Roman" panose="02020603050405020304" pitchFamily="18" charset="0"/>
                <a:cs typeface="Times New Roman" panose="02020603050405020304" pitchFamily="18" charset="0"/>
              </a:rPr>
              <a:t>C</a:t>
            </a:r>
            <a:r>
              <a:rPr sz="1800" dirty="0" err="1" smtClean="0">
                <a:latin typeface="Times New Roman" panose="02020603050405020304" pitchFamily="18" charset="0"/>
                <a:cs typeface="Times New Roman" panose="02020603050405020304" pitchFamily="18" charset="0"/>
              </a:rPr>
              <a:t>。</a:t>
            </a:r>
            <a:r>
              <a:rPr sz="1800" dirty="0" err="1" smtClean="0">
                <a:latin typeface="Times New Roman" panose="02020603050405020304" pitchFamily="18" charset="0"/>
                <a:cs typeface="Times New Roman" panose="02020603050405020304" pitchFamily="18" charset="0"/>
              </a:rPr>
              <a:t>如图所示，总的来说，期权希腊值随着时间波动较大</a:t>
            </a:r>
            <a:r>
              <a:rPr sz="18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其中，           数值最大，其次是               ，最小是    </a:t>
            </a:r>
            <a:endParaRPr lang="en-US" altLang="zh-CN"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3903347318"/>
              </p:ext>
            </p:extLst>
          </p:nvPr>
        </p:nvGraphicFramePr>
        <p:xfrm>
          <a:off x="1773139" y="2492896"/>
          <a:ext cx="863600" cy="314960"/>
        </p:xfrm>
        <a:graphic>
          <a:graphicData uri="http://schemas.openxmlformats.org/presentationml/2006/ole">
            <mc:AlternateContent xmlns:mc="http://schemas.openxmlformats.org/markup-compatibility/2006">
              <mc:Choice xmlns:v="urn:schemas-microsoft-com:vml" Requires="v">
                <p:oleObj spid="_x0000_s67860"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773139" y="2492896"/>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355955642"/>
              </p:ext>
            </p:extLst>
          </p:nvPr>
        </p:nvGraphicFramePr>
        <p:xfrm>
          <a:off x="3645347" y="2492896"/>
          <a:ext cx="789940" cy="314960"/>
        </p:xfrm>
        <a:graphic>
          <a:graphicData uri="http://schemas.openxmlformats.org/presentationml/2006/ole">
            <mc:AlternateContent xmlns:mc="http://schemas.openxmlformats.org/markup-compatibility/2006">
              <mc:Choice xmlns:v="urn:schemas-microsoft-com:vml" Requires="v">
                <p:oleObj spid="_x0000_s67861"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3645347" y="2492896"/>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374162059"/>
              </p:ext>
            </p:extLst>
          </p:nvPr>
        </p:nvGraphicFramePr>
        <p:xfrm>
          <a:off x="2737542" y="2492896"/>
          <a:ext cx="713740" cy="361315"/>
        </p:xfrm>
        <a:graphic>
          <a:graphicData uri="http://schemas.openxmlformats.org/presentationml/2006/ole">
            <mc:AlternateContent xmlns:mc="http://schemas.openxmlformats.org/markup-compatibility/2006">
              <mc:Choice xmlns:v="urn:schemas-microsoft-com:vml" Requires="v">
                <p:oleObj spid="_x0000_s67862"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737542" y="2492896"/>
                        <a:ext cx="713740" cy="361315"/>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420118276"/>
              </p:ext>
            </p:extLst>
          </p:nvPr>
        </p:nvGraphicFramePr>
        <p:xfrm>
          <a:off x="4077395" y="3717032"/>
          <a:ext cx="789940" cy="314960"/>
        </p:xfrm>
        <a:graphic>
          <a:graphicData uri="http://schemas.openxmlformats.org/presentationml/2006/ole">
            <mc:AlternateContent xmlns:mc="http://schemas.openxmlformats.org/markup-compatibility/2006">
              <mc:Choice xmlns:v="urn:schemas-microsoft-com:vml" Requires="v">
                <p:oleObj spid="_x0000_s67863"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4077395" y="3717032"/>
                        <a:ext cx="789940" cy="314960"/>
                      </a:xfrm>
                      <a:prstGeom prst="rect">
                        <a:avLst/>
                      </a:prstGeom>
                      <a:noFill/>
                      <a:ln w="9525">
                        <a:noFill/>
                        <a:miter/>
                      </a:ln>
                    </p:spPr>
                  </p:pic>
                </p:oleObj>
              </mc:Fallback>
            </mc:AlternateContent>
          </a:graphicData>
        </a:graphic>
      </p:graphicFrame>
      <p:graphicFrame>
        <p:nvGraphicFramePr>
          <p:cNvPr id="16" name="对象 -2147482320"/>
          <p:cNvGraphicFramePr/>
          <p:nvPr>
            <p:extLst>
              <p:ext uri="{D42A27DB-BD31-4B8C-83A1-F6EECF244321}">
                <p14:modId xmlns:p14="http://schemas.microsoft.com/office/powerpoint/2010/main" val="328375631"/>
              </p:ext>
            </p:extLst>
          </p:nvPr>
        </p:nvGraphicFramePr>
        <p:xfrm>
          <a:off x="260971" y="4149080"/>
          <a:ext cx="863600" cy="314960"/>
        </p:xfrm>
        <a:graphic>
          <a:graphicData uri="http://schemas.openxmlformats.org/presentationml/2006/ole">
            <mc:AlternateContent xmlns:mc="http://schemas.openxmlformats.org/markup-compatibility/2006">
              <mc:Choice xmlns:v="urn:schemas-microsoft-com:vml" Requires="v">
                <p:oleObj spid="_x0000_s67864" r:id="rId10" imgW="533400" imgH="177165" progId="Equation.DSMT4">
                  <p:embed/>
                </p:oleObj>
              </mc:Choice>
              <mc:Fallback>
                <p:oleObj r:id="rId10" imgW="533400" imgH="177165" progId="Equation.DSMT4">
                  <p:embed/>
                  <p:pic>
                    <p:nvPicPr>
                      <p:cNvPr id="0" name=""/>
                      <p:cNvPicPr/>
                      <p:nvPr/>
                    </p:nvPicPr>
                    <p:blipFill>
                      <a:blip r:embed="rId4"/>
                      <a:stretch>
                        <a:fillRect/>
                      </a:stretch>
                    </p:blipFill>
                    <p:spPr>
                      <a:xfrm>
                        <a:off x="260971" y="4149080"/>
                        <a:ext cx="86360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684172645"/>
              </p:ext>
            </p:extLst>
          </p:nvPr>
        </p:nvGraphicFramePr>
        <p:xfrm>
          <a:off x="1485107" y="3717032"/>
          <a:ext cx="713740" cy="361315"/>
        </p:xfrm>
        <a:graphic>
          <a:graphicData uri="http://schemas.openxmlformats.org/presentationml/2006/ole">
            <mc:AlternateContent xmlns:mc="http://schemas.openxmlformats.org/markup-compatibility/2006">
              <mc:Choice xmlns:v="urn:schemas-microsoft-com:vml" Requires="v">
                <p:oleObj spid="_x0000_s67865" r:id="rId11" imgW="355600" imgH="203200" progId="Equation.DSMT4">
                  <p:embed/>
                </p:oleObj>
              </mc:Choice>
              <mc:Fallback>
                <p:oleObj r:id="rId11" imgW="355600" imgH="203200" progId="Equation.DSMT4">
                  <p:embed/>
                  <p:pic>
                    <p:nvPicPr>
                      <p:cNvPr id="0" name=""/>
                      <p:cNvPicPr/>
                      <p:nvPr/>
                    </p:nvPicPr>
                    <p:blipFill>
                      <a:blip r:embed="rId8"/>
                      <a:stretch>
                        <a:fillRect/>
                      </a:stretch>
                    </p:blipFill>
                    <p:spPr>
                      <a:xfrm>
                        <a:off x="1485107" y="3717032"/>
                        <a:ext cx="713740" cy="361315"/>
                      </a:xfrm>
                      <a:prstGeom prst="rect">
                        <a:avLst/>
                      </a:prstGeom>
                      <a:noFill/>
                      <a:ln w="9525">
                        <a:noFill/>
                        <a:miter/>
                      </a:ln>
                    </p:spPr>
                  </p:pic>
                </p:oleObj>
              </mc:Fallback>
            </mc:AlternateContent>
          </a:graphicData>
        </a:graphic>
      </p:graphicFrame>
      <p:pic>
        <p:nvPicPr>
          <p:cNvPr id="67792" name="Picture 2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3387" y="561478"/>
            <a:ext cx="5863851" cy="600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980629"/>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4987" y="1772816"/>
            <a:ext cx="4968551" cy="3785652"/>
          </a:xfrm>
          <a:prstGeom prst="rect">
            <a:avLst/>
          </a:prstGeom>
        </p:spPr>
        <p:txBody>
          <a:bodyPr wrap="square">
            <a:spAutoFit/>
          </a:bodyPr>
          <a:lstStyle/>
          <a:p>
            <a:pPr latinLnBrk="0">
              <a:lnSpc>
                <a:spcPct val="150000"/>
              </a:lnSpc>
              <a:spcBef>
                <a:spcPts val="0"/>
              </a:spcBef>
            </a:pPr>
            <a:r>
              <a:rPr lang="en-US" altLang="zh-CN" sz="2000" b="1" dirty="0">
                <a:latin typeface="Times New Roman" panose="02020603050405020304" pitchFamily="18" charset="0"/>
                <a:cs typeface="Times New Roman" panose="02020603050405020304" pitchFamily="18" charset="0"/>
                <a:sym typeface="+mn-ea"/>
              </a:rPr>
              <a:t>3. </a:t>
            </a:r>
            <a:r>
              <a:rPr lang="zh-CN" altLang="en-US" sz="2000" b="1" dirty="0">
                <a:latin typeface="Times New Roman" panose="02020603050405020304" pitchFamily="18" charset="0"/>
                <a:cs typeface="Times New Roman" panose="02020603050405020304" pitchFamily="18" charset="0"/>
                <a:sym typeface="+mn-ea"/>
              </a:rPr>
              <a:t>暴露风险的情况</a:t>
            </a:r>
          </a:p>
          <a:p>
            <a:pPr latinLnBrk="0">
              <a:lnSpc>
                <a:spcPct val="150000"/>
              </a:lnSpc>
              <a:spcBef>
                <a:spcPts val="0"/>
              </a:spcBef>
              <a:buFont typeface="Arial" panose="020B0604020202020204" pitchFamily="34" charset="0"/>
            </a:pPr>
            <a:r>
              <a:rPr lang="zh-CN" altLang="en-US"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右图</a:t>
            </a:r>
            <a:r>
              <a:rPr lang="zh-CN" altLang="en-US" sz="2000" dirty="0">
                <a:latin typeface="Times New Roman" panose="02020603050405020304" pitchFamily="18" charset="0"/>
                <a:cs typeface="Times New Roman" panose="02020603050405020304" pitchFamily="18" charset="0"/>
              </a:rPr>
              <a:t>表示每天不采取对冲时暴露出来的三个期权的希腊值风险和，可以看到对冲之后最容易重新暴露出来的风险中，             风险最大，其次是               风险、              风险，</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呈下降趋势，</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后期呈现增长趋势，而</a:t>
            </a:r>
            <a:r>
              <a:rPr lang="zh-CN" altLang="en-US" sz="2000" dirty="0" smtClean="0">
                <a:latin typeface="Times New Roman" panose="02020603050405020304" pitchFamily="18" charset="0"/>
                <a:cs typeface="Times New Roman" panose="02020603050405020304" pitchFamily="18" charset="0"/>
              </a:rPr>
              <a:t>则              风险表现出先</a:t>
            </a:r>
            <a:r>
              <a:rPr lang="zh-CN" altLang="en-US" sz="2000" dirty="0">
                <a:latin typeface="Times New Roman" panose="02020603050405020304" pitchFamily="18" charset="0"/>
                <a:cs typeface="Times New Roman" panose="02020603050405020304" pitchFamily="18" charset="0"/>
              </a:rPr>
              <a:t>增加后下降趋势</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5" name="内容占位符 2"/>
          <p:cNvSpPr txBox="1"/>
          <p:nvPr/>
        </p:nvSpPr>
        <p:spPr bwMode="auto">
          <a:xfrm>
            <a:off x="0" y="692785"/>
            <a:ext cx="11167110" cy="7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13" name="对象 -2147482319"/>
          <p:cNvGraphicFramePr/>
          <p:nvPr>
            <p:extLst>
              <p:ext uri="{D42A27DB-BD31-4B8C-83A1-F6EECF244321}">
                <p14:modId xmlns:p14="http://schemas.microsoft.com/office/powerpoint/2010/main" val="3899052183"/>
              </p:ext>
            </p:extLst>
          </p:nvPr>
        </p:nvGraphicFramePr>
        <p:xfrm>
          <a:off x="2565227" y="3717032"/>
          <a:ext cx="789940" cy="314960"/>
        </p:xfrm>
        <a:graphic>
          <a:graphicData uri="http://schemas.openxmlformats.org/presentationml/2006/ole">
            <mc:AlternateContent xmlns:mc="http://schemas.openxmlformats.org/markup-compatibility/2006">
              <mc:Choice xmlns:v="urn:schemas-microsoft-com:vml" Requires="v">
                <p:oleObj spid="_x0000_s68744" r:id="rId3" imgW="393700" imgH="177165" progId="Equation.DSMT4">
                  <p:embed/>
                </p:oleObj>
              </mc:Choice>
              <mc:Fallback>
                <p:oleObj r:id="rId3" imgW="393700" imgH="177165" progId="Equation.DSMT4">
                  <p:embed/>
                  <p:pic>
                    <p:nvPicPr>
                      <p:cNvPr id="0" name=""/>
                      <p:cNvPicPr/>
                      <p:nvPr/>
                    </p:nvPicPr>
                    <p:blipFill>
                      <a:blip r:embed="rId4"/>
                      <a:stretch>
                        <a:fillRect/>
                      </a:stretch>
                    </p:blipFill>
                    <p:spPr>
                      <a:xfrm>
                        <a:off x="2565227" y="3717032"/>
                        <a:ext cx="78994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555061204"/>
              </p:ext>
            </p:extLst>
          </p:nvPr>
        </p:nvGraphicFramePr>
        <p:xfrm>
          <a:off x="4437435" y="3212976"/>
          <a:ext cx="713740" cy="361315"/>
        </p:xfrm>
        <a:graphic>
          <a:graphicData uri="http://schemas.openxmlformats.org/presentationml/2006/ole">
            <mc:AlternateContent xmlns:mc="http://schemas.openxmlformats.org/markup-compatibility/2006">
              <mc:Choice xmlns:v="urn:schemas-microsoft-com:vml" Requires="v">
                <p:oleObj spid="_x0000_s68745" r:id="rId5" imgW="355600" imgH="203200" progId="Equation.DSMT4">
                  <p:embed/>
                </p:oleObj>
              </mc:Choice>
              <mc:Fallback>
                <p:oleObj r:id="rId5" imgW="355600" imgH="203200" progId="Equation.DSMT4">
                  <p:embed/>
                  <p:pic>
                    <p:nvPicPr>
                      <p:cNvPr id="0" name=""/>
                      <p:cNvPicPr/>
                      <p:nvPr/>
                    </p:nvPicPr>
                    <p:blipFill>
                      <a:blip r:embed="rId6"/>
                      <a:stretch>
                        <a:fillRect/>
                      </a:stretch>
                    </p:blipFill>
                    <p:spPr>
                      <a:xfrm>
                        <a:off x="4437435" y="3212976"/>
                        <a:ext cx="713740" cy="361315"/>
                      </a:xfrm>
                      <a:prstGeom prst="rect">
                        <a:avLst/>
                      </a:prstGeom>
                      <a:noFill/>
                      <a:ln w="9525">
                        <a:noFill/>
                        <a:miter/>
                      </a:ln>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59138104"/>
              </p:ext>
            </p:extLst>
          </p:nvPr>
        </p:nvGraphicFramePr>
        <p:xfrm>
          <a:off x="4293419" y="3685668"/>
          <a:ext cx="863600" cy="314325"/>
        </p:xfrm>
        <a:graphic>
          <a:graphicData uri="http://schemas.openxmlformats.org/presentationml/2006/ole">
            <mc:AlternateContent xmlns:mc="http://schemas.openxmlformats.org/markup-compatibility/2006">
              <mc:Choice xmlns:v="urn:schemas-microsoft-com:vml" Requires="v">
                <p:oleObj spid="_x0000_s68746" r:id="rId7" imgW="533160" imgH="177480" progId="Equation.DSMT4">
                  <p:embed/>
                </p:oleObj>
              </mc:Choice>
              <mc:Fallback>
                <p:oleObj r:id="rId7" imgW="533160" imgH="177480" progId="Equation.DSMT4">
                  <p:embed/>
                  <p:pic>
                    <p:nvPicPr>
                      <p:cNvPr id="0" name="对象 -21474823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3419" y="3685668"/>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286838529"/>
              </p:ext>
            </p:extLst>
          </p:nvPr>
        </p:nvGraphicFramePr>
        <p:xfrm>
          <a:off x="1485107" y="4149080"/>
          <a:ext cx="714375" cy="361950"/>
        </p:xfrm>
        <a:graphic>
          <a:graphicData uri="http://schemas.openxmlformats.org/presentationml/2006/ole">
            <mc:AlternateContent xmlns:mc="http://schemas.openxmlformats.org/markup-compatibility/2006">
              <mc:Choice xmlns:v="urn:schemas-microsoft-com:vml" Requires="v">
                <p:oleObj spid="_x0000_s68747" r:id="rId9" imgW="355320" imgH="203040" progId="Equation.DSMT4">
                  <p:embed/>
                </p:oleObj>
              </mc:Choice>
              <mc:Fallback>
                <p:oleObj r:id="rId9" imgW="355320" imgH="203040" progId="Equation.DSMT4">
                  <p:embed/>
                  <p:pic>
                    <p:nvPicPr>
                      <p:cNvPr id="0" name="对象 -21474823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107" y="4149080"/>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214752010"/>
              </p:ext>
            </p:extLst>
          </p:nvPr>
        </p:nvGraphicFramePr>
        <p:xfrm>
          <a:off x="4581451" y="4149080"/>
          <a:ext cx="863600" cy="314325"/>
        </p:xfrm>
        <a:graphic>
          <a:graphicData uri="http://schemas.openxmlformats.org/presentationml/2006/ole">
            <mc:AlternateContent xmlns:mc="http://schemas.openxmlformats.org/markup-compatibility/2006">
              <mc:Choice xmlns:v="urn:schemas-microsoft-com:vml" Requires="v">
                <p:oleObj spid="_x0000_s68748" r:id="rId10" imgW="533160" imgH="177480" progId="Equation.DSMT4">
                  <p:embed/>
                </p:oleObj>
              </mc:Choice>
              <mc:Fallback>
                <p:oleObj r:id="rId10" imgW="533160" imgH="177480" progId="Equation.DSMT4">
                  <p:embed/>
                  <p:pic>
                    <p:nvPicPr>
                      <p:cNvPr id="0" name="对象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1451" y="4149080"/>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12187376"/>
              </p:ext>
            </p:extLst>
          </p:nvPr>
        </p:nvGraphicFramePr>
        <p:xfrm>
          <a:off x="3861371" y="4653136"/>
          <a:ext cx="788988" cy="315912"/>
        </p:xfrm>
        <a:graphic>
          <a:graphicData uri="http://schemas.openxmlformats.org/presentationml/2006/ole">
            <mc:AlternateContent xmlns:mc="http://schemas.openxmlformats.org/markup-compatibility/2006">
              <mc:Choice xmlns:v="urn:schemas-microsoft-com:vml" Requires="v">
                <p:oleObj spid="_x0000_s68749" r:id="rId11" imgW="393480" imgH="177480" progId="Equation.DSMT4">
                  <p:embed/>
                </p:oleObj>
              </mc:Choice>
              <mc:Fallback>
                <p:oleObj r:id="rId11" imgW="393480" imgH="177480" progId="Equation.DSMT4">
                  <p:embed/>
                  <p:pic>
                    <p:nvPicPr>
                      <p:cNvPr id="0" name="对象 -21474823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371" y="4653136"/>
                        <a:ext cx="7889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95" name="Picture 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1651" y="764704"/>
            <a:ext cx="5900738"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29302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4. </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在</a:t>
            </a:r>
            <a:r>
              <a:rPr lang="zh-CN" sz="1800" dirty="0" smtClean="0">
                <a:latin typeface="Times New Roman" panose="02020603050405020304" pitchFamily="18" charset="0"/>
                <a:cs typeface="Times New Roman" panose="02020603050405020304" pitchFamily="18" charset="0"/>
              </a:rPr>
              <a:t>下图</a:t>
            </a:r>
            <a:r>
              <a:rPr sz="1800" dirty="0" smtClean="0">
                <a:latin typeface="Times New Roman" panose="02020603050405020304" pitchFamily="18" charset="0"/>
                <a:cs typeface="Times New Roman" panose="02020603050405020304" pitchFamily="18" charset="0"/>
              </a:rPr>
              <a:t>中，展示了在每天收盘时用两个期权+现货分别进行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对冲以及只进行</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对冲的两种策略的现货持仓量。可见，两个期权+</a:t>
            </a:r>
            <a:r>
              <a:rPr sz="1800" dirty="0" err="1" smtClean="0">
                <a:latin typeface="Times New Roman" panose="02020603050405020304" pitchFamily="18" charset="0"/>
                <a:cs typeface="Times New Roman" panose="02020603050405020304" pitchFamily="18" charset="0"/>
              </a:rPr>
              <a:t>现货的动态对冲策略的现货持仓量</a:t>
            </a:r>
            <a:r>
              <a:rPr lang="zh-CN" altLang="en-US" sz="1800" dirty="0" smtClean="0">
                <a:latin typeface="Times New Roman" panose="02020603050405020304" pitchFamily="18" charset="0"/>
                <a:cs typeface="Times New Roman" panose="02020603050405020304" pitchFamily="18" charset="0"/>
              </a:rPr>
              <a:t>为做多，而</a:t>
            </a:r>
            <a:r>
              <a:rPr sz="1800" dirty="0" err="1" smtClean="0">
                <a:latin typeface="Times New Roman" panose="02020603050405020304" pitchFamily="18" charset="0"/>
                <a:cs typeface="Times New Roman" panose="02020603050405020304" pitchFamily="18" charset="0"/>
              </a:rPr>
              <a:t>只进行</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对冲</a:t>
            </a:r>
            <a:r>
              <a:rPr lang="zh-CN" altLang="en-US" sz="1800" dirty="0" smtClean="0">
                <a:latin typeface="Times New Roman" panose="02020603050405020304" pitchFamily="18" charset="0"/>
                <a:cs typeface="Times New Roman" panose="02020603050405020304" pitchFamily="18" charset="0"/>
              </a:rPr>
              <a:t>的现货持仓量则为做空，</a:t>
            </a:r>
            <a:r>
              <a:rPr sz="1800" dirty="0" err="1" smtClean="0">
                <a:latin typeface="Times New Roman" panose="02020603050405020304" pitchFamily="18" charset="0"/>
                <a:cs typeface="Times New Roman" panose="02020603050405020304" pitchFamily="18" charset="0"/>
              </a:rPr>
              <a:t>在现货回撤较大的区间现货</a:t>
            </a:r>
            <a:r>
              <a:rPr lang="zh-CN" altLang="en-US" sz="1800" dirty="0">
                <a:latin typeface="Times New Roman" panose="02020603050405020304" pitchFamily="18" charset="0"/>
                <a:cs typeface="Times New Roman" panose="02020603050405020304" pitchFamily="18" charset="0"/>
              </a:rPr>
              <a:t>做多和做</a:t>
            </a:r>
            <a:r>
              <a:rPr lang="zh-CN" altLang="en-US" sz="1800" dirty="0" smtClean="0">
                <a:latin typeface="Times New Roman" panose="02020603050405020304" pitchFamily="18" charset="0"/>
                <a:cs typeface="Times New Roman" panose="02020603050405020304" pitchFamily="18" charset="0"/>
              </a:rPr>
              <a:t>空</a:t>
            </a:r>
            <a:r>
              <a:rPr lang="zh-CN" altLang="en-US" sz="1800" dirty="0">
                <a:latin typeface="Times New Roman" panose="02020603050405020304" pitchFamily="18" charset="0"/>
                <a:cs typeface="Times New Roman" panose="02020603050405020304" pitchFamily="18" charset="0"/>
              </a:rPr>
              <a:t>的</a:t>
            </a:r>
            <a:r>
              <a:rPr sz="1800" dirty="0" err="1" smtClean="0">
                <a:latin typeface="Times New Roman" panose="02020603050405020304" pitchFamily="18" charset="0"/>
                <a:cs typeface="Times New Roman" panose="02020603050405020304" pitchFamily="18" charset="0"/>
              </a:rPr>
              <a:t>持仓量也随着</a:t>
            </a:r>
            <a:r>
              <a:rPr lang="zh-CN" altLang="en-US" sz="1800" dirty="0" smtClean="0">
                <a:latin typeface="Times New Roman" panose="02020603050405020304" pitchFamily="18" charset="0"/>
                <a:cs typeface="Times New Roman" panose="02020603050405020304" pitchFamily="18" charset="0"/>
              </a:rPr>
              <a:t>同向</a:t>
            </a:r>
            <a:r>
              <a:rPr sz="1800" dirty="0" err="1" smtClean="0">
                <a:latin typeface="Times New Roman" panose="02020603050405020304" pitchFamily="18" charset="0"/>
                <a:cs typeface="Times New Roman" panose="02020603050405020304" pitchFamily="18" charset="0"/>
              </a:rPr>
              <a:t>增加</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nvGraphicFramePr>
        <p:xfrm>
          <a:off x="6478905" y="1683385"/>
          <a:ext cx="863600" cy="314960"/>
        </p:xfrm>
        <a:graphic>
          <a:graphicData uri="http://schemas.openxmlformats.org/presentationml/2006/ole">
            <mc:AlternateContent xmlns:mc="http://schemas.openxmlformats.org/markup-compatibility/2006">
              <mc:Choice xmlns:v="urn:schemas-microsoft-com:vml" Requires="v">
                <p:oleObj spid="_x0000_s69861"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6478905" y="1683385"/>
                        <a:ext cx="863600" cy="314960"/>
                      </a:xfrm>
                      <a:prstGeom prst="rect">
                        <a:avLst/>
                      </a:prstGeom>
                      <a:noFill/>
                      <a:ln w="9525">
                        <a:noFill/>
                        <a:miter/>
                      </a:ln>
                    </p:spPr>
                  </p:pic>
                </p:oleObj>
              </mc:Fallback>
            </mc:AlternateContent>
          </a:graphicData>
        </a:graphic>
      </p:graphicFrame>
      <p:graphicFrame>
        <p:nvGraphicFramePr>
          <p:cNvPr id="8" name="对象 -2147482319"/>
          <p:cNvGraphicFramePr/>
          <p:nvPr/>
        </p:nvGraphicFramePr>
        <p:xfrm>
          <a:off x="8325485" y="1691005"/>
          <a:ext cx="789940" cy="314960"/>
        </p:xfrm>
        <a:graphic>
          <a:graphicData uri="http://schemas.openxmlformats.org/presentationml/2006/ole">
            <mc:AlternateContent xmlns:mc="http://schemas.openxmlformats.org/markup-compatibility/2006">
              <mc:Choice xmlns:v="urn:schemas-microsoft-com:vml" Requires="v">
                <p:oleObj spid="_x0000_s69862"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8325485" y="1691005"/>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nvGraphicFramePr>
        <p:xfrm>
          <a:off x="7487920" y="1690688"/>
          <a:ext cx="713740" cy="361315"/>
        </p:xfrm>
        <a:graphic>
          <a:graphicData uri="http://schemas.openxmlformats.org/presentationml/2006/ole">
            <mc:AlternateContent xmlns:mc="http://schemas.openxmlformats.org/markup-compatibility/2006">
              <mc:Choice xmlns:v="urn:schemas-microsoft-com:vml" Requires="v">
                <p:oleObj spid="_x0000_s69863"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7487920" y="1690688"/>
                        <a:ext cx="713740" cy="361315"/>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1224044036"/>
              </p:ext>
            </p:extLst>
          </p:nvPr>
        </p:nvGraphicFramePr>
        <p:xfrm>
          <a:off x="10702131" y="1700808"/>
          <a:ext cx="789940" cy="314960"/>
        </p:xfrm>
        <a:graphic>
          <a:graphicData uri="http://schemas.openxmlformats.org/presentationml/2006/ole">
            <mc:AlternateContent xmlns:mc="http://schemas.openxmlformats.org/markup-compatibility/2006">
              <mc:Choice xmlns:v="urn:schemas-microsoft-com:vml" Requires="v">
                <p:oleObj spid="_x0000_s69864"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10702131" y="1700808"/>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834273085"/>
              </p:ext>
            </p:extLst>
          </p:nvPr>
        </p:nvGraphicFramePr>
        <p:xfrm>
          <a:off x="10558115" y="2132856"/>
          <a:ext cx="789940" cy="314960"/>
        </p:xfrm>
        <a:graphic>
          <a:graphicData uri="http://schemas.openxmlformats.org/presentationml/2006/ole">
            <mc:AlternateContent xmlns:mc="http://schemas.openxmlformats.org/markup-compatibility/2006">
              <mc:Choice xmlns:v="urn:schemas-microsoft-com:vml" Requires="v">
                <p:oleObj spid="_x0000_s69865"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10558115" y="2132856"/>
                        <a:ext cx="789940" cy="314960"/>
                      </a:xfrm>
                      <a:prstGeom prst="rect">
                        <a:avLst/>
                      </a:prstGeom>
                      <a:noFill/>
                      <a:ln w="9525">
                        <a:noFill/>
                        <a:miter/>
                      </a:ln>
                    </p:spPr>
                  </p:pic>
                </p:oleObj>
              </mc:Fallback>
            </mc:AlternateContent>
          </a:graphicData>
        </a:graphic>
      </p:graphicFrame>
      <p:pic>
        <p:nvPicPr>
          <p:cNvPr id="69805" name="Pictur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7234" y="2996952"/>
            <a:ext cx="954838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884645"/>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44373" y="608330"/>
            <a:ext cx="11681894"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4. </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sz="2400" dirty="0" smtClean="0">
                <a:latin typeface="Times New Roman" panose="02020603050405020304" pitchFamily="18" charset="0"/>
                <a:cs typeface="Times New Roman" panose="02020603050405020304" pitchFamily="18" charset="0"/>
                <a:sym typeface="+mn-ea"/>
              </a:rPr>
              <a:t>在选择期权与现货对冲期权0头寸时，需要一定建仓期权费用、平仓期权费用，以及对冲标的资产所耗费资金，对于相关的费用与期权、现货价值与时间关系变化如</a:t>
            </a:r>
            <a:r>
              <a:rPr lang="zh-CN" sz="2400" dirty="0" smtClean="0">
                <a:latin typeface="Times New Roman" panose="02020603050405020304" pitchFamily="18" charset="0"/>
                <a:cs typeface="Times New Roman" panose="02020603050405020304" pitchFamily="18" charset="0"/>
                <a:sym typeface="+mn-ea"/>
              </a:rPr>
              <a:t>上图</a:t>
            </a:r>
            <a:r>
              <a:rPr sz="24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55" y="1844824"/>
            <a:ext cx="11658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064178"/>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08330"/>
            <a:ext cx="11737925" cy="59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（二）期权</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5. </a:t>
            </a:r>
            <a:r>
              <a:rPr sz="1800" b="1" dirty="0" err="1" smtClean="0">
                <a:latin typeface="Times New Roman" panose="02020603050405020304" pitchFamily="18" charset="0"/>
                <a:cs typeface="Times New Roman" panose="02020603050405020304" pitchFamily="18" charset="0"/>
                <a:sym typeface="+mn-ea"/>
              </a:rPr>
              <a:t>对冲效果比较</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上图</a:t>
            </a:r>
            <a:r>
              <a:rPr sz="1800" dirty="0" smtClean="0">
                <a:latin typeface="Times New Roman" panose="02020603050405020304" pitchFamily="18" charset="0"/>
                <a:cs typeface="Times New Roman" panose="02020603050405020304" pitchFamily="18" charset="0"/>
                <a:sym typeface="+mn-ea"/>
              </a:rPr>
              <a:t>为</a:t>
            </a:r>
            <a:r>
              <a:rPr lang="zh-CN" sz="1800" dirty="0" smtClean="0">
                <a:latin typeface="Times New Roman" panose="02020603050405020304" pitchFamily="18" charset="0"/>
                <a:cs typeface="Times New Roman" panose="02020603050405020304" pitchFamily="18" charset="0"/>
                <a:sym typeface="+mn-ea"/>
              </a:rPr>
              <a:t>三种策略</a:t>
            </a:r>
            <a:r>
              <a:rPr sz="1800" dirty="0" smtClean="0">
                <a:latin typeface="Times New Roman" panose="02020603050405020304" pitchFamily="18" charset="0"/>
                <a:cs typeface="Times New Roman" panose="02020603050405020304" pitchFamily="18" charset="0"/>
                <a:sym typeface="+mn-ea"/>
              </a:rPr>
              <a:t>的对冲收益的比较，红色部分为未进行对冲的看涨期权的损益图，蓝色线为对其进行两个期权+现货的</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和</a:t>
            </a:r>
            <a:r>
              <a:rPr lang="en-US" sz="1800" dirty="0" smtClean="0">
                <a:latin typeface="Times New Roman" panose="02020603050405020304" pitchFamily="18" charset="0"/>
                <a:cs typeface="Times New Roman" panose="02020603050405020304" pitchFamily="18" charset="0"/>
                <a:sym typeface="+mn-ea"/>
              </a:rPr>
              <a:t>             </a:t>
            </a:r>
            <a:r>
              <a:rPr sz="1800" dirty="0" err="1" smtClean="0">
                <a:latin typeface="Times New Roman" panose="02020603050405020304" pitchFamily="18" charset="0"/>
                <a:cs typeface="Times New Roman" panose="02020603050405020304" pitchFamily="18" charset="0"/>
                <a:sym typeface="+mn-ea"/>
              </a:rPr>
              <a:t>中性对冲。可见，时间越长，有风险对冲的投资组合对冲效果越好，实现收益越高，</a:t>
            </a:r>
            <a:r>
              <a:rPr sz="1800" dirty="0" err="1" smtClean="0">
                <a:latin typeface="Times New Roman" panose="02020603050405020304" pitchFamily="18" charset="0"/>
                <a:cs typeface="Times New Roman" panose="02020603050405020304" pitchFamily="18" charset="0"/>
                <a:sym typeface="+mn-ea"/>
              </a:rPr>
              <a:t>而其中</a:t>
            </a:r>
            <a:r>
              <a:rPr lang="zh-CN" altLang="en-US" sz="1800" dirty="0" smtClean="0">
                <a:latin typeface="Times New Roman" panose="02020603050405020304" pitchFamily="18" charset="0"/>
                <a:cs typeface="Times New Roman" panose="02020603050405020304" pitchFamily="18" charset="0"/>
                <a:sym typeface="+mn-ea"/>
              </a:rPr>
              <a:t>绿</a:t>
            </a:r>
            <a:r>
              <a:rPr sz="1800" dirty="0" smtClean="0">
                <a:latin typeface="Times New Roman" panose="02020603050405020304" pitchFamily="18" charset="0"/>
                <a:cs typeface="Times New Roman" panose="02020603050405020304" pitchFamily="18" charset="0"/>
                <a:sym typeface="+mn-ea"/>
              </a:rPr>
              <a:t>色部分是仅对期权</a:t>
            </a:r>
            <a:r>
              <a:rPr sz="1800" dirty="0" smtClean="0">
                <a:latin typeface="Times New Roman" panose="02020603050405020304" pitchFamily="18" charset="0"/>
                <a:cs typeface="Times New Roman" panose="02020603050405020304" pitchFamily="18" charset="0"/>
                <a:sym typeface="+mn-ea"/>
              </a:rPr>
              <a:t>0进行一个期权+现货的</a:t>
            </a:r>
            <a:r>
              <a:rPr lang="en-US" sz="1800" dirty="0" smtClean="0">
                <a:latin typeface="Times New Roman" panose="02020603050405020304" pitchFamily="18" charset="0"/>
                <a:cs typeface="Times New Roman" panose="02020603050405020304" pitchFamily="18" charset="0"/>
                <a:sym typeface="+mn-ea"/>
              </a:rPr>
              <a:t>             </a:t>
            </a:r>
            <a:r>
              <a:rPr sz="1800" dirty="0" err="1" smtClean="0">
                <a:latin typeface="Times New Roman" panose="02020603050405020304" pitchFamily="18" charset="0"/>
                <a:cs typeface="Times New Roman" panose="02020603050405020304" pitchFamily="18" charset="0"/>
                <a:sym typeface="+mn-ea"/>
              </a:rPr>
              <a:t>对冲</a:t>
            </a:r>
            <a:r>
              <a:rPr lang="zh-CN" altLang="en-US" sz="1800" dirty="0" smtClean="0">
                <a:latin typeface="Times New Roman" panose="02020603050405020304" pitchFamily="18" charset="0"/>
                <a:cs typeface="Times New Roman" panose="02020603050405020304" pitchFamily="18" charset="0"/>
                <a:sym typeface="+mn-ea"/>
              </a:rPr>
              <a:t>。从结果看，</a:t>
            </a:r>
            <a:r>
              <a:rPr lang="zh-CN" altLang="en-US" sz="1800" dirty="0" smtClean="0">
                <a:latin typeface="Times New Roman" panose="02020603050405020304" pitchFamily="18" charset="0"/>
                <a:cs typeface="Times New Roman" panose="02020603050405020304" pitchFamily="18" charset="0"/>
                <a:sym typeface="+mn-ea"/>
              </a:rPr>
              <a:t>在很多时期，如</a:t>
            </a:r>
            <a:r>
              <a:rPr lang="en-US" altLang="zh-CN" sz="1800" dirty="0" smtClean="0">
                <a:latin typeface="Times New Roman" panose="02020603050405020304" pitchFamily="18" charset="0"/>
                <a:cs typeface="Times New Roman" panose="02020603050405020304" pitchFamily="18" charset="0"/>
                <a:sym typeface="+mn-ea"/>
              </a:rPr>
              <a:t>2022</a:t>
            </a:r>
            <a:r>
              <a:rPr lang="zh-CN" altLang="en-US" sz="1800" dirty="0" smtClean="0">
                <a:latin typeface="Times New Roman" panose="02020603050405020304" pitchFamily="18" charset="0"/>
                <a:cs typeface="Times New Roman" panose="02020603050405020304" pitchFamily="18" charset="0"/>
                <a:sym typeface="+mn-ea"/>
              </a:rPr>
              <a:t>年</a:t>
            </a:r>
            <a:r>
              <a:rPr lang="en-US" altLang="zh-CN" sz="1800" dirty="0" smtClean="0">
                <a:latin typeface="Times New Roman" panose="02020603050405020304" pitchFamily="18" charset="0"/>
                <a:cs typeface="Times New Roman" panose="02020603050405020304" pitchFamily="18" charset="0"/>
                <a:sym typeface="+mn-ea"/>
              </a:rPr>
              <a:t>10</a:t>
            </a:r>
            <a:r>
              <a:rPr lang="zh-CN" altLang="en-US" sz="1800" dirty="0" smtClean="0">
                <a:latin typeface="Times New Roman" panose="02020603050405020304" pitchFamily="18" charset="0"/>
                <a:cs typeface="Times New Roman" panose="02020603050405020304" pitchFamily="18" charset="0"/>
                <a:sym typeface="+mn-ea"/>
              </a:rPr>
              <a:t>月之前，仅</a:t>
            </a:r>
            <a:r>
              <a:rPr lang="en-US" altLang="zh-CN" sz="1800" i="1" dirty="0" err="1" smtClean="0">
                <a:latin typeface="Times New Roman" panose="02020603050405020304" pitchFamily="18" charset="0"/>
                <a:cs typeface="Times New Roman" panose="02020603050405020304" pitchFamily="18" charset="0"/>
                <a:sym typeface="+mn-ea"/>
              </a:rPr>
              <a:t>Delta</a:t>
            </a:r>
            <a:r>
              <a:rPr sz="1800" dirty="0" err="1" smtClean="0">
                <a:latin typeface="Times New Roman" panose="02020603050405020304" pitchFamily="18" charset="0"/>
                <a:cs typeface="Times New Roman" panose="02020603050405020304" pitchFamily="18" charset="0"/>
                <a:sym typeface="+mn-ea"/>
              </a:rPr>
              <a:t>风险对冲效果与</a:t>
            </a:r>
            <a:r>
              <a:rPr lang="zh-CN" sz="1800" dirty="0" smtClean="0">
                <a:latin typeface="Times New Roman" panose="02020603050405020304" pitchFamily="18" charset="0"/>
                <a:cs typeface="Times New Roman" panose="02020603050405020304" pitchFamily="18" charset="0"/>
                <a:sym typeface="+mn-ea"/>
              </a:rPr>
              <a:t>三个希腊字母中性</a:t>
            </a:r>
            <a:r>
              <a:rPr sz="1800" dirty="0" err="1" smtClean="0">
                <a:latin typeface="Times New Roman" panose="02020603050405020304" pitchFamily="18" charset="0"/>
                <a:cs typeface="Times New Roman" panose="02020603050405020304" pitchFamily="18" charset="0"/>
                <a:sym typeface="+mn-ea"/>
              </a:rPr>
              <a:t>相比稍有不足，</a:t>
            </a:r>
            <a:r>
              <a:rPr sz="1800" dirty="0" err="1" smtClean="0">
                <a:latin typeface="Times New Roman" panose="02020603050405020304" pitchFamily="18" charset="0"/>
                <a:cs typeface="Times New Roman" panose="02020603050405020304" pitchFamily="18" charset="0"/>
                <a:sym typeface="+mn-ea"/>
              </a:rPr>
              <a:t>但</a:t>
            </a:r>
            <a:r>
              <a:rPr lang="zh-CN" altLang="en-US" sz="1800" dirty="0" smtClean="0">
                <a:latin typeface="Times New Roman" panose="02020603050405020304" pitchFamily="18" charset="0"/>
                <a:cs typeface="Times New Roman" panose="02020603050405020304" pitchFamily="18" charset="0"/>
                <a:sym typeface="+mn-ea"/>
              </a:rPr>
              <a:t>在后期却逆向超过三个希腊字母的联立对冲效果</a:t>
            </a:r>
            <a:r>
              <a:rPr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1357783342"/>
              </p:ext>
            </p:extLst>
          </p:nvPr>
        </p:nvGraphicFramePr>
        <p:xfrm>
          <a:off x="837035" y="5301208"/>
          <a:ext cx="863600" cy="314960"/>
        </p:xfrm>
        <a:graphic>
          <a:graphicData uri="http://schemas.openxmlformats.org/presentationml/2006/ole">
            <mc:AlternateContent xmlns:mc="http://schemas.openxmlformats.org/markup-compatibility/2006">
              <mc:Choice xmlns:v="urn:schemas-microsoft-com:vml" Requires="v">
                <p:oleObj spid="_x0000_s70841"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837035" y="53012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3571189243"/>
              </p:ext>
            </p:extLst>
          </p:nvPr>
        </p:nvGraphicFramePr>
        <p:xfrm>
          <a:off x="2637235" y="5301208"/>
          <a:ext cx="789940" cy="314960"/>
        </p:xfrm>
        <a:graphic>
          <a:graphicData uri="http://schemas.openxmlformats.org/presentationml/2006/ole">
            <mc:AlternateContent xmlns:mc="http://schemas.openxmlformats.org/markup-compatibility/2006">
              <mc:Choice xmlns:v="urn:schemas-microsoft-com:vml" Requires="v">
                <p:oleObj spid="_x0000_s70842"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637235" y="53012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2950122190"/>
              </p:ext>
            </p:extLst>
          </p:nvPr>
        </p:nvGraphicFramePr>
        <p:xfrm>
          <a:off x="1773139" y="5301208"/>
          <a:ext cx="713740" cy="361315"/>
        </p:xfrm>
        <a:graphic>
          <a:graphicData uri="http://schemas.openxmlformats.org/presentationml/2006/ole">
            <mc:AlternateContent xmlns:mc="http://schemas.openxmlformats.org/markup-compatibility/2006">
              <mc:Choice xmlns:v="urn:schemas-microsoft-com:vml" Requires="v">
                <p:oleObj spid="_x0000_s70843"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1773139" y="5301208"/>
                        <a:ext cx="713740" cy="361315"/>
                      </a:xfrm>
                      <a:prstGeom prst="rect">
                        <a:avLst/>
                      </a:prstGeom>
                      <a:noFill/>
                      <a:ln w="9525">
                        <a:noFill/>
                        <a:miter/>
                      </a:ln>
                    </p:spPr>
                  </p:pic>
                </p:oleObj>
              </mc:Fallback>
            </mc:AlternateContent>
          </a:graphicData>
        </a:graphic>
      </p:graphicFrame>
      <p:graphicFrame>
        <p:nvGraphicFramePr>
          <p:cNvPr id="2" name="对象 -2147482319"/>
          <p:cNvGraphicFramePr/>
          <p:nvPr>
            <p:extLst>
              <p:ext uri="{D42A27DB-BD31-4B8C-83A1-F6EECF244321}">
                <p14:modId xmlns:p14="http://schemas.microsoft.com/office/powerpoint/2010/main" val="430493605"/>
              </p:ext>
            </p:extLst>
          </p:nvPr>
        </p:nvGraphicFramePr>
        <p:xfrm>
          <a:off x="5367380" y="5728335"/>
          <a:ext cx="789940" cy="314960"/>
        </p:xfrm>
        <a:graphic>
          <a:graphicData uri="http://schemas.openxmlformats.org/presentationml/2006/ole">
            <mc:AlternateContent xmlns:mc="http://schemas.openxmlformats.org/markup-compatibility/2006">
              <mc:Choice xmlns:v="urn:schemas-microsoft-com:vml" Requires="v">
                <p:oleObj spid="_x0000_s70844"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5367380" y="5728335"/>
                        <a:ext cx="789940" cy="314960"/>
                      </a:xfrm>
                      <a:prstGeom prst="rect">
                        <a:avLst/>
                      </a:prstGeom>
                      <a:noFill/>
                      <a:ln w="9525">
                        <a:noFill/>
                        <a:miter/>
                      </a:ln>
                    </p:spPr>
                  </p:pic>
                </p:oleObj>
              </mc:Fallback>
            </mc:AlternateContent>
          </a:graphicData>
        </a:graphic>
      </p:graphicFrame>
      <p:pic>
        <p:nvPicPr>
          <p:cNvPr id="70796" name="Picture 1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275" y="1268760"/>
            <a:ext cx="8030542" cy="349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551953"/>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31210" y="692785"/>
            <a:ext cx="1188132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pPr>
            <a:r>
              <a:rPr lang="en-US" sz="2500" b="1" dirty="0">
                <a:latin typeface="Times New Roman" panose="02020603050405020304" pitchFamily="18" charset="0"/>
                <a:cs typeface="Times New Roman" panose="02020603050405020304" pitchFamily="18" charset="0"/>
                <a:sym typeface="+mn-ea"/>
              </a:rPr>
              <a:t>     5. </a:t>
            </a:r>
            <a:r>
              <a:rPr sz="2500" b="1" dirty="0" err="1">
                <a:latin typeface="Times New Roman" panose="02020603050405020304" pitchFamily="18" charset="0"/>
                <a:cs typeface="Times New Roman" panose="02020603050405020304" pitchFamily="18" charset="0"/>
                <a:sym typeface="+mn-ea"/>
              </a:rPr>
              <a:t>对冲效果比较</a:t>
            </a:r>
            <a:endParaRPr sz="2500" b="1" dirty="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sz="1800" b="1" dirty="0" smtClean="0">
              <a:latin typeface="Times New Roman" panose="02020603050405020304" pitchFamily="18" charset="0"/>
              <a:cs typeface="Times New Roman" panose="02020603050405020304" pitchFamily="18" charset="0"/>
              <a:sym typeface="+mn-ea"/>
            </a:endParaRPr>
          </a:p>
          <a:p>
            <a:pPr algn="just">
              <a:lnSpc>
                <a:spcPct val="150000"/>
              </a:lnSpc>
              <a:spcBef>
                <a:spcPts val="0"/>
              </a:spcBef>
            </a:pPr>
            <a:r>
              <a:rPr sz="2500" dirty="0">
                <a:latin typeface="Times New Roman" panose="02020603050405020304" pitchFamily="18" charset="0"/>
                <a:cs typeface="Times New Roman" panose="02020603050405020304" pitchFamily="18" charset="0"/>
                <a:sym typeface="+mn-ea"/>
              </a:rPr>
              <a:t>策略总交易成本为</a:t>
            </a:r>
            <a:r>
              <a:rPr lang="en-US" altLang="zh-CN" sz="2500" dirty="0">
                <a:latin typeface="Times New Roman" panose="02020603050405020304" pitchFamily="18" charset="0"/>
                <a:cs typeface="Times New Roman" panose="02020603050405020304" pitchFamily="18" charset="0"/>
              </a:rPr>
              <a:t>436450.33</a:t>
            </a:r>
            <a:r>
              <a:rPr sz="2500" dirty="0">
                <a:latin typeface="Times New Roman" panose="02020603050405020304" pitchFamily="18" charset="0"/>
                <a:cs typeface="Times New Roman" panose="02020603050405020304" pitchFamily="18" charset="0"/>
                <a:sym typeface="+mn-ea"/>
              </a:rPr>
              <a:t>，净收益为</a:t>
            </a:r>
            <a:r>
              <a:rPr lang="en-US" altLang="zh-CN" sz="2500" dirty="0">
                <a:latin typeface="Times New Roman" panose="02020603050405020304" pitchFamily="18" charset="0"/>
                <a:cs typeface="Times New Roman" panose="02020603050405020304" pitchFamily="18" charset="0"/>
              </a:rPr>
              <a:t>170107.79</a:t>
            </a:r>
            <a:r>
              <a:rPr sz="2500" dirty="0">
                <a:latin typeface="Times New Roman" panose="02020603050405020304" pitchFamily="18" charset="0"/>
                <a:cs typeface="Times New Roman" panose="02020603050405020304" pitchFamily="18" charset="0"/>
                <a:sym typeface="+mn-ea"/>
              </a:rPr>
              <a:t>，年化收益率高达</a:t>
            </a:r>
            <a:r>
              <a:rPr lang="en-US" altLang="zh-CN" sz="2500" dirty="0">
                <a:latin typeface="Times New Roman" panose="02020603050405020304" pitchFamily="18" charset="0"/>
                <a:cs typeface="Times New Roman" panose="02020603050405020304" pitchFamily="18" charset="0"/>
              </a:rPr>
              <a:t>43.54 </a:t>
            </a:r>
            <a:r>
              <a:rPr sz="2500" dirty="0">
                <a:latin typeface="Times New Roman" panose="02020603050405020304" pitchFamily="18" charset="0"/>
                <a:cs typeface="Times New Roman" panose="02020603050405020304" pitchFamily="18" charset="0"/>
                <a:sym typeface="+mn-ea"/>
              </a:rPr>
              <a:t>%，最大回撤为</a:t>
            </a:r>
            <a:r>
              <a:rPr lang="en-US" altLang="en-US" sz="2500" dirty="0">
                <a:latin typeface="Times New Roman" panose="02020603050405020304" pitchFamily="18" charset="0"/>
                <a:cs typeface="Times New Roman" panose="02020603050405020304" pitchFamily="18" charset="0"/>
              </a:rPr>
              <a:t>94.18 </a:t>
            </a:r>
            <a:r>
              <a:rPr sz="2500" dirty="0">
                <a:latin typeface="Times New Roman" panose="02020603050405020304" pitchFamily="18" charset="0"/>
                <a:cs typeface="Times New Roman" panose="02020603050405020304" pitchFamily="18" charset="0"/>
                <a:sym typeface="+mn-ea"/>
              </a:rPr>
              <a:t>%，发生在</a:t>
            </a:r>
            <a:r>
              <a:rPr sz="2500" dirty="0" smtClean="0">
                <a:latin typeface="Times New Roman" panose="02020603050405020304" pitchFamily="18" charset="0"/>
                <a:cs typeface="Times New Roman" panose="02020603050405020304" pitchFamily="18" charset="0"/>
                <a:sym typeface="+mn-ea"/>
              </a:rPr>
              <a:t>202</a:t>
            </a:r>
            <a:r>
              <a:rPr lang="en-US" sz="2500" dirty="0" smtClean="0">
                <a:latin typeface="Times New Roman" panose="02020603050405020304" pitchFamily="18" charset="0"/>
                <a:cs typeface="Times New Roman" panose="02020603050405020304" pitchFamily="18" charset="0"/>
                <a:sym typeface="+mn-ea"/>
              </a:rPr>
              <a:t>2</a:t>
            </a:r>
            <a:r>
              <a:rPr sz="2500" dirty="0" smtClean="0">
                <a:latin typeface="Times New Roman" panose="02020603050405020304" pitchFamily="18" charset="0"/>
                <a:cs typeface="Times New Roman" panose="02020603050405020304" pitchFamily="18" charset="0"/>
                <a:sym typeface="+mn-ea"/>
              </a:rPr>
              <a:t>年</a:t>
            </a:r>
            <a:r>
              <a:rPr lang="en-US" sz="2500" dirty="0" smtClean="0">
                <a:latin typeface="Times New Roman" panose="02020603050405020304" pitchFamily="18" charset="0"/>
                <a:cs typeface="Times New Roman" panose="02020603050405020304" pitchFamily="18" charset="0"/>
                <a:sym typeface="+mn-ea"/>
              </a:rPr>
              <a:t>5</a:t>
            </a:r>
            <a:r>
              <a:rPr sz="2500" dirty="0" smtClean="0">
                <a:latin typeface="Times New Roman" panose="02020603050405020304" pitchFamily="18" charset="0"/>
                <a:cs typeface="Times New Roman" panose="02020603050405020304" pitchFamily="18" charset="0"/>
                <a:sym typeface="+mn-ea"/>
              </a:rPr>
              <a:t>月</a:t>
            </a:r>
            <a:r>
              <a:rPr sz="2500" dirty="0">
                <a:latin typeface="Times New Roman" panose="02020603050405020304" pitchFamily="18" charset="0"/>
                <a:cs typeface="Times New Roman" panose="02020603050405020304" pitchFamily="18" charset="0"/>
                <a:sym typeface="+mn-ea"/>
              </a:rPr>
              <a:t>，夏普比例为</a:t>
            </a:r>
            <a:r>
              <a:rPr lang="en-US" sz="2500" dirty="0">
                <a:latin typeface="Times New Roman" panose="02020603050405020304" pitchFamily="18" charset="0"/>
                <a:cs typeface="Times New Roman" panose="02020603050405020304" pitchFamily="18" charset="0"/>
                <a:sym typeface="+mn-ea"/>
              </a:rPr>
              <a:t>0.16</a:t>
            </a:r>
            <a:r>
              <a:rPr sz="2500" dirty="0">
                <a:latin typeface="Times New Roman" panose="02020603050405020304" pitchFamily="18" charset="0"/>
                <a:cs typeface="Times New Roman" panose="02020603050405020304" pitchFamily="18" charset="0"/>
                <a:sym typeface="+mn-ea"/>
              </a:rPr>
              <a:t>，由此可见，动态对冲策略取得较高收益</a:t>
            </a:r>
            <a:r>
              <a:rPr sz="2500" dirty="0" smtClean="0">
                <a:latin typeface="Times New Roman" panose="02020603050405020304" pitchFamily="18" charset="0"/>
                <a:cs typeface="Times New Roman" panose="02020603050405020304" pitchFamily="18" charset="0"/>
                <a:sym typeface="+mn-ea"/>
              </a:rPr>
              <a:t>，</a:t>
            </a:r>
            <a:r>
              <a:rPr lang="zh-CN" altLang="en-US" sz="2500" dirty="0" smtClean="0">
                <a:latin typeface="Times New Roman" panose="02020603050405020304" pitchFamily="18" charset="0"/>
                <a:cs typeface="Times New Roman" panose="02020603050405020304" pitchFamily="18" charset="0"/>
                <a:sym typeface="+mn-ea"/>
              </a:rPr>
              <a:t>但从长时期看，三个希腊字母对冲的策略盈利性波动较大，后期其策略效果居然小于仅进行</a:t>
            </a:r>
            <a:r>
              <a:rPr lang="en-US" altLang="zh-CN" sz="2500" dirty="0" smtClean="0">
                <a:latin typeface="Times New Roman" panose="02020603050405020304" pitchFamily="18" charset="0"/>
                <a:cs typeface="Times New Roman" panose="02020603050405020304" pitchFamily="18" charset="0"/>
                <a:sym typeface="+mn-ea"/>
              </a:rPr>
              <a:t>Delta</a:t>
            </a:r>
            <a:r>
              <a:rPr lang="zh-CN" altLang="en-US" sz="2500" dirty="0" smtClean="0">
                <a:latin typeface="Times New Roman" panose="02020603050405020304" pitchFamily="18" charset="0"/>
                <a:cs typeface="Times New Roman" panose="02020603050405020304" pitchFamily="18" charset="0"/>
                <a:sym typeface="+mn-ea"/>
              </a:rPr>
              <a:t>对冲，说明需要慎用</a:t>
            </a:r>
            <a:r>
              <a:rPr lang="zh-CN" altLang="en-US" sz="2500" dirty="0">
                <a:latin typeface="Times New Roman" panose="02020603050405020304" pitchFamily="18" charset="0"/>
                <a:cs typeface="Times New Roman" panose="02020603050405020304" pitchFamily="18" charset="0"/>
                <a:sym typeface="+mn-ea"/>
              </a:rPr>
              <a:t>三个</a:t>
            </a:r>
            <a:r>
              <a:rPr lang="zh-CN" altLang="en-US" sz="2500" dirty="0" smtClean="0">
                <a:latin typeface="Times New Roman" panose="02020603050405020304" pitchFamily="18" charset="0"/>
                <a:cs typeface="Times New Roman" panose="02020603050405020304" pitchFamily="18" charset="0"/>
                <a:sym typeface="+mn-ea"/>
              </a:rPr>
              <a:t>希腊字母的联立风险对冲策略。</a:t>
            </a:r>
            <a:endParaRPr lang="zh-CN" sz="2500" dirty="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9" name="表格 8"/>
          <p:cNvGraphicFramePr/>
          <p:nvPr>
            <p:custDataLst>
              <p:tags r:id="rId1"/>
            </p:custDataLst>
            <p:extLst>
              <p:ext uri="{D42A27DB-BD31-4B8C-83A1-F6EECF244321}">
                <p14:modId xmlns:p14="http://schemas.microsoft.com/office/powerpoint/2010/main" val="956428560"/>
              </p:ext>
            </p:extLst>
          </p:nvPr>
        </p:nvGraphicFramePr>
        <p:xfrm>
          <a:off x="500258" y="1916832"/>
          <a:ext cx="11017224" cy="1296144"/>
        </p:xfrm>
        <a:graphic>
          <a:graphicData uri="http://schemas.openxmlformats.org/drawingml/2006/table">
            <a:tbl>
              <a:tblPr firstRow="1" bandRow="1">
                <a:tableStyleId>{5C22544A-7EE6-4342-B048-85BDC9FD1C3A}</a:tableStyleId>
              </a:tblPr>
              <a:tblGrid>
                <a:gridCol w="1836204"/>
                <a:gridCol w="1836204"/>
                <a:gridCol w="1836204"/>
                <a:gridCol w="1836204"/>
                <a:gridCol w="1836204"/>
                <a:gridCol w="1836204"/>
              </a:tblGrid>
              <a:tr h="648072">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总交易成本</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净收益</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dirty="0" smtClean="0">
                          <a:latin typeface="Times" pitchFamily="18" charset="0"/>
                          <a:ea typeface="宋体" panose="02010600030101010101" pitchFamily="2" charset="-122"/>
                          <a:cs typeface="宋体" panose="02010600030101010101" pitchFamily="2" charset="-122"/>
                        </a:rPr>
                        <a:t>累积</a:t>
                      </a:r>
                      <a:r>
                        <a:rPr lang="en-US" altLang="zh-CN" sz="2400" b="1" dirty="0" err="1" smtClean="0">
                          <a:latin typeface="Times" pitchFamily="18" charset="0"/>
                          <a:ea typeface="宋体" panose="02010600030101010101" pitchFamily="2" charset="-122"/>
                          <a:cs typeface="宋体" panose="02010600030101010101" pitchFamily="2" charset="-122"/>
                        </a:rPr>
                        <a:t>收益率</a:t>
                      </a:r>
                      <a:endParaRPr lang="en-US" altLang="en-US" sz="2400" b="1"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年化收益率</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最大回撤率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夏普比率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r>
              <a:tr h="648072">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436450.33</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170107.79</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85.05%</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43.54%</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altLang="en-US" sz="2400" b="0" dirty="0" smtClean="0">
                          <a:latin typeface="Times" pitchFamily="18" charset="0"/>
                          <a:ea typeface="宋体" panose="02010600030101010101" pitchFamily="2" charset="-122"/>
                          <a:cs typeface="宋体" panose="02010600030101010101" pitchFamily="2" charset="-122"/>
                        </a:rPr>
                        <a:t>94.18%</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0.16</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675490791"/>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（三）策略</a:t>
            </a:r>
            <a:r>
              <a:rPr 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总结</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 </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 </a:t>
            </a:r>
            <a:r>
              <a:rPr sz="1800" dirty="0" err="1" smtClean="0">
                <a:latin typeface="Times New Roman" panose="02020603050405020304" pitchFamily="18" charset="0"/>
                <a:cs typeface="Times New Roman" panose="02020603050405020304" pitchFamily="18" charset="0"/>
                <a:sym typeface="+mn-ea"/>
              </a:rPr>
              <a:t>建立对冲策略在盈利方面具有明显优势</a:t>
            </a:r>
            <a:r>
              <a:rPr sz="1800" dirty="0" smtClean="0">
                <a:latin typeface="Times New Roman" panose="02020603050405020304" pitchFamily="18" charset="0"/>
                <a:cs typeface="Times New Roman" panose="02020603050405020304" pitchFamily="18" charset="0"/>
                <a:sym typeface="+mn-ea"/>
              </a:rPr>
              <a:t>。</a:t>
            </a:r>
          </a:p>
          <a:p>
            <a:pPr marL="285750" indent="-285750" latinLnBrk="0">
              <a:lnSpc>
                <a:spcPct val="150000"/>
              </a:lnSpc>
              <a:spcBef>
                <a:spcPts val="0"/>
              </a:spcBef>
              <a:buFont typeface="Wingdings" pitchFamily="2" charset="2"/>
              <a:buChar char="Ø"/>
            </a:pPr>
            <a:r>
              <a:rPr sz="1800" dirty="0" smtClean="0">
                <a:latin typeface="Times New Roman" panose="02020603050405020304" pitchFamily="18" charset="0"/>
                <a:cs typeface="Times New Roman" panose="02020603050405020304" pitchFamily="18" charset="0"/>
                <a:sym typeface="+mn-ea"/>
              </a:rPr>
              <a:t>在期权对冲中应该采用</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为主，</a:t>
            </a:r>
            <a:r>
              <a:rPr lang="en-US" sz="1800" i="1" dirty="0" smtClean="0">
                <a:latin typeface="Times New Roman" panose="02020603050405020304" pitchFamily="18" charset="0"/>
                <a:cs typeface="Times New Roman" panose="02020603050405020304" pitchFamily="18" charset="0"/>
                <a:sym typeface="+mn-ea"/>
              </a:rPr>
              <a:t>Gamma</a:t>
            </a:r>
            <a:r>
              <a:rPr sz="1800" dirty="0" smtClean="0">
                <a:latin typeface="Times New Roman" panose="02020603050405020304" pitchFamily="18" charset="0"/>
                <a:cs typeface="Times New Roman" panose="02020603050405020304" pitchFamily="18" charset="0"/>
                <a:sym typeface="+mn-ea"/>
              </a:rPr>
              <a:t>和</a:t>
            </a:r>
            <a:r>
              <a:rPr lang="en-US" sz="1800" i="1" dirty="0" smtClean="0">
                <a:latin typeface="Times New Roman" panose="02020603050405020304" pitchFamily="18" charset="0"/>
                <a:cs typeface="Times New Roman" panose="02020603050405020304" pitchFamily="18" charset="0"/>
                <a:sym typeface="+mn-ea"/>
              </a:rPr>
              <a:t>Vega</a:t>
            </a:r>
            <a:r>
              <a:rPr sz="1800" dirty="0" smtClean="0">
                <a:latin typeface="Times New Roman" panose="02020603050405020304" pitchFamily="18" charset="0"/>
                <a:cs typeface="Times New Roman" panose="02020603050405020304" pitchFamily="18" charset="0"/>
                <a:sym typeface="+mn-ea"/>
              </a:rPr>
              <a:t>为辅的对冲策略，因为</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对冲是期权对冲最核心的部分，直接影响到最大部分的风险暴露情况，而</a:t>
            </a:r>
            <a:r>
              <a:rPr lang="en-US" sz="1800" i="1" dirty="0" smtClean="0">
                <a:latin typeface="Times New Roman" panose="02020603050405020304" pitchFamily="18" charset="0"/>
                <a:cs typeface="Times New Roman" panose="02020603050405020304" pitchFamily="18" charset="0"/>
                <a:sym typeface="+mn-ea"/>
              </a:rPr>
              <a:t>Gamma</a:t>
            </a:r>
            <a:r>
              <a:rPr sz="1800" dirty="0" smtClean="0">
                <a:latin typeface="Times New Roman" panose="02020603050405020304" pitchFamily="18" charset="0"/>
                <a:cs typeface="Times New Roman" panose="02020603050405020304" pitchFamily="18" charset="0"/>
                <a:sym typeface="+mn-ea"/>
              </a:rPr>
              <a:t>和</a:t>
            </a:r>
            <a:r>
              <a:rPr lang="en-US" sz="1800" i="1" dirty="0" smtClean="0">
                <a:latin typeface="Times New Roman" panose="02020603050405020304" pitchFamily="18" charset="0"/>
                <a:cs typeface="Times New Roman" panose="02020603050405020304" pitchFamily="18" charset="0"/>
                <a:sym typeface="+mn-ea"/>
              </a:rPr>
              <a:t>Vega</a:t>
            </a:r>
            <a:r>
              <a:rPr sz="1800" dirty="0" smtClean="0">
                <a:latin typeface="Times New Roman" panose="02020603050405020304" pitchFamily="18" charset="0"/>
                <a:cs typeface="Times New Roman" panose="02020603050405020304" pitchFamily="18" charset="0"/>
                <a:sym typeface="+mn-ea"/>
              </a:rPr>
              <a:t>由于其瞬时性较强，过于看重对冲掉这两个希腊值也可能会造成对冲成本较高导致收益下降，譬如在</a:t>
            </a:r>
            <a:r>
              <a:rPr lang="zh-CN" sz="1800" dirty="0" smtClean="0">
                <a:latin typeface="Times New Roman" panose="02020603050405020304" pitchFamily="18" charset="0"/>
                <a:cs typeface="Times New Roman" panose="02020603050405020304" pitchFamily="18" charset="0"/>
                <a:sym typeface="+mn-ea"/>
              </a:rPr>
              <a:t>收益率图</a:t>
            </a:r>
            <a:r>
              <a:rPr sz="1800" dirty="0" smtClean="0">
                <a:latin typeface="Times New Roman" panose="02020603050405020304" pitchFamily="18" charset="0"/>
                <a:cs typeface="Times New Roman" panose="02020603050405020304" pitchFamily="18" charset="0"/>
                <a:sym typeface="+mn-ea"/>
              </a:rPr>
              <a:t>中的</a:t>
            </a:r>
            <a:r>
              <a:rPr sz="1800" dirty="0" smtClean="0">
                <a:latin typeface="Times New Roman" panose="02020603050405020304" pitchFamily="18" charset="0"/>
                <a:cs typeface="Times New Roman" panose="02020603050405020304" pitchFamily="18" charset="0"/>
                <a:sym typeface="+mn-ea"/>
              </a:rPr>
              <a:t>202</a:t>
            </a:r>
            <a:r>
              <a:rPr lang="en-US" sz="1800" dirty="0" smtClean="0">
                <a:latin typeface="Times New Roman" panose="02020603050405020304" pitchFamily="18" charset="0"/>
                <a:cs typeface="Times New Roman" panose="02020603050405020304" pitchFamily="18" charset="0"/>
                <a:sym typeface="+mn-ea"/>
              </a:rPr>
              <a:t>2</a:t>
            </a:r>
            <a:r>
              <a:rPr sz="1800" dirty="0" smtClean="0">
                <a:latin typeface="Times New Roman" panose="02020603050405020304" pitchFamily="18" charset="0"/>
                <a:cs typeface="Times New Roman" panose="02020603050405020304" pitchFamily="18" charset="0"/>
                <a:sym typeface="+mn-ea"/>
              </a:rPr>
              <a:t>年</a:t>
            </a:r>
            <a:r>
              <a:rPr lang="en-US" sz="1800" dirty="0" smtClean="0">
                <a:latin typeface="Times New Roman" panose="02020603050405020304" pitchFamily="18" charset="0"/>
                <a:cs typeface="Times New Roman" panose="02020603050405020304" pitchFamily="18" charset="0"/>
                <a:sym typeface="+mn-ea"/>
              </a:rPr>
              <a:t>5</a:t>
            </a:r>
            <a:r>
              <a:rPr sz="1800" dirty="0" smtClean="0">
                <a:latin typeface="Times New Roman" panose="02020603050405020304" pitchFamily="18" charset="0"/>
                <a:cs typeface="Times New Roman" panose="02020603050405020304" pitchFamily="18" charset="0"/>
                <a:sym typeface="+mn-ea"/>
              </a:rPr>
              <a:t>月的某一个时间段</a:t>
            </a:r>
            <a:r>
              <a:rPr sz="1800" dirty="0" smtClean="0">
                <a:latin typeface="Times New Roman" panose="02020603050405020304" pitchFamily="18" charset="0"/>
                <a:cs typeface="Times New Roman" panose="02020603050405020304" pitchFamily="18" charset="0"/>
                <a:sym typeface="+mn-ea"/>
              </a:rPr>
              <a:t>，联合对冲模型的收益快速下降，接近于单</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对冲策略</a:t>
            </a:r>
            <a:r>
              <a:rPr lang="zh-CN" altLang="en-US" sz="1800" dirty="0" smtClean="0">
                <a:latin typeface="Times New Roman" panose="02020603050405020304" pitchFamily="18" charset="0"/>
                <a:cs typeface="Times New Roman" panose="02020603050405020304" pitchFamily="18" charset="0"/>
                <a:sym typeface="+mn-ea"/>
              </a:rPr>
              <a:t>，后期</a:t>
            </a:r>
            <a:r>
              <a:rPr lang="en-US" altLang="zh-CN" sz="1800" dirty="0" smtClean="0">
                <a:latin typeface="Times New Roman" panose="02020603050405020304" pitchFamily="18" charset="0"/>
                <a:cs typeface="Times New Roman" panose="02020603050405020304" pitchFamily="18" charset="0"/>
                <a:sym typeface="+mn-ea"/>
              </a:rPr>
              <a:t>2022</a:t>
            </a:r>
            <a:r>
              <a:rPr lang="zh-CN" altLang="en-US" sz="1800" dirty="0" smtClean="0">
                <a:latin typeface="Times New Roman" panose="02020603050405020304" pitchFamily="18" charset="0"/>
                <a:cs typeface="Times New Roman" panose="02020603050405020304" pitchFamily="18" charset="0"/>
                <a:sym typeface="+mn-ea"/>
              </a:rPr>
              <a:t>年</a:t>
            </a:r>
            <a:r>
              <a:rPr lang="en-US" altLang="zh-CN" sz="1800" dirty="0" smtClean="0">
                <a:latin typeface="Times New Roman" panose="02020603050405020304" pitchFamily="18" charset="0"/>
                <a:cs typeface="Times New Roman" panose="02020603050405020304" pitchFamily="18" charset="0"/>
                <a:sym typeface="+mn-ea"/>
              </a:rPr>
              <a:t>10</a:t>
            </a:r>
            <a:r>
              <a:rPr lang="zh-CN" altLang="en-US" sz="1800" dirty="0" smtClean="0">
                <a:latin typeface="Times New Roman" panose="02020603050405020304" pitchFamily="18" charset="0"/>
                <a:cs typeface="Times New Roman" panose="02020603050405020304" pitchFamily="18" charset="0"/>
                <a:sym typeface="+mn-ea"/>
              </a:rPr>
              <a:t>月其居然还若雨仅进行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a:t>
            </a:r>
            <a:r>
              <a:rPr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1200"/>
              </a:spcBef>
              <a:buFont typeface="Wingdings" pitchFamily="2" charset="2"/>
              <a:buChar char="Ø"/>
            </a:pPr>
            <a:r>
              <a:rPr sz="1800" dirty="0" err="1" smtClean="0">
                <a:latin typeface="Times New Roman" panose="02020603050405020304" pitchFamily="18" charset="0"/>
                <a:cs typeface="Times New Roman" panose="02020603050405020304" pitchFamily="18" charset="0"/>
                <a:sym typeface="+mn-ea"/>
              </a:rPr>
              <a:t>从实盘检验看</a:t>
            </a:r>
            <a:r>
              <a:rPr sz="1800" dirty="0" smtClean="0">
                <a:latin typeface="Times New Roman" panose="02020603050405020304" pitchFamily="18" charset="0"/>
                <a:cs typeface="Times New Roman" panose="02020603050405020304" pitchFamily="18" charset="0"/>
                <a:sym typeface="+mn-ea"/>
              </a:rPr>
              <a:t>，</a:t>
            </a:r>
            <a:r>
              <a:rPr lang="zh-CN" altLang="en-US" sz="1800" dirty="0" smtClean="0">
                <a:latin typeface="Times New Roman" panose="02020603050405020304" pitchFamily="18" charset="0"/>
                <a:cs typeface="Times New Roman" panose="02020603050405020304" pitchFamily="18" charset="0"/>
                <a:sym typeface="+mn-ea"/>
              </a:rPr>
              <a:t>在很长时间内</a:t>
            </a:r>
            <a:r>
              <a:rPr sz="1800" dirty="0" smtClean="0">
                <a:latin typeface="Times New Roman" panose="02020603050405020304" pitchFamily="18" charset="0"/>
                <a:cs typeface="Times New Roman" panose="02020603050405020304" pitchFamily="18" charset="0"/>
                <a:sym typeface="+mn-ea"/>
              </a:rPr>
              <a:t>联合对冲显著优于</a:t>
            </a:r>
            <a:r>
              <a:rPr lang="en-US" sz="1800" i="1" dirty="0" smtClean="0">
                <a:latin typeface="Times New Roman" panose="02020603050405020304" pitchFamily="18" charset="0"/>
                <a:cs typeface="Times New Roman" panose="02020603050405020304" pitchFamily="18" charset="0"/>
                <a:sym typeface="+mn-ea"/>
              </a:rPr>
              <a:t>D</a:t>
            </a:r>
            <a:r>
              <a:rPr lang="en-US" altLang="zh-CN" sz="1800" i="1" dirty="0" smtClean="0">
                <a:latin typeface="Times New Roman" panose="02020603050405020304" pitchFamily="18" charset="0"/>
                <a:cs typeface="Times New Roman" panose="02020603050405020304" pitchFamily="18" charset="0"/>
                <a:sym typeface="+mn-ea"/>
              </a:rPr>
              <a:t>elta</a:t>
            </a:r>
            <a:r>
              <a:rPr sz="1800" dirty="0" smtClean="0">
                <a:latin typeface="Times New Roman" panose="02020603050405020304" pitchFamily="18" charset="0"/>
                <a:cs typeface="Times New Roman" panose="02020603050405020304" pitchFamily="18" charset="0"/>
                <a:sym typeface="+mn-ea"/>
              </a:rPr>
              <a:t>动态对冲策略，而</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动态对冲策略的盈利效果又优于不采取对冲而单独持有期权0的策略。同时，考虑到采取期权对冲还需要支付一定的期权费，因此，在后续的案例检验中，可以考虑对</a:t>
            </a:r>
            <a:r>
              <a:rPr lang="en-US" sz="1800" i="1" dirty="0" smtClean="0">
                <a:latin typeface="Times New Roman" panose="02020603050405020304" pitchFamily="18" charset="0"/>
                <a:cs typeface="Times New Roman" panose="02020603050405020304" pitchFamily="18" charset="0"/>
                <a:sym typeface="+mn-ea"/>
              </a:rPr>
              <a:t>Gamma</a:t>
            </a:r>
            <a:r>
              <a:rPr sz="1800" dirty="0" smtClean="0">
                <a:latin typeface="Times New Roman" panose="02020603050405020304" pitchFamily="18" charset="0"/>
                <a:cs typeface="Times New Roman" panose="02020603050405020304" pitchFamily="18" charset="0"/>
                <a:sym typeface="+mn-ea"/>
              </a:rPr>
              <a:t>设定一定阀值，当</a:t>
            </a:r>
            <a:r>
              <a:rPr lang="en-US" sz="1800" i="1" dirty="0" smtClean="0">
                <a:latin typeface="Times New Roman" panose="02020603050405020304" pitchFamily="18" charset="0"/>
                <a:cs typeface="Times New Roman" panose="02020603050405020304" pitchFamily="18" charset="0"/>
                <a:sym typeface="+mn-ea"/>
              </a:rPr>
              <a:t>Gamma</a:t>
            </a:r>
            <a:r>
              <a:rPr sz="1800" dirty="0" smtClean="0">
                <a:latin typeface="Times New Roman" panose="02020603050405020304" pitchFamily="18" charset="0"/>
                <a:cs typeface="Times New Roman" panose="02020603050405020304" pitchFamily="18" charset="0"/>
                <a:sym typeface="+mn-ea"/>
              </a:rPr>
              <a:t>值在这个阀值之内时，可选择仅对投资组合做</a:t>
            </a:r>
            <a:r>
              <a:rPr lang="en-US" sz="1800" i="1" dirty="0" smtClean="0">
                <a:latin typeface="Times New Roman" panose="02020603050405020304" pitchFamily="18" charset="0"/>
                <a:cs typeface="Times New Roman" panose="02020603050405020304" pitchFamily="18" charset="0"/>
                <a:sym typeface="+mn-ea"/>
              </a:rPr>
              <a:t>Delta</a:t>
            </a:r>
            <a:r>
              <a:rPr sz="1800" dirty="0" smtClean="0">
                <a:latin typeface="Times New Roman" panose="02020603050405020304" pitchFamily="18" charset="0"/>
                <a:cs typeface="Times New Roman" panose="02020603050405020304" pitchFamily="18" charset="0"/>
                <a:sym typeface="+mn-ea"/>
              </a:rPr>
              <a:t>对冲；超过阀值时，则根据</a:t>
            </a:r>
            <a:r>
              <a:rPr lang="en-US" sz="1800" i="1" dirty="0" smtClean="0">
                <a:latin typeface="Times New Roman" panose="02020603050405020304" pitchFamily="18" charset="0"/>
                <a:cs typeface="Times New Roman" panose="02020603050405020304" pitchFamily="18" charset="0"/>
                <a:sym typeface="+mn-ea"/>
              </a:rPr>
              <a:t>Gamma </a:t>
            </a:r>
            <a:r>
              <a:rPr sz="1800" dirty="0" err="1" smtClean="0">
                <a:latin typeface="Times New Roman" panose="02020603050405020304" pitchFamily="18" charset="0"/>
                <a:cs typeface="Times New Roman" panose="02020603050405020304" pitchFamily="18" charset="0"/>
                <a:sym typeface="+mn-ea"/>
              </a:rPr>
              <a:t>绝对值的大小，调整动态对冲</a:t>
            </a:r>
            <a:r>
              <a:rPr lang="en-US" sz="1800" i="1" dirty="0" err="1" smtClean="0">
                <a:latin typeface="Times New Roman" panose="02020603050405020304" pitchFamily="18" charset="0"/>
                <a:cs typeface="Times New Roman" panose="02020603050405020304" pitchFamily="18" charset="0"/>
                <a:sym typeface="+mn-ea"/>
              </a:rPr>
              <a:t>Delta</a:t>
            </a:r>
            <a:r>
              <a:rPr sz="1800" dirty="0" err="1" smtClean="0">
                <a:latin typeface="Times New Roman" panose="02020603050405020304" pitchFamily="18" charset="0"/>
                <a:cs typeface="Times New Roman" panose="02020603050405020304" pitchFamily="18" charset="0"/>
                <a:sym typeface="+mn-ea"/>
              </a:rPr>
              <a:t>的频率，以达到共同对冲的效果；而</a:t>
            </a:r>
            <a:r>
              <a:rPr lang="zh-CN" altLang="en-US" sz="1800" dirty="0">
                <a:latin typeface="Times New Roman" panose="02020603050405020304" pitchFamily="18" charset="0"/>
                <a:cs typeface="Times New Roman" panose="02020603050405020304" pitchFamily="18" charset="0"/>
                <a:sym typeface="+mn-ea"/>
              </a:rPr>
              <a:t>对</a:t>
            </a:r>
            <a:r>
              <a:rPr lang="en-US" sz="1800" i="1" dirty="0" err="1" smtClean="0">
                <a:latin typeface="Times New Roman" panose="02020603050405020304" pitchFamily="18" charset="0"/>
                <a:cs typeface="Times New Roman" panose="02020603050405020304" pitchFamily="18" charset="0"/>
                <a:sym typeface="+mn-ea"/>
              </a:rPr>
              <a:t>Ve</a:t>
            </a:r>
            <a:r>
              <a:rPr lang="en-US" altLang="zh-CN" sz="1800" i="1" dirty="0" err="1" smtClean="0">
                <a:latin typeface="Times New Roman" panose="02020603050405020304" pitchFamily="18" charset="0"/>
                <a:cs typeface="Times New Roman" panose="02020603050405020304" pitchFamily="18" charset="0"/>
                <a:sym typeface="+mn-ea"/>
              </a:rPr>
              <a:t>g</a:t>
            </a:r>
            <a:r>
              <a:rPr lang="en-US" sz="1800" i="1" dirty="0" err="1" smtClean="0">
                <a:latin typeface="Times New Roman" panose="02020603050405020304" pitchFamily="18" charset="0"/>
                <a:cs typeface="Times New Roman" panose="02020603050405020304" pitchFamily="18" charset="0"/>
                <a:sym typeface="+mn-ea"/>
              </a:rPr>
              <a:t>a</a:t>
            </a:r>
            <a:r>
              <a:rPr sz="1800" dirty="0" err="1" smtClean="0">
                <a:latin typeface="Times New Roman" panose="02020603050405020304" pitchFamily="18" charset="0"/>
                <a:cs typeface="Times New Roman" panose="02020603050405020304" pitchFamily="18" charset="0"/>
                <a:sym typeface="+mn-ea"/>
              </a:rPr>
              <a:t>值的对冲，则可以考虑使用历史波动率来对风险暴露程度进行预测，并由此通过不断回撤检验是否有必要对其进行有效对冲</a:t>
            </a:r>
            <a:r>
              <a:rPr sz="1800" dirty="0" smtClean="0">
                <a:latin typeface="Times New Roman" panose="02020603050405020304" pitchFamily="18" charset="0"/>
                <a:cs typeface="Times New Roman" panose="02020603050405020304" pitchFamily="18" charset="0"/>
                <a:sym typeface="+mn-ea"/>
              </a:rPr>
              <a:t>。</a:t>
            </a:r>
            <a:endParaRPr lang="en-US" sz="1800"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1200"/>
              </a:spcBef>
              <a:buFont typeface="Wingdings" pitchFamily="2" charset="2"/>
              <a:buChar char="Ø"/>
            </a:pPr>
            <a:r>
              <a:rPr sz="1800" dirty="0" smtClean="0">
                <a:latin typeface="Times New Roman" panose="02020603050405020304" pitchFamily="18" charset="0"/>
                <a:cs typeface="Times New Roman" panose="02020603050405020304" pitchFamily="18" charset="0"/>
                <a:sym typeface="+mn-ea"/>
              </a:rPr>
              <a:t>在该策略的实际操作过程中，到底是采取静态波动率还得时变的动态波动率（如基于GARCH或EWMA等模型估计获得）实现Vega风险对冲，均会直接影响策略的实际效果。</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766742985"/>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20688"/>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(part1)</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sym typeface="+mn-ea"/>
              </a:rPr>
              <a:t>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r>
                        <a:rPr lang="zh-CN" altLang="en-US" sz="1200" b="0">
                          <a:solidFill>
                            <a:schemeClr val="tx1"/>
                          </a:solidFill>
                        </a:rPr>
                        <a:t>def excel_to_data(path):</a:t>
                      </a:r>
                    </a:p>
                    <a:p>
                      <a:pPr>
                        <a:buNone/>
                      </a:pPr>
                      <a:r>
                        <a:rPr lang="zh-CN" altLang="en-US" sz="1200" b="0">
                          <a:solidFill>
                            <a:schemeClr val="tx1"/>
                          </a:solidFill>
                        </a:rPr>
                        <a:t>    ws=pd.read_excel(path,sheet_name=0,header=None,keep_default_na=False)</a:t>
                      </a:r>
                    </a:p>
                    <a:p>
                      <a:pPr>
                        <a:buNone/>
                      </a:pPr>
                      <a:r>
                        <a:rPr lang="zh-CN" altLang="en-US" sz="1200" b="0">
                          <a:solidFill>
                            <a:schemeClr val="tx1"/>
                          </a:solidFill>
                        </a:rPr>
                        <a:t>    data=ws.iloc[:,[0]]</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def blsprice(price, strike, rate, time, volatility):#price标的资产市场价格，strike执行价格，rate无风险利率</a:t>
                      </a:r>
                    </a:p>
                    <a:p>
                      <a:pPr>
                        <a:buNone/>
                      </a:pPr>
                      <a:r>
                        <a:rPr lang="zh-CN" altLang="en-US" sz="1200" b="0">
                          <a:solidFill>
                            <a:schemeClr val="tx1"/>
                          </a:solidFill>
                        </a:rPr>
                        <a:t>    #     time距离到期时间，volatility标的资产价格波动率，call：call option（看涨期权）价格，put：put option（看跌期权）价格</a:t>
                      </a:r>
                    </a:p>
                    <a:p>
                      <a:pPr>
                        <a:buNone/>
                      </a:pPr>
                      <a:r>
                        <a:rPr lang="zh-CN" altLang="en-US" sz="1200" b="0">
                          <a:solidFill>
                            <a:schemeClr val="tx1"/>
                          </a:solidFill>
                        </a:rPr>
                        <a:t>    d1 = (np.log(price / strike) + (rate + 0.5 * volatility ** 2) * time) / (volatility * np.sqrt(time))</a:t>
                      </a:r>
                    </a:p>
                    <a:p>
                      <a:pPr>
                        <a:buNone/>
                      </a:pPr>
                      <a:r>
                        <a:rPr lang="zh-CN" altLang="en-US" sz="1200" b="0">
                          <a:solidFill>
                            <a:schemeClr val="tx1"/>
                          </a:solidFill>
                        </a:rPr>
                        <a:t>    d2 = d1 - volatility * np.sqrt(time)</a:t>
                      </a:r>
                    </a:p>
                    <a:p>
                      <a:pPr>
                        <a:buNone/>
                      </a:pPr>
                      <a:r>
                        <a:rPr lang="zh-CN" altLang="en-US" sz="1200" b="0">
                          <a:solidFill>
                            <a:schemeClr val="tx1"/>
                          </a:solidFill>
                        </a:rPr>
                        <a:t>    call = price * stats.norm.cdf(d1, 0.0, 1.0) - strike * np.exp(-rate * time) * stats.norm.cdf(d2, 0.0, 1.0)</a:t>
                      </a:r>
                    </a:p>
                    <a:p>
                      <a:pPr>
                        <a:buNone/>
                      </a:pPr>
                      <a:r>
                        <a:rPr lang="zh-CN" altLang="en-US" sz="1200" b="0">
                          <a:solidFill>
                            <a:schemeClr val="tx1"/>
                          </a:solidFill>
                        </a:rPr>
                        <a:t>    put = strike * np.exp(-rate * time) * stats.norm.cdf(-d2, 0.0, 1.0) - price * stats.norm.cdf(-d1, 0.0, 1.0)</a:t>
                      </a:r>
                    </a:p>
                    <a:p>
                      <a:pPr>
                        <a:buNone/>
                      </a:pPr>
                      <a:r>
                        <a:rPr lang="zh-CN" altLang="en-US" sz="1200" b="0">
                          <a:solidFill>
                            <a:schemeClr val="tx1"/>
                          </a:solidFill>
                        </a:rPr>
                        <a:t>    return call, put</a:t>
                      </a:r>
                    </a:p>
                    <a:p>
                      <a:pPr>
                        <a:buNone/>
                      </a:pPr>
                      <a:r>
                        <a:rPr lang="zh-CN" altLang="en-US" sz="1200" b="0">
                          <a:solidFill>
                            <a:schemeClr val="tx1"/>
                          </a:solidFill>
                        </a:rPr>
                        <a:t>def blsdelta(st,k,r,T,sigma,n=1):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876925"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n默认为1看涨期权的delta</a:t>
                      </a:r>
                    </a:p>
                    <a:p>
                      <a:pPr>
                        <a:buNone/>
                      </a:pPr>
                      <a:r>
                        <a:rPr lang="zh-CN" altLang="en-US" sz="1200" b="0">
                          <a:solidFill>
                            <a:schemeClr val="tx1"/>
                          </a:solidFill>
                        </a:rPr>
                        <a:t>    n为-1为看跌期权的delta</a:t>
                      </a:r>
                    </a:p>
                    <a:p>
                      <a:pPr>
                        <a:buNone/>
                      </a:pPr>
                      <a:r>
                        <a:rPr lang="zh-CN" altLang="en-US" sz="1200" b="0">
                          <a:solidFill>
                            <a:schemeClr val="tx1"/>
                          </a:solidFill>
                        </a:rPr>
                        <a:t>    '''</a:t>
                      </a:r>
                    </a:p>
                    <a:p>
                      <a:pPr>
                        <a:buNone/>
                      </a:pPr>
                      <a:r>
                        <a:rPr lang="zh-CN" altLang="en-US" sz="1200" b="0">
                          <a:solidFill>
                            <a:schemeClr val="tx1"/>
                          </a:solidFill>
                        </a:rPr>
                        <a:t>    d1 = (np.log(st/k)+(r+0.5*sigma**2)*T)/(sigma*np.sqrt(T))</a:t>
                      </a:r>
                    </a:p>
                    <a:p>
                      <a:pPr>
                        <a:buNone/>
                      </a:pPr>
                      <a:r>
                        <a:rPr lang="zh-CN" altLang="en-US" sz="1200" b="0">
                          <a:solidFill>
                            <a:schemeClr val="tx1"/>
                          </a:solidFill>
                        </a:rPr>
                        <a:t>    delta = n*stats.norm.cdf(n*d1,0.0, 1.0)</a:t>
                      </a:r>
                    </a:p>
                    <a:p>
                      <a:pPr>
                        <a:buNone/>
                      </a:pPr>
                      <a:r>
                        <a:rPr lang="zh-CN" altLang="en-US" sz="1200" b="0">
                          <a:solidFill>
                            <a:schemeClr val="tx1"/>
                          </a:solidFill>
                        </a:rPr>
                        <a:t>    return delta</a:t>
                      </a:r>
                    </a:p>
                    <a:p>
                      <a:pPr>
                        <a:buNone/>
                      </a:pPr>
                      <a:r>
                        <a:rPr lang="zh-CN" altLang="en-US" sz="1200" b="0">
                          <a:solidFill>
                            <a:schemeClr val="tx1"/>
                          </a:solidFill>
                        </a:rPr>
                        <a:t>def blsgamma(st,k,r,T,sigma):</a:t>
                      </a:r>
                    </a:p>
                    <a:p>
                      <a:pPr>
                        <a:buNone/>
                      </a:pPr>
                      <a:r>
                        <a:rPr lang="zh-CN" altLang="en-US" sz="1200" b="0">
                          <a:solidFill>
                            <a:schemeClr val="tx1"/>
                          </a:solidFill>
                        </a:rPr>
                        <a:t>    d1 = (np.log(st/k)+(r+1/2*sigma**2)*T)/(sigma*np.sqrt(T))</a:t>
                      </a:r>
                    </a:p>
                    <a:p>
                      <a:pPr>
                        <a:buNone/>
                      </a:pPr>
                      <a:r>
                        <a:rPr lang="zh-CN" altLang="en-US" sz="1200" b="0">
                          <a:solidFill>
                            <a:schemeClr val="tx1"/>
                          </a:solidFill>
                        </a:rPr>
                        <a:t>    gamma = stats.norm.pdf(d1)/(st*sigma*np.sqrt(T))</a:t>
                      </a:r>
                    </a:p>
                    <a:p>
                      <a:pPr>
                        <a:buNone/>
                      </a:pPr>
                      <a:r>
                        <a:rPr lang="zh-CN" altLang="en-US" sz="1200" b="0">
                          <a:solidFill>
                            <a:schemeClr val="tx1"/>
                          </a:solidFill>
                        </a:rPr>
                        <a:t>    return gamma</a:t>
                      </a:r>
                    </a:p>
                    <a:p>
                      <a:pPr>
                        <a:buNone/>
                      </a:pPr>
                      <a:r>
                        <a:rPr lang="zh-CN" altLang="en-US" sz="1200" b="0">
                          <a:solidFill>
                            <a:schemeClr val="tx1"/>
                          </a:solidFill>
                        </a:rPr>
                        <a:t>def blsvega(st,k,r,T,sigma):</a:t>
                      </a:r>
                    </a:p>
                    <a:p>
                      <a:pPr>
                        <a:buNone/>
                      </a:pPr>
                      <a:r>
                        <a:rPr lang="zh-CN" altLang="en-US" sz="1200" b="0">
                          <a:solidFill>
                            <a:schemeClr val="tx1"/>
                          </a:solidFill>
                        </a:rPr>
                        <a:t>    d1 = (np.log(st/k)+(r+1/2*sigma**2)*T)/(sigma*np.sqrt(T))</a:t>
                      </a:r>
                    </a:p>
                    <a:p>
                      <a:pPr>
                        <a:buNone/>
                      </a:pPr>
                      <a:r>
                        <a:rPr lang="zh-CN" altLang="en-US" sz="1200" b="0">
                          <a:solidFill>
                            <a:schemeClr val="tx1"/>
                          </a:solidFill>
                        </a:rPr>
                        <a:t>    vega = st*np.sqrt(T)*stats.norm.pdf(d1)</a:t>
                      </a:r>
                    </a:p>
                    <a:p>
                      <a:pPr>
                        <a:buNone/>
                      </a:pPr>
                      <a:r>
                        <a:rPr lang="zh-CN" altLang="en-US" sz="1200" b="0">
                          <a:solidFill>
                            <a:schemeClr val="tx1"/>
                          </a:solidFill>
                        </a:rPr>
                        <a:t>    return vega</a:t>
                      </a:r>
                    </a:p>
                    <a:p>
                      <a:pPr>
                        <a:buNone/>
                      </a:pPr>
                      <a:endParaRPr lang="zh-CN" altLang="en-US" sz="1200" b="0">
                        <a:solidFill>
                          <a:schemeClr val="tx1"/>
                        </a:solidFill>
                      </a:endParaRPr>
                    </a:p>
                    <a:p>
                      <a:pPr>
                        <a:buNone/>
                      </a:pPr>
                      <a:r>
                        <a:rPr lang="zh-CN" altLang="en-US" sz="1200" b="0">
                          <a:solidFill>
                            <a:schemeClr val="tx1"/>
                          </a:solidFill>
                        </a:rPr>
                        <a:t>St=np.array(excel_to_data('data.xls'))    </a:t>
                      </a:r>
                    </a:p>
                  </a:txBody>
                  <a:tcPr>
                    <a:solidFill>
                      <a:schemeClr val="bg2">
                        <a:lumMod val="90000"/>
                      </a:schemeClr>
                    </a:solidFill>
                  </a:tcPr>
                </a:tc>
              </a:tr>
            </a:tbl>
          </a:graphicData>
        </a:graphic>
      </p:graphicFrame>
    </p:spTree>
    <p:extLst>
      <p:ext uri="{BB962C8B-B14F-4D97-AF65-F5344CB8AC3E}">
        <p14:creationId xmlns:p14="http://schemas.microsoft.com/office/powerpoint/2010/main" val="196425762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90012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一、</a:t>
            </a:r>
            <a:r>
              <a:rPr kumimoji="0" lang="zh-CN" altLang="en-US" sz="5400" b="1" dirty="0">
                <a:solidFill>
                  <a:schemeClr val="bg1"/>
                </a:solidFill>
                <a:latin typeface="微软雅黑" panose="020B0503020204020204" pitchFamily="34" charset="-122"/>
                <a:ea typeface="微软雅黑" panose="020B0503020204020204" pitchFamily="34" charset="-122"/>
              </a:rPr>
              <a:t>期权风险对冲恒等式</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3573106"/>
      </p:ext>
    </p:extLst>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20688"/>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sym typeface="+mn-ea"/>
              </a:rPr>
              <a:t>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#-------------------------期权部分---------------------------------</a:t>
                      </a:r>
                    </a:p>
                    <a:p>
                      <a:pPr>
                        <a:buNone/>
                      </a:pPr>
                      <a:r>
                        <a:rPr lang="zh-CN" altLang="en-US" sz="1200" b="0">
                          <a:solidFill>
                            <a:schemeClr val="tx1"/>
                          </a:solidFill>
                        </a:rPr>
                        <a:t>#需要测算隐含波动率</a:t>
                      </a:r>
                    </a:p>
                    <a:p>
                      <a:pPr>
                        <a:buNone/>
                      </a:pPr>
                      <a:r>
                        <a:rPr lang="zh-CN" altLang="en-US" sz="1200" b="0">
                          <a:solidFill>
                            <a:schemeClr val="tx1"/>
                          </a:solidFill>
                        </a:rPr>
                        <a:t>#--------------------用BS模型定价无套利期权价格------------------</a:t>
                      </a:r>
                    </a:p>
                    <a:p>
                      <a:pPr>
                        <a:buNone/>
                      </a:pPr>
                      <a:r>
                        <a:rPr lang="zh-CN" altLang="en-US" sz="1200" b="0">
                          <a:solidFill>
                            <a:schemeClr val="tx1"/>
                          </a:solidFill>
                        </a:rPr>
                        <a:t>s0=2700</a:t>
                      </a:r>
                    </a:p>
                    <a:p>
                      <a:pPr>
                        <a:buNone/>
                      </a:pPr>
                      <a:r>
                        <a:rPr lang="zh-CN" altLang="en-US" sz="1200" b="0">
                          <a:solidFill>
                            <a:schemeClr val="tx1"/>
                          </a:solidFill>
                        </a:rPr>
                        <a:t>data_len=len(St)</a:t>
                      </a:r>
                    </a:p>
                    <a:p>
                      <a:pPr>
                        <a:buNone/>
                      </a:pPr>
                      <a:r>
                        <a:rPr lang="zh-CN" altLang="en-US" sz="1200" b="0">
                          <a:solidFill>
                            <a:schemeClr val="tx1"/>
                          </a:solidFill>
                        </a:rPr>
                        <a:t>price=St.T[0]*1000</a:t>
                      </a:r>
                    </a:p>
                    <a:p>
                      <a:pPr>
                        <a:buNone/>
                      </a:pPr>
                      <a:r>
                        <a:rPr lang="zh-CN" altLang="en-US" sz="1200" b="0">
                          <a:solidFill>
                            <a:schemeClr val="tx1"/>
                          </a:solidFill>
                        </a:rPr>
                        <a:t>strike0=s0</a:t>
                      </a:r>
                    </a:p>
                    <a:p>
                      <a:pPr>
                        <a:buNone/>
                      </a:pPr>
                      <a:r>
                        <a:rPr lang="zh-CN" altLang="en-US" sz="1200" b="0">
                          <a:solidFill>
                            <a:schemeClr val="tx1"/>
                          </a:solidFill>
                        </a:rPr>
                        <a:t>strike1=s0+5</a:t>
                      </a:r>
                    </a:p>
                    <a:p>
                      <a:pPr>
                        <a:buNone/>
                      </a:pPr>
                      <a:r>
                        <a:rPr lang="zh-CN" altLang="en-US" sz="1200" b="0">
                          <a:solidFill>
                            <a:schemeClr val="tx1"/>
                          </a:solidFill>
                        </a:rPr>
                        <a:t>strike2=s0+10</a:t>
                      </a:r>
                    </a:p>
                    <a:p>
                      <a:pPr>
                        <a:buNone/>
                      </a:pPr>
                      <a:r>
                        <a:rPr lang="zh-CN" altLang="en-US" sz="1200" b="0">
                          <a:solidFill>
                            <a:schemeClr val="tx1"/>
                          </a:solidFill>
                        </a:rPr>
                        <a:t>rate0=0.015</a:t>
                      </a:r>
                    </a:p>
                    <a:p>
                      <a:pPr>
                        <a:buNone/>
                      </a:pPr>
                      <a:r>
                        <a:rPr lang="zh-CN" altLang="en-US" sz="1200" b="0">
                          <a:solidFill>
                            <a:schemeClr val="tx1"/>
                          </a:solidFill>
                        </a:rPr>
                        <a:t>rate1=0.02</a:t>
                      </a:r>
                    </a:p>
                    <a:p>
                      <a:pPr>
                        <a:buNone/>
                      </a:pPr>
                      <a:r>
                        <a:rPr lang="zh-CN" altLang="en-US" sz="1200" b="0">
                          <a:solidFill>
                            <a:schemeClr val="tx1"/>
                          </a:solidFill>
                        </a:rPr>
                        <a:t>rate2=0.025</a:t>
                      </a:r>
                    </a:p>
                    <a:p>
                      <a:pPr>
                        <a:buNone/>
                      </a:pPr>
                      <a:r>
                        <a:rPr lang="zh-CN" altLang="en-US" sz="1200" b="0">
                          <a:solidFill>
                            <a:schemeClr val="tx1"/>
                          </a:solidFill>
                        </a:rPr>
                        <a:t>volatility0=0.2</a:t>
                      </a:r>
                    </a:p>
                    <a:p>
                      <a:pPr>
                        <a:buNone/>
                      </a:pPr>
                      <a:r>
                        <a:rPr lang="zh-CN" altLang="en-US" sz="1200" b="0">
                          <a:solidFill>
                            <a:schemeClr val="tx1"/>
                          </a:solidFill>
                        </a:rPr>
                        <a:t>volatility1=0.3</a:t>
                      </a:r>
                    </a:p>
                    <a:p>
                      <a:pPr>
                        <a:buNone/>
                      </a:pPr>
                      <a:r>
                        <a:rPr lang="zh-CN" altLang="en-US" sz="1200" b="0">
                          <a:solidFill>
                            <a:schemeClr val="tx1"/>
                          </a:solidFill>
                        </a:rPr>
                        <a:t>volatility2=0.4</a:t>
                      </a:r>
                    </a:p>
                    <a:p>
                      <a:pPr>
                        <a:buNone/>
                      </a:pPr>
                      <a:r>
                        <a:rPr lang="zh-CN" altLang="en-US" sz="1200" b="0">
                          <a:solidFill>
                            <a:schemeClr val="tx1"/>
                          </a:solidFill>
                        </a:rPr>
                        <a:t>strike0=strike0*np.ones((data_len,1)).T[0]</a:t>
                      </a:r>
                    </a:p>
                    <a:p>
                      <a:pPr>
                        <a:buNone/>
                      </a:pPr>
                      <a:r>
                        <a:rPr lang="zh-CN" altLang="en-US" sz="1200" b="0">
                          <a:solidFill>
                            <a:schemeClr val="tx1"/>
                          </a:solidFill>
                        </a:rPr>
                        <a:t>strike1=strike1*np.ones((data_len,1)).T[0]</a:t>
                      </a:r>
                    </a:p>
                    <a:p>
                      <a:pPr>
                        <a:buNone/>
                      </a:pPr>
                      <a:r>
                        <a:rPr lang="zh-CN" altLang="en-US" sz="1200" b="0">
                          <a:solidFill>
                            <a:schemeClr val="tx1"/>
                          </a:solidFill>
                        </a:rPr>
                        <a:t>strike2=strike2*np.ones((data_len,1)).T[0]</a:t>
                      </a:r>
                    </a:p>
                    <a:p>
                      <a:pPr>
                        <a:buNone/>
                      </a:pPr>
                      <a:r>
                        <a:rPr lang="zh-CN" altLang="en-US" sz="1200" b="0">
                          <a:solidFill>
                            <a:schemeClr val="tx1"/>
                          </a:solidFill>
                        </a:rPr>
                        <a:t>rate0=rate0*np.ones(((data_len,1))).T[0]</a:t>
                      </a:r>
                    </a:p>
                    <a:p>
                      <a:pPr>
                        <a:buNone/>
                      </a:pPr>
                      <a:r>
                        <a:rPr lang="zh-CN" altLang="en-US" sz="1200" b="0">
                          <a:solidFill>
                            <a:schemeClr val="tx1"/>
                          </a:solidFill>
                        </a:rPr>
                        <a:t>rate1=rate1*np.ones(((data_len,1))).T[0]</a:t>
                      </a:r>
                    </a:p>
                    <a:p>
                      <a:pPr>
                        <a:buNone/>
                      </a:pPr>
                      <a:r>
                        <a:rPr lang="zh-CN" altLang="en-US" sz="1200" b="0">
                          <a:solidFill>
                            <a:schemeClr val="tx1"/>
                          </a:solidFill>
                        </a:rPr>
                        <a:t>rate2=rate2*np.ones(((data_len,1))).T[0]</a:t>
                      </a:r>
                    </a:p>
                    <a:p>
                      <a:pPr>
                        <a:buNone/>
                      </a:pPr>
                      <a:r>
                        <a:rPr lang="zh-CN" altLang="en-US" sz="1200" b="0">
                          <a:solidFill>
                            <a:schemeClr val="tx1"/>
                          </a:solidFill>
                        </a:rPr>
                        <a:t>Time=ws.iloc[:,[3]]</a:t>
                      </a:r>
                    </a:p>
                    <a:p>
                      <a:pPr>
                        <a:buNone/>
                      </a:pPr>
                      <a:r>
                        <a:rPr lang="zh-CN" altLang="en-US" sz="1200" b="0">
                          <a:solidFill>
                            <a:schemeClr val="tx1"/>
                          </a:solidFill>
                        </a:rPr>
                        <a:t>volatility0=volatility0*np.ones((data_len,1)).T[0]</a:t>
                      </a:r>
                    </a:p>
                    <a:p>
                      <a:pPr>
                        <a:buNone/>
                      </a:pPr>
                      <a:r>
                        <a:rPr lang="zh-CN" altLang="en-US" sz="1200" b="0">
                          <a:solidFill>
                            <a:schemeClr val="tx1"/>
                          </a:solidFill>
                        </a:rPr>
                        <a:t>volatility1=volatility1*np.ones((data_len,1)).T[0]</a:t>
                      </a:r>
                    </a:p>
                    <a:p>
                      <a:pPr>
                        <a:buNone/>
                      </a:pPr>
                      <a:r>
                        <a:rPr lang="zh-CN" altLang="en-US" sz="1200" b="0">
                          <a:solidFill>
                            <a:schemeClr val="tx1"/>
                          </a:solidFill>
                        </a:rPr>
                        <a:t>volatility2=volatility2*np.ones((data_len,1)).T[0]</a:t>
                      </a:r>
                    </a:p>
                    <a:p>
                      <a:pPr>
                        <a:buNone/>
                      </a:pPr>
                      <a:r>
                        <a:rPr lang="zh-CN" altLang="en-US" sz="1200" b="0">
                          <a:solidFill>
                            <a:schemeClr val="tx1"/>
                          </a:solidFill>
                          <a:sym typeface="+mn-ea"/>
                        </a:rPr>
                        <a:t>#-------------------计算期权的希腊值----------------------------------</a:t>
                      </a:r>
                      <a:endParaRPr lang="zh-CN" altLang="en-US" sz="1200" b="0">
                        <a:solidFill>
                          <a:schemeClr val="tx1"/>
                        </a:solidFill>
                      </a:endParaRPr>
                    </a:p>
                    <a:p>
                      <a:pPr>
                        <a:buNone/>
                      </a:pPr>
                      <a:r>
                        <a:rPr lang="zh-CN" altLang="en-US" sz="1200" b="0">
                          <a:solidFill>
                            <a:schemeClr val="tx1"/>
                          </a:solidFill>
                          <a:sym typeface="+mn-ea"/>
                        </a:rPr>
                        <a:t>Call0,Put0=blsprice(price,strike0,rate0,Time,volatility0)</a:t>
                      </a:r>
                      <a:endParaRPr lang="zh-CN" altLang="en-US" sz="1200" b="0">
                        <a:solidFill>
                          <a:schemeClr val="tx1"/>
                        </a:solidFill>
                      </a:endParaRPr>
                    </a:p>
                    <a:p>
                      <a:pPr>
                        <a:buNone/>
                      </a:pPr>
                      <a:r>
                        <a:rPr lang="zh-CN" altLang="en-US" sz="1200" b="0">
                          <a:solidFill>
                            <a:schemeClr val="tx1"/>
                          </a:solidFill>
                          <a:sym typeface="+mn-ea"/>
                        </a:rPr>
                        <a:t>delta0=blsdelta(price,strike0,rate0,Time,volatility0)</a:t>
                      </a:r>
                      <a:endParaRPr lang="zh-CN" altLang="en-US" sz="1200" b="0">
                        <a:solidFill>
                          <a:schemeClr val="tx1"/>
                        </a:solidFill>
                      </a:endParaRPr>
                    </a:p>
                    <a:p>
                      <a:pPr>
                        <a:buNone/>
                      </a:pPr>
                      <a:r>
                        <a:rPr lang="zh-CN" altLang="en-US" sz="1200" b="0">
                          <a:solidFill>
                            <a:schemeClr val="tx1"/>
                          </a:solidFill>
                          <a:sym typeface="+mn-ea"/>
                        </a:rPr>
                        <a:t>gamma0=blsgamma(price,strike0,rate0,Time,volatility0)</a:t>
                      </a:r>
                      <a:endParaRPr lang="zh-CN" altLang="en-US" sz="1200" b="0">
                        <a:solidFill>
                          <a:schemeClr val="tx1"/>
                        </a:solidFill>
                      </a:endParaRPr>
                    </a:p>
                    <a:p>
                      <a:pPr>
                        <a:buNone/>
                      </a:pPr>
                      <a:r>
                        <a:rPr lang="zh-CN" altLang="en-US" sz="1200" b="0">
                          <a:solidFill>
                            <a:schemeClr val="tx1"/>
                          </a:solidFill>
                          <a:sym typeface="+mn-ea"/>
                        </a:rPr>
                        <a:t>vega0=blsvega(price,strike0,rate0,Time,volatility0)</a:t>
                      </a:r>
                      <a:endParaRPr lang="zh-CN" altLang="en-US" sz="1200" b="0">
                        <a:solidFill>
                          <a:schemeClr val="tx1"/>
                        </a:solidFill>
                      </a:endParaRP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Call1,Put1=blsprice(price,strike1,rate1,Time,volatility1)</a:t>
                      </a:r>
                    </a:p>
                    <a:p>
                      <a:pPr>
                        <a:buNone/>
                      </a:pPr>
                      <a:r>
                        <a:rPr lang="zh-CN" altLang="en-US" sz="1200" b="0">
                          <a:solidFill>
                            <a:schemeClr val="tx1"/>
                          </a:solidFill>
                        </a:rPr>
                        <a:t>delta1=blsdelta(price,strike1,rate1,Time,volatility1)</a:t>
                      </a:r>
                    </a:p>
                    <a:p>
                      <a:pPr>
                        <a:buNone/>
                      </a:pPr>
                      <a:r>
                        <a:rPr lang="zh-CN" altLang="en-US" sz="1200" b="0">
                          <a:solidFill>
                            <a:schemeClr val="tx1"/>
                          </a:solidFill>
                        </a:rPr>
                        <a:t>gamma1=blsgamma(price,strike1,rate1,Time,volatility1)</a:t>
                      </a:r>
                    </a:p>
                    <a:p>
                      <a:pPr>
                        <a:buNone/>
                      </a:pPr>
                      <a:r>
                        <a:rPr lang="zh-CN" altLang="en-US" sz="1200" b="0">
                          <a:solidFill>
                            <a:schemeClr val="tx1"/>
                          </a:solidFill>
                        </a:rPr>
                        <a:t>vega1=blsvega(price,strike1,rate1,Time,volatility1)</a:t>
                      </a:r>
                    </a:p>
                    <a:p>
                      <a:pPr>
                        <a:buNone/>
                      </a:pPr>
                      <a:endParaRPr lang="zh-CN" altLang="en-US" sz="1200" b="0">
                        <a:solidFill>
                          <a:schemeClr val="tx1"/>
                        </a:solidFill>
                      </a:endParaRPr>
                    </a:p>
                    <a:p>
                      <a:pPr>
                        <a:buNone/>
                      </a:pPr>
                      <a:r>
                        <a:rPr lang="zh-CN" altLang="en-US" sz="1200" b="0">
                          <a:solidFill>
                            <a:schemeClr val="tx1"/>
                          </a:solidFill>
                        </a:rPr>
                        <a:t>Call2,Put2=blsprice(price,strike2,rate2,Time,volatility2)</a:t>
                      </a:r>
                    </a:p>
                    <a:p>
                      <a:pPr>
                        <a:buNone/>
                      </a:pPr>
                      <a:r>
                        <a:rPr lang="zh-CN" altLang="en-US" sz="1200" b="0">
                          <a:solidFill>
                            <a:schemeClr val="tx1"/>
                          </a:solidFill>
                        </a:rPr>
                        <a:t>delta2=blsdelta(price,strike2,rate2,Time,volatility2)</a:t>
                      </a:r>
                    </a:p>
                    <a:p>
                      <a:pPr>
                        <a:buNone/>
                      </a:pPr>
                      <a:r>
                        <a:rPr lang="zh-CN" altLang="en-US" sz="1200" b="0">
                          <a:solidFill>
                            <a:schemeClr val="tx1"/>
                          </a:solidFill>
                        </a:rPr>
                        <a:t>gamma2=blsgamma(price,strike2,rate2,Time,volatility2)</a:t>
                      </a:r>
                    </a:p>
                    <a:p>
                      <a:pPr>
                        <a:buNone/>
                      </a:pPr>
                      <a:r>
                        <a:rPr lang="zh-CN" altLang="en-US" sz="1200" b="0">
                          <a:solidFill>
                            <a:schemeClr val="tx1"/>
                          </a:solidFill>
                        </a:rPr>
                        <a:t>vega2=blsvega(price,strike2,rate2,Time,volatility2)</a:t>
                      </a:r>
                    </a:p>
                    <a:p>
                      <a:pPr>
                        <a:buNone/>
                      </a:pPr>
                      <a:r>
                        <a:rPr lang="zh-CN" altLang="en-US" sz="1200" b="0">
                          <a:solidFill>
                            <a:schemeClr val="tx1"/>
                          </a:solidFill>
                        </a:rPr>
                        <a:t>#----------------------------对冲策略部分--------------------</a:t>
                      </a:r>
                    </a:p>
                    <a:p>
                      <a:pPr>
                        <a:buNone/>
                      </a:pPr>
                      <a:r>
                        <a:rPr lang="zh-CN" altLang="en-US" sz="1200" b="0">
                          <a:solidFill>
                            <a:schemeClr val="tx1"/>
                          </a:solidFill>
                        </a:rPr>
                        <a:t>w1=np.zeros((data_len,1))#期权1的持有量</a:t>
                      </a:r>
                    </a:p>
                    <a:p>
                      <a:pPr>
                        <a:buNone/>
                      </a:pPr>
                      <a:r>
                        <a:rPr lang="zh-CN" altLang="en-US" sz="1200" b="0">
                          <a:solidFill>
                            <a:schemeClr val="tx1"/>
                          </a:solidFill>
                        </a:rPr>
                        <a:t>w2=np.zeros((data_len,1))#期权2的持有量</a:t>
                      </a:r>
                    </a:p>
                    <a:p>
                      <a:pPr>
                        <a:buNone/>
                      </a:pPr>
                      <a:r>
                        <a:rPr lang="zh-CN" altLang="en-US" sz="1200" b="0">
                          <a:solidFill>
                            <a:schemeClr val="tx1"/>
                          </a:solidFill>
                        </a:rPr>
                        <a:t>wS=np.zeros((data_len,1))#现货的持有增加量</a:t>
                      </a:r>
                    </a:p>
                    <a:p>
                      <a:pPr>
                        <a:buNone/>
                      </a:pPr>
                      <a:r>
                        <a:rPr lang="zh-CN" altLang="en-US" sz="1200" b="0">
                          <a:solidFill>
                            <a:schemeClr val="tx1"/>
                          </a:solidFill>
                        </a:rPr>
                        <a:t>wSa=np.zeros((data_len,1))#表示持有期权0的持股量</a:t>
                      </a:r>
                    </a:p>
                    <a:p>
                      <a:pPr>
                        <a:buNone/>
                      </a:pPr>
                      <a:r>
                        <a:rPr lang="zh-CN" altLang="en-US" sz="1200" b="0">
                          <a:solidFill>
                            <a:schemeClr val="tx1"/>
                          </a:solidFill>
                        </a:rPr>
                        <a:t>stockholding=np.zeros((data_len,1))</a:t>
                      </a:r>
                    </a:p>
                    <a:p>
                      <a:pPr>
                        <a:buNone/>
                      </a:pPr>
                      <a:r>
                        <a:rPr lang="zh-CN" altLang="en-US" sz="1200" b="0">
                          <a:solidFill>
                            <a:schemeClr val="tx1"/>
                          </a:solidFill>
                        </a:rPr>
                        <a:t>stockholdinga=np.zeros((data_len,1))</a:t>
                      </a:r>
                    </a:p>
                    <a:p>
                      <a:pPr>
                        <a:buNone/>
                      </a:pPr>
                      <a:r>
                        <a:rPr lang="zh-CN" altLang="en-US" sz="1200" b="0">
                          <a:solidFill>
                            <a:schemeClr val="tx1"/>
                          </a:solidFill>
                        </a:rPr>
                        <a:t>option0holding=1000</a:t>
                      </a:r>
                    </a:p>
                    <a:p>
                      <a:pPr>
                        <a:buNone/>
                      </a:pPr>
                      <a:r>
                        <a:rPr lang="zh-CN" altLang="en-US" sz="1200" b="0">
                          <a:solidFill>
                            <a:schemeClr val="tx1"/>
                          </a:solidFill>
                        </a:rPr>
                        <a:t>for i in range(1,data_len):</a:t>
                      </a:r>
                    </a:p>
                    <a:p>
                      <a:pPr>
                        <a:buNone/>
                      </a:pPr>
                      <a:r>
                        <a:rPr lang="zh-CN" altLang="en-US" sz="1200" b="0">
                          <a:solidFill>
                            <a:schemeClr val="tx1"/>
                          </a:solidFill>
                        </a:rPr>
                        <a:t>    A=np.array([[gamma1[i],gamma2[i],0],[vega1[i],vega2[i],0],[delta1[i],delta2[i],1]])</a:t>
                      </a:r>
                    </a:p>
                    <a:p>
                      <a:pPr>
                        <a:buNone/>
                      </a:pPr>
                      <a:r>
                        <a:rPr lang="zh-CN" altLang="en-US" sz="1200" b="0">
                          <a:solidFill>
                            <a:schemeClr val="tx1"/>
                          </a:solidFill>
                        </a:rPr>
                        <a:t>    b=np.array([[-option0holding*gamma0[i]],[-option0holding*vega0[i]],np.array([-option0holding*delta0[i]-stockholding[i-1]])])</a:t>
                      </a:r>
                    </a:p>
                    <a:p>
                      <a:pPr>
                        <a:buNone/>
                      </a:pPr>
                      <a:r>
                        <a:rPr lang="zh-CN" altLang="en-US" sz="1200" b="0">
                          <a:solidFill>
                            <a:schemeClr val="tx1"/>
                          </a:solidFill>
                        </a:rPr>
                        <a:t>    X=np.linalg.pinv(A)@b</a:t>
                      </a:r>
                    </a:p>
                    <a:p>
                      <a:pPr>
                        <a:buNone/>
                      </a:pPr>
                      <a:r>
                        <a:rPr lang="zh-CN" altLang="en-US" sz="1200" b="0">
                          <a:solidFill>
                            <a:schemeClr val="tx1"/>
                          </a:solidFill>
                        </a:rPr>
                        <a:t>    w1[i]=X[0]</a:t>
                      </a:r>
                    </a:p>
                    <a:p>
                      <a:pPr>
                        <a:buNone/>
                      </a:pPr>
                      <a:r>
                        <a:rPr lang="zh-CN" altLang="en-US" sz="1200" b="0">
                          <a:solidFill>
                            <a:schemeClr val="tx1"/>
                          </a:solidFill>
                        </a:rPr>
                        <a:t>    w2[i]=X[1]</a:t>
                      </a:r>
                    </a:p>
                    <a:p>
                      <a:pPr>
                        <a:buNone/>
                      </a:pPr>
                      <a:r>
                        <a:rPr lang="zh-CN" altLang="en-US" sz="1200" b="0">
                          <a:solidFill>
                            <a:schemeClr val="tx1"/>
                          </a:solidFill>
                        </a:rPr>
                        <a:t>    wS[i]=X[2]</a:t>
                      </a:r>
                    </a:p>
                    <a:p>
                      <a:pPr>
                        <a:buNone/>
                      </a:pPr>
                      <a:r>
                        <a:rPr lang="zh-CN" altLang="en-US" sz="1200" b="0">
                          <a:solidFill>
                            <a:schemeClr val="tx1"/>
                          </a:solidFill>
                        </a:rPr>
                        <a:t>    if np.abs(w1[i])&lt;0.0001 or np.isnan(w1[i]) or w1[i]=='inf' or w1[i]=='-inf':</a:t>
                      </a:r>
                    </a:p>
                    <a:p>
                      <a:pPr>
                        <a:buNone/>
                      </a:pPr>
                      <a:r>
                        <a:rPr lang="zh-CN" altLang="en-US" sz="1200" b="0">
                          <a:solidFill>
                            <a:schemeClr val="tx1"/>
                          </a:solidFill>
                        </a:rPr>
                        <a:t>        w1[i]=0</a:t>
                      </a:r>
                    </a:p>
                    <a:p>
                      <a:pPr>
                        <a:buNone/>
                      </a:pPr>
                      <a:r>
                        <a:rPr lang="zh-CN" altLang="en-US" sz="1200" b="0">
                          <a:solidFill>
                            <a:schemeClr val="tx1"/>
                          </a:solidFill>
                        </a:rPr>
                        <a:t>    if np.abs(w2[i])&lt;0.0001 or np.isnan(w2[i]) or w2[i]=='inf' or w2[i]=='-inf':</a:t>
                      </a:r>
                    </a:p>
                    <a:p>
                      <a:pPr>
                        <a:buNone/>
                      </a:pPr>
                      <a:r>
                        <a:rPr lang="zh-CN" altLang="en-US" sz="1200" b="0">
                          <a:solidFill>
                            <a:schemeClr val="tx1"/>
                          </a:solidFill>
                        </a:rPr>
                        <a:t>        w2[i]=0</a:t>
                      </a:r>
                    </a:p>
                    <a:p>
                      <a:pPr>
                        <a:buNone/>
                      </a:pPr>
                      <a:r>
                        <a:rPr lang="zh-CN" altLang="en-US" sz="1200" b="0">
                          <a:solidFill>
                            <a:schemeClr val="tx1"/>
                          </a:solidFill>
                        </a:rPr>
                        <a:t>    if np.abs(wS[i])&lt;0.0001 or np.isnan(wS[i]) or wS[i]=='inf' or wS[i]=='-inf':</a:t>
                      </a:r>
                    </a:p>
                    <a:p>
                      <a:pPr>
                        <a:buNone/>
                      </a:pPr>
                      <a:r>
                        <a:rPr lang="zh-CN" altLang="en-US" sz="1200" b="0">
                          <a:solidFill>
                            <a:schemeClr val="tx1"/>
                          </a:solidFill>
                        </a:rPr>
                        <a:t>        wS[i]=0</a:t>
                      </a:r>
                    </a:p>
                    <a:p>
                      <a:pPr>
                        <a:buNone/>
                      </a:pPr>
                      <a:r>
                        <a:rPr lang="zh-CN" altLang="en-US" sz="1200" b="0">
                          <a:solidFill>
                            <a:schemeClr val="tx1"/>
                          </a:solidFill>
                        </a:rPr>
                        <a:t>    wSa[i]=(-option0holding*delta0[i]-stockholding[i-1])#表示持有期权0的持股量</a:t>
                      </a:r>
                    </a:p>
                    <a:p>
                      <a:pPr>
                        <a:buNone/>
                      </a:pPr>
                      <a:r>
                        <a:rPr lang="zh-CN" altLang="en-US" sz="1200" b="0">
                          <a:solidFill>
                            <a:schemeClr val="tx1"/>
                          </a:solidFill>
                        </a:rPr>
                        <a:t>    stockholding[i]=stockholding[i-1]+wS[i]</a:t>
                      </a:r>
                    </a:p>
                    <a:p>
                      <a:pPr>
                        <a:buNone/>
                      </a:pPr>
                      <a:r>
                        <a:rPr lang="zh-CN" altLang="en-US" sz="1200" b="0">
                          <a:solidFill>
                            <a:schemeClr val="tx1"/>
                          </a:solidFill>
                        </a:rPr>
                        <a:t>    stockholdinga[i]=stockholdinga[i-1]+wSa[i]</a:t>
                      </a:r>
                    </a:p>
                  </a:txBody>
                  <a:tcPr>
                    <a:solidFill>
                      <a:schemeClr val="bg2">
                        <a:lumMod val="90000"/>
                      </a:schemeClr>
                    </a:solidFill>
                  </a:tcPr>
                </a:tc>
              </a:tr>
            </a:tbl>
          </a:graphicData>
        </a:graphic>
      </p:graphicFrame>
    </p:spTree>
    <p:extLst>
      <p:ext uri="{BB962C8B-B14F-4D97-AF65-F5344CB8AC3E}">
        <p14:creationId xmlns:p14="http://schemas.microsoft.com/office/powerpoint/2010/main" val="2476089970"/>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20688"/>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sym typeface="+mn-ea"/>
              </a:rPr>
              <a:t>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#---------------------------风险暴露情况 -------------------</a:t>
                      </a:r>
                    </a:p>
                    <a:p>
                      <a:pPr>
                        <a:buNone/>
                      </a:pPr>
                      <a:r>
                        <a:rPr lang="zh-CN" altLang="en-US" sz="1200" b="0">
                          <a:solidFill>
                            <a:schemeClr val="tx1"/>
                          </a:solidFill>
                        </a:rPr>
                        <a:t>deltarisk=np.zeros((data_len,1))</a:t>
                      </a:r>
                    </a:p>
                    <a:p>
                      <a:pPr>
                        <a:buNone/>
                      </a:pPr>
                      <a:r>
                        <a:rPr lang="zh-CN" altLang="en-US" sz="1200" b="0">
                          <a:solidFill>
                            <a:schemeClr val="tx1"/>
                          </a:solidFill>
                        </a:rPr>
                        <a:t>gammarisk=np.zeros((data_len,1))</a:t>
                      </a:r>
                    </a:p>
                    <a:p>
                      <a:pPr>
                        <a:buNone/>
                      </a:pPr>
                      <a:r>
                        <a:rPr lang="zh-CN" altLang="en-US" sz="1200" b="0">
                          <a:solidFill>
                            <a:schemeClr val="tx1"/>
                          </a:solidFill>
                        </a:rPr>
                        <a:t>vegarisk=np.zeros((data_len,1))</a:t>
                      </a:r>
                    </a:p>
                    <a:p>
                      <a:pPr>
                        <a:buNone/>
                      </a:pPr>
                      <a:r>
                        <a:rPr lang="zh-CN" altLang="en-US" sz="1200" b="0">
                          <a:solidFill>
                            <a:schemeClr val="tx1"/>
                          </a:solidFill>
                        </a:rPr>
                        <a:t>for i in range(1,data_len):</a:t>
                      </a:r>
                    </a:p>
                    <a:p>
                      <a:pPr>
                        <a:buNone/>
                      </a:pPr>
                      <a:r>
                        <a:rPr lang="zh-CN" altLang="en-US" sz="1200" b="0">
                          <a:solidFill>
                            <a:schemeClr val="tx1"/>
                          </a:solidFill>
                        </a:rPr>
                        <a:t>    deltarisk[i]=option0holding*delta0[i]*stockholding[i-1]</a:t>
                      </a:r>
                    </a:p>
                    <a:p>
                      <a:pPr>
                        <a:buNone/>
                      </a:pPr>
                      <a:r>
                        <a:rPr lang="zh-CN" altLang="en-US" sz="1200" b="0">
                          <a:solidFill>
                            <a:schemeClr val="tx1"/>
                          </a:solidFill>
                        </a:rPr>
                        <a:t>    gammarisk[i]=option0holding*gamma0[i]</a:t>
                      </a:r>
                    </a:p>
                    <a:p>
                      <a:pPr>
                        <a:buNone/>
                      </a:pPr>
                      <a:r>
                        <a:rPr lang="zh-CN" altLang="en-US" sz="1200" b="0">
                          <a:solidFill>
                            <a:schemeClr val="tx1"/>
                          </a:solidFill>
                        </a:rPr>
                        <a:t>    vegarisk[i]=option0holding*vega0[i]</a:t>
                      </a:r>
                    </a:p>
                    <a:p>
                      <a:pPr>
                        <a:buNone/>
                      </a:pPr>
                      <a:endParaRPr lang="zh-CN" altLang="en-US" sz="1200" b="0">
                        <a:solidFill>
                          <a:schemeClr val="tx1"/>
                        </a:solidFill>
                      </a:endParaRPr>
                    </a:p>
                    <a:p>
                      <a:pPr>
                        <a:buNone/>
                      </a:pPr>
                      <a:r>
                        <a:rPr lang="zh-CN" altLang="en-US" sz="1200" b="0">
                          <a:solidFill>
                            <a:schemeClr val="tx1"/>
                          </a:solidFill>
                        </a:rPr>
                        <a:t>#------------------------------损益变化情况-----------------</a:t>
                      </a:r>
                    </a:p>
                    <a:p>
                      <a:pPr>
                        <a:buNone/>
                      </a:pPr>
                      <a:r>
                        <a:rPr lang="zh-CN" altLang="en-US" sz="1200" b="0">
                          <a:solidFill>
                            <a:schemeClr val="tx1"/>
                          </a:solidFill>
                        </a:rPr>
                        <a:t>profit=np.zeros((data_len,1))</a:t>
                      </a:r>
                    </a:p>
                    <a:p>
                      <a:pPr>
                        <a:buNone/>
                      </a:pPr>
                      <a:r>
                        <a:rPr lang="zh-CN" altLang="en-US" sz="1200" b="0">
                          <a:solidFill>
                            <a:schemeClr val="tx1"/>
                          </a:solidFill>
                        </a:rPr>
                        <a:t>profita=np.zeros((data_len,1))</a:t>
                      </a:r>
                    </a:p>
                    <a:p>
                      <a:pPr>
                        <a:buNone/>
                      </a:pPr>
                      <a:r>
                        <a:rPr lang="zh-CN" altLang="en-US" sz="1200" b="0">
                          <a:solidFill>
                            <a:schemeClr val="tx1"/>
                          </a:solidFill>
                        </a:rPr>
                        <a:t>optioncost=np.zeros((data_len,1))</a:t>
                      </a:r>
                    </a:p>
                    <a:p>
                      <a:pPr>
                        <a:buNone/>
                      </a:pPr>
                      <a:r>
                        <a:rPr lang="zh-CN" altLang="en-US" sz="1200" b="0">
                          <a:solidFill>
                            <a:schemeClr val="tx1"/>
                          </a:solidFill>
                        </a:rPr>
                        <a:t>optionclear=np.zeros((data_len,1))</a:t>
                      </a:r>
                    </a:p>
                    <a:p>
                      <a:pPr>
                        <a:buNone/>
                      </a:pPr>
                      <a:r>
                        <a:rPr lang="zh-CN" altLang="en-US" sz="1200" b="0">
                          <a:solidFill>
                            <a:schemeClr val="tx1"/>
                          </a:solidFill>
                        </a:rPr>
                        <a:t>stockcost=np.zeros((data_len,1))</a:t>
                      </a:r>
                    </a:p>
                    <a:p>
                      <a:pPr>
                        <a:buNone/>
                      </a:pPr>
                      <a:r>
                        <a:rPr lang="zh-CN" altLang="en-US" sz="1200" b="0">
                          <a:solidFill>
                            <a:schemeClr val="tx1"/>
                          </a:solidFill>
                        </a:rPr>
                        <a:t>stockcosta=np.zeros((data_len,1))</a:t>
                      </a:r>
                    </a:p>
                    <a:p>
                      <a:pPr>
                        <a:buNone/>
                      </a:pPr>
                      <a:r>
                        <a:rPr lang="zh-CN" altLang="en-US" sz="1200" b="0">
                          <a:solidFill>
                            <a:schemeClr val="tx1"/>
                          </a:solidFill>
                        </a:rPr>
                        <a:t>optionvalue=np.zeros((data_len,1))</a:t>
                      </a:r>
                    </a:p>
                    <a:p>
                      <a:pPr>
                        <a:buNone/>
                      </a:pPr>
                      <a:r>
                        <a:rPr lang="zh-CN" altLang="en-US" sz="1200" b="0">
                          <a:solidFill>
                            <a:schemeClr val="tx1"/>
                          </a:solidFill>
                        </a:rPr>
                        <a:t>stockvalue=np.zeros((data_len,1))</a:t>
                      </a:r>
                    </a:p>
                    <a:p>
                      <a:pPr>
                        <a:buNone/>
                      </a:pPr>
                      <a:r>
                        <a:rPr lang="zh-CN" altLang="en-US" sz="1200" b="0">
                          <a:solidFill>
                            <a:schemeClr val="tx1"/>
                          </a:solidFill>
                        </a:rPr>
                        <a:t>stockvaluea=np.zeros((data_len,1))</a:t>
                      </a:r>
                    </a:p>
                    <a:p>
                      <a:pPr>
                        <a:buNone/>
                      </a:pPr>
                      <a:endParaRPr lang="zh-CN" altLang="en-US" sz="1200" b="0">
                        <a:solidFill>
                          <a:schemeClr val="tx1"/>
                        </a:solidFill>
                      </a:endParaRPr>
                    </a:p>
                    <a:p>
                      <a:pPr>
                        <a:buNone/>
                      </a:pPr>
                      <a:r>
                        <a:rPr lang="zh-CN" altLang="en-US" sz="1200" b="0">
                          <a:solidFill>
                            <a:schemeClr val="tx1"/>
                          </a:solidFill>
                        </a:rPr>
                        <a:t>optioncost[0]=option0holding*Call0[0]</a:t>
                      </a:r>
                    </a:p>
                    <a:p>
                      <a:pPr>
                        <a:buNone/>
                      </a:pPr>
                      <a:r>
                        <a:rPr lang="zh-CN" altLang="en-US" sz="1200" b="0">
                          <a:solidFill>
                            <a:schemeClr val="tx1"/>
                          </a:solidFill>
                        </a:rPr>
                        <a:t>optionclear[0]=0</a:t>
                      </a:r>
                    </a:p>
                    <a:p>
                      <a:pPr>
                        <a:buNone/>
                      </a:pPr>
                      <a:r>
                        <a:rPr lang="zh-CN" altLang="en-US" sz="1200" b="0">
                          <a:solidFill>
                            <a:schemeClr val="tx1"/>
                          </a:solidFill>
                        </a:rPr>
                        <a:t>stockcost[0]=stockholding[0]*s0</a:t>
                      </a:r>
                    </a:p>
                    <a:p>
                      <a:pPr>
                        <a:buNone/>
                      </a:pPr>
                      <a:r>
                        <a:rPr lang="zh-CN" altLang="en-US" sz="1200" b="0">
                          <a:solidFill>
                            <a:schemeClr val="tx1"/>
                          </a:solidFill>
                        </a:rPr>
                        <a:t>stockcosta[0]=0</a:t>
                      </a:r>
                    </a:p>
                    <a:p>
                      <a:pPr>
                        <a:buNone/>
                      </a:pPr>
                      <a:r>
                        <a:rPr lang="zh-CN" altLang="en-US" sz="1200" b="0">
                          <a:solidFill>
                            <a:schemeClr val="tx1"/>
                          </a:solidFill>
                        </a:rPr>
                        <a:t>optionvalue[0]=option0holding*np.max([0,price[0]-strike0[0]])</a:t>
                      </a:r>
                    </a:p>
                    <a:p>
                      <a:pPr>
                        <a:buNone/>
                      </a:pPr>
                      <a:r>
                        <a:rPr lang="zh-CN" altLang="en-US" sz="1200" b="0">
                          <a:solidFill>
                            <a:schemeClr val="tx1"/>
                          </a:solidFill>
                        </a:rPr>
                        <a:t>stockvalue[0]=stockholding[0]*price[0]</a:t>
                      </a:r>
                    </a:p>
                    <a:p>
                      <a:pPr>
                        <a:buNone/>
                      </a:pPr>
                      <a:r>
                        <a:rPr lang="zh-CN" altLang="en-US" sz="1200" b="0">
                          <a:solidFill>
                            <a:schemeClr val="tx1"/>
                          </a:solidFill>
                        </a:rPr>
                        <a:t>for i in range(1,data_len):</a:t>
                      </a:r>
                    </a:p>
                    <a:p>
                      <a:pPr>
                        <a:buNone/>
                      </a:pPr>
                      <a:r>
                        <a:rPr lang="zh-CN" altLang="en-US" sz="1200" b="0">
                          <a:solidFill>
                            <a:schemeClr val="tx1"/>
                          </a:solidFill>
                        </a:rPr>
                        <a:t>    optioncost[i]=optioncost[i-1]+w1[i]*Call1[i]*Call2[i]#期权建仓费用</a:t>
                      </a:r>
                    </a:p>
                    <a:p>
                      <a:pPr>
                        <a:buNone/>
                      </a:pPr>
                      <a:r>
                        <a:rPr lang="zh-CN" altLang="en-US" sz="1200" b="0">
                          <a:solidFill>
                            <a:schemeClr val="tx1"/>
                          </a:solidFill>
                        </a:rPr>
                        <a:t>    optionclear[i]=optionclear[i-1]+w1[i-1]*Call1[i]+w2[i-1]*Call2[i]#平仓期权费用</a:t>
                      </a:r>
                    </a:p>
                    <a:p>
                      <a:pPr>
                        <a:buNone/>
                      </a:pPr>
                      <a:r>
                        <a:rPr lang="zh-CN" altLang="en-US" sz="1200" b="0">
                          <a:solidFill>
                            <a:schemeClr val="tx1"/>
                          </a:solidFill>
                        </a:rPr>
                        <a:t>    stockcost[i]=stockcost[i-1]+wS[i]*price[i]#当前对冲标的资产所耗费资金</a:t>
                      </a:r>
                    </a:p>
                    <a:p>
                      <a:pPr>
                        <a:buNone/>
                      </a:pPr>
                      <a:r>
                        <a:rPr lang="zh-CN" altLang="en-US" sz="1200" b="0">
                          <a:solidFill>
                            <a:schemeClr val="tx1"/>
                          </a:solidFill>
                        </a:rPr>
                        <a:t>    stockcosta[i]=stockcosta[i-1]+wSa[i]*price[i]</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    optionvalue[i]=option0holding*Call0[i]#当前所持有期权到期价值</a:t>
                      </a:r>
                    </a:p>
                    <a:p>
                      <a:pPr>
                        <a:buNone/>
                      </a:pPr>
                      <a:r>
                        <a:rPr lang="zh-CN" altLang="en-US" sz="1200" b="0">
                          <a:solidFill>
                            <a:schemeClr val="tx1"/>
                          </a:solidFill>
                        </a:rPr>
                        <a:t>    stockvalue[i]=stockholdinga[i]*price[i]#当前所持有标的资产到期价值</a:t>
                      </a:r>
                    </a:p>
                    <a:p>
                      <a:pPr>
                        <a:buNone/>
                      </a:pPr>
                      <a:r>
                        <a:rPr lang="zh-CN" altLang="en-US" sz="1200" b="0">
                          <a:solidFill>
                            <a:schemeClr val="tx1"/>
                          </a:solidFill>
                        </a:rPr>
                        <a:t>    profit[i]=stockvalue[i]+optionvalue[i]-optioncost[i]+optionclear[i]#股票价值变化和期权费</a:t>
                      </a:r>
                    </a:p>
                    <a:p>
                      <a:pPr>
                        <a:buNone/>
                      </a:pPr>
                      <a:r>
                        <a:rPr lang="zh-CN" altLang="en-US" sz="1200" b="0">
                          <a:solidFill>
                            <a:schemeClr val="tx1"/>
                          </a:solidFill>
                        </a:rPr>
                        <a:t>    profita[i]=-stockcosta[i]+stockvaluea[i]+optionvalue[i]-optioncost[0]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plt.subplot(2,1,1)</a:t>
                      </a:r>
                    </a:p>
                    <a:p>
                      <a:pPr>
                        <a:buNone/>
                      </a:pPr>
                      <a:r>
                        <a:rPr lang="zh-CN" altLang="en-US" sz="1200" b="0">
                          <a:solidFill>
                            <a:schemeClr val="tx1"/>
                          </a:solidFill>
                        </a:rPr>
                        <a:t>plt.plot(w1.T[0],'r--')</a:t>
                      </a:r>
                    </a:p>
                    <a:p>
                      <a:pPr>
                        <a:buNone/>
                      </a:pPr>
                      <a:r>
                        <a:rPr lang="zh-CN" altLang="en-US" sz="1200" b="0">
                          <a:solidFill>
                            <a:schemeClr val="tx1"/>
                          </a:solidFill>
                        </a:rPr>
                        <a:t>plt.plot(w2.T[0],'g--')</a:t>
                      </a:r>
                    </a:p>
                    <a:p>
                      <a:pPr>
                        <a:buNone/>
                      </a:pPr>
                      <a:r>
                        <a:rPr lang="zh-CN" altLang="en-US" sz="1200" b="0">
                          <a:solidFill>
                            <a:schemeClr val="tx1"/>
                          </a:solidFill>
                        </a:rPr>
                        <a:t>plt.ylabel("期权一和期权二对冲量")</a:t>
                      </a:r>
                    </a:p>
                    <a:p>
                      <a:pPr>
                        <a:buNone/>
                      </a:pPr>
                      <a:r>
                        <a:rPr lang="zh-CN" altLang="en-US" sz="1200" b="0">
                          <a:solidFill>
                            <a:schemeClr val="tx1"/>
                          </a:solidFill>
                        </a:rPr>
                        <a:t>plt.legend(["w1","w2"])</a:t>
                      </a:r>
                    </a:p>
                    <a:p>
                      <a:pPr>
                        <a:buNone/>
                      </a:pPr>
                      <a:endParaRPr lang="zh-CN" altLang="en-US" sz="1200" b="0">
                        <a:solidFill>
                          <a:schemeClr val="tx1"/>
                        </a:solidFill>
                      </a:endParaRPr>
                    </a:p>
                    <a:p>
                      <a:pPr>
                        <a:buNone/>
                      </a:pPr>
                      <a:r>
                        <a:rPr lang="zh-CN" altLang="en-US" sz="1200" b="0">
                          <a:solidFill>
                            <a:schemeClr val="tx1"/>
                          </a:solidFill>
                        </a:rPr>
                        <a:t>plt.subplot(2,1,2)</a:t>
                      </a:r>
                    </a:p>
                    <a:p>
                      <a:pPr>
                        <a:buNone/>
                      </a:pPr>
                      <a:r>
                        <a:rPr lang="zh-CN" altLang="en-US" sz="1200" b="0">
                          <a:solidFill>
                            <a:schemeClr val="tx1"/>
                          </a:solidFill>
                        </a:rPr>
                        <a:t>plt.plot(wS.T[0],'b--')</a:t>
                      </a:r>
                    </a:p>
                    <a:p>
                      <a:pPr>
                        <a:buNone/>
                      </a:pPr>
                      <a:r>
                        <a:rPr lang="zh-CN" altLang="en-US" sz="1200" b="0">
                          <a:solidFill>
                            <a:schemeClr val="tx1"/>
                          </a:solidFill>
                        </a:rPr>
                        <a:t>plt.legend(["wS"])</a:t>
                      </a:r>
                    </a:p>
                    <a:p>
                      <a:pPr>
                        <a:buNone/>
                      </a:pPr>
                      <a:r>
                        <a:rPr lang="zh-CN" altLang="en-US" sz="1200" b="0">
                          <a:solidFill>
                            <a:schemeClr val="tx1"/>
                          </a:solidFill>
                        </a:rPr>
                        <a:t>plt.ylabel("标的资产对冲量")</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plt.plot(St.T[0])</a:t>
                      </a:r>
                    </a:p>
                    <a:p>
                      <a:pPr>
                        <a:buNone/>
                      </a:pPr>
                      <a:r>
                        <a:rPr lang="zh-CN" altLang="en-US" sz="1200" b="0">
                          <a:solidFill>
                            <a:schemeClr val="tx1"/>
                          </a:solidFill>
                        </a:rPr>
                        <a:t>plt.ylabel("标的资产价格变化情况")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plt.subplot(3,1,1)</a:t>
                      </a:r>
                    </a:p>
                    <a:p>
                      <a:pPr>
                        <a:buNone/>
                      </a:pPr>
                      <a:r>
                        <a:rPr lang="zh-CN" altLang="en-US" sz="1200" b="0">
                          <a:solidFill>
                            <a:schemeClr val="tx1"/>
                          </a:solidFill>
                        </a:rPr>
                        <a:t>plt.plot(delta0,'r')</a:t>
                      </a:r>
                    </a:p>
                    <a:p>
                      <a:pPr>
                        <a:buNone/>
                      </a:pPr>
                      <a:r>
                        <a:rPr lang="zh-CN" altLang="en-US" sz="1200" b="0">
                          <a:solidFill>
                            <a:schemeClr val="tx1"/>
                          </a:solidFill>
                        </a:rPr>
                        <a:t>plt.plot(delta1,'g')</a:t>
                      </a:r>
                    </a:p>
                    <a:p>
                      <a:pPr>
                        <a:buNone/>
                      </a:pPr>
                      <a:r>
                        <a:rPr lang="zh-CN" altLang="en-US" sz="1200" b="0">
                          <a:solidFill>
                            <a:schemeClr val="tx1"/>
                          </a:solidFill>
                        </a:rPr>
                        <a:t>plt.plot(delta0,'b')</a:t>
                      </a:r>
                    </a:p>
                    <a:p>
                      <a:pPr>
                        <a:buNone/>
                      </a:pPr>
                      <a:r>
                        <a:rPr lang="zh-CN" altLang="en-US" sz="1200" b="0">
                          <a:solidFill>
                            <a:schemeClr val="tx1"/>
                          </a:solidFill>
                        </a:rPr>
                        <a:t>plt.ylabel("希腊值变化情况")</a:t>
                      </a:r>
                    </a:p>
                    <a:p>
                      <a:pPr>
                        <a:buNone/>
                      </a:pPr>
                      <a:r>
                        <a:rPr lang="zh-CN" altLang="en-US" sz="1200" b="0">
                          <a:solidFill>
                            <a:schemeClr val="tx1"/>
                          </a:solidFill>
                        </a:rPr>
                        <a:t>plt.legend(["Delta0","Delta1","Delta2"])</a:t>
                      </a:r>
                    </a:p>
                    <a:p>
                      <a:pPr>
                        <a:buNone/>
                      </a:pPr>
                      <a:r>
                        <a:rPr lang="zh-CN" altLang="en-US" sz="1200" b="0">
                          <a:solidFill>
                            <a:schemeClr val="tx1"/>
                          </a:solidFill>
                        </a:rPr>
                        <a:t>plt.subplot(3,1,2)</a:t>
                      </a:r>
                    </a:p>
                    <a:p>
                      <a:pPr>
                        <a:buNone/>
                      </a:pPr>
                      <a:r>
                        <a:rPr lang="zh-CN" altLang="en-US" sz="1200" b="0">
                          <a:solidFill>
                            <a:schemeClr val="tx1"/>
                          </a:solidFill>
                        </a:rPr>
                        <a:t>plt.plot(gamma0,'r')</a:t>
                      </a:r>
                    </a:p>
                  </a:txBody>
                  <a:tcPr>
                    <a:solidFill>
                      <a:schemeClr val="bg2">
                        <a:lumMod val="90000"/>
                      </a:schemeClr>
                    </a:solidFill>
                  </a:tcPr>
                </a:tc>
              </a:tr>
            </a:tbl>
          </a:graphicData>
        </a:graphic>
      </p:graphicFrame>
    </p:spTree>
    <p:extLst>
      <p:ext uri="{BB962C8B-B14F-4D97-AF65-F5344CB8AC3E}">
        <p14:creationId xmlns:p14="http://schemas.microsoft.com/office/powerpoint/2010/main" val="1009832435"/>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20688"/>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(part4)</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sym typeface="+mn-ea"/>
              </a:rPr>
              <a:t>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577840"/>
        </p:xfrm>
        <a:graphic>
          <a:graphicData uri="http://schemas.openxmlformats.org/drawingml/2006/table">
            <a:tbl>
              <a:tblPr firstRow="1" bandRow="1">
                <a:tableStyleId>{5C22544A-7EE6-4342-B048-85BDC9FD1C3A}</a:tableStyleId>
              </a:tblPr>
              <a:tblGrid>
                <a:gridCol w="5399405"/>
              </a:tblGrid>
              <a:tr h="5577840">
                <a:tc>
                  <a:txBody>
                    <a:bodyPr/>
                    <a:lstStyle/>
                    <a:p>
                      <a:pPr>
                        <a:buNone/>
                      </a:pPr>
                      <a:r>
                        <a:rPr lang="zh-CN" altLang="en-US" sz="1200" b="0">
                          <a:solidFill>
                            <a:schemeClr val="tx1"/>
                          </a:solidFill>
                        </a:rPr>
                        <a:t>plt.plot(gamma1,'g')</a:t>
                      </a:r>
                    </a:p>
                    <a:p>
                      <a:pPr>
                        <a:buNone/>
                      </a:pPr>
                      <a:r>
                        <a:rPr lang="zh-CN" altLang="en-US" sz="1200" b="0">
                          <a:solidFill>
                            <a:schemeClr val="tx1"/>
                          </a:solidFill>
                        </a:rPr>
                        <a:t>plt.plot(gamma2,'b')</a:t>
                      </a:r>
                    </a:p>
                    <a:p>
                      <a:pPr>
                        <a:buNone/>
                      </a:pPr>
                      <a:r>
                        <a:rPr lang="zh-CN" altLang="en-US" sz="1200" b="0">
                          <a:solidFill>
                            <a:schemeClr val="tx1"/>
                          </a:solidFill>
                        </a:rPr>
                        <a:t>plt.legend(["Gamma0","Gamma1","Gamma2"])</a:t>
                      </a:r>
                    </a:p>
                    <a:p>
                      <a:pPr>
                        <a:buNone/>
                      </a:pPr>
                      <a:r>
                        <a:rPr lang="zh-CN" altLang="en-US" sz="1200" b="0">
                          <a:solidFill>
                            <a:schemeClr val="tx1"/>
                          </a:solidFill>
                        </a:rPr>
                        <a:t>plt.subplot(3,1,3)</a:t>
                      </a:r>
                    </a:p>
                    <a:p>
                      <a:pPr>
                        <a:buNone/>
                      </a:pPr>
                      <a:r>
                        <a:rPr lang="zh-CN" altLang="en-US" sz="1200" b="0">
                          <a:solidFill>
                            <a:schemeClr val="tx1"/>
                          </a:solidFill>
                        </a:rPr>
                        <a:t>plt.plot(vega0,'r')</a:t>
                      </a:r>
                    </a:p>
                    <a:p>
                      <a:pPr>
                        <a:buNone/>
                      </a:pPr>
                      <a:r>
                        <a:rPr lang="zh-CN" altLang="en-US" sz="1200" b="0">
                          <a:solidFill>
                            <a:schemeClr val="tx1"/>
                          </a:solidFill>
                        </a:rPr>
                        <a:t>plt.plot(vega1,'g')</a:t>
                      </a:r>
                    </a:p>
                    <a:p>
                      <a:pPr>
                        <a:buNone/>
                      </a:pPr>
                      <a:r>
                        <a:rPr lang="zh-CN" altLang="en-US" sz="1200" b="0">
                          <a:solidFill>
                            <a:schemeClr val="tx1"/>
                          </a:solidFill>
                        </a:rPr>
                        <a:t>plt.plot(vega2,'b')</a:t>
                      </a:r>
                    </a:p>
                    <a:p>
                      <a:pPr>
                        <a:buNone/>
                      </a:pPr>
                      <a:r>
                        <a:rPr lang="zh-CN" altLang="en-US" sz="1200" b="0">
                          <a:solidFill>
                            <a:schemeClr val="tx1"/>
                          </a:solidFill>
                        </a:rPr>
                        <a:t>plt.legend(["Vega0","Vega1","Vega2"])</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plt.plot(deltarisk,'r')</a:t>
                      </a:r>
                    </a:p>
                    <a:p>
                      <a:pPr>
                        <a:buNone/>
                      </a:pPr>
                      <a:r>
                        <a:rPr lang="zh-CN" altLang="en-US" sz="1200" b="0">
                          <a:solidFill>
                            <a:schemeClr val="tx1"/>
                          </a:solidFill>
                        </a:rPr>
                        <a:t>plt.plot(gammarisk,'g')</a:t>
                      </a:r>
                    </a:p>
                    <a:p>
                      <a:pPr>
                        <a:buNone/>
                      </a:pPr>
                      <a:r>
                        <a:rPr lang="zh-CN" altLang="en-US" sz="1200" b="0">
                          <a:solidFill>
                            <a:schemeClr val="tx1"/>
                          </a:solidFill>
                        </a:rPr>
                        <a:t>plt.plot(vegarisk,'b')</a:t>
                      </a:r>
                    </a:p>
                    <a:p>
                      <a:pPr>
                        <a:buNone/>
                      </a:pPr>
                      <a:r>
                        <a:rPr lang="zh-CN" altLang="en-US" sz="1200" b="0">
                          <a:solidFill>
                            <a:schemeClr val="tx1"/>
                          </a:solidFill>
                        </a:rPr>
                        <a:t>plt.legend(["Deltarisk","Gammarisk","Vegarisk"])</a:t>
                      </a:r>
                    </a:p>
                    <a:p>
                      <a:pPr>
                        <a:buNone/>
                      </a:pPr>
                      <a:r>
                        <a:rPr lang="zh-CN" altLang="en-US" sz="1200" b="0">
                          <a:solidFill>
                            <a:schemeClr val="tx1"/>
                          </a:solidFill>
                        </a:rPr>
                        <a:t>plt.ylabel("暴露的风险变化情况")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plt.plot(stockholding,'r')</a:t>
                      </a:r>
                    </a:p>
                    <a:p>
                      <a:pPr>
                        <a:buNone/>
                      </a:pPr>
                      <a:r>
                        <a:rPr lang="zh-CN" altLang="en-US" sz="1200" b="0">
                          <a:solidFill>
                            <a:schemeClr val="tx1"/>
                          </a:solidFill>
                        </a:rPr>
                        <a:t>plt.plot(stockholdinga,'b')</a:t>
                      </a:r>
                    </a:p>
                    <a:p>
                      <a:pPr>
                        <a:buNone/>
                      </a:pPr>
                      <a:r>
                        <a:rPr lang="zh-CN" altLang="en-US" sz="1200" b="0">
                          <a:solidFill>
                            <a:schemeClr val="tx1"/>
                          </a:solidFill>
                        </a:rPr>
                        <a:t>plt.legend(["stockholding for three Greek hedging","stockholding for Delta hedging"])</a:t>
                      </a:r>
                    </a:p>
                    <a:p>
                      <a:pPr>
                        <a:buNone/>
                      </a:pPr>
                      <a:r>
                        <a:rPr lang="zh-CN" altLang="en-US" sz="1200" b="0">
                          <a:solidFill>
                            <a:schemeClr val="tx1"/>
                          </a:solidFill>
                        </a:rPr>
                        <a:t>plt.ylabel("三希腊值对冲的现货持仓")</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plt.subplot(3,2,1)</a:t>
                      </a:r>
                    </a:p>
                    <a:p>
                      <a:pPr>
                        <a:buNone/>
                      </a:pPr>
                      <a:r>
                        <a:rPr lang="zh-CN" altLang="en-US" sz="1200" b="0">
                          <a:solidFill>
                            <a:schemeClr val="tx1"/>
                          </a:solidFill>
                        </a:rPr>
                        <a:t>plt.plot(-optioncost+optionclear)</a:t>
                      </a:r>
                    </a:p>
                    <a:p>
                      <a:pPr>
                        <a:buNone/>
                      </a:pPr>
                      <a:r>
                        <a:rPr lang="zh-CN" altLang="en-US" sz="1200" b="0">
                          <a:solidFill>
                            <a:schemeClr val="tx1"/>
                          </a:solidFill>
                        </a:rPr>
                        <a:t>plt.legend(["optioncost和 optionclear"])</a:t>
                      </a:r>
                    </a:p>
                    <a:p>
                      <a:pPr>
                        <a:buNone/>
                      </a:pPr>
                      <a:r>
                        <a:rPr lang="zh-CN" altLang="en-US" sz="1200" b="0">
                          <a:solidFill>
                            <a:schemeClr val="tx1"/>
                          </a:solidFill>
                        </a:rPr>
                        <a:t>plt.ylabel("-建仓期权费用+平仓期权费用")</a:t>
                      </a: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89905" y="1085850"/>
          <a:ext cx="6676390" cy="5394960"/>
        </p:xfrm>
        <a:graphic>
          <a:graphicData uri="http://schemas.openxmlformats.org/drawingml/2006/table">
            <a:tbl>
              <a:tblPr firstRow="1" bandRow="1">
                <a:tableStyleId>{5C22544A-7EE6-4342-B048-85BDC9FD1C3A}</a:tableStyleId>
              </a:tblPr>
              <a:tblGrid>
                <a:gridCol w="6676390"/>
              </a:tblGrid>
              <a:tr h="5277485">
                <a:tc>
                  <a:txBody>
                    <a:bodyPr/>
                    <a:lstStyle/>
                    <a:p>
                      <a:pPr>
                        <a:buNone/>
                      </a:pPr>
                      <a:r>
                        <a:rPr lang="zh-CN" altLang="en-US" sz="1200" b="0">
                          <a:solidFill>
                            <a:schemeClr val="tx1"/>
                          </a:solidFill>
                          <a:sym typeface="+mn-ea"/>
                        </a:rPr>
                        <a:t>plt.subplot(3,2,2)</a:t>
                      </a:r>
                      <a:endParaRPr lang="zh-CN" altLang="en-US" sz="1200" b="0">
                        <a:solidFill>
                          <a:schemeClr val="tx1"/>
                        </a:solidFill>
                      </a:endParaRPr>
                    </a:p>
                    <a:p>
                      <a:pPr>
                        <a:buNone/>
                      </a:pPr>
                      <a:r>
                        <a:rPr lang="zh-CN" altLang="en-US" sz="1200" b="0">
                          <a:solidFill>
                            <a:schemeClr val="tx1"/>
                          </a:solidFill>
                          <a:sym typeface="+mn-ea"/>
                        </a:rPr>
                        <a:t>plt.plot(optionclear)</a:t>
                      </a:r>
                      <a:endParaRPr lang="zh-CN" altLang="en-US" sz="1200" b="0">
                        <a:solidFill>
                          <a:schemeClr val="tx1"/>
                        </a:solidFill>
                      </a:endParaRPr>
                    </a:p>
                    <a:p>
                      <a:pPr>
                        <a:buNone/>
                      </a:pPr>
                      <a:r>
                        <a:rPr lang="zh-CN" altLang="en-US" sz="1200" b="0">
                          <a:solidFill>
                            <a:schemeClr val="tx1"/>
                          </a:solidFill>
                        </a:rPr>
                        <a:t>plt.legend(["optionclear"])</a:t>
                      </a:r>
                    </a:p>
                    <a:p>
                      <a:pPr>
                        <a:buNone/>
                      </a:pPr>
                      <a:r>
                        <a:rPr lang="zh-CN" altLang="en-US" sz="1200" b="0">
                          <a:solidFill>
                            <a:schemeClr val="tx1"/>
                          </a:solidFill>
                        </a:rPr>
                        <a:t>plt.ylabel("平仓期权费用")</a:t>
                      </a:r>
                    </a:p>
                    <a:p>
                      <a:pPr>
                        <a:buNone/>
                      </a:pPr>
                      <a:r>
                        <a:rPr lang="zh-CN" altLang="en-US" sz="1200" b="0">
                          <a:solidFill>
                            <a:schemeClr val="tx1"/>
                          </a:solidFill>
                        </a:rPr>
                        <a:t>plt.subplot(3,2,3)</a:t>
                      </a:r>
                    </a:p>
                    <a:p>
                      <a:pPr>
                        <a:buNone/>
                      </a:pPr>
                      <a:r>
                        <a:rPr lang="zh-CN" altLang="en-US" sz="1200" b="0">
                          <a:solidFill>
                            <a:schemeClr val="tx1"/>
                          </a:solidFill>
                        </a:rPr>
                        <a:t>plt.plot(stockcost)</a:t>
                      </a:r>
                    </a:p>
                    <a:p>
                      <a:pPr>
                        <a:buNone/>
                      </a:pPr>
                      <a:r>
                        <a:rPr lang="zh-CN" altLang="en-US" sz="1200" b="0">
                          <a:solidFill>
                            <a:schemeClr val="tx1"/>
                          </a:solidFill>
                        </a:rPr>
                        <a:t>plt.legend(["stockcost"])</a:t>
                      </a:r>
                    </a:p>
                    <a:p>
                      <a:pPr>
                        <a:buNone/>
                      </a:pPr>
                      <a:r>
                        <a:rPr lang="zh-CN" altLang="en-US" sz="1200" b="0">
                          <a:solidFill>
                            <a:schemeClr val="tx1"/>
                          </a:solidFill>
                        </a:rPr>
                        <a:t>plt.ylabel("当前对冲标的资产所耗费资金")</a:t>
                      </a:r>
                    </a:p>
                    <a:p>
                      <a:pPr>
                        <a:buNone/>
                      </a:pPr>
                      <a:r>
                        <a:rPr lang="zh-CN" altLang="en-US" sz="1200" b="0">
                          <a:solidFill>
                            <a:schemeClr val="tx1"/>
                          </a:solidFill>
                        </a:rPr>
                        <a:t>plt.subplot(3,2,4)</a:t>
                      </a:r>
                    </a:p>
                    <a:p>
                      <a:pPr>
                        <a:buNone/>
                      </a:pPr>
                      <a:r>
                        <a:rPr lang="zh-CN" altLang="en-US" sz="1200" b="0">
                          <a:solidFill>
                            <a:schemeClr val="tx1"/>
                          </a:solidFill>
                        </a:rPr>
                        <a:t>plt.plot(optionvalue)</a:t>
                      </a:r>
                    </a:p>
                    <a:p>
                      <a:pPr>
                        <a:buNone/>
                      </a:pPr>
                      <a:r>
                        <a:rPr lang="zh-CN" altLang="en-US" sz="1200" b="0">
                          <a:solidFill>
                            <a:schemeClr val="tx1"/>
                          </a:solidFill>
                        </a:rPr>
                        <a:t>plt.legend(["optionvalue"])</a:t>
                      </a:r>
                    </a:p>
                    <a:p>
                      <a:pPr>
                        <a:buNone/>
                      </a:pPr>
                      <a:r>
                        <a:rPr lang="zh-CN" altLang="en-US" sz="1200" b="0">
                          <a:solidFill>
                            <a:schemeClr val="tx1"/>
                          </a:solidFill>
                        </a:rPr>
                        <a:t>plt.ylabel("当前所持有期权到期价值")</a:t>
                      </a:r>
                    </a:p>
                    <a:p>
                      <a:pPr>
                        <a:buNone/>
                      </a:pPr>
                      <a:r>
                        <a:rPr lang="zh-CN" altLang="en-US" sz="1200" b="0">
                          <a:solidFill>
                            <a:schemeClr val="tx1"/>
                          </a:solidFill>
                        </a:rPr>
                        <a:t>plt.subplot(3,2,5)</a:t>
                      </a:r>
                    </a:p>
                    <a:p>
                      <a:pPr>
                        <a:buNone/>
                      </a:pPr>
                      <a:r>
                        <a:rPr lang="zh-CN" altLang="en-US" sz="1200" b="0">
                          <a:solidFill>
                            <a:schemeClr val="tx1"/>
                          </a:solidFill>
                        </a:rPr>
                        <a:t>plt.plot(stockvalue-stockcost)</a:t>
                      </a:r>
                    </a:p>
                    <a:p>
                      <a:pPr>
                        <a:buNone/>
                      </a:pPr>
                      <a:r>
                        <a:rPr lang="zh-CN" altLang="en-US" sz="1200" b="0">
                          <a:solidFill>
                            <a:schemeClr val="tx1"/>
                          </a:solidFill>
                        </a:rPr>
                        <a:t>plt.legend("stockvalue和optionvalue")</a:t>
                      </a:r>
                    </a:p>
                    <a:p>
                      <a:pPr>
                        <a:buNone/>
                      </a:pPr>
                      <a:r>
                        <a:rPr lang="zh-CN" altLang="en-US" sz="1200" b="0">
                          <a:solidFill>
                            <a:schemeClr val="tx1"/>
                          </a:solidFill>
                        </a:rPr>
                        <a:t>plt.ylabel(["当前所持有期权到期价值-当前对冲标的资产所耗费资金"])</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plt.plot(profit,'b')</a:t>
                      </a:r>
                    </a:p>
                    <a:p>
                      <a:pPr>
                        <a:buNone/>
                      </a:pPr>
                      <a:r>
                        <a:rPr lang="zh-CN" altLang="en-US" sz="1200" b="0">
                          <a:solidFill>
                            <a:schemeClr val="tx1"/>
                          </a:solidFill>
                        </a:rPr>
                        <a:t>p_s=price-strike0</a:t>
                      </a:r>
                    </a:p>
                    <a:p>
                      <a:pPr>
                        <a:buNone/>
                      </a:pPr>
                      <a:r>
                        <a:rPr lang="zh-CN" altLang="en-US" sz="1200" b="0">
                          <a:solidFill>
                            <a:schemeClr val="tx1"/>
                          </a:solidFill>
                        </a:rPr>
                        <a:t>for i in range(0,len(p_s)):</a:t>
                      </a:r>
                    </a:p>
                    <a:p>
                      <a:pPr>
                        <a:buNone/>
                      </a:pPr>
                      <a:r>
                        <a:rPr lang="zh-CN" altLang="en-US" sz="1200" b="0">
                          <a:solidFill>
                            <a:schemeClr val="tx1"/>
                          </a:solidFill>
                        </a:rPr>
                        <a:t>    if p_s[i]&lt;0:</a:t>
                      </a:r>
                    </a:p>
                    <a:p>
                      <a:pPr>
                        <a:buNone/>
                      </a:pPr>
                      <a:r>
                        <a:rPr lang="zh-CN" altLang="en-US" sz="1200" b="0">
                          <a:solidFill>
                            <a:schemeClr val="tx1"/>
                          </a:solidFill>
                        </a:rPr>
                        <a:t>        p_s[i]=0</a:t>
                      </a:r>
                    </a:p>
                    <a:p>
                      <a:pPr>
                        <a:buNone/>
                      </a:pPr>
                      <a:r>
                        <a:rPr lang="zh-CN" altLang="en-US" sz="1200" b="0">
                          <a:solidFill>
                            <a:schemeClr val="tx1"/>
                          </a:solidFill>
                        </a:rPr>
                        <a:t>plt.plot(p_s,'r')</a:t>
                      </a:r>
                    </a:p>
                    <a:p>
                      <a:pPr>
                        <a:buNone/>
                      </a:pPr>
                      <a:r>
                        <a:rPr lang="zh-CN" altLang="en-US" sz="1200" b="0">
                          <a:solidFill>
                            <a:schemeClr val="tx1"/>
                          </a:solidFill>
                        </a:rPr>
                        <a:t>plt.plot(profita,'g')</a:t>
                      </a:r>
                    </a:p>
                    <a:p>
                      <a:pPr>
                        <a:buNone/>
                      </a:pPr>
                      <a:r>
                        <a:rPr lang="zh-CN" altLang="en-US" sz="1200" b="0">
                          <a:solidFill>
                            <a:schemeClr val="tx1"/>
                          </a:solidFill>
                        </a:rPr>
                        <a:t>plt.legend(["after（两个期权1和2对冲）","before（单独持有期权0）","deltahedge（仅delta对冲）"])</a:t>
                      </a:r>
                    </a:p>
                    <a:p>
                      <a:pPr>
                        <a:buNone/>
                      </a:pPr>
                      <a:r>
                        <a:rPr lang="zh-CN" altLang="en-US" sz="1200" b="0">
                          <a:solidFill>
                            <a:schemeClr val="tx1"/>
                          </a:solidFill>
                        </a:rPr>
                        <a:t>plt.ylabel("盈利情况")</a:t>
                      </a:r>
                    </a:p>
                    <a:p>
                      <a:pPr>
                        <a:buNone/>
                      </a:pPr>
                      <a:r>
                        <a:rPr lang="zh-CN" altLang="en-US" sz="1200" b="0">
                          <a:solidFill>
                            <a:schemeClr val="tx1"/>
                          </a:solidFill>
                        </a:rPr>
                        <a:t>plt.show()</a:t>
                      </a:r>
                    </a:p>
                  </a:txBody>
                  <a:tcPr>
                    <a:solidFill>
                      <a:schemeClr val="bg2">
                        <a:lumMod val="90000"/>
                      </a:schemeClr>
                    </a:solidFill>
                  </a:tcPr>
                </a:tc>
              </a:tr>
            </a:tbl>
          </a:graphicData>
        </a:graphic>
      </p:graphicFrame>
    </p:spTree>
    <p:extLst>
      <p:ext uri="{BB962C8B-B14F-4D97-AF65-F5344CB8AC3E}">
        <p14:creationId xmlns:p14="http://schemas.microsoft.com/office/powerpoint/2010/main" val="2921887020"/>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本章小结</a:t>
            </a:r>
            <a:endParaRPr lang="zh-CN" altLang="zh-CN" sz="2600" b="1" dirty="0">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88963" y="908720"/>
            <a:ext cx="11593288" cy="4755148"/>
          </a:xfrm>
          <a:prstGeom prst="rect">
            <a:avLst/>
          </a:prstGeom>
        </p:spPr>
        <p:txBody>
          <a:bodyPr wrap="square">
            <a:spAutoFit/>
          </a:bodyPr>
          <a:lstStyle/>
          <a:p>
            <a:pPr marL="342900" indent="-342900">
              <a:lnSpc>
                <a:spcPct val="150000"/>
              </a:lnSpc>
              <a:spcBef>
                <a:spcPts val="1800"/>
              </a:spcBef>
              <a:buFont typeface="Wingdings" pitchFamily="2" charset="2"/>
              <a:buChar char="Ø"/>
            </a:pPr>
            <a:r>
              <a:rPr kumimoji="1" lang="zh-CN" altLang="en-US" sz="2600" dirty="0">
                <a:latin typeface="Times New Roman" panose="02020603050405020304" pitchFamily="18" charset="0"/>
                <a:ea typeface="+mn-ea"/>
                <a:cs typeface="Times New Roman" panose="02020603050405020304" pitchFamily="18" charset="0"/>
              </a:rPr>
              <a:t>本章</a:t>
            </a:r>
            <a:r>
              <a:rPr kumimoji="1" lang="zh-CN" altLang="zh-CN" sz="2600" dirty="0" smtClean="0">
                <a:latin typeface="Times New Roman" panose="02020603050405020304" pitchFamily="18" charset="0"/>
                <a:ea typeface="+mn-ea"/>
                <a:cs typeface="Times New Roman" panose="02020603050405020304" pitchFamily="18" charset="0"/>
              </a:rPr>
              <a:t>介绍</a:t>
            </a:r>
            <a:r>
              <a:rPr kumimoji="1" lang="zh-CN" altLang="zh-CN" sz="2600" dirty="0">
                <a:latin typeface="Times New Roman" panose="02020603050405020304" pitchFamily="18" charset="0"/>
                <a:ea typeface="+mn-ea"/>
                <a:cs typeface="Times New Roman" panose="02020603050405020304" pitchFamily="18" charset="0"/>
              </a:rPr>
              <a:t>期权风险对冲恒等式，以及其在期权风险对冲中的</a:t>
            </a:r>
            <a:r>
              <a:rPr kumimoji="1" lang="zh-CN" altLang="zh-CN" sz="2600" dirty="0" smtClean="0">
                <a:latin typeface="Times New Roman" panose="02020603050405020304" pitchFamily="18" charset="0"/>
                <a:ea typeface="+mn-ea"/>
                <a:cs typeface="Times New Roman" panose="02020603050405020304" pitchFamily="18" charset="0"/>
              </a:rPr>
              <a:t>运用</a:t>
            </a:r>
            <a:r>
              <a:rPr kumimoji="1" lang="zh-CN" altLang="en-US" sz="2600" dirty="0" smtClean="0">
                <a:latin typeface="Times New Roman" panose="02020603050405020304" pitchFamily="18" charset="0"/>
                <a:ea typeface="+mn-ea"/>
                <a:cs typeface="Times New Roman" panose="02020603050405020304" pitchFamily="18" charset="0"/>
              </a:rPr>
              <a:t>。</a:t>
            </a:r>
            <a:endParaRPr kumimoji="1" lang="en-US" altLang="zh-CN" sz="2600" dirty="0" smtClean="0">
              <a:latin typeface="Times New Roman" panose="02020603050405020304" pitchFamily="18" charset="0"/>
              <a:ea typeface="+mn-ea"/>
              <a:cs typeface="Times New Roman" panose="02020603050405020304" pitchFamily="18" charset="0"/>
            </a:endParaRPr>
          </a:p>
          <a:p>
            <a:pPr marL="342900" indent="-342900">
              <a:lnSpc>
                <a:spcPct val="150000"/>
              </a:lnSpc>
              <a:spcBef>
                <a:spcPts val="1800"/>
              </a:spcBef>
              <a:buFont typeface="Wingdings" pitchFamily="2" charset="2"/>
              <a:buChar char="Ø"/>
            </a:pPr>
            <a:r>
              <a:rPr kumimoji="1" lang="zh-CN" altLang="zh-CN" sz="2600" dirty="0" smtClean="0">
                <a:latin typeface="Times New Roman" panose="02020603050405020304" pitchFamily="18" charset="0"/>
                <a:ea typeface="+mn-ea"/>
                <a:cs typeface="Times New Roman" panose="02020603050405020304" pitchFamily="18" charset="0"/>
              </a:rPr>
              <a:t>采用案例方式</a:t>
            </a:r>
            <a:r>
              <a:rPr kumimoji="1" lang="zh-CN" altLang="en-US" sz="2600" dirty="0" smtClean="0">
                <a:latin typeface="Times New Roman" panose="02020603050405020304" pitchFamily="18" charset="0"/>
                <a:ea typeface="+mn-ea"/>
                <a:cs typeface="Times New Roman" panose="02020603050405020304" pitchFamily="18" charset="0"/>
              </a:rPr>
              <a:t>介绍了</a:t>
            </a:r>
            <a:r>
              <a:rPr kumimoji="1" lang="zh-CN" altLang="zh-CN" sz="2600" dirty="0" smtClean="0">
                <a:latin typeface="Times New Roman" panose="02020603050405020304" pitchFamily="18" charset="0"/>
                <a:ea typeface="+mn-ea"/>
                <a:cs typeface="Times New Roman" panose="02020603050405020304" pitchFamily="18" charset="0"/>
              </a:rPr>
              <a:t>期权</a:t>
            </a:r>
            <a:r>
              <a:rPr kumimoji="1" lang="zh-CN" altLang="zh-CN" sz="2600" dirty="0">
                <a:latin typeface="Times New Roman" panose="02020603050405020304" pitchFamily="18" charset="0"/>
                <a:ea typeface="+mn-ea"/>
                <a:cs typeface="Times New Roman" panose="02020603050405020304" pitchFamily="18" charset="0"/>
              </a:rPr>
              <a:t>平价公式套利</a:t>
            </a:r>
            <a:r>
              <a:rPr kumimoji="1" lang="zh-CN" altLang="zh-CN" sz="2600" dirty="0" smtClean="0">
                <a:latin typeface="Times New Roman" panose="02020603050405020304" pitchFamily="18" charset="0"/>
                <a:ea typeface="+mn-ea"/>
                <a:cs typeface="Times New Roman" panose="02020603050405020304" pitchFamily="18" charset="0"/>
              </a:rPr>
              <a:t>策略、</a:t>
            </a:r>
            <a:r>
              <a:rPr kumimoji="1" lang="zh-CN" altLang="zh-CN" sz="2600" dirty="0">
                <a:latin typeface="Times New Roman" panose="02020603050405020304" pitchFamily="18" charset="0"/>
                <a:ea typeface="+mn-ea"/>
                <a:cs typeface="Times New Roman" panose="02020603050405020304" pitchFamily="18" charset="0"/>
              </a:rPr>
              <a:t>期权希腊值动态对冲</a:t>
            </a:r>
            <a:r>
              <a:rPr kumimoji="1" lang="zh-CN" altLang="zh-CN" sz="2600" dirty="0" smtClean="0">
                <a:latin typeface="Times New Roman" panose="02020603050405020304" pitchFamily="18" charset="0"/>
                <a:ea typeface="+mn-ea"/>
                <a:cs typeface="Times New Roman" panose="02020603050405020304" pitchFamily="18" charset="0"/>
              </a:rPr>
              <a:t>策略的</a:t>
            </a:r>
            <a:r>
              <a:rPr kumimoji="1" lang="zh-CN" altLang="zh-CN" sz="2600" dirty="0">
                <a:latin typeface="Times New Roman" panose="02020603050405020304" pitchFamily="18" charset="0"/>
                <a:ea typeface="+mn-ea"/>
                <a:cs typeface="Times New Roman" panose="02020603050405020304" pitchFamily="18" charset="0"/>
              </a:rPr>
              <a:t>具体运用和</a:t>
            </a:r>
            <a:r>
              <a:rPr kumimoji="1" lang="en-US" altLang="zh-CN" sz="2600" dirty="0">
                <a:latin typeface="Times New Roman" panose="02020603050405020304" pitchFamily="18" charset="0"/>
                <a:ea typeface="+mn-ea"/>
                <a:cs typeface="Times New Roman" panose="02020603050405020304" pitchFamily="18" charset="0"/>
              </a:rPr>
              <a:t>Python</a:t>
            </a:r>
            <a:r>
              <a:rPr kumimoji="1" lang="zh-CN" altLang="zh-CN" sz="2600" dirty="0" smtClean="0">
                <a:latin typeface="Times New Roman" panose="02020603050405020304" pitchFamily="18" charset="0"/>
                <a:ea typeface="+mn-ea"/>
                <a:cs typeface="Times New Roman" panose="02020603050405020304" pitchFamily="18" charset="0"/>
              </a:rPr>
              <a:t>实现</a:t>
            </a:r>
            <a:r>
              <a:rPr kumimoji="1" lang="zh-CN" altLang="en-US" sz="2600" dirty="0" smtClean="0">
                <a:latin typeface="Times New Roman" panose="02020603050405020304" pitchFamily="18" charset="0"/>
                <a:ea typeface="+mn-ea"/>
                <a:cs typeface="Times New Roman" panose="02020603050405020304" pitchFamily="18" charset="0"/>
              </a:rPr>
              <a:t>。</a:t>
            </a:r>
            <a:endParaRPr kumimoji="1" lang="en-US" altLang="zh-CN" sz="2600" dirty="0" smtClean="0">
              <a:latin typeface="Times New Roman" panose="02020603050405020304" pitchFamily="18" charset="0"/>
              <a:ea typeface="+mn-ea"/>
              <a:cs typeface="Times New Roman" panose="02020603050405020304" pitchFamily="18" charset="0"/>
            </a:endParaRPr>
          </a:p>
          <a:p>
            <a:pPr marL="342900" indent="-342900">
              <a:lnSpc>
                <a:spcPct val="150000"/>
              </a:lnSpc>
              <a:spcBef>
                <a:spcPts val="1800"/>
              </a:spcBef>
              <a:buFont typeface="Wingdings" pitchFamily="2" charset="2"/>
              <a:buChar char="Ø"/>
            </a:pPr>
            <a:r>
              <a:rPr kumimoji="1" lang="zh-CN" altLang="zh-CN" sz="2600" dirty="0" smtClean="0">
                <a:latin typeface="Times New Roman" panose="02020603050405020304" pitchFamily="18" charset="0"/>
                <a:ea typeface="+mn-ea"/>
                <a:cs typeface="Times New Roman" panose="02020603050405020304" pitchFamily="18" charset="0"/>
              </a:rPr>
              <a:t>从</a:t>
            </a:r>
            <a:r>
              <a:rPr kumimoji="1" lang="zh-CN" altLang="zh-CN" sz="2600" dirty="0">
                <a:latin typeface="Times New Roman" panose="02020603050405020304" pitchFamily="18" charset="0"/>
                <a:ea typeface="+mn-ea"/>
                <a:cs typeface="Times New Roman" panose="02020603050405020304" pitchFamily="18" charset="0"/>
              </a:rPr>
              <a:t>策略特点看，期权平价公式套利策略的最大优势在于可以获取近乎无风险的套利收益，但只有在市场大幅波动时，才有较为可观的收益；期权希腊值动态对冲策略优势在于可以根据风险变化实现对冲策略的动态调整，但其理论假设较为</a:t>
            </a:r>
            <a:r>
              <a:rPr kumimoji="1" lang="zh-CN" altLang="zh-CN" sz="2600" dirty="0" smtClean="0">
                <a:latin typeface="Times New Roman" panose="02020603050405020304" pitchFamily="18" charset="0"/>
                <a:ea typeface="+mn-ea"/>
                <a:cs typeface="Times New Roman" panose="02020603050405020304" pitchFamily="18" charset="0"/>
              </a:rPr>
              <a:t>严格</a:t>
            </a:r>
            <a:r>
              <a:rPr kumimoji="1" lang="zh-CN" altLang="en-US" sz="2600" dirty="0" smtClean="0">
                <a:latin typeface="Times New Roman" panose="02020603050405020304" pitchFamily="18" charset="0"/>
                <a:ea typeface="+mn-ea"/>
                <a:cs typeface="Times New Roman" panose="02020603050405020304" pitchFamily="18" charset="0"/>
              </a:rPr>
              <a:t>，需要结合特定时刻适当慎用</a:t>
            </a:r>
            <a:r>
              <a:rPr kumimoji="1" lang="zh-CN" altLang="zh-CN" sz="2600" dirty="0" smtClean="0">
                <a:latin typeface="Times New Roman" panose="02020603050405020304" pitchFamily="18" charset="0"/>
                <a:ea typeface="+mn-ea"/>
                <a:cs typeface="Times New Roman" panose="02020603050405020304" pitchFamily="18" charset="0"/>
              </a:rPr>
              <a:t>。</a:t>
            </a:r>
            <a:endParaRPr kumimoji="1" lang="zh-CN" altLang="en-US" sz="26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03049458"/>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34</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925267" y="1556792"/>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2325829906"/>
              </p:ext>
            </p:extLst>
          </p:nvPr>
        </p:nvGraphicFramePr>
        <p:xfrm>
          <a:off x="2709243" y="3356992"/>
          <a:ext cx="6601421" cy="2046287"/>
        </p:xfrm>
        <a:graphic>
          <a:graphicData uri="http://schemas.openxmlformats.org/presentationml/2006/ole">
            <mc:AlternateContent xmlns:mc="http://schemas.openxmlformats.org/markup-compatibility/2006">
              <mc:Choice xmlns:v="urn:schemas-microsoft-com:vml" Requires="v">
                <p:oleObj spid="_x0000_s2118"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356992"/>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20000"/>
              </a:lnSpc>
              <a:spcBef>
                <a:spcPts val="0"/>
              </a:spcBef>
              <a:buFont typeface="Arial" panose="020B0604020202020204" pitchFamily="34" charset="0"/>
              <a:buChar char="•"/>
            </a:pPr>
            <a:r>
              <a:rPr lang="zh-CN" altLang="en-US" sz="2400" dirty="0" smtClean="0"/>
              <a:t>上一章讲解了</a:t>
            </a:r>
            <a:r>
              <a:rPr lang="zh-CN" altLang="en-US" sz="2400" dirty="0"/>
              <a:t>期权希腊字母风险</a:t>
            </a:r>
            <a:r>
              <a:rPr lang="zh-CN" altLang="en-US" sz="2400" dirty="0" smtClean="0"/>
              <a:t>对冲的基本原理和计算。事实上，在多种期权之间也存在套利空间，譬如：</a:t>
            </a:r>
            <a:endParaRPr lang="en-US" sz="2400" dirty="0" smtClean="0"/>
          </a:p>
          <a:p>
            <a:pPr marL="285750" indent="-285750">
              <a:lnSpc>
                <a:spcPct val="120000"/>
              </a:lnSpc>
              <a:spcBef>
                <a:spcPts val="1200"/>
              </a:spcBef>
              <a:buFont typeface="Arial" panose="020B0604020202020204" pitchFamily="34" charset="0"/>
              <a:buChar char="•"/>
            </a:pPr>
            <a:r>
              <a:rPr sz="2400" dirty="0" smtClean="0"/>
              <a:t>期权风险对冲恒等式，又称期权平价关系，是指标的资产、欧式认购和认沽期权（有相同到期日和行权价）之间存在必然关系，具体平价公式如下：</a:t>
            </a:r>
          </a:p>
          <a:p>
            <a:pPr marL="285750" indent="-285750">
              <a:lnSpc>
                <a:spcPct val="120000"/>
              </a:lnSpc>
              <a:spcBef>
                <a:spcPts val="0"/>
              </a:spcBef>
              <a:buFont typeface="Arial" panose="020B0604020202020204" pitchFamily="34" charset="0"/>
              <a:buChar char="•"/>
            </a:pPr>
            <a:endParaRPr sz="2400" b="1" dirty="0" smtClean="0"/>
          </a:p>
          <a:p>
            <a:pPr marL="285750" indent="-285750">
              <a:lnSpc>
                <a:spcPct val="120000"/>
              </a:lnSpc>
              <a:spcBef>
                <a:spcPts val="0"/>
              </a:spcBef>
              <a:buFont typeface="Arial" panose="020B0604020202020204" pitchFamily="34" charset="0"/>
              <a:buChar char="•"/>
            </a:pPr>
            <a:endParaRPr sz="2400" b="1" dirty="0" smtClean="0"/>
          </a:p>
          <a:p>
            <a:pPr>
              <a:lnSpc>
                <a:spcPct val="120000"/>
              </a:lnSpc>
              <a:spcBef>
                <a:spcPts val="0"/>
              </a:spcBef>
              <a:buFont typeface="Arial" panose="020B0604020202020204" pitchFamily="34" charset="0"/>
            </a:pPr>
            <a:r>
              <a:rPr sz="2400" dirty="0" smtClean="0"/>
              <a:t>其中，</a:t>
            </a:r>
            <a:r>
              <a:rPr lang="en-US" sz="2400" dirty="0" smtClean="0"/>
              <a:t>     </a:t>
            </a:r>
            <a:r>
              <a:rPr sz="2400" dirty="0" smtClean="0"/>
              <a:t>、</a:t>
            </a:r>
            <a:r>
              <a:rPr lang="en-US" sz="2400" dirty="0" smtClean="0"/>
              <a:t>        </a:t>
            </a:r>
            <a:r>
              <a:rPr sz="2400" dirty="0" err="1" smtClean="0"/>
              <a:t>分别表示到期日为</a:t>
            </a:r>
            <a:r>
              <a:rPr lang="en-US" sz="2400" dirty="0" smtClean="0"/>
              <a:t> </a:t>
            </a:r>
            <a:r>
              <a:rPr lang="en-US" sz="2400" i="1" dirty="0" err="1" smtClean="0">
                <a:latin typeface="Times" pitchFamily="18" charset="0"/>
              </a:rPr>
              <a:t>T</a:t>
            </a:r>
            <a:r>
              <a:rPr sz="2400" dirty="0" err="1" smtClean="0"/>
              <a:t>，行权价为</a:t>
            </a:r>
            <a:r>
              <a:rPr lang="en-US" sz="2400" i="1" dirty="0" err="1" smtClean="0">
                <a:latin typeface="Times" pitchFamily="18" charset="0"/>
              </a:rPr>
              <a:t>K</a:t>
            </a:r>
            <a:r>
              <a:rPr sz="2400" dirty="0" err="1" smtClean="0"/>
              <a:t>的欧式认购、认沽期权的价格</a:t>
            </a:r>
            <a:r>
              <a:rPr lang="zh-CN" altLang="en-US" sz="2400" dirty="0" smtClean="0"/>
              <a:t>，</a:t>
            </a:r>
            <a:r>
              <a:rPr lang="en-US" altLang="zh-CN" sz="2400" i="1" dirty="0" err="1" smtClean="0">
                <a:latin typeface="Times" pitchFamily="18" charset="0"/>
              </a:rPr>
              <a:t>r</a:t>
            </a:r>
            <a:r>
              <a:rPr sz="2400" dirty="0" err="1" smtClean="0"/>
              <a:t>代表无风险利率</a:t>
            </a:r>
            <a:r>
              <a:rPr sz="2400" dirty="0" smtClean="0"/>
              <a:t>，</a:t>
            </a:r>
            <a:r>
              <a:rPr lang="en-US" sz="2400" dirty="0" smtClean="0"/>
              <a:t>      </a:t>
            </a:r>
            <a:r>
              <a:rPr sz="2400" dirty="0" smtClean="0"/>
              <a:t>表示标的的股价。对冲恒等式的成立需要满足以下条件：</a:t>
            </a:r>
          </a:p>
          <a:p>
            <a:pPr marL="285750" indent="-285750">
              <a:lnSpc>
                <a:spcPct val="140000"/>
              </a:lnSpc>
              <a:spcBef>
                <a:spcPts val="1200"/>
              </a:spcBef>
              <a:buFont typeface="Wingdings" pitchFamily="2" charset="2"/>
              <a:buChar char="Ø"/>
            </a:pPr>
            <a:r>
              <a:rPr lang="zh-CN" altLang="en-US" sz="1800" dirty="0" smtClean="0"/>
              <a:t>第一，</a:t>
            </a:r>
            <a:r>
              <a:rPr sz="1800" dirty="0" err="1" smtClean="0"/>
              <a:t>市场不存在套利机会</a:t>
            </a:r>
            <a:r>
              <a:rPr sz="1800" dirty="0" smtClean="0"/>
              <a:t>；</a:t>
            </a:r>
          </a:p>
          <a:p>
            <a:pPr marL="285750" indent="-285750">
              <a:lnSpc>
                <a:spcPct val="140000"/>
              </a:lnSpc>
              <a:spcBef>
                <a:spcPts val="0"/>
              </a:spcBef>
              <a:buFont typeface="Wingdings" pitchFamily="2" charset="2"/>
              <a:buChar char="Ø"/>
            </a:pPr>
            <a:r>
              <a:rPr lang="zh-CN" altLang="en-US" sz="1800" dirty="0" smtClean="0"/>
              <a:t>第二，</a:t>
            </a:r>
            <a:r>
              <a:rPr sz="1800" dirty="0" err="1" smtClean="0"/>
              <a:t>交易费用为零</a:t>
            </a:r>
            <a:r>
              <a:rPr sz="1800" dirty="0" smtClean="0"/>
              <a:t>；</a:t>
            </a:r>
          </a:p>
          <a:p>
            <a:pPr marL="285750" indent="-285750">
              <a:lnSpc>
                <a:spcPct val="140000"/>
              </a:lnSpc>
              <a:spcBef>
                <a:spcPts val="0"/>
              </a:spcBef>
              <a:buFont typeface="Wingdings" pitchFamily="2" charset="2"/>
              <a:buChar char="Ø"/>
            </a:pPr>
            <a:r>
              <a:rPr lang="zh-CN" altLang="en-US" sz="1800" dirty="0" smtClean="0"/>
              <a:t>第三，</a:t>
            </a:r>
            <a:r>
              <a:rPr sz="1800" dirty="0" err="1" smtClean="0"/>
              <a:t>可以自由买空卖空</a:t>
            </a:r>
            <a:r>
              <a:rPr sz="1800" dirty="0" smtClean="0"/>
              <a:t>；</a:t>
            </a:r>
          </a:p>
          <a:p>
            <a:pPr marL="285750" indent="-285750">
              <a:lnSpc>
                <a:spcPct val="140000"/>
              </a:lnSpc>
              <a:spcBef>
                <a:spcPts val="0"/>
              </a:spcBef>
              <a:buFont typeface="Wingdings" pitchFamily="2" charset="2"/>
              <a:buChar char="Ø"/>
            </a:pPr>
            <a:r>
              <a:rPr lang="zh-CN" altLang="en-US" sz="1800" dirty="0" smtClean="0"/>
              <a:t>第四，</a:t>
            </a:r>
            <a:r>
              <a:rPr sz="1800" dirty="0" err="1" smtClean="0"/>
              <a:t>具有固定的无风险利率，且投资者可以按无风险利率自由借贷</a:t>
            </a:r>
            <a:r>
              <a:rPr sz="1800" dirty="0" smtClean="0"/>
              <a:t>；</a:t>
            </a:r>
          </a:p>
          <a:p>
            <a:pPr marL="285750" indent="-285750">
              <a:lnSpc>
                <a:spcPct val="140000"/>
              </a:lnSpc>
              <a:spcBef>
                <a:spcPts val="0"/>
              </a:spcBef>
              <a:buFont typeface="Wingdings" pitchFamily="2" charset="2"/>
              <a:buChar char="Ø"/>
            </a:pPr>
            <a:r>
              <a:rPr lang="zh-CN" altLang="en-US" sz="1800" dirty="0" smtClean="0"/>
              <a:t>第五，</a:t>
            </a:r>
            <a:r>
              <a:rPr sz="1800" dirty="0" err="1" smtClean="0"/>
              <a:t>在期权到期日前，股票没有支付红利</a:t>
            </a:r>
            <a:r>
              <a:rPr sz="1800" dirty="0" smtClean="0"/>
              <a:t>。</a:t>
            </a:r>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50"/>
          <p:cNvGraphicFramePr>
            <a:graphicFrameLocks noChangeAspect="1"/>
          </p:cNvGraphicFramePr>
          <p:nvPr>
            <p:extLst>
              <p:ext uri="{D42A27DB-BD31-4B8C-83A1-F6EECF244321}">
                <p14:modId xmlns:p14="http://schemas.microsoft.com/office/powerpoint/2010/main" val="2076862002"/>
              </p:ext>
            </p:extLst>
          </p:nvPr>
        </p:nvGraphicFramePr>
        <p:xfrm>
          <a:off x="4005387" y="2682475"/>
          <a:ext cx="3523615" cy="639445"/>
        </p:xfrm>
        <a:graphic>
          <a:graphicData uri="http://schemas.openxmlformats.org/presentationml/2006/ole">
            <mc:AlternateContent xmlns:mc="http://schemas.openxmlformats.org/markup-compatibility/2006">
              <mc:Choice xmlns:v="urn:schemas-microsoft-com:vml" Requires="v">
                <p:oleObj spid="_x0000_s59624" r:id="rId3" imgW="1358900" imgH="241300" progId="Equation.DSMT4">
                  <p:embed/>
                </p:oleObj>
              </mc:Choice>
              <mc:Fallback>
                <p:oleObj r:id="rId3" imgW="1358900" imgH="241300" progId="Equation.DSMT4">
                  <p:embed/>
                  <p:pic>
                    <p:nvPicPr>
                      <p:cNvPr id="0" name=""/>
                      <p:cNvPicPr/>
                      <p:nvPr/>
                    </p:nvPicPr>
                    <p:blipFill>
                      <a:blip r:embed="rId4"/>
                      <a:stretch>
                        <a:fillRect/>
                      </a:stretch>
                    </p:blipFill>
                    <p:spPr>
                      <a:xfrm>
                        <a:off x="4005387" y="2682475"/>
                        <a:ext cx="3523615" cy="639445"/>
                      </a:xfrm>
                      <a:prstGeom prst="rect">
                        <a:avLst/>
                      </a:prstGeom>
                      <a:noFill/>
                      <a:ln w="9525">
                        <a:noFill/>
                        <a:miter/>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461000916"/>
              </p:ext>
            </p:extLst>
          </p:nvPr>
        </p:nvGraphicFramePr>
        <p:xfrm>
          <a:off x="1269083" y="3539926"/>
          <a:ext cx="461963" cy="465138"/>
        </p:xfrm>
        <a:graphic>
          <a:graphicData uri="http://schemas.openxmlformats.org/presentationml/2006/ole">
            <mc:AlternateContent xmlns:mc="http://schemas.openxmlformats.org/markup-compatibility/2006">
              <mc:Choice xmlns:v="urn:schemas-microsoft-com:vml" Requires="v">
                <p:oleObj spid="_x0000_s59625" name="Equation" r:id="rId5" imgW="177480" imgH="228600" progId="Equation.DSMT4">
                  <p:embed/>
                </p:oleObj>
              </mc:Choice>
              <mc:Fallback>
                <p:oleObj name="Equation" r:id="rId5" imgW="177480" imgH="228600" progId="Equation.DSMT4">
                  <p:embed/>
                  <p:pic>
                    <p:nvPicPr>
                      <p:cNvPr id="0" name="Object 3"/>
                      <p:cNvPicPr>
                        <a:picLocks noChangeAspect="1" noChangeArrowheads="1"/>
                      </p:cNvPicPr>
                      <p:nvPr/>
                    </p:nvPicPr>
                    <p:blipFill>
                      <a:blip r:embed="rId6"/>
                      <a:srcRect/>
                      <a:stretch>
                        <a:fillRect/>
                      </a:stretch>
                    </p:blipFill>
                    <p:spPr bwMode="auto">
                      <a:xfrm>
                        <a:off x="1269083" y="3539926"/>
                        <a:ext cx="4619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059328436"/>
              </p:ext>
            </p:extLst>
          </p:nvPr>
        </p:nvGraphicFramePr>
        <p:xfrm>
          <a:off x="2166938" y="3539927"/>
          <a:ext cx="395287" cy="465137"/>
        </p:xfrm>
        <a:graphic>
          <a:graphicData uri="http://schemas.openxmlformats.org/presentationml/2006/ole">
            <mc:AlternateContent xmlns:mc="http://schemas.openxmlformats.org/markup-compatibility/2006">
              <mc:Choice xmlns:v="urn:schemas-microsoft-com:vml" Requires="v">
                <p:oleObj spid="_x0000_s59626" name="Equation" r:id="rId7" imgW="152280" imgH="228600" progId="Equation.DSMT4">
                  <p:embed/>
                </p:oleObj>
              </mc:Choice>
              <mc:Fallback>
                <p:oleObj name="Equation" r:id="rId7" imgW="152280" imgH="228600" progId="Equation.DSMT4">
                  <p:embed/>
                  <p:pic>
                    <p:nvPicPr>
                      <p:cNvPr id="0" name="对象 3"/>
                      <p:cNvPicPr>
                        <a:picLocks noChangeAspect="1" noChangeArrowheads="1"/>
                      </p:cNvPicPr>
                      <p:nvPr/>
                    </p:nvPicPr>
                    <p:blipFill>
                      <a:blip r:embed="rId8"/>
                      <a:srcRect/>
                      <a:stretch>
                        <a:fillRect/>
                      </a:stretch>
                    </p:blipFill>
                    <p:spPr bwMode="auto">
                      <a:xfrm>
                        <a:off x="2166938" y="3539927"/>
                        <a:ext cx="3952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17534905"/>
              </p:ext>
            </p:extLst>
          </p:nvPr>
        </p:nvGraphicFramePr>
        <p:xfrm>
          <a:off x="2909888" y="3971975"/>
          <a:ext cx="427037" cy="465137"/>
        </p:xfrm>
        <a:graphic>
          <a:graphicData uri="http://schemas.openxmlformats.org/presentationml/2006/ole">
            <mc:AlternateContent xmlns:mc="http://schemas.openxmlformats.org/markup-compatibility/2006">
              <mc:Choice xmlns:v="urn:schemas-microsoft-com:vml" Requires="v">
                <p:oleObj spid="_x0000_s59627" name="Equation" r:id="rId9" imgW="164880" imgH="228600" progId="Equation.DSMT4">
                  <p:embed/>
                </p:oleObj>
              </mc:Choice>
              <mc:Fallback>
                <p:oleObj name="Equation" r:id="rId9" imgW="164880" imgH="228600" progId="Equation.DSMT4">
                  <p:embed/>
                  <p:pic>
                    <p:nvPicPr>
                      <p:cNvPr id="0" name="对象 6"/>
                      <p:cNvPicPr>
                        <a:picLocks noChangeAspect="1" noChangeArrowheads="1"/>
                      </p:cNvPicPr>
                      <p:nvPr/>
                    </p:nvPicPr>
                    <p:blipFill>
                      <a:blip r:embed="rId10"/>
                      <a:srcRect/>
                      <a:stretch>
                        <a:fillRect/>
                      </a:stretch>
                    </p:blipFill>
                    <p:spPr bwMode="auto">
                      <a:xfrm>
                        <a:off x="2909888" y="3971975"/>
                        <a:ext cx="4270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21106872"/>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54685"/>
            <a:ext cx="115721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10000"/>
              </a:lnSpc>
              <a:spcBef>
                <a:spcPts val="0"/>
              </a:spcBef>
              <a:buFont typeface="Arial" panose="020B0604020202020204" pitchFamily="34" charset="0"/>
              <a:buChar char="•"/>
            </a:pPr>
            <a:r>
              <a:rPr sz="2400" b="1" dirty="0" err="1" smtClean="0"/>
              <a:t>平价公式证明：</a:t>
            </a:r>
            <a:r>
              <a:rPr sz="2400" dirty="0" err="1" smtClean="0"/>
              <a:t>对于一个无股息股票的看涨期权与看跌期权的B-S-M定价公式为</a:t>
            </a:r>
            <a:r>
              <a:rPr sz="2400" dirty="0" smtClean="0"/>
              <a:t>：</a:t>
            </a:r>
          </a:p>
          <a:p>
            <a:pPr marL="285750" indent="-285750">
              <a:lnSpc>
                <a:spcPct val="110000"/>
              </a:lnSpc>
              <a:spcBef>
                <a:spcPts val="0"/>
              </a:spcBef>
              <a:buFont typeface="Arial" panose="020B0604020202020204" pitchFamily="34" charset="0"/>
              <a:buChar char="•"/>
            </a:pPr>
            <a:endParaRPr sz="2400" b="1" dirty="0" smtClean="0"/>
          </a:p>
          <a:p>
            <a:pPr>
              <a:lnSpc>
                <a:spcPct val="110000"/>
              </a:lnSpc>
              <a:spcBef>
                <a:spcPts val="0"/>
              </a:spcBef>
              <a:buFont typeface="Arial" panose="020B0604020202020204" pitchFamily="34" charset="0"/>
            </a:pPr>
            <a:r>
              <a:rPr lang="zh-CN" sz="2400" dirty="0" smtClean="0"/>
              <a:t>且：</a:t>
            </a:r>
          </a:p>
          <a:p>
            <a:pPr>
              <a:lnSpc>
                <a:spcPct val="110000"/>
              </a:lnSpc>
              <a:spcBef>
                <a:spcPts val="0"/>
              </a:spcBef>
              <a:buFont typeface="Arial" panose="020B0604020202020204" pitchFamily="34" charset="0"/>
            </a:pPr>
            <a:endParaRPr lang="zh-CN" sz="2400" dirty="0" smtClean="0"/>
          </a:p>
          <a:p>
            <a:pPr>
              <a:lnSpc>
                <a:spcPct val="110000"/>
              </a:lnSpc>
              <a:spcBef>
                <a:spcPts val="0"/>
              </a:spcBef>
              <a:buFont typeface="Arial" panose="020B0604020202020204" pitchFamily="34" charset="0"/>
            </a:pPr>
            <a:endParaRPr lang="zh-CN" sz="2400" dirty="0" smtClean="0"/>
          </a:p>
          <a:p>
            <a:pPr>
              <a:lnSpc>
                <a:spcPct val="110000"/>
              </a:lnSpc>
              <a:spcBef>
                <a:spcPts val="0"/>
              </a:spcBef>
              <a:buFont typeface="Arial" panose="020B0604020202020204" pitchFamily="34" charset="0"/>
            </a:pPr>
            <a:endParaRPr lang="zh-CN" sz="2400" dirty="0" smtClean="0"/>
          </a:p>
          <a:p>
            <a:pPr>
              <a:lnSpc>
                <a:spcPct val="110000"/>
              </a:lnSpc>
              <a:spcBef>
                <a:spcPts val="0"/>
              </a:spcBef>
              <a:buFont typeface="Arial" panose="020B0604020202020204" pitchFamily="34" charset="0"/>
            </a:pPr>
            <a:endParaRPr lang="zh-CN" sz="2400" dirty="0" smtClean="0"/>
          </a:p>
          <a:p>
            <a:pPr>
              <a:lnSpc>
                <a:spcPct val="110000"/>
              </a:lnSpc>
              <a:spcBef>
                <a:spcPts val="0"/>
              </a:spcBef>
              <a:buFont typeface="Arial" panose="020B0604020202020204" pitchFamily="34" charset="0"/>
            </a:pPr>
            <a:endParaRPr lang="en-US" altLang="zh-CN" sz="2400" dirty="0" smtClean="0"/>
          </a:p>
          <a:p>
            <a:pPr>
              <a:lnSpc>
                <a:spcPct val="110000"/>
              </a:lnSpc>
              <a:spcBef>
                <a:spcPts val="0"/>
              </a:spcBef>
              <a:buFont typeface="Arial" panose="020B0604020202020204" pitchFamily="34" charset="0"/>
            </a:pPr>
            <a:r>
              <a:rPr lang="zh-CN" sz="2400" dirty="0" smtClean="0"/>
              <a:t>可得：</a:t>
            </a:r>
          </a:p>
          <a:p>
            <a:pPr marL="342900" indent="-342900">
              <a:lnSpc>
                <a:spcPct val="110000"/>
              </a:lnSpc>
              <a:spcBef>
                <a:spcPts val="1200"/>
              </a:spcBef>
              <a:buFont typeface="Wingdings" pitchFamily="2" charset="2"/>
              <a:buChar char="Ø"/>
            </a:pPr>
            <a:r>
              <a:rPr sz="2400" dirty="0" smtClean="0"/>
              <a:t>等式两边可以看出两个投资组合，可见，在标的资产相同情况下，对行权价和到期日均一致的认购期权和认沽期权来说，若两个投资组合的期末收益一致，则其初始投入也应该是一致的。也就是说，在任一时刻的认购期权加上其行权价折现，应该与当时标的资产价格加上认沽期权价格之和等同。若左右两式之差不为零，意味着市场上可能存在套利机会。</a:t>
            </a:r>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43"/>
          <p:cNvGraphicFramePr>
            <a:graphicFrameLocks noChangeAspect="1"/>
          </p:cNvGraphicFramePr>
          <p:nvPr>
            <p:extLst>
              <p:ext uri="{D42A27DB-BD31-4B8C-83A1-F6EECF244321}">
                <p14:modId xmlns:p14="http://schemas.microsoft.com/office/powerpoint/2010/main" val="1569834268"/>
              </p:ext>
            </p:extLst>
          </p:nvPr>
        </p:nvGraphicFramePr>
        <p:xfrm>
          <a:off x="3717355" y="1124744"/>
          <a:ext cx="3742690" cy="508000"/>
        </p:xfrm>
        <a:graphic>
          <a:graphicData uri="http://schemas.openxmlformats.org/presentationml/2006/ole">
            <mc:AlternateContent xmlns:mc="http://schemas.openxmlformats.org/markup-compatibility/2006">
              <mc:Choice xmlns:v="urn:schemas-microsoft-com:vml" Requires="v">
                <p:oleObj spid="_x0000_s60568" r:id="rId3" imgW="1816100" imgH="241300" progId="Equation.DSMT4">
                  <p:embed/>
                </p:oleObj>
              </mc:Choice>
              <mc:Fallback>
                <p:oleObj r:id="rId3" imgW="1816100" imgH="241300" progId="Equation.DSMT4">
                  <p:embed/>
                  <p:pic>
                    <p:nvPicPr>
                      <p:cNvPr id="0" name=""/>
                      <p:cNvPicPr/>
                      <p:nvPr/>
                    </p:nvPicPr>
                    <p:blipFill>
                      <a:blip r:embed="rId4"/>
                      <a:stretch>
                        <a:fillRect/>
                      </a:stretch>
                    </p:blipFill>
                    <p:spPr>
                      <a:xfrm>
                        <a:off x="3717355" y="1124744"/>
                        <a:ext cx="3742690" cy="508000"/>
                      </a:xfrm>
                      <a:prstGeom prst="rect">
                        <a:avLst/>
                      </a:prstGeom>
                      <a:noFill/>
                      <a:ln w="9525">
                        <a:noFill/>
                        <a:miter/>
                      </a:ln>
                    </p:spPr>
                  </p:pic>
                </p:oleObj>
              </mc:Fallback>
            </mc:AlternateContent>
          </a:graphicData>
        </a:graphic>
      </p:graphicFrame>
      <p:graphicFrame>
        <p:nvGraphicFramePr>
          <p:cNvPr id="3" name="对象 -2147482342"/>
          <p:cNvGraphicFramePr>
            <a:graphicFrameLocks noChangeAspect="1"/>
          </p:cNvGraphicFramePr>
          <p:nvPr>
            <p:extLst>
              <p:ext uri="{D42A27DB-BD31-4B8C-83A1-F6EECF244321}">
                <p14:modId xmlns:p14="http://schemas.microsoft.com/office/powerpoint/2010/main" val="2296402062"/>
              </p:ext>
            </p:extLst>
          </p:nvPr>
        </p:nvGraphicFramePr>
        <p:xfrm>
          <a:off x="3645347" y="1700808"/>
          <a:ext cx="4797425" cy="1859280"/>
        </p:xfrm>
        <a:graphic>
          <a:graphicData uri="http://schemas.openxmlformats.org/presentationml/2006/ole">
            <mc:AlternateContent xmlns:mc="http://schemas.openxmlformats.org/markup-compatibility/2006">
              <mc:Choice xmlns:v="urn:schemas-microsoft-com:vml" Requires="v">
                <p:oleObj spid="_x0000_s60569" r:id="rId5" imgW="2590800" imgH="990600" progId="Equation.DSMT4">
                  <p:embed/>
                </p:oleObj>
              </mc:Choice>
              <mc:Fallback>
                <p:oleObj r:id="rId5" imgW="2590800" imgH="990600" progId="Equation.DSMT4">
                  <p:embed/>
                  <p:pic>
                    <p:nvPicPr>
                      <p:cNvPr id="0" name=""/>
                      <p:cNvPicPr/>
                      <p:nvPr/>
                    </p:nvPicPr>
                    <p:blipFill>
                      <a:blip r:embed="rId6"/>
                      <a:stretch>
                        <a:fillRect/>
                      </a:stretch>
                    </p:blipFill>
                    <p:spPr>
                      <a:xfrm>
                        <a:off x="3645347" y="1700808"/>
                        <a:ext cx="4797425" cy="1859280"/>
                      </a:xfrm>
                      <a:prstGeom prst="rect">
                        <a:avLst/>
                      </a:prstGeom>
                      <a:noFill/>
                      <a:ln w="9525">
                        <a:noFill/>
                        <a:miter/>
                      </a:ln>
                    </p:spPr>
                  </p:pic>
                </p:oleObj>
              </mc:Fallback>
            </mc:AlternateContent>
          </a:graphicData>
        </a:graphic>
      </p:graphicFrame>
      <p:graphicFrame>
        <p:nvGraphicFramePr>
          <p:cNvPr id="4" name="对象 -2147482341"/>
          <p:cNvGraphicFramePr>
            <a:graphicFrameLocks noChangeAspect="1"/>
          </p:cNvGraphicFramePr>
          <p:nvPr>
            <p:extLst>
              <p:ext uri="{D42A27DB-BD31-4B8C-83A1-F6EECF244321}">
                <p14:modId xmlns:p14="http://schemas.microsoft.com/office/powerpoint/2010/main" val="2739639098"/>
              </p:ext>
            </p:extLst>
          </p:nvPr>
        </p:nvGraphicFramePr>
        <p:xfrm>
          <a:off x="4077395" y="3789040"/>
          <a:ext cx="2824480" cy="512445"/>
        </p:xfrm>
        <a:graphic>
          <a:graphicData uri="http://schemas.openxmlformats.org/presentationml/2006/ole">
            <mc:AlternateContent xmlns:mc="http://schemas.openxmlformats.org/markup-compatibility/2006">
              <mc:Choice xmlns:v="urn:schemas-microsoft-com:vml" Requires="v">
                <p:oleObj spid="_x0000_s60570" r:id="rId7" imgW="1358900" imgH="241300" progId="Equation.DSMT4">
                  <p:embed/>
                </p:oleObj>
              </mc:Choice>
              <mc:Fallback>
                <p:oleObj r:id="rId7" imgW="1358900" imgH="241300" progId="Equation.DSMT4">
                  <p:embed/>
                  <p:pic>
                    <p:nvPicPr>
                      <p:cNvPr id="0" name=""/>
                      <p:cNvPicPr/>
                      <p:nvPr/>
                    </p:nvPicPr>
                    <p:blipFill>
                      <a:blip r:embed="rId8"/>
                      <a:stretch>
                        <a:fillRect/>
                      </a:stretch>
                    </p:blipFill>
                    <p:spPr>
                      <a:xfrm>
                        <a:off x="4077395" y="3789040"/>
                        <a:ext cx="2824480" cy="512445"/>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777703225"/>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92172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二、期权</a:t>
            </a:r>
            <a:r>
              <a:rPr kumimoji="0" lang="zh-CN" altLang="en-US" sz="5400" b="1" dirty="0">
                <a:solidFill>
                  <a:schemeClr val="bg1"/>
                </a:solidFill>
                <a:latin typeface="微软雅黑" panose="020B0503020204020204" pitchFamily="34" charset="-122"/>
                <a:ea typeface="微软雅黑" panose="020B0503020204020204" pitchFamily="34" charset="-122"/>
              </a:rPr>
              <a:t>平价公式套利策略</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3573106"/>
      </p:ext>
    </p:extLst>
  </p:cSld>
  <p:clrMapOvr>
    <a:masterClrMapping/>
  </p:clrMapOvr>
  <p:transition spd="slow" advClick="0" advTm="334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73729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背景介绍</a:t>
            </a:r>
            <a:endParaRPr 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Wingdings" pitchFamily="2" charset="2"/>
              <a:buChar char="Ø"/>
            </a:pPr>
            <a:r>
              <a:rPr sz="2400" dirty="0" err="1" smtClean="0">
                <a:latin typeface="Times New Roman" panose="02020603050405020304" pitchFamily="18" charset="0"/>
                <a:cs typeface="Times New Roman" panose="02020603050405020304" pitchFamily="18" charset="0"/>
              </a:rPr>
              <a:t>期权平价关系是金融市场理论重要的组成部分，期权市场定价偏离平价关系的程度可以衡量期权市场的定价</a:t>
            </a:r>
            <a:r>
              <a:rPr lang="zh-CN" altLang="en-US" sz="2400" dirty="0" smtClean="0">
                <a:latin typeface="Times New Roman" panose="02020603050405020304" pitchFamily="18" charset="0"/>
                <a:cs typeface="Times New Roman" panose="02020603050405020304" pitchFamily="18" charset="0"/>
              </a:rPr>
              <a:t>效率</a:t>
            </a:r>
            <a:r>
              <a:rPr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Wingdings" pitchFamily="2" charset="2"/>
              <a:buChar char="Ø"/>
            </a:pPr>
            <a:r>
              <a:rPr sz="2400" dirty="0" smtClean="0">
                <a:latin typeface="Times New Roman" panose="02020603050405020304" pitchFamily="18" charset="0"/>
                <a:cs typeface="Times New Roman" panose="02020603050405020304" pitchFamily="18" charset="0"/>
              </a:rPr>
              <a:t>实践中，因为期权定价敏感高效，在高杠杆和高时间成本效应下，更聚焦标的中短期走势，因此期权交易者应把主要决策权重立足中短线研判周期上。</a:t>
            </a:r>
            <a:endParaRPr lang="en-US" sz="24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Wingdings" pitchFamily="2" charset="2"/>
              <a:buChar char="Ø"/>
            </a:pPr>
            <a:r>
              <a:rPr sz="2400" dirty="0" smtClean="0">
                <a:latin typeface="Times New Roman" panose="02020603050405020304" pitchFamily="18" charset="0"/>
                <a:cs typeface="Times New Roman" panose="02020603050405020304" pitchFamily="18" charset="0"/>
              </a:rPr>
              <a:t>目前在交易的场内股票期权标的只有50ETF（代码：510050）。50ETF是上证50指数的被动式跟踪基金，采取完全复制方式，追求完全的收益与风险特征，50ETF是上证50指数的实体形式。</a:t>
            </a:r>
            <a:endParaRPr lang="en-US" sz="24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Wingdings" pitchFamily="2" charset="2"/>
              <a:buChar char="Ø"/>
            </a:pPr>
            <a:r>
              <a:rPr lang="zh-CN" altLang="en-US" sz="2400" dirty="0" smtClean="0">
                <a:latin typeface="Times New Roman" panose="02020603050405020304" pitchFamily="18" charset="0"/>
                <a:cs typeface="Times New Roman" panose="02020603050405020304" pitchFamily="18" charset="0"/>
              </a:rPr>
              <a:t>本节</a:t>
            </a:r>
            <a:r>
              <a:rPr sz="2400" dirty="0" smtClean="0">
                <a:latin typeface="Times New Roman" panose="02020603050405020304" pitchFamily="18" charset="0"/>
                <a:cs typeface="Times New Roman" panose="02020603050405020304" pitchFamily="18" charset="0"/>
              </a:rPr>
              <a:t>从欧式期权平价关系出发，介绍平价公式套利原理，并以50ETF为交易对象，介绍期权平价公式套利实现方案。</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spTree>
    <p:extLst>
      <p:ext uri="{BB962C8B-B14F-4D97-AF65-F5344CB8AC3E}">
        <p14:creationId xmlns:p14="http://schemas.microsoft.com/office/powerpoint/2010/main" val="166515186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套利原理</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套利策略以B-S期权平价公式为根基：</a:t>
            </a:r>
          </a:p>
          <a:p>
            <a:pPr latinLnBrk="0">
              <a:lnSpc>
                <a:spcPct val="150000"/>
              </a:lnSpc>
              <a:spcBef>
                <a:spcPts val="0"/>
              </a:spcBef>
            </a:pPr>
            <a:endParaRPr sz="8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平价公式说明，对于相同标的、同一执行价和到期日的认购、认沽期权与现货之间存在稳定的价格关系，若期权价格偏离平价公式，则存在无风险套利机会。因此，我们可以构建以偏离差值为收益基础的套利策略。令期权价差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（1）当</a:t>
            </a:r>
            <a:r>
              <a:rPr lang="en-US" sz="1600" dirty="0" smtClean="0">
                <a:latin typeface="Times New Roman" panose="02020603050405020304" pitchFamily="18" charset="0"/>
                <a:cs typeface="Times New Roman" panose="02020603050405020304" pitchFamily="18" charset="0"/>
              </a:rPr>
              <a:t>                                           </a:t>
            </a:r>
            <a:r>
              <a:rPr sz="1600" dirty="0" err="1" smtClean="0">
                <a:latin typeface="Times New Roman" panose="02020603050405020304" pitchFamily="18" charset="0"/>
                <a:cs typeface="Times New Roman" panose="02020603050405020304" pitchFamily="18" charset="0"/>
              </a:rPr>
              <a:t>时，即Spread</a:t>
            </a:r>
            <a:r>
              <a:rPr lang="en-US" sz="1600" smtClean="0">
                <a:latin typeface="Times New Roman" panose="02020603050405020304" pitchFamily="18" charset="0"/>
                <a:cs typeface="Times New Roman" panose="02020603050405020304" pitchFamily="18" charset="0"/>
              </a:rPr>
              <a:t>&gt;</a:t>
            </a:r>
            <a:r>
              <a:rPr sz="1600" smtClean="0">
                <a:latin typeface="Times New Roman" panose="02020603050405020304" pitchFamily="18" charset="0"/>
                <a:cs typeface="Times New Roman" panose="02020603050405020304" pitchFamily="18" charset="0"/>
              </a:rPr>
              <a:t>0</a:t>
            </a:r>
            <a:r>
              <a:rPr sz="1600" dirty="0" smtClean="0">
                <a:latin typeface="Times New Roman" panose="02020603050405020304" pitchFamily="18" charset="0"/>
                <a:cs typeface="Times New Roman" panose="02020603050405020304" pitchFamily="18" charset="0"/>
              </a:rPr>
              <a:t>时，采用多头套利模式，卖出认购期权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，买入认沽期权</a:t>
            </a:r>
            <a:r>
              <a:rPr lang="en-US" sz="1600" dirty="0" smtClean="0">
                <a:latin typeface="Times New Roman" panose="02020603050405020304" pitchFamily="18" charset="0"/>
                <a:cs typeface="Times New Roman" panose="02020603050405020304" pitchFamily="18" charset="0"/>
              </a:rPr>
              <a:t>    </a:t>
            </a:r>
            <a:r>
              <a:rPr sz="1600" dirty="0" err="1" smtClean="0">
                <a:latin typeface="Times New Roman" panose="02020603050405020304" pitchFamily="18" charset="0"/>
                <a:cs typeface="Times New Roman" panose="02020603050405020304" pitchFamily="18" charset="0"/>
              </a:rPr>
              <a:t>和现货，获得</a:t>
            </a:r>
            <a:r>
              <a:rPr lang="zh-CN" altLang="en-US" sz="1600" dirty="0" smtClean="0">
                <a:latin typeface="Times New Roman" panose="02020603050405020304" pitchFamily="18" charset="0"/>
                <a:cs typeface="Times New Roman" panose="02020603050405020304" pitchFamily="18" charset="0"/>
              </a:rPr>
              <a:t>套利</a:t>
            </a:r>
            <a:r>
              <a:rPr sz="1600" dirty="0" err="1" smtClean="0">
                <a:latin typeface="Times New Roman" panose="02020603050405020304" pitchFamily="18" charset="0"/>
                <a:cs typeface="Times New Roman" panose="02020603050405020304" pitchFamily="18" charset="0"/>
              </a:rPr>
              <a:t>收益</a:t>
            </a:r>
            <a:r>
              <a:rPr sz="1600" dirty="0" smtClean="0">
                <a:latin typeface="Times New Roman" panose="02020603050405020304" pitchFamily="18" charset="0"/>
                <a:cs typeface="Times New Roman" panose="02020603050405020304" pitchFamily="18" charset="0"/>
              </a:rPr>
              <a:t>：</a:t>
            </a:r>
          </a:p>
          <a:p>
            <a:pPr latinLnBrk="0">
              <a:lnSpc>
                <a:spcPct val="150000"/>
              </a:lnSpc>
              <a:spcBef>
                <a:spcPts val="1200"/>
              </a:spcBef>
            </a:pPr>
            <a:r>
              <a:rPr sz="1600" dirty="0" smtClean="0">
                <a:latin typeface="Times New Roman" panose="02020603050405020304" pitchFamily="18" charset="0"/>
                <a:cs typeface="Times New Roman" panose="02020603050405020304" pitchFamily="18" charset="0"/>
              </a:rPr>
              <a:t>（2）当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，即Spread&lt;0时，采用空头套利模式，买入认购期权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，卖出认沽期权</a:t>
            </a:r>
            <a:r>
              <a:rPr lang="en-US" sz="1600" dirty="0" smtClean="0">
                <a:latin typeface="Times New Roman" panose="02020603050405020304" pitchFamily="18" charset="0"/>
                <a:cs typeface="Times New Roman" panose="02020603050405020304" pitchFamily="18" charset="0"/>
              </a:rPr>
              <a:t>    </a:t>
            </a:r>
            <a:r>
              <a:rPr sz="1600" dirty="0" err="1" smtClean="0">
                <a:latin typeface="Times New Roman" panose="02020603050405020304" pitchFamily="18" charset="0"/>
                <a:cs typeface="Times New Roman" panose="02020603050405020304" pitchFamily="18" charset="0"/>
              </a:rPr>
              <a:t>和融券卖出现货，现金无风险投资，持有到期并交割还券，获得</a:t>
            </a:r>
            <a:r>
              <a:rPr lang="zh-CN" altLang="en-US" sz="1600" dirty="0">
                <a:latin typeface="Times New Roman" panose="02020603050405020304" pitchFamily="18" charset="0"/>
                <a:cs typeface="Times New Roman" panose="02020603050405020304" pitchFamily="18" charset="0"/>
              </a:rPr>
              <a:t>套利</a:t>
            </a:r>
            <a:r>
              <a:rPr sz="1600" dirty="0" err="1" smtClean="0">
                <a:latin typeface="Times New Roman" panose="02020603050405020304" pitchFamily="18" charset="0"/>
                <a:cs typeface="Times New Roman" panose="02020603050405020304" pitchFamily="18" charset="0"/>
              </a:rPr>
              <a:t>收益</a:t>
            </a:r>
            <a:r>
              <a:rPr sz="1600" dirty="0" smtClean="0">
                <a:latin typeface="Times New Roman" panose="02020603050405020304" pitchFamily="18" charset="0"/>
                <a:cs typeface="Times New Roman" panose="02020603050405020304" pitchFamily="18" charset="0"/>
              </a:rPr>
              <a:t>：</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1200"/>
              </a:spcBef>
            </a:pPr>
            <a:r>
              <a:rPr sz="1600" dirty="0" smtClean="0">
                <a:latin typeface="Times New Roman" panose="02020603050405020304" pitchFamily="18" charset="0"/>
                <a:cs typeface="Times New Roman" panose="02020603050405020304" pitchFamily="18" charset="0"/>
              </a:rPr>
              <a:t>这种理论不受制于任何期权定价模型的影响而始终保持成立。并且无需考虑波动率因素，可根据其来判断期权价格是否偏离合理价格，从而发现套利机会。</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对象 -2147482340"/>
          <p:cNvGraphicFramePr>
            <a:graphicFrameLocks noChangeAspect="1"/>
          </p:cNvGraphicFramePr>
          <p:nvPr>
            <p:extLst>
              <p:ext uri="{D42A27DB-BD31-4B8C-83A1-F6EECF244321}">
                <p14:modId xmlns:p14="http://schemas.microsoft.com/office/powerpoint/2010/main" val="1807093029"/>
              </p:ext>
            </p:extLst>
          </p:nvPr>
        </p:nvGraphicFramePr>
        <p:xfrm>
          <a:off x="3933379" y="1484784"/>
          <a:ext cx="2715895" cy="492760"/>
        </p:xfrm>
        <a:graphic>
          <a:graphicData uri="http://schemas.openxmlformats.org/presentationml/2006/ole">
            <mc:AlternateContent xmlns:mc="http://schemas.openxmlformats.org/markup-compatibility/2006">
              <mc:Choice xmlns:v="urn:schemas-microsoft-com:vml" Requires="v">
                <p:oleObj spid="_x0000_s61939" r:id="rId3" imgW="1358900" imgH="241300" progId="Equation.DSMT4">
                  <p:embed/>
                </p:oleObj>
              </mc:Choice>
              <mc:Fallback>
                <p:oleObj r:id="rId3" imgW="1358900" imgH="241300" progId="Equation.DSMT4">
                  <p:embed/>
                  <p:pic>
                    <p:nvPicPr>
                      <p:cNvPr id="0" name=""/>
                      <p:cNvPicPr/>
                      <p:nvPr/>
                    </p:nvPicPr>
                    <p:blipFill>
                      <a:blip r:embed="rId4"/>
                      <a:stretch>
                        <a:fillRect/>
                      </a:stretch>
                    </p:blipFill>
                    <p:spPr>
                      <a:xfrm>
                        <a:off x="3933379" y="1484784"/>
                        <a:ext cx="2715895" cy="492760"/>
                      </a:xfrm>
                      <a:prstGeom prst="rect">
                        <a:avLst/>
                      </a:prstGeom>
                      <a:noFill/>
                      <a:ln w="9525">
                        <a:noFill/>
                        <a:miter/>
                      </a:ln>
                    </p:spPr>
                  </p:pic>
                </p:oleObj>
              </mc:Fallback>
            </mc:AlternateContent>
          </a:graphicData>
        </a:graphic>
      </p:graphicFrame>
      <p:graphicFrame>
        <p:nvGraphicFramePr>
          <p:cNvPr id="3" name="对象 -2147482333"/>
          <p:cNvGraphicFramePr>
            <a:graphicFrameLocks noChangeAspect="1"/>
          </p:cNvGraphicFramePr>
          <p:nvPr>
            <p:extLst>
              <p:ext uri="{D42A27DB-BD31-4B8C-83A1-F6EECF244321}">
                <p14:modId xmlns:p14="http://schemas.microsoft.com/office/powerpoint/2010/main" val="206181985"/>
              </p:ext>
            </p:extLst>
          </p:nvPr>
        </p:nvGraphicFramePr>
        <p:xfrm>
          <a:off x="3418522" y="2852936"/>
          <a:ext cx="4256405" cy="546735"/>
        </p:xfrm>
        <a:graphic>
          <a:graphicData uri="http://schemas.openxmlformats.org/presentationml/2006/ole">
            <mc:AlternateContent xmlns:mc="http://schemas.openxmlformats.org/markup-compatibility/2006">
              <mc:Choice xmlns:v="urn:schemas-microsoft-com:vml" Requires="v">
                <p:oleObj spid="_x0000_s61940" r:id="rId5" imgW="1917065" imgH="241300" progId="Equation.DSMT4">
                  <p:embed/>
                </p:oleObj>
              </mc:Choice>
              <mc:Fallback>
                <p:oleObj r:id="rId5" imgW="1917065" imgH="241300" progId="Equation.DSMT4">
                  <p:embed/>
                  <p:pic>
                    <p:nvPicPr>
                      <p:cNvPr id="0" name=""/>
                      <p:cNvPicPr/>
                      <p:nvPr/>
                    </p:nvPicPr>
                    <p:blipFill>
                      <a:blip r:embed="rId6"/>
                      <a:stretch>
                        <a:fillRect/>
                      </a:stretch>
                    </p:blipFill>
                    <p:spPr>
                      <a:xfrm>
                        <a:off x="3418522" y="2852936"/>
                        <a:ext cx="4256405" cy="546735"/>
                      </a:xfrm>
                      <a:prstGeom prst="rect">
                        <a:avLst/>
                      </a:prstGeom>
                      <a:noFill/>
                      <a:ln w="9525">
                        <a:noFill/>
                        <a:miter/>
                      </a:ln>
                    </p:spPr>
                  </p:pic>
                </p:oleObj>
              </mc:Fallback>
            </mc:AlternateContent>
          </a:graphicData>
        </a:graphic>
      </p:graphicFrame>
      <p:graphicFrame>
        <p:nvGraphicFramePr>
          <p:cNvPr id="7" name="对象 -2147482329"/>
          <p:cNvGraphicFramePr>
            <a:graphicFrameLocks noChangeAspect="1"/>
          </p:cNvGraphicFramePr>
          <p:nvPr>
            <p:extLst>
              <p:ext uri="{D42A27DB-BD31-4B8C-83A1-F6EECF244321}">
                <p14:modId xmlns:p14="http://schemas.microsoft.com/office/powerpoint/2010/main" val="1448230804"/>
              </p:ext>
            </p:extLst>
          </p:nvPr>
        </p:nvGraphicFramePr>
        <p:xfrm>
          <a:off x="3894137" y="3933056"/>
          <a:ext cx="3305175" cy="474345"/>
        </p:xfrm>
        <a:graphic>
          <a:graphicData uri="http://schemas.openxmlformats.org/presentationml/2006/ole">
            <mc:AlternateContent xmlns:mc="http://schemas.openxmlformats.org/markup-compatibility/2006">
              <mc:Choice xmlns:v="urn:schemas-microsoft-com:vml" Requires="v">
                <p:oleObj spid="_x0000_s61941" r:id="rId7" imgW="1714500" imgH="241300" progId="Equation.DSMT4">
                  <p:embed/>
                </p:oleObj>
              </mc:Choice>
              <mc:Fallback>
                <p:oleObj r:id="rId7" imgW="1714500" imgH="241300" progId="Equation.DSMT4">
                  <p:embed/>
                  <p:pic>
                    <p:nvPicPr>
                      <p:cNvPr id="0" name=""/>
                      <p:cNvPicPr/>
                      <p:nvPr/>
                    </p:nvPicPr>
                    <p:blipFill>
                      <a:blip r:embed="rId8"/>
                      <a:stretch>
                        <a:fillRect/>
                      </a:stretch>
                    </p:blipFill>
                    <p:spPr>
                      <a:xfrm>
                        <a:off x="3894137" y="3933056"/>
                        <a:ext cx="3305175" cy="474345"/>
                      </a:xfrm>
                      <a:prstGeom prst="rect">
                        <a:avLst/>
                      </a:prstGeom>
                      <a:noFill/>
                      <a:ln w="9525">
                        <a:noFill/>
                        <a:miter/>
                      </a:ln>
                    </p:spPr>
                  </p:pic>
                </p:oleObj>
              </mc:Fallback>
            </mc:AlternateContent>
          </a:graphicData>
        </a:graphic>
      </p:graphicFrame>
      <p:graphicFrame>
        <p:nvGraphicFramePr>
          <p:cNvPr id="9" name="对象 -2147482332"/>
          <p:cNvGraphicFramePr>
            <a:graphicFrameLocks noChangeAspect="1"/>
          </p:cNvGraphicFramePr>
          <p:nvPr>
            <p:extLst>
              <p:ext uri="{D42A27DB-BD31-4B8C-83A1-F6EECF244321}">
                <p14:modId xmlns:p14="http://schemas.microsoft.com/office/powerpoint/2010/main" val="3137924940"/>
              </p:ext>
            </p:extLst>
          </p:nvPr>
        </p:nvGraphicFramePr>
        <p:xfrm>
          <a:off x="1053059" y="3573016"/>
          <a:ext cx="2163445" cy="392430"/>
        </p:xfrm>
        <a:graphic>
          <a:graphicData uri="http://schemas.openxmlformats.org/presentationml/2006/ole">
            <mc:AlternateContent xmlns:mc="http://schemas.openxmlformats.org/markup-compatibility/2006">
              <mc:Choice xmlns:v="urn:schemas-microsoft-com:vml" Requires="v">
                <p:oleObj spid="_x0000_s61942" r:id="rId9" imgW="1358900" imgH="241300" progId="Equation.DSMT4">
                  <p:embed/>
                </p:oleObj>
              </mc:Choice>
              <mc:Fallback>
                <p:oleObj r:id="rId9" imgW="1358900" imgH="241300" progId="Equation.DSMT4">
                  <p:embed/>
                  <p:pic>
                    <p:nvPicPr>
                      <p:cNvPr id="0" name=""/>
                      <p:cNvPicPr/>
                      <p:nvPr/>
                    </p:nvPicPr>
                    <p:blipFill>
                      <a:blip r:embed="rId10"/>
                      <a:stretch>
                        <a:fillRect/>
                      </a:stretch>
                    </p:blipFill>
                    <p:spPr>
                      <a:xfrm>
                        <a:off x="1053059" y="3573016"/>
                        <a:ext cx="2163445" cy="392430"/>
                      </a:xfrm>
                      <a:prstGeom prst="rect">
                        <a:avLst/>
                      </a:prstGeom>
                      <a:noFill/>
                      <a:ln w="9525">
                        <a:noFill/>
                        <a:miter/>
                      </a:ln>
                    </p:spPr>
                  </p:pic>
                </p:oleObj>
              </mc:Fallback>
            </mc:AlternateContent>
          </a:graphicData>
        </a:graphic>
      </p:graphicFrame>
      <p:graphicFrame>
        <p:nvGraphicFramePr>
          <p:cNvPr id="11" name="对象 -2147482331"/>
          <p:cNvGraphicFramePr/>
          <p:nvPr>
            <p:extLst>
              <p:ext uri="{D42A27DB-BD31-4B8C-83A1-F6EECF244321}">
                <p14:modId xmlns:p14="http://schemas.microsoft.com/office/powerpoint/2010/main" val="3496395153"/>
              </p:ext>
            </p:extLst>
          </p:nvPr>
        </p:nvGraphicFramePr>
        <p:xfrm>
          <a:off x="8109843" y="3645024"/>
          <a:ext cx="250190" cy="241935"/>
        </p:xfrm>
        <a:graphic>
          <a:graphicData uri="http://schemas.openxmlformats.org/presentationml/2006/ole">
            <mc:AlternateContent xmlns:mc="http://schemas.openxmlformats.org/markup-compatibility/2006">
              <mc:Choice xmlns:v="urn:schemas-microsoft-com:vml" Requires="v">
                <p:oleObj spid="_x0000_s61943" r:id="rId11" imgW="152400" imgH="177165" progId="Equation.DSMT4">
                  <p:embed/>
                </p:oleObj>
              </mc:Choice>
              <mc:Fallback>
                <p:oleObj r:id="rId11" imgW="152400" imgH="177165" progId="Equation.DSMT4">
                  <p:embed/>
                  <p:pic>
                    <p:nvPicPr>
                      <p:cNvPr id="0" name=""/>
                      <p:cNvPicPr/>
                      <p:nvPr/>
                    </p:nvPicPr>
                    <p:blipFill>
                      <a:blip r:embed="rId12"/>
                      <a:stretch>
                        <a:fillRect/>
                      </a:stretch>
                    </p:blipFill>
                    <p:spPr>
                      <a:xfrm>
                        <a:off x="8109843" y="3645024"/>
                        <a:ext cx="250190" cy="241935"/>
                      </a:xfrm>
                      <a:prstGeom prst="rect">
                        <a:avLst/>
                      </a:prstGeom>
                      <a:noFill/>
                      <a:ln w="9525">
                        <a:noFill/>
                        <a:miter/>
                      </a:ln>
                    </p:spPr>
                  </p:pic>
                </p:oleObj>
              </mc:Fallback>
            </mc:AlternateContent>
          </a:graphicData>
        </a:graphic>
      </p:graphicFrame>
      <p:graphicFrame>
        <p:nvGraphicFramePr>
          <p:cNvPr id="13" name="对象 -2147482331"/>
          <p:cNvGraphicFramePr/>
          <p:nvPr>
            <p:extLst>
              <p:ext uri="{D42A27DB-BD31-4B8C-83A1-F6EECF244321}">
                <p14:modId xmlns:p14="http://schemas.microsoft.com/office/powerpoint/2010/main" val="1161399558"/>
              </p:ext>
            </p:extLst>
          </p:nvPr>
        </p:nvGraphicFramePr>
        <p:xfrm>
          <a:off x="9694019" y="3645024"/>
          <a:ext cx="250190" cy="226060"/>
        </p:xfrm>
        <a:graphic>
          <a:graphicData uri="http://schemas.openxmlformats.org/presentationml/2006/ole">
            <mc:AlternateContent xmlns:mc="http://schemas.openxmlformats.org/markup-compatibility/2006">
              <mc:Choice xmlns:v="urn:schemas-microsoft-com:vml" Requires="v">
                <p:oleObj spid="_x0000_s61944" r:id="rId13" imgW="152400" imgH="165100" progId="Equation.DSMT4">
                  <p:embed/>
                </p:oleObj>
              </mc:Choice>
              <mc:Fallback>
                <p:oleObj r:id="rId13" imgW="152400" imgH="165100" progId="Equation.DSMT4">
                  <p:embed/>
                  <p:pic>
                    <p:nvPicPr>
                      <p:cNvPr id="0" name=""/>
                      <p:cNvPicPr/>
                      <p:nvPr/>
                    </p:nvPicPr>
                    <p:blipFill>
                      <a:blip r:embed="rId14"/>
                      <a:stretch>
                        <a:fillRect/>
                      </a:stretch>
                    </p:blipFill>
                    <p:spPr>
                      <a:xfrm>
                        <a:off x="9694019" y="3645024"/>
                        <a:ext cx="250190" cy="226060"/>
                      </a:xfrm>
                      <a:prstGeom prst="rect">
                        <a:avLst/>
                      </a:prstGeom>
                      <a:noFill/>
                      <a:ln w="9525">
                        <a:noFill/>
                        <a:miter/>
                      </a:ln>
                    </p:spPr>
                  </p:pic>
                </p:oleObj>
              </mc:Fallback>
            </mc:AlternateContent>
          </a:graphicData>
        </a:graphic>
      </p:graphicFrame>
      <p:graphicFrame>
        <p:nvGraphicFramePr>
          <p:cNvPr id="15" name="对象 -2147482325"/>
          <p:cNvGraphicFramePr>
            <a:graphicFrameLocks noChangeAspect="1"/>
          </p:cNvGraphicFramePr>
          <p:nvPr>
            <p:extLst>
              <p:ext uri="{D42A27DB-BD31-4B8C-83A1-F6EECF244321}">
                <p14:modId xmlns:p14="http://schemas.microsoft.com/office/powerpoint/2010/main" val="3999652178"/>
              </p:ext>
            </p:extLst>
          </p:nvPr>
        </p:nvGraphicFramePr>
        <p:xfrm>
          <a:off x="3812540" y="5229200"/>
          <a:ext cx="3468370" cy="487680"/>
        </p:xfrm>
        <a:graphic>
          <a:graphicData uri="http://schemas.openxmlformats.org/presentationml/2006/ole">
            <mc:AlternateContent xmlns:mc="http://schemas.openxmlformats.org/markup-compatibility/2006">
              <mc:Choice xmlns:v="urn:schemas-microsoft-com:vml" Requires="v">
                <p:oleObj spid="_x0000_s61945" r:id="rId15" imgW="1752600" imgH="241300" progId="Equation.DSMT4">
                  <p:embed/>
                </p:oleObj>
              </mc:Choice>
              <mc:Fallback>
                <p:oleObj r:id="rId15" imgW="1752600" imgH="241300" progId="Equation.DSMT4">
                  <p:embed/>
                  <p:pic>
                    <p:nvPicPr>
                      <p:cNvPr id="0" name=""/>
                      <p:cNvPicPr/>
                      <p:nvPr/>
                    </p:nvPicPr>
                    <p:blipFill>
                      <a:blip r:embed="rId16"/>
                      <a:stretch>
                        <a:fillRect/>
                      </a:stretch>
                    </p:blipFill>
                    <p:spPr>
                      <a:xfrm>
                        <a:off x="3812540" y="5229200"/>
                        <a:ext cx="3468370" cy="487680"/>
                      </a:xfrm>
                      <a:prstGeom prst="rect">
                        <a:avLst/>
                      </a:prstGeom>
                      <a:noFill/>
                      <a:ln w="9525">
                        <a:noFill/>
                        <a:miter/>
                      </a:ln>
                    </p:spPr>
                  </p:pic>
                </p:oleObj>
              </mc:Fallback>
            </mc:AlternateContent>
          </a:graphicData>
        </a:graphic>
      </p:graphicFrame>
      <p:graphicFrame>
        <p:nvGraphicFramePr>
          <p:cNvPr id="17" name="对象 -2147482332"/>
          <p:cNvGraphicFramePr>
            <a:graphicFrameLocks noChangeAspect="1"/>
          </p:cNvGraphicFramePr>
          <p:nvPr>
            <p:extLst>
              <p:ext uri="{D42A27DB-BD31-4B8C-83A1-F6EECF244321}">
                <p14:modId xmlns:p14="http://schemas.microsoft.com/office/powerpoint/2010/main" val="2745884168"/>
              </p:ext>
            </p:extLst>
          </p:nvPr>
        </p:nvGraphicFramePr>
        <p:xfrm>
          <a:off x="1053059" y="4437112"/>
          <a:ext cx="2163445" cy="392430"/>
        </p:xfrm>
        <a:graphic>
          <a:graphicData uri="http://schemas.openxmlformats.org/presentationml/2006/ole">
            <mc:AlternateContent xmlns:mc="http://schemas.openxmlformats.org/markup-compatibility/2006">
              <mc:Choice xmlns:v="urn:schemas-microsoft-com:vml" Requires="v">
                <p:oleObj spid="_x0000_s61946" r:id="rId17" imgW="1358900" imgH="241300" progId="Equation.DSMT4">
                  <p:embed/>
                </p:oleObj>
              </mc:Choice>
              <mc:Fallback>
                <p:oleObj r:id="rId17" imgW="1358900" imgH="241300" progId="Equation.DSMT4">
                  <p:embed/>
                  <p:pic>
                    <p:nvPicPr>
                      <p:cNvPr id="0" name=""/>
                      <p:cNvPicPr/>
                      <p:nvPr/>
                    </p:nvPicPr>
                    <p:blipFill>
                      <a:blip r:embed="rId18"/>
                      <a:stretch>
                        <a:fillRect/>
                      </a:stretch>
                    </p:blipFill>
                    <p:spPr>
                      <a:xfrm>
                        <a:off x="1053059" y="4437112"/>
                        <a:ext cx="2163445" cy="392430"/>
                      </a:xfrm>
                      <a:prstGeom prst="rect">
                        <a:avLst/>
                      </a:prstGeom>
                      <a:noFill/>
                      <a:ln w="9525">
                        <a:noFill/>
                        <a:miter/>
                      </a:ln>
                    </p:spPr>
                  </p:pic>
                </p:oleObj>
              </mc:Fallback>
            </mc:AlternateContent>
          </a:graphicData>
        </a:graphic>
      </p:graphicFrame>
      <p:graphicFrame>
        <p:nvGraphicFramePr>
          <p:cNvPr id="19" name="对象 -2147482331"/>
          <p:cNvGraphicFramePr/>
          <p:nvPr/>
        </p:nvGraphicFramePr>
        <p:xfrm>
          <a:off x="8109585" y="4509135"/>
          <a:ext cx="250190" cy="241935"/>
        </p:xfrm>
        <a:graphic>
          <a:graphicData uri="http://schemas.openxmlformats.org/presentationml/2006/ole">
            <mc:AlternateContent xmlns:mc="http://schemas.openxmlformats.org/markup-compatibility/2006">
              <mc:Choice xmlns:v="urn:schemas-microsoft-com:vml" Requires="v">
                <p:oleObj spid="_x0000_s61947" r:id="rId19" imgW="152400" imgH="177165" progId="Equation.DSMT4">
                  <p:embed/>
                </p:oleObj>
              </mc:Choice>
              <mc:Fallback>
                <p:oleObj r:id="rId19" imgW="152400" imgH="177165" progId="Equation.DSMT4">
                  <p:embed/>
                  <p:pic>
                    <p:nvPicPr>
                      <p:cNvPr id="0" name=""/>
                      <p:cNvPicPr/>
                      <p:nvPr/>
                    </p:nvPicPr>
                    <p:blipFill>
                      <a:blip r:embed="rId12"/>
                      <a:stretch>
                        <a:fillRect/>
                      </a:stretch>
                    </p:blipFill>
                    <p:spPr>
                      <a:xfrm>
                        <a:off x="8109585" y="4509135"/>
                        <a:ext cx="250190" cy="241935"/>
                      </a:xfrm>
                      <a:prstGeom prst="rect">
                        <a:avLst/>
                      </a:prstGeom>
                      <a:noFill/>
                      <a:ln w="9525">
                        <a:noFill/>
                        <a:miter/>
                      </a:ln>
                    </p:spPr>
                  </p:pic>
                </p:oleObj>
              </mc:Fallback>
            </mc:AlternateContent>
          </a:graphicData>
        </a:graphic>
      </p:graphicFrame>
      <p:graphicFrame>
        <p:nvGraphicFramePr>
          <p:cNvPr id="21" name="对象 -2147482331"/>
          <p:cNvGraphicFramePr/>
          <p:nvPr/>
        </p:nvGraphicFramePr>
        <p:xfrm>
          <a:off x="9765665" y="4478973"/>
          <a:ext cx="250190" cy="226060"/>
        </p:xfrm>
        <a:graphic>
          <a:graphicData uri="http://schemas.openxmlformats.org/presentationml/2006/ole">
            <mc:AlternateContent xmlns:mc="http://schemas.openxmlformats.org/markup-compatibility/2006">
              <mc:Choice xmlns:v="urn:schemas-microsoft-com:vml" Requires="v">
                <p:oleObj spid="_x0000_s61948" r:id="rId20" imgW="152400" imgH="165100" progId="Equation.DSMT4">
                  <p:embed/>
                </p:oleObj>
              </mc:Choice>
              <mc:Fallback>
                <p:oleObj r:id="rId20" imgW="152400" imgH="165100" progId="Equation.DSMT4">
                  <p:embed/>
                  <p:pic>
                    <p:nvPicPr>
                      <p:cNvPr id="0" name=""/>
                      <p:cNvPicPr/>
                      <p:nvPr/>
                    </p:nvPicPr>
                    <p:blipFill>
                      <a:blip r:embed="rId14"/>
                      <a:stretch>
                        <a:fillRect/>
                      </a:stretch>
                    </p:blipFill>
                    <p:spPr>
                      <a:xfrm>
                        <a:off x="9765665" y="4478973"/>
                        <a:ext cx="250190" cy="2260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046159881"/>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期权平价公式套利实现</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1</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选取上证50ETF为期权标的，数据选取2019年10月24日-2020年4月30日上证50ETF的日收盘价；采用上海同业拆借（SHIBOR）隔夜利率衡量无风险利率；以上数据来</a:t>
            </a:r>
            <a:r>
              <a:rPr lang="zh-CN" altLang="en-US" sz="1800" dirty="0" smtClean="0">
                <a:latin typeface="Times New Roman" panose="02020603050405020304" pitchFamily="18" charset="0"/>
                <a:cs typeface="Times New Roman" panose="02020603050405020304" pitchFamily="18" charset="0"/>
              </a:rPr>
              <a:t>自</a:t>
            </a:r>
            <a:r>
              <a:rPr sz="1800" dirty="0" smtClean="0">
                <a:latin typeface="Times New Roman" panose="02020603050405020304" pitchFamily="18" charset="0"/>
                <a:cs typeface="Times New Roman" panose="02020603050405020304" pitchFamily="18" charset="0"/>
              </a:rPr>
              <a:t>wind。</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2</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在模型假设上，首先假设期权市场上该类套利机极易被发现，换句话说，前一日收盘价出现套利机会，次日一开盘投资者便可以获得这个套利机会；交易费用上，一张50ETF期权合约中国结算公司收取0.3元，经手费2元，行权0.6元，其余费用归券商所有，券商一般收取7元/张、10元/张到20元/张，本例中假设每张合约为10元的成本，对应单位标的一次完整的交易成本为0.001元，初始本金为200000。</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3" name="表格 22"/>
          <p:cNvGraphicFramePr/>
          <p:nvPr>
            <p:custDataLst>
              <p:tags r:id="rId1"/>
            </p:custDataLst>
            <p:extLst>
              <p:ext uri="{D42A27DB-BD31-4B8C-83A1-F6EECF244321}">
                <p14:modId xmlns:p14="http://schemas.microsoft.com/office/powerpoint/2010/main" val="3269108069"/>
              </p:ext>
            </p:extLst>
          </p:nvPr>
        </p:nvGraphicFramePr>
        <p:xfrm>
          <a:off x="1844675" y="4149090"/>
          <a:ext cx="8530590" cy="2286000"/>
        </p:xfrm>
        <a:graphic>
          <a:graphicData uri="http://schemas.openxmlformats.org/drawingml/2006/table">
            <a:tbl>
              <a:tblPr firstRow="1" bandRow="1">
                <a:tableStyleId>{5C22544A-7EE6-4342-B048-85BDC9FD1C3A}</a:tableStyleId>
              </a:tblPr>
              <a:tblGrid>
                <a:gridCol w="4265295"/>
                <a:gridCol w="4265295"/>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期权标的</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dirty="0">
                          <a:latin typeface="宋体" panose="02010600030101010101" pitchFamily="2" charset="-122"/>
                          <a:ea typeface="宋体" panose="02010600030101010101" pitchFamily="2" charset="-122"/>
                          <a:cs typeface="宋体" panose="02010600030101010101" pitchFamily="2" charset="-122"/>
                        </a:rPr>
                        <a:t>上证50交易型开放式指数证券投资基金</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上市日期</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2019年10月24日</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合约类型</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认购期权和认沽期权</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合约单位</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10000份</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行权方式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到期日行权（欧式）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策略交易费用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a:latin typeface="宋体" panose="02010600030101010101" pitchFamily="2" charset="-122"/>
                          <a:ea typeface="宋体" panose="02010600030101010101" pitchFamily="2" charset="-122"/>
                          <a:cs typeface="宋体" panose="02010600030101010101" pitchFamily="2" charset="-122"/>
                        </a:rPr>
                        <a:t>10元/张</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3527994278"/>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1.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e4e0cd6b-427e-4bd7-9217-53489591e042}"/>
</p:tagLst>
</file>

<file path=ppt/tags/tag13.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14.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425*429"/>
  <p:tag name="TABLE_ENDDRAG_RECT" val="3*85*425*429"/>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f33652b7-e84f-4153-956a-83f05414d724}"/>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4c43af84-1fa8-4946-8cc3-2823da2f7a82}"/>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462*472"/>
  <p:tag name="TABLE_ENDDRAG_RECT" val="468*60*462*4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5948</Words>
  <Application>Microsoft Office PowerPoint</Application>
  <PresentationFormat>自定义</PresentationFormat>
  <Paragraphs>559</Paragraphs>
  <Slides>34</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34</vt:i4>
      </vt:variant>
    </vt:vector>
  </HeadingPairs>
  <TitlesOfParts>
    <vt:vector size="38"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1493</cp:revision>
  <dcterms:created xsi:type="dcterms:W3CDTF">2014-05-22T15:27:00Z</dcterms:created>
  <dcterms:modified xsi:type="dcterms:W3CDTF">2022-12-13T15:37:24Z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99C4254A4B4247909AF6D14882024B39</vt:lpwstr>
  </property>
  <property fmtid="{D5CDD505-2E9C-101B-9397-08002B2CF9AE}" pid="3" name="KSOProductBuildVer">
    <vt:lpwstr>2052-11.1.0.11294</vt:lpwstr>
  </property>
</Properties>
</file>