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334" r:id="rId3"/>
    <p:sldId id="561" r:id="rId4"/>
    <p:sldId id="550" r:id="rId5"/>
    <p:sldId id="551" r:id="rId6"/>
    <p:sldId id="562" r:id="rId7"/>
    <p:sldId id="552" r:id="rId8"/>
    <p:sldId id="553" r:id="rId9"/>
    <p:sldId id="554" r:id="rId10"/>
    <p:sldId id="555" r:id="rId11"/>
    <p:sldId id="556" r:id="rId12"/>
    <p:sldId id="557" r:id="rId13"/>
    <p:sldId id="558" r:id="rId14"/>
    <p:sldId id="559" r:id="rId15"/>
    <p:sldId id="560" r:id="rId16"/>
    <p:sldId id="563" r:id="rId17"/>
    <p:sldId id="564" r:id="rId18"/>
    <p:sldId id="565" r:id="rId19"/>
    <p:sldId id="580" r:id="rId20"/>
    <p:sldId id="566" r:id="rId21"/>
    <p:sldId id="567" r:id="rId22"/>
    <p:sldId id="568" r:id="rId23"/>
    <p:sldId id="569" r:id="rId24"/>
    <p:sldId id="570" r:id="rId25"/>
    <p:sldId id="571" r:id="rId26"/>
    <p:sldId id="572" r:id="rId27"/>
    <p:sldId id="573" r:id="rId28"/>
    <p:sldId id="574" r:id="rId29"/>
    <p:sldId id="575" r:id="rId30"/>
    <p:sldId id="576" r:id="rId31"/>
    <p:sldId id="577" r:id="rId32"/>
    <p:sldId id="578" r:id="rId33"/>
    <p:sldId id="579" r:id="rId34"/>
    <p:sldId id="434" r:id="rId3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varScale="1">
        <p:scale>
          <a:sx n="156" d="100"/>
          <a:sy n="156" d="100"/>
        </p:scale>
        <p:origin x="-591" y="-42"/>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31185;&#30740;\&#37327;&#21270;&#25237;&#36164;\&#37327;&#21270;&#25237;&#36164;\11.1Option%20Parity%20Formula\&#24179;&#20215;&#31574;&#30053;&#32467;&#26524;&#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219658496"/>
        <c:axId val="247866112"/>
      </c:lineChart>
      <c:dateAx>
        <c:axId val="219658496"/>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47866112"/>
        <c:crosses val="autoZero"/>
        <c:auto val="1"/>
        <c:lblOffset val="100"/>
        <c:baseTimeUnit val="days"/>
        <c:majorUnit val="15"/>
        <c:majorTimeUnit val="days"/>
      </c:dateAx>
      <c:valAx>
        <c:axId val="24786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19658496"/>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03685588661E-2"/>
          <c:y val="0.10944523784626976"/>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173053824"/>
        <c:axId val="173055360"/>
      </c:lineChart>
      <c:dateAx>
        <c:axId val="173053824"/>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73055360"/>
        <c:crossesAt val="-0.05"/>
        <c:auto val="1"/>
        <c:lblOffset val="100"/>
        <c:baseTimeUnit val="days"/>
      </c:dateAx>
      <c:valAx>
        <c:axId val="17305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7305382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2023/4/12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30.bin"/><Relationship Id="rId18" Type="http://schemas.openxmlformats.org/officeDocument/2006/relationships/oleObject" Target="../embeddings/oleObject34.bin"/><Relationship Id="rId3" Type="http://schemas.openxmlformats.org/officeDocument/2006/relationships/oleObject" Target="../embeddings/oleObject22.bin"/><Relationship Id="rId21" Type="http://schemas.openxmlformats.org/officeDocument/2006/relationships/oleObject" Target="../embeddings/oleObject37.bin"/><Relationship Id="rId7" Type="http://schemas.openxmlformats.org/officeDocument/2006/relationships/oleObject" Target="../embeddings/oleObject24.bin"/><Relationship Id="rId12" Type="http://schemas.openxmlformats.org/officeDocument/2006/relationships/oleObject" Target="../embeddings/oleObject29.bin"/><Relationship Id="rId17" Type="http://schemas.openxmlformats.org/officeDocument/2006/relationships/image" Target="../media/image27.wmf"/><Relationship Id="rId2" Type="http://schemas.openxmlformats.org/officeDocument/2006/relationships/slideLayout" Target="../slideLayouts/slideLayout10.xml"/><Relationship Id="rId16" Type="http://schemas.openxmlformats.org/officeDocument/2006/relationships/oleObject" Target="../embeddings/oleObject33.bin"/><Relationship Id="rId20" Type="http://schemas.openxmlformats.org/officeDocument/2006/relationships/oleObject" Target="../embeddings/oleObject36.bin"/><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8.bin"/><Relationship Id="rId5" Type="http://schemas.openxmlformats.org/officeDocument/2006/relationships/oleObject" Target="../embeddings/oleObject23.bin"/><Relationship Id="rId15" Type="http://schemas.openxmlformats.org/officeDocument/2006/relationships/oleObject" Target="../embeddings/oleObject32.bin"/><Relationship Id="rId23" Type="http://schemas.openxmlformats.org/officeDocument/2006/relationships/oleObject" Target="../embeddings/oleObject39.bin"/><Relationship Id="rId10" Type="http://schemas.openxmlformats.org/officeDocument/2006/relationships/oleObject" Target="../embeddings/oleObject27.bin"/><Relationship Id="rId19" Type="http://schemas.openxmlformats.org/officeDocument/2006/relationships/oleObject" Target="../embeddings/oleObject35.bin"/><Relationship Id="rId4" Type="http://schemas.openxmlformats.org/officeDocument/2006/relationships/image" Target="../media/image25.wmf"/><Relationship Id="rId9" Type="http://schemas.openxmlformats.org/officeDocument/2006/relationships/oleObject" Target="../embeddings/oleObject26.bin"/><Relationship Id="rId14" Type="http://schemas.openxmlformats.org/officeDocument/2006/relationships/oleObject" Target="../embeddings/oleObject31.bin"/><Relationship Id="rId22"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47.bin"/><Relationship Id="rId18" Type="http://schemas.openxmlformats.org/officeDocument/2006/relationships/image" Target="../media/image29.wmf"/><Relationship Id="rId26" Type="http://schemas.openxmlformats.org/officeDocument/2006/relationships/oleObject" Target="../embeddings/oleObject56.bin"/><Relationship Id="rId39" Type="http://schemas.openxmlformats.org/officeDocument/2006/relationships/oleObject" Target="../embeddings/oleObject64.bin"/><Relationship Id="rId3" Type="http://schemas.openxmlformats.org/officeDocument/2006/relationships/oleObject" Target="../embeddings/oleObject40.bin"/><Relationship Id="rId21" Type="http://schemas.openxmlformats.org/officeDocument/2006/relationships/oleObject" Target="../embeddings/oleObject52.bin"/><Relationship Id="rId34" Type="http://schemas.openxmlformats.org/officeDocument/2006/relationships/image" Target="../media/image34.wmf"/><Relationship Id="rId42" Type="http://schemas.openxmlformats.org/officeDocument/2006/relationships/image" Target="../media/image37.wmf"/><Relationship Id="rId7" Type="http://schemas.openxmlformats.org/officeDocument/2006/relationships/oleObject" Target="../embeddings/oleObject42.bin"/><Relationship Id="rId12" Type="http://schemas.openxmlformats.org/officeDocument/2006/relationships/oleObject" Target="../embeddings/oleObject46.bin"/><Relationship Id="rId17" Type="http://schemas.openxmlformats.org/officeDocument/2006/relationships/oleObject" Target="../embeddings/oleObject50.bin"/><Relationship Id="rId25" Type="http://schemas.openxmlformats.org/officeDocument/2006/relationships/image" Target="../media/image31.wmf"/><Relationship Id="rId33" Type="http://schemas.openxmlformats.org/officeDocument/2006/relationships/oleObject" Target="../embeddings/oleObject61.bin"/><Relationship Id="rId38" Type="http://schemas.openxmlformats.org/officeDocument/2006/relationships/image" Target="../media/image36.wmf"/><Relationship Id="rId2" Type="http://schemas.openxmlformats.org/officeDocument/2006/relationships/slideLayout" Target="../slideLayouts/slideLayout10.xml"/><Relationship Id="rId16" Type="http://schemas.openxmlformats.org/officeDocument/2006/relationships/image" Target="../media/image28.wmf"/><Relationship Id="rId20" Type="http://schemas.openxmlformats.org/officeDocument/2006/relationships/image" Target="../media/image30.wmf"/><Relationship Id="rId29" Type="http://schemas.openxmlformats.org/officeDocument/2006/relationships/image" Target="../media/image33.wmf"/><Relationship Id="rId41" Type="http://schemas.openxmlformats.org/officeDocument/2006/relationships/oleObject" Target="../embeddings/oleObject66.bin"/><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45.bin"/><Relationship Id="rId24" Type="http://schemas.openxmlformats.org/officeDocument/2006/relationships/oleObject" Target="../embeddings/oleObject55.bin"/><Relationship Id="rId32" Type="http://schemas.openxmlformats.org/officeDocument/2006/relationships/oleObject" Target="../embeddings/oleObject60.bin"/><Relationship Id="rId37" Type="http://schemas.openxmlformats.org/officeDocument/2006/relationships/oleObject" Target="../embeddings/oleObject63.bin"/><Relationship Id="rId40" Type="http://schemas.openxmlformats.org/officeDocument/2006/relationships/oleObject" Target="../embeddings/oleObject65.bin"/><Relationship Id="rId45" Type="http://schemas.openxmlformats.org/officeDocument/2006/relationships/oleObject" Target="../embeddings/oleObject68.bin"/><Relationship Id="rId5" Type="http://schemas.openxmlformats.org/officeDocument/2006/relationships/oleObject" Target="../embeddings/oleObject41.bin"/><Relationship Id="rId15" Type="http://schemas.openxmlformats.org/officeDocument/2006/relationships/oleObject" Target="../embeddings/oleObject49.bin"/><Relationship Id="rId23" Type="http://schemas.openxmlformats.org/officeDocument/2006/relationships/oleObject" Target="../embeddings/oleObject54.bin"/><Relationship Id="rId28" Type="http://schemas.openxmlformats.org/officeDocument/2006/relationships/oleObject" Target="../embeddings/oleObject57.bin"/><Relationship Id="rId36" Type="http://schemas.openxmlformats.org/officeDocument/2006/relationships/image" Target="../media/image35.wmf"/><Relationship Id="rId10" Type="http://schemas.openxmlformats.org/officeDocument/2006/relationships/oleObject" Target="../embeddings/oleObject44.bin"/><Relationship Id="rId19" Type="http://schemas.openxmlformats.org/officeDocument/2006/relationships/oleObject" Target="../embeddings/oleObject51.bin"/><Relationship Id="rId31" Type="http://schemas.openxmlformats.org/officeDocument/2006/relationships/oleObject" Target="../embeddings/oleObject59.bin"/><Relationship Id="rId44" Type="http://schemas.openxmlformats.org/officeDocument/2006/relationships/image" Target="../media/image38.wmf"/><Relationship Id="rId4" Type="http://schemas.openxmlformats.org/officeDocument/2006/relationships/image" Target="../media/image25.wmf"/><Relationship Id="rId9" Type="http://schemas.openxmlformats.org/officeDocument/2006/relationships/oleObject" Target="../embeddings/oleObject43.bin"/><Relationship Id="rId14" Type="http://schemas.openxmlformats.org/officeDocument/2006/relationships/oleObject" Target="../embeddings/oleObject48.bin"/><Relationship Id="rId22" Type="http://schemas.openxmlformats.org/officeDocument/2006/relationships/oleObject" Target="../embeddings/oleObject53.bin"/><Relationship Id="rId27" Type="http://schemas.openxmlformats.org/officeDocument/2006/relationships/image" Target="../media/image32.wmf"/><Relationship Id="rId30" Type="http://schemas.openxmlformats.org/officeDocument/2006/relationships/oleObject" Target="../embeddings/oleObject58.bin"/><Relationship Id="rId35" Type="http://schemas.openxmlformats.org/officeDocument/2006/relationships/oleObject" Target="../embeddings/oleObject62.bin"/><Relationship Id="rId43" Type="http://schemas.openxmlformats.org/officeDocument/2006/relationships/oleObject" Target="../embeddings/oleObject6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70.bin"/><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44.png"/><Relationship Id="rId5" Type="http://schemas.openxmlformats.org/officeDocument/2006/relationships/oleObject" Target="../embeddings/oleObject72.bin"/><Relationship Id="rId10" Type="http://schemas.openxmlformats.org/officeDocument/2006/relationships/image" Target="../media/image43.wmf"/><Relationship Id="rId4" Type="http://schemas.openxmlformats.org/officeDocument/2006/relationships/image" Target="../media/image25.wmf"/><Relationship Id="rId9" Type="http://schemas.openxmlformats.org/officeDocument/2006/relationships/oleObject" Target="../embeddings/oleObject74.bin"/></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45.png"/><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oleObject" Target="../embeddings/oleObject80.bin"/><Relationship Id="rId5" Type="http://schemas.openxmlformats.org/officeDocument/2006/relationships/oleObject" Target="../embeddings/oleObject76.bin"/><Relationship Id="rId10" Type="http://schemas.openxmlformats.org/officeDocument/2006/relationships/oleObject" Target="../embeddings/oleObject79.bin"/><Relationship Id="rId4" Type="http://schemas.openxmlformats.org/officeDocument/2006/relationships/image" Target="../media/image25.wmf"/><Relationship Id="rId9" Type="http://schemas.openxmlformats.org/officeDocument/2006/relationships/oleObject" Target="../embeddings/oleObject78.bin"/></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46.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27.wmf"/><Relationship Id="rId11" Type="http://schemas.openxmlformats.org/officeDocument/2006/relationships/oleObject" Target="../embeddings/oleObject86.bin"/><Relationship Id="rId5" Type="http://schemas.openxmlformats.org/officeDocument/2006/relationships/oleObject" Target="../embeddings/oleObject82.bin"/><Relationship Id="rId10" Type="http://schemas.openxmlformats.org/officeDocument/2006/relationships/oleObject" Target="../embeddings/oleObject85.bin"/><Relationship Id="rId4" Type="http://schemas.openxmlformats.org/officeDocument/2006/relationships/image" Target="../media/image26.wmf"/><Relationship Id="rId9" Type="http://schemas.openxmlformats.org/officeDocument/2006/relationships/oleObject" Target="../embeddings/oleObject84.bin"/></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26.wmf"/><Relationship Id="rId11" Type="http://schemas.openxmlformats.org/officeDocument/2006/relationships/image" Target="../media/image47.png"/><Relationship Id="rId5" Type="http://schemas.openxmlformats.org/officeDocument/2006/relationships/oleObject" Target="../embeddings/oleObject88.bin"/><Relationship Id="rId10" Type="http://schemas.openxmlformats.org/officeDocument/2006/relationships/oleObject" Target="../embeddings/oleObject91.bin"/><Relationship Id="rId4" Type="http://schemas.openxmlformats.org/officeDocument/2006/relationships/image" Target="../media/image25.wmf"/><Relationship Id="rId9"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93.bin"/><Relationship Id="rId10" Type="http://schemas.openxmlformats.org/officeDocument/2006/relationships/image" Target="../media/image49.png"/><Relationship Id="rId4" Type="http://schemas.openxmlformats.org/officeDocument/2006/relationships/image" Target="../media/image25.wmf"/><Relationship Id="rId9" Type="http://schemas.openxmlformats.org/officeDocument/2006/relationships/oleObject" Target="../embeddings/oleObject95.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0.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1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7.wmf"/><Relationship Id="rId17" Type="http://schemas.openxmlformats.org/officeDocument/2006/relationships/oleObject" Target="../embeddings/oleObject15.bin"/><Relationship Id="rId2" Type="http://schemas.openxmlformats.org/officeDocument/2006/relationships/slideLayout" Target="../slideLayouts/slideLayout10.xml"/><Relationship Id="rId16" Type="http://schemas.openxmlformats.org/officeDocument/2006/relationships/image" Target="../media/image19.wmf"/><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6.wmf"/><Relationship Id="rId19" Type="http://schemas.openxmlformats.org/officeDocument/2006/relationships/oleObject" Target="../embeddings/oleObject16.bin"/><Relationship Id="rId4" Type="http://schemas.openxmlformats.org/officeDocument/2006/relationships/image" Target="../media/image13.wmf"/><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473878" y="2492896"/>
            <a:ext cx="1123324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十一</a:t>
            </a:r>
            <a:r>
              <a:rPr kumimoji="0" lang="zh-CN" altLang="zh-CN" sz="6600" b="1" dirty="0" smtClean="0">
                <a:latin typeface="黑体" panose="02010609060101010101" pitchFamily="49" charset="-122"/>
                <a:ea typeface="黑体" panose="02010609060101010101" pitchFamily="49" charset="-122"/>
              </a:rPr>
              <a:t>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en-US" sz="6600" b="1" dirty="0" smtClean="0">
                <a:latin typeface="黑体" panose="02010609060101010101" pitchFamily="49" charset="-122"/>
                <a:ea typeface="黑体" panose="02010609060101010101" pitchFamily="49" charset="-122"/>
              </a:rPr>
              <a:t>期权</a:t>
            </a:r>
            <a:r>
              <a:rPr kumimoji="0" lang="zh-CN" altLang="en-US" sz="6600" b="1" dirty="0">
                <a:latin typeface="黑体" panose="02010609060101010101" pitchFamily="49" charset="-122"/>
                <a:ea typeface="黑体" panose="02010609060101010101" pitchFamily="49" charset="-122"/>
              </a:rPr>
              <a:t>风险对冲套利理论与</a:t>
            </a:r>
            <a:r>
              <a:rPr kumimoji="0" lang="zh-CN" altLang="en-US" sz="6600" b="1" dirty="0" smtClean="0">
                <a:latin typeface="黑体" panose="02010609060101010101" pitchFamily="49" charset="-122"/>
                <a:ea typeface="黑体" panose="02010609060101010101" pitchFamily="49" charset="-122"/>
              </a:rPr>
              <a:t>应用</a:t>
            </a:r>
            <a:endParaRPr kumimoji="0" lang="en-US" altLang="zh-CN" sz="6600" b="1" dirty="0" smtClean="0">
              <a:latin typeface="黑体" panose="02010609060101010101" pitchFamily="49" charset="-122"/>
              <a:ea typeface="黑体" panose="02010609060101010101" pitchFamily="49" charset="-122"/>
            </a:endParaRPr>
          </a:p>
          <a:p>
            <a:pPr algn="ctr" eaLnBrk="1" hangingPunct="1">
              <a:lnSpc>
                <a:spcPct val="130000"/>
              </a:lnSpc>
            </a:pPr>
            <a:r>
              <a:rPr kumimoji="0" lang="zh-CN" altLang="en-US" sz="2400" b="1" dirty="0" smtClean="0">
                <a:latin typeface="黑体" panose="02010609060101010101" pitchFamily="49" charset="-122"/>
                <a:ea typeface="黑体" panose="02010609060101010101" pitchFamily="49" charset="-122"/>
              </a:rPr>
              <a:t>慕课</a:t>
            </a:r>
            <a:r>
              <a:rPr kumimoji="0" lang="zh-CN" altLang="zh-CN" sz="2400" b="1" dirty="0" smtClean="0">
                <a:latin typeface="黑体" panose="02010609060101010101" pitchFamily="49" charset="-122"/>
                <a:ea typeface="黑体" panose="02010609060101010101" pitchFamily="49" charset="-122"/>
              </a:rPr>
              <a:t>第</a:t>
            </a:r>
            <a:r>
              <a:rPr kumimoji="0" lang="zh-CN" altLang="en-US" sz="2400" b="1" dirty="0" smtClean="0">
                <a:latin typeface="黑体" panose="02010609060101010101" pitchFamily="49" charset="-122"/>
                <a:ea typeface="黑体" panose="02010609060101010101" pitchFamily="49" charset="-122"/>
              </a:rPr>
              <a:t>九</a:t>
            </a:r>
            <a:r>
              <a:rPr kumimoji="0" lang="zh-CN" altLang="zh-CN" sz="2400" b="1" dirty="0">
                <a:latin typeface="黑体" panose="02010609060101010101" pitchFamily="49" charset="-122"/>
                <a:ea typeface="黑体" panose="02010609060101010101" pitchFamily="49" charset="-122"/>
              </a:rPr>
              <a:t>章 </a:t>
            </a:r>
            <a:r>
              <a:rPr kumimoji="0" lang="zh-CN" altLang="en-US" sz="2400" b="1" dirty="0" smtClean="0">
                <a:latin typeface="黑体" panose="02010609060101010101" pitchFamily="49" charset="-122"/>
                <a:ea typeface="黑体" panose="02010609060101010101" pitchFamily="49" charset="-122"/>
              </a:rPr>
              <a:t>期权</a:t>
            </a:r>
            <a:r>
              <a:rPr kumimoji="0" lang="zh-CN" altLang="en-US" sz="2400" b="1" dirty="0">
                <a:latin typeface="黑体" panose="02010609060101010101" pitchFamily="49" charset="-122"/>
                <a:ea typeface="黑体" panose="02010609060101010101" pitchFamily="49" charset="-122"/>
              </a:rPr>
              <a:t>风险对冲套利理论与应用</a:t>
            </a:r>
          </a:p>
          <a:p>
            <a:pPr algn="ctr" eaLnBrk="1" hangingPunct="1">
              <a:lnSpc>
                <a:spcPct val="130000"/>
              </a:lnSpc>
            </a:pP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509120"/>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785"/>
            <a:ext cx="1195332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1200"/>
              </a:spcBef>
              <a:buFont typeface="Arial" panose="020B0604020202020204" pitchFamily="34" charset="0"/>
              <a:buChar char="•"/>
            </a:pPr>
            <a:r>
              <a:rPr sz="2400" b="1" dirty="0" smtClean="0">
                <a:latin typeface="Times New Roman" panose="02020603050405020304" pitchFamily="18" charset="0"/>
                <a:cs typeface="Times New Roman" panose="02020603050405020304" pitchFamily="18" charset="0"/>
              </a:rPr>
              <a:t>策略设计</a:t>
            </a:r>
            <a:endParaRPr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由于在这模型中考虑到交易成本费用，因此，修正理论模型，当</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2400" dirty="0" smtClean="0">
                <a:latin typeface="Times New Roman" panose="02020603050405020304" pitchFamily="18" charset="0"/>
                <a:cs typeface="Times New Roman" panose="02020603050405020304" pitchFamily="18" charset="0"/>
              </a:rPr>
              <a:t>当</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对象 -2147482323"/>
          <p:cNvGraphicFramePr>
            <a:graphicFrameLocks noChangeAspect="1"/>
          </p:cNvGraphicFramePr>
          <p:nvPr>
            <p:extLst>
              <p:ext uri="{D42A27DB-BD31-4B8C-83A1-F6EECF244321}">
                <p14:modId xmlns:p14="http://schemas.microsoft.com/office/powerpoint/2010/main" val="220805482"/>
              </p:ext>
            </p:extLst>
          </p:nvPr>
        </p:nvGraphicFramePr>
        <p:xfrm>
          <a:off x="4293419" y="3331527"/>
          <a:ext cx="4536403" cy="510982"/>
        </p:xfrm>
        <a:graphic>
          <a:graphicData uri="http://schemas.openxmlformats.org/presentationml/2006/ole">
            <mc:AlternateContent xmlns:mc="http://schemas.openxmlformats.org/markup-compatibility/2006">
              <mc:Choice xmlns:v="urn:schemas-microsoft-com:vml" Requires="v">
                <p:oleObj spid="_x0000_s62668" r:id="rId3" imgW="2184400" imgH="241300" progId="Equation.DSMT4">
                  <p:embed/>
                </p:oleObj>
              </mc:Choice>
              <mc:Fallback>
                <p:oleObj r:id="rId3" imgW="2184400" imgH="241300" progId="Equation.DSMT4">
                  <p:embed/>
                  <p:pic>
                    <p:nvPicPr>
                      <p:cNvPr id="0" name=""/>
                      <p:cNvPicPr/>
                      <p:nvPr/>
                    </p:nvPicPr>
                    <p:blipFill>
                      <a:blip r:embed="rId4"/>
                      <a:stretch>
                        <a:fillRect/>
                      </a:stretch>
                    </p:blipFill>
                    <p:spPr>
                      <a:xfrm>
                        <a:off x="4293419" y="3331527"/>
                        <a:ext cx="4536403" cy="510982"/>
                      </a:xfrm>
                      <a:prstGeom prst="rect">
                        <a:avLst/>
                      </a:prstGeom>
                      <a:noFill/>
                      <a:ln w="9525">
                        <a:noFill/>
                        <a:miter/>
                      </a:ln>
                    </p:spPr>
                  </p:pic>
                </p:oleObj>
              </mc:Fallback>
            </mc:AlternateContent>
          </a:graphicData>
        </a:graphic>
      </p:graphicFrame>
      <p:graphicFrame>
        <p:nvGraphicFramePr>
          <p:cNvPr id="10" name="对象 9"/>
          <p:cNvGraphicFramePr/>
          <p:nvPr>
            <p:extLst>
              <p:ext uri="{D42A27DB-BD31-4B8C-83A1-F6EECF244321}">
                <p14:modId xmlns:p14="http://schemas.microsoft.com/office/powerpoint/2010/main" val="3720640938"/>
              </p:ext>
            </p:extLst>
          </p:nvPr>
        </p:nvGraphicFramePr>
        <p:xfrm>
          <a:off x="693019" y="4221088"/>
          <a:ext cx="2736304" cy="432048"/>
        </p:xfrm>
        <a:graphic>
          <a:graphicData uri="http://schemas.openxmlformats.org/presentationml/2006/ole">
            <mc:AlternateContent xmlns:mc="http://schemas.openxmlformats.org/markup-compatibility/2006">
              <mc:Choice xmlns:v="urn:schemas-microsoft-com:vml" Requires="v">
                <p:oleObj spid="_x0000_s62669" r:id="rId5" imgW="1752600" imgH="241300" progId="Equation.DSMT4">
                  <p:embed/>
                </p:oleObj>
              </mc:Choice>
              <mc:Fallback>
                <p:oleObj r:id="rId5" imgW="1752600" imgH="241300" progId="Equation.DSMT4">
                  <p:embed/>
                  <p:pic>
                    <p:nvPicPr>
                      <p:cNvPr id="0" name=""/>
                      <p:cNvPicPr/>
                      <p:nvPr/>
                    </p:nvPicPr>
                    <p:blipFill>
                      <a:blip r:embed="rId6"/>
                      <a:stretch>
                        <a:fillRect/>
                      </a:stretch>
                    </p:blipFill>
                    <p:spPr>
                      <a:xfrm>
                        <a:off x="693019" y="4221088"/>
                        <a:ext cx="2736304" cy="432048"/>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extLst>
              <p:ext uri="{D42A27DB-BD31-4B8C-83A1-F6EECF244321}">
                <p14:modId xmlns:p14="http://schemas.microsoft.com/office/powerpoint/2010/main" val="334844657"/>
              </p:ext>
            </p:extLst>
          </p:nvPr>
        </p:nvGraphicFramePr>
        <p:xfrm>
          <a:off x="4293419" y="5451738"/>
          <a:ext cx="4680520" cy="518532"/>
        </p:xfrm>
        <a:graphic>
          <a:graphicData uri="http://schemas.openxmlformats.org/presentationml/2006/ole">
            <mc:AlternateContent xmlns:mc="http://schemas.openxmlformats.org/markup-compatibility/2006">
              <mc:Choice xmlns:v="urn:schemas-microsoft-com:vml" Requires="v">
                <p:oleObj spid="_x0000_s62670" r:id="rId7" imgW="2222500" imgH="241300" progId="Equation.DSMT4">
                  <p:embed/>
                </p:oleObj>
              </mc:Choice>
              <mc:Fallback>
                <p:oleObj r:id="rId7" imgW="2222500" imgH="241300" progId="Equation.DSMT4">
                  <p:embed/>
                  <p:pic>
                    <p:nvPicPr>
                      <p:cNvPr id="0" name=""/>
                      <p:cNvPicPr/>
                      <p:nvPr/>
                    </p:nvPicPr>
                    <p:blipFill>
                      <a:blip r:embed="rId8"/>
                      <a:stretch>
                        <a:fillRect/>
                      </a:stretch>
                    </p:blipFill>
                    <p:spPr>
                      <a:xfrm>
                        <a:off x="4293419" y="5451738"/>
                        <a:ext cx="4680520" cy="518532"/>
                      </a:xfrm>
                      <a:prstGeom prst="rect">
                        <a:avLst/>
                      </a:prstGeom>
                      <a:noFill/>
                      <a:ln w="9525">
                        <a:noFill/>
                        <a:miter/>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18582554"/>
              </p:ext>
            </p:extLst>
          </p:nvPr>
        </p:nvGraphicFramePr>
        <p:xfrm>
          <a:off x="8829923" y="2060848"/>
          <a:ext cx="2846437" cy="375016"/>
        </p:xfrm>
        <a:graphic>
          <a:graphicData uri="http://schemas.openxmlformats.org/presentationml/2006/ole">
            <mc:AlternateContent xmlns:mc="http://schemas.openxmlformats.org/markup-compatibility/2006">
              <mc:Choice xmlns:v="urn:schemas-microsoft-com:vml" Requires="v">
                <p:oleObj spid="_x0000_s62671" name="Equation" r:id="rId9" imgW="1828800" imgH="241200" progId="Equation.DSMT4">
                  <p:embed/>
                </p:oleObj>
              </mc:Choice>
              <mc:Fallback>
                <p:oleObj name="Equation" r:id="rId9" imgW="1828800" imgH="241200" progId="Equation.DSMT4">
                  <p:embed/>
                  <p:pic>
                    <p:nvPicPr>
                      <p:cNvPr id="0" name="对象 12"/>
                      <p:cNvPicPr>
                        <a:picLocks noChangeAspect="1" noChangeArrowheads="1"/>
                      </p:cNvPicPr>
                      <p:nvPr/>
                    </p:nvPicPr>
                    <p:blipFill>
                      <a:blip r:embed="rId10"/>
                      <a:srcRect/>
                      <a:stretch>
                        <a:fillRect/>
                      </a:stretch>
                    </p:blipFill>
                    <p:spPr bwMode="auto">
                      <a:xfrm>
                        <a:off x="8829923" y="2060848"/>
                        <a:ext cx="2846437" cy="3750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53655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593909"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120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对2020年7月23日至2020年12月25日的数据进行回测，结果</a:t>
            </a:r>
            <a:r>
              <a:rPr lang="zh-CN" altLang="en-US" sz="1600" dirty="0" smtClean="0">
                <a:latin typeface="Times New Roman" panose="02020603050405020304" pitchFamily="18" charset="0"/>
                <a:cs typeface="Times New Roman" panose="02020603050405020304" pitchFamily="18" charset="0"/>
              </a:rPr>
              <a:t>如上图所示</a:t>
            </a:r>
            <a:r>
              <a:rPr sz="1600" dirty="0" smtClean="0">
                <a:latin typeface="Times New Roman" panose="02020603050405020304" pitchFamily="18" charset="0"/>
                <a:cs typeface="Times New Roman" panose="02020603050405020304" pitchFamily="18" charset="0"/>
              </a:rPr>
              <a:t>。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9" name="图表 8"/>
          <p:cNvGraphicFramePr/>
          <p:nvPr>
            <p:extLst>
              <p:ext uri="{D42A27DB-BD31-4B8C-83A1-F6EECF244321}">
                <p14:modId xmlns:p14="http://schemas.microsoft.com/office/powerpoint/2010/main" val="1703187544"/>
              </p:ext>
            </p:extLst>
          </p:nvPr>
        </p:nvGraphicFramePr>
        <p:xfrm>
          <a:off x="7605787" y="1196752"/>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extLst>
              <p:ext uri="{D42A27DB-BD31-4B8C-83A1-F6EECF244321}">
                <p14:modId xmlns:p14="http://schemas.microsoft.com/office/powerpoint/2010/main" val="1884556356"/>
              </p:ext>
            </p:extLst>
          </p:nvPr>
        </p:nvGraphicFramePr>
        <p:xfrm>
          <a:off x="1629123" y="1412776"/>
          <a:ext cx="5898515" cy="349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32163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1800" dirty="0" smtClean="0">
                <a:latin typeface="Times New Roman" panose="02020603050405020304" pitchFamily="18" charset="0"/>
                <a:cs typeface="Times New Roman" panose="02020603050405020304" pitchFamily="18" charset="0"/>
              </a:rPr>
              <a:t>本策略最终取得累计收益率9.97%，年化收益率达到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%，而最大回撤仅为0.00%；夏普比率为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，说明该策略效果相对较好。</a:t>
            </a:r>
          </a:p>
          <a:p>
            <a:pPr latinLnBrk="0">
              <a:lnSpc>
                <a:spcPct val="15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（四）</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策略评价</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285750" indent="-285750" latinLnBrk="0">
              <a:lnSpc>
                <a:spcPct val="150000"/>
              </a:lnSpc>
              <a:spcBef>
                <a:spcPts val="1200"/>
              </a:spcBef>
              <a:buFont typeface="Wingdings" pitchFamily="2" charset="2"/>
              <a:buChar char="Ø"/>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运行具有一定的规律性。为保障期权市场的风险控制与价格发现的功能，我国应继续学习成熟证券市场进行交易种类和制度的完善，指导期权合理定价，陆续增发其他期权以保证市场的连续性和完整。</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2341848778"/>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9.97%</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90449225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smtClean="0"/>
              <a:t>附件：</a:t>
            </a:r>
            <a:r>
              <a:rPr sz="2800" b="1" dirty="0" err="1" smtClean="0"/>
              <a:t>期权平价公式套利实现</a:t>
            </a:r>
            <a:r>
              <a:rPr lang="zh-CN" altLang="en-US" sz="2800" b="1" dirty="0" smtClean="0"/>
              <a:t>程序</a:t>
            </a:r>
            <a:endParaRPr sz="2800" b="1" dirty="0" smtClean="0"/>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dirty="0">
                          <a:solidFill>
                            <a:schemeClr val="tx1"/>
                          </a:solidFill>
                        </a:rPr>
                        <a:t>import numpy as np</a:t>
                      </a:r>
                    </a:p>
                    <a:p>
                      <a:pPr>
                        <a:buNone/>
                      </a:pPr>
                      <a:r>
                        <a:rPr lang="zh-CN" altLang="en-US" sz="1200" b="0" dirty="0">
                          <a:solidFill>
                            <a:schemeClr val="tx1"/>
                          </a:solidFill>
                        </a:rPr>
                        <a:t>import  pandas as pd</a:t>
                      </a:r>
                    </a:p>
                    <a:p>
                      <a:pPr>
                        <a:buNone/>
                      </a:pPr>
                      <a:r>
                        <a:rPr lang="zh-CN" altLang="en-US" sz="1200" b="0" dirty="0">
                          <a:solidFill>
                            <a:schemeClr val="tx1"/>
                          </a:solidFill>
                        </a:rPr>
                        <a:t>import scipy.io as scio</a:t>
                      </a:r>
                    </a:p>
                    <a:p>
                      <a:pPr>
                        <a:buNone/>
                      </a:pPr>
                      <a:r>
                        <a:rPr lang="zh-CN" altLang="en-US" sz="1200" b="0" dirty="0">
                          <a:solidFill>
                            <a:schemeClr val="tx1"/>
                          </a:solidFill>
                        </a:rPr>
                        <a:t>import datetime</a:t>
                      </a:r>
                    </a:p>
                    <a:p>
                      <a:pPr>
                        <a:buNone/>
                      </a:pPr>
                      <a:r>
                        <a:rPr lang="zh-CN" altLang="en-US" sz="1200" b="0" dirty="0">
                          <a:solidFill>
                            <a:schemeClr val="tx1"/>
                          </a:solidFill>
                        </a:rPr>
                        <a:t>from scipy import stats</a:t>
                      </a:r>
                    </a:p>
                    <a:p>
                      <a:pPr>
                        <a:buNone/>
                      </a:pPr>
                      <a:r>
                        <a:rPr lang="zh-CN" altLang="en-US" sz="1200" b="0" dirty="0">
                          <a:solidFill>
                            <a:schemeClr val="tx1"/>
                          </a:solidFill>
                        </a:rPr>
                        <a:t>from math import log,exp,sqrt</a:t>
                      </a:r>
                    </a:p>
                    <a:p>
                      <a:pPr>
                        <a:buNone/>
                      </a:pPr>
                      <a:r>
                        <a:rPr lang="zh-CN" altLang="en-US" sz="1200" b="0" dirty="0">
                          <a:solidFill>
                            <a:schemeClr val="tx1"/>
                          </a:solidFill>
                        </a:rPr>
                        <a:t>import matplotlib.pyplot as plt</a:t>
                      </a:r>
                    </a:p>
                    <a:p>
                      <a:pPr>
                        <a:buNone/>
                      </a:pPr>
                      <a:r>
                        <a:rPr lang="zh-CN" altLang="en-US" sz="1200" b="0" dirty="0">
                          <a:solidFill>
                            <a:schemeClr val="tx1"/>
                          </a:solidFill>
                        </a:rPr>
                        <a:t>plt.rcParams["font.sans-serif"]=["SimHei"]</a:t>
                      </a:r>
                    </a:p>
                    <a:p>
                      <a:pPr>
                        <a:buNone/>
                      </a:pPr>
                      <a:r>
                        <a:rPr lang="zh-CN" altLang="en-US" sz="1200" b="0" dirty="0">
                          <a:solidFill>
                            <a:schemeClr val="tx1"/>
                          </a:solidFill>
                        </a:rPr>
                        <a:t>plt.rcParams["axes.unicode_minus"] = False</a:t>
                      </a:r>
                    </a:p>
                    <a:p>
                      <a:pPr>
                        <a:buNone/>
                      </a:pPr>
                      <a:r>
                        <a:rPr lang="zh-CN" altLang="en-US" sz="1200" b="0" dirty="0">
                          <a:solidFill>
                            <a:schemeClr val="tx1"/>
                          </a:solidFill>
                        </a:rPr>
                        <a:t>#正常显示画图时出现的中文和负号</a:t>
                      </a:r>
                    </a:p>
                    <a:p>
                      <a:pPr>
                        <a:buNone/>
                      </a:pPr>
                      <a:endParaRPr lang="zh-CN" altLang="en-US" sz="1200" b="0" dirty="0">
                        <a:solidFill>
                          <a:schemeClr val="tx1"/>
                        </a:solidFill>
                      </a:endParaRPr>
                    </a:p>
                    <a:p>
                      <a:pPr>
                        <a:buNone/>
                      </a:pPr>
                      <a:r>
                        <a:rPr lang="zh-CN" altLang="en-US" sz="1200" b="0" dirty="0">
                          <a:solidFill>
                            <a:schemeClr val="tx1"/>
                          </a:solidFill>
                        </a:rPr>
                        <a:t>def excel_to_data(path):</a:t>
                      </a:r>
                    </a:p>
                    <a:p>
                      <a:pPr>
                        <a:buNone/>
                      </a:pPr>
                      <a:r>
                        <a:rPr lang="zh-CN" altLang="en-US" sz="1200" b="0" dirty="0">
                          <a:solidFill>
                            <a:schemeClr val="tx1"/>
                          </a:solidFill>
                        </a:rPr>
                        <a:t>    ws=pd.read_excel(path,sheet_name='Sheet1',header=None,keep_default_na=False)</a:t>
                      </a:r>
                    </a:p>
                    <a:p>
                      <a:pPr>
                        <a:buNone/>
                      </a:pPr>
                      <a:r>
                        <a:rPr lang="zh-CN" altLang="en-US" sz="1200" b="0" dirty="0">
                          <a:solidFill>
                            <a:schemeClr val="tx1"/>
                          </a:solidFill>
                        </a:rPr>
                        <a:t>    del ws[0]</a:t>
                      </a:r>
                    </a:p>
                    <a:p>
                      <a:pPr>
                        <a:buNone/>
                      </a:pPr>
                      <a:r>
                        <a:rPr lang="zh-CN" altLang="en-US" sz="1200" b="0" dirty="0">
                          <a:solidFill>
                            <a:schemeClr val="tx1"/>
                          </a:solidFill>
                        </a:rPr>
                        <a:t>    data=np.array(ws.iloc[:,:])</a:t>
                      </a:r>
                    </a:p>
                    <a:p>
                      <a:pPr>
                        <a:buNone/>
                      </a:pPr>
                      <a:r>
                        <a:rPr lang="zh-CN" altLang="en-US" sz="1200" b="0" dirty="0">
                          <a:solidFill>
                            <a:schemeClr val="tx1"/>
                          </a:solidFill>
                        </a:rPr>
                        <a:t>    return data</a:t>
                      </a:r>
                    </a:p>
                    <a:p>
                      <a:pPr>
                        <a:buNone/>
                      </a:pPr>
                      <a:endParaRPr lang="zh-CN" altLang="en-US" sz="1200" b="0" dirty="0">
                        <a:solidFill>
                          <a:schemeClr val="tx1"/>
                        </a:solidFill>
                      </a:endParaRPr>
                    </a:p>
                    <a:p>
                      <a:pPr>
                        <a:buNone/>
                      </a:pPr>
                      <a:r>
                        <a:rPr lang="zh-CN" altLang="en-US" sz="1200" b="0" dirty="0">
                          <a:solidFill>
                            <a:schemeClr val="tx1"/>
                          </a:solidFill>
                        </a:rPr>
                        <a:t>mark=excel_to_data('PCP.xlsx')</a:t>
                      </a:r>
                    </a:p>
                    <a:p>
                      <a:pPr>
                        <a:buNone/>
                      </a:pPr>
                      <a:r>
                        <a:rPr lang="zh-CN" altLang="en-US" sz="1200" b="0" dirty="0">
                          <a:solidFill>
                            <a:schemeClr val="tx1"/>
                          </a:solidFill>
                        </a:rPr>
                        <a:t># 数据说明：mark中第一列保存期权行权价格，第二类保存到期期限，第三列保存期权类型（C/P 1/0）</a:t>
                      </a:r>
                    </a:p>
                    <a:p>
                      <a:pPr>
                        <a:buNone/>
                      </a:pPr>
                      <a:r>
                        <a:rPr lang="zh-CN" altLang="en-US" sz="1200" b="0" dirty="0">
                          <a:solidFill>
                            <a:schemeClr val="tx1"/>
                          </a:solidFill>
                        </a:rPr>
                        <a:t># 数据区间：2015.7.23-2015.12.25上证50ETF期权（当前还上市交易的84个期权合约品种）的日收盘价，共计105个交易日</a:t>
                      </a:r>
                    </a:p>
                    <a:p>
                      <a:pPr>
                        <a:buNone/>
                      </a:pPr>
                      <a:r>
                        <a:rPr lang="zh-CN" altLang="en-US" sz="1200" b="0" dirty="0">
                          <a:solidFill>
                            <a:schemeClr val="tx1"/>
                          </a:solidFill>
                        </a:rPr>
                        <a:t>#          无风险利率选用一年期的shibor，期权标的为上证50ETF收盘价</a:t>
                      </a:r>
                    </a:p>
                    <a:p>
                      <a:pPr>
                        <a:buNone/>
                      </a:pPr>
                      <a:r>
                        <a:rPr lang="zh-CN" altLang="en-US" sz="1200" b="0" dirty="0">
                          <a:solidFill>
                            <a:schemeClr val="tx1"/>
                          </a:solidFill>
                        </a:rPr>
                        <a:t># 数据缺失：数据中期权价格为零的，表示数据缺失</a:t>
                      </a:r>
                    </a:p>
                    <a:p>
                      <a:pPr>
                        <a:buNone/>
                      </a:pPr>
                      <a:r>
                        <a:rPr lang="zh-CN" altLang="en-US" sz="1200" b="0" dirty="0">
                          <a:solidFill>
                            <a:schemeClr val="tx1"/>
                          </a:solidFill>
                        </a:rPr>
                        <a:t># 数据来源：wind数据库</a:t>
                      </a:r>
                    </a:p>
                    <a:p>
                      <a:pPr>
                        <a:buNone/>
                      </a:pPr>
                      <a:r>
                        <a:rPr lang="zh-CN" altLang="en-US" sz="1200" b="0" dirty="0">
                          <a:solidFill>
                            <a:schemeClr val="tx1"/>
                          </a:solidFill>
                        </a:rPr>
                        <a:t># 模型假设：1.假设期权市场上该类套利机会极易被发现，换句话说，</a:t>
                      </a:r>
                    </a:p>
                    <a:p>
                      <a:pPr>
                        <a:buNone/>
                      </a:pPr>
                      <a:r>
                        <a:rPr lang="zh-CN" altLang="en-US" sz="1200" b="0" dirty="0">
                          <a:solidFill>
                            <a:schemeClr val="tx1"/>
                          </a:solidFill>
                        </a:rPr>
                        <a:t>#            前一日收盘价出现套利机会，次日一开盘投资者便可以获得这个套利机会；</a:t>
                      </a:r>
                    </a:p>
                    <a:p>
                      <a:pPr>
                        <a:buNone/>
                      </a:pPr>
                      <a:r>
                        <a:rPr lang="zh-CN" altLang="en-US" sz="1200" b="0" dirty="0">
                          <a:solidFill>
                            <a:schemeClr val="tx1"/>
                          </a:solidFill>
                        </a:rPr>
                        <a:t>#          2.一张50ETF期权合约中国结算公司收取0.3元，经手费2元，行权0.6元，</a:t>
                      </a:r>
                    </a:p>
                    <a:p>
                      <a:pPr>
                        <a:buNone/>
                      </a:pPr>
                      <a:r>
                        <a:rPr lang="zh-CN" altLang="en-US" sz="1200" b="0" dirty="0">
                          <a:solidFill>
                            <a:schemeClr val="tx1"/>
                          </a:solidFill>
                        </a:rPr>
                        <a:t>#            其余费用归券商所有，券商一般收取7元/张、10元/张到20元/张，本例中假设每张合约为10元的成本，</a:t>
                      </a:r>
                    </a:p>
                    <a:p>
                      <a:pPr>
                        <a:buNone/>
                      </a:pPr>
                      <a:r>
                        <a:rPr lang="zh-CN" altLang="en-US" sz="1200" b="0" dirty="0">
                          <a:solidFill>
                            <a:schemeClr val="tx1"/>
                          </a:solidFill>
                        </a:rPr>
                        <a:t>#            对应单位标的一次完整的交易成本为0.001元。</a:t>
                      </a:r>
                    </a:p>
                    <a:p>
                      <a:pPr>
                        <a:buNone/>
                      </a:pPr>
                      <a:r>
                        <a:rPr lang="zh-CN" altLang="en-US" sz="1200" b="0" dirty="0">
                          <a:solidFill>
                            <a:schemeClr val="tx1"/>
                          </a:solidFill>
                        </a:rPr>
                        <a:t>ws=pd.read_excel('PCP.xlsx',sheet_name='Sheet2',header=None,keep_default_na=False)</a:t>
                      </a:r>
                    </a:p>
                  </a:txBody>
                  <a:tcPr>
                    <a:solidFill>
                      <a:schemeClr val="bg2">
                        <a:lumMod val="90000"/>
                      </a:schemeClr>
                    </a:solidFill>
                  </a:tcPr>
                </a:tc>
              </a:tr>
            </a:tbl>
          </a:graphicData>
        </a:graphic>
      </p:graphicFrame>
    </p:spTree>
    <p:extLst>
      <p:ext uri="{BB962C8B-B14F-4D97-AF65-F5344CB8AC3E}">
        <p14:creationId xmlns:p14="http://schemas.microsoft.com/office/powerpoint/2010/main" val="148855383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t>附件：期权平价公式套利实现</a:t>
            </a:r>
            <a:r>
              <a:rPr lang="zh-CN" altLang="en-US" sz="2800" b="1" dirty="0" smtClean="0"/>
              <a:t>程序</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extLst>
              <p:ext uri="{D42A27DB-BD31-4B8C-83A1-F6EECF244321}">
                <p14:modId xmlns:p14="http://schemas.microsoft.com/office/powerpoint/2010/main" val="2143007006"/>
              </p:ext>
            </p:extLst>
          </p:nvPr>
        </p:nvGraphicFramePr>
        <p:xfrm>
          <a:off x="116955" y="1340768"/>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dirty="0">
                          <a:solidFill>
                            <a:schemeClr val="tx1"/>
                          </a:solidFill>
                        </a:rPr>
                        <a:t>data=np.array(ws)</a:t>
                      </a:r>
                    </a:p>
                    <a:p>
                      <a:pPr>
                        <a:buNone/>
                      </a:pPr>
                      <a:r>
                        <a:rPr lang="zh-CN" altLang="en-US" sz="1200" b="0" dirty="0">
                          <a:solidFill>
                            <a:schemeClr val="tx1"/>
                          </a:solidFill>
                        </a:rPr>
                        <a:t>tc=0.001#交易成本</a:t>
                      </a:r>
                    </a:p>
                    <a:p>
                      <a:pPr>
                        <a:buNone/>
                      </a:pPr>
                      <a:r>
                        <a:rPr lang="zh-CN" altLang="en-US" sz="1200" b="0" dirty="0">
                          <a:solidFill>
                            <a:schemeClr val="tx1"/>
                          </a:solidFill>
                        </a:rPr>
                        <a:t>hang=len(data)</a:t>
                      </a:r>
                    </a:p>
                    <a:p>
                      <a:pPr>
                        <a:buNone/>
                      </a:pPr>
                      <a:r>
                        <a:rPr lang="zh-CN" altLang="en-US" sz="1200" b="0" dirty="0">
                          <a:solidFill>
                            <a:schemeClr val="tx1"/>
                          </a:solidFill>
                        </a:rPr>
                        <a:t>lie=len(mark.T)</a:t>
                      </a:r>
                    </a:p>
                    <a:p>
                      <a:pPr>
                        <a:buNone/>
                      </a:pPr>
                      <a:r>
                        <a:rPr lang="zh-CN" altLang="en-US" sz="1200" b="0" dirty="0">
                          <a:solidFill>
                            <a:schemeClr val="tx1"/>
                          </a:solidFill>
                        </a:rPr>
                        <a:t>index=np.zeros([int(lie/2),2])</a:t>
                      </a:r>
                    </a:p>
                    <a:p>
                      <a:pPr>
                        <a:buNone/>
                      </a:pPr>
                      <a:r>
                        <a:rPr lang="zh-CN" altLang="en-US" sz="1200" b="0" dirty="0">
                          <a:solidFill>
                            <a:schemeClr val="tx1"/>
                          </a:solidFill>
                        </a:rPr>
                        <a:t># 匹配同到期期限、同行权价格和不同类型的期权合约</a:t>
                      </a:r>
                    </a:p>
                    <a:p>
                      <a:pPr>
                        <a:buNone/>
                      </a:pPr>
                      <a:r>
                        <a:rPr lang="zh-CN" altLang="en-US" sz="1200" b="0" dirty="0">
                          <a:solidFill>
                            <a:schemeClr val="tx1"/>
                          </a:solidFill>
                        </a:rPr>
                        <a:t>n=-1</a:t>
                      </a:r>
                    </a:p>
                    <a:p>
                      <a:pPr>
                        <a:buNone/>
                      </a:pPr>
                      <a:r>
                        <a:rPr lang="zh-CN" altLang="en-US" sz="1200" b="0" dirty="0">
                          <a:solidFill>
                            <a:schemeClr val="tx1"/>
                          </a:solidFill>
                        </a:rPr>
                        <a:t>for i in range(0,lie-1):</a:t>
                      </a:r>
                    </a:p>
                    <a:p>
                      <a:pPr>
                        <a:buNone/>
                      </a:pPr>
                      <a:r>
                        <a:rPr lang="zh-CN" altLang="en-US" sz="1200" b="0" dirty="0">
                          <a:solidFill>
                            <a:schemeClr val="tx1"/>
                          </a:solidFill>
                        </a:rPr>
                        <a:t>    for j in range(i+1,lie):</a:t>
                      </a:r>
                    </a:p>
                    <a:p>
                      <a:pPr>
                        <a:buNone/>
                      </a:pPr>
                      <a:r>
                        <a:rPr lang="zh-CN" altLang="en-US" sz="1200" b="0" dirty="0">
                          <a:solidFill>
                            <a:schemeClr val="tx1"/>
                          </a:solidFill>
                        </a:rPr>
                        <a:t>        if mark[0][i]==mark[0,j]and mark[1][i]==mark[1][j] and mark[2][i]+mark[2][j]==1:</a:t>
                      </a:r>
                    </a:p>
                    <a:p>
                      <a:pPr>
                        <a:buNone/>
                      </a:pPr>
                      <a:r>
                        <a:rPr lang="zh-CN" altLang="en-US" sz="1200" b="0" dirty="0">
                          <a:solidFill>
                            <a:schemeClr val="tx1"/>
                          </a:solidFill>
                        </a:rPr>
                        <a:t>            n=n+1</a:t>
                      </a:r>
                    </a:p>
                    <a:p>
                      <a:pPr>
                        <a:buNone/>
                      </a:pPr>
                      <a:r>
                        <a:rPr lang="zh-CN" altLang="en-US" sz="1200" b="0" dirty="0">
                          <a:solidFill>
                            <a:schemeClr val="tx1"/>
                          </a:solidFill>
                        </a:rPr>
                        <a:t>            if mark[2][i]==1:</a:t>
                      </a:r>
                    </a:p>
                    <a:p>
                      <a:pPr>
                        <a:buNone/>
                      </a:pPr>
                      <a:r>
                        <a:rPr lang="zh-CN" altLang="en-US" sz="1200" b="0" dirty="0">
                          <a:solidFill>
                            <a:schemeClr val="tx1"/>
                          </a:solidFill>
                        </a:rPr>
                        <a:t>                index[n][0]=i</a:t>
                      </a:r>
                    </a:p>
                    <a:p>
                      <a:pPr>
                        <a:buNone/>
                      </a:pPr>
                      <a:r>
                        <a:rPr lang="zh-CN" altLang="en-US" sz="1200" b="0" dirty="0">
                          <a:solidFill>
                            <a:schemeClr val="tx1"/>
                          </a:solidFill>
                        </a:rPr>
                        <a:t>                index[n][1]=j</a:t>
                      </a:r>
                    </a:p>
                    <a:p>
                      <a:pPr>
                        <a:buNone/>
                      </a:pPr>
                      <a:r>
                        <a:rPr lang="zh-CN" altLang="en-US" sz="1200" b="0" dirty="0">
                          <a:solidFill>
                            <a:schemeClr val="tx1"/>
                          </a:solidFill>
                        </a:rPr>
                        <a:t>            else:</a:t>
                      </a:r>
                    </a:p>
                    <a:p>
                      <a:pPr>
                        <a:buNone/>
                      </a:pPr>
                      <a:r>
                        <a:rPr lang="zh-CN" altLang="en-US" sz="1200" b="0" dirty="0">
                          <a:solidFill>
                            <a:schemeClr val="tx1"/>
                          </a:solidFill>
                        </a:rPr>
                        <a:t>                index[n][0]=i</a:t>
                      </a:r>
                    </a:p>
                    <a:p>
                      <a:pPr>
                        <a:buNone/>
                      </a:pPr>
                      <a:r>
                        <a:rPr lang="zh-CN" altLang="en-US" sz="1200" b="0" dirty="0">
                          <a:solidFill>
                            <a:schemeClr val="tx1"/>
                          </a:solidFill>
                        </a:rPr>
                        <a:t>                index[n][1]=j</a:t>
                      </a:r>
                    </a:p>
                    <a:p>
                      <a:pPr>
                        <a:buNone/>
                      </a:pPr>
                      <a:r>
                        <a:rPr lang="zh-CN" altLang="en-US" sz="1200" b="0" dirty="0">
                          <a:solidFill>
                            <a:schemeClr val="tx1"/>
                          </a:solidFill>
                        </a:rPr>
                        <a:t>hang_sub=len(index)</a:t>
                      </a:r>
                    </a:p>
                    <a:p>
                      <a:pPr>
                        <a:buNone/>
                      </a:pPr>
                      <a:r>
                        <a:rPr lang="zh-CN" altLang="en-US" sz="1200" b="0" dirty="0">
                          <a:solidFill>
                            <a:schemeClr val="tx1"/>
                          </a:solidFill>
                        </a:rPr>
                        <a:t>result=np.zeros((1,7*hang_sub*hang))</a:t>
                      </a:r>
                    </a:p>
                    <a:p>
                      <a:pPr>
                        <a:buNone/>
                      </a:pPr>
                      <a:r>
                        <a:rPr lang="zh-CN" altLang="en-US" sz="1200" b="0" dirty="0">
                          <a:solidFill>
                            <a:schemeClr val="tx1"/>
                          </a:solidFill>
                        </a:rPr>
                        <a:t>result=result.reshape(hang_sub,7,hang)</a:t>
                      </a:r>
                    </a:p>
                    <a:p>
                      <a:pPr>
                        <a:buNone/>
                      </a:pPr>
                      <a:r>
                        <a:rPr lang="zh-CN" altLang="en-US" sz="1200" b="0" dirty="0">
                          <a:solidFill>
                            <a:schemeClr val="tx1"/>
                          </a:solidFill>
                        </a:rPr>
                        <a:t>res=np.zeros((1,7*hang_sub*hang))</a:t>
                      </a:r>
                    </a:p>
                    <a:p>
                      <a:pPr>
                        <a:buNone/>
                      </a:pPr>
                      <a:r>
                        <a:rPr lang="zh-CN" altLang="en-US" sz="1200" b="0" dirty="0">
                          <a:solidFill>
                            <a:schemeClr val="tx1"/>
                          </a:solidFill>
                        </a:rPr>
                        <a:t>res=result.reshape(hang_sub,7,hang)</a:t>
                      </a:r>
                    </a:p>
                    <a:p>
                      <a:pPr>
                        <a:buNone/>
                      </a:pPr>
                      <a:r>
                        <a:rPr lang="zh-CN" altLang="en-US" sz="1200" b="0" dirty="0">
                          <a:solidFill>
                            <a:schemeClr val="tx1"/>
                          </a:solidFill>
                        </a:rPr>
                        <a:t>for i in range(0,hang_sub):</a:t>
                      </a:r>
                    </a:p>
                    <a:p>
                      <a:pPr>
                        <a:buNone/>
                      </a:pPr>
                      <a:r>
                        <a:rPr lang="zh-CN" altLang="en-US" sz="1200" b="0" dirty="0">
                          <a:solidFill>
                            <a:schemeClr val="tx1"/>
                          </a:solidFill>
                        </a:rPr>
                        <a:t>    result[i][0]=data.T[0]</a:t>
                      </a:r>
                    </a:p>
                    <a:p>
                      <a:pPr>
                        <a:buNone/>
                      </a:pPr>
                      <a:r>
                        <a:rPr lang="zh-CN" altLang="en-US" sz="1200" b="0" dirty="0">
                          <a:solidFill>
                            <a:schemeClr val="tx1"/>
                          </a:solidFill>
                        </a:rPr>
                        <a:t>    result[i][1]=data.T[int(index[i][0])+1]</a:t>
                      </a:r>
                    </a:p>
                    <a:p>
                      <a:pPr>
                        <a:buNone/>
                      </a:pPr>
                      <a:r>
                        <a:rPr lang="zh-CN" altLang="en-US" sz="1200" b="0" dirty="0">
                          <a:solidFill>
                            <a:schemeClr val="tx1"/>
                          </a:solidFill>
                        </a:rPr>
                        <a:t>    #提取看涨期权数据</a:t>
                      </a:r>
                    </a:p>
                    <a:p>
                      <a:pPr>
                        <a:buNone/>
                      </a:pPr>
                      <a:r>
                        <a:rPr lang="zh-CN" altLang="en-US" sz="1200" b="0" dirty="0">
                          <a:solidFill>
                            <a:schemeClr val="tx1"/>
                          </a:solidFill>
                        </a:rPr>
                        <a:t>    result[i][2]=data.T[int(index[i][1])+1]</a:t>
                      </a:r>
                    </a:p>
                    <a:p>
                      <a:pPr>
                        <a:buNone/>
                      </a:pPr>
                      <a:r>
                        <a:rPr lang="zh-CN" altLang="en-US" sz="1200" b="0" dirty="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6150488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t>附件：期权平价公式套利实现</a:t>
            </a:r>
            <a:r>
              <a:rPr lang="zh-CN" altLang="en-US" sz="2800" b="1" dirty="0" smtClean="0"/>
              <a:t>程序</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4224647572"/>
              </p:ext>
            </p:extLst>
          </p:nvPr>
        </p:nvGraphicFramePr>
        <p:xfrm>
          <a:off x="2709244" y="1628775"/>
          <a:ext cx="6304582" cy="4032473"/>
        </p:xfrm>
        <a:graphic>
          <a:graphicData uri="http://schemas.openxmlformats.org/drawingml/2006/table">
            <a:tbl>
              <a:tblPr firstRow="1" bandRow="1">
                <a:tableStyleId>{5C22544A-7EE6-4342-B048-85BDC9FD1C3A}</a:tableStyleId>
              </a:tblPr>
              <a:tblGrid>
                <a:gridCol w="6304582"/>
              </a:tblGrid>
              <a:tr h="4032473">
                <a:tc>
                  <a:txBody>
                    <a:bodyPr/>
                    <a:lstStyle/>
                    <a:p>
                      <a:pPr>
                        <a:buNone/>
                      </a:pPr>
                      <a:r>
                        <a:rPr lang="zh-CN" altLang="en-US" sz="1200" b="0" dirty="0">
                          <a:solidFill>
                            <a:schemeClr val="tx1"/>
                          </a:solidFill>
                        </a:rPr>
                        <a:t>lie=7</a:t>
                      </a:r>
                    </a:p>
                    <a:p>
                      <a:pPr>
                        <a:buNone/>
                      </a:pPr>
                      <a:r>
                        <a:rPr lang="zh-CN" altLang="en-US" sz="1200" b="0" dirty="0">
                          <a:solidFill>
                            <a:schemeClr val="tx1"/>
                          </a:solidFill>
                        </a:rPr>
                        <a:t>ret_matrix=np.zeros((hang_sub+1,hang))</a:t>
                      </a:r>
                    </a:p>
                    <a:p>
                      <a:pPr>
                        <a:buNone/>
                      </a:pPr>
                      <a:r>
                        <a:rPr lang="zh-CN" altLang="en-US" sz="1200" b="0" dirty="0">
                          <a:solidFill>
                            <a:schemeClr val="tx1"/>
                          </a:solidFill>
                        </a:rPr>
                        <a:t>ret=[]</a:t>
                      </a:r>
                    </a:p>
                    <a:p>
                      <a:pPr>
                        <a:buNone/>
                      </a:pPr>
                      <a:r>
                        <a:rPr lang="zh-CN" altLang="en-US" sz="1200" b="0" dirty="0">
                          <a:solidFill>
                            <a:schemeClr val="tx1"/>
                          </a:solidFill>
                        </a:rPr>
                        <a:t>ret_matrix[0]=result[0][0]</a:t>
                      </a:r>
                    </a:p>
                    <a:p>
                      <a:pPr>
                        <a:buNone/>
                      </a:pPr>
                      <a:r>
                        <a:rPr lang="zh-CN" altLang="en-US" sz="1200" b="0" dirty="0">
                          <a:solidFill>
                            <a:schemeClr val="tx1"/>
                          </a:solidFill>
                        </a:rPr>
                        <a:t>for i in range(0,hang_sub):</a:t>
                      </a:r>
                    </a:p>
                    <a:p>
                      <a:pPr>
                        <a:buNone/>
                      </a:pPr>
                      <a:r>
                        <a:rPr lang="zh-CN" altLang="en-US" sz="1200" b="0" dirty="0">
                          <a:solidFill>
                            <a:schemeClr val="tx1"/>
                          </a:solidFill>
                        </a:rPr>
                        <a:t>    ret_matrix[i+1]=res[i][1]</a:t>
                      </a:r>
                    </a:p>
                    <a:p>
                      <a:pPr>
                        <a:buNone/>
                      </a:pPr>
                      <a:r>
                        <a:rPr lang="zh-CN" altLang="en-US" sz="1200" b="0" dirty="0">
                          <a:solidFill>
                            <a:schemeClr val="tx1"/>
                          </a:solidFill>
                        </a:rPr>
                        <a:t>ret1=result[0][0]</a:t>
                      </a:r>
                    </a:p>
                    <a:p>
                      <a:pPr>
                        <a:buNone/>
                      </a:pPr>
                      <a:r>
                        <a:rPr lang="zh-CN" altLang="en-US" sz="1200" b="0" dirty="0">
                          <a:solidFill>
                            <a:schemeClr val="tx1"/>
                          </a:solidFill>
                        </a:rPr>
                        <a:t>ret2=np.nansum(ret_matrix[1:lie+1],0)</a:t>
                      </a:r>
                    </a:p>
                    <a:p>
                      <a:pPr>
                        <a:buNone/>
                      </a:pPr>
                      <a:r>
                        <a:rPr lang="zh-CN" altLang="en-US" sz="1200" b="0" dirty="0">
                          <a:solidFill>
                            <a:schemeClr val="tx1"/>
                          </a:solidFill>
                        </a:rPr>
                        <a:t>ret3=np.nanmean(ret_matrix[1:lie+1],0)</a:t>
                      </a:r>
                    </a:p>
                    <a:p>
                      <a:pPr>
                        <a:buNone/>
                      </a:pPr>
                      <a:endParaRPr lang="zh-CN" altLang="en-US" sz="1200" b="0" dirty="0">
                        <a:solidFill>
                          <a:schemeClr val="tx1"/>
                        </a:solidFill>
                      </a:endParaRPr>
                    </a:p>
                    <a:p>
                      <a:pPr>
                        <a:buNone/>
                      </a:pPr>
                      <a:r>
                        <a:rPr lang="zh-CN" altLang="en-US" sz="1200" b="0" dirty="0">
                          <a:solidFill>
                            <a:schemeClr val="tx1"/>
                          </a:solidFill>
                        </a:rPr>
                        <a:t>plt.figure()</a:t>
                      </a:r>
                    </a:p>
                    <a:p>
                      <a:pPr>
                        <a:buNone/>
                      </a:pPr>
                      <a:r>
                        <a:rPr lang="zh-CN" altLang="en-US" sz="1200" b="0" dirty="0">
                          <a:solidFill>
                            <a:schemeClr val="tx1"/>
                          </a:solidFill>
                        </a:rPr>
                        <a:t>plt.plot(ret1,ret3,'r')</a:t>
                      </a:r>
                    </a:p>
                    <a:p>
                      <a:pPr>
                        <a:buNone/>
                      </a:pPr>
                      <a:r>
                        <a:rPr lang="zh-CN" altLang="en-US" sz="1200" b="0" dirty="0">
                          <a:solidFill>
                            <a:schemeClr val="tx1"/>
                          </a:solidFill>
                        </a:rPr>
                        <a:t>plt.xlabel("时间")</a:t>
                      </a:r>
                    </a:p>
                    <a:p>
                      <a:pPr>
                        <a:buNone/>
                      </a:pPr>
                      <a:r>
                        <a:rPr lang="zh-CN" altLang="en-US" sz="1200" b="0" dirty="0">
                          <a:solidFill>
                            <a:schemeClr val="tx1"/>
                          </a:solidFill>
                        </a:rPr>
                        <a:t>plt.ylabel("平均收益")</a:t>
                      </a:r>
                    </a:p>
                    <a:p>
                      <a:pPr>
                        <a:buNone/>
                      </a:pPr>
                      <a:r>
                        <a:rPr lang="zh-CN" altLang="en-US" sz="1200" b="0" dirty="0">
                          <a:solidFill>
                            <a:schemeClr val="tx1"/>
                          </a:solidFill>
                        </a:rPr>
                        <a:t>plt.show()</a:t>
                      </a:r>
                    </a:p>
                    <a:p>
                      <a:pPr>
                        <a:buNone/>
                      </a:pPr>
                      <a:r>
                        <a:rPr lang="zh-CN" altLang="en-US" sz="1200" b="0" dirty="0">
                          <a:solidFill>
                            <a:schemeClr val="tx1"/>
                          </a:solidFill>
                        </a:rPr>
                        <a:t>plt.figure()</a:t>
                      </a:r>
                    </a:p>
                    <a:p>
                      <a:pPr>
                        <a:buNone/>
                      </a:pPr>
                      <a:r>
                        <a:rPr lang="zh-CN" altLang="en-US" sz="1200" b="0" dirty="0">
                          <a:solidFill>
                            <a:schemeClr val="tx1"/>
                          </a:solidFill>
                        </a:rPr>
                        <a:t>plt.plot(ret1,ret2,'b')</a:t>
                      </a:r>
                    </a:p>
                    <a:p>
                      <a:pPr>
                        <a:buNone/>
                      </a:pPr>
                      <a:r>
                        <a:rPr lang="zh-CN" altLang="en-US" sz="1200" b="0" dirty="0">
                          <a:solidFill>
                            <a:schemeClr val="tx1"/>
                          </a:solidFill>
                        </a:rPr>
                        <a:t>plt.xlabel("时间")</a:t>
                      </a:r>
                    </a:p>
                    <a:p>
                      <a:pPr>
                        <a:buNone/>
                      </a:pPr>
                      <a:r>
                        <a:rPr lang="zh-CN" altLang="en-US" sz="1200" b="0" dirty="0">
                          <a:solidFill>
                            <a:schemeClr val="tx1"/>
                          </a:solidFill>
                        </a:rPr>
                        <a:t>plt.ylabel("累计收益")</a:t>
                      </a:r>
                    </a:p>
                    <a:p>
                      <a:pPr>
                        <a:buNone/>
                      </a:pPr>
                      <a:r>
                        <a:rPr lang="zh-CN" altLang="en-US" sz="1200" b="0" dirty="0">
                          <a:solidFill>
                            <a:schemeClr val="tx1"/>
                          </a:solidFill>
                        </a:rPr>
                        <a:t>plt.show()</a:t>
                      </a:r>
                    </a:p>
                  </a:txBody>
                  <a:tcPr>
                    <a:solidFill>
                      <a:schemeClr val="bg2">
                        <a:lumMod val="90000"/>
                      </a:schemeClr>
                    </a:solidFill>
                  </a:tcPr>
                </a:tc>
              </a:tr>
            </a:tbl>
          </a:graphicData>
        </a:graphic>
      </p:graphicFrame>
    </p:spTree>
    <p:extLst>
      <p:ext uri="{BB962C8B-B14F-4D97-AF65-F5344CB8AC3E}">
        <p14:creationId xmlns:p14="http://schemas.microsoft.com/office/powerpoint/2010/main" val="1091856942"/>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三、</a:t>
            </a:r>
            <a:r>
              <a:rPr kumimoji="0" lang="zh-CN" altLang="en-US" sz="5400" b="1" dirty="0">
                <a:solidFill>
                  <a:schemeClr val="bg1"/>
                </a:solidFill>
                <a:latin typeface="微软雅黑" panose="020B0503020204020204" pitchFamily="34" charset="-122"/>
                <a:ea typeface="微软雅黑" panose="020B0503020204020204" pitchFamily="34" charset="-122"/>
              </a:rPr>
              <a:t>期权希腊值的</a:t>
            </a:r>
            <a:r>
              <a:rPr kumimoji="0" lang="zh-CN" altLang="en-US" sz="5400" b="1" dirty="0" smtClean="0">
                <a:solidFill>
                  <a:schemeClr val="bg1"/>
                </a:solidFill>
                <a:latin typeface="微软雅黑" panose="020B0503020204020204" pitchFamily="34" charset="-122"/>
                <a:ea typeface="微软雅黑" panose="020B0503020204020204" pitchFamily="34" charset="-122"/>
              </a:rPr>
              <a:t>动态</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对</a:t>
            </a:r>
            <a:r>
              <a:rPr kumimoji="0" lang="zh-CN" altLang="en-US" sz="5400" b="1" dirty="0">
                <a:solidFill>
                  <a:schemeClr val="bg1"/>
                </a:solidFill>
                <a:latin typeface="微软雅黑" panose="020B0503020204020204" pitchFamily="34" charset="-122"/>
                <a:ea typeface="微软雅黑" panose="020B0503020204020204" pitchFamily="34" charset="-122"/>
              </a:rPr>
              <a:t>冲策略</a:t>
            </a:r>
          </a:p>
          <a:p>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3778015"/>
      </p:ext>
    </p:extLst>
  </p:cSld>
  <p:clrMapOvr>
    <a:masterClrMapping/>
  </p:clrMapOvr>
  <p:transition spd="slow" advClick="0" advTm="334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1.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1422394476"/>
              </p:ext>
            </p:extLst>
          </p:nvPr>
        </p:nvGraphicFramePr>
        <p:xfrm>
          <a:off x="981051" y="1484784"/>
          <a:ext cx="863600" cy="314960"/>
        </p:xfrm>
        <a:graphic>
          <a:graphicData uri="http://schemas.openxmlformats.org/presentationml/2006/ole">
            <mc:AlternateContent xmlns:mc="http://schemas.openxmlformats.org/markup-compatibility/2006">
              <mc:Choice xmlns:v="urn:schemas-microsoft-com:vml" Requires="v">
                <p:oleObj spid="_x0000_s65342"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981051"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2597051925"/>
              </p:ext>
            </p:extLst>
          </p:nvPr>
        </p:nvGraphicFramePr>
        <p:xfrm>
          <a:off x="2205187" y="1484784"/>
          <a:ext cx="789940" cy="314960"/>
        </p:xfrm>
        <a:graphic>
          <a:graphicData uri="http://schemas.openxmlformats.org/presentationml/2006/ole">
            <mc:AlternateContent xmlns:mc="http://schemas.openxmlformats.org/markup-compatibility/2006">
              <mc:Choice xmlns:v="urn:schemas-microsoft-com:vml" Requires="v">
                <p:oleObj spid="_x0000_s65343"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20518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2051597909"/>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65344"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287185096"/>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65345"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807746337"/>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65346"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2905135479"/>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65347"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314428788"/>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65348"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1417750522"/>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65349"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116730729"/>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65350"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3417273668"/>
              </p:ext>
            </p:extLst>
          </p:nvPr>
        </p:nvGraphicFramePr>
        <p:xfrm>
          <a:off x="981051" y="4365104"/>
          <a:ext cx="863600" cy="314960"/>
        </p:xfrm>
        <a:graphic>
          <a:graphicData uri="http://schemas.openxmlformats.org/presentationml/2006/ole">
            <mc:AlternateContent xmlns:mc="http://schemas.openxmlformats.org/markup-compatibility/2006">
              <mc:Choice xmlns:v="urn:schemas-microsoft-com:vml" Requires="v">
                <p:oleObj spid="_x0000_s65351"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981051"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528042554"/>
              </p:ext>
            </p:extLst>
          </p:nvPr>
        </p:nvGraphicFramePr>
        <p:xfrm>
          <a:off x="3271359" y="4365104"/>
          <a:ext cx="789940" cy="314960"/>
        </p:xfrm>
        <a:graphic>
          <a:graphicData uri="http://schemas.openxmlformats.org/presentationml/2006/ole">
            <mc:AlternateContent xmlns:mc="http://schemas.openxmlformats.org/markup-compatibility/2006">
              <mc:Choice xmlns:v="urn:schemas-microsoft-com:vml" Requires="v">
                <p:oleObj spid="_x0000_s65352"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27135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098837459"/>
              </p:ext>
            </p:extLst>
          </p:nvPr>
        </p:nvGraphicFramePr>
        <p:xfrm>
          <a:off x="2277195" y="4365104"/>
          <a:ext cx="713740" cy="361315"/>
        </p:xfrm>
        <a:graphic>
          <a:graphicData uri="http://schemas.openxmlformats.org/presentationml/2006/ole">
            <mc:AlternateContent xmlns:mc="http://schemas.openxmlformats.org/markup-compatibility/2006">
              <mc:Choice xmlns:v="urn:schemas-microsoft-com:vml" Requires="v">
                <p:oleObj spid="_x0000_s65353"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277195"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171288456"/>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65354"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164644507"/>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65355"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252034464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65356"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700393072"/>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65357"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2781908604"/>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65358"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2571547573"/>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65359"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08572858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en-US" sz="1800" b="1" dirty="0" smtClean="0">
                <a:latin typeface="Times New Roman" panose="02020603050405020304" pitchFamily="18" charset="0"/>
                <a:cs typeface="Times New Roman" panose="02020603050405020304" pitchFamily="18" charset="0"/>
                <a:sym typeface="+mn-ea"/>
              </a:rPr>
              <a:t>2.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1961806440"/>
              </p:ext>
            </p:extLst>
          </p:nvPr>
        </p:nvGraphicFramePr>
        <p:xfrm>
          <a:off x="837035" y="1268760"/>
          <a:ext cx="863600" cy="314960"/>
        </p:xfrm>
        <a:graphic>
          <a:graphicData uri="http://schemas.openxmlformats.org/presentationml/2006/ole">
            <mc:AlternateContent xmlns:mc="http://schemas.openxmlformats.org/markup-compatibility/2006">
              <mc:Choice xmlns:v="urn:schemas-microsoft-com:vml" Requires="v">
                <p:oleObj spid="_x0000_s75067"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315237336"/>
              </p:ext>
            </p:extLst>
          </p:nvPr>
        </p:nvGraphicFramePr>
        <p:xfrm>
          <a:off x="2565227" y="1268760"/>
          <a:ext cx="789940" cy="314960"/>
        </p:xfrm>
        <a:graphic>
          <a:graphicData uri="http://schemas.openxmlformats.org/presentationml/2006/ole">
            <mc:AlternateContent xmlns:mc="http://schemas.openxmlformats.org/markup-compatibility/2006">
              <mc:Choice xmlns:v="urn:schemas-microsoft-com:vml" Requires="v">
                <p:oleObj spid="_x0000_s75068"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691395224"/>
              </p:ext>
            </p:extLst>
          </p:nvPr>
        </p:nvGraphicFramePr>
        <p:xfrm>
          <a:off x="1845147" y="1268760"/>
          <a:ext cx="713740" cy="361315"/>
        </p:xfrm>
        <a:graphic>
          <a:graphicData uri="http://schemas.openxmlformats.org/presentationml/2006/ole">
            <mc:AlternateContent xmlns:mc="http://schemas.openxmlformats.org/markup-compatibility/2006">
              <mc:Choice xmlns:v="urn:schemas-microsoft-com:vml" Requires="v">
                <p:oleObj spid="_x0000_s75069"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845147"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2887757997"/>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75070"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1239552749"/>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75071"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2533303979"/>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75072"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169631136"/>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75073"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391699364"/>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75074"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75075"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845937500"/>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75076"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357761955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75077"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952733982"/>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75078"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610377725"/>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75079"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3269851783"/>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75080"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5146133"/>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75081"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75082"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75083"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75084"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75085"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75086"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75087"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830453048"/>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75088"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501188779"/>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75089"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3663999621"/>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75090"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75091"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75092"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2605368030"/>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75093"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2159648243"/>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75094"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2211891647"/>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75095"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16519564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841080837"/>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71746" name="Equation" r:id="rId3" imgW="4597200" imgH="711000" progId="Equation.DSMT4">
                  <p:embed/>
                </p:oleObj>
              </mc:Choice>
              <mc:Fallback>
                <p:oleObj name="Equation" r:id="rId3" imgW="4597200" imgH="711000" progId="Equation.DSMT4">
                  <p:embed/>
                  <p:pic>
                    <p:nvPicPr>
                      <p:cNvPr id="0" name="Object 4"/>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387464384"/>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71747" name="Equation" r:id="rId5" imgW="3035160" imgH="685800" progId="Equation.DSMT4">
                  <p:embed/>
                </p:oleObj>
              </mc:Choice>
              <mc:Fallback>
                <p:oleObj name="Equation" r:id="rId5" imgW="3035160" imgH="685800" progId="Equation.DSMT4">
                  <p:embed/>
                  <p:pic>
                    <p:nvPicPr>
                      <p:cNvPr id="0" name="对象 9"/>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37119293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49403" y="279184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期权平价公式套利策略</a:t>
            </a:r>
          </a:p>
        </p:txBody>
      </p:sp>
      <p:sp>
        <p:nvSpPr>
          <p:cNvPr id="26" name="圆角矩形 25"/>
          <p:cNvSpPr/>
          <p:nvPr/>
        </p:nvSpPr>
        <p:spPr>
          <a:xfrm>
            <a:off x="4147812" y="4093841"/>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期权</a:t>
            </a:r>
            <a:r>
              <a:rPr lang="zh-CN" altLang="en-US" sz="2600" b="1" dirty="0" smtClean="0">
                <a:solidFill>
                  <a:schemeClr val="tx1"/>
                </a:solidFill>
                <a:latin typeface="微软雅黑" panose="020B0503020204020204" pitchFamily="34" charset="-122"/>
                <a:ea typeface="微软雅黑" panose="020B0503020204020204" pitchFamily="34" charset="-122"/>
              </a:rPr>
              <a:t>希腊值的动态对冲策略</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306562" y="419702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22441" y="287915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p:cNvSpPr/>
          <p:nvPr/>
        </p:nvSpPr>
        <p:spPr>
          <a:xfrm>
            <a:off x="4149403" y="1484784"/>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err="1" smtClean="0">
                <a:solidFill>
                  <a:schemeClr val="tx1"/>
                </a:solidFill>
                <a:latin typeface="微软雅黑" panose="020B0503020204020204" pitchFamily="34" charset="-122"/>
                <a:ea typeface="微软雅黑" panose="020B0503020204020204" pitchFamily="34" charset="-122"/>
              </a:rPr>
              <a:t>期权</a:t>
            </a:r>
            <a:r>
              <a:rPr lang="zh-CN" altLang="en-US" sz="2600" b="1" dirty="0" smtClean="0">
                <a:solidFill>
                  <a:schemeClr val="tx1"/>
                </a:solidFill>
                <a:latin typeface="微软雅黑" panose="020B0503020204020204" pitchFamily="34" charset="-122"/>
                <a:ea typeface="微软雅黑" panose="020B0503020204020204" pitchFamily="34" charset="-122"/>
              </a:rPr>
              <a:t>风险对冲恒等式</a:t>
            </a:r>
            <a:endParaRPr altLang="zh-CN" sz="2600" b="1" dirty="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4322441" y="1556222"/>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en-US" sz="1800" b="1" dirty="0">
                <a:latin typeface="Times New Roman" panose="02020603050405020304" pitchFamily="18" charset="0"/>
                <a:cs typeface="Times New Roman" panose="02020603050405020304" pitchFamily="18" charset="0"/>
                <a:sym typeface="+mn-ea"/>
              </a:rPr>
              <a:t>1. </a:t>
            </a:r>
            <a:r>
              <a:rPr sz="1800" b="1" dirty="0" err="1">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latinLnBrk="0">
              <a:lnSpc>
                <a:spcPct val="13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本策略选取上证</a:t>
            </a:r>
            <a:r>
              <a:rPr lang="en-US" sz="1800" dirty="0" smtClean="0">
                <a:latin typeface="Times New Roman" panose="02020603050405020304" pitchFamily="18" charset="0"/>
                <a:cs typeface="Times New Roman" panose="02020603050405020304" pitchFamily="18" charset="0"/>
              </a:rPr>
              <a:t>100</a:t>
            </a:r>
            <a:r>
              <a:rPr sz="1800" dirty="0" smtClean="0">
                <a:latin typeface="Times New Roman" panose="02020603050405020304" pitchFamily="18" charset="0"/>
                <a:cs typeface="Times New Roman" panose="02020603050405020304" pitchFamily="18" charset="0"/>
              </a:rPr>
              <a:t>指数作为投资标的资产，回测区间为20</a:t>
            </a:r>
            <a:r>
              <a:rPr lang="en-US" sz="1800" dirty="0" smtClean="0">
                <a:latin typeface="Times New Roman" panose="02020603050405020304" pitchFamily="18" charset="0"/>
                <a:cs typeface="Times New Roman" panose="02020603050405020304" pitchFamily="18" charset="0"/>
              </a:rPr>
              <a:t>20</a:t>
            </a:r>
            <a:r>
              <a:rPr sz="1800" dirty="0" smtClean="0">
                <a:latin typeface="Times New Roman" panose="02020603050405020304" pitchFamily="18" charset="0"/>
                <a:cs typeface="Times New Roman" panose="02020603050405020304" pitchFamily="18" charset="0"/>
              </a:rPr>
              <a:t>年</a:t>
            </a:r>
            <a:r>
              <a:rPr lang="en-US" sz="1800" dirty="0" smtClean="0">
                <a:latin typeface="Times New Roman" panose="02020603050405020304" pitchFamily="18" charset="0"/>
                <a:cs typeface="Times New Roman" panose="02020603050405020304" pitchFamily="18" charset="0"/>
              </a:rPr>
              <a:t>1</a:t>
            </a:r>
            <a:r>
              <a:rPr sz="1800" dirty="0" smtClean="0">
                <a:latin typeface="Times New Roman" panose="02020603050405020304" pitchFamily="18" charset="0"/>
                <a:cs typeface="Times New Roman" panose="02020603050405020304" pitchFamily="18" charset="0"/>
              </a:rPr>
              <a:t>月</a:t>
            </a:r>
            <a:r>
              <a:rPr lang="en-US" sz="1800" dirty="0" smtClean="0">
                <a:latin typeface="Times New Roman" panose="02020603050405020304" pitchFamily="18" charset="0"/>
                <a:cs typeface="Times New Roman" panose="02020603050405020304" pitchFamily="18" charset="0"/>
              </a:rPr>
              <a:t>2</a:t>
            </a:r>
            <a:r>
              <a:rPr sz="1800" dirty="0" smtClean="0">
                <a:latin typeface="Times New Roman" panose="02020603050405020304" pitchFamily="18" charset="0"/>
                <a:cs typeface="Times New Roman" panose="02020603050405020304" pitchFamily="18" charset="0"/>
              </a:rPr>
              <a:t>日至202</a:t>
            </a:r>
            <a:r>
              <a:rPr lang="en-US" sz="1800" dirty="0" smtClean="0">
                <a:latin typeface="Times New Roman" panose="02020603050405020304" pitchFamily="18" charset="0"/>
                <a:cs typeface="Times New Roman" panose="02020603050405020304" pitchFamily="18" charset="0"/>
              </a:rPr>
              <a:t>2</a:t>
            </a:r>
            <a:r>
              <a:rPr sz="1800" dirty="0" smtClean="0">
                <a:latin typeface="Times New Roman" panose="02020603050405020304" pitchFamily="18" charset="0"/>
                <a:cs typeface="Times New Roman" panose="02020603050405020304" pitchFamily="18" charset="0"/>
              </a:rPr>
              <a:t>年</a:t>
            </a:r>
            <a:r>
              <a:rPr lang="en-US" sz="1800" dirty="0" smtClean="0">
                <a:latin typeface="Times New Roman" panose="02020603050405020304" pitchFamily="18" charset="0"/>
                <a:cs typeface="Times New Roman" panose="02020603050405020304" pitchFamily="18" charset="0"/>
              </a:rPr>
              <a:t>12</a:t>
            </a:r>
            <a:r>
              <a:rPr sz="1800" dirty="0" smtClean="0">
                <a:latin typeface="Times New Roman" panose="02020603050405020304" pitchFamily="18" charset="0"/>
                <a:cs typeface="Times New Roman" panose="02020603050405020304" pitchFamily="18" charset="0"/>
              </a:rPr>
              <a:t>月</a:t>
            </a:r>
            <a:r>
              <a:rPr lang="en-US" sz="1800" dirty="0" smtClean="0">
                <a:latin typeface="Times New Roman" panose="02020603050405020304" pitchFamily="18" charset="0"/>
                <a:cs typeface="Times New Roman" panose="02020603050405020304" pitchFamily="18" charset="0"/>
              </a:rPr>
              <a:t>9</a:t>
            </a:r>
            <a:r>
              <a:rPr sz="1800" dirty="0" smtClean="0">
                <a:latin typeface="Times New Roman" panose="02020603050405020304" pitchFamily="18" charset="0"/>
                <a:cs typeface="Times New Roman" panose="02020603050405020304" pitchFamily="18" charset="0"/>
              </a:rPr>
              <a:t>日，共</a:t>
            </a:r>
            <a:r>
              <a:rPr lang="en-US" sz="1800" dirty="0" smtClean="0">
                <a:latin typeface="Times New Roman" panose="02020603050405020304" pitchFamily="18" charset="0"/>
                <a:cs typeface="Times New Roman" panose="02020603050405020304" pitchFamily="18" charset="0"/>
              </a:rPr>
              <a:t>713</a:t>
            </a:r>
            <a:r>
              <a:rPr sz="1800" dirty="0" smtClean="0">
                <a:latin typeface="Times New Roman" panose="02020603050405020304" pitchFamily="18" charset="0"/>
                <a:cs typeface="Times New Roman" panose="02020603050405020304" pitchFamily="18" charset="0"/>
              </a:rPr>
              <a:t>个交易日，图</a:t>
            </a:r>
            <a:r>
              <a:rPr lang="en-US" altLang="zh-CN" sz="1800" dirty="0" smtClean="0">
                <a:latin typeface="Times New Roman" panose="02020603050405020304" pitchFamily="18" charset="0"/>
                <a:cs typeface="Times New Roman" panose="02020603050405020304" pitchFamily="18" charset="0"/>
              </a:rPr>
              <a:t>8-</a:t>
            </a:r>
            <a:r>
              <a:rPr sz="1800" dirty="0" smtClean="0">
                <a:latin typeface="Times New Roman" panose="02020603050405020304" pitchFamily="18" charset="0"/>
                <a:cs typeface="Times New Roman" panose="02020603050405020304" pitchFamily="18" charset="0"/>
              </a:rPr>
              <a:t>9展示回测区间内现货价格的走势，可见上证</a:t>
            </a:r>
            <a:r>
              <a:rPr lang="en-US" sz="1800" dirty="0" smtClean="0">
                <a:latin typeface="Times New Roman" panose="02020603050405020304" pitchFamily="18" charset="0"/>
                <a:cs typeface="Times New Roman" panose="02020603050405020304" pitchFamily="18" charset="0"/>
              </a:rPr>
              <a:t>100</a:t>
            </a:r>
            <a:r>
              <a:rPr sz="1800" dirty="0" smtClean="0">
                <a:latin typeface="Times New Roman" panose="02020603050405020304" pitchFamily="18" charset="0"/>
                <a:cs typeface="Times New Roman" panose="02020603050405020304" pitchFamily="18" charset="0"/>
              </a:rPr>
              <a:t>指数在样本区间内出现多次大幅回撤，波动率较高。设置期权的执行价为</a:t>
            </a:r>
            <a:r>
              <a:rPr lang="en-US" sz="1800" dirty="0" smtClean="0">
                <a:latin typeface="Times New Roman" panose="02020603050405020304" pitchFamily="18" charset="0"/>
                <a:cs typeface="Times New Roman" panose="02020603050405020304" pitchFamily="18" charset="0"/>
              </a:rPr>
              <a:t>68</a:t>
            </a:r>
            <a:r>
              <a:rPr sz="1800" dirty="0" smtClean="0">
                <a:latin typeface="Times New Roman" panose="02020603050405020304" pitchFamily="18" charset="0"/>
                <a:cs typeface="Times New Roman" panose="02020603050405020304" pitchFamily="18" charset="0"/>
              </a:rPr>
              <a:t>00，看涨虚值期权执行价为标的资产</a:t>
            </a:r>
            <a:r>
              <a:rPr lang="zh-CN" altLang="en-US" sz="1800" dirty="0" smtClean="0">
                <a:latin typeface="Times New Roman" panose="02020603050405020304" pitchFamily="18" charset="0"/>
                <a:cs typeface="Times New Roman" panose="02020603050405020304" pitchFamily="18" charset="0"/>
              </a:rPr>
              <a:t>减</a:t>
            </a:r>
            <a:r>
              <a:rPr sz="1800" dirty="0" smtClean="0">
                <a:latin typeface="Times New Roman" panose="02020603050405020304" pitchFamily="18" charset="0"/>
                <a:cs typeface="Times New Roman" panose="02020603050405020304" pitchFamily="18" charset="0"/>
              </a:rPr>
              <a:t>5，看涨实值期权执行价为标的资产加10，无风险利率设为1.5%，</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A</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B</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C</a:t>
            </a:r>
            <a:r>
              <a:rPr lang="zh-CN" altLang="en-US" sz="1800" dirty="0" smtClean="0">
                <a:latin typeface="Times New Roman" panose="02020603050405020304" pitchFamily="18" charset="0"/>
                <a:cs typeface="Times New Roman" panose="02020603050405020304" pitchFamily="18" charset="0"/>
              </a:rPr>
              <a:t>的</a:t>
            </a:r>
            <a:r>
              <a:rPr sz="1800" dirty="0" err="1" smtClean="0">
                <a:latin typeface="Times New Roman" panose="02020603050405020304" pitchFamily="18" charset="0"/>
                <a:cs typeface="Times New Roman" panose="02020603050405020304" pitchFamily="18" charset="0"/>
              </a:rPr>
              <a:t>波动率</a:t>
            </a:r>
            <a:r>
              <a:rPr lang="zh-CN" altLang="en-US" sz="1800" dirty="0" smtClean="0">
                <a:latin typeface="Times New Roman" panose="02020603050405020304" pitchFamily="18" charset="0"/>
                <a:cs typeface="Times New Roman" panose="02020603050405020304" pitchFamily="18" charset="0"/>
              </a:rPr>
              <a:t>分别</a:t>
            </a:r>
            <a:r>
              <a:rPr sz="1800" dirty="0" smtClean="0">
                <a:latin typeface="Times New Roman" panose="02020603050405020304" pitchFamily="18" charset="0"/>
                <a:cs typeface="Times New Roman" panose="02020603050405020304" pitchFamily="18" charset="0"/>
              </a:rPr>
              <a:t>设为15%</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12%</a:t>
            </a:r>
            <a:r>
              <a:rPr lang="zh-CN" altLang="en-US" sz="1800" dirty="0" smtClean="0">
                <a:latin typeface="Times New Roman" panose="02020603050405020304" pitchFamily="18" charset="0"/>
                <a:cs typeface="Times New Roman" panose="02020603050405020304" pitchFamily="18" charset="0"/>
              </a:rPr>
              <a:t>和</a:t>
            </a:r>
            <a:r>
              <a:rPr lang="en-US" altLang="zh-CN" sz="1800" dirty="0" smtClean="0">
                <a:latin typeface="Times New Roman" panose="02020603050405020304" pitchFamily="18" charset="0"/>
                <a:cs typeface="Times New Roman" panose="02020603050405020304" pitchFamily="18" charset="0"/>
              </a:rPr>
              <a:t>40%</a:t>
            </a:r>
            <a:r>
              <a:rPr sz="1800" dirty="0" smtClean="0">
                <a:latin typeface="Times New Roman" panose="02020603050405020304" pitchFamily="18" charset="0"/>
                <a:cs typeface="Times New Roman" panose="02020603050405020304" pitchFamily="18" charset="0"/>
              </a:rPr>
              <a:t>，起初期权0的持有为1000，初始本金为200000。</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10"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74426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2.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假设市场交易者最初拥有一个现货与期权</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的投资组合，现在采用两个期权+现货希腊字母动态对冲的方式在每天收盘时对冲3个希腊值，使组合同时达到</a:t>
            </a:r>
            <a:r>
              <a:rPr lang="zh-CN" sz="1800" dirty="0" smtClean="0">
                <a:latin typeface="Times New Roman" panose="02020603050405020304" pitchFamily="18" charset="0"/>
                <a:cs typeface="Times New Roman" panose="02020603050405020304" pitchFamily="18" charset="0"/>
              </a:rPr>
              <a:t>三希腊字母</a:t>
            </a:r>
            <a:r>
              <a:rPr sz="1800" dirty="0" smtClean="0">
                <a:latin typeface="Times New Roman" panose="02020603050405020304" pitchFamily="18" charset="0"/>
                <a:cs typeface="Times New Roman" panose="02020603050405020304" pitchFamily="18" charset="0"/>
              </a:rPr>
              <a:t>中性状态。期权对冲量和标的资产对冲量如</a:t>
            </a:r>
            <a:r>
              <a:rPr lang="zh-CN" sz="1800" dirty="0" smtClean="0">
                <a:latin typeface="Times New Roman" panose="02020603050405020304" pitchFamily="18" charset="0"/>
                <a:cs typeface="Times New Roman" panose="02020603050405020304" pitchFamily="18" charset="0"/>
              </a:rPr>
              <a:t>下图</a:t>
            </a:r>
            <a:r>
              <a:rPr sz="1800" dirty="0" smtClean="0">
                <a:latin typeface="Times New Roman" panose="02020603050405020304" pitchFamily="18" charset="0"/>
                <a:cs typeface="Times New Roman" panose="02020603050405020304" pitchFamily="18" charset="0"/>
              </a:rPr>
              <a:t>所示，W1表示看涨虚值期权的持有量，W2表示看涨实值期权的持有量，WS表示现货持有量；小于0代表卖出期权或者现货进行对冲，大于0表示买入期权或现货进行对冲。</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869224796"/>
              </p:ext>
            </p:extLst>
          </p:nvPr>
        </p:nvGraphicFramePr>
        <p:xfrm>
          <a:off x="2222817" y="1268760"/>
          <a:ext cx="863600" cy="314960"/>
        </p:xfrm>
        <a:graphic>
          <a:graphicData uri="http://schemas.openxmlformats.org/presentationml/2006/ole">
            <mc:AlternateContent xmlns:mc="http://schemas.openxmlformats.org/markup-compatibility/2006">
              <mc:Choice xmlns:v="urn:schemas-microsoft-com:vml" Requires="v">
                <p:oleObj spid="_x0000_s66752"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22281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3746124730"/>
              </p:ext>
            </p:extLst>
          </p:nvPr>
        </p:nvGraphicFramePr>
        <p:xfrm>
          <a:off x="3933379" y="1268760"/>
          <a:ext cx="789940" cy="314960"/>
        </p:xfrm>
        <a:graphic>
          <a:graphicData uri="http://schemas.openxmlformats.org/presentationml/2006/ole">
            <mc:AlternateContent xmlns:mc="http://schemas.openxmlformats.org/markup-compatibility/2006">
              <mc:Choice xmlns:v="urn:schemas-microsoft-com:vml" Requires="v">
                <p:oleObj spid="_x0000_s66753"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933379"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1173738192"/>
              </p:ext>
            </p:extLst>
          </p:nvPr>
        </p:nvGraphicFramePr>
        <p:xfrm>
          <a:off x="3141291" y="1268760"/>
          <a:ext cx="713740" cy="361315"/>
        </p:xfrm>
        <a:graphic>
          <a:graphicData uri="http://schemas.openxmlformats.org/presentationml/2006/ole">
            <mc:AlternateContent xmlns:mc="http://schemas.openxmlformats.org/markup-compatibility/2006">
              <mc:Choice xmlns:v="urn:schemas-microsoft-com:vml" Requires="v">
                <p:oleObj spid="_x0000_s66754"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141291"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6755"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861048"/>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结合现货价格走势可见，在20</a:t>
            </a:r>
            <a:r>
              <a:rPr lang="en-US" sz="1600" dirty="0" smtClean="0">
                <a:latin typeface="Times New Roman" panose="02020603050405020304" pitchFamily="18" charset="0"/>
                <a:cs typeface="Times New Roman" panose="02020603050405020304" pitchFamily="18" charset="0"/>
                <a:sym typeface="+mn-ea"/>
              </a:rPr>
              <a:t>22</a:t>
            </a:r>
            <a:r>
              <a:rPr sz="1600" dirty="0" smtClean="0">
                <a:latin typeface="Times New Roman" panose="02020603050405020304" pitchFamily="18" charset="0"/>
                <a:cs typeface="Times New Roman" panose="02020603050405020304" pitchFamily="18" charset="0"/>
                <a:sym typeface="+mn-ea"/>
              </a:rPr>
              <a:t>年</a:t>
            </a:r>
            <a:r>
              <a:rPr lang="en-US" sz="1600" dirty="0" smtClean="0">
                <a:latin typeface="Times New Roman" panose="02020603050405020304" pitchFamily="18" charset="0"/>
                <a:cs typeface="Times New Roman" panose="02020603050405020304" pitchFamily="18" charset="0"/>
                <a:sym typeface="+mn-ea"/>
              </a:rPr>
              <a:t>1</a:t>
            </a:r>
            <a:r>
              <a:rPr sz="1600" dirty="0" smtClean="0">
                <a:latin typeface="Times New Roman" panose="02020603050405020304" pitchFamily="18" charset="0"/>
                <a:cs typeface="Times New Roman" panose="02020603050405020304" pitchFamily="18" charset="0"/>
                <a:sym typeface="+mn-ea"/>
              </a:rPr>
              <a:t>月-</a:t>
            </a:r>
            <a:r>
              <a:rPr lang="en-US" sz="1600" dirty="0" smtClean="0">
                <a:latin typeface="Times New Roman" panose="02020603050405020304" pitchFamily="18" charset="0"/>
                <a:cs typeface="Times New Roman" panose="02020603050405020304" pitchFamily="18" charset="0"/>
                <a:sym typeface="+mn-ea"/>
              </a:rPr>
              <a:t>5</a:t>
            </a:r>
            <a:r>
              <a:rPr sz="1600" dirty="0" smtClean="0">
                <a:latin typeface="Times New Roman" panose="02020603050405020304" pitchFamily="18" charset="0"/>
                <a:cs typeface="Times New Roman" panose="02020603050405020304" pitchFamily="18" charset="0"/>
                <a:sym typeface="+mn-ea"/>
              </a:rPr>
              <a:t>月、202</a:t>
            </a:r>
            <a:r>
              <a:rPr lang="en-US" sz="1600" dirty="0" smtClean="0">
                <a:latin typeface="Times New Roman" panose="02020603050405020304" pitchFamily="18" charset="0"/>
                <a:cs typeface="Times New Roman" panose="02020603050405020304" pitchFamily="18" charset="0"/>
                <a:sym typeface="+mn-ea"/>
              </a:rPr>
              <a:t>2</a:t>
            </a:r>
            <a:r>
              <a:rPr sz="1600" dirty="0" smtClean="0">
                <a:latin typeface="Times New Roman" panose="02020603050405020304" pitchFamily="18" charset="0"/>
                <a:cs typeface="Times New Roman" panose="02020603050405020304" pitchFamily="18" charset="0"/>
                <a:sym typeface="+mn-ea"/>
              </a:rPr>
              <a:t>年</a:t>
            </a:r>
            <a:r>
              <a:rPr lang="en-US" sz="1600" dirty="0">
                <a:latin typeface="Times New Roman" panose="02020603050405020304" pitchFamily="18" charset="0"/>
                <a:cs typeface="Times New Roman" panose="02020603050405020304" pitchFamily="18" charset="0"/>
                <a:sym typeface="+mn-ea"/>
              </a:rPr>
              <a:t>8</a:t>
            </a:r>
            <a:r>
              <a:rPr sz="1600" dirty="0" smtClean="0">
                <a:latin typeface="Times New Roman" panose="02020603050405020304" pitchFamily="18" charset="0"/>
                <a:cs typeface="Times New Roman" panose="02020603050405020304" pitchFamily="18" charset="0"/>
                <a:sym typeface="+mn-ea"/>
              </a:rPr>
              <a:t>月-</a:t>
            </a:r>
            <a:r>
              <a:rPr lang="en-US" sz="1600" dirty="0" smtClean="0">
                <a:latin typeface="Times New Roman" panose="02020603050405020304" pitchFamily="18" charset="0"/>
                <a:cs typeface="Times New Roman" panose="02020603050405020304" pitchFamily="18" charset="0"/>
                <a:sym typeface="+mn-ea"/>
              </a:rPr>
              <a:t>10</a:t>
            </a:r>
            <a:r>
              <a:rPr sz="1600" dirty="0" smtClean="0">
                <a:latin typeface="Times New Roman" panose="02020603050405020304" pitchFamily="18" charset="0"/>
                <a:cs typeface="Times New Roman" panose="02020603050405020304" pitchFamily="18" charset="0"/>
                <a:sym typeface="+mn-ea"/>
              </a:rPr>
              <a:t>现货价格出现大幅回撤期间，</a:t>
            </a:r>
            <a:r>
              <a:rPr lang="zh-CN" altLang="en-US" sz="1600" dirty="0" smtClean="0">
                <a:latin typeface="Times New Roman" panose="02020603050405020304" pitchFamily="18" charset="0"/>
                <a:cs typeface="Times New Roman" panose="02020603050405020304" pitchFamily="18" charset="0"/>
                <a:sym typeface="+mn-ea"/>
              </a:rPr>
              <a:t>标的资产的</a:t>
            </a:r>
            <a:r>
              <a:rPr sz="1600" dirty="0" err="1" smtClean="0">
                <a:latin typeface="Times New Roman" panose="02020603050405020304" pitchFamily="18" charset="0"/>
                <a:cs typeface="Times New Roman" panose="02020603050405020304" pitchFamily="18" charset="0"/>
                <a:sym typeface="+mn-ea"/>
              </a:rPr>
              <a:t>对冲量也随着</a:t>
            </a:r>
            <a:r>
              <a:rPr lang="zh-CN" altLang="en-US" sz="1600" dirty="0" smtClean="0">
                <a:latin typeface="Times New Roman" panose="02020603050405020304" pitchFamily="18" charset="0"/>
                <a:cs typeface="Times New Roman" panose="02020603050405020304" pitchFamily="18" charset="0"/>
                <a:sym typeface="+mn-ea"/>
              </a:rPr>
              <a:t>在此期间波动剧烈</a:t>
            </a:r>
            <a:r>
              <a:rPr sz="1600" dirty="0" smtClean="0">
                <a:latin typeface="Times New Roman" panose="02020603050405020304" pitchFamily="18" charset="0"/>
                <a:cs typeface="Times New Roman" panose="02020603050405020304" pitchFamily="18" charset="0"/>
                <a:sym typeface="+mn-ea"/>
              </a:rPr>
              <a:t>，</a:t>
            </a:r>
            <a:r>
              <a:rPr sz="1600" dirty="0" err="1" smtClean="0">
                <a:latin typeface="Times New Roman" panose="02020603050405020304" pitchFamily="18" charset="0"/>
                <a:cs typeface="Times New Roman" panose="02020603050405020304" pitchFamily="18" charset="0"/>
                <a:sym typeface="+mn-ea"/>
              </a:rPr>
              <a:t>可见期权和现货对冲量与实际的风险暴露有关，但</a:t>
            </a:r>
            <a:r>
              <a:rPr lang="zh-CN" altLang="en-US" sz="1600" dirty="0" smtClean="0">
                <a:latin typeface="Times New Roman" panose="02020603050405020304" pitchFamily="18" charset="0"/>
                <a:cs typeface="Times New Roman" panose="02020603050405020304" pitchFamily="18" charset="0"/>
                <a:sym typeface="+mn-ea"/>
              </a:rPr>
              <a:t>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66703"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65715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sz="28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sz="2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3. </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3903347318"/>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7866"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355955642"/>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7867"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374162059"/>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7868"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420118276"/>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7869"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328375631"/>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7870"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684172645"/>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7871"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8062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en-US" altLang="zh-CN" sz="2000" b="1" dirty="0">
                <a:latin typeface="Times New Roman" panose="02020603050405020304" pitchFamily="18" charset="0"/>
                <a:cs typeface="Times New Roman" panose="02020603050405020304" pitchFamily="18" charset="0"/>
                <a:sym typeface="+mn-ea"/>
              </a:rPr>
              <a:t>3. </a:t>
            </a:r>
            <a:r>
              <a:rPr lang="zh-CN" altLang="en-US" sz="2000" b="1" dirty="0">
                <a:latin typeface="Times New Roman" panose="02020603050405020304" pitchFamily="18" charset="0"/>
                <a:cs typeface="Times New Roman" panose="02020603050405020304" pitchFamily="18" charset="0"/>
                <a:sym typeface="+mn-ea"/>
              </a:rPr>
              <a:t>暴露风险的情况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0" y="692785"/>
            <a:ext cx="11167110"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13" name="对象 -2147482319"/>
          <p:cNvGraphicFramePr/>
          <p:nvPr>
            <p:extLst>
              <p:ext uri="{D42A27DB-BD31-4B8C-83A1-F6EECF244321}">
                <p14:modId xmlns:p14="http://schemas.microsoft.com/office/powerpoint/2010/main" val="3899052183"/>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8750"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555061204"/>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8751"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59138104"/>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8752" r:id="rId7" imgW="533160" imgH="177480" progId="Equation.DSMT4">
                  <p:embed/>
                </p:oleObj>
              </mc:Choice>
              <mc:Fallback>
                <p:oleObj r:id="rId7" imgW="533160" imgH="177480" progId="Equation.DSMT4">
                  <p:embed/>
                  <p:pic>
                    <p:nvPicPr>
                      <p:cNvPr id="0" name="对象 -21474823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86838529"/>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8753" r:id="rId9" imgW="355320" imgH="203040" progId="Equation.DSMT4">
                  <p:embed/>
                </p:oleObj>
              </mc:Choice>
              <mc:Fallback>
                <p:oleObj r:id="rId9" imgW="355320" imgH="203040" progId="Equation.DSMT4">
                  <p:embed/>
                  <p:pic>
                    <p:nvPicPr>
                      <p:cNvPr id="0" name="对象 -2147482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14752010"/>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8754" r:id="rId10" imgW="533160" imgH="177480" progId="Equation.DSMT4">
                  <p:embed/>
                </p:oleObj>
              </mc:Choice>
              <mc:Fallback>
                <p:oleObj r:id="rId10" imgW="533160" imgH="177480" progId="Equation.DSMT4">
                  <p:embed/>
                  <p:pic>
                    <p:nvPicPr>
                      <p:cNvPr id="0" name="对象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12187376"/>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8755" r:id="rId11" imgW="393480" imgH="177480" progId="Equation.DSMT4">
                  <p:embed/>
                </p:oleObj>
              </mc:Choice>
              <mc:Fallback>
                <p:oleObj r:id="rId11" imgW="393480" imgH="177480" progId="Equation.DSMT4">
                  <p:embed/>
                  <p:pic>
                    <p:nvPicPr>
                      <p:cNvPr id="0" name="对象 -2147482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9302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4. </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在</a:t>
            </a:r>
            <a:r>
              <a:rPr lang="zh-CN" sz="1800" dirty="0" smtClean="0">
                <a:latin typeface="Times New Roman" panose="02020603050405020304" pitchFamily="18" charset="0"/>
                <a:cs typeface="Times New Roman" panose="02020603050405020304" pitchFamily="18" charset="0"/>
              </a:rPr>
              <a:t>下图</a:t>
            </a:r>
            <a:r>
              <a:rPr sz="1800" dirty="0" smtClean="0">
                <a:latin typeface="Times New Roman" panose="02020603050405020304" pitchFamily="18" charset="0"/>
                <a:cs typeface="Times New Roman" panose="02020603050405020304" pitchFamily="18" charset="0"/>
              </a:rPr>
              <a:t>中，展示了在每天收盘时用两个期权+现货分别进行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对冲以及只进行</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对冲的两种策略的现货持仓量。可见，两个期权+现货的动态对冲策略的现货持仓量</a:t>
            </a:r>
            <a:r>
              <a:rPr lang="zh-CN" altLang="en-US" sz="1800" dirty="0" smtClean="0">
                <a:latin typeface="Times New Roman" panose="02020603050405020304" pitchFamily="18" charset="0"/>
                <a:cs typeface="Times New Roman" panose="02020603050405020304" pitchFamily="18" charset="0"/>
              </a:rPr>
              <a:t>为做多，而</a:t>
            </a:r>
            <a:r>
              <a:rPr sz="1800" dirty="0" err="1" smtClean="0">
                <a:latin typeface="Times New Roman" panose="02020603050405020304" pitchFamily="18" charset="0"/>
                <a:cs typeface="Times New Roman" panose="02020603050405020304" pitchFamily="18" charset="0"/>
              </a:rPr>
              <a:t>只进行</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对冲</a:t>
            </a:r>
            <a:r>
              <a:rPr lang="zh-CN" altLang="en-US" sz="1800" dirty="0" smtClean="0">
                <a:latin typeface="Times New Roman" panose="02020603050405020304" pitchFamily="18" charset="0"/>
                <a:cs typeface="Times New Roman" panose="02020603050405020304" pitchFamily="18" charset="0"/>
              </a:rPr>
              <a:t>的现货持仓量则为做空，</a:t>
            </a:r>
            <a:r>
              <a:rPr sz="1800" dirty="0" err="1" smtClean="0">
                <a:latin typeface="Times New Roman" panose="02020603050405020304" pitchFamily="18" charset="0"/>
                <a:cs typeface="Times New Roman" panose="02020603050405020304" pitchFamily="18" charset="0"/>
              </a:rPr>
              <a:t>在现货回撤较大的区间现货</a:t>
            </a:r>
            <a:r>
              <a:rPr lang="zh-CN" altLang="en-US" sz="1800" dirty="0">
                <a:latin typeface="Times New Roman" panose="02020603050405020304" pitchFamily="18" charset="0"/>
                <a:cs typeface="Times New Roman" panose="02020603050405020304" pitchFamily="18" charset="0"/>
              </a:rPr>
              <a:t>做多和做</a:t>
            </a:r>
            <a:r>
              <a:rPr lang="zh-CN" altLang="en-US" sz="1800" dirty="0" smtClean="0">
                <a:latin typeface="Times New Roman" panose="02020603050405020304" pitchFamily="18" charset="0"/>
                <a:cs typeface="Times New Roman" panose="02020603050405020304" pitchFamily="18" charset="0"/>
              </a:rPr>
              <a:t>空</a:t>
            </a:r>
            <a:r>
              <a:rPr lang="zh-CN" altLang="en-US" sz="1800" dirty="0">
                <a:latin typeface="Times New Roman" panose="02020603050405020304" pitchFamily="18" charset="0"/>
                <a:cs typeface="Times New Roman" panose="02020603050405020304" pitchFamily="18" charset="0"/>
              </a:rPr>
              <a:t>的</a:t>
            </a:r>
            <a:r>
              <a:rPr sz="1800" dirty="0" err="1" smtClean="0">
                <a:latin typeface="Times New Roman" panose="02020603050405020304" pitchFamily="18" charset="0"/>
                <a:cs typeface="Times New Roman" panose="02020603050405020304" pitchFamily="18" charset="0"/>
              </a:rPr>
              <a:t>持仓量也随着</a:t>
            </a:r>
            <a:r>
              <a:rPr lang="zh-CN" altLang="en-US" sz="1800" dirty="0" smtClean="0">
                <a:latin typeface="Times New Roman" panose="02020603050405020304" pitchFamily="18" charset="0"/>
                <a:cs typeface="Times New Roman" panose="02020603050405020304" pitchFamily="18" charset="0"/>
              </a:rPr>
              <a:t>同向</a:t>
            </a:r>
            <a:r>
              <a:rPr sz="1800" dirty="0" err="1" smtClean="0">
                <a:latin typeface="Times New Roman" panose="02020603050405020304" pitchFamily="18" charset="0"/>
                <a:cs typeface="Times New Roman" panose="02020603050405020304" pitchFamily="18" charset="0"/>
              </a:rPr>
              <a:t>增加</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nvGraphicFramePr>
        <p:xfrm>
          <a:off x="6478905" y="1683385"/>
          <a:ext cx="863600" cy="314960"/>
        </p:xfrm>
        <a:graphic>
          <a:graphicData uri="http://schemas.openxmlformats.org/presentationml/2006/ole">
            <mc:AlternateContent xmlns:mc="http://schemas.openxmlformats.org/markup-compatibility/2006">
              <mc:Choice xmlns:v="urn:schemas-microsoft-com:vml" Requires="v">
                <p:oleObj spid="_x0000_s69866"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478905" y="1683385"/>
                        <a:ext cx="863600" cy="314960"/>
                      </a:xfrm>
                      <a:prstGeom prst="rect">
                        <a:avLst/>
                      </a:prstGeom>
                      <a:noFill/>
                      <a:ln w="9525">
                        <a:noFill/>
                        <a:miter/>
                      </a:ln>
                    </p:spPr>
                  </p:pic>
                </p:oleObj>
              </mc:Fallback>
            </mc:AlternateContent>
          </a:graphicData>
        </a:graphic>
      </p:graphicFrame>
      <p:graphicFrame>
        <p:nvGraphicFramePr>
          <p:cNvPr id="8" name="对象 -2147482319"/>
          <p:cNvGraphicFramePr/>
          <p:nvPr/>
        </p:nvGraphicFramePr>
        <p:xfrm>
          <a:off x="8325485" y="1691005"/>
          <a:ext cx="789940" cy="314960"/>
        </p:xfrm>
        <a:graphic>
          <a:graphicData uri="http://schemas.openxmlformats.org/presentationml/2006/ole">
            <mc:AlternateContent xmlns:mc="http://schemas.openxmlformats.org/markup-compatibility/2006">
              <mc:Choice xmlns:v="urn:schemas-microsoft-com:vml" Requires="v">
                <p:oleObj spid="_x0000_s69867"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325485" y="1691005"/>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nvGraphicFramePr>
        <p:xfrm>
          <a:off x="7487920" y="1690688"/>
          <a:ext cx="713740" cy="361315"/>
        </p:xfrm>
        <a:graphic>
          <a:graphicData uri="http://schemas.openxmlformats.org/presentationml/2006/ole">
            <mc:AlternateContent xmlns:mc="http://schemas.openxmlformats.org/markup-compatibility/2006">
              <mc:Choice xmlns:v="urn:schemas-microsoft-com:vml" Requires="v">
                <p:oleObj spid="_x0000_s69868"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487920" y="169068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224044036"/>
              </p:ext>
            </p:extLst>
          </p:nvPr>
        </p:nvGraphicFramePr>
        <p:xfrm>
          <a:off x="10702131" y="1700808"/>
          <a:ext cx="789940" cy="314960"/>
        </p:xfrm>
        <a:graphic>
          <a:graphicData uri="http://schemas.openxmlformats.org/presentationml/2006/ole">
            <mc:AlternateContent xmlns:mc="http://schemas.openxmlformats.org/markup-compatibility/2006">
              <mc:Choice xmlns:v="urn:schemas-microsoft-com:vml" Requires="v">
                <p:oleObj spid="_x0000_s69869"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702131"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834273085"/>
              </p:ext>
            </p:extLst>
          </p:nvPr>
        </p:nvGraphicFramePr>
        <p:xfrm>
          <a:off x="10558115" y="2132856"/>
          <a:ext cx="789940" cy="314960"/>
        </p:xfrm>
        <a:graphic>
          <a:graphicData uri="http://schemas.openxmlformats.org/presentationml/2006/ole">
            <mc:AlternateContent xmlns:mc="http://schemas.openxmlformats.org/markup-compatibility/2006">
              <mc:Choice xmlns:v="urn:schemas-microsoft-com:vml" Requires="v">
                <p:oleObj spid="_x0000_s69870"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558115" y="2132856"/>
                        <a:ext cx="789940" cy="314960"/>
                      </a:xfrm>
                      <a:prstGeom prst="rect">
                        <a:avLst/>
                      </a:prstGeom>
                      <a:noFill/>
                      <a:ln w="9525">
                        <a:noFill/>
                        <a:miter/>
                      </a:ln>
                    </p:spPr>
                  </p:pic>
                </p:oleObj>
              </mc:Fallback>
            </mc:AlternateContent>
          </a:graphicData>
        </a:graphic>
      </p:graphicFrame>
      <p:pic>
        <p:nvPicPr>
          <p:cNvPr id="69805"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88464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4. </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在选择期权与现货对冲期权0头寸时，需要一定建仓期权费用、平仓期权费用，以及对冲标的资产所耗费资金，对于相关的费用与期权、现货价值与时间关系变化如</a:t>
            </a:r>
            <a:r>
              <a:rPr lang="zh-CN" sz="2400" dirty="0" smtClean="0">
                <a:latin typeface="Times New Roman" panose="02020603050405020304" pitchFamily="18" charset="0"/>
                <a:cs typeface="Times New Roman" panose="02020603050405020304" pitchFamily="18" charset="0"/>
                <a:sym typeface="+mn-ea"/>
              </a:rPr>
              <a:t>上图</a:t>
            </a:r>
            <a:r>
              <a:rPr sz="24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06417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9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5. </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上图</a:t>
            </a:r>
            <a:r>
              <a:rPr sz="1800" dirty="0" smtClean="0">
                <a:latin typeface="Times New Roman" panose="02020603050405020304" pitchFamily="18" charset="0"/>
                <a:cs typeface="Times New Roman" panose="02020603050405020304" pitchFamily="18" charset="0"/>
                <a:sym typeface="+mn-ea"/>
              </a:rPr>
              <a:t>为</a:t>
            </a:r>
            <a:r>
              <a:rPr lang="zh-CN" sz="1800" dirty="0" smtClean="0">
                <a:latin typeface="Times New Roman" panose="02020603050405020304" pitchFamily="18" charset="0"/>
                <a:cs typeface="Times New Roman" panose="02020603050405020304" pitchFamily="18" charset="0"/>
                <a:sym typeface="+mn-ea"/>
              </a:rPr>
              <a:t>三种策略</a:t>
            </a:r>
            <a:r>
              <a:rPr sz="1800" dirty="0" smtClean="0">
                <a:latin typeface="Times New Roman" panose="02020603050405020304" pitchFamily="18" charset="0"/>
                <a:cs typeface="Times New Roman" panose="02020603050405020304" pitchFamily="18" charset="0"/>
                <a:sym typeface="+mn-ea"/>
              </a:rPr>
              <a:t>的对冲收益的比较，红色部分为未进行对冲的看涨期权的损益图，蓝色线为对其进行两个期权+现货的</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和</a:t>
            </a:r>
            <a:r>
              <a:rPr lang="en-US" sz="1800" dirty="0" smtClean="0">
                <a:latin typeface="Times New Roman" panose="02020603050405020304" pitchFamily="18" charset="0"/>
                <a:cs typeface="Times New Roman" panose="02020603050405020304" pitchFamily="18" charset="0"/>
                <a:sym typeface="+mn-ea"/>
              </a:rPr>
              <a:t>             </a:t>
            </a:r>
            <a:r>
              <a:rPr sz="1800" dirty="0" err="1" smtClean="0">
                <a:latin typeface="Times New Roman" panose="02020603050405020304" pitchFamily="18" charset="0"/>
                <a:cs typeface="Times New Roman" panose="02020603050405020304" pitchFamily="18" charset="0"/>
                <a:sym typeface="+mn-ea"/>
              </a:rPr>
              <a:t>中性对冲。可见，时间越长，有风险对冲的投资组合对冲效果越好，实现收益越高，而其中</a:t>
            </a:r>
            <a:r>
              <a:rPr lang="zh-CN" altLang="en-US" sz="1800" dirty="0" smtClean="0">
                <a:latin typeface="Times New Roman" panose="02020603050405020304" pitchFamily="18" charset="0"/>
                <a:cs typeface="Times New Roman" panose="02020603050405020304" pitchFamily="18" charset="0"/>
                <a:sym typeface="+mn-ea"/>
              </a:rPr>
              <a:t>绿</a:t>
            </a:r>
            <a:r>
              <a:rPr sz="1800" dirty="0" smtClean="0">
                <a:latin typeface="Times New Roman" panose="02020603050405020304" pitchFamily="18" charset="0"/>
                <a:cs typeface="Times New Roman" panose="02020603050405020304" pitchFamily="18" charset="0"/>
                <a:sym typeface="+mn-ea"/>
              </a:rPr>
              <a:t>色部分是仅对期权0进行一个期权+现货的</a:t>
            </a:r>
            <a:r>
              <a:rPr lang="en-US" sz="1800" dirty="0" smtClean="0">
                <a:latin typeface="Times New Roman" panose="02020603050405020304" pitchFamily="18" charset="0"/>
                <a:cs typeface="Times New Roman" panose="02020603050405020304" pitchFamily="18" charset="0"/>
                <a:sym typeface="+mn-ea"/>
              </a:rPr>
              <a:t>             </a:t>
            </a:r>
            <a:r>
              <a:rPr sz="1800" dirty="0" err="1" smtClean="0">
                <a:latin typeface="Times New Roman" panose="02020603050405020304" pitchFamily="18" charset="0"/>
                <a:cs typeface="Times New Roman" panose="02020603050405020304" pitchFamily="18" charset="0"/>
                <a:sym typeface="+mn-ea"/>
              </a:rPr>
              <a:t>对冲</a:t>
            </a:r>
            <a:r>
              <a:rPr lang="zh-CN" altLang="en-US" sz="1800" dirty="0" smtClean="0">
                <a:latin typeface="Times New Roman" panose="02020603050405020304" pitchFamily="18" charset="0"/>
                <a:cs typeface="Times New Roman" panose="02020603050405020304" pitchFamily="18" charset="0"/>
                <a:sym typeface="+mn-ea"/>
              </a:rPr>
              <a:t>。从结果看，在很多时期，如</a:t>
            </a:r>
            <a:r>
              <a:rPr lang="en-US" altLang="zh-CN" sz="1800" dirty="0" smtClean="0">
                <a:latin typeface="Times New Roman" panose="02020603050405020304" pitchFamily="18" charset="0"/>
                <a:cs typeface="Times New Roman" panose="02020603050405020304" pitchFamily="18" charset="0"/>
                <a:sym typeface="+mn-ea"/>
              </a:rPr>
              <a:t>2022</a:t>
            </a:r>
            <a:r>
              <a:rPr lang="zh-CN" altLang="en-US" sz="1800" dirty="0" smtClean="0">
                <a:latin typeface="Times New Roman" panose="02020603050405020304" pitchFamily="18" charset="0"/>
                <a:cs typeface="Times New Roman" panose="02020603050405020304" pitchFamily="18" charset="0"/>
                <a:sym typeface="+mn-ea"/>
              </a:rPr>
              <a:t>年</a:t>
            </a:r>
            <a:r>
              <a:rPr lang="en-US" altLang="zh-CN" sz="1800" dirty="0" smtClean="0">
                <a:latin typeface="Times New Roman" panose="02020603050405020304" pitchFamily="18" charset="0"/>
                <a:cs typeface="Times New Roman" panose="02020603050405020304" pitchFamily="18" charset="0"/>
                <a:sym typeface="+mn-ea"/>
              </a:rPr>
              <a:t>10</a:t>
            </a:r>
            <a:r>
              <a:rPr lang="zh-CN" altLang="en-US" sz="1800" dirty="0" smtClean="0">
                <a:latin typeface="Times New Roman" panose="02020603050405020304" pitchFamily="18" charset="0"/>
                <a:cs typeface="Times New Roman" panose="02020603050405020304" pitchFamily="18" charset="0"/>
                <a:sym typeface="+mn-ea"/>
              </a:rPr>
              <a:t>月之前，仅</a:t>
            </a:r>
            <a:r>
              <a:rPr lang="en-US" altLang="zh-CN" sz="1800" i="1" dirty="0" err="1" smtClean="0">
                <a:latin typeface="Times New Roman" panose="02020603050405020304" pitchFamily="18" charset="0"/>
                <a:cs typeface="Times New Roman" panose="02020603050405020304" pitchFamily="18" charset="0"/>
                <a:sym typeface="+mn-ea"/>
              </a:rPr>
              <a:t>Delta</a:t>
            </a:r>
            <a:r>
              <a:rPr sz="1800" dirty="0" err="1" smtClean="0">
                <a:latin typeface="Times New Roman" panose="02020603050405020304" pitchFamily="18" charset="0"/>
                <a:cs typeface="Times New Roman" panose="02020603050405020304" pitchFamily="18" charset="0"/>
                <a:sym typeface="+mn-ea"/>
              </a:rPr>
              <a:t>风险对冲效果与</a:t>
            </a:r>
            <a:r>
              <a:rPr lang="zh-CN" sz="1800" dirty="0" smtClean="0">
                <a:latin typeface="Times New Roman" panose="02020603050405020304" pitchFamily="18" charset="0"/>
                <a:cs typeface="Times New Roman" panose="02020603050405020304" pitchFamily="18" charset="0"/>
                <a:sym typeface="+mn-ea"/>
              </a:rPr>
              <a:t>三个希腊字母中性</a:t>
            </a:r>
            <a:r>
              <a:rPr sz="1800" dirty="0" err="1" smtClean="0">
                <a:latin typeface="Times New Roman" panose="02020603050405020304" pitchFamily="18" charset="0"/>
                <a:cs typeface="Times New Roman" panose="02020603050405020304" pitchFamily="18" charset="0"/>
                <a:sym typeface="+mn-ea"/>
              </a:rPr>
              <a:t>相比稍有不足，但</a:t>
            </a:r>
            <a:r>
              <a:rPr lang="zh-CN" altLang="en-US" sz="1800" dirty="0" smtClean="0">
                <a:latin typeface="Times New Roman" panose="02020603050405020304" pitchFamily="18" charset="0"/>
                <a:cs typeface="Times New Roman" panose="02020603050405020304" pitchFamily="18" charset="0"/>
                <a:sym typeface="+mn-ea"/>
              </a:rPr>
              <a:t>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1357783342"/>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70845"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3571189243"/>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70846"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295012219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70847"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430493605"/>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70848"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70796"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551953"/>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31210" y="692785"/>
            <a:ext cx="1188132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Delta动态对冲策略实证分析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2500" b="1" dirty="0">
                <a:latin typeface="Times New Roman" panose="02020603050405020304" pitchFamily="18" charset="0"/>
                <a:cs typeface="Times New Roman" panose="02020603050405020304" pitchFamily="18" charset="0"/>
                <a:sym typeface="+mn-ea"/>
              </a:rPr>
              <a:t>     5. </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sz="2500" dirty="0">
                <a:latin typeface="Times New Roman" panose="02020603050405020304" pitchFamily="18" charset="0"/>
                <a:cs typeface="Times New Roman" panose="02020603050405020304" pitchFamily="18" charset="0"/>
                <a:sym typeface="+mn-ea"/>
              </a:rPr>
              <a:t>%，最大回撤为</a:t>
            </a:r>
            <a:r>
              <a:rPr lang="en-US" altLang="en-US" sz="2500" dirty="0">
                <a:latin typeface="Times New Roman" panose="02020603050405020304" pitchFamily="18" charset="0"/>
                <a:cs typeface="Times New Roman" panose="02020603050405020304" pitchFamily="18" charset="0"/>
              </a:rPr>
              <a:t>94.18 </a:t>
            </a:r>
            <a:r>
              <a:rPr sz="2500" dirty="0">
                <a:latin typeface="Times New Roman" panose="02020603050405020304" pitchFamily="18" charset="0"/>
                <a:cs typeface="Times New Roman" panose="02020603050405020304" pitchFamily="18" charset="0"/>
                <a:sym typeface="+mn-ea"/>
              </a:rPr>
              <a:t>%，发生在</a:t>
            </a:r>
            <a:r>
              <a:rPr sz="2500" dirty="0" smtClean="0">
                <a:latin typeface="Times New Roman" panose="02020603050405020304" pitchFamily="18" charset="0"/>
                <a:cs typeface="Times New Roman" panose="02020603050405020304" pitchFamily="18" charset="0"/>
                <a:sym typeface="+mn-ea"/>
              </a:rPr>
              <a:t>202</a:t>
            </a:r>
            <a:r>
              <a:rPr lang="en-US" sz="2500" dirty="0" smtClean="0">
                <a:latin typeface="Times New Roman" panose="02020603050405020304" pitchFamily="18" charset="0"/>
                <a:cs typeface="Times New Roman" panose="02020603050405020304" pitchFamily="18" charset="0"/>
                <a:sym typeface="+mn-ea"/>
              </a:rPr>
              <a:t>2</a:t>
            </a:r>
            <a:r>
              <a:rPr sz="2500" dirty="0" smtClean="0">
                <a:latin typeface="Times New Roman" panose="02020603050405020304" pitchFamily="18" charset="0"/>
                <a:cs typeface="Times New Roman" panose="02020603050405020304" pitchFamily="18" charset="0"/>
                <a:sym typeface="+mn-ea"/>
              </a:rPr>
              <a:t>年</a:t>
            </a:r>
            <a:r>
              <a:rPr lang="en-US" sz="2500" dirty="0" smtClean="0">
                <a:latin typeface="Times New Roman" panose="02020603050405020304" pitchFamily="18" charset="0"/>
                <a:cs typeface="Times New Roman" panose="02020603050405020304" pitchFamily="18" charset="0"/>
                <a:sym typeface="+mn-ea"/>
              </a:rPr>
              <a:t>5</a:t>
            </a:r>
            <a:r>
              <a:rPr sz="2500" dirty="0" smtClean="0">
                <a:latin typeface="Times New Roman" panose="02020603050405020304" pitchFamily="18" charset="0"/>
                <a:cs typeface="Times New Roman" panose="02020603050405020304" pitchFamily="18" charset="0"/>
                <a:sym typeface="+mn-ea"/>
              </a:rPr>
              <a:t>月</a:t>
            </a:r>
            <a:r>
              <a:rPr sz="2500" dirty="0">
                <a:latin typeface="Times New Roman" panose="02020603050405020304" pitchFamily="18" charset="0"/>
                <a:cs typeface="Times New Roman" panose="02020603050405020304" pitchFamily="18" charset="0"/>
                <a:sym typeface="+mn-ea"/>
              </a:rPr>
              <a:t>，夏普比例为</a:t>
            </a:r>
            <a:r>
              <a:rPr lang="en-US" sz="2500" dirty="0">
                <a:latin typeface="Times New Roman" panose="02020603050405020304" pitchFamily="18" charset="0"/>
                <a:cs typeface="Times New Roman" panose="02020603050405020304" pitchFamily="18" charset="0"/>
                <a:sym typeface="+mn-ea"/>
              </a:rPr>
              <a:t>0.16</a:t>
            </a:r>
            <a:r>
              <a:rPr sz="2500" dirty="0">
                <a:latin typeface="Times New Roman" panose="02020603050405020304" pitchFamily="18" charset="0"/>
                <a:cs typeface="Times New Roman" panose="02020603050405020304" pitchFamily="18" charset="0"/>
                <a:sym typeface="+mn-ea"/>
              </a:rPr>
              <a:t>，由此可见，动态对冲策略取得较高收益</a:t>
            </a:r>
            <a:r>
              <a:rPr sz="2500" dirty="0" smtClean="0">
                <a:latin typeface="Times New Roman" panose="02020603050405020304" pitchFamily="18" charset="0"/>
                <a:cs typeface="Times New Roman" panose="02020603050405020304" pitchFamily="18" charset="0"/>
                <a:sym typeface="+mn-ea"/>
              </a:rPr>
              <a:t>，</a:t>
            </a:r>
            <a:r>
              <a:rPr lang="zh-CN" altLang="en-US" sz="2500" dirty="0" smtClean="0">
                <a:latin typeface="Times New Roman" panose="02020603050405020304" pitchFamily="18" charset="0"/>
                <a:cs typeface="Times New Roman" panose="02020603050405020304" pitchFamily="18" charset="0"/>
                <a:sym typeface="+mn-ea"/>
              </a:rPr>
              <a:t>但从长时期看，三个希腊字母对冲的策略盈利性波动较大，后期其策略效果居然小于仅进行</a:t>
            </a:r>
            <a:r>
              <a:rPr lang="en-US" altLang="zh-CN" sz="2500" dirty="0" smtClean="0">
                <a:latin typeface="Times New Roman" panose="02020603050405020304" pitchFamily="18" charset="0"/>
                <a:cs typeface="Times New Roman" panose="02020603050405020304" pitchFamily="18" charset="0"/>
                <a:sym typeface="+mn-ea"/>
              </a:rPr>
              <a:t>Delta</a:t>
            </a:r>
            <a:r>
              <a:rPr lang="zh-CN" altLang="en-US" sz="2500" dirty="0" smtClean="0">
                <a:latin typeface="Times New Roman" panose="02020603050405020304" pitchFamily="18" charset="0"/>
                <a:cs typeface="Times New Roman" panose="02020603050405020304" pitchFamily="18" charset="0"/>
                <a:sym typeface="+mn-ea"/>
              </a:rPr>
              <a:t>对冲，说明需要慎用</a:t>
            </a:r>
            <a:r>
              <a:rPr lang="zh-CN" altLang="en-US" sz="2500" dirty="0">
                <a:latin typeface="Times New Roman" panose="02020603050405020304" pitchFamily="18" charset="0"/>
                <a:cs typeface="Times New Roman" panose="02020603050405020304" pitchFamily="18" charset="0"/>
                <a:sym typeface="+mn-ea"/>
              </a:rPr>
              <a:t>三个</a:t>
            </a:r>
            <a:r>
              <a:rPr lang="zh-CN" altLang="en-US" sz="2500" dirty="0" smtClean="0">
                <a:latin typeface="Times New Roman" panose="02020603050405020304" pitchFamily="18" charset="0"/>
                <a:cs typeface="Times New Roman" panose="02020603050405020304" pitchFamily="18" charset="0"/>
                <a:sym typeface="+mn-ea"/>
              </a:rPr>
              <a:t>希腊字母的联立风险对冲策略。</a:t>
            </a:r>
            <a:endParaRPr lang="zh-CN" sz="2500" dirty="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9" name="表格 8"/>
          <p:cNvGraphicFramePr/>
          <p:nvPr>
            <p:custDataLst>
              <p:tags r:id="rId1"/>
            </p:custDataLst>
            <p:extLst>
              <p:ext uri="{D42A27DB-BD31-4B8C-83A1-F6EECF244321}">
                <p14:modId xmlns:p14="http://schemas.microsoft.com/office/powerpoint/2010/main" val="956428560"/>
              </p:ext>
            </p:extLst>
          </p:nvPr>
        </p:nvGraphicFramePr>
        <p:xfrm>
          <a:off x="500258" y="191683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67549079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（三）策略</a:t>
            </a:r>
            <a:r>
              <a:rPr 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sz="1800" dirty="0" smtClean="0">
                <a:latin typeface="Times New Roman" panose="02020603050405020304" pitchFamily="18" charset="0"/>
                <a:cs typeface="Times New Roman" panose="02020603050405020304" pitchFamily="18" charset="0"/>
                <a:sym typeface="+mn-ea"/>
              </a:rPr>
              <a:t>在期权对冲中应该采用</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为主，</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和</a:t>
            </a:r>
            <a:r>
              <a:rPr lang="en-US" sz="1800" i="1" dirty="0" smtClean="0">
                <a:latin typeface="Times New Roman" panose="02020603050405020304" pitchFamily="18" charset="0"/>
                <a:cs typeface="Times New Roman" panose="02020603050405020304" pitchFamily="18" charset="0"/>
                <a:sym typeface="+mn-ea"/>
              </a:rPr>
              <a:t>Vega</a:t>
            </a:r>
            <a:r>
              <a:rPr sz="1800" dirty="0" smtClean="0">
                <a:latin typeface="Times New Roman" panose="02020603050405020304" pitchFamily="18" charset="0"/>
                <a:cs typeface="Times New Roman" panose="02020603050405020304" pitchFamily="18" charset="0"/>
                <a:sym typeface="+mn-ea"/>
              </a:rPr>
              <a:t>为辅的对冲策略，因为</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和</a:t>
            </a:r>
            <a:r>
              <a:rPr lang="en-US" sz="1800" i="1" dirty="0" smtClean="0">
                <a:latin typeface="Times New Roman" panose="02020603050405020304" pitchFamily="18" charset="0"/>
                <a:cs typeface="Times New Roman" panose="02020603050405020304" pitchFamily="18" charset="0"/>
                <a:sym typeface="+mn-ea"/>
              </a:rPr>
              <a:t>Vega</a:t>
            </a:r>
            <a:r>
              <a:rPr sz="1800" dirty="0" smtClean="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a:t>
            </a:r>
            <a:r>
              <a:rPr lang="zh-CN" sz="1800" dirty="0" smtClean="0">
                <a:latin typeface="Times New Roman" panose="02020603050405020304" pitchFamily="18" charset="0"/>
                <a:cs typeface="Times New Roman" panose="02020603050405020304" pitchFamily="18" charset="0"/>
                <a:sym typeface="+mn-ea"/>
              </a:rPr>
              <a:t>收益率图</a:t>
            </a:r>
            <a:r>
              <a:rPr sz="1800" dirty="0" smtClean="0">
                <a:latin typeface="Times New Roman" panose="02020603050405020304" pitchFamily="18" charset="0"/>
                <a:cs typeface="Times New Roman" panose="02020603050405020304" pitchFamily="18" charset="0"/>
                <a:sym typeface="+mn-ea"/>
              </a:rPr>
              <a:t>中的202</a:t>
            </a:r>
            <a:r>
              <a:rPr lang="en-US" sz="1800" dirty="0" smtClean="0">
                <a:latin typeface="Times New Roman" panose="02020603050405020304" pitchFamily="18" charset="0"/>
                <a:cs typeface="Times New Roman" panose="02020603050405020304" pitchFamily="18" charset="0"/>
                <a:sym typeface="+mn-ea"/>
              </a:rPr>
              <a:t>2</a:t>
            </a:r>
            <a:r>
              <a:rPr sz="1800" dirty="0" smtClean="0">
                <a:latin typeface="Times New Roman" panose="02020603050405020304" pitchFamily="18" charset="0"/>
                <a:cs typeface="Times New Roman" panose="02020603050405020304" pitchFamily="18" charset="0"/>
                <a:sym typeface="+mn-ea"/>
              </a:rPr>
              <a:t>年</a:t>
            </a:r>
            <a:r>
              <a:rPr lang="en-US" sz="1800" dirty="0" smtClean="0">
                <a:latin typeface="Times New Roman" panose="02020603050405020304" pitchFamily="18" charset="0"/>
                <a:cs typeface="Times New Roman" panose="02020603050405020304" pitchFamily="18" charset="0"/>
                <a:sym typeface="+mn-ea"/>
              </a:rPr>
              <a:t>5</a:t>
            </a:r>
            <a:r>
              <a:rPr sz="1800" dirty="0" smtClean="0">
                <a:latin typeface="Times New Roman" panose="02020603050405020304" pitchFamily="18" charset="0"/>
                <a:cs typeface="Times New Roman" panose="02020603050405020304" pitchFamily="18" charset="0"/>
                <a:sym typeface="+mn-ea"/>
              </a:rPr>
              <a:t>月的某一个时间段，联合对冲模型的收益快速下降，接近于单</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对冲策略</a:t>
            </a:r>
            <a:r>
              <a:rPr lang="zh-CN" altLang="en-US" sz="1800" dirty="0" smtClean="0">
                <a:latin typeface="Times New Roman" panose="02020603050405020304" pitchFamily="18" charset="0"/>
                <a:cs typeface="Times New Roman" panose="02020603050405020304" pitchFamily="18" charset="0"/>
                <a:sym typeface="+mn-ea"/>
              </a:rPr>
              <a:t>，后期</a:t>
            </a:r>
            <a:r>
              <a:rPr lang="en-US" altLang="zh-CN" sz="1800" dirty="0" smtClean="0">
                <a:latin typeface="Times New Roman" panose="02020603050405020304" pitchFamily="18" charset="0"/>
                <a:cs typeface="Times New Roman" panose="02020603050405020304" pitchFamily="18" charset="0"/>
                <a:sym typeface="+mn-ea"/>
              </a:rPr>
              <a:t>2022</a:t>
            </a:r>
            <a:r>
              <a:rPr lang="zh-CN" altLang="en-US" sz="1800" dirty="0" smtClean="0">
                <a:latin typeface="Times New Roman" panose="02020603050405020304" pitchFamily="18" charset="0"/>
                <a:cs typeface="Times New Roman" panose="02020603050405020304" pitchFamily="18" charset="0"/>
                <a:sym typeface="+mn-ea"/>
              </a:rPr>
              <a:t>年</a:t>
            </a:r>
            <a:r>
              <a:rPr lang="en-US" altLang="zh-CN" sz="1800" dirty="0" smtClean="0">
                <a:latin typeface="Times New Roman" panose="02020603050405020304" pitchFamily="18" charset="0"/>
                <a:cs typeface="Times New Roman" panose="02020603050405020304" pitchFamily="18" charset="0"/>
                <a:sym typeface="+mn-ea"/>
              </a:rPr>
              <a:t>10</a:t>
            </a:r>
            <a:r>
              <a:rPr lang="zh-CN" altLang="en-US" sz="1800" dirty="0" smtClean="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1200"/>
              </a:spcBef>
              <a:buFont typeface="Wingdings" pitchFamily="2" charset="2"/>
              <a:buChar char="Ø"/>
            </a:pPr>
            <a:r>
              <a:rPr sz="1800" dirty="0" err="1" smtClean="0">
                <a:latin typeface="Times New Roman" panose="02020603050405020304" pitchFamily="18" charset="0"/>
                <a:cs typeface="Times New Roman" panose="02020603050405020304" pitchFamily="18" charset="0"/>
                <a:sym typeface="+mn-ea"/>
              </a:rPr>
              <a:t>从实盘检验看</a:t>
            </a:r>
            <a:r>
              <a:rPr sz="1800" dirty="0" smtClean="0">
                <a:latin typeface="Times New Roman" panose="02020603050405020304" pitchFamily="18" charset="0"/>
                <a:cs typeface="Times New Roman" panose="02020603050405020304" pitchFamily="18" charset="0"/>
                <a:sym typeface="+mn-ea"/>
              </a:rPr>
              <a:t>，</a:t>
            </a:r>
            <a:r>
              <a:rPr lang="zh-CN" altLang="en-US" sz="1800" dirty="0" smtClean="0">
                <a:latin typeface="Times New Roman" panose="02020603050405020304" pitchFamily="18" charset="0"/>
                <a:cs typeface="Times New Roman" panose="02020603050405020304" pitchFamily="18" charset="0"/>
                <a:sym typeface="+mn-ea"/>
              </a:rPr>
              <a:t>在很长时间内</a:t>
            </a:r>
            <a:r>
              <a:rPr sz="1800" dirty="0" smtClean="0">
                <a:latin typeface="Times New Roman" panose="02020603050405020304" pitchFamily="18" charset="0"/>
                <a:cs typeface="Times New Roman" panose="02020603050405020304" pitchFamily="18" charset="0"/>
                <a:sym typeface="+mn-ea"/>
              </a:rPr>
              <a:t>联合对冲显著优于</a:t>
            </a:r>
            <a:r>
              <a:rPr lang="en-US" sz="1800" i="1" dirty="0" smtClean="0">
                <a:latin typeface="Times New Roman" panose="02020603050405020304" pitchFamily="18" charset="0"/>
                <a:cs typeface="Times New Roman" panose="02020603050405020304" pitchFamily="18" charset="0"/>
                <a:sym typeface="+mn-ea"/>
              </a:rPr>
              <a:t>D</a:t>
            </a:r>
            <a:r>
              <a:rPr lang="en-US" altLang="zh-CN" sz="1800" i="1" dirty="0" smtClean="0">
                <a:latin typeface="Times New Roman" panose="02020603050405020304" pitchFamily="18" charset="0"/>
                <a:cs typeface="Times New Roman" panose="02020603050405020304" pitchFamily="18" charset="0"/>
                <a:sym typeface="+mn-ea"/>
              </a:rPr>
              <a:t>elta</a:t>
            </a:r>
            <a:r>
              <a:rPr sz="1800" dirty="0" smtClean="0">
                <a:latin typeface="Times New Roman" panose="02020603050405020304" pitchFamily="18" charset="0"/>
                <a:cs typeface="Times New Roman" panose="02020603050405020304" pitchFamily="18" charset="0"/>
                <a:sym typeface="+mn-ea"/>
              </a:rPr>
              <a:t>动态对冲策略，而</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动态对冲策略的盈利效果又优于不采取对冲而单独持有期权0的策略。同时，考虑到采取期权对冲还需要支付一定的期权费，因此，在后续的案例检验中，可以考虑对</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设定一定阀值，当</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值在这个阀值之内时，可选择仅对投资组合做</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对冲；超过阀值时，则根据</a:t>
            </a:r>
            <a:r>
              <a:rPr lang="en-US" sz="1800" i="1" dirty="0" smtClean="0">
                <a:latin typeface="Times New Roman" panose="02020603050405020304" pitchFamily="18" charset="0"/>
                <a:cs typeface="Times New Roman" panose="02020603050405020304" pitchFamily="18" charset="0"/>
                <a:sym typeface="+mn-ea"/>
              </a:rPr>
              <a:t>Gamma </a:t>
            </a:r>
            <a:r>
              <a:rPr sz="1800" dirty="0" err="1" smtClean="0">
                <a:latin typeface="Times New Roman" panose="02020603050405020304" pitchFamily="18" charset="0"/>
                <a:cs typeface="Times New Roman" panose="02020603050405020304" pitchFamily="18" charset="0"/>
                <a:sym typeface="+mn-ea"/>
              </a:rPr>
              <a:t>绝对值的大小，调整动态对冲</a:t>
            </a:r>
            <a:r>
              <a:rPr lang="en-US" sz="1800" i="1" dirty="0" err="1" smtClean="0">
                <a:latin typeface="Times New Roman" panose="02020603050405020304" pitchFamily="18" charset="0"/>
                <a:cs typeface="Times New Roman" panose="02020603050405020304" pitchFamily="18" charset="0"/>
                <a:sym typeface="+mn-ea"/>
              </a:rPr>
              <a:t>Delta</a:t>
            </a:r>
            <a:r>
              <a:rPr sz="1800" dirty="0" err="1" smtClean="0">
                <a:latin typeface="Times New Roman" panose="02020603050405020304" pitchFamily="18" charset="0"/>
                <a:cs typeface="Times New Roman" panose="02020603050405020304" pitchFamily="18" charset="0"/>
                <a:sym typeface="+mn-ea"/>
              </a:rPr>
              <a:t>的频率，以达到共同对冲的效果；而</a:t>
            </a:r>
            <a:r>
              <a:rPr lang="zh-CN" altLang="en-US" sz="1800" dirty="0">
                <a:latin typeface="Times New Roman" panose="02020603050405020304" pitchFamily="18" charset="0"/>
                <a:cs typeface="Times New Roman" panose="02020603050405020304" pitchFamily="18" charset="0"/>
                <a:sym typeface="+mn-ea"/>
              </a:rPr>
              <a:t>对</a:t>
            </a:r>
            <a:r>
              <a:rPr lang="en-US" sz="1800" i="1" dirty="0" err="1" smtClean="0">
                <a:latin typeface="Times New Roman" panose="02020603050405020304" pitchFamily="18" charset="0"/>
                <a:cs typeface="Times New Roman" panose="02020603050405020304" pitchFamily="18" charset="0"/>
                <a:sym typeface="+mn-ea"/>
              </a:rPr>
              <a:t>Ve</a:t>
            </a:r>
            <a:r>
              <a:rPr lang="en-US" altLang="zh-CN" sz="1800" i="1" dirty="0" err="1" smtClean="0">
                <a:latin typeface="Times New Roman" panose="02020603050405020304" pitchFamily="18" charset="0"/>
                <a:cs typeface="Times New Roman" panose="02020603050405020304" pitchFamily="18" charset="0"/>
                <a:sym typeface="+mn-ea"/>
              </a:rPr>
              <a:t>g</a:t>
            </a:r>
            <a:r>
              <a:rPr lang="en-US" sz="1800" i="1" dirty="0" err="1" smtClean="0">
                <a:latin typeface="Times New Roman" panose="02020603050405020304" pitchFamily="18" charset="0"/>
                <a:cs typeface="Times New Roman" panose="02020603050405020304" pitchFamily="18" charset="0"/>
                <a:sym typeface="+mn-ea"/>
              </a:rPr>
              <a:t>a</a:t>
            </a:r>
            <a:r>
              <a:rPr sz="1800" dirty="0" err="1" smtClean="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r>
              <a:rPr sz="1800" dirty="0" smtClean="0">
                <a:latin typeface="Times New Roman" panose="02020603050405020304" pitchFamily="18" charset="0"/>
                <a:cs typeface="Times New Roman" panose="02020603050405020304" pitchFamily="18" charset="0"/>
                <a:sym typeface="+mn-ea"/>
              </a:rPr>
              <a:t>。</a:t>
            </a:r>
            <a:endParaRPr lang="en-US" sz="1800"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1200"/>
              </a:spcBef>
              <a:buFont typeface="Wingdings" pitchFamily="2" charset="2"/>
              <a:buChar char="Ø"/>
            </a:pPr>
            <a:r>
              <a:rPr sz="1800" dirty="0" smtClean="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在该策略的实际操作过程中，到底是采取静态波动率还得时变的动态波动率（如基于GARCH或EWMA等模型估计获得）实现Vega风险对冲，均会直接影响策略的实际效果。</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766742985"/>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extLst>
      <p:ext uri="{BB962C8B-B14F-4D97-AF65-F5344CB8AC3E}">
        <p14:creationId xmlns:p14="http://schemas.microsoft.com/office/powerpoint/2010/main" val="196425762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001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rPr>
              <a:t>期权风险对冲恒等式</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3573106"/>
      </p:ext>
    </p:extLst>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extLst>
      <p:ext uri="{BB962C8B-B14F-4D97-AF65-F5344CB8AC3E}">
        <p14:creationId xmlns:p14="http://schemas.microsoft.com/office/powerpoint/2010/main" val="247608997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extLst>
      <p:ext uri="{BB962C8B-B14F-4D97-AF65-F5344CB8AC3E}">
        <p14:creationId xmlns:p14="http://schemas.microsoft.com/office/powerpoint/2010/main" val="100983243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extLst>
      <p:ext uri="{BB962C8B-B14F-4D97-AF65-F5344CB8AC3E}">
        <p14:creationId xmlns:p14="http://schemas.microsoft.com/office/powerpoint/2010/main" val="292188702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本章小结</a:t>
            </a:r>
            <a:endParaRPr lang="zh-CN" altLang="zh-CN" sz="2600" b="1" dirty="0">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88963" y="908720"/>
            <a:ext cx="11593288" cy="4755148"/>
          </a:xfrm>
          <a:prstGeom prst="rect">
            <a:avLst/>
          </a:prstGeom>
        </p:spPr>
        <p:txBody>
          <a:bodyPr wrap="square">
            <a:spAutoFit/>
          </a:bodyPr>
          <a:lstStyle/>
          <a:p>
            <a:pPr marL="342900" indent="-342900">
              <a:lnSpc>
                <a:spcPct val="150000"/>
              </a:lnSpc>
              <a:spcBef>
                <a:spcPts val="1800"/>
              </a:spcBef>
              <a:buFont typeface="Wingdings" pitchFamily="2" charset="2"/>
              <a:buChar char="Ø"/>
            </a:pPr>
            <a:r>
              <a:rPr kumimoji="1" lang="zh-CN" altLang="en-US" sz="2600" dirty="0">
                <a:latin typeface="Times New Roman" panose="02020603050405020304" pitchFamily="18" charset="0"/>
                <a:ea typeface="+mn-ea"/>
                <a:cs typeface="Times New Roman" panose="02020603050405020304" pitchFamily="18" charset="0"/>
              </a:rPr>
              <a:t>本章</a:t>
            </a:r>
            <a:r>
              <a:rPr kumimoji="1" lang="zh-CN" altLang="zh-CN" sz="2600" dirty="0" smtClean="0">
                <a:latin typeface="Times New Roman" panose="02020603050405020304" pitchFamily="18" charset="0"/>
                <a:ea typeface="+mn-ea"/>
                <a:cs typeface="Times New Roman" panose="02020603050405020304" pitchFamily="18" charset="0"/>
              </a:rPr>
              <a:t>介绍</a:t>
            </a:r>
            <a:r>
              <a:rPr kumimoji="1" lang="zh-CN" altLang="zh-CN" sz="2600" dirty="0">
                <a:latin typeface="Times New Roman" panose="02020603050405020304" pitchFamily="18" charset="0"/>
                <a:ea typeface="+mn-ea"/>
                <a:cs typeface="Times New Roman" panose="02020603050405020304" pitchFamily="18" charset="0"/>
              </a:rPr>
              <a:t>期权风险对冲恒等式，以及其在期权风险对冲中的</a:t>
            </a:r>
            <a:r>
              <a:rPr kumimoji="1" lang="zh-CN" altLang="zh-CN" sz="2600" dirty="0" smtClean="0">
                <a:latin typeface="Times New Roman" panose="02020603050405020304" pitchFamily="18" charset="0"/>
                <a:ea typeface="+mn-ea"/>
                <a:cs typeface="Times New Roman" panose="02020603050405020304" pitchFamily="18" charset="0"/>
              </a:rPr>
              <a:t>运用</a:t>
            </a:r>
            <a:r>
              <a:rPr kumimoji="1" lang="zh-CN" altLang="en-US" sz="2600" dirty="0" smtClean="0">
                <a:latin typeface="Times New Roman" panose="02020603050405020304" pitchFamily="18" charset="0"/>
                <a:ea typeface="+mn-ea"/>
                <a:cs typeface="Times New Roman" panose="02020603050405020304" pitchFamily="18" charset="0"/>
              </a:rPr>
              <a:t>。</a:t>
            </a:r>
            <a:endParaRPr kumimoji="1" lang="en-US" altLang="zh-CN" sz="2600" dirty="0" smtClean="0">
              <a:latin typeface="Times New Roman" panose="02020603050405020304" pitchFamily="18" charset="0"/>
              <a:ea typeface="+mn-ea"/>
              <a:cs typeface="Times New Roman" panose="02020603050405020304" pitchFamily="18" charset="0"/>
            </a:endParaRPr>
          </a:p>
          <a:p>
            <a:pPr marL="342900" indent="-342900">
              <a:lnSpc>
                <a:spcPct val="150000"/>
              </a:lnSpc>
              <a:spcBef>
                <a:spcPts val="1800"/>
              </a:spcBef>
              <a:buFont typeface="Wingdings" pitchFamily="2" charset="2"/>
              <a:buChar char="Ø"/>
            </a:pPr>
            <a:r>
              <a:rPr kumimoji="1" lang="zh-CN" altLang="zh-CN" sz="2600" dirty="0" smtClean="0">
                <a:latin typeface="Times New Roman" panose="02020603050405020304" pitchFamily="18" charset="0"/>
                <a:ea typeface="+mn-ea"/>
                <a:cs typeface="Times New Roman" panose="02020603050405020304" pitchFamily="18" charset="0"/>
              </a:rPr>
              <a:t>采用案例方式</a:t>
            </a:r>
            <a:r>
              <a:rPr kumimoji="1" lang="zh-CN" altLang="en-US" sz="2600" dirty="0" smtClean="0">
                <a:latin typeface="Times New Roman" panose="02020603050405020304" pitchFamily="18" charset="0"/>
                <a:ea typeface="+mn-ea"/>
                <a:cs typeface="Times New Roman" panose="02020603050405020304" pitchFamily="18" charset="0"/>
              </a:rPr>
              <a:t>介绍了</a:t>
            </a:r>
            <a:r>
              <a:rPr kumimoji="1" lang="zh-CN" altLang="zh-CN" sz="2600" dirty="0" smtClean="0">
                <a:latin typeface="Times New Roman" panose="02020603050405020304" pitchFamily="18" charset="0"/>
                <a:ea typeface="+mn-ea"/>
                <a:cs typeface="Times New Roman" panose="02020603050405020304" pitchFamily="18" charset="0"/>
              </a:rPr>
              <a:t>期权</a:t>
            </a:r>
            <a:r>
              <a:rPr kumimoji="1" lang="zh-CN" altLang="zh-CN" sz="2600" dirty="0">
                <a:latin typeface="Times New Roman" panose="02020603050405020304" pitchFamily="18" charset="0"/>
                <a:ea typeface="+mn-ea"/>
                <a:cs typeface="Times New Roman" panose="02020603050405020304" pitchFamily="18" charset="0"/>
              </a:rPr>
              <a:t>平价公式套利</a:t>
            </a:r>
            <a:r>
              <a:rPr kumimoji="1" lang="zh-CN" altLang="zh-CN" sz="2600" dirty="0" smtClean="0">
                <a:latin typeface="Times New Roman" panose="02020603050405020304" pitchFamily="18" charset="0"/>
                <a:ea typeface="+mn-ea"/>
                <a:cs typeface="Times New Roman" panose="02020603050405020304" pitchFamily="18" charset="0"/>
              </a:rPr>
              <a:t>策略、</a:t>
            </a:r>
            <a:r>
              <a:rPr kumimoji="1" lang="zh-CN" altLang="zh-CN" sz="2600" dirty="0">
                <a:latin typeface="Times New Roman" panose="02020603050405020304" pitchFamily="18" charset="0"/>
                <a:ea typeface="+mn-ea"/>
                <a:cs typeface="Times New Roman" panose="02020603050405020304" pitchFamily="18" charset="0"/>
              </a:rPr>
              <a:t>期权希腊值动态对冲</a:t>
            </a:r>
            <a:r>
              <a:rPr kumimoji="1" lang="zh-CN" altLang="zh-CN" sz="2600" dirty="0" smtClean="0">
                <a:latin typeface="Times New Roman" panose="02020603050405020304" pitchFamily="18" charset="0"/>
                <a:ea typeface="+mn-ea"/>
                <a:cs typeface="Times New Roman" panose="02020603050405020304" pitchFamily="18" charset="0"/>
              </a:rPr>
              <a:t>策略的</a:t>
            </a:r>
            <a:r>
              <a:rPr kumimoji="1" lang="zh-CN" altLang="zh-CN" sz="2600" dirty="0">
                <a:latin typeface="Times New Roman" panose="02020603050405020304" pitchFamily="18" charset="0"/>
                <a:ea typeface="+mn-ea"/>
                <a:cs typeface="Times New Roman" panose="02020603050405020304" pitchFamily="18" charset="0"/>
              </a:rPr>
              <a:t>具体运用和</a:t>
            </a:r>
            <a:r>
              <a:rPr kumimoji="1" lang="en-US" altLang="zh-CN" sz="2600" dirty="0">
                <a:latin typeface="Times New Roman" panose="02020603050405020304" pitchFamily="18" charset="0"/>
                <a:ea typeface="+mn-ea"/>
                <a:cs typeface="Times New Roman" panose="02020603050405020304" pitchFamily="18" charset="0"/>
              </a:rPr>
              <a:t>Python</a:t>
            </a:r>
            <a:r>
              <a:rPr kumimoji="1" lang="zh-CN" altLang="zh-CN" sz="2600" dirty="0" smtClean="0">
                <a:latin typeface="Times New Roman" panose="02020603050405020304" pitchFamily="18" charset="0"/>
                <a:ea typeface="+mn-ea"/>
                <a:cs typeface="Times New Roman" panose="02020603050405020304" pitchFamily="18" charset="0"/>
              </a:rPr>
              <a:t>实现</a:t>
            </a:r>
            <a:r>
              <a:rPr kumimoji="1" lang="zh-CN" altLang="en-US" sz="2600" dirty="0" smtClean="0">
                <a:latin typeface="Times New Roman" panose="02020603050405020304" pitchFamily="18" charset="0"/>
                <a:ea typeface="+mn-ea"/>
                <a:cs typeface="Times New Roman" panose="02020603050405020304" pitchFamily="18" charset="0"/>
              </a:rPr>
              <a:t>。</a:t>
            </a:r>
            <a:endParaRPr kumimoji="1" lang="en-US" altLang="zh-CN" sz="2600" dirty="0" smtClean="0">
              <a:latin typeface="Times New Roman" panose="02020603050405020304" pitchFamily="18" charset="0"/>
              <a:ea typeface="+mn-ea"/>
              <a:cs typeface="Times New Roman" panose="02020603050405020304" pitchFamily="18" charset="0"/>
            </a:endParaRPr>
          </a:p>
          <a:p>
            <a:pPr marL="342900" indent="-342900">
              <a:lnSpc>
                <a:spcPct val="150000"/>
              </a:lnSpc>
              <a:spcBef>
                <a:spcPts val="1800"/>
              </a:spcBef>
              <a:buFont typeface="Wingdings" pitchFamily="2" charset="2"/>
              <a:buChar char="Ø"/>
            </a:pPr>
            <a:r>
              <a:rPr kumimoji="1" lang="zh-CN" altLang="zh-CN" sz="2600" dirty="0" smtClean="0">
                <a:latin typeface="Times New Roman" panose="02020603050405020304" pitchFamily="18" charset="0"/>
                <a:ea typeface="+mn-ea"/>
                <a:cs typeface="Times New Roman" panose="02020603050405020304" pitchFamily="18" charset="0"/>
              </a:rPr>
              <a:t>从</a:t>
            </a:r>
            <a:r>
              <a:rPr kumimoji="1" lang="zh-CN" altLang="zh-CN" sz="2600" dirty="0">
                <a:latin typeface="Times New Roman" panose="02020603050405020304" pitchFamily="18" charset="0"/>
                <a:ea typeface="+mn-ea"/>
                <a:cs typeface="Times New Roman" panose="02020603050405020304" pitchFamily="18" charset="0"/>
              </a:rPr>
              <a:t>策略特点看，期权平价公式套利策略的最大优势在于可以获取近乎无风险的套利收益，但只有在市场大幅波动时，才有较为可观的收益；期权希腊值动态对冲策略优势在于可以根据风险变化实现对冲策略的动态调整，但其理论假设较为</a:t>
            </a:r>
            <a:r>
              <a:rPr kumimoji="1" lang="zh-CN" altLang="zh-CN" sz="2600" dirty="0" smtClean="0">
                <a:latin typeface="Times New Roman" panose="02020603050405020304" pitchFamily="18" charset="0"/>
                <a:ea typeface="+mn-ea"/>
                <a:cs typeface="Times New Roman" panose="02020603050405020304" pitchFamily="18" charset="0"/>
              </a:rPr>
              <a:t>严格</a:t>
            </a:r>
            <a:r>
              <a:rPr kumimoji="1" lang="zh-CN" altLang="en-US" sz="2600" dirty="0" smtClean="0">
                <a:latin typeface="Times New Roman" panose="02020603050405020304" pitchFamily="18" charset="0"/>
                <a:ea typeface="+mn-ea"/>
                <a:cs typeface="Times New Roman" panose="02020603050405020304" pitchFamily="18" charset="0"/>
              </a:rPr>
              <a:t>，需要结合特定时刻适当慎用</a:t>
            </a:r>
            <a:r>
              <a:rPr kumimoji="1" lang="zh-CN" altLang="zh-CN" sz="2600" dirty="0" smtClean="0">
                <a:latin typeface="Times New Roman" panose="02020603050405020304" pitchFamily="18" charset="0"/>
                <a:ea typeface="+mn-ea"/>
                <a:cs typeface="Times New Roman" panose="02020603050405020304" pitchFamily="18" charset="0"/>
              </a:rPr>
              <a:t>。</a:t>
            </a:r>
            <a:endParaRPr kumimoji="1" lang="zh-CN" altLang="en-US" sz="2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3049458"/>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34</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925267" y="1556792"/>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325829906"/>
              </p:ext>
            </p:extLst>
          </p:nvPr>
        </p:nvGraphicFramePr>
        <p:xfrm>
          <a:off x="2709243" y="3356992"/>
          <a:ext cx="6601421" cy="2046287"/>
        </p:xfrm>
        <a:graphic>
          <a:graphicData uri="http://schemas.openxmlformats.org/presentationml/2006/ole">
            <mc:AlternateContent xmlns:mc="http://schemas.openxmlformats.org/markup-compatibility/2006">
              <mc:Choice xmlns:v="urn:schemas-microsoft-com:vml" Requires="v">
                <p:oleObj spid="_x0000_s2119"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zh-CN" altLang="en-US" sz="2400" dirty="0" smtClean="0"/>
              <a:t>上一章讲解了</a:t>
            </a:r>
            <a:r>
              <a:rPr lang="zh-CN" altLang="en-US" sz="2400" dirty="0"/>
              <a:t>期权希腊字母风险</a:t>
            </a:r>
            <a:r>
              <a:rPr lang="zh-CN" altLang="en-US" sz="2400" dirty="0" smtClean="0"/>
              <a:t>对冲的基本原理和计算。事实上，在多种期权之间也存在套利空间，譬如：</a:t>
            </a:r>
            <a:endParaRPr lang="en-US" sz="2400" dirty="0" smtClean="0"/>
          </a:p>
          <a:p>
            <a:pPr marL="285750" indent="-285750">
              <a:lnSpc>
                <a:spcPct val="120000"/>
              </a:lnSpc>
              <a:spcBef>
                <a:spcPts val="1200"/>
              </a:spcBef>
              <a:buFont typeface="Arial" panose="020B0604020202020204" pitchFamily="34" charset="0"/>
              <a:buChar char="•"/>
            </a:pPr>
            <a:r>
              <a:rPr sz="2400" dirty="0" smtClean="0"/>
              <a:t>期权风险对冲恒等式，又称期权平价关系，是指标的资产、欧式认购和认沽期权（有相同到期日和行权价）之间存在必然关系，具体平价公式如下：</a:t>
            </a:r>
          </a:p>
          <a:p>
            <a:pPr marL="285750" indent="-285750">
              <a:lnSpc>
                <a:spcPct val="120000"/>
              </a:lnSpc>
              <a:spcBef>
                <a:spcPts val="0"/>
              </a:spcBef>
              <a:buFont typeface="Arial" panose="020B0604020202020204" pitchFamily="34" charset="0"/>
              <a:buChar char="•"/>
            </a:pPr>
            <a:endParaRPr sz="2400" b="1" dirty="0" smtClean="0"/>
          </a:p>
          <a:p>
            <a:pPr marL="285750" indent="-285750">
              <a:lnSpc>
                <a:spcPct val="120000"/>
              </a:lnSpc>
              <a:spcBef>
                <a:spcPts val="0"/>
              </a:spcBef>
              <a:buFont typeface="Arial" panose="020B0604020202020204" pitchFamily="34" charset="0"/>
              <a:buChar char="•"/>
            </a:pPr>
            <a:endParaRPr sz="2400" b="1" dirty="0" smtClean="0"/>
          </a:p>
          <a:p>
            <a:pPr>
              <a:lnSpc>
                <a:spcPct val="120000"/>
              </a:lnSpc>
              <a:spcBef>
                <a:spcPts val="0"/>
              </a:spcBef>
              <a:buFont typeface="Arial" panose="020B0604020202020204" pitchFamily="34" charset="0"/>
            </a:pPr>
            <a:r>
              <a:rPr sz="2400" dirty="0" smtClean="0"/>
              <a:t>其中，</a:t>
            </a:r>
            <a:r>
              <a:rPr lang="en-US" sz="2400" dirty="0" smtClean="0"/>
              <a:t>     </a:t>
            </a:r>
            <a:r>
              <a:rPr sz="2400" dirty="0" smtClean="0"/>
              <a:t>、</a:t>
            </a:r>
            <a:r>
              <a:rPr lang="en-US" sz="2400" dirty="0" smtClean="0"/>
              <a:t>        </a:t>
            </a:r>
            <a:r>
              <a:rPr sz="2400" dirty="0" err="1" smtClean="0"/>
              <a:t>分别表示到期日为</a:t>
            </a:r>
            <a:r>
              <a:rPr lang="en-US" sz="2400" dirty="0" smtClean="0"/>
              <a:t> </a:t>
            </a:r>
            <a:r>
              <a:rPr lang="en-US" sz="2400" i="1" dirty="0" err="1" smtClean="0">
                <a:latin typeface="Times" pitchFamily="18" charset="0"/>
              </a:rPr>
              <a:t>T</a:t>
            </a:r>
            <a:r>
              <a:rPr sz="2400" dirty="0" err="1" smtClean="0"/>
              <a:t>，行权价为</a:t>
            </a:r>
            <a:r>
              <a:rPr lang="en-US" sz="2400" i="1" dirty="0" err="1" smtClean="0">
                <a:latin typeface="Times" pitchFamily="18" charset="0"/>
              </a:rPr>
              <a:t>K</a:t>
            </a:r>
            <a:r>
              <a:rPr sz="2400" dirty="0" err="1" smtClean="0"/>
              <a:t>的欧式认购、认沽期权的价格</a:t>
            </a:r>
            <a:r>
              <a:rPr lang="zh-CN" altLang="en-US" sz="2400" dirty="0" smtClean="0"/>
              <a:t>，</a:t>
            </a:r>
            <a:r>
              <a:rPr lang="en-US" altLang="zh-CN" sz="2400" i="1" dirty="0" err="1" smtClean="0">
                <a:latin typeface="Times" pitchFamily="18" charset="0"/>
              </a:rPr>
              <a:t>r</a:t>
            </a:r>
            <a:r>
              <a:rPr sz="2400" dirty="0" err="1" smtClean="0"/>
              <a:t>代表无风险利率</a:t>
            </a:r>
            <a:r>
              <a:rPr sz="2400" dirty="0" smtClean="0"/>
              <a:t>，</a:t>
            </a:r>
            <a:r>
              <a:rPr lang="en-US" sz="2400" dirty="0" smtClean="0"/>
              <a:t>      </a:t>
            </a:r>
            <a:r>
              <a:rPr sz="2400" dirty="0" smtClean="0"/>
              <a:t>表示标的的股价。对冲恒等式的成立需要满足以下条件：</a:t>
            </a:r>
          </a:p>
          <a:p>
            <a:pPr marL="285750" indent="-285750">
              <a:lnSpc>
                <a:spcPct val="140000"/>
              </a:lnSpc>
              <a:spcBef>
                <a:spcPts val="1200"/>
              </a:spcBef>
              <a:buFont typeface="Wingdings" pitchFamily="2" charset="2"/>
              <a:buChar char="Ø"/>
            </a:pPr>
            <a:r>
              <a:rPr lang="zh-CN" altLang="en-US" sz="1800" dirty="0" smtClean="0"/>
              <a:t>第一，</a:t>
            </a:r>
            <a:r>
              <a:rPr sz="1800" dirty="0" err="1" smtClean="0"/>
              <a:t>市场不存在套利机会</a:t>
            </a:r>
            <a:r>
              <a:rPr sz="1800" dirty="0" smtClean="0"/>
              <a:t>；</a:t>
            </a:r>
          </a:p>
          <a:p>
            <a:pPr marL="285750" indent="-285750">
              <a:lnSpc>
                <a:spcPct val="140000"/>
              </a:lnSpc>
              <a:spcBef>
                <a:spcPts val="0"/>
              </a:spcBef>
              <a:buFont typeface="Wingdings" pitchFamily="2" charset="2"/>
              <a:buChar char="Ø"/>
            </a:pPr>
            <a:r>
              <a:rPr lang="zh-CN" altLang="en-US" sz="1800" dirty="0" smtClean="0"/>
              <a:t>第二，</a:t>
            </a:r>
            <a:r>
              <a:rPr sz="1800" dirty="0" err="1" smtClean="0"/>
              <a:t>交易费用为零</a:t>
            </a:r>
            <a:r>
              <a:rPr sz="1800" dirty="0" smtClean="0"/>
              <a:t>；</a:t>
            </a:r>
          </a:p>
          <a:p>
            <a:pPr marL="285750" indent="-285750">
              <a:lnSpc>
                <a:spcPct val="140000"/>
              </a:lnSpc>
              <a:spcBef>
                <a:spcPts val="0"/>
              </a:spcBef>
              <a:buFont typeface="Wingdings" pitchFamily="2" charset="2"/>
              <a:buChar char="Ø"/>
            </a:pPr>
            <a:r>
              <a:rPr lang="zh-CN" altLang="en-US" sz="1800" dirty="0" smtClean="0"/>
              <a:t>第三，</a:t>
            </a:r>
            <a:r>
              <a:rPr sz="1800" dirty="0" err="1" smtClean="0"/>
              <a:t>可以自由买空卖空</a:t>
            </a:r>
            <a:r>
              <a:rPr sz="1800" dirty="0" smtClean="0"/>
              <a:t>；</a:t>
            </a:r>
          </a:p>
          <a:p>
            <a:pPr marL="285750" indent="-285750">
              <a:lnSpc>
                <a:spcPct val="140000"/>
              </a:lnSpc>
              <a:spcBef>
                <a:spcPts val="0"/>
              </a:spcBef>
              <a:buFont typeface="Wingdings" pitchFamily="2" charset="2"/>
              <a:buChar char="Ø"/>
            </a:pPr>
            <a:r>
              <a:rPr lang="zh-CN" altLang="en-US" sz="1800" dirty="0" smtClean="0"/>
              <a:t>第四，</a:t>
            </a:r>
            <a:r>
              <a:rPr sz="1800" dirty="0" err="1" smtClean="0"/>
              <a:t>具有固定的无风险利率，且投资者可以按无风险利率自由借贷</a:t>
            </a:r>
            <a:r>
              <a:rPr sz="1800" dirty="0" smtClean="0"/>
              <a:t>；</a:t>
            </a:r>
          </a:p>
          <a:p>
            <a:pPr marL="285750" indent="-285750">
              <a:lnSpc>
                <a:spcPct val="140000"/>
              </a:lnSpc>
              <a:spcBef>
                <a:spcPts val="0"/>
              </a:spcBef>
              <a:buFont typeface="Wingdings" pitchFamily="2" charset="2"/>
              <a:buChar char="Ø"/>
            </a:pPr>
            <a:r>
              <a:rPr lang="zh-CN" altLang="en-US" sz="1800" dirty="0" smtClean="0"/>
              <a:t>第五，</a:t>
            </a:r>
            <a:r>
              <a:rPr sz="1800" dirty="0" err="1" smtClean="0"/>
              <a:t>在期权到期日前，股票没有支付红利</a:t>
            </a:r>
            <a:r>
              <a:rPr sz="1800" dirty="0" smtClean="0"/>
              <a:t>。</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50"/>
          <p:cNvGraphicFramePr>
            <a:graphicFrameLocks noChangeAspect="1"/>
          </p:cNvGraphicFramePr>
          <p:nvPr>
            <p:extLst>
              <p:ext uri="{D42A27DB-BD31-4B8C-83A1-F6EECF244321}">
                <p14:modId xmlns:p14="http://schemas.microsoft.com/office/powerpoint/2010/main" val="2076862002"/>
              </p:ext>
            </p:extLst>
          </p:nvPr>
        </p:nvGraphicFramePr>
        <p:xfrm>
          <a:off x="4005387" y="2682475"/>
          <a:ext cx="3523615" cy="639445"/>
        </p:xfrm>
        <a:graphic>
          <a:graphicData uri="http://schemas.openxmlformats.org/presentationml/2006/ole">
            <mc:AlternateContent xmlns:mc="http://schemas.openxmlformats.org/markup-compatibility/2006">
              <mc:Choice xmlns:v="urn:schemas-microsoft-com:vml" Requires="v">
                <p:oleObj spid="_x0000_s59628" r:id="rId3" imgW="1358900" imgH="241300" progId="Equation.DSMT4">
                  <p:embed/>
                </p:oleObj>
              </mc:Choice>
              <mc:Fallback>
                <p:oleObj r:id="rId3" imgW="1358900" imgH="241300" progId="Equation.DSMT4">
                  <p:embed/>
                  <p:pic>
                    <p:nvPicPr>
                      <p:cNvPr id="0" name=""/>
                      <p:cNvPicPr/>
                      <p:nvPr/>
                    </p:nvPicPr>
                    <p:blipFill>
                      <a:blip r:embed="rId4"/>
                      <a:stretch>
                        <a:fillRect/>
                      </a:stretch>
                    </p:blipFill>
                    <p:spPr>
                      <a:xfrm>
                        <a:off x="4005387" y="2682475"/>
                        <a:ext cx="3523615" cy="639445"/>
                      </a:xfrm>
                      <a:prstGeom prst="rect">
                        <a:avLst/>
                      </a:prstGeom>
                      <a:noFill/>
                      <a:ln w="9525">
                        <a:noFill/>
                        <a:miter/>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61000916"/>
              </p:ext>
            </p:extLst>
          </p:nvPr>
        </p:nvGraphicFramePr>
        <p:xfrm>
          <a:off x="1269083" y="3539926"/>
          <a:ext cx="461963" cy="465138"/>
        </p:xfrm>
        <a:graphic>
          <a:graphicData uri="http://schemas.openxmlformats.org/presentationml/2006/ole">
            <mc:AlternateContent xmlns:mc="http://schemas.openxmlformats.org/markup-compatibility/2006">
              <mc:Choice xmlns:v="urn:schemas-microsoft-com:vml" Requires="v">
                <p:oleObj spid="_x0000_s59629" name="Equation" r:id="rId5" imgW="177480" imgH="228600" progId="Equation.DSMT4">
                  <p:embed/>
                </p:oleObj>
              </mc:Choice>
              <mc:Fallback>
                <p:oleObj name="Equation" r:id="rId5" imgW="177480" imgH="228600" progId="Equation.DSMT4">
                  <p:embed/>
                  <p:pic>
                    <p:nvPicPr>
                      <p:cNvPr id="0" name="Object 3"/>
                      <p:cNvPicPr>
                        <a:picLocks noChangeAspect="1" noChangeArrowheads="1"/>
                      </p:cNvPicPr>
                      <p:nvPr/>
                    </p:nvPicPr>
                    <p:blipFill>
                      <a:blip r:embed="rId6"/>
                      <a:srcRect/>
                      <a:stretch>
                        <a:fillRect/>
                      </a:stretch>
                    </p:blipFill>
                    <p:spPr bwMode="auto">
                      <a:xfrm>
                        <a:off x="1269083" y="3539926"/>
                        <a:ext cx="4619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059328436"/>
              </p:ext>
            </p:extLst>
          </p:nvPr>
        </p:nvGraphicFramePr>
        <p:xfrm>
          <a:off x="2166938" y="3539927"/>
          <a:ext cx="395287" cy="465137"/>
        </p:xfrm>
        <a:graphic>
          <a:graphicData uri="http://schemas.openxmlformats.org/presentationml/2006/ole">
            <mc:AlternateContent xmlns:mc="http://schemas.openxmlformats.org/markup-compatibility/2006">
              <mc:Choice xmlns:v="urn:schemas-microsoft-com:vml" Requires="v">
                <p:oleObj spid="_x0000_s59630" name="Equation" r:id="rId7" imgW="152280" imgH="228600" progId="Equation.DSMT4">
                  <p:embed/>
                </p:oleObj>
              </mc:Choice>
              <mc:Fallback>
                <p:oleObj name="Equation" r:id="rId7" imgW="152280" imgH="228600" progId="Equation.DSMT4">
                  <p:embed/>
                  <p:pic>
                    <p:nvPicPr>
                      <p:cNvPr id="0" name="对象 3"/>
                      <p:cNvPicPr>
                        <a:picLocks noChangeAspect="1" noChangeArrowheads="1"/>
                      </p:cNvPicPr>
                      <p:nvPr/>
                    </p:nvPicPr>
                    <p:blipFill>
                      <a:blip r:embed="rId8"/>
                      <a:srcRect/>
                      <a:stretch>
                        <a:fillRect/>
                      </a:stretch>
                    </p:blipFill>
                    <p:spPr bwMode="auto">
                      <a:xfrm>
                        <a:off x="2166938" y="3539927"/>
                        <a:ext cx="3952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17534905"/>
              </p:ext>
            </p:extLst>
          </p:nvPr>
        </p:nvGraphicFramePr>
        <p:xfrm>
          <a:off x="2909888" y="3971975"/>
          <a:ext cx="427037" cy="465137"/>
        </p:xfrm>
        <a:graphic>
          <a:graphicData uri="http://schemas.openxmlformats.org/presentationml/2006/ole">
            <mc:AlternateContent xmlns:mc="http://schemas.openxmlformats.org/markup-compatibility/2006">
              <mc:Choice xmlns:v="urn:schemas-microsoft-com:vml" Requires="v">
                <p:oleObj spid="_x0000_s59631" name="Equation" r:id="rId9" imgW="164880" imgH="228600" progId="Equation.DSMT4">
                  <p:embed/>
                </p:oleObj>
              </mc:Choice>
              <mc:Fallback>
                <p:oleObj name="Equation" r:id="rId9" imgW="164880" imgH="228600" progId="Equation.DSMT4">
                  <p:embed/>
                  <p:pic>
                    <p:nvPicPr>
                      <p:cNvPr id="0" name="对象 6"/>
                      <p:cNvPicPr>
                        <a:picLocks noChangeAspect="1" noChangeArrowheads="1"/>
                      </p:cNvPicPr>
                      <p:nvPr/>
                    </p:nvPicPr>
                    <p:blipFill>
                      <a:blip r:embed="rId10"/>
                      <a:srcRect/>
                      <a:stretch>
                        <a:fillRect/>
                      </a:stretch>
                    </p:blipFill>
                    <p:spPr bwMode="auto">
                      <a:xfrm>
                        <a:off x="2909888" y="3971975"/>
                        <a:ext cx="4270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1106872"/>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54685"/>
            <a:ext cx="115721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10000"/>
              </a:lnSpc>
              <a:spcBef>
                <a:spcPts val="0"/>
              </a:spcBef>
              <a:buFont typeface="Arial" panose="020B0604020202020204" pitchFamily="34" charset="0"/>
              <a:buChar char="•"/>
            </a:pPr>
            <a:r>
              <a:rPr sz="2400" b="1" dirty="0" err="1" smtClean="0"/>
              <a:t>平价公式证明：</a:t>
            </a:r>
            <a:r>
              <a:rPr sz="2400" dirty="0" err="1" smtClean="0"/>
              <a:t>对于一个无股息股票的看涨期权与看跌期权的B-S-M定价公式为</a:t>
            </a:r>
            <a:r>
              <a:rPr sz="2400" dirty="0" smtClean="0"/>
              <a:t>：</a:t>
            </a:r>
          </a:p>
          <a:p>
            <a:pPr marL="285750" indent="-285750">
              <a:lnSpc>
                <a:spcPct val="110000"/>
              </a:lnSpc>
              <a:spcBef>
                <a:spcPts val="0"/>
              </a:spcBef>
              <a:buFont typeface="Arial" panose="020B0604020202020204" pitchFamily="34" charset="0"/>
              <a:buChar char="•"/>
            </a:pPr>
            <a:endParaRPr sz="2400" b="1" dirty="0" smtClean="0"/>
          </a:p>
          <a:p>
            <a:pPr>
              <a:lnSpc>
                <a:spcPct val="110000"/>
              </a:lnSpc>
              <a:spcBef>
                <a:spcPts val="0"/>
              </a:spcBef>
              <a:buFont typeface="Arial" panose="020B0604020202020204" pitchFamily="34" charset="0"/>
            </a:pPr>
            <a:r>
              <a:rPr lang="zh-CN" sz="2400" dirty="0" smtClean="0"/>
              <a:t>且：</a:t>
            </a:r>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en-US" altLang="zh-CN" sz="2400" dirty="0" smtClean="0"/>
          </a:p>
          <a:p>
            <a:pPr>
              <a:lnSpc>
                <a:spcPct val="110000"/>
              </a:lnSpc>
              <a:spcBef>
                <a:spcPts val="0"/>
              </a:spcBef>
              <a:buFont typeface="Arial" panose="020B0604020202020204" pitchFamily="34" charset="0"/>
            </a:pPr>
            <a:r>
              <a:rPr lang="zh-CN" sz="2400" dirty="0" smtClean="0"/>
              <a:t>可得：</a:t>
            </a:r>
          </a:p>
          <a:p>
            <a:pPr marL="342900" indent="-342900">
              <a:lnSpc>
                <a:spcPct val="110000"/>
              </a:lnSpc>
              <a:spcBef>
                <a:spcPts val="1200"/>
              </a:spcBef>
              <a:buFont typeface="Wingdings" pitchFamily="2" charset="2"/>
              <a:buChar char="Ø"/>
            </a:pPr>
            <a:r>
              <a:rPr sz="24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43"/>
          <p:cNvGraphicFramePr>
            <a:graphicFrameLocks noChangeAspect="1"/>
          </p:cNvGraphicFramePr>
          <p:nvPr>
            <p:extLst>
              <p:ext uri="{D42A27DB-BD31-4B8C-83A1-F6EECF244321}">
                <p14:modId xmlns:p14="http://schemas.microsoft.com/office/powerpoint/2010/main" val="1569834268"/>
              </p:ext>
            </p:extLst>
          </p:nvPr>
        </p:nvGraphicFramePr>
        <p:xfrm>
          <a:off x="3717355" y="1124744"/>
          <a:ext cx="3742690" cy="508000"/>
        </p:xfrm>
        <a:graphic>
          <a:graphicData uri="http://schemas.openxmlformats.org/presentationml/2006/ole">
            <mc:AlternateContent xmlns:mc="http://schemas.openxmlformats.org/markup-compatibility/2006">
              <mc:Choice xmlns:v="urn:schemas-microsoft-com:vml" Requires="v">
                <p:oleObj spid="_x0000_s60571" r:id="rId3" imgW="1816100" imgH="241300" progId="Equation.DSMT4">
                  <p:embed/>
                </p:oleObj>
              </mc:Choice>
              <mc:Fallback>
                <p:oleObj r:id="rId3" imgW="1816100" imgH="241300" progId="Equation.DSMT4">
                  <p:embed/>
                  <p:pic>
                    <p:nvPicPr>
                      <p:cNvPr id="0" name=""/>
                      <p:cNvPicPr/>
                      <p:nvPr/>
                    </p:nvPicPr>
                    <p:blipFill>
                      <a:blip r:embed="rId4"/>
                      <a:stretch>
                        <a:fillRect/>
                      </a:stretch>
                    </p:blipFill>
                    <p:spPr>
                      <a:xfrm>
                        <a:off x="3717355" y="1124744"/>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extLst>
              <p:ext uri="{D42A27DB-BD31-4B8C-83A1-F6EECF244321}">
                <p14:modId xmlns:p14="http://schemas.microsoft.com/office/powerpoint/2010/main" val="2296402062"/>
              </p:ext>
            </p:extLst>
          </p:nvPr>
        </p:nvGraphicFramePr>
        <p:xfrm>
          <a:off x="3645347" y="1700808"/>
          <a:ext cx="4797425" cy="1859280"/>
        </p:xfrm>
        <a:graphic>
          <a:graphicData uri="http://schemas.openxmlformats.org/presentationml/2006/ole">
            <mc:AlternateContent xmlns:mc="http://schemas.openxmlformats.org/markup-compatibility/2006">
              <mc:Choice xmlns:v="urn:schemas-microsoft-com:vml" Requires="v">
                <p:oleObj spid="_x0000_s60572" r:id="rId5" imgW="2590800" imgH="990600" progId="Equation.DSMT4">
                  <p:embed/>
                </p:oleObj>
              </mc:Choice>
              <mc:Fallback>
                <p:oleObj r:id="rId5" imgW="2590800" imgH="990600" progId="Equation.DSMT4">
                  <p:embed/>
                  <p:pic>
                    <p:nvPicPr>
                      <p:cNvPr id="0" name=""/>
                      <p:cNvPicPr/>
                      <p:nvPr/>
                    </p:nvPicPr>
                    <p:blipFill>
                      <a:blip r:embed="rId6"/>
                      <a:stretch>
                        <a:fillRect/>
                      </a:stretch>
                    </p:blipFill>
                    <p:spPr>
                      <a:xfrm>
                        <a:off x="3645347" y="1700808"/>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extLst>
              <p:ext uri="{D42A27DB-BD31-4B8C-83A1-F6EECF244321}">
                <p14:modId xmlns:p14="http://schemas.microsoft.com/office/powerpoint/2010/main" val="2739639098"/>
              </p:ext>
            </p:extLst>
          </p:nvPr>
        </p:nvGraphicFramePr>
        <p:xfrm>
          <a:off x="4077395" y="3789040"/>
          <a:ext cx="2824480" cy="512445"/>
        </p:xfrm>
        <a:graphic>
          <a:graphicData uri="http://schemas.openxmlformats.org/presentationml/2006/ole">
            <mc:AlternateContent xmlns:mc="http://schemas.openxmlformats.org/markup-compatibility/2006">
              <mc:Choice xmlns:v="urn:schemas-microsoft-com:vml" Requires="v">
                <p:oleObj spid="_x0000_s60573" r:id="rId7" imgW="1358900" imgH="241300" progId="Equation.DSMT4">
                  <p:embed/>
                </p:oleObj>
              </mc:Choice>
              <mc:Fallback>
                <p:oleObj r:id="rId7" imgW="1358900" imgH="241300" progId="Equation.DSMT4">
                  <p:embed/>
                  <p:pic>
                    <p:nvPicPr>
                      <p:cNvPr id="0" name=""/>
                      <p:cNvPicPr/>
                      <p:nvPr/>
                    </p:nvPicPr>
                    <p:blipFill>
                      <a:blip r:embed="rId8"/>
                      <a:stretch>
                        <a:fillRect/>
                      </a:stretch>
                    </p:blipFill>
                    <p:spPr>
                      <a:xfrm>
                        <a:off x="4077395" y="3789040"/>
                        <a:ext cx="2824480" cy="51244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777703225"/>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2172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二、期权</a:t>
            </a:r>
            <a:r>
              <a:rPr kumimoji="0" lang="zh-CN" altLang="en-US" sz="5400" b="1" dirty="0">
                <a:solidFill>
                  <a:schemeClr val="bg1"/>
                </a:solidFill>
                <a:latin typeface="微软雅黑" panose="020B0503020204020204" pitchFamily="34" charset="-122"/>
                <a:ea typeface="微软雅黑" panose="020B0503020204020204" pitchFamily="34" charset="-122"/>
              </a:rPr>
              <a:t>平价公式套利策略</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3573106"/>
      </p:ext>
    </p:extLst>
  </p:cSld>
  <p:clrMapOvr>
    <a:masterClrMapping/>
  </p:clrMapOvr>
  <p:transition spd="slow" advClick="0" advTm="334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73729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背景介绍</a:t>
            </a:r>
            <a:endParaRPr 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Wingdings" pitchFamily="2" charset="2"/>
              <a:buChar char="Ø"/>
            </a:pPr>
            <a:r>
              <a:rPr sz="2400" dirty="0" err="1"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a:t>
            </a:r>
            <a:r>
              <a:rPr lang="zh-CN" altLang="en-US" sz="2400" dirty="0" smtClean="0">
                <a:latin typeface="Times New Roman" panose="02020603050405020304" pitchFamily="18" charset="0"/>
                <a:cs typeface="Times New Roman" panose="02020603050405020304" pitchFamily="18" charset="0"/>
              </a:rPr>
              <a:t>效率</a:t>
            </a:r>
            <a:r>
              <a:rPr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2400" dirty="0" smtClean="0">
                <a:latin typeface="Times New Roman" panose="02020603050405020304" pitchFamily="18" charset="0"/>
                <a:cs typeface="Times New Roman" panose="02020603050405020304" pitchFamily="18" charset="0"/>
              </a:rPr>
              <a:t>实践中，因为期权定价敏感高效，在高杠杆和高时间成本效应下，更聚焦标的中短期走势，因此期权交易者应把主要决策权重立足中短线研判周期上。</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2400" dirty="0" smtClean="0">
                <a:latin typeface="Times New Roman" panose="02020603050405020304" pitchFamily="18" charset="0"/>
                <a:cs typeface="Times New Roman" panose="02020603050405020304" pitchFamily="18" charset="0"/>
              </a:rPr>
              <a:t>目前在交易的场内股票期权标的只有50ETF（代码：510050）。50ETF是上证50指数的被动式跟踪基金，采取完全复制方式，追求完全的收益与风险特征，50ETF是上证50指数的实体形式。</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lang="zh-CN" altLang="en-US" sz="2400" dirty="0" smtClean="0">
                <a:latin typeface="Times New Roman" panose="02020603050405020304" pitchFamily="18" charset="0"/>
                <a:cs typeface="Times New Roman" panose="02020603050405020304" pitchFamily="18" charset="0"/>
              </a:rPr>
              <a:t>本节</a:t>
            </a:r>
            <a:r>
              <a:rPr sz="2400" dirty="0" smtClean="0">
                <a:latin typeface="Times New Roman" panose="02020603050405020304" pitchFamily="18" charset="0"/>
                <a:cs typeface="Times New Roman" panose="02020603050405020304" pitchFamily="18" charset="0"/>
              </a:rPr>
              <a:t>从欧式期权平价关系出发，介绍平价公式套利原理，并以50ETF为交易对象，介绍期权平价公式套利实现方案。</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spTree>
    <p:extLst>
      <p:ext uri="{BB962C8B-B14F-4D97-AF65-F5344CB8AC3E}">
        <p14:creationId xmlns:p14="http://schemas.microsoft.com/office/powerpoint/2010/main" val="166515186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套利原理</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8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时，即Spread</a:t>
            </a:r>
            <a:r>
              <a:rPr lang="en-US" sz="1600" smtClean="0">
                <a:latin typeface="Times New Roman" panose="02020603050405020304" pitchFamily="18" charset="0"/>
                <a:cs typeface="Times New Roman" panose="02020603050405020304" pitchFamily="18" charset="0"/>
              </a:rPr>
              <a:t>&gt;</a:t>
            </a:r>
            <a:r>
              <a:rPr sz="1600" smtClean="0">
                <a:latin typeface="Times New Roman" panose="02020603050405020304" pitchFamily="18" charset="0"/>
                <a:cs typeface="Times New Roman" panose="02020603050405020304" pitchFamily="18" charset="0"/>
              </a:rPr>
              <a:t>0</a:t>
            </a:r>
            <a:r>
              <a:rPr sz="1600" dirty="0" smtClean="0">
                <a:latin typeface="Times New Roman" panose="02020603050405020304" pitchFamily="18" charset="0"/>
                <a:cs typeface="Times New Roman" panose="02020603050405020304" pitchFamily="18" charset="0"/>
              </a:rPr>
              <a:t>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和现货，获得</a:t>
            </a:r>
            <a:r>
              <a:rPr lang="zh-CN" altLang="en-US" sz="1600" dirty="0" smtClean="0">
                <a:latin typeface="Times New Roman" panose="02020603050405020304" pitchFamily="18" charset="0"/>
                <a:cs typeface="Times New Roman" panose="02020603050405020304" pitchFamily="18" charset="0"/>
              </a:rPr>
              <a:t>套利</a:t>
            </a:r>
            <a:r>
              <a:rPr sz="1600" dirty="0" err="1" smtClean="0">
                <a:latin typeface="Times New Roman" panose="02020603050405020304" pitchFamily="18" charset="0"/>
                <a:cs typeface="Times New Roman" panose="02020603050405020304" pitchFamily="18" charset="0"/>
              </a:rPr>
              <a:t>收益</a:t>
            </a:r>
            <a:r>
              <a:rPr sz="1600" dirty="0" smtClean="0">
                <a:latin typeface="Times New Roman" panose="02020603050405020304" pitchFamily="18" charset="0"/>
                <a:cs typeface="Times New Roman" panose="02020603050405020304" pitchFamily="18" charset="0"/>
              </a:rPr>
              <a:t>：</a:t>
            </a:r>
          </a:p>
          <a:p>
            <a:pPr latinLnBrk="0">
              <a:lnSpc>
                <a:spcPct val="150000"/>
              </a:lnSpc>
              <a:spcBef>
                <a:spcPts val="120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和融券卖出现货，现金无风险投资，持有到期并交割还券，获得</a:t>
            </a:r>
            <a:r>
              <a:rPr lang="zh-CN" altLang="en-US" sz="1600" dirty="0">
                <a:latin typeface="Times New Roman" panose="02020603050405020304" pitchFamily="18" charset="0"/>
                <a:cs typeface="Times New Roman" panose="02020603050405020304" pitchFamily="18" charset="0"/>
              </a:rPr>
              <a:t>套利</a:t>
            </a:r>
            <a:r>
              <a:rPr sz="1600" dirty="0" err="1" smtClean="0">
                <a:latin typeface="Times New Roman" panose="02020603050405020304" pitchFamily="18" charset="0"/>
                <a:cs typeface="Times New Roman" panose="02020603050405020304" pitchFamily="18" charset="0"/>
              </a:rPr>
              <a:t>收益</a:t>
            </a:r>
            <a:r>
              <a:rPr sz="1600" dirty="0" smtClean="0">
                <a:latin typeface="Times New Roman" panose="02020603050405020304" pitchFamily="18" charset="0"/>
                <a:cs typeface="Times New Roman" panose="02020603050405020304" pitchFamily="18" charset="0"/>
              </a:rPr>
              <a:t>：</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120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40"/>
          <p:cNvGraphicFramePr>
            <a:graphicFrameLocks noChangeAspect="1"/>
          </p:cNvGraphicFramePr>
          <p:nvPr>
            <p:extLst>
              <p:ext uri="{D42A27DB-BD31-4B8C-83A1-F6EECF244321}">
                <p14:modId xmlns:p14="http://schemas.microsoft.com/office/powerpoint/2010/main" val="1807093029"/>
              </p:ext>
            </p:extLst>
          </p:nvPr>
        </p:nvGraphicFramePr>
        <p:xfrm>
          <a:off x="3933379" y="1484784"/>
          <a:ext cx="2715895" cy="492760"/>
        </p:xfrm>
        <a:graphic>
          <a:graphicData uri="http://schemas.openxmlformats.org/presentationml/2006/ole">
            <mc:AlternateContent xmlns:mc="http://schemas.openxmlformats.org/markup-compatibility/2006">
              <mc:Choice xmlns:v="urn:schemas-microsoft-com:vml" Requires="v">
                <p:oleObj spid="_x0000_s61949" r:id="rId3" imgW="1358900" imgH="241300" progId="Equation.DSMT4">
                  <p:embed/>
                </p:oleObj>
              </mc:Choice>
              <mc:Fallback>
                <p:oleObj r:id="rId3" imgW="1358900" imgH="241300" progId="Equation.DSMT4">
                  <p:embed/>
                  <p:pic>
                    <p:nvPicPr>
                      <p:cNvPr id="0" name=""/>
                      <p:cNvPicPr/>
                      <p:nvPr/>
                    </p:nvPicPr>
                    <p:blipFill>
                      <a:blip r:embed="rId4"/>
                      <a:stretch>
                        <a:fillRect/>
                      </a:stretch>
                    </p:blipFill>
                    <p:spPr>
                      <a:xfrm>
                        <a:off x="3933379" y="1484784"/>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extLst>
              <p:ext uri="{D42A27DB-BD31-4B8C-83A1-F6EECF244321}">
                <p14:modId xmlns:p14="http://schemas.microsoft.com/office/powerpoint/2010/main" val="206181985"/>
              </p:ext>
            </p:extLst>
          </p:nvPr>
        </p:nvGraphicFramePr>
        <p:xfrm>
          <a:off x="3418522" y="2852936"/>
          <a:ext cx="4256405" cy="546735"/>
        </p:xfrm>
        <a:graphic>
          <a:graphicData uri="http://schemas.openxmlformats.org/presentationml/2006/ole">
            <mc:AlternateContent xmlns:mc="http://schemas.openxmlformats.org/markup-compatibility/2006">
              <mc:Choice xmlns:v="urn:schemas-microsoft-com:vml" Requires="v">
                <p:oleObj spid="_x0000_s61950" r:id="rId5" imgW="1917065" imgH="241300" progId="Equation.DSMT4">
                  <p:embed/>
                </p:oleObj>
              </mc:Choice>
              <mc:Fallback>
                <p:oleObj r:id="rId5" imgW="1917065" imgH="241300" progId="Equation.DSMT4">
                  <p:embed/>
                  <p:pic>
                    <p:nvPicPr>
                      <p:cNvPr id="0" name=""/>
                      <p:cNvPicPr/>
                      <p:nvPr/>
                    </p:nvPicPr>
                    <p:blipFill>
                      <a:blip r:embed="rId6"/>
                      <a:stretch>
                        <a:fillRect/>
                      </a:stretch>
                    </p:blipFill>
                    <p:spPr>
                      <a:xfrm>
                        <a:off x="3418522" y="2852936"/>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extLst>
              <p:ext uri="{D42A27DB-BD31-4B8C-83A1-F6EECF244321}">
                <p14:modId xmlns:p14="http://schemas.microsoft.com/office/powerpoint/2010/main" val="1448230804"/>
              </p:ext>
            </p:extLst>
          </p:nvPr>
        </p:nvGraphicFramePr>
        <p:xfrm>
          <a:off x="3894137" y="3933056"/>
          <a:ext cx="3305175" cy="474345"/>
        </p:xfrm>
        <a:graphic>
          <a:graphicData uri="http://schemas.openxmlformats.org/presentationml/2006/ole">
            <mc:AlternateContent xmlns:mc="http://schemas.openxmlformats.org/markup-compatibility/2006">
              <mc:Choice xmlns:v="urn:schemas-microsoft-com:vml" Requires="v">
                <p:oleObj spid="_x0000_s61951" r:id="rId7" imgW="1714500" imgH="241300" progId="Equation.DSMT4">
                  <p:embed/>
                </p:oleObj>
              </mc:Choice>
              <mc:Fallback>
                <p:oleObj r:id="rId7" imgW="1714500" imgH="241300" progId="Equation.DSMT4">
                  <p:embed/>
                  <p:pic>
                    <p:nvPicPr>
                      <p:cNvPr id="0" name=""/>
                      <p:cNvPicPr/>
                      <p:nvPr/>
                    </p:nvPicPr>
                    <p:blipFill>
                      <a:blip r:embed="rId8"/>
                      <a:stretch>
                        <a:fillRect/>
                      </a:stretch>
                    </p:blipFill>
                    <p:spPr>
                      <a:xfrm>
                        <a:off x="3894137" y="3933056"/>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extLst>
              <p:ext uri="{D42A27DB-BD31-4B8C-83A1-F6EECF244321}">
                <p14:modId xmlns:p14="http://schemas.microsoft.com/office/powerpoint/2010/main" val="3137924940"/>
              </p:ext>
            </p:extLst>
          </p:nvPr>
        </p:nvGraphicFramePr>
        <p:xfrm>
          <a:off x="1053059" y="3573016"/>
          <a:ext cx="2163445" cy="392430"/>
        </p:xfrm>
        <a:graphic>
          <a:graphicData uri="http://schemas.openxmlformats.org/presentationml/2006/ole">
            <mc:AlternateContent xmlns:mc="http://schemas.openxmlformats.org/markup-compatibility/2006">
              <mc:Choice xmlns:v="urn:schemas-microsoft-com:vml" Requires="v">
                <p:oleObj spid="_x0000_s61952" r:id="rId9" imgW="1358900" imgH="241300" progId="Equation.DSMT4">
                  <p:embed/>
                </p:oleObj>
              </mc:Choice>
              <mc:Fallback>
                <p:oleObj r:id="rId9" imgW="1358900" imgH="241300" progId="Equation.DSMT4">
                  <p:embed/>
                  <p:pic>
                    <p:nvPicPr>
                      <p:cNvPr id="0" name=""/>
                      <p:cNvPicPr/>
                      <p:nvPr/>
                    </p:nvPicPr>
                    <p:blipFill>
                      <a:blip r:embed="rId10"/>
                      <a:stretch>
                        <a:fillRect/>
                      </a:stretch>
                    </p:blipFill>
                    <p:spPr>
                      <a:xfrm>
                        <a:off x="1053059" y="3573016"/>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extLst>
              <p:ext uri="{D42A27DB-BD31-4B8C-83A1-F6EECF244321}">
                <p14:modId xmlns:p14="http://schemas.microsoft.com/office/powerpoint/2010/main" val="3496395153"/>
              </p:ext>
            </p:extLst>
          </p:nvPr>
        </p:nvGraphicFramePr>
        <p:xfrm>
          <a:off x="8109843" y="3645024"/>
          <a:ext cx="250190" cy="241935"/>
        </p:xfrm>
        <a:graphic>
          <a:graphicData uri="http://schemas.openxmlformats.org/presentationml/2006/ole">
            <mc:AlternateContent xmlns:mc="http://schemas.openxmlformats.org/markup-compatibility/2006">
              <mc:Choice xmlns:v="urn:schemas-microsoft-com:vml" Requires="v">
                <p:oleObj spid="_x0000_s61953" r:id="rId11" imgW="152400" imgH="177165" progId="Equation.DSMT4">
                  <p:embed/>
                </p:oleObj>
              </mc:Choice>
              <mc:Fallback>
                <p:oleObj r:id="rId11" imgW="152400" imgH="177165" progId="Equation.DSMT4">
                  <p:embed/>
                  <p:pic>
                    <p:nvPicPr>
                      <p:cNvPr id="0" name=""/>
                      <p:cNvPicPr/>
                      <p:nvPr/>
                    </p:nvPicPr>
                    <p:blipFill>
                      <a:blip r:embed="rId12"/>
                      <a:stretch>
                        <a:fillRect/>
                      </a:stretch>
                    </p:blipFill>
                    <p:spPr>
                      <a:xfrm>
                        <a:off x="8109843" y="3645024"/>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extLst>
              <p:ext uri="{D42A27DB-BD31-4B8C-83A1-F6EECF244321}">
                <p14:modId xmlns:p14="http://schemas.microsoft.com/office/powerpoint/2010/main" val="1161399558"/>
              </p:ext>
            </p:extLst>
          </p:nvPr>
        </p:nvGraphicFramePr>
        <p:xfrm>
          <a:off x="9694019" y="3645024"/>
          <a:ext cx="250190" cy="226060"/>
        </p:xfrm>
        <a:graphic>
          <a:graphicData uri="http://schemas.openxmlformats.org/presentationml/2006/ole">
            <mc:AlternateContent xmlns:mc="http://schemas.openxmlformats.org/markup-compatibility/2006">
              <mc:Choice xmlns:v="urn:schemas-microsoft-com:vml" Requires="v">
                <p:oleObj spid="_x0000_s61954" r:id="rId13" imgW="152400" imgH="165100" progId="Equation.DSMT4">
                  <p:embed/>
                </p:oleObj>
              </mc:Choice>
              <mc:Fallback>
                <p:oleObj r:id="rId13" imgW="152400" imgH="165100" progId="Equation.DSMT4">
                  <p:embed/>
                  <p:pic>
                    <p:nvPicPr>
                      <p:cNvPr id="0" name=""/>
                      <p:cNvPicPr/>
                      <p:nvPr/>
                    </p:nvPicPr>
                    <p:blipFill>
                      <a:blip r:embed="rId14"/>
                      <a:stretch>
                        <a:fillRect/>
                      </a:stretch>
                    </p:blipFill>
                    <p:spPr>
                      <a:xfrm>
                        <a:off x="9694019" y="3645024"/>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extLst>
              <p:ext uri="{D42A27DB-BD31-4B8C-83A1-F6EECF244321}">
                <p14:modId xmlns:p14="http://schemas.microsoft.com/office/powerpoint/2010/main" val="3999652178"/>
              </p:ext>
            </p:extLst>
          </p:nvPr>
        </p:nvGraphicFramePr>
        <p:xfrm>
          <a:off x="3812540" y="5229200"/>
          <a:ext cx="3468370" cy="487680"/>
        </p:xfrm>
        <a:graphic>
          <a:graphicData uri="http://schemas.openxmlformats.org/presentationml/2006/ole">
            <mc:AlternateContent xmlns:mc="http://schemas.openxmlformats.org/markup-compatibility/2006">
              <mc:Choice xmlns:v="urn:schemas-microsoft-com:vml" Requires="v">
                <p:oleObj spid="_x0000_s61955" r:id="rId15" imgW="1752600" imgH="241300" progId="Equation.DSMT4">
                  <p:embed/>
                </p:oleObj>
              </mc:Choice>
              <mc:Fallback>
                <p:oleObj r:id="rId15" imgW="1752600" imgH="241300" progId="Equation.DSMT4">
                  <p:embed/>
                  <p:pic>
                    <p:nvPicPr>
                      <p:cNvPr id="0" name=""/>
                      <p:cNvPicPr/>
                      <p:nvPr/>
                    </p:nvPicPr>
                    <p:blipFill>
                      <a:blip r:embed="rId16"/>
                      <a:stretch>
                        <a:fillRect/>
                      </a:stretch>
                    </p:blipFill>
                    <p:spPr>
                      <a:xfrm>
                        <a:off x="3812540" y="522920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extLst>
              <p:ext uri="{D42A27DB-BD31-4B8C-83A1-F6EECF244321}">
                <p14:modId xmlns:p14="http://schemas.microsoft.com/office/powerpoint/2010/main" val="2745884168"/>
              </p:ext>
            </p:extLst>
          </p:nvPr>
        </p:nvGraphicFramePr>
        <p:xfrm>
          <a:off x="1053059" y="4437112"/>
          <a:ext cx="2163445" cy="392430"/>
        </p:xfrm>
        <a:graphic>
          <a:graphicData uri="http://schemas.openxmlformats.org/presentationml/2006/ole">
            <mc:AlternateContent xmlns:mc="http://schemas.openxmlformats.org/markup-compatibility/2006">
              <mc:Choice xmlns:v="urn:schemas-microsoft-com:vml" Requires="v">
                <p:oleObj spid="_x0000_s61956" r:id="rId17" imgW="1358900" imgH="241300" progId="Equation.DSMT4">
                  <p:embed/>
                </p:oleObj>
              </mc:Choice>
              <mc:Fallback>
                <p:oleObj r:id="rId17" imgW="1358900" imgH="241300" progId="Equation.DSMT4">
                  <p:embed/>
                  <p:pic>
                    <p:nvPicPr>
                      <p:cNvPr id="0" name=""/>
                      <p:cNvPicPr/>
                      <p:nvPr/>
                    </p:nvPicPr>
                    <p:blipFill>
                      <a:blip r:embed="rId18"/>
                      <a:stretch>
                        <a:fillRect/>
                      </a:stretch>
                    </p:blipFill>
                    <p:spPr>
                      <a:xfrm>
                        <a:off x="1053059" y="4437112"/>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61957" r:id="rId19" imgW="152400" imgH="177165" progId="Equation.DSMT4">
                  <p:embed/>
                </p:oleObj>
              </mc:Choice>
              <mc:Fallback>
                <p:oleObj r:id="rId19" imgW="152400" imgH="177165" progId="Equation.DSMT4">
                  <p:embed/>
                  <p:pic>
                    <p:nvPicPr>
                      <p:cNvPr id="0" name=""/>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61958" r:id="rId20" imgW="152400" imgH="165100" progId="Equation.DSMT4">
                  <p:embed/>
                </p:oleObj>
              </mc:Choice>
              <mc:Fallback>
                <p:oleObj r:id="rId20" imgW="152400" imgH="165100" progId="Equation.DSMT4">
                  <p:embed/>
                  <p:pic>
                    <p:nvPicPr>
                      <p:cNvPr id="0" name=""/>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46159881"/>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a:t>
            </a:r>
            <a:r>
              <a:rPr lang="zh-CN" altLang="en-US" sz="1800" dirty="0" smtClean="0">
                <a:latin typeface="Times New Roman" panose="02020603050405020304" pitchFamily="18" charset="0"/>
                <a:cs typeface="Times New Roman" panose="02020603050405020304" pitchFamily="18" charset="0"/>
              </a:rPr>
              <a:t>自</a:t>
            </a:r>
            <a:r>
              <a:rPr sz="1800" dirty="0" smtClean="0">
                <a:latin typeface="Times New Roman" panose="02020603050405020304" pitchFamily="18" charset="0"/>
                <a:cs typeface="Times New Roman" panose="02020603050405020304" pitchFamily="18" charset="0"/>
              </a:rPr>
              <a:t>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3" name="表格 22"/>
          <p:cNvGraphicFramePr/>
          <p:nvPr>
            <p:custDataLst>
              <p:tags r:id="rId1"/>
            </p:custDataLst>
            <p:extLst>
              <p:ext uri="{D42A27DB-BD31-4B8C-83A1-F6EECF244321}">
                <p14:modId xmlns:p14="http://schemas.microsoft.com/office/powerpoint/2010/main" val="326910806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dirty="0">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10元/张</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3527994278"/>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5948</Words>
  <Application>Microsoft Office PowerPoint</Application>
  <PresentationFormat>自定义</PresentationFormat>
  <Paragraphs>560</Paragraphs>
  <Slides>34</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34</vt:i4>
      </vt:variant>
    </vt:vector>
  </HeadingPairs>
  <TitlesOfParts>
    <vt:vector size="38"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1494</cp:revision>
  <dcterms:created xsi:type="dcterms:W3CDTF">2014-05-22T15:27:00Z</dcterms:created>
  <dcterms:modified xsi:type="dcterms:W3CDTF">2023-04-12T03:12:29Z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