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334" r:id="rId3"/>
    <p:sldId id="338" r:id="rId4"/>
    <p:sldId id="388" r:id="rId5"/>
    <p:sldId id="439" r:id="rId6"/>
    <p:sldId id="440" r:id="rId7"/>
    <p:sldId id="441" r:id="rId8"/>
    <p:sldId id="443" r:id="rId9"/>
    <p:sldId id="445" r:id="rId10"/>
    <p:sldId id="435" r:id="rId11"/>
    <p:sldId id="447" r:id="rId12"/>
    <p:sldId id="492" r:id="rId13"/>
    <p:sldId id="446" r:id="rId14"/>
    <p:sldId id="452" r:id="rId15"/>
    <p:sldId id="455" r:id="rId16"/>
    <p:sldId id="458" r:id="rId17"/>
    <p:sldId id="459" r:id="rId18"/>
    <p:sldId id="460" r:id="rId19"/>
    <p:sldId id="461" r:id="rId20"/>
    <p:sldId id="436" r:id="rId21"/>
    <p:sldId id="462" r:id="rId22"/>
    <p:sldId id="463" r:id="rId23"/>
    <p:sldId id="464" r:id="rId24"/>
    <p:sldId id="465" r:id="rId25"/>
    <p:sldId id="466" r:id="rId26"/>
    <p:sldId id="467" r:id="rId27"/>
    <p:sldId id="468" r:id="rId28"/>
    <p:sldId id="437" r:id="rId29"/>
    <p:sldId id="469" r:id="rId30"/>
    <p:sldId id="470" r:id="rId31"/>
    <p:sldId id="471" r:id="rId32"/>
    <p:sldId id="472" r:id="rId33"/>
    <p:sldId id="473" r:id="rId34"/>
    <p:sldId id="474" r:id="rId35"/>
    <p:sldId id="475" r:id="rId36"/>
    <p:sldId id="476" r:id="rId37"/>
    <p:sldId id="493" r:id="rId38"/>
    <p:sldId id="477" r:id="rId39"/>
    <p:sldId id="491" r:id="rId40"/>
    <p:sldId id="487" r:id="rId41"/>
    <p:sldId id="434" r:id="rId42"/>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46C0A"/>
    <a:srgbClr val="B9BF41"/>
    <a:srgbClr val="0066FF"/>
    <a:srgbClr val="215968"/>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66" autoAdjust="0"/>
    <p:restoredTop sz="92191" autoAdjust="0"/>
  </p:normalViewPr>
  <p:slideViewPr>
    <p:cSldViewPr>
      <p:cViewPr>
        <p:scale>
          <a:sx n="163" d="100"/>
          <a:sy n="163" d="100"/>
        </p:scale>
        <p:origin x="-573" y="108"/>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 Id="rId9"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5" Type="http://schemas.openxmlformats.org/officeDocument/2006/relationships/image" Target="../media/image64.wmf"/><Relationship Id="rId4" Type="http://schemas.openxmlformats.org/officeDocument/2006/relationships/image" Target="../media/image6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2.wmf"/><Relationship Id="rId1" Type="http://schemas.openxmlformats.org/officeDocument/2006/relationships/image" Target="../media/image65.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78.wmf"/><Relationship Id="rId5" Type="http://schemas.openxmlformats.org/officeDocument/2006/relationships/image" Target="../media/image77.wmf"/><Relationship Id="rId4" Type="http://schemas.openxmlformats.org/officeDocument/2006/relationships/image" Target="../media/image76.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62.wmf"/><Relationship Id="rId1" Type="http://schemas.openxmlformats.org/officeDocument/2006/relationships/image" Target="../media/image81.wmf"/><Relationship Id="rId6" Type="http://schemas.openxmlformats.org/officeDocument/2006/relationships/image" Target="../media/image85.wmf"/><Relationship Id="rId5" Type="http://schemas.openxmlformats.org/officeDocument/2006/relationships/image" Target="../media/image84.wmf"/><Relationship Id="rId4" Type="http://schemas.openxmlformats.org/officeDocument/2006/relationships/image" Target="../media/image83.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5" Type="http://schemas.openxmlformats.org/officeDocument/2006/relationships/image" Target="../media/image90.wmf"/><Relationship Id="rId4" Type="http://schemas.openxmlformats.org/officeDocument/2006/relationships/image" Target="../media/image89.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image" Target="../media/image93.wmf"/><Relationship Id="rId7" Type="http://schemas.openxmlformats.org/officeDocument/2006/relationships/image" Target="../media/image97.wmf"/><Relationship Id="rId2" Type="http://schemas.openxmlformats.org/officeDocument/2006/relationships/image" Target="../media/image92.wmf"/><Relationship Id="rId1" Type="http://schemas.openxmlformats.org/officeDocument/2006/relationships/image" Target="../media/image91.wmf"/><Relationship Id="rId6" Type="http://schemas.openxmlformats.org/officeDocument/2006/relationships/image" Target="../media/image96.wmf"/><Relationship Id="rId5" Type="http://schemas.openxmlformats.org/officeDocument/2006/relationships/image" Target="../media/image95.wmf"/><Relationship Id="rId4" Type="http://schemas.openxmlformats.org/officeDocument/2006/relationships/image" Target="../media/image9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image" Target="../media/image9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10" Type="http://schemas.openxmlformats.org/officeDocument/2006/relationships/image" Target="../media/image33.wmf"/><Relationship Id="rId4" Type="http://schemas.openxmlformats.org/officeDocument/2006/relationships/image" Target="../media/image27.wmf"/><Relationship Id="rId9"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宋体" pitchFamily="2" charset="-122"/>
              </a:defRPr>
            </a:lvl1pPr>
          </a:lstStyle>
          <a:p>
            <a:pPr>
              <a:defRPr/>
            </a:pPr>
            <a:fld id="{5C9BBA8F-0133-4E87-B046-A2FDEDCF47AD}" type="datetimeFigureOut">
              <a:rPr lang="zh-CN" altLang="en-US"/>
              <a:pPr>
                <a:defRPr/>
              </a:pPr>
              <a:t>2023/11/14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D81BE3-8160-4299-B6B9-8A4475FAB90D}" type="slidenum">
              <a:rPr lang="zh-CN" altLang="en-US"/>
              <a:pPr/>
              <a:t>‹#›</a:t>
            </a:fld>
            <a:endParaRPr lang="zh-CN" altLang="en-US"/>
          </a:p>
        </p:txBody>
      </p:sp>
    </p:spTree>
    <p:extLst>
      <p:ext uri="{BB962C8B-B14F-4D97-AF65-F5344CB8AC3E}">
        <p14:creationId xmlns:p14="http://schemas.microsoft.com/office/powerpoint/2010/main" val="181045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itchFamily="2" charset="-122"/>
              </a:defRPr>
            </a:lvl1pPr>
          </a:lstStyle>
          <a:p>
            <a:pPr>
              <a:defRPr/>
            </a:pPr>
            <a:fld id="{3B1F3953-5F16-47C0-B42C-DF3778086CEE}" type="datetimeFigureOut">
              <a:rPr lang="zh-CN" altLang="en-US"/>
              <a:pPr>
                <a:defRPr/>
              </a:pPr>
              <a:t>2023/11/14</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F12B51-38F5-440D-987E-EA5538A19096}" type="slidenum">
              <a:rPr lang="zh-CN" altLang="en-US"/>
              <a:pPr/>
              <a:t>‹#›</a:t>
            </a:fld>
            <a:endParaRPr lang="zh-CN" altLang="en-US"/>
          </a:p>
        </p:txBody>
      </p:sp>
    </p:spTree>
    <p:extLst>
      <p:ext uri="{BB962C8B-B14F-4D97-AF65-F5344CB8AC3E}">
        <p14:creationId xmlns:p14="http://schemas.microsoft.com/office/powerpoint/2010/main" val="4281797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itchFamily="34" charset="0"/>
                <a:ea typeface="宋体" pitchFamily="2" charset="-122"/>
              </a:rPr>
              <a:pPr/>
              <a:t>1</a:t>
            </a:fld>
            <a:endParaRPr lang="zh-CN" altLang="en-US">
              <a:latin typeface="Arial" pitchFamily="34" charset="0"/>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9</a:t>
            </a:fld>
            <a:endParaRPr lang="zh-CN" altLang="en-US"/>
          </a:p>
        </p:txBody>
      </p:sp>
    </p:spTree>
    <p:extLst>
      <p:ext uri="{BB962C8B-B14F-4D97-AF65-F5344CB8AC3E}">
        <p14:creationId xmlns:p14="http://schemas.microsoft.com/office/powerpoint/2010/main" val="919605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14</a:t>
            </a:fld>
            <a:endParaRPr lang="zh-CN" altLang="en-US"/>
          </a:p>
        </p:txBody>
      </p:sp>
    </p:spTree>
    <p:extLst>
      <p:ext uri="{BB962C8B-B14F-4D97-AF65-F5344CB8AC3E}">
        <p14:creationId xmlns:p14="http://schemas.microsoft.com/office/powerpoint/2010/main" val="899959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30</a:t>
            </a:fld>
            <a:endParaRPr lang="zh-CN" altLang="en-US"/>
          </a:p>
        </p:txBody>
      </p:sp>
    </p:spTree>
    <p:extLst>
      <p:ext uri="{BB962C8B-B14F-4D97-AF65-F5344CB8AC3E}">
        <p14:creationId xmlns:p14="http://schemas.microsoft.com/office/powerpoint/2010/main" val="1179623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pPr>
                <a:defRPr/>
              </a:pPr>
              <a:t>2023/11/14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pPr/>
              <a:t>‹#›</a:t>
            </a:fld>
            <a:endParaRPr lang="zh-CN" altLang="en-US"/>
          </a:p>
        </p:txBody>
      </p:sp>
    </p:spTree>
    <p:extLst>
      <p:ext uri="{BB962C8B-B14F-4D97-AF65-F5344CB8AC3E}">
        <p14:creationId xmlns:p14="http://schemas.microsoft.com/office/powerpoint/2010/main" val="145913520"/>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pPr algn="ctr" eaLnBrk="1" hangingPunct="1"/>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pPr>
                <a:defRPr/>
              </a:pPr>
              <a:t>2023/11/14</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pPr/>
              <a:t>‹#›</a:t>
            </a:fld>
            <a:endParaRPr lang="zh-CN" altLang="en-US"/>
          </a:p>
        </p:txBody>
      </p:sp>
    </p:spTree>
    <p:extLst>
      <p:ext uri="{BB962C8B-B14F-4D97-AF65-F5344CB8AC3E}">
        <p14:creationId xmlns:p14="http://schemas.microsoft.com/office/powerpoint/2010/main" val="2915171808"/>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pPr>
                <a:defRPr/>
              </a:pPr>
              <a:t>2023/11/14</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pPr/>
              <a:t>‹#›</a:t>
            </a:fld>
            <a:endParaRPr lang="zh-CN" altLang="en-US"/>
          </a:p>
        </p:txBody>
      </p:sp>
    </p:spTree>
    <p:extLst>
      <p:ext uri="{BB962C8B-B14F-4D97-AF65-F5344CB8AC3E}">
        <p14:creationId xmlns:p14="http://schemas.microsoft.com/office/powerpoint/2010/main" val="1566712734"/>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2023/11/14</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295552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a:grpSpLocks/>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pPr>
                <a:defRPr/>
              </a:pPr>
              <a:t>2023/11/14</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pPr/>
              <a:t>‹#›</a:t>
            </a:fld>
            <a:endParaRPr lang="zh-CN" altLang="en-US"/>
          </a:p>
        </p:txBody>
      </p:sp>
    </p:spTree>
    <p:extLst>
      <p:ext uri="{BB962C8B-B14F-4D97-AF65-F5344CB8AC3E}">
        <p14:creationId xmlns:p14="http://schemas.microsoft.com/office/powerpoint/2010/main" val="650242960"/>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pPr algn="ctr" eaLnBrk="1" hangingPunct="1"/>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pPr>
                <a:defRPr/>
              </a:pPr>
              <a:t>2023/11/14</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pPr/>
              <a:t>‹#›</a:t>
            </a:fld>
            <a:endParaRPr lang="zh-CN" altLang="en-US"/>
          </a:p>
        </p:txBody>
      </p:sp>
    </p:spTree>
    <p:extLst>
      <p:ext uri="{BB962C8B-B14F-4D97-AF65-F5344CB8AC3E}">
        <p14:creationId xmlns:p14="http://schemas.microsoft.com/office/powerpoint/2010/main" val="1441754003"/>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pPr>
                <a:defRPr/>
              </a:pPr>
              <a:t>2023/11/14</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pPr/>
              <a:t>‹#›</a:t>
            </a:fld>
            <a:endParaRPr lang="zh-CN" altLang="en-US"/>
          </a:p>
        </p:txBody>
      </p:sp>
    </p:spTree>
    <p:extLst>
      <p:ext uri="{BB962C8B-B14F-4D97-AF65-F5344CB8AC3E}">
        <p14:creationId xmlns:p14="http://schemas.microsoft.com/office/powerpoint/2010/main" val="912243842"/>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pPr algn="ctr" eaLnBrk="1" hangingPunct="1"/>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a:spLocks/>
          </p:cNvSpPr>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kumimoji="1" lang="zh-CN" altLang="en-US" sz="4400">
                <a:latin typeface="Calibri"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pPr>
                <a:defRPr/>
              </a:pPr>
              <a:t>2023/11/14</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pPr/>
              <a:t>‹#›</a:t>
            </a:fld>
            <a:endParaRPr lang="zh-CN" altLang="en-US"/>
          </a:p>
        </p:txBody>
      </p:sp>
    </p:spTree>
    <p:extLst>
      <p:ext uri="{BB962C8B-B14F-4D97-AF65-F5344CB8AC3E}">
        <p14:creationId xmlns:p14="http://schemas.microsoft.com/office/powerpoint/2010/main" val="2826394660"/>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a:grpSpLocks/>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pPr>
                <a:defRPr/>
              </a:pPr>
              <a:t>2023/11/14</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pPr/>
              <a:t>‹#›</a:t>
            </a:fld>
            <a:endParaRPr lang="zh-CN" altLang="en-US"/>
          </a:p>
        </p:txBody>
      </p:sp>
    </p:spTree>
    <p:extLst>
      <p:ext uri="{BB962C8B-B14F-4D97-AF65-F5344CB8AC3E}">
        <p14:creationId xmlns:p14="http://schemas.microsoft.com/office/powerpoint/2010/main" val="733088026"/>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pPr algn="ctr" eaLnBrk="1" hangingPunct="1"/>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pPr>
                <a:defRPr/>
              </a:pPr>
              <a:t>2023/11/14</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pPr/>
              <a:t>‹#›</a:t>
            </a:fld>
            <a:endParaRPr lang="zh-CN" altLang="en-US"/>
          </a:p>
        </p:txBody>
      </p:sp>
    </p:spTree>
    <p:extLst>
      <p:ext uri="{BB962C8B-B14F-4D97-AF65-F5344CB8AC3E}">
        <p14:creationId xmlns:p14="http://schemas.microsoft.com/office/powerpoint/2010/main" val="3408529031"/>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pPr>
                <a:defRPr/>
              </a:pPr>
              <a:t>2023/11/14</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pPr/>
              <a:t>‹#›</a:t>
            </a:fld>
            <a:endParaRPr lang="zh-CN" altLang="en-US"/>
          </a:p>
        </p:txBody>
      </p:sp>
    </p:spTree>
    <p:extLst>
      <p:ext uri="{BB962C8B-B14F-4D97-AF65-F5344CB8AC3E}">
        <p14:creationId xmlns:p14="http://schemas.microsoft.com/office/powerpoint/2010/main" val="1795130068"/>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pPr>
                <a:defRPr/>
              </a:pPr>
              <a:t>2023/11/14</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pPr/>
              <a:t>‹#›</a:t>
            </a:fld>
            <a:endParaRPr lang="zh-CN" altLang="en-US"/>
          </a:p>
        </p:txBody>
      </p:sp>
    </p:spTree>
    <p:extLst>
      <p:ext uri="{BB962C8B-B14F-4D97-AF65-F5344CB8AC3E}">
        <p14:creationId xmlns:p14="http://schemas.microsoft.com/office/powerpoint/2010/main" val="311522199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pPr>
                <a:defRPr/>
              </a:pPr>
              <a:t>2023/11/14</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26CD09E8-74C0-4594-AB1A-81A9916E392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488" r:id="rId1"/>
    <p:sldLayoutId id="2147485489" r:id="rId2"/>
    <p:sldLayoutId id="2147485490" r:id="rId3"/>
    <p:sldLayoutId id="2147485491" r:id="rId4"/>
    <p:sldLayoutId id="2147485492" r:id="rId5"/>
    <p:sldLayoutId id="2147485493" r:id="rId6"/>
    <p:sldLayoutId id="2147485494" r:id="rId7"/>
    <p:sldLayoutId id="2147485495" r:id="rId8"/>
    <p:sldLayoutId id="2147485496" r:id="rId9"/>
    <p:sldLayoutId id="2147485497" r:id="rId10"/>
    <p:sldLayoutId id="2147485498" r:id="rId11"/>
    <p:sldLayoutId id="2147485499" r:id="rId12"/>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6.bin"/><Relationship Id="rId18" Type="http://schemas.openxmlformats.org/officeDocument/2006/relationships/image" Target="../media/image14.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1.wmf"/><Relationship Id="rId17" Type="http://schemas.openxmlformats.org/officeDocument/2006/relationships/oleObject" Target="../embeddings/oleObject8.bin"/><Relationship Id="rId2" Type="http://schemas.openxmlformats.org/officeDocument/2006/relationships/slideLayout" Target="../slideLayouts/slideLayout10.xml"/><Relationship Id="rId16" Type="http://schemas.openxmlformats.org/officeDocument/2006/relationships/image" Target="../media/image13.wmf"/><Relationship Id="rId20" Type="http://schemas.openxmlformats.org/officeDocument/2006/relationships/image" Target="../media/image15.wmf"/><Relationship Id="rId1" Type="http://schemas.openxmlformats.org/officeDocument/2006/relationships/vmlDrawing" Target="../drawings/vmlDrawing1.vml"/><Relationship Id="rId6" Type="http://schemas.openxmlformats.org/officeDocument/2006/relationships/image" Target="../media/image8.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0.wmf"/><Relationship Id="rId19" Type="http://schemas.openxmlformats.org/officeDocument/2006/relationships/oleObject" Target="../embeddings/oleObject9.bin"/><Relationship Id="rId4" Type="http://schemas.openxmlformats.org/officeDocument/2006/relationships/image" Target="../media/image7.wmf"/><Relationship Id="rId9" Type="http://schemas.openxmlformats.org/officeDocument/2006/relationships/oleObject" Target="../embeddings/oleObject4.bin"/><Relationship Id="rId14" Type="http://schemas.openxmlformats.org/officeDocument/2006/relationships/image" Target="../media/image12.wmf"/></Relationships>
</file>

<file path=ppt/slides/_rels/slide12.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15.bin"/><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20.wmf"/><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image" Target="../media/image17.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3.bin"/><Relationship Id="rId14" Type="http://schemas.openxmlformats.org/officeDocument/2006/relationships/image" Target="../media/image21.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image" Target="../media/image23.wmf"/><Relationship Id="rId5" Type="http://schemas.openxmlformats.org/officeDocument/2006/relationships/oleObject" Target="../embeddings/oleObject17.bin"/><Relationship Id="rId4" Type="http://schemas.openxmlformats.org/officeDocument/2006/relationships/image" Target="../media/image22.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28.wmf"/><Relationship Id="rId18" Type="http://schemas.openxmlformats.org/officeDocument/2006/relationships/oleObject" Target="../embeddings/oleObject25.bin"/><Relationship Id="rId3" Type="http://schemas.openxmlformats.org/officeDocument/2006/relationships/notesSlide" Target="../notesSlides/notesSlide3.xml"/><Relationship Id="rId21" Type="http://schemas.openxmlformats.org/officeDocument/2006/relationships/image" Target="../media/image32.wmf"/><Relationship Id="rId7" Type="http://schemas.openxmlformats.org/officeDocument/2006/relationships/image" Target="../media/image25.wmf"/><Relationship Id="rId12" Type="http://schemas.openxmlformats.org/officeDocument/2006/relationships/oleObject" Target="../embeddings/oleObject22.bin"/><Relationship Id="rId17" Type="http://schemas.openxmlformats.org/officeDocument/2006/relationships/image" Target="../media/image30.wmf"/><Relationship Id="rId2" Type="http://schemas.openxmlformats.org/officeDocument/2006/relationships/slideLayout" Target="../slideLayouts/slideLayout10.xml"/><Relationship Id="rId16" Type="http://schemas.openxmlformats.org/officeDocument/2006/relationships/oleObject" Target="../embeddings/oleObject24.bin"/><Relationship Id="rId20" Type="http://schemas.openxmlformats.org/officeDocument/2006/relationships/oleObject" Target="../embeddings/oleObject26.bin"/><Relationship Id="rId1" Type="http://schemas.openxmlformats.org/officeDocument/2006/relationships/vmlDrawing" Target="../drawings/vmlDrawing4.vml"/><Relationship Id="rId6" Type="http://schemas.openxmlformats.org/officeDocument/2006/relationships/oleObject" Target="../embeddings/oleObject19.bin"/><Relationship Id="rId11" Type="http://schemas.openxmlformats.org/officeDocument/2006/relationships/image" Target="../media/image27.wmf"/><Relationship Id="rId5" Type="http://schemas.openxmlformats.org/officeDocument/2006/relationships/image" Target="../media/image24.wmf"/><Relationship Id="rId15" Type="http://schemas.openxmlformats.org/officeDocument/2006/relationships/image" Target="../media/image29.wmf"/><Relationship Id="rId23" Type="http://schemas.openxmlformats.org/officeDocument/2006/relationships/image" Target="../media/image33.wmf"/><Relationship Id="rId10" Type="http://schemas.openxmlformats.org/officeDocument/2006/relationships/oleObject" Target="../embeddings/oleObject21.bin"/><Relationship Id="rId19" Type="http://schemas.openxmlformats.org/officeDocument/2006/relationships/image" Target="../media/image31.wmf"/><Relationship Id="rId4" Type="http://schemas.openxmlformats.org/officeDocument/2006/relationships/oleObject" Target="../embeddings/oleObject18.bin"/><Relationship Id="rId9" Type="http://schemas.openxmlformats.org/officeDocument/2006/relationships/image" Target="../media/image26.wmf"/><Relationship Id="rId14" Type="http://schemas.openxmlformats.org/officeDocument/2006/relationships/oleObject" Target="../embeddings/oleObject23.bin"/><Relationship Id="rId22"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10.xml"/><Relationship Id="rId1" Type="http://schemas.openxmlformats.org/officeDocument/2006/relationships/vmlDrawing" Target="../drawings/vmlDrawing5.vml"/><Relationship Id="rId6" Type="http://schemas.openxmlformats.org/officeDocument/2006/relationships/image" Target="../media/image35.wmf"/><Relationship Id="rId5" Type="http://schemas.openxmlformats.org/officeDocument/2006/relationships/oleObject" Target="../embeddings/oleObject29.bin"/><Relationship Id="rId4" Type="http://schemas.openxmlformats.org/officeDocument/2006/relationships/image" Target="../media/image34.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0.xml"/><Relationship Id="rId1" Type="http://schemas.openxmlformats.org/officeDocument/2006/relationships/vmlDrawing" Target="../drawings/vmlDrawing6.vml"/><Relationship Id="rId4" Type="http://schemas.openxmlformats.org/officeDocument/2006/relationships/image" Target="../media/image37.wmf"/></Relationships>
</file>

<file path=ppt/slides/_rels/slide18.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37.bin"/><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42.wmf"/><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image" Target="../media/image39.wmf"/><Relationship Id="rId11" Type="http://schemas.openxmlformats.org/officeDocument/2006/relationships/oleObject" Target="../embeddings/oleObject36.bin"/><Relationship Id="rId5" Type="http://schemas.openxmlformats.org/officeDocument/2006/relationships/oleObject" Target="../embeddings/oleObject33.bin"/><Relationship Id="rId15" Type="http://schemas.openxmlformats.org/officeDocument/2006/relationships/oleObject" Target="../embeddings/oleObject38.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35.bin"/><Relationship Id="rId14" Type="http://schemas.openxmlformats.org/officeDocument/2006/relationships/image" Target="../media/image43.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0.xml"/><Relationship Id="rId1" Type="http://schemas.openxmlformats.org/officeDocument/2006/relationships/vmlDrawing" Target="../drawings/vmlDrawing8.vml"/><Relationship Id="rId6" Type="http://schemas.openxmlformats.org/officeDocument/2006/relationships/image" Target="../media/image41.wmf"/><Relationship Id="rId5" Type="http://schemas.openxmlformats.org/officeDocument/2006/relationships/oleObject" Target="../embeddings/oleObject40.bin"/><Relationship Id="rId4" Type="http://schemas.openxmlformats.org/officeDocument/2006/relationships/image" Target="../media/image44.wmf"/></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46.bin"/><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49.wmf"/><Relationship Id="rId2" Type="http://schemas.openxmlformats.org/officeDocument/2006/relationships/slideLayout" Target="../slideLayouts/slideLayout10.xml"/><Relationship Id="rId1" Type="http://schemas.openxmlformats.org/officeDocument/2006/relationships/vmlDrawing" Target="../drawings/vmlDrawing9.vml"/><Relationship Id="rId6" Type="http://schemas.openxmlformats.org/officeDocument/2006/relationships/image" Target="../media/image46.wmf"/><Relationship Id="rId11" Type="http://schemas.openxmlformats.org/officeDocument/2006/relationships/oleObject" Target="../embeddings/oleObject45.bin"/><Relationship Id="rId5" Type="http://schemas.openxmlformats.org/officeDocument/2006/relationships/oleObject" Target="../embeddings/oleObject42.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44.bin"/><Relationship Id="rId14" Type="http://schemas.openxmlformats.org/officeDocument/2006/relationships/image" Target="../media/image50.wmf"/></Relationships>
</file>

<file path=ppt/slides/_rels/slide22.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52.bin"/><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image" Target="../media/image55.wmf"/><Relationship Id="rId2" Type="http://schemas.openxmlformats.org/officeDocument/2006/relationships/slideLayout" Target="../slideLayouts/slideLayout10.xml"/><Relationship Id="rId1" Type="http://schemas.openxmlformats.org/officeDocument/2006/relationships/vmlDrawing" Target="../drawings/vmlDrawing10.vml"/><Relationship Id="rId6" Type="http://schemas.openxmlformats.org/officeDocument/2006/relationships/image" Target="../media/image52.wmf"/><Relationship Id="rId11" Type="http://schemas.openxmlformats.org/officeDocument/2006/relationships/oleObject" Target="../embeddings/oleObject51.bin"/><Relationship Id="rId5" Type="http://schemas.openxmlformats.org/officeDocument/2006/relationships/oleObject" Target="../embeddings/oleObject48.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50.bin"/><Relationship Id="rId14" Type="http://schemas.openxmlformats.org/officeDocument/2006/relationships/image" Target="../media/image56.wmf"/></Relationships>
</file>

<file path=ppt/slides/_rels/slide23.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slideLayout" Target="../slideLayouts/slideLayout10.xml"/><Relationship Id="rId1" Type="http://schemas.openxmlformats.org/officeDocument/2006/relationships/vmlDrawing" Target="../drawings/vmlDrawing11.vml"/><Relationship Id="rId6" Type="http://schemas.openxmlformats.org/officeDocument/2006/relationships/image" Target="../media/image58.wmf"/><Relationship Id="rId5" Type="http://schemas.openxmlformats.org/officeDocument/2006/relationships/oleObject" Target="../embeddings/oleObject54.bin"/><Relationship Id="rId4" Type="http://schemas.openxmlformats.org/officeDocument/2006/relationships/image" Target="../media/image57.wmf"/></Relationships>
</file>

<file path=ppt/slides/_rels/slide24.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image" Target="../media/image64.wmf"/><Relationship Id="rId2" Type="http://schemas.openxmlformats.org/officeDocument/2006/relationships/slideLayout" Target="../slideLayouts/slideLayout10.xml"/><Relationship Id="rId1" Type="http://schemas.openxmlformats.org/officeDocument/2006/relationships/vmlDrawing" Target="../drawings/vmlDrawing12.vml"/><Relationship Id="rId6" Type="http://schemas.openxmlformats.org/officeDocument/2006/relationships/image" Target="../media/image61.wmf"/><Relationship Id="rId11" Type="http://schemas.openxmlformats.org/officeDocument/2006/relationships/oleObject" Target="../embeddings/oleObject60.bin"/><Relationship Id="rId5" Type="http://schemas.openxmlformats.org/officeDocument/2006/relationships/oleObject" Target="../embeddings/oleObject57.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59.bin"/></Relationships>
</file>

<file path=ppt/slides/_rels/slide25.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66.bin"/><Relationship Id="rId3" Type="http://schemas.openxmlformats.org/officeDocument/2006/relationships/oleObject" Target="../embeddings/oleObject61.bin"/><Relationship Id="rId7" Type="http://schemas.openxmlformats.org/officeDocument/2006/relationships/oleObject" Target="../embeddings/oleObject63.bin"/><Relationship Id="rId12" Type="http://schemas.openxmlformats.org/officeDocument/2006/relationships/image" Target="../media/image68.wmf"/><Relationship Id="rId2" Type="http://schemas.openxmlformats.org/officeDocument/2006/relationships/slideLayout" Target="../slideLayouts/slideLayout10.xml"/><Relationship Id="rId1" Type="http://schemas.openxmlformats.org/officeDocument/2006/relationships/vmlDrawing" Target="../drawings/vmlDrawing13.vml"/><Relationship Id="rId6" Type="http://schemas.openxmlformats.org/officeDocument/2006/relationships/image" Target="../media/image62.wmf"/><Relationship Id="rId11" Type="http://schemas.openxmlformats.org/officeDocument/2006/relationships/oleObject" Target="../embeddings/oleObject65.bin"/><Relationship Id="rId5" Type="http://schemas.openxmlformats.org/officeDocument/2006/relationships/oleObject" Target="../embeddings/oleObject62.bin"/><Relationship Id="rId10" Type="http://schemas.openxmlformats.org/officeDocument/2006/relationships/image" Target="../media/image67.wmf"/><Relationship Id="rId4" Type="http://schemas.openxmlformats.org/officeDocument/2006/relationships/image" Target="../media/image65.wmf"/><Relationship Id="rId9" Type="http://schemas.openxmlformats.org/officeDocument/2006/relationships/oleObject" Target="../embeddings/oleObject64.bin"/><Relationship Id="rId14" Type="http://schemas.openxmlformats.org/officeDocument/2006/relationships/image" Target="../media/image69.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slideLayout" Target="../slideLayouts/slideLayout10.xml"/><Relationship Id="rId1" Type="http://schemas.openxmlformats.org/officeDocument/2006/relationships/vmlDrawing" Target="../drawings/vmlDrawing14.vml"/><Relationship Id="rId6" Type="http://schemas.openxmlformats.org/officeDocument/2006/relationships/image" Target="../media/image71.wmf"/><Relationship Id="rId5" Type="http://schemas.openxmlformats.org/officeDocument/2006/relationships/oleObject" Target="../embeddings/oleObject68.bin"/><Relationship Id="rId4" Type="http://schemas.openxmlformats.org/officeDocument/2006/relationships/image" Target="../media/image7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72.bin"/><Relationship Id="rId13" Type="http://schemas.openxmlformats.org/officeDocument/2006/relationships/image" Target="../media/image77.wmf"/><Relationship Id="rId3" Type="http://schemas.openxmlformats.org/officeDocument/2006/relationships/notesSlide" Target="../notesSlides/notesSlide4.xml"/><Relationship Id="rId7" Type="http://schemas.openxmlformats.org/officeDocument/2006/relationships/image" Target="../media/image74.wmf"/><Relationship Id="rId12" Type="http://schemas.openxmlformats.org/officeDocument/2006/relationships/oleObject" Target="../embeddings/oleObject74.bin"/><Relationship Id="rId2" Type="http://schemas.openxmlformats.org/officeDocument/2006/relationships/slideLayout" Target="../slideLayouts/slideLayout10.xml"/><Relationship Id="rId1" Type="http://schemas.openxmlformats.org/officeDocument/2006/relationships/vmlDrawing" Target="../drawings/vmlDrawing15.vml"/><Relationship Id="rId6" Type="http://schemas.openxmlformats.org/officeDocument/2006/relationships/oleObject" Target="../embeddings/oleObject71.bin"/><Relationship Id="rId11" Type="http://schemas.openxmlformats.org/officeDocument/2006/relationships/image" Target="../media/image76.wmf"/><Relationship Id="rId5" Type="http://schemas.openxmlformats.org/officeDocument/2006/relationships/image" Target="../media/image73.wmf"/><Relationship Id="rId15" Type="http://schemas.openxmlformats.org/officeDocument/2006/relationships/image" Target="../media/image78.wmf"/><Relationship Id="rId10" Type="http://schemas.openxmlformats.org/officeDocument/2006/relationships/oleObject" Target="../embeddings/oleObject73.bin"/><Relationship Id="rId4" Type="http://schemas.openxmlformats.org/officeDocument/2006/relationships/oleObject" Target="../embeddings/oleObject70.bin"/><Relationship Id="rId9" Type="http://schemas.openxmlformats.org/officeDocument/2006/relationships/image" Target="../media/image75.wmf"/><Relationship Id="rId14" Type="http://schemas.openxmlformats.org/officeDocument/2006/relationships/oleObject" Target="../embeddings/oleObject75.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10.xml"/><Relationship Id="rId1" Type="http://schemas.openxmlformats.org/officeDocument/2006/relationships/vmlDrawing" Target="../drawings/vmlDrawing16.vml"/><Relationship Id="rId6" Type="http://schemas.openxmlformats.org/officeDocument/2006/relationships/image" Target="../media/image80.wmf"/><Relationship Id="rId5" Type="http://schemas.openxmlformats.org/officeDocument/2006/relationships/oleObject" Target="../embeddings/oleObject77.bin"/><Relationship Id="rId4" Type="http://schemas.openxmlformats.org/officeDocument/2006/relationships/image" Target="../media/image79.wmf"/></Relationships>
</file>

<file path=ppt/slides/_rels/slide32.xml.rels><?xml version="1.0" encoding="UTF-8" standalone="yes"?>
<Relationships xmlns="http://schemas.openxmlformats.org/package/2006/relationships"><Relationship Id="rId8" Type="http://schemas.openxmlformats.org/officeDocument/2006/relationships/image" Target="../media/image82.wmf"/><Relationship Id="rId13" Type="http://schemas.openxmlformats.org/officeDocument/2006/relationships/oleObject" Target="../embeddings/oleObject83.bin"/><Relationship Id="rId3" Type="http://schemas.openxmlformats.org/officeDocument/2006/relationships/oleObject" Target="../embeddings/oleObject78.bin"/><Relationship Id="rId7" Type="http://schemas.openxmlformats.org/officeDocument/2006/relationships/oleObject" Target="../embeddings/oleObject80.bin"/><Relationship Id="rId12" Type="http://schemas.openxmlformats.org/officeDocument/2006/relationships/image" Target="../media/image84.wmf"/><Relationship Id="rId2" Type="http://schemas.openxmlformats.org/officeDocument/2006/relationships/slideLayout" Target="../slideLayouts/slideLayout10.xml"/><Relationship Id="rId1" Type="http://schemas.openxmlformats.org/officeDocument/2006/relationships/vmlDrawing" Target="../drawings/vmlDrawing17.vml"/><Relationship Id="rId6" Type="http://schemas.openxmlformats.org/officeDocument/2006/relationships/image" Target="../media/image62.wmf"/><Relationship Id="rId11" Type="http://schemas.openxmlformats.org/officeDocument/2006/relationships/oleObject" Target="../embeddings/oleObject82.bin"/><Relationship Id="rId5" Type="http://schemas.openxmlformats.org/officeDocument/2006/relationships/oleObject" Target="../embeddings/oleObject79.bin"/><Relationship Id="rId10" Type="http://schemas.openxmlformats.org/officeDocument/2006/relationships/image" Target="../media/image83.wmf"/><Relationship Id="rId4" Type="http://schemas.openxmlformats.org/officeDocument/2006/relationships/image" Target="../media/image81.wmf"/><Relationship Id="rId9" Type="http://schemas.openxmlformats.org/officeDocument/2006/relationships/oleObject" Target="../embeddings/oleObject81.bin"/><Relationship Id="rId14" Type="http://schemas.openxmlformats.org/officeDocument/2006/relationships/image" Target="../media/image85.wmf"/></Relationships>
</file>

<file path=ppt/slides/_rels/slide33.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oleObject" Target="../embeddings/oleObject84.bin"/><Relationship Id="rId7" Type="http://schemas.openxmlformats.org/officeDocument/2006/relationships/oleObject" Target="../embeddings/oleObject86.bin"/><Relationship Id="rId12" Type="http://schemas.openxmlformats.org/officeDocument/2006/relationships/image" Target="../media/image90.wmf"/><Relationship Id="rId2" Type="http://schemas.openxmlformats.org/officeDocument/2006/relationships/slideLayout" Target="../slideLayouts/slideLayout10.xml"/><Relationship Id="rId1" Type="http://schemas.openxmlformats.org/officeDocument/2006/relationships/vmlDrawing" Target="../drawings/vmlDrawing18.vml"/><Relationship Id="rId6" Type="http://schemas.openxmlformats.org/officeDocument/2006/relationships/image" Target="../media/image87.wmf"/><Relationship Id="rId11" Type="http://schemas.openxmlformats.org/officeDocument/2006/relationships/oleObject" Target="../embeddings/oleObject88.bin"/><Relationship Id="rId5" Type="http://schemas.openxmlformats.org/officeDocument/2006/relationships/oleObject" Target="../embeddings/oleObject85.bin"/><Relationship Id="rId10" Type="http://schemas.openxmlformats.org/officeDocument/2006/relationships/image" Target="../media/image89.wmf"/><Relationship Id="rId4" Type="http://schemas.openxmlformats.org/officeDocument/2006/relationships/image" Target="../media/image86.wmf"/><Relationship Id="rId9" Type="http://schemas.openxmlformats.org/officeDocument/2006/relationships/oleObject" Target="../embeddings/oleObject87.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91.bin"/><Relationship Id="rId13" Type="http://schemas.openxmlformats.org/officeDocument/2006/relationships/image" Target="../media/image95.wmf"/><Relationship Id="rId18" Type="http://schemas.openxmlformats.org/officeDocument/2006/relationships/oleObject" Target="../embeddings/oleObject96.bin"/><Relationship Id="rId3" Type="http://schemas.openxmlformats.org/officeDocument/2006/relationships/slideLayout" Target="../slideLayouts/slideLayout10.xml"/><Relationship Id="rId7" Type="http://schemas.openxmlformats.org/officeDocument/2006/relationships/image" Target="../media/image92.wmf"/><Relationship Id="rId12" Type="http://schemas.openxmlformats.org/officeDocument/2006/relationships/oleObject" Target="../embeddings/oleObject93.bin"/><Relationship Id="rId17" Type="http://schemas.openxmlformats.org/officeDocument/2006/relationships/image" Target="../media/image97.wmf"/><Relationship Id="rId2" Type="http://schemas.openxmlformats.org/officeDocument/2006/relationships/vmlDrawing" Target="../drawings/vmlDrawing19.vml"/><Relationship Id="rId16" Type="http://schemas.openxmlformats.org/officeDocument/2006/relationships/oleObject" Target="../embeddings/oleObject95.bin"/><Relationship Id="rId1" Type="http://schemas.openxmlformats.org/officeDocument/2006/relationships/themeOverride" Target="../theme/themeOverride1.xml"/><Relationship Id="rId6" Type="http://schemas.openxmlformats.org/officeDocument/2006/relationships/oleObject" Target="../embeddings/oleObject90.bin"/><Relationship Id="rId11" Type="http://schemas.openxmlformats.org/officeDocument/2006/relationships/image" Target="../media/image94.wmf"/><Relationship Id="rId5" Type="http://schemas.openxmlformats.org/officeDocument/2006/relationships/image" Target="../media/image91.wmf"/><Relationship Id="rId15" Type="http://schemas.openxmlformats.org/officeDocument/2006/relationships/image" Target="../media/image96.wmf"/><Relationship Id="rId10" Type="http://schemas.openxmlformats.org/officeDocument/2006/relationships/oleObject" Target="../embeddings/oleObject92.bin"/><Relationship Id="rId19" Type="http://schemas.openxmlformats.org/officeDocument/2006/relationships/image" Target="../media/image98.wmf"/><Relationship Id="rId4" Type="http://schemas.openxmlformats.org/officeDocument/2006/relationships/oleObject" Target="../embeddings/oleObject89.bin"/><Relationship Id="rId9" Type="http://schemas.openxmlformats.org/officeDocument/2006/relationships/image" Target="../media/image93.wmf"/><Relationship Id="rId14" Type="http://schemas.openxmlformats.org/officeDocument/2006/relationships/oleObject" Target="../embeddings/oleObject94.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10.xml"/><Relationship Id="rId1" Type="http://schemas.openxmlformats.org/officeDocument/2006/relationships/vmlDrawing" Target="../drawings/vmlDrawing20.vml"/><Relationship Id="rId6" Type="http://schemas.openxmlformats.org/officeDocument/2006/relationships/image" Target="../media/image100.wmf"/><Relationship Id="rId5" Type="http://schemas.openxmlformats.org/officeDocument/2006/relationships/oleObject" Target="../embeddings/oleObject98.bin"/><Relationship Id="rId4" Type="http://schemas.openxmlformats.org/officeDocument/2006/relationships/image" Target="../media/image99.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10.xml"/><Relationship Id="rId4" Type="http://schemas.openxmlformats.org/officeDocument/2006/relationships/image" Target="../media/image10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12.xml"/><Relationship Id="rId1" Type="http://schemas.openxmlformats.org/officeDocument/2006/relationships/vmlDrawing" Target="../drawings/vmlDrawing21.vml"/><Relationship Id="rId4" Type="http://schemas.openxmlformats.org/officeDocument/2006/relationships/image" Target="../media/image10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125067" y="2420888"/>
            <a:ext cx="9966946"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eaLnBrk="1" hangingPunct="1">
              <a:lnSpc>
                <a:spcPct val="130000"/>
              </a:lnSpc>
            </a:pPr>
            <a:r>
              <a:rPr kumimoji="0" lang="zh-CN" altLang="en-US" sz="6600" b="1" smtClean="0">
                <a:latin typeface="黑体" pitchFamily="49" charset="-122"/>
                <a:ea typeface="黑体" pitchFamily="49" charset="-122"/>
              </a:rPr>
              <a:t>第八章</a:t>
            </a:r>
            <a:r>
              <a:rPr kumimoji="0" lang="zh-CN" altLang="zh-CN" sz="6600" b="1" smtClean="0">
                <a:latin typeface="黑体" pitchFamily="49" charset="-122"/>
                <a:ea typeface="黑体" pitchFamily="49" charset="-122"/>
              </a:rPr>
              <a:t> </a:t>
            </a:r>
            <a:r>
              <a:rPr kumimoji="0" lang="en-US" altLang="zh-CN" sz="6600" b="1" dirty="0">
                <a:latin typeface="黑体" pitchFamily="49" charset="-122"/>
                <a:ea typeface="黑体" pitchFamily="49" charset="-122"/>
              </a:rPr>
              <a:t/>
            </a:r>
            <a:br>
              <a:rPr kumimoji="0" lang="en-US" altLang="zh-CN" sz="6600" b="1" dirty="0">
                <a:latin typeface="黑体" pitchFamily="49" charset="-122"/>
                <a:ea typeface="黑体" pitchFamily="49" charset="-122"/>
              </a:rPr>
            </a:br>
            <a:r>
              <a:rPr kumimoji="0" lang="zh-CN" altLang="en-US" sz="6600" b="1" dirty="0">
                <a:latin typeface="黑体" pitchFamily="49" charset="-122"/>
                <a:ea typeface="黑体" pitchFamily="49" charset="-122"/>
              </a:rPr>
              <a:t>期货套期保值理论</a:t>
            </a:r>
            <a:r>
              <a:rPr kumimoji="0" lang="zh-CN" altLang="en-US" sz="6600" b="1" dirty="0" smtClean="0">
                <a:latin typeface="黑体" pitchFamily="49" charset="-122"/>
                <a:ea typeface="黑体" pitchFamily="49" charset="-122"/>
              </a:rPr>
              <a:t>与应用</a:t>
            </a:r>
            <a:endParaRPr kumimoji="0" lang="en-US" altLang="zh-CN" sz="6600" b="1" dirty="0" smtClean="0">
              <a:latin typeface="黑体" pitchFamily="49" charset="-122"/>
              <a:ea typeface="黑体" pitchFamily="49" charset="-122"/>
            </a:endParaRPr>
          </a:p>
          <a:p>
            <a:pPr algn="ctr" eaLnBrk="1" hangingPunct="1">
              <a:lnSpc>
                <a:spcPct val="130000"/>
              </a:lnSpc>
            </a:pPr>
            <a:r>
              <a:rPr kumimoji="0" lang="zh-CN" altLang="en-US" sz="2400" b="1" dirty="0" smtClean="0">
                <a:latin typeface="黑体" pitchFamily="49" charset="-122"/>
                <a:ea typeface="黑体" pitchFamily="49" charset="-122"/>
              </a:rPr>
              <a:t>慕课第六</a:t>
            </a:r>
            <a:r>
              <a:rPr kumimoji="0" lang="zh-CN" altLang="en-US" sz="2400" b="1" dirty="0">
                <a:latin typeface="黑体" pitchFamily="49" charset="-122"/>
                <a:ea typeface="黑体" pitchFamily="49" charset="-122"/>
              </a:rPr>
              <a:t>章</a:t>
            </a:r>
            <a:r>
              <a:rPr kumimoji="0" lang="zh-CN" altLang="zh-CN" sz="2400" b="1" dirty="0">
                <a:latin typeface="黑体" pitchFamily="49" charset="-122"/>
                <a:ea typeface="黑体" pitchFamily="49" charset="-122"/>
              </a:rPr>
              <a:t> </a:t>
            </a:r>
            <a:r>
              <a:rPr kumimoji="0" lang="zh-CN" altLang="en-US" sz="2400" b="1" dirty="0" smtClean="0">
                <a:latin typeface="黑体" pitchFamily="49" charset="-122"/>
                <a:ea typeface="黑体" pitchFamily="49" charset="-122"/>
              </a:rPr>
              <a:t>期货</a:t>
            </a:r>
            <a:r>
              <a:rPr kumimoji="0" lang="zh-CN" altLang="en-US" sz="2400" b="1" dirty="0">
                <a:latin typeface="黑体" pitchFamily="49" charset="-122"/>
                <a:ea typeface="黑体" pitchFamily="49" charset="-122"/>
              </a:rPr>
              <a:t>套期保值理论与应用</a:t>
            </a:r>
          </a:p>
          <a:p>
            <a:pPr algn="ctr" eaLnBrk="1" hangingPunct="1">
              <a:lnSpc>
                <a:spcPct val="130000"/>
              </a:lnSpc>
            </a:pPr>
            <a:endParaRPr kumimoji="0" lang="zh-CN" altLang="en-US" sz="6600" b="1" dirty="0">
              <a:latin typeface="黑体" pitchFamily="49" charset="-122"/>
              <a:ea typeface="黑体" pitchFamily="49" charset="-122"/>
            </a:endParaRPr>
          </a:p>
        </p:txBody>
      </p:sp>
      <p:sp>
        <p:nvSpPr>
          <p:cNvPr id="15366" name="Text Box 38"/>
          <p:cNvSpPr txBox="1">
            <a:spLocks noChangeArrowheads="1"/>
          </p:cNvSpPr>
          <p:nvPr/>
        </p:nvSpPr>
        <p:spPr bwMode="gray">
          <a:xfrm>
            <a:off x="293029" y="4509120"/>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itchFamily="34" charset="0"/>
                <a:ea typeface="宋体" pitchFamily="2" charset="-122"/>
              </a:defRPr>
            </a:lvl1pPr>
            <a:lvl2pPr defTabSz="685800">
              <a:defRPr kumimoji="1" sz="2800">
                <a:solidFill>
                  <a:schemeClr val="tx1"/>
                </a:solidFill>
                <a:latin typeface="Calibri" pitchFamily="34" charset="0"/>
                <a:ea typeface="宋体" pitchFamily="2" charset="-122"/>
              </a:defRPr>
            </a:lvl2pPr>
            <a:lvl3pPr defTabSz="685800">
              <a:defRPr kumimoji="1" sz="2400">
                <a:solidFill>
                  <a:schemeClr val="tx1"/>
                </a:solidFill>
                <a:latin typeface="Calibri" pitchFamily="34" charset="0"/>
                <a:ea typeface="宋体" pitchFamily="2" charset="-122"/>
              </a:defRPr>
            </a:lvl3pPr>
            <a:lvl4pPr defTabSz="685800">
              <a:defRPr kumimoji="1" sz="2000">
                <a:solidFill>
                  <a:schemeClr val="tx1"/>
                </a:solidFill>
                <a:latin typeface="Calibri" pitchFamily="34" charset="0"/>
                <a:ea typeface="宋体" pitchFamily="2" charset="-122"/>
              </a:defRPr>
            </a:lvl4pPr>
            <a:lvl5pPr defTabSz="685800">
              <a:defRPr kumimoji="1" sz="2000">
                <a:solidFill>
                  <a:schemeClr val="tx1"/>
                </a:solidFill>
                <a:latin typeface="Calibri" pitchFamily="34" charset="0"/>
                <a:ea typeface="宋体" pitchFamily="2" charset="-122"/>
              </a:defRPr>
            </a:lvl5pPr>
            <a:lvl6pPr defTabSz="685800" eaLnBrk="0" fontAlgn="base" hangingPunct="0">
              <a:spcAft>
                <a:spcPct val="0"/>
              </a:spcAft>
              <a:buChar char="»"/>
              <a:defRPr kumimoji="1" sz="2000">
                <a:solidFill>
                  <a:schemeClr val="tx1"/>
                </a:solidFill>
                <a:latin typeface="Calibri" pitchFamily="34" charset="0"/>
                <a:ea typeface="宋体" pitchFamily="2" charset="-122"/>
              </a:defRPr>
            </a:lvl6pPr>
            <a:lvl7pPr defTabSz="685800" eaLnBrk="0" fontAlgn="base" hangingPunct="0">
              <a:spcAft>
                <a:spcPct val="0"/>
              </a:spcAft>
              <a:buChar char="»"/>
              <a:defRPr kumimoji="1" sz="2000">
                <a:solidFill>
                  <a:schemeClr val="tx1"/>
                </a:solidFill>
                <a:latin typeface="Calibri" pitchFamily="34" charset="0"/>
                <a:ea typeface="宋体" pitchFamily="2" charset="-122"/>
              </a:defRPr>
            </a:lvl7pPr>
            <a:lvl8pPr defTabSz="685800" eaLnBrk="0" fontAlgn="base" hangingPunct="0">
              <a:spcAft>
                <a:spcPct val="0"/>
              </a:spcAft>
              <a:buChar char="»"/>
              <a:defRPr kumimoji="1" sz="2000">
                <a:solidFill>
                  <a:schemeClr val="tx1"/>
                </a:solidFill>
                <a:latin typeface="Calibri" pitchFamily="34" charset="0"/>
                <a:ea typeface="宋体" pitchFamily="2" charset="-122"/>
              </a:defRPr>
            </a:lvl8pPr>
            <a:lvl9pPr defTabSz="685800" eaLnBrk="0" fontAlgn="base" hangingPunct="0">
              <a:spcAft>
                <a:spcPct val="0"/>
              </a:spcAft>
              <a:buChar char="»"/>
              <a:defRPr kumimoji="1" sz="2000">
                <a:solidFill>
                  <a:schemeClr val="tx1"/>
                </a:solidFill>
                <a:latin typeface="Calibri" pitchFamily="34" charset="0"/>
                <a:ea typeface="宋体" pitchFamily="2" charset="-122"/>
              </a:defRPr>
            </a:lvl9pPr>
          </a:lstStyle>
          <a:p>
            <a:pPr algn="ctr">
              <a:lnSpc>
                <a:spcPct val="150000"/>
              </a:lnSpc>
            </a:pPr>
            <a:r>
              <a:rPr kumimoji="0" lang="zh-CN" altLang="en-US" b="1" dirty="0" smtClean="0">
                <a:latin typeface="黑体" pitchFamily="49" charset="-122"/>
                <a:ea typeface="黑体" pitchFamily="49" charset="-122"/>
              </a:rPr>
              <a:t>任课教师：</a:t>
            </a:r>
            <a:r>
              <a:rPr kumimoji="0" lang="zh-CN" altLang="en-US" b="1" dirty="0">
                <a:latin typeface="黑体" pitchFamily="49" charset="-122"/>
                <a:ea typeface="黑体" pitchFamily="49" charset="-122"/>
              </a:rPr>
              <a:t>陈创</a:t>
            </a:r>
            <a:r>
              <a:rPr kumimoji="0" lang="zh-CN" altLang="en-US" b="1" dirty="0" smtClean="0">
                <a:latin typeface="黑体" pitchFamily="49" charset="-122"/>
                <a:ea typeface="黑体" pitchFamily="49" charset="-122"/>
              </a:rPr>
              <a:t>练</a:t>
            </a:r>
            <a:endParaRPr kumimoji="0" lang="zh-CN" altLang="en-US" b="1" dirty="0">
              <a:latin typeface="黑体" pitchFamily="49" charset="-122"/>
              <a:ea typeface="黑体" pitchFamily="49" charset="-122"/>
            </a:endParaRPr>
          </a:p>
        </p:txBody>
      </p:sp>
    </p:spTree>
  </p:cSld>
  <p:clrMapOvr>
    <a:masterClrMapping/>
  </p:clrMapOvr>
  <p:transition spd="slow" advClick="0" advTm="15798">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二</a:t>
            </a:r>
            <a:r>
              <a:rPr kumimoji="0" lang="zh-CN" altLang="en-US" sz="5400" b="1" dirty="0">
                <a:solidFill>
                  <a:schemeClr val="bg1"/>
                </a:solidFill>
                <a:latin typeface="微软雅黑" pitchFamily="34" charset="-122"/>
                <a:ea typeface="微软雅黑" pitchFamily="34" charset="-122"/>
              </a:rPr>
              <a:t>、基于方差模型</a:t>
            </a:r>
            <a:r>
              <a:rPr kumimoji="0" lang="zh-CN" altLang="en-US" sz="5400" b="1" dirty="0" smtClean="0">
                <a:solidFill>
                  <a:schemeClr val="bg1"/>
                </a:solidFill>
                <a:latin typeface="微软雅黑" pitchFamily="34" charset="-122"/>
                <a:ea typeface="微软雅黑" pitchFamily="34" charset="-122"/>
              </a:rPr>
              <a:t>的</a:t>
            </a:r>
            <a:endParaRPr kumimoji="0" lang="en-US" altLang="zh-CN" sz="5400" b="1" dirty="0" smtClean="0">
              <a:solidFill>
                <a:schemeClr val="bg1"/>
              </a:solidFill>
              <a:latin typeface="微软雅黑" pitchFamily="34" charset="-122"/>
              <a:ea typeface="微软雅黑" pitchFamily="34" charset="-122"/>
            </a:endParaRPr>
          </a:p>
          <a:p>
            <a:pPr algn="ctr"/>
            <a:r>
              <a:rPr kumimoji="0" lang="zh-CN" altLang="en-US" sz="5400" b="1" dirty="0" smtClean="0">
                <a:solidFill>
                  <a:schemeClr val="bg1"/>
                </a:solidFill>
                <a:latin typeface="微软雅黑" pitchFamily="34" charset="-122"/>
                <a:ea typeface="微软雅黑" pitchFamily="34" charset="-122"/>
              </a:rPr>
              <a:t>套</a:t>
            </a:r>
            <a:r>
              <a:rPr kumimoji="0" lang="zh-CN" altLang="en-US" sz="5400" b="1" dirty="0">
                <a:solidFill>
                  <a:schemeClr val="bg1"/>
                </a:solidFill>
                <a:latin typeface="微软雅黑" pitchFamily="34" charset="-122"/>
                <a:ea typeface="微软雅黑" pitchFamily="34" charset="-122"/>
              </a:rPr>
              <a:t>期保值理论</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47179483"/>
      </p:ext>
    </p:extLst>
  </p:cSld>
  <p:clrMapOvr>
    <a:masterClrMapping/>
  </p:clrMapOvr>
  <p:transition spd="slow" advClick="0" advTm="334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04987" y="660002"/>
            <a:ext cx="11449272" cy="586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41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（一）套</a:t>
            </a:r>
            <a:r>
              <a:rPr lang="zh-CN" altLang="en-US" sz="41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期保值比率与最优套期保值比率</a:t>
            </a:r>
            <a:endParaRPr lang="en-US" altLang="zh-CN" sz="41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a:p>
            <a:pPr indent="457200">
              <a:lnSpc>
                <a:spcPct val="170000"/>
              </a:lnSpc>
            </a:pPr>
            <a:r>
              <a:rPr lang="zh-CN" altLang="en-US" sz="2600" dirty="0">
                <a:latin typeface="Times New Roman" panose="02020603050405020304" pitchFamily="18" charset="0"/>
                <a:ea typeface="宋体" panose="02010600030101010101" pitchFamily="2" charset="-122"/>
              </a:rPr>
              <a:t>套期保值比率是套期保值者在进行套期保值交易时，用以计算所需买入或卖出某种股指期货合约数量的比率，其定义是期货合约的头寸与被保值资产头寸的比率，</a:t>
            </a:r>
            <a:r>
              <a:rPr lang="zh-CN" altLang="en-US" sz="2600" dirty="0" smtClean="0">
                <a:latin typeface="Times New Roman" panose="02020603050405020304" pitchFamily="18" charset="0"/>
                <a:ea typeface="宋体" panose="02010600030101010101" pitchFamily="2" charset="-122"/>
              </a:rPr>
              <a:t>即</a:t>
            </a:r>
            <a:endParaRPr lang="en-US" altLang="zh-CN" sz="2600" dirty="0" smtClean="0">
              <a:latin typeface="Times New Roman" panose="02020603050405020304" pitchFamily="18" charset="0"/>
              <a:ea typeface="宋体" panose="02010600030101010101" pitchFamily="2" charset="-122"/>
            </a:endParaRPr>
          </a:p>
          <a:p>
            <a:pPr indent="457200">
              <a:lnSpc>
                <a:spcPct val="170000"/>
              </a:lnSpc>
            </a:pPr>
            <a:r>
              <a:rPr lang="en-US" altLang="zh-CN" sz="2600" dirty="0" smtClean="0">
                <a:latin typeface="Times New Roman" panose="02020603050405020304" pitchFamily="18" charset="0"/>
                <a:ea typeface="宋体" panose="02010600030101010101" pitchFamily="2" charset="-122"/>
              </a:rPr>
              <a:t>                                                                                                                                                            </a:t>
            </a:r>
            <a:r>
              <a:rPr lang="zh-CN" altLang="en-US" sz="2600" dirty="0" smtClean="0">
                <a:latin typeface="Times New Roman" panose="02020603050405020304" pitchFamily="18" charset="0"/>
                <a:ea typeface="宋体" panose="02010600030101010101" pitchFamily="2" charset="-122"/>
              </a:rPr>
              <a:t>（</a:t>
            </a:r>
            <a:r>
              <a:rPr lang="en-US" altLang="zh-CN" sz="2600" dirty="0" smtClean="0">
                <a:latin typeface="Times New Roman" panose="02020603050405020304" pitchFamily="18" charset="0"/>
                <a:ea typeface="宋体" panose="02010600030101010101" pitchFamily="2" charset="-122"/>
              </a:rPr>
              <a:t>6-1</a:t>
            </a:r>
            <a:r>
              <a:rPr lang="zh-CN" altLang="en-US" sz="2600" dirty="0" smtClean="0">
                <a:latin typeface="Times New Roman" panose="02020603050405020304" pitchFamily="18" charset="0"/>
                <a:ea typeface="宋体" panose="02010600030101010101" pitchFamily="2" charset="-122"/>
              </a:rPr>
              <a:t>）</a:t>
            </a:r>
            <a:endParaRPr lang="en-US" altLang="zh-CN" sz="2600" dirty="0" smtClean="0">
              <a:latin typeface="Times New Roman" panose="02020603050405020304" pitchFamily="18" charset="0"/>
              <a:ea typeface="宋体" panose="02010600030101010101" pitchFamily="2" charset="-122"/>
            </a:endParaRPr>
          </a:p>
          <a:p>
            <a:pPr indent="457200">
              <a:lnSpc>
                <a:spcPct val="170000"/>
              </a:lnSpc>
            </a:pPr>
            <a:r>
              <a:rPr lang="zh-CN" altLang="zh-CN" sz="2600" dirty="0" smtClean="0">
                <a:latin typeface="Times New Roman" panose="02020603050405020304" pitchFamily="18" charset="0"/>
                <a:ea typeface="宋体" panose="02010600030101010101" pitchFamily="2" charset="-122"/>
              </a:rPr>
              <a:t>其中</a:t>
            </a:r>
            <a:r>
              <a:rPr lang="zh-CN" altLang="en-US" sz="2600" dirty="0" smtClean="0">
                <a:latin typeface="Times New Roman" panose="02020603050405020304" pitchFamily="18" charset="0"/>
                <a:ea typeface="宋体" panose="02010600030101010101" pitchFamily="2" charset="-122"/>
              </a:rPr>
              <a:t>，</a:t>
            </a:r>
            <a:r>
              <a:rPr lang="en-US" altLang="zh-CN" sz="2600" i="1" dirty="0" smtClean="0">
                <a:latin typeface="Times New Roman" panose="02020603050405020304" pitchFamily="18" charset="0"/>
                <a:ea typeface="宋体" panose="02010600030101010101" pitchFamily="2" charset="-122"/>
              </a:rPr>
              <a:t>h </a:t>
            </a:r>
            <a:r>
              <a:rPr lang="zh-CN" altLang="zh-CN" sz="2600" dirty="0" smtClean="0">
                <a:latin typeface="Times New Roman" panose="02020603050405020304" pitchFamily="18" charset="0"/>
                <a:ea typeface="宋体" panose="02010600030101010101" pitchFamily="2" charset="-122"/>
              </a:rPr>
              <a:t>为</a:t>
            </a:r>
            <a:r>
              <a:rPr lang="zh-CN" altLang="zh-CN" sz="2600" dirty="0">
                <a:latin typeface="Times New Roman" panose="02020603050405020304" pitchFamily="18" charset="0"/>
                <a:ea typeface="宋体" panose="02010600030101010101" pitchFamily="2" charset="-122"/>
              </a:rPr>
              <a:t>套期保值</a:t>
            </a:r>
            <a:r>
              <a:rPr lang="zh-CN" altLang="zh-CN" sz="2600" dirty="0" smtClean="0">
                <a:latin typeface="Times New Roman" panose="02020603050405020304" pitchFamily="18" charset="0"/>
                <a:ea typeface="宋体" panose="02010600030101010101" pitchFamily="2" charset="-122"/>
              </a:rPr>
              <a:t>比率</a:t>
            </a:r>
            <a:r>
              <a:rPr lang="zh-CN" altLang="en-US" sz="2600" dirty="0" smtClean="0">
                <a:latin typeface="Times New Roman" panose="02020603050405020304" pitchFamily="18" charset="0"/>
                <a:ea typeface="宋体" panose="02010600030101010101" pitchFamily="2" charset="-122"/>
              </a:rPr>
              <a:t>，    </a:t>
            </a:r>
            <a:r>
              <a:rPr lang="zh-CN" altLang="zh-CN" sz="2600" dirty="0" smtClean="0">
                <a:latin typeface="Times New Roman" panose="02020603050405020304" pitchFamily="18" charset="0"/>
                <a:ea typeface="宋体" panose="02010600030101010101" pitchFamily="2" charset="-122"/>
              </a:rPr>
              <a:t>为</a:t>
            </a:r>
            <a:r>
              <a:rPr lang="zh-CN" altLang="zh-CN" sz="2600" dirty="0">
                <a:latin typeface="Times New Roman" panose="02020603050405020304" pitchFamily="18" charset="0"/>
                <a:ea typeface="宋体" panose="02010600030101010101" pitchFamily="2" charset="-122"/>
              </a:rPr>
              <a:t>期货合约头寸规模，</a:t>
            </a:r>
            <a:r>
              <a:rPr lang="en-US" altLang="zh-CN" sz="2600" dirty="0">
                <a:latin typeface="Times New Roman" panose="02020603050405020304" pitchFamily="18" charset="0"/>
                <a:ea typeface="宋体" panose="02010600030101010101" pitchFamily="2" charset="-122"/>
              </a:rPr>
              <a:t> </a:t>
            </a:r>
            <a:r>
              <a:rPr lang="en-US" altLang="zh-CN" sz="2600" dirty="0" smtClean="0">
                <a:latin typeface="Times New Roman" panose="02020603050405020304" pitchFamily="18" charset="0"/>
                <a:ea typeface="宋体" panose="02010600030101010101" pitchFamily="2" charset="-122"/>
              </a:rPr>
              <a:t>  </a:t>
            </a:r>
            <a:r>
              <a:rPr lang="zh-CN" altLang="zh-CN" sz="2600" dirty="0" smtClean="0">
                <a:latin typeface="Times New Roman" panose="02020603050405020304" pitchFamily="18" charset="0"/>
                <a:ea typeface="宋体" panose="02010600030101010101" pitchFamily="2" charset="-122"/>
              </a:rPr>
              <a:t>为</a:t>
            </a:r>
            <a:r>
              <a:rPr lang="zh-CN" altLang="zh-CN" sz="2600" dirty="0">
                <a:latin typeface="Times New Roman" panose="02020603050405020304" pitchFamily="18" charset="0"/>
                <a:ea typeface="宋体" panose="02010600030101010101" pitchFamily="2" charset="-122"/>
              </a:rPr>
              <a:t>现货头寸的规模。 </a:t>
            </a:r>
            <a:endParaRPr lang="en-US" altLang="zh-CN" sz="2600" dirty="0" smtClean="0">
              <a:latin typeface="Times New Roman" panose="02020603050405020304" pitchFamily="18" charset="0"/>
              <a:ea typeface="宋体" panose="02010600030101010101" pitchFamily="2" charset="-122"/>
            </a:endParaRPr>
          </a:p>
          <a:p>
            <a:pPr indent="457200">
              <a:lnSpc>
                <a:spcPct val="170000"/>
              </a:lnSpc>
            </a:pPr>
            <a:r>
              <a:rPr lang="zh-CN" altLang="zh-CN" sz="2600" dirty="0">
                <a:latin typeface="Times New Roman" panose="02020603050405020304" pitchFamily="18" charset="0"/>
                <a:ea typeface="宋体" panose="02010600030101010101" pitchFamily="2" charset="-122"/>
              </a:rPr>
              <a:t>最优套期保值比率定义为</a:t>
            </a:r>
            <a:r>
              <a:rPr lang="zh-CN" altLang="zh-CN" sz="2600" dirty="0" smtClean="0">
                <a:latin typeface="Times New Roman" panose="02020603050405020304" pitchFamily="18" charset="0"/>
                <a:ea typeface="宋体" panose="02010600030101010101" pitchFamily="2" charset="-122"/>
              </a:rPr>
              <a:t>：</a:t>
            </a:r>
            <a:endParaRPr lang="en-US" altLang="zh-CN" sz="2600" dirty="0" smtClean="0">
              <a:latin typeface="Times New Roman" panose="02020603050405020304" pitchFamily="18" charset="0"/>
              <a:ea typeface="宋体" panose="02010600030101010101" pitchFamily="2" charset="-122"/>
            </a:endParaRPr>
          </a:p>
          <a:p>
            <a:pPr indent="457200">
              <a:lnSpc>
                <a:spcPct val="170000"/>
              </a:lnSpc>
            </a:pPr>
            <a:r>
              <a:rPr lang="en-US" altLang="zh-CN" sz="2600" dirty="0" smtClean="0">
                <a:latin typeface="Times New Roman" panose="02020603050405020304" pitchFamily="18" charset="0"/>
                <a:ea typeface="宋体" panose="02010600030101010101" pitchFamily="2" charset="-122"/>
              </a:rPr>
              <a:t>                                                                                                                                                            </a:t>
            </a:r>
            <a:r>
              <a:rPr lang="zh-CN" altLang="en-US" sz="2600" dirty="0" smtClean="0">
                <a:latin typeface="Times New Roman" panose="02020603050405020304" pitchFamily="18" charset="0"/>
                <a:ea typeface="宋体" panose="02010600030101010101" pitchFamily="2" charset="-122"/>
              </a:rPr>
              <a:t>（</a:t>
            </a:r>
            <a:r>
              <a:rPr lang="en-US" altLang="zh-CN" sz="2600" dirty="0" smtClean="0">
                <a:latin typeface="Times New Roman" panose="02020603050405020304" pitchFamily="18" charset="0"/>
                <a:ea typeface="宋体" panose="02010600030101010101" pitchFamily="2" charset="-122"/>
              </a:rPr>
              <a:t>6-2</a:t>
            </a:r>
            <a:r>
              <a:rPr lang="zh-CN" altLang="en-US" sz="2600" dirty="0" smtClean="0">
                <a:latin typeface="Times New Roman" panose="02020603050405020304" pitchFamily="18" charset="0"/>
                <a:ea typeface="宋体" panose="02010600030101010101" pitchFamily="2" charset="-122"/>
              </a:rPr>
              <a:t>）</a:t>
            </a:r>
            <a:endParaRPr lang="zh-CN" altLang="zh-CN" sz="2600" dirty="0">
              <a:latin typeface="Times New Roman" panose="02020603050405020304" pitchFamily="18" charset="0"/>
              <a:ea typeface="宋体" panose="02010600030101010101" pitchFamily="2" charset="-122"/>
            </a:endParaRPr>
          </a:p>
          <a:p>
            <a:pPr indent="457200"/>
            <a:r>
              <a:rPr lang="zh-CN" altLang="zh-CN" sz="2600" dirty="0">
                <a:latin typeface="Times New Roman" panose="02020603050405020304" pitchFamily="18" charset="0"/>
                <a:ea typeface="宋体" panose="02010600030101010101" pitchFamily="2" charset="-122"/>
              </a:rPr>
              <a:t>其中，</a:t>
            </a:r>
            <a:r>
              <a:rPr lang="en-US" altLang="zh-CN" sz="2600" dirty="0">
                <a:latin typeface="Times New Roman" panose="02020603050405020304" pitchFamily="18" charset="0"/>
                <a:ea typeface="宋体" panose="02010600030101010101" pitchFamily="2" charset="-122"/>
              </a:rPr>
              <a:t> </a:t>
            </a:r>
            <a:r>
              <a:rPr lang="en-US" altLang="zh-CN" sz="2600" dirty="0" smtClean="0">
                <a:latin typeface="Times New Roman" panose="02020603050405020304" pitchFamily="18" charset="0"/>
                <a:ea typeface="宋体" panose="02010600030101010101" pitchFamily="2" charset="-122"/>
              </a:rPr>
              <a:t>  </a:t>
            </a:r>
            <a:r>
              <a:rPr lang="zh-CN" altLang="zh-CN" sz="2600" dirty="0" smtClean="0">
                <a:latin typeface="Times New Roman" panose="02020603050405020304" pitchFamily="18" charset="0"/>
                <a:ea typeface="宋体" panose="02010600030101010101" pitchFamily="2" charset="-122"/>
              </a:rPr>
              <a:t>为</a:t>
            </a:r>
            <a:r>
              <a:rPr lang="zh-CN" altLang="zh-CN" sz="2600" dirty="0">
                <a:latin typeface="Times New Roman" panose="02020603050405020304" pitchFamily="18" charset="0"/>
                <a:ea typeface="宋体" panose="02010600030101010101" pitchFamily="2" charset="-122"/>
              </a:rPr>
              <a:t>最优套期保值比率，</a:t>
            </a:r>
            <a:r>
              <a:rPr lang="en-US" altLang="zh-CN" sz="2600" dirty="0">
                <a:latin typeface="Times New Roman" panose="02020603050405020304" pitchFamily="18" charset="0"/>
                <a:ea typeface="宋体" panose="02010600030101010101" pitchFamily="2" charset="-122"/>
              </a:rPr>
              <a:t> </a:t>
            </a:r>
            <a:r>
              <a:rPr lang="en-US" altLang="zh-CN" sz="2600" dirty="0" smtClean="0">
                <a:latin typeface="Times New Roman" panose="02020603050405020304" pitchFamily="18" charset="0"/>
                <a:ea typeface="宋体" panose="02010600030101010101" pitchFamily="2" charset="-122"/>
              </a:rPr>
              <a:t>  </a:t>
            </a:r>
            <a:r>
              <a:rPr lang="zh-CN" altLang="zh-CN" sz="2600" dirty="0" smtClean="0">
                <a:latin typeface="Times New Roman" panose="02020603050405020304" pitchFamily="18" charset="0"/>
                <a:ea typeface="宋体" panose="02010600030101010101" pitchFamily="2" charset="-122"/>
              </a:rPr>
              <a:t>为</a:t>
            </a:r>
            <a:r>
              <a:rPr lang="zh-CN" altLang="zh-CN" sz="2600" dirty="0">
                <a:latin typeface="Times New Roman" panose="02020603050405020304" pitchFamily="18" charset="0"/>
                <a:ea typeface="宋体" panose="02010600030101010101" pitchFamily="2" charset="-122"/>
              </a:rPr>
              <a:t>使风险最小的期货合约头寸规模。</a:t>
            </a:r>
          </a:p>
          <a:p>
            <a:pPr indent="457200"/>
            <a:r>
              <a:rPr lang="zh-CN" altLang="zh-CN" sz="2600" dirty="0">
                <a:latin typeface="Times New Roman" panose="02020603050405020304" pitchFamily="18" charset="0"/>
                <a:ea typeface="宋体" panose="02010600030101010101" pitchFamily="2" charset="-122"/>
              </a:rPr>
              <a:t>最小风险下套期保值需要买卖的期货合约数量，即最优套期保值期货合约数量为：</a:t>
            </a:r>
          </a:p>
          <a:p>
            <a:pPr indent="457200"/>
            <a:r>
              <a:rPr lang="en-US" altLang="zh-CN" sz="2600" dirty="0">
                <a:latin typeface="Times New Roman" panose="02020603050405020304" pitchFamily="18" charset="0"/>
                <a:ea typeface="宋体" panose="02010600030101010101" pitchFamily="2" charset="-122"/>
              </a:rPr>
              <a:t>                                                                </a:t>
            </a:r>
            <a:r>
              <a:rPr lang="en-US" altLang="zh-CN" sz="2600" dirty="0" smtClean="0">
                <a:latin typeface="Times New Roman" panose="02020603050405020304" pitchFamily="18" charset="0"/>
                <a:ea typeface="宋体" panose="02010600030101010101" pitchFamily="2" charset="-122"/>
              </a:rPr>
              <a:t>                                                                                            </a:t>
            </a:r>
            <a:r>
              <a:rPr lang="zh-CN" altLang="zh-CN" sz="2600" dirty="0" smtClean="0">
                <a:latin typeface="Times New Roman" panose="02020603050405020304" pitchFamily="18" charset="0"/>
                <a:ea typeface="宋体" panose="02010600030101010101" pitchFamily="2" charset="-122"/>
              </a:rPr>
              <a:t>（</a:t>
            </a:r>
            <a:r>
              <a:rPr lang="en-US" altLang="zh-CN" sz="2600" dirty="0" smtClean="0">
                <a:latin typeface="Times New Roman" panose="02020603050405020304" pitchFamily="18" charset="0"/>
                <a:ea typeface="宋体" panose="02010600030101010101" pitchFamily="2" charset="-122"/>
              </a:rPr>
              <a:t>6-3</a:t>
            </a:r>
            <a:r>
              <a:rPr lang="zh-CN" altLang="zh-CN" sz="2600" dirty="0">
                <a:latin typeface="Times New Roman" panose="02020603050405020304" pitchFamily="18" charset="0"/>
                <a:ea typeface="宋体" panose="02010600030101010101" pitchFamily="2" charset="-122"/>
              </a:rPr>
              <a:t>）</a:t>
            </a:r>
          </a:p>
          <a:p>
            <a:pPr indent="457200"/>
            <a:endParaRPr lang="en-US" altLang="zh-CN" sz="2600" dirty="0" smtClean="0">
              <a:latin typeface="Times New Roman" panose="02020603050405020304" pitchFamily="18" charset="0"/>
              <a:ea typeface="宋体" panose="02010600030101010101" pitchFamily="2" charset="-122"/>
            </a:endParaRPr>
          </a:p>
          <a:p>
            <a:pPr indent="457200"/>
            <a:endParaRPr lang="en-US" altLang="zh-CN" sz="2600" dirty="0" smtClean="0">
              <a:latin typeface="Times New Roman" panose="02020603050405020304" pitchFamily="18" charset="0"/>
              <a:ea typeface="宋体" panose="02010600030101010101" pitchFamily="2" charset="-122"/>
            </a:endParaRPr>
          </a:p>
          <a:p>
            <a:pPr indent="457200"/>
            <a:r>
              <a:rPr lang="zh-CN" altLang="zh-CN" sz="2600" dirty="0" smtClean="0">
                <a:latin typeface="Times New Roman" panose="02020603050405020304" pitchFamily="18" charset="0"/>
                <a:ea typeface="宋体" panose="02010600030101010101" pitchFamily="2" charset="-122"/>
              </a:rPr>
              <a:t>其中</a:t>
            </a:r>
            <a:r>
              <a:rPr lang="zh-CN" altLang="zh-CN" sz="2600" dirty="0">
                <a:latin typeface="Times New Roman" panose="02020603050405020304" pitchFamily="18" charset="0"/>
                <a:ea typeface="宋体" panose="02010600030101010101" pitchFamily="2" charset="-122"/>
              </a:rPr>
              <a:t>，</a:t>
            </a:r>
            <a:r>
              <a:rPr lang="en-US" altLang="zh-CN" sz="2600" dirty="0">
                <a:latin typeface="Times New Roman" panose="02020603050405020304" pitchFamily="18" charset="0"/>
                <a:ea typeface="宋体" panose="02010600030101010101" pitchFamily="2" charset="-122"/>
              </a:rPr>
              <a:t> </a:t>
            </a:r>
            <a:r>
              <a:rPr lang="en-US" altLang="zh-CN" sz="2600" dirty="0" smtClean="0">
                <a:latin typeface="Times New Roman" panose="02020603050405020304" pitchFamily="18" charset="0"/>
                <a:ea typeface="宋体" panose="02010600030101010101" pitchFamily="2" charset="-122"/>
              </a:rPr>
              <a:t>  </a:t>
            </a:r>
            <a:r>
              <a:rPr lang="zh-CN" altLang="zh-CN" sz="2600" dirty="0" smtClean="0">
                <a:latin typeface="Times New Roman" panose="02020603050405020304" pitchFamily="18" charset="0"/>
                <a:ea typeface="宋体" panose="02010600030101010101" pitchFamily="2" charset="-122"/>
              </a:rPr>
              <a:t>为</a:t>
            </a:r>
            <a:r>
              <a:rPr lang="zh-CN" altLang="zh-CN" sz="2600" dirty="0">
                <a:latin typeface="Times New Roman" panose="02020603050405020304" pitchFamily="18" charset="0"/>
                <a:ea typeface="宋体" panose="02010600030101010101" pitchFamily="2" charset="-122"/>
              </a:rPr>
              <a:t>最优套期保值期货合约数量，</a:t>
            </a:r>
            <a:r>
              <a:rPr lang="en-US" altLang="zh-CN" sz="2600" dirty="0">
                <a:latin typeface="Times New Roman" panose="02020603050405020304" pitchFamily="18" charset="0"/>
                <a:ea typeface="宋体" panose="02010600030101010101" pitchFamily="2" charset="-122"/>
              </a:rPr>
              <a:t> </a:t>
            </a:r>
            <a:r>
              <a:rPr lang="en-US" altLang="zh-CN" sz="2600" dirty="0" smtClean="0">
                <a:latin typeface="Times New Roman" panose="02020603050405020304" pitchFamily="18" charset="0"/>
                <a:ea typeface="宋体" panose="02010600030101010101" pitchFamily="2" charset="-122"/>
              </a:rPr>
              <a:t>    </a:t>
            </a:r>
            <a:r>
              <a:rPr lang="zh-CN" altLang="zh-CN" sz="2600" dirty="0" smtClean="0">
                <a:latin typeface="Times New Roman" panose="02020603050405020304" pitchFamily="18" charset="0"/>
                <a:ea typeface="宋体" panose="02010600030101010101" pitchFamily="2" charset="-122"/>
              </a:rPr>
              <a:t>为</a:t>
            </a:r>
            <a:r>
              <a:rPr lang="zh-CN" altLang="zh-CN" sz="2600" dirty="0">
                <a:latin typeface="Times New Roman" panose="02020603050405020304" pitchFamily="18" charset="0"/>
                <a:ea typeface="宋体" panose="02010600030101010101" pitchFamily="2" charset="-122"/>
              </a:rPr>
              <a:t>每份合约的规模。</a:t>
            </a:r>
          </a:p>
          <a:p>
            <a:pPr indent="457200">
              <a:lnSpc>
                <a:spcPct val="170000"/>
              </a:lnSpc>
            </a:pPr>
            <a:endParaRPr lang="zh-CN" altLang="zh-CN" sz="2800" dirty="0"/>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2231219020"/>
              </p:ext>
            </p:extLst>
          </p:nvPr>
        </p:nvGraphicFramePr>
        <p:xfrm>
          <a:off x="5301531" y="2420888"/>
          <a:ext cx="684076" cy="612068"/>
        </p:xfrm>
        <a:graphic>
          <a:graphicData uri="http://schemas.openxmlformats.org/presentationml/2006/ole">
            <mc:AlternateContent xmlns:mc="http://schemas.openxmlformats.org/markup-compatibility/2006">
              <mc:Choice xmlns:v="urn:schemas-microsoft-com:vml" Requires="v">
                <p:oleObj spid="_x0000_s5824" name="Equation" r:id="rId3" imgW="482400" imgH="431640" progId="Equation.DSMT4">
                  <p:embed/>
                </p:oleObj>
              </mc:Choice>
              <mc:Fallback>
                <p:oleObj name="Equation" r:id="rId3" imgW="482400" imgH="431640" progId="Equation.DSMT4">
                  <p:embed/>
                  <p:pic>
                    <p:nvPicPr>
                      <p:cNvPr id="0" name=""/>
                      <p:cNvPicPr/>
                      <p:nvPr/>
                    </p:nvPicPr>
                    <p:blipFill>
                      <a:blip r:embed="rId4"/>
                      <a:stretch>
                        <a:fillRect/>
                      </a:stretch>
                    </p:blipFill>
                    <p:spPr>
                      <a:xfrm>
                        <a:off x="5301531" y="2420888"/>
                        <a:ext cx="684076" cy="61206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648932999"/>
              </p:ext>
            </p:extLst>
          </p:nvPr>
        </p:nvGraphicFramePr>
        <p:xfrm>
          <a:off x="3897539" y="3068960"/>
          <a:ext cx="287704" cy="304628"/>
        </p:xfrm>
        <a:graphic>
          <a:graphicData uri="http://schemas.openxmlformats.org/presentationml/2006/ole">
            <mc:AlternateContent xmlns:mc="http://schemas.openxmlformats.org/markup-compatibility/2006">
              <mc:Choice xmlns:v="urn:schemas-microsoft-com:vml" Requires="v">
                <p:oleObj spid="_x0000_s5825" name="Equation" r:id="rId5" imgW="215640" imgH="228600" progId="Equation.DSMT4">
                  <p:embed/>
                </p:oleObj>
              </mc:Choice>
              <mc:Fallback>
                <p:oleObj name="Equation" r:id="rId5" imgW="215640" imgH="228600" progId="Equation.DSMT4">
                  <p:embed/>
                  <p:pic>
                    <p:nvPicPr>
                      <p:cNvPr id="0" name=""/>
                      <p:cNvPicPr/>
                      <p:nvPr/>
                    </p:nvPicPr>
                    <p:blipFill>
                      <a:blip r:embed="rId6"/>
                      <a:stretch>
                        <a:fillRect/>
                      </a:stretch>
                    </p:blipFill>
                    <p:spPr>
                      <a:xfrm>
                        <a:off x="3897539" y="3068960"/>
                        <a:ext cx="287704" cy="30462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4226262249"/>
              </p:ext>
            </p:extLst>
          </p:nvPr>
        </p:nvGraphicFramePr>
        <p:xfrm>
          <a:off x="6597675" y="3068960"/>
          <a:ext cx="288032" cy="324036"/>
        </p:xfrm>
        <a:graphic>
          <a:graphicData uri="http://schemas.openxmlformats.org/presentationml/2006/ole">
            <mc:AlternateContent xmlns:mc="http://schemas.openxmlformats.org/markup-compatibility/2006">
              <mc:Choice xmlns:v="urn:schemas-microsoft-com:vml" Requires="v">
                <p:oleObj spid="_x0000_s5826" name="Equation" r:id="rId7" imgW="203040" imgH="228600" progId="Equation.DSMT4">
                  <p:embed/>
                </p:oleObj>
              </mc:Choice>
              <mc:Fallback>
                <p:oleObj name="Equation" r:id="rId7" imgW="203040" imgH="228600" progId="Equation.DSMT4">
                  <p:embed/>
                  <p:pic>
                    <p:nvPicPr>
                      <p:cNvPr id="0" name=""/>
                      <p:cNvPicPr/>
                      <p:nvPr/>
                    </p:nvPicPr>
                    <p:blipFill>
                      <a:blip r:embed="rId8"/>
                      <a:stretch>
                        <a:fillRect/>
                      </a:stretch>
                    </p:blipFill>
                    <p:spPr>
                      <a:xfrm>
                        <a:off x="6597675" y="3068960"/>
                        <a:ext cx="288032" cy="324036"/>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458969533"/>
              </p:ext>
            </p:extLst>
          </p:nvPr>
        </p:nvGraphicFramePr>
        <p:xfrm>
          <a:off x="5301531" y="3789040"/>
          <a:ext cx="756084" cy="633001"/>
        </p:xfrm>
        <a:graphic>
          <a:graphicData uri="http://schemas.openxmlformats.org/presentationml/2006/ole">
            <mc:AlternateContent xmlns:mc="http://schemas.openxmlformats.org/markup-compatibility/2006">
              <mc:Choice xmlns:v="urn:schemas-microsoft-com:vml" Requires="v">
                <p:oleObj spid="_x0000_s5827" name="Equation" r:id="rId9" imgW="545760" imgH="457200" progId="Equation.DSMT4">
                  <p:embed/>
                </p:oleObj>
              </mc:Choice>
              <mc:Fallback>
                <p:oleObj name="Equation" r:id="rId9" imgW="545760" imgH="457200" progId="Equation.DSMT4">
                  <p:embed/>
                  <p:pic>
                    <p:nvPicPr>
                      <p:cNvPr id="0" name=""/>
                      <p:cNvPicPr/>
                      <p:nvPr/>
                    </p:nvPicPr>
                    <p:blipFill>
                      <a:blip r:embed="rId10"/>
                      <a:stretch>
                        <a:fillRect/>
                      </a:stretch>
                    </p:blipFill>
                    <p:spPr>
                      <a:xfrm>
                        <a:off x="5301531" y="3789040"/>
                        <a:ext cx="756084" cy="633001"/>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106586600"/>
              </p:ext>
            </p:extLst>
          </p:nvPr>
        </p:nvGraphicFramePr>
        <p:xfrm>
          <a:off x="1629123" y="4437112"/>
          <a:ext cx="288032" cy="354501"/>
        </p:xfrm>
        <a:graphic>
          <a:graphicData uri="http://schemas.openxmlformats.org/presentationml/2006/ole">
            <mc:AlternateContent xmlns:mc="http://schemas.openxmlformats.org/markup-compatibility/2006">
              <mc:Choice xmlns:v="urn:schemas-microsoft-com:vml" Requires="v">
                <p:oleObj spid="_x0000_s5828" name="Equation" r:id="rId11" imgW="164880" imgH="203040" progId="Equation.DSMT4">
                  <p:embed/>
                </p:oleObj>
              </mc:Choice>
              <mc:Fallback>
                <p:oleObj name="Equation" r:id="rId11" imgW="164880" imgH="203040" progId="Equation.DSMT4">
                  <p:embed/>
                  <p:pic>
                    <p:nvPicPr>
                      <p:cNvPr id="0" name=""/>
                      <p:cNvPicPr/>
                      <p:nvPr/>
                    </p:nvPicPr>
                    <p:blipFill>
                      <a:blip r:embed="rId12"/>
                      <a:stretch>
                        <a:fillRect/>
                      </a:stretch>
                    </p:blipFill>
                    <p:spPr>
                      <a:xfrm>
                        <a:off x="1629123" y="4437112"/>
                        <a:ext cx="288032" cy="354501"/>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4225000979"/>
              </p:ext>
            </p:extLst>
          </p:nvPr>
        </p:nvGraphicFramePr>
        <p:xfrm>
          <a:off x="4365427" y="4509120"/>
          <a:ext cx="274117" cy="306366"/>
        </p:xfrm>
        <a:graphic>
          <a:graphicData uri="http://schemas.openxmlformats.org/presentationml/2006/ole">
            <mc:AlternateContent xmlns:mc="http://schemas.openxmlformats.org/markup-compatibility/2006">
              <mc:Choice xmlns:v="urn:schemas-microsoft-com:vml" Requires="v">
                <p:oleObj spid="_x0000_s5829" name="Equation" r:id="rId13" imgW="215640" imgH="241200" progId="Equation.DSMT4">
                  <p:embed/>
                </p:oleObj>
              </mc:Choice>
              <mc:Fallback>
                <p:oleObj name="Equation" r:id="rId13" imgW="215640" imgH="241200" progId="Equation.DSMT4">
                  <p:embed/>
                  <p:pic>
                    <p:nvPicPr>
                      <p:cNvPr id="0" name=""/>
                      <p:cNvPicPr/>
                      <p:nvPr/>
                    </p:nvPicPr>
                    <p:blipFill>
                      <a:blip r:embed="rId14"/>
                      <a:stretch>
                        <a:fillRect/>
                      </a:stretch>
                    </p:blipFill>
                    <p:spPr>
                      <a:xfrm>
                        <a:off x="4365427" y="4509120"/>
                        <a:ext cx="274117" cy="306366"/>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648371507"/>
              </p:ext>
            </p:extLst>
          </p:nvPr>
        </p:nvGraphicFramePr>
        <p:xfrm>
          <a:off x="5157515" y="5229200"/>
          <a:ext cx="1238961" cy="648072"/>
        </p:xfrm>
        <a:graphic>
          <a:graphicData uri="http://schemas.openxmlformats.org/presentationml/2006/ole">
            <mc:AlternateContent xmlns:mc="http://schemas.openxmlformats.org/markup-compatibility/2006">
              <mc:Choice xmlns:v="urn:schemas-microsoft-com:vml" Requires="v">
                <p:oleObj spid="_x0000_s5830" name="Equation" r:id="rId15" imgW="825480" imgH="431640" progId="Equation.DSMT4">
                  <p:embed/>
                </p:oleObj>
              </mc:Choice>
              <mc:Fallback>
                <p:oleObj name="Equation" r:id="rId15" imgW="825480" imgH="431640" progId="Equation.DSMT4">
                  <p:embed/>
                  <p:pic>
                    <p:nvPicPr>
                      <p:cNvPr id="0" name=""/>
                      <p:cNvPicPr/>
                      <p:nvPr/>
                    </p:nvPicPr>
                    <p:blipFill>
                      <a:blip r:embed="rId16"/>
                      <a:stretch>
                        <a:fillRect/>
                      </a:stretch>
                    </p:blipFill>
                    <p:spPr>
                      <a:xfrm>
                        <a:off x="5157515" y="5229200"/>
                        <a:ext cx="1238961" cy="648072"/>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184434765"/>
              </p:ext>
            </p:extLst>
          </p:nvPr>
        </p:nvGraphicFramePr>
        <p:xfrm>
          <a:off x="1629123" y="5968007"/>
          <a:ext cx="277317" cy="341313"/>
        </p:xfrm>
        <a:graphic>
          <a:graphicData uri="http://schemas.openxmlformats.org/presentationml/2006/ole">
            <mc:AlternateContent xmlns:mc="http://schemas.openxmlformats.org/markup-compatibility/2006">
              <mc:Choice xmlns:v="urn:schemas-microsoft-com:vml" Requires="v">
                <p:oleObj spid="_x0000_s5831" name="Equation" r:id="rId17" imgW="164880" imgH="203040" progId="Equation.DSMT4">
                  <p:embed/>
                </p:oleObj>
              </mc:Choice>
              <mc:Fallback>
                <p:oleObj name="Equation" r:id="rId17" imgW="164880" imgH="203040" progId="Equation.DSMT4">
                  <p:embed/>
                  <p:pic>
                    <p:nvPicPr>
                      <p:cNvPr id="0" name=""/>
                      <p:cNvPicPr/>
                      <p:nvPr/>
                    </p:nvPicPr>
                    <p:blipFill>
                      <a:blip r:embed="rId18"/>
                      <a:stretch>
                        <a:fillRect/>
                      </a:stretch>
                    </p:blipFill>
                    <p:spPr>
                      <a:xfrm>
                        <a:off x="1629123" y="5968007"/>
                        <a:ext cx="277317" cy="341313"/>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872617131"/>
              </p:ext>
            </p:extLst>
          </p:nvPr>
        </p:nvGraphicFramePr>
        <p:xfrm>
          <a:off x="5373539" y="6021288"/>
          <a:ext cx="360040" cy="308605"/>
        </p:xfrm>
        <a:graphic>
          <a:graphicData uri="http://schemas.openxmlformats.org/presentationml/2006/ole">
            <mc:AlternateContent xmlns:mc="http://schemas.openxmlformats.org/markup-compatibility/2006">
              <mc:Choice xmlns:v="urn:schemas-microsoft-com:vml" Requires="v">
                <p:oleObj spid="_x0000_s5832" name="Equation" r:id="rId19" imgW="266400" imgH="228600" progId="Equation.DSMT4">
                  <p:embed/>
                </p:oleObj>
              </mc:Choice>
              <mc:Fallback>
                <p:oleObj name="Equation" r:id="rId19" imgW="266400" imgH="228600" progId="Equation.DSMT4">
                  <p:embed/>
                  <p:pic>
                    <p:nvPicPr>
                      <p:cNvPr id="0" name=""/>
                      <p:cNvPicPr/>
                      <p:nvPr/>
                    </p:nvPicPr>
                    <p:blipFill>
                      <a:blip r:embed="rId20"/>
                      <a:stretch>
                        <a:fillRect/>
                      </a:stretch>
                    </p:blipFill>
                    <p:spPr>
                      <a:xfrm>
                        <a:off x="5373539" y="6021288"/>
                        <a:ext cx="360040" cy="308605"/>
                      </a:xfrm>
                      <a:prstGeom prst="rect">
                        <a:avLst/>
                      </a:prstGeom>
                    </p:spPr>
                  </p:pic>
                </p:oleObj>
              </mc:Fallback>
            </mc:AlternateContent>
          </a:graphicData>
        </a:graphic>
      </p:graphicFrame>
    </p:spTree>
    <p:extLst>
      <p:ext uri="{BB962C8B-B14F-4D97-AF65-F5344CB8AC3E}">
        <p14:creationId xmlns:p14="http://schemas.microsoft.com/office/powerpoint/2010/main" val="2298714450"/>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332979" y="548680"/>
            <a:ext cx="11449272" cy="586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50000"/>
              </a:lnSpc>
              <a:spcBef>
                <a:spcPts val="0"/>
              </a:spcBef>
            </a:pPr>
            <a:r>
              <a:rPr lang="zh-CN" altLang="zh-CN" sz="2800" dirty="0"/>
              <a:t>上述</a:t>
            </a:r>
            <a:r>
              <a:rPr lang="zh-CN" altLang="zh-CN" sz="2800" dirty="0" smtClean="0"/>
              <a:t>公式</a:t>
            </a:r>
            <a:r>
              <a:rPr lang="zh-CN" altLang="en-US" sz="2800" dirty="0" smtClean="0"/>
              <a:t>的具体证明</a:t>
            </a:r>
            <a:r>
              <a:rPr lang="zh-CN" altLang="zh-CN" sz="2800" dirty="0" smtClean="0"/>
              <a:t>如下</a:t>
            </a:r>
            <a:r>
              <a:rPr lang="zh-CN" altLang="zh-CN" sz="2800" dirty="0"/>
              <a:t>：</a:t>
            </a:r>
          </a:p>
          <a:p>
            <a:pPr>
              <a:lnSpc>
                <a:spcPct val="150000"/>
              </a:lnSpc>
              <a:spcBef>
                <a:spcPts val="0"/>
              </a:spcBef>
            </a:pPr>
            <a:r>
              <a:rPr lang="zh-CN" altLang="zh-CN" sz="2800" dirty="0"/>
              <a:t>套期保值的目的是将期货市场和现货市场的价格风险对冲，因此，整个套期保值组合的价值变化应该</a:t>
            </a:r>
            <a:r>
              <a:rPr lang="zh-CN" altLang="zh-CN" sz="2800" dirty="0" smtClean="0"/>
              <a:t>等于</a:t>
            </a:r>
            <a:r>
              <a:rPr lang="zh-CN" altLang="en-US" sz="2800" dirty="0" smtClean="0"/>
              <a:t>零。</a:t>
            </a:r>
            <a:endParaRPr lang="en-US" altLang="zh-CN" sz="2800" dirty="0" smtClean="0"/>
          </a:p>
          <a:p>
            <a:pPr>
              <a:lnSpc>
                <a:spcPct val="150000"/>
              </a:lnSpc>
              <a:spcBef>
                <a:spcPts val="0"/>
              </a:spcBef>
            </a:pPr>
            <a:r>
              <a:rPr lang="zh-CN" altLang="zh-CN" sz="2800" dirty="0" smtClean="0"/>
              <a:t>即</a:t>
            </a:r>
            <a:r>
              <a:rPr lang="zh-CN" altLang="en-US" sz="2800" dirty="0" smtClean="0"/>
              <a:t>：</a:t>
            </a:r>
            <a:r>
              <a:rPr lang="en-US" altLang="zh-CN" sz="2800" dirty="0" smtClean="0"/>
              <a:t>                   </a:t>
            </a:r>
          </a:p>
          <a:p>
            <a:pPr>
              <a:lnSpc>
                <a:spcPct val="150000"/>
              </a:lnSpc>
              <a:spcBef>
                <a:spcPts val="0"/>
              </a:spcBef>
            </a:pPr>
            <a:endParaRPr lang="en-US" altLang="zh-CN" sz="2800" dirty="0"/>
          </a:p>
          <a:p>
            <a:pPr>
              <a:lnSpc>
                <a:spcPct val="150000"/>
              </a:lnSpc>
              <a:spcBef>
                <a:spcPts val="0"/>
              </a:spcBef>
            </a:pPr>
            <a:r>
              <a:rPr lang="zh-CN" altLang="zh-CN" sz="2800" dirty="0" smtClean="0"/>
              <a:t>其中</a:t>
            </a:r>
            <a:r>
              <a:rPr lang="zh-CN" altLang="zh-CN" sz="2800" dirty="0"/>
              <a:t>，</a:t>
            </a:r>
            <a:r>
              <a:rPr lang="en-US" altLang="zh-CN" sz="2800" dirty="0"/>
              <a:t> </a:t>
            </a:r>
            <a:r>
              <a:rPr lang="en-US" altLang="zh-CN" sz="2800" dirty="0" smtClean="0"/>
              <a:t>     </a:t>
            </a:r>
            <a:r>
              <a:rPr lang="zh-CN" altLang="zh-CN" sz="2800" dirty="0" smtClean="0"/>
              <a:t>为</a:t>
            </a:r>
            <a:r>
              <a:rPr lang="zh-CN" altLang="zh-CN" sz="2800" dirty="0"/>
              <a:t>现货价格变化，</a:t>
            </a:r>
            <a:r>
              <a:rPr lang="en-US" altLang="zh-CN" sz="2800" dirty="0"/>
              <a:t> </a:t>
            </a:r>
            <a:r>
              <a:rPr lang="en-US" altLang="zh-CN" sz="2800" dirty="0" smtClean="0"/>
              <a:t>    </a:t>
            </a:r>
            <a:r>
              <a:rPr lang="zh-CN" altLang="zh-CN" sz="2800" dirty="0" smtClean="0"/>
              <a:t>为</a:t>
            </a:r>
            <a:r>
              <a:rPr lang="zh-CN" altLang="zh-CN" sz="2800" dirty="0"/>
              <a:t>期货价格</a:t>
            </a:r>
            <a:r>
              <a:rPr lang="zh-CN" altLang="zh-CN" sz="2800" dirty="0" smtClean="0"/>
              <a:t>变化</a:t>
            </a:r>
            <a:r>
              <a:rPr lang="zh-CN" altLang="en-US" sz="2800" dirty="0" smtClean="0"/>
              <a:t>。</a:t>
            </a:r>
            <a:endParaRPr lang="en-US" altLang="zh-CN" sz="2800" dirty="0"/>
          </a:p>
          <a:p>
            <a:pPr>
              <a:lnSpc>
                <a:spcPct val="150000"/>
              </a:lnSpc>
              <a:spcBef>
                <a:spcPts val="0"/>
              </a:spcBef>
            </a:pPr>
            <a:r>
              <a:rPr lang="en-US" altLang="zh-CN" sz="2800" dirty="0" smtClean="0"/>
              <a:t> </a:t>
            </a:r>
            <a:r>
              <a:rPr lang="zh-CN" altLang="en-US" sz="2800" dirty="0" smtClean="0"/>
              <a:t>因此，</a:t>
            </a:r>
            <a:endParaRPr lang="en-US" altLang="zh-CN" sz="2800" dirty="0" smtClean="0"/>
          </a:p>
          <a:p>
            <a:pPr>
              <a:lnSpc>
                <a:spcPct val="150000"/>
              </a:lnSpc>
              <a:spcBef>
                <a:spcPts val="0"/>
              </a:spcBef>
            </a:pPr>
            <a:endParaRPr lang="en-US" altLang="zh-CN" sz="2800" dirty="0" smtClean="0"/>
          </a:p>
          <a:p>
            <a:pPr>
              <a:lnSpc>
                <a:spcPct val="150000"/>
              </a:lnSpc>
              <a:spcBef>
                <a:spcPts val="0"/>
              </a:spcBef>
            </a:pPr>
            <a:r>
              <a:rPr lang="zh-CN" altLang="en-US" sz="2800" dirty="0" smtClean="0"/>
              <a:t>最终可得： </a:t>
            </a:r>
            <a:endParaRPr lang="zh-CN" altLang="zh-CN" sz="2800" dirty="0"/>
          </a:p>
          <a:p>
            <a:pPr>
              <a:lnSpc>
                <a:spcPct val="150000"/>
              </a:lnSpc>
              <a:spcBef>
                <a:spcPts val="0"/>
              </a:spcBef>
            </a:pPr>
            <a:endParaRPr lang="zh-CN" altLang="zh-CN" sz="2800" dirty="0"/>
          </a:p>
          <a:p>
            <a:pPr indent="457200">
              <a:lnSpc>
                <a:spcPct val="150000"/>
              </a:lnSpc>
              <a:spcBef>
                <a:spcPts val="0"/>
              </a:spcBef>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3024303909"/>
              </p:ext>
            </p:extLst>
          </p:nvPr>
        </p:nvGraphicFramePr>
        <p:xfrm>
          <a:off x="3213299" y="2852936"/>
          <a:ext cx="4437039" cy="576064"/>
        </p:xfrm>
        <a:graphic>
          <a:graphicData uri="http://schemas.openxmlformats.org/presentationml/2006/ole">
            <mc:AlternateContent xmlns:mc="http://schemas.openxmlformats.org/markup-compatibility/2006">
              <mc:Choice xmlns:v="urn:schemas-microsoft-com:vml" Requires="v">
                <p:oleObj spid="_x0000_s25686" name="Equation" r:id="rId3" imgW="1854000" imgH="241200" progId="Equation.DSMT4">
                  <p:embed/>
                </p:oleObj>
              </mc:Choice>
              <mc:Fallback>
                <p:oleObj name="Equation" r:id="rId3" imgW="1854000" imgH="241200" progId="Equation.DSMT4">
                  <p:embed/>
                  <p:pic>
                    <p:nvPicPr>
                      <p:cNvPr id="0" name=""/>
                      <p:cNvPicPr/>
                      <p:nvPr/>
                    </p:nvPicPr>
                    <p:blipFill>
                      <a:blip r:embed="rId4"/>
                      <a:stretch>
                        <a:fillRect/>
                      </a:stretch>
                    </p:blipFill>
                    <p:spPr>
                      <a:xfrm>
                        <a:off x="3213299" y="2852936"/>
                        <a:ext cx="4437039" cy="576064"/>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32991323"/>
              </p:ext>
            </p:extLst>
          </p:nvPr>
        </p:nvGraphicFramePr>
        <p:xfrm>
          <a:off x="1773139" y="4581128"/>
          <a:ext cx="1793181" cy="776851"/>
        </p:xfrm>
        <a:graphic>
          <a:graphicData uri="http://schemas.openxmlformats.org/presentationml/2006/ole">
            <mc:AlternateContent xmlns:mc="http://schemas.openxmlformats.org/markup-compatibility/2006">
              <mc:Choice xmlns:v="urn:schemas-microsoft-com:vml" Requires="v">
                <p:oleObj spid="_x0000_s25687" name="Equation" r:id="rId5" imgW="1054080" imgH="457200" progId="Equation.DSMT4">
                  <p:embed/>
                </p:oleObj>
              </mc:Choice>
              <mc:Fallback>
                <p:oleObj name="Equation" r:id="rId5" imgW="1054080" imgH="457200" progId="Equation.DSMT4">
                  <p:embed/>
                  <p:pic>
                    <p:nvPicPr>
                      <p:cNvPr id="0" name=""/>
                      <p:cNvPicPr/>
                      <p:nvPr/>
                    </p:nvPicPr>
                    <p:blipFill>
                      <a:blip r:embed="rId6"/>
                      <a:stretch>
                        <a:fillRect/>
                      </a:stretch>
                    </p:blipFill>
                    <p:spPr>
                      <a:xfrm>
                        <a:off x="1773139" y="4581128"/>
                        <a:ext cx="1793181" cy="776851"/>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06173907"/>
              </p:ext>
            </p:extLst>
          </p:nvPr>
        </p:nvGraphicFramePr>
        <p:xfrm>
          <a:off x="1341091" y="4005064"/>
          <a:ext cx="552450" cy="309563"/>
        </p:xfrm>
        <a:graphic>
          <a:graphicData uri="http://schemas.openxmlformats.org/presentationml/2006/ole">
            <mc:AlternateContent xmlns:mc="http://schemas.openxmlformats.org/markup-compatibility/2006">
              <mc:Choice xmlns:v="urn:schemas-microsoft-com:vml" Requires="v">
                <p:oleObj spid="_x0000_s25688" name="Equation" r:id="rId7" imgW="317160" imgH="177480" progId="Equation.DSMT4">
                  <p:embed/>
                </p:oleObj>
              </mc:Choice>
              <mc:Fallback>
                <p:oleObj name="Equation" r:id="rId7" imgW="317160" imgH="177480" progId="Equation.DSMT4">
                  <p:embed/>
                  <p:pic>
                    <p:nvPicPr>
                      <p:cNvPr id="0" name=""/>
                      <p:cNvPicPr/>
                      <p:nvPr/>
                    </p:nvPicPr>
                    <p:blipFill>
                      <a:blip r:embed="rId8"/>
                      <a:stretch>
                        <a:fillRect/>
                      </a:stretch>
                    </p:blipFill>
                    <p:spPr>
                      <a:xfrm>
                        <a:off x="1341091" y="4005064"/>
                        <a:ext cx="552450" cy="309563"/>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162404551"/>
              </p:ext>
            </p:extLst>
          </p:nvPr>
        </p:nvGraphicFramePr>
        <p:xfrm>
          <a:off x="4653459" y="3969060"/>
          <a:ext cx="599183" cy="299592"/>
        </p:xfrm>
        <a:graphic>
          <a:graphicData uri="http://schemas.openxmlformats.org/presentationml/2006/ole">
            <mc:AlternateContent xmlns:mc="http://schemas.openxmlformats.org/markup-compatibility/2006">
              <mc:Choice xmlns:v="urn:schemas-microsoft-com:vml" Requires="v">
                <p:oleObj spid="_x0000_s25689" name="Equation" r:id="rId9" imgW="330120" imgH="164880" progId="Equation.DSMT4">
                  <p:embed/>
                </p:oleObj>
              </mc:Choice>
              <mc:Fallback>
                <p:oleObj name="Equation" r:id="rId9" imgW="330120" imgH="164880" progId="Equation.DSMT4">
                  <p:embed/>
                  <p:pic>
                    <p:nvPicPr>
                      <p:cNvPr id="0" name=""/>
                      <p:cNvPicPr/>
                      <p:nvPr/>
                    </p:nvPicPr>
                    <p:blipFill>
                      <a:blip r:embed="rId10"/>
                      <a:stretch>
                        <a:fillRect/>
                      </a:stretch>
                    </p:blipFill>
                    <p:spPr>
                      <a:xfrm>
                        <a:off x="4653459" y="3969060"/>
                        <a:ext cx="599183" cy="299592"/>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942019099"/>
              </p:ext>
            </p:extLst>
          </p:nvPr>
        </p:nvGraphicFramePr>
        <p:xfrm>
          <a:off x="2205187" y="5690122"/>
          <a:ext cx="1389063" cy="723900"/>
        </p:xfrm>
        <a:graphic>
          <a:graphicData uri="http://schemas.openxmlformats.org/presentationml/2006/ole">
            <mc:AlternateContent xmlns:mc="http://schemas.openxmlformats.org/markup-compatibility/2006">
              <mc:Choice xmlns:v="urn:schemas-microsoft-com:vml" Requires="v">
                <p:oleObj spid="_x0000_s25690" name="Equation" r:id="rId11" imgW="825480" imgH="431640" progId="Equation.DSMT4">
                  <p:embed/>
                </p:oleObj>
              </mc:Choice>
              <mc:Fallback>
                <p:oleObj name="Equation" r:id="rId11" imgW="825480" imgH="431640" progId="Equation.DSMT4">
                  <p:embed/>
                  <p:pic>
                    <p:nvPicPr>
                      <p:cNvPr id="0" name=""/>
                      <p:cNvPicPr/>
                      <p:nvPr/>
                    </p:nvPicPr>
                    <p:blipFill>
                      <a:blip r:embed="rId12"/>
                      <a:stretch>
                        <a:fillRect/>
                      </a:stretch>
                    </p:blipFill>
                    <p:spPr>
                      <a:xfrm>
                        <a:off x="2205187" y="5690122"/>
                        <a:ext cx="1389063" cy="723900"/>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579876055"/>
              </p:ext>
            </p:extLst>
          </p:nvPr>
        </p:nvGraphicFramePr>
        <p:xfrm>
          <a:off x="3573339" y="4725144"/>
          <a:ext cx="2609639" cy="440283"/>
        </p:xfrm>
        <a:graphic>
          <a:graphicData uri="http://schemas.openxmlformats.org/presentationml/2006/ole">
            <mc:AlternateContent xmlns:mc="http://schemas.openxmlformats.org/markup-compatibility/2006">
              <mc:Choice xmlns:v="urn:schemas-microsoft-com:vml" Requires="v">
                <p:oleObj spid="_x0000_s25691" name="Equation" r:id="rId13" imgW="1434960" imgH="241200" progId="Equation.DSMT4">
                  <p:embed/>
                </p:oleObj>
              </mc:Choice>
              <mc:Fallback>
                <p:oleObj name="Equation" r:id="rId13" imgW="1434960" imgH="241200" progId="Equation.DSMT4">
                  <p:embed/>
                  <p:pic>
                    <p:nvPicPr>
                      <p:cNvPr id="0" name=""/>
                      <p:cNvPicPr/>
                      <p:nvPr/>
                    </p:nvPicPr>
                    <p:blipFill>
                      <a:blip r:embed="rId14"/>
                      <a:stretch>
                        <a:fillRect/>
                      </a:stretch>
                    </p:blipFill>
                    <p:spPr>
                      <a:xfrm>
                        <a:off x="3573339" y="4725144"/>
                        <a:ext cx="2609639" cy="440283"/>
                      </a:xfrm>
                      <a:prstGeom prst="rect">
                        <a:avLst/>
                      </a:prstGeom>
                    </p:spPr>
                  </p:pic>
                </p:oleObj>
              </mc:Fallback>
            </mc:AlternateContent>
          </a:graphicData>
        </a:graphic>
      </p:graphicFrame>
    </p:spTree>
    <p:extLst>
      <p:ext uri="{BB962C8B-B14F-4D97-AF65-F5344CB8AC3E}">
        <p14:creationId xmlns:p14="http://schemas.microsoft.com/office/powerpoint/2010/main" val="4088298414"/>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16096"/>
            <a:ext cx="11449272" cy="491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en-US" altLang="zh-CN" sz="2400" dirty="0" smtClean="0">
                <a:latin typeface="Times New Roman" panose="02020603050405020304" pitchFamily="18" charset="0"/>
                <a:ea typeface="宋体" panose="02010600030101010101" pitchFamily="2" charset="-122"/>
              </a:rPr>
              <a:t>【</a:t>
            </a:r>
            <a:r>
              <a:rPr lang="zh-CN" altLang="en-US" sz="2400" dirty="0" smtClean="0">
                <a:latin typeface="Times New Roman" panose="02020603050405020304" pitchFamily="18" charset="0"/>
                <a:ea typeface="宋体" panose="02010600030101010101" pitchFamily="2" charset="-122"/>
              </a:rPr>
              <a:t>例</a:t>
            </a:r>
            <a:r>
              <a:rPr lang="en-US" altLang="zh-CN" sz="2400" dirty="0" smtClean="0">
                <a:latin typeface="Times New Roman" panose="02020603050405020304" pitchFamily="18" charset="0"/>
                <a:ea typeface="宋体" panose="02010600030101010101" pitchFamily="2" charset="-122"/>
              </a:rPr>
              <a:t>6-3</a:t>
            </a:r>
            <a:r>
              <a:rPr lang="en-US" altLang="zh-CN" sz="2400" dirty="0">
                <a:latin typeface="Times New Roman" panose="02020603050405020304" pitchFamily="18" charset="0"/>
                <a:ea typeface="宋体" panose="02010600030101010101" pitchFamily="2" charset="-122"/>
              </a:rPr>
              <a:t>】</a:t>
            </a:r>
            <a:r>
              <a:rPr lang="zh-CN" altLang="en-US" sz="2400" dirty="0">
                <a:latin typeface="Times New Roman" panose="02020603050405020304" pitchFamily="18" charset="0"/>
                <a:ea typeface="宋体" panose="02010600030101010101" pitchFamily="2" charset="-122"/>
              </a:rPr>
              <a:t>套期保值者选择</a:t>
            </a:r>
            <a:r>
              <a:rPr lang="en-US" altLang="zh-CN" sz="2400" dirty="0">
                <a:latin typeface="Times New Roman" panose="02020603050405020304" pitchFamily="18" charset="0"/>
                <a:ea typeface="宋体" panose="02010600030101010101" pitchFamily="2" charset="-122"/>
              </a:rPr>
              <a:t>10</a:t>
            </a:r>
            <a:r>
              <a:rPr lang="zh-CN" altLang="en-US" sz="2400" dirty="0">
                <a:latin typeface="Times New Roman" panose="02020603050405020304" pitchFamily="18" charset="0"/>
                <a:ea typeface="宋体" panose="02010600030101010101" pitchFamily="2" charset="-122"/>
              </a:rPr>
              <a:t>吨</a:t>
            </a:r>
            <a:r>
              <a:rPr lang="en-US" altLang="zh-CN" sz="2400" dirty="0">
                <a:latin typeface="Times New Roman" panose="02020603050405020304" pitchFamily="18" charset="0"/>
                <a:ea typeface="宋体" panose="02010600030101010101" pitchFamily="2" charset="-122"/>
              </a:rPr>
              <a:t>/</a:t>
            </a:r>
            <a:r>
              <a:rPr lang="zh-CN" altLang="en-US" sz="2400" dirty="0">
                <a:latin typeface="Times New Roman" panose="02020603050405020304" pitchFamily="18" charset="0"/>
                <a:ea typeface="宋体" panose="02010600030101010101" pitchFamily="2" charset="-122"/>
              </a:rPr>
              <a:t>手的苹果期货合约为</a:t>
            </a:r>
            <a:r>
              <a:rPr lang="en-US" altLang="zh-CN" sz="2400" dirty="0">
                <a:latin typeface="Times New Roman" panose="02020603050405020304" pitchFamily="18" charset="0"/>
                <a:ea typeface="宋体" panose="02010600030101010101" pitchFamily="2" charset="-122"/>
              </a:rPr>
              <a:t>6000</a:t>
            </a:r>
            <a:r>
              <a:rPr lang="zh-CN" altLang="en-US" sz="2400" dirty="0">
                <a:latin typeface="Times New Roman" panose="02020603050405020304" pitchFamily="18" charset="0"/>
                <a:ea typeface="宋体" panose="02010600030101010101" pitchFamily="2" charset="-122"/>
              </a:rPr>
              <a:t>吨苹果进行套期保值。假设苹果期货合约价格每变化</a:t>
            </a:r>
            <a:r>
              <a:rPr lang="en-US" altLang="zh-CN" sz="2400" dirty="0">
                <a:latin typeface="Times New Roman" panose="02020603050405020304" pitchFamily="18" charset="0"/>
                <a:ea typeface="宋体" panose="02010600030101010101" pitchFamily="2" charset="-122"/>
              </a:rPr>
              <a:t>200</a:t>
            </a:r>
            <a:r>
              <a:rPr lang="zh-CN" altLang="en-US" sz="2400" dirty="0">
                <a:latin typeface="Times New Roman" panose="02020603050405020304" pitchFamily="18" charset="0"/>
                <a:ea typeface="宋体" panose="02010600030101010101" pitchFamily="2" charset="-122"/>
              </a:rPr>
              <a:t>元</a:t>
            </a:r>
            <a:r>
              <a:rPr lang="en-US" altLang="zh-CN" sz="2400" dirty="0">
                <a:latin typeface="Times New Roman" panose="02020603050405020304" pitchFamily="18" charset="0"/>
                <a:ea typeface="宋体" panose="02010600030101010101" pitchFamily="2" charset="-122"/>
              </a:rPr>
              <a:t>/</a:t>
            </a:r>
            <a:r>
              <a:rPr lang="zh-CN" altLang="en-US" sz="2400" dirty="0">
                <a:latin typeface="Times New Roman" panose="02020603050405020304" pitchFamily="18" charset="0"/>
                <a:ea typeface="宋体" panose="02010600030101010101" pitchFamily="2" charset="-122"/>
              </a:rPr>
              <a:t>吨，苹果变化</a:t>
            </a:r>
            <a:r>
              <a:rPr lang="en-US" altLang="zh-CN" sz="2400" dirty="0">
                <a:latin typeface="Times New Roman" panose="02020603050405020304" pitchFamily="18" charset="0"/>
                <a:ea typeface="宋体" panose="02010600030101010101" pitchFamily="2" charset="-122"/>
              </a:rPr>
              <a:t>150</a:t>
            </a:r>
            <a:r>
              <a:rPr lang="zh-CN" altLang="en-US" sz="2400" dirty="0">
                <a:latin typeface="Times New Roman" panose="02020603050405020304" pitchFamily="18" charset="0"/>
                <a:ea typeface="宋体" panose="02010600030101010101" pitchFamily="2" charset="-122"/>
              </a:rPr>
              <a:t>元</a:t>
            </a:r>
            <a:r>
              <a:rPr lang="en-US" altLang="zh-CN" sz="2400" dirty="0">
                <a:latin typeface="Times New Roman" panose="02020603050405020304" pitchFamily="18" charset="0"/>
                <a:ea typeface="宋体" panose="02010600030101010101" pitchFamily="2" charset="-122"/>
              </a:rPr>
              <a:t>/</a:t>
            </a:r>
            <a:r>
              <a:rPr lang="zh-CN" altLang="en-US" sz="2400" dirty="0">
                <a:latin typeface="Times New Roman" panose="02020603050405020304" pitchFamily="18" charset="0"/>
                <a:ea typeface="宋体" panose="02010600030101010101" pitchFamily="2" charset="-122"/>
              </a:rPr>
              <a:t>吨。求需要卖出多少手苹果期货合约？</a:t>
            </a:r>
          </a:p>
          <a:p>
            <a:pPr indent="457200">
              <a:lnSpc>
                <a:spcPct val="170000"/>
              </a:lnSpc>
            </a:pPr>
            <a:r>
              <a:rPr lang="zh-CN" altLang="en-US" sz="2400" dirty="0">
                <a:latin typeface="Times New Roman" panose="02020603050405020304" pitchFamily="18" charset="0"/>
                <a:ea typeface="宋体" panose="02010600030101010101" pitchFamily="2" charset="-122"/>
              </a:rPr>
              <a:t>                </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endParaRPr lang="zh-CN" altLang="en-US" sz="2400" dirty="0">
              <a:latin typeface="Times New Roman" panose="02020603050405020304" pitchFamily="18" charset="0"/>
              <a:ea typeface="宋体" panose="02010600030101010101" pitchFamily="2" charset="-122"/>
            </a:endParaRPr>
          </a:p>
          <a:p>
            <a:pPr indent="457200">
              <a:lnSpc>
                <a:spcPct val="170000"/>
              </a:lnSpc>
            </a:pPr>
            <a:r>
              <a:rPr lang="zh-CN" altLang="en-US" sz="2400" dirty="0" smtClean="0">
                <a:latin typeface="Times New Roman" panose="02020603050405020304" pitchFamily="18" charset="0"/>
                <a:ea typeface="宋体" panose="02010600030101010101" pitchFamily="2" charset="-122"/>
              </a:rPr>
              <a:t>因此，</a:t>
            </a:r>
            <a:r>
              <a:rPr lang="zh-CN" altLang="en-US" sz="2400" dirty="0">
                <a:latin typeface="Times New Roman" panose="02020603050405020304" pitchFamily="18" charset="0"/>
                <a:ea typeface="宋体" panose="02010600030101010101" pitchFamily="2" charset="-122"/>
              </a:rPr>
              <a:t>最小风险套期保值需要卖出</a:t>
            </a:r>
            <a:r>
              <a:rPr lang="en-US" altLang="zh-CN" sz="2400" dirty="0">
                <a:latin typeface="Times New Roman" panose="02020603050405020304" pitchFamily="18" charset="0"/>
                <a:ea typeface="宋体" panose="02010600030101010101" pitchFamily="2" charset="-122"/>
              </a:rPr>
              <a:t>450</a:t>
            </a:r>
            <a:r>
              <a:rPr lang="zh-CN" altLang="en-US" sz="2400" dirty="0">
                <a:latin typeface="Times New Roman" panose="02020603050405020304" pitchFamily="18" charset="0"/>
                <a:ea typeface="宋体" panose="02010600030101010101" pitchFamily="2" charset="-122"/>
              </a:rPr>
              <a:t>份合约。</a:t>
            </a:r>
          </a:p>
          <a:p>
            <a:pPr indent="457200">
              <a:lnSpc>
                <a:spcPct val="170000"/>
              </a:lnSpc>
            </a:pPr>
            <a:endParaRPr lang="zh-CN" altLang="zh-CN" sz="2800" dirty="0"/>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2819854151"/>
              </p:ext>
            </p:extLst>
          </p:nvPr>
        </p:nvGraphicFramePr>
        <p:xfrm>
          <a:off x="5085507" y="2708920"/>
          <a:ext cx="2015512" cy="790897"/>
        </p:xfrm>
        <a:graphic>
          <a:graphicData uri="http://schemas.openxmlformats.org/presentationml/2006/ole">
            <mc:AlternateContent xmlns:mc="http://schemas.openxmlformats.org/markup-compatibility/2006">
              <mc:Choice xmlns:v="urn:schemas-microsoft-com:vml" Requires="v">
                <p:oleObj spid="_x0000_s4264" name="Equation" r:id="rId3" imgW="1002960" imgH="393480" progId="Equation.DSMT4">
                  <p:embed/>
                </p:oleObj>
              </mc:Choice>
              <mc:Fallback>
                <p:oleObj name="Equation" r:id="rId3" imgW="1002960" imgH="393480" progId="Equation.DSMT4">
                  <p:embed/>
                  <p:pic>
                    <p:nvPicPr>
                      <p:cNvPr id="0" name=""/>
                      <p:cNvPicPr/>
                      <p:nvPr/>
                    </p:nvPicPr>
                    <p:blipFill>
                      <a:blip r:embed="rId4"/>
                      <a:stretch>
                        <a:fillRect/>
                      </a:stretch>
                    </p:blipFill>
                    <p:spPr>
                      <a:xfrm>
                        <a:off x="5085507" y="2708920"/>
                        <a:ext cx="2015512" cy="790897"/>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960682374"/>
              </p:ext>
            </p:extLst>
          </p:nvPr>
        </p:nvGraphicFramePr>
        <p:xfrm>
          <a:off x="4725467" y="3861048"/>
          <a:ext cx="2664296" cy="737439"/>
        </p:xfrm>
        <a:graphic>
          <a:graphicData uri="http://schemas.openxmlformats.org/presentationml/2006/ole">
            <mc:AlternateContent xmlns:mc="http://schemas.openxmlformats.org/markup-compatibility/2006">
              <mc:Choice xmlns:v="urn:schemas-microsoft-com:vml" Requires="v">
                <p:oleObj spid="_x0000_s4265" name="Equation" r:id="rId5" imgW="1422360" imgH="393480" progId="Equation.DSMT4">
                  <p:embed/>
                </p:oleObj>
              </mc:Choice>
              <mc:Fallback>
                <p:oleObj name="Equation" r:id="rId5" imgW="1422360" imgH="393480" progId="Equation.DSMT4">
                  <p:embed/>
                  <p:pic>
                    <p:nvPicPr>
                      <p:cNvPr id="0" name=""/>
                      <p:cNvPicPr/>
                      <p:nvPr/>
                    </p:nvPicPr>
                    <p:blipFill>
                      <a:blip r:embed="rId6"/>
                      <a:stretch>
                        <a:fillRect/>
                      </a:stretch>
                    </p:blipFill>
                    <p:spPr>
                      <a:xfrm>
                        <a:off x="4725467" y="3861048"/>
                        <a:ext cx="2664296" cy="737439"/>
                      </a:xfrm>
                      <a:prstGeom prst="rect">
                        <a:avLst/>
                      </a:prstGeom>
                    </p:spPr>
                  </p:pic>
                </p:oleObj>
              </mc:Fallback>
            </mc:AlternateContent>
          </a:graphicData>
        </a:graphic>
      </p:graphicFrame>
    </p:spTree>
    <p:extLst>
      <p:ext uri="{BB962C8B-B14F-4D97-AF65-F5344CB8AC3E}">
        <p14:creationId xmlns:p14="http://schemas.microsoft.com/office/powerpoint/2010/main" val="1491733922"/>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332979" y="476672"/>
            <a:ext cx="11574367" cy="612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47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67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（二）套</a:t>
            </a:r>
            <a:r>
              <a:rPr lang="zh-CN" altLang="en-US" sz="67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期保值效果</a:t>
            </a:r>
            <a:endParaRPr lang="en-US" altLang="zh-CN" sz="67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a:p>
            <a:pPr indent="457200">
              <a:lnSpc>
                <a:spcPct val="120000"/>
              </a:lnSpc>
            </a:pPr>
            <a:r>
              <a:rPr lang="zh-CN" altLang="en-US" sz="3300" dirty="0" smtClean="0">
                <a:latin typeface="Times New Roman" panose="02020603050405020304" pitchFamily="18" charset="0"/>
                <a:ea typeface="宋体" panose="02010600030101010101" pitchFamily="2" charset="-122"/>
              </a:rPr>
              <a:t>套期保值效果是指套期保值后的现货</a:t>
            </a:r>
            <a:r>
              <a:rPr lang="en-US" altLang="zh-CN" sz="3300" dirty="0" smtClean="0">
                <a:latin typeface="Times New Roman" panose="02020603050405020304" pitchFamily="18" charset="0"/>
                <a:ea typeface="宋体" panose="02010600030101010101" pitchFamily="2" charset="-122"/>
              </a:rPr>
              <a:t>-</a:t>
            </a:r>
            <a:r>
              <a:rPr lang="zh-CN" altLang="en-US" sz="3300" dirty="0" smtClean="0">
                <a:latin typeface="Times New Roman" panose="02020603050405020304" pitchFamily="18" charset="0"/>
                <a:ea typeface="宋体" panose="02010600030101010101" pitchFamily="2" charset="-122"/>
              </a:rPr>
              <a:t>期货组合头寸收益率的方差比套期保值前的现货头寸收益率的方差减少百分比程度：</a:t>
            </a:r>
            <a:endParaRPr lang="en-US" altLang="zh-CN" sz="3300" dirty="0" smtClean="0">
              <a:latin typeface="Times New Roman" panose="02020603050405020304" pitchFamily="18" charset="0"/>
              <a:ea typeface="宋体" panose="02010600030101010101" pitchFamily="2" charset="-122"/>
            </a:endParaRPr>
          </a:p>
          <a:p>
            <a:pPr indent="457200">
              <a:lnSpc>
                <a:spcPct val="120000"/>
              </a:lnSpc>
            </a:pPr>
            <a:r>
              <a:rPr lang="en-US" altLang="zh-CN" sz="3300" dirty="0" smtClean="0">
                <a:latin typeface="Times New Roman" panose="02020603050405020304" pitchFamily="18" charset="0"/>
                <a:ea typeface="宋体" panose="02010600030101010101" pitchFamily="2" charset="-122"/>
              </a:rPr>
              <a:t>         </a:t>
            </a:r>
          </a:p>
          <a:p>
            <a:pPr indent="457200">
              <a:lnSpc>
                <a:spcPct val="120000"/>
              </a:lnSpc>
            </a:pPr>
            <a:r>
              <a:rPr lang="zh-CN" altLang="en-US" sz="3300" dirty="0" smtClean="0">
                <a:latin typeface="Times New Roman" panose="02020603050405020304" pitchFamily="18" charset="0"/>
                <a:ea typeface="宋体" panose="02010600030101010101" pitchFamily="2" charset="-122"/>
              </a:rPr>
              <a:t>                                                                                                                                                                                                 （</a:t>
            </a:r>
            <a:r>
              <a:rPr lang="en-US" altLang="zh-CN" sz="3300" dirty="0" smtClean="0">
                <a:latin typeface="Times New Roman" panose="02020603050405020304" pitchFamily="18" charset="0"/>
                <a:ea typeface="宋体" panose="02010600030101010101" pitchFamily="2" charset="-122"/>
              </a:rPr>
              <a:t>6-4</a:t>
            </a:r>
            <a:r>
              <a:rPr lang="zh-CN" altLang="en-US" sz="3300" dirty="0" smtClean="0">
                <a:latin typeface="Times New Roman" panose="02020603050405020304" pitchFamily="18" charset="0"/>
                <a:ea typeface="宋体" panose="02010600030101010101" pitchFamily="2" charset="-122"/>
              </a:rPr>
              <a:t>）</a:t>
            </a:r>
            <a:r>
              <a:rPr lang="en-US" altLang="zh-CN" sz="3300" dirty="0" smtClean="0">
                <a:latin typeface="Times New Roman" panose="02020603050405020304" pitchFamily="18" charset="0"/>
                <a:ea typeface="宋体" panose="02010600030101010101" pitchFamily="2" charset="-122"/>
              </a:rPr>
              <a:t>                                                                                                                                                                                                 </a:t>
            </a:r>
            <a:r>
              <a:rPr lang="zh-CN" altLang="en-US" sz="3300" dirty="0" smtClean="0">
                <a:latin typeface="Times New Roman" panose="02020603050405020304" pitchFamily="18" charset="0"/>
                <a:ea typeface="宋体" panose="02010600030101010101" pitchFamily="2" charset="-122"/>
              </a:rPr>
              <a:t> </a:t>
            </a:r>
            <a:endParaRPr lang="en-US" altLang="zh-CN" sz="3300" dirty="0" smtClean="0">
              <a:latin typeface="Times New Roman" panose="02020603050405020304" pitchFamily="18" charset="0"/>
              <a:ea typeface="宋体" panose="02010600030101010101" pitchFamily="2" charset="-122"/>
            </a:endParaRPr>
          </a:p>
          <a:p>
            <a:pPr indent="457200">
              <a:lnSpc>
                <a:spcPct val="145000"/>
              </a:lnSpc>
            </a:pPr>
            <a:r>
              <a:rPr lang="zh-CN" altLang="zh-CN" sz="3300" dirty="0" smtClean="0">
                <a:latin typeface="Times New Roman" panose="02020603050405020304" pitchFamily="18" charset="0"/>
                <a:ea typeface="宋体" panose="02010600030101010101" pitchFamily="2" charset="-122"/>
              </a:rPr>
              <a:t>其中，</a:t>
            </a: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为现货</a:t>
            </a:r>
            <a:r>
              <a:rPr lang="en-US" altLang="zh-CN" sz="3300" dirty="0" smtClean="0">
                <a:latin typeface="Times New Roman" panose="02020603050405020304" pitchFamily="18" charset="0"/>
                <a:ea typeface="宋体" panose="02010600030101010101" pitchFamily="2" charset="-122"/>
              </a:rPr>
              <a:t>-</a:t>
            </a:r>
            <a:r>
              <a:rPr lang="zh-CN" altLang="zh-CN" sz="3300" dirty="0" smtClean="0">
                <a:latin typeface="Times New Roman" panose="02020603050405020304" pitchFamily="18" charset="0"/>
                <a:ea typeface="宋体" panose="02010600030101010101" pitchFamily="2" charset="-122"/>
              </a:rPr>
              <a:t>期货组合头寸收益率，</a:t>
            </a: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为现货头寸收益率，</a:t>
            </a: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为期货组合头寸收益率</a:t>
            </a:r>
            <a:r>
              <a:rPr lang="zh-CN" altLang="en-US" sz="3300" dirty="0" smtClean="0">
                <a:latin typeface="Times New Roman" panose="02020603050405020304" pitchFamily="18" charset="0"/>
                <a:ea typeface="宋体" panose="02010600030101010101" pitchFamily="2" charset="-122"/>
              </a:rPr>
              <a:t>，</a:t>
            </a:r>
            <a:r>
              <a:rPr lang="en-US" altLang="zh-CN" sz="3300" b="1" i="1" dirty="0" smtClean="0">
                <a:latin typeface="Times New Roman" panose="02020603050405020304" pitchFamily="18" charset="0"/>
                <a:ea typeface="宋体" panose="02010600030101010101" pitchFamily="2" charset="-122"/>
              </a:rPr>
              <a:t>h </a:t>
            </a:r>
            <a:r>
              <a:rPr lang="zh-CN" altLang="zh-CN" sz="3300" dirty="0" smtClean="0">
                <a:latin typeface="Times New Roman" panose="02020603050405020304" pitchFamily="18" charset="0"/>
                <a:ea typeface="宋体" panose="02010600030101010101" pitchFamily="2" charset="-122"/>
              </a:rPr>
              <a:t>为套期保值比率（期货头寸与现货头寸之比）。</a:t>
            </a:r>
          </a:p>
          <a:p>
            <a:pPr indent="457200">
              <a:lnSpc>
                <a:spcPct val="120000"/>
              </a:lnSpc>
            </a:pPr>
            <a:r>
              <a:rPr lang="zh-CN" altLang="zh-CN" sz="3300" dirty="0" smtClean="0">
                <a:latin typeface="Times New Roman" panose="02020603050405020304" pitchFamily="18" charset="0"/>
                <a:ea typeface="宋体" panose="02010600030101010101" pitchFamily="2" charset="-122"/>
              </a:rPr>
              <a:t>该组合收益率的方差为：</a:t>
            </a:r>
          </a:p>
          <a:p>
            <a:pPr indent="457200">
              <a:lnSpc>
                <a:spcPct val="120000"/>
              </a:lnSpc>
            </a:pP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a:t>
            </a:r>
            <a:r>
              <a:rPr lang="en-US" altLang="zh-CN" sz="3300" dirty="0" smtClean="0">
                <a:latin typeface="Times New Roman" panose="02020603050405020304" pitchFamily="18" charset="0"/>
                <a:ea typeface="宋体" panose="02010600030101010101" pitchFamily="2" charset="-122"/>
              </a:rPr>
              <a:t>6-5</a:t>
            </a:r>
            <a:r>
              <a:rPr lang="zh-CN" altLang="zh-CN" sz="3300" dirty="0" smtClean="0">
                <a:latin typeface="Times New Roman" panose="02020603050405020304" pitchFamily="18" charset="0"/>
                <a:ea typeface="宋体" panose="02010600030101010101" pitchFamily="2" charset="-122"/>
              </a:rPr>
              <a:t>）</a:t>
            </a:r>
          </a:p>
          <a:p>
            <a:pPr indent="457200">
              <a:lnSpc>
                <a:spcPct val="120000"/>
              </a:lnSpc>
            </a:pPr>
            <a:r>
              <a:rPr lang="zh-CN" altLang="zh-CN" sz="3300" dirty="0" smtClean="0">
                <a:latin typeface="Times New Roman" panose="02020603050405020304" pitchFamily="18" charset="0"/>
                <a:ea typeface="宋体" panose="02010600030101010101" pitchFamily="2" charset="-122"/>
              </a:rPr>
              <a:t>上式中的变量是套期保值率</a:t>
            </a: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，为使得组合收益率方差最小，将上式求导并令其等于零，得 </a:t>
            </a:r>
          </a:p>
          <a:p>
            <a:pPr indent="457200">
              <a:lnSpc>
                <a:spcPct val="120000"/>
              </a:lnSpc>
            </a:pPr>
            <a:r>
              <a:rPr lang="en-US" altLang="zh-CN" sz="3300" dirty="0" smtClean="0">
                <a:latin typeface="Times New Roman" panose="02020603050405020304" pitchFamily="18" charset="0"/>
                <a:ea typeface="宋体" panose="02010600030101010101" pitchFamily="2" charset="-122"/>
              </a:rPr>
              <a:t>                                                               </a:t>
            </a:r>
          </a:p>
          <a:p>
            <a:pPr indent="457200">
              <a:lnSpc>
                <a:spcPct val="120000"/>
              </a:lnSpc>
            </a:pP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a:t>
            </a:r>
            <a:r>
              <a:rPr lang="en-US" altLang="zh-CN" sz="3300" dirty="0" smtClean="0">
                <a:latin typeface="Times New Roman" panose="02020603050405020304" pitchFamily="18" charset="0"/>
                <a:ea typeface="宋体" panose="02010600030101010101" pitchFamily="2" charset="-122"/>
              </a:rPr>
              <a:t>6-6</a:t>
            </a:r>
            <a:r>
              <a:rPr lang="zh-CN" altLang="zh-CN" sz="3300" dirty="0" smtClean="0">
                <a:latin typeface="Times New Roman" panose="02020603050405020304" pitchFamily="18" charset="0"/>
                <a:ea typeface="宋体" panose="02010600030101010101" pitchFamily="2" charset="-122"/>
              </a:rPr>
              <a:t>）</a:t>
            </a:r>
          </a:p>
          <a:p>
            <a:pPr indent="457200">
              <a:lnSpc>
                <a:spcPct val="120000"/>
              </a:lnSpc>
            </a:pPr>
            <a:r>
              <a:rPr lang="zh-CN" altLang="zh-CN" sz="3300" dirty="0" smtClean="0">
                <a:latin typeface="Times New Roman" panose="02020603050405020304" pitchFamily="18" charset="0"/>
                <a:ea typeface="宋体" panose="02010600030101010101" pitchFamily="2" charset="-122"/>
              </a:rPr>
              <a:t>我们</a:t>
            </a:r>
            <a:r>
              <a:rPr lang="zh-CN" altLang="zh-CN" sz="3300" dirty="0">
                <a:latin typeface="Times New Roman" panose="02020603050405020304" pitchFamily="18" charset="0"/>
                <a:ea typeface="宋体" panose="02010600030101010101" pitchFamily="2" charset="-122"/>
              </a:rPr>
              <a:t>可以得到风险最小化收益方差：</a:t>
            </a:r>
          </a:p>
          <a:p>
            <a:pPr indent="457200">
              <a:lnSpc>
                <a:spcPct val="120000"/>
              </a:lnSpc>
            </a:pPr>
            <a:r>
              <a:rPr lang="en-US" altLang="zh-CN" sz="3300" dirty="0">
                <a:latin typeface="Times New Roman" panose="02020603050405020304" pitchFamily="18" charset="0"/>
                <a:ea typeface="宋体" panose="02010600030101010101" pitchFamily="2" charset="-122"/>
              </a:rPr>
              <a:t>                             </a:t>
            </a:r>
            <a:endParaRPr lang="zh-CN" altLang="zh-CN" sz="3300" dirty="0">
              <a:latin typeface="Times New Roman" panose="02020603050405020304" pitchFamily="18" charset="0"/>
              <a:ea typeface="宋体" panose="02010600030101010101" pitchFamily="2" charset="-122"/>
            </a:endParaRPr>
          </a:p>
          <a:p>
            <a:pPr indent="457200">
              <a:lnSpc>
                <a:spcPct val="120000"/>
              </a:lnSpc>
            </a:pPr>
            <a:r>
              <a:rPr lang="en-US" altLang="zh-CN" sz="3300" dirty="0">
                <a:latin typeface="Times New Roman" panose="02020603050405020304" pitchFamily="18" charset="0"/>
                <a:ea typeface="宋体" panose="02010600030101010101" pitchFamily="2" charset="-122"/>
              </a:rPr>
              <a:t>    </a:t>
            </a: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a:t>
            </a:r>
            <a:r>
              <a:rPr lang="en-US" altLang="zh-CN" sz="3300" dirty="0" smtClean="0">
                <a:latin typeface="Times New Roman" panose="02020603050405020304" pitchFamily="18" charset="0"/>
                <a:ea typeface="宋体" panose="02010600030101010101" pitchFamily="2" charset="-122"/>
              </a:rPr>
              <a:t>6-7</a:t>
            </a:r>
            <a:r>
              <a:rPr lang="zh-CN" altLang="zh-CN" sz="3300" dirty="0" smtClean="0">
                <a:latin typeface="Times New Roman" panose="02020603050405020304" pitchFamily="18" charset="0"/>
                <a:ea typeface="宋体" panose="02010600030101010101" pitchFamily="2" charset="-122"/>
              </a:rPr>
              <a:t>）</a:t>
            </a:r>
            <a:endParaRPr lang="zh-CN" altLang="zh-CN" sz="3300" dirty="0">
              <a:latin typeface="Times New Roman" panose="02020603050405020304" pitchFamily="18" charset="0"/>
              <a:ea typeface="宋体" panose="02010600030101010101" pitchFamily="2" charset="-122"/>
            </a:endParaRPr>
          </a:p>
          <a:p>
            <a:pPr indent="457200">
              <a:lnSpc>
                <a:spcPct val="120000"/>
              </a:lnSpc>
              <a:spcBef>
                <a:spcPts val="1200"/>
              </a:spcBef>
            </a:pPr>
            <a:r>
              <a:rPr lang="zh-CN" altLang="zh-CN" sz="3300" dirty="0">
                <a:latin typeface="Times New Roman" panose="02020603050405020304" pitchFamily="18" charset="0"/>
                <a:ea typeface="宋体" panose="02010600030101010101" pitchFamily="2" charset="-122"/>
              </a:rPr>
              <a:t>其中</a:t>
            </a:r>
            <a:r>
              <a:rPr lang="zh-CN" altLang="zh-CN" sz="3300" dirty="0" smtClean="0">
                <a:latin typeface="Times New Roman" panose="02020603050405020304" pitchFamily="18" charset="0"/>
                <a:ea typeface="宋体" panose="02010600030101010101" pitchFamily="2" charset="-122"/>
              </a:rPr>
              <a:t>，</a:t>
            </a: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为</a:t>
            </a:r>
            <a:r>
              <a:rPr lang="zh-CN" altLang="zh-CN" sz="3300" dirty="0">
                <a:latin typeface="Times New Roman" panose="02020603050405020304" pitchFamily="18" charset="0"/>
                <a:ea typeface="宋体" panose="02010600030101010101" pitchFamily="2" charset="-122"/>
              </a:rPr>
              <a:t>现货头寸收益率和期货头寸收益率之间的相关系数。</a:t>
            </a:r>
          </a:p>
          <a:p>
            <a:pPr indent="457200">
              <a:lnSpc>
                <a:spcPct val="120000"/>
              </a:lnSpc>
            </a:pPr>
            <a:r>
              <a:rPr lang="zh-CN" altLang="zh-CN" sz="3300" dirty="0">
                <a:latin typeface="Times New Roman" panose="02020603050405020304" pitchFamily="18" charset="0"/>
                <a:ea typeface="宋体" panose="02010600030101010101" pitchFamily="2" charset="-122"/>
              </a:rPr>
              <a:t>套期保值效果：</a:t>
            </a:r>
          </a:p>
          <a:p>
            <a:pPr indent="457200">
              <a:lnSpc>
                <a:spcPct val="120000"/>
              </a:lnSpc>
            </a:pPr>
            <a:r>
              <a:rPr lang="en-US" altLang="zh-CN" sz="3300" dirty="0">
                <a:latin typeface="Times New Roman" panose="02020603050405020304" pitchFamily="18" charset="0"/>
                <a:ea typeface="宋体" panose="02010600030101010101" pitchFamily="2" charset="-122"/>
              </a:rPr>
              <a:t>                                                </a:t>
            </a: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a:t>
            </a:r>
            <a:r>
              <a:rPr lang="en-US" altLang="zh-CN" sz="3300" dirty="0" smtClean="0">
                <a:latin typeface="Times New Roman" panose="02020603050405020304" pitchFamily="18" charset="0"/>
                <a:ea typeface="宋体" panose="02010600030101010101" pitchFamily="2" charset="-122"/>
              </a:rPr>
              <a:t>6-8</a:t>
            </a:r>
            <a:r>
              <a:rPr lang="zh-CN" altLang="zh-CN" sz="3300" dirty="0" smtClean="0">
                <a:latin typeface="Times New Roman" panose="02020603050405020304" pitchFamily="18" charset="0"/>
                <a:ea typeface="宋体" panose="02010600030101010101" pitchFamily="2" charset="-122"/>
              </a:rPr>
              <a:t>）</a:t>
            </a:r>
            <a:endParaRPr lang="zh-CN" altLang="zh-CN" sz="3300" dirty="0">
              <a:latin typeface="Times New Roman" panose="02020603050405020304" pitchFamily="18" charset="0"/>
              <a:ea typeface="宋体" panose="02010600030101010101" pitchFamily="2" charset="-122"/>
            </a:endParaRPr>
          </a:p>
          <a:p>
            <a:pPr indent="457200">
              <a:lnSpc>
                <a:spcPct val="120000"/>
              </a:lnSpc>
            </a:pP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越</a:t>
            </a:r>
            <a:r>
              <a:rPr lang="zh-CN" altLang="zh-CN" sz="3300" dirty="0">
                <a:latin typeface="Times New Roman" panose="02020603050405020304" pitchFamily="18" charset="0"/>
                <a:ea typeface="宋体" panose="02010600030101010101" pitchFamily="2" charset="-122"/>
              </a:rPr>
              <a:t>接近</a:t>
            </a:r>
            <a:r>
              <a:rPr lang="en-US" altLang="zh-CN" sz="3300" dirty="0">
                <a:latin typeface="Times New Roman" panose="02020603050405020304" pitchFamily="18" charset="0"/>
                <a:ea typeface="宋体" panose="02010600030101010101" pitchFamily="2" charset="-122"/>
              </a:rPr>
              <a:t>1</a:t>
            </a:r>
            <a:r>
              <a:rPr lang="zh-CN" altLang="zh-CN" sz="3300" dirty="0">
                <a:latin typeface="Times New Roman" panose="02020603050405020304" pitchFamily="18" charset="0"/>
                <a:ea typeface="宋体" panose="02010600030101010101" pitchFamily="2" charset="-122"/>
              </a:rPr>
              <a:t>，套期保值效果越好。</a:t>
            </a:r>
          </a:p>
          <a:p>
            <a:pPr indent="457200">
              <a:lnSpc>
                <a:spcPct val="170000"/>
              </a:lnSpc>
            </a:pPr>
            <a:endParaRPr lang="zh-CN" altLang="zh-CN" sz="2800" dirty="0"/>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2768444708"/>
              </p:ext>
            </p:extLst>
          </p:nvPr>
        </p:nvGraphicFramePr>
        <p:xfrm>
          <a:off x="5301531" y="1700808"/>
          <a:ext cx="1314450" cy="325438"/>
        </p:xfrm>
        <a:graphic>
          <a:graphicData uri="http://schemas.openxmlformats.org/presentationml/2006/ole">
            <mc:AlternateContent xmlns:mc="http://schemas.openxmlformats.org/markup-compatibility/2006">
              <mc:Choice xmlns:v="urn:schemas-microsoft-com:vml" Requires="v">
                <p:oleObj spid="_x0000_s8000" name="Equation" r:id="rId4" imgW="927000" imgH="228600" progId="Equation.DSMT4">
                  <p:embed/>
                </p:oleObj>
              </mc:Choice>
              <mc:Fallback>
                <p:oleObj name="Equation" r:id="rId4" imgW="927000" imgH="228600" progId="Equation.DSMT4">
                  <p:embed/>
                  <p:pic>
                    <p:nvPicPr>
                      <p:cNvPr id="0" name=""/>
                      <p:cNvPicPr/>
                      <p:nvPr/>
                    </p:nvPicPr>
                    <p:blipFill>
                      <a:blip r:embed="rId5"/>
                      <a:stretch>
                        <a:fillRect/>
                      </a:stretch>
                    </p:blipFill>
                    <p:spPr>
                      <a:xfrm>
                        <a:off x="5301531" y="1700808"/>
                        <a:ext cx="1314450" cy="32543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842453537"/>
              </p:ext>
            </p:extLst>
          </p:nvPr>
        </p:nvGraphicFramePr>
        <p:xfrm>
          <a:off x="4941491" y="2852936"/>
          <a:ext cx="2160240" cy="341714"/>
        </p:xfrm>
        <a:graphic>
          <a:graphicData uri="http://schemas.openxmlformats.org/presentationml/2006/ole">
            <mc:AlternateContent xmlns:mc="http://schemas.openxmlformats.org/markup-compatibility/2006">
              <mc:Choice xmlns:v="urn:schemas-microsoft-com:vml" Requires="v">
                <p:oleObj spid="_x0000_s8001" name="Equation" r:id="rId6" imgW="1523880" imgH="241200" progId="Equation.DSMT4">
                  <p:embed/>
                </p:oleObj>
              </mc:Choice>
              <mc:Fallback>
                <p:oleObj name="Equation" r:id="rId6" imgW="1523880" imgH="241200" progId="Equation.DSMT4">
                  <p:embed/>
                  <p:pic>
                    <p:nvPicPr>
                      <p:cNvPr id="0" name=""/>
                      <p:cNvPicPr/>
                      <p:nvPr/>
                    </p:nvPicPr>
                    <p:blipFill>
                      <a:blip r:embed="rId7"/>
                      <a:stretch>
                        <a:fillRect/>
                      </a:stretch>
                    </p:blipFill>
                    <p:spPr>
                      <a:xfrm>
                        <a:off x="4941491" y="2852936"/>
                        <a:ext cx="2160240" cy="341714"/>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865313491"/>
              </p:ext>
            </p:extLst>
          </p:nvPr>
        </p:nvGraphicFramePr>
        <p:xfrm>
          <a:off x="5661571" y="3717032"/>
          <a:ext cx="739775" cy="598487"/>
        </p:xfrm>
        <a:graphic>
          <a:graphicData uri="http://schemas.openxmlformats.org/presentationml/2006/ole">
            <mc:AlternateContent xmlns:mc="http://schemas.openxmlformats.org/markup-compatibility/2006">
              <mc:Choice xmlns:v="urn:schemas-microsoft-com:vml" Requires="v">
                <p:oleObj spid="_x0000_s8002" name="Equation" r:id="rId8" imgW="533160" imgH="431640" progId="Equation.DSMT4">
                  <p:embed/>
                </p:oleObj>
              </mc:Choice>
              <mc:Fallback>
                <p:oleObj name="Equation" r:id="rId8" imgW="533160" imgH="431640" progId="Equation.DSMT4">
                  <p:embed/>
                  <p:pic>
                    <p:nvPicPr>
                      <p:cNvPr id="0" name=""/>
                      <p:cNvPicPr/>
                      <p:nvPr/>
                    </p:nvPicPr>
                    <p:blipFill>
                      <a:blip r:embed="rId9"/>
                      <a:stretch>
                        <a:fillRect/>
                      </a:stretch>
                    </p:blipFill>
                    <p:spPr>
                      <a:xfrm>
                        <a:off x="5661571" y="3717032"/>
                        <a:ext cx="739775" cy="598487"/>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28591683"/>
              </p:ext>
            </p:extLst>
          </p:nvPr>
        </p:nvGraphicFramePr>
        <p:xfrm>
          <a:off x="1485107" y="5229200"/>
          <a:ext cx="942470" cy="328042"/>
        </p:xfrm>
        <a:graphic>
          <a:graphicData uri="http://schemas.openxmlformats.org/presentationml/2006/ole">
            <mc:AlternateContent xmlns:mc="http://schemas.openxmlformats.org/markup-compatibility/2006">
              <mc:Choice xmlns:v="urn:schemas-microsoft-com:vml" Requires="v">
                <p:oleObj spid="_x0000_s8003" name="Equation" r:id="rId10" imgW="660240" imgH="228600" progId="Equation.DSMT4">
                  <p:embed/>
                </p:oleObj>
              </mc:Choice>
              <mc:Fallback>
                <p:oleObj name="Equation" r:id="rId10" imgW="660240" imgH="228600" progId="Equation.DSMT4">
                  <p:embed/>
                  <p:pic>
                    <p:nvPicPr>
                      <p:cNvPr id="0" name=""/>
                      <p:cNvPicPr/>
                      <p:nvPr/>
                    </p:nvPicPr>
                    <p:blipFill>
                      <a:blip r:embed="rId11"/>
                      <a:stretch>
                        <a:fillRect/>
                      </a:stretch>
                    </p:blipFill>
                    <p:spPr>
                      <a:xfrm>
                        <a:off x="1485107" y="5229200"/>
                        <a:ext cx="942470" cy="328042"/>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986731169"/>
              </p:ext>
            </p:extLst>
          </p:nvPr>
        </p:nvGraphicFramePr>
        <p:xfrm>
          <a:off x="2709243" y="4581128"/>
          <a:ext cx="6170613" cy="581025"/>
        </p:xfrm>
        <a:graphic>
          <a:graphicData uri="http://schemas.openxmlformats.org/presentationml/2006/ole">
            <mc:AlternateContent xmlns:mc="http://schemas.openxmlformats.org/markup-compatibility/2006">
              <mc:Choice xmlns:v="urn:schemas-microsoft-com:vml" Requires="v">
                <p:oleObj spid="_x0000_s8004" name="Equation" r:id="rId12" imgW="4851360" imgH="457200" progId="Equation.DSMT4">
                  <p:embed/>
                </p:oleObj>
              </mc:Choice>
              <mc:Fallback>
                <p:oleObj name="Equation" r:id="rId12" imgW="4851360" imgH="457200" progId="Equation.DSMT4">
                  <p:embed/>
                  <p:pic>
                    <p:nvPicPr>
                      <p:cNvPr id="0" name=""/>
                      <p:cNvPicPr/>
                      <p:nvPr/>
                    </p:nvPicPr>
                    <p:blipFill>
                      <a:blip r:embed="rId13"/>
                      <a:stretch>
                        <a:fillRect/>
                      </a:stretch>
                    </p:blipFill>
                    <p:spPr>
                      <a:xfrm>
                        <a:off x="2709243" y="4581128"/>
                        <a:ext cx="6170613" cy="581025"/>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76016017"/>
              </p:ext>
            </p:extLst>
          </p:nvPr>
        </p:nvGraphicFramePr>
        <p:xfrm>
          <a:off x="4581451" y="5678476"/>
          <a:ext cx="2736304" cy="327334"/>
        </p:xfrm>
        <a:graphic>
          <a:graphicData uri="http://schemas.openxmlformats.org/presentationml/2006/ole">
            <mc:AlternateContent xmlns:mc="http://schemas.openxmlformats.org/markup-compatibility/2006">
              <mc:Choice xmlns:v="urn:schemas-microsoft-com:vml" Requires="v">
                <p:oleObj spid="_x0000_s8005" name="Equation" r:id="rId14" imgW="2019240" imgH="241200" progId="Equation.DSMT4">
                  <p:embed/>
                </p:oleObj>
              </mc:Choice>
              <mc:Fallback>
                <p:oleObj name="Equation" r:id="rId14" imgW="2019240" imgH="241200" progId="Equation.DSMT4">
                  <p:embed/>
                  <p:pic>
                    <p:nvPicPr>
                      <p:cNvPr id="0" name=""/>
                      <p:cNvPicPr/>
                      <p:nvPr/>
                    </p:nvPicPr>
                    <p:blipFill>
                      <a:blip r:embed="rId15"/>
                      <a:stretch>
                        <a:fillRect/>
                      </a:stretch>
                    </p:blipFill>
                    <p:spPr>
                      <a:xfrm>
                        <a:off x="4581451" y="5678476"/>
                        <a:ext cx="2736304" cy="327334"/>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728039030"/>
              </p:ext>
            </p:extLst>
          </p:nvPr>
        </p:nvGraphicFramePr>
        <p:xfrm>
          <a:off x="909043" y="6145361"/>
          <a:ext cx="290512" cy="307975"/>
        </p:xfrm>
        <a:graphic>
          <a:graphicData uri="http://schemas.openxmlformats.org/presentationml/2006/ole">
            <mc:AlternateContent xmlns:mc="http://schemas.openxmlformats.org/markup-compatibility/2006">
              <mc:Choice xmlns:v="urn:schemas-microsoft-com:vml" Requires="v">
                <p:oleObj spid="_x0000_s8006" name="Equation" r:id="rId16" imgW="215640" imgH="228600" progId="Equation.DSMT4">
                  <p:embed/>
                </p:oleObj>
              </mc:Choice>
              <mc:Fallback>
                <p:oleObj name="Equation" r:id="rId16" imgW="215640" imgH="228600" progId="Equation.DSMT4">
                  <p:embed/>
                  <p:pic>
                    <p:nvPicPr>
                      <p:cNvPr id="0" name=""/>
                      <p:cNvPicPr/>
                      <p:nvPr/>
                    </p:nvPicPr>
                    <p:blipFill>
                      <a:blip r:embed="rId17"/>
                      <a:stretch>
                        <a:fillRect/>
                      </a:stretch>
                    </p:blipFill>
                    <p:spPr>
                      <a:xfrm>
                        <a:off x="909043" y="6145361"/>
                        <a:ext cx="290512" cy="307975"/>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2270310321"/>
              </p:ext>
            </p:extLst>
          </p:nvPr>
        </p:nvGraphicFramePr>
        <p:xfrm>
          <a:off x="1413099" y="2144588"/>
          <a:ext cx="328957" cy="348308"/>
        </p:xfrm>
        <a:graphic>
          <a:graphicData uri="http://schemas.openxmlformats.org/presentationml/2006/ole">
            <mc:AlternateContent xmlns:mc="http://schemas.openxmlformats.org/markup-compatibility/2006">
              <mc:Choice xmlns:v="urn:schemas-microsoft-com:vml" Requires="v">
                <p:oleObj spid="_x0000_s8007" name="Equation" r:id="rId18" imgW="215640" imgH="228600" progId="Equation.DSMT4">
                  <p:embed/>
                </p:oleObj>
              </mc:Choice>
              <mc:Fallback>
                <p:oleObj name="Equation" r:id="rId18" imgW="215640" imgH="228600" progId="Equation.DSMT4">
                  <p:embed/>
                  <p:pic>
                    <p:nvPicPr>
                      <p:cNvPr id="0" name=""/>
                      <p:cNvPicPr/>
                      <p:nvPr/>
                    </p:nvPicPr>
                    <p:blipFill>
                      <a:blip r:embed="rId19"/>
                      <a:stretch>
                        <a:fillRect/>
                      </a:stretch>
                    </p:blipFill>
                    <p:spPr>
                      <a:xfrm>
                        <a:off x="1413099" y="2144588"/>
                        <a:ext cx="328957" cy="348308"/>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2956045455"/>
              </p:ext>
            </p:extLst>
          </p:nvPr>
        </p:nvGraphicFramePr>
        <p:xfrm>
          <a:off x="4437435" y="2168860"/>
          <a:ext cx="288032" cy="324036"/>
        </p:xfrm>
        <a:graphic>
          <a:graphicData uri="http://schemas.openxmlformats.org/presentationml/2006/ole">
            <mc:AlternateContent xmlns:mc="http://schemas.openxmlformats.org/markup-compatibility/2006">
              <mc:Choice xmlns:v="urn:schemas-microsoft-com:vml" Requires="v">
                <p:oleObj spid="_x0000_s8008" name="Equation" r:id="rId20" imgW="203040" imgH="228600" progId="Equation.DSMT4">
                  <p:embed/>
                </p:oleObj>
              </mc:Choice>
              <mc:Fallback>
                <p:oleObj name="Equation" r:id="rId20" imgW="203040" imgH="228600" progId="Equation.DSMT4">
                  <p:embed/>
                  <p:pic>
                    <p:nvPicPr>
                      <p:cNvPr id="0" name=""/>
                      <p:cNvPicPr/>
                      <p:nvPr/>
                    </p:nvPicPr>
                    <p:blipFill>
                      <a:blip r:embed="rId21"/>
                      <a:stretch>
                        <a:fillRect/>
                      </a:stretch>
                    </p:blipFill>
                    <p:spPr>
                      <a:xfrm>
                        <a:off x="4437435" y="2168860"/>
                        <a:ext cx="288032" cy="324036"/>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4083559227"/>
              </p:ext>
            </p:extLst>
          </p:nvPr>
        </p:nvGraphicFramePr>
        <p:xfrm>
          <a:off x="6525667" y="2204864"/>
          <a:ext cx="288032" cy="324036"/>
        </p:xfrm>
        <a:graphic>
          <a:graphicData uri="http://schemas.openxmlformats.org/presentationml/2006/ole">
            <mc:AlternateContent xmlns:mc="http://schemas.openxmlformats.org/markup-compatibility/2006">
              <mc:Choice xmlns:v="urn:schemas-microsoft-com:vml" Requires="v">
                <p:oleObj spid="_x0000_s8009" name="Equation" r:id="rId22" imgW="203040" imgH="228600" progId="Equation.DSMT4">
                  <p:embed/>
                </p:oleObj>
              </mc:Choice>
              <mc:Fallback>
                <p:oleObj name="Equation" r:id="rId22" imgW="203040" imgH="228600" progId="Equation.DSMT4">
                  <p:embed/>
                  <p:pic>
                    <p:nvPicPr>
                      <p:cNvPr id="0" name=""/>
                      <p:cNvPicPr/>
                      <p:nvPr/>
                    </p:nvPicPr>
                    <p:blipFill>
                      <a:blip r:embed="rId23"/>
                      <a:stretch>
                        <a:fillRect/>
                      </a:stretch>
                    </p:blipFill>
                    <p:spPr>
                      <a:xfrm>
                        <a:off x="6525667" y="2204864"/>
                        <a:ext cx="288032" cy="324036"/>
                      </a:xfrm>
                      <a:prstGeom prst="rect">
                        <a:avLst/>
                      </a:prstGeom>
                    </p:spPr>
                  </p:pic>
                </p:oleObj>
              </mc:Fallback>
            </mc:AlternateContent>
          </a:graphicData>
        </a:graphic>
      </p:graphicFrame>
    </p:spTree>
    <p:extLst>
      <p:ext uri="{BB962C8B-B14F-4D97-AF65-F5344CB8AC3E}">
        <p14:creationId xmlns:p14="http://schemas.microsoft.com/office/powerpoint/2010/main" val="977768621"/>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pSp>
        <p:nvGrpSpPr>
          <p:cNvPr id="9" name="组合 8"/>
          <p:cNvGrpSpPr/>
          <p:nvPr/>
        </p:nvGrpSpPr>
        <p:grpSpPr>
          <a:xfrm>
            <a:off x="1197075" y="2189402"/>
            <a:ext cx="8496944" cy="2890628"/>
            <a:chOff x="1197075" y="2189402"/>
            <a:chExt cx="8496944" cy="2890628"/>
          </a:xfrm>
        </p:grpSpPr>
        <p:sp>
          <p:nvSpPr>
            <p:cNvPr id="7" name="椭圆 6"/>
            <p:cNvSpPr/>
            <p:nvPr/>
          </p:nvSpPr>
          <p:spPr>
            <a:xfrm>
              <a:off x="1197075" y="2770620"/>
              <a:ext cx="2752402" cy="172819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b="1" dirty="0"/>
                <a:t>基于方差模型套期保值方法的局限性</a:t>
              </a:r>
            </a:p>
          </p:txBody>
        </p:sp>
        <p:sp>
          <p:nvSpPr>
            <p:cNvPr id="3" name="左大括号 2"/>
            <p:cNvSpPr/>
            <p:nvPr/>
          </p:nvSpPr>
          <p:spPr>
            <a:xfrm>
              <a:off x="4089398" y="2420888"/>
              <a:ext cx="360040" cy="2355722"/>
            </a:xfrm>
            <a:prstGeom prst="leftBrace">
              <a:avLst/>
            </a:prstGeom>
            <a:ln w="28575"/>
          </p:spPr>
          <p:style>
            <a:lnRef idx="1">
              <a:schemeClr val="accent5"/>
            </a:lnRef>
            <a:fillRef idx="0">
              <a:schemeClr val="accent5"/>
            </a:fillRef>
            <a:effectRef idx="0">
              <a:schemeClr val="accent5"/>
            </a:effectRef>
            <a:fontRef idx="minor">
              <a:schemeClr val="tx1"/>
            </a:fontRef>
          </p:style>
          <p:txBody>
            <a:bodyPr rtlCol="0" anchor="ctr"/>
            <a:lstStyle/>
            <a:p>
              <a:pPr algn="ctr"/>
              <a:endParaRPr lang="zh-CN" altLang="en-US"/>
            </a:p>
          </p:txBody>
        </p:sp>
        <p:sp>
          <p:nvSpPr>
            <p:cNvPr id="4" name="圆角矩形 3"/>
            <p:cNvSpPr/>
            <p:nvPr/>
          </p:nvSpPr>
          <p:spPr>
            <a:xfrm>
              <a:off x="4581451" y="2189402"/>
              <a:ext cx="5112568"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latin typeface="Times New Roman" panose="02020603050405020304" pitchFamily="18" charset="0"/>
                  <a:ea typeface="宋体" panose="02010600030101010101" pitchFamily="2" charset="-122"/>
                </a:rPr>
                <a:t>忽视了套期保值资产组合的期望</a:t>
              </a:r>
              <a:r>
                <a:rPr lang="zh-CN" altLang="en-US" sz="2000" b="1" dirty="0" smtClean="0">
                  <a:latin typeface="Times New Roman" panose="02020603050405020304" pitchFamily="18" charset="0"/>
                  <a:ea typeface="宋体" panose="02010600030101010101" pitchFamily="2" charset="-122"/>
                </a:rPr>
                <a:t>收益率</a:t>
              </a:r>
              <a:endParaRPr lang="en-US" altLang="zh-CN" sz="2000" b="1" dirty="0">
                <a:latin typeface="Times New Roman" panose="02020603050405020304" pitchFamily="18" charset="0"/>
                <a:ea typeface="宋体" panose="02010600030101010101" pitchFamily="2" charset="-122"/>
              </a:endParaRPr>
            </a:p>
          </p:txBody>
        </p:sp>
        <p:sp>
          <p:nvSpPr>
            <p:cNvPr id="8" name="圆角矩形 7"/>
            <p:cNvSpPr/>
            <p:nvPr/>
          </p:nvSpPr>
          <p:spPr>
            <a:xfrm>
              <a:off x="4581451" y="4287942"/>
              <a:ext cx="5112568"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indent="457200">
                <a:lnSpc>
                  <a:spcPct val="150000"/>
                </a:lnSpc>
              </a:pPr>
              <a:r>
                <a:rPr lang="zh-CN" altLang="en-US" sz="2000" b="1" dirty="0">
                  <a:latin typeface="Times New Roman" panose="02020603050405020304" pitchFamily="18" charset="0"/>
                  <a:ea typeface="宋体" panose="02010600030101010101" pitchFamily="2" charset="-122"/>
                </a:rPr>
                <a:t>忽视了套期保值者的风险偏好</a:t>
              </a:r>
              <a:endParaRPr lang="en-US" altLang="zh-CN" sz="2000" b="1" dirty="0">
                <a:latin typeface="Times New Roman" panose="02020603050405020304" pitchFamily="18" charset="0"/>
                <a:ea typeface="宋体" panose="02010600030101010101" pitchFamily="2" charset="-122"/>
              </a:endParaRPr>
            </a:p>
          </p:txBody>
        </p:sp>
      </p:grpSp>
      <p:sp>
        <p:nvSpPr>
          <p:cNvPr id="11" name="矩形 10"/>
          <p:cNvSpPr/>
          <p:nvPr/>
        </p:nvSpPr>
        <p:spPr>
          <a:xfrm>
            <a:off x="50555" y="755993"/>
            <a:ext cx="7981672" cy="584775"/>
          </a:xfrm>
          <a:prstGeom prst="rect">
            <a:avLst/>
          </a:prstGeom>
        </p:spPr>
        <p:txBody>
          <a:bodyPr wrap="none">
            <a:spAutoFit/>
          </a:bodyPr>
          <a:lstStyle/>
          <a:p>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（三）基于</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方差模型套期保值方法的局限性</a:t>
            </a:r>
          </a:p>
        </p:txBody>
      </p:sp>
    </p:spTree>
    <p:extLst>
      <p:ext uri="{BB962C8B-B14F-4D97-AF65-F5344CB8AC3E}">
        <p14:creationId xmlns:p14="http://schemas.microsoft.com/office/powerpoint/2010/main" val="2145274006"/>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609075"/>
            <a:ext cx="11665296" cy="590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50000"/>
              </a:lnSpc>
            </a:pPr>
            <a:r>
              <a:rPr lang="zh-CN" altLang="en-US" sz="38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（四）</a:t>
            </a:r>
            <a:r>
              <a:rPr lang="en-US" altLang="zh-CN" sz="38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Beta</a:t>
            </a:r>
            <a:r>
              <a:rPr lang="zh-CN" altLang="en-US" sz="38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系数与套期保值合约的计算</a:t>
            </a:r>
            <a:endParaRPr lang="en-US" altLang="zh-CN" sz="38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a:p>
            <a:pPr indent="457200">
              <a:lnSpc>
                <a:spcPct val="150000"/>
              </a:lnSpc>
            </a:pPr>
            <a:r>
              <a:rPr lang="en-US" altLang="zh-CN" sz="3100" b="1" dirty="0" smtClean="0">
                <a:latin typeface="Times New Roman" panose="02020603050405020304" pitchFamily="18" charset="0"/>
                <a:ea typeface="宋体" panose="02010600030101010101" pitchFamily="2" charset="-122"/>
              </a:rPr>
              <a:t>1. Beta</a:t>
            </a:r>
            <a:r>
              <a:rPr lang="zh-CN" altLang="en-US" sz="3100" b="1" dirty="0">
                <a:latin typeface="Times New Roman" panose="02020603050405020304" pitchFamily="18" charset="0"/>
                <a:ea typeface="宋体" panose="02010600030101010101" pitchFamily="2" charset="-122"/>
              </a:rPr>
              <a:t>系数</a:t>
            </a:r>
            <a:r>
              <a:rPr lang="zh-CN" altLang="en-US" sz="3100" b="1" dirty="0" smtClean="0">
                <a:latin typeface="Times New Roman" panose="02020603050405020304" pitchFamily="18" charset="0"/>
                <a:ea typeface="宋体" panose="02010600030101010101" pitchFamily="2" charset="-122"/>
              </a:rPr>
              <a:t>概念</a:t>
            </a:r>
            <a:endParaRPr lang="en-US" altLang="zh-CN" sz="3100" b="1" dirty="0" smtClean="0">
              <a:latin typeface="Times New Roman" panose="02020603050405020304" pitchFamily="18" charset="0"/>
              <a:ea typeface="宋体" panose="02010600030101010101" pitchFamily="2" charset="-122"/>
            </a:endParaRPr>
          </a:p>
          <a:p>
            <a:pPr indent="457200">
              <a:lnSpc>
                <a:spcPct val="150000"/>
              </a:lnSpc>
            </a:pPr>
            <a:r>
              <a:rPr lang="zh-CN" altLang="en-US" sz="2800" dirty="0" smtClean="0">
                <a:latin typeface="Times New Roman" panose="02020603050405020304" pitchFamily="18" charset="0"/>
                <a:ea typeface="宋体" panose="02010600030101010101" pitchFamily="2" charset="-122"/>
              </a:rPr>
              <a:t>假定投资者构成的投资组合，其对应的市场风险可以表述为               ，而市场上任何一支股票与市场指数的协方差记为                   ，此时，</a:t>
            </a:r>
            <a:r>
              <a:rPr lang="en-US" altLang="zh-CN" sz="2800" dirty="0" smtClean="0">
                <a:latin typeface="Times New Roman" panose="02020603050405020304" pitchFamily="18" charset="0"/>
                <a:ea typeface="宋体" panose="02010600030101010101" pitchFamily="2" charset="-122"/>
              </a:rPr>
              <a:t>Beta</a:t>
            </a:r>
            <a:r>
              <a:rPr lang="zh-CN" altLang="en-US" sz="2800" dirty="0">
                <a:latin typeface="Times New Roman" panose="02020603050405020304" pitchFamily="18" charset="0"/>
                <a:ea typeface="宋体" panose="02010600030101010101" pitchFamily="2" charset="-122"/>
              </a:rPr>
              <a:t>系数可表示为： </a:t>
            </a:r>
            <a:r>
              <a:rPr lang="zh-CN" altLang="en-US" sz="2800" dirty="0" smtClean="0">
                <a:latin typeface="Times New Roman" panose="02020603050405020304" pitchFamily="18" charset="0"/>
                <a:ea typeface="宋体" panose="02010600030101010101" pitchFamily="2" charset="-122"/>
              </a:rPr>
              <a:t>                                                                   </a:t>
            </a:r>
            <a:r>
              <a:rPr lang="en-US" altLang="zh-CN" sz="2800" dirty="0">
                <a:latin typeface="Times New Roman" panose="02020603050405020304" pitchFamily="18" charset="0"/>
                <a:ea typeface="宋体" panose="02010600030101010101" pitchFamily="2" charset="-122"/>
              </a:rPr>
              <a:t> </a:t>
            </a:r>
            <a:r>
              <a:rPr lang="en-US" altLang="zh-CN" sz="2800" dirty="0" smtClean="0">
                <a:latin typeface="Times New Roman" panose="02020603050405020304" pitchFamily="18" charset="0"/>
                <a:ea typeface="宋体" panose="02010600030101010101" pitchFamily="2" charset="-122"/>
              </a:rPr>
              <a:t>                                               </a:t>
            </a:r>
          </a:p>
          <a:p>
            <a:pPr indent="457200">
              <a:lnSpc>
                <a:spcPct val="150000"/>
              </a:lnSpc>
            </a:pPr>
            <a:r>
              <a:rPr lang="en-US" altLang="zh-CN" sz="2800" dirty="0">
                <a:latin typeface="Times New Roman" panose="02020603050405020304" pitchFamily="18" charset="0"/>
                <a:ea typeface="宋体" panose="02010600030101010101" pitchFamily="2" charset="-122"/>
              </a:rPr>
              <a:t> </a:t>
            </a:r>
            <a:r>
              <a:rPr lang="en-US" altLang="zh-CN" sz="2800" dirty="0" smtClean="0">
                <a:latin typeface="Times New Roman" panose="02020603050405020304" pitchFamily="18" charset="0"/>
                <a:ea typeface="宋体" panose="02010600030101010101" pitchFamily="2" charset="-122"/>
              </a:rPr>
              <a:t>                              </a:t>
            </a:r>
          </a:p>
          <a:p>
            <a:pPr indent="457200">
              <a:lnSpc>
                <a:spcPct val="150000"/>
              </a:lnSpc>
            </a:pPr>
            <a:r>
              <a:rPr lang="en-US" altLang="zh-CN" sz="2800" dirty="0" smtClean="0">
                <a:latin typeface="Times New Roman" panose="02020603050405020304" pitchFamily="18" charset="0"/>
                <a:ea typeface="宋体" panose="02010600030101010101" pitchFamily="2" charset="-122"/>
              </a:rPr>
              <a:t>                                                                                                                                </a:t>
            </a:r>
            <a:r>
              <a:rPr lang="zh-CN" altLang="en-US" sz="2800" dirty="0" smtClean="0">
                <a:latin typeface="Times New Roman" panose="02020603050405020304" pitchFamily="18" charset="0"/>
                <a:ea typeface="宋体" panose="02010600030101010101" pitchFamily="2" charset="-122"/>
              </a:rPr>
              <a:t>（</a:t>
            </a:r>
            <a:r>
              <a:rPr lang="en-US" altLang="zh-CN" sz="2800" dirty="0" smtClean="0">
                <a:latin typeface="Times New Roman" panose="02020603050405020304" pitchFamily="18" charset="0"/>
                <a:ea typeface="宋体" panose="02010600030101010101" pitchFamily="2" charset="-122"/>
              </a:rPr>
              <a:t>6-9</a:t>
            </a:r>
            <a:r>
              <a:rPr lang="zh-CN" altLang="en-US" sz="2800" dirty="0" smtClean="0">
                <a:latin typeface="Times New Roman" panose="02020603050405020304" pitchFamily="18" charset="0"/>
                <a:ea typeface="宋体" panose="02010600030101010101" pitchFamily="2" charset="-122"/>
              </a:rPr>
              <a:t>）</a:t>
            </a:r>
            <a:endParaRPr lang="en-US" altLang="zh-CN" sz="2800" dirty="0" smtClean="0">
              <a:latin typeface="Times New Roman" panose="02020603050405020304" pitchFamily="18" charset="0"/>
              <a:ea typeface="宋体" panose="02010600030101010101" pitchFamily="2" charset="-122"/>
            </a:endParaRPr>
          </a:p>
          <a:p>
            <a:pPr indent="457200">
              <a:lnSpc>
                <a:spcPct val="150000"/>
              </a:lnSpc>
            </a:pPr>
            <a:r>
              <a:rPr lang="en-US" altLang="zh-CN" sz="2800" dirty="0">
                <a:latin typeface="Times New Roman" panose="02020603050405020304" pitchFamily="18" charset="0"/>
                <a:ea typeface="宋体" panose="02010600030101010101" pitchFamily="2" charset="-122"/>
              </a:rPr>
              <a:t>Beta</a:t>
            </a:r>
            <a:r>
              <a:rPr lang="zh-CN" altLang="en-US" sz="2800" dirty="0">
                <a:latin typeface="Times New Roman" panose="02020603050405020304" pitchFamily="18" charset="0"/>
                <a:ea typeface="宋体" panose="02010600030101010101" pitchFamily="2" charset="-122"/>
              </a:rPr>
              <a:t>系数用于反映各股的风险程度，其中，当</a:t>
            </a:r>
            <a:r>
              <a:rPr lang="en-US" altLang="zh-CN" sz="2800" dirty="0">
                <a:latin typeface="Times New Roman" panose="02020603050405020304" pitchFamily="18" charset="0"/>
                <a:ea typeface="宋体" panose="02010600030101010101" pitchFamily="2" charset="-122"/>
              </a:rPr>
              <a:t>Beta</a:t>
            </a:r>
            <a:r>
              <a:rPr lang="zh-CN" altLang="en-US" sz="2800" dirty="0">
                <a:latin typeface="Times New Roman" panose="02020603050405020304" pitchFamily="18" charset="0"/>
                <a:ea typeface="宋体" panose="02010600030101010101" pitchFamily="2" charset="-122"/>
              </a:rPr>
              <a:t>系数大于</a:t>
            </a:r>
            <a:r>
              <a:rPr lang="en-US" altLang="zh-CN" sz="2800" dirty="0">
                <a:latin typeface="Times New Roman" panose="02020603050405020304" pitchFamily="18" charset="0"/>
                <a:ea typeface="宋体" panose="02010600030101010101" pitchFamily="2" charset="-122"/>
              </a:rPr>
              <a:t>1</a:t>
            </a:r>
            <a:r>
              <a:rPr lang="zh-CN" altLang="en-US" sz="2800" dirty="0">
                <a:latin typeface="Times New Roman" panose="02020603050405020304" pitchFamily="18" charset="0"/>
                <a:ea typeface="宋体" panose="02010600030101010101" pitchFamily="2" charset="-122"/>
              </a:rPr>
              <a:t>，表示市场的超额收益率每增加或者下跌</a:t>
            </a:r>
            <a:r>
              <a:rPr lang="en-US" altLang="zh-CN" sz="2800" dirty="0">
                <a:latin typeface="Times New Roman" panose="02020603050405020304" pitchFamily="18" charset="0"/>
                <a:ea typeface="宋体" panose="02010600030101010101" pitchFamily="2" charset="-122"/>
              </a:rPr>
              <a:t>1%</a:t>
            </a:r>
            <a:r>
              <a:rPr lang="zh-CN" altLang="en-US" sz="2800" dirty="0">
                <a:latin typeface="Times New Roman" panose="02020603050405020304" pitchFamily="18" charset="0"/>
                <a:ea typeface="宋体" panose="02010600030101010101" pitchFamily="2" charset="-122"/>
              </a:rPr>
              <a:t>，则股票超额收益率上涨或者下跌超过</a:t>
            </a:r>
            <a:r>
              <a:rPr lang="en-US" altLang="zh-CN" sz="2800" dirty="0">
                <a:latin typeface="Times New Roman" panose="02020603050405020304" pitchFamily="18" charset="0"/>
                <a:ea typeface="宋体" panose="02010600030101010101" pitchFamily="2" charset="-122"/>
              </a:rPr>
              <a:t>1%</a:t>
            </a:r>
            <a:r>
              <a:rPr lang="zh-CN" altLang="en-US" sz="2800" dirty="0">
                <a:latin typeface="Times New Roman" panose="02020603050405020304" pitchFamily="18" charset="0"/>
                <a:ea typeface="宋体" panose="02010600030101010101" pitchFamily="2" charset="-122"/>
              </a:rPr>
              <a:t>，表明此时该股票具有较大的投资风险。根据</a:t>
            </a:r>
            <a:r>
              <a:rPr lang="zh-CN" altLang="en-US" sz="2800" dirty="0" smtClean="0">
                <a:latin typeface="Times New Roman" panose="02020603050405020304" pitchFamily="18" charset="0"/>
                <a:ea typeface="宋体" panose="02010600030101010101" pitchFamily="2" charset="-122"/>
              </a:rPr>
              <a:t>（</a:t>
            </a:r>
            <a:r>
              <a:rPr lang="en-US" altLang="zh-CN" sz="2800" dirty="0" smtClean="0">
                <a:latin typeface="Times New Roman" panose="02020603050405020304" pitchFamily="18" charset="0"/>
                <a:ea typeface="宋体" panose="02010600030101010101" pitchFamily="2" charset="-122"/>
              </a:rPr>
              <a:t>6-9</a:t>
            </a:r>
            <a:r>
              <a:rPr lang="zh-CN" altLang="en-US" sz="2800" dirty="0" smtClean="0">
                <a:latin typeface="Times New Roman" panose="02020603050405020304" pitchFamily="18" charset="0"/>
                <a:ea typeface="宋体" panose="02010600030101010101" pitchFamily="2" charset="-122"/>
              </a:rPr>
              <a:t>）</a:t>
            </a:r>
            <a:r>
              <a:rPr lang="zh-CN" altLang="en-US" sz="2800" dirty="0">
                <a:latin typeface="Times New Roman" panose="02020603050405020304" pitchFamily="18" charset="0"/>
                <a:ea typeface="宋体" panose="02010600030101010101" pitchFamily="2" charset="-122"/>
              </a:rPr>
              <a:t>式计算得到各股的</a:t>
            </a:r>
            <a:r>
              <a:rPr lang="en-US" altLang="zh-CN" sz="2800" dirty="0">
                <a:latin typeface="Times New Roman" panose="02020603050405020304" pitchFamily="18" charset="0"/>
                <a:ea typeface="宋体" panose="02010600030101010101" pitchFamily="2" charset="-122"/>
              </a:rPr>
              <a:t>Beta</a:t>
            </a:r>
            <a:r>
              <a:rPr lang="zh-CN" altLang="en-US" sz="2800" dirty="0">
                <a:latin typeface="Times New Roman" panose="02020603050405020304" pitchFamily="18" charset="0"/>
                <a:ea typeface="宋体" panose="02010600030101010101" pitchFamily="2" charset="-122"/>
              </a:rPr>
              <a:t>系数，并经各股投资权重可计算得到投资组合的</a:t>
            </a:r>
            <a:r>
              <a:rPr lang="en-US" altLang="zh-CN" sz="2800" dirty="0">
                <a:latin typeface="Times New Roman" panose="02020603050405020304" pitchFamily="18" charset="0"/>
                <a:ea typeface="宋体" panose="02010600030101010101" pitchFamily="2" charset="-122"/>
              </a:rPr>
              <a:t>Beta</a:t>
            </a:r>
            <a:r>
              <a:rPr lang="zh-CN" altLang="en-US" sz="2800" dirty="0">
                <a:latin typeface="Times New Roman" panose="02020603050405020304" pitchFamily="18" charset="0"/>
                <a:ea typeface="宋体" panose="02010600030101010101" pitchFamily="2" charset="-122"/>
              </a:rPr>
              <a:t>系数。</a:t>
            </a:r>
            <a:endParaRPr lang="zh-CN" altLang="zh-CN" sz="2800" dirty="0" smtClean="0">
              <a:latin typeface="Times New Roman" panose="02020603050405020304" pitchFamily="18" charset="0"/>
              <a:ea typeface="宋体" panose="02010600030101010101" pitchFamily="2" charset="-122"/>
            </a:endParaRPr>
          </a:p>
          <a:p>
            <a:pPr indent="457200">
              <a:lnSpc>
                <a:spcPct val="170000"/>
              </a:lnSpc>
            </a:pPr>
            <a:endParaRPr lang="zh-CN" altLang="en-US" sz="3100"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2822727203"/>
              </p:ext>
            </p:extLst>
          </p:nvPr>
        </p:nvGraphicFramePr>
        <p:xfrm>
          <a:off x="3789363" y="3429000"/>
          <a:ext cx="3785245" cy="825549"/>
        </p:xfrm>
        <a:graphic>
          <a:graphicData uri="http://schemas.openxmlformats.org/presentationml/2006/ole">
            <mc:AlternateContent xmlns:mc="http://schemas.openxmlformats.org/markup-compatibility/2006">
              <mc:Choice xmlns:v="urn:schemas-microsoft-com:vml" Requires="v">
                <p:oleObj spid="_x0000_s9467" name="Equation" r:id="rId3" imgW="1981080" imgH="431640" progId="Equation.DSMT4">
                  <p:embed/>
                </p:oleObj>
              </mc:Choice>
              <mc:Fallback>
                <p:oleObj name="Equation" r:id="rId3" imgW="1981080" imgH="431640" progId="Equation.DSMT4">
                  <p:embed/>
                  <p:pic>
                    <p:nvPicPr>
                      <p:cNvPr id="0" name=""/>
                      <p:cNvPicPr/>
                      <p:nvPr/>
                    </p:nvPicPr>
                    <p:blipFill>
                      <a:blip r:embed="rId4"/>
                      <a:stretch>
                        <a:fillRect/>
                      </a:stretch>
                    </p:blipFill>
                    <p:spPr>
                      <a:xfrm>
                        <a:off x="3789363" y="3429000"/>
                        <a:ext cx="3785245" cy="825549"/>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3449024249"/>
              </p:ext>
            </p:extLst>
          </p:nvPr>
        </p:nvGraphicFramePr>
        <p:xfrm>
          <a:off x="8757915" y="2060848"/>
          <a:ext cx="1107513" cy="481410"/>
        </p:xfrm>
        <a:graphic>
          <a:graphicData uri="http://schemas.openxmlformats.org/presentationml/2006/ole">
            <mc:AlternateContent xmlns:mc="http://schemas.openxmlformats.org/markup-compatibility/2006">
              <mc:Choice xmlns:v="urn:schemas-microsoft-com:vml" Requires="v">
                <p:oleObj spid="_x0000_s9468" name="Equation" r:id="rId5" imgW="583920" imgH="253800" progId="Equation.DSMT4">
                  <p:embed/>
                </p:oleObj>
              </mc:Choice>
              <mc:Fallback>
                <p:oleObj name="Equation" r:id="rId5" imgW="583920" imgH="253800" progId="Equation.DSMT4">
                  <p:embed/>
                  <p:pic>
                    <p:nvPicPr>
                      <p:cNvPr id="0" name="对象 12"/>
                      <p:cNvPicPr>
                        <a:picLocks noChangeAspect="1" noChangeArrowheads="1"/>
                      </p:cNvPicPr>
                      <p:nvPr/>
                    </p:nvPicPr>
                    <p:blipFill>
                      <a:blip r:embed="rId6"/>
                      <a:srcRect/>
                      <a:stretch>
                        <a:fillRect/>
                      </a:stretch>
                    </p:blipFill>
                    <p:spPr bwMode="auto">
                      <a:xfrm>
                        <a:off x="8757915" y="2060848"/>
                        <a:ext cx="1107513" cy="481410"/>
                      </a:xfrm>
                      <a:prstGeom prst="rect">
                        <a:avLst/>
                      </a:prstGeom>
                      <a:noFill/>
                      <a:ln>
                        <a:noFill/>
                      </a:ln>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666023373"/>
              </p:ext>
            </p:extLst>
          </p:nvPr>
        </p:nvGraphicFramePr>
        <p:xfrm>
          <a:off x="5229523" y="2636912"/>
          <a:ext cx="1380307" cy="468043"/>
        </p:xfrm>
        <a:graphic>
          <a:graphicData uri="http://schemas.openxmlformats.org/presentationml/2006/ole">
            <mc:AlternateContent xmlns:mc="http://schemas.openxmlformats.org/markup-compatibility/2006">
              <mc:Choice xmlns:v="urn:schemas-microsoft-com:vml" Requires="v">
                <p:oleObj spid="_x0000_s9469" name="Equation" r:id="rId7" imgW="825480" imgH="279360" progId="Equation.DSMT4">
                  <p:embed/>
                </p:oleObj>
              </mc:Choice>
              <mc:Fallback>
                <p:oleObj name="Equation" r:id="rId7" imgW="825480" imgH="279360" progId="Equation.DSMT4">
                  <p:embed/>
                  <p:pic>
                    <p:nvPicPr>
                      <p:cNvPr id="0" name="对象 1"/>
                      <p:cNvPicPr>
                        <a:picLocks noChangeAspect="1" noChangeArrowheads="1"/>
                      </p:cNvPicPr>
                      <p:nvPr/>
                    </p:nvPicPr>
                    <p:blipFill>
                      <a:blip r:embed="rId8"/>
                      <a:srcRect/>
                      <a:stretch>
                        <a:fillRect/>
                      </a:stretch>
                    </p:blipFill>
                    <p:spPr bwMode="auto">
                      <a:xfrm>
                        <a:off x="5229523" y="2636912"/>
                        <a:ext cx="1380307" cy="46804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35631356"/>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188963" y="764704"/>
            <a:ext cx="11881320"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50000"/>
              </a:lnSpc>
            </a:pPr>
            <a:r>
              <a:rPr lang="en-US" altLang="zh-CN" sz="2800" b="1" dirty="0" smtClean="0">
                <a:latin typeface="Times New Roman" panose="02020603050405020304" pitchFamily="18" charset="0"/>
                <a:ea typeface="宋体" panose="02010600030101010101" pitchFamily="2" charset="-122"/>
              </a:rPr>
              <a:t>       2. </a:t>
            </a:r>
            <a:r>
              <a:rPr lang="zh-CN" altLang="en-US" sz="2800" b="1" dirty="0" smtClean="0">
                <a:latin typeface="Times New Roman" panose="02020603050405020304" pitchFamily="18" charset="0"/>
                <a:ea typeface="宋体" panose="02010600030101010101" pitchFamily="2" charset="-122"/>
              </a:rPr>
              <a:t>基于</a:t>
            </a:r>
            <a:r>
              <a:rPr lang="en-US" altLang="zh-CN" sz="2800" b="1" dirty="0">
                <a:latin typeface="Times New Roman" panose="02020603050405020304" pitchFamily="18" charset="0"/>
                <a:ea typeface="宋体" panose="02010600030101010101" pitchFamily="2" charset="-122"/>
              </a:rPr>
              <a:t>Beta</a:t>
            </a:r>
            <a:r>
              <a:rPr lang="zh-CN" altLang="en-US" sz="2800" b="1" dirty="0" smtClean="0">
                <a:latin typeface="Times New Roman" panose="02020603050405020304" pitchFamily="18" charset="0"/>
                <a:ea typeface="宋体" panose="02010600030101010101" pitchFamily="2" charset="-122"/>
              </a:rPr>
              <a:t>系数调整的最优套</a:t>
            </a:r>
            <a:r>
              <a:rPr lang="zh-CN" altLang="en-US" sz="2800" b="1" dirty="0">
                <a:latin typeface="Times New Roman" panose="02020603050405020304" pitchFamily="18" charset="0"/>
                <a:ea typeface="宋体" panose="02010600030101010101" pitchFamily="2" charset="-122"/>
              </a:rPr>
              <a:t>期</a:t>
            </a:r>
            <a:r>
              <a:rPr lang="zh-CN" altLang="en-US" sz="2800" b="1" dirty="0" smtClean="0">
                <a:latin typeface="Times New Roman" panose="02020603050405020304" pitchFamily="18" charset="0"/>
                <a:ea typeface="宋体" panose="02010600030101010101" pitchFamily="2" charset="-122"/>
              </a:rPr>
              <a:t>保值比率计算</a:t>
            </a:r>
            <a:endParaRPr lang="en-US" altLang="zh-CN" sz="2800" b="1" dirty="0" smtClean="0">
              <a:latin typeface="Times New Roman" panose="02020603050405020304" pitchFamily="18" charset="0"/>
              <a:ea typeface="宋体" panose="02010600030101010101" pitchFamily="2" charset="-122"/>
            </a:endParaRPr>
          </a:p>
          <a:p>
            <a:pPr indent="457200">
              <a:lnSpc>
                <a:spcPct val="150000"/>
              </a:lnSpc>
            </a:pPr>
            <a:r>
              <a:rPr lang="zh-CN" altLang="en-US" sz="2400" dirty="0" smtClean="0">
                <a:latin typeface="Times New Roman" panose="02020603050405020304" pitchFamily="18" charset="0"/>
                <a:ea typeface="宋体" panose="02010600030101010101" pitchFamily="2" charset="-122"/>
              </a:rPr>
              <a:t>  理论上，任何一个投资组合与可供选择的期货指数对应的标的资产的走势并非完全一致，因此，虽然可以采取股指期货对冲掉部分大盘风险，但是却依旧无法回避组合中存在的各股风险。此时，则需要基于</a:t>
            </a:r>
            <a:r>
              <a:rPr lang="en-US" altLang="zh-CN" sz="2400" dirty="0" smtClean="0">
                <a:latin typeface="Times New Roman" panose="02020603050405020304" pitchFamily="18" charset="0"/>
                <a:ea typeface="宋体" panose="02010600030101010101" pitchFamily="2" charset="-122"/>
              </a:rPr>
              <a:t>Beta</a:t>
            </a:r>
            <a:r>
              <a:rPr lang="zh-CN" altLang="en-US" sz="2400" dirty="0" smtClean="0">
                <a:latin typeface="Times New Roman" panose="02020603050405020304" pitchFamily="18" charset="0"/>
                <a:ea typeface="宋体" panose="02010600030101010101" pitchFamily="2" charset="-122"/>
              </a:rPr>
              <a:t>系数对最优套期保值比率作相应的调整。</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zh-CN" altLang="en-US" sz="2400" dirty="0" smtClean="0">
                <a:latin typeface="Times New Roman" panose="02020603050405020304" pitchFamily="18" charset="0"/>
                <a:ea typeface="宋体" panose="02010600030101010101" pitchFamily="2" charset="-122"/>
              </a:rPr>
              <a:t>  </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zh-CN" altLang="en-US" sz="2400" dirty="0" smtClean="0">
                <a:latin typeface="Times New Roman" panose="02020603050405020304" pitchFamily="18" charset="0"/>
                <a:ea typeface="宋体" panose="02010600030101010101" pitchFamily="2" charset="-122"/>
              </a:rPr>
              <a:t>基于</a:t>
            </a:r>
            <a:r>
              <a:rPr lang="en-US" altLang="zh-CN" sz="2400" dirty="0">
                <a:latin typeface="Times New Roman" panose="02020603050405020304" pitchFamily="18" charset="0"/>
                <a:ea typeface="宋体" panose="02010600030101010101" pitchFamily="2" charset="-122"/>
              </a:rPr>
              <a:t>Beta</a:t>
            </a:r>
            <a:r>
              <a:rPr lang="zh-CN" altLang="en-US" sz="2400" dirty="0" smtClean="0">
                <a:latin typeface="Times New Roman" panose="02020603050405020304" pitchFamily="18" charset="0"/>
                <a:ea typeface="宋体" panose="02010600030101010101" pitchFamily="2" charset="-122"/>
              </a:rPr>
              <a:t>系数调整的套期保值期货</a:t>
            </a:r>
            <a:r>
              <a:rPr lang="zh-CN" altLang="en-US" sz="2400" dirty="0">
                <a:latin typeface="Times New Roman" panose="02020603050405020304" pitchFamily="18" charset="0"/>
                <a:ea typeface="宋体" panose="02010600030101010101" pitchFamily="2" charset="-122"/>
              </a:rPr>
              <a:t>合约数量为</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en-US" altLang="zh-CN" sz="2800" dirty="0" smtClean="0">
                <a:latin typeface="Times New Roman" panose="02020603050405020304" pitchFamily="18" charset="0"/>
                <a:ea typeface="宋体" panose="02010600030101010101" pitchFamily="2" charset="-122"/>
              </a:rPr>
              <a:t>                                                                                                               </a:t>
            </a: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91228391"/>
              </p:ext>
            </p:extLst>
          </p:nvPr>
        </p:nvGraphicFramePr>
        <p:xfrm>
          <a:off x="3645347" y="4869160"/>
          <a:ext cx="4824535" cy="861828"/>
        </p:xfrm>
        <a:graphic>
          <a:graphicData uri="http://schemas.openxmlformats.org/presentationml/2006/ole">
            <mc:AlternateContent xmlns:mc="http://schemas.openxmlformats.org/markup-compatibility/2006">
              <mc:Choice xmlns:v="urn:schemas-microsoft-com:vml" Requires="v">
                <p:oleObj spid="_x0000_s10323" name="Equation" r:id="rId3" imgW="2349360" imgH="419040" progId="Equation.DSMT4">
                  <p:embed/>
                </p:oleObj>
              </mc:Choice>
              <mc:Fallback>
                <p:oleObj name="Equation" r:id="rId3" imgW="2349360" imgH="419040" progId="Equation.DSMT4">
                  <p:embed/>
                  <p:pic>
                    <p:nvPicPr>
                      <p:cNvPr id="0" name=""/>
                      <p:cNvPicPr/>
                      <p:nvPr/>
                    </p:nvPicPr>
                    <p:blipFill>
                      <a:blip r:embed="rId4"/>
                      <a:stretch>
                        <a:fillRect/>
                      </a:stretch>
                    </p:blipFill>
                    <p:spPr>
                      <a:xfrm>
                        <a:off x="3645347" y="4869160"/>
                        <a:ext cx="4824535" cy="861828"/>
                      </a:xfrm>
                      <a:prstGeom prst="rect">
                        <a:avLst/>
                      </a:prstGeom>
                    </p:spPr>
                  </p:pic>
                </p:oleObj>
              </mc:Fallback>
            </mc:AlternateContent>
          </a:graphicData>
        </a:graphic>
      </p:graphicFrame>
    </p:spTree>
    <p:extLst>
      <p:ext uri="{BB962C8B-B14F-4D97-AF65-F5344CB8AC3E}">
        <p14:creationId xmlns:p14="http://schemas.microsoft.com/office/powerpoint/2010/main" val="3566853193"/>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816096"/>
            <a:ext cx="1180931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en-US" altLang="zh-CN" sz="2400" dirty="0" smtClean="0">
                <a:latin typeface="Times New Roman" panose="02020603050405020304" pitchFamily="18" charset="0"/>
                <a:ea typeface="宋体" panose="02010600030101010101" pitchFamily="2" charset="-122"/>
              </a:rPr>
              <a:t>【</a:t>
            </a:r>
            <a:r>
              <a:rPr lang="zh-CN" altLang="en-US" sz="2400" dirty="0" smtClean="0">
                <a:latin typeface="Times New Roman" panose="02020603050405020304" pitchFamily="18" charset="0"/>
                <a:ea typeface="宋体" panose="02010600030101010101" pitchFamily="2" charset="-122"/>
              </a:rPr>
              <a:t>例</a:t>
            </a:r>
            <a:r>
              <a:rPr lang="en-US" altLang="zh-CN" sz="2400" dirty="0" smtClean="0">
                <a:latin typeface="Times New Roman" panose="02020603050405020304" pitchFamily="18" charset="0"/>
                <a:ea typeface="宋体" panose="02010600030101010101" pitchFamily="2" charset="-122"/>
              </a:rPr>
              <a:t>6-4】</a:t>
            </a:r>
            <a:r>
              <a:rPr lang="zh-CN" altLang="en-US" sz="2400" dirty="0">
                <a:latin typeface="Times New Roman" panose="02020603050405020304" pitchFamily="18" charset="0"/>
                <a:ea typeface="宋体" panose="02010600030101010101" pitchFamily="2" charset="-122"/>
              </a:rPr>
              <a:t>某投资者拥有三种股票组成的组合，其中</a:t>
            </a:r>
            <a:r>
              <a:rPr lang="en-US" altLang="zh-CN" sz="2400" dirty="0">
                <a:latin typeface="Times New Roman" panose="02020603050405020304" pitchFamily="18" charset="0"/>
                <a:ea typeface="宋体" panose="02010600030101010101" pitchFamily="2" charset="-122"/>
              </a:rPr>
              <a:t>A</a:t>
            </a:r>
            <a:r>
              <a:rPr lang="zh-CN" altLang="en-US" sz="2400" dirty="0">
                <a:latin typeface="Times New Roman" panose="02020603050405020304" pitchFamily="18" charset="0"/>
                <a:ea typeface="宋体" panose="02010600030101010101" pitchFamily="2" charset="-122"/>
              </a:rPr>
              <a:t>股票的市场价值为</a:t>
            </a:r>
            <a:r>
              <a:rPr lang="en-US" altLang="zh-CN" sz="2400" dirty="0">
                <a:latin typeface="Times New Roman" panose="02020603050405020304" pitchFamily="18" charset="0"/>
                <a:ea typeface="宋体" panose="02010600030101010101" pitchFamily="2" charset="-122"/>
              </a:rPr>
              <a:t>150</a:t>
            </a:r>
            <a:r>
              <a:rPr lang="zh-CN" altLang="en-US" sz="2400" dirty="0">
                <a:latin typeface="Times New Roman" panose="02020603050405020304" pitchFamily="18" charset="0"/>
                <a:ea typeface="宋体" panose="02010600030101010101" pitchFamily="2" charset="-122"/>
              </a:rPr>
              <a:t>万元，</a:t>
            </a:r>
            <a:r>
              <a:rPr lang="en-US" altLang="zh-CN" sz="2400" dirty="0">
                <a:latin typeface="Times New Roman" panose="02020603050405020304" pitchFamily="18" charset="0"/>
                <a:ea typeface="宋体" panose="02010600030101010101" pitchFamily="2" charset="-122"/>
              </a:rPr>
              <a:t>B</a:t>
            </a:r>
            <a:r>
              <a:rPr lang="zh-CN" altLang="en-US" sz="2400" dirty="0">
                <a:latin typeface="Times New Roman" panose="02020603050405020304" pitchFamily="18" charset="0"/>
                <a:ea typeface="宋体" panose="02010600030101010101" pitchFamily="2" charset="-122"/>
              </a:rPr>
              <a:t>股票的市场价值为</a:t>
            </a:r>
            <a:r>
              <a:rPr lang="en-US" altLang="zh-CN" sz="2400" dirty="0">
                <a:latin typeface="Times New Roman" panose="02020603050405020304" pitchFamily="18" charset="0"/>
                <a:ea typeface="宋体" panose="02010600030101010101" pitchFamily="2" charset="-122"/>
              </a:rPr>
              <a:t>200</a:t>
            </a:r>
            <a:r>
              <a:rPr lang="zh-CN" altLang="en-US" sz="2400" dirty="0">
                <a:latin typeface="Times New Roman" panose="02020603050405020304" pitchFamily="18" charset="0"/>
                <a:ea typeface="宋体" panose="02010600030101010101" pitchFamily="2" charset="-122"/>
              </a:rPr>
              <a:t>万元，</a:t>
            </a:r>
            <a:r>
              <a:rPr lang="en-US" altLang="zh-CN" sz="2400" dirty="0">
                <a:latin typeface="Times New Roman" panose="02020603050405020304" pitchFamily="18" charset="0"/>
                <a:ea typeface="宋体" panose="02010600030101010101" pitchFamily="2" charset="-122"/>
              </a:rPr>
              <a:t>C</a:t>
            </a:r>
            <a:r>
              <a:rPr lang="zh-CN" altLang="en-US" sz="2400" dirty="0">
                <a:latin typeface="Times New Roman" panose="02020603050405020304" pitchFamily="18" charset="0"/>
                <a:ea typeface="宋体" panose="02010600030101010101" pitchFamily="2" charset="-122"/>
              </a:rPr>
              <a:t>股票的市场价值为</a:t>
            </a:r>
            <a:r>
              <a:rPr lang="en-US" altLang="zh-CN" sz="2400" dirty="0">
                <a:latin typeface="Times New Roman" panose="02020603050405020304" pitchFamily="18" charset="0"/>
                <a:ea typeface="宋体" panose="02010600030101010101" pitchFamily="2" charset="-122"/>
              </a:rPr>
              <a:t>100</a:t>
            </a:r>
            <a:r>
              <a:rPr lang="zh-CN" altLang="en-US" sz="2400" dirty="0">
                <a:latin typeface="Times New Roman" panose="02020603050405020304" pitchFamily="18" charset="0"/>
                <a:ea typeface="宋体" panose="02010600030101010101" pitchFamily="2" charset="-122"/>
              </a:rPr>
              <a:t>万元，三个股票与沪深</a:t>
            </a:r>
            <a:r>
              <a:rPr lang="en-US" altLang="zh-CN" sz="2400" dirty="0">
                <a:latin typeface="Times New Roman" panose="02020603050405020304" pitchFamily="18" charset="0"/>
                <a:ea typeface="宋体" panose="02010600030101010101" pitchFamily="2" charset="-122"/>
              </a:rPr>
              <a:t>300</a:t>
            </a:r>
            <a:r>
              <a:rPr lang="zh-CN" altLang="en-US" sz="2400" dirty="0">
                <a:latin typeface="Times New Roman" panose="02020603050405020304" pitchFamily="18" charset="0"/>
                <a:ea typeface="宋体" panose="02010600030101010101" pitchFamily="2" charset="-122"/>
              </a:rPr>
              <a:t>指数的</a:t>
            </a:r>
            <a:r>
              <a:rPr lang="zh-CN" altLang="en-US" sz="2400" dirty="0" smtClean="0">
                <a:latin typeface="Times New Roman" panose="02020603050405020304" pitchFamily="18" charset="0"/>
                <a:ea typeface="宋体" panose="02010600030101010101" pitchFamily="2" charset="-122"/>
              </a:rPr>
              <a:t>相关系数     分别</a:t>
            </a:r>
            <a:r>
              <a:rPr lang="zh-CN" altLang="en-US" sz="2400" dirty="0">
                <a:latin typeface="Times New Roman" panose="02020603050405020304" pitchFamily="18" charset="0"/>
                <a:ea typeface="宋体" panose="02010600030101010101" pitchFamily="2" charset="-122"/>
              </a:rPr>
              <a:t>为</a:t>
            </a:r>
            <a:r>
              <a:rPr lang="en-US" altLang="zh-CN" sz="2400" dirty="0">
                <a:latin typeface="Times New Roman" panose="02020603050405020304" pitchFamily="18" charset="0"/>
                <a:ea typeface="宋体" panose="02010600030101010101" pitchFamily="2" charset="-122"/>
              </a:rPr>
              <a:t>0.98</a:t>
            </a:r>
            <a:r>
              <a:rPr lang="zh-CN" altLang="en-US"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1.3</a:t>
            </a:r>
            <a:r>
              <a:rPr lang="zh-CN" altLang="en-US" sz="2400" dirty="0">
                <a:latin typeface="Times New Roman" panose="02020603050405020304" pitchFamily="18" charset="0"/>
                <a:ea typeface="宋体" panose="02010600030101010101" pitchFamily="2" charset="-122"/>
              </a:rPr>
              <a:t>和</a:t>
            </a:r>
            <a:r>
              <a:rPr lang="en-US" altLang="zh-CN" sz="2400" dirty="0">
                <a:latin typeface="Times New Roman" panose="02020603050405020304" pitchFamily="18" charset="0"/>
                <a:ea typeface="宋体" panose="02010600030101010101" pitchFamily="2" charset="-122"/>
              </a:rPr>
              <a:t>1.2</a:t>
            </a:r>
            <a:r>
              <a:rPr lang="zh-CN" altLang="en-US" sz="2400" dirty="0">
                <a:latin typeface="Times New Roman" panose="02020603050405020304" pitchFamily="18" charset="0"/>
                <a:ea typeface="宋体" panose="02010600030101010101" pitchFamily="2" charset="-122"/>
              </a:rPr>
              <a:t>。沪深</a:t>
            </a:r>
            <a:r>
              <a:rPr lang="en-US" altLang="zh-CN" sz="2400" dirty="0">
                <a:latin typeface="Times New Roman" panose="02020603050405020304" pitchFamily="18" charset="0"/>
                <a:ea typeface="宋体" panose="02010600030101010101" pitchFamily="2" charset="-122"/>
              </a:rPr>
              <a:t>300</a:t>
            </a:r>
            <a:r>
              <a:rPr lang="zh-CN" altLang="en-US" sz="2400" dirty="0">
                <a:latin typeface="Times New Roman" panose="02020603050405020304" pitchFamily="18" charset="0"/>
                <a:ea typeface="宋体" panose="02010600030101010101" pitchFamily="2" charset="-122"/>
              </a:rPr>
              <a:t>指数为</a:t>
            </a:r>
            <a:r>
              <a:rPr lang="en-US" altLang="zh-CN" sz="2400" dirty="0">
                <a:latin typeface="Times New Roman" panose="02020603050405020304" pitchFamily="18" charset="0"/>
                <a:ea typeface="宋体" panose="02010600030101010101" pitchFamily="2" charset="-122"/>
              </a:rPr>
              <a:t>1500</a:t>
            </a:r>
            <a:r>
              <a:rPr lang="zh-CN" altLang="en-US" sz="2400" dirty="0">
                <a:latin typeface="Times New Roman" panose="02020603050405020304" pitchFamily="18" charset="0"/>
                <a:ea typeface="宋体" panose="02010600030101010101" pitchFamily="2" charset="-122"/>
              </a:rPr>
              <a:t>，计算需要多少合约</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r>
              <a:rPr lang="zh-CN" altLang="en-US" sz="2400" dirty="0">
                <a:latin typeface="Times New Roman" panose="02020603050405020304" pitchFamily="18" charset="0"/>
                <a:ea typeface="宋体" panose="02010600030101010101" pitchFamily="2" charset="-122"/>
              </a:rPr>
              <a:t>投资组合的总价值为</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r>
              <a:rPr lang="zh-CN" altLang="zh-CN" sz="2400" dirty="0"/>
              <a:t>股票组合的</a:t>
            </a:r>
            <a:r>
              <a:rPr lang="en-US" altLang="zh-CN" sz="2400" dirty="0"/>
              <a:t> </a:t>
            </a:r>
            <a:r>
              <a:rPr lang="en-US" altLang="zh-CN" sz="2400" dirty="0" smtClean="0"/>
              <a:t>    </a:t>
            </a:r>
            <a:r>
              <a:rPr lang="zh-CN" altLang="zh-CN" sz="2400" dirty="0" smtClean="0"/>
              <a:t>值</a:t>
            </a:r>
            <a:r>
              <a:rPr lang="zh-CN" altLang="zh-CN" sz="2400" dirty="0"/>
              <a:t>为：</a:t>
            </a:r>
          </a:p>
          <a:p>
            <a:pPr indent="457200">
              <a:lnSpc>
                <a:spcPct val="170000"/>
              </a:lnSpc>
            </a:pPr>
            <a:r>
              <a:rPr lang="zh-CN" altLang="en-US" sz="2400" dirty="0">
                <a:latin typeface="Times New Roman" panose="02020603050405020304" pitchFamily="18" charset="0"/>
                <a:ea typeface="宋体" panose="02010600030101010101" pitchFamily="2" charset="-122"/>
              </a:rPr>
              <a:t>根据上式调整的计算公式为：</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r>
              <a:rPr lang="zh-CN" altLang="en-US" sz="2400" dirty="0" smtClean="0">
                <a:latin typeface="Times New Roman" panose="02020603050405020304" pitchFamily="18" charset="0"/>
                <a:ea typeface="宋体" panose="02010600030101010101" pitchFamily="2" charset="-122"/>
              </a:rPr>
              <a:t>                </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r>
              <a:rPr lang="zh-CN" altLang="en-US" sz="2400" dirty="0" smtClean="0">
                <a:latin typeface="Times New Roman" panose="02020603050405020304" pitchFamily="18" charset="0"/>
                <a:ea typeface="宋体" panose="02010600030101010101" pitchFamily="2" charset="-122"/>
              </a:rPr>
              <a:t>因此</a:t>
            </a:r>
            <a:r>
              <a:rPr lang="zh-CN" altLang="en-US" sz="2400" dirty="0">
                <a:latin typeface="Times New Roman" panose="02020603050405020304" pitchFamily="18" charset="0"/>
                <a:ea typeface="宋体" panose="02010600030101010101" pitchFamily="2" charset="-122"/>
              </a:rPr>
              <a:t>，采用 </a:t>
            </a:r>
            <a:r>
              <a:rPr lang="zh-CN" altLang="en-US" sz="2400" dirty="0" smtClean="0">
                <a:latin typeface="Times New Roman" panose="02020603050405020304" pitchFamily="18" charset="0"/>
                <a:ea typeface="宋体" panose="02010600030101010101" pitchFamily="2" charset="-122"/>
              </a:rPr>
              <a:t>    加权</a:t>
            </a:r>
            <a:r>
              <a:rPr lang="zh-CN" altLang="en-US" sz="2400" dirty="0">
                <a:latin typeface="Times New Roman" panose="02020603050405020304" pitchFamily="18" charset="0"/>
                <a:ea typeface="宋体" panose="02010600030101010101" pitchFamily="2" charset="-122"/>
              </a:rPr>
              <a:t>的避险方法所需合约数为：</a:t>
            </a:r>
            <a:endParaRPr lang="zh-CN" altLang="zh-CN" sz="2800" dirty="0"/>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2782166046"/>
              </p:ext>
            </p:extLst>
          </p:nvPr>
        </p:nvGraphicFramePr>
        <p:xfrm>
          <a:off x="3963244" y="2996952"/>
          <a:ext cx="3138487" cy="409575"/>
        </p:xfrm>
        <a:graphic>
          <a:graphicData uri="http://schemas.openxmlformats.org/presentationml/2006/ole">
            <mc:AlternateContent xmlns:mc="http://schemas.openxmlformats.org/markup-compatibility/2006">
              <mc:Choice xmlns:v="urn:schemas-microsoft-com:vml" Requires="v">
                <p:oleObj spid="_x0000_s11764" name="Equation" r:id="rId3" imgW="1562040" imgH="203040" progId="Equation.DSMT4">
                  <p:embed/>
                </p:oleObj>
              </mc:Choice>
              <mc:Fallback>
                <p:oleObj name="Equation" r:id="rId3" imgW="1562040" imgH="203040" progId="Equation.DSMT4">
                  <p:embed/>
                  <p:pic>
                    <p:nvPicPr>
                      <p:cNvPr id="0" name=""/>
                      <p:cNvPicPr/>
                      <p:nvPr/>
                    </p:nvPicPr>
                    <p:blipFill>
                      <a:blip r:embed="rId4"/>
                      <a:stretch>
                        <a:fillRect/>
                      </a:stretch>
                    </p:blipFill>
                    <p:spPr>
                      <a:xfrm>
                        <a:off x="3963244" y="2996952"/>
                        <a:ext cx="3138487" cy="409575"/>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2016421986"/>
              </p:ext>
            </p:extLst>
          </p:nvPr>
        </p:nvGraphicFramePr>
        <p:xfrm>
          <a:off x="3573339" y="3501008"/>
          <a:ext cx="4422775" cy="738188"/>
        </p:xfrm>
        <a:graphic>
          <a:graphicData uri="http://schemas.openxmlformats.org/presentationml/2006/ole">
            <mc:AlternateContent xmlns:mc="http://schemas.openxmlformats.org/markup-compatibility/2006">
              <mc:Choice xmlns:v="urn:schemas-microsoft-com:vml" Requires="v">
                <p:oleObj spid="_x0000_s11765" name="Equation" r:id="rId5" imgW="2361960" imgH="393480" progId="Equation.DSMT4">
                  <p:embed/>
                </p:oleObj>
              </mc:Choice>
              <mc:Fallback>
                <p:oleObj name="Equation" r:id="rId5" imgW="2361960" imgH="393480" progId="Equation.DSMT4">
                  <p:embed/>
                  <p:pic>
                    <p:nvPicPr>
                      <p:cNvPr id="0" name=""/>
                      <p:cNvPicPr/>
                      <p:nvPr/>
                    </p:nvPicPr>
                    <p:blipFill>
                      <a:blip r:embed="rId6"/>
                      <a:stretch>
                        <a:fillRect/>
                      </a:stretch>
                    </p:blipFill>
                    <p:spPr>
                      <a:xfrm>
                        <a:off x="3573339" y="3501008"/>
                        <a:ext cx="4422775" cy="738188"/>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2628971255"/>
              </p:ext>
            </p:extLst>
          </p:nvPr>
        </p:nvGraphicFramePr>
        <p:xfrm>
          <a:off x="4869483" y="4581128"/>
          <a:ext cx="3528392" cy="797514"/>
        </p:xfrm>
        <a:graphic>
          <a:graphicData uri="http://schemas.openxmlformats.org/presentationml/2006/ole">
            <mc:AlternateContent xmlns:mc="http://schemas.openxmlformats.org/markup-compatibility/2006">
              <mc:Choice xmlns:v="urn:schemas-microsoft-com:vml" Requires="v">
                <p:oleObj spid="_x0000_s11766" name="Equation" r:id="rId7" imgW="1854000" imgH="419040" progId="Equation.DSMT4">
                  <p:embed/>
                </p:oleObj>
              </mc:Choice>
              <mc:Fallback>
                <p:oleObj name="Equation" r:id="rId7" imgW="1854000" imgH="419040" progId="Equation.DSMT4">
                  <p:embed/>
                  <p:pic>
                    <p:nvPicPr>
                      <p:cNvPr id="0" name=""/>
                      <p:cNvPicPr/>
                      <p:nvPr/>
                    </p:nvPicPr>
                    <p:blipFill>
                      <a:blip r:embed="rId8"/>
                      <a:stretch>
                        <a:fillRect/>
                      </a:stretch>
                    </p:blipFill>
                    <p:spPr>
                      <a:xfrm>
                        <a:off x="4869483" y="4581128"/>
                        <a:ext cx="3528392" cy="797514"/>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555608729"/>
              </p:ext>
            </p:extLst>
          </p:nvPr>
        </p:nvGraphicFramePr>
        <p:xfrm>
          <a:off x="1557115" y="2276872"/>
          <a:ext cx="342975" cy="457300"/>
        </p:xfrm>
        <a:graphic>
          <a:graphicData uri="http://schemas.openxmlformats.org/presentationml/2006/ole">
            <mc:AlternateContent xmlns:mc="http://schemas.openxmlformats.org/markup-compatibility/2006">
              <mc:Choice xmlns:v="urn:schemas-microsoft-com:vml" Requires="v">
                <p:oleObj spid="_x0000_s11767" name="Equation" r:id="rId9" imgW="152280" imgH="203040" progId="Equation.DSMT4">
                  <p:embed/>
                </p:oleObj>
              </mc:Choice>
              <mc:Fallback>
                <p:oleObj name="Equation" r:id="rId9" imgW="152280" imgH="203040" progId="Equation.DSMT4">
                  <p:embed/>
                  <p:pic>
                    <p:nvPicPr>
                      <p:cNvPr id="0" name=""/>
                      <p:cNvPicPr/>
                      <p:nvPr/>
                    </p:nvPicPr>
                    <p:blipFill>
                      <a:blip r:embed="rId10"/>
                      <a:stretch>
                        <a:fillRect/>
                      </a:stretch>
                    </p:blipFill>
                    <p:spPr>
                      <a:xfrm>
                        <a:off x="1557115" y="2276872"/>
                        <a:ext cx="342975" cy="45730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305524275"/>
              </p:ext>
            </p:extLst>
          </p:nvPr>
        </p:nvGraphicFramePr>
        <p:xfrm>
          <a:off x="7173739" y="5589240"/>
          <a:ext cx="2706688" cy="750888"/>
        </p:xfrm>
        <a:graphic>
          <a:graphicData uri="http://schemas.openxmlformats.org/presentationml/2006/ole">
            <mc:AlternateContent xmlns:mc="http://schemas.openxmlformats.org/markup-compatibility/2006">
              <mc:Choice xmlns:v="urn:schemas-microsoft-com:vml" Requires="v">
                <p:oleObj spid="_x0000_s11768" name="Equation" r:id="rId11" imgW="1422360" imgH="393480" progId="Equation.DSMT4">
                  <p:embed/>
                </p:oleObj>
              </mc:Choice>
              <mc:Fallback>
                <p:oleObj name="Equation" r:id="rId11" imgW="1422360" imgH="393480" progId="Equation.DSMT4">
                  <p:embed/>
                  <p:pic>
                    <p:nvPicPr>
                      <p:cNvPr id="0" name="对象 1"/>
                      <p:cNvPicPr>
                        <a:picLocks noChangeAspect="1" noChangeArrowheads="1"/>
                      </p:cNvPicPr>
                      <p:nvPr/>
                    </p:nvPicPr>
                    <p:blipFill>
                      <a:blip r:embed="rId12"/>
                      <a:srcRect/>
                      <a:stretch>
                        <a:fillRect/>
                      </a:stretch>
                    </p:blipFill>
                    <p:spPr bwMode="auto">
                      <a:xfrm>
                        <a:off x="7173739" y="5589240"/>
                        <a:ext cx="2706688"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382057272"/>
              </p:ext>
            </p:extLst>
          </p:nvPr>
        </p:nvGraphicFramePr>
        <p:xfrm>
          <a:off x="2349203" y="5733256"/>
          <a:ext cx="342900" cy="457200"/>
        </p:xfrm>
        <a:graphic>
          <a:graphicData uri="http://schemas.openxmlformats.org/presentationml/2006/ole">
            <mc:AlternateContent xmlns:mc="http://schemas.openxmlformats.org/markup-compatibility/2006">
              <mc:Choice xmlns:v="urn:schemas-microsoft-com:vml" Requires="v">
                <p:oleObj spid="_x0000_s11769" name="Equation" r:id="rId13" imgW="152280" imgH="203040" progId="Equation.DSMT4">
                  <p:embed/>
                </p:oleObj>
              </mc:Choice>
              <mc:Fallback>
                <p:oleObj name="Equation" r:id="rId13" imgW="152280" imgH="203040" progId="Equation.DSMT4">
                  <p:embed/>
                  <p:pic>
                    <p:nvPicPr>
                      <p:cNvPr id="0" name="对象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49203" y="5733256"/>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76566597"/>
              </p:ext>
            </p:extLst>
          </p:nvPr>
        </p:nvGraphicFramePr>
        <p:xfrm>
          <a:off x="2349203" y="3645024"/>
          <a:ext cx="342900" cy="457200"/>
        </p:xfrm>
        <a:graphic>
          <a:graphicData uri="http://schemas.openxmlformats.org/presentationml/2006/ole">
            <mc:AlternateContent xmlns:mc="http://schemas.openxmlformats.org/markup-compatibility/2006">
              <mc:Choice xmlns:v="urn:schemas-microsoft-com:vml" Requires="v">
                <p:oleObj spid="_x0000_s11770" name="Equation" r:id="rId15" imgW="152280" imgH="203040" progId="Equation.DSMT4">
                  <p:embed/>
                </p:oleObj>
              </mc:Choice>
              <mc:Fallback>
                <p:oleObj name="Equation" r:id="rId15" imgW="152280" imgH="203040" progId="Equation.DSMT4">
                  <p:embed/>
                  <p:pic>
                    <p:nvPicPr>
                      <p:cNvPr id="0" name="对象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49203" y="3645024"/>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89658380"/>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332979" y="980728"/>
            <a:ext cx="11449272"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zh-CN" altLang="en-US" sz="2400" dirty="0">
                <a:latin typeface="Times New Roman" panose="02020603050405020304" pitchFamily="18" charset="0"/>
                <a:ea typeface="宋体" panose="02010600030101010101" pitchFamily="2" charset="-122"/>
              </a:rPr>
              <a:t>假设沪深</a:t>
            </a:r>
            <a:r>
              <a:rPr lang="en-US" altLang="zh-CN" sz="2400" dirty="0">
                <a:latin typeface="Times New Roman" panose="02020603050405020304" pitchFamily="18" charset="0"/>
                <a:ea typeface="宋体" panose="02010600030101010101" pitchFamily="2" charset="-122"/>
              </a:rPr>
              <a:t>300</a:t>
            </a:r>
            <a:r>
              <a:rPr lang="zh-CN" altLang="en-US" sz="2400" dirty="0">
                <a:latin typeface="Times New Roman" panose="02020603050405020304" pitchFamily="18" charset="0"/>
                <a:ea typeface="宋体" panose="02010600030101010101" pitchFamily="2" charset="-122"/>
              </a:rPr>
              <a:t>指数仍然是</a:t>
            </a:r>
            <a:r>
              <a:rPr lang="en-US" altLang="zh-CN" sz="2400" dirty="0">
                <a:latin typeface="Times New Roman" panose="02020603050405020304" pitchFamily="18" charset="0"/>
                <a:ea typeface="宋体" panose="02010600030101010101" pitchFamily="2" charset="-122"/>
              </a:rPr>
              <a:t>1500</a:t>
            </a:r>
            <a:r>
              <a:rPr lang="zh-CN" altLang="en-US" sz="2400" dirty="0">
                <a:latin typeface="Times New Roman" panose="02020603050405020304" pitchFamily="18" charset="0"/>
                <a:ea typeface="宋体" panose="02010600030101010101" pitchFamily="2" charset="-122"/>
              </a:rPr>
              <a:t>点，</a:t>
            </a:r>
            <a:r>
              <a:rPr lang="zh-CN" altLang="en-US" sz="2400" dirty="0" smtClean="0">
                <a:latin typeface="Times New Roman" panose="02020603050405020304" pitchFamily="18" charset="0"/>
                <a:ea typeface="宋体" panose="02010600030101010101" pitchFamily="2" charset="-122"/>
              </a:rPr>
              <a:t>如果不</a:t>
            </a:r>
            <a:r>
              <a:rPr lang="zh-CN" altLang="en-US" sz="2400" dirty="0">
                <a:latin typeface="Times New Roman" panose="02020603050405020304" pitchFamily="18" charset="0"/>
                <a:ea typeface="宋体" panose="02010600030101010101" pitchFamily="2" charset="-122"/>
              </a:rPr>
              <a:t>采用 </a:t>
            </a:r>
            <a:r>
              <a:rPr lang="zh-CN" altLang="en-US" sz="2400" dirty="0" smtClean="0">
                <a:latin typeface="Times New Roman" panose="02020603050405020304" pitchFamily="18" charset="0"/>
                <a:ea typeface="宋体" panose="02010600030101010101" pitchFamily="2" charset="-122"/>
              </a:rPr>
              <a:t>     加权避</a:t>
            </a:r>
            <a:r>
              <a:rPr lang="zh-CN" altLang="en-US" sz="2400" dirty="0">
                <a:latin typeface="Times New Roman" panose="02020603050405020304" pitchFamily="18" charset="0"/>
                <a:ea typeface="宋体" panose="02010600030101010101" pitchFamily="2" charset="-122"/>
              </a:rPr>
              <a:t>险</a:t>
            </a:r>
            <a:r>
              <a:rPr lang="zh-CN" altLang="en-US" sz="2400" dirty="0" smtClean="0">
                <a:latin typeface="Times New Roman" panose="02020603050405020304" pitchFamily="18" charset="0"/>
                <a:ea typeface="宋体" panose="02010600030101010101" pitchFamily="2" charset="-122"/>
              </a:rPr>
              <a:t>方法，</a:t>
            </a:r>
            <a:r>
              <a:rPr lang="zh-CN" altLang="en-US" sz="2400" dirty="0">
                <a:latin typeface="Times New Roman" panose="02020603050405020304" pitchFamily="18" charset="0"/>
                <a:ea typeface="宋体" panose="02010600030101010101" pitchFamily="2" charset="-122"/>
              </a:rPr>
              <a:t>所需合约数为：</a:t>
            </a:r>
            <a:endParaRPr lang="zh-CN" altLang="zh-CN" sz="2800" dirty="0"/>
          </a:p>
          <a:p>
            <a:pPr indent="457200">
              <a:lnSpc>
                <a:spcPct val="170000"/>
              </a:lnSpc>
            </a:pP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endParaRPr lang="en-US" altLang="zh-CN" sz="2400" dirty="0">
              <a:latin typeface="Times New Roman" panose="02020603050405020304" pitchFamily="18" charset="0"/>
              <a:ea typeface="宋体" panose="02010600030101010101" pitchFamily="2" charset="-122"/>
            </a:endParaRPr>
          </a:p>
          <a:p>
            <a:pPr indent="457200">
              <a:lnSpc>
                <a:spcPct val="170000"/>
              </a:lnSpc>
            </a:pPr>
            <a:r>
              <a:rPr lang="zh-CN" altLang="en-US" sz="2400" dirty="0" smtClean="0">
                <a:latin typeface="Times New Roman" panose="02020603050405020304" pitchFamily="18" charset="0"/>
                <a:ea typeface="宋体" panose="02010600030101010101" pitchFamily="2" charset="-122"/>
              </a:rPr>
              <a:t>从</a:t>
            </a:r>
            <a:r>
              <a:rPr lang="zh-CN" altLang="en-US" sz="2400" dirty="0">
                <a:latin typeface="Times New Roman" panose="02020603050405020304" pitchFamily="18" charset="0"/>
                <a:ea typeface="宋体" panose="02010600030101010101" pitchFamily="2" charset="-122"/>
              </a:rPr>
              <a:t>上述估计结果可以看出，在不采取</a:t>
            </a:r>
            <a:r>
              <a:rPr lang="en-US" altLang="zh-CN" sz="2400" dirty="0">
                <a:latin typeface="Times New Roman" panose="02020603050405020304" pitchFamily="18" charset="0"/>
                <a:ea typeface="宋体" panose="02010600030101010101" pitchFamily="2" charset="-122"/>
              </a:rPr>
              <a:t>Beta</a:t>
            </a:r>
            <a:r>
              <a:rPr lang="zh-CN" altLang="en-US" sz="2400" dirty="0">
                <a:latin typeface="Times New Roman" panose="02020603050405020304" pitchFamily="18" charset="0"/>
                <a:ea typeface="宋体" panose="02010600030101010101" pitchFamily="2" charset="-122"/>
              </a:rPr>
              <a:t>系数调整时，股指期货</a:t>
            </a:r>
            <a:r>
              <a:rPr lang="zh-CN" altLang="en-US" sz="2400" dirty="0" smtClean="0">
                <a:latin typeface="Times New Roman" panose="02020603050405020304" pitchFamily="18" charset="0"/>
                <a:ea typeface="宋体" panose="02010600030101010101" pitchFamily="2" charset="-122"/>
              </a:rPr>
              <a:t>合约</a:t>
            </a:r>
            <a:r>
              <a:rPr lang="zh-CN" altLang="en-US" sz="2400" dirty="0">
                <a:latin typeface="Times New Roman" panose="02020603050405020304" pitchFamily="18" charset="0"/>
                <a:ea typeface="宋体" panose="02010600030101010101" pitchFamily="2" charset="-122"/>
              </a:rPr>
              <a:t>做空</a:t>
            </a:r>
            <a:r>
              <a:rPr lang="zh-CN" altLang="en-US" sz="2400" dirty="0" smtClean="0">
                <a:latin typeface="Times New Roman" panose="02020603050405020304" pitchFamily="18" charset="0"/>
                <a:ea typeface="宋体" panose="02010600030101010101" pitchFamily="2" charset="-122"/>
              </a:rPr>
              <a:t>的</a:t>
            </a:r>
            <a:r>
              <a:rPr lang="zh-CN" altLang="en-US" sz="2400" dirty="0">
                <a:latin typeface="Times New Roman" panose="02020603050405020304" pitchFamily="18" charset="0"/>
                <a:ea typeface="宋体" panose="02010600030101010101" pitchFamily="2" charset="-122"/>
              </a:rPr>
              <a:t>张数是</a:t>
            </a:r>
            <a:r>
              <a:rPr lang="en-US" altLang="zh-CN" sz="2400" dirty="0">
                <a:latin typeface="Times New Roman" panose="02020603050405020304" pitchFamily="18" charset="0"/>
                <a:ea typeface="宋体" panose="02010600030101010101" pitchFamily="2" charset="-122"/>
              </a:rPr>
              <a:t>10</a:t>
            </a:r>
            <a:r>
              <a:rPr lang="zh-CN" altLang="en-US" sz="2400" dirty="0">
                <a:latin typeface="Times New Roman" panose="02020603050405020304" pitchFamily="18" charset="0"/>
                <a:ea typeface="宋体" panose="02010600030101010101" pitchFamily="2" charset="-122"/>
              </a:rPr>
              <a:t>张，但是经</a:t>
            </a:r>
            <a:r>
              <a:rPr lang="en-US" altLang="zh-CN" sz="2400" dirty="0">
                <a:latin typeface="Times New Roman" panose="02020603050405020304" pitchFamily="18" charset="0"/>
                <a:ea typeface="宋体" panose="02010600030101010101" pitchFamily="2" charset="-122"/>
              </a:rPr>
              <a:t>Beta</a:t>
            </a:r>
            <a:r>
              <a:rPr lang="zh-CN" altLang="en-US" sz="2400" dirty="0">
                <a:latin typeface="Times New Roman" panose="02020603050405020304" pitchFamily="18" charset="0"/>
                <a:ea typeface="宋体" panose="02010600030101010101" pitchFamily="2" charset="-122"/>
              </a:rPr>
              <a:t>系数调整后，则变为做空</a:t>
            </a:r>
            <a:r>
              <a:rPr lang="en-US" altLang="zh-CN" sz="2400" dirty="0" smtClean="0">
                <a:latin typeface="Times New Roman" panose="02020603050405020304" pitchFamily="18" charset="0"/>
                <a:ea typeface="宋体" panose="02010600030101010101" pitchFamily="2" charset="-122"/>
              </a:rPr>
              <a:t>12</a:t>
            </a:r>
            <a:r>
              <a:rPr lang="zh-CN" altLang="en-US" sz="2400" dirty="0">
                <a:latin typeface="Times New Roman" panose="02020603050405020304" pitchFamily="18" charset="0"/>
                <a:ea typeface="宋体" panose="02010600030101010101" pitchFamily="2" charset="-122"/>
              </a:rPr>
              <a:t>张，可见</a:t>
            </a:r>
            <a:r>
              <a:rPr lang="zh-CN" altLang="en-US" sz="2400" dirty="0" smtClean="0">
                <a:latin typeface="Times New Roman" panose="02020603050405020304" pitchFamily="18" charset="0"/>
                <a:ea typeface="宋体" panose="02010600030101010101" pitchFamily="2" charset="-122"/>
              </a:rPr>
              <a:t>，额外</a:t>
            </a:r>
            <a:r>
              <a:rPr lang="zh-CN" altLang="en-US" sz="2400" dirty="0">
                <a:latin typeface="Times New Roman" panose="02020603050405020304" pitchFamily="18" charset="0"/>
                <a:ea typeface="宋体" panose="02010600030101010101" pitchFamily="2" charset="-122"/>
              </a:rPr>
              <a:t>多加做空</a:t>
            </a:r>
            <a:r>
              <a:rPr lang="en-US" altLang="zh-CN" sz="2400" dirty="0" smtClean="0">
                <a:latin typeface="Times New Roman" panose="02020603050405020304" pitchFamily="18" charset="0"/>
                <a:ea typeface="宋体" panose="02010600030101010101" pitchFamily="2" charset="-122"/>
              </a:rPr>
              <a:t>2</a:t>
            </a:r>
            <a:r>
              <a:rPr lang="zh-CN" altLang="en-US" sz="2400" dirty="0">
                <a:latin typeface="Times New Roman" panose="02020603050405020304" pitchFamily="18" charset="0"/>
                <a:ea typeface="宋体" panose="02010600030101010101" pitchFamily="2" charset="-122"/>
              </a:rPr>
              <a:t>手合约，虽然此时投资者需要提高保证金额度，但却可以取得更好的风险对冲效果。              </a:t>
            </a:r>
            <a:endParaRPr lang="en-US" altLang="zh-CN" sz="24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1272998447"/>
              </p:ext>
            </p:extLst>
          </p:nvPr>
        </p:nvGraphicFramePr>
        <p:xfrm>
          <a:off x="3141291" y="1916832"/>
          <a:ext cx="6124575" cy="844550"/>
        </p:xfrm>
        <a:graphic>
          <a:graphicData uri="http://schemas.openxmlformats.org/presentationml/2006/ole">
            <mc:AlternateContent xmlns:mc="http://schemas.openxmlformats.org/markup-compatibility/2006">
              <mc:Choice xmlns:v="urn:schemas-microsoft-com:vml" Requires="v">
                <p:oleObj spid="_x0000_s12456" name="Equation" r:id="rId3" imgW="3047760" imgH="419040" progId="Equation.DSMT4">
                  <p:embed/>
                </p:oleObj>
              </mc:Choice>
              <mc:Fallback>
                <p:oleObj name="Equation" r:id="rId3" imgW="3047760" imgH="419040" progId="Equation.DSMT4">
                  <p:embed/>
                  <p:pic>
                    <p:nvPicPr>
                      <p:cNvPr id="0" name=""/>
                      <p:cNvPicPr/>
                      <p:nvPr/>
                    </p:nvPicPr>
                    <p:blipFill>
                      <a:blip r:embed="rId4"/>
                      <a:stretch>
                        <a:fillRect/>
                      </a:stretch>
                    </p:blipFill>
                    <p:spPr>
                      <a:xfrm>
                        <a:off x="3141291" y="1916832"/>
                        <a:ext cx="6124575" cy="84455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4256895672"/>
              </p:ext>
            </p:extLst>
          </p:nvPr>
        </p:nvGraphicFramePr>
        <p:xfrm>
          <a:off x="6885707" y="1196752"/>
          <a:ext cx="342975" cy="457300"/>
        </p:xfrm>
        <a:graphic>
          <a:graphicData uri="http://schemas.openxmlformats.org/presentationml/2006/ole">
            <mc:AlternateContent xmlns:mc="http://schemas.openxmlformats.org/markup-compatibility/2006">
              <mc:Choice xmlns:v="urn:schemas-microsoft-com:vml" Requires="v">
                <p:oleObj spid="_x0000_s12457" name="Equation" r:id="rId5" imgW="152280" imgH="203040" progId="Equation.DSMT4">
                  <p:embed/>
                </p:oleObj>
              </mc:Choice>
              <mc:Fallback>
                <p:oleObj name="Equation" r:id="rId5" imgW="152280" imgH="203040" progId="Equation.DSMT4">
                  <p:embed/>
                  <p:pic>
                    <p:nvPicPr>
                      <p:cNvPr id="0" name=""/>
                      <p:cNvPicPr/>
                      <p:nvPr/>
                    </p:nvPicPr>
                    <p:blipFill>
                      <a:blip r:embed="rId6"/>
                      <a:stretch>
                        <a:fillRect/>
                      </a:stretch>
                    </p:blipFill>
                    <p:spPr>
                      <a:xfrm>
                        <a:off x="6885707" y="1196752"/>
                        <a:ext cx="342975" cy="457300"/>
                      </a:xfrm>
                      <a:prstGeom prst="rect">
                        <a:avLst/>
                      </a:prstGeom>
                    </p:spPr>
                  </p:pic>
                </p:oleObj>
              </mc:Fallback>
            </mc:AlternateContent>
          </a:graphicData>
        </a:graphic>
      </p:graphicFrame>
    </p:spTree>
    <p:extLst>
      <p:ext uri="{BB962C8B-B14F-4D97-AF65-F5344CB8AC3E}">
        <p14:creationId xmlns:p14="http://schemas.microsoft.com/office/powerpoint/2010/main" val="3818765192"/>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225925" y="4254847"/>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en-US" altLang="zh-CN" sz="2800" dirty="0" smtClean="0">
                <a:solidFill>
                  <a:schemeClr val="tx1"/>
                </a:solidFill>
              </a:rPr>
              <a:t>  </a:t>
            </a:r>
            <a:r>
              <a:rPr lang="zh-CN" altLang="en-US" sz="2600" b="1" dirty="0" smtClean="0">
                <a:solidFill>
                  <a:schemeClr val="tx1"/>
                </a:solidFill>
                <a:latin typeface="微软雅黑" pitchFamily="34" charset="-122"/>
                <a:ea typeface="微软雅黑" pitchFamily="34" charset="-122"/>
              </a:rPr>
              <a:t>基于</a:t>
            </a:r>
            <a:r>
              <a:rPr lang="en-US" altLang="zh-CN" sz="2600" b="1" dirty="0">
                <a:solidFill>
                  <a:schemeClr val="tx1"/>
                </a:solidFill>
                <a:latin typeface="微软雅黑" pitchFamily="34" charset="-122"/>
                <a:ea typeface="微软雅黑" pitchFamily="34" charset="-122"/>
              </a:rPr>
              <a:t>ES</a:t>
            </a:r>
            <a:r>
              <a:rPr lang="zh-CN" altLang="en-US" sz="2600" b="1" dirty="0">
                <a:solidFill>
                  <a:schemeClr val="tx1"/>
                </a:solidFill>
                <a:latin typeface="微软雅黑" pitchFamily="34" charset="-122"/>
                <a:ea typeface="微软雅黑" pitchFamily="34" charset="-122"/>
              </a:rPr>
              <a:t>模型的套期保值理论</a:t>
            </a:r>
          </a:p>
        </p:txBody>
      </p:sp>
      <p:sp>
        <p:nvSpPr>
          <p:cNvPr id="29" name="椭圆 28"/>
          <p:cNvSpPr/>
          <p:nvPr/>
        </p:nvSpPr>
        <p:spPr>
          <a:xfrm>
            <a:off x="4398963" y="4326285"/>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nvSpPr>
        <p:spPr>
          <a:xfrm>
            <a:off x="4216400" y="1268760"/>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smtClean="0">
                <a:solidFill>
                  <a:schemeClr val="tx1"/>
                </a:solidFill>
              </a:rPr>
              <a:t>            </a:t>
            </a:r>
            <a:r>
              <a:rPr lang="zh-CN" altLang="en-US" sz="2600" b="1" dirty="0">
                <a:solidFill>
                  <a:schemeClr val="tx1"/>
                </a:solidFill>
                <a:latin typeface="微软雅黑" pitchFamily="34" charset="-122"/>
                <a:ea typeface="微软雅黑" pitchFamily="34" charset="-122"/>
              </a:rPr>
              <a:t>套期</a:t>
            </a:r>
            <a:r>
              <a:rPr lang="zh-CN" altLang="en-US" sz="2600" b="1" dirty="0" smtClean="0">
                <a:solidFill>
                  <a:schemeClr val="tx1"/>
                </a:solidFill>
                <a:latin typeface="微软雅黑" pitchFamily="34" charset="-122"/>
                <a:ea typeface="微软雅黑" pitchFamily="34" charset="-122"/>
              </a:rPr>
              <a:t>保值界定</a:t>
            </a:r>
            <a:endParaRPr lang="en-US" altLang="zh-CN" sz="2600" b="1" dirty="0">
              <a:solidFill>
                <a:schemeClr val="tx1"/>
              </a:solidFill>
              <a:latin typeface="微软雅黑" pitchFamily="34" charset="-122"/>
              <a:ea typeface="微软雅黑" pitchFamily="34" charset="-122"/>
            </a:endParaRPr>
          </a:p>
        </p:txBody>
      </p:sp>
      <p:sp>
        <p:nvSpPr>
          <p:cNvPr id="25" name="圆角矩形 24"/>
          <p:cNvSpPr/>
          <p:nvPr/>
        </p:nvSpPr>
        <p:spPr>
          <a:xfrm>
            <a:off x="4227513" y="2233960"/>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smtClean="0">
                <a:solidFill>
                  <a:schemeClr val="tx1"/>
                </a:solidFill>
                <a:latin typeface="微软雅黑" pitchFamily="34" charset="-122"/>
                <a:ea typeface="微软雅黑" pitchFamily="34" charset="-122"/>
              </a:rPr>
              <a:t>  基于</a:t>
            </a:r>
            <a:r>
              <a:rPr lang="zh-CN" altLang="en-US" sz="2600" b="1" dirty="0">
                <a:solidFill>
                  <a:schemeClr val="tx1"/>
                </a:solidFill>
                <a:latin typeface="微软雅黑" pitchFamily="34" charset="-122"/>
                <a:ea typeface="微软雅黑" pitchFamily="34" charset="-122"/>
              </a:rPr>
              <a:t>方差模型的套期保值理论</a:t>
            </a:r>
          </a:p>
        </p:txBody>
      </p:sp>
      <p:sp>
        <p:nvSpPr>
          <p:cNvPr id="26" name="圆角矩形 25"/>
          <p:cNvSpPr/>
          <p:nvPr/>
        </p:nvSpPr>
        <p:spPr>
          <a:xfrm>
            <a:off x="4227513" y="3229322"/>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smtClean="0">
                <a:solidFill>
                  <a:schemeClr val="tx1"/>
                </a:solidFill>
              </a:rPr>
              <a:t>           </a:t>
            </a:r>
            <a:r>
              <a:rPr lang="zh-CN" altLang="en-US" sz="2600" b="1" dirty="0" smtClean="0">
                <a:solidFill>
                  <a:schemeClr val="tx1"/>
                </a:solidFill>
                <a:latin typeface="微软雅黑" pitchFamily="34" charset="-122"/>
                <a:ea typeface="微软雅黑" pitchFamily="34" charset="-122"/>
              </a:rPr>
              <a:t>基于</a:t>
            </a:r>
            <a:r>
              <a:rPr lang="en-US" altLang="zh-CN" sz="2600" b="1" dirty="0" err="1">
                <a:solidFill>
                  <a:schemeClr val="tx1"/>
                </a:solidFill>
                <a:latin typeface="微软雅黑" pitchFamily="34" charset="-122"/>
                <a:ea typeface="微软雅黑" pitchFamily="34" charset="-122"/>
              </a:rPr>
              <a:t>VaR</a:t>
            </a:r>
            <a:r>
              <a:rPr lang="zh-CN" altLang="en-US" sz="2600" b="1" dirty="0">
                <a:solidFill>
                  <a:schemeClr val="tx1"/>
                </a:solidFill>
                <a:latin typeface="微软雅黑" pitchFamily="34" charset="-122"/>
                <a:ea typeface="微软雅黑" pitchFamily="34" charset="-122"/>
              </a:rPr>
              <a:t>模型的套期保值理论</a:t>
            </a:r>
            <a:endParaRPr lang="en-US" altLang="zh-CN" sz="2600" b="1" dirty="0">
              <a:solidFill>
                <a:schemeClr val="tx1"/>
              </a:solidFill>
              <a:latin typeface="微软雅黑" pitchFamily="34" charset="-122"/>
              <a:ea typeface="微软雅黑" pitchFamily="34" charset="-122"/>
            </a:endParaRPr>
          </a:p>
        </p:txBody>
      </p:sp>
      <p:sp>
        <p:nvSpPr>
          <p:cNvPr id="28" name="椭圆 27"/>
          <p:cNvSpPr/>
          <p:nvPr/>
        </p:nvSpPr>
        <p:spPr>
          <a:xfrm>
            <a:off x="4386263" y="3332510"/>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365625" y="1340197"/>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365625" y="2319685"/>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三</a:t>
            </a:r>
            <a:r>
              <a:rPr kumimoji="0" lang="zh-CN" altLang="en-US" sz="5400" b="1" dirty="0">
                <a:solidFill>
                  <a:schemeClr val="bg1"/>
                </a:solidFill>
                <a:latin typeface="微软雅黑" pitchFamily="34" charset="-122"/>
                <a:ea typeface="微软雅黑" pitchFamily="34" charset="-122"/>
              </a:rPr>
              <a:t>、基于</a:t>
            </a:r>
            <a:r>
              <a:rPr kumimoji="0" lang="en-US" altLang="zh-CN" sz="5400" b="1" dirty="0" err="1">
                <a:solidFill>
                  <a:schemeClr val="bg1"/>
                </a:solidFill>
                <a:latin typeface="微软雅黑" pitchFamily="34" charset="-122"/>
                <a:ea typeface="微软雅黑" pitchFamily="34" charset="-122"/>
              </a:rPr>
              <a:t>VaR</a:t>
            </a:r>
            <a:r>
              <a:rPr kumimoji="0" lang="zh-CN" altLang="en-US" sz="5400" b="1" dirty="0">
                <a:solidFill>
                  <a:schemeClr val="bg1"/>
                </a:solidFill>
                <a:latin typeface="微软雅黑" pitchFamily="34" charset="-122"/>
                <a:ea typeface="微软雅黑" pitchFamily="34" charset="-122"/>
              </a:rPr>
              <a:t>模型的</a:t>
            </a:r>
            <a:r>
              <a:rPr kumimoji="0" lang="zh-CN" altLang="en-US" sz="5400" b="1" dirty="0" smtClean="0">
                <a:solidFill>
                  <a:schemeClr val="bg1"/>
                </a:solidFill>
                <a:latin typeface="微软雅黑" pitchFamily="34" charset="-122"/>
                <a:ea typeface="微软雅黑" pitchFamily="34" charset="-122"/>
              </a:rPr>
              <a:t>套  期</a:t>
            </a:r>
            <a:r>
              <a:rPr kumimoji="0" lang="zh-CN" altLang="en-US" sz="5400" b="1" dirty="0">
                <a:solidFill>
                  <a:schemeClr val="bg1"/>
                </a:solidFill>
                <a:latin typeface="微软雅黑" pitchFamily="34" charset="-122"/>
                <a:ea typeface="微软雅黑" pitchFamily="34" charset="-122"/>
              </a:rPr>
              <a:t>保值理论</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238108656"/>
      </p:ext>
    </p:extLst>
  </p:cSld>
  <p:clrMapOvr>
    <a:masterClrMapping/>
  </p:clrMapOvr>
  <p:transition spd="slow" advClick="0" advTm="3340">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09075"/>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41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（一）基于</a:t>
            </a:r>
            <a:r>
              <a:rPr lang="en-US" altLang="zh-CN" sz="4100"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VaR</a:t>
            </a:r>
            <a:r>
              <a:rPr lang="zh-CN" altLang="en-US" sz="41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模型的套期保值理论与最优套期保值比率</a:t>
            </a:r>
            <a:endParaRPr lang="en-US" altLang="zh-CN" sz="41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a:p>
            <a:pPr indent="457200">
              <a:lnSpc>
                <a:spcPct val="150000"/>
              </a:lnSpc>
            </a:pPr>
            <a:r>
              <a:rPr lang="en-US" altLang="zh-CN" sz="3400" b="1" dirty="0" smtClean="0">
                <a:latin typeface="Times New Roman" panose="02020603050405020304" pitchFamily="18" charset="0"/>
                <a:ea typeface="宋体" panose="02010600030101010101" pitchFamily="2" charset="-122"/>
              </a:rPr>
              <a:t>1. </a:t>
            </a:r>
            <a:r>
              <a:rPr lang="zh-CN" altLang="zh-CN" sz="3400" b="1" dirty="0" smtClean="0">
                <a:latin typeface="Times New Roman" panose="02020603050405020304" pitchFamily="18" charset="0"/>
                <a:ea typeface="宋体" panose="02010600030101010101" pitchFamily="2" charset="-122"/>
              </a:rPr>
              <a:t>基于</a:t>
            </a:r>
            <a:r>
              <a:rPr lang="en-US" altLang="zh-CN" sz="3400" b="1" dirty="0" err="1">
                <a:latin typeface="Times New Roman" panose="02020603050405020304" pitchFamily="18" charset="0"/>
                <a:ea typeface="宋体" panose="02010600030101010101" pitchFamily="2" charset="-122"/>
              </a:rPr>
              <a:t>VaR</a:t>
            </a:r>
            <a:r>
              <a:rPr lang="zh-CN" altLang="zh-CN" sz="3400" b="1" dirty="0">
                <a:latin typeface="Times New Roman" panose="02020603050405020304" pitchFamily="18" charset="0"/>
                <a:ea typeface="宋体" panose="02010600030101010101" pitchFamily="2" charset="-122"/>
              </a:rPr>
              <a:t>模型的套期保值</a:t>
            </a:r>
            <a:r>
              <a:rPr lang="zh-CN" altLang="zh-CN" sz="3400" b="1" dirty="0" smtClean="0">
                <a:latin typeface="Times New Roman" panose="02020603050405020304" pitchFamily="18" charset="0"/>
                <a:ea typeface="宋体" panose="02010600030101010101" pitchFamily="2" charset="-122"/>
              </a:rPr>
              <a:t>理论</a:t>
            </a:r>
            <a:endParaRPr lang="en-US" altLang="zh-CN" sz="3400" dirty="0" smtClean="0">
              <a:latin typeface="Times New Roman" panose="02020603050405020304" pitchFamily="18" charset="0"/>
              <a:ea typeface="宋体" panose="02010600030101010101" pitchFamily="2" charset="-122"/>
            </a:endParaRPr>
          </a:p>
          <a:p>
            <a:pPr indent="457200">
              <a:lnSpc>
                <a:spcPct val="150000"/>
              </a:lnSpc>
            </a:pPr>
            <a:r>
              <a:rPr lang="zh-CN" altLang="en-US" sz="2800" dirty="0" smtClean="0">
                <a:latin typeface="Times New Roman" panose="02020603050405020304" pitchFamily="18" charset="0"/>
                <a:ea typeface="宋体" panose="02010600030101010101" pitchFamily="2" charset="-122"/>
              </a:rPr>
              <a:t>针对</a:t>
            </a:r>
            <a:r>
              <a:rPr lang="zh-CN" altLang="en-US" sz="2800" dirty="0">
                <a:latin typeface="Times New Roman" panose="02020603050405020304" pitchFamily="18" charset="0"/>
                <a:ea typeface="宋体" panose="02010600030101010101" pitchFamily="2" charset="-122"/>
              </a:rPr>
              <a:t>方差模型套期保值理论的缺陷，本部分拓展介绍基于</a:t>
            </a:r>
            <a:r>
              <a:rPr lang="en-US" altLang="zh-CN" sz="2800" dirty="0" err="1">
                <a:latin typeface="Times New Roman" panose="02020603050405020304" pitchFamily="18" charset="0"/>
                <a:ea typeface="宋体" panose="02010600030101010101" pitchFamily="2" charset="-122"/>
              </a:rPr>
              <a:t>VaR</a:t>
            </a:r>
            <a:r>
              <a:rPr lang="zh-CN" altLang="en-US" sz="2800" dirty="0">
                <a:latin typeface="Times New Roman" panose="02020603050405020304" pitchFamily="18" charset="0"/>
                <a:ea typeface="宋体" panose="02010600030101010101" pitchFamily="2" charset="-122"/>
              </a:rPr>
              <a:t>模型的套期保值理论 。在置信水平 </a:t>
            </a:r>
            <a:r>
              <a:rPr lang="zh-CN" altLang="en-US" sz="2800" dirty="0" smtClean="0">
                <a:latin typeface="Times New Roman" panose="02020603050405020304" pitchFamily="18" charset="0"/>
                <a:ea typeface="宋体" panose="02010600030101010101" pitchFamily="2" charset="-122"/>
              </a:rPr>
              <a:t> （大</a:t>
            </a:r>
            <a:r>
              <a:rPr lang="zh-CN" altLang="en-US" sz="2800" dirty="0">
                <a:latin typeface="Times New Roman" panose="02020603050405020304" pitchFamily="18" charset="0"/>
                <a:ea typeface="宋体" panose="02010600030101010101" pitchFamily="2" charset="-122"/>
              </a:rPr>
              <a:t>概率）下，收益率 </a:t>
            </a:r>
            <a:r>
              <a:rPr lang="zh-CN" altLang="en-US" sz="2800" dirty="0" smtClean="0">
                <a:latin typeface="Times New Roman" panose="02020603050405020304" pitchFamily="18" charset="0"/>
                <a:ea typeface="宋体" panose="02010600030101010101" pitchFamily="2" charset="-122"/>
              </a:rPr>
              <a:t>     低于              的</a:t>
            </a:r>
            <a:r>
              <a:rPr lang="zh-CN" altLang="en-US" sz="2800" dirty="0">
                <a:latin typeface="Times New Roman" panose="02020603050405020304" pitchFamily="18" charset="0"/>
                <a:ea typeface="宋体" panose="02010600030101010101" pitchFamily="2" charset="-122"/>
              </a:rPr>
              <a:t>概率为 ，即</a:t>
            </a:r>
            <a:r>
              <a:rPr lang="zh-CN" altLang="en-US" sz="2800" dirty="0" smtClean="0">
                <a:latin typeface="Times New Roman" panose="02020603050405020304" pitchFamily="18" charset="0"/>
                <a:ea typeface="宋体" panose="02010600030101010101" pitchFamily="2" charset="-122"/>
              </a:rPr>
              <a:t>：</a:t>
            </a:r>
            <a:endParaRPr lang="en-US" altLang="zh-CN" sz="2800" dirty="0" smtClean="0">
              <a:latin typeface="Times New Roman" panose="02020603050405020304" pitchFamily="18" charset="0"/>
              <a:ea typeface="宋体" panose="02010600030101010101" pitchFamily="2" charset="-122"/>
            </a:endParaRPr>
          </a:p>
          <a:p>
            <a:pPr indent="457200">
              <a:lnSpc>
                <a:spcPct val="150000"/>
              </a:lnSpc>
            </a:pPr>
            <a:r>
              <a:rPr lang="en-US" altLang="zh-CN" sz="2800" dirty="0" smtClean="0">
                <a:latin typeface="Times New Roman" panose="02020603050405020304" pitchFamily="18" charset="0"/>
                <a:ea typeface="宋体" panose="02010600030101010101" pitchFamily="2" charset="-122"/>
              </a:rPr>
              <a:t>                                                                                                                                    </a:t>
            </a:r>
            <a:r>
              <a:rPr lang="zh-CN" altLang="zh-CN" sz="2800" dirty="0" smtClean="0">
                <a:latin typeface="Times New Roman" panose="02020603050405020304" pitchFamily="18" charset="0"/>
                <a:ea typeface="宋体" panose="02010600030101010101" pitchFamily="2" charset="-122"/>
              </a:rPr>
              <a:t>（</a:t>
            </a:r>
            <a:r>
              <a:rPr lang="en-US" altLang="zh-CN" sz="2800" dirty="0" smtClean="0">
                <a:latin typeface="Times New Roman" panose="02020603050405020304" pitchFamily="18" charset="0"/>
                <a:ea typeface="宋体" panose="02010600030101010101" pitchFamily="2" charset="-122"/>
              </a:rPr>
              <a:t>6-10</a:t>
            </a:r>
            <a:r>
              <a:rPr lang="zh-CN" altLang="zh-CN" sz="2800" dirty="0" smtClean="0">
                <a:latin typeface="Times New Roman" panose="02020603050405020304" pitchFamily="18" charset="0"/>
                <a:ea typeface="宋体" panose="02010600030101010101" pitchFamily="2" charset="-122"/>
              </a:rPr>
              <a:t>） </a:t>
            </a:r>
            <a:endParaRPr lang="zh-CN" altLang="zh-CN" sz="2800" dirty="0">
              <a:latin typeface="Times New Roman" panose="02020603050405020304" pitchFamily="18" charset="0"/>
              <a:ea typeface="宋体" panose="02010600030101010101" pitchFamily="2" charset="-122"/>
            </a:endParaRPr>
          </a:p>
          <a:p>
            <a:pPr indent="457200">
              <a:lnSpc>
                <a:spcPct val="150000"/>
              </a:lnSpc>
            </a:pPr>
            <a:r>
              <a:rPr lang="zh-CN" altLang="zh-CN" sz="2800" dirty="0">
                <a:latin typeface="Times New Roman" panose="02020603050405020304" pitchFamily="18" charset="0"/>
                <a:ea typeface="宋体" panose="02010600030101010101" pitchFamily="2" charset="-122"/>
              </a:rPr>
              <a:t>依据中心极限定理，有</a:t>
            </a:r>
            <a:r>
              <a:rPr lang="zh-CN" altLang="zh-CN" sz="2800" dirty="0" smtClean="0">
                <a:latin typeface="Times New Roman" panose="02020603050405020304" pitchFamily="18" charset="0"/>
                <a:ea typeface="宋体" panose="02010600030101010101" pitchFamily="2" charset="-122"/>
              </a:rPr>
              <a:t>：</a:t>
            </a:r>
            <a:endParaRPr lang="en-US" altLang="zh-CN" sz="2800" dirty="0" smtClean="0">
              <a:latin typeface="Times New Roman" panose="02020603050405020304" pitchFamily="18" charset="0"/>
              <a:ea typeface="宋体" panose="02010600030101010101" pitchFamily="2" charset="-122"/>
            </a:endParaRPr>
          </a:p>
          <a:p>
            <a:pPr indent="457200">
              <a:lnSpc>
                <a:spcPct val="150000"/>
              </a:lnSpc>
            </a:pPr>
            <a:endParaRPr lang="zh-CN" altLang="zh-CN" sz="2800" dirty="0">
              <a:latin typeface="Times New Roman" panose="02020603050405020304" pitchFamily="18" charset="0"/>
              <a:ea typeface="宋体" panose="02010600030101010101" pitchFamily="2" charset="-122"/>
            </a:endParaRPr>
          </a:p>
          <a:p>
            <a:pPr indent="457200">
              <a:lnSpc>
                <a:spcPct val="150000"/>
              </a:lnSpc>
            </a:pPr>
            <a:r>
              <a:rPr lang="en-US" altLang="zh-CN" sz="2800" dirty="0">
                <a:latin typeface="Times New Roman" panose="02020603050405020304" pitchFamily="18" charset="0"/>
                <a:ea typeface="宋体" panose="02010600030101010101" pitchFamily="2" charset="-122"/>
              </a:rPr>
              <a:t>                       </a:t>
            </a:r>
            <a:r>
              <a:rPr lang="en-US" altLang="zh-CN" sz="2800" dirty="0" smtClean="0">
                <a:latin typeface="Times New Roman" panose="02020603050405020304" pitchFamily="18" charset="0"/>
                <a:ea typeface="宋体" panose="02010600030101010101" pitchFamily="2" charset="-122"/>
              </a:rPr>
              <a:t>                                                                                                             </a:t>
            </a:r>
            <a:r>
              <a:rPr lang="zh-CN" altLang="zh-CN" sz="2800" dirty="0" smtClean="0">
                <a:latin typeface="Times New Roman" panose="02020603050405020304" pitchFamily="18" charset="0"/>
                <a:ea typeface="宋体" panose="02010600030101010101" pitchFamily="2" charset="-122"/>
              </a:rPr>
              <a:t>（</a:t>
            </a:r>
            <a:r>
              <a:rPr lang="en-US" altLang="zh-CN" sz="2800" dirty="0" smtClean="0">
                <a:latin typeface="Times New Roman" panose="02020603050405020304" pitchFamily="18" charset="0"/>
                <a:ea typeface="宋体" panose="02010600030101010101" pitchFamily="2" charset="-122"/>
              </a:rPr>
              <a:t>6-11</a:t>
            </a:r>
            <a:r>
              <a:rPr lang="zh-CN" altLang="zh-CN" sz="2800" dirty="0" smtClean="0">
                <a:latin typeface="Times New Roman" panose="02020603050405020304" pitchFamily="18" charset="0"/>
                <a:ea typeface="宋体" panose="02010600030101010101" pitchFamily="2" charset="-122"/>
              </a:rPr>
              <a:t>）</a:t>
            </a:r>
            <a:endParaRPr lang="zh-CN" altLang="zh-CN" sz="2800" dirty="0">
              <a:latin typeface="Times New Roman" panose="02020603050405020304" pitchFamily="18" charset="0"/>
              <a:ea typeface="宋体" panose="02010600030101010101" pitchFamily="2" charset="-122"/>
            </a:endParaRPr>
          </a:p>
          <a:p>
            <a:pPr indent="457200">
              <a:lnSpc>
                <a:spcPct val="150000"/>
              </a:lnSpc>
            </a:pPr>
            <a:r>
              <a:rPr lang="zh-CN" altLang="zh-CN" sz="2800" dirty="0">
                <a:latin typeface="Times New Roman" panose="02020603050405020304" pitchFamily="18" charset="0"/>
                <a:ea typeface="宋体" panose="02010600030101010101" pitchFamily="2" charset="-122"/>
              </a:rPr>
              <a:t>记为</a:t>
            </a:r>
            <a:r>
              <a:rPr lang="zh-CN" altLang="zh-CN" sz="2800" dirty="0" smtClean="0">
                <a:latin typeface="Times New Roman" panose="02020603050405020304" pitchFamily="18" charset="0"/>
                <a:ea typeface="宋体" panose="02010600030101010101" pitchFamily="2" charset="-122"/>
              </a:rPr>
              <a:t>：</a:t>
            </a:r>
            <a:r>
              <a:rPr lang="en-US" altLang="zh-CN" sz="2800" dirty="0" smtClean="0">
                <a:latin typeface="Times New Roman" panose="02020603050405020304" pitchFamily="18" charset="0"/>
                <a:ea typeface="宋体" panose="02010600030101010101" pitchFamily="2" charset="-122"/>
              </a:rPr>
              <a:t>                                                                                                                     </a:t>
            </a:r>
          </a:p>
          <a:p>
            <a:pPr indent="457200">
              <a:lnSpc>
                <a:spcPct val="150000"/>
              </a:lnSpc>
            </a:pPr>
            <a:r>
              <a:rPr lang="en-US" altLang="zh-CN" sz="2800" dirty="0">
                <a:latin typeface="Times New Roman" panose="02020603050405020304" pitchFamily="18" charset="0"/>
                <a:ea typeface="宋体" panose="02010600030101010101" pitchFamily="2" charset="-122"/>
              </a:rPr>
              <a:t> </a:t>
            </a:r>
            <a:r>
              <a:rPr lang="en-US" altLang="zh-CN" sz="2800" dirty="0" smtClean="0">
                <a:latin typeface="Times New Roman" panose="02020603050405020304" pitchFamily="18" charset="0"/>
                <a:ea typeface="宋体" panose="02010600030101010101" pitchFamily="2" charset="-122"/>
              </a:rPr>
              <a:t>                                                                                                                                   </a:t>
            </a:r>
            <a:r>
              <a:rPr lang="zh-CN" altLang="zh-CN" sz="2800" dirty="0" smtClean="0">
                <a:latin typeface="Times New Roman" panose="02020603050405020304" pitchFamily="18" charset="0"/>
                <a:ea typeface="宋体" panose="02010600030101010101" pitchFamily="2" charset="-122"/>
              </a:rPr>
              <a:t>（</a:t>
            </a:r>
            <a:r>
              <a:rPr lang="en-US" altLang="zh-CN" sz="2800" dirty="0" smtClean="0">
                <a:latin typeface="Times New Roman" panose="02020603050405020304" pitchFamily="18" charset="0"/>
                <a:ea typeface="宋体" panose="02010600030101010101" pitchFamily="2" charset="-122"/>
              </a:rPr>
              <a:t>6-12</a:t>
            </a:r>
            <a:r>
              <a:rPr lang="zh-CN" altLang="zh-CN" sz="2800" dirty="0" smtClean="0">
                <a:latin typeface="Times New Roman" panose="02020603050405020304" pitchFamily="18" charset="0"/>
                <a:ea typeface="宋体" panose="02010600030101010101" pitchFamily="2" charset="-122"/>
              </a:rPr>
              <a:t>）</a:t>
            </a:r>
            <a:endParaRPr lang="zh-CN" altLang="zh-CN" sz="28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3234827504"/>
              </p:ext>
            </p:extLst>
          </p:nvPr>
        </p:nvGraphicFramePr>
        <p:xfrm>
          <a:off x="5589563" y="2492896"/>
          <a:ext cx="1016546" cy="432145"/>
        </p:xfrm>
        <a:graphic>
          <a:graphicData uri="http://schemas.openxmlformats.org/presentationml/2006/ole">
            <mc:AlternateContent xmlns:mc="http://schemas.openxmlformats.org/markup-compatibility/2006">
              <mc:Choice xmlns:v="urn:schemas-microsoft-com:vml" Requires="v">
                <p:oleObj spid="_x0000_s13836" name="Equation" r:id="rId3" imgW="507960" imgH="215640" progId="Equation.DSMT4">
                  <p:embed/>
                </p:oleObj>
              </mc:Choice>
              <mc:Fallback>
                <p:oleObj name="Equation" r:id="rId3" imgW="507960" imgH="215640" progId="Equation.DSMT4">
                  <p:embed/>
                  <p:pic>
                    <p:nvPicPr>
                      <p:cNvPr id="0" name=""/>
                      <p:cNvPicPr/>
                      <p:nvPr/>
                    </p:nvPicPr>
                    <p:blipFill>
                      <a:blip r:embed="rId4"/>
                      <a:stretch>
                        <a:fillRect/>
                      </a:stretch>
                    </p:blipFill>
                    <p:spPr>
                      <a:xfrm>
                        <a:off x="5589563" y="2492896"/>
                        <a:ext cx="1016546" cy="432145"/>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455807162"/>
              </p:ext>
            </p:extLst>
          </p:nvPr>
        </p:nvGraphicFramePr>
        <p:xfrm>
          <a:off x="1701131" y="2581421"/>
          <a:ext cx="297041" cy="271515"/>
        </p:xfrm>
        <a:graphic>
          <a:graphicData uri="http://schemas.openxmlformats.org/presentationml/2006/ole">
            <mc:AlternateContent xmlns:mc="http://schemas.openxmlformats.org/markup-compatibility/2006">
              <mc:Choice xmlns:v="urn:schemas-microsoft-com:vml" Requires="v">
                <p:oleObj spid="_x0000_s13837" name="Equation" r:id="rId5" imgW="152280" imgH="139680" progId="Equation.DSMT4">
                  <p:embed/>
                </p:oleObj>
              </mc:Choice>
              <mc:Fallback>
                <p:oleObj name="Equation" r:id="rId5" imgW="152280" imgH="139680" progId="Equation.DSMT4">
                  <p:embed/>
                  <p:pic>
                    <p:nvPicPr>
                      <p:cNvPr id="0" name=""/>
                      <p:cNvPicPr/>
                      <p:nvPr/>
                    </p:nvPicPr>
                    <p:blipFill>
                      <a:blip r:embed="rId6"/>
                      <a:stretch>
                        <a:fillRect/>
                      </a:stretch>
                    </p:blipFill>
                    <p:spPr>
                      <a:xfrm>
                        <a:off x="1701131" y="2581421"/>
                        <a:ext cx="297041" cy="271515"/>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064385372"/>
              </p:ext>
            </p:extLst>
          </p:nvPr>
        </p:nvGraphicFramePr>
        <p:xfrm>
          <a:off x="4581451" y="2492896"/>
          <a:ext cx="432048" cy="456672"/>
        </p:xfrm>
        <a:graphic>
          <a:graphicData uri="http://schemas.openxmlformats.org/presentationml/2006/ole">
            <mc:AlternateContent xmlns:mc="http://schemas.openxmlformats.org/markup-compatibility/2006">
              <mc:Choice xmlns:v="urn:schemas-microsoft-com:vml" Requires="v">
                <p:oleObj spid="_x0000_s13838" name="Equation" r:id="rId7" imgW="215640" imgH="228600" progId="Equation.DSMT4">
                  <p:embed/>
                </p:oleObj>
              </mc:Choice>
              <mc:Fallback>
                <p:oleObj name="Equation" r:id="rId7" imgW="215640" imgH="228600" progId="Equation.DSMT4">
                  <p:embed/>
                  <p:pic>
                    <p:nvPicPr>
                      <p:cNvPr id="0" name=""/>
                      <p:cNvPicPr/>
                      <p:nvPr/>
                    </p:nvPicPr>
                    <p:blipFill>
                      <a:blip r:embed="rId8"/>
                      <a:stretch>
                        <a:fillRect/>
                      </a:stretch>
                    </p:blipFill>
                    <p:spPr>
                      <a:xfrm>
                        <a:off x="4581451" y="2492896"/>
                        <a:ext cx="432048" cy="456672"/>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260353181"/>
              </p:ext>
            </p:extLst>
          </p:nvPr>
        </p:nvGraphicFramePr>
        <p:xfrm>
          <a:off x="2854325" y="4037013"/>
          <a:ext cx="6923088" cy="831850"/>
        </p:xfrm>
        <a:graphic>
          <a:graphicData uri="http://schemas.openxmlformats.org/presentationml/2006/ole">
            <mc:AlternateContent xmlns:mc="http://schemas.openxmlformats.org/markup-compatibility/2006">
              <mc:Choice xmlns:v="urn:schemas-microsoft-com:vml" Requires="v">
                <p:oleObj spid="_x0000_s13839" name="Equation" r:id="rId9" imgW="3695400" imgH="444240" progId="Equation.DSMT4">
                  <p:embed/>
                </p:oleObj>
              </mc:Choice>
              <mc:Fallback>
                <p:oleObj name="Equation" r:id="rId9" imgW="3695400" imgH="444240" progId="Equation.DSMT4">
                  <p:embed/>
                  <p:pic>
                    <p:nvPicPr>
                      <p:cNvPr id="0" name=""/>
                      <p:cNvPicPr/>
                      <p:nvPr/>
                    </p:nvPicPr>
                    <p:blipFill>
                      <a:blip r:embed="rId10"/>
                      <a:stretch>
                        <a:fillRect/>
                      </a:stretch>
                    </p:blipFill>
                    <p:spPr>
                      <a:xfrm>
                        <a:off x="2854325" y="4037013"/>
                        <a:ext cx="6923088" cy="831850"/>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690192433"/>
              </p:ext>
            </p:extLst>
          </p:nvPr>
        </p:nvGraphicFramePr>
        <p:xfrm>
          <a:off x="4524375" y="5283200"/>
          <a:ext cx="3155950" cy="809625"/>
        </p:xfrm>
        <a:graphic>
          <a:graphicData uri="http://schemas.openxmlformats.org/presentationml/2006/ole">
            <mc:AlternateContent xmlns:mc="http://schemas.openxmlformats.org/markup-compatibility/2006">
              <mc:Choice xmlns:v="urn:schemas-microsoft-com:vml" Requires="v">
                <p:oleObj spid="_x0000_s13840" name="Equation" r:id="rId11" imgW="1739880" imgH="444240" progId="Equation.DSMT4">
                  <p:embed/>
                </p:oleObj>
              </mc:Choice>
              <mc:Fallback>
                <p:oleObj name="Equation" r:id="rId11" imgW="1739880" imgH="444240" progId="Equation.DSMT4">
                  <p:embed/>
                  <p:pic>
                    <p:nvPicPr>
                      <p:cNvPr id="0" name=""/>
                      <p:cNvPicPr/>
                      <p:nvPr/>
                    </p:nvPicPr>
                    <p:blipFill>
                      <a:blip r:embed="rId12"/>
                      <a:stretch>
                        <a:fillRect/>
                      </a:stretch>
                    </p:blipFill>
                    <p:spPr>
                      <a:xfrm>
                        <a:off x="4524375" y="5283200"/>
                        <a:ext cx="3155950" cy="809625"/>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463788"/>
              </p:ext>
            </p:extLst>
          </p:nvPr>
        </p:nvGraphicFramePr>
        <p:xfrm>
          <a:off x="4302125" y="3021013"/>
          <a:ext cx="3800475" cy="552450"/>
        </p:xfrm>
        <a:graphic>
          <a:graphicData uri="http://schemas.openxmlformats.org/presentationml/2006/ole">
            <mc:AlternateContent xmlns:mc="http://schemas.openxmlformats.org/markup-compatibility/2006">
              <mc:Choice xmlns:v="urn:schemas-microsoft-com:vml" Requires="v">
                <p:oleObj spid="_x0000_s13841" name="Equation" r:id="rId13" imgW="1663560" imgH="241200" progId="Equation.DSMT4">
                  <p:embed/>
                </p:oleObj>
              </mc:Choice>
              <mc:Fallback>
                <p:oleObj name="Equation" r:id="rId13" imgW="1663560" imgH="241200" progId="Equation.DSMT4">
                  <p:embed/>
                  <p:pic>
                    <p:nvPicPr>
                      <p:cNvPr id="0" name=""/>
                      <p:cNvPicPr/>
                      <p:nvPr/>
                    </p:nvPicPr>
                    <p:blipFill>
                      <a:blip r:embed="rId14"/>
                      <a:stretch>
                        <a:fillRect/>
                      </a:stretch>
                    </p:blipFill>
                    <p:spPr>
                      <a:xfrm>
                        <a:off x="4302125" y="3021013"/>
                        <a:ext cx="3800475" cy="552450"/>
                      </a:xfrm>
                      <a:prstGeom prst="rect">
                        <a:avLst/>
                      </a:prstGeom>
                    </p:spPr>
                  </p:pic>
                </p:oleObj>
              </mc:Fallback>
            </mc:AlternateContent>
          </a:graphicData>
        </a:graphic>
      </p:graphicFrame>
    </p:spTree>
    <p:extLst>
      <p:ext uri="{BB962C8B-B14F-4D97-AF65-F5344CB8AC3E}">
        <p14:creationId xmlns:p14="http://schemas.microsoft.com/office/powerpoint/2010/main" val="3672385263"/>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43580" y="1216770"/>
            <a:ext cx="11449272" cy="466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r>
              <a:rPr lang="zh-CN" altLang="zh-CN" sz="2400" dirty="0" smtClean="0"/>
              <a:t>由</a:t>
            </a:r>
            <a:r>
              <a:rPr lang="en-US" altLang="zh-CN" sz="2400" dirty="0" smtClean="0"/>
              <a:t>                              </a:t>
            </a:r>
            <a:r>
              <a:rPr lang="zh-CN" altLang="zh-CN" sz="2400" dirty="0" smtClean="0"/>
              <a:t>，</a:t>
            </a:r>
            <a:r>
              <a:rPr lang="zh-CN" altLang="zh-CN" sz="2400" dirty="0"/>
              <a:t>则：</a:t>
            </a:r>
          </a:p>
          <a:p>
            <a:pPr indent="457200">
              <a:lnSpc>
                <a:spcPct val="150000"/>
              </a:lnSpc>
            </a:pP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6-13</a:t>
            </a:r>
            <a:r>
              <a:rPr lang="zh-CN" altLang="zh-CN" sz="2400" dirty="0" smtClean="0">
                <a:latin typeface="Times New Roman" panose="02020603050405020304" pitchFamily="18" charset="0"/>
                <a:ea typeface="宋体" panose="02010600030101010101" pitchFamily="2" charset="-122"/>
              </a:rPr>
              <a:t>） </a:t>
            </a:r>
          </a:p>
          <a:p>
            <a:pPr indent="457200">
              <a:lnSpc>
                <a:spcPct val="150000"/>
              </a:lnSpc>
            </a:pPr>
            <a:r>
              <a:rPr lang="en-US" altLang="zh-CN" sz="2400" dirty="0" smtClean="0">
                <a:latin typeface="Times New Roman" panose="02020603050405020304" pitchFamily="18" charset="0"/>
                <a:ea typeface="宋体" panose="02010600030101010101" pitchFamily="2" charset="-122"/>
              </a:rPr>
              <a:t> </a:t>
            </a:r>
          </a:p>
          <a:p>
            <a:pPr indent="457200">
              <a:lnSpc>
                <a:spcPct val="150000"/>
              </a:lnSpc>
            </a:pPr>
            <a:r>
              <a:rPr lang="zh-CN" altLang="en-US" sz="2400" dirty="0" smtClean="0"/>
              <a:t>故此，                                                                                                                               </a:t>
            </a:r>
            <a:r>
              <a:rPr lang="zh-CN" altLang="zh-CN"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6-14</a:t>
            </a:r>
            <a:r>
              <a:rPr lang="zh-CN" altLang="zh-CN"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zh-CN" altLang="zh-CN" sz="2400" dirty="0"/>
              <a:t>其中，</a:t>
            </a:r>
            <a:r>
              <a:rPr lang="en-US" altLang="zh-CN" sz="2400" dirty="0"/>
              <a:t> </a:t>
            </a:r>
            <a:r>
              <a:rPr lang="en-US" altLang="zh-CN" sz="2400" dirty="0" smtClean="0"/>
              <a:t>           </a:t>
            </a:r>
            <a:r>
              <a:rPr lang="zh-CN" altLang="zh-CN" sz="2400" dirty="0" smtClean="0"/>
              <a:t>表示</a:t>
            </a:r>
            <a:r>
              <a:rPr lang="zh-CN" altLang="zh-CN" sz="2400" dirty="0"/>
              <a:t>标准正态分布</a:t>
            </a:r>
            <a:r>
              <a:rPr lang="en-US" altLang="zh-CN" sz="2400" dirty="0"/>
              <a:t> </a:t>
            </a:r>
            <a:r>
              <a:rPr lang="en-US" altLang="zh-CN" sz="2400" dirty="0" smtClean="0"/>
              <a:t>    </a:t>
            </a:r>
            <a:r>
              <a:rPr lang="zh-CN" altLang="zh-CN" sz="2400" dirty="0" smtClean="0"/>
              <a:t>分位数</a:t>
            </a:r>
            <a:r>
              <a:rPr lang="zh-CN" altLang="zh-CN" sz="2400" dirty="0"/>
              <a:t>。</a:t>
            </a:r>
          </a:p>
          <a:p>
            <a:pPr indent="457200">
              <a:lnSpc>
                <a:spcPct val="150000"/>
              </a:lnSpc>
            </a:pPr>
            <a:r>
              <a:rPr lang="zh-CN" altLang="zh-CN" sz="2400" dirty="0"/>
              <a:t>故此，代入可得：</a:t>
            </a:r>
          </a:p>
          <a:p>
            <a:pPr indent="457200">
              <a:lnSpc>
                <a:spcPct val="150000"/>
              </a:lnSpc>
            </a:pP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6-15</a:t>
            </a:r>
            <a:r>
              <a:rPr lang="zh-CN" altLang="zh-CN" sz="2400" dirty="0" smtClean="0">
                <a:latin typeface="Times New Roman" panose="02020603050405020304" pitchFamily="18" charset="0"/>
                <a:ea typeface="宋体" panose="02010600030101010101" pitchFamily="2" charset="-122"/>
              </a:rPr>
              <a:t>）</a:t>
            </a:r>
            <a:endParaRPr lang="zh-CN" altLang="zh-CN" sz="24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1666893048"/>
              </p:ext>
            </p:extLst>
          </p:nvPr>
        </p:nvGraphicFramePr>
        <p:xfrm>
          <a:off x="1341091" y="1267420"/>
          <a:ext cx="2006600" cy="433388"/>
        </p:xfrm>
        <a:graphic>
          <a:graphicData uri="http://schemas.openxmlformats.org/presentationml/2006/ole">
            <mc:AlternateContent xmlns:mc="http://schemas.openxmlformats.org/markup-compatibility/2006">
              <mc:Choice xmlns:v="urn:schemas-microsoft-com:vml" Requires="v">
                <p:oleObj spid="_x0000_s14838" name="Equation" r:id="rId3" imgW="1002960" imgH="215640" progId="Equation.DSMT4">
                  <p:embed/>
                </p:oleObj>
              </mc:Choice>
              <mc:Fallback>
                <p:oleObj name="Equation" r:id="rId3" imgW="1002960" imgH="215640" progId="Equation.DSMT4">
                  <p:embed/>
                  <p:pic>
                    <p:nvPicPr>
                      <p:cNvPr id="0" name=""/>
                      <p:cNvPicPr/>
                      <p:nvPr/>
                    </p:nvPicPr>
                    <p:blipFill>
                      <a:blip r:embed="rId4"/>
                      <a:stretch>
                        <a:fillRect/>
                      </a:stretch>
                    </p:blipFill>
                    <p:spPr>
                      <a:xfrm>
                        <a:off x="1341091" y="1267420"/>
                        <a:ext cx="2006600" cy="433388"/>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470228791"/>
              </p:ext>
            </p:extLst>
          </p:nvPr>
        </p:nvGraphicFramePr>
        <p:xfrm>
          <a:off x="1690688" y="2997200"/>
          <a:ext cx="3917950" cy="500063"/>
        </p:xfrm>
        <a:graphic>
          <a:graphicData uri="http://schemas.openxmlformats.org/presentationml/2006/ole">
            <mc:AlternateContent xmlns:mc="http://schemas.openxmlformats.org/markup-compatibility/2006">
              <mc:Choice xmlns:v="urn:schemas-microsoft-com:vml" Requires="v">
                <p:oleObj spid="_x0000_s14839" name="Equation" r:id="rId5" imgW="1790640" imgH="228600" progId="Equation.DSMT4">
                  <p:embed/>
                </p:oleObj>
              </mc:Choice>
              <mc:Fallback>
                <p:oleObj name="Equation" r:id="rId5" imgW="1790640" imgH="228600" progId="Equation.DSMT4">
                  <p:embed/>
                  <p:pic>
                    <p:nvPicPr>
                      <p:cNvPr id="0" name=""/>
                      <p:cNvPicPr/>
                      <p:nvPr/>
                    </p:nvPicPr>
                    <p:blipFill>
                      <a:blip r:embed="rId6"/>
                      <a:stretch>
                        <a:fillRect/>
                      </a:stretch>
                    </p:blipFill>
                    <p:spPr>
                      <a:xfrm>
                        <a:off x="1690688" y="2997200"/>
                        <a:ext cx="3917950" cy="500063"/>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738220794"/>
              </p:ext>
            </p:extLst>
          </p:nvPr>
        </p:nvGraphicFramePr>
        <p:xfrm>
          <a:off x="3178175" y="4868863"/>
          <a:ext cx="6011863" cy="476250"/>
        </p:xfrm>
        <a:graphic>
          <a:graphicData uri="http://schemas.openxmlformats.org/presentationml/2006/ole">
            <mc:AlternateContent xmlns:mc="http://schemas.openxmlformats.org/markup-compatibility/2006">
              <mc:Choice xmlns:v="urn:schemas-microsoft-com:vml" Requires="v">
                <p:oleObj spid="_x0000_s14840" name="Equation" r:id="rId7" imgW="3225600" imgH="253800" progId="Equation.DSMT4">
                  <p:embed/>
                </p:oleObj>
              </mc:Choice>
              <mc:Fallback>
                <p:oleObj name="Equation" r:id="rId7" imgW="3225600" imgH="253800" progId="Equation.DSMT4">
                  <p:embed/>
                  <p:pic>
                    <p:nvPicPr>
                      <p:cNvPr id="0" name=""/>
                      <p:cNvPicPr/>
                      <p:nvPr/>
                    </p:nvPicPr>
                    <p:blipFill>
                      <a:blip r:embed="rId8"/>
                      <a:stretch>
                        <a:fillRect/>
                      </a:stretch>
                    </p:blipFill>
                    <p:spPr>
                      <a:xfrm>
                        <a:off x="3178175" y="4868863"/>
                        <a:ext cx="6011863" cy="47625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105082578"/>
              </p:ext>
            </p:extLst>
          </p:nvPr>
        </p:nvGraphicFramePr>
        <p:xfrm>
          <a:off x="2628900" y="1905000"/>
          <a:ext cx="7058025" cy="876300"/>
        </p:xfrm>
        <a:graphic>
          <a:graphicData uri="http://schemas.openxmlformats.org/presentationml/2006/ole">
            <mc:AlternateContent xmlns:mc="http://schemas.openxmlformats.org/markup-compatibility/2006">
              <mc:Choice xmlns:v="urn:schemas-microsoft-com:vml" Requires="v">
                <p:oleObj spid="_x0000_s14841" name="Equation" r:id="rId9" imgW="3581280" imgH="444240" progId="Equation.DSMT4">
                  <p:embed/>
                </p:oleObj>
              </mc:Choice>
              <mc:Fallback>
                <p:oleObj name="Equation" r:id="rId9" imgW="3581280" imgH="444240" progId="Equation.DSMT4">
                  <p:embed/>
                  <p:pic>
                    <p:nvPicPr>
                      <p:cNvPr id="0" name=""/>
                      <p:cNvPicPr/>
                      <p:nvPr/>
                    </p:nvPicPr>
                    <p:blipFill>
                      <a:blip r:embed="rId10"/>
                      <a:stretch>
                        <a:fillRect/>
                      </a:stretch>
                    </p:blipFill>
                    <p:spPr>
                      <a:xfrm>
                        <a:off x="2628900" y="1905000"/>
                        <a:ext cx="7058025" cy="87630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921147213"/>
              </p:ext>
            </p:extLst>
          </p:nvPr>
        </p:nvGraphicFramePr>
        <p:xfrm>
          <a:off x="1773139" y="3645024"/>
          <a:ext cx="936104" cy="468052"/>
        </p:xfrm>
        <a:graphic>
          <a:graphicData uri="http://schemas.openxmlformats.org/presentationml/2006/ole">
            <mc:AlternateContent xmlns:mc="http://schemas.openxmlformats.org/markup-compatibility/2006">
              <mc:Choice xmlns:v="urn:schemas-microsoft-com:vml" Requires="v">
                <p:oleObj spid="_x0000_s14842" name="Equation" r:id="rId11" imgW="457200" imgH="228600" progId="Equation.DSMT4">
                  <p:embed/>
                </p:oleObj>
              </mc:Choice>
              <mc:Fallback>
                <p:oleObj name="Equation" r:id="rId11" imgW="457200" imgH="228600" progId="Equation.DSMT4">
                  <p:embed/>
                  <p:pic>
                    <p:nvPicPr>
                      <p:cNvPr id="0" name=""/>
                      <p:cNvPicPr/>
                      <p:nvPr/>
                    </p:nvPicPr>
                    <p:blipFill>
                      <a:blip r:embed="rId12"/>
                      <a:stretch>
                        <a:fillRect/>
                      </a:stretch>
                    </p:blipFill>
                    <p:spPr>
                      <a:xfrm>
                        <a:off x="1773139" y="3645024"/>
                        <a:ext cx="936104" cy="468052"/>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199505392"/>
              </p:ext>
            </p:extLst>
          </p:nvPr>
        </p:nvGraphicFramePr>
        <p:xfrm>
          <a:off x="5157515" y="3730309"/>
          <a:ext cx="360040" cy="327656"/>
        </p:xfrm>
        <a:graphic>
          <a:graphicData uri="http://schemas.openxmlformats.org/presentationml/2006/ole">
            <mc:AlternateContent xmlns:mc="http://schemas.openxmlformats.org/markup-compatibility/2006">
              <mc:Choice xmlns:v="urn:schemas-microsoft-com:vml" Requires="v">
                <p:oleObj spid="_x0000_s14843" name="Equation" r:id="rId13" imgW="139680" imgH="126720" progId="Equation.DSMT4">
                  <p:embed/>
                </p:oleObj>
              </mc:Choice>
              <mc:Fallback>
                <p:oleObj name="Equation" r:id="rId13" imgW="139680" imgH="126720" progId="Equation.DSMT4">
                  <p:embed/>
                  <p:pic>
                    <p:nvPicPr>
                      <p:cNvPr id="0" name="对象 7"/>
                      <p:cNvPicPr>
                        <a:picLocks noChangeAspect="1" noChangeArrowheads="1"/>
                      </p:cNvPicPr>
                      <p:nvPr/>
                    </p:nvPicPr>
                    <p:blipFill>
                      <a:blip r:embed="rId14"/>
                      <a:srcRect/>
                      <a:stretch>
                        <a:fillRect/>
                      </a:stretch>
                    </p:blipFill>
                    <p:spPr bwMode="auto">
                      <a:xfrm>
                        <a:off x="5157515" y="3730309"/>
                        <a:ext cx="360040" cy="32765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45961795"/>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en-US" altLang="zh-CN" sz="2600" b="1" dirty="0" smtClean="0">
                <a:latin typeface="Times New Roman" panose="02020603050405020304" pitchFamily="18" charset="0"/>
                <a:ea typeface="宋体" panose="02010600030101010101" pitchFamily="2" charset="-122"/>
              </a:rPr>
              <a:t>2. </a:t>
            </a:r>
            <a:r>
              <a:rPr lang="zh-CN" altLang="en-US" sz="2600" b="1" dirty="0" smtClean="0">
                <a:latin typeface="Times New Roman" panose="02020603050405020304" pitchFamily="18" charset="0"/>
                <a:ea typeface="宋体" panose="02010600030101010101" pitchFamily="2" charset="-122"/>
              </a:rPr>
              <a:t>基于</a:t>
            </a:r>
            <a:r>
              <a:rPr lang="en-US" altLang="zh-CN" sz="2600" b="1" dirty="0" err="1">
                <a:latin typeface="Times New Roman" panose="02020603050405020304" pitchFamily="18" charset="0"/>
                <a:ea typeface="宋体" panose="02010600030101010101" pitchFamily="2" charset="-122"/>
              </a:rPr>
              <a:t>VaR</a:t>
            </a:r>
            <a:r>
              <a:rPr lang="zh-CN" altLang="en-US" sz="2600" b="1" dirty="0">
                <a:latin typeface="Times New Roman" panose="02020603050405020304" pitchFamily="18" charset="0"/>
                <a:ea typeface="宋体" panose="02010600030101010101" pitchFamily="2" charset="-122"/>
              </a:rPr>
              <a:t>模型的最优套期保值</a:t>
            </a:r>
            <a:r>
              <a:rPr lang="zh-CN" altLang="en-US" sz="2600" b="1" dirty="0" smtClean="0">
                <a:latin typeface="Times New Roman" panose="02020603050405020304" pitchFamily="18" charset="0"/>
                <a:ea typeface="宋体" panose="02010600030101010101" pitchFamily="2" charset="-122"/>
              </a:rPr>
              <a:t>比率</a:t>
            </a:r>
            <a:endParaRPr lang="en-US" altLang="zh-CN" sz="2600" b="1" dirty="0" smtClean="0">
              <a:latin typeface="Times New Roman" panose="02020603050405020304" pitchFamily="18" charset="0"/>
              <a:ea typeface="宋体" panose="02010600030101010101" pitchFamily="2" charset="-122"/>
            </a:endParaRPr>
          </a:p>
          <a:p>
            <a:pPr indent="457200" algn="just">
              <a:lnSpc>
                <a:spcPct val="150000"/>
              </a:lnSpc>
            </a:pPr>
            <a:r>
              <a:rPr lang="zh-CN" altLang="en-US" sz="2200" dirty="0">
                <a:latin typeface="Times New Roman" panose="02020603050405020304" pitchFamily="18" charset="0"/>
                <a:ea typeface="宋体" panose="02010600030101010101" pitchFamily="2" charset="-122"/>
              </a:rPr>
              <a:t>为得到</a:t>
            </a:r>
            <a:r>
              <a:rPr lang="en-US" altLang="zh-CN" sz="2200" dirty="0" err="1">
                <a:latin typeface="Times New Roman" panose="02020603050405020304" pitchFamily="18" charset="0"/>
                <a:ea typeface="宋体" panose="02010600030101010101" pitchFamily="2" charset="-122"/>
              </a:rPr>
              <a:t>VaR</a:t>
            </a:r>
            <a:r>
              <a:rPr lang="zh-CN" altLang="en-US" sz="2200" dirty="0">
                <a:latin typeface="Times New Roman" panose="02020603050405020304" pitchFamily="18" charset="0"/>
                <a:ea typeface="宋体" panose="02010600030101010101" pitchFamily="2" charset="-122"/>
              </a:rPr>
              <a:t>模型的最优套期保值比率，令</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6-15</a:t>
            </a:r>
            <a:r>
              <a:rPr lang="zh-CN" altLang="en-US" sz="2200" dirty="0" smtClean="0">
                <a:latin typeface="Times New Roman" panose="02020603050405020304" pitchFamily="18" charset="0"/>
                <a:ea typeface="宋体" panose="02010600030101010101" pitchFamily="2" charset="-122"/>
              </a:rPr>
              <a:t>）</a:t>
            </a:r>
            <a:r>
              <a:rPr lang="zh-CN" altLang="en-US" sz="2200" dirty="0">
                <a:latin typeface="Times New Roman" panose="02020603050405020304" pitchFamily="18" charset="0"/>
                <a:ea typeface="宋体" panose="02010600030101010101" pitchFamily="2" charset="-122"/>
              </a:rPr>
              <a:t>式</a:t>
            </a:r>
            <a:r>
              <a:rPr lang="zh-CN" altLang="en-US" sz="2200" dirty="0" smtClean="0">
                <a:latin typeface="Times New Roman" panose="02020603050405020304" pitchFamily="18" charset="0"/>
                <a:ea typeface="宋体" panose="02010600030101010101" pitchFamily="2" charset="-122"/>
              </a:rPr>
              <a:t>对</a:t>
            </a:r>
            <a:r>
              <a:rPr lang="en-US" altLang="zh-CN" sz="2200" b="1" i="1" dirty="0" smtClean="0">
                <a:latin typeface="Times New Roman" panose="02020603050405020304" pitchFamily="18" charset="0"/>
                <a:ea typeface="宋体" panose="02010600030101010101" pitchFamily="2" charset="-122"/>
              </a:rPr>
              <a:t>h</a:t>
            </a:r>
            <a:r>
              <a:rPr lang="zh-CN" altLang="en-US" sz="2200" dirty="0" smtClean="0">
                <a:latin typeface="Times New Roman" panose="02020603050405020304" pitchFamily="18" charset="0"/>
                <a:ea typeface="宋体" panose="02010600030101010101" pitchFamily="2" charset="-122"/>
              </a:rPr>
              <a:t>的</a:t>
            </a:r>
            <a:r>
              <a:rPr lang="zh-CN" altLang="en-US" sz="2200" dirty="0">
                <a:latin typeface="Times New Roman" panose="02020603050405020304" pitchFamily="18" charset="0"/>
                <a:ea typeface="宋体" panose="02010600030101010101" pitchFamily="2" charset="-122"/>
              </a:rPr>
              <a:t>一阶导数等于</a:t>
            </a:r>
            <a:r>
              <a:rPr lang="en-US" altLang="zh-CN" sz="2200" dirty="0">
                <a:latin typeface="Times New Roman" panose="02020603050405020304" pitchFamily="18" charset="0"/>
                <a:ea typeface="宋体" panose="02010600030101010101" pitchFamily="2" charset="-122"/>
              </a:rPr>
              <a:t>0</a:t>
            </a:r>
            <a:r>
              <a:rPr lang="zh-CN" altLang="en-US" sz="2200" dirty="0">
                <a:latin typeface="Times New Roman" panose="02020603050405020304" pitchFamily="18" charset="0"/>
                <a:ea typeface="宋体" panose="02010600030101010101" pitchFamily="2" charset="-122"/>
              </a:rPr>
              <a:t>，则有</a:t>
            </a:r>
            <a:r>
              <a:rPr lang="zh-CN" altLang="en-US" sz="2200" dirty="0" smtClean="0">
                <a:latin typeface="Times New Roman" panose="02020603050405020304" pitchFamily="18" charset="0"/>
                <a:ea typeface="宋体" panose="02010600030101010101" pitchFamily="2" charset="-122"/>
              </a:rPr>
              <a:t>：</a:t>
            </a:r>
            <a:endParaRPr lang="en-US" altLang="zh-CN" sz="2200" dirty="0" smtClean="0">
              <a:latin typeface="Times New Roman" panose="02020603050405020304" pitchFamily="18" charset="0"/>
              <a:ea typeface="宋体" panose="02010600030101010101" pitchFamily="2" charset="-122"/>
            </a:endParaRPr>
          </a:p>
          <a:p>
            <a:pPr indent="457200" algn="just">
              <a:lnSpc>
                <a:spcPct val="150000"/>
              </a:lnSpc>
            </a:pPr>
            <a:r>
              <a:rPr lang="en-US" altLang="zh-CN" sz="2200" dirty="0">
                <a:latin typeface="Times New Roman" panose="02020603050405020304" pitchFamily="18" charset="0"/>
                <a:ea typeface="宋体" panose="02010600030101010101" pitchFamily="2" charset="-122"/>
              </a:rPr>
              <a:t> </a:t>
            </a:r>
            <a:r>
              <a:rPr lang="en-US" altLang="zh-CN" sz="2200" dirty="0" smtClean="0">
                <a:latin typeface="Times New Roman" panose="02020603050405020304" pitchFamily="18" charset="0"/>
                <a:ea typeface="宋体" panose="02010600030101010101" pitchFamily="2" charset="-122"/>
              </a:rPr>
              <a:t>                                                                                                                                          </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6-16</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                                                                                                               </a:t>
            </a:r>
          </a:p>
          <a:p>
            <a:pPr indent="457200" algn="just">
              <a:lnSpc>
                <a:spcPct val="150000"/>
              </a:lnSpc>
            </a:pPr>
            <a:endParaRPr lang="en-US" altLang="zh-CN" sz="2200" dirty="0">
              <a:latin typeface="Times New Roman" panose="02020603050405020304" pitchFamily="18" charset="0"/>
              <a:ea typeface="宋体" panose="02010600030101010101" pitchFamily="2" charset="-122"/>
            </a:endParaRPr>
          </a:p>
          <a:p>
            <a:pPr indent="457200" algn="just">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6-17</a:t>
            </a:r>
            <a:r>
              <a:rPr lang="zh-CN" altLang="zh-CN" sz="2200" dirty="0" smtClean="0">
                <a:latin typeface="Times New Roman" panose="02020603050405020304" pitchFamily="18" charset="0"/>
                <a:ea typeface="宋体" panose="02010600030101010101" pitchFamily="2" charset="-122"/>
              </a:rPr>
              <a:t>）</a:t>
            </a:r>
            <a:endParaRPr lang="zh-CN" altLang="zh-CN" sz="2200" dirty="0">
              <a:latin typeface="Times New Roman" panose="02020603050405020304" pitchFamily="18" charset="0"/>
              <a:ea typeface="宋体" panose="02010600030101010101" pitchFamily="2" charset="-122"/>
            </a:endParaRPr>
          </a:p>
          <a:p>
            <a:pPr indent="457200">
              <a:lnSpc>
                <a:spcPct val="150000"/>
              </a:lnSpc>
            </a:pP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zh-CN" altLang="en-US" sz="2200" dirty="0" smtClean="0">
                <a:latin typeface="Times New Roman" panose="02020603050405020304" pitchFamily="18" charset="0"/>
                <a:ea typeface="宋体" panose="02010600030101010101" pitchFamily="2" charset="-122"/>
              </a:rPr>
              <a:t>求解</a:t>
            </a:r>
            <a:r>
              <a:rPr lang="zh-CN" altLang="en-US" sz="2200" dirty="0">
                <a:latin typeface="Times New Roman" panose="02020603050405020304" pitchFamily="18" charset="0"/>
                <a:ea typeface="宋体" panose="02010600030101010101" pitchFamily="2" charset="-122"/>
              </a:rPr>
              <a:t>得到</a:t>
            </a:r>
            <a:r>
              <a:rPr lang="zh-CN" altLang="en-US" sz="2200" dirty="0" smtClean="0">
                <a:latin typeface="Times New Roman" panose="02020603050405020304" pitchFamily="18" charset="0"/>
                <a:ea typeface="宋体" panose="02010600030101010101" pitchFamily="2" charset="-122"/>
              </a:rPr>
              <a:t>：                                                                                                                    </a:t>
            </a: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en-US" altLang="zh-CN" sz="2200" dirty="0">
                <a:latin typeface="Times New Roman" panose="02020603050405020304" pitchFamily="18" charset="0"/>
                <a:ea typeface="宋体" panose="02010600030101010101" pitchFamily="2" charset="-122"/>
              </a:rPr>
              <a:t> </a:t>
            </a:r>
            <a:r>
              <a:rPr lang="en-US" altLang="zh-CN" sz="2200" dirty="0" smtClean="0">
                <a:latin typeface="Times New Roman" panose="02020603050405020304" pitchFamily="18" charset="0"/>
                <a:ea typeface="宋体" panose="02010600030101010101" pitchFamily="2" charset="-122"/>
              </a:rPr>
              <a:t>                                                                                                                                       </a:t>
            </a:r>
            <a:r>
              <a:rPr lang="zh-CN" altLang="en-US"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6-18</a:t>
            </a:r>
            <a:r>
              <a:rPr lang="zh-CN" altLang="zh-CN" sz="2200" dirty="0" smtClean="0">
                <a:latin typeface="Times New Roman" panose="02020603050405020304" pitchFamily="18" charset="0"/>
                <a:ea typeface="宋体" panose="02010600030101010101" pitchFamily="2" charset="-122"/>
              </a:rPr>
              <a:t>）</a:t>
            </a:r>
            <a:endParaRPr lang="zh-CN" altLang="zh-CN" sz="22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graphicFrame>
        <p:nvGraphicFramePr>
          <p:cNvPr id="3" name="对象 2"/>
          <p:cNvGraphicFramePr>
            <a:graphicFrameLocks noChangeAspect="1"/>
          </p:cNvGraphicFramePr>
          <p:nvPr>
            <p:extLst>
              <p:ext uri="{D42A27DB-BD31-4B8C-83A1-F6EECF244321}">
                <p14:modId xmlns:p14="http://schemas.microsoft.com/office/powerpoint/2010/main" val="401106384"/>
              </p:ext>
            </p:extLst>
          </p:nvPr>
        </p:nvGraphicFramePr>
        <p:xfrm>
          <a:off x="3213100" y="1989138"/>
          <a:ext cx="5832475" cy="882650"/>
        </p:xfrm>
        <a:graphic>
          <a:graphicData uri="http://schemas.openxmlformats.org/presentationml/2006/ole">
            <mc:AlternateContent xmlns:mc="http://schemas.openxmlformats.org/markup-compatibility/2006">
              <mc:Choice xmlns:v="urn:schemas-microsoft-com:vml" Requires="v">
                <p:oleObj spid="_x0000_s15615" name="Equation" r:id="rId3" imgW="3009600" imgH="457200" progId="Equation.DSMT4">
                  <p:embed/>
                </p:oleObj>
              </mc:Choice>
              <mc:Fallback>
                <p:oleObj name="Equation" r:id="rId3" imgW="3009600" imgH="457200" progId="Equation.DSMT4">
                  <p:embed/>
                  <p:pic>
                    <p:nvPicPr>
                      <p:cNvPr id="0" name=""/>
                      <p:cNvPicPr/>
                      <p:nvPr/>
                    </p:nvPicPr>
                    <p:blipFill>
                      <a:blip r:embed="rId4"/>
                      <a:stretch>
                        <a:fillRect/>
                      </a:stretch>
                    </p:blipFill>
                    <p:spPr>
                      <a:xfrm>
                        <a:off x="3213100" y="1989138"/>
                        <a:ext cx="5832475" cy="88265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993493654"/>
              </p:ext>
            </p:extLst>
          </p:nvPr>
        </p:nvGraphicFramePr>
        <p:xfrm>
          <a:off x="3429323" y="4221088"/>
          <a:ext cx="4968552" cy="2189581"/>
        </p:xfrm>
        <a:graphic>
          <a:graphicData uri="http://schemas.openxmlformats.org/presentationml/2006/ole">
            <mc:AlternateContent xmlns:mc="http://schemas.openxmlformats.org/markup-compatibility/2006">
              <mc:Choice xmlns:v="urn:schemas-microsoft-com:vml" Requires="v">
                <p:oleObj spid="_x0000_s15616" name="Equation" r:id="rId5" imgW="2908080" imgH="1282680" progId="Equation.DSMT4">
                  <p:embed/>
                </p:oleObj>
              </mc:Choice>
              <mc:Fallback>
                <p:oleObj name="Equation" r:id="rId5" imgW="2908080" imgH="1282680" progId="Equation.DSMT4">
                  <p:embed/>
                  <p:pic>
                    <p:nvPicPr>
                      <p:cNvPr id="0" name=""/>
                      <p:cNvPicPr/>
                      <p:nvPr/>
                    </p:nvPicPr>
                    <p:blipFill>
                      <a:blip r:embed="rId6"/>
                      <a:stretch>
                        <a:fillRect/>
                      </a:stretch>
                    </p:blipFill>
                    <p:spPr>
                      <a:xfrm>
                        <a:off x="3429323" y="4221088"/>
                        <a:ext cx="4968552" cy="2189581"/>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976718883"/>
              </p:ext>
            </p:extLst>
          </p:nvPr>
        </p:nvGraphicFramePr>
        <p:xfrm>
          <a:off x="3429323" y="2940054"/>
          <a:ext cx="5400600" cy="1133276"/>
        </p:xfrm>
        <a:graphic>
          <a:graphicData uri="http://schemas.openxmlformats.org/presentationml/2006/ole">
            <mc:AlternateContent xmlns:mc="http://schemas.openxmlformats.org/markup-compatibility/2006">
              <mc:Choice xmlns:v="urn:schemas-microsoft-com:vml" Requires="v">
                <p:oleObj spid="_x0000_s15617" name="Equation" r:id="rId7" imgW="2781000" imgH="583920" progId="Equation.DSMT4">
                  <p:embed/>
                </p:oleObj>
              </mc:Choice>
              <mc:Fallback>
                <p:oleObj name="Equation" r:id="rId7" imgW="2781000" imgH="583920" progId="Equation.DSMT4">
                  <p:embed/>
                  <p:pic>
                    <p:nvPicPr>
                      <p:cNvPr id="0" name=""/>
                      <p:cNvPicPr/>
                      <p:nvPr/>
                    </p:nvPicPr>
                    <p:blipFill>
                      <a:blip r:embed="rId8"/>
                      <a:stretch>
                        <a:fillRect/>
                      </a:stretch>
                    </p:blipFill>
                    <p:spPr>
                      <a:xfrm>
                        <a:off x="3429323" y="2940054"/>
                        <a:ext cx="5400600" cy="1133276"/>
                      </a:xfrm>
                      <a:prstGeom prst="rect">
                        <a:avLst/>
                      </a:prstGeom>
                    </p:spPr>
                  </p:pic>
                </p:oleObj>
              </mc:Fallback>
            </mc:AlternateContent>
          </a:graphicData>
        </a:graphic>
      </p:graphicFrame>
    </p:spTree>
    <p:extLst>
      <p:ext uri="{BB962C8B-B14F-4D97-AF65-F5344CB8AC3E}">
        <p14:creationId xmlns:p14="http://schemas.microsoft.com/office/powerpoint/2010/main" val="731233918"/>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81917" y="1052736"/>
            <a:ext cx="11449272"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zh-CN" altLang="en-US" sz="2200" dirty="0" smtClean="0">
                <a:latin typeface="Times New Roman" panose="02020603050405020304" pitchFamily="18" charset="0"/>
                <a:ea typeface="宋体" panose="02010600030101010101" pitchFamily="2" charset="-122"/>
              </a:rPr>
              <a:t>                                                                                                                                           （</a:t>
            </a:r>
            <a:r>
              <a:rPr lang="en-US" altLang="zh-CN" sz="2200" dirty="0" smtClean="0">
                <a:latin typeface="Times New Roman" panose="02020603050405020304" pitchFamily="18" charset="0"/>
                <a:ea typeface="宋体" panose="02010600030101010101" pitchFamily="2" charset="-122"/>
              </a:rPr>
              <a:t>6-19</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                                                                                                               </a:t>
            </a:r>
          </a:p>
          <a:p>
            <a:pPr indent="457200" algn="just">
              <a:lnSpc>
                <a:spcPct val="150000"/>
              </a:lnSpc>
            </a:pPr>
            <a:endParaRPr lang="en-US" altLang="zh-CN" sz="2200" dirty="0">
              <a:latin typeface="Times New Roman" panose="02020603050405020304" pitchFamily="18" charset="0"/>
              <a:ea typeface="宋体" panose="02010600030101010101" pitchFamily="2" charset="-122"/>
            </a:endParaRPr>
          </a:p>
          <a:p>
            <a:pPr indent="457200" algn="just">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zh-CN" sz="2200" dirty="0" smtClean="0"/>
              <a:t>因为</a:t>
            </a:r>
            <a:r>
              <a:rPr lang="en-US" altLang="zh-CN" sz="2200" dirty="0" smtClean="0"/>
              <a:t>            </a:t>
            </a:r>
            <a:r>
              <a:rPr lang="zh-CN" altLang="zh-CN" sz="2200" dirty="0"/>
              <a:t>，则：</a:t>
            </a:r>
          </a:p>
          <a:p>
            <a:pPr indent="457200" algn="just">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6-20</a:t>
            </a:r>
            <a:r>
              <a:rPr lang="zh-CN" altLang="zh-CN" sz="2200" dirty="0" smtClean="0">
                <a:latin typeface="Times New Roman" panose="02020603050405020304" pitchFamily="18" charset="0"/>
                <a:ea typeface="宋体" panose="02010600030101010101" pitchFamily="2" charset="-122"/>
              </a:rPr>
              <a:t>）</a:t>
            </a:r>
            <a:endParaRPr lang="zh-CN" altLang="zh-CN" sz="2200" dirty="0">
              <a:latin typeface="Times New Roman" panose="02020603050405020304" pitchFamily="18" charset="0"/>
              <a:ea typeface="宋体" panose="02010600030101010101" pitchFamily="2" charset="-122"/>
            </a:endParaRPr>
          </a:p>
          <a:p>
            <a:pPr indent="457200">
              <a:lnSpc>
                <a:spcPct val="150000"/>
              </a:lnSpc>
            </a:pP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zh-CN" altLang="en-US" sz="2200" dirty="0" smtClean="0">
                <a:latin typeface="Times New Roman" panose="02020603050405020304" pitchFamily="18" charset="0"/>
                <a:ea typeface="宋体" panose="02010600030101010101" pitchFamily="2" charset="-122"/>
              </a:rPr>
              <a:t>故此</a:t>
            </a:r>
            <a:r>
              <a:rPr lang="zh-CN" altLang="en-US" sz="2200" dirty="0">
                <a:latin typeface="Times New Roman" panose="02020603050405020304" pitchFamily="18" charset="0"/>
                <a:ea typeface="宋体" panose="02010600030101010101" pitchFamily="2" charset="-122"/>
              </a:rPr>
              <a:t>，由一阶偏导等于零，二阶偏导大于零可知在 </a:t>
            </a:r>
            <a:r>
              <a:rPr lang="zh-CN" altLang="en-US" sz="2200" dirty="0" smtClean="0">
                <a:latin typeface="Times New Roman" panose="02020603050405020304" pitchFamily="18" charset="0"/>
                <a:ea typeface="宋体" panose="02010600030101010101" pitchFamily="2" charset="-122"/>
              </a:rPr>
              <a:t>            处</a:t>
            </a:r>
            <a:r>
              <a:rPr lang="zh-CN" altLang="en-US" sz="2200" dirty="0">
                <a:latin typeface="Times New Roman" panose="02020603050405020304" pitchFamily="18" charset="0"/>
                <a:ea typeface="宋体" panose="02010600030101010101" pitchFamily="2" charset="-122"/>
              </a:rPr>
              <a:t>可使得</a:t>
            </a:r>
            <a:r>
              <a:rPr lang="en-US" altLang="zh-CN" sz="2200" dirty="0" err="1">
                <a:latin typeface="Times New Roman" panose="02020603050405020304" pitchFamily="18" charset="0"/>
                <a:ea typeface="宋体" panose="02010600030101010101" pitchFamily="2" charset="-122"/>
              </a:rPr>
              <a:t>VaR</a:t>
            </a:r>
            <a:r>
              <a:rPr lang="zh-CN" altLang="en-US" sz="2200" dirty="0">
                <a:latin typeface="Times New Roman" panose="02020603050405020304" pitchFamily="18" charset="0"/>
                <a:ea typeface="宋体" panose="02010600030101010101" pitchFamily="2" charset="-122"/>
              </a:rPr>
              <a:t>取得极小值，此时，最优套期保值比率为：</a:t>
            </a:r>
            <a:r>
              <a:rPr lang="en-US" altLang="zh-CN" sz="2200" dirty="0" smtClean="0">
                <a:latin typeface="Times New Roman" panose="02020603050405020304" pitchFamily="18" charset="0"/>
                <a:ea typeface="宋体" panose="02010600030101010101" pitchFamily="2" charset="-122"/>
              </a:rPr>
              <a:t>                                                                                                                                                          </a:t>
            </a:r>
          </a:p>
          <a:p>
            <a:pPr indent="457200">
              <a:lnSpc>
                <a:spcPct val="150000"/>
              </a:lnSpc>
              <a:spcBef>
                <a:spcPts val="2400"/>
              </a:spcBef>
            </a:pPr>
            <a:r>
              <a:rPr lang="en-US" altLang="zh-CN" sz="2200" dirty="0" smtClean="0">
                <a:latin typeface="Times New Roman" panose="02020603050405020304" pitchFamily="18" charset="0"/>
                <a:ea typeface="宋体" panose="02010600030101010101" pitchFamily="2" charset="-122"/>
              </a:rPr>
              <a:t>                                                                                                                                           </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6-21</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                      </a:t>
            </a:r>
            <a:endParaRPr lang="en-US" altLang="zh-CN" sz="2200" dirty="0">
              <a:latin typeface="Times New Roman" panose="02020603050405020304" pitchFamily="18" charset="0"/>
              <a:ea typeface="宋体" panose="02010600030101010101" pitchFamily="2" charset="-122"/>
            </a:endParaRPr>
          </a:p>
          <a:p>
            <a:pPr indent="457200">
              <a:lnSpc>
                <a:spcPct val="150000"/>
              </a:lnSpc>
            </a:pPr>
            <a:r>
              <a:rPr lang="en-US" altLang="zh-CN" sz="2400" dirty="0" smtClean="0"/>
              <a:t>                                                                                                                                                                   </a:t>
            </a:r>
            <a:endParaRPr lang="zh-CN" altLang="zh-CN" sz="2400" dirty="0"/>
          </a:p>
          <a:p>
            <a:pPr indent="457200">
              <a:lnSpc>
                <a:spcPct val="150000"/>
              </a:lnSpc>
            </a:pPr>
            <a:endParaRPr lang="zh-CN" altLang="zh-CN" sz="22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graphicFrame>
        <p:nvGraphicFramePr>
          <p:cNvPr id="3" name="对象 2"/>
          <p:cNvGraphicFramePr>
            <a:graphicFrameLocks noChangeAspect="1"/>
          </p:cNvGraphicFramePr>
          <p:nvPr>
            <p:extLst>
              <p:ext uri="{D42A27DB-BD31-4B8C-83A1-F6EECF244321}">
                <p14:modId xmlns:p14="http://schemas.microsoft.com/office/powerpoint/2010/main" val="2571766081"/>
              </p:ext>
            </p:extLst>
          </p:nvPr>
        </p:nvGraphicFramePr>
        <p:xfrm>
          <a:off x="3501331" y="1125364"/>
          <a:ext cx="5070475" cy="1079500"/>
        </p:xfrm>
        <a:graphic>
          <a:graphicData uri="http://schemas.openxmlformats.org/presentationml/2006/ole">
            <mc:AlternateContent xmlns:mc="http://schemas.openxmlformats.org/markup-compatibility/2006">
              <mc:Choice xmlns:v="urn:schemas-microsoft-com:vml" Requires="v">
                <p:oleObj spid="_x0000_s16796" name="Equation" r:id="rId3" imgW="2616120" imgH="558720" progId="Equation.DSMT4">
                  <p:embed/>
                </p:oleObj>
              </mc:Choice>
              <mc:Fallback>
                <p:oleObj name="Equation" r:id="rId3" imgW="2616120" imgH="558720" progId="Equation.DSMT4">
                  <p:embed/>
                  <p:pic>
                    <p:nvPicPr>
                      <p:cNvPr id="0" name=""/>
                      <p:cNvPicPr/>
                      <p:nvPr/>
                    </p:nvPicPr>
                    <p:blipFill>
                      <a:blip r:embed="rId4"/>
                      <a:stretch>
                        <a:fillRect/>
                      </a:stretch>
                    </p:blipFill>
                    <p:spPr>
                      <a:xfrm>
                        <a:off x="3501331" y="1125364"/>
                        <a:ext cx="5070475" cy="107950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405381050"/>
              </p:ext>
            </p:extLst>
          </p:nvPr>
        </p:nvGraphicFramePr>
        <p:xfrm>
          <a:off x="2997275" y="2564904"/>
          <a:ext cx="6374422" cy="936104"/>
        </p:xfrm>
        <a:graphic>
          <a:graphicData uri="http://schemas.openxmlformats.org/presentationml/2006/ole">
            <mc:AlternateContent xmlns:mc="http://schemas.openxmlformats.org/markup-compatibility/2006">
              <mc:Choice xmlns:v="urn:schemas-microsoft-com:vml" Requires="v">
                <p:oleObj spid="_x0000_s16797" name="Equation" r:id="rId5" imgW="3454200" imgH="507960" progId="Equation.DSMT4">
                  <p:embed/>
                </p:oleObj>
              </mc:Choice>
              <mc:Fallback>
                <p:oleObj name="Equation" r:id="rId5" imgW="3454200" imgH="507960" progId="Equation.DSMT4">
                  <p:embed/>
                  <p:pic>
                    <p:nvPicPr>
                      <p:cNvPr id="0" name=""/>
                      <p:cNvPicPr/>
                      <p:nvPr/>
                    </p:nvPicPr>
                    <p:blipFill>
                      <a:blip r:embed="rId6"/>
                      <a:stretch>
                        <a:fillRect/>
                      </a:stretch>
                    </p:blipFill>
                    <p:spPr>
                      <a:xfrm>
                        <a:off x="2997275" y="2564904"/>
                        <a:ext cx="6374422" cy="936104"/>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62542935"/>
              </p:ext>
            </p:extLst>
          </p:nvPr>
        </p:nvGraphicFramePr>
        <p:xfrm>
          <a:off x="1704207" y="2265336"/>
          <a:ext cx="789012" cy="515592"/>
        </p:xfrm>
        <a:graphic>
          <a:graphicData uri="http://schemas.openxmlformats.org/presentationml/2006/ole">
            <mc:AlternateContent xmlns:mc="http://schemas.openxmlformats.org/markup-compatibility/2006">
              <mc:Choice xmlns:v="urn:schemas-microsoft-com:vml" Requires="v">
                <p:oleObj spid="_x0000_s16798" name="Equation" r:id="rId7" imgW="330120" imgH="215640" progId="Equation.DSMT4">
                  <p:embed/>
                </p:oleObj>
              </mc:Choice>
              <mc:Fallback>
                <p:oleObj name="Equation" r:id="rId7" imgW="330120" imgH="215640" progId="Equation.DSMT4">
                  <p:embed/>
                  <p:pic>
                    <p:nvPicPr>
                      <p:cNvPr id="0" name=""/>
                      <p:cNvPicPr/>
                      <p:nvPr/>
                    </p:nvPicPr>
                    <p:blipFill>
                      <a:blip r:embed="rId8"/>
                      <a:stretch>
                        <a:fillRect/>
                      </a:stretch>
                    </p:blipFill>
                    <p:spPr>
                      <a:xfrm>
                        <a:off x="1704207" y="2265336"/>
                        <a:ext cx="789012" cy="515592"/>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739004944"/>
              </p:ext>
            </p:extLst>
          </p:nvPr>
        </p:nvGraphicFramePr>
        <p:xfrm>
          <a:off x="3352800" y="5084763"/>
          <a:ext cx="4818063" cy="866775"/>
        </p:xfrm>
        <a:graphic>
          <a:graphicData uri="http://schemas.openxmlformats.org/presentationml/2006/ole">
            <mc:AlternateContent xmlns:mc="http://schemas.openxmlformats.org/markup-compatibility/2006">
              <mc:Choice xmlns:v="urn:schemas-microsoft-com:vml" Requires="v">
                <p:oleObj spid="_x0000_s16799" name="Equation" r:id="rId9" imgW="2819160" imgH="507960" progId="Equation.DSMT4">
                  <p:embed/>
                </p:oleObj>
              </mc:Choice>
              <mc:Fallback>
                <p:oleObj name="Equation" r:id="rId9" imgW="2819160" imgH="507960" progId="Equation.DSMT4">
                  <p:embed/>
                  <p:pic>
                    <p:nvPicPr>
                      <p:cNvPr id="0" name="对象 6"/>
                      <p:cNvPicPr>
                        <a:picLocks noChangeAspect="1" noChangeArrowheads="1"/>
                      </p:cNvPicPr>
                      <p:nvPr/>
                    </p:nvPicPr>
                    <p:blipFill>
                      <a:blip r:embed="rId10"/>
                      <a:srcRect/>
                      <a:stretch>
                        <a:fillRect/>
                      </a:stretch>
                    </p:blipFill>
                    <p:spPr bwMode="auto">
                      <a:xfrm>
                        <a:off x="3352800" y="5084763"/>
                        <a:ext cx="4818063"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207535996"/>
              </p:ext>
            </p:extLst>
          </p:nvPr>
        </p:nvGraphicFramePr>
        <p:xfrm>
          <a:off x="7173193" y="4077072"/>
          <a:ext cx="865187" cy="382588"/>
        </p:xfrm>
        <a:graphic>
          <a:graphicData uri="http://schemas.openxmlformats.org/presentationml/2006/ole">
            <mc:AlternateContent xmlns:mc="http://schemas.openxmlformats.org/markup-compatibility/2006">
              <mc:Choice xmlns:v="urn:schemas-microsoft-com:vml" Requires="v">
                <p:oleObj spid="_x0000_s16800" name="Equation" r:id="rId11" imgW="545760" imgH="241200" progId="Equation.DSMT4">
                  <p:embed/>
                </p:oleObj>
              </mc:Choice>
              <mc:Fallback>
                <p:oleObj name="Equation" r:id="rId11" imgW="545760" imgH="241200" progId="Equation.DSMT4">
                  <p:embed/>
                  <p:pic>
                    <p:nvPicPr>
                      <p:cNvPr id="0" name=""/>
                      <p:cNvPicPr/>
                      <p:nvPr/>
                    </p:nvPicPr>
                    <p:blipFill>
                      <a:blip r:embed="rId12"/>
                      <a:stretch>
                        <a:fillRect/>
                      </a:stretch>
                    </p:blipFill>
                    <p:spPr>
                      <a:xfrm>
                        <a:off x="7173193" y="4077072"/>
                        <a:ext cx="865187" cy="382588"/>
                      </a:xfrm>
                      <a:prstGeom prst="rect">
                        <a:avLst/>
                      </a:prstGeom>
                    </p:spPr>
                  </p:pic>
                </p:oleObj>
              </mc:Fallback>
            </mc:AlternateContent>
          </a:graphicData>
        </a:graphic>
      </p:graphicFrame>
    </p:spTree>
    <p:extLst>
      <p:ext uri="{BB962C8B-B14F-4D97-AF65-F5344CB8AC3E}">
        <p14:creationId xmlns:p14="http://schemas.microsoft.com/office/powerpoint/2010/main" val="1383198397"/>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188963" y="836712"/>
            <a:ext cx="11731745"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zh-CN" altLang="en-US" sz="2200" dirty="0" smtClean="0">
                <a:latin typeface="Times New Roman" panose="02020603050405020304" pitchFamily="18" charset="0"/>
                <a:ea typeface="宋体" panose="02010600030101010101" pitchFamily="2" charset="-122"/>
              </a:rPr>
              <a:t> 因为          ，则有：</a:t>
            </a: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6-22</a:t>
            </a:r>
            <a:r>
              <a:rPr lang="zh-CN" altLang="en-US" sz="2200" dirty="0" smtClean="0">
                <a:latin typeface="Times New Roman" panose="02020603050405020304" pitchFamily="18" charset="0"/>
                <a:ea typeface="宋体" panose="02010600030101010101" pitchFamily="2" charset="-122"/>
              </a:rPr>
              <a:t>）</a:t>
            </a:r>
            <a:endParaRPr lang="en-US" altLang="zh-CN" sz="2200" dirty="0">
              <a:latin typeface="Times New Roman" panose="02020603050405020304" pitchFamily="18" charset="0"/>
              <a:ea typeface="宋体" panose="02010600030101010101" pitchFamily="2" charset="-122"/>
            </a:endParaRPr>
          </a:p>
          <a:p>
            <a:pPr indent="457200">
              <a:lnSpc>
                <a:spcPct val="150000"/>
              </a:lnSpc>
            </a:pPr>
            <a:r>
              <a:rPr lang="zh-CN" altLang="en-US" sz="2200" dirty="0" smtClean="0">
                <a:latin typeface="Times New Roman" panose="02020603050405020304" pitchFamily="18" charset="0"/>
                <a:ea typeface="宋体" panose="02010600030101010101" pitchFamily="2" charset="-122"/>
              </a:rPr>
              <a:t> 其中，         </a:t>
            </a:r>
            <a:r>
              <a:rPr lang="zh-CN" altLang="zh-CN" sz="2200" dirty="0" smtClean="0">
                <a:latin typeface="Times New Roman" panose="02020603050405020304" pitchFamily="18" charset="0"/>
                <a:ea typeface="宋体" panose="02010600030101010101" pitchFamily="2" charset="-122"/>
              </a:rPr>
              <a:t>为</a:t>
            </a:r>
            <a:r>
              <a:rPr lang="zh-CN" altLang="zh-CN" sz="2200" dirty="0">
                <a:latin typeface="Times New Roman" panose="02020603050405020304" pitchFamily="18" charset="0"/>
                <a:ea typeface="宋体" panose="02010600030101010101" pitchFamily="2" charset="-122"/>
              </a:rPr>
              <a:t>纯套期保值部分，跟最小方差套期比一样，其主要是针对市场实际价格风险而采取的套期保值策略，无风险偏好</a:t>
            </a:r>
            <a:r>
              <a:rPr lang="zh-CN" altLang="zh-CN" sz="2200" dirty="0" smtClean="0">
                <a:latin typeface="Times New Roman" panose="02020603050405020304" pitchFamily="18" charset="0"/>
                <a:ea typeface="宋体" panose="02010600030101010101" pitchFamily="2" charset="-122"/>
              </a:rPr>
              <a:t>。</a:t>
            </a: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为</a:t>
            </a:r>
            <a:r>
              <a:rPr lang="zh-CN" altLang="zh-CN" sz="2200" dirty="0">
                <a:latin typeface="Times New Roman" panose="02020603050405020304" pitchFamily="18" charset="0"/>
                <a:ea typeface="宋体" panose="02010600030101010101" pitchFamily="2" charset="-122"/>
              </a:rPr>
              <a:t>投机需求部分</a:t>
            </a:r>
            <a:r>
              <a:rPr lang="zh-CN" altLang="zh-CN"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表示</a:t>
            </a:r>
            <a:r>
              <a:rPr lang="zh-CN" altLang="zh-CN" sz="2200" dirty="0">
                <a:latin typeface="Times New Roman" panose="02020603050405020304" pitchFamily="18" charset="0"/>
                <a:ea typeface="宋体" panose="02010600030101010101" pitchFamily="2" charset="-122"/>
              </a:rPr>
              <a:t>应对套期保值的风险偏好，实质是对期货进行投机，而且风险态度变化而变化，</a:t>
            </a:r>
            <a:r>
              <a:rPr lang="en-US" altLang="zh-CN" sz="2200" dirty="0">
                <a:latin typeface="Times New Roman" panose="02020603050405020304" pitchFamily="18" charset="0"/>
                <a:ea typeface="宋体" panose="02010600030101010101" pitchFamily="2" charset="-122"/>
              </a:rPr>
              <a:t> </a:t>
            </a:r>
            <a:r>
              <a:rPr lang="en-US" altLang="zh-CN"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越</a:t>
            </a:r>
            <a:r>
              <a:rPr lang="zh-CN" altLang="zh-CN" sz="2200" dirty="0">
                <a:latin typeface="Times New Roman" panose="02020603050405020304" pitchFamily="18" charset="0"/>
                <a:ea typeface="宋体" panose="02010600030101010101" pitchFamily="2" charset="-122"/>
              </a:rPr>
              <a:t>大表示投资者越厌恶风险，主要是刻画投机需求，其中，</a:t>
            </a:r>
            <a:r>
              <a:rPr lang="en-US" altLang="zh-CN" sz="2200" dirty="0">
                <a:latin typeface="Times New Roman" panose="02020603050405020304" pitchFamily="18" charset="0"/>
                <a:ea typeface="宋体" panose="02010600030101010101" pitchFamily="2" charset="-122"/>
              </a:rPr>
              <a:t> </a:t>
            </a:r>
            <a:r>
              <a:rPr lang="en-US" altLang="zh-CN"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越</a:t>
            </a:r>
            <a:r>
              <a:rPr lang="zh-CN" altLang="zh-CN" sz="2200" dirty="0">
                <a:latin typeface="Times New Roman" panose="02020603050405020304" pitchFamily="18" charset="0"/>
                <a:ea typeface="宋体" panose="02010600030101010101" pitchFamily="2" charset="-122"/>
              </a:rPr>
              <a:t>大</a:t>
            </a:r>
            <a:r>
              <a:rPr lang="en-US" altLang="zh-CN" sz="2200" dirty="0">
                <a:latin typeface="Times New Roman" panose="02020603050405020304" pitchFamily="18" charset="0"/>
                <a:ea typeface="宋体" panose="02010600030101010101" pitchFamily="2" charset="-122"/>
              </a:rPr>
              <a:t> </a:t>
            </a:r>
            <a:r>
              <a:rPr lang="en-US" altLang="zh-CN" sz="2200" i="1" dirty="0" smtClean="0">
                <a:latin typeface="Times New Roman" panose="02020603050405020304" pitchFamily="18" charset="0"/>
                <a:ea typeface="宋体" panose="02010600030101010101" pitchFamily="2" charset="-122"/>
              </a:rPr>
              <a:t>h </a:t>
            </a:r>
            <a:r>
              <a:rPr lang="zh-CN" altLang="zh-CN" sz="2200" dirty="0" smtClean="0">
                <a:latin typeface="Times New Roman" panose="02020603050405020304" pitchFamily="18" charset="0"/>
                <a:ea typeface="宋体" panose="02010600030101010101" pitchFamily="2" charset="-122"/>
              </a:rPr>
              <a:t>越</a:t>
            </a:r>
            <a:r>
              <a:rPr lang="zh-CN" altLang="zh-CN" sz="2200" dirty="0">
                <a:latin typeface="Times New Roman" panose="02020603050405020304" pitchFamily="18" charset="0"/>
                <a:ea typeface="宋体" panose="02010600030101010101" pitchFamily="2" charset="-122"/>
              </a:rPr>
              <a:t>大</a:t>
            </a:r>
            <a:r>
              <a:rPr lang="zh-CN" altLang="zh-CN" sz="2200" dirty="0" smtClean="0">
                <a:latin typeface="Times New Roman" panose="02020603050405020304" pitchFamily="18" charset="0"/>
                <a:ea typeface="宋体" panose="02010600030101010101" pitchFamily="2" charset="-122"/>
              </a:rPr>
              <a:t>。</a:t>
            </a: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可见</a:t>
            </a:r>
            <a:r>
              <a:rPr lang="zh-CN" altLang="zh-CN" sz="2200" dirty="0">
                <a:latin typeface="Times New Roman" panose="02020603050405020304" pitchFamily="18" charset="0"/>
                <a:ea typeface="宋体" panose="02010600030101010101" pitchFamily="2" charset="-122"/>
              </a:rPr>
              <a:t>，基于</a:t>
            </a:r>
            <a:r>
              <a:rPr lang="en-US" altLang="zh-CN" sz="2200" dirty="0" err="1">
                <a:latin typeface="Times New Roman" panose="02020603050405020304" pitchFamily="18" charset="0"/>
                <a:ea typeface="宋体" panose="02010600030101010101" pitchFamily="2" charset="-122"/>
              </a:rPr>
              <a:t>VaR</a:t>
            </a:r>
            <a:r>
              <a:rPr lang="zh-CN" altLang="zh-CN" sz="2200" dirty="0">
                <a:latin typeface="Times New Roman" panose="02020603050405020304" pitchFamily="18" charset="0"/>
                <a:ea typeface="宋体" panose="02010600030101010101" pitchFamily="2" charset="-122"/>
              </a:rPr>
              <a:t>模型的套期保值理论进行纯套期保值的同时，也采取投机作用以规避现货价格的波动风险</a:t>
            </a:r>
            <a:r>
              <a:rPr lang="zh-CN" altLang="zh-CN" sz="2200" dirty="0" smtClean="0">
                <a:latin typeface="Times New Roman" panose="02020603050405020304" pitchFamily="18" charset="0"/>
                <a:ea typeface="宋体" panose="02010600030101010101" pitchFamily="2" charset="-122"/>
              </a:rPr>
              <a:t>。</a:t>
            </a:r>
            <a:endParaRPr lang="zh-CN" altLang="zh-CN" sz="2200"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graphicFrame>
        <p:nvGraphicFramePr>
          <p:cNvPr id="7" name="对象 6"/>
          <p:cNvGraphicFramePr>
            <a:graphicFrameLocks noChangeAspect="1"/>
          </p:cNvGraphicFramePr>
          <p:nvPr>
            <p:extLst>
              <p:ext uri="{D42A27DB-BD31-4B8C-83A1-F6EECF244321}">
                <p14:modId xmlns:p14="http://schemas.microsoft.com/office/powerpoint/2010/main" val="803564475"/>
              </p:ext>
            </p:extLst>
          </p:nvPr>
        </p:nvGraphicFramePr>
        <p:xfrm>
          <a:off x="765027" y="3501008"/>
          <a:ext cx="2808312" cy="667539"/>
        </p:xfrm>
        <a:graphic>
          <a:graphicData uri="http://schemas.openxmlformats.org/presentationml/2006/ole">
            <mc:AlternateContent xmlns:mc="http://schemas.openxmlformats.org/markup-compatibility/2006">
              <mc:Choice xmlns:v="urn:schemas-microsoft-com:vml" Requires="v">
                <p:oleObj spid="_x0000_s17904" name="Equation" r:id="rId3" imgW="2133360" imgH="507960" progId="Equation.DSMT4">
                  <p:embed/>
                </p:oleObj>
              </mc:Choice>
              <mc:Fallback>
                <p:oleObj name="Equation" r:id="rId3" imgW="2133360" imgH="507960" progId="Equation.DSMT4">
                  <p:embed/>
                  <p:pic>
                    <p:nvPicPr>
                      <p:cNvPr id="0" name=""/>
                      <p:cNvPicPr/>
                      <p:nvPr/>
                    </p:nvPicPr>
                    <p:blipFill>
                      <a:blip r:embed="rId4"/>
                      <a:stretch>
                        <a:fillRect/>
                      </a:stretch>
                    </p:blipFill>
                    <p:spPr>
                      <a:xfrm>
                        <a:off x="765027" y="3501008"/>
                        <a:ext cx="2808312" cy="667539"/>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943883447"/>
              </p:ext>
            </p:extLst>
          </p:nvPr>
        </p:nvGraphicFramePr>
        <p:xfrm>
          <a:off x="1341091" y="980728"/>
          <a:ext cx="678818" cy="443584"/>
        </p:xfrm>
        <a:graphic>
          <a:graphicData uri="http://schemas.openxmlformats.org/presentationml/2006/ole">
            <mc:AlternateContent xmlns:mc="http://schemas.openxmlformats.org/markup-compatibility/2006">
              <mc:Choice xmlns:v="urn:schemas-microsoft-com:vml" Requires="v">
                <p:oleObj spid="_x0000_s17905" name="Equation" r:id="rId5" imgW="330120" imgH="215640" progId="Equation.DSMT4">
                  <p:embed/>
                </p:oleObj>
              </mc:Choice>
              <mc:Fallback>
                <p:oleObj name="Equation" r:id="rId5" imgW="330120" imgH="215640" progId="Equation.DSMT4">
                  <p:embed/>
                  <p:pic>
                    <p:nvPicPr>
                      <p:cNvPr id="0" name=""/>
                      <p:cNvPicPr/>
                      <p:nvPr/>
                    </p:nvPicPr>
                    <p:blipFill>
                      <a:blip r:embed="rId6"/>
                      <a:stretch>
                        <a:fillRect/>
                      </a:stretch>
                    </p:blipFill>
                    <p:spPr>
                      <a:xfrm>
                        <a:off x="1341091" y="980728"/>
                        <a:ext cx="678818" cy="443584"/>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787024466"/>
              </p:ext>
            </p:extLst>
          </p:nvPr>
        </p:nvGraphicFramePr>
        <p:xfrm>
          <a:off x="1629123" y="1988840"/>
          <a:ext cx="563562" cy="652462"/>
        </p:xfrm>
        <a:graphic>
          <a:graphicData uri="http://schemas.openxmlformats.org/presentationml/2006/ole">
            <mc:AlternateContent xmlns:mc="http://schemas.openxmlformats.org/markup-compatibility/2006">
              <mc:Choice xmlns:v="urn:schemas-microsoft-com:vml" Requires="v">
                <p:oleObj spid="_x0000_s17906" name="Equation" r:id="rId7" imgW="330120" imgH="380880" progId="Equation.DSMT4">
                  <p:embed/>
                </p:oleObj>
              </mc:Choice>
              <mc:Fallback>
                <p:oleObj name="Equation" r:id="rId7" imgW="330120" imgH="380880" progId="Equation.DSMT4">
                  <p:embed/>
                  <p:pic>
                    <p:nvPicPr>
                      <p:cNvPr id="0" name=""/>
                      <p:cNvPicPr>
                        <a:picLocks noChangeAspect="1" noChangeArrowheads="1"/>
                      </p:cNvPicPr>
                      <p:nvPr/>
                    </p:nvPicPr>
                    <p:blipFill>
                      <a:blip r:embed="rId8"/>
                      <a:srcRect/>
                      <a:stretch>
                        <a:fillRect/>
                      </a:stretch>
                    </p:blipFill>
                    <p:spPr bwMode="auto">
                      <a:xfrm>
                        <a:off x="1629123" y="1988840"/>
                        <a:ext cx="56356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4136916095"/>
              </p:ext>
            </p:extLst>
          </p:nvPr>
        </p:nvGraphicFramePr>
        <p:xfrm>
          <a:off x="3497263" y="1052513"/>
          <a:ext cx="4775200" cy="866775"/>
        </p:xfrm>
        <a:graphic>
          <a:graphicData uri="http://schemas.openxmlformats.org/presentationml/2006/ole">
            <mc:AlternateContent xmlns:mc="http://schemas.openxmlformats.org/markup-compatibility/2006">
              <mc:Choice xmlns:v="urn:schemas-microsoft-com:vml" Requires="v">
                <p:oleObj spid="_x0000_s17907" name="Equation" r:id="rId9" imgW="2793960" imgH="507960" progId="Equation.DSMT4">
                  <p:embed/>
                </p:oleObj>
              </mc:Choice>
              <mc:Fallback>
                <p:oleObj name="Equation" r:id="rId9" imgW="2793960" imgH="507960" progId="Equation.DSMT4">
                  <p:embed/>
                  <p:pic>
                    <p:nvPicPr>
                      <p:cNvPr id="0" name=""/>
                      <p:cNvPicPr>
                        <a:picLocks noChangeAspect="1" noChangeArrowheads="1"/>
                      </p:cNvPicPr>
                      <p:nvPr/>
                    </p:nvPicPr>
                    <p:blipFill>
                      <a:blip r:embed="rId10"/>
                      <a:srcRect/>
                      <a:stretch>
                        <a:fillRect/>
                      </a:stretch>
                    </p:blipFill>
                    <p:spPr bwMode="auto">
                      <a:xfrm>
                        <a:off x="3497263" y="1052513"/>
                        <a:ext cx="47752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370651899"/>
              </p:ext>
            </p:extLst>
          </p:nvPr>
        </p:nvGraphicFramePr>
        <p:xfrm>
          <a:off x="693019" y="4819891"/>
          <a:ext cx="288032" cy="265293"/>
        </p:xfrm>
        <a:graphic>
          <a:graphicData uri="http://schemas.openxmlformats.org/presentationml/2006/ole">
            <mc:AlternateContent xmlns:mc="http://schemas.openxmlformats.org/markup-compatibility/2006">
              <mc:Choice xmlns:v="urn:schemas-microsoft-com:vml" Requires="v">
                <p:oleObj spid="_x0000_s17908" name="Equation" r:id="rId11" imgW="152280" imgH="139680" progId="Equation.DSMT4">
                  <p:embed/>
                </p:oleObj>
              </mc:Choice>
              <mc:Fallback>
                <p:oleObj name="Equation" r:id="rId11" imgW="152280" imgH="139680" progId="Equation.DSMT4">
                  <p:embed/>
                  <p:pic>
                    <p:nvPicPr>
                      <p:cNvPr id="0" name=""/>
                      <p:cNvPicPr/>
                      <p:nvPr/>
                    </p:nvPicPr>
                    <p:blipFill>
                      <a:blip r:embed="rId12"/>
                      <a:stretch>
                        <a:fillRect/>
                      </a:stretch>
                    </p:blipFill>
                    <p:spPr>
                      <a:xfrm>
                        <a:off x="693019" y="4819891"/>
                        <a:ext cx="288032" cy="265293"/>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166188203"/>
              </p:ext>
            </p:extLst>
          </p:nvPr>
        </p:nvGraphicFramePr>
        <p:xfrm>
          <a:off x="4653459" y="4313755"/>
          <a:ext cx="290291" cy="267373"/>
        </p:xfrm>
        <a:graphic>
          <a:graphicData uri="http://schemas.openxmlformats.org/presentationml/2006/ole">
            <mc:AlternateContent xmlns:mc="http://schemas.openxmlformats.org/markup-compatibility/2006">
              <mc:Choice xmlns:v="urn:schemas-microsoft-com:vml" Requires="v">
                <p:oleObj spid="_x0000_s17909" name="Equation" r:id="rId13" imgW="152280" imgH="139680" progId="Equation.DSMT4">
                  <p:embed/>
                </p:oleObj>
              </mc:Choice>
              <mc:Fallback>
                <p:oleObj name="Equation" r:id="rId13" imgW="152280" imgH="139680" progId="Equation.DSMT4">
                  <p:embed/>
                  <p:pic>
                    <p:nvPicPr>
                      <p:cNvPr id="0" name="对象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53459" y="4313755"/>
                        <a:ext cx="290291" cy="26737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3855373"/>
      </p:ext>
    </p:extLst>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47637" y="612140"/>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（二）基于</a:t>
            </a:r>
            <a:r>
              <a:rPr lang="en-US" altLang="zh-CN"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VaR</a:t>
            </a: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模型套期保值理论的优势与</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局限</a:t>
            </a:r>
            <a:endPar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a:p>
            <a:pPr>
              <a:lnSpc>
                <a:spcPct val="170000"/>
              </a:lnSpc>
            </a:pPr>
            <a:r>
              <a:rPr lang="en-US" altLang="zh-CN" sz="26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 </a:t>
            </a:r>
            <a:r>
              <a:rPr lang="en-US" altLang="zh-CN" sz="26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 </a:t>
            </a:r>
            <a:r>
              <a:rPr lang="en-US" altLang="zh-CN" sz="2600" b="1" dirty="0" smtClean="0"/>
              <a:t>1. </a:t>
            </a:r>
            <a:r>
              <a:rPr lang="zh-CN" altLang="zh-CN" sz="2600" b="1" dirty="0" smtClean="0"/>
              <a:t>基于</a:t>
            </a:r>
            <a:r>
              <a:rPr lang="en-US" altLang="zh-CN" sz="2600" b="1" dirty="0" err="1">
                <a:latin typeface="Times New Roman" panose="02020603050405020304" pitchFamily="18" charset="0"/>
                <a:ea typeface="宋体" panose="02010600030101010101" pitchFamily="2" charset="-122"/>
              </a:rPr>
              <a:t>VaR</a:t>
            </a:r>
            <a:r>
              <a:rPr lang="zh-CN" altLang="zh-CN" sz="2600" b="1" dirty="0"/>
              <a:t>模型套期保值理论的优势</a:t>
            </a:r>
            <a:endParaRPr lang="zh-CN" altLang="zh-CN" sz="2600" dirty="0"/>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sp>
        <p:nvSpPr>
          <p:cNvPr id="4" name="椭圆 3"/>
          <p:cNvSpPr/>
          <p:nvPr/>
        </p:nvSpPr>
        <p:spPr>
          <a:xfrm>
            <a:off x="1917155" y="3213969"/>
            <a:ext cx="2376264" cy="161639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b="1" dirty="0"/>
              <a:t>基于</a:t>
            </a:r>
            <a:r>
              <a:rPr lang="en-US" altLang="zh-CN" sz="2200" b="1" dirty="0" err="1"/>
              <a:t>VaR</a:t>
            </a:r>
            <a:r>
              <a:rPr lang="zh-CN" altLang="en-US" sz="2200" b="1" dirty="0"/>
              <a:t>模型套期保值理论的优势</a:t>
            </a:r>
          </a:p>
        </p:txBody>
      </p:sp>
      <p:cxnSp>
        <p:nvCxnSpPr>
          <p:cNvPr id="7" name="直接箭头连接符 6"/>
          <p:cNvCxnSpPr/>
          <p:nvPr/>
        </p:nvCxnSpPr>
        <p:spPr>
          <a:xfrm flipV="1">
            <a:off x="4457342" y="2780928"/>
            <a:ext cx="1420253" cy="122413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8" name="直接箭头连接符 7"/>
          <p:cNvCxnSpPr/>
          <p:nvPr/>
        </p:nvCxnSpPr>
        <p:spPr>
          <a:xfrm flipV="1">
            <a:off x="4464188" y="4005064"/>
            <a:ext cx="1413407" cy="838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9" name="直接箭头连接符 8"/>
          <p:cNvCxnSpPr/>
          <p:nvPr/>
        </p:nvCxnSpPr>
        <p:spPr>
          <a:xfrm>
            <a:off x="4438118" y="4005064"/>
            <a:ext cx="1341399" cy="1308755"/>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
        <p:nvSpPr>
          <p:cNvPr id="10" name="圆角矩形 9"/>
          <p:cNvSpPr/>
          <p:nvPr/>
        </p:nvSpPr>
        <p:spPr>
          <a:xfrm>
            <a:off x="6165627" y="2420888"/>
            <a:ext cx="4752528"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解决了风险偏好参数人为设定的缺陷</a:t>
            </a:r>
          </a:p>
        </p:txBody>
      </p:sp>
      <p:sp>
        <p:nvSpPr>
          <p:cNvPr id="11" name="圆角矩形 10"/>
          <p:cNvSpPr/>
          <p:nvPr/>
        </p:nvSpPr>
        <p:spPr>
          <a:xfrm>
            <a:off x="6165627" y="3662125"/>
            <a:ext cx="4752528"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直接反应了套期保值者的风险承受能力</a:t>
            </a:r>
          </a:p>
        </p:txBody>
      </p:sp>
      <p:sp>
        <p:nvSpPr>
          <p:cNvPr id="12" name="圆角矩形 11"/>
          <p:cNvSpPr/>
          <p:nvPr/>
        </p:nvSpPr>
        <p:spPr>
          <a:xfrm>
            <a:off x="6172273" y="4941168"/>
            <a:ext cx="4745882"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可用组合</a:t>
            </a:r>
            <a:r>
              <a:rPr lang="en-US" altLang="zh-CN" sz="2000" b="1" dirty="0" err="1"/>
              <a:t>VaR</a:t>
            </a:r>
            <a:r>
              <a:rPr lang="zh-CN" altLang="en-US" sz="2000" b="1" dirty="0"/>
              <a:t>控制风险</a:t>
            </a:r>
            <a:r>
              <a:rPr lang="zh-CN" altLang="en-US" sz="2000" b="1" dirty="0" smtClean="0"/>
              <a:t>额找出</a:t>
            </a:r>
            <a:r>
              <a:rPr lang="zh-CN" altLang="en-US" sz="2000" b="1" dirty="0"/>
              <a:t>最优套期保值比率</a:t>
            </a:r>
          </a:p>
        </p:txBody>
      </p:sp>
    </p:spTree>
    <p:extLst>
      <p:ext uri="{BB962C8B-B14F-4D97-AF65-F5344CB8AC3E}">
        <p14:creationId xmlns:p14="http://schemas.microsoft.com/office/powerpoint/2010/main" val="3261575892"/>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en-US" altLang="zh-CN" sz="2600" b="1" dirty="0" smtClean="0">
                <a:latin typeface="Times New Roman" panose="02020603050405020304" pitchFamily="18" charset="0"/>
                <a:ea typeface="宋体" panose="02010600030101010101" pitchFamily="2" charset="-122"/>
              </a:rPr>
              <a:t>2. </a:t>
            </a:r>
            <a:r>
              <a:rPr lang="zh-CN" altLang="en-US" sz="2600" b="1" dirty="0" smtClean="0">
                <a:latin typeface="Times New Roman" panose="02020603050405020304" pitchFamily="18" charset="0"/>
                <a:ea typeface="宋体" panose="02010600030101010101" pitchFamily="2" charset="-122"/>
              </a:rPr>
              <a:t>基于</a:t>
            </a:r>
            <a:r>
              <a:rPr lang="en-US" altLang="zh-CN" sz="2600" b="1" dirty="0" err="1">
                <a:latin typeface="Times New Roman" panose="02020603050405020304" pitchFamily="18" charset="0"/>
                <a:ea typeface="宋体" panose="02010600030101010101" pitchFamily="2" charset="-122"/>
              </a:rPr>
              <a:t>VaR</a:t>
            </a:r>
            <a:r>
              <a:rPr lang="zh-CN" altLang="en-US" sz="2600" b="1" dirty="0">
                <a:latin typeface="Times New Roman" panose="02020603050405020304" pitchFamily="18" charset="0"/>
                <a:ea typeface="宋体" panose="02010600030101010101" pitchFamily="2" charset="-122"/>
              </a:rPr>
              <a:t>模型套期保值理论的</a:t>
            </a:r>
            <a:r>
              <a:rPr lang="zh-CN" altLang="en-US" sz="2600" b="1" dirty="0" smtClean="0">
                <a:latin typeface="Times New Roman" panose="02020603050405020304" pitchFamily="18" charset="0"/>
                <a:ea typeface="宋体" panose="02010600030101010101" pitchFamily="2" charset="-122"/>
              </a:rPr>
              <a:t>局限性</a:t>
            </a:r>
            <a:endParaRPr lang="en-US" altLang="zh-CN" sz="2600" b="1" dirty="0" smtClean="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sp>
        <p:nvSpPr>
          <p:cNvPr id="4" name="椭圆 3"/>
          <p:cNvSpPr/>
          <p:nvPr/>
        </p:nvSpPr>
        <p:spPr>
          <a:xfrm>
            <a:off x="1805052" y="2820720"/>
            <a:ext cx="2592288" cy="161639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200" b="1" dirty="0" smtClean="0"/>
              <a:t>基于</a:t>
            </a:r>
            <a:r>
              <a:rPr lang="en-US" altLang="zh-CN" sz="2200" b="1" dirty="0" err="1" smtClean="0"/>
              <a:t>VaR</a:t>
            </a:r>
            <a:r>
              <a:rPr lang="zh-CN" altLang="en-US" sz="2200" b="1" dirty="0" smtClean="0"/>
              <a:t>模型</a:t>
            </a:r>
            <a:r>
              <a:rPr lang="zh-CN" altLang="en-US" sz="2200" b="1" dirty="0"/>
              <a:t>套期保值理论</a:t>
            </a:r>
            <a:r>
              <a:rPr lang="zh-CN" altLang="en-US" sz="2200" b="1" dirty="0" smtClean="0"/>
              <a:t>的</a:t>
            </a:r>
            <a:r>
              <a:rPr lang="zh-CN" altLang="en-US" sz="2200" b="1" dirty="0"/>
              <a:t>局限性</a:t>
            </a:r>
          </a:p>
        </p:txBody>
      </p:sp>
      <p:cxnSp>
        <p:nvCxnSpPr>
          <p:cNvPr id="7" name="直接箭头连接符 6"/>
          <p:cNvCxnSpPr/>
          <p:nvPr/>
        </p:nvCxnSpPr>
        <p:spPr>
          <a:xfrm flipV="1">
            <a:off x="4461034" y="2420888"/>
            <a:ext cx="1420253" cy="1224136"/>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cxnSp>
        <p:nvCxnSpPr>
          <p:cNvPr id="8" name="直接箭头连接符 7"/>
          <p:cNvCxnSpPr/>
          <p:nvPr/>
        </p:nvCxnSpPr>
        <p:spPr>
          <a:xfrm flipV="1">
            <a:off x="4467880" y="3645024"/>
            <a:ext cx="1413407" cy="8386"/>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cxnSp>
        <p:nvCxnSpPr>
          <p:cNvPr id="9" name="直接箭头连接符 8"/>
          <p:cNvCxnSpPr/>
          <p:nvPr/>
        </p:nvCxnSpPr>
        <p:spPr>
          <a:xfrm>
            <a:off x="4473277" y="3663546"/>
            <a:ext cx="1341399" cy="1392808"/>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sp>
        <p:nvSpPr>
          <p:cNvPr id="10" name="圆角矩形 9"/>
          <p:cNvSpPr/>
          <p:nvPr/>
        </p:nvSpPr>
        <p:spPr>
          <a:xfrm>
            <a:off x="6169319" y="1988840"/>
            <a:ext cx="4748836"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latin typeface="Times New Roman" panose="02020603050405020304" pitchFamily="18" charset="0"/>
                <a:ea typeface="宋体" panose="02010600030101010101" pitchFamily="2" charset="-122"/>
              </a:rPr>
              <a:t>现实中</a:t>
            </a:r>
            <a:r>
              <a:rPr lang="zh-CN" altLang="en-US" sz="2000" b="1" dirty="0" smtClean="0">
                <a:latin typeface="Times New Roman" panose="02020603050405020304" pitchFamily="18" charset="0"/>
                <a:ea typeface="宋体" panose="02010600030101010101" pitchFamily="2" charset="-122"/>
              </a:rPr>
              <a:t>呈现</a:t>
            </a:r>
            <a:r>
              <a:rPr lang="zh-CN" altLang="en-US" sz="2000" b="1" dirty="0">
                <a:latin typeface="Times New Roman" panose="02020603050405020304" pitchFamily="18" charset="0"/>
                <a:ea typeface="宋体" panose="02010600030101010101" pitchFamily="2" charset="-122"/>
              </a:rPr>
              <a:t>明显尖峰厚尾特征</a:t>
            </a:r>
            <a:endParaRPr lang="zh-CN" altLang="en-US" sz="2000" b="1" dirty="0"/>
          </a:p>
        </p:txBody>
      </p:sp>
      <p:sp>
        <p:nvSpPr>
          <p:cNvPr id="11" name="圆角矩形 10"/>
          <p:cNvSpPr/>
          <p:nvPr/>
        </p:nvSpPr>
        <p:spPr>
          <a:xfrm>
            <a:off x="6169319" y="3140968"/>
            <a:ext cx="4748836"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t>当市场不是正常状态，交易数据难以获得，此时无法使用</a:t>
            </a:r>
            <a:r>
              <a:rPr lang="en-US" altLang="zh-CN" sz="2000" b="1" dirty="0" err="1"/>
              <a:t>VaR</a:t>
            </a:r>
            <a:r>
              <a:rPr lang="zh-CN" altLang="en-US" sz="2000" b="1" dirty="0"/>
              <a:t>衡量市场风险</a:t>
            </a:r>
          </a:p>
        </p:txBody>
      </p:sp>
      <p:sp>
        <p:nvSpPr>
          <p:cNvPr id="12" name="圆角矩形 11"/>
          <p:cNvSpPr/>
          <p:nvPr/>
        </p:nvSpPr>
        <p:spPr>
          <a:xfrm>
            <a:off x="6169319" y="4653136"/>
            <a:ext cx="4748836"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t>忽略了其他风险因素</a:t>
            </a:r>
          </a:p>
        </p:txBody>
      </p:sp>
    </p:spTree>
    <p:extLst>
      <p:ext uri="{BB962C8B-B14F-4D97-AF65-F5344CB8AC3E}">
        <p14:creationId xmlns:p14="http://schemas.microsoft.com/office/powerpoint/2010/main" val="1251002568"/>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四</a:t>
            </a:r>
            <a:r>
              <a:rPr kumimoji="0" lang="zh-CN" altLang="en-US" sz="5400" b="1" dirty="0">
                <a:solidFill>
                  <a:schemeClr val="bg1"/>
                </a:solidFill>
                <a:latin typeface="微软雅黑" pitchFamily="34" charset="-122"/>
                <a:ea typeface="微软雅黑" pitchFamily="34" charset="-122"/>
              </a:rPr>
              <a:t>、基于</a:t>
            </a:r>
            <a:r>
              <a:rPr kumimoji="0" lang="en-US" altLang="zh-CN" sz="5400" b="1" dirty="0">
                <a:solidFill>
                  <a:schemeClr val="bg1"/>
                </a:solidFill>
                <a:latin typeface="微软雅黑" pitchFamily="34" charset="-122"/>
                <a:ea typeface="微软雅黑" pitchFamily="34" charset="-122"/>
              </a:rPr>
              <a:t>ES</a:t>
            </a:r>
            <a:r>
              <a:rPr kumimoji="0" lang="zh-CN" altLang="en-US" sz="5400" b="1" dirty="0">
                <a:solidFill>
                  <a:schemeClr val="bg1"/>
                </a:solidFill>
                <a:latin typeface="微软雅黑" pitchFamily="34" charset="-122"/>
                <a:ea typeface="微软雅黑" pitchFamily="34" charset="-122"/>
              </a:rPr>
              <a:t>模型的套期保值理论</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495314213"/>
      </p:ext>
    </p:extLst>
  </p:cSld>
  <p:clrMapOvr>
    <a:masterClrMapping/>
  </p:clrMapOvr>
  <p:transition spd="slow" advClick="0" advTm="3340">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609075"/>
            <a:ext cx="11665296"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38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（一）基于</a:t>
            </a:r>
            <a:r>
              <a:rPr lang="en-US" altLang="zh-CN" sz="38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ES</a:t>
            </a:r>
            <a:r>
              <a:rPr lang="zh-CN" altLang="en-US" sz="38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模型的套期保值理论与最优套期保值比率</a:t>
            </a:r>
            <a:endParaRPr lang="en-US" altLang="zh-CN" sz="38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a:p>
            <a:pPr indent="457200">
              <a:lnSpc>
                <a:spcPct val="170000"/>
              </a:lnSpc>
            </a:pPr>
            <a:r>
              <a:rPr lang="en-US" altLang="zh-CN" sz="3100" b="1" dirty="0" smtClean="0">
                <a:latin typeface="Times New Roman" panose="02020603050405020304" pitchFamily="18" charset="0"/>
                <a:ea typeface="宋体" panose="02010600030101010101" pitchFamily="2" charset="-122"/>
              </a:rPr>
              <a:t>1. </a:t>
            </a:r>
            <a:r>
              <a:rPr lang="zh-CN" altLang="en-US" sz="3100" b="1" dirty="0" smtClean="0">
                <a:latin typeface="Times New Roman" panose="02020603050405020304" pitchFamily="18" charset="0"/>
                <a:ea typeface="宋体" panose="02010600030101010101" pitchFamily="2" charset="-122"/>
              </a:rPr>
              <a:t>基于</a:t>
            </a:r>
            <a:r>
              <a:rPr lang="en-US" altLang="zh-CN" sz="3100" b="1" dirty="0">
                <a:latin typeface="Times New Roman" panose="02020603050405020304" pitchFamily="18" charset="0"/>
                <a:ea typeface="宋体" panose="02010600030101010101" pitchFamily="2" charset="-122"/>
              </a:rPr>
              <a:t>ES</a:t>
            </a:r>
            <a:r>
              <a:rPr lang="zh-CN" altLang="en-US" sz="3100" b="1" dirty="0">
                <a:latin typeface="Times New Roman" panose="02020603050405020304" pitchFamily="18" charset="0"/>
                <a:ea typeface="宋体" panose="02010600030101010101" pitchFamily="2" charset="-122"/>
              </a:rPr>
              <a:t>模型的套期保值</a:t>
            </a:r>
            <a:r>
              <a:rPr lang="zh-CN" altLang="en-US" sz="3100" b="1" dirty="0" smtClean="0">
                <a:latin typeface="Times New Roman" panose="02020603050405020304" pitchFamily="18" charset="0"/>
                <a:ea typeface="宋体" panose="02010600030101010101" pitchFamily="2" charset="-122"/>
              </a:rPr>
              <a:t>理论</a:t>
            </a:r>
            <a:endParaRPr lang="en-US" altLang="zh-CN" sz="3100" b="1" dirty="0" smtClean="0">
              <a:latin typeface="Times New Roman" panose="02020603050405020304" pitchFamily="18" charset="0"/>
              <a:ea typeface="宋体" panose="02010600030101010101" pitchFamily="2" charset="-122"/>
            </a:endParaRPr>
          </a:p>
          <a:p>
            <a:pPr indent="457200">
              <a:lnSpc>
                <a:spcPct val="170000"/>
              </a:lnSpc>
            </a:pPr>
            <a:r>
              <a:rPr lang="zh-CN" altLang="en-US" sz="2800" dirty="0">
                <a:latin typeface="Times New Roman" panose="02020603050405020304" pitchFamily="18" charset="0"/>
                <a:ea typeface="宋体" panose="02010600030101010101" pitchFamily="2" charset="-122"/>
              </a:rPr>
              <a:t>针对</a:t>
            </a:r>
            <a:r>
              <a:rPr lang="en-US" altLang="zh-CN" sz="2800" dirty="0" err="1">
                <a:latin typeface="Times New Roman" panose="02020603050405020304" pitchFamily="18" charset="0"/>
                <a:ea typeface="宋体" panose="02010600030101010101" pitchFamily="2" charset="-122"/>
              </a:rPr>
              <a:t>VaR</a:t>
            </a:r>
            <a:r>
              <a:rPr lang="zh-CN" altLang="en-US" sz="2800" dirty="0">
                <a:latin typeface="Times New Roman" panose="02020603050405020304" pitchFamily="18" charset="0"/>
                <a:ea typeface="宋体" panose="02010600030101010101" pitchFamily="2" charset="-122"/>
              </a:rPr>
              <a:t>模型套期保值理论的缺陷，本部分拓展构建基于</a:t>
            </a:r>
            <a:r>
              <a:rPr lang="en-US" altLang="zh-CN" sz="2800" dirty="0">
                <a:latin typeface="Times New Roman" panose="02020603050405020304" pitchFamily="18" charset="0"/>
                <a:ea typeface="宋体" panose="02010600030101010101" pitchFamily="2" charset="-122"/>
              </a:rPr>
              <a:t>ES</a:t>
            </a:r>
            <a:r>
              <a:rPr lang="zh-CN" altLang="en-US" sz="2800" dirty="0">
                <a:latin typeface="Times New Roman" panose="02020603050405020304" pitchFamily="18" charset="0"/>
                <a:ea typeface="宋体" panose="02010600030101010101" pitchFamily="2" charset="-122"/>
              </a:rPr>
              <a:t>模型的套期保值理论。由</a:t>
            </a:r>
            <a:r>
              <a:rPr lang="zh-CN" altLang="en-US" sz="2800" dirty="0" smtClean="0">
                <a:latin typeface="Times New Roman" panose="02020603050405020304" pitchFamily="18" charset="0"/>
                <a:ea typeface="宋体" panose="02010600030101010101" pitchFamily="2" charset="-122"/>
              </a:rPr>
              <a:t>第二章</a:t>
            </a:r>
            <a:r>
              <a:rPr lang="zh-CN" altLang="en-US" sz="2800" dirty="0">
                <a:latin typeface="Times New Roman" panose="02020603050405020304" pitchFamily="18" charset="0"/>
                <a:ea typeface="宋体" panose="02010600030101010101" pitchFamily="2" charset="-122"/>
              </a:rPr>
              <a:t>知识可知，预期损失可以表述为：</a:t>
            </a:r>
            <a:r>
              <a:rPr lang="en-US" altLang="zh-CN" sz="2800" dirty="0" smtClean="0">
                <a:latin typeface="Times New Roman" panose="02020603050405020304" pitchFamily="18" charset="0"/>
                <a:ea typeface="宋体" panose="02010600030101010101" pitchFamily="2" charset="-122"/>
              </a:rPr>
              <a:t>        </a:t>
            </a:r>
          </a:p>
          <a:p>
            <a:pPr indent="457200">
              <a:lnSpc>
                <a:spcPct val="170000"/>
              </a:lnSpc>
            </a:pPr>
            <a:r>
              <a:rPr lang="en-US" altLang="zh-CN" sz="2800" dirty="0" smtClean="0">
                <a:latin typeface="Times New Roman" panose="02020603050405020304" pitchFamily="18" charset="0"/>
                <a:ea typeface="宋体" panose="02010600030101010101" pitchFamily="2" charset="-122"/>
              </a:rPr>
              <a:t>                                                                                                                             </a:t>
            </a:r>
            <a:r>
              <a:rPr lang="zh-CN" altLang="en-US" sz="2800" dirty="0" smtClean="0">
                <a:latin typeface="Times New Roman" panose="02020603050405020304" pitchFamily="18" charset="0"/>
                <a:ea typeface="宋体" panose="02010600030101010101" pitchFamily="2" charset="-122"/>
              </a:rPr>
              <a:t>（</a:t>
            </a:r>
            <a:r>
              <a:rPr lang="en-US" altLang="zh-CN" sz="2800" dirty="0" smtClean="0">
                <a:latin typeface="Times New Roman" panose="02020603050405020304" pitchFamily="18" charset="0"/>
                <a:ea typeface="宋体" panose="02010600030101010101" pitchFamily="2" charset="-122"/>
              </a:rPr>
              <a:t>6-23</a:t>
            </a:r>
            <a:r>
              <a:rPr lang="zh-CN" altLang="en-US" sz="2800" dirty="0" smtClean="0">
                <a:latin typeface="Times New Roman" panose="02020603050405020304" pitchFamily="18" charset="0"/>
                <a:ea typeface="宋体" panose="02010600030101010101" pitchFamily="2" charset="-122"/>
              </a:rPr>
              <a:t>）</a:t>
            </a:r>
            <a:endParaRPr lang="zh-CN" altLang="zh-CN" sz="2800" dirty="0">
              <a:latin typeface="Times New Roman" panose="02020603050405020304" pitchFamily="18" charset="0"/>
              <a:ea typeface="宋体" panose="02010600030101010101" pitchFamily="2" charset="-122"/>
            </a:endParaRPr>
          </a:p>
          <a:p>
            <a:pPr indent="457200">
              <a:lnSpc>
                <a:spcPct val="150000"/>
              </a:lnSpc>
            </a:pPr>
            <a:r>
              <a:rPr lang="zh-CN" altLang="en-US" sz="2800" dirty="0">
                <a:latin typeface="Times New Roman" panose="02020603050405020304" pitchFamily="18" charset="0"/>
                <a:ea typeface="宋体" panose="02010600030101010101" pitchFamily="2" charset="-122"/>
              </a:rPr>
              <a:t>其中，记 </a:t>
            </a:r>
            <a:r>
              <a:rPr lang="zh-CN" altLang="en-US" sz="2800" dirty="0" smtClean="0">
                <a:latin typeface="Times New Roman" panose="02020603050405020304" pitchFamily="18" charset="0"/>
                <a:ea typeface="宋体" panose="02010600030101010101" pitchFamily="2" charset="-122"/>
              </a:rPr>
              <a:t>         为</a:t>
            </a:r>
            <a:r>
              <a:rPr lang="zh-CN" altLang="en-US" sz="2800" dirty="0">
                <a:latin typeface="Times New Roman" panose="02020603050405020304" pitchFamily="18" charset="0"/>
                <a:ea typeface="宋体" panose="02010600030101010101" pitchFamily="2" charset="-122"/>
              </a:rPr>
              <a:t>标准正态分布的概率密度函数，并且满足：</a:t>
            </a:r>
            <a:r>
              <a:rPr lang="en-US" altLang="zh-CN" sz="2800" dirty="0" smtClean="0">
                <a:latin typeface="Times New Roman" panose="02020603050405020304" pitchFamily="18" charset="0"/>
                <a:ea typeface="宋体" panose="02010600030101010101" pitchFamily="2" charset="-122"/>
              </a:rPr>
              <a:t>     </a:t>
            </a:r>
          </a:p>
          <a:p>
            <a:pPr indent="457200">
              <a:lnSpc>
                <a:spcPct val="150000"/>
              </a:lnSpc>
            </a:pPr>
            <a:r>
              <a:rPr lang="en-US" altLang="zh-CN" sz="2800" dirty="0" smtClean="0">
                <a:latin typeface="Times New Roman" panose="02020603050405020304" pitchFamily="18" charset="0"/>
                <a:ea typeface="宋体" panose="02010600030101010101" pitchFamily="2" charset="-122"/>
              </a:rPr>
              <a:t>                                                                                                                           </a:t>
            </a:r>
            <a:endParaRPr lang="zh-CN" altLang="zh-CN" sz="2800" dirty="0">
              <a:latin typeface="Times New Roman" panose="02020603050405020304" pitchFamily="18" charset="0"/>
              <a:ea typeface="宋体" panose="02010600030101010101" pitchFamily="2" charset="-122"/>
            </a:endParaRPr>
          </a:p>
          <a:p>
            <a:pPr indent="457200">
              <a:lnSpc>
                <a:spcPct val="150000"/>
              </a:lnSpc>
            </a:pPr>
            <a:r>
              <a:rPr lang="en-US" altLang="zh-CN" sz="2800" dirty="0" smtClean="0">
                <a:latin typeface="Times New Roman" panose="02020603050405020304" pitchFamily="18" charset="0"/>
                <a:ea typeface="宋体" panose="02010600030101010101" pitchFamily="2" charset="-122"/>
              </a:rPr>
              <a:t>                                                                                                                             </a:t>
            </a:r>
            <a:r>
              <a:rPr lang="zh-CN" altLang="zh-CN" sz="2800" dirty="0" smtClean="0">
                <a:latin typeface="Times New Roman" panose="02020603050405020304" pitchFamily="18" charset="0"/>
                <a:ea typeface="宋体" panose="02010600030101010101" pitchFamily="2" charset="-122"/>
              </a:rPr>
              <a:t>（</a:t>
            </a:r>
            <a:r>
              <a:rPr lang="en-US" altLang="zh-CN" sz="2800" dirty="0" smtClean="0">
                <a:latin typeface="Times New Roman" panose="02020603050405020304" pitchFamily="18" charset="0"/>
                <a:ea typeface="宋体" panose="02010600030101010101" pitchFamily="2" charset="-122"/>
              </a:rPr>
              <a:t>6-24</a:t>
            </a:r>
            <a:r>
              <a:rPr lang="zh-CN" altLang="zh-CN" sz="2800" dirty="0" smtClean="0">
                <a:latin typeface="Times New Roman" panose="02020603050405020304" pitchFamily="18" charset="0"/>
                <a:ea typeface="宋体" panose="02010600030101010101" pitchFamily="2" charset="-122"/>
              </a:rPr>
              <a:t>）</a:t>
            </a:r>
            <a:endParaRPr lang="zh-CN" altLang="zh-CN" sz="28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3486273161"/>
              </p:ext>
            </p:extLst>
          </p:nvPr>
        </p:nvGraphicFramePr>
        <p:xfrm>
          <a:off x="3802063" y="3284538"/>
          <a:ext cx="4606925" cy="865187"/>
        </p:xfrm>
        <a:graphic>
          <a:graphicData uri="http://schemas.openxmlformats.org/presentationml/2006/ole">
            <mc:AlternateContent xmlns:mc="http://schemas.openxmlformats.org/markup-compatibility/2006">
              <mc:Choice xmlns:v="urn:schemas-microsoft-com:vml" Requires="v">
                <p:oleObj spid="_x0000_s18668" name="Equation" r:id="rId3" imgW="2438280" imgH="457200" progId="Equation.DSMT4">
                  <p:embed/>
                </p:oleObj>
              </mc:Choice>
              <mc:Fallback>
                <p:oleObj name="Equation" r:id="rId3" imgW="2438280" imgH="457200" progId="Equation.DSMT4">
                  <p:embed/>
                  <p:pic>
                    <p:nvPicPr>
                      <p:cNvPr id="0" name=""/>
                      <p:cNvPicPr/>
                      <p:nvPr/>
                    </p:nvPicPr>
                    <p:blipFill>
                      <a:blip r:embed="rId4"/>
                      <a:stretch>
                        <a:fillRect/>
                      </a:stretch>
                    </p:blipFill>
                    <p:spPr>
                      <a:xfrm>
                        <a:off x="3802063" y="3284538"/>
                        <a:ext cx="4606925" cy="865187"/>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766431785"/>
              </p:ext>
            </p:extLst>
          </p:nvPr>
        </p:nvGraphicFramePr>
        <p:xfrm>
          <a:off x="2061171" y="4149080"/>
          <a:ext cx="680475" cy="504056"/>
        </p:xfrm>
        <a:graphic>
          <a:graphicData uri="http://schemas.openxmlformats.org/presentationml/2006/ole">
            <mc:AlternateContent xmlns:mc="http://schemas.openxmlformats.org/markup-compatibility/2006">
              <mc:Choice xmlns:v="urn:schemas-microsoft-com:vml" Requires="v">
                <p:oleObj spid="_x0000_s18669" name="Equation" r:id="rId5" imgW="342720" imgH="253800" progId="Equation.DSMT4">
                  <p:embed/>
                </p:oleObj>
              </mc:Choice>
              <mc:Fallback>
                <p:oleObj name="Equation" r:id="rId5" imgW="342720" imgH="253800" progId="Equation.DSMT4">
                  <p:embed/>
                  <p:pic>
                    <p:nvPicPr>
                      <p:cNvPr id="0" name=""/>
                      <p:cNvPicPr/>
                      <p:nvPr/>
                    </p:nvPicPr>
                    <p:blipFill>
                      <a:blip r:embed="rId6"/>
                      <a:stretch>
                        <a:fillRect/>
                      </a:stretch>
                    </p:blipFill>
                    <p:spPr>
                      <a:xfrm>
                        <a:off x="2061171" y="4149080"/>
                        <a:ext cx="680475" cy="504056"/>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273756688"/>
              </p:ext>
            </p:extLst>
          </p:nvPr>
        </p:nvGraphicFramePr>
        <p:xfrm>
          <a:off x="4859338" y="4724400"/>
          <a:ext cx="2438400" cy="1368425"/>
        </p:xfrm>
        <a:graphic>
          <a:graphicData uri="http://schemas.openxmlformats.org/presentationml/2006/ole">
            <mc:AlternateContent xmlns:mc="http://schemas.openxmlformats.org/markup-compatibility/2006">
              <mc:Choice xmlns:v="urn:schemas-microsoft-com:vml" Requires="v">
                <p:oleObj spid="_x0000_s18670" name="Equation" r:id="rId7" imgW="1244520" imgH="698400" progId="Equation.DSMT4">
                  <p:embed/>
                </p:oleObj>
              </mc:Choice>
              <mc:Fallback>
                <p:oleObj name="Equation" r:id="rId7" imgW="1244520" imgH="698400" progId="Equation.DSMT4">
                  <p:embed/>
                  <p:pic>
                    <p:nvPicPr>
                      <p:cNvPr id="0" name=""/>
                      <p:cNvPicPr/>
                      <p:nvPr/>
                    </p:nvPicPr>
                    <p:blipFill>
                      <a:blip r:embed="rId8"/>
                      <a:stretch>
                        <a:fillRect/>
                      </a:stretch>
                    </p:blipFill>
                    <p:spPr>
                      <a:xfrm>
                        <a:off x="4859338" y="4724400"/>
                        <a:ext cx="2438400" cy="1368425"/>
                      </a:xfrm>
                      <a:prstGeom prst="rect">
                        <a:avLst/>
                      </a:prstGeom>
                    </p:spPr>
                  </p:pic>
                </p:oleObj>
              </mc:Fallback>
            </mc:AlternateContent>
          </a:graphicData>
        </a:graphic>
      </p:graphicFrame>
    </p:spTree>
    <p:extLst>
      <p:ext uri="{BB962C8B-B14F-4D97-AF65-F5344CB8AC3E}">
        <p14:creationId xmlns:p14="http://schemas.microsoft.com/office/powerpoint/2010/main" val="1071671685"/>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127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一、套期保值界定</a:t>
            </a:r>
            <a:endParaRPr kumimoji="0" lang="en-US" altLang="zh-CN" sz="54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1032120"/>
            <a:ext cx="11449272" cy="520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zh-CN" altLang="en-US" sz="2400" dirty="0" smtClean="0">
                <a:latin typeface="Times New Roman" panose="02020603050405020304" pitchFamily="18" charset="0"/>
                <a:ea typeface="宋体" panose="02010600030101010101" pitchFamily="2" charset="-122"/>
              </a:rPr>
              <a:t>结合                                     ，</a:t>
            </a:r>
            <a:r>
              <a:rPr lang="zh-CN" altLang="zh-CN" sz="2400" dirty="0" smtClean="0">
                <a:latin typeface="Times New Roman" panose="02020603050405020304" pitchFamily="18" charset="0"/>
                <a:ea typeface="宋体" panose="02010600030101010101" pitchFamily="2" charset="-122"/>
              </a:rPr>
              <a:t>可</a:t>
            </a:r>
            <a:r>
              <a:rPr lang="zh-CN" altLang="zh-CN" sz="2400" dirty="0">
                <a:latin typeface="Times New Roman" panose="02020603050405020304" pitchFamily="18" charset="0"/>
                <a:ea typeface="宋体" panose="02010600030101010101" pitchFamily="2" charset="-122"/>
              </a:rPr>
              <a:t>得套期保值资产组合的</a:t>
            </a:r>
            <a:r>
              <a:rPr lang="en-US" altLang="zh-CN" sz="2400" dirty="0">
                <a:latin typeface="Times New Roman" panose="02020603050405020304" pitchFamily="18" charset="0"/>
                <a:ea typeface="宋体" panose="02010600030101010101" pitchFamily="2" charset="-122"/>
              </a:rPr>
              <a:t>ES</a:t>
            </a:r>
            <a:r>
              <a:rPr lang="zh-CN" altLang="zh-CN" sz="2400" dirty="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r>
              <a:rPr lang="en-US" altLang="zh-CN" sz="2400" dirty="0" smtClean="0">
                <a:latin typeface="Times New Roman" panose="02020603050405020304" pitchFamily="18" charset="0"/>
                <a:ea typeface="宋体" panose="02010600030101010101" pitchFamily="2" charset="-122"/>
              </a:rPr>
              <a:t>                                                                                                                              </a:t>
            </a:r>
            <a:r>
              <a:rPr lang="zh-CN" altLang="en-US"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6-25</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r>
              <a:rPr lang="zh-CN" altLang="en-US" sz="2400" dirty="0">
                <a:latin typeface="Times New Roman" panose="02020603050405020304" pitchFamily="18" charset="0"/>
                <a:ea typeface="宋体" panose="02010600030101010101" pitchFamily="2" charset="-122"/>
              </a:rPr>
              <a:t>根据上式可以看出，套期保值资产组合的</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具有以下特征：</a:t>
            </a:r>
          </a:p>
          <a:p>
            <a:pPr indent="457200">
              <a:lnSpc>
                <a:spcPct val="170000"/>
              </a:lnSpc>
            </a:pPr>
            <a:r>
              <a:rPr lang="zh-CN" altLang="en-US"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1</a:t>
            </a:r>
            <a:r>
              <a:rPr lang="zh-CN" altLang="en-US" sz="2400" dirty="0">
                <a:latin typeface="Times New Roman" panose="02020603050405020304" pitchFamily="18" charset="0"/>
                <a:ea typeface="宋体" panose="02010600030101010101" pitchFamily="2" charset="-122"/>
              </a:rPr>
              <a:t>） </a:t>
            </a:r>
            <a:r>
              <a:rPr lang="zh-CN" altLang="en-US" sz="2400" dirty="0" smtClean="0">
                <a:latin typeface="Times New Roman" panose="02020603050405020304" pitchFamily="18" charset="0"/>
                <a:ea typeface="宋体" panose="02010600030101010101" pitchFamily="2" charset="-122"/>
              </a:rPr>
              <a:t>              越</a:t>
            </a:r>
            <a:r>
              <a:rPr lang="zh-CN" altLang="en-US" sz="2400" dirty="0">
                <a:latin typeface="Times New Roman" panose="02020603050405020304" pitchFamily="18" charset="0"/>
                <a:ea typeface="宋体" panose="02010600030101010101" pitchFamily="2" charset="-122"/>
              </a:rPr>
              <a:t>大，</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越大；</a:t>
            </a:r>
          </a:p>
          <a:p>
            <a:pPr indent="457200">
              <a:lnSpc>
                <a:spcPct val="170000"/>
              </a:lnSpc>
            </a:pPr>
            <a:r>
              <a:rPr lang="zh-CN" altLang="en-US"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2</a:t>
            </a:r>
            <a:r>
              <a:rPr lang="zh-CN" altLang="en-US" sz="2400" dirty="0">
                <a:latin typeface="Times New Roman" panose="02020603050405020304" pitchFamily="18" charset="0"/>
                <a:ea typeface="宋体" panose="02010600030101010101" pitchFamily="2" charset="-122"/>
              </a:rPr>
              <a:t>）</a:t>
            </a:r>
            <a:r>
              <a:rPr lang="zh-CN" altLang="en-US" sz="2400" dirty="0" smtClean="0">
                <a:latin typeface="Times New Roman" panose="02020603050405020304" pitchFamily="18" charset="0"/>
                <a:ea typeface="宋体" panose="02010600030101010101" pitchFamily="2" charset="-122"/>
              </a:rPr>
              <a:t>未来现货</a:t>
            </a:r>
            <a:r>
              <a:rPr lang="zh-CN" altLang="en-US" sz="2400" dirty="0">
                <a:latin typeface="Times New Roman" panose="02020603050405020304" pitchFamily="18" charset="0"/>
                <a:ea typeface="宋体" panose="02010600030101010101" pitchFamily="2" charset="-122"/>
              </a:rPr>
              <a:t>价格越高</a:t>
            </a:r>
            <a:r>
              <a:rPr lang="zh-CN" altLang="en-US" sz="2400" dirty="0" smtClean="0">
                <a:latin typeface="Times New Roman" panose="02020603050405020304" pitchFamily="18" charset="0"/>
                <a:ea typeface="宋体" panose="02010600030101010101" pitchFamily="2" charset="-122"/>
              </a:rPr>
              <a:t>，             越</a:t>
            </a:r>
            <a:r>
              <a:rPr lang="zh-CN" altLang="en-US" sz="2400" dirty="0">
                <a:latin typeface="Times New Roman" panose="02020603050405020304" pitchFamily="18" charset="0"/>
                <a:ea typeface="宋体" panose="02010600030101010101" pitchFamily="2" charset="-122"/>
              </a:rPr>
              <a:t>大，</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越小；</a:t>
            </a:r>
          </a:p>
          <a:p>
            <a:pPr indent="457200">
              <a:lnSpc>
                <a:spcPct val="170000"/>
              </a:lnSpc>
            </a:pPr>
            <a:r>
              <a:rPr lang="zh-CN" altLang="en-US"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3</a:t>
            </a:r>
            <a:r>
              <a:rPr lang="zh-CN" altLang="en-US" sz="2400" dirty="0">
                <a:latin typeface="Times New Roman" panose="02020603050405020304" pitchFamily="18" charset="0"/>
                <a:ea typeface="宋体" panose="02010600030101010101" pitchFamily="2" charset="-122"/>
              </a:rPr>
              <a:t>）</a:t>
            </a:r>
            <a:r>
              <a:rPr lang="zh-CN" altLang="en-US" sz="2400" dirty="0" smtClean="0">
                <a:latin typeface="Times New Roman" panose="02020603050405020304" pitchFamily="18" charset="0"/>
                <a:ea typeface="宋体" panose="02010600030101010101" pitchFamily="2" charset="-122"/>
              </a:rPr>
              <a:t>因为             ，</a:t>
            </a:r>
            <a:r>
              <a:rPr lang="zh-CN" altLang="en-US" sz="2400" dirty="0">
                <a:latin typeface="Times New Roman" panose="02020603050405020304" pitchFamily="18" charset="0"/>
                <a:ea typeface="宋体" panose="02010600030101010101" pitchFamily="2" charset="-122"/>
              </a:rPr>
              <a:t>故此，置信水平越高，套期保值者越厌恶风险， </a:t>
            </a:r>
            <a:r>
              <a:rPr lang="zh-CN" altLang="en-US" sz="2400" dirty="0" smtClean="0">
                <a:latin typeface="Times New Roman" panose="02020603050405020304" pitchFamily="18" charset="0"/>
                <a:ea typeface="宋体" panose="02010600030101010101" pitchFamily="2" charset="-122"/>
              </a:rPr>
              <a:t>   值</a:t>
            </a:r>
            <a:r>
              <a:rPr lang="zh-CN" altLang="en-US" sz="2400" dirty="0">
                <a:latin typeface="Times New Roman" panose="02020603050405020304" pitchFamily="18" charset="0"/>
                <a:ea typeface="宋体" panose="02010600030101010101" pitchFamily="2" charset="-122"/>
              </a:rPr>
              <a:t>越大，</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越大。</a:t>
            </a: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954218554"/>
              </p:ext>
            </p:extLst>
          </p:nvPr>
        </p:nvGraphicFramePr>
        <p:xfrm>
          <a:off x="1629123" y="1219795"/>
          <a:ext cx="2879725" cy="481013"/>
        </p:xfrm>
        <a:graphic>
          <a:graphicData uri="http://schemas.openxmlformats.org/presentationml/2006/ole">
            <mc:AlternateContent xmlns:mc="http://schemas.openxmlformats.org/markup-compatibility/2006">
              <mc:Choice xmlns:v="urn:schemas-microsoft-com:vml" Requires="v">
                <p:oleObj spid="_x0000_s19926" name="Equation" r:id="rId4" imgW="1523880" imgH="253800" progId="Equation.DSMT4">
                  <p:embed/>
                </p:oleObj>
              </mc:Choice>
              <mc:Fallback>
                <p:oleObj name="Equation" r:id="rId4" imgW="1523880" imgH="253800" progId="Equation.DSMT4">
                  <p:embed/>
                  <p:pic>
                    <p:nvPicPr>
                      <p:cNvPr id="0" name=""/>
                      <p:cNvPicPr/>
                      <p:nvPr/>
                    </p:nvPicPr>
                    <p:blipFill>
                      <a:blip r:embed="rId5"/>
                      <a:stretch>
                        <a:fillRect/>
                      </a:stretch>
                    </p:blipFill>
                    <p:spPr>
                      <a:xfrm>
                        <a:off x="1629123" y="1219795"/>
                        <a:ext cx="2879725" cy="481013"/>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065341665"/>
              </p:ext>
            </p:extLst>
          </p:nvPr>
        </p:nvGraphicFramePr>
        <p:xfrm>
          <a:off x="1065213" y="1844675"/>
          <a:ext cx="5246687" cy="504825"/>
        </p:xfrm>
        <a:graphic>
          <a:graphicData uri="http://schemas.openxmlformats.org/presentationml/2006/ole">
            <mc:AlternateContent xmlns:mc="http://schemas.openxmlformats.org/markup-compatibility/2006">
              <mc:Choice xmlns:v="urn:schemas-microsoft-com:vml" Requires="v">
                <p:oleObj spid="_x0000_s19927" name="Equation" r:id="rId6" imgW="2641320" imgH="253800" progId="Equation.DSMT4">
                  <p:embed/>
                </p:oleObj>
              </mc:Choice>
              <mc:Fallback>
                <p:oleObj name="Equation" r:id="rId6" imgW="2641320" imgH="253800" progId="Equation.DSMT4">
                  <p:embed/>
                  <p:pic>
                    <p:nvPicPr>
                      <p:cNvPr id="0" name=""/>
                      <p:cNvPicPr/>
                      <p:nvPr/>
                    </p:nvPicPr>
                    <p:blipFill>
                      <a:blip r:embed="rId7"/>
                      <a:stretch>
                        <a:fillRect/>
                      </a:stretch>
                    </p:blipFill>
                    <p:spPr>
                      <a:xfrm>
                        <a:off x="1065213" y="1844675"/>
                        <a:ext cx="5246687" cy="504825"/>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814423104"/>
              </p:ext>
            </p:extLst>
          </p:nvPr>
        </p:nvGraphicFramePr>
        <p:xfrm>
          <a:off x="1773139" y="3284984"/>
          <a:ext cx="1086294" cy="485974"/>
        </p:xfrm>
        <a:graphic>
          <a:graphicData uri="http://schemas.openxmlformats.org/presentationml/2006/ole">
            <mc:AlternateContent xmlns:mc="http://schemas.openxmlformats.org/markup-compatibility/2006">
              <mc:Choice xmlns:v="urn:schemas-microsoft-com:vml" Requires="v">
                <p:oleObj spid="_x0000_s19928" name="Equation" r:id="rId8" imgW="482400" imgH="215640" progId="Equation.DSMT4">
                  <p:embed/>
                </p:oleObj>
              </mc:Choice>
              <mc:Fallback>
                <p:oleObj name="Equation" r:id="rId8" imgW="482400" imgH="215640" progId="Equation.DSMT4">
                  <p:embed/>
                  <p:pic>
                    <p:nvPicPr>
                      <p:cNvPr id="0" name=""/>
                      <p:cNvPicPr/>
                      <p:nvPr/>
                    </p:nvPicPr>
                    <p:blipFill>
                      <a:blip r:embed="rId9"/>
                      <a:stretch>
                        <a:fillRect/>
                      </a:stretch>
                    </p:blipFill>
                    <p:spPr>
                      <a:xfrm>
                        <a:off x="1773139" y="3284984"/>
                        <a:ext cx="1086294" cy="485974"/>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0091795"/>
              </p:ext>
            </p:extLst>
          </p:nvPr>
        </p:nvGraphicFramePr>
        <p:xfrm>
          <a:off x="4581451" y="4005064"/>
          <a:ext cx="864096" cy="459051"/>
        </p:xfrm>
        <a:graphic>
          <a:graphicData uri="http://schemas.openxmlformats.org/presentationml/2006/ole">
            <mc:AlternateContent xmlns:mc="http://schemas.openxmlformats.org/markup-compatibility/2006">
              <mc:Choice xmlns:v="urn:schemas-microsoft-com:vml" Requires="v">
                <p:oleObj spid="_x0000_s19929" name="Equation" r:id="rId10" imgW="406080" imgH="215640" progId="Equation.DSMT4">
                  <p:embed/>
                </p:oleObj>
              </mc:Choice>
              <mc:Fallback>
                <p:oleObj name="Equation" r:id="rId10" imgW="406080" imgH="215640" progId="Equation.DSMT4">
                  <p:embed/>
                  <p:pic>
                    <p:nvPicPr>
                      <p:cNvPr id="0" name=""/>
                      <p:cNvPicPr/>
                      <p:nvPr/>
                    </p:nvPicPr>
                    <p:blipFill>
                      <a:blip r:embed="rId11"/>
                      <a:stretch>
                        <a:fillRect/>
                      </a:stretch>
                    </p:blipFill>
                    <p:spPr>
                      <a:xfrm>
                        <a:off x="4581451" y="4005064"/>
                        <a:ext cx="864096" cy="459051"/>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616946784"/>
              </p:ext>
            </p:extLst>
          </p:nvPr>
        </p:nvGraphicFramePr>
        <p:xfrm>
          <a:off x="2421211" y="4653136"/>
          <a:ext cx="936104" cy="516471"/>
        </p:xfrm>
        <a:graphic>
          <a:graphicData uri="http://schemas.openxmlformats.org/presentationml/2006/ole">
            <mc:AlternateContent xmlns:mc="http://schemas.openxmlformats.org/markup-compatibility/2006">
              <mc:Choice xmlns:v="urn:schemas-microsoft-com:vml" Requires="v">
                <p:oleObj spid="_x0000_s19930" name="Equation" r:id="rId12" imgW="368280" imgH="203040" progId="Equation.DSMT4">
                  <p:embed/>
                </p:oleObj>
              </mc:Choice>
              <mc:Fallback>
                <p:oleObj name="Equation" r:id="rId12" imgW="368280" imgH="203040" progId="Equation.DSMT4">
                  <p:embed/>
                  <p:pic>
                    <p:nvPicPr>
                      <p:cNvPr id="0" name=""/>
                      <p:cNvPicPr/>
                      <p:nvPr/>
                    </p:nvPicPr>
                    <p:blipFill>
                      <a:blip r:embed="rId13"/>
                      <a:stretch>
                        <a:fillRect/>
                      </a:stretch>
                    </p:blipFill>
                    <p:spPr>
                      <a:xfrm>
                        <a:off x="2421211" y="4653136"/>
                        <a:ext cx="936104" cy="516471"/>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36215213"/>
              </p:ext>
            </p:extLst>
          </p:nvPr>
        </p:nvGraphicFramePr>
        <p:xfrm>
          <a:off x="9982051" y="4647265"/>
          <a:ext cx="382445" cy="509927"/>
        </p:xfrm>
        <a:graphic>
          <a:graphicData uri="http://schemas.openxmlformats.org/presentationml/2006/ole">
            <mc:AlternateContent xmlns:mc="http://schemas.openxmlformats.org/markup-compatibility/2006">
              <mc:Choice xmlns:v="urn:schemas-microsoft-com:vml" Requires="v">
                <p:oleObj spid="_x0000_s19931" name="Equation" r:id="rId14" imgW="152280" imgH="203040" progId="Equation.DSMT4">
                  <p:embed/>
                </p:oleObj>
              </mc:Choice>
              <mc:Fallback>
                <p:oleObj name="Equation" r:id="rId14" imgW="152280" imgH="203040" progId="Equation.DSMT4">
                  <p:embed/>
                  <p:pic>
                    <p:nvPicPr>
                      <p:cNvPr id="0" name=""/>
                      <p:cNvPicPr/>
                      <p:nvPr/>
                    </p:nvPicPr>
                    <p:blipFill>
                      <a:blip r:embed="rId15"/>
                      <a:stretch>
                        <a:fillRect/>
                      </a:stretch>
                    </p:blipFill>
                    <p:spPr>
                      <a:xfrm>
                        <a:off x="9982051" y="4647265"/>
                        <a:ext cx="382445" cy="509927"/>
                      </a:xfrm>
                      <a:prstGeom prst="rect">
                        <a:avLst/>
                      </a:prstGeom>
                    </p:spPr>
                  </p:pic>
                </p:oleObj>
              </mc:Fallback>
            </mc:AlternateContent>
          </a:graphicData>
        </a:graphic>
      </p:graphicFrame>
    </p:spTree>
    <p:extLst>
      <p:ext uri="{BB962C8B-B14F-4D97-AF65-F5344CB8AC3E}">
        <p14:creationId xmlns:p14="http://schemas.microsoft.com/office/powerpoint/2010/main" val="2001391168"/>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62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en-US" altLang="zh-CN" sz="4200" b="1" dirty="0" smtClean="0">
                <a:latin typeface="Times New Roman" panose="02020603050405020304" pitchFamily="18" charset="0"/>
                <a:ea typeface="宋体" panose="02010600030101010101" pitchFamily="2" charset="-122"/>
              </a:rPr>
              <a:t>2. </a:t>
            </a:r>
            <a:r>
              <a:rPr lang="zh-CN" altLang="en-US" sz="4200" b="1" dirty="0" smtClean="0">
                <a:latin typeface="Times New Roman" panose="02020603050405020304" pitchFamily="18" charset="0"/>
                <a:ea typeface="宋体" panose="02010600030101010101" pitchFamily="2" charset="-122"/>
              </a:rPr>
              <a:t>基于</a:t>
            </a:r>
            <a:r>
              <a:rPr lang="en-US" altLang="zh-CN" sz="4200" b="1" dirty="0">
                <a:latin typeface="Times New Roman" panose="02020603050405020304" pitchFamily="18" charset="0"/>
                <a:ea typeface="宋体" panose="02010600030101010101" pitchFamily="2" charset="-122"/>
              </a:rPr>
              <a:t>ES</a:t>
            </a:r>
            <a:r>
              <a:rPr lang="zh-CN" altLang="en-US" sz="4200" b="1" dirty="0">
                <a:latin typeface="Times New Roman" panose="02020603050405020304" pitchFamily="18" charset="0"/>
                <a:ea typeface="宋体" panose="02010600030101010101" pitchFamily="2" charset="-122"/>
              </a:rPr>
              <a:t>模型的最优套期保值</a:t>
            </a:r>
            <a:r>
              <a:rPr lang="zh-CN" altLang="en-US" sz="4200" b="1" dirty="0" smtClean="0">
                <a:latin typeface="Times New Roman" panose="02020603050405020304" pitchFamily="18" charset="0"/>
                <a:ea typeface="宋体" panose="02010600030101010101" pitchFamily="2" charset="-122"/>
              </a:rPr>
              <a:t>比率</a:t>
            </a:r>
            <a:endParaRPr lang="en-US" altLang="zh-CN" sz="4200" b="1" dirty="0" smtClean="0">
              <a:latin typeface="Times New Roman" panose="02020603050405020304" pitchFamily="18" charset="0"/>
              <a:ea typeface="宋体" panose="02010600030101010101" pitchFamily="2" charset="-122"/>
            </a:endParaRPr>
          </a:p>
          <a:p>
            <a:pPr indent="457200">
              <a:lnSpc>
                <a:spcPct val="170000"/>
              </a:lnSpc>
            </a:pPr>
            <a:r>
              <a:rPr lang="zh-CN" altLang="en-US" sz="3500" dirty="0">
                <a:latin typeface="Times New Roman" panose="02020603050405020304" pitchFamily="18" charset="0"/>
                <a:ea typeface="宋体" panose="02010600030101010101" pitchFamily="2" charset="-122"/>
              </a:rPr>
              <a:t>为得到 </a:t>
            </a:r>
            <a:r>
              <a:rPr lang="en-US" altLang="zh-CN" sz="3500" dirty="0">
                <a:latin typeface="Times New Roman" panose="02020603050405020304" pitchFamily="18" charset="0"/>
                <a:ea typeface="宋体" panose="02010600030101010101" pitchFamily="2" charset="-122"/>
              </a:rPr>
              <a:t>ES</a:t>
            </a:r>
            <a:r>
              <a:rPr lang="zh-CN" altLang="en-US" sz="3500" dirty="0">
                <a:latin typeface="Times New Roman" panose="02020603050405020304" pitchFamily="18" charset="0"/>
                <a:ea typeface="宋体" panose="02010600030101010101" pitchFamily="2" charset="-122"/>
              </a:rPr>
              <a:t>模型的最优套期保值比率，令</a:t>
            </a:r>
            <a:r>
              <a:rPr lang="zh-CN" altLang="en-US" sz="3500" dirty="0" smtClean="0">
                <a:latin typeface="Times New Roman" panose="02020603050405020304" pitchFamily="18" charset="0"/>
                <a:ea typeface="宋体" panose="02010600030101010101" pitchFamily="2" charset="-122"/>
              </a:rPr>
              <a:t>（</a:t>
            </a:r>
            <a:r>
              <a:rPr lang="en-US" altLang="zh-CN" sz="3500" dirty="0" smtClean="0">
                <a:latin typeface="Times New Roman" panose="02020603050405020304" pitchFamily="18" charset="0"/>
                <a:ea typeface="宋体" panose="02010600030101010101" pitchFamily="2" charset="-122"/>
              </a:rPr>
              <a:t>6-26</a:t>
            </a:r>
            <a:r>
              <a:rPr lang="zh-CN" altLang="en-US" sz="3500" dirty="0">
                <a:latin typeface="Times New Roman" panose="02020603050405020304" pitchFamily="18" charset="0"/>
                <a:ea typeface="宋体" panose="02010600030101010101" pitchFamily="2" charset="-122"/>
              </a:rPr>
              <a:t>）式对 的一阶导数等于</a:t>
            </a:r>
            <a:r>
              <a:rPr lang="en-US" altLang="zh-CN" sz="3500" dirty="0">
                <a:latin typeface="Times New Roman" panose="02020603050405020304" pitchFamily="18" charset="0"/>
                <a:ea typeface="宋体" panose="02010600030101010101" pitchFamily="2" charset="-122"/>
              </a:rPr>
              <a:t>0</a:t>
            </a:r>
            <a:r>
              <a:rPr lang="zh-CN" altLang="en-US" sz="3500" dirty="0">
                <a:latin typeface="Times New Roman" panose="02020603050405020304" pitchFamily="18" charset="0"/>
                <a:ea typeface="宋体" panose="02010600030101010101" pitchFamily="2" charset="-122"/>
              </a:rPr>
              <a:t>，则有：</a:t>
            </a:r>
            <a:r>
              <a:rPr lang="en-US" altLang="zh-CN" sz="3500" dirty="0" smtClean="0">
                <a:latin typeface="Times New Roman" panose="02020603050405020304" pitchFamily="18" charset="0"/>
                <a:ea typeface="宋体" panose="02010600030101010101" pitchFamily="2" charset="-122"/>
              </a:rPr>
              <a:t>  </a:t>
            </a:r>
          </a:p>
          <a:p>
            <a:pPr indent="457200">
              <a:lnSpc>
                <a:spcPct val="170000"/>
              </a:lnSpc>
            </a:pPr>
            <a:r>
              <a:rPr lang="en-US" altLang="zh-CN" sz="3500" dirty="0" smtClean="0">
                <a:latin typeface="Times New Roman" panose="02020603050405020304" pitchFamily="18" charset="0"/>
                <a:ea typeface="宋体" panose="02010600030101010101" pitchFamily="2" charset="-122"/>
              </a:rPr>
              <a:t>                                                                                                                                           </a:t>
            </a:r>
            <a:r>
              <a:rPr lang="zh-CN" altLang="en-US" sz="3500" dirty="0" smtClean="0">
                <a:latin typeface="Times New Roman" panose="02020603050405020304" pitchFamily="18" charset="0"/>
                <a:ea typeface="宋体" panose="02010600030101010101" pitchFamily="2" charset="-122"/>
              </a:rPr>
              <a:t>（</a:t>
            </a:r>
            <a:r>
              <a:rPr lang="en-US" altLang="zh-CN" sz="3500" dirty="0" smtClean="0">
                <a:latin typeface="Times New Roman" panose="02020603050405020304" pitchFamily="18" charset="0"/>
                <a:ea typeface="宋体" panose="02010600030101010101" pitchFamily="2" charset="-122"/>
              </a:rPr>
              <a:t>6-26</a:t>
            </a:r>
            <a:r>
              <a:rPr lang="zh-CN" altLang="en-US" sz="3500" dirty="0" smtClean="0">
                <a:latin typeface="Times New Roman" panose="02020603050405020304" pitchFamily="18" charset="0"/>
                <a:ea typeface="宋体" panose="02010600030101010101" pitchFamily="2" charset="-122"/>
              </a:rPr>
              <a:t>）</a:t>
            </a:r>
            <a:r>
              <a:rPr lang="en-US" altLang="zh-CN" sz="3500" dirty="0" smtClean="0">
                <a:latin typeface="Times New Roman" panose="02020603050405020304" pitchFamily="18" charset="0"/>
                <a:ea typeface="宋体" panose="02010600030101010101" pitchFamily="2" charset="-122"/>
              </a:rPr>
              <a:t>               </a:t>
            </a:r>
            <a:endParaRPr lang="en-US" altLang="zh-CN" sz="3500" dirty="0">
              <a:latin typeface="Times New Roman" panose="02020603050405020304" pitchFamily="18" charset="0"/>
              <a:ea typeface="宋体" panose="02010600030101010101" pitchFamily="2" charset="-122"/>
            </a:endParaRPr>
          </a:p>
          <a:p>
            <a:pPr indent="457200">
              <a:lnSpc>
                <a:spcPct val="170000"/>
              </a:lnSpc>
            </a:pPr>
            <a:r>
              <a:rPr lang="en-US" altLang="zh-CN" sz="3500" dirty="0" smtClean="0">
                <a:latin typeface="Times New Roman" panose="02020603050405020304" pitchFamily="18" charset="0"/>
                <a:ea typeface="宋体" panose="02010600030101010101" pitchFamily="2" charset="-122"/>
              </a:rPr>
              <a:t>                                                                                                                                           </a:t>
            </a:r>
            <a:r>
              <a:rPr lang="zh-CN" altLang="en-US" sz="3500" dirty="0" smtClean="0">
                <a:latin typeface="Times New Roman" panose="02020603050405020304" pitchFamily="18" charset="0"/>
                <a:ea typeface="宋体" panose="02010600030101010101" pitchFamily="2" charset="-122"/>
              </a:rPr>
              <a:t>（</a:t>
            </a:r>
            <a:r>
              <a:rPr lang="en-US" altLang="zh-CN" sz="3500" dirty="0" smtClean="0">
                <a:latin typeface="Times New Roman" panose="02020603050405020304" pitchFamily="18" charset="0"/>
                <a:ea typeface="宋体" panose="02010600030101010101" pitchFamily="2" charset="-122"/>
              </a:rPr>
              <a:t>6-27</a:t>
            </a:r>
            <a:r>
              <a:rPr lang="zh-CN" altLang="en-US" sz="3500" dirty="0" smtClean="0">
                <a:latin typeface="Times New Roman" panose="02020603050405020304" pitchFamily="18" charset="0"/>
                <a:ea typeface="宋体" panose="02010600030101010101" pitchFamily="2" charset="-122"/>
              </a:rPr>
              <a:t>）</a:t>
            </a:r>
            <a:endParaRPr lang="en-US" altLang="zh-CN" sz="3500" dirty="0" smtClean="0">
              <a:latin typeface="Times New Roman" panose="02020603050405020304" pitchFamily="18" charset="0"/>
              <a:ea typeface="宋体" panose="02010600030101010101" pitchFamily="2" charset="-122"/>
            </a:endParaRPr>
          </a:p>
          <a:p>
            <a:pPr indent="457200">
              <a:lnSpc>
                <a:spcPct val="170000"/>
              </a:lnSpc>
            </a:pPr>
            <a:endParaRPr lang="en-US" altLang="zh-CN" sz="3500" dirty="0"/>
          </a:p>
          <a:p>
            <a:pPr indent="457200">
              <a:lnSpc>
                <a:spcPct val="170000"/>
              </a:lnSpc>
            </a:pPr>
            <a:r>
              <a:rPr lang="zh-CN" altLang="zh-CN" sz="3500" dirty="0" smtClean="0"/>
              <a:t>求解</a:t>
            </a:r>
            <a:r>
              <a:rPr lang="zh-CN" altLang="zh-CN" sz="3500" dirty="0"/>
              <a:t>可得：</a:t>
            </a:r>
          </a:p>
          <a:p>
            <a:pPr indent="457200">
              <a:lnSpc>
                <a:spcPct val="170000"/>
              </a:lnSpc>
            </a:pPr>
            <a:r>
              <a:rPr lang="en-US" altLang="zh-CN" sz="3500" dirty="0" smtClean="0">
                <a:latin typeface="Times New Roman" panose="02020603050405020304" pitchFamily="18" charset="0"/>
                <a:ea typeface="宋体" panose="02010600030101010101" pitchFamily="2" charset="-122"/>
              </a:rPr>
              <a:t>                                                                                                                           </a:t>
            </a:r>
            <a:endParaRPr lang="zh-CN" altLang="zh-CN" sz="3500" dirty="0">
              <a:latin typeface="Times New Roman" panose="02020603050405020304" pitchFamily="18" charset="0"/>
              <a:ea typeface="宋体" panose="02010600030101010101" pitchFamily="2" charset="-122"/>
            </a:endParaRPr>
          </a:p>
          <a:p>
            <a:pPr indent="457200">
              <a:lnSpc>
                <a:spcPct val="150000"/>
              </a:lnSpc>
            </a:pPr>
            <a:r>
              <a:rPr lang="en-US" altLang="zh-CN" sz="3500" dirty="0" smtClean="0">
                <a:latin typeface="Times New Roman" panose="02020603050405020304" pitchFamily="18" charset="0"/>
                <a:ea typeface="宋体" panose="02010600030101010101" pitchFamily="2" charset="-122"/>
              </a:rPr>
              <a:t>                                                                                                                           </a:t>
            </a:r>
            <a:endParaRPr lang="zh-CN" altLang="zh-CN" sz="3500" dirty="0">
              <a:latin typeface="Times New Roman" panose="02020603050405020304" pitchFamily="18" charset="0"/>
              <a:ea typeface="宋体" panose="02010600030101010101" pitchFamily="2" charset="-122"/>
            </a:endParaRPr>
          </a:p>
          <a:p>
            <a:pPr indent="457200">
              <a:lnSpc>
                <a:spcPct val="150000"/>
              </a:lnSpc>
            </a:pPr>
            <a:r>
              <a:rPr lang="en-US" altLang="zh-CN" sz="3500" dirty="0" smtClean="0">
                <a:latin typeface="Times New Roman" panose="02020603050405020304" pitchFamily="18" charset="0"/>
                <a:ea typeface="宋体" panose="02010600030101010101" pitchFamily="2" charset="-122"/>
              </a:rPr>
              <a:t>                                                                                                                                           </a:t>
            </a:r>
            <a:r>
              <a:rPr lang="zh-CN" altLang="zh-CN" sz="3500" dirty="0" smtClean="0">
                <a:latin typeface="Times New Roman" panose="02020603050405020304" pitchFamily="18" charset="0"/>
                <a:ea typeface="宋体" panose="02010600030101010101" pitchFamily="2" charset="-122"/>
              </a:rPr>
              <a:t>（</a:t>
            </a:r>
            <a:r>
              <a:rPr lang="en-US" altLang="zh-CN" sz="3500" dirty="0" smtClean="0">
                <a:latin typeface="Times New Roman" panose="02020603050405020304" pitchFamily="18" charset="0"/>
                <a:ea typeface="宋体" panose="02010600030101010101" pitchFamily="2" charset="-122"/>
              </a:rPr>
              <a:t>6-28</a:t>
            </a:r>
            <a:r>
              <a:rPr lang="zh-CN" altLang="zh-CN" sz="3500" dirty="0" smtClean="0">
                <a:latin typeface="Times New Roman" panose="02020603050405020304" pitchFamily="18" charset="0"/>
                <a:ea typeface="宋体" panose="02010600030101010101" pitchFamily="2" charset="-122"/>
              </a:rPr>
              <a:t>）</a:t>
            </a:r>
            <a:endParaRPr lang="zh-CN" altLang="zh-CN" sz="35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2093196742"/>
              </p:ext>
            </p:extLst>
          </p:nvPr>
        </p:nvGraphicFramePr>
        <p:xfrm>
          <a:off x="4041775" y="1989138"/>
          <a:ext cx="4511675" cy="1778000"/>
        </p:xfrm>
        <a:graphic>
          <a:graphicData uri="http://schemas.openxmlformats.org/presentationml/2006/ole">
            <mc:AlternateContent xmlns:mc="http://schemas.openxmlformats.org/markup-compatibility/2006">
              <mc:Choice xmlns:v="urn:schemas-microsoft-com:vml" Requires="v">
                <p:oleObj spid="_x0000_s20640" name="Equation" r:id="rId3" imgW="2781000" imgH="1091880" progId="Equation.DSMT4">
                  <p:embed/>
                </p:oleObj>
              </mc:Choice>
              <mc:Fallback>
                <p:oleObj name="Equation" r:id="rId3" imgW="2781000" imgH="1091880" progId="Equation.DSMT4">
                  <p:embed/>
                  <p:pic>
                    <p:nvPicPr>
                      <p:cNvPr id="0" name=""/>
                      <p:cNvPicPr/>
                      <p:nvPr/>
                    </p:nvPicPr>
                    <p:blipFill>
                      <a:blip r:embed="rId4"/>
                      <a:stretch>
                        <a:fillRect/>
                      </a:stretch>
                    </p:blipFill>
                    <p:spPr>
                      <a:xfrm>
                        <a:off x="4041775" y="1989138"/>
                        <a:ext cx="4511675" cy="177800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563287203"/>
              </p:ext>
            </p:extLst>
          </p:nvPr>
        </p:nvGraphicFramePr>
        <p:xfrm>
          <a:off x="3851275" y="4046538"/>
          <a:ext cx="4997450" cy="2282825"/>
        </p:xfrm>
        <a:graphic>
          <a:graphicData uri="http://schemas.openxmlformats.org/presentationml/2006/ole">
            <mc:AlternateContent xmlns:mc="http://schemas.openxmlformats.org/markup-compatibility/2006">
              <mc:Choice xmlns:v="urn:schemas-microsoft-com:vml" Requires="v">
                <p:oleObj spid="_x0000_s20641" name="Equation" r:id="rId5" imgW="2946240" imgH="1346040" progId="Equation.DSMT4">
                  <p:embed/>
                </p:oleObj>
              </mc:Choice>
              <mc:Fallback>
                <p:oleObj name="Equation" r:id="rId5" imgW="2946240" imgH="1346040" progId="Equation.DSMT4">
                  <p:embed/>
                  <p:pic>
                    <p:nvPicPr>
                      <p:cNvPr id="0" name=""/>
                      <p:cNvPicPr/>
                      <p:nvPr/>
                    </p:nvPicPr>
                    <p:blipFill>
                      <a:blip r:embed="rId6"/>
                      <a:stretch>
                        <a:fillRect/>
                      </a:stretch>
                    </p:blipFill>
                    <p:spPr>
                      <a:xfrm>
                        <a:off x="3851275" y="4046538"/>
                        <a:ext cx="4997450" cy="2282825"/>
                      </a:xfrm>
                      <a:prstGeom prst="rect">
                        <a:avLst/>
                      </a:prstGeom>
                    </p:spPr>
                  </p:pic>
                </p:oleObj>
              </mc:Fallback>
            </mc:AlternateContent>
          </a:graphicData>
        </a:graphic>
      </p:graphicFrame>
    </p:spTree>
    <p:extLst>
      <p:ext uri="{BB962C8B-B14F-4D97-AF65-F5344CB8AC3E}">
        <p14:creationId xmlns:p14="http://schemas.microsoft.com/office/powerpoint/2010/main" val="2201918720"/>
      </p:ext>
    </p:extLst>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81917" y="1052736"/>
            <a:ext cx="11449272"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gn="just">
              <a:lnSpc>
                <a:spcPct val="150000"/>
              </a:lnSpc>
            </a:pPr>
            <a:r>
              <a:rPr lang="zh-CN" altLang="zh-CN" sz="2400" dirty="0" smtClean="0">
                <a:latin typeface="Times New Roman" panose="02020603050405020304" pitchFamily="18" charset="0"/>
                <a:ea typeface="宋体" panose="02010600030101010101" pitchFamily="2" charset="-122"/>
              </a:rPr>
              <a:t>因为</a:t>
            </a:r>
            <a:r>
              <a:rPr lang="en-US" altLang="zh-CN" sz="2400" dirty="0" smtClean="0">
                <a:latin typeface="Times New Roman" panose="02020603050405020304" pitchFamily="18" charset="0"/>
                <a:ea typeface="宋体" panose="02010600030101010101" pitchFamily="2" charset="-122"/>
              </a:rPr>
              <a:t>            </a:t>
            </a:r>
            <a:r>
              <a:rPr lang="zh-CN" altLang="zh-CN" sz="2400" dirty="0">
                <a:latin typeface="Times New Roman" panose="02020603050405020304" pitchFamily="18" charset="0"/>
                <a:ea typeface="宋体" panose="02010600030101010101" pitchFamily="2" charset="-122"/>
              </a:rPr>
              <a:t>，则</a:t>
            </a:r>
            <a:r>
              <a:rPr lang="zh-CN" altLang="zh-CN"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gn="just">
              <a:lnSpc>
                <a:spcPct val="150000"/>
              </a:lnSpc>
            </a:pPr>
            <a:r>
              <a:rPr lang="en-US" altLang="zh-CN" sz="2400" dirty="0">
                <a:latin typeface="Times New Roman" panose="02020603050405020304" pitchFamily="18" charset="0"/>
                <a:ea typeface="宋体" panose="02010600030101010101" pitchFamily="2" charset="-122"/>
              </a:rPr>
              <a:t> </a:t>
            </a:r>
            <a:r>
              <a:rPr lang="en-US" altLang="zh-CN" sz="2400" dirty="0" smtClean="0">
                <a:latin typeface="Times New Roman" panose="02020603050405020304" pitchFamily="18" charset="0"/>
                <a:ea typeface="宋体" panose="02010600030101010101" pitchFamily="2" charset="-122"/>
              </a:rPr>
              <a:t>                                                                                                                                          </a:t>
            </a:r>
            <a:r>
              <a:rPr lang="zh-CN" altLang="en-US"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6-29</a:t>
            </a:r>
            <a:r>
              <a:rPr lang="zh-CN" altLang="en-US" sz="2400" dirty="0" smtClean="0">
                <a:latin typeface="Times New Roman" panose="02020603050405020304" pitchFamily="18" charset="0"/>
                <a:ea typeface="宋体" panose="02010600030101010101" pitchFamily="2" charset="-122"/>
              </a:rPr>
              <a:t>）</a:t>
            </a:r>
            <a:endParaRPr lang="zh-CN" altLang="zh-CN" sz="2400" dirty="0">
              <a:latin typeface="Times New Roman" panose="02020603050405020304" pitchFamily="18" charset="0"/>
              <a:ea typeface="宋体" panose="02010600030101010101" pitchFamily="2" charset="-122"/>
            </a:endParaRPr>
          </a:p>
          <a:p>
            <a:pPr indent="457200" algn="just">
              <a:lnSpc>
                <a:spcPct val="150000"/>
              </a:lnSpc>
            </a:pP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6-30</a:t>
            </a:r>
            <a:r>
              <a:rPr lang="zh-CN" altLang="zh-CN" sz="2400" dirty="0" smtClean="0">
                <a:latin typeface="Times New Roman" panose="02020603050405020304" pitchFamily="18" charset="0"/>
                <a:ea typeface="宋体" panose="02010600030101010101" pitchFamily="2" charset="-122"/>
              </a:rPr>
              <a:t>）</a:t>
            </a:r>
            <a:endParaRPr lang="en-US" altLang="zh-CN" sz="2400" dirty="0">
              <a:latin typeface="Times New Roman" panose="02020603050405020304" pitchFamily="18" charset="0"/>
              <a:ea typeface="宋体" panose="02010600030101010101" pitchFamily="2" charset="-122"/>
            </a:endParaRPr>
          </a:p>
          <a:p>
            <a:pPr indent="457200" algn="just">
              <a:lnSpc>
                <a:spcPct val="150000"/>
              </a:lnSpc>
            </a:pPr>
            <a:r>
              <a:rPr lang="en-US" altLang="zh-CN" sz="2400" dirty="0" smtClean="0">
                <a:latin typeface="Times New Roman" panose="02020603050405020304" pitchFamily="18" charset="0"/>
                <a:ea typeface="宋体" panose="02010600030101010101" pitchFamily="2" charset="-122"/>
              </a:rPr>
              <a:t>                                                                                                                                             </a:t>
            </a:r>
            <a:endParaRPr lang="zh-CN" altLang="zh-CN" sz="2400" dirty="0">
              <a:latin typeface="Times New Roman" panose="02020603050405020304" pitchFamily="18" charset="0"/>
              <a:ea typeface="宋体" panose="02010600030101010101" pitchFamily="2" charset="-122"/>
            </a:endParaRPr>
          </a:p>
          <a:p>
            <a:pPr indent="457200">
              <a:lnSpc>
                <a:spcPct val="150000"/>
              </a:lnSpc>
            </a:pPr>
            <a:r>
              <a:rPr lang="zh-CN" altLang="zh-CN" sz="2400" dirty="0">
                <a:latin typeface="Times New Roman" panose="02020603050405020304" pitchFamily="18" charset="0"/>
                <a:ea typeface="宋体" panose="02010600030101010101" pitchFamily="2" charset="-122"/>
              </a:rPr>
              <a:t>故此，最优套期保值比率为</a:t>
            </a:r>
            <a:r>
              <a:rPr lang="zh-CN" altLang="zh-CN"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en-US" altLang="zh-CN" sz="2400" dirty="0" smtClean="0">
                <a:latin typeface="Times New Roman" panose="02020603050405020304" pitchFamily="18" charset="0"/>
                <a:ea typeface="宋体" panose="02010600030101010101" pitchFamily="2" charset="-122"/>
              </a:rPr>
              <a:t>                                                                                                                                           </a:t>
            </a:r>
            <a:r>
              <a:rPr lang="zh-CN" altLang="en-US"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6-31</a:t>
            </a:r>
            <a:r>
              <a:rPr lang="zh-CN" altLang="en-US" sz="2400" dirty="0" smtClean="0">
                <a:latin typeface="Times New Roman" panose="02020603050405020304" pitchFamily="18" charset="0"/>
                <a:ea typeface="宋体" panose="02010600030101010101" pitchFamily="2" charset="-122"/>
              </a:rPr>
              <a:t>）</a:t>
            </a:r>
            <a:endParaRPr lang="en-US" altLang="zh-CN" sz="2400" dirty="0">
              <a:latin typeface="Times New Roman" panose="02020603050405020304" pitchFamily="18" charset="0"/>
              <a:ea typeface="宋体" panose="02010600030101010101" pitchFamily="2" charset="-122"/>
            </a:endParaRPr>
          </a:p>
          <a:p>
            <a:pPr indent="457200">
              <a:lnSpc>
                <a:spcPct val="150000"/>
              </a:lnSpc>
            </a:pPr>
            <a:r>
              <a:rPr lang="zh-CN" altLang="en-US" sz="2400" dirty="0" smtClean="0">
                <a:latin typeface="Times New Roman" panose="02020603050405020304" pitchFamily="18" charset="0"/>
                <a:ea typeface="宋体" panose="02010600030101010101" pitchFamily="2" charset="-122"/>
              </a:rPr>
              <a:t>又因为                      ，则：</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en-US" altLang="zh-CN" sz="2400" dirty="0">
                <a:latin typeface="Times New Roman" panose="02020603050405020304" pitchFamily="18" charset="0"/>
                <a:ea typeface="宋体" panose="02010600030101010101" pitchFamily="2" charset="-122"/>
              </a:rPr>
              <a:t> </a:t>
            </a:r>
            <a:r>
              <a:rPr lang="en-US" altLang="zh-CN" sz="2400" dirty="0" smtClean="0">
                <a:latin typeface="Times New Roman" panose="02020603050405020304" pitchFamily="18" charset="0"/>
                <a:ea typeface="宋体" panose="02010600030101010101" pitchFamily="2" charset="-122"/>
              </a:rPr>
              <a:t>                                                                                                                                          </a:t>
            </a:r>
            <a:r>
              <a:rPr lang="zh-CN" altLang="en-US"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6-32</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endParaRPr lang="zh-CN" altLang="zh-CN" sz="2400" dirty="0"/>
          </a:p>
          <a:p>
            <a:pPr indent="457200">
              <a:lnSpc>
                <a:spcPct val="150000"/>
              </a:lnSpc>
            </a:pPr>
            <a:endParaRPr lang="zh-CN" altLang="zh-CN" sz="22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graphicFrame>
        <p:nvGraphicFramePr>
          <p:cNvPr id="7" name="对象 6"/>
          <p:cNvGraphicFramePr>
            <a:graphicFrameLocks noChangeAspect="1"/>
          </p:cNvGraphicFramePr>
          <p:nvPr>
            <p:extLst>
              <p:ext uri="{D42A27DB-BD31-4B8C-83A1-F6EECF244321}">
                <p14:modId xmlns:p14="http://schemas.microsoft.com/office/powerpoint/2010/main" val="4085444288"/>
              </p:ext>
            </p:extLst>
          </p:nvPr>
        </p:nvGraphicFramePr>
        <p:xfrm>
          <a:off x="4037013" y="1268413"/>
          <a:ext cx="3494087" cy="952500"/>
        </p:xfrm>
        <a:graphic>
          <a:graphicData uri="http://schemas.openxmlformats.org/presentationml/2006/ole">
            <mc:AlternateContent xmlns:mc="http://schemas.openxmlformats.org/markup-compatibility/2006">
              <mc:Choice xmlns:v="urn:schemas-microsoft-com:vml" Requires="v">
                <p:oleObj spid="_x0000_s21968" name="Equation" r:id="rId3" imgW="2044440" imgH="558720" progId="Equation.DSMT4">
                  <p:embed/>
                </p:oleObj>
              </mc:Choice>
              <mc:Fallback>
                <p:oleObj name="Equation" r:id="rId3" imgW="2044440" imgH="558720" progId="Equation.DSMT4">
                  <p:embed/>
                  <p:pic>
                    <p:nvPicPr>
                      <p:cNvPr id="0" name=""/>
                      <p:cNvPicPr/>
                      <p:nvPr/>
                    </p:nvPicPr>
                    <p:blipFill>
                      <a:blip r:embed="rId4"/>
                      <a:stretch>
                        <a:fillRect/>
                      </a:stretch>
                    </p:blipFill>
                    <p:spPr>
                      <a:xfrm>
                        <a:off x="4037013" y="1268413"/>
                        <a:ext cx="3494087" cy="9525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765562387"/>
              </p:ext>
            </p:extLst>
          </p:nvPr>
        </p:nvGraphicFramePr>
        <p:xfrm>
          <a:off x="1629123" y="1124744"/>
          <a:ext cx="789012" cy="515592"/>
        </p:xfrm>
        <a:graphic>
          <a:graphicData uri="http://schemas.openxmlformats.org/presentationml/2006/ole">
            <mc:AlternateContent xmlns:mc="http://schemas.openxmlformats.org/markup-compatibility/2006">
              <mc:Choice xmlns:v="urn:schemas-microsoft-com:vml" Requires="v">
                <p:oleObj spid="_x0000_s21969" name="Equation" r:id="rId5" imgW="330120" imgH="215640" progId="Equation.DSMT4">
                  <p:embed/>
                </p:oleObj>
              </mc:Choice>
              <mc:Fallback>
                <p:oleObj name="Equation" r:id="rId5" imgW="330120" imgH="215640" progId="Equation.DSMT4">
                  <p:embed/>
                  <p:pic>
                    <p:nvPicPr>
                      <p:cNvPr id="0" name=""/>
                      <p:cNvPicPr/>
                      <p:nvPr/>
                    </p:nvPicPr>
                    <p:blipFill>
                      <a:blip r:embed="rId6"/>
                      <a:stretch>
                        <a:fillRect/>
                      </a:stretch>
                    </p:blipFill>
                    <p:spPr>
                      <a:xfrm>
                        <a:off x="1629123" y="1124744"/>
                        <a:ext cx="789012" cy="515592"/>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4267942766"/>
              </p:ext>
            </p:extLst>
          </p:nvPr>
        </p:nvGraphicFramePr>
        <p:xfrm>
          <a:off x="3861371" y="3789040"/>
          <a:ext cx="4232275" cy="823913"/>
        </p:xfrm>
        <a:graphic>
          <a:graphicData uri="http://schemas.openxmlformats.org/presentationml/2006/ole">
            <mc:AlternateContent xmlns:mc="http://schemas.openxmlformats.org/markup-compatibility/2006">
              <mc:Choice xmlns:v="urn:schemas-microsoft-com:vml" Requires="v">
                <p:oleObj spid="_x0000_s21970" name="Equation" r:id="rId7" imgW="2476440" imgH="482400" progId="Equation.DSMT4">
                  <p:embed/>
                </p:oleObj>
              </mc:Choice>
              <mc:Fallback>
                <p:oleObj name="Equation" r:id="rId7" imgW="2476440" imgH="482400" progId="Equation.DSMT4">
                  <p:embed/>
                  <p:pic>
                    <p:nvPicPr>
                      <p:cNvPr id="0" name=""/>
                      <p:cNvPicPr>
                        <a:picLocks noChangeAspect="1" noChangeArrowheads="1"/>
                      </p:cNvPicPr>
                      <p:nvPr/>
                    </p:nvPicPr>
                    <p:blipFill>
                      <a:blip r:embed="rId8"/>
                      <a:srcRect/>
                      <a:stretch>
                        <a:fillRect/>
                      </a:stretch>
                    </p:blipFill>
                    <p:spPr bwMode="auto">
                      <a:xfrm>
                        <a:off x="3861371" y="3789040"/>
                        <a:ext cx="42322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887362214"/>
              </p:ext>
            </p:extLst>
          </p:nvPr>
        </p:nvGraphicFramePr>
        <p:xfrm>
          <a:off x="3141291" y="2420888"/>
          <a:ext cx="5256212" cy="865187"/>
        </p:xfrm>
        <a:graphic>
          <a:graphicData uri="http://schemas.openxmlformats.org/presentationml/2006/ole">
            <mc:AlternateContent xmlns:mc="http://schemas.openxmlformats.org/markup-compatibility/2006">
              <mc:Choice xmlns:v="urn:schemas-microsoft-com:vml" Requires="v">
                <p:oleObj spid="_x0000_s21971" name="Equation" r:id="rId9" imgW="3314520" imgH="545760" progId="Equation.DSMT4">
                  <p:embed/>
                </p:oleObj>
              </mc:Choice>
              <mc:Fallback>
                <p:oleObj name="Equation" r:id="rId9" imgW="3314520" imgH="545760" progId="Equation.DSMT4">
                  <p:embed/>
                  <p:pic>
                    <p:nvPicPr>
                      <p:cNvPr id="0" name=""/>
                      <p:cNvPicPr/>
                      <p:nvPr/>
                    </p:nvPicPr>
                    <p:blipFill>
                      <a:blip r:embed="rId10"/>
                      <a:stretch>
                        <a:fillRect/>
                      </a:stretch>
                    </p:blipFill>
                    <p:spPr>
                      <a:xfrm>
                        <a:off x="3141291" y="2420888"/>
                        <a:ext cx="5256212" cy="865187"/>
                      </a:xfrm>
                      <a:prstGeom prst="rect">
                        <a:avLst/>
                      </a:prstGeom>
                    </p:spPr>
                  </p:pic>
                </p:oleObj>
              </mc:Fallback>
            </mc:AlternateContent>
          </a:graphicData>
        </a:graphic>
      </p:graphicFrame>
      <p:sp>
        <p:nvSpPr>
          <p:cNvPr id="11" name="矩形 10"/>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8" name="对象 7"/>
          <p:cNvGraphicFramePr>
            <a:graphicFrameLocks noChangeAspect="1"/>
          </p:cNvGraphicFramePr>
          <p:nvPr>
            <p:extLst>
              <p:ext uri="{D42A27DB-BD31-4B8C-83A1-F6EECF244321}">
                <p14:modId xmlns:p14="http://schemas.microsoft.com/office/powerpoint/2010/main" val="2040022523"/>
              </p:ext>
            </p:extLst>
          </p:nvPr>
        </p:nvGraphicFramePr>
        <p:xfrm>
          <a:off x="1917155" y="4581128"/>
          <a:ext cx="1512168" cy="407615"/>
        </p:xfrm>
        <a:graphic>
          <a:graphicData uri="http://schemas.openxmlformats.org/presentationml/2006/ole">
            <mc:AlternateContent xmlns:mc="http://schemas.openxmlformats.org/markup-compatibility/2006">
              <mc:Choice xmlns:v="urn:schemas-microsoft-com:vml" Requires="v">
                <p:oleObj spid="_x0000_s21972" name="Equation" r:id="rId11" imgW="711000" imgH="203040" progId="Equation.DSMT4">
                  <p:embed/>
                </p:oleObj>
              </mc:Choice>
              <mc:Fallback>
                <p:oleObj name="Equation" r:id="rId11" imgW="711000" imgH="203040" progId="Equation.DSMT4">
                  <p:embed/>
                  <p:pic>
                    <p:nvPicPr>
                      <p:cNvPr id="0" name=""/>
                      <p:cNvPicPr/>
                      <p:nvPr/>
                    </p:nvPicPr>
                    <p:blipFill>
                      <a:blip r:embed="rId12"/>
                      <a:stretch>
                        <a:fillRect/>
                      </a:stretch>
                    </p:blipFill>
                    <p:spPr>
                      <a:xfrm>
                        <a:off x="1917155" y="4581128"/>
                        <a:ext cx="1512168" cy="407615"/>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45804709"/>
              </p:ext>
            </p:extLst>
          </p:nvPr>
        </p:nvGraphicFramePr>
        <p:xfrm>
          <a:off x="4016860" y="5013176"/>
          <a:ext cx="3876959" cy="763339"/>
        </p:xfrm>
        <a:graphic>
          <a:graphicData uri="http://schemas.openxmlformats.org/presentationml/2006/ole">
            <mc:AlternateContent xmlns:mc="http://schemas.openxmlformats.org/markup-compatibility/2006">
              <mc:Choice xmlns:v="urn:schemas-microsoft-com:vml" Requires="v">
                <p:oleObj spid="_x0000_s21973" name="Equation" r:id="rId13" imgW="2450880" imgH="482400" progId="Equation.DSMT4">
                  <p:embed/>
                </p:oleObj>
              </mc:Choice>
              <mc:Fallback>
                <p:oleObj name="Equation" r:id="rId13" imgW="2450880" imgH="482400" progId="Equation.DSMT4">
                  <p:embed/>
                  <p:pic>
                    <p:nvPicPr>
                      <p:cNvPr id="0" name=""/>
                      <p:cNvPicPr/>
                      <p:nvPr/>
                    </p:nvPicPr>
                    <p:blipFill>
                      <a:blip r:embed="rId14"/>
                      <a:stretch>
                        <a:fillRect/>
                      </a:stretch>
                    </p:blipFill>
                    <p:spPr>
                      <a:xfrm>
                        <a:off x="4016860" y="5013176"/>
                        <a:ext cx="3876959" cy="763339"/>
                      </a:xfrm>
                      <a:prstGeom prst="rect">
                        <a:avLst/>
                      </a:prstGeom>
                    </p:spPr>
                  </p:pic>
                </p:oleObj>
              </mc:Fallback>
            </mc:AlternateContent>
          </a:graphicData>
        </a:graphic>
      </p:graphicFrame>
    </p:spTree>
    <p:extLst>
      <p:ext uri="{BB962C8B-B14F-4D97-AF65-F5344CB8AC3E}">
        <p14:creationId xmlns:p14="http://schemas.microsoft.com/office/powerpoint/2010/main" val="1857391930"/>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81917" y="692696"/>
            <a:ext cx="11449272" cy="59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gn="just">
              <a:lnSpc>
                <a:spcPct val="150000"/>
              </a:lnSpc>
            </a:pPr>
            <a:r>
              <a:rPr lang="zh-CN" altLang="en-US" sz="2400" dirty="0">
                <a:latin typeface="Times New Roman" panose="02020603050405020304" pitchFamily="18" charset="0"/>
                <a:ea typeface="宋体" panose="02010600030101010101" pitchFamily="2" charset="-122"/>
              </a:rPr>
              <a:t>由于</a:t>
            </a: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a:t>
            </a:r>
            <a:r>
              <a:rPr lang="zh-CN" altLang="zh-CN" sz="2400" dirty="0">
                <a:latin typeface="Times New Roman" panose="02020603050405020304" pitchFamily="18" charset="0"/>
                <a:ea typeface="宋体" panose="02010600030101010101" pitchFamily="2" charset="-122"/>
              </a:rPr>
              <a:t>因此式子成立的条件</a:t>
            </a:r>
            <a:r>
              <a:rPr lang="zh-CN" altLang="zh-CN" sz="2400" dirty="0" smtClean="0">
                <a:latin typeface="Times New Roman" panose="02020603050405020304" pitchFamily="18" charset="0"/>
                <a:ea typeface="宋体" panose="02010600030101010101" pitchFamily="2" charset="-122"/>
              </a:rPr>
              <a:t>是</a:t>
            </a:r>
            <a:r>
              <a:rPr lang="en-US" altLang="zh-CN" sz="2400" dirty="0" smtClean="0">
                <a:latin typeface="Times New Roman" panose="02020603050405020304" pitchFamily="18" charset="0"/>
                <a:ea typeface="宋体" panose="02010600030101010101" pitchFamily="2" charset="-122"/>
              </a:rPr>
              <a:t>                                 </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gn="just">
              <a:lnSpc>
                <a:spcPct val="150000"/>
              </a:lnSpc>
            </a:pPr>
            <a:r>
              <a:rPr lang="en-US" altLang="zh-CN" sz="2400" dirty="0">
                <a:latin typeface="Times New Roman" panose="02020603050405020304" pitchFamily="18" charset="0"/>
                <a:ea typeface="宋体" panose="02010600030101010101" pitchFamily="2" charset="-122"/>
              </a:rPr>
              <a:t> </a:t>
            </a:r>
            <a:r>
              <a:rPr lang="zh-CN" altLang="en-US" sz="2400" dirty="0" smtClean="0">
                <a:latin typeface="Times New Roman" panose="02020603050405020304" pitchFamily="18" charset="0"/>
                <a:ea typeface="宋体" panose="02010600030101010101" pitchFamily="2" charset="-122"/>
              </a:rPr>
              <a:t>其中，</a:t>
            </a: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为</a:t>
            </a:r>
            <a:r>
              <a:rPr lang="zh-CN" altLang="zh-CN" sz="2400" dirty="0">
                <a:latin typeface="Times New Roman" panose="02020603050405020304" pitchFamily="18" charset="0"/>
                <a:ea typeface="宋体" panose="02010600030101010101" pitchFamily="2" charset="-122"/>
              </a:rPr>
              <a:t>纯套期保值部分，与最小方差套期比一样，其主要是针对市场实际价格风险而采取的套期保值策略，无风险偏好。</a:t>
            </a:r>
            <a:r>
              <a:rPr lang="en-US" altLang="zh-CN" sz="2400" dirty="0" smtClean="0">
                <a:latin typeface="Times New Roman" panose="02020603050405020304" pitchFamily="18" charset="0"/>
                <a:ea typeface="宋体" panose="02010600030101010101" pitchFamily="2" charset="-122"/>
              </a:rPr>
              <a:t>     </a:t>
            </a:r>
          </a:p>
          <a:p>
            <a:pPr indent="457200" algn="just">
              <a:lnSpc>
                <a:spcPct val="150000"/>
              </a:lnSpc>
            </a:pPr>
            <a:r>
              <a:rPr lang="en-US" altLang="zh-CN" sz="2400" dirty="0" smtClean="0">
                <a:latin typeface="Times New Roman" panose="02020603050405020304" pitchFamily="18" charset="0"/>
                <a:ea typeface="宋体" panose="02010600030101010101" pitchFamily="2" charset="-122"/>
              </a:rPr>
              <a:t>                                                                                                                           </a:t>
            </a:r>
            <a:endParaRPr lang="zh-CN" altLang="zh-CN" sz="2400" dirty="0">
              <a:latin typeface="Times New Roman" panose="02020603050405020304" pitchFamily="18" charset="0"/>
              <a:ea typeface="宋体" panose="02010600030101010101" pitchFamily="2" charset="-122"/>
            </a:endParaRPr>
          </a:p>
          <a:p>
            <a:pPr indent="457200">
              <a:lnSpc>
                <a:spcPct val="150000"/>
              </a:lnSpc>
            </a:pP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为</a:t>
            </a:r>
            <a:r>
              <a:rPr lang="zh-CN" altLang="zh-CN" sz="2400" dirty="0">
                <a:latin typeface="Times New Roman" panose="02020603050405020304" pitchFamily="18" charset="0"/>
                <a:ea typeface="宋体" panose="02010600030101010101" pitchFamily="2" charset="-122"/>
              </a:rPr>
              <a:t>投机需求部分，反映对套期保值的风险偏好，实质是对期货进行投机</a:t>
            </a:r>
            <a:r>
              <a:rPr lang="zh-CN" altLang="zh-CN" sz="2400">
                <a:latin typeface="Times New Roman" panose="02020603050405020304" pitchFamily="18" charset="0"/>
                <a:ea typeface="宋体" panose="02010600030101010101" pitchFamily="2" charset="-122"/>
              </a:rPr>
              <a:t>，</a:t>
            </a:r>
            <a:r>
              <a:rPr lang="zh-CN" altLang="zh-CN" sz="2400" smtClean="0">
                <a:latin typeface="Times New Roman" panose="02020603050405020304" pitchFamily="18" charset="0"/>
                <a:ea typeface="宋体" panose="02010600030101010101" pitchFamily="2" charset="-122"/>
              </a:rPr>
              <a:t>而且</a:t>
            </a:r>
            <a:r>
              <a:rPr lang="zh-CN" altLang="en-US" sz="2400" smtClean="0">
                <a:latin typeface="Times New Roman" panose="02020603050405020304" pitchFamily="18" charset="0"/>
                <a:ea typeface="宋体" panose="02010600030101010101" pitchFamily="2" charset="-122"/>
              </a:rPr>
              <a:t>随</a:t>
            </a:r>
            <a:r>
              <a:rPr lang="zh-CN" altLang="zh-CN" sz="2400" smtClean="0">
                <a:latin typeface="Times New Roman" panose="02020603050405020304" pitchFamily="18" charset="0"/>
                <a:ea typeface="宋体" panose="02010600030101010101" pitchFamily="2" charset="-122"/>
              </a:rPr>
              <a:t>风险</a:t>
            </a:r>
            <a:r>
              <a:rPr lang="zh-CN" altLang="zh-CN" sz="2400" dirty="0">
                <a:latin typeface="Times New Roman" panose="02020603050405020304" pitchFamily="18" charset="0"/>
                <a:ea typeface="宋体" panose="02010600030101010101" pitchFamily="2" charset="-122"/>
              </a:rPr>
              <a:t>态度变化而变化，置信水平越大，投资者越厌恶风险</a:t>
            </a:r>
            <a:r>
              <a:rPr lang="zh-CN" altLang="zh-CN"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越大</a:t>
            </a:r>
            <a:r>
              <a:rPr lang="zh-CN" altLang="en-US" sz="2400" dirty="0" smtClean="0">
                <a:latin typeface="Times New Roman" panose="02020603050405020304" pitchFamily="18" charset="0"/>
                <a:ea typeface="宋体" panose="02010600030101010101" pitchFamily="2" charset="-122"/>
              </a:rPr>
              <a:t>，</a:t>
            </a:r>
            <a:r>
              <a:rPr lang="en-US" altLang="zh-CN" sz="2400" i="1" dirty="0" smtClean="0">
                <a:latin typeface="Times New Roman" panose="02020603050405020304" pitchFamily="18" charset="0"/>
                <a:ea typeface="宋体" panose="02010600030101010101" pitchFamily="2" charset="-122"/>
                <a:cs typeface="Times New Roman" panose="02020603050405020304" pitchFamily="18" charset="0"/>
              </a:rPr>
              <a:t>h</a:t>
            </a:r>
            <a:r>
              <a:rPr lang="zh-CN" altLang="zh-CN" sz="2400" dirty="0" smtClean="0">
                <a:latin typeface="Times New Roman" panose="02020603050405020304" pitchFamily="18" charset="0"/>
                <a:ea typeface="宋体" panose="02010600030101010101" pitchFamily="2" charset="-122"/>
              </a:rPr>
              <a:t>越大</a:t>
            </a:r>
            <a:r>
              <a:rPr lang="zh-CN" altLang="zh-CN" sz="2400" dirty="0">
                <a:latin typeface="Times New Roman" panose="02020603050405020304" pitchFamily="18" charset="0"/>
                <a:ea typeface="宋体" panose="02010600030101010101" pitchFamily="2" charset="-122"/>
              </a:rPr>
              <a:t>。</a:t>
            </a:r>
          </a:p>
          <a:p>
            <a:pPr indent="457200">
              <a:lnSpc>
                <a:spcPct val="150000"/>
              </a:lnSpc>
            </a:pPr>
            <a:r>
              <a:rPr lang="zh-CN" altLang="zh-CN" sz="2400" dirty="0">
                <a:latin typeface="Times New Roman" panose="02020603050405020304" pitchFamily="18" charset="0"/>
                <a:ea typeface="宋体" panose="02010600030101010101" pitchFamily="2" charset="-122"/>
              </a:rPr>
              <a:t>可见，基于</a:t>
            </a:r>
            <a:r>
              <a:rPr lang="en-US" altLang="zh-CN" sz="2400" dirty="0">
                <a:latin typeface="Times New Roman" panose="02020603050405020304" pitchFamily="18" charset="0"/>
                <a:ea typeface="宋体" panose="02010600030101010101" pitchFamily="2" charset="-122"/>
              </a:rPr>
              <a:t>ES</a:t>
            </a:r>
            <a:r>
              <a:rPr lang="zh-CN" altLang="zh-CN" sz="2400" dirty="0">
                <a:latin typeface="Times New Roman" panose="02020603050405020304" pitchFamily="18" charset="0"/>
                <a:ea typeface="宋体" panose="02010600030101010101" pitchFamily="2" charset="-122"/>
              </a:rPr>
              <a:t>模型的套期保值理论进行纯套期保值的同时，也采取投机作用以规避现货价格的波动</a:t>
            </a:r>
            <a:r>
              <a:rPr lang="zh-CN" altLang="zh-CN" sz="2400" dirty="0" smtClean="0">
                <a:latin typeface="Times New Roman" panose="02020603050405020304" pitchFamily="18" charset="0"/>
                <a:ea typeface="宋体" panose="02010600030101010101" pitchFamily="2" charset="-122"/>
              </a:rPr>
              <a:t>风险。</a:t>
            </a:r>
          </a:p>
          <a:p>
            <a:pPr indent="457200" algn="just">
              <a:lnSpc>
                <a:spcPct val="150000"/>
              </a:lnSpc>
            </a:pPr>
            <a:r>
              <a:rPr lang="en-US" altLang="zh-CN" sz="2400" dirty="0" smtClean="0">
                <a:latin typeface="Times New Roman" panose="02020603050405020304" pitchFamily="18" charset="0"/>
                <a:ea typeface="宋体" panose="02010600030101010101" pitchFamily="2" charset="-122"/>
              </a:rPr>
              <a:t>                                                                                                  </a:t>
            </a:r>
            <a:endParaRPr lang="zh-CN" altLang="zh-CN" sz="2400" dirty="0" smtClean="0">
              <a:latin typeface="Times New Roman" panose="02020603050405020304" pitchFamily="18" charset="0"/>
              <a:ea typeface="宋体" panose="02010600030101010101" pitchFamily="2" charset="-122"/>
            </a:endParaRPr>
          </a:p>
          <a:p>
            <a:pPr indent="457200">
              <a:lnSpc>
                <a:spcPct val="150000"/>
              </a:lnSpc>
            </a:pPr>
            <a:endParaRPr lang="zh-CN" altLang="zh-CN" sz="2400" dirty="0"/>
          </a:p>
          <a:p>
            <a:pPr indent="457200">
              <a:lnSpc>
                <a:spcPct val="150000"/>
              </a:lnSpc>
            </a:pPr>
            <a:endParaRPr lang="zh-CN" altLang="zh-CN" sz="22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graphicFrame>
        <p:nvGraphicFramePr>
          <p:cNvPr id="7" name="对象 6"/>
          <p:cNvGraphicFramePr>
            <a:graphicFrameLocks noChangeAspect="1"/>
          </p:cNvGraphicFramePr>
          <p:nvPr>
            <p:extLst>
              <p:ext uri="{D42A27DB-BD31-4B8C-83A1-F6EECF244321}">
                <p14:modId xmlns:p14="http://schemas.microsoft.com/office/powerpoint/2010/main" val="2236107680"/>
              </p:ext>
            </p:extLst>
          </p:nvPr>
        </p:nvGraphicFramePr>
        <p:xfrm>
          <a:off x="6434150" y="764704"/>
          <a:ext cx="2343274" cy="477399"/>
        </p:xfrm>
        <a:graphic>
          <a:graphicData uri="http://schemas.openxmlformats.org/presentationml/2006/ole">
            <mc:AlternateContent xmlns:mc="http://schemas.openxmlformats.org/markup-compatibility/2006">
              <mc:Choice xmlns:v="urn:schemas-microsoft-com:vml" Requires="v">
                <p:oleObj spid="_x0000_s22921" name="Equation" r:id="rId3" imgW="1244520" imgH="253800" progId="Equation.DSMT4">
                  <p:embed/>
                </p:oleObj>
              </mc:Choice>
              <mc:Fallback>
                <p:oleObj name="Equation" r:id="rId3" imgW="1244520" imgH="253800" progId="Equation.DSMT4">
                  <p:embed/>
                  <p:pic>
                    <p:nvPicPr>
                      <p:cNvPr id="0" name=""/>
                      <p:cNvPicPr/>
                      <p:nvPr/>
                    </p:nvPicPr>
                    <p:blipFill>
                      <a:blip r:embed="rId4"/>
                      <a:stretch>
                        <a:fillRect/>
                      </a:stretch>
                    </p:blipFill>
                    <p:spPr>
                      <a:xfrm>
                        <a:off x="6434150" y="764704"/>
                        <a:ext cx="2343274" cy="477399"/>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601210373"/>
              </p:ext>
            </p:extLst>
          </p:nvPr>
        </p:nvGraphicFramePr>
        <p:xfrm>
          <a:off x="1701131" y="764704"/>
          <a:ext cx="1335088" cy="514350"/>
        </p:xfrm>
        <a:graphic>
          <a:graphicData uri="http://schemas.openxmlformats.org/presentationml/2006/ole">
            <mc:AlternateContent xmlns:mc="http://schemas.openxmlformats.org/markup-compatibility/2006">
              <mc:Choice xmlns:v="urn:schemas-microsoft-com:vml" Requires="v">
                <p:oleObj spid="_x0000_s22922" name="Equation" r:id="rId5" imgW="558720" imgH="215640" progId="Equation.DSMT4">
                  <p:embed/>
                </p:oleObj>
              </mc:Choice>
              <mc:Fallback>
                <p:oleObj name="Equation" r:id="rId5" imgW="558720" imgH="215640" progId="Equation.DSMT4">
                  <p:embed/>
                  <p:pic>
                    <p:nvPicPr>
                      <p:cNvPr id="0" name=""/>
                      <p:cNvPicPr/>
                      <p:nvPr/>
                    </p:nvPicPr>
                    <p:blipFill>
                      <a:blip r:embed="rId6"/>
                      <a:stretch>
                        <a:fillRect/>
                      </a:stretch>
                    </p:blipFill>
                    <p:spPr>
                      <a:xfrm>
                        <a:off x="1701131" y="764704"/>
                        <a:ext cx="1335088" cy="514350"/>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3693010847"/>
              </p:ext>
            </p:extLst>
          </p:nvPr>
        </p:nvGraphicFramePr>
        <p:xfrm>
          <a:off x="1125067" y="2780928"/>
          <a:ext cx="3125788" cy="823913"/>
        </p:xfrm>
        <a:graphic>
          <a:graphicData uri="http://schemas.openxmlformats.org/presentationml/2006/ole">
            <mc:AlternateContent xmlns:mc="http://schemas.openxmlformats.org/markup-compatibility/2006">
              <mc:Choice xmlns:v="urn:schemas-microsoft-com:vml" Requires="v">
                <p:oleObj spid="_x0000_s22923" name="Equation" r:id="rId7" imgW="1828800" imgH="482400" progId="Equation.DSMT4">
                  <p:embed/>
                </p:oleObj>
              </mc:Choice>
              <mc:Fallback>
                <p:oleObj name="Equation" r:id="rId7" imgW="1828800" imgH="482400" progId="Equation.DSMT4">
                  <p:embed/>
                  <p:pic>
                    <p:nvPicPr>
                      <p:cNvPr id="0" name=""/>
                      <p:cNvPicPr>
                        <a:picLocks noChangeAspect="1" noChangeArrowheads="1"/>
                      </p:cNvPicPr>
                      <p:nvPr/>
                    </p:nvPicPr>
                    <p:blipFill>
                      <a:blip r:embed="rId8"/>
                      <a:srcRect/>
                      <a:stretch>
                        <a:fillRect/>
                      </a:stretch>
                    </p:blipFill>
                    <p:spPr bwMode="auto">
                      <a:xfrm>
                        <a:off x="1125067" y="2780928"/>
                        <a:ext cx="31257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757032459"/>
              </p:ext>
            </p:extLst>
          </p:nvPr>
        </p:nvGraphicFramePr>
        <p:xfrm>
          <a:off x="1917155" y="1412776"/>
          <a:ext cx="562799" cy="648072"/>
        </p:xfrm>
        <a:graphic>
          <a:graphicData uri="http://schemas.openxmlformats.org/presentationml/2006/ole">
            <mc:AlternateContent xmlns:mc="http://schemas.openxmlformats.org/markup-compatibility/2006">
              <mc:Choice xmlns:v="urn:schemas-microsoft-com:vml" Requires="v">
                <p:oleObj spid="_x0000_s22924" name="Equation" r:id="rId9" imgW="330120" imgH="380880" progId="Equation.DSMT4">
                  <p:embed/>
                </p:oleObj>
              </mc:Choice>
              <mc:Fallback>
                <p:oleObj name="Equation" r:id="rId9" imgW="330120" imgH="380880" progId="Equation.DSMT4">
                  <p:embed/>
                  <p:pic>
                    <p:nvPicPr>
                      <p:cNvPr id="0" name=""/>
                      <p:cNvPicPr/>
                      <p:nvPr/>
                    </p:nvPicPr>
                    <p:blipFill>
                      <a:blip r:embed="rId10"/>
                      <a:stretch>
                        <a:fillRect/>
                      </a:stretch>
                    </p:blipFill>
                    <p:spPr>
                      <a:xfrm>
                        <a:off x="1917155" y="1412776"/>
                        <a:ext cx="562799" cy="648072"/>
                      </a:xfrm>
                      <a:prstGeom prst="rect">
                        <a:avLst/>
                      </a:prstGeom>
                    </p:spPr>
                  </p:pic>
                </p:oleObj>
              </mc:Fallback>
            </mc:AlternateContent>
          </a:graphicData>
        </a:graphic>
      </p:graphicFrame>
      <p:sp>
        <p:nvSpPr>
          <p:cNvPr id="11" name="矩形 10"/>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8" name="对象 7"/>
          <p:cNvGraphicFramePr>
            <a:graphicFrameLocks noChangeAspect="1"/>
          </p:cNvGraphicFramePr>
          <p:nvPr>
            <p:extLst>
              <p:ext uri="{D42A27DB-BD31-4B8C-83A1-F6EECF244321}">
                <p14:modId xmlns:p14="http://schemas.microsoft.com/office/powerpoint/2010/main" val="3376365024"/>
              </p:ext>
            </p:extLst>
          </p:nvPr>
        </p:nvGraphicFramePr>
        <p:xfrm>
          <a:off x="693019" y="4293096"/>
          <a:ext cx="400048" cy="503981"/>
        </p:xfrm>
        <a:graphic>
          <a:graphicData uri="http://schemas.openxmlformats.org/presentationml/2006/ole">
            <mc:AlternateContent xmlns:mc="http://schemas.openxmlformats.org/markup-compatibility/2006">
              <mc:Choice xmlns:v="urn:schemas-microsoft-com:vml" Requires="v">
                <p:oleObj spid="_x0000_s22925" name="Equation" r:id="rId11" imgW="152280" imgH="203040" progId="Equation.DSMT4">
                  <p:embed/>
                </p:oleObj>
              </mc:Choice>
              <mc:Fallback>
                <p:oleObj name="Equation" r:id="rId11" imgW="152280" imgH="203040" progId="Equation.DSMT4">
                  <p:embed/>
                  <p:pic>
                    <p:nvPicPr>
                      <p:cNvPr id="0" name=""/>
                      <p:cNvPicPr/>
                      <p:nvPr/>
                    </p:nvPicPr>
                    <p:blipFill>
                      <a:blip r:embed="rId12"/>
                      <a:stretch>
                        <a:fillRect/>
                      </a:stretch>
                    </p:blipFill>
                    <p:spPr>
                      <a:xfrm>
                        <a:off x="693019" y="4293096"/>
                        <a:ext cx="400048" cy="503981"/>
                      </a:xfrm>
                      <a:prstGeom prst="rect">
                        <a:avLst/>
                      </a:prstGeom>
                    </p:spPr>
                  </p:pic>
                </p:oleObj>
              </mc:Fallback>
            </mc:AlternateContent>
          </a:graphicData>
        </a:graphic>
      </p:graphicFrame>
    </p:spTree>
    <p:extLst>
      <p:ext uri="{BB962C8B-B14F-4D97-AF65-F5344CB8AC3E}">
        <p14:creationId xmlns:p14="http://schemas.microsoft.com/office/powerpoint/2010/main" val="755935021"/>
      </p:ext>
    </p:extLst>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内容占位符 2"/>
          <p:cNvSpPr txBox="1">
            <a:spLocks/>
          </p:cNvSpPr>
          <p:nvPr/>
        </p:nvSpPr>
        <p:spPr bwMode="auto">
          <a:xfrm>
            <a:off x="481917" y="836712"/>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gn="just">
              <a:lnSpc>
                <a:spcPct val="150000"/>
              </a:lnSpc>
            </a:pPr>
            <a:r>
              <a:rPr lang="en-US" altLang="zh-CN" sz="2200" dirty="0" smtClean="0">
                <a:latin typeface="Times New Roman" panose="02020603050405020304" pitchFamily="18" charset="0"/>
                <a:ea typeface="宋体" panose="02010600030101010101" pitchFamily="2" charset="-122"/>
              </a:rPr>
              <a:t>【</a:t>
            </a:r>
            <a:r>
              <a:rPr lang="zh-CN" altLang="en-US" sz="2200" dirty="0" smtClean="0">
                <a:latin typeface="Times New Roman" panose="02020603050405020304" pitchFamily="18" charset="0"/>
                <a:ea typeface="宋体" panose="02010600030101010101" pitchFamily="2" charset="-122"/>
              </a:rPr>
              <a:t>例</a:t>
            </a:r>
            <a:r>
              <a:rPr lang="en-US" altLang="zh-CN" sz="2200" dirty="0" smtClean="0">
                <a:latin typeface="Times New Roman" panose="02020603050405020304" pitchFamily="18" charset="0"/>
                <a:ea typeface="宋体" panose="02010600030101010101" pitchFamily="2" charset="-122"/>
              </a:rPr>
              <a:t>6-5】</a:t>
            </a:r>
            <a:r>
              <a:rPr lang="zh-CN" altLang="en-US" sz="2200" dirty="0">
                <a:latin typeface="Times New Roman" panose="02020603050405020304" pitchFamily="18" charset="0"/>
                <a:ea typeface="宋体" panose="02010600030101010101" pitchFamily="2" charset="-122"/>
              </a:rPr>
              <a:t>假定</a:t>
            </a:r>
            <a:r>
              <a:rPr lang="zh-CN" altLang="en-US" sz="2200" dirty="0" smtClean="0">
                <a:latin typeface="Times New Roman" panose="02020603050405020304" pitchFamily="18" charset="0"/>
                <a:ea typeface="宋体" panose="02010600030101010101" pitchFamily="2" charset="-122"/>
              </a:rPr>
              <a:t>相关系数                     、</a:t>
            </a:r>
            <a:r>
              <a:rPr lang="zh-CN" altLang="en-US" sz="2200" dirty="0">
                <a:latin typeface="Times New Roman" panose="02020603050405020304" pitchFamily="18" charset="0"/>
                <a:ea typeface="宋体" panose="02010600030101010101" pitchFamily="2" charset="-122"/>
              </a:rPr>
              <a:t>现货和期货市场的波动</a:t>
            </a:r>
            <a:r>
              <a:rPr lang="zh-CN" altLang="en-US" sz="2200" dirty="0" smtClean="0">
                <a:latin typeface="Times New Roman" panose="02020603050405020304" pitchFamily="18" charset="0"/>
                <a:ea typeface="宋体" panose="02010600030101010101" pitchFamily="2" charset="-122"/>
              </a:rPr>
              <a:t>率分别为                      和                                                                            </a:t>
            </a:r>
            <a:endParaRPr lang="en-US" altLang="zh-CN" sz="2200" dirty="0" smtClean="0">
              <a:latin typeface="Times New Roman" panose="02020603050405020304" pitchFamily="18" charset="0"/>
              <a:ea typeface="宋体" panose="02010600030101010101" pitchFamily="2" charset="-122"/>
            </a:endParaRPr>
          </a:p>
          <a:p>
            <a:pPr indent="457200" algn="just">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en-US" sz="2200" dirty="0" smtClean="0">
                <a:latin typeface="Times New Roman" panose="02020603050405020304" pitchFamily="18" charset="0"/>
                <a:ea typeface="宋体" panose="02010600030101010101" pitchFamily="2" charset="-122"/>
              </a:rPr>
              <a:t>，期货期望收益率为                         。选取三种不同的风险度量指标，计算并对比分析最小方差、最小</a:t>
            </a:r>
            <a:r>
              <a:rPr lang="en-US" altLang="zh-CN" sz="2200" dirty="0" err="1" smtClean="0">
                <a:latin typeface="Times New Roman" panose="02020603050405020304" pitchFamily="18" charset="0"/>
                <a:ea typeface="宋体" panose="02010600030101010101" pitchFamily="2" charset="-122"/>
              </a:rPr>
              <a:t>VaR</a:t>
            </a:r>
            <a:r>
              <a:rPr lang="zh-CN" altLang="en-US" sz="2200" dirty="0" smtClean="0">
                <a:latin typeface="Times New Roman" panose="02020603050405020304" pitchFamily="18" charset="0"/>
                <a:ea typeface="宋体" panose="02010600030101010101" pitchFamily="2" charset="-122"/>
              </a:rPr>
              <a:t>、最小</a:t>
            </a:r>
            <a:r>
              <a:rPr lang="en-US" altLang="zh-CN" sz="2200" dirty="0" smtClean="0">
                <a:latin typeface="Times New Roman" panose="02020603050405020304" pitchFamily="18" charset="0"/>
                <a:ea typeface="宋体" panose="02010600030101010101" pitchFamily="2" charset="-122"/>
              </a:rPr>
              <a:t>ES</a:t>
            </a:r>
            <a:r>
              <a:rPr lang="zh-CN" altLang="en-US" sz="2200" dirty="0" smtClean="0">
                <a:latin typeface="Times New Roman" panose="02020603050405020304" pitchFamily="18" charset="0"/>
                <a:ea typeface="宋体" panose="02010600030101010101" pitchFamily="2" charset="-122"/>
              </a:rPr>
              <a:t>三种套期保值策略下的静态套期保值比率</a:t>
            </a:r>
            <a:r>
              <a:rPr lang="en-US" altLang="zh-CN" sz="2200" i="1" dirty="0" smtClean="0">
                <a:latin typeface="Times New Roman" panose="02020603050405020304" pitchFamily="18" charset="0"/>
                <a:ea typeface="宋体" panose="02010600030101010101" pitchFamily="2" charset="-122"/>
              </a:rPr>
              <a:t>h</a:t>
            </a:r>
            <a:r>
              <a:rPr lang="zh-CN" altLang="en-US" sz="2200" dirty="0" smtClean="0">
                <a:latin typeface="Times New Roman" panose="02020603050405020304" pitchFamily="18" charset="0"/>
                <a:ea typeface="宋体" panose="02010600030101010101" pitchFamily="2" charset="-122"/>
              </a:rPr>
              <a:t> ，并且采用</a:t>
            </a:r>
            <a:r>
              <a:rPr lang="en-US" altLang="zh-CN" sz="2200" dirty="0" err="1" smtClean="0">
                <a:latin typeface="Times New Roman" panose="02020603050405020304" pitchFamily="18" charset="0"/>
                <a:ea typeface="宋体" panose="02010600030101010101" pitchFamily="2" charset="-122"/>
              </a:rPr>
              <a:t>Ederington</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1979</a:t>
            </a:r>
            <a:r>
              <a:rPr lang="zh-CN" altLang="en-US" sz="2200" dirty="0" smtClean="0">
                <a:latin typeface="Times New Roman" panose="02020603050405020304" pitchFamily="18" charset="0"/>
                <a:ea typeface="宋体" panose="02010600030101010101" pitchFamily="2" charset="-122"/>
              </a:rPr>
              <a:t>） 最早提出的方差下降百分比计算套期保值效果。（考虑</a:t>
            </a:r>
            <a:r>
              <a:rPr lang="en-US" altLang="zh-CN" sz="2200" dirty="0" smtClean="0">
                <a:latin typeface="Times New Roman" panose="02020603050405020304" pitchFamily="18" charset="0"/>
                <a:ea typeface="宋体" panose="02010600030101010101" pitchFamily="2" charset="-122"/>
              </a:rPr>
              <a:t>90%</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95%</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99%</a:t>
            </a:r>
            <a:r>
              <a:rPr lang="zh-CN" altLang="en-US" sz="2200" dirty="0" smtClean="0">
                <a:latin typeface="Times New Roman" panose="02020603050405020304" pitchFamily="18" charset="0"/>
                <a:ea typeface="宋体" panose="02010600030101010101" pitchFamily="2" charset="-122"/>
              </a:rPr>
              <a:t>三种置信水平）</a:t>
            </a:r>
            <a:r>
              <a:rPr lang="en-US" altLang="zh-CN" sz="2200" dirty="0" smtClean="0">
                <a:latin typeface="Times New Roman" panose="02020603050405020304" pitchFamily="18" charset="0"/>
                <a:ea typeface="宋体" panose="02010600030101010101" pitchFamily="2" charset="-122"/>
              </a:rPr>
              <a:t>  </a:t>
            </a:r>
          </a:p>
          <a:p>
            <a:pPr indent="457200" algn="just">
              <a:lnSpc>
                <a:spcPct val="200000"/>
              </a:lnSpc>
            </a:pPr>
            <a:r>
              <a:rPr lang="zh-CN" altLang="en-US" sz="2200" dirty="0">
                <a:latin typeface="Times New Roman" panose="02020603050405020304" pitchFamily="18" charset="0"/>
                <a:ea typeface="宋体" panose="02010600030101010101" pitchFamily="2" charset="-122"/>
              </a:rPr>
              <a:t>基于方差模型的最优套期保值率为： </a:t>
            </a:r>
          </a:p>
          <a:p>
            <a:pPr indent="457200" algn="just">
              <a:lnSpc>
                <a:spcPct val="200000"/>
              </a:lnSpc>
            </a:pPr>
            <a:r>
              <a:rPr lang="zh-CN" altLang="en-US" sz="2200" dirty="0">
                <a:latin typeface="Times New Roman" panose="02020603050405020304" pitchFamily="18" charset="0"/>
                <a:ea typeface="宋体" panose="02010600030101010101" pitchFamily="2" charset="-122"/>
              </a:rPr>
              <a:t>基于</a:t>
            </a:r>
            <a:r>
              <a:rPr lang="en-US" altLang="zh-CN" sz="2200" dirty="0" err="1">
                <a:latin typeface="Times New Roman" panose="02020603050405020304" pitchFamily="18" charset="0"/>
                <a:ea typeface="宋体" panose="02010600030101010101" pitchFamily="2" charset="-122"/>
              </a:rPr>
              <a:t>VaR</a:t>
            </a:r>
            <a:r>
              <a:rPr lang="zh-CN" altLang="en-US" sz="2200" dirty="0">
                <a:latin typeface="Times New Roman" panose="02020603050405020304" pitchFamily="18" charset="0"/>
                <a:ea typeface="宋体" panose="02010600030101010101" pitchFamily="2" charset="-122"/>
              </a:rPr>
              <a:t>模型的最优套期保值率为： </a:t>
            </a:r>
          </a:p>
          <a:p>
            <a:pPr indent="457200" algn="just">
              <a:lnSpc>
                <a:spcPct val="200000"/>
              </a:lnSpc>
            </a:pPr>
            <a:r>
              <a:rPr lang="zh-CN" altLang="en-US" sz="2200" dirty="0">
                <a:latin typeface="Times New Roman" panose="02020603050405020304" pitchFamily="18" charset="0"/>
                <a:ea typeface="宋体" panose="02010600030101010101" pitchFamily="2" charset="-122"/>
              </a:rPr>
              <a:t>基于</a:t>
            </a:r>
            <a:r>
              <a:rPr lang="en-US" altLang="zh-CN" sz="2200" dirty="0">
                <a:latin typeface="Times New Roman" panose="02020603050405020304" pitchFamily="18" charset="0"/>
                <a:ea typeface="宋体" panose="02010600030101010101" pitchFamily="2" charset="-122"/>
              </a:rPr>
              <a:t>ES</a:t>
            </a:r>
            <a:r>
              <a:rPr lang="zh-CN" altLang="en-US" sz="2200" dirty="0">
                <a:latin typeface="Times New Roman" panose="02020603050405020304" pitchFamily="18" charset="0"/>
                <a:ea typeface="宋体" panose="02010600030101010101" pitchFamily="2" charset="-122"/>
              </a:rPr>
              <a:t>模型的最优套期保值率为</a:t>
            </a:r>
            <a:r>
              <a:rPr lang="zh-CN" altLang="en-US" sz="2200" dirty="0" smtClean="0">
                <a:latin typeface="Times New Roman" panose="02020603050405020304" pitchFamily="18" charset="0"/>
                <a:ea typeface="宋体" panose="02010600030101010101" pitchFamily="2" charset="-122"/>
              </a:rPr>
              <a:t>：</a:t>
            </a:r>
            <a:endParaRPr lang="en-US" altLang="zh-CN" sz="2200" dirty="0" smtClean="0">
              <a:latin typeface="Times New Roman" panose="02020603050405020304" pitchFamily="18" charset="0"/>
              <a:ea typeface="宋体" panose="02010600030101010101" pitchFamily="2" charset="-122"/>
            </a:endParaRPr>
          </a:p>
          <a:p>
            <a:pPr indent="457200" algn="just">
              <a:lnSpc>
                <a:spcPct val="200000"/>
              </a:lnSpc>
            </a:pPr>
            <a:r>
              <a:rPr lang="zh-CN" altLang="en-US" sz="2200" dirty="0"/>
              <a:t>套期保值效果为</a:t>
            </a:r>
            <a:r>
              <a:rPr lang="zh-CN" altLang="en-US" sz="2400" dirty="0"/>
              <a:t>：</a:t>
            </a:r>
            <a:r>
              <a:rPr lang="en-US" altLang="zh-CN" sz="2400" dirty="0" smtClean="0">
                <a:latin typeface="Times New Roman" panose="02020603050405020304" pitchFamily="18" charset="0"/>
                <a:ea typeface="宋体" panose="02010600030101010101" pitchFamily="2" charset="-122"/>
              </a:rPr>
              <a:t>                                                                                   </a:t>
            </a:r>
            <a:endParaRPr lang="zh-CN" altLang="zh-CN" sz="2400" dirty="0" smtClean="0">
              <a:latin typeface="Times New Roman" panose="02020603050405020304" pitchFamily="18" charset="0"/>
              <a:ea typeface="宋体" panose="02010600030101010101" pitchFamily="2" charset="-122"/>
            </a:endParaRPr>
          </a:p>
          <a:p>
            <a:pPr indent="457200">
              <a:lnSpc>
                <a:spcPct val="150000"/>
              </a:lnSpc>
            </a:pPr>
            <a:endParaRPr lang="zh-CN" altLang="zh-CN" sz="2400" dirty="0"/>
          </a:p>
          <a:p>
            <a:pPr indent="457200">
              <a:lnSpc>
                <a:spcPct val="150000"/>
              </a:lnSpc>
            </a:pPr>
            <a:endParaRPr lang="zh-CN" altLang="zh-CN" sz="22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graphicFrame>
        <p:nvGraphicFramePr>
          <p:cNvPr id="7" name="对象 6"/>
          <p:cNvGraphicFramePr>
            <a:graphicFrameLocks noChangeAspect="1"/>
          </p:cNvGraphicFramePr>
          <p:nvPr>
            <p:extLst>
              <p:ext uri="{D42A27DB-BD31-4B8C-83A1-F6EECF244321}">
                <p14:modId xmlns:p14="http://schemas.microsoft.com/office/powerpoint/2010/main" val="2614850119"/>
              </p:ext>
            </p:extLst>
          </p:nvPr>
        </p:nvGraphicFramePr>
        <p:xfrm>
          <a:off x="5589563" y="3429000"/>
          <a:ext cx="1698625" cy="715963"/>
        </p:xfrm>
        <a:graphic>
          <a:graphicData uri="http://schemas.openxmlformats.org/presentationml/2006/ole">
            <mc:AlternateContent xmlns:mc="http://schemas.openxmlformats.org/markup-compatibility/2006">
              <mc:Choice xmlns:v="urn:schemas-microsoft-com:vml" Requires="v">
                <p:oleObj spid="_x0000_s24188" name="Equation" r:id="rId4" imgW="901440" imgH="380880" progId="Equation.DSMT4">
                  <p:embed/>
                </p:oleObj>
              </mc:Choice>
              <mc:Fallback>
                <p:oleObj name="Equation" r:id="rId4" imgW="901440" imgH="380880" progId="Equation.DSMT4">
                  <p:embed/>
                  <p:pic>
                    <p:nvPicPr>
                      <p:cNvPr id="0" name=""/>
                      <p:cNvPicPr/>
                      <p:nvPr/>
                    </p:nvPicPr>
                    <p:blipFill>
                      <a:blip r:embed="rId5"/>
                      <a:stretch>
                        <a:fillRect/>
                      </a:stretch>
                    </p:blipFill>
                    <p:spPr>
                      <a:xfrm>
                        <a:off x="5589563" y="3429000"/>
                        <a:ext cx="1698625" cy="715963"/>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693355825"/>
              </p:ext>
            </p:extLst>
          </p:nvPr>
        </p:nvGraphicFramePr>
        <p:xfrm>
          <a:off x="3933379" y="931467"/>
          <a:ext cx="1368152" cy="409301"/>
        </p:xfrm>
        <a:graphic>
          <a:graphicData uri="http://schemas.openxmlformats.org/presentationml/2006/ole">
            <mc:AlternateContent xmlns:mc="http://schemas.openxmlformats.org/markup-compatibility/2006">
              <mc:Choice xmlns:v="urn:schemas-microsoft-com:vml" Requires="v">
                <p:oleObj spid="_x0000_s24189" name="Equation" r:id="rId6" imgW="634680" imgH="190440" progId="Equation.DSMT4">
                  <p:embed/>
                </p:oleObj>
              </mc:Choice>
              <mc:Fallback>
                <p:oleObj name="Equation" r:id="rId6" imgW="634680" imgH="190440" progId="Equation.DSMT4">
                  <p:embed/>
                  <p:pic>
                    <p:nvPicPr>
                      <p:cNvPr id="0" name=""/>
                      <p:cNvPicPr/>
                      <p:nvPr/>
                    </p:nvPicPr>
                    <p:blipFill>
                      <a:blip r:embed="rId7"/>
                      <a:stretch>
                        <a:fillRect/>
                      </a:stretch>
                    </p:blipFill>
                    <p:spPr>
                      <a:xfrm>
                        <a:off x="3933379" y="931467"/>
                        <a:ext cx="1368152" cy="409301"/>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2384955751"/>
              </p:ext>
            </p:extLst>
          </p:nvPr>
        </p:nvGraphicFramePr>
        <p:xfrm>
          <a:off x="9622011" y="908720"/>
          <a:ext cx="1482602" cy="429797"/>
        </p:xfrm>
        <a:graphic>
          <a:graphicData uri="http://schemas.openxmlformats.org/presentationml/2006/ole">
            <mc:AlternateContent xmlns:mc="http://schemas.openxmlformats.org/markup-compatibility/2006">
              <mc:Choice xmlns:v="urn:schemas-microsoft-com:vml" Requires="v">
                <p:oleObj spid="_x0000_s24190" name="Equation" r:id="rId8" imgW="698400" imgH="203040" progId="Equation.DSMT4">
                  <p:embed/>
                </p:oleObj>
              </mc:Choice>
              <mc:Fallback>
                <p:oleObj name="Equation" r:id="rId8" imgW="698400" imgH="203040" progId="Equation.DSMT4">
                  <p:embed/>
                  <p:pic>
                    <p:nvPicPr>
                      <p:cNvPr id="0" name=""/>
                      <p:cNvPicPr>
                        <a:picLocks noChangeAspect="1" noChangeArrowheads="1"/>
                      </p:cNvPicPr>
                      <p:nvPr/>
                    </p:nvPicPr>
                    <p:blipFill>
                      <a:blip r:embed="rId9"/>
                      <a:srcRect/>
                      <a:stretch>
                        <a:fillRect/>
                      </a:stretch>
                    </p:blipFill>
                    <p:spPr bwMode="auto">
                      <a:xfrm>
                        <a:off x="9622011" y="908720"/>
                        <a:ext cx="1482602" cy="429797"/>
                      </a:xfrm>
                      <a:prstGeom prst="rect">
                        <a:avLst/>
                      </a:prstGeom>
                      <a:noFill/>
                      <a:ln>
                        <a:noFill/>
                      </a:ln>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648823635"/>
              </p:ext>
            </p:extLst>
          </p:nvPr>
        </p:nvGraphicFramePr>
        <p:xfrm>
          <a:off x="4581451" y="1484784"/>
          <a:ext cx="1872208" cy="441307"/>
        </p:xfrm>
        <a:graphic>
          <a:graphicData uri="http://schemas.openxmlformats.org/presentationml/2006/ole">
            <mc:AlternateContent xmlns:mc="http://schemas.openxmlformats.org/markup-compatibility/2006">
              <mc:Choice xmlns:v="urn:schemas-microsoft-com:vml" Requires="v">
                <p:oleObj spid="_x0000_s24191" name="Equation" r:id="rId10" imgW="914400" imgH="215640" progId="Equation.DSMT4">
                  <p:embed/>
                </p:oleObj>
              </mc:Choice>
              <mc:Fallback>
                <p:oleObj name="Equation" r:id="rId10" imgW="914400" imgH="215640" progId="Equation.DSMT4">
                  <p:embed/>
                  <p:pic>
                    <p:nvPicPr>
                      <p:cNvPr id="0" name=""/>
                      <p:cNvPicPr/>
                      <p:nvPr/>
                    </p:nvPicPr>
                    <p:blipFill>
                      <a:blip r:embed="rId11"/>
                      <a:stretch>
                        <a:fillRect/>
                      </a:stretch>
                    </p:blipFill>
                    <p:spPr>
                      <a:xfrm>
                        <a:off x="4581451" y="1484784"/>
                        <a:ext cx="1872208" cy="441307"/>
                      </a:xfrm>
                      <a:prstGeom prst="rect">
                        <a:avLst/>
                      </a:prstGeom>
                    </p:spPr>
                  </p:pic>
                </p:oleObj>
              </mc:Fallback>
            </mc:AlternateContent>
          </a:graphicData>
        </a:graphic>
      </p:graphicFrame>
      <p:sp>
        <p:nvSpPr>
          <p:cNvPr id="11" name="矩形 10"/>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8" name="对象 7"/>
          <p:cNvGraphicFramePr>
            <a:graphicFrameLocks noChangeAspect="1"/>
          </p:cNvGraphicFramePr>
          <p:nvPr>
            <p:extLst>
              <p:ext uri="{D42A27DB-BD31-4B8C-83A1-F6EECF244321}">
                <p14:modId xmlns:p14="http://schemas.microsoft.com/office/powerpoint/2010/main" val="4068287034"/>
              </p:ext>
            </p:extLst>
          </p:nvPr>
        </p:nvGraphicFramePr>
        <p:xfrm>
          <a:off x="463409" y="1484784"/>
          <a:ext cx="1597762" cy="432048"/>
        </p:xfrm>
        <a:graphic>
          <a:graphicData uri="http://schemas.openxmlformats.org/presentationml/2006/ole">
            <mc:AlternateContent xmlns:mc="http://schemas.openxmlformats.org/markup-compatibility/2006">
              <mc:Choice xmlns:v="urn:schemas-microsoft-com:vml" Requires="v">
                <p:oleObj spid="_x0000_s24192" name="Equation" r:id="rId12" imgW="711000" imgH="203040" progId="Equation.DSMT4">
                  <p:embed/>
                </p:oleObj>
              </mc:Choice>
              <mc:Fallback>
                <p:oleObj name="Equation" r:id="rId12" imgW="711000" imgH="203040" progId="Equation.DSMT4">
                  <p:embed/>
                  <p:pic>
                    <p:nvPicPr>
                      <p:cNvPr id="0" name=""/>
                      <p:cNvPicPr/>
                      <p:nvPr/>
                    </p:nvPicPr>
                    <p:blipFill>
                      <a:blip r:embed="rId13"/>
                      <a:stretch>
                        <a:fillRect/>
                      </a:stretch>
                    </p:blipFill>
                    <p:spPr>
                      <a:xfrm>
                        <a:off x="463409" y="1484784"/>
                        <a:ext cx="1597762" cy="43204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396301094"/>
              </p:ext>
            </p:extLst>
          </p:nvPr>
        </p:nvGraphicFramePr>
        <p:xfrm>
          <a:off x="5376863" y="4149725"/>
          <a:ext cx="4287837" cy="779463"/>
        </p:xfrm>
        <a:graphic>
          <a:graphicData uri="http://schemas.openxmlformats.org/presentationml/2006/ole">
            <mc:AlternateContent xmlns:mc="http://schemas.openxmlformats.org/markup-compatibility/2006">
              <mc:Choice xmlns:v="urn:schemas-microsoft-com:vml" Requires="v">
                <p:oleObj spid="_x0000_s24193" name="Equation" r:id="rId14" imgW="2793960" imgH="507960" progId="Equation.DSMT4">
                  <p:embed/>
                </p:oleObj>
              </mc:Choice>
              <mc:Fallback>
                <p:oleObj name="Equation" r:id="rId14" imgW="2793960" imgH="507960" progId="Equation.DSMT4">
                  <p:embed/>
                  <p:pic>
                    <p:nvPicPr>
                      <p:cNvPr id="0" name=""/>
                      <p:cNvPicPr/>
                      <p:nvPr/>
                    </p:nvPicPr>
                    <p:blipFill>
                      <a:blip r:embed="rId15"/>
                      <a:stretch>
                        <a:fillRect/>
                      </a:stretch>
                    </p:blipFill>
                    <p:spPr>
                      <a:xfrm>
                        <a:off x="5376863" y="4149725"/>
                        <a:ext cx="4287837" cy="779463"/>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609530055"/>
              </p:ext>
            </p:extLst>
          </p:nvPr>
        </p:nvGraphicFramePr>
        <p:xfrm>
          <a:off x="5301531" y="4869160"/>
          <a:ext cx="3744416" cy="737242"/>
        </p:xfrm>
        <a:graphic>
          <a:graphicData uri="http://schemas.openxmlformats.org/presentationml/2006/ole">
            <mc:AlternateContent xmlns:mc="http://schemas.openxmlformats.org/markup-compatibility/2006">
              <mc:Choice xmlns:v="urn:schemas-microsoft-com:vml" Requires="v">
                <p:oleObj spid="_x0000_s24194" name="Equation" r:id="rId16" imgW="2450880" imgH="482400" progId="Equation.DSMT4">
                  <p:embed/>
                </p:oleObj>
              </mc:Choice>
              <mc:Fallback>
                <p:oleObj name="Equation" r:id="rId16" imgW="2450880" imgH="482400" progId="Equation.DSMT4">
                  <p:embed/>
                  <p:pic>
                    <p:nvPicPr>
                      <p:cNvPr id="0" name=""/>
                      <p:cNvPicPr/>
                      <p:nvPr/>
                    </p:nvPicPr>
                    <p:blipFill>
                      <a:blip r:embed="rId17"/>
                      <a:stretch>
                        <a:fillRect/>
                      </a:stretch>
                    </p:blipFill>
                    <p:spPr>
                      <a:xfrm>
                        <a:off x="5301531" y="4869160"/>
                        <a:ext cx="3744416" cy="737242"/>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248322838"/>
              </p:ext>
            </p:extLst>
          </p:nvPr>
        </p:nvGraphicFramePr>
        <p:xfrm>
          <a:off x="3357315" y="5589240"/>
          <a:ext cx="3637291" cy="622424"/>
        </p:xfrm>
        <a:graphic>
          <a:graphicData uri="http://schemas.openxmlformats.org/presentationml/2006/ole">
            <mc:AlternateContent xmlns:mc="http://schemas.openxmlformats.org/markup-compatibility/2006">
              <mc:Choice xmlns:v="urn:schemas-microsoft-com:vml" Requires="v">
                <p:oleObj spid="_x0000_s24195" name="Equation" r:id="rId18" imgW="2374560" imgH="406080" progId="Equation.DSMT4">
                  <p:embed/>
                </p:oleObj>
              </mc:Choice>
              <mc:Fallback>
                <p:oleObj name="Equation" r:id="rId18" imgW="2374560" imgH="406080" progId="Equation.DSMT4">
                  <p:embed/>
                  <p:pic>
                    <p:nvPicPr>
                      <p:cNvPr id="0" name=""/>
                      <p:cNvPicPr/>
                      <p:nvPr/>
                    </p:nvPicPr>
                    <p:blipFill>
                      <a:blip r:embed="rId19"/>
                      <a:stretch>
                        <a:fillRect/>
                      </a:stretch>
                    </p:blipFill>
                    <p:spPr>
                      <a:xfrm>
                        <a:off x="3357315" y="5589240"/>
                        <a:ext cx="3637291" cy="622424"/>
                      </a:xfrm>
                      <a:prstGeom prst="rect">
                        <a:avLst/>
                      </a:prstGeom>
                    </p:spPr>
                  </p:pic>
                </p:oleObj>
              </mc:Fallback>
            </mc:AlternateContent>
          </a:graphicData>
        </a:graphic>
      </p:graphicFrame>
    </p:spTree>
    <p:extLst>
      <p:ext uri="{BB962C8B-B14F-4D97-AF65-F5344CB8AC3E}">
        <p14:creationId xmlns:p14="http://schemas.microsoft.com/office/powerpoint/2010/main" val="178773386"/>
      </p:ext>
    </p:extLst>
  </p:cSld>
  <p:clrMapOvr>
    <a:overrideClrMapping bg1="lt1" tx1="dk1" bg2="lt2" tx2="dk2" accent1="accent1" accent2="accent2" accent3="accent3" accent4="accent4" accent5="accent5" accent6="accent6" hlink="hlink" folHlink="folHlink"/>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04987" y="1052736"/>
            <a:ext cx="11449272"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gn="ctr">
              <a:lnSpc>
                <a:spcPct val="150000"/>
              </a:lnSpc>
            </a:pPr>
            <a:r>
              <a:rPr lang="zh-CN" altLang="en-US" sz="2400" b="1" dirty="0" smtClean="0">
                <a:latin typeface="Times New Roman" panose="02020603050405020304" pitchFamily="18" charset="0"/>
                <a:ea typeface="宋体" panose="02010600030101010101" pitchFamily="2" charset="-122"/>
              </a:rPr>
              <a:t>表</a:t>
            </a:r>
            <a:r>
              <a:rPr lang="en-US" altLang="zh-CN" sz="2400" b="1" dirty="0" smtClean="0">
                <a:latin typeface="Times New Roman" panose="02020603050405020304" pitchFamily="18" charset="0"/>
                <a:ea typeface="宋体" panose="02010600030101010101" pitchFamily="2" charset="-122"/>
              </a:rPr>
              <a:t>6-4  </a:t>
            </a:r>
            <a:r>
              <a:rPr lang="zh-CN" altLang="en-US" sz="2400" b="1" dirty="0">
                <a:latin typeface="Times New Roman" panose="02020603050405020304" pitchFamily="18" charset="0"/>
                <a:ea typeface="宋体" panose="02010600030101010101" pitchFamily="2" charset="-122"/>
              </a:rPr>
              <a:t>不同置信水平下套期保值比率和效果</a:t>
            </a:r>
            <a:endParaRPr lang="zh-CN" altLang="en-US" sz="3100" b="1" dirty="0">
              <a:latin typeface="Times New Roman" panose="02020603050405020304" pitchFamily="18" charset="0"/>
              <a:ea typeface="宋体" panose="02010600030101010101" pitchFamily="2" charset="-122"/>
            </a:endParaRPr>
          </a:p>
        </p:txBody>
      </p:sp>
      <p:sp>
        <p:nvSpPr>
          <p:cNvPr id="11" name="矩形 10"/>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13" name="表格 12"/>
          <p:cNvGraphicFramePr>
            <a:graphicFrameLocks noGrp="1"/>
          </p:cNvGraphicFramePr>
          <p:nvPr>
            <p:extLst>
              <p:ext uri="{D42A27DB-BD31-4B8C-83A1-F6EECF244321}">
                <p14:modId xmlns:p14="http://schemas.microsoft.com/office/powerpoint/2010/main" val="2413307183"/>
              </p:ext>
            </p:extLst>
          </p:nvPr>
        </p:nvGraphicFramePr>
        <p:xfrm>
          <a:off x="544081" y="1844824"/>
          <a:ext cx="11089232" cy="3016900"/>
        </p:xfrm>
        <a:graphic>
          <a:graphicData uri="http://schemas.openxmlformats.org/drawingml/2006/table">
            <a:tbl>
              <a:tblPr firstRow="1" bandRow="1">
                <a:tableStyleId>{7DF18680-E054-41AD-8BC1-D1AEF772440D}</a:tableStyleId>
              </a:tblPr>
              <a:tblGrid>
                <a:gridCol w="1728192"/>
                <a:gridCol w="1903290"/>
                <a:gridCol w="1234201"/>
                <a:gridCol w="905244"/>
                <a:gridCol w="905243"/>
                <a:gridCol w="905244"/>
                <a:gridCol w="1275570"/>
                <a:gridCol w="1008112"/>
                <a:gridCol w="1224136"/>
              </a:tblGrid>
              <a:tr h="603380">
                <a:tc rowSpan="2">
                  <a:txBody>
                    <a:bodyPr/>
                    <a:lstStyle/>
                    <a:p>
                      <a:pPr algn="ctr"/>
                      <a:r>
                        <a:rPr lang="zh-CN" altLang="en-US" sz="2000" dirty="0" smtClean="0">
                          <a:solidFill>
                            <a:schemeClr val="bg1"/>
                          </a:solidFill>
                          <a:latin typeface="Times New Roman" panose="02020603050405020304" pitchFamily="18" charset="0"/>
                          <a:ea typeface="宋体" panose="02010600030101010101" pitchFamily="2" charset="-122"/>
                        </a:rPr>
                        <a:t>置信水平</a:t>
                      </a:r>
                      <a:endParaRPr lang="zh-CN" altLang="en-US" sz="2000" dirty="0">
                        <a:solidFill>
                          <a:schemeClr val="bg1"/>
                        </a:solidFill>
                        <a:latin typeface="Times New Roman" panose="02020603050405020304" pitchFamily="18" charset="0"/>
                        <a:ea typeface="宋体" panose="02010600030101010101" pitchFamily="2" charset="-122"/>
                      </a:endParaRPr>
                    </a:p>
                  </a:txBody>
                  <a:tcPr anchor="ctr">
                    <a:lnTlToBr w="12700" cap="flat" cmpd="sng" algn="ctr">
                      <a:noFill/>
                      <a:prstDash val="solid"/>
                      <a:round/>
                      <a:headEnd type="none" w="med" len="med"/>
                      <a:tailEnd type="none" w="med" len="med"/>
                    </a:lnTlToBr>
                    <a:solidFill>
                      <a:schemeClr val="accent5">
                        <a:lumMod val="75000"/>
                      </a:schemeClr>
                    </a:solidFill>
                  </a:tcPr>
                </a:tc>
                <a:tc rowSpan="2">
                  <a:txBody>
                    <a:bodyPr/>
                    <a:lstStyle/>
                    <a:p>
                      <a:pPr algn="ctr"/>
                      <a:endParaRPr lang="zh-CN" sz="1800" kern="100" dirty="0">
                        <a:effectLst/>
                        <a:latin typeface="Calibri"/>
                        <a:ea typeface="宋体"/>
                        <a:cs typeface="Times New Roman"/>
                      </a:endParaRPr>
                    </a:p>
                  </a:txBody>
                  <a:tcPr anchor="ctr">
                    <a:solidFill>
                      <a:schemeClr val="accent5">
                        <a:lumMod val="75000"/>
                      </a:schemeClr>
                    </a:solidFill>
                  </a:tcPr>
                </a:tc>
                <a:tc rowSpan="2">
                  <a:txBody>
                    <a:bodyPr/>
                    <a:lstStyle/>
                    <a:p>
                      <a:pPr algn="ct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gridSpan="3">
                  <a:txBody>
                    <a:bodyPr/>
                    <a:lstStyle/>
                    <a:p>
                      <a:pPr algn="ctr"/>
                      <a:r>
                        <a:rPr lang="zh-CN" altLang="en-US" sz="2000" dirty="0" smtClean="0">
                          <a:latin typeface="Times New Roman" panose="02020603050405020304" pitchFamily="18" charset="0"/>
                          <a:ea typeface="宋体" panose="02010600030101010101" pitchFamily="2" charset="-122"/>
                        </a:rPr>
                        <a:t>最优套期保值比率</a:t>
                      </a: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hMerge="1">
                  <a:txBody>
                    <a:bodyPr/>
                    <a:lstStyle/>
                    <a:p>
                      <a:pPr algn="ct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hMerge="1">
                  <a:txBody>
                    <a:bodyPr/>
                    <a:lstStyle/>
                    <a:p>
                      <a:pPr algn="ct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gridSpan="3">
                  <a:txBody>
                    <a:bodyPr/>
                    <a:lstStyle/>
                    <a:p>
                      <a:pPr algn="ctr"/>
                      <a:r>
                        <a:rPr lang="zh-CN" altLang="en-US" sz="2000" dirty="0" smtClean="0">
                          <a:latin typeface="Times New Roman" panose="02020603050405020304" pitchFamily="18" charset="0"/>
                          <a:ea typeface="宋体" panose="02010600030101010101" pitchFamily="2" charset="-122"/>
                        </a:rPr>
                        <a:t>套期保值效果</a:t>
                      </a: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hMerge="1">
                  <a:txBody>
                    <a:bodyPr/>
                    <a:lstStyle/>
                    <a:p>
                      <a:pPr algn="ct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hMerge="1">
                  <a:txBody>
                    <a:bodyPr/>
                    <a:lstStyle/>
                    <a:p>
                      <a:pPr algn="ct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r>
              <a:tr h="603380">
                <a:tc vMerge="1">
                  <a:txBody>
                    <a:bodyPr/>
                    <a:lstStyle/>
                    <a:p>
                      <a:pPr algn="ctr">
                        <a:lnSpc>
                          <a:spcPct val="150000"/>
                        </a:lnSpc>
                        <a:spcAft>
                          <a:spcPts val="0"/>
                        </a:spcAft>
                      </a:pPr>
                      <a:endParaRPr lang="zh-CN" sz="1800" kern="100" dirty="0">
                        <a:effectLst/>
                        <a:latin typeface="Calibri"/>
                        <a:ea typeface="宋体"/>
                        <a:cs typeface="Times New Roman"/>
                      </a:endParaRPr>
                    </a:p>
                  </a:txBody>
                  <a:tcPr marL="68580" marR="68580" marT="0" marB="0" anchor="ctr"/>
                </a:tc>
                <a:tc vMerge="1">
                  <a:txBody>
                    <a:bodyPr/>
                    <a:lstStyle/>
                    <a:p>
                      <a:pPr algn="ctr" eaLnBrk="0" hangingPunct="0">
                        <a:lnSpc>
                          <a:spcPct val="150000"/>
                        </a:lnSpc>
                        <a:spcAft>
                          <a:spcPts val="0"/>
                        </a:spcAft>
                      </a:pPr>
                      <a:endParaRPr lang="zh-CN" sz="1800" kern="100" dirty="0">
                        <a:effectLst/>
                        <a:latin typeface="Calibri"/>
                        <a:ea typeface="宋体"/>
                        <a:cs typeface="Times New Roman"/>
                      </a:endParaRPr>
                    </a:p>
                  </a:txBody>
                  <a:tcPr marL="68580" marR="68580" marT="0" marB="0" anchor="ctr"/>
                </a:tc>
                <a:tc vMerge="1">
                  <a:txBody>
                    <a:bodyPr/>
                    <a:lstStyle/>
                    <a:p>
                      <a:pPr algn="ctr">
                        <a:lnSpc>
                          <a:spcPct val="150000"/>
                        </a:lnSpc>
                        <a:spcAft>
                          <a:spcPts val="0"/>
                        </a:spcAft>
                      </a:pPr>
                      <a:endParaRPr lang="zh-CN" sz="180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altLang="en-US" sz="1800" kern="100" dirty="0" smtClean="0">
                          <a:effectLst/>
                          <a:latin typeface="+mn-lt"/>
                          <a:ea typeface="+mn-ea"/>
                          <a:cs typeface="Times New Roman"/>
                        </a:rPr>
                        <a:t>方差</a:t>
                      </a:r>
                      <a:r>
                        <a:rPr lang="en-US" altLang="zh-CN" sz="1800" kern="100" dirty="0" smtClean="0">
                          <a:effectLst/>
                          <a:latin typeface="+mn-lt"/>
                          <a:ea typeface="+mn-ea"/>
                          <a:cs typeface="Times New Roman"/>
                        </a:rPr>
                        <a:t>_</a:t>
                      </a:r>
                      <a:r>
                        <a:rPr lang="en-US" altLang="zh-CN" sz="1800" i="1" kern="100" dirty="0" smtClean="0">
                          <a:effectLst/>
                          <a:latin typeface="Times New Roman" panose="02020603050405020304" pitchFamily="18" charset="0"/>
                          <a:ea typeface="+mn-ea"/>
                          <a:cs typeface="Times New Roman" panose="02020603050405020304" pitchFamily="18" charset="0"/>
                        </a:rPr>
                        <a:t>h</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altLang="zh-CN" sz="1800" kern="100" dirty="0" err="1" smtClean="0">
                          <a:effectLst/>
                          <a:latin typeface="Times New Roman" panose="02020603050405020304" pitchFamily="18" charset="0"/>
                          <a:ea typeface="+mn-ea"/>
                          <a:cs typeface="Times New Roman" panose="02020603050405020304" pitchFamily="18" charset="0"/>
                        </a:rPr>
                        <a:t>VaR_</a:t>
                      </a:r>
                      <a:r>
                        <a:rPr lang="en-US" altLang="zh-CN" sz="1800" i="1" kern="100" dirty="0" err="1" smtClean="0">
                          <a:effectLst/>
                          <a:latin typeface="Times New Roman" panose="02020603050405020304" pitchFamily="18" charset="0"/>
                          <a:ea typeface="+mn-ea"/>
                          <a:cs typeface="Times New Roman" panose="02020603050405020304" pitchFamily="18" charset="0"/>
                        </a:rPr>
                        <a:t>h</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altLang="zh-CN" sz="1800" kern="100" dirty="0" err="1" smtClean="0">
                          <a:effectLst/>
                          <a:latin typeface="Times New Roman" panose="02020603050405020304" pitchFamily="18" charset="0"/>
                          <a:ea typeface="+mn-ea"/>
                          <a:cs typeface="Times New Roman" panose="02020603050405020304" pitchFamily="18" charset="0"/>
                        </a:rPr>
                        <a:t>ES_</a:t>
                      </a:r>
                      <a:r>
                        <a:rPr lang="en-US" altLang="zh-CN" sz="1800" i="1" kern="100" dirty="0" err="1" smtClean="0">
                          <a:effectLst/>
                          <a:latin typeface="Times New Roman" panose="02020603050405020304" pitchFamily="18" charset="0"/>
                          <a:ea typeface="+mn-ea"/>
                          <a:cs typeface="Times New Roman" panose="02020603050405020304" pitchFamily="18" charset="0"/>
                        </a:rPr>
                        <a:t>h</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altLang="en-US" sz="1800" kern="100" dirty="0" smtClean="0">
                          <a:effectLst/>
                          <a:latin typeface="Times New Roman" panose="02020603050405020304" pitchFamily="18" charset="0"/>
                          <a:ea typeface="+mn-ea"/>
                          <a:cs typeface="Times New Roman" panose="02020603050405020304" pitchFamily="18" charset="0"/>
                        </a:rPr>
                        <a:t>方差</a:t>
                      </a:r>
                      <a:r>
                        <a:rPr lang="en-US" altLang="zh-CN" sz="1800" kern="100" dirty="0" smtClean="0">
                          <a:effectLst/>
                          <a:latin typeface="Times New Roman" panose="02020603050405020304" pitchFamily="18" charset="0"/>
                          <a:ea typeface="+mn-ea"/>
                          <a:cs typeface="Times New Roman" panose="02020603050405020304" pitchFamily="18" charset="0"/>
                        </a:rPr>
                        <a:t>_</a:t>
                      </a:r>
                      <a:r>
                        <a:rPr lang="en-US" altLang="zh-CN" sz="1800" i="1" kern="100" dirty="0" smtClean="0">
                          <a:effectLst/>
                          <a:latin typeface="Times New Roman" panose="02020603050405020304" pitchFamily="18" charset="0"/>
                          <a:ea typeface="+mn-ea"/>
                          <a:cs typeface="Times New Roman" panose="02020603050405020304" pitchFamily="18" charset="0"/>
                        </a:rPr>
                        <a:t>He</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altLang="zh-CN" sz="1800" kern="100" dirty="0" err="1" smtClean="0">
                          <a:effectLst/>
                          <a:latin typeface="Times New Roman" panose="02020603050405020304" pitchFamily="18" charset="0"/>
                          <a:ea typeface="+mn-ea"/>
                          <a:cs typeface="Times New Roman" panose="02020603050405020304" pitchFamily="18" charset="0"/>
                        </a:rPr>
                        <a:t>VaR_</a:t>
                      </a:r>
                      <a:r>
                        <a:rPr lang="en-US" altLang="zh-CN" sz="1800" i="1" kern="100" dirty="0" err="1" smtClean="0">
                          <a:effectLst/>
                          <a:latin typeface="Times New Roman" panose="02020603050405020304" pitchFamily="18" charset="0"/>
                          <a:ea typeface="+mn-ea"/>
                          <a:cs typeface="Times New Roman" panose="02020603050405020304" pitchFamily="18" charset="0"/>
                        </a:rPr>
                        <a:t>He</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altLang="zh-CN" sz="1800" kern="100" dirty="0" err="1" smtClean="0">
                          <a:effectLst/>
                          <a:latin typeface="Times New Roman" panose="02020603050405020304" pitchFamily="18" charset="0"/>
                          <a:ea typeface="+mn-ea"/>
                          <a:cs typeface="Times New Roman" panose="02020603050405020304" pitchFamily="18" charset="0"/>
                        </a:rPr>
                        <a:t>ES_</a:t>
                      </a:r>
                      <a:r>
                        <a:rPr lang="en-US" altLang="zh-CN" sz="1800" i="1" kern="100" dirty="0" err="1" smtClean="0">
                          <a:effectLst/>
                          <a:latin typeface="Times New Roman" panose="02020603050405020304" pitchFamily="18" charset="0"/>
                          <a:ea typeface="+mn-ea"/>
                          <a:cs typeface="Times New Roman" panose="02020603050405020304" pitchFamily="18" charset="0"/>
                        </a:rPr>
                        <a:t>He</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603380">
                <a:tc>
                  <a:txBody>
                    <a:bodyPr/>
                    <a:lstStyle/>
                    <a:p>
                      <a:pPr algn="ctr">
                        <a:lnSpc>
                          <a:spcPct val="150000"/>
                        </a:lnSpc>
                        <a:spcAft>
                          <a:spcPts val="0"/>
                        </a:spcAft>
                      </a:pPr>
                      <a:r>
                        <a:rPr lang="en-US" altLang="zh-CN" sz="2000" kern="1200" baseline="0" dirty="0" smtClean="0">
                          <a:solidFill>
                            <a:schemeClr val="dk1"/>
                          </a:solidFill>
                          <a:effectLst/>
                          <a:latin typeface="Times New Roman" panose="02020603050405020304" pitchFamily="18" charset="0"/>
                          <a:ea typeface="宋体" panose="02010600030101010101" pitchFamily="2" charset="-122"/>
                          <a:cs typeface="+mn-cs"/>
                        </a:rPr>
                        <a:t>90%</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a:solidFill>
                            <a:srgbClr val="000000"/>
                          </a:solidFill>
                          <a:effectLst/>
                          <a:latin typeface="Times New Roman" panose="02020603050405020304" pitchFamily="18" charset="0"/>
                          <a:ea typeface="宋体" panose="02010600030101010101" pitchFamily="2" charset="-122"/>
                          <a:cs typeface="Times New Roman"/>
                        </a:rPr>
                        <a:t>1.2816</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1.7550</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0.6245</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0.3017</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0.3936</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effectLst/>
                          <a:latin typeface="Times New Roman" panose="02020603050405020304" pitchFamily="18" charset="0"/>
                          <a:ea typeface="宋体" panose="02010600030101010101" pitchFamily="2" charset="-122"/>
                          <a:cs typeface="Times New Roman"/>
                        </a:rPr>
                        <a:t>25.50%</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effectLst/>
                          <a:latin typeface="Times New Roman" panose="02020603050405020304" pitchFamily="18" charset="0"/>
                          <a:ea typeface="宋体" panose="02010600030101010101" pitchFamily="2" charset="-122"/>
                          <a:cs typeface="Times New Roman"/>
                        </a:rPr>
                        <a:t>18.69%</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effectLst/>
                          <a:latin typeface="Times New Roman" panose="02020603050405020304" pitchFamily="18" charset="0"/>
                          <a:ea typeface="宋体" panose="02010600030101010101" pitchFamily="2" charset="-122"/>
                          <a:cs typeface="Times New Roman"/>
                        </a:rPr>
                        <a:t>22.02%</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r>
              <a:tr h="603380">
                <a:tc>
                  <a:txBody>
                    <a:bodyPr/>
                    <a:lstStyle/>
                    <a:p>
                      <a:pPr algn="ctr">
                        <a:lnSpc>
                          <a:spcPct val="150000"/>
                        </a:lnSpc>
                        <a:spcAft>
                          <a:spcPts val="0"/>
                        </a:spcAft>
                      </a:pPr>
                      <a:r>
                        <a:rPr lang="en-US" altLang="zh-CN" sz="2000" kern="1200" baseline="0" dirty="0" smtClean="0">
                          <a:solidFill>
                            <a:schemeClr val="dk1"/>
                          </a:solidFill>
                          <a:effectLst/>
                          <a:latin typeface="Times New Roman" panose="02020603050405020304" pitchFamily="18" charset="0"/>
                          <a:ea typeface="宋体" panose="02010600030101010101" pitchFamily="2" charset="-122"/>
                          <a:cs typeface="+mn-cs"/>
                        </a:rPr>
                        <a:t>95%</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1.6449</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2.0627</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a:solidFill>
                            <a:srgbClr val="000000"/>
                          </a:solidFill>
                          <a:effectLst/>
                          <a:latin typeface="Times New Roman" panose="02020603050405020304" pitchFamily="18" charset="0"/>
                          <a:ea typeface="宋体" panose="02010600030101010101" pitchFamily="2" charset="-122"/>
                          <a:cs typeface="Times New Roman"/>
                        </a:rPr>
                        <a:t>0.6245</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0.3774</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0.4293</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effectLst/>
                          <a:latin typeface="Times New Roman" panose="02020603050405020304" pitchFamily="18" charset="0"/>
                          <a:ea typeface="宋体" panose="02010600030101010101" pitchFamily="2" charset="-122"/>
                          <a:cs typeface="Times New Roman"/>
                        </a:rPr>
                        <a:t>25.50%</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effectLst/>
                          <a:latin typeface="Times New Roman" panose="02020603050405020304" pitchFamily="18" charset="0"/>
                          <a:ea typeface="宋体" panose="02010600030101010101" pitchFamily="2" charset="-122"/>
                          <a:cs typeface="Times New Roman"/>
                        </a:rPr>
                        <a:t>21.51%</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effectLst/>
                          <a:latin typeface="Times New Roman" panose="02020603050405020304" pitchFamily="18" charset="0"/>
                          <a:ea typeface="宋体" panose="02010600030101010101" pitchFamily="2" charset="-122"/>
                          <a:cs typeface="Times New Roman"/>
                        </a:rPr>
                        <a:t>23.01%</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r>
              <a:tr h="60338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2000" kern="1200" baseline="0" dirty="0" smtClean="0">
                          <a:solidFill>
                            <a:schemeClr val="dk1"/>
                          </a:solidFill>
                          <a:effectLst/>
                          <a:latin typeface="Times New Roman" panose="02020603050405020304" pitchFamily="18" charset="0"/>
                          <a:ea typeface="宋体" panose="02010600030101010101" pitchFamily="2" charset="-122"/>
                          <a:cs typeface="+mn-cs"/>
                        </a:rPr>
                        <a:t>99%</a:t>
                      </a:r>
                      <a:endParaRPr lang="zh-CN" altLang="zh-CN" sz="2000" kern="100" baseline="0" dirty="0" smtClean="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2.3263</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2.6652</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0.6245</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0.4521</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0.4744</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effectLst/>
                          <a:latin typeface="Times New Roman" panose="02020603050405020304" pitchFamily="18" charset="0"/>
                          <a:ea typeface="宋体" panose="02010600030101010101" pitchFamily="2" charset="-122"/>
                          <a:cs typeface="Times New Roman"/>
                        </a:rPr>
                        <a:t>25.50%</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effectLst/>
                          <a:latin typeface="Times New Roman" panose="02020603050405020304" pitchFamily="18" charset="0"/>
                          <a:ea typeface="宋体" panose="02010600030101010101" pitchFamily="2" charset="-122"/>
                          <a:cs typeface="Times New Roman"/>
                        </a:rPr>
                        <a:t>23.56%</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effectLst/>
                          <a:latin typeface="Times New Roman" panose="02020603050405020304" pitchFamily="18" charset="0"/>
                          <a:ea typeface="宋体" panose="02010600030101010101" pitchFamily="2" charset="-122"/>
                          <a:cs typeface="Times New Roman"/>
                        </a:rPr>
                        <a:t>24.03%</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r>
            </a:tbl>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3043249404"/>
              </p:ext>
            </p:extLst>
          </p:nvPr>
        </p:nvGraphicFramePr>
        <p:xfrm>
          <a:off x="2672744" y="2169983"/>
          <a:ext cx="1183705" cy="610945"/>
        </p:xfrm>
        <a:graphic>
          <a:graphicData uri="http://schemas.openxmlformats.org/presentationml/2006/ole">
            <mc:AlternateContent xmlns:mc="http://schemas.openxmlformats.org/markup-compatibility/2006">
              <mc:Choice xmlns:v="urn:schemas-microsoft-com:vml" Requires="v">
                <p:oleObj spid="_x0000_s24730" name="Equation" r:id="rId3" imgW="393480" imgH="203040" progId="Equation.DSMT4">
                  <p:embed/>
                </p:oleObj>
              </mc:Choice>
              <mc:Fallback>
                <p:oleObj name="Equation" r:id="rId3" imgW="393480" imgH="203040" progId="Equation.DSMT4">
                  <p:embed/>
                  <p:pic>
                    <p:nvPicPr>
                      <p:cNvPr id="0" name=""/>
                      <p:cNvPicPr/>
                      <p:nvPr/>
                    </p:nvPicPr>
                    <p:blipFill>
                      <a:blip r:embed="rId4"/>
                      <a:stretch>
                        <a:fillRect/>
                      </a:stretch>
                    </p:blipFill>
                    <p:spPr>
                      <a:xfrm>
                        <a:off x="2672744" y="2169983"/>
                        <a:ext cx="1183705" cy="610945"/>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4259241325"/>
              </p:ext>
            </p:extLst>
          </p:nvPr>
        </p:nvGraphicFramePr>
        <p:xfrm>
          <a:off x="4576529" y="2204864"/>
          <a:ext cx="468052" cy="576064"/>
        </p:xfrm>
        <a:graphic>
          <a:graphicData uri="http://schemas.openxmlformats.org/presentationml/2006/ole">
            <mc:AlternateContent xmlns:mc="http://schemas.openxmlformats.org/markup-compatibility/2006">
              <mc:Choice xmlns:v="urn:schemas-microsoft-com:vml" Requires="v">
                <p:oleObj spid="_x0000_s24731" name="Equation" r:id="rId5" imgW="164880" imgH="203040" progId="Equation.DSMT4">
                  <p:embed/>
                </p:oleObj>
              </mc:Choice>
              <mc:Fallback>
                <p:oleObj name="Equation" r:id="rId5" imgW="164880" imgH="203040" progId="Equation.DSMT4">
                  <p:embed/>
                  <p:pic>
                    <p:nvPicPr>
                      <p:cNvPr id="0" name=""/>
                      <p:cNvPicPr/>
                      <p:nvPr/>
                    </p:nvPicPr>
                    <p:blipFill>
                      <a:blip r:embed="rId6"/>
                      <a:stretch>
                        <a:fillRect/>
                      </a:stretch>
                    </p:blipFill>
                    <p:spPr>
                      <a:xfrm>
                        <a:off x="4576529" y="2204864"/>
                        <a:ext cx="468052" cy="576064"/>
                      </a:xfrm>
                      <a:prstGeom prst="rect">
                        <a:avLst/>
                      </a:prstGeom>
                    </p:spPr>
                  </p:pic>
                </p:oleObj>
              </mc:Fallback>
            </mc:AlternateContent>
          </a:graphicData>
        </a:graphic>
      </p:graphicFrame>
    </p:spTree>
    <p:extLst>
      <p:ext uri="{BB962C8B-B14F-4D97-AF65-F5344CB8AC3E}">
        <p14:creationId xmlns:p14="http://schemas.microsoft.com/office/powerpoint/2010/main" val="3539952695"/>
      </p:ext>
    </p:extLst>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81917" y="836712"/>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zh-CN" altLang="en-US" sz="2400" dirty="0" smtClean="0">
                <a:latin typeface="Times New Roman" panose="02020603050405020304" pitchFamily="18" charset="0"/>
                <a:ea typeface="宋体" panose="02010600030101010101" pitchFamily="2" charset="-122"/>
              </a:rPr>
              <a:t> 在</a:t>
            </a:r>
            <a:r>
              <a:rPr lang="zh-CN" altLang="en-US" sz="2400" dirty="0">
                <a:latin typeface="Times New Roman" panose="02020603050405020304" pitchFamily="18" charset="0"/>
                <a:ea typeface="宋体" panose="02010600030101010101" pitchFamily="2" charset="-122"/>
              </a:rPr>
              <a:t>风险最小化的前提下，我们计算三种套期保值策略下的最优套期保值比率和方差下降百分比，结果如</a:t>
            </a:r>
            <a:r>
              <a:rPr lang="zh-CN" altLang="en-US" sz="2400" dirty="0" smtClean="0">
                <a:latin typeface="Times New Roman" panose="02020603050405020304" pitchFamily="18" charset="0"/>
                <a:ea typeface="宋体" panose="02010600030101010101" pitchFamily="2" charset="-122"/>
              </a:rPr>
              <a:t>表</a:t>
            </a:r>
            <a:r>
              <a:rPr lang="en-US" altLang="zh-CN" sz="2400" dirty="0" smtClean="0">
                <a:latin typeface="Times New Roman" panose="02020603050405020304" pitchFamily="18" charset="0"/>
                <a:ea typeface="宋体" panose="02010600030101010101" pitchFamily="2" charset="-122"/>
              </a:rPr>
              <a:t>6-4</a:t>
            </a:r>
            <a:r>
              <a:rPr lang="zh-CN" altLang="en-US" sz="2400" dirty="0" smtClean="0">
                <a:latin typeface="Times New Roman" panose="02020603050405020304" pitchFamily="18" charset="0"/>
                <a:ea typeface="宋体" panose="02010600030101010101" pitchFamily="2" charset="-122"/>
              </a:rPr>
              <a:t>所示，通过分析可以得到以下几点结论：</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zh-CN" altLang="en-US"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1</a:t>
            </a:r>
            <a:r>
              <a:rPr lang="zh-CN" altLang="en-US" sz="2400" dirty="0" smtClean="0">
                <a:latin typeface="Times New Roman" panose="02020603050405020304" pitchFamily="18" charset="0"/>
                <a:ea typeface="宋体" panose="02010600030101010101" pitchFamily="2" charset="-122"/>
              </a:rPr>
              <a:t>）</a:t>
            </a:r>
            <a:r>
              <a:rPr lang="zh-CN" altLang="en-US" sz="2400" b="1" dirty="0" smtClean="0">
                <a:latin typeface="Times New Roman" panose="02020603050405020304" pitchFamily="18" charset="0"/>
                <a:ea typeface="宋体" panose="02010600030101010101" pitchFamily="2" charset="-122"/>
              </a:rPr>
              <a:t>对于</a:t>
            </a:r>
            <a:r>
              <a:rPr lang="zh-CN" altLang="en-US" sz="2400" b="1" dirty="0">
                <a:latin typeface="Times New Roman" panose="02020603050405020304" pitchFamily="18" charset="0"/>
                <a:ea typeface="宋体" panose="02010600030101010101" pitchFamily="2" charset="-122"/>
              </a:rPr>
              <a:t>最小方差的套期保值策略</a:t>
            </a:r>
            <a:r>
              <a:rPr lang="zh-CN" altLang="en-US" sz="2400" dirty="0">
                <a:latin typeface="Times New Roman" panose="02020603050405020304" pitchFamily="18" charset="0"/>
                <a:ea typeface="宋体" panose="02010600030101010101" pitchFamily="2" charset="-122"/>
              </a:rPr>
              <a:t>，静态套期保值策略可以降低</a:t>
            </a:r>
            <a:r>
              <a:rPr lang="en-US" altLang="zh-CN" sz="2400" dirty="0">
                <a:latin typeface="Times New Roman" panose="02020603050405020304" pitchFamily="18" charset="0"/>
                <a:ea typeface="宋体" panose="02010600030101010101" pitchFamily="2" charset="-122"/>
              </a:rPr>
              <a:t>25.50%</a:t>
            </a:r>
            <a:r>
              <a:rPr lang="zh-CN" altLang="en-US" sz="2400" dirty="0">
                <a:latin typeface="Times New Roman" panose="02020603050405020304" pitchFamily="18" charset="0"/>
                <a:ea typeface="宋体" panose="02010600030101010101" pitchFamily="2" charset="-122"/>
              </a:rPr>
              <a:t>的风险</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zh-CN" altLang="en-US"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2</a:t>
            </a:r>
            <a:r>
              <a:rPr lang="zh-CN" altLang="en-US" sz="2400" dirty="0" smtClean="0">
                <a:latin typeface="Times New Roman" panose="02020603050405020304" pitchFamily="18" charset="0"/>
                <a:ea typeface="宋体" panose="02010600030101010101" pitchFamily="2" charset="-122"/>
              </a:rPr>
              <a:t>）</a:t>
            </a:r>
            <a:r>
              <a:rPr lang="zh-CN" altLang="en-US" sz="2400" b="1" dirty="0" smtClean="0">
                <a:latin typeface="Times New Roman" panose="02020603050405020304" pitchFamily="18" charset="0"/>
                <a:ea typeface="宋体" panose="02010600030101010101" pitchFamily="2" charset="-122"/>
              </a:rPr>
              <a:t>对于</a:t>
            </a:r>
            <a:r>
              <a:rPr lang="zh-CN" altLang="en-US" sz="2400" b="1" dirty="0">
                <a:latin typeface="Times New Roman" panose="02020603050405020304" pitchFamily="18" charset="0"/>
                <a:ea typeface="宋体" panose="02010600030101010101" pitchFamily="2" charset="-122"/>
              </a:rPr>
              <a:t>最小</a:t>
            </a:r>
            <a:r>
              <a:rPr lang="en-US" altLang="zh-CN" sz="2400" b="1" dirty="0" err="1">
                <a:latin typeface="Times New Roman" panose="02020603050405020304" pitchFamily="18" charset="0"/>
                <a:ea typeface="宋体" panose="02010600030101010101" pitchFamily="2" charset="-122"/>
              </a:rPr>
              <a:t>VaR</a:t>
            </a:r>
            <a:r>
              <a:rPr lang="zh-CN" altLang="en-US" sz="2400" b="1" dirty="0">
                <a:latin typeface="Times New Roman" panose="02020603050405020304" pitchFamily="18" charset="0"/>
                <a:ea typeface="宋体" panose="02010600030101010101" pitchFamily="2" charset="-122"/>
              </a:rPr>
              <a:t>的套期保值策略</a:t>
            </a:r>
            <a:r>
              <a:rPr lang="zh-CN" altLang="en-US" sz="2400" dirty="0">
                <a:latin typeface="Times New Roman" panose="02020603050405020304" pitchFamily="18" charset="0"/>
                <a:ea typeface="宋体" panose="02010600030101010101" pitchFamily="2" charset="-122"/>
              </a:rPr>
              <a:t>，随着置信水平的提高，套期保值效果越好，</a:t>
            </a:r>
            <a:r>
              <a:rPr lang="en-US" altLang="zh-CN" sz="2400" dirty="0">
                <a:latin typeface="Times New Roman" panose="02020603050405020304" pitchFamily="18" charset="0"/>
                <a:ea typeface="宋体" panose="02010600030101010101" pitchFamily="2" charset="-122"/>
              </a:rPr>
              <a:t>99%</a:t>
            </a:r>
            <a:r>
              <a:rPr lang="zh-CN" altLang="en-US" sz="2400" dirty="0">
                <a:latin typeface="Times New Roman" panose="02020603050405020304" pitchFamily="18" charset="0"/>
                <a:ea typeface="宋体" panose="02010600030101010101" pitchFamily="2" charset="-122"/>
              </a:rPr>
              <a:t>置信水平下套期保值效果最好，可以对冲</a:t>
            </a:r>
            <a:r>
              <a:rPr lang="en-US" altLang="zh-CN" sz="2400" dirty="0" smtClean="0">
                <a:latin typeface="Times New Roman" panose="02020603050405020304" pitchFamily="18" charset="0"/>
                <a:ea typeface="宋体" panose="02010600030101010101" pitchFamily="2" charset="-122"/>
              </a:rPr>
              <a:t>23.56%</a:t>
            </a:r>
            <a:r>
              <a:rPr lang="zh-CN" altLang="en-US" sz="2400" dirty="0">
                <a:latin typeface="Times New Roman" panose="02020603050405020304" pitchFamily="18" charset="0"/>
                <a:ea typeface="宋体" panose="02010600030101010101" pitchFamily="2" charset="-122"/>
              </a:rPr>
              <a:t>的风险</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zh-CN" altLang="en-US"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3</a:t>
            </a:r>
            <a:r>
              <a:rPr lang="zh-CN" altLang="en-US" sz="2400" dirty="0" smtClean="0">
                <a:latin typeface="Times New Roman" panose="02020603050405020304" pitchFamily="18" charset="0"/>
                <a:ea typeface="宋体" panose="02010600030101010101" pitchFamily="2" charset="-122"/>
              </a:rPr>
              <a:t>）</a:t>
            </a:r>
            <a:r>
              <a:rPr lang="zh-CN" altLang="en-US" sz="2400" b="1" dirty="0" smtClean="0">
                <a:latin typeface="Times New Roman" panose="02020603050405020304" pitchFamily="18" charset="0"/>
                <a:ea typeface="宋体" panose="02010600030101010101" pitchFamily="2" charset="-122"/>
              </a:rPr>
              <a:t>对于</a:t>
            </a:r>
            <a:r>
              <a:rPr lang="zh-CN" altLang="en-US" sz="2400" b="1" dirty="0">
                <a:latin typeface="Times New Roman" panose="02020603050405020304" pitchFamily="18" charset="0"/>
                <a:ea typeface="宋体" panose="02010600030101010101" pitchFamily="2" charset="-122"/>
              </a:rPr>
              <a:t>最小</a:t>
            </a:r>
            <a:r>
              <a:rPr lang="en-US" altLang="zh-CN" sz="2400" b="1" dirty="0">
                <a:latin typeface="Times New Roman" panose="02020603050405020304" pitchFamily="18" charset="0"/>
                <a:ea typeface="宋体" panose="02010600030101010101" pitchFamily="2" charset="-122"/>
              </a:rPr>
              <a:t>ES</a:t>
            </a:r>
            <a:r>
              <a:rPr lang="zh-CN" altLang="en-US" sz="2400" b="1" dirty="0">
                <a:latin typeface="Times New Roman" panose="02020603050405020304" pitchFamily="18" charset="0"/>
                <a:ea typeface="宋体" panose="02010600030101010101" pitchFamily="2" charset="-122"/>
              </a:rPr>
              <a:t>的套期保值策略</a:t>
            </a:r>
            <a:r>
              <a:rPr lang="zh-CN" altLang="en-US" sz="2400" dirty="0">
                <a:latin typeface="Times New Roman" panose="02020603050405020304" pitchFamily="18" charset="0"/>
                <a:ea typeface="宋体" panose="02010600030101010101" pitchFamily="2" charset="-122"/>
              </a:rPr>
              <a:t>，在</a:t>
            </a:r>
            <a:r>
              <a:rPr lang="en-US" altLang="zh-CN" sz="2400" dirty="0">
                <a:latin typeface="Times New Roman" panose="02020603050405020304" pitchFamily="18" charset="0"/>
                <a:ea typeface="宋体" panose="02010600030101010101" pitchFamily="2" charset="-122"/>
              </a:rPr>
              <a:t>99%</a:t>
            </a:r>
            <a:r>
              <a:rPr lang="zh-CN" altLang="en-US" sz="2400" dirty="0">
                <a:latin typeface="Times New Roman" panose="02020603050405020304" pitchFamily="18" charset="0"/>
                <a:ea typeface="宋体" panose="02010600030101010101" pitchFamily="2" charset="-122"/>
              </a:rPr>
              <a:t>置信水平下套期保值有效降低</a:t>
            </a:r>
            <a:r>
              <a:rPr lang="en-US" altLang="zh-CN" sz="2400" dirty="0" smtClean="0">
                <a:latin typeface="Times New Roman" panose="02020603050405020304" pitchFamily="18" charset="0"/>
                <a:ea typeface="宋体" panose="02010600030101010101" pitchFamily="2" charset="-122"/>
              </a:rPr>
              <a:t>24.03%</a:t>
            </a:r>
            <a:r>
              <a:rPr lang="zh-CN" altLang="en-US" sz="2400" dirty="0">
                <a:latin typeface="Times New Roman" panose="02020603050405020304" pitchFamily="18" charset="0"/>
                <a:ea typeface="宋体" panose="02010600030101010101" pitchFamily="2" charset="-122"/>
              </a:rPr>
              <a:t>的</a:t>
            </a:r>
            <a:r>
              <a:rPr lang="zh-CN" altLang="en-US" sz="2400" dirty="0" smtClean="0">
                <a:latin typeface="Times New Roman" panose="02020603050405020304" pitchFamily="18" charset="0"/>
                <a:ea typeface="宋体" panose="02010600030101010101" pitchFamily="2" charset="-122"/>
              </a:rPr>
              <a:t>风险；</a:t>
            </a:r>
            <a:endParaRPr lang="en-US" altLang="zh-CN" sz="2400" dirty="0">
              <a:latin typeface="Times New Roman" panose="02020603050405020304" pitchFamily="18" charset="0"/>
              <a:ea typeface="宋体" panose="02010600030101010101" pitchFamily="2" charset="-122"/>
            </a:endParaRPr>
          </a:p>
          <a:p>
            <a:pPr indent="457200">
              <a:lnSpc>
                <a:spcPct val="150000"/>
              </a:lnSpc>
            </a:pPr>
            <a:r>
              <a:rPr lang="zh-CN" altLang="en-US"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4</a:t>
            </a:r>
            <a:r>
              <a:rPr lang="zh-CN" altLang="en-US" sz="2400" dirty="0" smtClean="0">
                <a:latin typeface="Times New Roman" panose="02020603050405020304" pitchFamily="18" charset="0"/>
                <a:ea typeface="宋体" panose="02010600030101010101" pitchFamily="2" charset="-122"/>
              </a:rPr>
              <a:t>）</a:t>
            </a:r>
            <a:r>
              <a:rPr lang="zh-CN" altLang="en-US" sz="2400" b="1" dirty="0" smtClean="0">
                <a:latin typeface="Times New Roman" panose="02020603050405020304" pitchFamily="18" charset="0"/>
                <a:ea typeface="宋体" panose="02010600030101010101" pitchFamily="2" charset="-122"/>
              </a:rPr>
              <a:t>总体</a:t>
            </a:r>
            <a:r>
              <a:rPr lang="zh-CN" altLang="en-US" sz="2400" b="1" dirty="0">
                <a:latin typeface="Times New Roman" panose="02020603050405020304" pitchFamily="18" charset="0"/>
                <a:ea typeface="宋体" panose="02010600030101010101" pitchFamily="2" charset="-122"/>
              </a:rPr>
              <a:t>来看</a:t>
            </a:r>
            <a:r>
              <a:rPr lang="zh-CN" altLang="en-US" sz="2400" dirty="0">
                <a:latin typeface="Times New Roman" panose="02020603050405020304" pitchFamily="18" charset="0"/>
                <a:ea typeface="宋体" panose="02010600030101010101" pitchFamily="2" charset="-122"/>
              </a:rPr>
              <a:t>，对于静态套期保值方法，基于最小方差的套期保值效果要优于</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模型，其次是</a:t>
            </a:r>
            <a:r>
              <a:rPr lang="en-US" altLang="zh-CN" sz="2400" dirty="0" err="1">
                <a:latin typeface="Times New Roman" panose="02020603050405020304" pitchFamily="18" charset="0"/>
                <a:ea typeface="宋体" panose="02010600030101010101" pitchFamily="2" charset="-122"/>
              </a:rPr>
              <a:t>VaR</a:t>
            </a:r>
            <a:r>
              <a:rPr lang="zh-CN" altLang="en-US" sz="2400" dirty="0">
                <a:latin typeface="Times New Roman" panose="02020603050405020304" pitchFamily="18" charset="0"/>
                <a:ea typeface="宋体" panose="02010600030101010101" pitchFamily="2" charset="-122"/>
              </a:rPr>
              <a:t>模型；从方差下降比来看，随着置信度的提高</a:t>
            </a:r>
            <a:r>
              <a:rPr lang="zh-CN" altLang="en-US" sz="2400" dirty="0" smtClean="0">
                <a:latin typeface="Times New Roman" panose="02020603050405020304" pitchFamily="18" charset="0"/>
                <a:ea typeface="宋体" panose="02010600030101010101" pitchFamily="2" charset="-122"/>
              </a:rPr>
              <a:t>，指数</a:t>
            </a:r>
            <a:r>
              <a:rPr lang="zh-CN" altLang="en-US" sz="2400" dirty="0">
                <a:latin typeface="Times New Roman" panose="02020603050405020304" pitchFamily="18" charset="0"/>
                <a:ea typeface="宋体" panose="02010600030101010101" pitchFamily="2" charset="-122"/>
              </a:rPr>
              <a:t>略微上升，说明当投资者降低对风险的偏好时，能够规避一定的风险。</a:t>
            </a:r>
          </a:p>
          <a:p>
            <a:pPr indent="457200">
              <a:lnSpc>
                <a:spcPct val="150000"/>
              </a:lnSpc>
            </a:pPr>
            <a:r>
              <a:rPr lang="zh-CN" altLang="en-US" sz="2400" dirty="0" smtClean="0">
                <a:latin typeface="Times New Roman" panose="02020603050405020304" pitchFamily="18" charset="0"/>
                <a:ea typeface="宋体" panose="02010600030101010101" pitchFamily="2" charset="-122"/>
              </a:rPr>
              <a:t>  事实上</a:t>
            </a:r>
            <a:r>
              <a:rPr lang="zh-CN" altLang="en-US" sz="2400" dirty="0">
                <a:latin typeface="Times New Roman" panose="02020603050405020304" pitchFamily="18" charset="0"/>
                <a:ea typeface="宋体" panose="02010600030101010101" pitchFamily="2" charset="-122"/>
              </a:rPr>
              <a:t>，这个套期保值效果的变量计算方式都不一样，所以，这个套期保值效果在某种程度上</a:t>
            </a:r>
            <a:r>
              <a:rPr lang="zh-CN" altLang="en-US" sz="2400" b="1" dirty="0">
                <a:latin typeface="Times New Roman" panose="02020603050405020304" pitchFamily="18" charset="0"/>
                <a:ea typeface="宋体" panose="02010600030101010101" pitchFamily="2" charset="-122"/>
              </a:rPr>
              <a:t>不具有横向的可比性</a:t>
            </a:r>
            <a:r>
              <a:rPr lang="zh-CN" altLang="en-US" sz="2400" dirty="0">
                <a:latin typeface="Times New Roman" panose="02020603050405020304" pitchFamily="18" charset="0"/>
                <a:ea typeface="宋体" panose="02010600030101010101" pitchFamily="2" charset="-122"/>
              </a:rPr>
              <a:t>，我们更多的是考虑静态和动态套期保值模型在最小方差、最小</a:t>
            </a:r>
            <a:r>
              <a:rPr lang="en-US" altLang="zh-CN" sz="2400" dirty="0" err="1">
                <a:latin typeface="Times New Roman" panose="02020603050405020304" pitchFamily="18" charset="0"/>
                <a:ea typeface="宋体" panose="02010600030101010101" pitchFamily="2" charset="-122"/>
              </a:rPr>
              <a:t>VaR</a:t>
            </a:r>
            <a:r>
              <a:rPr lang="zh-CN" altLang="en-US" sz="2400" dirty="0">
                <a:latin typeface="Times New Roman" panose="02020603050405020304" pitchFamily="18" charset="0"/>
                <a:ea typeface="宋体" panose="02010600030101010101" pitchFamily="2" charset="-122"/>
              </a:rPr>
              <a:t>、最小</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方法中</a:t>
            </a:r>
            <a:r>
              <a:rPr lang="zh-CN" altLang="en-US" sz="2400" b="1" dirty="0">
                <a:latin typeface="Times New Roman" panose="02020603050405020304" pitchFamily="18" charset="0"/>
                <a:ea typeface="宋体" panose="02010600030101010101" pitchFamily="2" charset="-122"/>
              </a:rPr>
              <a:t>具有纵向的可比性</a:t>
            </a:r>
            <a:r>
              <a:rPr lang="zh-CN" altLang="en-US" sz="2400" dirty="0">
                <a:latin typeface="Times New Roman" panose="02020603050405020304" pitchFamily="18" charset="0"/>
                <a:ea typeface="宋体" panose="02010600030101010101" pitchFamily="2" charset="-122"/>
              </a:rPr>
              <a:t>。</a:t>
            </a:r>
          </a:p>
        </p:txBody>
      </p:sp>
      <p:sp>
        <p:nvSpPr>
          <p:cNvPr id="11" name="矩形 10"/>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spTree>
    <p:extLst>
      <p:ext uri="{BB962C8B-B14F-4D97-AF65-F5344CB8AC3E}">
        <p14:creationId xmlns:p14="http://schemas.microsoft.com/office/powerpoint/2010/main" val="218822697"/>
      </p:ext>
    </p:extLst>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6995" y="116632"/>
            <a:ext cx="7128792" cy="492443"/>
          </a:xfrm>
          <a:prstGeom prst="rect">
            <a:avLst/>
          </a:prstGeom>
        </p:spPr>
        <p:txBody>
          <a:bodyPr wrap="square">
            <a:spAutoFit/>
          </a:bodyPr>
          <a:lstStyle/>
          <a:p>
            <a:r>
              <a:rPr lang="en-US" altLang="zh-CN" sz="2600" b="1" dirty="0" smtClean="0">
                <a:latin typeface="微软雅黑" pitchFamily="34" charset="-122"/>
                <a:ea typeface="微软雅黑" pitchFamily="34" charset="-122"/>
              </a:rPr>
              <a:t>Python</a:t>
            </a:r>
            <a:r>
              <a:rPr lang="zh-CN" altLang="en-US" sz="2600" b="1" dirty="0" smtClean="0">
                <a:latin typeface="微软雅黑" pitchFamily="34" charset="-122"/>
                <a:ea typeface="微软雅黑" pitchFamily="34" charset="-122"/>
              </a:rPr>
              <a:t>程序</a:t>
            </a:r>
            <a:endParaRPr lang="zh-CN" altLang="zh-CN" sz="2600" b="1" dirty="0">
              <a:latin typeface="微软雅黑" pitchFamily="34" charset="-122"/>
              <a:ea typeface="微软雅黑" pitchFamily="34" charset="-122"/>
            </a:endParaRPr>
          </a:p>
        </p:txBody>
      </p:sp>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979" y="692697"/>
            <a:ext cx="4400359"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619" y="908720"/>
            <a:ext cx="5184576" cy="2988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7595" y="4221088"/>
            <a:ext cx="5807764"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4489668"/>
      </p:ext>
    </p:extLst>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40991" y="62235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（二）基于</a:t>
            </a:r>
            <a:r>
              <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ES</a:t>
            </a: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模型套期保值理论的应用与局限性</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a:p>
            <a:pPr indent="457200">
              <a:lnSpc>
                <a:spcPct val="170000"/>
              </a:lnSpc>
            </a:pPr>
            <a:r>
              <a:rPr lang="en-US" altLang="zh-CN" sz="2600" b="1" dirty="0" smtClean="0">
                <a:latin typeface="Times New Roman" panose="02020603050405020304" pitchFamily="18" charset="0"/>
                <a:ea typeface="宋体" panose="02010600030101010101" pitchFamily="2" charset="-122"/>
              </a:rPr>
              <a:t>1. </a:t>
            </a:r>
            <a:r>
              <a:rPr lang="zh-CN" altLang="en-US" sz="2600" b="1" dirty="0" smtClean="0">
                <a:latin typeface="Times New Roman" panose="02020603050405020304" pitchFamily="18" charset="0"/>
                <a:ea typeface="宋体" panose="02010600030101010101" pitchFamily="2" charset="-122"/>
              </a:rPr>
              <a:t>基于</a:t>
            </a:r>
            <a:r>
              <a:rPr lang="en-US" altLang="zh-CN" sz="2600" b="1" dirty="0">
                <a:latin typeface="Times New Roman" panose="02020603050405020304" pitchFamily="18" charset="0"/>
                <a:ea typeface="宋体" panose="02010600030101010101" pitchFamily="2" charset="-122"/>
              </a:rPr>
              <a:t>ES</a:t>
            </a:r>
            <a:r>
              <a:rPr lang="zh-CN" altLang="en-US" sz="2600" b="1" dirty="0">
                <a:latin typeface="Times New Roman" panose="02020603050405020304" pitchFamily="18" charset="0"/>
                <a:ea typeface="宋体" panose="02010600030101010101" pitchFamily="2" charset="-122"/>
              </a:rPr>
              <a:t>模型套期保值理论的</a:t>
            </a:r>
            <a:r>
              <a:rPr lang="zh-CN" altLang="en-US" sz="2600" b="1" dirty="0" smtClean="0">
                <a:latin typeface="Times New Roman" panose="02020603050405020304" pitchFamily="18" charset="0"/>
                <a:ea typeface="宋体" panose="02010600030101010101" pitchFamily="2" charset="-122"/>
              </a:rPr>
              <a:t>应用</a:t>
            </a:r>
            <a:endParaRPr lang="en-US" altLang="zh-CN" sz="2600" b="1" dirty="0" smtClean="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4" name="矩形 3"/>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sp>
        <p:nvSpPr>
          <p:cNvPr id="7" name="椭圆 6"/>
          <p:cNvSpPr/>
          <p:nvPr/>
        </p:nvSpPr>
        <p:spPr>
          <a:xfrm>
            <a:off x="2061171" y="3212976"/>
            <a:ext cx="2376264" cy="161639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b="1" dirty="0"/>
              <a:t>基于</a:t>
            </a:r>
            <a:r>
              <a:rPr lang="en-US" altLang="zh-CN" sz="2200" b="1" dirty="0"/>
              <a:t>ES</a:t>
            </a:r>
            <a:r>
              <a:rPr lang="zh-CN" altLang="en-US" sz="2200" b="1" dirty="0"/>
              <a:t>模型套期保值理论的应用</a:t>
            </a:r>
          </a:p>
        </p:txBody>
      </p:sp>
      <p:cxnSp>
        <p:nvCxnSpPr>
          <p:cNvPr id="8" name="直接箭头连接符 7"/>
          <p:cNvCxnSpPr/>
          <p:nvPr/>
        </p:nvCxnSpPr>
        <p:spPr>
          <a:xfrm flipV="1">
            <a:off x="4457342" y="2780928"/>
            <a:ext cx="1420253" cy="122413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9" name="直接箭头连接符 8"/>
          <p:cNvCxnSpPr/>
          <p:nvPr/>
        </p:nvCxnSpPr>
        <p:spPr>
          <a:xfrm flipV="1">
            <a:off x="4464188" y="4005064"/>
            <a:ext cx="1413407" cy="838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10" name="直接箭头连接符 9"/>
          <p:cNvCxnSpPr/>
          <p:nvPr/>
        </p:nvCxnSpPr>
        <p:spPr>
          <a:xfrm>
            <a:off x="4464188" y="3980408"/>
            <a:ext cx="1341399" cy="1392808"/>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
        <p:nvSpPr>
          <p:cNvPr id="11" name="圆角矩形 10"/>
          <p:cNvSpPr/>
          <p:nvPr/>
        </p:nvSpPr>
        <p:spPr>
          <a:xfrm>
            <a:off x="6165627" y="2348880"/>
            <a:ext cx="4248472"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有效的风险规避</a:t>
            </a:r>
          </a:p>
        </p:txBody>
      </p:sp>
      <p:sp>
        <p:nvSpPr>
          <p:cNvPr id="12" name="圆角矩形 11"/>
          <p:cNvSpPr/>
          <p:nvPr/>
        </p:nvSpPr>
        <p:spPr>
          <a:xfrm>
            <a:off x="6165627" y="3645024"/>
            <a:ext cx="4320480"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帮助投资者做出理性的投资决策</a:t>
            </a:r>
          </a:p>
        </p:txBody>
      </p:sp>
      <p:sp>
        <p:nvSpPr>
          <p:cNvPr id="13" name="圆角矩形 12"/>
          <p:cNvSpPr/>
          <p:nvPr/>
        </p:nvSpPr>
        <p:spPr>
          <a:xfrm>
            <a:off x="6165627" y="5013176"/>
            <a:ext cx="4464496"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有助于监管部门对市场进行有效监管</a:t>
            </a:r>
          </a:p>
        </p:txBody>
      </p:sp>
    </p:spTree>
    <p:extLst>
      <p:ext uri="{BB962C8B-B14F-4D97-AF65-F5344CB8AC3E}">
        <p14:creationId xmlns:p14="http://schemas.microsoft.com/office/powerpoint/2010/main" val="763009580"/>
      </p:ext>
    </p:extLst>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en-US" altLang="zh-CN" sz="2600" b="1" dirty="0" smtClean="0">
                <a:latin typeface="Times New Roman" panose="02020603050405020304" pitchFamily="18" charset="0"/>
                <a:ea typeface="宋体" panose="02010600030101010101" pitchFamily="2" charset="-122"/>
              </a:rPr>
              <a:t>2. </a:t>
            </a:r>
            <a:r>
              <a:rPr lang="zh-CN" altLang="en-US" sz="2600" b="1" dirty="0" smtClean="0">
                <a:latin typeface="Times New Roman" panose="02020603050405020304" pitchFamily="18" charset="0"/>
                <a:ea typeface="宋体" panose="02010600030101010101" pitchFamily="2" charset="-122"/>
              </a:rPr>
              <a:t>基于</a:t>
            </a:r>
            <a:r>
              <a:rPr lang="en-US" altLang="zh-CN" sz="2600" b="1" dirty="0">
                <a:latin typeface="Times New Roman" panose="02020603050405020304" pitchFamily="18" charset="0"/>
                <a:ea typeface="宋体" panose="02010600030101010101" pitchFamily="2" charset="-122"/>
              </a:rPr>
              <a:t>ES</a:t>
            </a:r>
            <a:r>
              <a:rPr lang="zh-CN" altLang="en-US" sz="2600" b="1" dirty="0">
                <a:latin typeface="Times New Roman" panose="02020603050405020304" pitchFamily="18" charset="0"/>
                <a:ea typeface="宋体" panose="02010600030101010101" pitchFamily="2" charset="-122"/>
              </a:rPr>
              <a:t>模型套期保值理论的</a:t>
            </a:r>
            <a:r>
              <a:rPr lang="zh-CN" altLang="en-US" sz="2600" b="1" dirty="0" smtClean="0">
                <a:latin typeface="Times New Roman" panose="02020603050405020304" pitchFamily="18" charset="0"/>
                <a:ea typeface="宋体" panose="02010600030101010101" pitchFamily="2" charset="-122"/>
              </a:rPr>
              <a:t>局限性</a:t>
            </a:r>
            <a:endParaRPr lang="en-US" altLang="zh-CN" sz="2600" b="1" dirty="0" smtClean="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4" name="矩形 3"/>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sp>
        <p:nvSpPr>
          <p:cNvPr id="6" name="椭圆 5"/>
          <p:cNvSpPr/>
          <p:nvPr/>
        </p:nvSpPr>
        <p:spPr>
          <a:xfrm>
            <a:off x="1989163" y="3140968"/>
            <a:ext cx="2376264" cy="161639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200" b="1" dirty="0"/>
              <a:t>基于</a:t>
            </a:r>
            <a:r>
              <a:rPr lang="en-US" altLang="zh-CN" sz="2200" b="1" dirty="0"/>
              <a:t>ES</a:t>
            </a:r>
            <a:r>
              <a:rPr lang="zh-CN" altLang="en-US" sz="2200" b="1" dirty="0"/>
              <a:t>模型套期保值理论</a:t>
            </a:r>
            <a:r>
              <a:rPr lang="zh-CN" altLang="en-US" sz="2200" b="1" dirty="0" smtClean="0"/>
              <a:t>的</a:t>
            </a:r>
            <a:r>
              <a:rPr lang="zh-CN" altLang="en-US" sz="2200" b="1" dirty="0"/>
              <a:t>局限性</a:t>
            </a:r>
          </a:p>
        </p:txBody>
      </p:sp>
      <p:cxnSp>
        <p:nvCxnSpPr>
          <p:cNvPr id="7" name="直接箭头连接符 6"/>
          <p:cNvCxnSpPr/>
          <p:nvPr/>
        </p:nvCxnSpPr>
        <p:spPr>
          <a:xfrm flipV="1">
            <a:off x="4457342" y="2780928"/>
            <a:ext cx="1420253" cy="1224136"/>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cxnSp>
        <p:nvCxnSpPr>
          <p:cNvPr id="8" name="直接箭头连接符 7"/>
          <p:cNvCxnSpPr/>
          <p:nvPr/>
        </p:nvCxnSpPr>
        <p:spPr>
          <a:xfrm flipV="1">
            <a:off x="4464188" y="4005064"/>
            <a:ext cx="1413407" cy="8386"/>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cxnSp>
        <p:nvCxnSpPr>
          <p:cNvPr id="9" name="直接箭头连接符 8"/>
          <p:cNvCxnSpPr/>
          <p:nvPr/>
        </p:nvCxnSpPr>
        <p:spPr>
          <a:xfrm>
            <a:off x="4469585" y="4023586"/>
            <a:ext cx="1341399" cy="1392808"/>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sp>
        <p:nvSpPr>
          <p:cNvPr id="10" name="圆角矩形 9"/>
          <p:cNvSpPr/>
          <p:nvPr/>
        </p:nvSpPr>
        <p:spPr>
          <a:xfrm>
            <a:off x="6165627" y="2348880"/>
            <a:ext cx="4248472"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smtClean="0">
                <a:latin typeface="Times New Roman" panose="02020603050405020304" pitchFamily="18" charset="0"/>
                <a:ea typeface="宋体" panose="02010600030101010101" pitchFamily="2" charset="-122"/>
              </a:rPr>
              <a:t>缺少损失</a:t>
            </a:r>
            <a:r>
              <a:rPr lang="zh-CN" altLang="en-US" sz="2000" b="1" dirty="0">
                <a:latin typeface="Times New Roman" panose="02020603050405020304" pitchFamily="18" charset="0"/>
                <a:ea typeface="宋体" panose="02010600030101010101" pitchFamily="2" charset="-122"/>
              </a:rPr>
              <a:t>分布的信息</a:t>
            </a:r>
            <a:endParaRPr lang="zh-CN" altLang="en-US" sz="2000" b="1" dirty="0"/>
          </a:p>
        </p:txBody>
      </p:sp>
      <p:sp>
        <p:nvSpPr>
          <p:cNvPr id="11" name="圆角矩形 10"/>
          <p:cNvSpPr/>
          <p:nvPr/>
        </p:nvSpPr>
        <p:spPr>
          <a:xfrm>
            <a:off x="6165627" y="3645024"/>
            <a:ext cx="4320480"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t>规范化程度、普及度不高，导致其应用范围有限</a:t>
            </a:r>
          </a:p>
        </p:txBody>
      </p:sp>
      <p:sp>
        <p:nvSpPr>
          <p:cNvPr id="12" name="圆角矩形 11"/>
          <p:cNvSpPr/>
          <p:nvPr/>
        </p:nvSpPr>
        <p:spPr>
          <a:xfrm>
            <a:off x="6165627" y="5013176"/>
            <a:ext cx="4464496"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t>依赖历史数据进行预测</a:t>
            </a:r>
          </a:p>
        </p:txBody>
      </p:sp>
    </p:spTree>
    <p:extLst>
      <p:ext uri="{BB962C8B-B14F-4D97-AF65-F5344CB8AC3E}">
        <p14:creationId xmlns:p14="http://schemas.microsoft.com/office/powerpoint/2010/main" val="3887314754"/>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476995" y="816096"/>
            <a:ext cx="11449272" cy="5421216"/>
            <a:chOff x="476995" y="816096"/>
            <a:chExt cx="11449272" cy="5421216"/>
          </a:xfrm>
        </p:grpSpPr>
        <p:sp>
          <p:nvSpPr>
            <p:cNvPr id="5" name="内容占位符 2"/>
            <p:cNvSpPr txBox="1">
              <a:spLocks/>
            </p:cNvSpPr>
            <p:nvPr/>
          </p:nvSpPr>
          <p:spPr bwMode="auto">
            <a:xfrm>
              <a:off x="476995" y="8160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（一）套</a:t>
              </a: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期保值的定义</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a:p>
              <a:pPr indent="457200">
                <a:lnSpc>
                  <a:spcPct val="150000"/>
                </a:lnSpc>
              </a:pPr>
              <a:r>
                <a:rPr lang="en-US" altLang="zh-CN" sz="2200" b="1" dirty="0" smtClean="0">
                  <a:latin typeface="Times New Roman" panose="02020603050405020304" pitchFamily="18" charset="0"/>
                  <a:ea typeface="宋体" panose="02010600030101010101" pitchFamily="2" charset="-122"/>
                </a:rPr>
                <a:t>1</a:t>
              </a:r>
              <a:r>
                <a:rPr lang="zh-CN" altLang="en-US" sz="2200" b="1" dirty="0" smtClean="0">
                  <a:latin typeface="Times New Roman" panose="02020603050405020304" pitchFamily="18" charset="0"/>
                  <a:ea typeface="宋体" panose="02010600030101010101" pitchFamily="2" charset="-122"/>
                </a:rPr>
                <a:t>、套期保值</a:t>
              </a:r>
              <a:r>
                <a:rPr lang="zh-CN" altLang="en-US" sz="2200" b="1" dirty="0">
                  <a:latin typeface="Times New Roman" panose="02020603050405020304" pitchFamily="18" charset="0"/>
                  <a:ea typeface="宋体" panose="02010600030101010101" pitchFamily="2" charset="-122"/>
                </a:rPr>
                <a:t>的本质：</a:t>
              </a:r>
              <a:r>
                <a:rPr lang="zh-CN" altLang="en-US" sz="2200" dirty="0">
                  <a:latin typeface="Times New Roman" panose="02020603050405020304" pitchFamily="18" charset="0"/>
                  <a:ea typeface="宋体" panose="02010600030101010101" pitchFamily="2" charset="-122"/>
                </a:rPr>
                <a:t>本质上，套期保值是</a:t>
              </a:r>
              <a:r>
                <a:rPr lang="zh-CN" altLang="en-US" sz="2200" b="1" dirty="0">
                  <a:latin typeface="Times New Roman" panose="02020603050405020304" pitchFamily="18" charset="0"/>
                  <a:ea typeface="宋体" panose="02010600030101010101" pitchFamily="2" charset="-122"/>
                </a:rPr>
                <a:t>转移风险</a:t>
              </a:r>
              <a:r>
                <a:rPr lang="zh-CN" altLang="en-US" sz="2200" dirty="0">
                  <a:latin typeface="Times New Roman" panose="02020603050405020304" pitchFamily="18" charset="0"/>
                  <a:ea typeface="宋体" panose="02010600030101010101" pitchFamily="2" charset="-122"/>
                </a:rPr>
                <a:t>的一种方式，投资者通过买卖衍生工具将风险转移至其他交易者</a:t>
              </a:r>
              <a:r>
                <a:rPr lang="zh-CN" altLang="en-US" sz="2200" dirty="0" smtClean="0">
                  <a:latin typeface="Times New Roman" panose="02020603050405020304" pitchFamily="18" charset="0"/>
                  <a:ea typeface="宋体" panose="02010600030101010101" pitchFamily="2" charset="-122"/>
                </a:rPr>
                <a:t>。</a:t>
              </a: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en-US" altLang="zh-CN" sz="2200" b="1" dirty="0" smtClean="0">
                  <a:latin typeface="Times New Roman" panose="02020603050405020304" pitchFamily="18" charset="0"/>
                  <a:ea typeface="宋体" panose="02010600030101010101" pitchFamily="2" charset="-122"/>
                </a:rPr>
                <a:t>2</a:t>
              </a:r>
              <a:r>
                <a:rPr lang="zh-CN" altLang="en-US" sz="2200" b="1" dirty="0">
                  <a:latin typeface="Times New Roman" panose="02020603050405020304" pitchFamily="18" charset="0"/>
                  <a:ea typeface="宋体" panose="02010600030101010101" pitchFamily="2" charset="-122"/>
                </a:rPr>
                <a:t>、套期保值</a:t>
              </a:r>
              <a:r>
                <a:rPr lang="zh-CN" altLang="en-US" sz="2200" b="1" dirty="0" smtClean="0">
                  <a:latin typeface="Times New Roman" panose="02020603050405020304" pitchFamily="18" charset="0"/>
                  <a:ea typeface="宋体" panose="02010600030101010101" pitchFamily="2" charset="-122"/>
                </a:rPr>
                <a:t>的</a:t>
              </a:r>
              <a:r>
                <a:rPr lang="zh-CN" altLang="en-US" sz="2200" b="1" dirty="0">
                  <a:latin typeface="Times New Roman" panose="02020603050405020304" pitchFamily="18" charset="0"/>
                  <a:ea typeface="宋体" panose="02010600030101010101" pitchFamily="2" charset="-122"/>
                </a:rPr>
                <a:t>定义：</a:t>
              </a:r>
              <a:r>
                <a:rPr lang="zh-CN" altLang="en-US" sz="2200" dirty="0">
                  <a:latin typeface="Times New Roman" panose="02020603050405020304" pitchFamily="18" charset="0"/>
                  <a:ea typeface="宋体" panose="02010600030101010101" pitchFamily="2" charset="-122"/>
                </a:rPr>
                <a:t>套期保值又称避险、对冲等，传统的套期保值是指投资者同时在期货市场和现货市场进行</a:t>
              </a:r>
              <a:r>
                <a:rPr lang="zh-CN" altLang="en-US" sz="2200" b="1" dirty="0">
                  <a:latin typeface="Times New Roman" panose="02020603050405020304" pitchFamily="18" charset="0"/>
                  <a:ea typeface="宋体" panose="02010600030101010101" pitchFamily="2" charset="-122"/>
                </a:rPr>
                <a:t>数量相等、方向相反</a:t>
              </a:r>
              <a:r>
                <a:rPr lang="zh-CN" altLang="en-US" sz="2200" dirty="0">
                  <a:latin typeface="Times New Roman" panose="02020603050405020304" pitchFamily="18" charset="0"/>
                  <a:ea typeface="宋体" panose="02010600030101010101" pitchFamily="2" charset="-122"/>
                </a:rPr>
                <a:t>的交易，使一个市场的盈利弥补另一个市场的亏损，从而在两个市场建立对冲机制</a:t>
              </a:r>
              <a:r>
                <a:rPr lang="zh-CN" altLang="en-US" sz="2200" dirty="0" smtClean="0">
                  <a:latin typeface="Times New Roman" panose="02020603050405020304" pitchFamily="18" charset="0"/>
                  <a:ea typeface="宋体" panose="02010600030101010101" pitchFamily="2" charset="-122"/>
                </a:rPr>
                <a:t>，以</a:t>
              </a:r>
              <a:r>
                <a:rPr lang="zh-CN" altLang="en-US" sz="2200" dirty="0">
                  <a:latin typeface="Times New Roman" panose="02020603050405020304" pitchFamily="18" charset="0"/>
                  <a:ea typeface="宋体" panose="02010600030101010101" pitchFamily="2" charset="-122"/>
                </a:rPr>
                <a:t>规避现货市场价格波动的</a:t>
              </a:r>
              <a:r>
                <a:rPr lang="zh-CN" altLang="en-US" sz="2200" dirty="0" smtClean="0">
                  <a:latin typeface="Times New Roman" panose="02020603050405020304" pitchFamily="18" charset="0"/>
                  <a:ea typeface="宋体" panose="02010600030101010101" pitchFamily="2" charset="-122"/>
                </a:rPr>
                <a:t>风险。</a:t>
              </a:r>
              <a:endParaRPr lang="en-US" altLang="zh-CN" sz="2200" dirty="0" smtClean="0">
                <a:latin typeface="Times New Roman" panose="02020603050405020304" pitchFamily="18" charset="0"/>
                <a:ea typeface="宋体" panose="02010600030101010101" pitchFamily="2" charset="-122"/>
              </a:endParaRPr>
            </a:p>
            <a:p>
              <a:pPr indent="457200">
                <a:lnSpc>
                  <a:spcPct val="170000"/>
                </a:lnSpc>
              </a:pPr>
              <a:endParaRPr lang="en-US" altLang="zh-CN" dirty="0">
                <a:latin typeface="Times New Roman" panose="02020603050405020304" pitchFamily="18" charset="0"/>
                <a:ea typeface="宋体" panose="02010600030101010101" pitchFamily="2" charset="-122"/>
              </a:endParaRPr>
            </a:p>
            <a:p>
              <a:pPr indent="457200">
                <a:lnSpc>
                  <a:spcPct val="170000"/>
                </a:lnSpc>
              </a:pPr>
              <a:endParaRPr lang="en-US" altLang="zh-CN" dirty="0" smtClean="0">
                <a:latin typeface="Times New Roman" panose="02020603050405020304" pitchFamily="18" charset="0"/>
                <a:ea typeface="宋体" panose="02010600030101010101" pitchFamily="2" charset="-122"/>
              </a:endParaRPr>
            </a:p>
            <a:p>
              <a:pPr indent="457200">
                <a:lnSpc>
                  <a:spcPct val="170000"/>
                </a:lnSpc>
              </a:pPr>
              <a:endParaRPr lang="en-US" altLang="zh-CN" dirty="0">
                <a:latin typeface="Times New Roman" panose="02020603050405020304" pitchFamily="18" charset="0"/>
                <a:ea typeface="宋体" panose="02010600030101010101" pitchFamily="2" charset="-122"/>
              </a:endParaRPr>
            </a:p>
            <a:p>
              <a:pPr indent="457200">
                <a:lnSpc>
                  <a:spcPct val="170000"/>
                </a:lnSpc>
              </a:pPr>
              <a:endParaRPr lang="en-US" altLang="zh-CN" dirty="0" smtClean="0">
                <a:latin typeface="Times New Roman" panose="02020603050405020304" pitchFamily="18" charset="0"/>
                <a:ea typeface="宋体" panose="02010600030101010101" pitchFamily="2" charset="-122"/>
              </a:endParaRPr>
            </a:p>
            <a:p>
              <a:pPr indent="457200">
                <a:lnSpc>
                  <a:spcPct val="170000"/>
                </a:lnSpc>
              </a:pPr>
              <a:endParaRPr lang="en-US" altLang="zh-CN" b="1" dirty="0" smtClean="0">
                <a:latin typeface="Times New Roman" panose="02020603050405020304" pitchFamily="18" charset="0"/>
                <a:ea typeface="宋体" panose="02010600030101010101" pitchFamily="2" charset="-122"/>
              </a:endParaRPr>
            </a:p>
            <a:p>
              <a:pPr indent="457200">
                <a:lnSpc>
                  <a:spcPct val="170000"/>
                </a:lnSpc>
              </a:pPr>
              <a:endParaRPr lang="en-US" altLang="zh-CN" b="1" dirty="0">
                <a:latin typeface="Times New Roman" panose="02020603050405020304" pitchFamily="18" charset="0"/>
                <a:ea typeface="宋体" panose="02010600030101010101" pitchFamily="2" charset="-122"/>
              </a:endParaRPr>
            </a:p>
            <a:p>
              <a:pPr indent="457200">
                <a:lnSpc>
                  <a:spcPct val="170000"/>
                </a:lnSpc>
              </a:pPr>
              <a:endParaRPr lang="en-US" altLang="zh-CN" b="1" dirty="0" smtClean="0">
                <a:latin typeface="Times New Roman" panose="02020603050405020304" pitchFamily="18" charset="0"/>
                <a:ea typeface="宋体" panose="02010600030101010101" pitchFamily="2" charset="-122"/>
              </a:endParaRPr>
            </a:p>
          </p:txBody>
        </p:sp>
        <p:sp>
          <p:nvSpPr>
            <p:cNvPr id="2" name="椭圆 1"/>
            <p:cNvSpPr/>
            <p:nvPr/>
          </p:nvSpPr>
          <p:spPr>
            <a:xfrm>
              <a:off x="2764634" y="4437112"/>
              <a:ext cx="2160240" cy="136815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latin typeface="Times New Roman" panose="02020603050405020304" pitchFamily="18" charset="0"/>
                  <a:ea typeface="宋体" panose="02010600030101010101" pitchFamily="2" charset="-122"/>
                </a:rPr>
                <a:t>套期保值的基本特征</a:t>
              </a:r>
              <a:endParaRPr lang="zh-CN" altLang="en-US" sz="2000" dirty="0"/>
            </a:p>
          </p:txBody>
        </p:sp>
        <p:cxnSp>
          <p:nvCxnSpPr>
            <p:cNvPr id="4" name="直接箭头连接符 3"/>
            <p:cNvCxnSpPr/>
            <p:nvPr/>
          </p:nvCxnSpPr>
          <p:spPr>
            <a:xfrm flipV="1">
              <a:off x="4924874" y="4473116"/>
              <a:ext cx="918000" cy="648072"/>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8" name="直接箭头连接符 7"/>
            <p:cNvCxnSpPr>
              <a:stCxn id="2" idx="6"/>
            </p:cNvCxnSpPr>
            <p:nvPr/>
          </p:nvCxnSpPr>
          <p:spPr>
            <a:xfrm>
              <a:off x="4924874" y="5121188"/>
              <a:ext cx="972000" cy="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10" name="直接箭头连接符 9"/>
            <p:cNvCxnSpPr>
              <a:stCxn id="2" idx="6"/>
            </p:cNvCxnSpPr>
            <p:nvPr/>
          </p:nvCxnSpPr>
          <p:spPr>
            <a:xfrm>
              <a:off x="4924874" y="5121188"/>
              <a:ext cx="918000" cy="64800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11" name="圆角矩形 10"/>
            <p:cNvSpPr/>
            <p:nvPr/>
          </p:nvSpPr>
          <p:spPr>
            <a:xfrm>
              <a:off x="6021611" y="4077072"/>
              <a:ext cx="2232248"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smtClean="0"/>
                <a:t>同种商品</a:t>
              </a:r>
              <a:endParaRPr lang="zh-CN" altLang="en-US" b="1" dirty="0"/>
            </a:p>
          </p:txBody>
        </p:sp>
        <p:sp>
          <p:nvSpPr>
            <p:cNvPr id="12" name="圆角矩形 11"/>
            <p:cNvSpPr/>
            <p:nvPr/>
          </p:nvSpPr>
          <p:spPr>
            <a:xfrm>
              <a:off x="6021611" y="4869160"/>
              <a:ext cx="2232248"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smtClean="0"/>
                <a:t>数量相当</a:t>
              </a:r>
              <a:endParaRPr lang="zh-CN" altLang="en-US" b="1" dirty="0"/>
            </a:p>
          </p:txBody>
        </p:sp>
        <p:sp>
          <p:nvSpPr>
            <p:cNvPr id="13" name="圆角矩形 12"/>
            <p:cNvSpPr/>
            <p:nvPr/>
          </p:nvSpPr>
          <p:spPr>
            <a:xfrm>
              <a:off x="6021611" y="5661248"/>
              <a:ext cx="2232248"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smtClean="0"/>
                <a:t>方向相反</a:t>
              </a:r>
              <a:endParaRPr lang="zh-CN" altLang="en-US" b="1" dirty="0"/>
            </a:p>
          </p:txBody>
        </p:sp>
      </p:gr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a:t>
            </a:r>
            <a:r>
              <a:rPr lang="zh-CN" altLang="en-US" sz="2600" b="1" dirty="0" smtClean="0">
                <a:latin typeface="微软雅黑" pitchFamily="34" charset="-122"/>
                <a:ea typeface="微软雅黑" pitchFamily="34" charset="-122"/>
              </a:rPr>
              <a:t>节 套</a:t>
            </a:r>
            <a:r>
              <a:rPr lang="zh-CN" altLang="en-US" sz="2600" b="1" dirty="0">
                <a:latin typeface="微软雅黑" pitchFamily="34" charset="-122"/>
                <a:ea typeface="微软雅黑" pitchFamily="34" charset="-122"/>
              </a:rPr>
              <a:t>期保值界定</a:t>
            </a:r>
          </a:p>
        </p:txBody>
      </p:sp>
    </p:spTree>
    <p:extLst>
      <p:ext uri="{BB962C8B-B14F-4D97-AF65-F5344CB8AC3E}">
        <p14:creationId xmlns:p14="http://schemas.microsoft.com/office/powerpoint/2010/main" val="1334715909"/>
      </p:ext>
    </p:extLst>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332979" y="888104"/>
            <a:ext cx="11593288"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457200" indent="-457200">
              <a:lnSpc>
                <a:spcPct val="170000"/>
              </a:lnSpc>
              <a:spcBef>
                <a:spcPts val="1800"/>
              </a:spcBef>
              <a:buFont typeface="Wingdings" pitchFamily="2" charset="2"/>
              <a:buChar char="Ø"/>
            </a:pPr>
            <a:r>
              <a:rPr lang="zh-CN" altLang="en-US" sz="2000" dirty="0" smtClean="0">
                <a:latin typeface="Times New Roman" panose="02020603050405020304" pitchFamily="18" charset="0"/>
                <a:ea typeface="宋体" panose="02010600030101010101" pitchFamily="2" charset="-122"/>
              </a:rPr>
              <a:t>套</a:t>
            </a:r>
            <a:r>
              <a:rPr lang="zh-CN" altLang="en-US" sz="2000" dirty="0">
                <a:latin typeface="Times New Roman" panose="02020603050405020304" pitchFamily="18" charset="0"/>
                <a:ea typeface="宋体" panose="02010600030101010101" pitchFamily="2" charset="-122"/>
              </a:rPr>
              <a:t>期保值是期货交易的重要应用之一，也是量化投资中经常采用的重要策略。投资者可以通过在期货市场进行与现货头寸相反的操作对冲持有现货头寸的风险以降低损失</a:t>
            </a:r>
            <a:r>
              <a:rPr lang="zh-CN" altLang="en-US" sz="2000" dirty="0" smtClean="0">
                <a:latin typeface="Times New Roman" panose="02020603050405020304" pitchFamily="18" charset="0"/>
                <a:ea typeface="宋体" panose="02010600030101010101" pitchFamily="2" charset="-122"/>
              </a:rPr>
              <a:t>。</a:t>
            </a:r>
            <a:endParaRPr lang="en-US" altLang="zh-CN" sz="2000" dirty="0" smtClean="0">
              <a:latin typeface="Times New Roman" panose="02020603050405020304" pitchFamily="18" charset="0"/>
              <a:ea typeface="宋体" panose="02010600030101010101" pitchFamily="2" charset="-122"/>
            </a:endParaRPr>
          </a:p>
          <a:p>
            <a:pPr marL="457200" indent="-457200">
              <a:lnSpc>
                <a:spcPct val="170000"/>
              </a:lnSpc>
              <a:spcBef>
                <a:spcPts val="1800"/>
              </a:spcBef>
              <a:buFont typeface="Wingdings" pitchFamily="2" charset="2"/>
              <a:buChar char="Ø"/>
            </a:pPr>
            <a:r>
              <a:rPr lang="zh-CN" altLang="en-US" sz="2000" dirty="0" smtClean="0">
                <a:latin typeface="Times New Roman" panose="02020603050405020304" pitchFamily="18" charset="0"/>
                <a:ea typeface="宋体" panose="02010600030101010101" pitchFamily="2" charset="-122"/>
              </a:rPr>
              <a:t>套</a:t>
            </a:r>
            <a:r>
              <a:rPr lang="zh-CN" altLang="en-US" sz="2000" dirty="0">
                <a:latin typeface="Times New Roman" panose="02020603050405020304" pitchFamily="18" charset="0"/>
                <a:ea typeface="宋体" panose="02010600030101010101" pitchFamily="2" charset="-122"/>
              </a:rPr>
              <a:t>期保值之所以能够起到风险对冲的作用，其根本的原因在于，期货价格与现货价格受到相同或相似的供求等因素影响，两者的变动趋势趋同，进而通过盈亏相抵起到规避价格风险的目的</a:t>
            </a:r>
            <a:r>
              <a:rPr lang="zh-CN" altLang="en-US" sz="2000" dirty="0" smtClean="0">
                <a:latin typeface="Times New Roman" panose="02020603050405020304" pitchFamily="18" charset="0"/>
                <a:ea typeface="宋体" panose="02010600030101010101" pitchFamily="2" charset="-122"/>
              </a:rPr>
              <a:t>。</a:t>
            </a:r>
            <a:endParaRPr lang="en-US" altLang="zh-CN" sz="2000" dirty="0" smtClean="0">
              <a:latin typeface="Times New Roman" panose="02020603050405020304" pitchFamily="18" charset="0"/>
              <a:ea typeface="宋体" panose="02010600030101010101" pitchFamily="2" charset="-122"/>
            </a:endParaRPr>
          </a:p>
          <a:p>
            <a:pPr marL="457200" indent="-457200">
              <a:lnSpc>
                <a:spcPct val="170000"/>
              </a:lnSpc>
              <a:spcBef>
                <a:spcPts val="1800"/>
              </a:spcBef>
              <a:buFont typeface="Wingdings" pitchFamily="2" charset="2"/>
              <a:buChar char="Ø"/>
            </a:pPr>
            <a:r>
              <a:rPr lang="zh-CN" altLang="en-US" sz="2000" dirty="0" smtClean="0">
                <a:latin typeface="Times New Roman" panose="02020603050405020304" pitchFamily="18" charset="0"/>
                <a:ea typeface="宋体" panose="02010600030101010101" pitchFamily="2" charset="-122"/>
              </a:rPr>
              <a:t>套</a:t>
            </a:r>
            <a:r>
              <a:rPr lang="zh-CN" altLang="en-US" sz="2000" dirty="0">
                <a:latin typeface="Times New Roman" panose="02020603050405020304" pitchFamily="18" charset="0"/>
                <a:ea typeface="宋体" panose="02010600030101010101" pitchFamily="2" charset="-122"/>
              </a:rPr>
              <a:t>期保值的效果取决于套期保值期间基差风险的大小。为实现预期的套期保值效果，应该选择与被保值资产相关性最高的期货合约，而且要根据套期保值期限适当选择合约的到期月份</a:t>
            </a:r>
            <a:r>
              <a:rPr lang="zh-CN" altLang="en-US" sz="2000" dirty="0" smtClean="0">
                <a:latin typeface="Times New Roman" panose="02020603050405020304" pitchFamily="18" charset="0"/>
                <a:ea typeface="宋体" panose="02010600030101010101" pitchFamily="2" charset="-122"/>
              </a:rPr>
              <a:t>。</a:t>
            </a:r>
            <a:endParaRPr lang="en-US" altLang="zh-CN" sz="2000" dirty="0" smtClean="0">
              <a:latin typeface="Times New Roman" panose="02020603050405020304" pitchFamily="18" charset="0"/>
              <a:ea typeface="宋体" panose="02010600030101010101" pitchFamily="2" charset="-122"/>
            </a:endParaRPr>
          </a:p>
          <a:p>
            <a:pPr marL="457200" indent="-457200">
              <a:lnSpc>
                <a:spcPct val="170000"/>
              </a:lnSpc>
              <a:spcBef>
                <a:spcPts val="1800"/>
              </a:spcBef>
              <a:buFont typeface="Wingdings" pitchFamily="2" charset="2"/>
              <a:buChar char="Ø"/>
            </a:pPr>
            <a:r>
              <a:rPr lang="zh-CN" altLang="en-US" sz="2000" dirty="0" smtClean="0">
                <a:latin typeface="Times New Roman" panose="02020603050405020304" pitchFamily="18" charset="0"/>
                <a:ea typeface="宋体" panose="02010600030101010101" pitchFamily="2" charset="-122"/>
              </a:rPr>
              <a:t>根据</a:t>
            </a:r>
            <a:r>
              <a:rPr lang="zh-CN" altLang="en-US" sz="2000" dirty="0">
                <a:latin typeface="Times New Roman" panose="02020603050405020304" pitchFamily="18" charset="0"/>
                <a:ea typeface="宋体" panose="02010600030101010101" pitchFamily="2" charset="-122"/>
              </a:rPr>
              <a:t>基于方差模型、</a:t>
            </a:r>
            <a:r>
              <a:rPr lang="en-US" altLang="zh-CN" sz="2000" dirty="0" err="1">
                <a:latin typeface="Times New Roman" panose="02020603050405020304" pitchFamily="18" charset="0"/>
                <a:ea typeface="宋体" panose="02010600030101010101" pitchFamily="2" charset="-122"/>
              </a:rPr>
              <a:t>VaR</a:t>
            </a:r>
            <a:r>
              <a:rPr lang="zh-CN" altLang="en-US" sz="2000" dirty="0">
                <a:latin typeface="Times New Roman" panose="02020603050405020304" pitchFamily="18" charset="0"/>
                <a:ea typeface="宋体" panose="02010600030101010101" pitchFamily="2" charset="-122"/>
              </a:rPr>
              <a:t>模型和</a:t>
            </a:r>
            <a:r>
              <a:rPr lang="en-US" altLang="zh-CN" sz="2000" dirty="0">
                <a:latin typeface="Times New Roman" panose="02020603050405020304" pitchFamily="18" charset="0"/>
                <a:ea typeface="宋体" panose="02010600030101010101" pitchFamily="2" charset="-122"/>
              </a:rPr>
              <a:t>ES</a:t>
            </a:r>
            <a:r>
              <a:rPr lang="zh-CN" altLang="en-US" sz="2000" dirty="0">
                <a:latin typeface="Times New Roman" panose="02020603050405020304" pitchFamily="18" charset="0"/>
                <a:ea typeface="宋体" panose="02010600030101010101" pitchFamily="2" charset="-122"/>
              </a:rPr>
              <a:t>模型的套期保值理论可以计算最优套期保值比率，并且可以分别计算出套期保值部分和投机需求部分的合约数量</a:t>
            </a:r>
            <a:r>
              <a:rPr lang="zh-CN" altLang="en-US" sz="2000" dirty="0" smtClean="0">
                <a:latin typeface="Times New Roman" panose="02020603050405020304" pitchFamily="18" charset="0"/>
                <a:ea typeface="宋体" panose="02010600030101010101" pitchFamily="2" charset="-122"/>
              </a:rPr>
              <a:t>。</a:t>
            </a:r>
            <a:endParaRPr lang="zh-CN" altLang="en-US" sz="2000" dirty="0"/>
          </a:p>
        </p:txBody>
      </p:sp>
      <p:sp>
        <p:nvSpPr>
          <p:cNvPr id="4" name="矩形 3"/>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本章小结</a:t>
            </a:r>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1293077511"/>
      </p:ext>
    </p:extLst>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fld id="{228EFD97-1859-43C3-BDAB-1B0F00206538}" type="slidenum">
              <a:rPr lang="en-US" altLang="zh-CN" smtClean="0">
                <a:latin typeface="Times New Roman" pitchFamily="18" charset="0"/>
                <a:ea typeface="隶书" pitchFamily="49" charset="-122"/>
              </a:rPr>
              <a:pPr eaLnBrk="1" hangingPunct="1"/>
              <a:t>41</a:t>
            </a:fld>
            <a:endParaRPr lang="en-US" altLang="zh-CN" smtClean="0">
              <a:latin typeface="Times New Roman" pitchFamily="18" charset="0"/>
              <a:ea typeface="隶书" pitchFamily="49" charset="-122"/>
            </a:endParaRPr>
          </a:p>
        </p:txBody>
      </p:sp>
      <p:sp>
        <p:nvSpPr>
          <p:cNvPr id="58371" name="WordArt 2"/>
          <p:cNvSpPr>
            <a:spLocks noChangeArrowheads="1" noChangeShapeType="1" noTextEdit="1"/>
          </p:cNvSpPr>
          <p:nvPr/>
        </p:nvSpPr>
        <p:spPr bwMode="auto">
          <a:xfrm>
            <a:off x="3069283" y="1484784"/>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dirty="0">
                <a:ln w="9525">
                  <a:round/>
                  <a:headEnd/>
                  <a:tailE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extLst>
              <p:ext uri="{D42A27DB-BD31-4B8C-83A1-F6EECF244321}">
                <p14:modId xmlns:p14="http://schemas.microsoft.com/office/powerpoint/2010/main" val="1348623504"/>
              </p:ext>
            </p:extLst>
          </p:nvPr>
        </p:nvGraphicFramePr>
        <p:xfrm>
          <a:off x="2709243" y="3356992"/>
          <a:ext cx="6601421" cy="2046287"/>
        </p:xfrm>
        <a:graphic>
          <a:graphicData uri="http://schemas.openxmlformats.org/presentationml/2006/ole">
            <mc:AlternateContent xmlns:mc="http://schemas.openxmlformats.org/markup-compatibility/2006">
              <mc:Choice xmlns:v="urn:schemas-microsoft-com:vml" Requires="v">
                <p:oleObj spid="_x0000_s2141" name="剪辑" r:id="rId3" imgW="4960938" imgH="2811463" progId="">
                  <p:embed/>
                </p:oleObj>
              </mc:Choice>
              <mc:Fallback>
                <p:oleObj name="剪辑" r:id="rId3" imgW="4960938" imgH="28114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9243" y="3356992"/>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477194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01190" y="764704"/>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（二）套</a:t>
            </a: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期保值的原理</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a:p>
            <a:pPr indent="457200">
              <a:lnSpc>
                <a:spcPct val="160000"/>
              </a:lnSpc>
            </a:pPr>
            <a:r>
              <a:rPr lang="zh-CN" altLang="en-US" sz="2400" b="1" dirty="0">
                <a:latin typeface="Times New Roman" panose="02020603050405020304" pitchFamily="18" charset="0"/>
                <a:ea typeface="宋体" panose="02010600030101010101" pitchFamily="2" charset="-122"/>
              </a:rPr>
              <a:t>套期保值能实现风险对冲的根本原理是，同种商品的期货价格和现货价格受到相似的因素影响，两者价格变动趋势</a:t>
            </a:r>
            <a:r>
              <a:rPr lang="zh-CN" altLang="en-US" sz="2400" b="1" dirty="0" smtClean="0">
                <a:latin typeface="Times New Roman" panose="02020603050405020304" pitchFamily="18" charset="0"/>
                <a:ea typeface="宋体" panose="02010600030101010101" pitchFamily="2" charset="-122"/>
              </a:rPr>
              <a:t>相同。</a:t>
            </a:r>
            <a:endParaRPr lang="en-US" altLang="zh-CN" sz="2400" b="1" dirty="0" smtClean="0">
              <a:latin typeface="Times New Roman" panose="02020603050405020304" pitchFamily="18" charset="0"/>
              <a:ea typeface="宋体" panose="02010600030101010101" pitchFamily="2" charset="-122"/>
            </a:endParaRPr>
          </a:p>
          <a:p>
            <a:pPr indent="457200">
              <a:lnSpc>
                <a:spcPct val="160000"/>
              </a:lnSpc>
            </a:pPr>
            <a:endParaRPr lang="en-US" altLang="zh-CN" sz="2200" b="1" dirty="0" smtClean="0">
              <a:latin typeface="Times New Roman" panose="02020603050405020304" pitchFamily="18" charset="0"/>
              <a:ea typeface="宋体" panose="02010600030101010101" pitchFamily="2" charset="-122"/>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a:t>
            </a:r>
            <a:r>
              <a:rPr lang="zh-CN" altLang="en-US" sz="2600" b="1" dirty="0" smtClean="0">
                <a:latin typeface="微软雅黑" pitchFamily="34" charset="-122"/>
                <a:ea typeface="微软雅黑" pitchFamily="34" charset="-122"/>
              </a:rPr>
              <a:t>节 套</a:t>
            </a:r>
            <a:r>
              <a:rPr lang="zh-CN" altLang="en-US" sz="2600" b="1" dirty="0">
                <a:latin typeface="微软雅黑" pitchFamily="34" charset="-122"/>
                <a:ea typeface="微软雅黑" pitchFamily="34" charset="-122"/>
              </a:rPr>
              <a:t>期保值界定</a:t>
            </a:r>
          </a:p>
        </p:txBody>
      </p:sp>
      <p:sp>
        <p:nvSpPr>
          <p:cNvPr id="2" name="椭圆 1"/>
          <p:cNvSpPr/>
          <p:nvPr/>
        </p:nvSpPr>
        <p:spPr>
          <a:xfrm>
            <a:off x="837035" y="3609020"/>
            <a:ext cx="2016224" cy="129614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2800" dirty="0" smtClean="0"/>
              <a:t>原理</a:t>
            </a:r>
            <a:endParaRPr lang="zh-CN" altLang="en-US" sz="2800" dirty="0"/>
          </a:p>
        </p:txBody>
      </p:sp>
      <p:sp>
        <p:nvSpPr>
          <p:cNvPr id="7" name="左大括号 6"/>
          <p:cNvSpPr/>
          <p:nvPr/>
        </p:nvSpPr>
        <p:spPr>
          <a:xfrm>
            <a:off x="2925267" y="3465004"/>
            <a:ext cx="576064" cy="1584176"/>
          </a:xfrm>
          <a:prstGeom prst="leftBrace">
            <a:avLst/>
          </a:prstGeom>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zh-CN" altLang="en-US"/>
          </a:p>
        </p:txBody>
      </p:sp>
      <p:sp>
        <p:nvSpPr>
          <p:cNvPr id="8" name="矩形 7"/>
          <p:cNvSpPr/>
          <p:nvPr/>
        </p:nvSpPr>
        <p:spPr>
          <a:xfrm>
            <a:off x="3573339" y="3248980"/>
            <a:ext cx="7632848" cy="64807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zh-CN" altLang="en-US" sz="2200" dirty="0" smtClean="0">
                <a:solidFill>
                  <a:schemeClr val="tx1"/>
                </a:solidFill>
              </a:rPr>
              <a:t>期货</a:t>
            </a:r>
            <a:r>
              <a:rPr lang="zh-CN" altLang="en-US" sz="2200" dirty="0">
                <a:solidFill>
                  <a:schemeClr val="tx1"/>
                </a:solidFill>
                <a:latin typeface="Times New Roman" panose="02020603050405020304" pitchFamily="18" charset="0"/>
                <a:ea typeface="宋体" panose="02010600030101010101" pitchFamily="2" charset="-122"/>
              </a:rPr>
              <a:t>市场和现货市场同种商品的价格走势相同</a:t>
            </a:r>
            <a:endParaRPr lang="zh-CN" altLang="en-US" sz="2200" dirty="0">
              <a:solidFill>
                <a:schemeClr val="tx1"/>
              </a:solidFill>
            </a:endParaRPr>
          </a:p>
        </p:txBody>
      </p:sp>
      <p:sp>
        <p:nvSpPr>
          <p:cNvPr id="9" name="矩形 8"/>
          <p:cNvSpPr/>
          <p:nvPr/>
        </p:nvSpPr>
        <p:spPr>
          <a:xfrm>
            <a:off x="3573339" y="4617132"/>
            <a:ext cx="7632848" cy="68407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zh-CN" altLang="en-US" sz="2200" dirty="0" smtClean="0">
                <a:solidFill>
                  <a:schemeClr val="tx1"/>
                </a:solidFill>
              </a:rPr>
              <a:t>随</a:t>
            </a:r>
            <a:r>
              <a:rPr lang="zh-CN" altLang="en-US" sz="2200" dirty="0">
                <a:solidFill>
                  <a:schemeClr val="tx1"/>
                </a:solidFill>
              </a:rPr>
              <a:t>期货合约到期日临近，期货市场与现货市场价格</a:t>
            </a:r>
            <a:r>
              <a:rPr lang="zh-CN" altLang="en-US" sz="2200" dirty="0" smtClean="0">
                <a:solidFill>
                  <a:schemeClr val="tx1"/>
                </a:solidFill>
              </a:rPr>
              <a:t>趋于一致</a:t>
            </a:r>
            <a:endParaRPr lang="zh-CN" altLang="en-US" sz="2200" dirty="0">
              <a:solidFill>
                <a:schemeClr val="tx1"/>
              </a:solidFill>
            </a:endParaRPr>
          </a:p>
        </p:txBody>
      </p:sp>
    </p:spTree>
    <p:extLst>
      <p:ext uri="{BB962C8B-B14F-4D97-AF65-F5344CB8AC3E}">
        <p14:creationId xmlns:p14="http://schemas.microsoft.com/office/powerpoint/2010/main" val="1771794906"/>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（三）套</a:t>
            </a: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期保值的种类</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a:p>
            <a:pPr algn="ctr">
              <a:spcBef>
                <a:spcPts val="1800"/>
              </a:spcBef>
            </a:pPr>
            <a:r>
              <a:rPr lang="zh-CN" altLang="en-US" sz="2400" b="1" dirty="0" smtClean="0">
                <a:latin typeface="Times New Roman" panose="02020603050405020304" pitchFamily="18" charset="0"/>
                <a:ea typeface="宋体" panose="02010600030101010101" pitchFamily="2" charset="-122"/>
              </a:rPr>
              <a:t>表</a:t>
            </a:r>
            <a:r>
              <a:rPr lang="en-US" altLang="zh-CN" sz="2400" b="1" dirty="0" smtClean="0">
                <a:latin typeface="Times New Roman" panose="02020603050405020304" pitchFamily="18" charset="0"/>
                <a:ea typeface="宋体" panose="02010600030101010101" pitchFamily="2" charset="-122"/>
              </a:rPr>
              <a:t>6-1  </a:t>
            </a:r>
            <a:r>
              <a:rPr lang="zh-CN" altLang="en-US" sz="2400" b="1" dirty="0">
                <a:latin typeface="Times New Roman" panose="02020603050405020304" pitchFamily="18" charset="0"/>
                <a:ea typeface="宋体" panose="02010600030101010101" pitchFamily="2" charset="-122"/>
              </a:rPr>
              <a:t>买入套期保值和卖出套期保值</a:t>
            </a:r>
            <a:endParaRPr lang="en-US" altLang="zh-CN" sz="2400" b="1" dirty="0" smtClean="0">
              <a:latin typeface="Times New Roman" panose="02020603050405020304" pitchFamily="18" charset="0"/>
              <a:ea typeface="宋体" panose="02010600030101010101" pitchFamily="2" charset="-122"/>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a:t>
            </a:r>
            <a:r>
              <a:rPr lang="zh-CN" altLang="en-US" sz="2600" b="1" dirty="0" smtClean="0">
                <a:latin typeface="微软雅黑" pitchFamily="34" charset="-122"/>
                <a:ea typeface="微软雅黑" pitchFamily="34" charset="-122"/>
              </a:rPr>
              <a:t>节 套</a:t>
            </a:r>
            <a:r>
              <a:rPr lang="zh-CN" altLang="en-US" sz="2600" b="1" dirty="0">
                <a:latin typeface="微软雅黑" pitchFamily="34" charset="-122"/>
                <a:ea typeface="微软雅黑" pitchFamily="34" charset="-122"/>
              </a:rPr>
              <a:t>期保值界定</a:t>
            </a: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51" y="1988840"/>
            <a:ext cx="10192345"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110086"/>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692696"/>
            <a:ext cx="11665296"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2400" b="1" dirty="0" smtClean="0">
                <a:latin typeface="Times New Roman" panose="02020603050405020304" pitchFamily="18" charset="0"/>
                <a:ea typeface="宋体" panose="02010600030101010101" pitchFamily="2" charset="-122"/>
              </a:rPr>
              <a:t>【</a:t>
            </a:r>
            <a:r>
              <a:rPr lang="zh-CN" altLang="en-US" sz="2400" b="1" dirty="0" smtClean="0">
                <a:latin typeface="Times New Roman" panose="02020603050405020304" pitchFamily="18" charset="0"/>
                <a:ea typeface="宋体" panose="02010600030101010101" pitchFamily="2" charset="-122"/>
              </a:rPr>
              <a:t>例</a:t>
            </a:r>
            <a:r>
              <a:rPr lang="en-US" altLang="zh-CN" sz="2400" b="1" dirty="0" smtClean="0">
                <a:latin typeface="Times New Roman" panose="02020603050405020304" pitchFamily="18" charset="0"/>
                <a:ea typeface="宋体" panose="02010600030101010101" pitchFamily="2" charset="-122"/>
              </a:rPr>
              <a:t>6-1】</a:t>
            </a:r>
          </a:p>
          <a:p>
            <a:pPr algn="ctr"/>
            <a:r>
              <a:rPr lang="zh-CN" altLang="zh-CN" sz="2200" b="1" dirty="0" smtClean="0">
                <a:latin typeface="Times New Roman" panose="02020603050405020304" pitchFamily="18" charset="0"/>
                <a:ea typeface="宋体" panose="02010600030101010101" pitchFamily="2" charset="-122"/>
              </a:rPr>
              <a:t>表</a:t>
            </a:r>
            <a:r>
              <a:rPr lang="en-US" altLang="zh-CN" sz="2200" b="1" dirty="0" smtClean="0">
                <a:latin typeface="Times New Roman" panose="02020603050405020304" pitchFamily="18" charset="0"/>
                <a:ea typeface="宋体" panose="02010600030101010101" pitchFamily="2" charset="-122"/>
              </a:rPr>
              <a:t>6-2                 </a:t>
            </a:r>
            <a:r>
              <a:rPr lang="zh-CN" altLang="zh-CN" sz="2200" b="1" dirty="0">
                <a:latin typeface="Times New Roman" panose="02020603050405020304" pitchFamily="18" charset="0"/>
                <a:ea typeface="宋体" panose="02010600030101010101" pitchFamily="2" charset="-122"/>
              </a:rPr>
              <a:t>多头套期保值交易的案例（担心股市上涨</a:t>
            </a:r>
            <a:r>
              <a:rPr lang="zh-CN" altLang="zh-CN" sz="2200" b="1" dirty="0" smtClean="0">
                <a:latin typeface="Times New Roman" panose="02020603050405020304" pitchFamily="18" charset="0"/>
                <a:ea typeface="宋体" panose="02010600030101010101" pitchFamily="2" charset="-122"/>
              </a:rPr>
              <a:t>）</a:t>
            </a: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indent="457200">
              <a:lnSpc>
                <a:spcPct val="150000"/>
              </a:lnSpc>
            </a:pP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endParaRPr lang="en-US" altLang="zh-CN" sz="900" dirty="0" smtClean="0">
              <a:latin typeface="Times New Roman" panose="02020603050405020304" pitchFamily="18" charset="0"/>
              <a:ea typeface="宋体" panose="02010600030101010101" pitchFamily="2" charset="-122"/>
            </a:endParaRPr>
          </a:p>
          <a:p>
            <a:pPr indent="457200">
              <a:lnSpc>
                <a:spcPct val="150000"/>
              </a:lnSpc>
            </a:pPr>
            <a:r>
              <a:rPr lang="zh-CN" altLang="en-US" sz="2200" dirty="0" smtClean="0">
                <a:latin typeface="Times New Roman" panose="02020603050405020304" pitchFamily="18" charset="0"/>
                <a:ea typeface="宋体" panose="02010600030101010101" pitchFamily="2" charset="-122"/>
              </a:rPr>
              <a:t>显然，若</a:t>
            </a:r>
            <a:r>
              <a:rPr lang="zh-CN" altLang="en-US" sz="2200" dirty="0">
                <a:latin typeface="Times New Roman" panose="02020603050405020304" pitchFamily="18" charset="0"/>
                <a:ea typeface="宋体" panose="02010600030101010101" pitchFamily="2" charset="-122"/>
              </a:rPr>
              <a:t>不进行保值要多付</a:t>
            </a:r>
            <a:r>
              <a:rPr lang="en-US" altLang="zh-CN" sz="2200" dirty="0">
                <a:latin typeface="Times New Roman" panose="02020603050405020304" pitchFamily="18" charset="0"/>
                <a:ea typeface="宋体" panose="02010600030101010101" pitchFamily="2" charset="-122"/>
              </a:rPr>
              <a:t>136.4</a:t>
            </a:r>
            <a:r>
              <a:rPr lang="zh-CN" altLang="en-US" sz="2200" dirty="0">
                <a:latin typeface="Times New Roman" panose="02020603050405020304" pitchFamily="18" charset="0"/>
                <a:ea typeface="宋体" panose="02010600030101010101" pitchFamily="2" charset="-122"/>
              </a:rPr>
              <a:t>万元购买股票，而进行保值后，只要多付</a:t>
            </a:r>
            <a:r>
              <a:rPr lang="en-US" altLang="zh-CN" sz="2200" dirty="0">
                <a:latin typeface="Times New Roman" panose="02020603050405020304" pitchFamily="18" charset="0"/>
                <a:ea typeface="宋体" panose="02010600030101010101" pitchFamily="2" charset="-122"/>
              </a:rPr>
              <a:t>136.4</a:t>
            </a:r>
            <a:r>
              <a:rPr lang="zh-CN" altLang="en-US" sz="2200" dirty="0">
                <a:latin typeface="Times New Roman" panose="02020603050405020304" pitchFamily="18" charset="0"/>
                <a:ea typeface="宋体" panose="02010600030101010101" pitchFamily="2" charset="-122"/>
              </a:rPr>
              <a:t>－</a:t>
            </a:r>
            <a:r>
              <a:rPr lang="en-US" altLang="zh-CN" sz="2200" dirty="0">
                <a:latin typeface="Times New Roman" panose="02020603050405020304" pitchFamily="18" charset="0"/>
                <a:ea typeface="宋体" panose="02010600030101010101" pitchFamily="2" charset="-122"/>
              </a:rPr>
              <a:t>117</a:t>
            </a:r>
            <a:r>
              <a:rPr lang="zh-CN" altLang="en-US" sz="2200" dirty="0">
                <a:latin typeface="Times New Roman" panose="02020603050405020304" pitchFamily="18" charset="0"/>
                <a:ea typeface="宋体" panose="02010600030101010101" pitchFamily="2" charset="-122"/>
              </a:rPr>
              <a:t>＝</a:t>
            </a:r>
            <a:r>
              <a:rPr lang="en-US" altLang="zh-CN" sz="2200" dirty="0">
                <a:latin typeface="Times New Roman" panose="02020603050405020304" pitchFamily="18" charset="0"/>
                <a:ea typeface="宋体" panose="02010600030101010101" pitchFamily="2" charset="-122"/>
              </a:rPr>
              <a:t>19.4</a:t>
            </a:r>
            <a:r>
              <a:rPr lang="zh-CN" altLang="en-US" sz="2200" dirty="0">
                <a:latin typeface="Times New Roman" panose="02020603050405020304" pitchFamily="18" charset="0"/>
                <a:ea typeface="宋体" panose="02010600030101010101" pitchFamily="2" charset="-122"/>
              </a:rPr>
              <a:t>万元。虽然没有完全对冲风险，但已将风险降到了最低。</a:t>
            </a:r>
            <a:endParaRPr lang="zh-CN" altLang="zh-CN" sz="2200" dirty="0">
              <a:latin typeface="Times New Roman" panose="02020603050405020304" pitchFamily="18" charset="0"/>
              <a:ea typeface="宋体" panose="02010600030101010101" pitchFamily="2" charset="-122"/>
            </a:endParaRPr>
          </a:p>
          <a:p>
            <a:endParaRPr lang="en-US" altLang="zh-CN" sz="2800" b="1" dirty="0" smtClean="0">
              <a:latin typeface="Times New Roman" panose="02020603050405020304" pitchFamily="18" charset="0"/>
              <a:ea typeface="宋体" panose="02010600030101010101" pitchFamily="2" charset="-122"/>
            </a:endParaRPr>
          </a:p>
          <a:p>
            <a:endParaRPr lang="en-US" altLang="zh-CN" sz="2800" b="1" dirty="0" smtClean="0">
              <a:latin typeface="Times New Roman" panose="02020603050405020304" pitchFamily="18" charset="0"/>
              <a:ea typeface="宋体" panose="02010600030101010101" pitchFamily="2" charset="-122"/>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a:t>
            </a:r>
            <a:r>
              <a:rPr lang="zh-CN" altLang="en-US" sz="2600" b="1" dirty="0" smtClean="0">
                <a:latin typeface="微软雅黑" pitchFamily="34" charset="-122"/>
                <a:ea typeface="微软雅黑" pitchFamily="34" charset="-122"/>
              </a:rPr>
              <a:t>节 套</a:t>
            </a:r>
            <a:r>
              <a:rPr lang="zh-CN" altLang="en-US" sz="2600" b="1" dirty="0">
                <a:latin typeface="微软雅黑" pitchFamily="34" charset="-122"/>
                <a:ea typeface="微软雅黑" pitchFamily="34" charset="-122"/>
              </a:rPr>
              <a:t>期保值界定</a:t>
            </a:r>
          </a:p>
        </p:txBody>
      </p:sp>
      <p:graphicFrame>
        <p:nvGraphicFramePr>
          <p:cNvPr id="2" name="表格 1"/>
          <p:cNvGraphicFramePr>
            <a:graphicFrameLocks noGrp="1"/>
          </p:cNvGraphicFramePr>
          <p:nvPr>
            <p:extLst>
              <p:ext uri="{D42A27DB-BD31-4B8C-83A1-F6EECF244321}">
                <p14:modId xmlns:p14="http://schemas.microsoft.com/office/powerpoint/2010/main" val="1297379835"/>
              </p:ext>
            </p:extLst>
          </p:nvPr>
        </p:nvGraphicFramePr>
        <p:xfrm>
          <a:off x="1269083" y="1412776"/>
          <a:ext cx="9865096" cy="3490727"/>
        </p:xfrm>
        <a:graphic>
          <a:graphicData uri="http://schemas.openxmlformats.org/drawingml/2006/table">
            <a:tbl>
              <a:tblPr firstRow="1" bandRow="1">
                <a:tableStyleId>{7DF18680-E054-41AD-8BC1-D1AEF772440D}</a:tableStyleId>
              </a:tblPr>
              <a:tblGrid>
                <a:gridCol w="1656184"/>
                <a:gridCol w="3888432"/>
                <a:gridCol w="4320480"/>
              </a:tblGrid>
              <a:tr h="641756">
                <a:tc>
                  <a:txBody>
                    <a:bodyPr/>
                    <a:lstStyle/>
                    <a:p>
                      <a:pPr algn="l"/>
                      <a:r>
                        <a:rPr lang="zh-CN" altLang="en-US" dirty="0" smtClean="0">
                          <a:solidFill>
                            <a:schemeClr val="bg1"/>
                          </a:solidFill>
                          <a:latin typeface="Times New Roman" panose="02020603050405020304" pitchFamily="18" charset="0"/>
                          <a:ea typeface="宋体" panose="02010600030101010101" pitchFamily="2" charset="-122"/>
                        </a:rPr>
                        <a:t>时间</a:t>
                      </a:r>
                      <a:r>
                        <a:rPr lang="zh-CN" altLang="en-US" baseline="0" dirty="0" smtClean="0">
                          <a:solidFill>
                            <a:schemeClr val="bg1"/>
                          </a:solidFill>
                          <a:latin typeface="Times New Roman" panose="02020603050405020304" pitchFamily="18" charset="0"/>
                          <a:ea typeface="宋体" panose="02010600030101010101" pitchFamily="2" charset="-122"/>
                        </a:rPr>
                        <a:t>         </a:t>
                      </a:r>
                      <a:r>
                        <a:rPr lang="zh-CN" altLang="en-US" dirty="0" smtClean="0">
                          <a:solidFill>
                            <a:schemeClr val="bg1"/>
                          </a:solidFill>
                          <a:latin typeface="Times New Roman" panose="02020603050405020304" pitchFamily="18" charset="0"/>
                          <a:ea typeface="宋体" panose="02010600030101010101" pitchFamily="2" charset="-122"/>
                        </a:rPr>
                        <a:t>市场</a:t>
                      </a:r>
                      <a:endParaRPr lang="zh-CN" altLang="en-US" dirty="0">
                        <a:solidFill>
                          <a:schemeClr val="bg1"/>
                        </a:solidFill>
                        <a:latin typeface="Times New Roman" panose="02020603050405020304" pitchFamily="18" charset="0"/>
                        <a:ea typeface="宋体" panose="02010600030101010101" pitchFamily="2" charset="-122"/>
                      </a:endParaRPr>
                    </a:p>
                  </a:txBody>
                  <a:tcPr anchor="ctr">
                    <a:lnTlToBr w="12700" cap="flat" cmpd="sng" algn="ctr">
                      <a:solidFill>
                        <a:schemeClr val="tx1"/>
                      </a:solidFill>
                      <a:prstDash val="solid"/>
                      <a:round/>
                      <a:headEnd type="none" w="med" len="med"/>
                      <a:tailEnd type="none" w="med" len="med"/>
                    </a:lnTlToBr>
                    <a:solidFill>
                      <a:schemeClr val="accent5">
                        <a:lumMod val="75000"/>
                      </a:schemeClr>
                    </a:solidFill>
                  </a:tcPr>
                </a:tc>
                <a:tc>
                  <a:txBody>
                    <a:bodyPr/>
                    <a:lstStyle/>
                    <a:p>
                      <a:pPr algn="ctr"/>
                      <a:r>
                        <a:rPr lang="zh-CN" altLang="en-US" dirty="0" smtClean="0">
                          <a:latin typeface="Times New Roman" panose="02020603050405020304" pitchFamily="18" charset="0"/>
                          <a:ea typeface="宋体" panose="02010600030101010101" pitchFamily="2" charset="-122"/>
                        </a:rPr>
                        <a:t>现货市场</a:t>
                      </a:r>
                      <a:endParaRPr lang="zh-CN" altLang="en-US"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a:txBody>
                    <a:bodyPr/>
                    <a:lstStyle/>
                    <a:p>
                      <a:pPr algn="ctr"/>
                      <a:r>
                        <a:rPr lang="zh-CN" altLang="en-US" dirty="0" smtClean="0">
                          <a:latin typeface="Times New Roman" panose="02020603050405020304" pitchFamily="18" charset="0"/>
                          <a:ea typeface="宋体" panose="02010600030101010101" pitchFamily="2" charset="-122"/>
                        </a:rPr>
                        <a:t>期货市场</a:t>
                      </a:r>
                      <a:endParaRPr lang="zh-CN" altLang="en-US"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r>
              <a:tr h="1230452">
                <a:tc>
                  <a:txBody>
                    <a:bodyPr/>
                    <a:lstStyle/>
                    <a:p>
                      <a:pPr algn="ctr"/>
                      <a:r>
                        <a:rPr lang="en-US" altLang="zh-CN" dirty="0" smtClean="0">
                          <a:latin typeface="Times New Roman" panose="02020603050405020304" pitchFamily="18" charset="0"/>
                          <a:ea typeface="宋体" panose="02010600030101010101" pitchFamily="2" charset="-122"/>
                        </a:rPr>
                        <a:t>7</a:t>
                      </a:r>
                      <a:r>
                        <a:rPr lang="zh-CN" altLang="en-US" dirty="0" smtClean="0">
                          <a:latin typeface="Times New Roman" panose="02020603050405020304" pitchFamily="18" charset="0"/>
                          <a:ea typeface="宋体" panose="02010600030101010101" pitchFamily="2" charset="-122"/>
                        </a:rPr>
                        <a:t>月</a:t>
                      </a:r>
                      <a:r>
                        <a:rPr lang="en-US" altLang="zh-CN" dirty="0" smtClean="0">
                          <a:latin typeface="Times New Roman" panose="02020603050405020304" pitchFamily="18" charset="0"/>
                          <a:ea typeface="宋体" panose="02010600030101010101" pitchFamily="2" charset="-122"/>
                        </a:rPr>
                        <a:t>1</a:t>
                      </a:r>
                      <a:r>
                        <a:rPr lang="zh-CN" altLang="en-US" dirty="0" smtClean="0">
                          <a:latin typeface="Times New Roman" panose="02020603050405020304" pitchFamily="18" charset="0"/>
                          <a:ea typeface="宋体" panose="02010600030101010101" pitchFamily="2" charset="-122"/>
                        </a:rPr>
                        <a:t>日</a:t>
                      </a:r>
                      <a:endParaRPr lang="zh-CN" altLang="en-US" dirty="0">
                        <a:latin typeface="Times New Roman" panose="02020603050405020304" pitchFamily="18" charset="0"/>
                        <a:ea typeface="宋体" panose="02010600030101010101" pitchFamily="2" charset="-122"/>
                      </a:endParaRP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某投资者预计</a:t>
                      </a:r>
                      <a:r>
                        <a:rPr lang="en-US" altLang="zh-CN" dirty="0" smtClean="0">
                          <a:latin typeface="Times New Roman" panose="02020603050405020304" pitchFamily="18" charset="0"/>
                          <a:ea typeface="宋体" panose="02010600030101010101" pitchFamily="2" charset="-122"/>
                        </a:rPr>
                        <a:t>11</a:t>
                      </a:r>
                      <a:r>
                        <a:rPr lang="zh-CN" altLang="en-US" dirty="0" smtClean="0">
                          <a:latin typeface="Times New Roman" panose="02020603050405020304" pitchFamily="18" charset="0"/>
                          <a:ea typeface="宋体" panose="02010600030101010101" pitchFamily="2" charset="-122"/>
                        </a:rPr>
                        <a:t>月</a:t>
                      </a:r>
                      <a:r>
                        <a:rPr lang="en-US" altLang="zh-CN" dirty="0" smtClean="0">
                          <a:latin typeface="Times New Roman" panose="02020603050405020304" pitchFamily="18" charset="0"/>
                          <a:ea typeface="宋体" panose="02010600030101010101" pitchFamily="2" charset="-122"/>
                        </a:rPr>
                        <a:t>1</a:t>
                      </a:r>
                      <a:r>
                        <a:rPr lang="zh-CN" altLang="en-US" dirty="0" smtClean="0">
                          <a:latin typeface="Times New Roman" panose="02020603050405020304" pitchFamily="18" charset="0"/>
                          <a:ea typeface="宋体" panose="02010600030101010101" pitchFamily="2" charset="-122"/>
                        </a:rPr>
                        <a:t>日将收到</a:t>
                      </a:r>
                      <a:r>
                        <a:rPr lang="en-US" altLang="zh-CN" dirty="0" smtClean="0">
                          <a:latin typeface="Times New Roman" panose="02020603050405020304" pitchFamily="18" charset="0"/>
                          <a:ea typeface="宋体" panose="02010600030101010101" pitchFamily="2" charset="-122"/>
                        </a:rPr>
                        <a:t>500</a:t>
                      </a:r>
                      <a:r>
                        <a:rPr lang="zh-CN" altLang="en-US" dirty="0" smtClean="0">
                          <a:latin typeface="Times New Roman" panose="02020603050405020304" pitchFamily="18" charset="0"/>
                          <a:ea typeface="宋体" panose="02010600030101010101" pitchFamily="2" charset="-122"/>
                        </a:rPr>
                        <a:t>万元可用于投资股票。当时沪深</a:t>
                      </a:r>
                      <a:r>
                        <a:rPr lang="en-US" altLang="zh-CN" dirty="0" smtClean="0">
                          <a:latin typeface="Times New Roman" panose="02020603050405020304" pitchFamily="18" charset="0"/>
                          <a:ea typeface="宋体" panose="02010600030101010101" pitchFamily="2" charset="-122"/>
                        </a:rPr>
                        <a:t>300</a:t>
                      </a:r>
                      <a:r>
                        <a:rPr lang="zh-CN" altLang="en-US" dirty="0" smtClean="0">
                          <a:latin typeface="Times New Roman" panose="02020603050405020304" pitchFamily="18" charset="0"/>
                          <a:ea typeface="宋体" panose="02010600030101010101" pitchFamily="2" charset="-122"/>
                        </a:rPr>
                        <a:t>指数为</a:t>
                      </a:r>
                      <a:r>
                        <a:rPr lang="en-US" altLang="zh-CN" dirty="0" smtClean="0">
                          <a:latin typeface="Times New Roman" panose="02020603050405020304" pitchFamily="18" charset="0"/>
                          <a:ea typeface="宋体" panose="02010600030101010101" pitchFamily="2" charset="-122"/>
                        </a:rPr>
                        <a:t>1100</a:t>
                      </a:r>
                      <a:r>
                        <a:rPr lang="zh-CN" altLang="en-US" dirty="0" smtClean="0">
                          <a:latin typeface="Times New Roman" panose="02020603050405020304" pitchFamily="18" charset="0"/>
                          <a:ea typeface="宋体" panose="02010600030101010101" pitchFamily="2" charset="-122"/>
                        </a:rPr>
                        <a:t>点，但是担心</a:t>
                      </a:r>
                      <a:r>
                        <a:rPr lang="en-US" altLang="zh-CN" dirty="0" smtClean="0">
                          <a:latin typeface="Times New Roman" panose="02020603050405020304" pitchFamily="18" charset="0"/>
                          <a:ea typeface="宋体" panose="02010600030101010101" pitchFamily="2" charset="-122"/>
                        </a:rPr>
                        <a:t>11</a:t>
                      </a:r>
                      <a:r>
                        <a:rPr lang="zh-CN" altLang="en-US" dirty="0" smtClean="0">
                          <a:latin typeface="Times New Roman" panose="02020603050405020304" pitchFamily="18" charset="0"/>
                          <a:ea typeface="宋体" panose="02010600030101010101" pitchFamily="2" charset="-122"/>
                        </a:rPr>
                        <a:t>月</a:t>
                      </a:r>
                      <a:r>
                        <a:rPr lang="en-US" altLang="zh-CN" dirty="0" smtClean="0">
                          <a:latin typeface="Times New Roman" panose="02020603050405020304" pitchFamily="18" charset="0"/>
                          <a:ea typeface="宋体" panose="02010600030101010101" pitchFamily="2" charset="-122"/>
                        </a:rPr>
                        <a:t>1</a:t>
                      </a:r>
                      <a:r>
                        <a:rPr lang="zh-CN" altLang="en-US" dirty="0" smtClean="0">
                          <a:latin typeface="Times New Roman" panose="02020603050405020304" pitchFamily="18" charset="0"/>
                          <a:ea typeface="宋体" panose="02010600030101010101" pitchFamily="2" charset="-122"/>
                        </a:rPr>
                        <a:t>日股市会上涨。</a:t>
                      </a:r>
                      <a:endParaRPr lang="zh-CN" altLang="en-US" dirty="0">
                        <a:latin typeface="Times New Roman" panose="02020603050405020304" pitchFamily="18" charset="0"/>
                        <a:ea typeface="宋体" panose="02010600030101010101" pitchFamily="2" charset="-122"/>
                      </a:endParaRPr>
                    </a:p>
                  </a:txBody>
                  <a:tcPr anchor="ct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zh-CN" altLang="en-US" dirty="0" smtClean="0">
                          <a:latin typeface="Times New Roman" panose="02020603050405020304" pitchFamily="18" charset="0"/>
                          <a:ea typeface="宋体" panose="02010600030101010101" pitchFamily="2" charset="-122"/>
                        </a:rPr>
                        <a:t>沪深</a:t>
                      </a:r>
                      <a:r>
                        <a:rPr lang="en-US" altLang="zh-CN" dirty="0" smtClean="0">
                          <a:latin typeface="Times New Roman" panose="02020603050405020304" pitchFamily="18" charset="0"/>
                          <a:ea typeface="宋体" panose="02010600030101010101" pitchFamily="2" charset="-122"/>
                        </a:rPr>
                        <a:t>300</a:t>
                      </a:r>
                      <a:r>
                        <a:rPr lang="zh-CN" altLang="en-US" dirty="0" smtClean="0">
                          <a:latin typeface="Times New Roman" panose="02020603050405020304" pitchFamily="18" charset="0"/>
                          <a:ea typeface="宋体" panose="02010600030101010101" pitchFamily="2" charset="-122"/>
                        </a:rPr>
                        <a:t>股指期货合约为</a:t>
                      </a:r>
                      <a:r>
                        <a:rPr lang="en-US" altLang="zh-CN" dirty="0" smtClean="0">
                          <a:latin typeface="Times New Roman" panose="02020603050405020304" pitchFamily="18" charset="0"/>
                          <a:ea typeface="宋体" panose="02010600030101010101" pitchFamily="2" charset="-122"/>
                        </a:rPr>
                        <a:t>1300</a:t>
                      </a:r>
                      <a:r>
                        <a:rPr lang="zh-CN" altLang="en-US" dirty="0" smtClean="0">
                          <a:latin typeface="Times New Roman" panose="02020603050405020304" pitchFamily="18" charset="0"/>
                          <a:ea typeface="宋体" panose="02010600030101010101" pitchFamily="2" charset="-122"/>
                        </a:rPr>
                        <a:t>点，所以投资者应该买入</a:t>
                      </a:r>
                      <a:r>
                        <a:rPr lang="en-US" altLang="zh-CN" dirty="0" smtClean="0">
                          <a:latin typeface="Times New Roman" panose="02020603050405020304" pitchFamily="18" charset="0"/>
                          <a:ea typeface="宋体" panose="02010600030101010101" pitchFamily="2" charset="-122"/>
                        </a:rPr>
                        <a:t>5000000/</a:t>
                      </a:r>
                      <a:r>
                        <a:rPr lang="zh-CN" altLang="en-US" dirty="0" smtClean="0">
                          <a:latin typeface="Times New Roman" panose="02020603050405020304" pitchFamily="18" charset="0"/>
                          <a:ea typeface="宋体" panose="02010600030101010101" pitchFamily="2" charset="-122"/>
                        </a:rPr>
                        <a:t>（</a:t>
                      </a:r>
                      <a:r>
                        <a:rPr lang="en-US" altLang="zh-CN" dirty="0" smtClean="0">
                          <a:latin typeface="Times New Roman" panose="02020603050405020304" pitchFamily="18" charset="0"/>
                          <a:ea typeface="宋体" panose="02010600030101010101" pitchFamily="2" charset="-122"/>
                        </a:rPr>
                        <a:t>1300×300</a:t>
                      </a:r>
                      <a:r>
                        <a:rPr lang="zh-CN" altLang="en-US" dirty="0" smtClean="0">
                          <a:latin typeface="Times New Roman" panose="02020603050405020304" pitchFamily="18" charset="0"/>
                          <a:ea typeface="宋体" panose="02010600030101010101" pitchFamily="2" charset="-122"/>
                        </a:rPr>
                        <a:t>）≈</a:t>
                      </a:r>
                      <a:r>
                        <a:rPr lang="en-US" altLang="zh-CN" dirty="0" smtClean="0">
                          <a:latin typeface="Times New Roman" panose="02020603050405020304" pitchFamily="18" charset="0"/>
                          <a:ea typeface="宋体" panose="02010600030101010101" pitchFamily="2" charset="-122"/>
                        </a:rPr>
                        <a:t>13</a:t>
                      </a:r>
                      <a:r>
                        <a:rPr lang="zh-CN" altLang="en-US" dirty="0" smtClean="0">
                          <a:latin typeface="Times New Roman" panose="02020603050405020304" pitchFamily="18" charset="0"/>
                          <a:ea typeface="宋体" panose="02010600030101010101" pitchFamily="2" charset="-122"/>
                        </a:rPr>
                        <a:t>手期货合约，每点</a:t>
                      </a:r>
                      <a:r>
                        <a:rPr lang="en-US" altLang="zh-CN" dirty="0" smtClean="0">
                          <a:latin typeface="Times New Roman" panose="02020603050405020304" pitchFamily="18" charset="0"/>
                          <a:ea typeface="宋体" panose="02010600030101010101" pitchFamily="2" charset="-122"/>
                        </a:rPr>
                        <a:t>300</a:t>
                      </a:r>
                      <a:r>
                        <a:rPr lang="zh-CN" altLang="en-US" dirty="0" smtClean="0">
                          <a:latin typeface="Times New Roman" panose="02020603050405020304" pitchFamily="18" charset="0"/>
                          <a:ea typeface="宋体" panose="02010600030101010101" pitchFamily="2" charset="-122"/>
                        </a:rPr>
                        <a:t>元。</a:t>
                      </a:r>
                    </a:p>
                  </a:txBody>
                  <a:tcPr anchor="ctr"/>
                </a:tc>
              </a:tr>
              <a:tr h="1385931">
                <a:tc>
                  <a:txBody>
                    <a:bodyPr/>
                    <a:lstStyle/>
                    <a:p>
                      <a:pPr algn="ctr"/>
                      <a:r>
                        <a:rPr lang="en-US" altLang="zh-CN" sz="1800" kern="1200" dirty="0" smtClean="0">
                          <a:solidFill>
                            <a:schemeClr val="dk1"/>
                          </a:solidFill>
                          <a:effectLst/>
                          <a:latin typeface="Times New Roman" panose="02020603050405020304" pitchFamily="18" charset="0"/>
                          <a:ea typeface="宋体" panose="02010600030101010101" pitchFamily="2" charset="-122"/>
                          <a:cs typeface="+mn-cs"/>
                        </a:rPr>
                        <a:t>11</a:t>
                      </a:r>
                      <a:r>
                        <a:rPr lang="zh-CN" altLang="zh-CN" sz="1800" kern="1200" dirty="0" smtClean="0">
                          <a:solidFill>
                            <a:schemeClr val="dk1"/>
                          </a:solidFill>
                          <a:effectLst/>
                          <a:latin typeface="Times New Roman" panose="02020603050405020304" pitchFamily="18" charset="0"/>
                          <a:ea typeface="宋体" panose="02010600030101010101" pitchFamily="2" charset="-122"/>
                          <a:cs typeface="+mn-cs"/>
                        </a:rPr>
                        <a:t>月</a:t>
                      </a:r>
                      <a:r>
                        <a:rPr lang="en-US" altLang="zh-CN" sz="1800" kern="1200" dirty="0" smtClean="0">
                          <a:solidFill>
                            <a:schemeClr val="dk1"/>
                          </a:solidFill>
                          <a:effectLst/>
                          <a:latin typeface="Times New Roman" panose="02020603050405020304" pitchFamily="18" charset="0"/>
                          <a:ea typeface="宋体" panose="02010600030101010101" pitchFamily="2" charset="-122"/>
                          <a:cs typeface="+mn-cs"/>
                        </a:rPr>
                        <a:t>1</a:t>
                      </a:r>
                      <a:r>
                        <a:rPr lang="zh-CN" altLang="zh-CN" sz="1800" kern="1200" dirty="0" smtClean="0">
                          <a:solidFill>
                            <a:schemeClr val="dk1"/>
                          </a:solidFill>
                          <a:effectLst/>
                          <a:latin typeface="Times New Roman" panose="02020603050405020304" pitchFamily="18" charset="0"/>
                          <a:ea typeface="宋体" panose="02010600030101010101" pitchFamily="2" charset="-122"/>
                          <a:cs typeface="+mn-cs"/>
                        </a:rPr>
                        <a:t>日</a:t>
                      </a:r>
                      <a:endParaRPr lang="zh-CN" altLang="en-US" dirty="0">
                        <a:latin typeface="Times New Roman" panose="02020603050405020304" pitchFamily="18" charset="0"/>
                        <a:ea typeface="宋体" panose="02010600030101010101" pitchFamily="2" charset="-122"/>
                      </a:endParaRP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沪深</a:t>
                      </a:r>
                      <a:r>
                        <a:rPr lang="en-US" altLang="zh-CN" dirty="0" smtClean="0">
                          <a:latin typeface="Times New Roman" panose="02020603050405020304" pitchFamily="18" charset="0"/>
                          <a:ea typeface="宋体" panose="02010600030101010101" pitchFamily="2" charset="-122"/>
                        </a:rPr>
                        <a:t>300</a:t>
                      </a:r>
                      <a:r>
                        <a:rPr lang="zh-CN" altLang="en-US" dirty="0" smtClean="0">
                          <a:latin typeface="Times New Roman" panose="02020603050405020304" pitchFamily="18" charset="0"/>
                          <a:ea typeface="宋体" panose="02010600030101010101" pitchFamily="2" charset="-122"/>
                        </a:rPr>
                        <a:t>指数已经升至</a:t>
                      </a:r>
                      <a:r>
                        <a:rPr lang="en-US" altLang="zh-CN" dirty="0" smtClean="0">
                          <a:latin typeface="Times New Roman" panose="02020603050405020304" pitchFamily="18" charset="0"/>
                          <a:ea typeface="宋体" panose="02010600030101010101" pitchFamily="2" charset="-122"/>
                        </a:rPr>
                        <a:t>1400</a:t>
                      </a:r>
                      <a:r>
                        <a:rPr lang="zh-CN" altLang="en-US" dirty="0" smtClean="0">
                          <a:latin typeface="Times New Roman" panose="02020603050405020304" pitchFamily="18" charset="0"/>
                          <a:ea typeface="宋体" panose="02010600030101010101" pitchFamily="2" charset="-122"/>
                        </a:rPr>
                        <a:t>点，股票相应地上涨到（</a:t>
                      </a:r>
                      <a:r>
                        <a:rPr lang="en-US" altLang="zh-CN" dirty="0" smtClean="0">
                          <a:latin typeface="Times New Roman" panose="02020603050405020304" pitchFamily="18" charset="0"/>
                          <a:ea typeface="宋体" panose="02010600030101010101" pitchFamily="2" charset="-122"/>
                        </a:rPr>
                        <a:t>1400/1100</a:t>
                      </a:r>
                      <a:r>
                        <a:rPr lang="zh-CN" altLang="en-US" dirty="0" smtClean="0">
                          <a:latin typeface="Times New Roman" panose="02020603050405020304" pitchFamily="18" charset="0"/>
                          <a:ea typeface="宋体" panose="02010600030101010101" pitchFamily="2" charset="-122"/>
                        </a:rPr>
                        <a:t>）</a:t>
                      </a:r>
                      <a:r>
                        <a:rPr lang="en-US" altLang="zh-CN" dirty="0" smtClean="0">
                          <a:latin typeface="Times New Roman" panose="02020603050405020304" pitchFamily="18" charset="0"/>
                          <a:ea typeface="宋体" panose="02010600030101010101" pitchFamily="2" charset="-122"/>
                        </a:rPr>
                        <a:t>×500</a:t>
                      </a:r>
                      <a:r>
                        <a:rPr lang="zh-CN" altLang="en-US" dirty="0" smtClean="0">
                          <a:latin typeface="Times New Roman" panose="02020603050405020304" pitchFamily="18" charset="0"/>
                          <a:ea typeface="宋体" panose="02010600030101010101" pitchFamily="2" charset="-122"/>
                        </a:rPr>
                        <a:t>＝</a:t>
                      </a:r>
                      <a:r>
                        <a:rPr lang="en-US" altLang="zh-CN" dirty="0" smtClean="0">
                          <a:latin typeface="Times New Roman" panose="02020603050405020304" pitchFamily="18" charset="0"/>
                          <a:ea typeface="宋体" panose="02010600030101010101" pitchFamily="2" charset="-122"/>
                        </a:rPr>
                        <a:t>636.4</a:t>
                      </a:r>
                      <a:r>
                        <a:rPr lang="zh-CN" altLang="en-US" dirty="0" smtClean="0">
                          <a:latin typeface="Times New Roman" panose="02020603050405020304" pitchFamily="18" charset="0"/>
                          <a:ea typeface="宋体" panose="02010600030101010101" pitchFamily="2" charset="-122"/>
                        </a:rPr>
                        <a:t>万元。</a:t>
                      </a:r>
                      <a:endParaRPr lang="zh-CN" altLang="en-US" dirty="0">
                        <a:latin typeface="Times New Roman" panose="02020603050405020304" pitchFamily="18" charset="0"/>
                        <a:ea typeface="宋体" panose="02010600030101010101" pitchFamily="2" charset="-122"/>
                      </a:endParaRP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以</a:t>
                      </a:r>
                      <a:r>
                        <a:rPr lang="en-US" altLang="zh-CN" dirty="0" smtClean="0">
                          <a:latin typeface="Times New Roman" panose="02020603050405020304" pitchFamily="18" charset="0"/>
                          <a:ea typeface="宋体" panose="02010600030101010101" pitchFamily="2" charset="-122"/>
                        </a:rPr>
                        <a:t>1600</a:t>
                      </a:r>
                      <a:r>
                        <a:rPr lang="zh-CN" altLang="en-US" dirty="0" smtClean="0">
                          <a:latin typeface="Times New Roman" panose="02020603050405020304" pitchFamily="18" charset="0"/>
                          <a:ea typeface="宋体" panose="02010600030101010101" pitchFamily="2" charset="-122"/>
                        </a:rPr>
                        <a:t>点的价格卖出</a:t>
                      </a:r>
                      <a:r>
                        <a:rPr lang="en-US" altLang="zh-CN" dirty="0" smtClean="0">
                          <a:latin typeface="Times New Roman" panose="02020603050405020304" pitchFamily="18" charset="0"/>
                          <a:ea typeface="宋体" panose="02010600030101010101" pitchFamily="2" charset="-122"/>
                        </a:rPr>
                        <a:t>13</a:t>
                      </a:r>
                      <a:r>
                        <a:rPr lang="zh-CN" altLang="en-US" dirty="0" smtClean="0">
                          <a:latin typeface="Times New Roman" panose="02020603050405020304" pitchFamily="18" charset="0"/>
                          <a:ea typeface="宋体" panose="02010600030101010101" pitchFamily="2" charset="-122"/>
                        </a:rPr>
                        <a:t>手指数期货价格平仓，结算期货头寸。</a:t>
                      </a:r>
                    </a:p>
                    <a:p>
                      <a:pPr algn="l">
                        <a:lnSpc>
                          <a:spcPct val="125000"/>
                        </a:lnSpc>
                      </a:pPr>
                      <a:r>
                        <a:rPr lang="zh-CN" altLang="en-US" dirty="0" smtClean="0">
                          <a:latin typeface="Times New Roman" panose="02020603050405020304" pitchFamily="18" charset="0"/>
                          <a:ea typeface="宋体" panose="02010600030101010101" pitchFamily="2" charset="-122"/>
                        </a:rPr>
                        <a:t>期货交易盈利＝</a:t>
                      </a:r>
                      <a:r>
                        <a:rPr lang="en-US" altLang="zh-CN" dirty="0" smtClean="0">
                          <a:latin typeface="Times New Roman" panose="02020603050405020304" pitchFamily="18" charset="0"/>
                          <a:ea typeface="宋体" panose="02010600030101010101" pitchFamily="2" charset="-122"/>
                        </a:rPr>
                        <a:t>300×300×13</a:t>
                      </a:r>
                      <a:r>
                        <a:rPr lang="zh-CN" altLang="en-US" dirty="0" smtClean="0">
                          <a:latin typeface="Times New Roman" panose="02020603050405020304" pitchFamily="18" charset="0"/>
                          <a:ea typeface="宋体" panose="02010600030101010101" pitchFamily="2" charset="-122"/>
                        </a:rPr>
                        <a:t>＝</a:t>
                      </a:r>
                      <a:r>
                        <a:rPr lang="en-US" altLang="zh-CN" dirty="0" smtClean="0">
                          <a:latin typeface="Times New Roman" panose="02020603050405020304" pitchFamily="18" charset="0"/>
                          <a:ea typeface="宋体" panose="02010600030101010101" pitchFamily="2" charset="-122"/>
                        </a:rPr>
                        <a:t>117</a:t>
                      </a:r>
                      <a:r>
                        <a:rPr lang="zh-CN" altLang="en-US" dirty="0" smtClean="0">
                          <a:latin typeface="Times New Roman" panose="02020603050405020304" pitchFamily="18" charset="0"/>
                          <a:ea typeface="宋体" panose="02010600030101010101" pitchFamily="2" charset="-122"/>
                        </a:rPr>
                        <a:t>万元。 </a:t>
                      </a:r>
                    </a:p>
                  </a:txBody>
                  <a:tcPr anchor="ctr"/>
                </a:tc>
              </a:tr>
            </a:tbl>
          </a:graphicData>
        </a:graphic>
      </p:graphicFrame>
    </p:spTree>
    <p:extLst>
      <p:ext uri="{BB962C8B-B14F-4D97-AF65-F5344CB8AC3E}">
        <p14:creationId xmlns:p14="http://schemas.microsoft.com/office/powerpoint/2010/main" val="316581322"/>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90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r>
              <a:rPr lang="en-US" altLang="zh-CN" sz="2400" b="1" dirty="0" smtClean="0">
                <a:latin typeface="Times New Roman" panose="02020603050405020304" pitchFamily="18" charset="0"/>
                <a:ea typeface="宋体" panose="02010600030101010101" pitchFamily="2" charset="-122"/>
              </a:rPr>
              <a:t>【</a:t>
            </a:r>
            <a:r>
              <a:rPr lang="zh-CN" altLang="en-US" sz="2400" b="1" dirty="0" smtClean="0">
                <a:latin typeface="Times New Roman" panose="02020603050405020304" pitchFamily="18" charset="0"/>
                <a:ea typeface="宋体" panose="02010600030101010101" pitchFamily="2" charset="-122"/>
              </a:rPr>
              <a:t>例</a:t>
            </a:r>
            <a:r>
              <a:rPr lang="en-US" altLang="zh-CN" sz="2400" b="1" dirty="0" smtClean="0">
                <a:latin typeface="Times New Roman" panose="02020603050405020304" pitchFamily="18" charset="0"/>
                <a:ea typeface="宋体" panose="02010600030101010101" pitchFamily="2" charset="-122"/>
              </a:rPr>
              <a:t>6-2】</a:t>
            </a:r>
          </a:p>
          <a:p>
            <a:pPr algn="ctr"/>
            <a:r>
              <a:rPr lang="zh-CN" altLang="zh-CN" sz="2000" b="1" dirty="0" smtClean="0">
                <a:latin typeface="Times New Roman" panose="02020603050405020304" pitchFamily="18" charset="0"/>
                <a:ea typeface="宋体" panose="02010600030101010101" pitchFamily="2" charset="-122"/>
              </a:rPr>
              <a:t>表</a:t>
            </a:r>
            <a:r>
              <a:rPr lang="en-US" altLang="zh-CN" sz="2000" b="1" dirty="0" smtClean="0">
                <a:latin typeface="Times New Roman" panose="02020603050405020304" pitchFamily="18" charset="0"/>
                <a:ea typeface="宋体" panose="02010600030101010101" pitchFamily="2" charset="-122"/>
              </a:rPr>
              <a:t>6-3           </a:t>
            </a:r>
            <a:r>
              <a:rPr lang="zh-CN" altLang="en-US" sz="2000" b="1" dirty="0" smtClean="0">
                <a:latin typeface="Times New Roman" panose="02020603050405020304" pitchFamily="18" charset="0"/>
                <a:ea typeface="宋体" panose="02010600030101010101" pitchFamily="2" charset="-122"/>
              </a:rPr>
              <a:t>空头</a:t>
            </a:r>
            <a:r>
              <a:rPr lang="zh-CN" altLang="en-US" sz="2000" b="1" dirty="0">
                <a:latin typeface="Times New Roman" panose="02020603050405020304" pitchFamily="18" charset="0"/>
                <a:ea typeface="宋体" panose="02010600030101010101" pitchFamily="2" charset="-122"/>
              </a:rPr>
              <a:t>套期保值交易的案例（担心股市下跌</a:t>
            </a:r>
            <a:r>
              <a:rPr lang="zh-CN" altLang="en-US" sz="2000" b="1" dirty="0" smtClean="0">
                <a:latin typeface="Times New Roman" panose="02020603050405020304" pitchFamily="18" charset="0"/>
                <a:ea typeface="宋体" panose="02010600030101010101" pitchFamily="2" charset="-122"/>
              </a:rPr>
              <a:t>）</a:t>
            </a:r>
            <a:endParaRPr lang="en-US" altLang="zh-CN" sz="20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indent="457200">
              <a:lnSpc>
                <a:spcPct val="150000"/>
              </a:lnSpc>
            </a:pP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zh-CN" altLang="en-US" sz="2200" dirty="0" smtClean="0">
                <a:latin typeface="Times New Roman" panose="02020603050405020304" pitchFamily="18" charset="0"/>
                <a:ea typeface="宋体" panose="02010600030101010101" pitchFamily="2" charset="-122"/>
              </a:rPr>
              <a:t>显然，若</a:t>
            </a:r>
            <a:r>
              <a:rPr lang="zh-CN" altLang="en-US" sz="2200" dirty="0">
                <a:latin typeface="Times New Roman" panose="02020603050405020304" pitchFamily="18" charset="0"/>
                <a:ea typeface="宋体" panose="02010600030101010101" pitchFamily="2" charset="-122"/>
              </a:rPr>
              <a:t>不进行</a:t>
            </a:r>
            <a:r>
              <a:rPr lang="zh-CN" altLang="en-US" sz="2200" dirty="0" smtClean="0">
                <a:latin typeface="Times New Roman" panose="02020603050405020304" pitchFamily="18" charset="0"/>
                <a:ea typeface="宋体" panose="02010600030101010101" pitchFamily="2" charset="-122"/>
              </a:rPr>
              <a:t>保值将亏损</a:t>
            </a:r>
            <a:r>
              <a:rPr lang="en-US" altLang="zh-CN" sz="2200" dirty="0" smtClean="0">
                <a:latin typeface="Times New Roman" panose="02020603050405020304" pitchFamily="18" charset="0"/>
                <a:ea typeface="宋体" panose="02010600030101010101" pitchFamily="2" charset="-122"/>
              </a:rPr>
              <a:t>86.2</a:t>
            </a:r>
            <a:r>
              <a:rPr lang="zh-CN" altLang="en-US" sz="2200" dirty="0" smtClean="0">
                <a:latin typeface="Times New Roman" panose="02020603050405020304" pitchFamily="18" charset="0"/>
                <a:ea typeface="宋体" panose="02010600030101010101" pitchFamily="2" charset="-122"/>
              </a:rPr>
              <a:t>万元，</a:t>
            </a:r>
            <a:r>
              <a:rPr lang="zh-CN" altLang="en-US" sz="2200" dirty="0">
                <a:latin typeface="Times New Roman" panose="02020603050405020304" pitchFamily="18" charset="0"/>
                <a:ea typeface="宋体" panose="02010600030101010101" pitchFamily="2" charset="-122"/>
              </a:rPr>
              <a:t>而进行保值后</a:t>
            </a:r>
            <a:r>
              <a:rPr lang="zh-CN" altLang="en-US" sz="2200" dirty="0" smtClean="0">
                <a:latin typeface="Times New Roman" panose="02020603050405020304" pitchFamily="18" charset="0"/>
                <a:ea typeface="宋体" panose="02010600030101010101" pitchFamily="2" charset="-122"/>
              </a:rPr>
              <a:t>，期货交易盈利</a:t>
            </a:r>
            <a:r>
              <a:rPr lang="en-US" altLang="zh-CN" sz="2200" dirty="0" smtClean="0">
                <a:latin typeface="Times New Roman" panose="02020603050405020304" pitchFamily="18" charset="0"/>
                <a:ea typeface="宋体" panose="02010600030101010101" pitchFamily="2" charset="-122"/>
              </a:rPr>
              <a:t>90</a:t>
            </a:r>
            <a:r>
              <a:rPr lang="zh-CN" altLang="en-US" sz="2200" dirty="0" smtClean="0">
                <a:latin typeface="Times New Roman" panose="02020603050405020304" pitchFamily="18" charset="0"/>
                <a:ea typeface="宋体" panose="02010600030101010101" pitchFamily="2" charset="-122"/>
              </a:rPr>
              <a:t>万元</a:t>
            </a:r>
            <a:r>
              <a:rPr lang="zh-CN" altLang="en-US" sz="2200" dirty="0">
                <a:latin typeface="Times New Roman" panose="02020603050405020304" pitchFamily="18" charset="0"/>
                <a:ea typeface="宋体" panose="02010600030101010101" pitchFamily="2" charset="-122"/>
              </a:rPr>
              <a:t>，由此新组合</a:t>
            </a:r>
            <a:r>
              <a:rPr lang="zh-CN" altLang="en-US" sz="2200" dirty="0" smtClean="0">
                <a:latin typeface="Times New Roman" panose="02020603050405020304" pitchFamily="18" charset="0"/>
                <a:ea typeface="宋体" panose="02010600030101010101" pitchFamily="2" charset="-122"/>
              </a:rPr>
              <a:t>盈利</a:t>
            </a:r>
            <a:r>
              <a:rPr lang="en-US" altLang="zh-CN" sz="2200" smtClean="0">
                <a:latin typeface="Times New Roman" panose="02020603050405020304" pitchFamily="18" charset="0"/>
                <a:ea typeface="宋体" panose="02010600030101010101" pitchFamily="2" charset="-122"/>
              </a:rPr>
              <a:t>3.8</a:t>
            </a:r>
            <a:r>
              <a:rPr lang="zh-CN" altLang="en-US" sz="2200" dirty="0">
                <a:latin typeface="Times New Roman" panose="02020603050405020304" pitchFamily="18" charset="0"/>
                <a:ea typeface="宋体" panose="02010600030101010101" pitchFamily="2" charset="-122"/>
              </a:rPr>
              <a:t>万元。</a:t>
            </a:r>
            <a:endParaRPr lang="zh-CN" altLang="zh-CN" sz="2200"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a:t>
            </a:r>
            <a:r>
              <a:rPr lang="zh-CN" altLang="en-US" sz="2600" b="1" dirty="0" smtClean="0">
                <a:latin typeface="微软雅黑" pitchFamily="34" charset="-122"/>
                <a:ea typeface="微软雅黑" pitchFamily="34" charset="-122"/>
              </a:rPr>
              <a:t>节 套</a:t>
            </a:r>
            <a:r>
              <a:rPr lang="zh-CN" altLang="en-US" sz="2600" b="1" dirty="0">
                <a:latin typeface="微软雅黑" pitchFamily="34" charset="-122"/>
                <a:ea typeface="微软雅黑" pitchFamily="34" charset="-122"/>
              </a:rPr>
              <a:t>期保值界定</a:t>
            </a:r>
          </a:p>
        </p:txBody>
      </p:sp>
      <p:graphicFrame>
        <p:nvGraphicFramePr>
          <p:cNvPr id="2" name="表格 1"/>
          <p:cNvGraphicFramePr>
            <a:graphicFrameLocks noGrp="1"/>
          </p:cNvGraphicFramePr>
          <p:nvPr>
            <p:extLst>
              <p:ext uri="{D42A27DB-BD31-4B8C-83A1-F6EECF244321}">
                <p14:modId xmlns:p14="http://schemas.microsoft.com/office/powerpoint/2010/main" val="2464477049"/>
              </p:ext>
            </p:extLst>
          </p:nvPr>
        </p:nvGraphicFramePr>
        <p:xfrm>
          <a:off x="1629123" y="1628800"/>
          <a:ext cx="9361040" cy="3529122"/>
        </p:xfrm>
        <a:graphic>
          <a:graphicData uri="http://schemas.openxmlformats.org/drawingml/2006/table">
            <a:tbl>
              <a:tblPr firstRow="1" bandRow="1">
                <a:tableStyleId>{7DF18680-E054-41AD-8BC1-D1AEF772440D}</a:tableStyleId>
              </a:tblPr>
              <a:tblGrid>
                <a:gridCol w="1656184"/>
                <a:gridCol w="3744416"/>
                <a:gridCol w="3960440"/>
              </a:tblGrid>
              <a:tr h="641756">
                <a:tc>
                  <a:txBody>
                    <a:bodyPr/>
                    <a:lstStyle/>
                    <a:p>
                      <a:pPr algn="l"/>
                      <a:r>
                        <a:rPr lang="zh-CN" altLang="en-US" dirty="0" smtClean="0">
                          <a:solidFill>
                            <a:schemeClr val="bg1"/>
                          </a:solidFill>
                          <a:latin typeface="Times New Roman" panose="02020603050405020304" pitchFamily="18" charset="0"/>
                          <a:ea typeface="宋体" panose="02010600030101010101" pitchFamily="2" charset="-122"/>
                        </a:rPr>
                        <a:t>时间</a:t>
                      </a:r>
                      <a:r>
                        <a:rPr lang="zh-CN" altLang="en-US" baseline="0" dirty="0" smtClean="0">
                          <a:solidFill>
                            <a:schemeClr val="bg1"/>
                          </a:solidFill>
                          <a:latin typeface="Times New Roman" panose="02020603050405020304" pitchFamily="18" charset="0"/>
                          <a:ea typeface="宋体" panose="02010600030101010101" pitchFamily="2" charset="-122"/>
                        </a:rPr>
                        <a:t>         </a:t>
                      </a:r>
                      <a:r>
                        <a:rPr lang="zh-CN" altLang="en-US" dirty="0" smtClean="0">
                          <a:solidFill>
                            <a:schemeClr val="bg1"/>
                          </a:solidFill>
                          <a:latin typeface="Times New Roman" panose="02020603050405020304" pitchFamily="18" charset="0"/>
                          <a:ea typeface="宋体" panose="02010600030101010101" pitchFamily="2" charset="-122"/>
                        </a:rPr>
                        <a:t>市场</a:t>
                      </a:r>
                      <a:endParaRPr lang="zh-CN" altLang="en-US" dirty="0">
                        <a:solidFill>
                          <a:schemeClr val="bg1"/>
                        </a:solidFill>
                        <a:latin typeface="Times New Roman" panose="02020603050405020304" pitchFamily="18" charset="0"/>
                        <a:ea typeface="宋体" panose="02010600030101010101" pitchFamily="2" charset="-122"/>
                      </a:endParaRPr>
                    </a:p>
                  </a:txBody>
                  <a:tcPr anchor="ctr">
                    <a:lnTlToBr w="12700" cap="flat" cmpd="sng" algn="ctr">
                      <a:solidFill>
                        <a:schemeClr val="tx1"/>
                      </a:solidFill>
                      <a:prstDash val="solid"/>
                      <a:round/>
                      <a:headEnd type="none" w="med" len="med"/>
                      <a:tailEnd type="none" w="med" len="med"/>
                    </a:lnTlToBr>
                    <a:solidFill>
                      <a:schemeClr val="accent5">
                        <a:lumMod val="75000"/>
                      </a:schemeClr>
                    </a:solidFill>
                  </a:tcPr>
                </a:tc>
                <a:tc>
                  <a:txBody>
                    <a:bodyPr/>
                    <a:lstStyle/>
                    <a:p>
                      <a:pPr algn="ctr"/>
                      <a:r>
                        <a:rPr lang="zh-CN" altLang="en-US" dirty="0" smtClean="0">
                          <a:latin typeface="Times New Roman" panose="02020603050405020304" pitchFamily="18" charset="0"/>
                          <a:ea typeface="宋体" panose="02010600030101010101" pitchFamily="2" charset="-122"/>
                        </a:rPr>
                        <a:t>现货市场</a:t>
                      </a:r>
                      <a:endParaRPr lang="zh-CN" altLang="en-US"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a:txBody>
                    <a:bodyPr/>
                    <a:lstStyle/>
                    <a:p>
                      <a:pPr algn="ctr"/>
                      <a:r>
                        <a:rPr lang="zh-CN" altLang="en-US" dirty="0" smtClean="0">
                          <a:latin typeface="Times New Roman" panose="02020603050405020304" pitchFamily="18" charset="0"/>
                          <a:ea typeface="宋体" panose="02010600030101010101" pitchFamily="2" charset="-122"/>
                        </a:rPr>
                        <a:t>期货市场</a:t>
                      </a:r>
                      <a:endParaRPr lang="zh-CN" altLang="en-US"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r>
              <a:tr h="1230452">
                <a:tc>
                  <a:txBody>
                    <a:bodyPr/>
                    <a:lstStyle/>
                    <a:p>
                      <a:pPr algn="ctr"/>
                      <a:r>
                        <a:rPr lang="en-US" altLang="zh-CN" dirty="0" smtClean="0">
                          <a:latin typeface="Times New Roman" panose="02020603050405020304" pitchFamily="18" charset="0"/>
                          <a:ea typeface="宋体" panose="02010600030101010101" pitchFamily="2" charset="-122"/>
                        </a:rPr>
                        <a:t>6</a:t>
                      </a:r>
                      <a:r>
                        <a:rPr lang="zh-CN" altLang="en-US" dirty="0" smtClean="0">
                          <a:latin typeface="Times New Roman" panose="02020603050405020304" pitchFamily="18" charset="0"/>
                          <a:ea typeface="宋体" panose="02010600030101010101" pitchFamily="2" charset="-122"/>
                        </a:rPr>
                        <a:t>月</a:t>
                      </a:r>
                      <a:r>
                        <a:rPr lang="en-US" altLang="zh-CN" dirty="0" smtClean="0">
                          <a:latin typeface="Times New Roman" panose="02020603050405020304" pitchFamily="18" charset="0"/>
                          <a:ea typeface="宋体" panose="02010600030101010101" pitchFamily="2" charset="-122"/>
                        </a:rPr>
                        <a:t>6</a:t>
                      </a:r>
                      <a:r>
                        <a:rPr lang="zh-CN" altLang="en-US" dirty="0" smtClean="0">
                          <a:latin typeface="Times New Roman" panose="02020603050405020304" pitchFamily="18" charset="0"/>
                          <a:ea typeface="宋体" panose="02010600030101010101" pitchFamily="2" charset="-122"/>
                        </a:rPr>
                        <a:t>日</a:t>
                      </a:r>
                      <a:endParaRPr lang="zh-CN" altLang="en-US" dirty="0">
                        <a:latin typeface="Times New Roman" panose="02020603050405020304" pitchFamily="18" charset="0"/>
                        <a:ea typeface="宋体" panose="02010600030101010101" pitchFamily="2" charset="-122"/>
                      </a:endParaRP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某投资者持有股票组合</a:t>
                      </a:r>
                      <a:r>
                        <a:rPr lang="en-US" altLang="zh-CN" dirty="0" smtClean="0">
                          <a:latin typeface="Times New Roman" panose="02020603050405020304" pitchFamily="18" charset="0"/>
                          <a:ea typeface="宋体" panose="02010600030101010101" pitchFamily="2" charset="-122"/>
                        </a:rPr>
                        <a:t>500</a:t>
                      </a:r>
                      <a:r>
                        <a:rPr lang="zh-CN" altLang="en-US" dirty="0" smtClean="0">
                          <a:latin typeface="Times New Roman" panose="02020603050405020304" pitchFamily="18" charset="0"/>
                          <a:ea typeface="宋体" panose="02010600030101010101" pitchFamily="2" charset="-122"/>
                        </a:rPr>
                        <a:t>万元，担心到</a:t>
                      </a:r>
                      <a:r>
                        <a:rPr lang="en-US" altLang="zh-CN" dirty="0" smtClean="0">
                          <a:latin typeface="Times New Roman" panose="02020603050405020304" pitchFamily="18" charset="0"/>
                          <a:ea typeface="宋体" panose="02010600030101010101" pitchFamily="2" charset="-122"/>
                        </a:rPr>
                        <a:t>9</a:t>
                      </a:r>
                      <a:r>
                        <a:rPr lang="zh-CN" altLang="en-US" dirty="0" smtClean="0">
                          <a:latin typeface="Times New Roman" panose="02020603050405020304" pitchFamily="18" charset="0"/>
                          <a:ea typeface="宋体" panose="02010600030101010101" pitchFamily="2" charset="-122"/>
                        </a:rPr>
                        <a:t>月</a:t>
                      </a:r>
                      <a:r>
                        <a:rPr lang="en-US" altLang="zh-CN" dirty="0" smtClean="0">
                          <a:latin typeface="Times New Roman" panose="02020603050405020304" pitchFamily="18" charset="0"/>
                          <a:ea typeface="宋体" panose="02010600030101010101" pitchFamily="2" charset="-122"/>
                        </a:rPr>
                        <a:t>5</a:t>
                      </a:r>
                      <a:r>
                        <a:rPr lang="zh-CN" altLang="en-US" dirty="0" smtClean="0">
                          <a:latin typeface="Times New Roman" panose="02020603050405020304" pitchFamily="18" charset="0"/>
                          <a:ea typeface="宋体" panose="02010600030101010101" pitchFamily="2" charset="-122"/>
                        </a:rPr>
                        <a:t>日股市会下跌。此时沪深</a:t>
                      </a:r>
                      <a:r>
                        <a:rPr lang="en-US" altLang="zh-CN" dirty="0" smtClean="0">
                          <a:latin typeface="Times New Roman" panose="02020603050405020304" pitchFamily="18" charset="0"/>
                          <a:ea typeface="宋体" panose="02010600030101010101" pitchFamily="2" charset="-122"/>
                        </a:rPr>
                        <a:t>300</a:t>
                      </a:r>
                      <a:r>
                        <a:rPr lang="zh-CN" altLang="en-US" dirty="0" smtClean="0">
                          <a:latin typeface="Times New Roman" panose="02020603050405020304" pitchFamily="18" charset="0"/>
                          <a:ea typeface="宋体" panose="02010600030101010101" pitchFamily="2" charset="-122"/>
                        </a:rPr>
                        <a:t>指数为</a:t>
                      </a:r>
                      <a:r>
                        <a:rPr lang="en-US" altLang="zh-CN" dirty="0" smtClean="0">
                          <a:latin typeface="Times New Roman" panose="02020603050405020304" pitchFamily="18" charset="0"/>
                          <a:ea typeface="宋体" panose="02010600030101010101" pitchFamily="2" charset="-122"/>
                        </a:rPr>
                        <a:t>1450</a:t>
                      </a:r>
                      <a:r>
                        <a:rPr lang="zh-CN" altLang="en-US" dirty="0" smtClean="0">
                          <a:latin typeface="Times New Roman" panose="02020603050405020304" pitchFamily="18" charset="0"/>
                          <a:ea typeface="宋体" panose="02010600030101010101" pitchFamily="2" charset="-122"/>
                        </a:rPr>
                        <a:t>点。</a:t>
                      </a:r>
                      <a:endParaRPr lang="zh-CN" altLang="en-US" dirty="0">
                        <a:latin typeface="Times New Roman" panose="02020603050405020304" pitchFamily="18" charset="0"/>
                        <a:ea typeface="宋体" panose="02010600030101010101" pitchFamily="2" charset="-122"/>
                      </a:endParaRPr>
                    </a:p>
                  </a:txBody>
                  <a:tcPr anchor="ct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zh-CN" altLang="en-US" dirty="0" smtClean="0">
                          <a:latin typeface="Times New Roman" panose="02020603050405020304" pitchFamily="18" charset="0"/>
                          <a:ea typeface="宋体" panose="02010600030101010101" pitchFamily="2" charset="-122"/>
                        </a:rPr>
                        <a:t>投资者卖出</a:t>
                      </a:r>
                      <a:r>
                        <a:rPr lang="en-US" altLang="zh-CN" dirty="0" smtClean="0">
                          <a:latin typeface="Times New Roman" panose="02020603050405020304" pitchFamily="18" charset="0"/>
                          <a:ea typeface="宋体" panose="02010600030101010101" pitchFamily="2" charset="-122"/>
                        </a:rPr>
                        <a:t>12</a:t>
                      </a:r>
                      <a:r>
                        <a:rPr lang="zh-CN" altLang="en-US" dirty="0" smtClean="0">
                          <a:latin typeface="Times New Roman" panose="02020603050405020304" pitchFamily="18" charset="0"/>
                          <a:ea typeface="宋体" panose="02010600030101010101" pitchFamily="2" charset="-122"/>
                        </a:rPr>
                        <a:t>手（</a:t>
                      </a:r>
                      <a:r>
                        <a:rPr lang="en-US" altLang="zh-CN" dirty="0" smtClean="0">
                          <a:latin typeface="Times New Roman" panose="02020603050405020304" pitchFamily="18" charset="0"/>
                          <a:ea typeface="宋体" panose="02010600030101010101" pitchFamily="2" charset="-122"/>
                        </a:rPr>
                        <a:t>5000000/</a:t>
                      </a:r>
                      <a:r>
                        <a:rPr lang="zh-CN" altLang="en-US" dirty="0" smtClean="0">
                          <a:latin typeface="Times New Roman" panose="02020603050405020304" pitchFamily="18" charset="0"/>
                          <a:ea typeface="宋体" panose="02010600030101010101" pitchFamily="2" charset="-122"/>
                        </a:rPr>
                        <a:t>（</a:t>
                      </a:r>
                      <a:r>
                        <a:rPr lang="en-US" altLang="zh-CN" dirty="0" smtClean="0">
                          <a:latin typeface="Times New Roman" panose="02020603050405020304" pitchFamily="18" charset="0"/>
                          <a:ea typeface="宋体" panose="02010600030101010101" pitchFamily="2" charset="-122"/>
                        </a:rPr>
                        <a:t>1450×300</a:t>
                      </a:r>
                      <a:r>
                        <a:rPr lang="zh-CN" altLang="en-US" dirty="0" smtClean="0">
                          <a:latin typeface="Times New Roman" panose="02020603050405020304" pitchFamily="18" charset="0"/>
                          <a:ea typeface="宋体" panose="02010600030101010101" pitchFamily="2" charset="-122"/>
                        </a:rPr>
                        <a:t>）期货合约，成交价格为</a:t>
                      </a:r>
                      <a:r>
                        <a:rPr lang="en-US" altLang="zh-CN" dirty="0" smtClean="0">
                          <a:latin typeface="Times New Roman" panose="02020603050405020304" pitchFamily="18" charset="0"/>
                          <a:ea typeface="宋体" panose="02010600030101010101" pitchFamily="2" charset="-122"/>
                        </a:rPr>
                        <a:t>1500</a:t>
                      </a:r>
                      <a:r>
                        <a:rPr lang="zh-CN" altLang="en-US" dirty="0" smtClean="0">
                          <a:latin typeface="Times New Roman" panose="02020603050405020304" pitchFamily="18" charset="0"/>
                          <a:ea typeface="宋体" panose="02010600030101010101" pitchFamily="2" charset="-122"/>
                        </a:rPr>
                        <a:t>点，每点</a:t>
                      </a:r>
                      <a:r>
                        <a:rPr lang="en-US" altLang="zh-CN" dirty="0" smtClean="0">
                          <a:latin typeface="Times New Roman" panose="02020603050405020304" pitchFamily="18" charset="0"/>
                          <a:ea typeface="宋体" panose="02010600030101010101" pitchFamily="2" charset="-122"/>
                        </a:rPr>
                        <a:t>300</a:t>
                      </a:r>
                      <a:r>
                        <a:rPr lang="zh-CN" altLang="en-US" dirty="0" smtClean="0">
                          <a:latin typeface="Times New Roman" panose="02020603050405020304" pitchFamily="18" charset="0"/>
                          <a:ea typeface="宋体" panose="02010600030101010101" pitchFamily="2" charset="-122"/>
                        </a:rPr>
                        <a:t>元。</a:t>
                      </a:r>
                    </a:p>
                  </a:txBody>
                  <a:tcPr anchor="ctr"/>
                </a:tc>
              </a:tr>
              <a:tr h="1656914">
                <a:tc>
                  <a:txBody>
                    <a:bodyPr/>
                    <a:lstStyle/>
                    <a:p>
                      <a:pPr algn="ctr"/>
                      <a:r>
                        <a:rPr lang="en-US" altLang="zh-CN" sz="1800" kern="1200" dirty="0" smtClean="0">
                          <a:solidFill>
                            <a:schemeClr val="dk1"/>
                          </a:solidFill>
                          <a:effectLst/>
                          <a:latin typeface="Times New Roman" panose="02020603050405020304" pitchFamily="18" charset="0"/>
                          <a:ea typeface="宋体" panose="02010600030101010101" pitchFamily="2" charset="-122"/>
                          <a:cs typeface="+mn-cs"/>
                        </a:rPr>
                        <a:t>9</a:t>
                      </a:r>
                      <a:r>
                        <a:rPr lang="zh-CN" altLang="en-US" sz="1800" kern="1200" dirty="0" smtClean="0">
                          <a:solidFill>
                            <a:schemeClr val="dk1"/>
                          </a:solidFill>
                          <a:effectLst/>
                          <a:latin typeface="Times New Roman" panose="02020603050405020304" pitchFamily="18" charset="0"/>
                          <a:ea typeface="宋体" panose="02010600030101010101" pitchFamily="2" charset="-122"/>
                          <a:cs typeface="+mn-cs"/>
                        </a:rPr>
                        <a:t>月</a:t>
                      </a:r>
                      <a:r>
                        <a:rPr lang="en-US" altLang="zh-CN" sz="1800" kern="1200" dirty="0" smtClean="0">
                          <a:solidFill>
                            <a:schemeClr val="dk1"/>
                          </a:solidFill>
                          <a:effectLst/>
                          <a:latin typeface="Times New Roman" panose="02020603050405020304" pitchFamily="18" charset="0"/>
                          <a:ea typeface="宋体" panose="02010600030101010101" pitchFamily="2" charset="-122"/>
                          <a:cs typeface="+mn-cs"/>
                        </a:rPr>
                        <a:t>5</a:t>
                      </a:r>
                      <a:r>
                        <a:rPr lang="zh-CN" altLang="en-US" sz="1800" kern="1200" dirty="0" smtClean="0">
                          <a:solidFill>
                            <a:schemeClr val="dk1"/>
                          </a:solidFill>
                          <a:effectLst/>
                          <a:latin typeface="Times New Roman" panose="02020603050405020304" pitchFamily="18" charset="0"/>
                          <a:ea typeface="宋体" panose="02010600030101010101" pitchFamily="2" charset="-122"/>
                          <a:cs typeface="+mn-cs"/>
                        </a:rPr>
                        <a:t>日</a:t>
                      </a:r>
                      <a:endParaRPr lang="zh-CN" altLang="en-US" dirty="0">
                        <a:latin typeface="Times New Roman" panose="02020603050405020304" pitchFamily="18" charset="0"/>
                        <a:ea typeface="宋体" panose="02010600030101010101" pitchFamily="2" charset="-122"/>
                      </a:endParaRP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沪深</a:t>
                      </a:r>
                      <a:r>
                        <a:rPr lang="en-US" altLang="zh-CN" dirty="0" smtClean="0">
                          <a:latin typeface="Times New Roman" panose="02020603050405020304" pitchFamily="18" charset="0"/>
                          <a:ea typeface="宋体" panose="02010600030101010101" pitchFamily="2" charset="-122"/>
                        </a:rPr>
                        <a:t>300</a:t>
                      </a:r>
                      <a:r>
                        <a:rPr lang="zh-CN" altLang="en-US" dirty="0" smtClean="0">
                          <a:latin typeface="Times New Roman" panose="02020603050405020304" pitchFamily="18" charset="0"/>
                          <a:ea typeface="宋体" panose="02010600030101010101" pitchFamily="2" charset="-122"/>
                        </a:rPr>
                        <a:t>指数跌至</a:t>
                      </a:r>
                      <a:r>
                        <a:rPr lang="en-US" altLang="zh-CN" dirty="0" smtClean="0">
                          <a:latin typeface="Times New Roman" panose="02020603050405020304" pitchFamily="18" charset="0"/>
                          <a:ea typeface="宋体" panose="02010600030101010101" pitchFamily="2" charset="-122"/>
                        </a:rPr>
                        <a:t>1200</a:t>
                      </a:r>
                      <a:r>
                        <a:rPr lang="zh-CN" altLang="en-US" dirty="0" smtClean="0">
                          <a:latin typeface="Times New Roman" panose="02020603050405020304" pitchFamily="18" charset="0"/>
                          <a:ea typeface="宋体" panose="02010600030101010101" pitchFamily="2" charset="-122"/>
                        </a:rPr>
                        <a:t>点，相应他的股票组合价值</a:t>
                      </a:r>
                      <a:r>
                        <a:rPr lang="zh-CN" altLang="en-US" sz="1800" kern="1200" dirty="0" smtClean="0">
                          <a:solidFill>
                            <a:schemeClr val="dk1"/>
                          </a:solidFill>
                          <a:latin typeface="Times New Roman" panose="02020603050405020304" pitchFamily="18" charset="0"/>
                          <a:ea typeface="宋体" panose="02010600030101010101" pitchFamily="2" charset="-122"/>
                          <a:cs typeface="+mn-cs"/>
                        </a:rPr>
                        <a:t>变化＝</a:t>
                      </a:r>
                      <a:r>
                        <a:rPr lang="en-US" altLang="zh-CN" sz="1800" kern="1200" dirty="0" smtClean="0">
                          <a:solidFill>
                            <a:schemeClr val="dk1"/>
                          </a:solidFill>
                          <a:latin typeface="Times New Roman" panose="02020603050405020304" pitchFamily="18" charset="0"/>
                          <a:ea typeface="宋体" panose="02010600030101010101" pitchFamily="2" charset="-122"/>
                          <a:cs typeface="+mn-cs"/>
                        </a:rPr>
                        <a:t>(1200-1450) *500</a:t>
                      </a:r>
                      <a:r>
                        <a:rPr lang="zh-CN" altLang="en-US" sz="1800" kern="1200" dirty="0" smtClean="0">
                          <a:solidFill>
                            <a:schemeClr val="dk1"/>
                          </a:solidFill>
                          <a:latin typeface="Times New Roman" panose="02020603050405020304" pitchFamily="18" charset="0"/>
                          <a:ea typeface="宋体" panose="02010600030101010101" pitchFamily="2" charset="-122"/>
                          <a:cs typeface="+mn-cs"/>
                        </a:rPr>
                        <a:t>万</a:t>
                      </a:r>
                      <a:r>
                        <a:rPr lang="en-US" altLang="zh-CN" sz="1800" kern="1200" dirty="0" smtClean="0">
                          <a:solidFill>
                            <a:schemeClr val="dk1"/>
                          </a:solidFill>
                          <a:latin typeface="Times New Roman" panose="02020603050405020304" pitchFamily="18" charset="0"/>
                          <a:ea typeface="宋体" panose="02010600030101010101" pitchFamily="2" charset="-122"/>
                          <a:cs typeface="+mn-cs"/>
                        </a:rPr>
                        <a:t>/1450= - 86.2</a:t>
                      </a:r>
                      <a:r>
                        <a:rPr lang="zh-CN" altLang="en-US" sz="1800" kern="1200" dirty="0" smtClean="0">
                          <a:solidFill>
                            <a:schemeClr val="dk1"/>
                          </a:solidFill>
                          <a:latin typeface="Times New Roman" panose="02020603050405020304" pitchFamily="18" charset="0"/>
                          <a:ea typeface="宋体" panose="02010600030101010101" pitchFamily="2" charset="-122"/>
                          <a:cs typeface="+mn-cs"/>
                        </a:rPr>
                        <a:t>万元</a:t>
                      </a: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以</a:t>
                      </a:r>
                      <a:r>
                        <a:rPr lang="en-US" altLang="zh-CN" dirty="0" smtClean="0">
                          <a:latin typeface="Times New Roman" panose="02020603050405020304" pitchFamily="18" charset="0"/>
                          <a:ea typeface="宋体" panose="02010600030101010101" pitchFamily="2" charset="-122"/>
                        </a:rPr>
                        <a:t>1250</a:t>
                      </a:r>
                      <a:r>
                        <a:rPr lang="zh-CN" altLang="en-US" dirty="0" smtClean="0">
                          <a:latin typeface="Times New Roman" panose="02020603050405020304" pitchFamily="18" charset="0"/>
                          <a:ea typeface="宋体" panose="02010600030101010101" pitchFamily="2" charset="-122"/>
                        </a:rPr>
                        <a:t>点的价格买回</a:t>
                      </a:r>
                      <a:r>
                        <a:rPr lang="en-US" altLang="zh-CN" dirty="0" smtClean="0">
                          <a:latin typeface="Times New Roman" panose="02020603050405020304" pitchFamily="18" charset="0"/>
                          <a:ea typeface="宋体" panose="02010600030101010101" pitchFamily="2" charset="-122"/>
                        </a:rPr>
                        <a:t>12</a:t>
                      </a:r>
                      <a:r>
                        <a:rPr lang="zh-CN" altLang="en-US" dirty="0" smtClean="0">
                          <a:latin typeface="Times New Roman" panose="02020603050405020304" pitchFamily="18" charset="0"/>
                          <a:ea typeface="宋体" panose="02010600030101010101" pitchFamily="2" charset="-122"/>
                        </a:rPr>
                        <a:t>手指数期货价格平仓，结算期货头寸。</a:t>
                      </a:r>
                    </a:p>
                    <a:p>
                      <a:pPr algn="l">
                        <a:lnSpc>
                          <a:spcPct val="125000"/>
                        </a:lnSpc>
                      </a:pPr>
                      <a:r>
                        <a:rPr lang="zh-CN" altLang="en-US" dirty="0" smtClean="0">
                          <a:latin typeface="Times New Roman" panose="02020603050405020304" pitchFamily="18" charset="0"/>
                          <a:ea typeface="宋体" panose="02010600030101010101" pitchFamily="2" charset="-122"/>
                        </a:rPr>
                        <a:t>期货交易盈利＝</a:t>
                      </a:r>
                      <a:r>
                        <a:rPr lang="en-US" altLang="zh-CN" dirty="0" smtClean="0">
                          <a:latin typeface="Times New Roman" panose="02020603050405020304" pitchFamily="18" charset="0"/>
                          <a:ea typeface="宋体" panose="02010600030101010101" pitchFamily="2" charset="-122"/>
                        </a:rPr>
                        <a:t>250×300×12</a:t>
                      </a:r>
                      <a:r>
                        <a:rPr lang="zh-CN" altLang="en-US" dirty="0" smtClean="0">
                          <a:latin typeface="Times New Roman" panose="02020603050405020304" pitchFamily="18" charset="0"/>
                          <a:ea typeface="宋体" panose="02010600030101010101" pitchFamily="2" charset="-122"/>
                        </a:rPr>
                        <a:t>＝</a:t>
                      </a:r>
                      <a:r>
                        <a:rPr lang="en-US" altLang="zh-CN" dirty="0" smtClean="0">
                          <a:latin typeface="Times New Roman" panose="02020603050405020304" pitchFamily="18" charset="0"/>
                          <a:ea typeface="宋体" panose="02010600030101010101" pitchFamily="2" charset="-122"/>
                        </a:rPr>
                        <a:t>90</a:t>
                      </a:r>
                      <a:r>
                        <a:rPr lang="zh-CN" altLang="en-US" dirty="0" smtClean="0">
                          <a:latin typeface="Times New Roman" panose="02020603050405020304" pitchFamily="18" charset="0"/>
                          <a:ea typeface="宋体" panose="02010600030101010101" pitchFamily="2" charset="-122"/>
                        </a:rPr>
                        <a:t>万元。</a:t>
                      </a:r>
                    </a:p>
                  </a:txBody>
                  <a:tcPr anchor="ctr"/>
                </a:tc>
              </a:tr>
            </a:tbl>
          </a:graphicData>
        </a:graphic>
      </p:graphicFrame>
    </p:spTree>
    <p:extLst>
      <p:ext uri="{BB962C8B-B14F-4D97-AF65-F5344CB8AC3E}">
        <p14:creationId xmlns:p14="http://schemas.microsoft.com/office/powerpoint/2010/main" val="1895578007"/>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692696"/>
            <a:ext cx="5256584" cy="59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（四）套</a:t>
            </a: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期保值的一般原则</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a:t>
            </a:r>
            <a:r>
              <a:rPr lang="zh-CN" altLang="en-US" sz="2600" b="1" dirty="0" smtClean="0">
                <a:latin typeface="微软雅黑" pitchFamily="34" charset="-122"/>
                <a:ea typeface="微软雅黑" pitchFamily="34" charset="-122"/>
              </a:rPr>
              <a:t>节 套</a:t>
            </a:r>
            <a:r>
              <a:rPr lang="zh-CN" altLang="en-US" sz="2600" b="1" dirty="0">
                <a:latin typeface="微软雅黑" pitchFamily="34" charset="-122"/>
                <a:ea typeface="微软雅黑" pitchFamily="34" charset="-122"/>
              </a:rPr>
              <a:t>期保值界定</a:t>
            </a:r>
          </a:p>
        </p:txBody>
      </p:sp>
      <p:sp>
        <p:nvSpPr>
          <p:cNvPr id="2" name="圆角矩形 1"/>
          <p:cNvSpPr/>
          <p:nvPr/>
        </p:nvSpPr>
        <p:spPr>
          <a:xfrm>
            <a:off x="1137398" y="3212976"/>
            <a:ext cx="2808312"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200" b="1" dirty="0" smtClean="0"/>
              <a:t>套期保值原则</a:t>
            </a:r>
            <a:endParaRPr lang="zh-CN" altLang="en-US" sz="2200" b="1" dirty="0"/>
          </a:p>
        </p:txBody>
      </p:sp>
      <p:cxnSp>
        <p:nvCxnSpPr>
          <p:cNvPr id="4" name="直接箭头连接符 3"/>
          <p:cNvCxnSpPr/>
          <p:nvPr/>
        </p:nvCxnSpPr>
        <p:spPr>
          <a:xfrm flipV="1">
            <a:off x="3945710" y="2062319"/>
            <a:ext cx="1080000" cy="1609872"/>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9" name="直接箭头连接符 8"/>
          <p:cNvCxnSpPr/>
          <p:nvPr/>
        </p:nvCxnSpPr>
        <p:spPr>
          <a:xfrm flipV="1">
            <a:off x="3945710" y="3132191"/>
            <a:ext cx="1152128" cy="54000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11" name="直接箭头连接符 10"/>
          <p:cNvCxnSpPr/>
          <p:nvPr/>
        </p:nvCxnSpPr>
        <p:spPr>
          <a:xfrm>
            <a:off x="3945590" y="3672191"/>
            <a:ext cx="1080120" cy="54000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13" name="直接箭头连接符 12"/>
          <p:cNvCxnSpPr/>
          <p:nvPr/>
        </p:nvCxnSpPr>
        <p:spPr>
          <a:xfrm>
            <a:off x="3945710" y="3672191"/>
            <a:ext cx="1080000" cy="1368152"/>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14" name="圆角矩形 13"/>
          <p:cNvSpPr/>
          <p:nvPr/>
        </p:nvSpPr>
        <p:spPr>
          <a:xfrm>
            <a:off x="5407080" y="1610884"/>
            <a:ext cx="3278827" cy="665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a:t>种类相同或相近</a:t>
            </a:r>
            <a:r>
              <a:rPr lang="zh-CN" altLang="en-US" b="1" dirty="0" smtClean="0"/>
              <a:t>原则</a:t>
            </a:r>
            <a:endParaRPr lang="zh-CN" altLang="en-US" b="1" dirty="0"/>
          </a:p>
        </p:txBody>
      </p:sp>
      <p:sp>
        <p:nvSpPr>
          <p:cNvPr id="15" name="圆角矩形 14"/>
          <p:cNvSpPr/>
          <p:nvPr/>
        </p:nvSpPr>
        <p:spPr>
          <a:xfrm>
            <a:off x="5415908" y="2763012"/>
            <a:ext cx="3278827" cy="665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indent="457200"/>
            <a:r>
              <a:rPr lang="zh-CN" altLang="en-US" b="1" dirty="0"/>
              <a:t>月份相同或相近原则</a:t>
            </a:r>
          </a:p>
        </p:txBody>
      </p:sp>
      <p:sp>
        <p:nvSpPr>
          <p:cNvPr id="16" name="圆角矩形 15"/>
          <p:cNvSpPr/>
          <p:nvPr/>
        </p:nvSpPr>
        <p:spPr>
          <a:xfrm>
            <a:off x="5407079" y="3915140"/>
            <a:ext cx="3278827" cy="665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indent="457200"/>
            <a:r>
              <a:rPr lang="zh-CN" altLang="en-US" b="1" dirty="0"/>
              <a:t>数量相等或相当原则</a:t>
            </a:r>
          </a:p>
        </p:txBody>
      </p:sp>
      <p:sp>
        <p:nvSpPr>
          <p:cNvPr id="17" name="圆角矩形 16"/>
          <p:cNvSpPr/>
          <p:nvPr/>
        </p:nvSpPr>
        <p:spPr>
          <a:xfrm>
            <a:off x="5407078" y="5013176"/>
            <a:ext cx="3278827" cy="665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indent="457200"/>
            <a:r>
              <a:rPr lang="zh-CN" altLang="en-US" b="1" dirty="0"/>
              <a:t>交易方向相反原则</a:t>
            </a:r>
          </a:p>
        </p:txBody>
      </p:sp>
    </p:spTree>
    <p:extLst>
      <p:ext uri="{BB962C8B-B14F-4D97-AF65-F5344CB8AC3E}">
        <p14:creationId xmlns:p14="http://schemas.microsoft.com/office/powerpoint/2010/main" val="3235240540"/>
      </p:ext>
    </p:extLst>
  </p:cSld>
  <p:clrMapOvr>
    <a:masterClrMapping/>
  </p:clrMapOvr>
  <p:transition>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32229</TotalTime>
  <Words>3565</Words>
  <Application>Microsoft Office PowerPoint</Application>
  <PresentationFormat>自定义</PresentationFormat>
  <Paragraphs>349</Paragraphs>
  <Slides>41</Slides>
  <Notes>4</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41</vt:i4>
      </vt:variant>
    </vt:vector>
  </HeadingPairs>
  <TitlesOfParts>
    <vt:vector size="45" baseType="lpstr">
      <vt:lpstr>Office 主题​​</vt:lpstr>
      <vt:lpstr>Equation</vt:lpstr>
      <vt:lpstr>MathType 6.0 Equation</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1539</cp:revision>
  <dcterms:created xsi:type="dcterms:W3CDTF">2014-05-22T15:27:15Z</dcterms:created>
  <dcterms:modified xsi:type="dcterms:W3CDTF">2023-11-14T10:26:25Z</dcterms:modified>
</cp:coreProperties>
</file>