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handoutMasterIdLst>
    <p:handoutMasterId r:id="rId67"/>
  </p:handoutMasterIdLst>
  <p:sldIdLst>
    <p:sldId id="256" r:id="rId2"/>
    <p:sldId id="724" r:id="rId3"/>
    <p:sldId id="334" r:id="rId4"/>
    <p:sldId id="338" r:id="rId5"/>
    <p:sldId id="388" r:id="rId6"/>
    <p:sldId id="492" r:id="rId7"/>
    <p:sldId id="684" r:id="rId8"/>
    <p:sldId id="685" r:id="rId9"/>
    <p:sldId id="686" r:id="rId10"/>
    <p:sldId id="687" r:id="rId11"/>
    <p:sldId id="688" r:id="rId12"/>
    <p:sldId id="689" r:id="rId13"/>
    <p:sldId id="690" r:id="rId14"/>
    <p:sldId id="691" r:id="rId15"/>
    <p:sldId id="692" r:id="rId16"/>
    <p:sldId id="693" r:id="rId17"/>
    <p:sldId id="694" r:id="rId18"/>
    <p:sldId id="725" r:id="rId19"/>
    <p:sldId id="726" r:id="rId20"/>
    <p:sldId id="727" r:id="rId21"/>
    <p:sldId id="728" r:id="rId22"/>
    <p:sldId id="435" r:id="rId23"/>
    <p:sldId id="732" r:id="rId24"/>
    <p:sldId id="733" r:id="rId25"/>
    <p:sldId id="695" r:id="rId26"/>
    <p:sldId id="696" r:id="rId27"/>
    <p:sldId id="731" r:id="rId28"/>
    <p:sldId id="436" r:id="rId29"/>
    <p:sldId id="619" r:id="rId30"/>
    <p:sldId id="698" r:id="rId31"/>
    <p:sldId id="699" r:id="rId32"/>
    <p:sldId id="734" r:id="rId33"/>
    <p:sldId id="735" r:id="rId34"/>
    <p:sldId id="437" r:id="rId35"/>
    <p:sldId id="622" r:id="rId36"/>
    <p:sldId id="730" r:id="rId37"/>
    <p:sldId id="701" r:id="rId38"/>
    <p:sldId id="702" r:id="rId39"/>
    <p:sldId id="703" r:id="rId40"/>
    <p:sldId id="704" r:id="rId41"/>
    <p:sldId id="705" r:id="rId42"/>
    <p:sldId id="706" r:id="rId43"/>
    <p:sldId id="707" r:id="rId44"/>
    <p:sldId id="708" r:id="rId45"/>
    <p:sldId id="438" r:id="rId46"/>
    <p:sldId id="628" r:id="rId47"/>
    <p:sldId id="729" r:id="rId48"/>
    <p:sldId id="630" r:id="rId49"/>
    <p:sldId id="710" r:id="rId50"/>
    <p:sldId id="711" r:id="rId51"/>
    <p:sldId id="657" r:id="rId52"/>
    <p:sldId id="713" r:id="rId53"/>
    <p:sldId id="714" r:id="rId54"/>
    <p:sldId id="716" r:id="rId55"/>
    <p:sldId id="715" r:id="rId56"/>
    <p:sldId id="717" r:id="rId57"/>
    <p:sldId id="718" r:id="rId58"/>
    <p:sldId id="719" r:id="rId59"/>
    <p:sldId id="720" r:id="rId60"/>
    <p:sldId id="721" r:id="rId61"/>
    <p:sldId id="722" r:id="rId62"/>
    <p:sldId id="723" r:id="rId63"/>
    <p:sldId id="487" r:id="rId64"/>
    <p:sldId id="434" r:id="rId6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9C3"/>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9" autoAdjust="0"/>
    <p:restoredTop sz="92188" autoAdjust="0"/>
  </p:normalViewPr>
  <p:slideViewPr>
    <p:cSldViewPr>
      <p:cViewPr varScale="1">
        <p:scale>
          <a:sx n="167" d="100"/>
          <a:sy n="167" d="100"/>
        </p:scale>
        <p:origin x="-273" y="-45"/>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5" Type="http://schemas.openxmlformats.org/officeDocument/2006/relationships/image" Target="../media/image61.emf"/><Relationship Id="rId4"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emf"/><Relationship Id="rId1" Type="http://schemas.openxmlformats.org/officeDocument/2006/relationships/image" Target="../media/image62.wmf"/><Relationship Id="rId6" Type="http://schemas.openxmlformats.org/officeDocument/2006/relationships/image" Target="../media/image67.emf"/><Relationship Id="rId5" Type="http://schemas.openxmlformats.org/officeDocument/2006/relationships/image" Target="../media/image66.wmf"/><Relationship Id="rId4"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emf"/><Relationship Id="rId7" Type="http://schemas.openxmlformats.org/officeDocument/2006/relationships/image" Target="../media/image83.w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11" Type="http://schemas.openxmlformats.org/officeDocument/2006/relationships/image" Target="../media/image87.emf"/><Relationship Id="rId5" Type="http://schemas.openxmlformats.org/officeDocument/2006/relationships/image" Target="../media/image81.emf"/><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image" Target="../media/image93.emf"/><Relationship Id="rId5" Type="http://schemas.openxmlformats.org/officeDocument/2006/relationships/image" Target="../media/image97.emf"/><Relationship Id="rId4" Type="http://schemas.openxmlformats.org/officeDocument/2006/relationships/image" Target="../media/image9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5" Type="http://schemas.openxmlformats.org/officeDocument/2006/relationships/image" Target="../media/image102.emf"/><Relationship Id="rId4" Type="http://schemas.openxmlformats.org/officeDocument/2006/relationships/image" Target="../media/image10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2024/7/10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2024/7/10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35828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04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663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234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085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419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059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661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614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597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11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18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299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71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2730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0645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1707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16364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133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25673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4207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95155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591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extLst>
      <p:ext uri="{BB962C8B-B14F-4D97-AF65-F5344CB8AC3E}">
        <p14:creationId xmlns:p14="http://schemas.microsoft.com/office/powerpoint/2010/main" val="323121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173795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extLst>
      <p:ext uri="{BB962C8B-B14F-4D97-AF65-F5344CB8AC3E}">
        <p14:creationId xmlns:p14="http://schemas.microsoft.com/office/powerpoint/2010/main" val="98901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881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04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2024/7/10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2024/7/10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2024/7/10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2024/7/10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2024/7/10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2024/7/10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emf"/><Relationship Id="rId18" Type="http://schemas.openxmlformats.org/officeDocument/2006/relationships/oleObject" Target="../embeddings/oleObject18.bin"/><Relationship Id="rId3" Type="http://schemas.openxmlformats.org/officeDocument/2006/relationships/image" Target="../media/image30.png"/><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oleObject" Target="../embeddings/oleObject15.bin"/><Relationship Id="rId17" Type="http://schemas.openxmlformats.org/officeDocument/2006/relationships/image" Target="../media/image26.emf"/><Relationship Id="rId2" Type="http://schemas.openxmlformats.org/officeDocument/2006/relationships/slideLayout" Target="../slideLayouts/slideLayout10.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10" Type="http://schemas.openxmlformats.org/officeDocument/2006/relationships/oleObject" Target="../embeddings/oleObject14.bin"/><Relationship Id="rId19" Type="http://schemas.openxmlformats.org/officeDocument/2006/relationships/image" Target="../media/image27.emf"/><Relationship Id="rId4" Type="http://schemas.openxmlformats.org/officeDocument/2006/relationships/oleObject" Target="../embeddings/oleObject11.bin"/><Relationship Id="rId9" Type="http://schemas.openxmlformats.org/officeDocument/2006/relationships/image" Target="../media/image22.e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22.bin"/><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e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40.png"/><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4.wmf"/><Relationship Id="rId3" Type="http://schemas.openxmlformats.org/officeDocument/2006/relationships/notesSlide" Target="../notesSlides/notesSlide2.xml"/><Relationship Id="rId7" Type="http://schemas.openxmlformats.org/officeDocument/2006/relationships/image" Target="../media/image41.wmf"/><Relationship Id="rId12" Type="http://schemas.openxmlformats.org/officeDocument/2006/relationships/oleObject" Target="../embeddings/oleObject33.bin"/><Relationship Id="rId17" Type="http://schemas.openxmlformats.org/officeDocument/2006/relationships/image" Target="../media/image46.wmf"/><Relationship Id="rId2" Type="http://schemas.openxmlformats.org/officeDocument/2006/relationships/slideLayout" Target="../slideLayouts/slideLayout10.xml"/><Relationship Id="rId16" Type="http://schemas.openxmlformats.org/officeDocument/2006/relationships/oleObject" Target="../embeddings/oleObject35.bin"/><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0.emf"/><Relationship Id="rId15" Type="http://schemas.openxmlformats.org/officeDocument/2006/relationships/image" Target="../media/image4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2.wmf"/><Relationship Id="rId1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1.wmf"/><Relationship Id="rId3" Type="http://schemas.openxmlformats.org/officeDocument/2006/relationships/notesSlide" Target="../notesSlides/notesSlide3.xml"/><Relationship Id="rId7" Type="http://schemas.openxmlformats.org/officeDocument/2006/relationships/image" Target="../media/image48.wmf"/><Relationship Id="rId12" Type="http://schemas.openxmlformats.org/officeDocument/2006/relationships/oleObject" Target="../embeddings/oleObject40.bin"/><Relationship Id="rId17" Type="http://schemas.openxmlformats.org/officeDocument/2006/relationships/image" Target="../media/image53.wmf"/><Relationship Id="rId2" Type="http://schemas.openxmlformats.org/officeDocument/2006/relationships/slideLayout" Target="../slideLayouts/slideLayout10.xml"/><Relationship Id="rId16" Type="http://schemas.openxmlformats.org/officeDocument/2006/relationships/oleObject" Target="../embeddings/oleObject42.bin"/><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9.wmf"/><Relationship Id="rId1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4.xml"/><Relationship Id="rId7" Type="http://schemas.openxmlformats.org/officeDocument/2006/relationships/image" Target="../media/image55.e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54.emf"/><Relationship Id="rId4" Type="http://schemas.openxmlformats.org/officeDocument/2006/relationships/oleObject" Target="../embeddings/oleObject43.bin"/><Relationship Id="rId9"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1.emf"/><Relationship Id="rId3" Type="http://schemas.openxmlformats.org/officeDocument/2006/relationships/notesSlide" Target="../notesSlides/notesSlide5.xml"/><Relationship Id="rId7" Type="http://schemas.openxmlformats.org/officeDocument/2006/relationships/image" Target="../media/image58.emf"/><Relationship Id="rId12" Type="http://schemas.openxmlformats.org/officeDocument/2006/relationships/oleObject" Target="../embeddings/oleObject50.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oleObject" Target="../embeddings/oleObject47.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6.wmf"/><Relationship Id="rId3" Type="http://schemas.openxmlformats.org/officeDocument/2006/relationships/notesSlide" Target="../notesSlides/notesSlide6.xml"/><Relationship Id="rId7" Type="http://schemas.openxmlformats.org/officeDocument/2006/relationships/image" Target="../media/image63.emf"/><Relationship Id="rId12" Type="http://schemas.openxmlformats.org/officeDocument/2006/relationships/oleObject" Target="../embeddings/oleObject55.bin"/><Relationship Id="rId17" Type="http://schemas.openxmlformats.org/officeDocument/2006/relationships/image" Target="../media/image68.wmf"/><Relationship Id="rId2" Type="http://schemas.openxmlformats.org/officeDocument/2006/relationships/slideLayout" Target="../slideLayouts/slideLayout10.xml"/><Relationship Id="rId16" Type="http://schemas.openxmlformats.org/officeDocument/2006/relationships/oleObject" Target="../embeddings/oleObject57.bin"/><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65.emf"/><Relationship Id="rId5" Type="http://schemas.openxmlformats.org/officeDocument/2006/relationships/image" Target="../media/image62.wmf"/><Relationship Id="rId15" Type="http://schemas.openxmlformats.org/officeDocument/2006/relationships/image" Target="../media/image67.e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4.wmf"/><Relationship Id="rId1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69.emf"/><Relationship Id="rId5" Type="http://schemas.openxmlformats.org/officeDocument/2006/relationships/package" Target="../embeddings/Microsoft_Word___1.docx"/><Relationship Id="rId4" Type="http://schemas.openxmlformats.org/officeDocument/2006/relationships/oleObject" Target="../embeddings/oleObject5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0.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60.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1.xml"/><Relationship Id="rId7" Type="http://schemas.openxmlformats.org/officeDocument/2006/relationships/image" Target="../media/image75.emf"/><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oleObject" Target="../embeddings/oleObject64.bin"/><Relationship Id="rId5" Type="http://schemas.openxmlformats.org/officeDocument/2006/relationships/image" Target="../media/image74.emf"/><Relationship Id="rId4"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1.bin"/><Relationship Id="rId18" Type="http://schemas.openxmlformats.org/officeDocument/2006/relationships/image" Target="../media/image82.emf"/><Relationship Id="rId26" Type="http://schemas.openxmlformats.org/officeDocument/2006/relationships/image" Target="../media/image86.emf"/><Relationship Id="rId3" Type="http://schemas.openxmlformats.org/officeDocument/2006/relationships/notesSlide" Target="../notesSlides/notesSlide12.xml"/><Relationship Id="rId21" Type="http://schemas.openxmlformats.org/officeDocument/2006/relationships/oleObject" Target="../embeddings/oleObject75.bin"/><Relationship Id="rId7" Type="http://schemas.openxmlformats.org/officeDocument/2006/relationships/image" Target="../media/image78.emf"/><Relationship Id="rId12" Type="http://schemas.openxmlformats.org/officeDocument/2006/relationships/oleObject" Target="../embeddings/oleObject70.bin"/><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81.emf"/><Relationship Id="rId20" Type="http://schemas.openxmlformats.org/officeDocument/2006/relationships/image" Target="../media/image83.wmf"/><Relationship Id="rId1" Type="http://schemas.openxmlformats.org/officeDocument/2006/relationships/vmlDrawing" Target="../drawings/vmlDrawing21.vml"/><Relationship Id="rId6" Type="http://schemas.openxmlformats.org/officeDocument/2006/relationships/oleObject" Target="../embeddings/oleObject66.bin"/><Relationship Id="rId11" Type="http://schemas.openxmlformats.org/officeDocument/2006/relationships/oleObject" Target="../embeddings/oleObject69.bin"/><Relationship Id="rId24" Type="http://schemas.openxmlformats.org/officeDocument/2006/relationships/image" Target="../media/image85.wmf"/><Relationship Id="rId5" Type="http://schemas.openxmlformats.org/officeDocument/2006/relationships/image" Target="../media/image77.emf"/><Relationship Id="rId15" Type="http://schemas.openxmlformats.org/officeDocument/2006/relationships/oleObject" Target="../embeddings/oleObject72.bin"/><Relationship Id="rId23" Type="http://schemas.openxmlformats.org/officeDocument/2006/relationships/oleObject" Target="../embeddings/oleObject76.bin"/><Relationship Id="rId28" Type="http://schemas.openxmlformats.org/officeDocument/2006/relationships/image" Target="../media/image87.emf"/><Relationship Id="rId10" Type="http://schemas.openxmlformats.org/officeDocument/2006/relationships/oleObject" Target="../embeddings/oleObject68.bin"/><Relationship Id="rId19" Type="http://schemas.openxmlformats.org/officeDocument/2006/relationships/oleObject" Target="../embeddings/oleObject74.bin"/><Relationship Id="rId4" Type="http://schemas.openxmlformats.org/officeDocument/2006/relationships/oleObject" Target="../embeddings/oleObject65.bin"/><Relationship Id="rId9" Type="http://schemas.openxmlformats.org/officeDocument/2006/relationships/image" Target="../media/image79.emf"/><Relationship Id="rId14" Type="http://schemas.openxmlformats.org/officeDocument/2006/relationships/image" Target="../media/image80.emf"/><Relationship Id="rId22" Type="http://schemas.openxmlformats.org/officeDocument/2006/relationships/image" Target="../media/image84.wmf"/><Relationship Id="rId27" Type="http://schemas.openxmlformats.org/officeDocument/2006/relationships/oleObject" Target="../embeddings/oleObject7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9.e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80.bin"/><Relationship Id="rId5" Type="http://schemas.openxmlformats.org/officeDocument/2006/relationships/image" Target="../media/image88.emf"/><Relationship Id="rId4" Type="http://schemas.openxmlformats.org/officeDocument/2006/relationships/oleObject" Target="../embeddings/oleObject7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17.xml"/><Relationship Id="rId7" Type="http://schemas.openxmlformats.org/officeDocument/2006/relationships/image" Target="../media/image91.e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82.bin"/><Relationship Id="rId5" Type="http://schemas.openxmlformats.org/officeDocument/2006/relationships/image" Target="../media/image90.emf"/><Relationship Id="rId4" Type="http://schemas.openxmlformats.org/officeDocument/2006/relationships/oleObject" Target="../embeddings/oleObject81.bin"/><Relationship Id="rId9" Type="http://schemas.openxmlformats.org/officeDocument/2006/relationships/image" Target="../media/image92.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7.emf"/><Relationship Id="rId3" Type="http://schemas.openxmlformats.org/officeDocument/2006/relationships/notesSlide" Target="../notesSlides/notesSlide18.xml"/><Relationship Id="rId7" Type="http://schemas.openxmlformats.org/officeDocument/2006/relationships/image" Target="../media/image94.emf"/><Relationship Id="rId12" Type="http://schemas.openxmlformats.org/officeDocument/2006/relationships/oleObject" Target="../embeddings/oleObject88.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85.bin"/><Relationship Id="rId11" Type="http://schemas.openxmlformats.org/officeDocument/2006/relationships/image" Target="../media/image96.emf"/><Relationship Id="rId5" Type="http://schemas.openxmlformats.org/officeDocument/2006/relationships/image" Target="../media/image93.e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5.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02.emf"/><Relationship Id="rId3" Type="http://schemas.openxmlformats.org/officeDocument/2006/relationships/notesSlide" Target="../notesSlides/notesSlide19.xml"/><Relationship Id="rId7" Type="http://schemas.openxmlformats.org/officeDocument/2006/relationships/image" Target="../media/image99.emf"/><Relationship Id="rId12" Type="http://schemas.openxmlformats.org/officeDocument/2006/relationships/oleObject" Target="../embeddings/oleObject93.bin"/><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oleObject" Target="../embeddings/oleObject90.bin"/><Relationship Id="rId11" Type="http://schemas.openxmlformats.org/officeDocument/2006/relationships/image" Target="../media/image101.emf"/><Relationship Id="rId5" Type="http://schemas.openxmlformats.org/officeDocument/2006/relationships/image" Target="../media/image98.e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00.emf"/></Relationships>
</file>

<file path=ppt/slides/_rels/slide44.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notesSlide" Target="../notesSlides/notesSlide20.xml"/><Relationship Id="rId7" Type="http://schemas.openxmlformats.org/officeDocument/2006/relationships/oleObject" Target="../embeddings/oleObject95.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103.emf"/><Relationship Id="rId5" Type="http://schemas.openxmlformats.org/officeDocument/2006/relationships/package" Target="../embeddings/Microsoft_Word___2.docx"/><Relationship Id="rId4" Type="http://schemas.openxmlformats.org/officeDocument/2006/relationships/oleObject" Target="../embeddings/oleObject9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05.emf"/><Relationship Id="rId5" Type="http://schemas.openxmlformats.org/officeDocument/2006/relationships/oleObject" Target="../embeddings/oleObject96.bin"/><Relationship Id="rId4" Type="http://schemas.openxmlformats.org/officeDocument/2006/relationships/image" Target="../media/image106.jpeg"/></Relationships>
</file>

<file path=ppt/slides/_rels/slide4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22.xml"/><Relationship Id="rId7" Type="http://schemas.openxmlformats.org/officeDocument/2006/relationships/image" Target="../media/image96.png"/><Relationship Id="rId12" Type="http://schemas.openxmlformats.org/officeDocument/2006/relationships/image" Target="../media/image108.emf"/><Relationship Id="rId2" Type="http://schemas.openxmlformats.org/officeDocument/2006/relationships/slideLayout" Target="../slideLayouts/slideLayout10.xml"/><Relationship Id="rId1" Type="http://schemas.openxmlformats.org/officeDocument/2006/relationships/vmlDrawing" Target="../drawings/vmlDrawing28.vml"/><Relationship Id="rId6" Type="http://schemas.openxmlformats.org/officeDocument/2006/relationships/image" Target="../media/image109.wmf"/><Relationship Id="rId11" Type="http://schemas.openxmlformats.org/officeDocument/2006/relationships/oleObject" Target="../embeddings/oleObject810.bin"/><Relationship Id="rId5" Type="http://schemas.openxmlformats.org/officeDocument/2006/relationships/image" Target="../media/image107.emf"/><Relationship Id="rId10" Type="http://schemas.openxmlformats.org/officeDocument/2006/relationships/image" Target="../media/image108.emf"/><Relationship Id="rId4" Type="http://schemas.openxmlformats.org/officeDocument/2006/relationships/oleObject" Target="../embeddings/oleObject97.bin"/><Relationship Id="rId9" Type="http://schemas.openxmlformats.org/officeDocument/2006/relationships/oleObject" Target="../embeddings/oleObject98.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image" Target="../media/image114.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第三讲 </a:t>
            </a:r>
            <a:endParaRPr kumimoji="0" lang="en-US" altLang="zh-CN" sz="6000" b="1" dirty="0" smtClean="0">
              <a:latin typeface="黑体" pitchFamily="49" charset="-122"/>
              <a:ea typeface="黑体" pitchFamily="49" charset="-122"/>
            </a:endParaRPr>
          </a:p>
          <a:p>
            <a:pPr algn="ctr" eaLnBrk="1" hangingPunct="1">
              <a:lnSpc>
                <a:spcPct val="130000"/>
              </a:lnSpc>
            </a:pPr>
            <a:r>
              <a:rPr kumimoji="0" lang="zh-CN" altLang="en-US" sz="6000" b="1" dirty="0" smtClean="0">
                <a:latin typeface="黑体" pitchFamily="49" charset="-122"/>
                <a:ea typeface="黑体" pitchFamily="49" charset="-122"/>
              </a:rPr>
              <a:t>金融</a:t>
            </a:r>
            <a:r>
              <a:rPr kumimoji="0" lang="zh-CN" altLang="en-US" sz="6000" b="1" dirty="0">
                <a:latin typeface="黑体" pitchFamily="49" charset="-122"/>
                <a:ea typeface="黑体" pitchFamily="49" charset="-122"/>
              </a:rPr>
              <a:t>机构市场风险测定</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某投资基金的资产组合由价值</a:t>
            </a:r>
            <a:r>
              <a:rPr lang="en-US" altLang="zh-CN" sz="2400" dirty="0">
                <a:latin typeface="Times New Roman" panose="02020603050405020304" pitchFamily="18" charset="0"/>
              </a:rPr>
              <a:t>100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公司股票和价值</a:t>
            </a:r>
            <a:r>
              <a:rPr lang="en-US" altLang="zh-CN" sz="2400" dirty="0">
                <a:latin typeface="Times New Roman" panose="02020603050405020304" pitchFamily="18" charset="0"/>
              </a:rPr>
              <a:t>200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公司股票构成，</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2%</a:t>
            </a:r>
            <a:r>
              <a:rPr lang="zh-CN" altLang="en-US" sz="2400" dirty="0">
                <a:latin typeface="Times New Roman" panose="02020603050405020304" pitchFamily="18" charset="0"/>
              </a:rPr>
              <a:t>，且</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公司股票收益率之间的相关系数为</a:t>
            </a:r>
            <a:r>
              <a:rPr lang="en-US" altLang="zh-CN" sz="2400" dirty="0">
                <a:latin typeface="Times New Roman" panose="02020603050405020304" pitchFamily="18" charset="0"/>
              </a:rPr>
              <a:t>0.5</a:t>
            </a:r>
            <a:r>
              <a:rPr lang="zh-CN" altLang="en-US" sz="2400" dirty="0">
                <a:latin typeface="Times New Roman" panose="02020603050405020304" pitchFamily="18" charset="0"/>
              </a:rPr>
              <a:t>，计算该组合持有期限为</a:t>
            </a:r>
            <a:r>
              <a:rPr lang="en-US" altLang="zh-CN" sz="2400" dirty="0">
                <a:latin typeface="Times New Roman" panose="02020603050405020304" pitchFamily="18" charset="0"/>
              </a:rPr>
              <a:t>30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的风险价值（单位：百万元）。</a:t>
            </a:r>
            <a:endParaRPr lang="en-US" altLang="zh-CN" sz="2400"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729023" y="3812999"/>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93865A41-B266-444D-97C1-D1CCE86A126A}"/>
              </a:ext>
            </a:extLst>
          </p:cNvPr>
          <p:cNvGraphicFramePr>
            <a:graphicFrameLocks noChangeAspect="1"/>
          </p:cNvGraphicFramePr>
          <p:nvPr>
            <p:extLst>
              <p:ext uri="{D42A27DB-BD31-4B8C-83A1-F6EECF244321}">
                <p14:modId xmlns:p14="http://schemas.microsoft.com/office/powerpoint/2010/main" val="1246381255"/>
              </p:ext>
            </p:extLst>
          </p:nvPr>
        </p:nvGraphicFramePr>
        <p:xfrm>
          <a:off x="2205187" y="4614799"/>
          <a:ext cx="8954841" cy="1440160"/>
        </p:xfrm>
        <a:graphic>
          <a:graphicData uri="http://schemas.openxmlformats.org/presentationml/2006/ole">
            <mc:AlternateContent xmlns:mc="http://schemas.openxmlformats.org/markup-compatibility/2006">
              <mc:Choice xmlns:v="urn:schemas-microsoft-com:vml" Requires="v">
                <p:oleObj spid="_x0000_s49323" name="Equation" r:id="rId3" imgW="4618933" imgH="742961" progId="Equation.DSMT4">
                  <p:embed/>
                </p:oleObj>
              </mc:Choice>
              <mc:Fallback>
                <p:oleObj name="Equation" r:id="rId3" imgW="4618933" imgH="742961" progId="Equation.DSMT4">
                  <p:embed/>
                  <p:pic>
                    <p:nvPicPr>
                      <p:cNvPr id="0" name=""/>
                      <p:cNvPicPr/>
                      <p:nvPr/>
                    </p:nvPicPr>
                    <p:blipFill>
                      <a:blip r:embed="rId4"/>
                      <a:stretch>
                        <a:fillRect/>
                      </a:stretch>
                    </p:blipFill>
                    <p:spPr>
                      <a:xfrm>
                        <a:off x="2205187" y="4614799"/>
                        <a:ext cx="8954841" cy="1440160"/>
                      </a:xfrm>
                      <a:prstGeom prst="rect">
                        <a:avLst/>
                      </a:prstGeom>
                    </p:spPr>
                  </p:pic>
                </p:oleObj>
              </mc:Fallback>
            </mc:AlternateContent>
          </a:graphicData>
        </a:graphic>
      </p:graphicFrame>
    </p:spTree>
    <p:extLst>
      <p:ext uri="{BB962C8B-B14F-4D97-AF65-F5344CB8AC3E}">
        <p14:creationId xmlns:p14="http://schemas.microsoft.com/office/powerpoint/2010/main" val="88611824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9EA8ED1F-7C3A-4B19-8BFE-89B0D54A92FE}"/>
              </a:ext>
            </a:extLst>
          </p:cNvPr>
          <p:cNvSpPr txBox="1"/>
          <p:nvPr/>
        </p:nvSpPr>
        <p:spPr>
          <a:xfrm>
            <a:off x="679585" y="5891850"/>
            <a:ext cx="3096344" cy="461665"/>
          </a:xfrm>
          <a:prstGeom prst="rect">
            <a:avLst/>
          </a:prstGeom>
          <a:noFill/>
        </p:spPr>
        <p:txBody>
          <a:bodyPr wrap="square" rtlCol="0">
            <a:spAutoFit/>
          </a:bodyPr>
          <a:lstStyle/>
          <a:p>
            <a:r>
              <a:rPr lang="zh-CN" altLang="en-US" sz="2400" dirty="0"/>
              <a:t>其中           以及</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79585" y="1348737"/>
            <a:ext cx="11246682" cy="4457952"/>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非线性情形</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以上讨论的实际上是在正态分布假设和线性假设下的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模型，如果资产组合中出现期权等具有非线性性质的金融产品，则上述线性模型就无法使用，需要转向使用非线性模型。非线性模型一般有两种，分别为</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近似法和</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假设资产价格</a:t>
            </a:r>
            <a:r>
              <a:rPr lang="en-US" altLang="zh-CN" sz="2400" dirty="0">
                <a:latin typeface="Times New Roman" panose="02020603050405020304" pitchFamily="18" charset="0"/>
              </a:rPr>
              <a:t>S</a:t>
            </a:r>
            <a:r>
              <a:rPr lang="zh-CN" altLang="en-US" sz="2400" dirty="0">
                <a:latin typeface="Times New Roman" panose="02020603050405020304" pitchFamily="18" charset="0"/>
              </a:rPr>
              <a:t>服从几何布朗运动：</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利用伊藤引理可以求出以该资产为标的期权价值变动微分方程</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D720A92F-45E0-4E16-BC8B-08B7988E3533}"/>
              </a:ext>
            </a:extLst>
          </p:cNvPr>
          <p:cNvGraphicFramePr>
            <a:graphicFrameLocks noChangeAspect="1"/>
          </p:cNvGraphicFramePr>
          <p:nvPr>
            <p:extLst>
              <p:ext uri="{D42A27DB-BD31-4B8C-83A1-F6EECF244321}">
                <p14:modId xmlns:p14="http://schemas.microsoft.com/office/powerpoint/2010/main" val="545349664"/>
              </p:ext>
            </p:extLst>
          </p:nvPr>
        </p:nvGraphicFramePr>
        <p:xfrm>
          <a:off x="4797475" y="4077072"/>
          <a:ext cx="1872208" cy="738082"/>
        </p:xfrm>
        <a:graphic>
          <a:graphicData uri="http://schemas.openxmlformats.org/presentationml/2006/ole">
            <mc:AlternateContent xmlns:mc="http://schemas.openxmlformats.org/markup-compatibility/2006">
              <mc:Choice xmlns:v="urn:schemas-microsoft-com:vml" Requires="v">
                <p:oleObj spid="_x0000_s50607" name="Equation" r:id="rId3" imgW="990594" imgH="390558" progId="Equation.DSMT4">
                  <p:embed/>
                </p:oleObj>
              </mc:Choice>
              <mc:Fallback>
                <p:oleObj name="Equation" r:id="rId3" imgW="990594" imgH="390558" progId="Equation.DSMT4">
                  <p:embed/>
                  <p:pic>
                    <p:nvPicPr>
                      <p:cNvPr id="0" name=""/>
                      <p:cNvPicPr/>
                      <p:nvPr/>
                    </p:nvPicPr>
                    <p:blipFill>
                      <a:blip r:embed="rId4"/>
                      <a:stretch>
                        <a:fillRect/>
                      </a:stretch>
                    </p:blipFill>
                    <p:spPr>
                      <a:xfrm>
                        <a:off x="4797475" y="4077072"/>
                        <a:ext cx="1872208" cy="73808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FC2B1A78-68AA-40E9-98DA-038D9190F9CA}"/>
              </a:ext>
            </a:extLst>
          </p:cNvPr>
          <p:cNvGraphicFramePr>
            <a:graphicFrameLocks noChangeAspect="1"/>
          </p:cNvGraphicFramePr>
          <p:nvPr>
            <p:extLst>
              <p:ext uri="{D42A27DB-BD31-4B8C-83A1-F6EECF244321}">
                <p14:modId xmlns:p14="http://schemas.microsoft.com/office/powerpoint/2010/main" val="1152853730"/>
              </p:ext>
            </p:extLst>
          </p:nvPr>
        </p:nvGraphicFramePr>
        <p:xfrm>
          <a:off x="4076195" y="5222895"/>
          <a:ext cx="4034848" cy="738082"/>
        </p:xfrm>
        <a:graphic>
          <a:graphicData uri="http://schemas.openxmlformats.org/presentationml/2006/ole">
            <mc:AlternateContent xmlns:mc="http://schemas.openxmlformats.org/markup-compatibility/2006">
              <mc:Choice xmlns:v="urn:schemas-microsoft-com:vml" Requires="v">
                <p:oleObj spid="_x0000_s50608" name="Equation" r:id="rId5" imgW="2342942" imgH="428714" progId="Equation.DSMT4">
                  <p:embed/>
                </p:oleObj>
              </mc:Choice>
              <mc:Fallback>
                <p:oleObj name="Equation" r:id="rId5" imgW="2342942" imgH="428714" progId="Equation.DSMT4">
                  <p:embed/>
                  <p:pic>
                    <p:nvPicPr>
                      <p:cNvPr id="0" name=""/>
                      <p:cNvPicPr/>
                      <p:nvPr/>
                    </p:nvPicPr>
                    <p:blipFill>
                      <a:blip r:embed="rId6"/>
                      <a:stretch>
                        <a:fillRect/>
                      </a:stretch>
                    </p:blipFill>
                    <p:spPr>
                      <a:xfrm>
                        <a:off x="4076195" y="5222895"/>
                        <a:ext cx="4034848" cy="738082"/>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80328353-8FDF-49BE-8205-D2BED91F0480}"/>
              </a:ext>
            </a:extLst>
          </p:cNvPr>
          <p:cNvGraphicFramePr>
            <a:graphicFrameLocks noChangeAspect="1"/>
          </p:cNvGraphicFramePr>
          <p:nvPr>
            <p:extLst>
              <p:ext uri="{D42A27DB-BD31-4B8C-83A1-F6EECF244321}">
                <p14:modId xmlns:p14="http://schemas.microsoft.com/office/powerpoint/2010/main" val="867620376"/>
              </p:ext>
            </p:extLst>
          </p:nvPr>
        </p:nvGraphicFramePr>
        <p:xfrm>
          <a:off x="1413099" y="5864316"/>
          <a:ext cx="935704" cy="516732"/>
        </p:xfrm>
        <a:graphic>
          <a:graphicData uri="http://schemas.openxmlformats.org/presentationml/2006/ole">
            <mc:AlternateContent xmlns:mc="http://schemas.openxmlformats.org/markup-compatibility/2006">
              <mc:Choice xmlns:v="urn:schemas-microsoft-com:vml" Requires="v">
                <p:oleObj spid="_x0000_s50609" name="Equation" r:id="rId7" imgW="638199" imgH="352402" progId="Equation.DSMT4">
                  <p:embed/>
                </p:oleObj>
              </mc:Choice>
              <mc:Fallback>
                <p:oleObj name="Equation" r:id="rId7" imgW="638199" imgH="352402" progId="Equation.DSMT4">
                  <p:embed/>
                  <p:pic>
                    <p:nvPicPr>
                      <p:cNvPr id="0" name=""/>
                      <p:cNvPicPr/>
                      <p:nvPr/>
                    </p:nvPicPr>
                    <p:blipFill>
                      <a:blip r:embed="rId8"/>
                      <a:stretch>
                        <a:fillRect/>
                      </a:stretch>
                    </p:blipFill>
                    <p:spPr>
                      <a:xfrm>
                        <a:off x="1413099" y="5864316"/>
                        <a:ext cx="935704" cy="516732"/>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6387EBA8-DE8B-45CE-9A25-8411E6ADDF1A}"/>
              </a:ext>
            </a:extLst>
          </p:cNvPr>
          <p:cNvGraphicFramePr>
            <a:graphicFrameLocks noChangeAspect="1"/>
          </p:cNvGraphicFramePr>
          <p:nvPr>
            <p:extLst>
              <p:ext uri="{D42A27DB-BD31-4B8C-83A1-F6EECF244321}">
                <p14:modId xmlns:p14="http://schemas.microsoft.com/office/powerpoint/2010/main" val="210106235"/>
              </p:ext>
            </p:extLst>
          </p:nvPr>
        </p:nvGraphicFramePr>
        <p:xfrm>
          <a:off x="2925267" y="5840309"/>
          <a:ext cx="1112663" cy="518400"/>
        </p:xfrm>
        <a:graphic>
          <a:graphicData uri="http://schemas.openxmlformats.org/presentationml/2006/ole">
            <mc:AlternateContent xmlns:mc="http://schemas.openxmlformats.org/markup-compatibility/2006">
              <mc:Choice xmlns:v="urn:schemas-microsoft-com:vml" Requires="v">
                <p:oleObj spid="_x0000_s50610" name="Equation" r:id="rId9" imgW="837974" imgH="390558" progId="Equation.DSMT4">
                  <p:embed/>
                </p:oleObj>
              </mc:Choice>
              <mc:Fallback>
                <p:oleObj name="Equation" r:id="rId9" imgW="837974" imgH="390558" progId="Equation.DSMT4">
                  <p:embed/>
                  <p:pic>
                    <p:nvPicPr>
                      <p:cNvPr id="0" name=""/>
                      <p:cNvPicPr/>
                      <p:nvPr/>
                    </p:nvPicPr>
                    <p:blipFill>
                      <a:blip r:embed="rId10"/>
                      <a:stretch>
                        <a:fillRect/>
                      </a:stretch>
                    </p:blipFill>
                    <p:spPr>
                      <a:xfrm>
                        <a:off x="2925267" y="5840309"/>
                        <a:ext cx="1112663" cy="518400"/>
                      </a:xfrm>
                      <a:prstGeom prst="rect">
                        <a:avLst/>
                      </a:prstGeom>
                    </p:spPr>
                  </p:pic>
                </p:oleObj>
              </mc:Fallback>
            </mc:AlternateContent>
          </a:graphicData>
        </a:graphic>
      </p:graphicFrame>
    </p:spTree>
    <p:extLst>
      <p:ext uri="{BB962C8B-B14F-4D97-AF65-F5344CB8AC3E}">
        <p14:creationId xmlns:p14="http://schemas.microsoft.com/office/powerpoint/2010/main" val="279670314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 xmlns:a16="http://schemas.microsoft.com/office/drawing/2014/main" id="{E1E7972B-C2A1-4412-9049-37E23A228085}"/>
              </a:ext>
            </a:extLst>
          </p:cNvPr>
          <p:cNvSpPr txBox="1"/>
          <p:nvPr/>
        </p:nvSpPr>
        <p:spPr>
          <a:xfrm>
            <a:off x="679585" y="5025415"/>
            <a:ext cx="10801200" cy="156966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个证券的标准差</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个证券和第</a:t>
            </a:r>
            <a:r>
              <a:rPr lang="en-US" altLang="zh-CN" sz="2400" dirty="0">
                <a:latin typeface="Times New Roman" panose="02020603050405020304" pitchFamily="18" charset="0"/>
              </a:rPr>
              <a:t>j</a:t>
            </a:r>
            <a:r>
              <a:rPr lang="zh-CN" altLang="en-US" sz="2400" dirty="0">
                <a:latin typeface="Times New Roman" panose="02020603050405020304" pitchFamily="18" charset="0"/>
              </a:rPr>
              <a:t>个证券间的相关系数</a:t>
            </a:r>
            <a:endParaRPr lang="en-US" altLang="zh-CN" sz="2400" dirty="0">
              <a:latin typeface="Times New Roman" panose="02020603050405020304" pitchFamily="18" charset="0"/>
            </a:endParaRPr>
          </a:p>
          <a:p>
            <a:pPr marL="285750" indent="-285750">
              <a:buFont typeface="Arial" panose="020B0604020202020204" pitchFamily="34" charset="0"/>
              <a:buChar char="•"/>
            </a:pPr>
            <a:endParaRPr lang="zh-CN" altLang="en-US" sz="2400" dirty="0">
              <a:latin typeface="Times New Roman" panose="02020603050405020304" pitchFamily="18" charset="0"/>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C71A7829-7579-4795-85AE-95B0980BCB57}"/>
                  </a:ext>
                </a:extLst>
              </p:cNvPr>
              <p:cNvSpPr txBox="1"/>
              <p:nvPr/>
            </p:nvSpPr>
            <p:spPr>
              <a:xfrm>
                <a:off x="659086" y="1278076"/>
                <a:ext cx="12110778" cy="224196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Δ</m:t>
                    </m:r>
                  </m:oMath>
                </a14:m>
                <a:r>
                  <a:rPr lang="zh-CN" altLang="en-US" sz="2400" dirty="0">
                    <a:latin typeface="Times New Roman" panose="02020603050405020304" pitchFamily="18" charset="0"/>
                  </a:rPr>
                  <a:t>代表</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，即        同时令         ，如果标的证券价格变动分布的标准差是            ，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则其期权价格变动分别的标准差便为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对于存在着多个标的证券的期权组合来说，组合价值的变动和方差计算如下：</a:t>
                </a:r>
                <a:endParaRPr lang="en-US" altLang="zh-CN" sz="2400" dirty="0">
                  <a:latin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C71A7829-7579-4795-85AE-95B0980BCB57}"/>
                  </a:ext>
                </a:extLst>
              </p:cNvPr>
              <p:cNvSpPr txBox="1">
                <a:spLocks noRot="1" noChangeAspect="1" noMove="1" noResize="1" noEditPoints="1" noAdjustHandles="1" noChangeArrowheads="1" noChangeShapeType="1" noTextEdit="1"/>
              </p:cNvSpPr>
              <p:nvPr/>
            </p:nvSpPr>
            <p:spPr>
              <a:xfrm>
                <a:off x="659086" y="1278076"/>
                <a:ext cx="12110778" cy="2241960"/>
              </a:xfrm>
              <a:prstGeom prst="rect">
                <a:avLst/>
              </a:prstGeom>
              <a:blipFill>
                <a:blip r:embed="rId3"/>
                <a:stretch>
                  <a:fillRect l="-755" b="-4632"/>
                </a:stretch>
              </a:blipFill>
            </p:spPr>
            <p:txBody>
              <a:bodyPr/>
              <a:lstStyle/>
              <a:p>
                <a:r>
                  <a:rPr lang="zh-CN" altLang="en-US">
                    <a:noFill/>
                  </a:rPr>
                  <a:t> </a:t>
                </a:r>
              </a:p>
            </p:txBody>
          </p:sp>
        </mc:Fallback>
      </mc:AlternateContent>
      <p:graphicFrame>
        <p:nvGraphicFramePr>
          <p:cNvPr id="5" name="对象 4">
            <a:extLst>
              <a:ext uri="{FF2B5EF4-FFF2-40B4-BE49-F238E27FC236}">
                <a16:creationId xmlns="" xmlns:a16="http://schemas.microsoft.com/office/drawing/2014/main" id="{7D110CD2-399F-43CD-AE7C-344EF96608BF}"/>
              </a:ext>
            </a:extLst>
          </p:cNvPr>
          <p:cNvGraphicFramePr>
            <a:graphicFrameLocks noChangeAspect="1"/>
          </p:cNvGraphicFramePr>
          <p:nvPr>
            <p:extLst>
              <p:ext uri="{D42A27DB-BD31-4B8C-83A1-F6EECF244321}">
                <p14:modId xmlns:p14="http://schemas.microsoft.com/office/powerpoint/2010/main" val="3853295007"/>
              </p:ext>
            </p:extLst>
          </p:nvPr>
        </p:nvGraphicFramePr>
        <p:xfrm>
          <a:off x="4628446" y="1895233"/>
          <a:ext cx="700541" cy="518400"/>
        </p:xfrm>
        <a:graphic>
          <a:graphicData uri="http://schemas.openxmlformats.org/presentationml/2006/ole">
            <mc:AlternateContent xmlns:mc="http://schemas.openxmlformats.org/markup-compatibility/2006">
              <mc:Choice xmlns:v="urn:schemas-microsoft-com:vml" Requires="v">
                <p:oleObj spid="_x0000_s82520" name="Equation" r:id="rId4" imgW="476220" imgH="352402" progId="Equation.DSMT4">
                  <p:embed/>
                </p:oleObj>
              </mc:Choice>
              <mc:Fallback>
                <p:oleObj name="Equation" r:id="rId4" imgW="476220" imgH="352402" progId="Equation.DSMT4">
                  <p:embed/>
                  <p:pic>
                    <p:nvPicPr>
                      <p:cNvPr id="0" name=""/>
                      <p:cNvPicPr/>
                      <p:nvPr/>
                    </p:nvPicPr>
                    <p:blipFill>
                      <a:blip r:embed="rId5"/>
                      <a:stretch>
                        <a:fillRect/>
                      </a:stretch>
                    </p:blipFill>
                    <p:spPr>
                      <a:xfrm>
                        <a:off x="4628446" y="1895233"/>
                        <a:ext cx="700541" cy="51840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470400EE-7569-4F3C-AD0F-3A2FE96A8AB9}"/>
              </a:ext>
            </a:extLst>
          </p:cNvPr>
          <p:cNvGraphicFramePr>
            <a:graphicFrameLocks noChangeAspect="1"/>
          </p:cNvGraphicFramePr>
          <p:nvPr>
            <p:extLst>
              <p:ext uri="{D42A27DB-BD31-4B8C-83A1-F6EECF244321}">
                <p14:modId xmlns:p14="http://schemas.microsoft.com/office/powerpoint/2010/main" val="881904241"/>
              </p:ext>
            </p:extLst>
          </p:nvPr>
        </p:nvGraphicFramePr>
        <p:xfrm>
          <a:off x="3069283" y="1895233"/>
          <a:ext cx="630486" cy="518400"/>
        </p:xfrm>
        <a:graphic>
          <a:graphicData uri="http://schemas.openxmlformats.org/presentationml/2006/ole">
            <mc:AlternateContent xmlns:mc="http://schemas.openxmlformats.org/markup-compatibility/2006">
              <mc:Choice xmlns:v="urn:schemas-microsoft-com:vml" Requires="v">
                <p:oleObj spid="_x0000_s82521" name="Equation" r:id="rId6" imgW="428706" imgH="352402" progId="Equation.DSMT4">
                  <p:embed/>
                </p:oleObj>
              </mc:Choice>
              <mc:Fallback>
                <p:oleObj name="Equation" r:id="rId6" imgW="428706" imgH="352402" progId="Equation.DSMT4">
                  <p:embed/>
                  <p:pic>
                    <p:nvPicPr>
                      <p:cNvPr id="0" name=""/>
                      <p:cNvPicPr/>
                      <p:nvPr/>
                    </p:nvPicPr>
                    <p:blipFill>
                      <a:blip r:embed="rId7"/>
                      <a:stretch>
                        <a:fillRect/>
                      </a:stretch>
                    </p:blipFill>
                    <p:spPr>
                      <a:xfrm>
                        <a:off x="3069283" y="1895233"/>
                        <a:ext cx="630486" cy="51840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2738FD81-BD92-4050-8820-242EB2B83A46}"/>
              </a:ext>
            </a:extLst>
          </p:cNvPr>
          <p:cNvGraphicFramePr>
            <a:graphicFrameLocks noChangeAspect="1"/>
          </p:cNvGraphicFramePr>
          <p:nvPr>
            <p:extLst>
              <p:ext uri="{D42A27DB-BD31-4B8C-83A1-F6EECF244321}">
                <p14:modId xmlns:p14="http://schemas.microsoft.com/office/powerpoint/2010/main" val="3357527624"/>
              </p:ext>
            </p:extLst>
          </p:nvPr>
        </p:nvGraphicFramePr>
        <p:xfrm>
          <a:off x="10774139" y="1858704"/>
          <a:ext cx="1036800" cy="518400"/>
        </p:xfrm>
        <a:graphic>
          <a:graphicData uri="http://schemas.openxmlformats.org/presentationml/2006/ole">
            <mc:AlternateContent xmlns:mc="http://schemas.openxmlformats.org/markup-compatibility/2006">
              <mc:Choice xmlns:v="urn:schemas-microsoft-com:vml" Requires="v">
                <p:oleObj spid="_x0000_s82522" name="Equation" r:id="rId8" imgW="399909" imgH="200139" progId="Equation.DSMT4">
                  <p:embed/>
                </p:oleObj>
              </mc:Choice>
              <mc:Fallback>
                <p:oleObj name="Equation" r:id="rId8" imgW="399909" imgH="200139" progId="Equation.DSMT4">
                  <p:embed/>
                  <p:pic>
                    <p:nvPicPr>
                      <p:cNvPr id="0" name=""/>
                      <p:cNvPicPr/>
                      <p:nvPr/>
                    </p:nvPicPr>
                    <p:blipFill>
                      <a:blip r:embed="rId9"/>
                      <a:stretch>
                        <a:fillRect/>
                      </a:stretch>
                    </p:blipFill>
                    <p:spPr>
                      <a:xfrm>
                        <a:off x="10774139" y="1858704"/>
                        <a:ext cx="1036800" cy="51840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0F047EA4-C20D-4A69-A6ED-49B07833EFE1}"/>
              </a:ext>
            </a:extLst>
          </p:cNvPr>
          <p:cNvGraphicFramePr>
            <a:graphicFrameLocks noChangeAspect="1"/>
          </p:cNvGraphicFramePr>
          <p:nvPr>
            <p:extLst>
              <p:ext uri="{D42A27DB-BD31-4B8C-83A1-F6EECF244321}">
                <p14:modId xmlns:p14="http://schemas.microsoft.com/office/powerpoint/2010/main" val="3123644489"/>
              </p:ext>
            </p:extLst>
          </p:nvPr>
        </p:nvGraphicFramePr>
        <p:xfrm>
          <a:off x="5570016" y="2408945"/>
          <a:ext cx="1375296" cy="518400"/>
        </p:xfrm>
        <a:graphic>
          <a:graphicData uri="http://schemas.openxmlformats.org/presentationml/2006/ole">
            <mc:AlternateContent xmlns:mc="http://schemas.openxmlformats.org/markup-compatibility/2006">
              <mc:Choice xmlns:v="urn:schemas-microsoft-com:vml" Requires="v">
                <p:oleObj spid="_x0000_s82523" name="Equation" r:id="rId10" imgW="495297" imgH="200139" progId="Equation.DSMT4">
                  <p:embed/>
                </p:oleObj>
              </mc:Choice>
              <mc:Fallback>
                <p:oleObj name="Equation" r:id="rId10" imgW="495297" imgH="200139" progId="Equation.DSMT4">
                  <p:embed/>
                  <p:pic>
                    <p:nvPicPr>
                      <p:cNvPr id="0" name=""/>
                      <p:cNvPicPr/>
                      <p:nvPr/>
                    </p:nvPicPr>
                    <p:blipFill>
                      <a:blip r:embed="rId11"/>
                      <a:stretch>
                        <a:fillRect/>
                      </a:stretch>
                    </p:blipFill>
                    <p:spPr>
                      <a:xfrm>
                        <a:off x="5570016" y="2408945"/>
                        <a:ext cx="1375296" cy="518400"/>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E6A892D6-79CF-47A8-8147-762B84726767}"/>
              </a:ext>
            </a:extLst>
          </p:cNvPr>
          <p:cNvGraphicFramePr>
            <a:graphicFrameLocks noChangeAspect="1"/>
          </p:cNvGraphicFramePr>
          <p:nvPr>
            <p:extLst>
              <p:ext uri="{D42A27DB-BD31-4B8C-83A1-F6EECF244321}">
                <p14:modId xmlns:p14="http://schemas.microsoft.com/office/powerpoint/2010/main" val="4266522683"/>
              </p:ext>
            </p:extLst>
          </p:nvPr>
        </p:nvGraphicFramePr>
        <p:xfrm>
          <a:off x="1507315" y="3717032"/>
          <a:ext cx="1633976" cy="639382"/>
        </p:xfrm>
        <a:graphic>
          <a:graphicData uri="http://schemas.openxmlformats.org/presentationml/2006/ole">
            <mc:AlternateContent xmlns:mc="http://schemas.openxmlformats.org/markup-compatibility/2006">
              <mc:Choice xmlns:v="urn:schemas-microsoft-com:vml" Requires="v">
                <p:oleObj spid="_x0000_s82524" name="Equation" r:id="rId12" imgW="876129" imgH="343043" progId="Equation.DSMT4">
                  <p:embed/>
                </p:oleObj>
              </mc:Choice>
              <mc:Fallback>
                <p:oleObj name="Equation" r:id="rId12" imgW="876129" imgH="343043" progId="Equation.DSMT4">
                  <p:embed/>
                  <p:pic>
                    <p:nvPicPr>
                      <p:cNvPr id="0" name=""/>
                      <p:cNvPicPr/>
                      <p:nvPr/>
                    </p:nvPicPr>
                    <p:blipFill>
                      <a:blip r:embed="rId13"/>
                      <a:stretch>
                        <a:fillRect/>
                      </a:stretch>
                    </p:blipFill>
                    <p:spPr>
                      <a:xfrm>
                        <a:off x="1507315" y="3717032"/>
                        <a:ext cx="1633976" cy="639382"/>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1F52F1DB-1766-45F3-8DF0-92AA292D530F}"/>
              </a:ext>
            </a:extLst>
          </p:cNvPr>
          <p:cNvGraphicFramePr>
            <a:graphicFrameLocks noChangeAspect="1"/>
          </p:cNvGraphicFramePr>
          <p:nvPr>
            <p:extLst>
              <p:ext uri="{D42A27DB-BD31-4B8C-83A1-F6EECF244321}">
                <p14:modId xmlns:p14="http://schemas.microsoft.com/office/powerpoint/2010/main" val="3492406862"/>
              </p:ext>
            </p:extLst>
          </p:nvPr>
        </p:nvGraphicFramePr>
        <p:xfrm>
          <a:off x="1507315" y="4359258"/>
          <a:ext cx="2723400" cy="640800"/>
        </p:xfrm>
        <a:graphic>
          <a:graphicData uri="http://schemas.openxmlformats.org/presentationml/2006/ole">
            <mc:AlternateContent xmlns:mc="http://schemas.openxmlformats.org/markup-compatibility/2006">
              <mc:Choice xmlns:v="urn:schemas-microsoft-com:vml" Requires="v">
                <p:oleObj spid="_x0000_s82525" name="Equation" r:id="rId14" imgW="1619074" imgH="380839" progId="Equation.DSMT4">
                  <p:embed/>
                </p:oleObj>
              </mc:Choice>
              <mc:Fallback>
                <p:oleObj name="Equation" r:id="rId14" imgW="1619074" imgH="380839" progId="Equation.DSMT4">
                  <p:embed/>
                  <p:pic>
                    <p:nvPicPr>
                      <p:cNvPr id="0" name=""/>
                      <p:cNvPicPr/>
                      <p:nvPr/>
                    </p:nvPicPr>
                    <p:blipFill>
                      <a:blip r:embed="rId15"/>
                      <a:stretch>
                        <a:fillRect/>
                      </a:stretch>
                    </p:blipFill>
                    <p:spPr>
                      <a:xfrm>
                        <a:off x="1507315" y="4359258"/>
                        <a:ext cx="2723400" cy="640800"/>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1E2EA428-4077-4377-8825-D0C1EC494B66}"/>
              </a:ext>
            </a:extLst>
          </p:cNvPr>
          <p:cNvGraphicFramePr>
            <a:graphicFrameLocks noChangeAspect="1"/>
          </p:cNvGraphicFramePr>
          <p:nvPr>
            <p:extLst>
              <p:ext uri="{D42A27DB-BD31-4B8C-83A1-F6EECF244321}">
                <p14:modId xmlns:p14="http://schemas.microsoft.com/office/powerpoint/2010/main" val="3219042269"/>
              </p:ext>
            </p:extLst>
          </p:nvPr>
        </p:nvGraphicFramePr>
        <p:xfrm>
          <a:off x="877964" y="5023243"/>
          <a:ext cx="360040" cy="420047"/>
        </p:xfrm>
        <a:graphic>
          <a:graphicData uri="http://schemas.openxmlformats.org/presentationml/2006/ole">
            <mc:AlternateContent xmlns:mc="http://schemas.openxmlformats.org/markup-compatibility/2006">
              <mc:Choice xmlns:v="urn:schemas-microsoft-com:vml" Requires="v">
                <p:oleObj spid="_x0000_s82526" name="Equation" r:id="rId16" imgW="171338" imgH="200139" progId="Equation.DSMT4">
                  <p:embed/>
                </p:oleObj>
              </mc:Choice>
              <mc:Fallback>
                <p:oleObj name="Equation" r:id="rId16" imgW="171338" imgH="200139" progId="Equation.DSMT4">
                  <p:embed/>
                  <p:pic>
                    <p:nvPicPr>
                      <p:cNvPr id="0" name=""/>
                      <p:cNvPicPr/>
                      <p:nvPr/>
                    </p:nvPicPr>
                    <p:blipFill>
                      <a:blip r:embed="rId17"/>
                      <a:stretch>
                        <a:fillRect/>
                      </a:stretch>
                    </p:blipFill>
                    <p:spPr>
                      <a:xfrm>
                        <a:off x="877964" y="5023243"/>
                        <a:ext cx="360040" cy="420047"/>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6E34448A-EC14-4390-933A-D9904A1BDA72}"/>
              </a:ext>
            </a:extLst>
          </p:cNvPr>
          <p:cNvGraphicFramePr>
            <a:graphicFrameLocks noChangeAspect="1"/>
          </p:cNvGraphicFramePr>
          <p:nvPr>
            <p:extLst>
              <p:ext uri="{D42A27DB-BD31-4B8C-83A1-F6EECF244321}">
                <p14:modId xmlns:p14="http://schemas.microsoft.com/office/powerpoint/2010/main" val="2198632633"/>
              </p:ext>
            </p:extLst>
          </p:nvPr>
        </p:nvGraphicFramePr>
        <p:xfrm>
          <a:off x="880969" y="5429077"/>
          <a:ext cx="361029" cy="421200"/>
        </p:xfrm>
        <a:graphic>
          <a:graphicData uri="http://schemas.openxmlformats.org/presentationml/2006/ole">
            <mc:AlternateContent xmlns:mc="http://schemas.openxmlformats.org/markup-compatibility/2006">
              <mc:Choice xmlns:v="urn:schemas-microsoft-com:vml" Requires="v">
                <p:oleObj spid="_x0000_s82527" name="Equation" r:id="rId18" imgW="171338" imgH="200139" progId="Equation.DSMT4">
                  <p:embed/>
                </p:oleObj>
              </mc:Choice>
              <mc:Fallback>
                <p:oleObj name="Equation" r:id="rId18" imgW="171338" imgH="200139" progId="Equation.DSMT4">
                  <p:embed/>
                  <p:pic>
                    <p:nvPicPr>
                      <p:cNvPr id="0" name=""/>
                      <p:cNvPicPr/>
                      <p:nvPr/>
                    </p:nvPicPr>
                    <p:blipFill>
                      <a:blip r:embed="rId19"/>
                      <a:stretch>
                        <a:fillRect/>
                      </a:stretch>
                    </p:blipFill>
                    <p:spPr>
                      <a:xfrm>
                        <a:off x="880969" y="5429077"/>
                        <a:ext cx="361029" cy="421200"/>
                      </a:xfrm>
                      <a:prstGeom prst="rect">
                        <a:avLst/>
                      </a:prstGeom>
                    </p:spPr>
                  </p:pic>
                </p:oleObj>
              </mc:Fallback>
            </mc:AlternateContent>
          </a:graphicData>
        </a:graphic>
      </p:graphicFrame>
      <p:graphicFrame>
        <p:nvGraphicFramePr>
          <p:cNvPr id="24" name="对象 23">
            <a:extLst>
              <a:ext uri="{FF2B5EF4-FFF2-40B4-BE49-F238E27FC236}">
                <a16:creationId xmlns="" xmlns:a16="http://schemas.microsoft.com/office/drawing/2014/main" id="{F1864C63-8CF3-404B-9B08-DDFB45E1B2AA}"/>
              </a:ext>
            </a:extLst>
          </p:cNvPr>
          <p:cNvGraphicFramePr>
            <a:graphicFrameLocks noChangeAspect="1"/>
          </p:cNvGraphicFramePr>
          <p:nvPr>
            <p:extLst>
              <p:ext uri="{D42A27DB-BD31-4B8C-83A1-F6EECF244321}">
                <p14:modId xmlns:p14="http://schemas.microsoft.com/office/powerpoint/2010/main" val="751093960"/>
              </p:ext>
            </p:extLst>
          </p:nvPr>
        </p:nvGraphicFramePr>
        <p:xfrm>
          <a:off x="877964" y="5801476"/>
          <a:ext cx="289606" cy="421200"/>
        </p:xfrm>
        <a:graphic>
          <a:graphicData uri="http://schemas.openxmlformats.org/presentationml/2006/ole">
            <mc:AlternateContent xmlns:mc="http://schemas.openxmlformats.org/markup-compatibility/2006">
              <mc:Choice xmlns:v="urn:schemas-microsoft-com:vml" Requires="v">
                <p:oleObj spid="_x0000_s82528" name="Equation" r:id="rId20" imgW="181057" imgH="228576" progId="Equation.DSMT4">
                  <p:embed/>
                </p:oleObj>
              </mc:Choice>
              <mc:Fallback>
                <p:oleObj name="Equation" r:id="rId20" imgW="181057" imgH="228576" progId="Equation.DSMT4">
                  <p:embed/>
                  <p:pic>
                    <p:nvPicPr>
                      <p:cNvPr id="0" name=""/>
                      <p:cNvPicPr/>
                      <p:nvPr/>
                    </p:nvPicPr>
                    <p:blipFill>
                      <a:blip r:embed="rId21"/>
                      <a:stretch>
                        <a:fillRect/>
                      </a:stretch>
                    </p:blipFill>
                    <p:spPr>
                      <a:xfrm>
                        <a:off x="877964" y="5801476"/>
                        <a:ext cx="289606" cy="421200"/>
                      </a:xfrm>
                      <a:prstGeom prst="rect">
                        <a:avLst/>
                      </a:prstGeom>
                    </p:spPr>
                  </p:pic>
                </p:oleObj>
              </mc:Fallback>
            </mc:AlternateContent>
          </a:graphicData>
        </a:graphic>
      </p:graphicFrame>
      <p:sp>
        <p:nvSpPr>
          <p:cNvPr id="26" name="矩形: 圆角 25">
            <a:extLst>
              <a:ext uri="{FF2B5EF4-FFF2-40B4-BE49-F238E27FC236}">
                <a16:creationId xmlns="" xmlns:a16="http://schemas.microsoft.com/office/drawing/2014/main" id="{DC70E820-92B3-4A00-BCCA-D6776E0BF8FB}"/>
              </a:ext>
            </a:extLst>
          </p:cNvPr>
          <p:cNvSpPr/>
          <p:nvPr/>
        </p:nvSpPr>
        <p:spPr>
          <a:xfrm>
            <a:off x="7461772" y="3729271"/>
            <a:ext cx="4484360" cy="259228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dirty="0">
                <a:solidFill>
                  <a:schemeClr val="tx1"/>
                </a:solidFill>
                <a:latin typeface="Times New Roman" panose="02020603050405020304" pitchFamily="18" charset="0"/>
                <a:ea typeface="宋体" pitchFamily="2" charset="-122"/>
              </a:rPr>
              <a:t>投资组合在展期为</a:t>
            </a:r>
            <a:r>
              <a:rPr lang="en-US" altLang="zh-CN" sz="2400" dirty="0">
                <a:solidFill>
                  <a:schemeClr val="tx1"/>
                </a:solidFill>
                <a:latin typeface="Times New Roman" panose="02020603050405020304" pitchFamily="18" charset="0"/>
                <a:ea typeface="宋体" pitchFamily="2" charset="-122"/>
              </a:rPr>
              <a:t>1</a:t>
            </a:r>
            <a:r>
              <a:rPr lang="zh-CN" altLang="en-US" sz="2400" dirty="0">
                <a:solidFill>
                  <a:schemeClr val="tx1"/>
                </a:solidFill>
                <a:latin typeface="Times New Roman" panose="02020603050405020304" pitchFamily="18" charset="0"/>
                <a:ea typeface="宋体" pitchFamily="2" charset="-122"/>
              </a:rPr>
              <a:t>天和</a:t>
            </a:r>
            <a:r>
              <a:rPr lang="en-US" altLang="zh-CN" sz="2400" dirty="0">
                <a:solidFill>
                  <a:schemeClr val="tx1"/>
                </a:solidFill>
                <a:latin typeface="Times New Roman" panose="02020603050405020304" pitchFamily="18" charset="0"/>
                <a:ea typeface="宋体" pitchFamily="2" charset="-122"/>
              </a:rPr>
              <a:t>X%</a:t>
            </a:r>
            <a:r>
              <a:rPr lang="zh-CN" altLang="en-US" sz="2400" dirty="0">
                <a:solidFill>
                  <a:schemeClr val="tx1"/>
                </a:solidFill>
                <a:latin typeface="Times New Roman" panose="02020603050405020304" pitchFamily="18" charset="0"/>
                <a:ea typeface="宋体" pitchFamily="2" charset="-122"/>
              </a:rPr>
              <a:t>置信度下的</a:t>
            </a:r>
            <a:r>
              <a:rPr lang="en-US" altLang="zh-CN" sz="2400" dirty="0" err="1">
                <a:solidFill>
                  <a:schemeClr val="tx1"/>
                </a:solidFill>
                <a:latin typeface="Times New Roman" panose="02020603050405020304" pitchFamily="18" charset="0"/>
                <a:ea typeface="宋体" pitchFamily="2" charset="-122"/>
              </a:rPr>
              <a:t>VaR</a:t>
            </a:r>
            <a:r>
              <a:rPr lang="zh-CN" altLang="en-US" sz="2400" dirty="0">
                <a:solidFill>
                  <a:schemeClr val="tx1"/>
                </a:solidFill>
                <a:latin typeface="Times New Roman" panose="02020603050405020304" pitchFamily="18" charset="0"/>
                <a:ea typeface="宋体" pitchFamily="2" charset="-122"/>
              </a:rPr>
              <a:t>值计算公式为：</a:t>
            </a:r>
            <a:endParaRPr lang="en-US" altLang="zh-CN" sz="2400" dirty="0">
              <a:solidFill>
                <a:schemeClr val="tx1"/>
              </a:solidFill>
              <a:latin typeface="Times New Roman" panose="02020603050405020304" pitchFamily="18" charset="0"/>
              <a:ea typeface="宋体" pitchFamily="2" charset="-122"/>
            </a:endParaRPr>
          </a:p>
          <a:p>
            <a:endParaRPr lang="zh-CN" altLang="en-US" sz="2400" dirty="0">
              <a:solidFill>
                <a:schemeClr val="tx1"/>
              </a:solidFill>
            </a:endParaRPr>
          </a:p>
        </p:txBody>
      </p:sp>
      <p:graphicFrame>
        <p:nvGraphicFramePr>
          <p:cNvPr id="31" name="对象 30">
            <a:extLst>
              <a:ext uri="{FF2B5EF4-FFF2-40B4-BE49-F238E27FC236}">
                <a16:creationId xmlns="" xmlns:a16="http://schemas.microsoft.com/office/drawing/2014/main" id="{2A263187-49B7-4DD2-9879-35C4C7AD6A3C}"/>
              </a:ext>
            </a:extLst>
          </p:cNvPr>
          <p:cNvGraphicFramePr>
            <a:graphicFrameLocks noChangeAspect="1"/>
          </p:cNvGraphicFramePr>
          <p:nvPr>
            <p:extLst>
              <p:ext uri="{D42A27DB-BD31-4B8C-83A1-F6EECF244321}">
                <p14:modId xmlns:p14="http://schemas.microsoft.com/office/powerpoint/2010/main" val="2683938853"/>
              </p:ext>
            </p:extLst>
          </p:nvPr>
        </p:nvGraphicFramePr>
        <p:xfrm>
          <a:off x="7923784" y="5410215"/>
          <a:ext cx="3779742" cy="611011"/>
        </p:xfrm>
        <a:graphic>
          <a:graphicData uri="http://schemas.openxmlformats.org/presentationml/2006/ole">
            <mc:AlternateContent xmlns:mc="http://schemas.openxmlformats.org/markup-compatibility/2006">
              <mc:Choice xmlns:v="urn:schemas-microsoft-com:vml" Requires="v">
                <p:oleObj spid="_x0000_s82529" name="Equation" r:id="rId22" imgW="2533358" imgH="409636" progId="Equation.DSMT4">
                  <p:embed/>
                </p:oleObj>
              </mc:Choice>
              <mc:Fallback>
                <p:oleObj name="Equation" r:id="rId22" imgW="2533358" imgH="409636" progId="Equation.DSMT4">
                  <p:embed/>
                  <p:pic>
                    <p:nvPicPr>
                      <p:cNvPr id="0" name=""/>
                      <p:cNvPicPr/>
                      <p:nvPr/>
                    </p:nvPicPr>
                    <p:blipFill>
                      <a:blip r:embed="rId23"/>
                      <a:stretch>
                        <a:fillRect/>
                      </a:stretch>
                    </p:blipFill>
                    <p:spPr>
                      <a:xfrm>
                        <a:off x="7923784" y="5410215"/>
                        <a:ext cx="3779742" cy="611011"/>
                      </a:xfrm>
                      <a:prstGeom prst="rect">
                        <a:avLst/>
                      </a:prstGeom>
                    </p:spPr>
                  </p:pic>
                </p:oleObj>
              </mc:Fallback>
            </mc:AlternateContent>
          </a:graphicData>
        </a:graphic>
      </p:graphicFrame>
    </p:spTree>
    <p:extLst>
      <p:ext uri="{BB962C8B-B14F-4D97-AF65-F5344CB8AC3E}">
        <p14:creationId xmlns:p14="http://schemas.microsoft.com/office/powerpoint/2010/main" val="62241818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3079" y="1412776"/>
            <a:ext cx="5720818" cy="390395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当标的证券价格仅发生小幅变化时，</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近似已经足够了。但当价格发生较大的变动，此时就要将</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效应或凸性效应结合进去，这就是本节将要介绍到的另一种方法，</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pic>
        <p:nvPicPr>
          <p:cNvPr id="25" name="图片 24">
            <a:extLst>
              <a:ext uri="{FF2B5EF4-FFF2-40B4-BE49-F238E27FC236}">
                <a16:creationId xmlns="" xmlns:a16="http://schemas.microsoft.com/office/drawing/2014/main" id="{3D1188F3-1D86-4022-8663-1407C5AA9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635" y="1711561"/>
            <a:ext cx="5867791" cy="4104456"/>
          </a:xfrm>
          <a:prstGeom prst="rect">
            <a:avLst/>
          </a:prstGeom>
          <a:noFill/>
        </p:spPr>
      </p:pic>
    </p:spTree>
    <p:extLst>
      <p:ext uri="{BB962C8B-B14F-4D97-AF65-F5344CB8AC3E}">
        <p14:creationId xmlns:p14="http://schemas.microsoft.com/office/powerpoint/2010/main" val="143880579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3079" y="1384900"/>
            <a:ext cx="11048351" cy="5078313"/>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我们假设    代表</a:t>
            </a:r>
            <a:r>
              <a:rPr lang="en-US" altLang="zh-CN" sz="2400" dirty="0">
                <a:latin typeface="Times New Roman" panose="02020603050405020304" pitchFamily="18" charset="0"/>
              </a:rPr>
              <a:t>Gamma</a:t>
            </a:r>
            <a:r>
              <a:rPr lang="zh-CN" altLang="en-US" sz="2400" dirty="0">
                <a:latin typeface="Times New Roman" panose="02020603050405020304" pitchFamily="18" charset="0"/>
              </a:rPr>
              <a:t>，考虑上</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效应，则此时期权价值变化的方程式</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包含多个资产的组合计算公式则</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通过结合模拟法我们可以很容易计算出组合的</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2120435B-550D-4A7E-8E9E-9EF9B08CD937}"/>
              </a:ext>
            </a:extLst>
          </p:cNvPr>
          <p:cNvGraphicFramePr>
            <a:graphicFrameLocks noChangeAspect="1"/>
          </p:cNvGraphicFramePr>
          <p:nvPr>
            <p:extLst>
              <p:ext uri="{D42A27DB-BD31-4B8C-83A1-F6EECF244321}">
                <p14:modId xmlns:p14="http://schemas.microsoft.com/office/powerpoint/2010/main" val="2594052818"/>
              </p:ext>
            </p:extLst>
          </p:nvPr>
        </p:nvGraphicFramePr>
        <p:xfrm>
          <a:off x="1989163" y="2110657"/>
          <a:ext cx="339360" cy="363600"/>
        </p:xfrm>
        <a:graphic>
          <a:graphicData uri="http://schemas.openxmlformats.org/presentationml/2006/ole">
            <mc:AlternateContent xmlns:mc="http://schemas.openxmlformats.org/markup-compatibility/2006">
              <mc:Choice xmlns:v="urn:schemas-microsoft-com:vml" Requires="v">
                <p:oleObj spid="_x0000_s53715" name="Equation" r:id="rId3" imgW="133183" imgH="142905" progId="Equation.DSMT4">
                  <p:embed/>
                </p:oleObj>
              </mc:Choice>
              <mc:Fallback>
                <p:oleObj name="Equation" r:id="rId3" imgW="133183" imgH="142905" progId="Equation.DSMT4">
                  <p:embed/>
                  <p:pic>
                    <p:nvPicPr>
                      <p:cNvPr id="0" name=""/>
                      <p:cNvPicPr/>
                      <p:nvPr/>
                    </p:nvPicPr>
                    <p:blipFill>
                      <a:blip r:embed="rId4"/>
                      <a:stretch>
                        <a:fillRect/>
                      </a:stretch>
                    </p:blipFill>
                    <p:spPr>
                      <a:xfrm>
                        <a:off x="1989163" y="2110657"/>
                        <a:ext cx="339360" cy="36360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F2E1C15E-2B67-4E09-8051-4C113442063C}"/>
              </a:ext>
            </a:extLst>
          </p:cNvPr>
          <p:cNvGraphicFramePr>
            <a:graphicFrameLocks noChangeAspect="1"/>
          </p:cNvGraphicFramePr>
          <p:nvPr>
            <p:extLst>
              <p:ext uri="{D42A27DB-BD31-4B8C-83A1-F6EECF244321}">
                <p14:modId xmlns:p14="http://schemas.microsoft.com/office/powerpoint/2010/main" val="2076117738"/>
              </p:ext>
            </p:extLst>
          </p:nvPr>
        </p:nvGraphicFramePr>
        <p:xfrm>
          <a:off x="4581451" y="2708920"/>
          <a:ext cx="2688930" cy="792088"/>
        </p:xfrm>
        <a:graphic>
          <a:graphicData uri="http://schemas.openxmlformats.org/presentationml/2006/ole">
            <mc:AlternateContent xmlns:mc="http://schemas.openxmlformats.org/markup-compatibility/2006">
              <mc:Choice xmlns:v="urn:schemas-microsoft-com:vml" Requires="v">
                <p:oleObj spid="_x0000_s53716" name="Equation" r:id="rId5" imgW="1228524" imgH="361761" progId="Equation.DSMT4">
                  <p:embed/>
                </p:oleObj>
              </mc:Choice>
              <mc:Fallback>
                <p:oleObj name="Equation" r:id="rId5" imgW="1228524" imgH="361761" progId="Equation.DSMT4">
                  <p:embed/>
                  <p:pic>
                    <p:nvPicPr>
                      <p:cNvPr id="0" name=""/>
                      <p:cNvPicPr/>
                      <p:nvPr/>
                    </p:nvPicPr>
                    <p:blipFill>
                      <a:blip r:embed="rId6"/>
                      <a:stretch>
                        <a:fillRect/>
                      </a:stretch>
                    </p:blipFill>
                    <p:spPr>
                      <a:xfrm>
                        <a:off x="4581451" y="2708920"/>
                        <a:ext cx="2688930" cy="792088"/>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8DD47425-ABA7-4E5F-8A94-736E53E9F232}"/>
              </a:ext>
            </a:extLst>
          </p:cNvPr>
          <p:cNvGraphicFramePr>
            <a:graphicFrameLocks noChangeAspect="1"/>
          </p:cNvGraphicFramePr>
          <p:nvPr>
            <p:extLst>
              <p:ext uri="{D42A27DB-BD31-4B8C-83A1-F6EECF244321}">
                <p14:modId xmlns:p14="http://schemas.microsoft.com/office/powerpoint/2010/main" val="4085835834"/>
              </p:ext>
            </p:extLst>
          </p:nvPr>
        </p:nvGraphicFramePr>
        <p:xfrm>
          <a:off x="4509443" y="4293096"/>
          <a:ext cx="3168000" cy="792000"/>
        </p:xfrm>
        <a:graphic>
          <a:graphicData uri="http://schemas.openxmlformats.org/presentationml/2006/ole">
            <mc:AlternateContent xmlns:mc="http://schemas.openxmlformats.org/markup-compatibility/2006">
              <mc:Choice xmlns:v="urn:schemas-microsoft-com:vml" Requires="v">
                <p:oleObj spid="_x0000_s53717" name="Equation" r:id="rId7" imgW="1752257" imgH="438073" progId="Equation.DSMT4">
                  <p:embed/>
                </p:oleObj>
              </mc:Choice>
              <mc:Fallback>
                <p:oleObj name="Equation" r:id="rId7" imgW="1752257" imgH="438073" progId="Equation.DSMT4">
                  <p:embed/>
                  <p:pic>
                    <p:nvPicPr>
                      <p:cNvPr id="0" name=""/>
                      <p:cNvPicPr/>
                      <p:nvPr/>
                    </p:nvPicPr>
                    <p:blipFill>
                      <a:blip r:embed="rId8"/>
                      <a:stretch>
                        <a:fillRect/>
                      </a:stretch>
                    </p:blipFill>
                    <p:spPr>
                      <a:xfrm>
                        <a:off x="4509443" y="4293096"/>
                        <a:ext cx="3168000" cy="792000"/>
                      </a:xfrm>
                      <a:prstGeom prst="rect">
                        <a:avLst/>
                      </a:prstGeom>
                    </p:spPr>
                  </p:pic>
                </p:oleObj>
              </mc:Fallback>
            </mc:AlternateContent>
          </a:graphicData>
        </a:graphic>
      </p:graphicFrame>
    </p:spTree>
    <p:extLst>
      <p:ext uri="{BB962C8B-B14F-4D97-AF65-F5344CB8AC3E}">
        <p14:creationId xmlns:p14="http://schemas.microsoft.com/office/powerpoint/2010/main" val="1815568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历史模拟法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78632" y="1808906"/>
            <a:ext cx="11422211" cy="3903954"/>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历史模拟法的计算步骤：</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8" name="组合 7">
            <a:extLst>
              <a:ext uri="{FF2B5EF4-FFF2-40B4-BE49-F238E27FC236}">
                <a16:creationId xmlns="" xmlns:a16="http://schemas.microsoft.com/office/drawing/2014/main" id="{D297D7BA-F7F8-4D41-B50C-5F4493A944F1}"/>
              </a:ext>
            </a:extLst>
          </p:cNvPr>
          <p:cNvGrpSpPr/>
          <p:nvPr/>
        </p:nvGrpSpPr>
        <p:grpSpPr>
          <a:xfrm>
            <a:off x="1557115" y="2636912"/>
            <a:ext cx="9488717" cy="1236511"/>
            <a:chOff x="1101815" y="3033331"/>
            <a:chExt cx="9488717" cy="1236511"/>
          </a:xfrm>
        </p:grpSpPr>
        <p:sp>
          <p:nvSpPr>
            <p:cNvPr id="5" name="箭头: 五边形 4">
              <a:extLst>
                <a:ext uri="{FF2B5EF4-FFF2-40B4-BE49-F238E27FC236}">
                  <a16:creationId xmlns="" xmlns:a16="http://schemas.microsoft.com/office/drawing/2014/main" id="{D7BAED26-3439-4366-BCFF-0AD42D5C4EF4}"/>
                </a:ext>
              </a:extLst>
            </p:cNvPr>
            <p:cNvSpPr/>
            <p:nvPr/>
          </p:nvSpPr>
          <p:spPr>
            <a:xfrm>
              <a:off x="1101815" y="3068959"/>
              <a:ext cx="2907509" cy="1200883"/>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计算组合中每个证券每个时期的收益率</a:t>
              </a:r>
            </a:p>
          </p:txBody>
        </p:sp>
        <p:sp>
          <p:nvSpPr>
            <p:cNvPr id="9" name="箭头: 五边形 8">
              <a:extLst>
                <a:ext uri="{FF2B5EF4-FFF2-40B4-BE49-F238E27FC236}">
                  <a16:creationId xmlns="" xmlns:a16="http://schemas.microsoft.com/office/drawing/2014/main" id="{87D81685-3278-495E-AEA1-11E7B3FD0993}"/>
                </a:ext>
              </a:extLst>
            </p:cNvPr>
            <p:cNvSpPr/>
            <p:nvPr/>
          </p:nvSpPr>
          <p:spPr>
            <a:xfrm>
              <a:off x="4437435" y="3060327"/>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计算出投资组合的收益率时间序列</a:t>
              </a:r>
            </a:p>
          </p:txBody>
        </p:sp>
        <p:sp>
          <p:nvSpPr>
            <p:cNvPr id="10" name="箭头: 五边形 9">
              <a:extLst>
                <a:ext uri="{FF2B5EF4-FFF2-40B4-BE49-F238E27FC236}">
                  <a16:creationId xmlns="" xmlns:a16="http://schemas.microsoft.com/office/drawing/2014/main" id="{99537C16-FD0E-415F-BF2A-D8AFC51E8D2E}"/>
                </a:ext>
              </a:extLst>
            </p:cNvPr>
            <p:cNvSpPr/>
            <p:nvPr/>
          </p:nvSpPr>
          <p:spPr>
            <a:xfrm>
              <a:off x="7681732" y="3033331"/>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zh-CN" sz="1800" dirty="0">
                  <a:solidFill>
                    <a:schemeClr val="tx1"/>
                  </a:solidFill>
                  <a:effectLst/>
                  <a:latin typeface="+mj-ea"/>
                  <a:ea typeface="+mj-ea"/>
                  <a:cs typeface="Times New Roman" panose="02020603050405020304" pitchFamily="18" charset="0"/>
                </a:rPr>
                <a:t>根据历史收益率数据从小到大进行排序</a:t>
              </a:r>
              <a:endParaRPr lang="zh-CN" altLang="en-US" dirty="0">
                <a:solidFill>
                  <a:schemeClr val="tx1"/>
                </a:solidFill>
                <a:latin typeface="+mj-ea"/>
                <a:ea typeface="+mj-ea"/>
              </a:endParaRPr>
            </a:p>
          </p:txBody>
        </p:sp>
      </p:grpSp>
      <p:sp>
        <p:nvSpPr>
          <p:cNvPr id="14" name="文本框 13">
            <a:extLst>
              <a:ext uri="{FF2B5EF4-FFF2-40B4-BE49-F238E27FC236}">
                <a16:creationId xmlns="" xmlns:a16="http://schemas.microsoft.com/office/drawing/2014/main" id="{AF8337AC-F554-48A8-9C25-95B0DECE5392}"/>
              </a:ext>
            </a:extLst>
          </p:cNvPr>
          <p:cNvSpPr txBox="1"/>
          <p:nvPr/>
        </p:nvSpPr>
        <p:spPr>
          <a:xfrm>
            <a:off x="735240" y="3836743"/>
            <a:ext cx="11161240" cy="2792239"/>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历史模拟法的优缺点：</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优点：该方法简单方便，不需要对收益的分布做出假设，也不用对资产收益的波动性、相关性等参数进行估计</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缺点：假设未来的市场环境与历史相一致，而该假设在现实当中不一定成立，计算量大等。</a:t>
            </a:r>
          </a:p>
        </p:txBody>
      </p:sp>
    </p:spTree>
    <p:extLst>
      <p:ext uri="{BB962C8B-B14F-4D97-AF65-F5344CB8AC3E}">
        <p14:creationId xmlns:p14="http://schemas.microsoft.com/office/powerpoint/2010/main" val="35855412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蒙特卡洛模拟法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5958" y="1836427"/>
            <a:ext cx="11521280" cy="501194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原理：</a:t>
            </a:r>
            <a:r>
              <a:rPr lang="zh-CN" altLang="en-US" sz="2400" dirty="0">
                <a:latin typeface="Times New Roman" panose="02020603050405020304" pitchFamily="18" charset="0"/>
              </a:rPr>
              <a:t>通过假设资产价格收益分布，利用计算机对未来损益的可能性进行模拟，从而得到估计的分布、分位数与</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11" name="组合 10">
            <a:extLst>
              <a:ext uri="{FF2B5EF4-FFF2-40B4-BE49-F238E27FC236}">
                <a16:creationId xmlns="" xmlns:a16="http://schemas.microsoft.com/office/drawing/2014/main" id="{DFF7CDD6-F84D-4643-9BF0-F4303745DEF9}"/>
              </a:ext>
            </a:extLst>
          </p:cNvPr>
          <p:cNvGrpSpPr/>
          <p:nvPr/>
        </p:nvGrpSpPr>
        <p:grpSpPr>
          <a:xfrm>
            <a:off x="1565285" y="3212976"/>
            <a:ext cx="9488717" cy="1236511"/>
            <a:chOff x="1101815" y="3033331"/>
            <a:chExt cx="9488717" cy="1236511"/>
          </a:xfrm>
        </p:grpSpPr>
        <p:sp>
          <p:nvSpPr>
            <p:cNvPr id="13" name="箭头: 五边形 12">
              <a:extLst>
                <a:ext uri="{FF2B5EF4-FFF2-40B4-BE49-F238E27FC236}">
                  <a16:creationId xmlns="" xmlns:a16="http://schemas.microsoft.com/office/drawing/2014/main" id="{654BA697-8B41-400B-9F06-E9A9ED86C81A}"/>
                </a:ext>
              </a:extLst>
            </p:cNvPr>
            <p:cNvSpPr/>
            <p:nvPr/>
          </p:nvSpPr>
          <p:spPr>
            <a:xfrm>
              <a:off x="1101815" y="3068959"/>
              <a:ext cx="2907509" cy="120088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选择适合描述资产价格途径的随机过程</a:t>
              </a:r>
            </a:p>
          </p:txBody>
        </p:sp>
        <p:sp>
          <p:nvSpPr>
            <p:cNvPr id="15" name="箭头: 五边形 14">
              <a:extLst>
                <a:ext uri="{FF2B5EF4-FFF2-40B4-BE49-F238E27FC236}">
                  <a16:creationId xmlns="" xmlns:a16="http://schemas.microsoft.com/office/drawing/2014/main" id="{52FFC9BF-47A6-4345-874C-5BC1911523CA}"/>
                </a:ext>
              </a:extLst>
            </p:cNvPr>
            <p:cNvSpPr/>
            <p:nvPr/>
          </p:nvSpPr>
          <p:spPr>
            <a:xfrm>
              <a:off x="4437435" y="3060327"/>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模拟虚拟的资产价格的所有可能路径情形</a:t>
              </a:r>
            </a:p>
          </p:txBody>
        </p:sp>
        <p:sp>
          <p:nvSpPr>
            <p:cNvPr id="16" name="箭头: 五边形 15">
              <a:extLst>
                <a:ext uri="{FF2B5EF4-FFF2-40B4-BE49-F238E27FC236}">
                  <a16:creationId xmlns="" xmlns:a16="http://schemas.microsoft.com/office/drawing/2014/main" id="{C3C8C72F-7DA3-4569-B0F3-6D3E34CED9FB}"/>
                </a:ext>
              </a:extLst>
            </p:cNvPr>
            <p:cNvSpPr/>
            <p:nvPr/>
          </p:nvSpPr>
          <p:spPr>
            <a:xfrm>
              <a:off x="7681732" y="3033331"/>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800" dirty="0">
                  <a:solidFill>
                    <a:schemeClr val="tx1"/>
                  </a:solidFill>
                  <a:effectLst/>
                  <a:latin typeface="+mj-ea"/>
                  <a:ea typeface="+mj-ea"/>
                  <a:cs typeface="Times New Roman" panose="02020603050405020304" pitchFamily="18" charset="0"/>
                </a:rPr>
                <a:t>构建资产组合收益率分布</a:t>
              </a:r>
              <a:endParaRPr lang="zh-CN" altLang="en-US" dirty="0">
                <a:solidFill>
                  <a:schemeClr val="tx1"/>
                </a:solidFill>
                <a:latin typeface="+mj-ea"/>
                <a:ea typeface="+mj-ea"/>
              </a:endParaRPr>
            </a:p>
          </p:txBody>
        </p:sp>
      </p:grpSp>
      <p:sp>
        <p:nvSpPr>
          <p:cNvPr id="2" name="文本框 1">
            <a:extLst>
              <a:ext uri="{FF2B5EF4-FFF2-40B4-BE49-F238E27FC236}">
                <a16:creationId xmlns="" xmlns:a16="http://schemas.microsoft.com/office/drawing/2014/main" id="{4AD7E5AE-04CB-4075-A210-E32C0F8B4B7B}"/>
              </a:ext>
            </a:extLst>
          </p:cNvPr>
          <p:cNvSpPr txBox="1"/>
          <p:nvPr/>
        </p:nvSpPr>
        <p:spPr>
          <a:xfrm>
            <a:off x="663079" y="4725144"/>
            <a:ext cx="11809312" cy="1684244"/>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蒙特卡洛模拟法的优缺点：</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优点：适用性更强。</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缺点：设定的分布若符合现实，同样会导致风险计算结果出现偏差，计算量大等。</a:t>
            </a:r>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197537356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p:txBody>
      </p:sp>
      <p:grpSp>
        <p:nvGrpSpPr>
          <p:cNvPr id="7" name="组合 6">
            <a:extLst>
              <a:ext uri="{FF2B5EF4-FFF2-40B4-BE49-F238E27FC236}">
                <a16:creationId xmlns="" xmlns:a16="http://schemas.microsoft.com/office/drawing/2014/main" id="{198CCE2E-FC92-4CB2-B1C5-72FD3D6B1341}"/>
              </a:ext>
            </a:extLst>
          </p:cNvPr>
          <p:cNvGrpSpPr/>
          <p:nvPr/>
        </p:nvGrpSpPr>
        <p:grpSpPr>
          <a:xfrm>
            <a:off x="3539382" y="1605774"/>
            <a:ext cx="5108475" cy="3646453"/>
            <a:chOff x="2132992" y="1582747"/>
            <a:chExt cx="5108475" cy="3646453"/>
          </a:xfrm>
        </p:grpSpPr>
        <p:graphicFrame>
          <p:nvGraphicFramePr>
            <p:cNvPr id="5" name="对象 4">
              <a:extLst>
                <a:ext uri="{FF2B5EF4-FFF2-40B4-BE49-F238E27FC236}">
                  <a16:creationId xmlns="" xmlns:a16="http://schemas.microsoft.com/office/drawing/2014/main" id="{68446FBB-1A00-4D97-A88F-CD9E2F7DDBD9}"/>
                </a:ext>
              </a:extLst>
            </p:cNvPr>
            <p:cNvGraphicFramePr>
              <a:graphicFrameLocks noChangeAspect="1"/>
            </p:cNvGraphicFramePr>
            <p:nvPr>
              <p:extLst>
                <p:ext uri="{D42A27DB-BD31-4B8C-83A1-F6EECF244321}">
                  <p14:modId xmlns:p14="http://schemas.microsoft.com/office/powerpoint/2010/main" val="3685015874"/>
                </p:ext>
              </p:extLst>
            </p:nvPr>
          </p:nvGraphicFramePr>
          <p:xfrm>
            <a:off x="2132992" y="3115111"/>
            <a:ext cx="2658757" cy="576064"/>
          </p:xfrm>
          <a:graphic>
            <a:graphicData uri="http://schemas.openxmlformats.org/presentationml/2006/ole">
              <mc:AlternateContent xmlns:mc="http://schemas.openxmlformats.org/markup-compatibility/2006">
                <mc:Choice xmlns:v="urn:schemas-microsoft-com:vml" Requires="v">
                  <p:oleObj spid="_x0000_s55448" name="Equation" r:id="rId3" imgW="1142855" imgH="247654" progId="Equation.DSMT4">
                    <p:embed/>
                  </p:oleObj>
                </mc:Choice>
                <mc:Fallback>
                  <p:oleObj name="Equation" r:id="rId3" imgW="1142855" imgH="247654" progId="Equation.DSMT4">
                    <p:embed/>
                    <p:pic>
                      <p:nvPicPr>
                        <p:cNvPr id="0" name=""/>
                        <p:cNvPicPr/>
                        <p:nvPr/>
                      </p:nvPicPr>
                      <p:blipFill>
                        <a:blip r:embed="rId4"/>
                        <a:stretch>
                          <a:fillRect/>
                        </a:stretch>
                      </p:blipFill>
                      <p:spPr>
                        <a:xfrm>
                          <a:off x="2132992" y="3115111"/>
                          <a:ext cx="2658757" cy="576064"/>
                        </a:xfrm>
                        <a:prstGeom prst="rect">
                          <a:avLst/>
                        </a:prstGeom>
                      </p:spPr>
                    </p:pic>
                  </p:oleObj>
                </mc:Fallback>
              </mc:AlternateContent>
            </a:graphicData>
          </a:graphic>
        </p:graphicFrame>
        <p:grpSp>
          <p:nvGrpSpPr>
            <p:cNvPr id="4" name="组合 3">
              <a:extLst>
                <a:ext uri="{FF2B5EF4-FFF2-40B4-BE49-F238E27FC236}">
                  <a16:creationId xmlns="" xmlns:a16="http://schemas.microsoft.com/office/drawing/2014/main" id="{25A68742-B8A2-41A2-93F8-E9EDD4435530}"/>
                </a:ext>
              </a:extLst>
            </p:cNvPr>
            <p:cNvGrpSpPr/>
            <p:nvPr/>
          </p:nvGrpSpPr>
          <p:grpSpPr>
            <a:xfrm>
              <a:off x="4764239" y="1582747"/>
              <a:ext cx="2477228" cy="3646453"/>
              <a:chOff x="3714545" y="1587031"/>
              <a:chExt cx="2044394" cy="3307234"/>
            </a:xfrm>
          </p:grpSpPr>
          <p:sp>
            <p:nvSpPr>
              <p:cNvPr id="2" name="左大括号 1">
                <a:extLst>
                  <a:ext uri="{FF2B5EF4-FFF2-40B4-BE49-F238E27FC236}">
                    <a16:creationId xmlns="" xmlns:a16="http://schemas.microsoft.com/office/drawing/2014/main" id="{FD69FF74-22BB-458C-9223-D998D0571158}"/>
                  </a:ext>
                </a:extLst>
              </p:cNvPr>
              <p:cNvSpPr/>
              <p:nvPr/>
            </p:nvSpPr>
            <p:spPr>
              <a:xfrm>
                <a:off x="3714545" y="1905933"/>
                <a:ext cx="365579" cy="2664296"/>
              </a:xfrm>
              <a:prstGeom prst="lef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圆角 2">
                <a:extLst>
                  <a:ext uri="{FF2B5EF4-FFF2-40B4-BE49-F238E27FC236}">
                    <a16:creationId xmlns="" xmlns:a16="http://schemas.microsoft.com/office/drawing/2014/main" id="{CE9A1B45-7485-4006-B2CC-F5BCE0D5B830}"/>
                  </a:ext>
                </a:extLst>
              </p:cNvPr>
              <p:cNvSpPr/>
              <p:nvPr/>
            </p:nvSpPr>
            <p:spPr>
              <a:xfrm>
                <a:off x="4086757" y="1587031"/>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时间展望期</a:t>
                </a:r>
                <a:r>
                  <a:rPr lang="en-US" altLang="zh-CN" dirty="0"/>
                  <a:t>T</a:t>
                </a:r>
                <a:endParaRPr lang="zh-CN" altLang="en-US" dirty="0"/>
              </a:p>
            </p:txBody>
          </p:sp>
          <p:sp>
            <p:nvSpPr>
              <p:cNvPr id="10" name="矩形: 圆角 9">
                <a:extLst>
                  <a:ext uri="{FF2B5EF4-FFF2-40B4-BE49-F238E27FC236}">
                    <a16:creationId xmlns="" xmlns:a16="http://schemas.microsoft.com/office/drawing/2014/main" id="{3966FE85-CF78-4C39-B4C3-A3A2F269B486}"/>
                  </a:ext>
                </a:extLst>
              </p:cNvPr>
              <p:cNvSpPr/>
              <p:nvPr/>
            </p:nvSpPr>
            <p:spPr>
              <a:xfrm>
                <a:off x="4089930" y="288563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自相关性</a:t>
                </a:r>
              </a:p>
            </p:txBody>
          </p:sp>
          <p:sp>
            <p:nvSpPr>
              <p:cNvPr id="11" name="矩形: 圆角 10">
                <a:extLst>
                  <a:ext uri="{FF2B5EF4-FFF2-40B4-BE49-F238E27FC236}">
                    <a16:creationId xmlns="" xmlns:a16="http://schemas.microsoft.com/office/drawing/2014/main" id="{A56FC5AC-6110-4EE0-BF79-4D26BC5303C7}"/>
                  </a:ext>
                </a:extLst>
              </p:cNvPr>
              <p:cNvSpPr/>
              <p:nvPr/>
            </p:nvSpPr>
            <p:spPr>
              <a:xfrm>
                <a:off x="4098531" y="424619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置信区间</a:t>
                </a:r>
              </a:p>
            </p:txBody>
          </p:sp>
        </p:grpSp>
      </p:grpSp>
    </p:spTree>
    <p:extLst>
      <p:ext uri="{BB962C8B-B14F-4D97-AF65-F5344CB8AC3E}">
        <p14:creationId xmlns:p14="http://schemas.microsoft.com/office/powerpoint/2010/main" val="394185558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时间展望期</a:t>
            </a:r>
            <a:r>
              <a:rPr lang="en-US" altLang="zh-CN" sz="2800" b="1" dirty="0">
                <a:latin typeface="Times New Roman" panose="02020503050405090304" pitchFamily="18" charset="0"/>
              </a:rPr>
              <a:t>T</a:t>
            </a:r>
          </a:p>
        </p:txBody>
      </p:sp>
      <p:grpSp>
        <p:nvGrpSpPr>
          <p:cNvPr id="9" name="组合 8">
            <a:extLst>
              <a:ext uri="{FF2B5EF4-FFF2-40B4-BE49-F238E27FC236}">
                <a16:creationId xmlns="" xmlns:a16="http://schemas.microsoft.com/office/drawing/2014/main" id="{B8F60F8C-DC94-4484-AEE2-470EB91C2BE4}"/>
              </a:ext>
            </a:extLst>
          </p:cNvPr>
          <p:cNvGrpSpPr/>
          <p:nvPr/>
        </p:nvGrpSpPr>
        <p:grpSpPr>
          <a:xfrm>
            <a:off x="2982168" y="2006917"/>
            <a:ext cx="6222903" cy="2844167"/>
            <a:chOff x="1845147" y="2556272"/>
            <a:chExt cx="5295016" cy="2492908"/>
          </a:xfrm>
        </p:grpSpPr>
        <p:sp>
          <p:nvSpPr>
            <p:cNvPr id="7" name="矩形: 圆角 6">
              <a:extLst>
                <a:ext uri="{FF2B5EF4-FFF2-40B4-BE49-F238E27FC236}">
                  <a16:creationId xmlns="" xmlns:a16="http://schemas.microsoft.com/office/drawing/2014/main" id="{28B9C17F-364E-406E-A2BE-816524F63E34}"/>
                </a:ext>
              </a:extLst>
            </p:cNvPr>
            <p:cNvSpPr/>
            <p:nvPr/>
          </p:nvSpPr>
          <p:spPr>
            <a:xfrm>
              <a:off x="1845147" y="2564904"/>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组合流动性高</a:t>
              </a:r>
            </a:p>
          </p:txBody>
        </p:sp>
        <p:sp>
          <p:nvSpPr>
            <p:cNvPr id="12" name="矩形: 圆角 11">
              <a:extLst>
                <a:ext uri="{FF2B5EF4-FFF2-40B4-BE49-F238E27FC236}">
                  <a16:creationId xmlns="" xmlns:a16="http://schemas.microsoft.com/office/drawing/2014/main" id="{A4FBBC98-C48A-4F3C-9450-949F969EA19E}"/>
                </a:ext>
              </a:extLst>
            </p:cNvPr>
            <p:cNvSpPr/>
            <p:nvPr/>
          </p:nvSpPr>
          <p:spPr>
            <a:xfrm>
              <a:off x="1879909"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组合流动性低</a:t>
              </a:r>
            </a:p>
          </p:txBody>
        </p:sp>
        <p:sp>
          <p:nvSpPr>
            <p:cNvPr id="13" name="矩形: 圆角 12">
              <a:extLst>
                <a:ext uri="{FF2B5EF4-FFF2-40B4-BE49-F238E27FC236}">
                  <a16:creationId xmlns="" xmlns:a16="http://schemas.microsoft.com/office/drawing/2014/main" id="{40FC868C-434B-4881-8897-B06E2936DC53}"/>
                </a:ext>
              </a:extLst>
            </p:cNvPr>
            <p:cNvSpPr/>
            <p:nvPr/>
          </p:nvSpPr>
          <p:spPr>
            <a:xfrm>
              <a:off x="4869483" y="2556272"/>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短</a:t>
              </a:r>
            </a:p>
          </p:txBody>
        </p:sp>
        <p:sp>
          <p:nvSpPr>
            <p:cNvPr id="14" name="矩形: 圆角 13">
              <a:extLst>
                <a:ext uri="{FF2B5EF4-FFF2-40B4-BE49-F238E27FC236}">
                  <a16:creationId xmlns="" xmlns:a16="http://schemas.microsoft.com/office/drawing/2014/main" id="{0FE08505-6352-4338-B9F3-94F1E1D12DE4}"/>
                </a:ext>
              </a:extLst>
            </p:cNvPr>
            <p:cNvSpPr/>
            <p:nvPr/>
          </p:nvSpPr>
          <p:spPr>
            <a:xfrm>
              <a:off x="4907915"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长</a:t>
              </a:r>
            </a:p>
          </p:txBody>
        </p:sp>
        <p:sp>
          <p:nvSpPr>
            <p:cNvPr id="8" name="箭头: 右 7">
              <a:extLst>
                <a:ext uri="{FF2B5EF4-FFF2-40B4-BE49-F238E27FC236}">
                  <a16:creationId xmlns="" xmlns:a16="http://schemas.microsoft.com/office/drawing/2014/main" id="{DA46E582-DC00-48C6-8576-9659977D6D9F}"/>
                </a:ext>
              </a:extLst>
            </p:cNvPr>
            <p:cNvSpPr/>
            <p:nvPr/>
          </p:nvSpPr>
          <p:spPr>
            <a:xfrm>
              <a:off x="4072539" y="3060328"/>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5" name="箭头: 右 14">
              <a:extLst>
                <a:ext uri="{FF2B5EF4-FFF2-40B4-BE49-F238E27FC236}">
                  <a16:creationId xmlns="" xmlns:a16="http://schemas.microsoft.com/office/drawing/2014/main" id="{1E02B7ED-E23A-47D1-9984-D69D8FAAF4A6}"/>
                </a:ext>
              </a:extLst>
            </p:cNvPr>
            <p:cNvSpPr/>
            <p:nvPr/>
          </p:nvSpPr>
          <p:spPr>
            <a:xfrm>
              <a:off x="4110971" y="4545124"/>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grpSp>
      <p:graphicFrame>
        <p:nvGraphicFramePr>
          <p:cNvPr id="16" name="对象 15">
            <a:extLst>
              <a:ext uri="{FF2B5EF4-FFF2-40B4-BE49-F238E27FC236}">
                <a16:creationId xmlns="" xmlns:a16="http://schemas.microsoft.com/office/drawing/2014/main" id="{EDF09194-538C-4AFC-AB8B-8590BEB8594A}"/>
              </a:ext>
            </a:extLst>
          </p:cNvPr>
          <p:cNvGraphicFramePr>
            <a:graphicFrameLocks noChangeAspect="1"/>
          </p:cNvGraphicFramePr>
          <p:nvPr>
            <p:extLst>
              <p:ext uri="{D42A27DB-BD31-4B8C-83A1-F6EECF244321}">
                <p14:modId xmlns:p14="http://schemas.microsoft.com/office/powerpoint/2010/main" val="856054138"/>
              </p:ext>
            </p:extLst>
          </p:nvPr>
        </p:nvGraphicFramePr>
        <p:xfrm>
          <a:off x="6145162" y="5454095"/>
          <a:ext cx="5431733" cy="608729"/>
        </p:xfrm>
        <a:graphic>
          <a:graphicData uri="http://schemas.openxmlformats.org/presentationml/2006/ole">
            <mc:AlternateContent xmlns:mc="http://schemas.openxmlformats.org/markup-compatibility/2006">
              <mc:Choice xmlns:v="urn:schemas-microsoft-com:vml" Requires="v">
                <p:oleObj spid="_x0000_s83005" name="Equation" r:id="rId3" imgW="2209399" imgH="247654" progId="Equation.DSMT4">
                  <p:embed/>
                </p:oleObj>
              </mc:Choice>
              <mc:Fallback>
                <p:oleObj name="Equation" r:id="rId3" imgW="2209399" imgH="247654" progId="Equation.DSMT4">
                  <p:embed/>
                  <p:pic>
                    <p:nvPicPr>
                      <p:cNvPr id="0" name=""/>
                      <p:cNvPicPr/>
                      <p:nvPr/>
                    </p:nvPicPr>
                    <p:blipFill>
                      <a:blip r:embed="rId4"/>
                      <a:stretch>
                        <a:fillRect/>
                      </a:stretch>
                    </p:blipFill>
                    <p:spPr>
                      <a:xfrm>
                        <a:off x="6145162" y="5454095"/>
                        <a:ext cx="5431733" cy="608729"/>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192D1550-9B58-4204-99F7-9F78131107ED}"/>
              </a:ext>
            </a:extLst>
          </p:cNvPr>
          <p:cNvSpPr txBox="1"/>
          <p:nvPr/>
        </p:nvSpPr>
        <p:spPr>
          <a:xfrm>
            <a:off x="188963" y="5445224"/>
            <a:ext cx="5904656" cy="646331"/>
          </a:xfrm>
          <a:prstGeom prst="rect">
            <a:avLst/>
          </a:prstGeom>
          <a:noFill/>
        </p:spPr>
        <p:txBody>
          <a:bodyPr wrap="square" rtlCol="0">
            <a:spAutoFit/>
          </a:bodyPr>
          <a:lstStyle/>
          <a:p>
            <a:r>
              <a:rPr lang="zh-CN" altLang="en-US" dirty="0">
                <a:latin typeface="Times New Roman" panose="02020603050405020304" pitchFamily="18" charset="0"/>
              </a:rPr>
              <a:t>交易组合每天价值变化相互独立，且服从期望值为零的正态分布时，不同展望期的</a:t>
            </a:r>
            <a:r>
              <a:rPr lang="en-US" altLang="zh-CN" dirty="0" err="1">
                <a:latin typeface="Times New Roman" panose="02020603050405020304" pitchFamily="18" charset="0"/>
              </a:rPr>
              <a:t>VaR</a:t>
            </a:r>
            <a:r>
              <a:rPr lang="zh-CN" altLang="en-US" dirty="0">
                <a:latin typeface="Times New Roman" panose="02020603050405020304" pitchFamily="18" charset="0"/>
              </a:rPr>
              <a:t>值具有如右式所示的关系：</a:t>
            </a:r>
          </a:p>
        </p:txBody>
      </p:sp>
    </p:spTree>
    <p:extLst>
      <p:ext uri="{BB962C8B-B14F-4D97-AF65-F5344CB8AC3E}">
        <p14:creationId xmlns:p14="http://schemas.microsoft.com/office/powerpoint/2010/main" val="747957097"/>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 xmlns:a16="http://schemas.microsoft.com/office/drawing/2014/main" id="{192D1550-9B58-4204-99F7-9F78131107ED}"/>
                  </a:ext>
                </a:extLst>
              </p:cNvPr>
              <p:cNvSpPr txBox="1"/>
              <p:nvPr/>
            </p:nvSpPr>
            <p:spPr>
              <a:xfrm>
                <a:off x="657795" y="1782554"/>
                <a:ext cx="11268471" cy="3361882"/>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实际的投资环境十分复杂，因此，投资组合每天的价值变化之间并不总是独立的，定义</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为投资组合在第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天的价值变化，为了简化，假设投资组合每天的价值变化呈一阶自相关关系，并假定</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Sub>
                  </m:oMath>
                </a14:m>
                <a:r>
                  <a:rPr lang="zh-CN" altLang="en-US" sz="2400" dirty="0">
                    <a:latin typeface="Times New Roman" panose="02020603050405020304" pitchFamily="18" charset="0"/>
                  </a:rPr>
                  <a:t>该相关系数为</a:t>
                </a:r>
                <a14:m>
                  <m:oMath xmlns:m="http://schemas.openxmlformats.org/officeDocument/2006/math">
                    <m:r>
                      <a:rPr lang="zh-CN" altLang="en-US" sz="2400" i="1" dirty="0" smtClean="0">
                        <a:latin typeface="Cambria Math" panose="02040503050406030204" pitchFamily="18" charset="0"/>
                      </a:rPr>
                      <m:t>𝜌</m:t>
                    </m:r>
                  </m:oMath>
                </a14:m>
                <a:r>
                  <a:rPr lang="zh-CN" altLang="en-US" sz="2400" dirty="0">
                    <a:latin typeface="Times New Roman" panose="02020603050405020304" pitchFamily="18" charset="0"/>
                  </a:rPr>
                  <a:t>，可得到</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的方差为：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的相关系数为</a:t>
                </a:r>
                <a14:m>
                  <m:oMath xmlns:m="http://schemas.openxmlformats.org/officeDocument/2006/math">
                    <m:sSup>
                      <m:sSupPr>
                        <m:ctrlPr>
                          <a:rPr lang="en-US" altLang="zh-CN" sz="2400" i="1" dirty="0" smtClean="0">
                            <a:latin typeface="Cambria Math"/>
                          </a:rPr>
                        </m:ctrlPr>
                      </m:sSupPr>
                      <m:e>
                        <m:r>
                          <a:rPr lang="zh-CN" altLang="en-US" sz="2400" i="1" dirty="0">
                            <a:latin typeface="Cambria Math" panose="02040503050406030204" pitchFamily="18" charset="0"/>
                          </a:rPr>
                          <m:t>𝜌</m:t>
                        </m:r>
                      </m:e>
                      <m:sup>
                        <m:r>
                          <a:rPr lang="en-US" altLang="zh-CN" sz="2400" b="0" i="1" dirty="0" smtClean="0">
                            <a:latin typeface="Cambria Math" panose="02040503050406030204" pitchFamily="18" charset="0"/>
                          </a:rPr>
                          <m:t>𝑗</m:t>
                        </m:r>
                      </m:sup>
                    </m:sSup>
                  </m:oMath>
                </a14:m>
                <a:r>
                  <a:rPr lang="zh-CN" altLang="en-US" sz="2400" dirty="0">
                    <a:latin typeface="Times New Roman" panose="02020603050405020304" pitchFamily="18" charset="0"/>
                  </a:rPr>
                  <a:t>，则可以计算投资组合在</a:t>
                </a:r>
                <a:r>
                  <a:rPr lang="en-US" altLang="zh-CN" sz="2400" dirty="0">
                    <a:latin typeface="Times New Roman" panose="02020603050405020304" pitchFamily="18" charset="0"/>
                  </a:rPr>
                  <a:t>T</a:t>
                </a:r>
                <a:r>
                  <a:rPr lang="zh-CN" altLang="en-US" sz="2400" dirty="0">
                    <a:latin typeface="Times New Roman" panose="02020603050405020304" pitchFamily="18" charset="0"/>
                  </a:rPr>
                  <a:t>时期内的方差为：</a:t>
                </a:r>
              </a:p>
            </p:txBody>
          </p:sp>
        </mc:Choice>
        <mc:Fallback xmlns="">
          <p:sp>
            <p:nvSpPr>
              <p:cNvPr id="17" name="文本框 16">
                <a:extLst>
                  <a:ext uri="{FF2B5EF4-FFF2-40B4-BE49-F238E27FC236}">
                    <a16:creationId xmlns:a16="http://schemas.microsoft.com/office/drawing/2014/main" id="{192D1550-9B58-4204-99F7-9F78131107ED}"/>
                  </a:ext>
                </a:extLst>
              </p:cNvPr>
              <p:cNvSpPr txBox="1">
                <a:spLocks noRot="1" noChangeAspect="1" noMove="1" noResize="1" noEditPoints="1" noAdjustHandles="1" noChangeArrowheads="1" noChangeShapeType="1" noTextEdit="1"/>
              </p:cNvSpPr>
              <p:nvPr/>
            </p:nvSpPr>
            <p:spPr>
              <a:xfrm>
                <a:off x="657795" y="1782554"/>
                <a:ext cx="11268471" cy="3361882"/>
              </a:xfrm>
              <a:prstGeom prst="rect">
                <a:avLst/>
              </a:prstGeom>
              <a:blipFill>
                <a:blip r:embed="rId3"/>
                <a:stretch>
                  <a:fillRect l="-866" b="-3261"/>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3B8FFDB0-D545-4CE0-A290-C7A623E60BDA}"/>
              </a:ext>
            </a:extLst>
          </p:cNvPr>
          <p:cNvGraphicFramePr>
            <a:graphicFrameLocks noChangeAspect="1"/>
          </p:cNvGraphicFramePr>
          <p:nvPr>
            <p:extLst>
              <p:ext uri="{D42A27DB-BD31-4B8C-83A1-F6EECF244321}">
                <p14:modId xmlns:p14="http://schemas.microsoft.com/office/powerpoint/2010/main" val="406080878"/>
              </p:ext>
            </p:extLst>
          </p:nvPr>
        </p:nvGraphicFramePr>
        <p:xfrm>
          <a:off x="3645347" y="3861048"/>
          <a:ext cx="4389941" cy="560418"/>
        </p:xfrm>
        <a:graphic>
          <a:graphicData uri="http://schemas.openxmlformats.org/presentationml/2006/ole">
            <mc:AlternateContent xmlns:mc="http://schemas.openxmlformats.org/markup-compatibility/2006">
              <mc:Choice xmlns:v="urn:schemas-microsoft-com:vml" Requires="v">
                <p:oleObj spid="_x0000_s84081" name="Equation" r:id="rId4" imgW="1790413" imgH="228576" progId="Equation.DSMT4">
                  <p:embed/>
                </p:oleObj>
              </mc:Choice>
              <mc:Fallback>
                <p:oleObj name="Equation" r:id="rId4" imgW="1790413" imgH="228576" progId="Equation.DSMT4">
                  <p:embed/>
                  <p:pic>
                    <p:nvPicPr>
                      <p:cNvPr id="0" name=""/>
                      <p:cNvPicPr/>
                      <p:nvPr/>
                    </p:nvPicPr>
                    <p:blipFill>
                      <a:blip r:embed="rId5"/>
                      <a:stretch>
                        <a:fillRect/>
                      </a:stretch>
                    </p:blipFill>
                    <p:spPr>
                      <a:xfrm>
                        <a:off x="3645347" y="3861048"/>
                        <a:ext cx="4389941" cy="560418"/>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7A530E29-0C9B-4AB7-8C1B-058C038F597B}"/>
              </a:ext>
            </a:extLst>
          </p:cNvPr>
          <p:cNvGraphicFramePr>
            <a:graphicFrameLocks noChangeAspect="1"/>
          </p:cNvGraphicFramePr>
          <p:nvPr>
            <p:extLst>
              <p:ext uri="{D42A27DB-BD31-4B8C-83A1-F6EECF244321}">
                <p14:modId xmlns:p14="http://schemas.microsoft.com/office/powerpoint/2010/main" val="1005326200"/>
              </p:ext>
            </p:extLst>
          </p:nvPr>
        </p:nvGraphicFramePr>
        <p:xfrm>
          <a:off x="3803316" y="5229200"/>
          <a:ext cx="4166177" cy="1080120"/>
        </p:xfrm>
        <a:graphic>
          <a:graphicData uri="http://schemas.openxmlformats.org/presentationml/2006/ole">
            <mc:AlternateContent xmlns:mc="http://schemas.openxmlformats.org/markup-compatibility/2006">
              <mc:Choice xmlns:v="urn:schemas-microsoft-com:vml" Requires="v">
                <p:oleObj spid="_x0000_s84082" name="Equation" r:id="rId6" imgW="2828521" imgH="733242" progId="Equation.DSMT4">
                  <p:embed/>
                </p:oleObj>
              </mc:Choice>
              <mc:Fallback>
                <p:oleObj name="Equation" r:id="rId6" imgW="2828521" imgH="733242" progId="Equation.DSMT4">
                  <p:embed/>
                  <p:pic>
                    <p:nvPicPr>
                      <p:cNvPr id="0" name=""/>
                      <p:cNvPicPr/>
                      <p:nvPr/>
                    </p:nvPicPr>
                    <p:blipFill>
                      <a:blip r:embed="rId7"/>
                      <a:stretch>
                        <a:fillRect/>
                      </a:stretch>
                    </p:blipFill>
                    <p:spPr>
                      <a:xfrm>
                        <a:off x="3803316" y="5229200"/>
                        <a:ext cx="4166177" cy="1080120"/>
                      </a:xfrm>
                      <a:prstGeom prst="rect">
                        <a:avLst/>
                      </a:prstGeom>
                    </p:spPr>
                  </p:pic>
                </p:oleObj>
              </mc:Fallback>
            </mc:AlternateContent>
          </a:graphicData>
        </a:graphic>
      </p:graphicFrame>
    </p:spTree>
    <p:extLst>
      <p:ext uri="{BB962C8B-B14F-4D97-AF65-F5344CB8AC3E}">
        <p14:creationId xmlns:p14="http://schemas.microsoft.com/office/powerpoint/2010/main" val="30530635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前言</a:t>
            </a:r>
          </a:p>
        </p:txBody>
      </p:sp>
      <p:sp>
        <p:nvSpPr>
          <p:cNvPr id="7" name="文本框 6">
            <a:extLst>
              <a:ext uri="{FF2B5EF4-FFF2-40B4-BE49-F238E27FC236}">
                <a16:creationId xmlns="" xmlns:a16="http://schemas.microsoft.com/office/drawing/2014/main" id="{0D76E1B6-4B3B-40DC-B5A6-F97A268A1910}"/>
              </a:ext>
            </a:extLst>
          </p:cNvPr>
          <p:cNvSpPr txBox="1"/>
          <p:nvPr/>
        </p:nvSpPr>
        <p:spPr>
          <a:xfrm>
            <a:off x="404987" y="908720"/>
            <a:ext cx="6984776" cy="5025735"/>
          </a:xfrm>
          <a:prstGeom prst="rect">
            <a:avLst/>
          </a:prstGeom>
          <a:noFill/>
        </p:spPr>
        <p:txBody>
          <a:bodyPr wrap="square">
            <a:spAutoFit/>
          </a:bodyPr>
          <a:lstStyle/>
          <a:p>
            <a:pPr>
              <a:lnSpc>
                <a:spcPct val="150000"/>
              </a:lnSpc>
            </a:pPr>
            <a:r>
              <a:rPr lang="zh-CN" altLang="en-US" dirty="0">
                <a:latin typeface="Times New Roman" panose="02020603050405020304" pitchFamily="18" charset="0"/>
              </a:rPr>
              <a:t>交易员通常关注的是交易组合的风险敞口，但金融机构的交易组合往往取决于成千上万个市场变量，因此，交易员每天的分析可能会包括大量计算，虽然这些风险度量对交易员十分重要，</a:t>
            </a:r>
            <a:r>
              <a:rPr lang="zh-CN" altLang="en-US" b="1" dirty="0">
                <a:latin typeface="Times New Roman" panose="02020603050405020304" pitchFamily="18" charset="0"/>
              </a:rPr>
              <a:t>但并不能为金融机构的高管以及金融机构的监管人员提供一个关于整体风险的完整图像。</a:t>
            </a:r>
            <a:endParaRPr lang="en-US" altLang="zh-CN" b="1" dirty="0">
              <a:latin typeface="Times New Roman" panose="02020603050405020304" pitchFamily="18" charset="0"/>
            </a:endParaRPr>
          </a:p>
          <a:p>
            <a:pPr>
              <a:lnSpc>
                <a:spcPct val="150000"/>
              </a:lnSpc>
            </a:pPr>
            <a:r>
              <a:rPr lang="zh-CN" altLang="en-US" dirty="0">
                <a:latin typeface="Times New Roman" panose="02020603050405020304" pitchFamily="18" charset="0"/>
              </a:rPr>
              <a:t>这样的背景之下，</a:t>
            </a:r>
            <a:r>
              <a:rPr lang="en-US" altLang="zh-CN" dirty="0">
                <a:latin typeface="Times New Roman" panose="02020603050405020304" pitchFamily="18" charset="0"/>
              </a:rPr>
              <a:t>JP Morgan</a:t>
            </a:r>
            <a:r>
              <a:rPr lang="zh-CN" altLang="en-US" dirty="0">
                <a:latin typeface="Times New Roman" panose="02020603050405020304" pitchFamily="18" charset="0"/>
              </a:rPr>
              <a:t>在</a:t>
            </a:r>
            <a:r>
              <a:rPr lang="en-US" altLang="zh-CN" dirty="0">
                <a:latin typeface="Times New Roman" panose="02020603050405020304" pitchFamily="18" charset="0"/>
              </a:rPr>
              <a:t>1994</a:t>
            </a:r>
            <a:r>
              <a:rPr lang="zh-CN" altLang="en-US" dirty="0">
                <a:latin typeface="Times New Roman" panose="02020603050405020304" pitchFamily="18" charset="0"/>
              </a:rPr>
              <a:t>年开发出世界上第一个</a:t>
            </a:r>
            <a:r>
              <a:rPr lang="en-US" altLang="zh-CN" dirty="0" err="1">
                <a:latin typeface="Times New Roman" panose="02020603050405020304" pitchFamily="18" charset="0"/>
              </a:rPr>
              <a:t>VaR</a:t>
            </a:r>
            <a:r>
              <a:rPr lang="zh-CN" altLang="en-US" dirty="0">
                <a:latin typeface="Times New Roman" panose="02020603050405020304" pitchFamily="18" charset="0"/>
              </a:rPr>
              <a:t>（</a:t>
            </a:r>
            <a:r>
              <a:rPr lang="en-US" altLang="zh-CN" dirty="0">
                <a:latin typeface="Times New Roman" panose="02020603050405020304" pitchFamily="18" charset="0"/>
              </a:rPr>
              <a:t>Value at Risk</a:t>
            </a:r>
            <a:r>
              <a:rPr lang="zh-CN" altLang="en-US" dirty="0">
                <a:latin typeface="Times New Roman" panose="02020603050405020304" pitchFamily="18" charset="0"/>
              </a:rPr>
              <a:t>）模型，用于测量不同交易组合的整体风险。</a:t>
            </a:r>
            <a:endParaRPr lang="en-US" altLang="zh-CN" dirty="0">
              <a:latin typeface="Times New Roman" panose="02020603050405020304" pitchFamily="18" charset="0"/>
            </a:endParaRPr>
          </a:p>
          <a:p>
            <a:pPr>
              <a:lnSpc>
                <a:spcPct val="150000"/>
              </a:lnSpc>
            </a:pPr>
            <a:r>
              <a:rPr lang="zh-CN" altLang="en-US" b="1" dirty="0">
                <a:solidFill>
                  <a:srgbClr val="FF0000"/>
                </a:solidFill>
                <a:latin typeface="Times New Roman" panose="02020603050405020304" pitchFamily="18" charset="0"/>
              </a:rPr>
              <a:t>在</a:t>
            </a:r>
            <a:r>
              <a:rPr lang="en-US" altLang="zh-CN" b="1" dirty="0">
                <a:solidFill>
                  <a:srgbClr val="FF0000"/>
                </a:solidFill>
                <a:latin typeface="Times New Roman" panose="02020603050405020304" pitchFamily="18" charset="0"/>
              </a:rPr>
              <a:t>1995</a:t>
            </a:r>
            <a:r>
              <a:rPr lang="zh-CN" altLang="en-US" b="1" dirty="0">
                <a:solidFill>
                  <a:srgbClr val="FF0000"/>
                </a:solidFill>
                <a:latin typeface="Times New Roman" panose="02020603050405020304" pitchFamily="18" charset="0"/>
              </a:rPr>
              <a:t>年巴塞尔银行监管委员会将</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纳入商业银行的资本充足性要求之后，</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开始逐渐成为新的衡量金融风险的标准。</a:t>
            </a:r>
            <a:endParaRPr lang="en-US" altLang="zh-CN" b="1" dirty="0">
              <a:solidFill>
                <a:srgbClr val="FF0000"/>
              </a:solidFill>
              <a:latin typeface="Times New Roman" panose="02020603050405020304" pitchFamily="18" charset="0"/>
            </a:endParaRPr>
          </a:p>
          <a:p>
            <a:pPr>
              <a:lnSpc>
                <a:spcPct val="150000"/>
              </a:lnSpc>
            </a:pPr>
            <a:r>
              <a:rPr lang="zh-CN" altLang="en-US" dirty="0">
                <a:latin typeface="Times New Roman" panose="02020603050405020304" pitchFamily="18" charset="0"/>
              </a:rPr>
              <a:t>本章将首先对</a:t>
            </a:r>
            <a:r>
              <a:rPr lang="en-US" altLang="zh-CN" dirty="0" err="1">
                <a:latin typeface="Times New Roman" panose="02020603050405020304" pitchFamily="18" charset="0"/>
              </a:rPr>
              <a:t>VaR</a:t>
            </a:r>
            <a:r>
              <a:rPr lang="zh-CN" altLang="en-US" dirty="0">
                <a:latin typeface="Times New Roman" panose="02020603050405020304" pitchFamily="18" charset="0"/>
              </a:rPr>
              <a:t>的定义计算以及优缺点进行介绍，随后过渡到另一个同样衡量交易组合整体风险的重要指标</a:t>
            </a:r>
            <a:r>
              <a:rPr lang="en-US" altLang="zh-CN" dirty="0">
                <a:latin typeface="Times New Roman" panose="02020603050405020304" pitchFamily="18" charset="0"/>
              </a:rPr>
              <a:t>——</a:t>
            </a:r>
            <a:r>
              <a:rPr lang="zh-CN" altLang="en-US" dirty="0">
                <a:latin typeface="Times New Roman" panose="02020603050405020304" pitchFamily="18" charset="0"/>
              </a:rPr>
              <a:t>预期亏损（</a:t>
            </a:r>
            <a:r>
              <a:rPr lang="en-US" altLang="zh-CN" dirty="0">
                <a:latin typeface="Times New Roman" panose="02020603050405020304" pitchFamily="18" charset="0"/>
              </a:rPr>
              <a:t>Expected Shortfall</a:t>
            </a:r>
            <a:r>
              <a:rPr lang="zh-CN" altLang="en-US" dirty="0">
                <a:latin typeface="Times New Roman" panose="02020603050405020304" pitchFamily="18" charset="0"/>
              </a:rPr>
              <a:t>，</a:t>
            </a:r>
            <a:r>
              <a:rPr lang="en-US" altLang="zh-CN" dirty="0">
                <a:latin typeface="Times New Roman" panose="02020603050405020304" pitchFamily="18" charset="0"/>
              </a:rPr>
              <a:t>ES</a:t>
            </a:r>
            <a:r>
              <a:rPr lang="zh-CN" altLang="en-US" dirty="0">
                <a:latin typeface="Times New Roman" panose="02020603050405020304" pitchFamily="18" charset="0"/>
              </a:rPr>
              <a:t>），该指标具有比</a:t>
            </a:r>
            <a:r>
              <a:rPr lang="en-US" altLang="zh-CN" dirty="0" err="1">
                <a:latin typeface="Times New Roman" panose="02020603050405020304" pitchFamily="18" charset="0"/>
              </a:rPr>
              <a:t>VaR</a:t>
            </a:r>
            <a:r>
              <a:rPr lang="zh-CN" altLang="en-US" dirty="0">
                <a:latin typeface="Times New Roman" panose="02020603050405020304" pitchFamily="18" charset="0"/>
              </a:rPr>
              <a:t>更优秀的特质。</a:t>
            </a:r>
          </a:p>
        </p:txBody>
      </p:sp>
      <p:pic>
        <p:nvPicPr>
          <p:cNvPr id="79874" name="Picture 2" descr="查看源图像">
            <a:extLst>
              <a:ext uri="{FF2B5EF4-FFF2-40B4-BE49-F238E27FC236}">
                <a16:creationId xmlns="" xmlns:a16="http://schemas.microsoft.com/office/drawing/2014/main" id="{7C506E55-C587-4E12-9573-C2F131A28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691" y="890463"/>
            <a:ext cx="4590959" cy="24482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9876" name="Picture 4" descr="巴塞尔协议 的图像结果">
            <a:extLst>
              <a:ext uri="{FF2B5EF4-FFF2-40B4-BE49-F238E27FC236}">
                <a16:creationId xmlns="" xmlns:a16="http://schemas.microsoft.com/office/drawing/2014/main" id="{5181246E-CB63-4DC6-9867-E21F8F7F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11" y="3409383"/>
            <a:ext cx="3631505" cy="28669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6076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 xmlns:a16="http://schemas.microsoft.com/office/drawing/2014/main" val="3341465422"/>
                        </a:ext>
                      </a:extLst>
                    </a:gridCol>
                    <a:gridCol w="1166495">
                      <a:extLst>
                        <a:ext uri="{9D8B030D-6E8A-4147-A177-3AD203B41FA5}">
                          <a16:colId xmlns="" xmlns:a16="http://schemas.microsoft.com/office/drawing/2014/main" val="191022973"/>
                        </a:ext>
                      </a:extLst>
                    </a:gridCol>
                    <a:gridCol w="1297012">
                      <a:extLst>
                        <a:ext uri="{9D8B030D-6E8A-4147-A177-3AD203B41FA5}">
                          <a16:colId xmlns="" xmlns:a16="http://schemas.microsoft.com/office/drawing/2014/main" val="2156867833"/>
                        </a:ext>
                      </a:extLst>
                    </a:gridCol>
                    <a:gridCol w="1297012">
                      <a:extLst>
                        <a:ext uri="{9D8B030D-6E8A-4147-A177-3AD203B41FA5}">
                          <a16:colId xmlns="" xmlns:a16="http://schemas.microsoft.com/office/drawing/2014/main" val="2809844184"/>
                        </a:ext>
                      </a:extLst>
                    </a:gridCol>
                    <a:gridCol w="1398978">
                      <a:extLst>
                        <a:ext uri="{9D8B030D-6E8A-4147-A177-3AD203B41FA5}">
                          <a16:colId xmlns="" xmlns:a16="http://schemas.microsoft.com/office/drawing/2014/main" val="2596322539"/>
                        </a:ext>
                      </a:extLst>
                    </a:gridCol>
                    <a:gridCol w="1398978">
                      <a:extLst>
                        <a:ext uri="{9D8B030D-6E8A-4147-A177-3AD203B41FA5}">
                          <a16:colId xmlns="" xmlns:a16="http://schemas.microsoft.com/office/drawing/2014/main" val="1308514464"/>
                        </a:ext>
                      </a:extLst>
                    </a:gridCol>
                    <a:gridCol w="1635540">
                      <a:extLst>
                        <a:ext uri="{9D8B030D-6E8A-4147-A177-3AD203B41FA5}">
                          <a16:colId xmlns=""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921550435"/>
                      </a:ext>
                    </a:extLst>
                  </a:tr>
                  <a:tr h="574888">
                    <a:tc>
                      <a:txBody>
                        <a:bodyPr/>
                        <a:lstStyle/>
                        <a:p>
                          <a:pPr algn="ctr">
                            <a:lnSpc>
                              <a:spcPct val="150000"/>
                            </a:lnSpc>
                          </a:pPr>
                          <a14:m>
                            <m:oMath xmlns:m="http://schemas.openxmlformats.org/officeDocument/2006/math">
                              <m:r>
                                <a:rPr lang="en-US"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73571583"/>
                      </a:ext>
                    </a:extLst>
                  </a:tr>
                  <a:tr h="586681">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=0.05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707143767"/>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=0.1</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547309136"/>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=0.2</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705200360"/>
                      </a:ext>
                    </a:extLst>
                  </a:tr>
                </a:tbl>
              </a:graphicData>
            </a:graphic>
          </p:graphicFrame>
        </mc:Choice>
        <mc:Fallback xmlns="">
          <p:graphicFrame>
            <p:nvGraphicFramePr>
              <p:cNvPr id="4" name="表格 3">
                <a:extLst>
                  <a:ext uri="{FF2B5EF4-FFF2-40B4-BE49-F238E27FC236}">
                    <a16:creationId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val="3341465422"/>
                        </a:ext>
                      </a:extLst>
                    </a:gridCol>
                    <a:gridCol w="1166495">
                      <a:extLst>
                        <a:ext uri="{9D8B030D-6E8A-4147-A177-3AD203B41FA5}">
                          <a16:colId xmlns:a16="http://schemas.microsoft.com/office/drawing/2014/main" val="191022973"/>
                        </a:ext>
                      </a:extLst>
                    </a:gridCol>
                    <a:gridCol w="1297012">
                      <a:extLst>
                        <a:ext uri="{9D8B030D-6E8A-4147-A177-3AD203B41FA5}">
                          <a16:colId xmlns:a16="http://schemas.microsoft.com/office/drawing/2014/main" val="2156867833"/>
                        </a:ext>
                      </a:extLst>
                    </a:gridCol>
                    <a:gridCol w="1297012">
                      <a:extLst>
                        <a:ext uri="{9D8B030D-6E8A-4147-A177-3AD203B41FA5}">
                          <a16:colId xmlns:a16="http://schemas.microsoft.com/office/drawing/2014/main" val="2809844184"/>
                        </a:ext>
                      </a:extLst>
                    </a:gridCol>
                    <a:gridCol w="1398978">
                      <a:extLst>
                        <a:ext uri="{9D8B030D-6E8A-4147-A177-3AD203B41FA5}">
                          <a16:colId xmlns:a16="http://schemas.microsoft.com/office/drawing/2014/main" val="2596322539"/>
                        </a:ext>
                      </a:extLst>
                    </a:gridCol>
                    <a:gridCol w="1398978">
                      <a:extLst>
                        <a:ext uri="{9D8B030D-6E8A-4147-A177-3AD203B41FA5}">
                          <a16:colId xmlns:a16="http://schemas.microsoft.com/office/drawing/2014/main" val="1308514464"/>
                        </a:ext>
                      </a:extLst>
                    </a:gridCol>
                    <a:gridCol w="1635540">
                      <a:extLst>
                        <a:ext uri="{9D8B030D-6E8A-4147-A177-3AD203B41FA5}">
                          <a16:colId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1550435"/>
                      </a:ext>
                    </a:extLst>
                  </a:tr>
                  <a:tr h="574888">
                    <a:tc>
                      <a:txBody>
                        <a:bodyPr/>
                        <a:lstStyle/>
                        <a:p>
                          <a:endParaRPr lang="zh-CN"/>
                        </a:p>
                      </a:txBody>
                      <a:tcPr marL="68580" marR="68580" marT="0" marB="0" anchor="ctr">
                        <a:blipFill>
                          <a:blip r:embed="rId2"/>
                          <a:stretch>
                            <a:fillRect l="-304" t="-102128" r="-409119" b="-310638"/>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571583"/>
                      </a:ext>
                    </a:extLst>
                  </a:tr>
                  <a:tr h="586681">
                    <a:tc>
                      <a:txBody>
                        <a:bodyPr/>
                        <a:lstStyle/>
                        <a:p>
                          <a:endParaRPr lang="zh-CN"/>
                        </a:p>
                      </a:txBody>
                      <a:tcPr marL="68580" marR="68580" marT="0" marB="0" anchor="ctr">
                        <a:blipFill>
                          <a:blip r:embed="rId2"/>
                          <a:stretch>
                            <a:fillRect l="-304" t="-195876" r="-409119" b="-201031"/>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7143767"/>
                      </a:ext>
                    </a:extLst>
                  </a:tr>
                  <a:tr h="574888">
                    <a:tc>
                      <a:txBody>
                        <a:bodyPr/>
                        <a:lstStyle/>
                        <a:p>
                          <a:endParaRPr lang="zh-CN"/>
                        </a:p>
                      </a:txBody>
                      <a:tcPr marL="68580" marR="68580" marT="0" marB="0" anchor="ctr">
                        <a:blipFill>
                          <a:blip r:embed="rId2"/>
                          <a:stretch>
                            <a:fillRect l="-304" t="-305319" r="-409119" b="-107447"/>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47309136"/>
                      </a:ext>
                    </a:extLst>
                  </a:tr>
                  <a:tr h="574888">
                    <a:tc>
                      <a:txBody>
                        <a:bodyPr/>
                        <a:lstStyle/>
                        <a:p>
                          <a:endParaRPr lang="zh-CN"/>
                        </a:p>
                      </a:txBody>
                      <a:tcPr marL="68580" marR="68580" marT="0" marB="0" anchor="ctr">
                        <a:blipFill>
                          <a:blip r:embed="rId2"/>
                          <a:stretch>
                            <a:fillRect l="-304" t="-401053" r="-409119" b="-6316"/>
                          </a:stretch>
                        </a:blipFill>
                      </a:tcP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5200360"/>
                      </a:ext>
                    </a:extLst>
                  </a:tr>
                </a:tbl>
              </a:graphicData>
            </a:graphic>
          </p:graphicFrame>
        </mc:Fallback>
      </mc:AlternateContent>
      <p:sp>
        <p:nvSpPr>
          <p:cNvPr id="10" name="文本框 9">
            <a:extLst>
              <a:ext uri="{FF2B5EF4-FFF2-40B4-BE49-F238E27FC236}">
                <a16:creationId xmlns="" xmlns:a16="http://schemas.microsoft.com/office/drawing/2014/main" id="{0A050FAE-F856-4236-9734-8D88E08B6314}"/>
              </a:ext>
            </a:extLst>
          </p:cNvPr>
          <p:cNvSpPr txBox="1"/>
          <p:nvPr/>
        </p:nvSpPr>
        <p:spPr>
          <a:xfrm>
            <a:off x="2476104" y="2086912"/>
            <a:ext cx="8259168" cy="461665"/>
          </a:xfrm>
          <a:prstGeom prst="rect">
            <a:avLst/>
          </a:prstGeom>
          <a:noFill/>
        </p:spPr>
        <p:txBody>
          <a:bodyPr wrap="square" rtlCol="0">
            <a:spAutoFit/>
          </a:bodyPr>
          <a:lstStyle/>
          <a:p>
            <a:r>
              <a:rPr lang="zh-CN" altLang="en-US" sz="2400" dirty="0"/>
              <a:t>当存在一阶自相关性时，</a:t>
            </a:r>
            <a:r>
              <a:rPr lang="en-US" altLang="zh-CN" sz="2400" dirty="0"/>
              <a:t>T</a:t>
            </a:r>
            <a:r>
              <a:rPr lang="zh-CN" altLang="en-US" sz="2400" dirty="0"/>
              <a:t>天的</a:t>
            </a:r>
            <a:r>
              <a:rPr lang="en-US" altLang="zh-CN" sz="2400" dirty="0" err="1"/>
              <a:t>VaR</a:t>
            </a:r>
            <a:r>
              <a:rPr lang="zh-CN" altLang="en-US" sz="2400" dirty="0"/>
              <a:t>与</a:t>
            </a:r>
            <a:r>
              <a:rPr lang="en-US" altLang="zh-CN" sz="2400" dirty="0"/>
              <a:t>1</a:t>
            </a:r>
            <a:r>
              <a:rPr lang="zh-CN" altLang="en-US" sz="2400" dirty="0"/>
              <a:t>天的</a:t>
            </a:r>
            <a:r>
              <a:rPr lang="en-US" altLang="zh-CN" sz="2400" dirty="0" err="1"/>
              <a:t>VaR</a:t>
            </a:r>
            <a:r>
              <a:rPr lang="zh-CN" altLang="en-US" sz="2400" dirty="0"/>
              <a:t>的比率</a:t>
            </a:r>
          </a:p>
        </p:txBody>
      </p:sp>
    </p:spTree>
    <p:extLst>
      <p:ext uri="{BB962C8B-B14F-4D97-AF65-F5344CB8AC3E}">
        <p14:creationId xmlns:p14="http://schemas.microsoft.com/office/powerpoint/2010/main" val="31435971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置信区间</a:t>
            </a:r>
            <a:endParaRPr lang="en-US" altLang="zh-CN" sz="2800" b="1" dirty="0">
              <a:latin typeface="Times New Roman" panose="02020503050405090304" pitchFamily="18" charset="0"/>
            </a:endParaRPr>
          </a:p>
        </p:txBody>
      </p:sp>
      <p:graphicFrame>
        <p:nvGraphicFramePr>
          <p:cNvPr id="4" name="对象 3">
            <a:extLst>
              <a:ext uri="{FF2B5EF4-FFF2-40B4-BE49-F238E27FC236}">
                <a16:creationId xmlns="" xmlns:a16="http://schemas.microsoft.com/office/drawing/2014/main" id="{837C0AA0-6B1E-4BAC-AFF6-0DFD927D694D}"/>
              </a:ext>
            </a:extLst>
          </p:cNvPr>
          <p:cNvGraphicFramePr>
            <a:graphicFrameLocks noChangeAspect="1"/>
          </p:cNvGraphicFramePr>
          <p:nvPr>
            <p:extLst>
              <p:ext uri="{D42A27DB-BD31-4B8C-83A1-F6EECF244321}">
                <p14:modId xmlns:p14="http://schemas.microsoft.com/office/powerpoint/2010/main" val="1788672191"/>
              </p:ext>
            </p:extLst>
          </p:nvPr>
        </p:nvGraphicFramePr>
        <p:xfrm>
          <a:off x="4005387" y="3501008"/>
          <a:ext cx="3626350" cy="1030213"/>
        </p:xfrm>
        <a:graphic>
          <a:graphicData uri="http://schemas.openxmlformats.org/presentationml/2006/ole">
            <mc:AlternateContent xmlns:mc="http://schemas.openxmlformats.org/markup-compatibility/2006">
              <mc:Choice xmlns:v="urn:schemas-microsoft-com:vml" Requires="v">
                <p:oleObj spid="_x0000_s86074" name="Equation" r:id="rId3" imgW="1676307" imgH="476229" progId="Equation.DSMT4">
                  <p:embed/>
                </p:oleObj>
              </mc:Choice>
              <mc:Fallback>
                <p:oleObj name="Equation" r:id="rId3" imgW="1676307" imgH="476229" progId="Equation.DSMT4">
                  <p:embed/>
                  <p:pic>
                    <p:nvPicPr>
                      <p:cNvPr id="0" name=""/>
                      <p:cNvPicPr/>
                      <p:nvPr/>
                    </p:nvPicPr>
                    <p:blipFill>
                      <a:blip r:embed="rId4"/>
                      <a:stretch>
                        <a:fillRect/>
                      </a:stretch>
                    </p:blipFill>
                    <p:spPr>
                      <a:xfrm>
                        <a:off x="4005387" y="3501008"/>
                        <a:ext cx="3626350" cy="10302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 xmlns:a16="http://schemas.microsoft.com/office/drawing/2014/main" id="{DE8BFB68-6198-4719-98E7-4D591CB92B56}"/>
                  </a:ext>
                </a:extLst>
              </p:cNvPr>
              <p:cNvSpPr txBox="1"/>
              <p:nvPr/>
            </p:nvSpPr>
            <p:spPr>
              <a:xfrm>
                <a:off x="663079" y="1979850"/>
                <a:ext cx="11047164"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对于不同置信区间</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，通常可以互相进行转换，例如假设已知置信区间为</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，则可以用该</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来求出置信区间为</a:t>
                </a:r>
                <a14:m>
                  <m:oMath xmlns:m="http://schemas.openxmlformats.org/officeDocument/2006/math">
                    <m:sSup>
                      <m:sSupPr>
                        <m:ctrlPr>
                          <a:rPr lang="en-US" altLang="zh-CN" sz="2400" i="1" dirty="0" smtClean="0">
                            <a:latin typeface="Cambria Math"/>
                          </a:rPr>
                        </m:ctrlPr>
                      </m:sSupPr>
                      <m:e>
                        <m:r>
                          <m:rPr>
                            <m:sty m:val="p"/>
                          </m:rPr>
                          <a:rPr lang="en-US" altLang="zh-CN" sz="2400" i="1" dirty="0">
                            <a:latin typeface="Cambria Math" panose="02040503050406030204" pitchFamily="18" charset="0"/>
                          </a:rPr>
                          <m:t>X</m:t>
                        </m:r>
                      </m:e>
                      <m:sup>
                        <m:r>
                          <a:rPr lang="en-US" altLang="zh-CN" sz="2400" b="0" i="1" dirty="0" smtClean="0">
                            <a:latin typeface="Cambria Math" panose="02040503050406030204" pitchFamily="18" charset="0"/>
                          </a:rPr>
                          <m:t>∗</m:t>
                        </m:r>
                      </m:sup>
                    </m:sSup>
                    <m:r>
                      <a:rPr lang="zh-CN" altLang="en-US" sz="2400" i="1" dirty="0" smtClean="0">
                        <a:latin typeface="Cambria Math" panose="02040503050406030204" pitchFamily="18" charset="0"/>
                      </a:rPr>
                      <m:t> </m:t>
                    </m:r>
                  </m:oMath>
                </a14:m>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p>
            </p:txBody>
          </p:sp>
        </mc:Choice>
        <mc:Fallback xmlns="">
          <p:sp>
            <p:nvSpPr>
              <p:cNvPr id="5" name="文本框 4">
                <a:extLst>
                  <a:ext uri="{FF2B5EF4-FFF2-40B4-BE49-F238E27FC236}">
                    <a16:creationId xmlns:a16="http://schemas.microsoft.com/office/drawing/2014/main" id="{DE8BFB68-6198-4719-98E7-4D591CB92B56}"/>
                  </a:ext>
                </a:extLst>
              </p:cNvPr>
              <p:cNvSpPr txBox="1">
                <a:spLocks noRot="1" noChangeAspect="1" noMove="1" noResize="1" noEditPoints="1" noAdjustHandles="1" noChangeArrowheads="1" noChangeShapeType="1" noTextEdit="1"/>
              </p:cNvSpPr>
              <p:nvPr/>
            </p:nvSpPr>
            <p:spPr>
              <a:xfrm>
                <a:off x="663079" y="1979850"/>
                <a:ext cx="11047164" cy="1130246"/>
              </a:xfrm>
              <a:prstGeom prst="rect">
                <a:avLst/>
              </a:prstGeom>
              <a:blipFill>
                <a:blip r:embed="rId5"/>
                <a:stretch>
                  <a:fillRect l="-883" b="-1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211864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二、边际</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、增量</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、成分</a:t>
            </a:r>
            <a:r>
              <a:rPr kumimoji="0" lang="en-US" altLang="zh-CN" sz="4800" b="1" dirty="0" err="1">
                <a:solidFill>
                  <a:schemeClr val="bg1"/>
                </a:solidFill>
                <a:latin typeface="微软雅黑" pitchFamily="34" charset="-122"/>
                <a:ea typeface="微软雅黑" pitchFamily="34" charset="-122"/>
              </a:rPr>
              <a:t>VaR</a:t>
            </a:r>
            <a:endParaRPr kumimoji="0" lang="zh-CN" altLang="en-US"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smtClean="0">
                <a:latin typeface="Times New Roman" panose="02020503050405090304" pitchFamily="18" charset="0"/>
                <a:ea typeface="宋体" pitchFamily="2" charset="-122"/>
                <a:sym typeface="+mn-ea"/>
              </a:rPr>
              <a:t>Marginal </a:t>
            </a:r>
            <a:r>
              <a:rPr lang="en-US" altLang="zh-CN" b="1" dirty="0" err="1" smtClean="0">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smtClean="0">
                <a:latin typeface="Times New Roman" panose="02020503050405090304" pitchFamily="18" charset="0"/>
                <a:ea typeface="宋体" pitchFamily="2" charset="-122"/>
                <a:sym typeface="+mn-ea"/>
              </a:rPr>
              <a:t>边际</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，英文名称是</a:t>
            </a:r>
            <a:r>
              <a:rPr lang="en-US" altLang="zh-CN" sz="2400" dirty="0" smtClean="0">
                <a:latin typeface="Times New Roman" panose="02020503050405090304" pitchFamily="18" charset="0"/>
                <a:ea typeface="宋体" pitchFamily="2" charset="-122"/>
                <a:sym typeface="+mn-ea"/>
              </a:rPr>
              <a:t>Marginal </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a:t>
            </a:r>
            <a:r>
              <a:rPr lang="zh-CN" altLang="en-US" sz="2400" dirty="0" smtClean="0">
                <a:latin typeface="Times New Roman" panose="02020503050405090304" pitchFamily="18" charset="0"/>
                <a:ea typeface="宋体" pitchFamily="2" charset="-122"/>
              </a:rPr>
              <a:t>是</a:t>
            </a:r>
            <a:r>
              <a:rPr lang="zh-CN" altLang="en-US" sz="2400" dirty="0">
                <a:latin typeface="Times New Roman" panose="02020503050405090304" pitchFamily="18" charset="0"/>
                <a:ea typeface="宋体" pitchFamily="2" charset="-122"/>
              </a:rPr>
              <a:t>指资产组合中资产的头寸变化而导致的组合</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的变化。设一个包含</a:t>
            </a:r>
            <a:r>
              <a:rPr lang="en-US" altLang="zh-CN" sz="2400" dirty="0">
                <a:latin typeface="Times New Roman" panose="02020503050405090304" pitchFamily="18" charset="0"/>
                <a:ea typeface="宋体" pitchFamily="2" charset="-122"/>
              </a:rPr>
              <a:t>n</a:t>
            </a:r>
            <a:r>
              <a:rPr lang="zh-CN" altLang="en-US" sz="2400" dirty="0">
                <a:latin typeface="Times New Roman" panose="02020503050405090304" pitchFamily="18" charset="0"/>
                <a:ea typeface="宋体" pitchFamily="2" charset="-122"/>
              </a:rPr>
              <a:t>个资产的投资组合，权重</a:t>
            </a:r>
            <a:r>
              <a:rPr lang="zh-CN" altLang="en-US" sz="2400" dirty="0" smtClean="0">
                <a:latin typeface="Times New Roman" panose="02020503050405090304" pitchFamily="18" charset="0"/>
                <a:ea typeface="宋体" pitchFamily="2" charset="-122"/>
              </a:rPr>
              <a:t>向量                       ，表示投资组合的</a:t>
            </a:r>
            <a:r>
              <a:rPr lang="zh-CN" altLang="en-US" sz="2400" dirty="0">
                <a:latin typeface="Times New Roman" panose="02020503050405090304" pitchFamily="18" charset="0"/>
                <a:ea typeface="宋体" pitchFamily="2" charset="-122"/>
              </a:rPr>
              <a:t>总金额，则该组合的</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smtClean="0">
                <a:latin typeface="Times New Roman" panose="02020503050405090304" pitchFamily="18" charset="0"/>
                <a:ea typeface="宋体" pitchFamily="2" charset="-122"/>
              </a:rPr>
              <a:t>为：</a:t>
            </a:r>
            <a:endParaRPr lang="en-US" altLang="zh-CN" sz="2400" dirty="0" smtClean="0">
              <a:latin typeface="Times New Roman" panose="02020503050405090304" pitchFamily="18" charset="0"/>
              <a:ea typeface="宋体" pitchFamily="2" charset="-122"/>
            </a:endParaRPr>
          </a:p>
          <a:p>
            <a:pPr>
              <a:lnSpc>
                <a:spcPct val="150000"/>
              </a:lnSpc>
              <a:spcBef>
                <a:spcPts val="1800"/>
              </a:spcBef>
            </a:pPr>
            <a:endParaRPr lang="en-US" altLang="zh-CN" sz="2400" dirty="0" smtClean="0">
              <a:latin typeface="Times New Roman" panose="02020503050405090304" pitchFamily="18" charset="0"/>
              <a:ea typeface="宋体" pitchFamily="2" charset="-122"/>
            </a:endParaRPr>
          </a:p>
          <a:p>
            <a:pPr>
              <a:lnSpc>
                <a:spcPct val="150000"/>
              </a:lnSpc>
              <a:spcBef>
                <a:spcPts val="1800"/>
              </a:spcBef>
            </a:pPr>
            <a:r>
              <a:rPr lang="zh-CN" altLang="zh-CN" sz="2400" dirty="0" smtClean="0"/>
              <a:t>假设资产组合的收益率向量服从</a:t>
            </a:r>
            <a:r>
              <a:rPr lang="en-US" altLang="zh-CN" sz="2400" dirty="0" smtClean="0"/>
              <a:t> n</a:t>
            </a:r>
            <a:r>
              <a:rPr lang="zh-CN" altLang="zh-CN" sz="2400" dirty="0" smtClean="0"/>
              <a:t>维正态分布</a:t>
            </a:r>
            <a:r>
              <a:rPr lang="en-US" altLang="zh-CN" sz="2400" dirty="0" smtClean="0"/>
              <a:t>              </a:t>
            </a:r>
            <a:r>
              <a:rPr lang="zh-CN" altLang="zh-CN" sz="2400" dirty="0" smtClean="0"/>
              <a:t>，可得到该投资组合在置信区间</a:t>
            </a:r>
            <a:r>
              <a:rPr lang="en-US" altLang="zh-CN" sz="2400" dirty="0" smtClean="0"/>
              <a:t>X</a:t>
            </a:r>
            <a:r>
              <a:rPr lang="zh-CN" altLang="zh-CN" sz="2400" dirty="0" smtClean="0"/>
              <a:t>下的</a:t>
            </a:r>
            <a:r>
              <a:rPr lang="en-US" altLang="zh-CN" sz="2400" dirty="0" err="1" smtClean="0"/>
              <a:t>VaR</a:t>
            </a:r>
            <a:r>
              <a:rPr lang="zh-CN" altLang="zh-CN" sz="2400" dirty="0" smtClean="0"/>
              <a:t>为</a:t>
            </a:r>
            <a:r>
              <a:rPr lang="zh-CN" altLang="en-US" sz="2400" dirty="0" smtClean="0"/>
              <a:t>：                                  ，其中，    表示投资组合收益波动率。</a:t>
            </a:r>
            <a:endParaRPr lang="en-US" altLang="zh-CN" sz="2400" dirty="0" smtClean="0">
              <a:latin typeface="Times New Roman" panose="02020503050405090304" pitchFamily="18" charset="0"/>
              <a:ea typeface="宋体" pitchFamily="2" charset="-122"/>
            </a:endParaRPr>
          </a:p>
          <a:p>
            <a:pPr>
              <a:lnSpc>
                <a:spcPct val="150000"/>
              </a:lnSpc>
            </a:pPr>
            <a:endParaRPr lang="en-US" altLang="zh-CN" sz="2400" dirty="0" smtClean="0">
              <a:latin typeface="Times New Roman" panose="02020503050405090304" pitchFamily="18" charset="0"/>
              <a:ea typeface="宋体" pitchFamily="2" charset="-122"/>
            </a:endParaRPr>
          </a:p>
          <a:p>
            <a:pPr>
              <a:lnSpc>
                <a:spcPct val="150000"/>
              </a:lnSpc>
            </a:pPr>
            <a:r>
              <a:rPr lang="zh-CN" altLang="en-US" sz="2400" dirty="0" smtClean="0"/>
              <a:t>故此，</a:t>
            </a:r>
            <a:r>
              <a:rPr lang="zh-CN" altLang="zh-CN" sz="2400" dirty="0" smtClean="0"/>
              <a:t>根据</a:t>
            </a:r>
            <a:r>
              <a:rPr lang="zh-CN" altLang="zh-CN" sz="2400" dirty="0"/>
              <a:t>组合方差的定义可以</a:t>
            </a:r>
            <a:r>
              <a:rPr lang="zh-CN" altLang="zh-CN" sz="2400" dirty="0" smtClean="0"/>
              <a:t>推出</a:t>
            </a:r>
            <a:r>
              <a:rPr lang="zh-CN" altLang="en-US" sz="2400" dirty="0" smtClean="0"/>
              <a:t>：</a:t>
            </a:r>
            <a:endParaRPr lang="en-US" altLang="zh-CN" sz="2400" dirty="0" smtClean="0"/>
          </a:p>
          <a:p>
            <a:endParaRPr lang="en-US" altLang="zh-CN" sz="2400" dirty="0" smtClean="0"/>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5" name="对象 24">
            <a:extLst>
              <a:ext uri="{FF2B5EF4-FFF2-40B4-BE49-F238E27FC236}">
                <a16:creationId xmlns="" xmlns:a16="http://schemas.microsoft.com/office/drawing/2014/main" id="{220C046A-02F7-4107-A435-D44F7C24570E}"/>
              </a:ext>
            </a:extLst>
          </p:cNvPr>
          <p:cNvGraphicFramePr>
            <a:graphicFrameLocks noChangeAspect="1"/>
          </p:cNvGraphicFramePr>
          <p:nvPr>
            <p:extLst>
              <p:ext uri="{D42A27DB-BD31-4B8C-83A1-F6EECF244321}">
                <p14:modId xmlns:p14="http://schemas.microsoft.com/office/powerpoint/2010/main" val="3206803452"/>
              </p:ext>
            </p:extLst>
          </p:nvPr>
        </p:nvGraphicFramePr>
        <p:xfrm>
          <a:off x="9694019" y="1844824"/>
          <a:ext cx="1650816" cy="469179"/>
        </p:xfrm>
        <a:graphic>
          <a:graphicData uri="http://schemas.openxmlformats.org/presentationml/2006/ole">
            <mc:AlternateContent xmlns:mc="http://schemas.openxmlformats.org/markup-compatibility/2006">
              <mc:Choice xmlns:v="urn:schemas-microsoft-com:vml" Requires="v">
                <p:oleObj spid="_x0000_s91187"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9694019" y="1844824"/>
                        <a:ext cx="1650816" cy="46917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6071654"/>
              </p:ext>
            </p:extLst>
          </p:nvPr>
        </p:nvGraphicFramePr>
        <p:xfrm>
          <a:off x="11566227" y="1916832"/>
          <a:ext cx="311150" cy="312738"/>
        </p:xfrm>
        <a:graphic>
          <a:graphicData uri="http://schemas.openxmlformats.org/presentationml/2006/ole">
            <mc:AlternateContent xmlns:mc="http://schemas.openxmlformats.org/markup-compatibility/2006">
              <mc:Choice xmlns:v="urn:schemas-microsoft-com:vml" Requires="v">
                <p:oleObj spid="_x0000_s91188" name="Equation" r:id="rId6" imgW="164880" imgH="164880" progId="Equation.DSMT4">
                  <p:embed/>
                </p:oleObj>
              </mc:Choice>
              <mc:Fallback>
                <p:oleObj name="Equation" r:id="rId6" imgW="164880" imgH="164880" progId="Equation.DSMT4">
                  <p:embed/>
                  <p:pic>
                    <p:nvPicPr>
                      <p:cNvPr id="0" name=""/>
                      <p:cNvPicPr>
                        <a:picLocks noChangeAspect="1" noChangeArrowheads="1"/>
                      </p:cNvPicPr>
                      <p:nvPr/>
                    </p:nvPicPr>
                    <p:blipFill>
                      <a:blip r:embed="rId7"/>
                      <a:srcRect/>
                      <a:stretch>
                        <a:fillRect/>
                      </a:stretch>
                    </p:blipFill>
                    <p:spPr bwMode="auto">
                      <a:xfrm>
                        <a:off x="11566227" y="1916832"/>
                        <a:ext cx="311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67531432"/>
              </p:ext>
            </p:extLst>
          </p:nvPr>
        </p:nvGraphicFramePr>
        <p:xfrm>
          <a:off x="6453659" y="4005064"/>
          <a:ext cx="927100" cy="393700"/>
        </p:xfrm>
        <a:graphic>
          <a:graphicData uri="http://schemas.openxmlformats.org/presentationml/2006/ole">
            <mc:AlternateContent xmlns:mc="http://schemas.openxmlformats.org/markup-compatibility/2006">
              <mc:Choice xmlns:v="urn:schemas-microsoft-com:vml" Requires="v">
                <p:oleObj spid="_x0000_s91189" name="Equation" r:id="rId8" imgW="507960" imgH="215640" progId="Equation.DSMT4">
                  <p:embed/>
                </p:oleObj>
              </mc:Choice>
              <mc:Fallback>
                <p:oleObj name="Equation" r:id="rId8" imgW="507960" imgH="215640" progId="Equation.DSMT4">
                  <p:embed/>
                  <p:pic>
                    <p:nvPicPr>
                      <p:cNvPr id="0" name=""/>
                      <p:cNvPicPr>
                        <a:picLocks noChangeAspect="1" noChangeArrowheads="1"/>
                      </p:cNvPicPr>
                      <p:nvPr/>
                    </p:nvPicPr>
                    <p:blipFill>
                      <a:blip r:embed="rId9"/>
                      <a:srcRect/>
                      <a:stretch>
                        <a:fillRect/>
                      </a:stretch>
                    </p:blipFill>
                    <p:spPr bwMode="auto">
                      <a:xfrm>
                        <a:off x="6453659" y="4005064"/>
                        <a:ext cx="927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554586799"/>
              </p:ext>
            </p:extLst>
          </p:nvPr>
        </p:nvGraphicFramePr>
        <p:xfrm>
          <a:off x="1917155" y="4509120"/>
          <a:ext cx="2381533" cy="432048"/>
        </p:xfrm>
        <a:graphic>
          <a:graphicData uri="http://schemas.openxmlformats.org/presentationml/2006/ole">
            <mc:AlternateContent xmlns:mc="http://schemas.openxmlformats.org/markup-compatibility/2006">
              <mc:Choice xmlns:v="urn:schemas-microsoft-com:vml" Requires="v">
                <p:oleObj spid="_x0000_s91190" name="Equation" r:id="rId10" imgW="1435100" imgH="254000" progId="Equation.DSMT4">
                  <p:embed/>
                </p:oleObj>
              </mc:Choice>
              <mc:Fallback>
                <p:oleObj name="Equation" r:id="rId10" imgW="14351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155" y="4509120"/>
                        <a:ext cx="2381533" cy="43204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88726034"/>
              </p:ext>
            </p:extLst>
          </p:nvPr>
        </p:nvGraphicFramePr>
        <p:xfrm>
          <a:off x="5517555" y="4509120"/>
          <a:ext cx="315913" cy="388937"/>
        </p:xfrm>
        <a:graphic>
          <a:graphicData uri="http://schemas.openxmlformats.org/presentationml/2006/ole">
            <mc:AlternateContent xmlns:mc="http://schemas.openxmlformats.org/markup-compatibility/2006">
              <mc:Choice xmlns:v="urn:schemas-microsoft-com:vml" Requires="v">
                <p:oleObj spid="_x0000_s91191"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5517555" y="4509120"/>
                        <a:ext cx="3159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4286462956"/>
              </p:ext>
            </p:extLst>
          </p:nvPr>
        </p:nvGraphicFramePr>
        <p:xfrm>
          <a:off x="5157515" y="2996952"/>
          <a:ext cx="2303463" cy="792163"/>
        </p:xfrm>
        <a:graphic>
          <a:graphicData uri="http://schemas.openxmlformats.org/presentationml/2006/ole">
            <mc:AlternateContent xmlns:mc="http://schemas.openxmlformats.org/markup-compatibility/2006">
              <mc:Choice xmlns:v="urn:schemas-microsoft-com:vml" Requires="v">
                <p:oleObj spid="_x0000_s91192" name="Equation" r:id="rId14" imgW="1218960" imgH="419040" progId="Equation.DSMT4">
                  <p:embed/>
                </p:oleObj>
              </mc:Choice>
              <mc:Fallback>
                <p:oleObj name="Equation" r:id="rId14" imgW="1218960" imgH="419040" progId="Equation.DSMT4">
                  <p:embed/>
                  <p:pic>
                    <p:nvPicPr>
                      <p:cNvPr id="0" name=""/>
                      <p:cNvPicPr>
                        <a:picLocks noChangeAspect="1" noChangeArrowheads="1"/>
                      </p:cNvPicPr>
                      <p:nvPr/>
                    </p:nvPicPr>
                    <p:blipFill>
                      <a:blip r:embed="rId15"/>
                      <a:srcRect/>
                      <a:stretch>
                        <a:fillRect/>
                      </a:stretch>
                    </p:blipFill>
                    <p:spPr bwMode="auto">
                      <a:xfrm>
                        <a:off x="5157515" y="2996952"/>
                        <a:ext cx="2303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208" name="对象 58207"/>
          <p:cNvGraphicFramePr>
            <a:graphicFrameLocks noChangeAspect="1"/>
          </p:cNvGraphicFramePr>
          <p:nvPr>
            <p:extLst>
              <p:ext uri="{D42A27DB-BD31-4B8C-83A1-F6EECF244321}">
                <p14:modId xmlns:p14="http://schemas.microsoft.com/office/powerpoint/2010/main" val="4211385140"/>
              </p:ext>
            </p:extLst>
          </p:nvPr>
        </p:nvGraphicFramePr>
        <p:xfrm>
          <a:off x="5877595" y="5563877"/>
          <a:ext cx="3492500" cy="1004887"/>
        </p:xfrm>
        <a:graphic>
          <a:graphicData uri="http://schemas.openxmlformats.org/presentationml/2006/ole">
            <mc:AlternateContent xmlns:mc="http://schemas.openxmlformats.org/markup-compatibility/2006">
              <mc:Choice xmlns:v="urn:schemas-microsoft-com:vml" Requires="v">
                <p:oleObj spid="_x0000_s91193" name="Equation" r:id="rId16" imgW="1676160" imgH="482400" progId="Equation.DSMT4">
                  <p:embed/>
                </p:oleObj>
              </mc:Choice>
              <mc:Fallback>
                <p:oleObj name="Equation" r:id="rId16" imgW="1676160" imgH="482400" progId="Equation.DSMT4">
                  <p:embed/>
                  <p:pic>
                    <p:nvPicPr>
                      <p:cNvPr id="0" name=""/>
                      <p:cNvPicPr>
                        <a:picLocks noChangeAspect="1" noChangeArrowheads="1"/>
                      </p:cNvPicPr>
                      <p:nvPr/>
                    </p:nvPicPr>
                    <p:blipFill>
                      <a:blip r:embed="rId17"/>
                      <a:srcRect/>
                      <a:stretch>
                        <a:fillRect/>
                      </a:stretch>
                    </p:blipFill>
                    <p:spPr bwMode="auto">
                      <a:xfrm>
                        <a:off x="5877595" y="5563877"/>
                        <a:ext cx="34925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659125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err="1">
                <a:latin typeface="Times New Roman" panose="02020503050405090304" pitchFamily="18" charset="0"/>
                <a:ea typeface="宋体" pitchFamily="2" charset="-122"/>
                <a:sym typeface="+mn-ea"/>
              </a:rPr>
              <a:t>MarginalVaR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r>
              <a:rPr lang="zh-CN" altLang="zh-CN" sz="2400" dirty="0" smtClean="0"/>
              <a:t>令</a:t>
            </a:r>
            <a:r>
              <a:rPr lang="en-US" altLang="zh-CN" sz="2400" dirty="0" smtClean="0"/>
              <a:t>      </a:t>
            </a:r>
            <a:r>
              <a:rPr lang="zh-CN" altLang="zh-CN" sz="2400" dirty="0"/>
              <a:t>表示</a:t>
            </a:r>
            <a:r>
              <a:rPr lang="en-US" altLang="zh-CN" sz="2400" i="1" dirty="0"/>
              <a:t>i</a:t>
            </a:r>
            <a:r>
              <a:rPr lang="zh-CN" altLang="zh-CN" sz="2400" dirty="0"/>
              <a:t>股票收益率</a:t>
            </a:r>
            <a:r>
              <a:rPr lang="zh-CN" altLang="zh-CN" sz="2400" dirty="0" smtClean="0"/>
              <a:t>，</a:t>
            </a:r>
            <a:r>
              <a:rPr lang="en-US" altLang="zh-CN" sz="2400" dirty="0" smtClean="0"/>
              <a:t>     </a:t>
            </a:r>
            <a:r>
              <a:rPr lang="zh-CN" altLang="zh-CN" sz="2400" dirty="0"/>
              <a:t>为投资组合收益率，则投资组合收益率的</a:t>
            </a:r>
            <a:r>
              <a:rPr lang="zh-CN" altLang="zh-CN" sz="2400" dirty="0" smtClean="0"/>
              <a:t>方差</a:t>
            </a:r>
            <a:r>
              <a:rPr lang="zh-CN" altLang="en-US" sz="2400" dirty="0" smtClean="0"/>
              <a:t>为：</a:t>
            </a:r>
            <a:endParaRPr lang="en-US" altLang="zh-CN" sz="2400" dirty="0" smtClean="0"/>
          </a:p>
          <a:p>
            <a:endParaRPr lang="en-US" altLang="zh-CN" sz="2400" dirty="0" smtClean="0"/>
          </a:p>
          <a:p>
            <a:endParaRPr lang="en-US" altLang="zh-CN" sz="2400" dirty="0" smtClean="0"/>
          </a:p>
          <a:p>
            <a:pPr>
              <a:spcBef>
                <a:spcPts val="600"/>
              </a:spcBef>
            </a:pPr>
            <a:r>
              <a:rPr lang="zh-CN" altLang="zh-CN" sz="2400" dirty="0" smtClean="0"/>
              <a:t>故此</a:t>
            </a:r>
            <a:r>
              <a:rPr lang="zh-CN" altLang="zh-CN" sz="2400" dirty="0"/>
              <a:t>，</a:t>
            </a:r>
            <a:r>
              <a:rPr lang="en-US" altLang="zh-CN" sz="2400" dirty="0"/>
              <a:t> </a:t>
            </a:r>
          </a:p>
          <a:p>
            <a:pPr>
              <a:spcBef>
                <a:spcPts val="3000"/>
              </a:spcBef>
            </a:pPr>
            <a:r>
              <a:rPr lang="zh-CN" altLang="zh-CN" sz="2400" dirty="0" smtClean="0"/>
              <a:t>由</a:t>
            </a:r>
            <a:r>
              <a:rPr lang="zh-CN" altLang="zh-CN" sz="2400" dirty="0"/>
              <a:t>定义可知，投资组合收益的</a:t>
            </a:r>
            <a:r>
              <a:rPr lang="zh-CN" altLang="zh-CN" sz="2400" dirty="0" smtClean="0"/>
              <a:t>方差</a:t>
            </a:r>
            <a:r>
              <a:rPr lang="en-US" altLang="zh-CN" sz="2400" dirty="0" smtClean="0"/>
              <a:t>                        </a:t>
            </a:r>
            <a:r>
              <a:rPr lang="zh-CN" altLang="zh-CN" sz="2400" dirty="0" smtClean="0"/>
              <a:t>，</a:t>
            </a:r>
            <a:r>
              <a:rPr lang="zh-CN" altLang="en-US" sz="2400" dirty="0"/>
              <a:t>可</a:t>
            </a:r>
            <a:r>
              <a:rPr lang="zh-CN" altLang="en-US" sz="2400" dirty="0" smtClean="0"/>
              <a:t>得：</a:t>
            </a:r>
            <a:endParaRPr lang="en-US" altLang="zh-CN" sz="2400" dirty="0" smtClean="0"/>
          </a:p>
          <a:p>
            <a:pPr>
              <a:spcBef>
                <a:spcPts val="3000"/>
              </a:spcBef>
            </a:pPr>
            <a:endParaRPr lang="en-US" altLang="zh-CN" sz="2400" dirty="0"/>
          </a:p>
          <a:p>
            <a:pPr>
              <a:spcBef>
                <a:spcPts val="3000"/>
              </a:spcBef>
            </a:pPr>
            <a:endParaRPr lang="en-US" altLang="zh-CN" sz="2400" dirty="0" smtClean="0"/>
          </a:p>
          <a:p>
            <a:pPr>
              <a:spcBef>
                <a:spcPts val="0"/>
              </a:spcBef>
            </a:pPr>
            <a:r>
              <a:rPr lang="zh-CN" altLang="en-US" sz="2400" dirty="0" smtClean="0"/>
              <a:t>故此，</a:t>
            </a:r>
            <a:endParaRPr lang="en-US" altLang="zh-CN" sz="2400" dirty="0" smtClean="0"/>
          </a:p>
          <a:p>
            <a:pPr>
              <a:spcBef>
                <a:spcPts val="0"/>
              </a:spcBef>
            </a:pPr>
            <a:endParaRPr lang="en-US" altLang="zh-CN" sz="2400" dirty="0"/>
          </a:p>
          <a:p>
            <a:pPr>
              <a:spcBef>
                <a:spcPts val="1200"/>
              </a:spcBef>
            </a:pPr>
            <a:r>
              <a:rPr lang="zh-CN" altLang="en-US" sz="2400" dirty="0">
                <a:latin typeface="Times New Roman" panose="02020503050405090304" pitchFamily="18" charset="0"/>
                <a:ea typeface="宋体" pitchFamily="2" charset="-122"/>
              </a:rPr>
              <a:t>由上式可知</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同资本资产定价模型的贝塔系数二者呈正相关关系</a:t>
            </a:r>
            <a:r>
              <a:rPr lang="zh-CN" altLang="en-US" sz="2400" dirty="0" smtClean="0">
                <a:latin typeface="Times New Roman" panose="02020503050405090304" pitchFamily="18" charset="0"/>
                <a:ea typeface="宋体" pitchFamily="2" charset="-122"/>
              </a:rPr>
              <a:t>。</a:t>
            </a:r>
            <a:endParaRPr lang="zh-CN" altLang="zh-CN" sz="2400" dirty="0"/>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6" name="对象 25">
            <a:extLst>
              <a:ext uri="{FF2B5EF4-FFF2-40B4-BE49-F238E27FC236}">
                <a16:creationId xmlns="" xmlns:a16="http://schemas.microsoft.com/office/drawing/2014/main" id="{FEC3A25C-6071-4926-B628-6EBA4ADD8F93}"/>
              </a:ext>
            </a:extLst>
          </p:cNvPr>
          <p:cNvGraphicFramePr>
            <a:graphicFrameLocks noChangeAspect="1"/>
          </p:cNvGraphicFramePr>
          <p:nvPr>
            <p:extLst>
              <p:ext uri="{D42A27DB-BD31-4B8C-83A1-F6EECF244321}">
                <p14:modId xmlns:p14="http://schemas.microsoft.com/office/powerpoint/2010/main" val="557657343"/>
              </p:ext>
            </p:extLst>
          </p:nvPr>
        </p:nvGraphicFramePr>
        <p:xfrm>
          <a:off x="2997275" y="5085184"/>
          <a:ext cx="5614988" cy="792162"/>
        </p:xfrm>
        <a:graphic>
          <a:graphicData uri="http://schemas.openxmlformats.org/presentationml/2006/ole">
            <mc:AlternateContent xmlns:mc="http://schemas.openxmlformats.org/markup-compatibility/2006">
              <mc:Choice xmlns:v="urn:schemas-microsoft-com:vml" Requires="v">
                <p:oleObj spid="_x0000_s92211" name="Equation" r:id="rId4" imgW="2971800" imgH="419040" progId="Equation.DSMT4">
                  <p:embed/>
                </p:oleObj>
              </mc:Choice>
              <mc:Fallback>
                <p:oleObj name="Equation" r:id="rId4" imgW="2971800" imgH="419040" progId="Equation.DSMT4">
                  <p:embed/>
                  <p:pic>
                    <p:nvPicPr>
                      <p:cNvPr id="0" name=""/>
                      <p:cNvPicPr/>
                      <p:nvPr/>
                    </p:nvPicPr>
                    <p:blipFill>
                      <a:blip r:embed="rId5"/>
                      <a:stretch>
                        <a:fillRect/>
                      </a:stretch>
                    </p:blipFill>
                    <p:spPr>
                      <a:xfrm>
                        <a:off x="2997275" y="5085184"/>
                        <a:ext cx="5614988" cy="792162"/>
                      </a:xfrm>
                      <a:prstGeom prst="rect">
                        <a:avLst/>
                      </a:prstGeom>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160306526"/>
              </p:ext>
            </p:extLst>
          </p:nvPr>
        </p:nvGraphicFramePr>
        <p:xfrm>
          <a:off x="765027" y="1196752"/>
          <a:ext cx="325450" cy="416576"/>
        </p:xfrm>
        <a:graphic>
          <a:graphicData uri="http://schemas.openxmlformats.org/presentationml/2006/ole">
            <mc:AlternateContent xmlns:mc="http://schemas.openxmlformats.org/markup-compatibility/2006">
              <mc:Choice xmlns:v="urn:schemas-microsoft-com:vml" Requires="v">
                <p:oleObj spid="_x0000_s92212" name="Equation" r:id="rId6" imgW="152268" imgH="203024" progId="Equation.DSMT4">
                  <p:embed/>
                </p:oleObj>
              </mc:Choice>
              <mc:Fallback>
                <p:oleObj name="Equation" r:id="rId6" imgW="152268"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27" y="1196752"/>
                        <a:ext cx="325450" cy="416576"/>
                      </a:xfrm>
                      <a:prstGeom prst="rect">
                        <a:avLst/>
                      </a:prstGeom>
                      <a:noFill/>
                    </p:spPr>
                  </p:pic>
                </p:oleObj>
              </mc:Fallback>
            </mc:AlternateContent>
          </a:graphicData>
        </a:graphic>
      </p:graphicFrame>
      <p:sp>
        <p:nvSpPr>
          <p:cNvPr id="4" name="Rectangle 1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727056821"/>
              </p:ext>
            </p:extLst>
          </p:nvPr>
        </p:nvGraphicFramePr>
        <p:xfrm>
          <a:off x="3645347" y="1196752"/>
          <a:ext cx="340370" cy="363061"/>
        </p:xfrm>
        <a:graphic>
          <a:graphicData uri="http://schemas.openxmlformats.org/presentationml/2006/ole">
            <mc:AlternateContent xmlns:mc="http://schemas.openxmlformats.org/markup-compatibility/2006">
              <mc:Choice xmlns:v="urn:schemas-microsoft-com:vml" Requires="v">
                <p:oleObj spid="_x0000_s92213" name="Equation" r:id="rId8" imgW="190417" imgH="203112" progId="Equation.DSMT4">
                  <p:embed/>
                </p:oleObj>
              </mc:Choice>
              <mc:Fallback>
                <p:oleObj name="Equation" r:id="rId8" imgW="190417"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347" y="1196752"/>
                        <a:ext cx="340370" cy="363061"/>
                      </a:xfrm>
                      <a:prstGeom prst="rect">
                        <a:avLst/>
                      </a:prstGeom>
                      <a:noFill/>
                    </p:spPr>
                  </p:pic>
                </p:oleObj>
              </mc:Fallback>
            </mc:AlternateContent>
          </a:graphicData>
        </a:graphic>
      </p:graphicFrame>
      <p:sp>
        <p:nvSpPr>
          <p:cNvPr id="8"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206597083"/>
              </p:ext>
            </p:extLst>
          </p:nvPr>
        </p:nvGraphicFramePr>
        <p:xfrm>
          <a:off x="4602165" y="1556792"/>
          <a:ext cx="2982907" cy="864096"/>
        </p:xfrm>
        <a:graphic>
          <a:graphicData uri="http://schemas.openxmlformats.org/presentationml/2006/ole">
            <mc:AlternateContent xmlns:mc="http://schemas.openxmlformats.org/markup-compatibility/2006">
              <mc:Choice xmlns:v="urn:schemas-microsoft-com:vml" Requires="v">
                <p:oleObj spid="_x0000_s92214" name="Equation" r:id="rId10" imgW="1600200" imgH="457200" progId="Equation.DSMT4">
                  <p:embed/>
                </p:oleObj>
              </mc:Choice>
              <mc:Fallback>
                <p:oleObj name="Equation" r:id="rId10" imgW="16002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2165" y="1556792"/>
                        <a:ext cx="2982907" cy="864096"/>
                      </a:xfrm>
                      <a:prstGeom prst="rect">
                        <a:avLst/>
                      </a:prstGeom>
                      <a:noFill/>
                    </p:spPr>
                  </p:pic>
                </p:oleObj>
              </mc:Fallback>
            </mc:AlternateContent>
          </a:graphicData>
        </a:graphic>
      </p:graphicFrame>
      <p:sp>
        <p:nvSpPr>
          <p:cNvPr id="17"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9716185"/>
              </p:ext>
            </p:extLst>
          </p:nvPr>
        </p:nvGraphicFramePr>
        <p:xfrm>
          <a:off x="1269083" y="2348880"/>
          <a:ext cx="7992889" cy="918438"/>
        </p:xfrm>
        <a:graphic>
          <a:graphicData uri="http://schemas.openxmlformats.org/presentationml/2006/ole">
            <mc:AlternateContent xmlns:mc="http://schemas.openxmlformats.org/markup-compatibility/2006">
              <mc:Choice xmlns:v="urn:schemas-microsoft-com:vml" Requires="v">
                <p:oleObj spid="_x0000_s92215" name="Equation" r:id="rId12" imgW="4089400" imgH="469900" progId="Equation.DSMT4">
                  <p:embed/>
                </p:oleObj>
              </mc:Choice>
              <mc:Fallback>
                <p:oleObj name="Equation" r:id="rId12" imgW="40894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9083" y="2348880"/>
                        <a:ext cx="7992889" cy="918438"/>
                      </a:xfrm>
                      <a:prstGeom prst="rect">
                        <a:avLst/>
                      </a:prstGeom>
                      <a:noFill/>
                    </p:spPr>
                  </p:pic>
                </p:oleObj>
              </mc:Fallback>
            </mc:AlternateContent>
          </a:graphicData>
        </a:graphic>
      </p:graphicFrame>
      <p:sp>
        <p:nvSpPr>
          <p:cNvPr id="19" name="Rectangle 2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1179920627"/>
              </p:ext>
            </p:extLst>
          </p:nvPr>
        </p:nvGraphicFramePr>
        <p:xfrm>
          <a:off x="5013499" y="3212976"/>
          <a:ext cx="1498833" cy="548680"/>
        </p:xfrm>
        <a:graphic>
          <a:graphicData uri="http://schemas.openxmlformats.org/presentationml/2006/ole">
            <mc:AlternateContent xmlns:mc="http://schemas.openxmlformats.org/markup-compatibility/2006">
              <mc:Choice xmlns:v="urn:schemas-microsoft-com:vml" Requires="v">
                <p:oleObj spid="_x0000_s92216" name="Equation" r:id="rId14" imgW="710891" imgH="253890" progId="Equation.DSMT4">
                  <p:embed/>
                </p:oleObj>
              </mc:Choice>
              <mc:Fallback>
                <p:oleObj name="Equation" r:id="rId14" imgW="710891" imgH="25389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3499" y="3212976"/>
                        <a:ext cx="1498833" cy="548680"/>
                      </a:xfrm>
                      <a:prstGeom prst="rect">
                        <a:avLst/>
                      </a:prstGeom>
                      <a:noFill/>
                    </p:spPr>
                  </p:pic>
                </p:oleObj>
              </mc:Fallback>
            </mc:AlternateContent>
          </a:graphicData>
        </a:graphic>
      </p:graphicFrame>
      <p:sp>
        <p:nvSpPr>
          <p:cNvPr id="21"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1927091623"/>
              </p:ext>
            </p:extLst>
          </p:nvPr>
        </p:nvGraphicFramePr>
        <p:xfrm>
          <a:off x="3429323" y="3789040"/>
          <a:ext cx="6420940" cy="1224136"/>
        </p:xfrm>
        <a:graphic>
          <a:graphicData uri="http://schemas.openxmlformats.org/presentationml/2006/ole">
            <mc:AlternateContent xmlns:mc="http://schemas.openxmlformats.org/markup-compatibility/2006">
              <mc:Choice xmlns:v="urn:schemas-microsoft-com:vml" Requires="v">
                <p:oleObj spid="_x0000_s92217" name="Equation" r:id="rId16" imgW="3530600" imgH="673100" progId="Equation.DSMT4">
                  <p:embed/>
                </p:oleObj>
              </mc:Choice>
              <mc:Fallback>
                <p:oleObj name="Equation" r:id="rId16" imgW="3530600" imgH="673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323" y="3789040"/>
                        <a:ext cx="6420940" cy="1224136"/>
                      </a:xfrm>
                      <a:prstGeom prst="rect">
                        <a:avLst/>
                      </a:prstGeom>
                      <a:noFill/>
                    </p:spPr>
                  </p:pic>
                </p:oleObj>
              </mc:Fallback>
            </mc:AlternateContent>
          </a:graphicData>
        </a:graphic>
      </p:graphicFrame>
    </p:spTree>
    <p:extLst>
      <p:ext uri="{BB962C8B-B14F-4D97-AF65-F5344CB8AC3E}">
        <p14:creationId xmlns:p14="http://schemas.microsoft.com/office/powerpoint/2010/main" val="280673495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二、</a:t>
            </a:r>
            <a:r>
              <a:rPr lang="zh-CN" altLang="en-US" sz="2400" b="1" dirty="0">
                <a:latin typeface="Times New Roman" panose="02020503050405090304" pitchFamily="18" charset="0"/>
                <a:ea typeface="宋体" pitchFamily="2" charset="-122"/>
                <a:sym typeface="+mn-ea"/>
              </a:rPr>
              <a:t>增量</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IncrementVaR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I-</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pPr>
              <a:lnSpc>
                <a:spcPct val="150000"/>
              </a:lnSpc>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是指当一个资产头寸加入到组合时，新增的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，或者说，从原组合删去一个头寸，所减少的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503050405090304" pitchFamily="18" charset="0"/>
                <a:ea typeface="宋体" pitchFamily="2" charset="-122"/>
                <a:sym typeface="+mn-ea"/>
              </a:rPr>
              <a:t>因此交易员通常对新交易的</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感兴趣。</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假设在原来的资产组合                      的基础之上，新增另外一个资产组合</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在新增的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，亦即</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的计算公式为：</a:t>
            </a:r>
            <a:endParaRPr lang="en-US" altLang="zh-CN" sz="2400" dirty="0">
              <a:latin typeface="Times New Roman" panose="02020503050405090304" pitchFamily="18" charset="0"/>
              <a:ea typeface="宋体" pitchFamily="2" charset="-122"/>
              <a:sym typeface="+mn-ea"/>
            </a:endParaRPr>
          </a:p>
          <a:p>
            <a:pPr>
              <a:lnSpc>
                <a:spcPct val="150000"/>
              </a:lnSpc>
            </a:pPr>
            <a:endParaRPr lang="en-US" altLang="zh-CN" sz="2400" kern="100" dirty="0">
              <a:latin typeface="Times New Roman" panose="02020503050405090304" pitchFamily="18" charset="0"/>
              <a:ea typeface="宋体" pitchFamily="2" charset="-122"/>
              <a:cs typeface="Times New Roman" panose="02020603050405020304" pitchFamily="18" charset="0"/>
              <a:sym typeface="+mn-ea"/>
            </a:endParaRPr>
          </a:p>
          <a:p>
            <a:pPr>
              <a:lnSpc>
                <a:spcPct val="150000"/>
              </a:lnSpc>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为正代表新增交易增加了当前组合的风险（负数则相反）。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344926"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4" name="对象 3">
            <a:extLst>
              <a:ext uri="{FF2B5EF4-FFF2-40B4-BE49-F238E27FC236}">
                <a16:creationId xmlns="" xmlns:a16="http://schemas.microsoft.com/office/drawing/2014/main" id="{D2C21191-D49D-4082-9762-F0CAFB85E7E2}"/>
              </a:ext>
            </a:extLst>
          </p:cNvPr>
          <p:cNvGraphicFramePr>
            <a:graphicFrameLocks noChangeAspect="1"/>
          </p:cNvGraphicFramePr>
          <p:nvPr>
            <p:extLst>
              <p:ext uri="{D42A27DB-BD31-4B8C-83A1-F6EECF244321}">
                <p14:modId xmlns:p14="http://schemas.microsoft.com/office/powerpoint/2010/main" val="701528547"/>
              </p:ext>
            </p:extLst>
          </p:nvPr>
        </p:nvGraphicFramePr>
        <p:xfrm>
          <a:off x="3284790" y="4869160"/>
          <a:ext cx="5491810" cy="792088"/>
        </p:xfrm>
        <a:graphic>
          <a:graphicData uri="http://schemas.openxmlformats.org/presentationml/2006/ole">
            <mc:AlternateContent xmlns:mc="http://schemas.openxmlformats.org/markup-compatibility/2006">
              <mc:Choice xmlns:v="urn:schemas-microsoft-com:vml" Requires="v">
                <p:oleObj spid="_x0000_s58805" name="Equation" r:id="rId4" imgW="2971423" imgH="428714" progId="Equation.DSMT4">
                  <p:embed/>
                </p:oleObj>
              </mc:Choice>
              <mc:Fallback>
                <p:oleObj name="Equation" r:id="rId4" imgW="2971423" imgH="428714" progId="Equation.DSMT4">
                  <p:embed/>
                  <p:pic>
                    <p:nvPicPr>
                      <p:cNvPr id="0" name=""/>
                      <p:cNvPicPr/>
                      <p:nvPr/>
                    </p:nvPicPr>
                    <p:blipFill>
                      <a:blip r:embed="rId5"/>
                      <a:stretch>
                        <a:fillRect/>
                      </a:stretch>
                    </p:blipFill>
                    <p:spPr>
                      <a:xfrm>
                        <a:off x="3284790" y="4869160"/>
                        <a:ext cx="5491810" cy="792088"/>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099DD1DB-0953-4FB1-BEB8-9F9888FB8ED3}"/>
              </a:ext>
            </a:extLst>
          </p:cNvPr>
          <p:cNvGraphicFramePr>
            <a:graphicFrameLocks noChangeAspect="1"/>
          </p:cNvGraphicFramePr>
          <p:nvPr>
            <p:extLst>
              <p:ext uri="{D42A27DB-BD31-4B8C-83A1-F6EECF244321}">
                <p14:modId xmlns:p14="http://schemas.microsoft.com/office/powerpoint/2010/main" val="460353071"/>
              </p:ext>
            </p:extLst>
          </p:nvPr>
        </p:nvGraphicFramePr>
        <p:xfrm>
          <a:off x="3645347" y="3789040"/>
          <a:ext cx="1719243" cy="488627"/>
        </p:xfrm>
        <a:graphic>
          <a:graphicData uri="http://schemas.openxmlformats.org/presentationml/2006/ole">
            <mc:AlternateContent xmlns:mc="http://schemas.openxmlformats.org/markup-compatibility/2006">
              <mc:Choice xmlns:v="urn:schemas-microsoft-com:vml" Requires="v">
                <p:oleObj spid="_x0000_s58806" name="Equation" r:id="rId6" imgW="904925" imgH="257013" progId="Equation.DSMT4">
                  <p:embed/>
                </p:oleObj>
              </mc:Choice>
              <mc:Fallback>
                <p:oleObj name="Equation" r:id="rId6" imgW="904925" imgH="257013" progId="Equation.DSMT4">
                  <p:embed/>
                  <p:pic>
                    <p:nvPicPr>
                      <p:cNvPr id="0" name=""/>
                      <p:cNvPicPr/>
                      <p:nvPr/>
                    </p:nvPicPr>
                    <p:blipFill>
                      <a:blip r:embed="rId7"/>
                      <a:stretch>
                        <a:fillRect/>
                      </a:stretch>
                    </p:blipFill>
                    <p:spPr>
                      <a:xfrm>
                        <a:off x="3645347" y="3789040"/>
                        <a:ext cx="1719243" cy="488627"/>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B6E55082-01A3-4EDA-8DAA-AC6289E2F58F}"/>
              </a:ext>
            </a:extLst>
          </p:cNvPr>
          <p:cNvGraphicFramePr>
            <a:graphicFrameLocks noChangeAspect="1"/>
          </p:cNvGraphicFramePr>
          <p:nvPr>
            <p:extLst>
              <p:ext uri="{D42A27DB-BD31-4B8C-83A1-F6EECF244321}">
                <p14:modId xmlns:p14="http://schemas.microsoft.com/office/powerpoint/2010/main" val="4174795209"/>
              </p:ext>
            </p:extLst>
          </p:nvPr>
        </p:nvGraphicFramePr>
        <p:xfrm>
          <a:off x="10153312" y="3806619"/>
          <a:ext cx="2067200" cy="489600"/>
        </p:xfrm>
        <a:graphic>
          <a:graphicData uri="http://schemas.openxmlformats.org/presentationml/2006/ole">
            <mc:AlternateContent xmlns:mc="http://schemas.openxmlformats.org/markup-compatibility/2006">
              <mc:Choice xmlns:v="urn:schemas-microsoft-com:vml" Requires="v">
                <p:oleObj spid="_x0000_s58807" name="Equation" r:id="rId8" imgW="1085622" imgH="257013" progId="Equation.DSMT4">
                  <p:embed/>
                </p:oleObj>
              </mc:Choice>
              <mc:Fallback>
                <p:oleObj name="Equation" r:id="rId8" imgW="1085622" imgH="257013" progId="Equation.DSMT4">
                  <p:embed/>
                  <p:pic>
                    <p:nvPicPr>
                      <p:cNvPr id="0" name=""/>
                      <p:cNvPicPr/>
                      <p:nvPr/>
                    </p:nvPicPr>
                    <p:blipFill>
                      <a:blip r:embed="rId9"/>
                      <a:stretch>
                        <a:fillRect/>
                      </a:stretch>
                    </p:blipFill>
                    <p:spPr>
                      <a:xfrm>
                        <a:off x="10153312" y="3806619"/>
                        <a:ext cx="2067200" cy="489600"/>
                      </a:xfrm>
                      <a:prstGeom prst="rect">
                        <a:avLst/>
                      </a:prstGeom>
                    </p:spPr>
                  </p:pic>
                </p:oleObj>
              </mc:Fallback>
            </mc:AlternateContent>
          </a:graphicData>
        </a:graphic>
      </p:graphicFrame>
    </p:spTree>
    <p:extLst>
      <p:ext uri="{BB962C8B-B14F-4D97-AF65-F5344CB8AC3E}">
        <p14:creationId xmlns:p14="http://schemas.microsoft.com/office/powerpoint/2010/main" val="47487063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pPr>
            <a:r>
              <a:rPr lang="zh-CN" altLang="en-US" sz="2400" b="1" dirty="0">
                <a:latin typeface="Times New Roman" panose="02020503050405090304" pitchFamily="18" charset="0"/>
                <a:ea typeface="宋体" pitchFamily="2" charset="-122"/>
              </a:rPr>
              <a:t>三、</a:t>
            </a:r>
            <a:r>
              <a:rPr lang="zh-CN" altLang="en-US" sz="2400" b="1" dirty="0">
                <a:latin typeface="Times New Roman" panose="02020503050405090304" pitchFamily="18" charset="0"/>
                <a:ea typeface="宋体" pitchFamily="2" charset="-122"/>
                <a:sym typeface="+mn-ea"/>
              </a:rPr>
              <a:t>成分</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ComponentVaR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C-</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若某资产组合                     中资产的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（记为                  ）满足以下式子：</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则称                 为该资产的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。根据欧拉定理，可以得出某资产的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计算公式为</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根据定义，可以明显看出</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代表的是某资产在组合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中的占比。因此</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与</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具有相同的作用：</a:t>
            </a:r>
            <a:endParaRPr lang="en-US" altLang="zh-CN" sz="2400" dirty="0">
              <a:latin typeface="Times New Roman" panose="02020503050405090304" pitchFamily="18" charset="0"/>
              <a:ea typeface="宋体" pitchFamily="2" charset="-122"/>
              <a:sym typeface="+mn-ea"/>
            </a:endParaRPr>
          </a:p>
          <a:p>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当某资产</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为正代表该资产增加了组合的</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值（负数则相反）。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503050405090304" pitchFamily="18" charset="0"/>
              <a:ea typeface="宋体" pitchFamily="2" charset="-122"/>
              <a:sym typeface="+mn-ea"/>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128902"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2" name="对象 1">
            <a:extLst>
              <a:ext uri="{FF2B5EF4-FFF2-40B4-BE49-F238E27FC236}">
                <a16:creationId xmlns="" xmlns:a16="http://schemas.microsoft.com/office/drawing/2014/main" id="{66762603-8ABC-4200-95C8-117312CE93AA}"/>
              </a:ext>
            </a:extLst>
          </p:cNvPr>
          <p:cNvGraphicFramePr>
            <a:graphicFrameLocks noChangeAspect="1"/>
          </p:cNvGraphicFramePr>
          <p:nvPr>
            <p:extLst>
              <p:ext uri="{D42A27DB-BD31-4B8C-83A1-F6EECF244321}">
                <p14:modId xmlns:p14="http://schemas.microsoft.com/office/powerpoint/2010/main" val="2475049972"/>
              </p:ext>
            </p:extLst>
          </p:nvPr>
        </p:nvGraphicFramePr>
        <p:xfrm>
          <a:off x="2404249" y="1556792"/>
          <a:ext cx="1728192" cy="491170"/>
        </p:xfrm>
        <a:graphic>
          <a:graphicData uri="http://schemas.openxmlformats.org/presentationml/2006/ole">
            <mc:AlternateContent xmlns:mc="http://schemas.openxmlformats.org/markup-compatibility/2006">
              <mc:Choice xmlns:v="urn:schemas-microsoft-com:vml" Requires="v">
                <p:oleObj spid="_x0000_s60102"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2404249" y="1556792"/>
                        <a:ext cx="1728192" cy="49117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CB8621EF-DCFE-427E-99DF-36A9DFD52137}"/>
              </a:ext>
            </a:extLst>
          </p:cNvPr>
          <p:cNvGraphicFramePr>
            <a:graphicFrameLocks noChangeAspect="1"/>
          </p:cNvGraphicFramePr>
          <p:nvPr>
            <p:extLst>
              <p:ext uri="{D42A27DB-BD31-4B8C-83A1-F6EECF244321}">
                <p14:modId xmlns:p14="http://schemas.microsoft.com/office/powerpoint/2010/main" val="1616835020"/>
              </p:ext>
            </p:extLst>
          </p:nvPr>
        </p:nvGraphicFramePr>
        <p:xfrm>
          <a:off x="6757359" y="1628800"/>
          <a:ext cx="1297440" cy="489600"/>
        </p:xfrm>
        <a:graphic>
          <a:graphicData uri="http://schemas.openxmlformats.org/presentationml/2006/ole">
            <mc:AlternateContent xmlns:mc="http://schemas.openxmlformats.org/markup-compatibility/2006">
              <mc:Choice xmlns:v="urn:schemas-microsoft-com:vml" Requires="v">
                <p:oleObj spid="_x0000_s60103" name="Equation" r:id="rId6" imgW="504656" imgH="190420" progId="Equation.DSMT4">
                  <p:embed/>
                </p:oleObj>
              </mc:Choice>
              <mc:Fallback>
                <p:oleObj name="Equation" r:id="rId6" imgW="504656" imgH="190420" progId="Equation.DSMT4">
                  <p:embed/>
                  <p:pic>
                    <p:nvPicPr>
                      <p:cNvPr id="0" name=""/>
                      <p:cNvPicPr/>
                      <p:nvPr/>
                    </p:nvPicPr>
                    <p:blipFill>
                      <a:blip r:embed="rId7"/>
                      <a:stretch>
                        <a:fillRect/>
                      </a:stretch>
                    </p:blipFill>
                    <p:spPr>
                      <a:xfrm>
                        <a:off x="6757359" y="1628800"/>
                        <a:ext cx="1297440" cy="48960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E5455460-735F-49D0-B467-2215DA910ECF}"/>
              </a:ext>
            </a:extLst>
          </p:cNvPr>
          <p:cNvGraphicFramePr>
            <a:graphicFrameLocks noChangeAspect="1"/>
          </p:cNvGraphicFramePr>
          <p:nvPr>
            <p:extLst>
              <p:ext uri="{D42A27DB-BD31-4B8C-83A1-F6EECF244321}">
                <p14:modId xmlns:p14="http://schemas.microsoft.com/office/powerpoint/2010/main" val="2094686409"/>
              </p:ext>
            </p:extLst>
          </p:nvPr>
        </p:nvGraphicFramePr>
        <p:xfrm>
          <a:off x="4725467" y="2204864"/>
          <a:ext cx="1881626" cy="646360"/>
        </p:xfrm>
        <a:graphic>
          <a:graphicData uri="http://schemas.openxmlformats.org/presentationml/2006/ole">
            <mc:AlternateContent xmlns:mc="http://schemas.openxmlformats.org/markup-compatibility/2006">
              <mc:Choice xmlns:v="urn:schemas-microsoft-com:vml" Requires="v">
                <p:oleObj spid="_x0000_s60104" name="Equation" r:id="rId8" imgW="1247602" imgH="428714" progId="Equation.DSMT4">
                  <p:embed/>
                </p:oleObj>
              </mc:Choice>
              <mc:Fallback>
                <p:oleObj name="Equation" r:id="rId8" imgW="1247602" imgH="428714" progId="Equation.DSMT4">
                  <p:embed/>
                  <p:pic>
                    <p:nvPicPr>
                      <p:cNvPr id="0" name=""/>
                      <p:cNvPicPr/>
                      <p:nvPr/>
                    </p:nvPicPr>
                    <p:blipFill>
                      <a:blip r:embed="rId9"/>
                      <a:stretch>
                        <a:fillRect/>
                      </a:stretch>
                    </p:blipFill>
                    <p:spPr>
                      <a:xfrm>
                        <a:off x="4725467" y="2204864"/>
                        <a:ext cx="1881626" cy="64636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88923CA-FFB9-431A-9E74-DD1A509393CD}"/>
              </a:ext>
            </a:extLst>
          </p:cNvPr>
          <p:cNvGraphicFramePr>
            <a:graphicFrameLocks noChangeAspect="1"/>
          </p:cNvGraphicFramePr>
          <p:nvPr>
            <p:extLst>
              <p:ext uri="{D42A27DB-BD31-4B8C-83A1-F6EECF244321}">
                <p14:modId xmlns:p14="http://schemas.microsoft.com/office/powerpoint/2010/main" val="2612170267"/>
              </p:ext>
            </p:extLst>
          </p:nvPr>
        </p:nvGraphicFramePr>
        <p:xfrm>
          <a:off x="1197075" y="2939502"/>
          <a:ext cx="1296987" cy="488950"/>
        </p:xfrm>
        <a:graphic>
          <a:graphicData uri="http://schemas.openxmlformats.org/presentationml/2006/ole">
            <mc:AlternateContent xmlns:mc="http://schemas.openxmlformats.org/markup-compatibility/2006">
              <mc:Choice xmlns:v="urn:schemas-microsoft-com:vml" Requires="v">
                <p:oleObj spid="_x0000_s60105" name="Equation" r:id="rId10" imgW="1297177" imgH="489258" progId="Equation.DSMT4">
                  <p:embed/>
                </p:oleObj>
              </mc:Choice>
              <mc:Fallback>
                <p:oleObj name="Equation" r:id="rId10" imgW="1297177" imgH="489258" progId="Equation.DSMT4">
                  <p:embed/>
                  <p:pic>
                    <p:nvPicPr>
                      <p:cNvPr id="0" name=""/>
                      <p:cNvPicPr/>
                      <p:nvPr/>
                    </p:nvPicPr>
                    <p:blipFill>
                      <a:blip r:embed="rId11"/>
                      <a:stretch>
                        <a:fillRect/>
                      </a:stretch>
                    </p:blipFill>
                    <p:spPr>
                      <a:xfrm>
                        <a:off x="1197075" y="2939502"/>
                        <a:ext cx="1296987" cy="48895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E5A5A825-498C-48E7-A58B-AB17CB3338C6}"/>
              </a:ext>
            </a:extLst>
          </p:cNvPr>
          <p:cNvGraphicFramePr>
            <a:graphicFrameLocks noChangeAspect="1"/>
          </p:cNvGraphicFramePr>
          <p:nvPr>
            <p:extLst>
              <p:ext uri="{D42A27DB-BD31-4B8C-83A1-F6EECF244321}">
                <p14:modId xmlns:p14="http://schemas.microsoft.com/office/powerpoint/2010/main" val="1655155859"/>
              </p:ext>
            </p:extLst>
          </p:nvPr>
        </p:nvGraphicFramePr>
        <p:xfrm>
          <a:off x="4869483" y="3501008"/>
          <a:ext cx="1593594" cy="710017"/>
        </p:xfrm>
        <a:graphic>
          <a:graphicData uri="http://schemas.openxmlformats.org/presentationml/2006/ole">
            <mc:AlternateContent xmlns:mc="http://schemas.openxmlformats.org/markup-compatibility/2006">
              <mc:Choice xmlns:v="urn:schemas-microsoft-com:vml" Requires="v">
                <p:oleObj spid="_x0000_s60106" name="Equation" r:id="rId12" imgW="961798" imgH="428714" progId="Equation.DSMT4">
                  <p:embed/>
                </p:oleObj>
              </mc:Choice>
              <mc:Fallback>
                <p:oleObj name="Equation" r:id="rId12" imgW="961798" imgH="428714" progId="Equation.DSMT4">
                  <p:embed/>
                  <p:pic>
                    <p:nvPicPr>
                      <p:cNvPr id="0" name=""/>
                      <p:cNvPicPr/>
                      <p:nvPr/>
                    </p:nvPicPr>
                    <p:blipFill>
                      <a:blip r:embed="rId13"/>
                      <a:stretch>
                        <a:fillRect/>
                      </a:stretch>
                    </p:blipFill>
                    <p:spPr>
                      <a:xfrm>
                        <a:off x="4869483" y="3501008"/>
                        <a:ext cx="1593594" cy="710017"/>
                      </a:xfrm>
                      <a:prstGeom prst="rect">
                        <a:avLst/>
                      </a:prstGeom>
                    </p:spPr>
                  </p:pic>
                </p:oleObj>
              </mc:Fallback>
            </mc:AlternateContent>
          </a:graphicData>
        </a:graphic>
      </p:graphicFrame>
    </p:spTree>
    <p:extLst>
      <p:ext uri="{BB962C8B-B14F-4D97-AF65-F5344CB8AC3E}">
        <p14:creationId xmlns:p14="http://schemas.microsoft.com/office/powerpoint/2010/main" val="74772103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EB7ED285-5250-42E7-AFA6-E5E999CCB0B1}"/>
              </a:ext>
            </a:extLst>
          </p:cNvPr>
          <p:cNvSpPr txBox="1"/>
          <p:nvPr/>
        </p:nvSpPr>
        <p:spPr>
          <a:xfrm>
            <a:off x="133278" y="2132856"/>
            <a:ext cx="12120746" cy="3647152"/>
          </a:xfrm>
          <a:prstGeom prst="rect">
            <a:avLst/>
          </a:prstGeom>
          <a:noFill/>
        </p:spPr>
        <p:txBody>
          <a:bodyPr wrap="square" rtlCol="0">
            <a:spAutoFit/>
          </a:bodyPr>
          <a:lstStyle/>
          <a:p>
            <a:pPr marL="685800" indent="-342900">
              <a:lnSpc>
                <a:spcPct val="120000"/>
              </a:lnSpc>
              <a:buFont typeface="Wingdings" panose="05000000000000000000" pitchFamily="2" charset="2"/>
              <a:buChar char="n"/>
            </a:pPr>
            <a:r>
              <a:rPr lang="zh-CN" altLang="en-US" sz="2400" b="1" dirty="0">
                <a:latin typeface="Times New Roman" panose="02020603050405020304" pitchFamily="18" charset="0"/>
                <a:ea typeface="宋体" pitchFamily="2" charset="-122"/>
                <a:sym typeface="+mn-ea"/>
              </a:rPr>
              <a:t>解答：</a:t>
            </a:r>
            <a:r>
              <a:rPr lang="zh-CN" altLang="en-US" sz="2400" dirty="0">
                <a:latin typeface="Times New Roman" panose="02020603050405020304" pitchFamily="18" charset="0"/>
                <a:ea typeface="宋体" pitchFamily="2" charset="-122"/>
                <a:sym typeface="+mn-ea"/>
              </a:rPr>
              <a:t>组合波动</a:t>
            </a:r>
            <a:r>
              <a:rPr lang="zh-CN" altLang="en-US" sz="2400" dirty="0" smtClean="0">
                <a:latin typeface="Times New Roman" panose="02020603050405020304" pitchFamily="18" charset="0"/>
                <a:ea typeface="宋体" pitchFamily="2" charset="-122"/>
                <a:sym typeface="+mn-ea"/>
              </a:rPr>
              <a:t>率                                                                      </a:t>
            </a:r>
            <a:r>
              <a:rPr lang="zh-CN" altLang="en-US" sz="2400" dirty="0">
                <a:latin typeface="Times New Roman" panose="02020603050405020304" pitchFamily="18" charset="0"/>
                <a:ea typeface="宋体" pitchFamily="2" charset="-122"/>
                <a:sym typeface="+mn-ea"/>
              </a:rPr>
              <a:t>，因此容易求得组合</a:t>
            </a:r>
            <a:r>
              <a:rPr lang="en-US" altLang="zh-CN" sz="2400" dirty="0">
                <a:latin typeface="Times New Roman" panose="02020603050405020304" pitchFamily="18" charset="0"/>
                <a:ea typeface="宋体" pitchFamily="2" charset="-122"/>
                <a:sym typeface="+mn-ea"/>
              </a:rPr>
              <a:t>VAR</a:t>
            </a:r>
            <a:r>
              <a:rPr lang="zh-CN" altLang="en-US" sz="2400" dirty="0">
                <a:latin typeface="Times New Roman" panose="02020603050405020304" pitchFamily="18" charset="0"/>
                <a:ea typeface="宋体" pitchFamily="2" charset="-122"/>
                <a:sym typeface="+mn-ea"/>
              </a:rPr>
              <a:t>值为</a:t>
            </a:r>
            <a:r>
              <a:rPr lang="en-US" altLang="zh-CN" sz="2400" dirty="0">
                <a:latin typeface="Times New Roman" panose="02020603050405020304" pitchFamily="18" charset="0"/>
                <a:ea typeface="宋体" pitchFamily="2" charset="-122"/>
                <a:sym typeface="+mn-ea"/>
              </a:rPr>
              <a:t>25.7</a:t>
            </a:r>
            <a:r>
              <a:rPr lang="zh-CN" altLang="en-US" sz="2400" dirty="0">
                <a:latin typeface="Times New Roman" panose="02020603050405020304" pitchFamily="18" charset="0"/>
                <a:ea typeface="宋体" pitchFamily="2" charset="-122"/>
                <a:sym typeface="+mn-ea"/>
              </a:rPr>
              <a:t>万</a:t>
            </a:r>
            <a:r>
              <a:rPr lang="zh-CN" altLang="en-US" sz="2400" dirty="0" smtClean="0">
                <a:latin typeface="Times New Roman" panose="02020603050405020304" pitchFamily="18" charset="0"/>
                <a:ea typeface="宋体" pitchFamily="2" charset="-122"/>
                <a:sym typeface="+mn-ea"/>
              </a:rPr>
              <a:t>，</a:t>
            </a:r>
            <a:r>
              <a:rPr lang="zh-CN" altLang="zh-CN" sz="2400" dirty="0"/>
              <a:t>因为两种货币无关，所以</a:t>
            </a:r>
            <a:r>
              <a:rPr lang="zh-CN" altLang="zh-CN" sz="2400" dirty="0" smtClean="0"/>
              <a:t>，</a:t>
            </a:r>
            <a:endParaRPr lang="en-US" altLang="zh-CN" sz="2400" dirty="0" smtClean="0"/>
          </a:p>
          <a:p>
            <a:pPr marL="685800" indent="-342900">
              <a:lnSpc>
                <a:spcPct val="120000"/>
              </a:lnSpc>
              <a:buFont typeface="Wingdings" panose="05000000000000000000" pitchFamily="2" charset="2"/>
              <a:buChar char="n"/>
            </a:pPr>
            <a:endParaRPr lang="en-US" altLang="zh-CN" sz="2400" dirty="0">
              <a:latin typeface="Times New Roman" panose="02020603050405020304" pitchFamily="18" charset="0"/>
              <a:ea typeface="宋体" pitchFamily="2" charset="-122"/>
              <a:sym typeface="+mn-ea"/>
            </a:endParaRPr>
          </a:p>
          <a:p>
            <a:pPr marL="342900">
              <a:lnSpc>
                <a:spcPct val="120000"/>
              </a:lnSpc>
            </a:pPr>
            <a:endParaRPr lang="en-US" altLang="zh-CN" sz="2400" dirty="0" smtClean="0">
              <a:latin typeface="Times New Roman" panose="02020603050405020304" pitchFamily="18" charset="0"/>
              <a:sym typeface="+mn-ea"/>
            </a:endParaRPr>
          </a:p>
          <a:p>
            <a:pPr marL="685800" indent="-342900">
              <a:lnSpc>
                <a:spcPct val="120000"/>
              </a:lnSpc>
              <a:spcBef>
                <a:spcPts val="1200"/>
              </a:spcBef>
              <a:buFont typeface="Wingdings" panose="05000000000000000000" pitchFamily="2" charset="2"/>
              <a:buChar char="n"/>
            </a:pPr>
            <a:r>
              <a:rPr lang="zh-CN" altLang="en-US" sz="2400" dirty="0" smtClean="0">
                <a:latin typeface="Times New Roman" panose="02020603050405020304" pitchFamily="18" charset="0"/>
                <a:ea typeface="宋体" pitchFamily="2" charset="-122"/>
                <a:sym typeface="+mn-ea"/>
              </a:rPr>
              <a:t>故可求</a:t>
            </a:r>
            <a:r>
              <a:rPr lang="zh-CN" altLang="en-US" sz="2400" dirty="0">
                <a:latin typeface="Times New Roman" panose="02020603050405020304" pitchFamily="18" charset="0"/>
                <a:ea typeface="宋体" pitchFamily="2" charset="-122"/>
                <a:sym typeface="+mn-ea"/>
              </a:rPr>
              <a:t>出英镑和人民币的贝塔系数分别</a:t>
            </a:r>
            <a:r>
              <a:rPr lang="zh-CN" altLang="en-US" sz="2400" dirty="0" smtClean="0">
                <a:latin typeface="Times New Roman" panose="02020603050405020304" pitchFamily="18" charset="0"/>
                <a:ea typeface="宋体" pitchFamily="2" charset="-122"/>
                <a:sym typeface="+mn-ea"/>
              </a:rPr>
              <a:t>为：</a:t>
            </a:r>
            <a:endParaRPr lang="en-US" altLang="zh-CN" sz="2400" dirty="0">
              <a:latin typeface="Times New Roman" panose="02020603050405020304" pitchFamily="18" charset="0"/>
              <a:ea typeface="宋体" pitchFamily="2" charset="-122"/>
              <a:sym typeface="+mn-ea"/>
            </a:endParaRPr>
          </a:p>
          <a:p>
            <a:pPr marL="342900">
              <a:lnSpc>
                <a:spcPct val="150000"/>
              </a:lnSpc>
            </a:pPr>
            <a:endParaRPr lang="en-US" altLang="zh-CN" sz="2400" dirty="0">
              <a:latin typeface="Times New Roman" panose="02020603050405020304" pitchFamily="18" charset="0"/>
            </a:endParaRPr>
          </a:p>
          <a:p>
            <a:pPr marL="342900">
              <a:lnSpc>
                <a:spcPct val="150000"/>
              </a:lnSpc>
            </a:pPr>
            <a:endParaRPr lang="en-US" altLang="zh-CN" sz="2400" dirty="0">
              <a:latin typeface="Times New Roman" panose="02020603050405020304" pitchFamily="18" charset="0"/>
            </a:endParaRPr>
          </a:p>
        </p:txBody>
      </p:sp>
      <p:sp>
        <p:nvSpPr>
          <p:cNvPr id="5" name="内容占位符 2"/>
          <p:cNvSpPr txBox="1"/>
          <p:nvPr/>
        </p:nvSpPr>
        <p:spPr bwMode="auto">
          <a:xfrm>
            <a:off x="300696" y="620688"/>
            <a:ext cx="11953328" cy="21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marL="342900" indent="-342900">
              <a:lnSpc>
                <a:spcPct val="120000"/>
              </a:lnSpc>
              <a:spcBef>
                <a:spcPts val="1200"/>
              </a:spcBef>
              <a:buFont typeface="Wingdings" panose="05000000000000000000" pitchFamily="2" charset="2"/>
              <a:buChar char="n"/>
            </a:pPr>
            <a:r>
              <a:rPr lang="zh-CN" altLang="en-US" sz="2400" b="1" dirty="0" smtClean="0">
                <a:latin typeface="Times New Roman" panose="02020503050405090304" pitchFamily="18" charset="0"/>
                <a:ea typeface="宋体" pitchFamily="2" charset="-122"/>
                <a:sym typeface="+mn-ea"/>
              </a:rPr>
              <a:t>例题：</a:t>
            </a:r>
            <a:r>
              <a:rPr lang="en-US" altLang="zh-CN" sz="2400" b="1" dirty="0" smtClean="0">
                <a:latin typeface="Times New Roman" panose="02020503050405090304" pitchFamily="18" charset="0"/>
                <a:ea typeface="宋体" pitchFamily="2" charset="-122"/>
                <a:sym typeface="+mn-ea"/>
              </a:rPr>
              <a:t> </a:t>
            </a:r>
            <a:r>
              <a:rPr lang="zh-CN" altLang="en-US" sz="2400" dirty="0" smtClean="0">
                <a:latin typeface="Times New Roman" panose="02020503050405090304" pitchFamily="18" charset="0"/>
                <a:ea typeface="宋体" pitchFamily="2" charset="-122"/>
                <a:sym typeface="+mn-ea"/>
              </a:rPr>
              <a:t>假设</a:t>
            </a:r>
            <a:r>
              <a:rPr lang="zh-CN" altLang="en-US" sz="2400" dirty="0">
                <a:latin typeface="Times New Roman" panose="02020503050405090304" pitchFamily="18" charset="0"/>
                <a:ea typeface="宋体" pitchFamily="2" charset="-122"/>
                <a:sym typeface="+mn-ea"/>
              </a:rPr>
              <a:t>有一个由英镑和人民币两种货币构成的投资组合，两种资产的投资金额分别为</a:t>
            </a:r>
            <a:r>
              <a:rPr lang="en-US" altLang="zh-CN" sz="2400" dirty="0">
                <a:latin typeface="Times New Roman" panose="02020503050405090304" pitchFamily="18" charset="0"/>
                <a:ea typeface="宋体" pitchFamily="2" charset="-122"/>
                <a:sym typeface="+mn-ea"/>
              </a:rPr>
              <a:t>200</a:t>
            </a:r>
            <a:r>
              <a:rPr lang="zh-CN" altLang="en-US" sz="2400" dirty="0">
                <a:latin typeface="Times New Roman" panose="02020503050405090304" pitchFamily="18" charset="0"/>
                <a:ea typeface="宋体" pitchFamily="2" charset="-122"/>
                <a:sym typeface="+mn-ea"/>
              </a:rPr>
              <a:t>万元和</a:t>
            </a:r>
            <a:r>
              <a:rPr lang="en-US" altLang="zh-CN" sz="2400" dirty="0">
                <a:latin typeface="Times New Roman" panose="02020503050405090304" pitchFamily="18" charset="0"/>
                <a:ea typeface="宋体" pitchFamily="2" charset="-122"/>
                <a:sym typeface="+mn-ea"/>
              </a:rPr>
              <a:t>100</a:t>
            </a:r>
            <a:r>
              <a:rPr lang="zh-CN" altLang="en-US" sz="2400" dirty="0">
                <a:latin typeface="Times New Roman" panose="02020503050405090304" pitchFamily="18" charset="0"/>
                <a:ea typeface="宋体" pitchFamily="2" charset="-122"/>
                <a:sym typeface="+mn-ea"/>
              </a:rPr>
              <a:t>万元。为了简化问题，假设两种货币的相关系数为</a:t>
            </a:r>
            <a:r>
              <a:rPr lang="en-US" altLang="zh-CN" sz="2400" dirty="0">
                <a:latin typeface="Times New Roman" panose="02020503050405090304" pitchFamily="18" charset="0"/>
                <a:ea typeface="宋体" pitchFamily="2" charset="-122"/>
                <a:sym typeface="+mn-ea"/>
              </a:rPr>
              <a:t>0</a:t>
            </a:r>
            <a:r>
              <a:rPr lang="zh-CN" altLang="en-US" sz="2400" dirty="0">
                <a:latin typeface="Times New Roman" panose="02020503050405090304" pitchFamily="18" charset="0"/>
                <a:ea typeface="宋体" pitchFamily="2" charset="-122"/>
                <a:sym typeface="+mn-ea"/>
              </a:rPr>
              <a:t>，且相对于美元的波动率分别为</a:t>
            </a:r>
            <a:r>
              <a:rPr lang="en-US" altLang="zh-CN" sz="2400" dirty="0">
                <a:latin typeface="Times New Roman" panose="02020503050405090304" pitchFamily="18" charset="0"/>
                <a:ea typeface="宋体" pitchFamily="2" charset="-122"/>
                <a:sym typeface="+mn-ea"/>
              </a:rPr>
              <a:t>6%</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10%</a:t>
            </a:r>
            <a:r>
              <a:rPr lang="zh-CN" altLang="en-US" sz="2400" dirty="0">
                <a:latin typeface="Times New Roman" panose="02020503050405090304" pitchFamily="18" charset="0"/>
                <a:ea typeface="宋体" pitchFamily="2" charset="-122"/>
                <a:sym typeface="+mn-ea"/>
              </a:rPr>
              <a:t>，试计算</a:t>
            </a:r>
            <a:r>
              <a:rPr lang="en-US" altLang="zh-CN" sz="2400" dirty="0">
                <a:latin typeface="Times New Roman" panose="02020503050405090304" pitchFamily="18" charset="0"/>
                <a:ea typeface="宋体" pitchFamily="2" charset="-122"/>
                <a:sym typeface="+mn-ea"/>
              </a:rPr>
              <a:t>95%</a:t>
            </a:r>
            <a:r>
              <a:rPr lang="zh-CN" altLang="en-US" sz="2400" dirty="0">
                <a:latin typeface="Times New Roman" panose="02020503050405090304" pitchFamily="18" charset="0"/>
                <a:ea typeface="宋体" pitchFamily="2" charset="-122"/>
                <a:sym typeface="+mn-ea"/>
              </a:rPr>
              <a:t>置信水平下该</a:t>
            </a:r>
            <a:r>
              <a:rPr lang="zh-CN" altLang="en-US" sz="2400" dirty="0" smtClean="0">
                <a:latin typeface="Times New Roman" panose="02020503050405090304" pitchFamily="18" charset="0"/>
                <a:ea typeface="宋体" pitchFamily="2" charset="-122"/>
                <a:sym typeface="+mn-ea"/>
              </a:rPr>
              <a:t>组合</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p:txBody>
      </p:sp>
      <p:sp>
        <p:nvSpPr>
          <p:cNvPr id="6" name="矩形 5"/>
          <p:cNvSpPr/>
          <p:nvPr/>
        </p:nvSpPr>
        <p:spPr>
          <a:xfrm>
            <a:off x="476885" y="116840"/>
            <a:ext cx="7560950"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11" name="对象 10">
            <a:extLst>
              <a:ext uri="{FF2B5EF4-FFF2-40B4-BE49-F238E27FC236}">
                <a16:creationId xmlns="" xmlns:a16="http://schemas.microsoft.com/office/drawing/2014/main" id="{7033AF3F-C623-4A5E-BF9F-CAF869D23018}"/>
              </a:ext>
            </a:extLst>
          </p:cNvPr>
          <p:cNvGraphicFramePr>
            <a:graphicFrameLocks noChangeAspect="1"/>
          </p:cNvGraphicFramePr>
          <p:nvPr>
            <p:extLst>
              <p:ext uri="{D42A27DB-BD31-4B8C-83A1-F6EECF244321}">
                <p14:modId xmlns:p14="http://schemas.microsoft.com/office/powerpoint/2010/main" val="3209303766"/>
              </p:ext>
            </p:extLst>
          </p:nvPr>
        </p:nvGraphicFramePr>
        <p:xfrm>
          <a:off x="3429323" y="4565693"/>
          <a:ext cx="5287962" cy="708025"/>
        </p:xfrm>
        <a:graphic>
          <a:graphicData uri="http://schemas.openxmlformats.org/presentationml/2006/ole">
            <mc:AlternateContent xmlns:mc="http://schemas.openxmlformats.org/markup-compatibility/2006">
              <mc:Choice xmlns:v="urn:schemas-microsoft-com:vml" Requires="v">
                <p:oleObj spid="_x0000_s90170" name="Equation" r:id="rId4" imgW="2946240" imgH="393480" progId="Equation.DSMT4">
                  <p:embed/>
                </p:oleObj>
              </mc:Choice>
              <mc:Fallback>
                <p:oleObj name="Equation" r:id="rId4" imgW="2946240" imgH="393480" progId="Equation.DSMT4">
                  <p:embed/>
                  <p:pic>
                    <p:nvPicPr>
                      <p:cNvPr id="0" name=""/>
                      <p:cNvPicPr/>
                      <p:nvPr/>
                    </p:nvPicPr>
                    <p:blipFill>
                      <a:blip r:embed="rId5"/>
                      <a:stretch>
                        <a:fillRect/>
                      </a:stretch>
                    </p:blipFill>
                    <p:spPr>
                      <a:xfrm>
                        <a:off x="3429323" y="4565693"/>
                        <a:ext cx="5287962" cy="708025"/>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51A109E-FAB7-4565-A42A-05017E0EA896}"/>
              </a:ext>
            </a:extLst>
          </p:cNvPr>
          <p:cNvGraphicFramePr>
            <a:graphicFrameLocks noChangeAspect="1"/>
          </p:cNvGraphicFramePr>
          <p:nvPr>
            <p:extLst>
              <p:ext uri="{D42A27DB-BD31-4B8C-83A1-F6EECF244321}">
                <p14:modId xmlns:p14="http://schemas.microsoft.com/office/powerpoint/2010/main" val="3989131028"/>
              </p:ext>
            </p:extLst>
          </p:nvPr>
        </p:nvGraphicFramePr>
        <p:xfrm>
          <a:off x="3347357" y="2060848"/>
          <a:ext cx="5348287" cy="655637"/>
        </p:xfrm>
        <a:graphic>
          <a:graphicData uri="http://schemas.openxmlformats.org/presentationml/2006/ole">
            <mc:AlternateContent xmlns:mc="http://schemas.openxmlformats.org/markup-compatibility/2006">
              <mc:Choice xmlns:v="urn:schemas-microsoft-com:vml" Requires="v">
                <p:oleObj spid="_x0000_s90171" name="Equation" r:id="rId6" imgW="5347839" imgH="655584" progId="Equation.DSMT4">
                  <p:embed/>
                </p:oleObj>
              </mc:Choice>
              <mc:Fallback>
                <p:oleObj name="Equation" r:id="rId6" imgW="5347839" imgH="655584" progId="Equation.DSMT4">
                  <p:embed/>
                  <p:pic>
                    <p:nvPicPr>
                      <p:cNvPr id="0" name=""/>
                      <p:cNvPicPr/>
                      <p:nvPr/>
                    </p:nvPicPr>
                    <p:blipFill>
                      <a:blip r:embed="rId7"/>
                      <a:stretch>
                        <a:fillRect/>
                      </a:stretch>
                    </p:blipFill>
                    <p:spPr>
                      <a:xfrm>
                        <a:off x="3347357" y="2060848"/>
                        <a:ext cx="5348287" cy="655637"/>
                      </a:xfrm>
                      <a:prstGeom prst="rect">
                        <a:avLst/>
                      </a:prstGeom>
                    </p:spPr>
                  </p:pic>
                </p:oleObj>
              </mc:Fallback>
            </mc:AlternateContent>
          </a:graphicData>
        </a:graphic>
      </p:graphicFrame>
      <p:grpSp>
        <p:nvGrpSpPr>
          <p:cNvPr id="2" name="组合 1">
            <a:extLst>
              <a:ext uri="{FF2B5EF4-FFF2-40B4-BE49-F238E27FC236}">
                <a16:creationId xmlns="" xmlns:a16="http://schemas.microsoft.com/office/drawing/2014/main" id="{55352981-F711-4C10-895F-B5C471E98AF0}"/>
              </a:ext>
            </a:extLst>
          </p:cNvPr>
          <p:cNvGrpSpPr/>
          <p:nvPr/>
        </p:nvGrpSpPr>
        <p:grpSpPr>
          <a:xfrm>
            <a:off x="476885" y="5301705"/>
            <a:ext cx="11089232" cy="1200329"/>
            <a:chOff x="188963" y="4815098"/>
            <a:chExt cx="11089232" cy="1200329"/>
          </a:xfrm>
        </p:grpSpPr>
        <p:sp>
          <p:nvSpPr>
            <p:cNvPr id="20" name="文本框 19">
              <a:extLst>
                <a:ext uri="{FF2B5EF4-FFF2-40B4-BE49-F238E27FC236}">
                  <a16:creationId xmlns="" xmlns:a16="http://schemas.microsoft.com/office/drawing/2014/main" id="{54A30481-4475-4032-97CE-C3A6DBBB74A1}"/>
                </a:ext>
              </a:extLst>
            </p:cNvPr>
            <p:cNvSpPr txBox="1"/>
            <p:nvPr/>
          </p:nvSpPr>
          <p:spPr>
            <a:xfrm>
              <a:off x="188963" y="4815098"/>
              <a:ext cx="11089232" cy="1200329"/>
            </a:xfrm>
            <a:prstGeom prst="rect">
              <a:avLst/>
            </a:prstGeom>
            <a:noFill/>
          </p:spPr>
          <p:txBody>
            <a:bodyPr wrap="square" rtlCol="0">
              <a:spAutoFit/>
            </a:bodyPr>
            <a:lstStyle/>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a:t>
              </a:r>
              <a:endParaRPr lang="en-US" altLang="zh-CN" sz="2400" dirty="0">
                <a:latin typeface="Times New Roman" panose="02020603050405020304" pitchFamily="18" charset="0"/>
              </a:endParaRPr>
            </a:p>
          </p:txBody>
        </p:sp>
        <p:graphicFrame>
          <p:nvGraphicFramePr>
            <p:cNvPr id="16" name="对象 15">
              <a:extLst>
                <a:ext uri="{FF2B5EF4-FFF2-40B4-BE49-F238E27FC236}">
                  <a16:creationId xmlns="" xmlns:a16="http://schemas.microsoft.com/office/drawing/2014/main" id="{A9C124B5-8E06-4299-882E-86F87D2CEDEF}"/>
                </a:ext>
              </a:extLst>
            </p:cNvPr>
            <p:cNvGraphicFramePr>
              <a:graphicFrameLocks noChangeAspect="1"/>
            </p:cNvGraphicFramePr>
            <p:nvPr>
              <p:extLst>
                <p:ext uri="{D42A27DB-BD31-4B8C-83A1-F6EECF244321}">
                  <p14:modId xmlns:p14="http://schemas.microsoft.com/office/powerpoint/2010/main" val="2954180241"/>
                </p:ext>
              </p:extLst>
            </p:nvPr>
          </p:nvGraphicFramePr>
          <p:xfrm>
            <a:off x="2133179" y="4935307"/>
            <a:ext cx="3424238" cy="511175"/>
          </p:xfrm>
          <a:graphic>
            <a:graphicData uri="http://schemas.openxmlformats.org/presentationml/2006/ole">
              <mc:AlternateContent xmlns:mc="http://schemas.openxmlformats.org/markup-compatibility/2006">
                <mc:Choice xmlns:v="urn:schemas-microsoft-com:vml" Requires="v">
                  <p:oleObj spid="_x0000_s90172" name="Equation" r:id="rId8" imgW="1358640" imgH="203040" progId="Equation.DSMT4">
                    <p:embed/>
                  </p:oleObj>
                </mc:Choice>
                <mc:Fallback>
                  <p:oleObj name="Equation" r:id="rId8" imgW="1358640" imgH="203040" progId="Equation.DSMT4">
                    <p:embed/>
                    <p:pic>
                      <p:nvPicPr>
                        <p:cNvPr id="0" name=""/>
                        <p:cNvPicPr/>
                        <p:nvPr/>
                      </p:nvPicPr>
                      <p:blipFill>
                        <a:blip r:embed="rId9"/>
                        <a:stretch>
                          <a:fillRect/>
                        </a:stretch>
                      </p:blipFill>
                      <p:spPr>
                        <a:xfrm>
                          <a:off x="2133179" y="4935307"/>
                          <a:ext cx="3424238" cy="511175"/>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5900AFC5-2008-47DD-99FC-1494E2DA8BBB}"/>
                </a:ext>
              </a:extLst>
            </p:cNvPr>
            <p:cNvGraphicFramePr>
              <a:graphicFrameLocks noChangeAspect="1"/>
            </p:cNvGraphicFramePr>
            <p:nvPr>
              <p:extLst>
                <p:ext uri="{D42A27DB-BD31-4B8C-83A1-F6EECF244321}">
                  <p14:modId xmlns:p14="http://schemas.microsoft.com/office/powerpoint/2010/main" val="552993979"/>
                </p:ext>
              </p:extLst>
            </p:nvPr>
          </p:nvGraphicFramePr>
          <p:xfrm>
            <a:off x="2205187" y="5534175"/>
            <a:ext cx="2736000" cy="432000"/>
          </p:xfrm>
          <a:graphic>
            <a:graphicData uri="http://schemas.openxmlformats.org/presentationml/2006/ole">
              <mc:AlternateContent xmlns:mc="http://schemas.openxmlformats.org/markup-compatibility/2006">
                <mc:Choice xmlns:v="urn:schemas-microsoft-com:vml" Requires="v">
                  <p:oleObj spid="_x0000_s90173" name="Equation" r:id="rId10" imgW="1085622" imgH="171342" progId="Equation.DSMT4">
                    <p:embed/>
                  </p:oleObj>
                </mc:Choice>
                <mc:Fallback>
                  <p:oleObj name="Equation" r:id="rId10" imgW="1085622" imgH="171342" progId="Equation.DSMT4">
                    <p:embed/>
                    <p:pic>
                      <p:nvPicPr>
                        <p:cNvPr id="0" name=""/>
                        <p:cNvPicPr/>
                        <p:nvPr/>
                      </p:nvPicPr>
                      <p:blipFill>
                        <a:blip r:embed="rId11"/>
                        <a:stretch>
                          <a:fillRect/>
                        </a:stretch>
                      </p:blipFill>
                      <p:spPr>
                        <a:xfrm>
                          <a:off x="2205187" y="5534175"/>
                          <a:ext cx="2736000" cy="432000"/>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AD97B8C4-4F46-40B1-8A56-8366D0EE7E8A}"/>
                </a:ext>
              </a:extLst>
            </p:cNvPr>
            <p:cNvGraphicFramePr>
              <a:graphicFrameLocks noChangeAspect="1"/>
            </p:cNvGraphicFramePr>
            <p:nvPr>
              <p:extLst>
                <p:ext uri="{D42A27DB-BD31-4B8C-83A1-F6EECF244321}">
                  <p14:modId xmlns:p14="http://schemas.microsoft.com/office/powerpoint/2010/main" val="1456250859"/>
                </p:ext>
              </p:extLst>
            </p:nvPr>
          </p:nvGraphicFramePr>
          <p:xfrm>
            <a:off x="7799834" y="4944287"/>
            <a:ext cx="3422650" cy="511175"/>
          </p:xfrm>
          <a:graphic>
            <a:graphicData uri="http://schemas.openxmlformats.org/presentationml/2006/ole">
              <mc:AlternateContent xmlns:mc="http://schemas.openxmlformats.org/markup-compatibility/2006">
                <mc:Choice xmlns:v="urn:schemas-microsoft-com:vml" Requires="v">
                  <p:oleObj spid="_x0000_s90174" name="Equation" r:id="rId12" imgW="1358640" imgH="203040" progId="Equation.DSMT4">
                    <p:embed/>
                  </p:oleObj>
                </mc:Choice>
                <mc:Fallback>
                  <p:oleObj name="Equation" r:id="rId12" imgW="1358640" imgH="203040" progId="Equation.DSMT4">
                    <p:embed/>
                    <p:pic>
                      <p:nvPicPr>
                        <p:cNvPr id="0" name=""/>
                        <p:cNvPicPr/>
                        <p:nvPr/>
                      </p:nvPicPr>
                      <p:blipFill>
                        <a:blip r:embed="rId13"/>
                        <a:stretch>
                          <a:fillRect/>
                        </a:stretch>
                      </p:blipFill>
                      <p:spPr>
                        <a:xfrm>
                          <a:off x="7799834" y="4944287"/>
                          <a:ext cx="3422650" cy="511175"/>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2D8D3359-6257-4AEC-BCBC-C6C894B8A4A5}"/>
                </a:ext>
              </a:extLst>
            </p:cNvPr>
            <p:cNvGraphicFramePr>
              <a:graphicFrameLocks noChangeAspect="1"/>
            </p:cNvGraphicFramePr>
            <p:nvPr>
              <p:extLst>
                <p:ext uri="{D42A27DB-BD31-4B8C-83A1-F6EECF244321}">
                  <p14:modId xmlns:p14="http://schemas.microsoft.com/office/powerpoint/2010/main" val="2760325178"/>
                </p:ext>
              </p:extLst>
            </p:nvPr>
          </p:nvGraphicFramePr>
          <p:xfrm>
            <a:off x="7965827" y="5511371"/>
            <a:ext cx="2736000" cy="432000"/>
          </p:xfrm>
          <a:graphic>
            <a:graphicData uri="http://schemas.openxmlformats.org/presentationml/2006/ole">
              <mc:AlternateContent xmlns:mc="http://schemas.openxmlformats.org/markup-compatibility/2006">
                <mc:Choice xmlns:v="urn:schemas-microsoft-com:vml" Requires="v">
                  <p:oleObj spid="_x0000_s90175" name="Equation" r:id="rId14" imgW="1085622" imgH="171342" progId="Equation.DSMT4">
                    <p:embed/>
                  </p:oleObj>
                </mc:Choice>
                <mc:Fallback>
                  <p:oleObj name="Equation" r:id="rId14" imgW="1085622" imgH="171342" progId="Equation.DSMT4">
                    <p:embed/>
                    <p:pic>
                      <p:nvPicPr>
                        <p:cNvPr id="0" name=""/>
                        <p:cNvPicPr/>
                        <p:nvPr/>
                      </p:nvPicPr>
                      <p:blipFill>
                        <a:blip r:embed="rId15"/>
                        <a:stretch>
                          <a:fillRect/>
                        </a:stretch>
                      </p:blipFill>
                      <p:spPr>
                        <a:xfrm>
                          <a:off x="7965827" y="5511371"/>
                          <a:ext cx="2736000" cy="432000"/>
                        </a:xfrm>
                        <a:prstGeom prst="rect">
                          <a:avLst/>
                        </a:prstGeom>
                      </p:spPr>
                    </p:pic>
                  </p:oleObj>
                </mc:Fallback>
              </mc:AlternateContent>
            </a:graphicData>
          </a:graphic>
        </p:graphicFrame>
      </p:grpSp>
      <p:graphicFrame>
        <p:nvGraphicFramePr>
          <p:cNvPr id="4" name="对象 3"/>
          <p:cNvGraphicFramePr>
            <a:graphicFrameLocks noChangeAspect="1"/>
          </p:cNvGraphicFramePr>
          <p:nvPr>
            <p:extLst>
              <p:ext uri="{D42A27DB-BD31-4B8C-83A1-F6EECF244321}">
                <p14:modId xmlns:p14="http://schemas.microsoft.com/office/powerpoint/2010/main" val="3152655260"/>
              </p:ext>
            </p:extLst>
          </p:nvPr>
        </p:nvGraphicFramePr>
        <p:xfrm>
          <a:off x="3285307" y="3245666"/>
          <a:ext cx="5095875" cy="815975"/>
        </p:xfrm>
        <a:graphic>
          <a:graphicData uri="http://schemas.openxmlformats.org/presentationml/2006/ole">
            <mc:AlternateContent xmlns:mc="http://schemas.openxmlformats.org/markup-compatibility/2006">
              <mc:Choice xmlns:v="urn:schemas-microsoft-com:vml" Requires="v">
                <p:oleObj spid="_x0000_s90176" name="Equation" r:id="rId16" imgW="3174840" imgH="507960" progId="Equation.DSMT4">
                  <p:embed/>
                </p:oleObj>
              </mc:Choice>
              <mc:Fallback>
                <p:oleObj name="Equation" r:id="rId16" imgW="3174840" imgH="507960" progId="Equation.DSMT4">
                  <p:embed/>
                  <p:pic>
                    <p:nvPicPr>
                      <p:cNvPr id="0" name=""/>
                      <p:cNvPicPr>
                        <a:picLocks noChangeAspect="1" noChangeArrowheads="1"/>
                      </p:cNvPicPr>
                      <p:nvPr/>
                    </p:nvPicPr>
                    <p:blipFill>
                      <a:blip r:embed="rId17"/>
                      <a:srcRect/>
                      <a:stretch>
                        <a:fillRect/>
                      </a:stretch>
                    </p:blipFill>
                    <p:spPr bwMode="auto">
                      <a:xfrm>
                        <a:off x="3285307" y="3245666"/>
                        <a:ext cx="509587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47989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41291" y="2580419"/>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三、</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的优点与缺陷</a:t>
            </a: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116955" y="774034"/>
            <a:ext cx="11881320" cy="5078313"/>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一</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的优点</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这一度量指标适用性强，且易于理解：</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可以度量包括利率、汇率等价格变动带来的市场风险，同时该指标计算方法简单，容易被业界所理解。</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有利于比较不同业务部门之间风险大小，有利于进行基于风险调整的绩效评估、资本配置和风险限额设置等。由于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描述的是组合的整体风险，因此，对于不同业务部门，仅需要计算出每个业务的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便可以对每个部门的风险有一个直观的感受。</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反映的是整体综合的风险，因此该指标也常被监管机构用来监控金融机构的金融风险。如巴塞尔银行监管委员会规定了商业银行覆盖它们交易组合市场风险（用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度量）的最低资本要求</a:t>
            </a:r>
            <a:r>
              <a:rPr lang="zh-CN" altLang="en-US" sz="2400" dirty="0" smtClean="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1">
            <a:extLst>
              <a:ext uri="{FF2B5EF4-FFF2-40B4-BE49-F238E27FC236}">
                <a16:creationId xmlns="" xmlns:a16="http://schemas.microsoft.com/office/drawing/2014/main" id="{9875B0A1-111D-4FB5-B5BF-28359A3DFA37}"/>
              </a:ext>
            </a:extLst>
          </p:cNvPr>
          <p:cNvSpPr/>
          <p:nvPr/>
        </p:nvSpPr>
        <p:spPr>
          <a:xfrm>
            <a:off x="4201565" y="3613515"/>
            <a:ext cx="5924502"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预期亏损</a:t>
            </a:r>
            <a:endParaRPr lang="en-US" altLang="zh-CN" sz="2600" b="1" dirty="0">
              <a:solidFill>
                <a:schemeClr val="tx1"/>
              </a:solidFill>
              <a:latin typeface="微软雅黑" pitchFamily="34" charset="-122"/>
              <a:ea typeface="微软雅黑" pitchFamily="34" charset="-122"/>
            </a:endParaRPr>
          </a:p>
        </p:txBody>
      </p:sp>
      <p:sp>
        <p:nvSpPr>
          <p:cNvPr id="31" name="圆角矩形 31">
            <a:extLst>
              <a:ext uri="{FF2B5EF4-FFF2-40B4-BE49-F238E27FC236}">
                <a16:creationId xmlns="" xmlns:a16="http://schemas.microsoft.com/office/drawing/2014/main" id="{1E1562DC-2334-4F86-B181-E6DA8063099F}"/>
              </a:ext>
            </a:extLst>
          </p:cNvPr>
          <p:cNvSpPr/>
          <p:nvPr/>
        </p:nvSpPr>
        <p:spPr>
          <a:xfrm>
            <a:off x="4201566" y="2729277"/>
            <a:ext cx="5924501"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的优点与缺陷</a:t>
            </a:r>
            <a:endParaRPr lang="en-US" altLang="zh-CN" sz="2600" b="1" dirty="0">
              <a:solidFill>
                <a:schemeClr val="tx1"/>
              </a:solidFill>
              <a:latin typeface="微软雅黑" pitchFamily="34" charset="-122"/>
              <a:ea typeface="微软雅黑" pitchFamily="34" charset="-122"/>
            </a:endParaRPr>
          </a:p>
        </p:txBody>
      </p:sp>
      <p:sp>
        <p:nvSpPr>
          <p:cNvPr id="29" name="圆角矩形 31">
            <a:extLst>
              <a:ext uri="{FF2B5EF4-FFF2-40B4-BE49-F238E27FC236}">
                <a16:creationId xmlns="" xmlns:a16="http://schemas.microsoft.com/office/drawing/2014/main" id="{A621FB4C-1DCD-4916-B655-31853D5E39C0}"/>
              </a:ext>
            </a:extLst>
          </p:cNvPr>
          <p:cNvSpPr/>
          <p:nvPr/>
        </p:nvSpPr>
        <p:spPr>
          <a:xfrm>
            <a:off x="4216399" y="1828882"/>
            <a:ext cx="5909668"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边际</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、增量</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、成分</a:t>
            </a:r>
            <a:r>
              <a:rPr lang="en-US" altLang="zh-CN" sz="2600" b="1" dirty="0" err="1">
                <a:solidFill>
                  <a:schemeClr val="tx1"/>
                </a:solidFill>
                <a:latin typeface="微软雅黑" pitchFamily="34" charset="-122"/>
                <a:ea typeface="微软雅黑" pitchFamily="34" charset="-122"/>
              </a:rPr>
              <a:t>VaR</a:t>
            </a:r>
            <a:endParaRPr lang="en-US" altLang="zh-CN" sz="2600" b="1" dirty="0">
              <a:solidFill>
                <a:schemeClr val="tx1"/>
              </a:solidFill>
              <a:latin typeface="微软雅黑" pitchFamily="34" charset="-122"/>
              <a:ea typeface="微软雅黑" pitchFamily="34" charset="-122"/>
            </a:endParaRPr>
          </a:p>
        </p:txBody>
      </p:sp>
      <p:sp>
        <p:nvSpPr>
          <p:cNvPr id="25" name="圆角矩形 31">
            <a:extLst>
              <a:ext uri="{FF2B5EF4-FFF2-40B4-BE49-F238E27FC236}">
                <a16:creationId xmlns="" xmlns:a16="http://schemas.microsoft.com/office/drawing/2014/main" id="{4FC78DA5-4FB6-4A82-B191-78C63166A244}"/>
              </a:ext>
            </a:extLst>
          </p:cNvPr>
          <p:cNvSpPr/>
          <p:nvPr/>
        </p:nvSpPr>
        <p:spPr>
          <a:xfrm>
            <a:off x="4205883" y="944644"/>
            <a:ext cx="5920184"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定义</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grpSp>
        <p:nvGrpSpPr>
          <p:cNvPr id="6" name="组合 5">
            <a:extLst>
              <a:ext uri="{FF2B5EF4-FFF2-40B4-BE49-F238E27FC236}">
                <a16:creationId xmlns="" xmlns:a16="http://schemas.microsoft.com/office/drawing/2014/main" id="{350F1F6E-E245-4EC0-A940-E1D5E55E10B5}"/>
              </a:ext>
            </a:extLst>
          </p:cNvPr>
          <p:cNvGrpSpPr/>
          <p:nvPr/>
        </p:nvGrpSpPr>
        <p:grpSpPr>
          <a:xfrm>
            <a:off x="4216400" y="4513910"/>
            <a:ext cx="5909667" cy="646112"/>
            <a:chOff x="4216400" y="4513910"/>
            <a:chExt cx="5621635" cy="646112"/>
          </a:xfrm>
        </p:grpSpPr>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a:solidFill>
                    <a:schemeClr val="tx1"/>
                  </a:solidFill>
                  <a:latin typeface="微软雅黑" pitchFamily="34" charset="-122"/>
                  <a:ea typeface="微软雅黑" pitchFamily="34" charset="-122"/>
                </a:rPr>
                <a:t>SRISK</a:t>
              </a:r>
              <a:r>
                <a:rPr lang="zh-CN" altLang="en-US" sz="2600" b="1" dirty="0">
                  <a:solidFill>
                    <a:schemeClr val="tx1"/>
                  </a:solidFill>
                  <a:latin typeface="微软雅黑" pitchFamily="34" charset="-122"/>
                  <a:ea typeface="微软雅黑" pitchFamily="34" charset="-122"/>
                </a:rPr>
                <a:t>测算方法</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grpSp>
      <p:grpSp>
        <p:nvGrpSpPr>
          <p:cNvPr id="26" name="组合 25">
            <a:extLst>
              <a:ext uri="{FF2B5EF4-FFF2-40B4-BE49-F238E27FC236}">
                <a16:creationId xmlns="" xmlns:a16="http://schemas.microsoft.com/office/drawing/2014/main" id="{2519F4D5-7FB5-4095-BC9E-9BE5DF142F0B}"/>
              </a:ext>
            </a:extLst>
          </p:cNvPr>
          <p:cNvGrpSpPr/>
          <p:nvPr/>
        </p:nvGrpSpPr>
        <p:grpSpPr>
          <a:xfrm>
            <a:off x="4208813" y="5366641"/>
            <a:ext cx="5917254" cy="646112"/>
            <a:chOff x="4216400" y="4513910"/>
            <a:chExt cx="5621635" cy="646112"/>
          </a:xfrm>
        </p:grpSpPr>
        <p:sp>
          <p:nvSpPr>
            <p:cNvPr id="27" name="圆角矩形 31">
              <a:extLst>
                <a:ext uri="{FF2B5EF4-FFF2-40B4-BE49-F238E27FC236}">
                  <a16:creationId xmlns="" xmlns:a16="http://schemas.microsoft.com/office/drawing/2014/main" id="{13813F10-BE45-4D6E-B8D4-4CD0A16BF57B}"/>
                </a:ext>
              </a:extLst>
            </p:cNvPr>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和预期亏损估计应用</a:t>
              </a:r>
              <a:endParaRPr lang="en-US" altLang="zh-CN" sz="2600" b="1" dirty="0">
                <a:solidFill>
                  <a:schemeClr val="tx1"/>
                </a:solidFill>
                <a:latin typeface="微软雅黑" pitchFamily="34" charset="-122"/>
                <a:ea typeface="微软雅黑" pitchFamily="34" charset="-122"/>
              </a:endParaRPr>
            </a:p>
          </p:txBody>
        </p:sp>
        <p:sp>
          <p:nvSpPr>
            <p:cNvPr id="28" name="椭圆 27">
              <a:extLst>
                <a:ext uri="{FF2B5EF4-FFF2-40B4-BE49-F238E27FC236}">
                  <a16:creationId xmlns="" xmlns:a16="http://schemas.microsoft.com/office/drawing/2014/main" id="{64E6188D-8D67-47CD-B632-FBDAEB3EA6A7}"/>
                </a:ext>
              </a:extLst>
            </p:cNvPr>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6</a:t>
              </a:r>
              <a:endParaRPr lang="zh-CN" altLang="en-US" sz="2800" b="1" kern="0" dirty="0">
                <a:solidFill>
                  <a:srgbClr val="FFFFFF"/>
                </a:solidFill>
                <a:cs typeface="Times New Roman" panose="02020503050405090304" pitchFamily="18" charset="0"/>
              </a:endParaRPr>
            </a:p>
          </p:txBody>
        </p:sp>
      </p:grpSp>
    </p:spTree>
  </p:cSld>
  <p:clrMapOvr>
    <a:masterClrMapping/>
  </p:clrMapOvr>
  <p:transition spd="slow" advClick="0" advTm="3855">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260971" y="764704"/>
            <a:ext cx="11881320" cy="5146730"/>
          </a:xfrm>
          <a:prstGeom prst="rect">
            <a:avLst/>
          </a:prstGeom>
        </p:spPr>
        <p:txBody>
          <a:bodyPr wrap="square">
            <a:spAutoFit/>
          </a:bodyPr>
          <a:lstStyle/>
          <a:p>
            <a:pPr latinLnBrk="0">
              <a:lnSpc>
                <a:spcPct val="20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主要适用于正常市场条件下对市场风险的衡量，对市场价格的极端变动导致的资产组合的损失却无能为力。</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的计算需要用到大量过去的收益数据，并且</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对于样本区间的长度较为敏感，根据不同长度的样本区间，而计算得出的同一置信水平下的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值很可能差距较大。</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运用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进行风险衡量和分析时存在着所谓的模型风险（</a:t>
            </a:r>
            <a:r>
              <a:rPr lang="en-US" altLang="zh-CN" sz="2400" dirty="0">
                <a:latin typeface="Times New Roman" panose="02020503050405090304" pitchFamily="18" charset="0"/>
                <a:cs typeface="Times New Roman" panose="02020503050405090304" pitchFamily="18" charset="0"/>
              </a:rPr>
              <a:t>model risk</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由于计算需要大量</a:t>
            </a:r>
            <a:r>
              <a:rPr lang="zh-CN" altLang="en-US" sz="2400" dirty="0" smtClean="0">
                <a:latin typeface="Times New Roman" panose="02020503050405090304" pitchFamily="18" charset="0"/>
                <a:cs typeface="Times New Roman" panose="02020503050405090304" pitchFamily="18" charset="0"/>
              </a:rPr>
              <a:t>过去收益</a:t>
            </a:r>
            <a:r>
              <a:rPr lang="zh-CN" altLang="en-US" sz="2400" dirty="0">
                <a:latin typeface="Times New Roman" panose="02020503050405090304" pitchFamily="18" charset="0"/>
                <a:cs typeface="Times New Roman" panose="02020503050405090304" pitchFamily="18" charset="0"/>
              </a:rPr>
              <a:t>数据，因此</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不适用于衡量流动性较差的资产的风险。</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33030003"/>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585007" y="764704"/>
            <a:ext cx="11413268" cy="392415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342900" indent="-342900" latinLnBrk="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例题：假定某两项投资的任何一项都有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a:t>
            </a:r>
            <a:r>
              <a:rPr lang="zh-CN" altLang="en-US" sz="2400" dirty="0" smtClean="0">
                <a:latin typeface="Times New Roman" panose="02020503050405090304" pitchFamily="18" charset="0"/>
                <a:cs typeface="Times New Roman" panose="02020503050405090304" pitchFamily="18" charset="0"/>
              </a:rPr>
              <a:t>引发</a:t>
            </a:r>
            <a:r>
              <a:rPr lang="en-US" altLang="zh-CN" sz="2400" dirty="0" smtClean="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根据题目的信息我们可以计算出，</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置信度下任一项投资的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值为</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两项投资迭加的组合</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的计算过程如下：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p:txBody>
      </p:sp>
      <p:graphicFrame>
        <p:nvGraphicFramePr>
          <p:cNvPr id="5" name="对象 4">
            <a:extLst>
              <a:ext uri="{FF2B5EF4-FFF2-40B4-BE49-F238E27FC236}">
                <a16:creationId xmlns="" xmlns:a16="http://schemas.microsoft.com/office/drawing/2014/main" id="{875D1A29-2368-49DF-AB6B-267CB2A38E0D}"/>
              </a:ext>
            </a:extLst>
          </p:cNvPr>
          <p:cNvGraphicFramePr>
            <a:graphicFrameLocks noChangeAspect="1"/>
          </p:cNvGraphicFramePr>
          <p:nvPr>
            <p:extLst>
              <p:ext uri="{D42A27DB-BD31-4B8C-83A1-F6EECF244321}">
                <p14:modId xmlns:p14="http://schemas.microsoft.com/office/powerpoint/2010/main" val="2630417752"/>
              </p:ext>
            </p:extLst>
          </p:nvPr>
        </p:nvGraphicFramePr>
        <p:xfrm>
          <a:off x="2349203" y="3710139"/>
          <a:ext cx="7272808" cy="2434486"/>
        </p:xfrm>
        <a:graphic>
          <a:graphicData uri="http://schemas.openxmlformats.org/presentationml/2006/ole">
            <mc:AlternateContent xmlns:mc="http://schemas.openxmlformats.org/markup-compatibility/2006">
              <mc:Choice xmlns:v="urn:schemas-microsoft-com:vml" Requires="v">
                <p:oleObj spid="_x0000_s61554" name="Document" r:id="rId5" imgW="5273690" imgH="1765252" progId="Word.Document.12">
                  <p:embed/>
                </p:oleObj>
              </mc:Choice>
              <mc:Fallback>
                <p:oleObj name="Document" r:id="rId5" imgW="5273690" imgH="1765252" progId="Word.Document.12">
                  <p:embed/>
                  <p:pic>
                    <p:nvPicPr>
                      <p:cNvPr id="0" name=""/>
                      <p:cNvPicPr/>
                      <p:nvPr/>
                    </p:nvPicPr>
                    <p:blipFill>
                      <a:blip r:embed="rId6"/>
                      <a:stretch>
                        <a:fillRect/>
                      </a:stretch>
                    </p:blipFill>
                    <p:spPr>
                      <a:xfrm>
                        <a:off x="2349203" y="3710139"/>
                        <a:ext cx="7272808" cy="2434486"/>
                      </a:xfrm>
                      <a:prstGeom prst="rect">
                        <a:avLst/>
                      </a:prstGeom>
                      <a:solidFill>
                        <a:schemeClr val="bg2">
                          <a:lumMod val="90000"/>
                        </a:schemeClr>
                      </a:solidFill>
                      <a:ln>
                        <a:solidFill>
                          <a:schemeClr val="accent1"/>
                        </a:solidFill>
                      </a:ln>
                    </p:spPr>
                  </p:pic>
                </p:oleObj>
              </mc:Fallback>
            </mc:AlternateContent>
          </a:graphicData>
        </a:graphic>
      </p:graphicFrame>
      <p:sp>
        <p:nvSpPr>
          <p:cNvPr id="10" name="椭圆 9">
            <a:extLst>
              <a:ext uri="{FF2B5EF4-FFF2-40B4-BE49-F238E27FC236}">
                <a16:creationId xmlns="" xmlns:a16="http://schemas.microsoft.com/office/drawing/2014/main" id="{A932EDE0-97A9-4128-BFA1-F5AFD4C8484C}"/>
              </a:ext>
            </a:extLst>
          </p:cNvPr>
          <p:cNvSpPr/>
          <p:nvPr/>
        </p:nvSpPr>
        <p:spPr>
          <a:xfrm>
            <a:off x="5229523" y="4560449"/>
            <a:ext cx="1512168"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 xmlns:a16="http://schemas.microsoft.com/office/drawing/2014/main" id="{124E1650-5142-4671-9D26-2BD9CC8F38DC}"/>
              </a:ext>
            </a:extLst>
          </p:cNvPr>
          <p:cNvCxnSpPr>
            <a:cxnSpLocks/>
          </p:cNvCxnSpPr>
          <p:nvPr/>
        </p:nvCxnSpPr>
        <p:spPr>
          <a:xfrm flipH="1">
            <a:off x="6741691" y="4333661"/>
            <a:ext cx="594315" cy="34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2C1F5510-B6CD-48AF-9BB2-CB2917CDE660}"/>
              </a:ext>
            </a:extLst>
          </p:cNvPr>
          <p:cNvSpPr txBox="1"/>
          <p:nvPr/>
        </p:nvSpPr>
        <p:spPr>
          <a:xfrm>
            <a:off x="6831950" y="3985892"/>
            <a:ext cx="1368152" cy="369332"/>
          </a:xfrm>
          <a:prstGeom prst="rect">
            <a:avLst/>
          </a:prstGeom>
          <a:noFill/>
        </p:spPr>
        <p:txBody>
          <a:bodyPr wrap="square" rtlCol="0">
            <a:spAutoFit/>
          </a:bodyPr>
          <a:lstStyle/>
          <a:p>
            <a:r>
              <a:rPr lang="en-US" altLang="zh-CN" dirty="0">
                <a:solidFill>
                  <a:srgbClr val="FF0000"/>
                </a:solidFill>
              </a:rPr>
              <a:t>1800&gt;400!</a:t>
            </a:r>
            <a:endParaRPr lang="zh-CN" altLang="en-US" dirty="0">
              <a:solidFill>
                <a:srgbClr val="FF0000"/>
              </a:solidFill>
            </a:endParaRPr>
          </a:p>
        </p:txBody>
      </p:sp>
    </p:spTree>
    <p:extLst>
      <p:ext uri="{BB962C8B-B14F-4D97-AF65-F5344CB8AC3E}">
        <p14:creationId xmlns:p14="http://schemas.microsoft.com/office/powerpoint/2010/main" val="71758817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F292AA-31F5-4B32-AD23-CD459A5E0616}"/>
              </a:ext>
            </a:extLst>
          </p:cNvPr>
          <p:cNvSpPr>
            <a:spLocks noGrp="1"/>
          </p:cNvSpPr>
          <p:nvPr>
            <p:ph type="title"/>
          </p:nvPr>
        </p:nvSpPr>
        <p:spPr>
          <a:xfrm>
            <a:off x="33823" y="764704"/>
            <a:ext cx="9693868" cy="490537"/>
          </a:xfrm>
        </p:spPr>
        <p:txBody>
          <a:bodyPr>
            <a:noAutofit/>
          </a:bodyPr>
          <a:lstStyle/>
          <a:p>
            <a:pPr algn="l">
              <a:defRPr/>
            </a:pPr>
            <a:r>
              <a:rPr lang="zh-CN" altLang="en-US" sz="3000" dirty="0" smtClean="0">
                <a:latin typeface="Times" pitchFamily="18" charset="0"/>
                <a:ea typeface="宋体" pitchFamily="2" charset="-122"/>
                <a:cs typeface="+mn-cs"/>
              </a:rPr>
              <a:t>   那么</a:t>
            </a:r>
            <a:r>
              <a:rPr lang="zh-CN" altLang="en-US" sz="3000" dirty="0">
                <a:latin typeface="Times" pitchFamily="18" charset="0"/>
                <a:ea typeface="宋体" pitchFamily="2" charset="-122"/>
                <a:cs typeface="+mn-cs"/>
              </a:rPr>
              <a:t>，</a:t>
            </a:r>
            <a:r>
              <a:rPr lang="en-US" altLang="zh-CN" sz="3000" dirty="0" err="1">
                <a:latin typeface="Times" pitchFamily="18" charset="0"/>
                <a:ea typeface="宋体" pitchFamily="2" charset="-122"/>
                <a:cs typeface="+mn-cs"/>
              </a:rPr>
              <a:t>VaR</a:t>
            </a:r>
            <a:r>
              <a:rPr lang="zh-CN" altLang="en-US" sz="3000" dirty="0">
                <a:latin typeface="Times" pitchFamily="18" charset="0"/>
                <a:ea typeface="宋体" pitchFamily="2" charset="-122"/>
                <a:cs typeface="+mn-cs"/>
              </a:rPr>
              <a:t>是否是理想测算金融风险指标？</a:t>
            </a:r>
          </a:p>
        </p:txBody>
      </p:sp>
      <p:sp>
        <p:nvSpPr>
          <p:cNvPr id="47107" name="内容占位符 2">
            <a:extLst>
              <a:ext uri="{FF2B5EF4-FFF2-40B4-BE49-F238E27FC236}">
                <a16:creationId xmlns="" xmlns:a16="http://schemas.microsoft.com/office/drawing/2014/main" id="{D88BA42D-3856-4852-9A91-3BE565E5B7E3}"/>
              </a:ext>
            </a:extLst>
          </p:cNvPr>
          <p:cNvSpPr>
            <a:spLocks noGrp="1"/>
          </p:cNvSpPr>
          <p:nvPr>
            <p:ph sz="quarter" idx="1"/>
          </p:nvPr>
        </p:nvSpPr>
        <p:spPr>
          <a:xfrm>
            <a:off x="260971" y="1412776"/>
            <a:ext cx="11593288" cy="5356039"/>
          </a:xfrm>
        </p:spPr>
        <p:txBody>
          <a:bodyPr/>
          <a:lstStyle/>
          <a:p>
            <a:pPr>
              <a:spcBef>
                <a:spcPts val="600"/>
              </a:spcBef>
              <a:buFont typeface="Wingdings" panose="05000000000000000000" pitchFamily="2" charset="2"/>
              <a:buChar char="Ø"/>
            </a:pPr>
            <a:r>
              <a:rPr lang="en-US" altLang="zh-CN" sz="2200" dirty="0" err="1"/>
              <a:t>Artzner</a:t>
            </a:r>
            <a:r>
              <a:rPr lang="zh-CN" altLang="en-US" sz="2200" dirty="0"/>
              <a:t>等人研究，理想指标的基本条件满足如下性质：</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1</a:t>
            </a:r>
            <a:r>
              <a:rPr lang="zh-CN" altLang="en-US" sz="2200" b="1" dirty="0">
                <a:solidFill>
                  <a:srgbClr val="FF0000"/>
                </a:solidFill>
              </a:rPr>
              <a:t>）单调性（</a:t>
            </a:r>
            <a:r>
              <a:rPr lang="en-US" altLang="zh-CN" sz="2200" b="1" dirty="0" smtClean="0">
                <a:solidFill>
                  <a:srgbClr val="FF0000"/>
                </a:solidFill>
              </a:rPr>
              <a:t>monotonicity</a:t>
            </a:r>
            <a:r>
              <a:rPr lang="zh-CN" altLang="en-US" sz="2200" b="1" dirty="0">
                <a:solidFill>
                  <a:srgbClr val="FF0000"/>
                </a:solidFill>
              </a:rPr>
              <a:t>）</a:t>
            </a:r>
            <a:r>
              <a:rPr lang="zh-CN" altLang="en-US" sz="2200" b="1" dirty="0" smtClean="0">
                <a:solidFill>
                  <a:srgbClr val="FF0000"/>
                </a:solidFill>
              </a:rPr>
              <a:t>：</a:t>
            </a:r>
            <a:r>
              <a:rPr lang="zh-CN" altLang="en-US" sz="2200" dirty="0" smtClean="0"/>
              <a:t>如果</a:t>
            </a:r>
            <a:r>
              <a:rPr lang="zh-CN" altLang="en-US" sz="2200" dirty="0"/>
              <a:t>在任何情形下，第一个交易组合的回报均低于另外一个交易组合的回报，那么第一个交易组合的风险度一定要比另外一个</a:t>
            </a:r>
            <a:r>
              <a:rPr lang="zh-CN" altLang="en-US" sz="2200" dirty="0" smtClean="0"/>
              <a:t>更小。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2</a:t>
            </a:r>
            <a:r>
              <a:rPr lang="zh-CN" altLang="en-US" sz="2200" b="1" dirty="0">
                <a:solidFill>
                  <a:srgbClr val="FF0000"/>
                </a:solidFill>
              </a:rPr>
              <a:t>）平移不变性（</a:t>
            </a:r>
            <a:r>
              <a:rPr lang="en-US" altLang="zh-CN" sz="2200" b="1" dirty="0">
                <a:solidFill>
                  <a:srgbClr val="FF0000"/>
                </a:solidFill>
              </a:rPr>
              <a:t>translation invariance</a:t>
            </a:r>
            <a:r>
              <a:rPr lang="zh-CN" altLang="en-US" sz="2200" b="1" dirty="0" smtClean="0">
                <a:solidFill>
                  <a:srgbClr val="FF0000"/>
                </a:solidFill>
              </a:rPr>
              <a:t>）：</a:t>
            </a:r>
            <a:r>
              <a:rPr lang="zh-CN" altLang="en-US" sz="2200" dirty="0" smtClean="0"/>
              <a:t>如果</a:t>
            </a:r>
            <a:r>
              <a:rPr lang="zh-CN" altLang="en-US" sz="2200" dirty="0"/>
              <a:t>我们在交易组合中加入</a:t>
            </a:r>
            <a:r>
              <a:rPr lang="en-US" altLang="zh-CN" sz="2200" dirty="0"/>
              <a:t>K</a:t>
            </a:r>
            <a:r>
              <a:rPr lang="zh-CN" altLang="en-US" sz="2200" dirty="0"/>
              <a:t>数量的现金，交易组合所对应的风险度要减少</a:t>
            </a:r>
            <a:r>
              <a:rPr lang="en-US" altLang="zh-CN" sz="2200" dirty="0"/>
              <a:t>K</a:t>
            </a:r>
            <a:r>
              <a:rPr lang="zh-CN" altLang="en-US" sz="2200" dirty="0"/>
              <a:t>数量。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3</a:t>
            </a:r>
            <a:r>
              <a:rPr lang="zh-CN" altLang="en-US" sz="2200" b="1" dirty="0">
                <a:solidFill>
                  <a:srgbClr val="FF0000"/>
                </a:solidFill>
              </a:rPr>
              <a:t>）同质性（</a:t>
            </a:r>
            <a:r>
              <a:rPr lang="en-US" altLang="zh-CN" sz="2200" b="1" dirty="0" smtClean="0">
                <a:solidFill>
                  <a:srgbClr val="FF0000"/>
                </a:solidFill>
              </a:rPr>
              <a:t>homogeneity</a:t>
            </a:r>
            <a:r>
              <a:rPr lang="zh-CN" altLang="en-US" sz="2200" b="1" dirty="0" smtClean="0">
                <a:solidFill>
                  <a:srgbClr val="FF0000"/>
                </a:solidFill>
              </a:rPr>
              <a:t>） ：</a:t>
            </a:r>
            <a:r>
              <a:rPr lang="zh-CN" altLang="en-US" sz="2200" dirty="0" smtClean="0"/>
              <a:t>假定</a:t>
            </a:r>
            <a:r>
              <a:rPr lang="zh-CN" altLang="en-US" sz="2200" dirty="0"/>
              <a:t>一个交易组合内含资产品种和相对比例不变，但内含资产的数量增至原来数量的</a:t>
            </a:r>
            <a:r>
              <a:rPr lang="el-GR" altLang="zh-CN" sz="2200" dirty="0"/>
              <a:t>λ</a:t>
            </a:r>
            <a:r>
              <a:rPr lang="zh-CN" altLang="en-US" sz="2200" dirty="0"/>
              <a:t>倍，此时新交易组合的风险度应是原来风险的</a:t>
            </a:r>
            <a:r>
              <a:rPr lang="el-GR" altLang="zh-CN" sz="2200" dirty="0"/>
              <a:t>λ</a:t>
            </a:r>
            <a:r>
              <a:rPr lang="zh-CN" altLang="en-US" sz="2200" dirty="0"/>
              <a:t>倍。</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4</a:t>
            </a:r>
            <a:r>
              <a:rPr lang="zh-CN" altLang="en-US" sz="2200" b="1" dirty="0">
                <a:solidFill>
                  <a:srgbClr val="FF0000"/>
                </a:solidFill>
              </a:rPr>
              <a:t>）次可加性（</a:t>
            </a:r>
            <a:r>
              <a:rPr lang="en-US" altLang="zh-CN" sz="2200" b="1" dirty="0" err="1">
                <a:solidFill>
                  <a:srgbClr val="FF0000"/>
                </a:solidFill>
              </a:rPr>
              <a:t>subadditivity</a:t>
            </a:r>
            <a:r>
              <a:rPr lang="zh-CN" altLang="en-US" sz="2200" b="1" dirty="0" smtClean="0">
                <a:solidFill>
                  <a:srgbClr val="FF0000"/>
                </a:solidFill>
              </a:rPr>
              <a:t>）：</a:t>
            </a:r>
            <a:r>
              <a:rPr lang="zh-CN" altLang="en-US" sz="2200" dirty="0" smtClean="0"/>
              <a:t>两</a:t>
            </a:r>
            <a:r>
              <a:rPr lang="zh-CN" altLang="en-US" sz="2200" dirty="0"/>
              <a:t>个交易组合相加所组成的一个新交易组合的风险度小于或等于最初两个交易组合风险度的和。</a:t>
            </a:r>
            <a:endParaRPr lang="en-US" altLang="zh-CN" sz="2200" dirty="0"/>
          </a:p>
          <a:p>
            <a:pPr>
              <a:spcBef>
                <a:spcPts val="600"/>
              </a:spcBef>
              <a:buFont typeface="Wingdings" panose="05000000000000000000" pitchFamily="2" charset="2"/>
              <a:buChar char="Ø"/>
            </a:pPr>
            <a:endParaRPr lang="en-US" altLang="zh-CN" sz="2200" dirty="0"/>
          </a:p>
          <a:p>
            <a:pPr>
              <a:spcBef>
                <a:spcPts val="600"/>
              </a:spcBef>
              <a:buFont typeface="Wingdings" panose="05000000000000000000" pitchFamily="2" charset="2"/>
              <a:buChar char="Ø"/>
            </a:pPr>
            <a:r>
              <a:rPr lang="zh-CN" altLang="en-US" sz="2200" dirty="0"/>
              <a:t>第四个条件说明分散可以降低风险，即将两个交易组合叠加在一起，新的交易组合的风险应该减少，或至少保持不变。</a:t>
            </a:r>
            <a:endParaRPr lang="en-US" altLang="zh-CN" sz="2200" dirty="0"/>
          </a:p>
          <a:p>
            <a:pPr>
              <a:spcBef>
                <a:spcPts val="600"/>
              </a:spcBef>
              <a:buFont typeface="Wingdings" panose="05000000000000000000" pitchFamily="2" charset="2"/>
              <a:buChar char="Ø"/>
            </a:pPr>
            <a:r>
              <a:rPr lang="en-US" altLang="zh-CN" sz="2200" dirty="0" err="1"/>
              <a:t>VaR</a:t>
            </a:r>
            <a:r>
              <a:rPr lang="zh-CN" altLang="en-US" sz="2200" dirty="0"/>
              <a:t>满足前</a:t>
            </a:r>
            <a:r>
              <a:rPr lang="en-US" altLang="zh-CN" sz="2200" dirty="0"/>
              <a:t>3</a:t>
            </a:r>
            <a:r>
              <a:rPr lang="zh-CN" altLang="en-US" sz="2200" dirty="0"/>
              <a:t>个条件，但不一定满足第</a:t>
            </a:r>
            <a:r>
              <a:rPr lang="en-US" altLang="zh-CN" sz="2200" dirty="0"/>
              <a:t>4</a:t>
            </a:r>
            <a:r>
              <a:rPr lang="zh-CN" altLang="en-US" sz="2200" dirty="0"/>
              <a:t>个条件。</a:t>
            </a:r>
          </a:p>
        </p:txBody>
      </p:sp>
      <p:sp>
        <p:nvSpPr>
          <p:cNvPr id="5" name="文本框 4">
            <a:extLst>
              <a:ext uri="{FF2B5EF4-FFF2-40B4-BE49-F238E27FC236}">
                <a16:creationId xmlns="" xmlns:a16="http://schemas.microsoft.com/office/drawing/2014/main" id="{2AF5F38A-64A5-4014-A399-1BE1D03B8D74}"/>
              </a:ext>
            </a:extLst>
          </p:cNvPr>
          <p:cNvSpPr txBox="1"/>
          <p:nvPr/>
        </p:nvSpPr>
        <p:spPr>
          <a:xfrm>
            <a:off x="9156014" y="-47398"/>
            <a:ext cx="2177199" cy="646331"/>
          </a:xfrm>
          <a:prstGeom prst="rect">
            <a:avLst/>
          </a:prstGeom>
          <a:noFill/>
        </p:spPr>
        <p:txBody>
          <a:bodyPr wrap="square" rtlCol="0">
            <a:spAutoFit/>
          </a:bodyPr>
          <a:lstStyle/>
          <a:p>
            <a:pPr indent="0" algn="l" fontAlgn="auto">
              <a:lnSpc>
                <a:spcPct val="150000"/>
              </a:lnSpc>
              <a:buClrTx/>
              <a:buSzTx/>
              <a:buFont typeface="Arial" panose="020B0604020202020204" pitchFamily="34" charset="0"/>
              <a:buNone/>
            </a:pPr>
            <a:r>
              <a:rPr lang="zh-CN" altLang="en-US" sz="2400" dirty="0">
                <a:latin typeface="黑体" panose="02010609060101010101" pitchFamily="49" charset="-122"/>
                <a:ea typeface="黑体" panose="02010609060101010101" pitchFamily="49" charset="-122"/>
                <a:cs typeface="华光楷体_CNKI" panose="02000500000000000000" charset="-122"/>
              </a:rPr>
              <a:t> </a:t>
            </a:r>
            <a:r>
              <a:rPr lang="en-US" altLang="zh-CN" sz="2400" dirty="0" err="1">
                <a:latin typeface="黑体" panose="02010609060101010101" pitchFamily="49" charset="-122"/>
                <a:ea typeface="黑体" panose="02010609060101010101" pitchFamily="49" charset="-122"/>
                <a:cs typeface="华光楷体_CNKI" panose="02000500000000000000" charset="-122"/>
              </a:rPr>
              <a:t>VaR</a:t>
            </a:r>
            <a:r>
              <a:rPr lang="zh-CN" altLang="en-US" sz="2400" dirty="0">
                <a:latin typeface="黑体" panose="02010609060101010101" pitchFamily="49" charset="-122"/>
                <a:ea typeface="黑体" panose="02010609060101010101" pitchFamily="49" charset="-122"/>
                <a:cs typeface="华光楷体_CNKI" panose="02000500000000000000" charset="-122"/>
              </a:rPr>
              <a:t>的局限性</a:t>
            </a: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Tree>
    <p:extLst>
      <p:ext uri="{BB962C8B-B14F-4D97-AF65-F5344CB8AC3E}">
        <p14:creationId xmlns:p14="http://schemas.microsoft.com/office/powerpoint/2010/main" val="45701738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3" name="矩形 2"/>
          <p:cNvSpPr/>
          <p:nvPr/>
        </p:nvSpPr>
        <p:spPr>
          <a:xfrm>
            <a:off x="173003" y="608330"/>
            <a:ext cx="11881320" cy="3127010"/>
          </a:xfrm>
          <a:prstGeom prst="rect">
            <a:avLst/>
          </a:prstGeom>
        </p:spPr>
        <p:txBody>
          <a:bodyPr wrap="square">
            <a:spAutoFit/>
          </a:bodyPr>
          <a:lstStyle/>
          <a:p>
            <a:pPr marL="457200" indent="-457200" algn="just">
              <a:lnSpc>
                <a:spcPct val="120000"/>
              </a:lnSpc>
              <a:buClr>
                <a:schemeClr val="accent1">
                  <a:lumMod val="75000"/>
                </a:schemeClr>
              </a:buClr>
              <a:buFont typeface="Arial" pitchFamily="34" charset="0"/>
              <a:buChar char="•"/>
            </a:pPr>
            <a:r>
              <a:rPr lang="zh-CN" altLang="en-US" sz="2600" dirty="0" smtClean="0">
                <a:latin typeface="Times" pitchFamily="18" charset="0"/>
              </a:rPr>
              <a:t>结合案例可知，</a:t>
            </a:r>
            <a:r>
              <a:rPr lang="en-US" altLang="zh-CN" sz="2600" dirty="0" err="1" smtClean="0">
                <a:latin typeface="Times" pitchFamily="18" charset="0"/>
              </a:rPr>
              <a:t>VaR</a:t>
            </a:r>
            <a:r>
              <a:rPr lang="zh-CN" altLang="en-US" sz="2600" dirty="0" smtClean="0">
                <a:latin typeface="Times" pitchFamily="18" charset="0"/>
              </a:rPr>
              <a:t>方法最后一个缺陷是不</a:t>
            </a:r>
            <a:r>
              <a:rPr lang="zh-CN" altLang="en-US" sz="2600" dirty="0">
                <a:latin typeface="Times" pitchFamily="18" charset="0"/>
              </a:rPr>
              <a:t>满足一致性</a:t>
            </a:r>
            <a:r>
              <a:rPr lang="zh-CN" altLang="en-US" sz="2600" dirty="0" smtClean="0">
                <a:latin typeface="Times" pitchFamily="18" charset="0"/>
              </a:rPr>
              <a:t>公理。首先，</a:t>
            </a:r>
            <a:r>
              <a:rPr lang="en-US" altLang="zh-CN" sz="2600" dirty="0" err="1" smtClean="0">
                <a:latin typeface="Times" pitchFamily="18" charset="0"/>
              </a:rPr>
              <a:t>VaR</a:t>
            </a:r>
            <a:r>
              <a:rPr lang="zh-CN" altLang="en-US" sz="2600" dirty="0">
                <a:latin typeface="Times" pitchFamily="18" charset="0"/>
              </a:rPr>
              <a:t>不满足次可加性</a:t>
            </a:r>
            <a:r>
              <a:rPr lang="zh-CN" altLang="en-US" sz="2600" dirty="0" smtClean="0">
                <a:latin typeface="Times" pitchFamily="18" charset="0"/>
              </a:rPr>
              <a:t>。即当</a:t>
            </a:r>
            <a:r>
              <a:rPr lang="zh-CN" altLang="en-US" sz="2600" dirty="0">
                <a:latin typeface="Times" pitchFamily="18" charset="0"/>
              </a:rPr>
              <a:t>投资组合的分布函数不满足椭圆分布假设时，则所测量的组合风险将可能大于单个资产风险的累加值，</a:t>
            </a:r>
            <a:r>
              <a:rPr lang="zh-CN" altLang="en-US" sz="2600" dirty="0" smtClean="0">
                <a:latin typeface="Times" pitchFamily="18" charset="0"/>
              </a:rPr>
              <a:t>违背投资</a:t>
            </a:r>
            <a:r>
              <a:rPr lang="zh-CN" altLang="en-US" sz="2600" dirty="0">
                <a:latin typeface="Times" pitchFamily="18" charset="0"/>
              </a:rPr>
              <a:t>组合分散风险的理念，与实际情况不符。其次</a:t>
            </a:r>
            <a:r>
              <a:rPr lang="en-US" altLang="zh-CN" sz="2600" dirty="0" err="1">
                <a:latin typeface="Times" pitchFamily="18" charset="0"/>
              </a:rPr>
              <a:t>VaR</a:t>
            </a:r>
            <a:r>
              <a:rPr lang="zh-CN" altLang="en-US" sz="2600" dirty="0">
                <a:latin typeface="Times" pitchFamily="18" charset="0"/>
              </a:rPr>
              <a:t>指标不一定满足凸性，可能存在多个局部极值</a:t>
            </a:r>
            <a:r>
              <a:rPr lang="zh-CN" altLang="en-US" sz="2600" dirty="0" smtClean="0">
                <a:latin typeface="Times" pitchFamily="18" charset="0"/>
              </a:rPr>
              <a:t>。</a:t>
            </a:r>
            <a:endParaRPr lang="en-US" altLang="zh-CN" sz="2600" dirty="0" smtClean="0">
              <a:latin typeface="Times" pitchFamily="18" charset="0"/>
            </a:endParaRPr>
          </a:p>
          <a:p>
            <a:pPr marL="457200" indent="-457200" algn="just">
              <a:lnSpc>
                <a:spcPct val="120000"/>
              </a:lnSpc>
              <a:spcBef>
                <a:spcPts val="1200"/>
              </a:spcBef>
              <a:buClr>
                <a:schemeClr val="accent1">
                  <a:lumMod val="75000"/>
                </a:schemeClr>
              </a:buClr>
              <a:buFont typeface="Arial" pitchFamily="34" charset="0"/>
              <a:buChar char="•"/>
            </a:pPr>
            <a:r>
              <a:rPr lang="zh-CN" altLang="en-US" sz="2600" dirty="0" smtClean="0">
                <a:latin typeface="Times" pitchFamily="18" charset="0"/>
              </a:rPr>
              <a:t>但这也并不意味着，</a:t>
            </a:r>
            <a:r>
              <a:rPr lang="en-US" altLang="zh-CN" sz="2600" dirty="0" err="1" smtClean="0">
                <a:latin typeface="Times" pitchFamily="18" charset="0"/>
              </a:rPr>
              <a:t>VaR</a:t>
            </a:r>
            <a:r>
              <a:rPr lang="zh-CN" altLang="en-US" sz="2600" dirty="0" smtClean="0">
                <a:latin typeface="Times" pitchFamily="18" charset="0"/>
              </a:rPr>
              <a:t>一定不满足次可加性，如在投资收益是连续情形下，</a:t>
            </a:r>
            <a:r>
              <a:rPr lang="en-US" altLang="zh-CN" sz="2600" dirty="0" err="1" smtClean="0">
                <a:latin typeface="Times" pitchFamily="18" charset="0"/>
              </a:rPr>
              <a:t>VaR</a:t>
            </a:r>
            <a:r>
              <a:rPr lang="zh-CN" altLang="en-US" sz="2600" dirty="0" smtClean="0">
                <a:latin typeface="Times" pitchFamily="18" charset="0"/>
              </a:rPr>
              <a:t>指标还是满足次可加性的，具体理由如下</a:t>
            </a:r>
            <a:r>
              <a:rPr lang="en-US" altLang="zh-CN" sz="2600" dirty="0" smtClean="0">
                <a:latin typeface="Times" pitchFamily="18" charset="0"/>
              </a:rPr>
              <a:t>(</a:t>
            </a:r>
            <a:r>
              <a:rPr lang="zh-CN" altLang="en-US" sz="2600" dirty="0" smtClean="0">
                <a:latin typeface="Times" pitchFamily="18" charset="0"/>
              </a:rPr>
              <a:t>以二元为例</a:t>
            </a:r>
            <a:r>
              <a:rPr lang="en-US" altLang="zh-CN" sz="2600" dirty="0" smtClean="0">
                <a:latin typeface="Times" pitchFamily="18" charset="0"/>
              </a:rPr>
              <a:t>)</a:t>
            </a:r>
            <a:r>
              <a:rPr lang="zh-CN" altLang="en-US" sz="2600" dirty="0" smtClean="0">
                <a:latin typeface="Times" pitchFamily="18" charset="0"/>
              </a:rPr>
              <a:t>：</a:t>
            </a:r>
            <a:endParaRPr lang="zh-CN" altLang="en-US" sz="2600" dirty="0">
              <a:latin typeface="Times"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67092259"/>
              </p:ext>
            </p:extLst>
          </p:nvPr>
        </p:nvGraphicFramePr>
        <p:xfrm>
          <a:off x="909043" y="3885286"/>
          <a:ext cx="5051425" cy="455612"/>
        </p:xfrm>
        <a:graphic>
          <a:graphicData uri="http://schemas.openxmlformats.org/presentationml/2006/ole">
            <mc:AlternateContent xmlns:mc="http://schemas.openxmlformats.org/markup-compatibility/2006">
              <mc:Choice xmlns:v="urn:schemas-microsoft-com:vml" Requires="v">
                <p:oleObj spid="_x0000_s93194" name="Equation" r:id="rId4" imgW="2819160" imgH="253800" progId="Equation.DSMT4">
                  <p:embed/>
                </p:oleObj>
              </mc:Choice>
              <mc:Fallback>
                <p:oleObj name="Equation" r:id="rId4" imgW="2819160" imgH="253800" progId="Equation.DSMT4">
                  <p:embed/>
                  <p:pic>
                    <p:nvPicPr>
                      <p:cNvPr id="0" name=""/>
                      <p:cNvPicPr>
                        <a:picLocks noChangeAspect="1" noChangeArrowheads="1"/>
                      </p:cNvPicPr>
                      <p:nvPr/>
                    </p:nvPicPr>
                    <p:blipFill>
                      <a:blip r:embed="rId5"/>
                      <a:srcRect/>
                      <a:stretch>
                        <a:fillRect/>
                      </a:stretch>
                    </p:blipFill>
                    <p:spPr bwMode="auto">
                      <a:xfrm>
                        <a:off x="909043" y="3885286"/>
                        <a:ext cx="5051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88671497"/>
              </p:ext>
            </p:extLst>
          </p:nvPr>
        </p:nvGraphicFramePr>
        <p:xfrm>
          <a:off x="6497882" y="3909492"/>
          <a:ext cx="4414838" cy="455612"/>
        </p:xfrm>
        <a:graphic>
          <a:graphicData uri="http://schemas.openxmlformats.org/presentationml/2006/ole">
            <mc:AlternateContent xmlns:mc="http://schemas.openxmlformats.org/markup-compatibility/2006">
              <mc:Choice xmlns:v="urn:schemas-microsoft-com:vml" Requires="v">
                <p:oleObj spid="_x0000_s93195" name="Equation" r:id="rId6" imgW="2463480" imgH="253800" progId="Equation.DSMT4">
                  <p:embed/>
                </p:oleObj>
              </mc:Choice>
              <mc:Fallback>
                <p:oleObj name="Equation" r:id="rId6" imgW="2463480" imgH="253800" progId="Equation.DSMT4">
                  <p:embed/>
                  <p:pic>
                    <p:nvPicPr>
                      <p:cNvPr id="0" name=""/>
                      <p:cNvPicPr>
                        <a:picLocks noChangeAspect="1" noChangeArrowheads="1"/>
                      </p:cNvPicPr>
                      <p:nvPr/>
                    </p:nvPicPr>
                    <p:blipFill>
                      <a:blip r:embed="rId7"/>
                      <a:srcRect/>
                      <a:stretch>
                        <a:fillRect/>
                      </a:stretch>
                    </p:blipFill>
                    <p:spPr bwMode="auto">
                      <a:xfrm>
                        <a:off x="6497882" y="3909492"/>
                        <a:ext cx="44148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5740584" y="3848455"/>
            <a:ext cx="748923" cy="492443"/>
          </a:xfrm>
          <a:prstGeom prst="rect">
            <a:avLst/>
          </a:prstGeom>
        </p:spPr>
        <p:txBody>
          <a:bodyPr wrap="none">
            <a:spAutoFit/>
          </a:bodyPr>
          <a:lstStyle/>
          <a:p>
            <a:r>
              <a:rPr lang="zh-CN" altLang="en-US" dirty="0" smtClean="0"/>
              <a:t>，</a:t>
            </a:r>
            <a:r>
              <a:rPr lang="zh-CN" altLang="en-US" sz="2600" dirty="0">
                <a:latin typeface="Times" pitchFamily="18" charset="0"/>
              </a:rPr>
              <a:t>则</a:t>
            </a:r>
          </a:p>
        </p:txBody>
      </p:sp>
      <p:sp>
        <p:nvSpPr>
          <p:cNvPr id="13" name="矩形 12"/>
          <p:cNvSpPr/>
          <p:nvPr/>
        </p:nvSpPr>
        <p:spPr>
          <a:xfrm>
            <a:off x="614419" y="4509120"/>
            <a:ext cx="9270487" cy="492443"/>
          </a:xfrm>
          <a:prstGeom prst="rect">
            <a:avLst/>
          </a:prstGeom>
        </p:spPr>
        <p:txBody>
          <a:bodyPr wrap="none">
            <a:spAutoFit/>
          </a:bodyPr>
          <a:lstStyle/>
          <a:p>
            <a:r>
              <a:rPr lang="zh-CN" altLang="en-US" sz="2600" dirty="0" smtClean="0">
                <a:latin typeface="Times" pitchFamily="18" charset="0"/>
              </a:rPr>
              <a:t>对于</a:t>
            </a:r>
            <a:r>
              <a:rPr lang="en-US" altLang="zh-CN" sz="2600" dirty="0" smtClean="0">
                <a:latin typeface="Times" pitchFamily="18" charset="0"/>
              </a:rPr>
              <a:t>x</a:t>
            </a:r>
            <a:r>
              <a:rPr lang="zh-CN" altLang="en-US" sz="2600" dirty="0" smtClean="0">
                <a:latin typeface="Times" pitchFamily="18" charset="0"/>
              </a:rPr>
              <a:t>和</a:t>
            </a:r>
            <a:r>
              <a:rPr lang="en-US" altLang="zh-CN" sz="2600" dirty="0" smtClean="0">
                <a:latin typeface="Times" pitchFamily="18" charset="0"/>
              </a:rPr>
              <a:t>y</a:t>
            </a:r>
            <a:r>
              <a:rPr lang="zh-CN" altLang="en-US" sz="2600" dirty="0" smtClean="0">
                <a:latin typeface="Times" pitchFamily="18" charset="0"/>
              </a:rPr>
              <a:t>投资组合，       为相关系数，则投这组合的风险为：</a:t>
            </a:r>
            <a:endParaRPr lang="zh-CN" altLang="en-US" sz="2600" dirty="0">
              <a:latin typeface="Times"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788993391"/>
              </p:ext>
            </p:extLst>
          </p:nvPr>
        </p:nvGraphicFramePr>
        <p:xfrm>
          <a:off x="2008188" y="4984750"/>
          <a:ext cx="8240712" cy="1593850"/>
        </p:xfrm>
        <a:graphic>
          <a:graphicData uri="http://schemas.openxmlformats.org/presentationml/2006/ole">
            <mc:AlternateContent xmlns:mc="http://schemas.openxmlformats.org/markup-compatibility/2006">
              <mc:Choice xmlns:v="urn:schemas-microsoft-com:vml" Requires="v">
                <p:oleObj spid="_x0000_s93196" name="Equation" r:id="rId8" imgW="4597200" imgH="888840" progId="Equation.DSMT4">
                  <p:embed/>
                </p:oleObj>
              </mc:Choice>
              <mc:Fallback>
                <p:oleObj name="Equation" r:id="rId8" imgW="4597200" imgH="888840" progId="Equation.DSMT4">
                  <p:embed/>
                  <p:pic>
                    <p:nvPicPr>
                      <p:cNvPr id="0" name=""/>
                      <p:cNvPicPr>
                        <a:picLocks noChangeAspect="1" noChangeArrowheads="1"/>
                      </p:cNvPicPr>
                      <p:nvPr/>
                    </p:nvPicPr>
                    <p:blipFill>
                      <a:blip r:embed="rId9"/>
                      <a:srcRect/>
                      <a:stretch>
                        <a:fillRect/>
                      </a:stretch>
                    </p:blipFill>
                    <p:spPr bwMode="auto">
                      <a:xfrm>
                        <a:off x="2008188" y="4984750"/>
                        <a:ext cx="824071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57572442"/>
              </p:ext>
            </p:extLst>
          </p:nvPr>
        </p:nvGraphicFramePr>
        <p:xfrm>
          <a:off x="3573339" y="4561666"/>
          <a:ext cx="638175" cy="387350"/>
        </p:xfrm>
        <a:graphic>
          <a:graphicData uri="http://schemas.openxmlformats.org/presentationml/2006/ole">
            <mc:AlternateContent xmlns:mc="http://schemas.openxmlformats.org/markup-compatibility/2006">
              <mc:Choice xmlns:v="urn:schemas-microsoft-com:vml" Requires="v">
                <p:oleObj spid="_x0000_s93197" name="Equation" r:id="rId10" imgW="355320" imgH="215640" progId="Equation.DSMT4">
                  <p:embed/>
                </p:oleObj>
              </mc:Choice>
              <mc:Fallback>
                <p:oleObj name="Equation" r:id="rId10" imgW="355320" imgH="215640" progId="Equation.DSMT4">
                  <p:embed/>
                  <p:pic>
                    <p:nvPicPr>
                      <p:cNvPr id="0" name=""/>
                      <p:cNvPicPr>
                        <a:picLocks noChangeAspect="1" noChangeArrowheads="1"/>
                      </p:cNvPicPr>
                      <p:nvPr/>
                    </p:nvPicPr>
                    <p:blipFill>
                      <a:blip r:embed="rId11"/>
                      <a:srcRect/>
                      <a:stretch>
                        <a:fillRect/>
                      </a:stretch>
                    </p:blipFill>
                    <p:spPr bwMode="auto">
                      <a:xfrm>
                        <a:off x="3573339" y="4561666"/>
                        <a:ext cx="638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480169"/>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7075" y="2492896"/>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四、预期亏损</a:t>
            </a:r>
            <a:endParaRPr kumimoji="0"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 xmlns:a16="http://schemas.microsoft.com/office/drawing/2014/main" id="{57A74DA0-64BA-4699-BB19-3DFBDF1A0962}"/>
              </a:ext>
            </a:extLst>
          </p:cNvPr>
          <p:cNvGraphicFramePr>
            <a:graphicFrameLocks noChangeAspect="1"/>
          </p:cNvGraphicFramePr>
          <p:nvPr>
            <p:extLst>
              <p:ext uri="{D42A27DB-BD31-4B8C-83A1-F6EECF244321}">
                <p14:modId xmlns:p14="http://schemas.microsoft.com/office/powerpoint/2010/main" val="911612267"/>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spid="_x0000_s62684" name="Equation" r:id="rId4" imgW="1219165" imgH="219217" progId="Equation.DSMT4">
                  <p:embed/>
                </p:oleObj>
              </mc:Choice>
              <mc:Fallback>
                <p:oleObj name="Equation" r:id="rId4" imgW="1219165" imgH="219217" progId="Equation.DSMT4">
                  <p:embed/>
                  <p:pic>
                    <p:nvPicPr>
                      <p:cNvPr id="0" name=""/>
                      <p:cNvPicPr/>
                      <p:nvPr/>
                    </p:nvPicPr>
                    <p:blipFill>
                      <a:blip r:embed="rId5"/>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C9F14FF-207E-4493-93E0-5F9696CF5F17}"/>
              </a:ext>
            </a:extLst>
          </p:cNvPr>
          <p:cNvGraphicFramePr>
            <a:graphicFrameLocks noChangeAspect="1"/>
          </p:cNvGraphicFramePr>
          <p:nvPr>
            <p:extLst>
              <p:ext uri="{D42A27DB-BD31-4B8C-83A1-F6EECF244321}">
                <p14:modId xmlns:p14="http://schemas.microsoft.com/office/powerpoint/2010/main" val="1309940436"/>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spid="_x0000_s62685" name="Equation" r:id="rId6" imgW="1152214" imgH="219217" progId="Equation.DSMT4">
                  <p:embed/>
                </p:oleObj>
              </mc:Choice>
              <mc:Fallback>
                <p:oleObj name="Equation" r:id="rId6" imgW="1152214" imgH="219217" progId="Equation.DSMT4">
                  <p:embed/>
                  <p:pic>
                    <p:nvPicPr>
                      <p:cNvPr id="0" name=""/>
                      <p:cNvPicPr/>
                      <p:nvPr/>
                    </p:nvPicPr>
                    <p:blipFill>
                      <a:blip r:embed="rId7"/>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 xmlns:a16="http://schemas.microsoft.com/office/drawing/2014/main" id="{E5E99981-C3ED-4BA6-A8A6-BF3DF1B6008B}"/>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 xmlns:a16="http://schemas.microsoft.com/office/drawing/2014/main"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70E99E26-DD13-4DE7-9D1B-A8F62DECA7C6}"/>
              </a:ext>
            </a:extLst>
          </p:cNvPr>
          <p:cNvSpPr/>
          <p:nvPr/>
        </p:nvSpPr>
        <p:spPr>
          <a:xfrm>
            <a:off x="476885" y="534321"/>
            <a:ext cx="11809312" cy="3847207"/>
          </a:xfrm>
          <a:prstGeom prst="rect">
            <a:avLst/>
          </a:prstGeom>
        </p:spPr>
        <p:txBody>
          <a:bodyPr wrap="square">
            <a:spAutoFit/>
          </a:bodyPr>
          <a:lstStyle/>
          <a:p>
            <a:pPr latinLnBrk="0">
              <a:lnSpc>
                <a:spcPct val="150000"/>
              </a:lnSpc>
              <a:spcBef>
                <a:spcPts val="600"/>
              </a:spcBef>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1200"/>
              </a:spcBef>
            </a:pPr>
            <a:r>
              <a:rPr kumimoji="1" lang="zh-CN" altLang="en-US" sz="2200" dirty="0" smtClean="0">
                <a:latin typeface="Times New Roman" panose="02020503050405090304" pitchFamily="18" charset="0"/>
              </a:rPr>
              <a:t>假定损失率</a:t>
            </a:r>
            <a:r>
              <a:rPr kumimoji="1" lang="zh-CN" altLang="en-US" sz="2200" dirty="0">
                <a:latin typeface="Times New Roman" panose="02020503050405090304" pitchFamily="18" charset="0"/>
              </a:rPr>
              <a:t>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25" name="对象 24">
            <a:extLst>
              <a:ext uri="{FF2B5EF4-FFF2-40B4-BE49-F238E27FC236}">
                <a16:creationId xmlns:a16="http://schemas.microsoft.com/office/drawing/2014/main" xmlns="" id="{8D0C263D-7D68-42B9-ABAF-6AB305DA3719}"/>
              </a:ext>
            </a:extLst>
          </p:cNvPr>
          <p:cNvGraphicFramePr>
            <a:graphicFrameLocks noChangeAspect="1"/>
          </p:cNvGraphicFramePr>
          <p:nvPr>
            <p:extLst>
              <p:ext uri="{D42A27DB-BD31-4B8C-83A1-F6EECF244321}">
                <p14:modId xmlns:p14="http://schemas.microsoft.com/office/powerpoint/2010/main" val="331291607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spid="_x0000_s89230" name="Equation" r:id="rId4" imgW="818896" imgH="228576" progId="Equation.DSMT4">
                  <p:embed/>
                </p:oleObj>
              </mc:Choice>
              <mc:Fallback>
                <p:oleObj name="Equation" r:id="rId4" imgW="818896" imgH="228576" progId="Equation.DSMT4">
                  <p:embed/>
                  <p:pic>
                    <p:nvPicPr>
                      <p:cNvPr id="0" name=""/>
                      <p:cNvPicPr/>
                      <p:nvPr/>
                    </p:nvPicPr>
                    <p:blipFill>
                      <a:blip r:embed="rId5"/>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A8289551-03A8-41FD-888B-4112CF300A45}"/>
              </a:ext>
            </a:extLst>
          </p:cNvPr>
          <p:cNvGraphicFramePr>
            <a:graphicFrameLocks noChangeAspect="1"/>
          </p:cNvGraphicFramePr>
          <p:nvPr>
            <p:extLst>
              <p:ext uri="{D42A27DB-BD31-4B8C-83A1-F6EECF244321}">
                <p14:modId xmlns:p14="http://schemas.microsoft.com/office/powerpoint/2010/main" val="3488525183"/>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spid="_x0000_s89231" name="Equation" r:id="rId6" imgW="628480" imgH="190420" progId="Equation.DSMT4">
                  <p:embed/>
                </p:oleObj>
              </mc:Choice>
              <mc:Fallback>
                <p:oleObj name="Equation" r:id="rId6" imgW="628480" imgH="190420" progId="Equation.DSMT4">
                  <p:embed/>
                  <p:pic>
                    <p:nvPicPr>
                      <p:cNvPr id="0" name=""/>
                      <p:cNvPicPr/>
                      <p:nvPr/>
                    </p:nvPicPr>
                    <p:blipFill>
                      <a:blip r:embed="rId7"/>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DA5EA933-A9B9-491E-807A-26CB145F0A04}"/>
              </a:ext>
            </a:extLst>
          </p:cNvPr>
          <p:cNvGraphicFramePr>
            <a:graphicFrameLocks noChangeAspect="1"/>
          </p:cNvGraphicFramePr>
          <p:nvPr>
            <p:extLst>
              <p:ext uri="{D42A27DB-BD31-4B8C-83A1-F6EECF244321}">
                <p14:modId xmlns:p14="http://schemas.microsoft.com/office/powerpoint/2010/main" val="1372094624"/>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spid="_x0000_s89232" name="Equation" r:id="rId8" imgW="704790" imgH="190420" progId="Equation.DSMT4">
                  <p:embed/>
                </p:oleObj>
              </mc:Choice>
              <mc:Fallback>
                <p:oleObj name="Equation" r:id="rId8" imgW="704790" imgH="190420" progId="Equation.DSMT4">
                  <p:embed/>
                  <p:pic>
                    <p:nvPicPr>
                      <p:cNvPr id="0" name=""/>
                      <p:cNvPicPr/>
                      <p:nvPr/>
                    </p:nvPicPr>
                    <p:blipFill>
                      <a:blip r:embed="rId9"/>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3" name="对象 2">
            <a:extLst>
              <a:ext uri="{FF2B5EF4-FFF2-40B4-BE49-F238E27FC236}">
                <a16:creationId xmlns:a16="http://schemas.microsoft.com/office/drawing/2014/main" xmlns="" id="{917A87BB-7C24-48F1-A173-EF7198F62E71}"/>
              </a:ext>
            </a:extLst>
          </p:cNvPr>
          <p:cNvGraphicFramePr>
            <a:graphicFrameLocks noChangeAspect="1"/>
          </p:cNvGraphicFramePr>
          <p:nvPr>
            <p:extLst>
              <p:ext uri="{D42A27DB-BD31-4B8C-83A1-F6EECF244321}">
                <p14:modId xmlns:p14="http://schemas.microsoft.com/office/powerpoint/2010/main" val="569553847"/>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spid="_x0000_s89233" name="Equation" r:id="rId10" imgW="818896" imgH="228576" progId="Equation.DSMT4">
                  <p:embed/>
                </p:oleObj>
              </mc:Choice>
              <mc:Fallback>
                <p:oleObj name="Equation" r:id="rId10" imgW="818896" imgH="228576" progId="Equation.DSMT4">
                  <p:embed/>
                  <p:pic>
                    <p:nvPicPr>
                      <p:cNvPr id="0" name=""/>
                      <p:cNvPicPr/>
                      <p:nvPr/>
                    </p:nvPicPr>
                    <p:blipFill>
                      <a:blip r:embed="rId5"/>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BD5A11B7-483A-4067-B01C-134CF4F309F9}"/>
              </a:ext>
            </a:extLst>
          </p:cNvPr>
          <p:cNvGraphicFramePr>
            <a:graphicFrameLocks noChangeAspect="1"/>
          </p:cNvGraphicFramePr>
          <p:nvPr>
            <p:extLst>
              <p:ext uri="{D42A27DB-BD31-4B8C-83A1-F6EECF244321}">
                <p14:modId xmlns:p14="http://schemas.microsoft.com/office/powerpoint/2010/main" val="951227273"/>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spid="_x0000_s89234" name="Equation" r:id="rId11" imgW="628480" imgH="190420" progId="Equation.DSMT4">
                  <p:embed/>
                </p:oleObj>
              </mc:Choice>
              <mc:Fallback>
                <p:oleObj name="Equation" r:id="rId11" imgW="628480" imgH="190420" progId="Equation.DSMT4">
                  <p:embed/>
                  <p:pic>
                    <p:nvPicPr>
                      <p:cNvPr id="0" name=""/>
                      <p:cNvPicPr/>
                      <p:nvPr/>
                    </p:nvPicPr>
                    <p:blipFill>
                      <a:blip r:embed="rId7"/>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BE3DDA7C-334D-47DE-9436-A5E95E7ADDD1}"/>
              </a:ext>
            </a:extLst>
          </p:cNvPr>
          <p:cNvGraphicFramePr>
            <a:graphicFrameLocks noChangeAspect="1"/>
          </p:cNvGraphicFramePr>
          <p:nvPr>
            <p:extLst>
              <p:ext uri="{D42A27DB-BD31-4B8C-83A1-F6EECF244321}">
                <p14:modId xmlns:p14="http://schemas.microsoft.com/office/powerpoint/2010/main" val="1361516661"/>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spid="_x0000_s89235" name="Equation" r:id="rId12" imgW="704790" imgH="190420" progId="Equation.DSMT4">
                  <p:embed/>
                </p:oleObj>
              </mc:Choice>
              <mc:Fallback>
                <p:oleObj name="Equation" r:id="rId12" imgW="704790" imgH="190420" progId="Equation.DSMT4">
                  <p:embed/>
                  <p:pic>
                    <p:nvPicPr>
                      <p:cNvPr id="0" name=""/>
                      <p:cNvPicPr/>
                      <p:nvPr/>
                    </p:nvPicPr>
                    <p:blipFill>
                      <a:blip r:embed="rId9"/>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36CC158-516D-45B2-AC1B-397007F35C24}"/>
              </a:ext>
            </a:extLst>
          </p:cNvPr>
          <p:cNvGraphicFramePr>
            <a:graphicFrameLocks noChangeAspect="1"/>
          </p:cNvGraphicFramePr>
          <p:nvPr>
            <p:extLst>
              <p:ext uri="{D42A27DB-BD31-4B8C-83A1-F6EECF244321}">
                <p14:modId xmlns:p14="http://schemas.microsoft.com/office/powerpoint/2010/main" val="1443378623"/>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spid="_x0000_s89236" name="Equation" r:id="rId13" imgW="3028655" imgH="285810" progId="Equation.DSMT4">
                  <p:embed/>
                </p:oleObj>
              </mc:Choice>
              <mc:Fallback>
                <p:oleObj name="Equation" r:id="rId13" imgW="3028655" imgH="285810" progId="Equation.DSMT4">
                  <p:embed/>
                  <p:pic>
                    <p:nvPicPr>
                      <p:cNvPr id="0" name=""/>
                      <p:cNvPicPr/>
                      <p:nvPr/>
                    </p:nvPicPr>
                    <p:blipFill>
                      <a:blip r:embed="rId14"/>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C7DE363A-34D4-4382-90A8-F1CE968DBB81}"/>
              </a:ext>
            </a:extLst>
          </p:cNvPr>
          <p:cNvGraphicFramePr>
            <a:graphicFrameLocks noChangeAspect="1"/>
          </p:cNvGraphicFramePr>
          <p:nvPr>
            <p:extLst>
              <p:ext uri="{D42A27DB-BD31-4B8C-83A1-F6EECF244321}">
                <p14:modId xmlns:p14="http://schemas.microsoft.com/office/powerpoint/2010/main" val="1840734141"/>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spid="_x0000_s89237" name="Equation" r:id="rId15" imgW="333318" imgH="247654" progId="Equation.DSMT4">
                  <p:embed/>
                </p:oleObj>
              </mc:Choice>
              <mc:Fallback>
                <p:oleObj name="Equation" r:id="rId15" imgW="333318" imgH="247654" progId="Equation.DSMT4">
                  <p:embed/>
                  <p:pic>
                    <p:nvPicPr>
                      <p:cNvPr id="0" name=""/>
                      <p:cNvPicPr/>
                      <p:nvPr/>
                    </p:nvPicPr>
                    <p:blipFill>
                      <a:blip r:embed="rId16"/>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91EF1EB7-A5D7-4810-82EC-71E74B9087CA}"/>
              </a:ext>
            </a:extLst>
          </p:cNvPr>
          <p:cNvGraphicFramePr>
            <a:graphicFrameLocks noChangeAspect="1"/>
          </p:cNvGraphicFramePr>
          <p:nvPr>
            <p:extLst>
              <p:ext uri="{D42A27DB-BD31-4B8C-83A1-F6EECF244321}">
                <p14:modId xmlns:p14="http://schemas.microsoft.com/office/powerpoint/2010/main" val="4148393181"/>
              </p:ext>
            </p:extLst>
          </p:nvPr>
        </p:nvGraphicFramePr>
        <p:xfrm>
          <a:off x="3573339" y="2437444"/>
          <a:ext cx="5465909" cy="1224136"/>
        </p:xfrm>
        <a:graphic>
          <a:graphicData uri="http://schemas.openxmlformats.org/presentationml/2006/ole">
            <mc:AlternateContent xmlns:mc="http://schemas.openxmlformats.org/markup-compatibility/2006">
              <mc:Choice xmlns:v="urn:schemas-microsoft-com:vml" Requires="v">
                <p:oleObj spid="_x0000_s89238" name="Equation" r:id="rId17" imgW="3657136" imgH="818913" progId="Equation.DSMT4">
                  <p:embed/>
                </p:oleObj>
              </mc:Choice>
              <mc:Fallback>
                <p:oleObj name="Equation" r:id="rId17" imgW="3657136" imgH="818913" progId="Equation.DSMT4">
                  <p:embed/>
                  <p:pic>
                    <p:nvPicPr>
                      <p:cNvPr id="0" name=""/>
                      <p:cNvPicPr/>
                      <p:nvPr/>
                    </p:nvPicPr>
                    <p:blipFill>
                      <a:blip r:embed="rId18"/>
                      <a:stretch>
                        <a:fillRect/>
                      </a:stretch>
                    </p:blipFill>
                    <p:spPr>
                      <a:xfrm>
                        <a:off x="3573339" y="2437444"/>
                        <a:ext cx="5465909" cy="122413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F73A5B1E-B942-4DB3-94ED-423B21733A1A}"/>
              </a:ext>
            </a:extLst>
          </p:cNvPr>
          <p:cNvGraphicFramePr>
            <a:graphicFrameLocks noChangeAspect="1"/>
          </p:cNvGraphicFramePr>
          <p:nvPr>
            <p:extLst>
              <p:ext uri="{D42A27DB-BD31-4B8C-83A1-F6EECF244321}">
                <p14:modId xmlns:p14="http://schemas.microsoft.com/office/powerpoint/2010/main" val="2830189013"/>
              </p:ext>
            </p:extLst>
          </p:nvPr>
        </p:nvGraphicFramePr>
        <p:xfrm>
          <a:off x="2886075" y="3863975"/>
          <a:ext cx="1263650" cy="430213"/>
        </p:xfrm>
        <a:graphic>
          <a:graphicData uri="http://schemas.openxmlformats.org/presentationml/2006/ole">
            <mc:AlternateContent xmlns:mc="http://schemas.openxmlformats.org/markup-compatibility/2006">
              <mc:Choice xmlns:v="urn:schemas-microsoft-com:vml" Requires="v">
                <p:oleObj spid="_x0000_s89239" name="Equation" r:id="rId19" imgW="596880" imgH="203040" progId="Equation.DSMT4">
                  <p:embed/>
                </p:oleObj>
              </mc:Choice>
              <mc:Fallback>
                <p:oleObj name="Equation" r:id="rId19" imgW="596880" imgH="203040" progId="Equation.DSMT4">
                  <p:embed/>
                  <p:pic>
                    <p:nvPicPr>
                      <p:cNvPr id="0" name=""/>
                      <p:cNvPicPr/>
                      <p:nvPr/>
                    </p:nvPicPr>
                    <p:blipFill>
                      <a:blip r:embed="rId20"/>
                      <a:stretch>
                        <a:fillRect/>
                      </a:stretch>
                    </p:blipFill>
                    <p:spPr>
                      <a:xfrm>
                        <a:off x="2886075" y="3863975"/>
                        <a:ext cx="1263650" cy="43021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9A8320A0-259B-4F07-AA16-1C6D57003568}"/>
              </a:ext>
            </a:extLst>
          </p:cNvPr>
          <p:cNvGraphicFramePr>
            <a:graphicFrameLocks noChangeAspect="1"/>
          </p:cNvGraphicFramePr>
          <p:nvPr>
            <p:extLst>
              <p:ext uri="{D42A27DB-BD31-4B8C-83A1-F6EECF244321}">
                <p14:modId xmlns:p14="http://schemas.microsoft.com/office/powerpoint/2010/main" val="121018915"/>
              </p:ext>
            </p:extLst>
          </p:nvPr>
        </p:nvGraphicFramePr>
        <p:xfrm>
          <a:off x="4497388" y="3841750"/>
          <a:ext cx="1231900" cy="403225"/>
        </p:xfrm>
        <a:graphic>
          <a:graphicData uri="http://schemas.openxmlformats.org/presentationml/2006/ole">
            <mc:AlternateContent xmlns:mc="http://schemas.openxmlformats.org/markup-compatibility/2006">
              <mc:Choice xmlns:v="urn:schemas-microsoft-com:vml" Requires="v">
                <p:oleObj spid="_x0000_s89240" name="Equation" r:id="rId21" imgW="698400" imgH="228600" progId="Equation.DSMT4">
                  <p:embed/>
                </p:oleObj>
              </mc:Choice>
              <mc:Fallback>
                <p:oleObj name="Equation" r:id="rId21" imgW="698400" imgH="228600" progId="Equation.DSMT4">
                  <p:embed/>
                  <p:pic>
                    <p:nvPicPr>
                      <p:cNvPr id="0" name=""/>
                      <p:cNvPicPr/>
                      <p:nvPr/>
                    </p:nvPicPr>
                    <p:blipFill>
                      <a:blip r:embed="rId22"/>
                      <a:stretch>
                        <a:fillRect/>
                      </a:stretch>
                    </p:blipFill>
                    <p:spPr>
                      <a:xfrm>
                        <a:off x="4497388" y="3841750"/>
                        <a:ext cx="1231900" cy="4032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556143C-83AA-47DE-AD85-4344568FB655}"/>
              </a:ext>
            </a:extLst>
          </p:cNvPr>
          <p:cNvGraphicFramePr>
            <a:graphicFrameLocks noChangeAspect="1"/>
          </p:cNvGraphicFramePr>
          <p:nvPr>
            <p:extLst>
              <p:ext uri="{D42A27DB-BD31-4B8C-83A1-F6EECF244321}">
                <p14:modId xmlns:p14="http://schemas.microsoft.com/office/powerpoint/2010/main" val="1025011689"/>
              </p:ext>
            </p:extLst>
          </p:nvPr>
        </p:nvGraphicFramePr>
        <p:xfrm>
          <a:off x="837035" y="4629249"/>
          <a:ext cx="6491288" cy="1631950"/>
        </p:xfrm>
        <a:graphic>
          <a:graphicData uri="http://schemas.openxmlformats.org/presentationml/2006/ole">
            <mc:AlternateContent xmlns:mc="http://schemas.openxmlformats.org/markup-compatibility/2006">
              <mc:Choice xmlns:v="urn:schemas-microsoft-com:vml" Requires="v">
                <p:oleObj spid="_x0000_s89241" name="Equation" r:id="rId23" imgW="5410080" imgH="1358640" progId="Equation.DSMT4">
                  <p:embed/>
                </p:oleObj>
              </mc:Choice>
              <mc:Fallback>
                <p:oleObj name="Equation" r:id="rId23" imgW="5410080" imgH="1358640" progId="Equation.DSMT4">
                  <p:embed/>
                  <p:pic>
                    <p:nvPicPr>
                      <p:cNvPr id="0" name=""/>
                      <p:cNvPicPr/>
                      <p:nvPr/>
                    </p:nvPicPr>
                    <p:blipFill>
                      <a:blip r:embed="rId24"/>
                      <a:stretch>
                        <a:fillRect/>
                      </a:stretch>
                    </p:blipFill>
                    <p:spPr>
                      <a:xfrm>
                        <a:off x="837035" y="4629249"/>
                        <a:ext cx="6491288" cy="1631950"/>
                      </a:xfrm>
                      <a:prstGeom prst="rect">
                        <a:avLst/>
                      </a:prstGeom>
                    </p:spPr>
                  </p:pic>
                </p:oleObj>
              </mc:Fallback>
            </mc:AlternateContent>
          </a:graphicData>
        </a:graphic>
      </p:graphicFrame>
      <p:sp>
        <p:nvSpPr>
          <p:cNvPr id="14" name="箭头: 右 13">
            <a:extLst>
              <a:ext uri="{FF2B5EF4-FFF2-40B4-BE49-F238E27FC236}">
                <a16:creationId xmlns:a16="http://schemas.microsoft.com/office/drawing/2014/main" xmlns="" id="{48FFF093-DD6D-4A74-ACD8-119578DF1F69}"/>
              </a:ext>
            </a:extLst>
          </p:cNvPr>
          <p:cNvSpPr/>
          <p:nvPr/>
        </p:nvSpPr>
        <p:spPr>
          <a:xfrm>
            <a:off x="7605787" y="5300801"/>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xmlns="" id="{67AF53AB-F833-46E8-A7AC-6A9B089D6509}"/>
              </a:ext>
            </a:extLst>
          </p:cNvPr>
          <p:cNvGraphicFramePr>
            <a:graphicFrameLocks noChangeAspect="1"/>
          </p:cNvGraphicFramePr>
          <p:nvPr>
            <p:extLst>
              <p:ext uri="{D42A27DB-BD31-4B8C-83A1-F6EECF244321}">
                <p14:modId xmlns:p14="http://schemas.microsoft.com/office/powerpoint/2010/main" val="393447668"/>
              </p:ext>
            </p:extLst>
          </p:nvPr>
        </p:nvGraphicFramePr>
        <p:xfrm>
          <a:off x="9405987" y="5120781"/>
          <a:ext cx="2045027" cy="648072"/>
        </p:xfrm>
        <a:graphic>
          <a:graphicData uri="http://schemas.openxmlformats.org/presentationml/2006/ole">
            <mc:AlternateContent xmlns:mc="http://schemas.openxmlformats.org/markup-compatibility/2006">
              <mc:Choice xmlns:v="urn:schemas-microsoft-com:vml" Requires="v">
                <p:oleObj spid="_x0000_s89242" name="Equation" r:id="rId25" imgW="1352348" imgH="428714" progId="Equation.DSMT4">
                  <p:embed/>
                </p:oleObj>
              </mc:Choice>
              <mc:Fallback>
                <p:oleObj name="Equation" r:id="rId25" imgW="1352348" imgH="428714" progId="Equation.DSMT4">
                  <p:embed/>
                  <p:pic>
                    <p:nvPicPr>
                      <p:cNvPr id="0" name=""/>
                      <p:cNvPicPr/>
                      <p:nvPr/>
                    </p:nvPicPr>
                    <p:blipFill>
                      <a:blip r:embed="rId26"/>
                      <a:stretch>
                        <a:fillRect/>
                      </a:stretch>
                    </p:blipFill>
                    <p:spPr>
                      <a:xfrm>
                        <a:off x="9405987" y="5120781"/>
                        <a:ext cx="2045027" cy="64807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5F128A67-FD0A-42E3-BAC7-0BEC789BF6F5}"/>
              </a:ext>
            </a:extLst>
          </p:cNvPr>
          <p:cNvGraphicFramePr>
            <a:graphicFrameLocks noChangeAspect="1"/>
          </p:cNvGraphicFramePr>
          <p:nvPr>
            <p:extLst>
              <p:ext uri="{D42A27DB-BD31-4B8C-83A1-F6EECF244321}">
                <p14:modId xmlns:p14="http://schemas.microsoft.com/office/powerpoint/2010/main" val="1532835221"/>
              </p:ext>
            </p:extLst>
          </p:nvPr>
        </p:nvGraphicFramePr>
        <p:xfrm>
          <a:off x="8181851" y="3810006"/>
          <a:ext cx="1702600" cy="525635"/>
        </p:xfrm>
        <a:graphic>
          <a:graphicData uri="http://schemas.openxmlformats.org/presentationml/2006/ole">
            <mc:AlternateContent xmlns:mc="http://schemas.openxmlformats.org/markup-compatibility/2006">
              <mc:Choice xmlns:v="urn:schemas-microsoft-com:vml" Requires="v">
                <p:oleObj spid="_x0000_s89243" name="Equation" r:id="rId27" imgW="1418940" imgH="438073" progId="Equation.DSMT4">
                  <p:embed/>
                </p:oleObj>
              </mc:Choice>
              <mc:Fallback>
                <p:oleObj name="Equation" r:id="rId27" imgW="1418940" imgH="438073" progId="Equation.DSMT4">
                  <p:embed/>
                  <p:pic>
                    <p:nvPicPr>
                      <p:cNvPr id="0" name=""/>
                      <p:cNvPicPr/>
                      <p:nvPr/>
                    </p:nvPicPr>
                    <p:blipFill>
                      <a:blip r:embed="rId28"/>
                      <a:stretch>
                        <a:fillRect/>
                      </a:stretch>
                    </p:blipFill>
                    <p:spPr>
                      <a:xfrm>
                        <a:off x="8181851" y="3810006"/>
                        <a:ext cx="1702600" cy="525635"/>
                      </a:xfrm>
                      <a:prstGeom prst="rect">
                        <a:avLst/>
                      </a:prstGeom>
                    </p:spPr>
                  </p:pic>
                </p:oleObj>
              </mc:Fallback>
            </mc:AlternateContent>
          </a:graphicData>
        </a:graphic>
      </p:graphicFrame>
    </p:spTree>
    <p:extLst>
      <p:ext uri="{BB962C8B-B14F-4D97-AF65-F5344CB8AC3E}">
        <p14:creationId xmlns:p14="http://schemas.microsoft.com/office/powerpoint/2010/main" val="2418180534"/>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13" name="组合 12">
            <a:extLst>
              <a:ext uri="{FF2B5EF4-FFF2-40B4-BE49-F238E27FC236}">
                <a16:creationId xmlns="" xmlns:a16="http://schemas.microsoft.com/office/drawing/2014/main" id="{7B69827B-F12B-4576-88DF-96F7BD561A38}"/>
              </a:ext>
            </a:extLst>
          </p:cNvPr>
          <p:cNvGrpSpPr/>
          <p:nvPr/>
        </p:nvGrpSpPr>
        <p:grpSpPr>
          <a:xfrm>
            <a:off x="2853259" y="1678800"/>
            <a:ext cx="5400600" cy="2115402"/>
            <a:chOff x="1197075" y="2277910"/>
            <a:chExt cx="5400600" cy="2115402"/>
          </a:xfrm>
        </p:grpSpPr>
        <p:sp>
          <p:nvSpPr>
            <p:cNvPr id="3" name="椭圆 2">
              <a:extLst>
                <a:ext uri="{FF2B5EF4-FFF2-40B4-BE49-F238E27FC236}">
                  <a16:creationId xmlns="" xmlns:a16="http://schemas.microsoft.com/office/drawing/2014/main" id="{A208EE80-ED43-40E0-B22C-AF62F7B3B2EE}"/>
                </a:ext>
              </a:extLst>
            </p:cNvPr>
            <p:cNvSpPr/>
            <p:nvPr/>
          </p:nvSpPr>
          <p:spPr>
            <a:xfrm>
              <a:off x="1197075" y="2564904"/>
              <a:ext cx="2232248"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预期亏损</a:t>
              </a:r>
            </a:p>
          </p:txBody>
        </p:sp>
        <p:cxnSp>
          <p:nvCxnSpPr>
            <p:cNvPr id="6" name="直接箭头连接符 5">
              <a:extLst>
                <a:ext uri="{FF2B5EF4-FFF2-40B4-BE49-F238E27FC236}">
                  <a16:creationId xmlns="" xmlns:a16="http://schemas.microsoft.com/office/drawing/2014/main" id="{262DB5B8-88DE-4F74-8681-3AC76F1AF685}"/>
                </a:ext>
              </a:extLst>
            </p:cNvPr>
            <p:cNvCxnSpPr>
              <a:cxnSpLocks/>
              <a:stCxn id="3" idx="6"/>
            </p:cNvCxnSpPr>
            <p:nvPr/>
          </p:nvCxnSpPr>
          <p:spPr>
            <a:xfrm flipV="1">
              <a:off x="3429323" y="2760066"/>
              <a:ext cx="1224136" cy="380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 xmlns:a16="http://schemas.microsoft.com/office/drawing/2014/main" id="{BCEB710C-A873-4BA0-9418-15FC0D6D4E4C}"/>
                </a:ext>
              </a:extLst>
            </p:cNvPr>
            <p:cNvCxnSpPr>
              <a:cxnSpLocks/>
            </p:cNvCxnSpPr>
            <p:nvPr/>
          </p:nvCxnSpPr>
          <p:spPr>
            <a:xfrm>
              <a:off x="3429323" y="3140968"/>
              <a:ext cx="1224136"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 xmlns:a16="http://schemas.microsoft.com/office/drawing/2014/main" id="{3C5CCBDC-2F77-4968-BDF9-0B7DF413B5F0}"/>
                </a:ext>
              </a:extLst>
            </p:cNvPr>
            <p:cNvSpPr/>
            <p:nvPr/>
          </p:nvSpPr>
          <p:spPr>
            <a:xfrm>
              <a:off x="4653459" y="227791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功能函数</a:t>
              </a:r>
            </a:p>
          </p:txBody>
        </p:sp>
        <p:sp>
          <p:nvSpPr>
            <p:cNvPr id="14" name="矩形: 圆角 13">
              <a:extLst>
                <a:ext uri="{FF2B5EF4-FFF2-40B4-BE49-F238E27FC236}">
                  <a16:creationId xmlns="" xmlns:a16="http://schemas.microsoft.com/office/drawing/2014/main" id="{F184E821-FF21-4E0D-B78E-3AD14BF0968C}"/>
                </a:ext>
              </a:extLst>
            </p:cNvPr>
            <p:cNvSpPr/>
            <p:nvPr/>
          </p:nvSpPr>
          <p:spPr>
            <a:xfrm>
              <a:off x="4653459" y="342900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参数法</a:t>
              </a:r>
            </a:p>
          </p:txBody>
        </p:sp>
      </p:grpSp>
      <p:sp>
        <p:nvSpPr>
          <p:cNvPr id="12" name="文本框 11">
            <a:extLst>
              <a:ext uri="{FF2B5EF4-FFF2-40B4-BE49-F238E27FC236}">
                <a16:creationId xmlns="" xmlns:a16="http://schemas.microsoft.com/office/drawing/2014/main" id="{829E841C-0DFE-404E-BD37-971F7CF54BDF}"/>
              </a:ext>
            </a:extLst>
          </p:cNvPr>
          <p:cNvSpPr txBox="1"/>
          <p:nvPr/>
        </p:nvSpPr>
        <p:spPr>
          <a:xfrm>
            <a:off x="476885" y="4192881"/>
            <a:ext cx="11350203" cy="147732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相比，</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满足次可加性，是一个满足一致性公理的风险度量指标</a:t>
            </a:r>
            <a:r>
              <a:rPr lang="zh-CN" altLang="en-US" dirty="0" smtClean="0"/>
              <a:t>。</a:t>
            </a:r>
            <a:endParaRPr lang="en-US" altLang="zh-CN" dirty="0" smtClean="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同时预期亏损满足凸性，因此，在使用预期亏损管理金融风险时，计算问题可以简化为凸函数优化问题。</a:t>
            </a:r>
          </a:p>
        </p:txBody>
      </p:sp>
    </p:spTree>
    <p:extLst>
      <p:ext uri="{BB962C8B-B14F-4D97-AF65-F5344CB8AC3E}">
        <p14:creationId xmlns:p14="http://schemas.microsoft.com/office/powerpoint/2010/main" val="207954777"/>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2" name="文本框 11">
            <a:extLst>
              <a:ext uri="{FF2B5EF4-FFF2-40B4-BE49-F238E27FC236}">
                <a16:creationId xmlns="" xmlns:a16="http://schemas.microsoft.com/office/drawing/2014/main" id="{829E841C-0DFE-404E-BD37-971F7CF54BDF}"/>
              </a:ext>
            </a:extLst>
          </p:cNvPr>
          <p:cNvSpPr txBox="1"/>
          <p:nvPr/>
        </p:nvSpPr>
        <p:spPr>
          <a:xfrm>
            <a:off x="468328" y="1484784"/>
            <a:ext cx="11350203" cy="1200329"/>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a:latin typeface="Times New Roman" panose="02020503050405090304" pitchFamily="18" charset="0"/>
                <a:cs typeface="Times New Roman" panose="02020503050405090304" pitchFamily="18" charset="0"/>
              </a:rPr>
              <a:t>例题（续）：</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p>
          <a:p>
            <a:pPr marL="342900" indent="-342900">
              <a:buFont typeface="Wingdings" panose="05000000000000000000" pitchFamily="2" charset="2"/>
              <a:buChar char="n"/>
            </a:pPr>
            <a:endParaRPr lang="zh-CN" altLang="en-US" sz="2400" dirty="0">
              <a:latin typeface="Times New Roman" panose="02020503050405090304" pitchFamily="18" charset="0"/>
              <a:cs typeface="Times New Roman" panose="02020503050405090304" pitchFamily="18" charset="0"/>
            </a:endParaRPr>
          </a:p>
        </p:txBody>
      </p:sp>
      <p:sp>
        <p:nvSpPr>
          <p:cNvPr id="15" name="文本框 14">
            <a:extLst>
              <a:ext uri="{FF2B5EF4-FFF2-40B4-BE49-F238E27FC236}">
                <a16:creationId xmlns="" xmlns:a16="http://schemas.microsoft.com/office/drawing/2014/main" id="{698F30BF-B1B3-4004-AB51-1A8B72B45708}"/>
              </a:ext>
            </a:extLst>
          </p:cNvPr>
          <p:cNvSpPr txBox="1"/>
          <p:nvPr/>
        </p:nvSpPr>
        <p:spPr>
          <a:xfrm>
            <a:off x="476885" y="2290375"/>
            <a:ext cx="11350203" cy="3046988"/>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根据题目信息，可以计算出单项投资</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置信区间下的预期亏损：</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smtClean="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两项投资叠加的组合在</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置信区间的预期亏空：</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p:txBody>
      </p:sp>
      <p:graphicFrame>
        <p:nvGraphicFramePr>
          <p:cNvPr id="4" name="对象 3">
            <a:extLst>
              <a:ext uri="{FF2B5EF4-FFF2-40B4-BE49-F238E27FC236}">
                <a16:creationId xmlns="" xmlns:a16="http://schemas.microsoft.com/office/drawing/2014/main" id="{713055D2-F022-4E56-A045-8773ED25D7F6}"/>
              </a:ext>
            </a:extLst>
          </p:cNvPr>
          <p:cNvGraphicFramePr>
            <a:graphicFrameLocks noChangeAspect="1"/>
          </p:cNvGraphicFramePr>
          <p:nvPr>
            <p:extLst>
              <p:ext uri="{D42A27DB-BD31-4B8C-83A1-F6EECF244321}">
                <p14:modId xmlns:p14="http://schemas.microsoft.com/office/powerpoint/2010/main" val="3793676505"/>
              </p:ext>
            </p:extLst>
          </p:nvPr>
        </p:nvGraphicFramePr>
        <p:xfrm>
          <a:off x="4365427" y="3022285"/>
          <a:ext cx="3198307" cy="669413"/>
        </p:xfrm>
        <a:graphic>
          <a:graphicData uri="http://schemas.openxmlformats.org/presentationml/2006/ole">
            <mc:AlternateContent xmlns:mc="http://schemas.openxmlformats.org/markup-compatibility/2006">
              <mc:Choice xmlns:v="urn:schemas-microsoft-com:vml" Requires="v">
                <p:oleObj spid="_x0000_s65736" name="Equation" r:id="rId4" imgW="1638152" imgH="343043" progId="Equation.DSMT4">
                  <p:embed/>
                </p:oleObj>
              </mc:Choice>
              <mc:Fallback>
                <p:oleObj name="Equation" r:id="rId4" imgW="1638152" imgH="343043" progId="Equation.DSMT4">
                  <p:embed/>
                  <p:pic>
                    <p:nvPicPr>
                      <p:cNvPr id="0" name=""/>
                      <p:cNvPicPr/>
                      <p:nvPr/>
                    </p:nvPicPr>
                    <p:blipFill>
                      <a:blip r:embed="rId5"/>
                      <a:stretch>
                        <a:fillRect/>
                      </a:stretch>
                    </p:blipFill>
                    <p:spPr>
                      <a:xfrm>
                        <a:off x="4365427" y="3022285"/>
                        <a:ext cx="3198307" cy="669413"/>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CFA6EC10-FEB6-46A6-A088-76923B7CB6C7}"/>
              </a:ext>
            </a:extLst>
          </p:cNvPr>
          <p:cNvGraphicFramePr>
            <a:graphicFrameLocks noChangeAspect="1"/>
          </p:cNvGraphicFramePr>
          <p:nvPr>
            <p:extLst>
              <p:ext uri="{D42A27DB-BD31-4B8C-83A1-F6EECF244321}">
                <p14:modId xmlns:p14="http://schemas.microsoft.com/office/powerpoint/2010/main" val="930789855"/>
              </p:ext>
            </p:extLst>
          </p:nvPr>
        </p:nvGraphicFramePr>
        <p:xfrm>
          <a:off x="3204629" y="5002563"/>
          <a:ext cx="5877600" cy="669600"/>
        </p:xfrm>
        <a:graphic>
          <a:graphicData uri="http://schemas.openxmlformats.org/presentationml/2006/ole">
            <mc:AlternateContent xmlns:mc="http://schemas.openxmlformats.org/markup-compatibility/2006">
              <mc:Choice xmlns:v="urn:schemas-microsoft-com:vml" Requires="v">
                <p:oleObj spid="_x0000_s65737" name="Equation" r:id="rId6" imgW="3009578" imgH="343043" progId="Equation.DSMT4">
                  <p:embed/>
                </p:oleObj>
              </mc:Choice>
              <mc:Fallback>
                <p:oleObj name="Equation" r:id="rId6" imgW="3009578" imgH="343043" progId="Equation.DSMT4">
                  <p:embed/>
                  <p:pic>
                    <p:nvPicPr>
                      <p:cNvPr id="0" name=""/>
                      <p:cNvPicPr/>
                      <p:nvPr/>
                    </p:nvPicPr>
                    <p:blipFill>
                      <a:blip r:embed="rId7"/>
                      <a:stretch>
                        <a:fillRect/>
                      </a:stretch>
                    </p:blipFill>
                    <p:spPr>
                      <a:xfrm>
                        <a:off x="3204629" y="5002563"/>
                        <a:ext cx="5877600" cy="669600"/>
                      </a:xfrm>
                      <a:prstGeom prst="rect">
                        <a:avLst/>
                      </a:prstGeom>
                    </p:spPr>
                  </p:pic>
                </p:oleObj>
              </mc:Fallback>
            </mc:AlternateContent>
          </a:graphicData>
        </a:graphic>
      </p:graphicFrame>
      <p:sp>
        <p:nvSpPr>
          <p:cNvPr id="7" name="对话气泡: 椭圆形 6">
            <a:extLst>
              <a:ext uri="{FF2B5EF4-FFF2-40B4-BE49-F238E27FC236}">
                <a16:creationId xmlns="" xmlns:a16="http://schemas.microsoft.com/office/drawing/2014/main" id="{ED93C4BF-91EA-4532-8B49-1ACA78A0145D}"/>
              </a:ext>
            </a:extLst>
          </p:cNvPr>
          <p:cNvSpPr/>
          <p:nvPr/>
        </p:nvSpPr>
        <p:spPr>
          <a:xfrm>
            <a:off x="8613899" y="3356992"/>
            <a:ext cx="2933714" cy="1080120"/>
          </a:xfrm>
          <a:prstGeom prst="wedgeEllipseCallout">
            <a:avLst>
              <a:gd name="adj1" fmla="val -38450"/>
              <a:gd name="adj2" fmla="val 1039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a:solidFill>
                  <a:srgbClr val="FF0000"/>
                </a:solidFill>
                <a:latin typeface="Times New Roman" panose="02020503050405090304" pitchFamily="18" charset="0"/>
                <a:ea typeface="宋体" pitchFamily="2" charset="-122"/>
                <a:cs typeface="Times New Roman" panose="02020503050405090304" pitchFamily="18" charset="0"/>
              </a:rPr>
              <a:t>1883.2&lt;3280!</a:t>
            </a:r>
            <a:endParaRPr lang="zh-CN" altLang="en-US" sz="2400" dirty="0">
              <a:solidFill>
                <a:srgbClr val="FF0000"/>
              </a:solidFill>
              <a:latin typeface="Times New Roman" panose="02020503050405090304" pitchFamily="18" charset="0"/>
              <a:ea typeface="宋体" pitchFamily="2" charset="-122"/>
              <a:cs typeface="Times New Roman" panose="02020503050405090304" pitchFamily="18" charset="0"/>
            </a:endParaRPr>
          </a:p>
        </p:txBody>
      </p:sp>
    </p:spTree>
    <p:extLst>
      <p:ext uri="{BB962C8B-B14F-4D97-AF65-F5344CB8AC3E}">
        <p14:creationId xmlns:p14="http://schemas.microsoft.com/office/powerpoint/2010/main" val="3913693704"/>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5" name="文本框 14">
            <a:extLst>
              <a:ext uri="{FF2B5EF4-FFF2-40B4-BE49-F238E27FC236}">
                <a16:creationId xmlns="" xmlns:a16="http://schemas.microsoft.com/office/drawing/2014/main" id="{698F30BF-B1B3-4004-AB51-1A8B72B45708}"/>
              </a:ext>
            </a:extLst>
          </p:cNvPr>
          <p:cNvSpPr txBox="1"/>
          <p:nvPr/>
        </p:nvSpPr>
        <p:spPr>
          <a:xfrm>
            <a:off x="476885" y="1279357"/>
            <a:ext cx="11809422" cy="4457952"/>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尽管</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在对风险进行度量上的作用毋庸置疑，但是在一致性风险度量体系下其并非是一个测度金融风险的理想指标。相比较之下，</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是一个更为优秀的风险度量指标，运用</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技术进行风险度量可以避免</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的内在缺陷，起到金融风险优化的作用。具体来说，预期亏损的优点可以总结为如下三点：</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可以为管理者和投资者提供金融风险的评判标准，也可以用于测算不同市场因子、不同金融工具、不同业务部门及不同金融机构投资组合的风险敞口。</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测度指标具有次可加性。</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可以精确度量尾部风险。</a:t>
            </a:r>
          </a:p>
        </p:txBody>
      </p:sp>
    </p:spTree>
    <p:extLst>
      <p:ext uri="{BB962C8B-B14F-4D97-AF65-F5344CB8AC3E}">
        <p14:creationId xmlns:p14="http://schemas.microsoft.com/office/powerpoint/2010/main" val="30743823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5" name="组合 4">
            <a:extLst>
              <a:ext uri="{FF2B5EF4-FFF2-40B4-BE49-F238E27FC236}">
                <a16:creationId xmlns="" xmlns:a16="http://schemas.microsoft.com/office/drawing/2014/main" id="{058FB88F-B12A-4697-96D7-FC00C410893D}"/>
              </a:ext>
            </a:extLst>
          </p:cNvPr>
          <p:cNvGrpSpPr/>
          <p:nvPr/>
        </p:nvGrpSpPr>
        <p:grpSpPr>
          <a:xfrm>
            <a:off x="3019414" y="1556792"/>
            <a:ext cx="6148411" cy="3744416"/>
            <a:chOff x="2105448" y="1196752"/>
            <a:chExt cx="5065762" cy="3384376"/>
          </a:xfrm>
        </p:grpSpPr>
        <p:sp>
          <p:nvSpPr>
            <p:cNvPr id="3" name="矩形: 圆角 2">
              <a:extLst>
                <a:ext uri="{FF2B5EF4-FFF2-40B4-BE49-F238E27FC236}">
                  <a16:creationId xmlns="" xmlns:a16="http://schemas.microsoft.com/office/drawing/2014/main" id="{AC6EF5D3-FA99-4F67-87F8-9F3BBD0816C0}"/>
                </a:ext>
              </a:extLst>
            </p:cNvPr>
            <p:cNvSpPr/>
            <p:nvPr/>
          </p:nvSpPr>
          <p:spPr>
            <a:xfrm>
              <a:off x="2105448" y="2527974"/>
              <a:ext cx="165618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局限性</a:t>
              </a:r>
            </a:p>
          </p:txBody>
        </p:sp>
        <p:sp>
          <p:nvSpPr>
            <p:cNvPr id="4" name="左大括号 3">
              <a:extLst>
                <a:ext uri="{FF2B5EF4-FFF2-40B4-BE49-F238E27FC236}">
                  <a16:creationId xmlns="" xmlns:a16="http://schemas.microsoft.com/office/drawing/2014/main" id="{A7D183B9-C30A-4A92-A690-4AB61421E8FD}"/>
                </a:ext>
              </a:extLst>
            </p:cNvPr>
            <p:cNvSpPr/>
            <p:nvPr/>
          </p:nvSpPr>
          <p:spPr>
            <a:xfrm>
              <a:off x="3815582" y="1484784"/>
              <a:ext cx="576064" cy="2736304"/>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10BA47E1-0DC8-4792-BDFF-3048602564DE}"/>
                </a:ext>
              </a:extLst>
            </p:cNvPr>
            <p:cNvSpPr/>
            <p:nvPr/>
          </p:nvSpPr>
          <p:spPr>
            <a:xfrm>
              <a:off x="4417865" y="119675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模型风险</a:t>
              </a:r>
            </a:p>
          </p:txBody>
        </p:sp>
        <p:sp>
          <p:nvSpPr>
            <p:cNvPr id="8" name="矩形: 圆角 7">
              <a:extLst>
                <a:ext uri="{FF2B5EF4-FFF2-40B4-BE49-F238E27FC236}">
                  <a16:creationId xmlns="" xmlns:a16="http://schemas.microsoft.com/office/drawing/2014/main" id="{91C2839E-A46E-491F-98F8-D0B88D1EC5E3}"/>
                </a:ext>
              </a:extLst>
            </p:cNvPr>
            <p:cNvSpPr/>
            <p:nvPr/>
          </p:nvSpPr>
          <p:spPr>
            <a:xfrm>
              <a:off x="4417865" y="241996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不可用于不可交易资产的风险度量</a:t>
              </a:r>
            </a:p>
          </p:txBody>
        </p:sp>
        <p:sp>
          <p:nvSpPr>
            <p:cNvPr id="9" name="矩形: 圆角 8">
              <a:extLst>
                <a:ext uri="{FF2B5EF4-FFF2-40B4-BE49-F238E27FC236}">
                  <a16:creationId xmlns="" xmlns:a16="http://schemas.microsoft.com/office/drawing/2014/main" id="{4E7366A2-3BFB-4756-92D1-D9A0747E1DFE}"/>
                </a:ext>
              </a:extLst>
            </p:cNvPr>
            <p:cNvSpPr/>
            <p:nvPr/>
          </p:nvSpPr>
          <p:spPr>
            <a:xfrm>
              <a:off x="4434906" y="371703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资产收益分布</a:t>
              </a:r>
            </a:p>
          </p:txBody>
        </p:sp>
      </p:grpSp>
    </p:spTree>
    <p:extLst>
      <p:ext uri="{BB962C8B-B14F-4D97-AF65-F5344CB8AC3E}">
        <p14:creationId xmlns:p14="http://schemas.microsoft.com/office/powerpoint/2010/main" val="741369771"/>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1130246"/>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由于正态分布往往不符合真实的市场情况，因此在许多时候通常使用另一种更为灵活的分布</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分布来计算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以及预期亏损。</a:t>
            </a:r>
            <a:endParaRPr lang="en-US" altLang="zh-CN" sz="2400" dirty="0">
              <a:latin typeface="Times New Roman" panose="02020503050405090304" pitchFamily="18" charset="0"/>
              <a:cs typeface="Times New Roman" panose="02020503050405090304" pitchFamily="18" charset="0"/>
            </a:endParaRPr>
          </a:p>
        </p:txBody>
      </p:sp>
      <p:sp>
        <p:nvSpPr>
          <p:cNvPr id="12" name="文本框 11">
            <a:extLst>
              <a:ext uri="{FF2B5EF4-FFF2-40B4-BE49-F238E27FC236}">
                <a16:creationId xmlns="" xmlns:a16="http://schemas.microsoft.com/office/drawing/2014/main" id="{FD82C1BB-46DC-4375-BBC4-441F8E4A8F14}"/>
              </a:ext>
            </a:extLst>
          </p:cNvPr>
          <p:cNvSpPr txBox="1"/>
          <p:nvPr/>
        </p:nvSpPr>
        <p:spPr>
          <a:xfrm>
            <a:off x="476884" y="2854117"/>
            <a:ext cx="11710353" cy="2795958"/>
          </a:xfrm>
          <a:prstGeom prst="rect">
            <a:avLst/>
          </a:prstGeom>
          <a:noFill/>
        </p:spPr>
        <p:txBody>
          <a:bodyPr wrap="square">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仿照正态分布下计算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的思路，我们假设存在两个常数𝜇和𝜎使得         是一个自由度为</a:t>
            </a:r>
            <a:r>
              <a:rPr lang="en-US" altLang="zh-CN" sz="2400" dirty="0">
                <a:latin typeface="Times New Roman" panose="02020503050405090304" pitchFamily="18" charset="0"/>
                <a:cs typeface="Times New Roman" panose="02020503050405090304" pitchFamily="18" charset="0"/>
              </a:rPr>
              <a:t>n</a:t>
            </a:r>
            <a:r>
              <a:rPr lang="zh-CN" altLang="en-US" sz="2400" dirty="0">
                <a:latin typeface="Times New Roman" panose="02020503050405090304" pitchFamily="18" charset="0"/>
                <a:cs typeface="Times New Roman" panose="02020503050405090304" pitchFamily="18" charset="0"/>
              </a:rPr>
              <a:t>的标准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分布，则可以计算出</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计算公式为</a:t>
            </a: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p:txBody>
      </p:sp>
      <p:graphicFrame>
        <p:nvGraphicFramePr>
          <p:cNvPr id="18" name="对象 17">
            <a:extLst>
              <a:ext uri="{FF2B5EF4-FFF2-40B4-BE49-F238E27FC236}">
                <a16:creationId xmlns="" xmlns:a16="http://schemas.microsoft.com/office/drawing/2014/main" id="{8F69DF77-30A3-4482-ACD6-D3D899F12178}"/>
              </a:ext>
            </a:extLst>
          </p:cNvPr>
          <p:cNvGraphicFramePr>
            <a:graphicFrameLocks noChangeAspect="1"/>
          </p:cNvGraphicFramePr>
          <p:nvPr>
            <p:extLst>
              <p:ext uri="{D42A27DB-BD31-4B8C-83A1-F6EECF244321}">
                <p14:modId xmlns:p14="http://schemas.microsoft.com/office/powerpoint/2010/main" val="1922493345"/>
              </p:ext>
            </p:extLst>
          </p:nvPr>
        </p:nvGraphicFramePr>
        <p:xfrm>
          <a:off x="10054059" y="2934697"/>
          <a:ext cx="601180" cy="494303"/>
        </p:xfrm>
        <a:graphic>
          <a:graphicData uri="http://schemas.openxmlformats.org/presentationml/2006/ole">
            <mc:AlternateContent xmlns:mc="http://schemas.openxmlformats.org/markup-compatibility/2006">
              <mc:Choice xmlns:v="urn:schemas-microsoft-com:vml" Requires="v">
                <p:oleObj spid="_x0000_s67872" name="Equation" r:id="rId4" imgW="428706" imgH="352402" progId="Equation.DSMT4">
                  <p:embed/>
                </p:oleObj>
              </mc:Choice>
              <mc:Fallback>
                <p:oleObj name="Equation" r:id="rId4" imgW="428706" imgH="352402" progId="Equation.DSMT4">
                  <p:embed/>
                  <p:pic>
                    <p:nvPicPr>
                      <p:cNvPr id="0" name=""/>
                      <p:cNvPicPr/>
                      <p:nvPr/>
                    </p:nvPicPr>
                    <p:blipFill>
                      <a:blip r:embed="rId5"/>
                      <a:stretch>
                        <a:fillRect/>
                      </a:stretch>
                    </p:blipFill>
                    <p:spPr>
                      <a:xfrm>
                        <a:off x="10054059" y="2934697"/>
                        <a:ext cx="601180" cy="494303"/>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C67F8B1F-236C-4262-B990-ACA68459359F}"/>
              </a:ext>
            </a:extLst>
          </p:cNvPr>
          <p:cNvGraphicFramePr>
            <a:graphicFrameLocks noChangeAspect="1"/>
          </p:cNvGraphicFramePr>
          <p:nvPr>
            <p:extLst>
              <p:ext uri="{D42A27DB-BD31-4B8C-83A1-F6EECF244321}">
                <p14:modId xmlns:p14="http://schemas.microsoft.com/office/powerpoint/2010/main" val="2192568479"/>
              </p:ext>
            </p:extLst>
          </p:nvPr>
        </p:nvGraphicFramePr>
        <p:xfrm>
          <a:off x="1989163" y="4293096"/>
          <a:ext cx="2876807" cy="648072"/>
        </p:xfrm>
        <a:graphic>
          <a:graphicData uri="http://schemas.openxmlformats.org/presentationml/2006/ole">
            <mc:AlternateContent xmlns:mc="http://schemas.openxmlformats.org/markup-compatibility/2006">
              <mc:Choice xmlns:v="urn:schemas-microsoft-com:vml" Requires="v">
                <p:oleObj spid="_x0000_s67873" name="Equation" r:id="rId6" imgW="1733180" imgH="390558" progId="Equation.DSMT4">
                  <p:embed/>
                </p:oleObj>
              </mc:Choice>
              <mc:Fallback>
                <p:oleObj name="Equation" r:id="rId6" imgW="1733180" imgH="390558" progId="Equation.DSMT4">
                  <p:embed/>
                  <p:pic>
                    <p:nvPicPr>
                      <p:cNvPr id="0" name=""/>
                      <p:cNvPicPr/>
                      <p:nvPr/>
                    </p:nvPicPr>
                    <p:blipFill>
                      <a:blip r:embed="rId7"/>
                      <a:stretch>
                        <a:fillRect/>
                      </a:stretch>
                    </p:blipFill>
                    <p:spPr>
                      <a:xfrm>
                        <a:off x="1989163" y="4293096"/>
                        <a:ext cx="2876807" cy="648072"/>
                      </a:xfrm>
                      <a:prstGeom prst="rect">
                        <a:avLst/>
                      </a:prstGeom>
                    </p:spPr>
                  </p:pic>
                </p:oleObj>
              </mc:Fallback>
            </mc:AlternateContent>
          </a:graphicData>
        </a:graphic>
      </p:graphicFrame>
      <p:sp>
        <p:nvSpPr>
          <p:cNvPr id="20" name="箭头: 右 19">
            <a:extLst>
              <a:ext uri="{FF2B5EF4-FFF2-40B4-BE49-F238E27FC236}">
                <a16:creationId xmlns="" xmlns:a16="http://schemas.microsoft.com/office/drawing/2014/main" id="{7CE6C155-B21F-4550-8042-C7009D701560}"/>
              </a:ext>
            </a:extLst>
          </p:cNvPr>
          <p:cNvSpPr/>
          <p:nvPr/>
        </p:nvSpPr>
        <p:spPr>
          <a:xfrm>
            <a:off x="5445547" y="4493054"/>
            <a:ext cx="1083633" cy="192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 xmlns:a16="http://schemas.microsoft.com/office/drawing/2014/main" id="{E77E3BBB-BFB6-400B-80D9-385F1B8C3FC5}"/>
              </a:ext>
            </a:extLst>
          </p:cNvPr>
          <p:cNvGraphicFramePr>
            <a:graphicFrameLocks noChangeAspect="1"/>
          </p:cNvGraphicFramePr>
          <p:nvPr>
            <p:extLst>
              <p:ext uri="{D42A27DB-BD31-4B8C-83A1-F6EECF244321}">
                <p14:modId xmlns:p14="http://schemas.microsoft.com/office/powerpoint/2010/main" val="3764451879"/>
              </p:ext>
            </p:extLst>
          </p:nvPr>
        </p:nvGraphicFramePr>
        <p:xfrm>
          <a:off x="6813699" y="4383715"/>
          <a:ext cx="576064" cy="411474"/>
        </p:xfrm>
        <a:graphic>
          <a:graphicData uri="http://schemas.openxmlformats.org/presentationml/2006/ole">
            <mc:AlternateContent xmlns:mc="http://schemas.openxmlformats.org/markup-compatibility/2006">
              <mc:Choice xmlns:v="urn:schemas-microsoft-com:vml" Requires="v">
                <p:oleObj spid="_x0000_s67874" name="Equation" r:id="rId8" imgW="333318" imgH="237935" progId="Equation.DSMT4">
                  <p:embed/>
                </p:oleObj>
              </mc:Choice>
              <mc:Fallback>
                <p:oleObj name="Equation" r:id="rId8" imgW="333318" imgH="237935" progId="Equation.DSMT4">
                  <p:embed/>
                  <p:pic>
                    <p:nvPicPr>
                      <p:cNvPr id="0" name=""/>
                      <p:cNvPicPr/>
                      <p:nvPr/>
                    </p:nvPicPr>
                    <p:blipFill>
                      <a:blip r:embed="rId9"/>
                      <a:stretch>
                        <a:fillRect/>
                      </a:stretch>
                    </p:blipFill>
                    <p:spPr>
                      <a:xfrm>
                        <a:off x="6813699" y="4383715"/>
                        <a:ext cx="576064" cy="411474"/>
                      </a:xfrm>
                      <a:prstGeom prst="rect">
                        <a:avLst/>
                      </a:prstGeom>
                    </p:spPr>
                  </p:pic>
                </p:oleObj>
              </mc:Fallback>
            </mc:AlternateContent>
          </a:graphicData>
        </a:graphic>
      </p:graphicFrame>
      <p:sp>
        <p:nvSpPr>
          <p:cNvPr id="22" name="文本框 21">
            <a:extLst>
              <a:ext uri="{FF2B5EF4-FFF2-40B4-BE49-F238E27FC236}">
                <a16:creationId xmlns="" xmlns:a16="http://schemas.microsoft.com/office/drawing/2014/main" id="{4E9DA733-AA73-4069-8844-71DED8EFA873}"/>
              </a:ext>
            </a:extLst>
          </p:cNvPr>
          <p:cNvSpPr txBox="1"/>
          <p:nvPr/>
        </p:nvSpPr>
        <p:spPr>
          <a:xfrm>
            <a:off x="7605787" y="4358619"/>
            <a:ext cx="3367791"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分布的反函数</a:t>
            </a:r>
          </a:p>
        </p:txBody>
      </p:sp>
    </p:spTree>
    <p:extLst>
      <p:ext uri="{BB962C8B-B14F-4D97-AF65-F5344CB8AC3E}">
        <p14:creationId xmlns:p14="http://schemas.microsoft.com/office/powerpoint/2010/main" val="3544499656"/>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根据预期亏损的定义                             ，则在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分布下计算预期亏损的公式为：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3" name="对象 2">
            <a:extLst>
              <a:ext uri="{FF2B5EF4-FFF2-40B4-BE49-F238E27FC236}">
                <a16:creationId xmlns="" xmlns:a16="http://schemas.microsoft.com/office/drawing/2014/main" id="{0F824997-8757-48C5-AD99-A5D07E3950FB}"/>
              </a:ext>
            </a:extLst>
          </p:cNvPr>
          <p:cNvGraphicFramePr>
            <a:graphicFrameLocks noChangeAspect="1"/>
          </p:cNvGraphicFramePr>
          <p:nvPr>
            <p:extLst>
              <p:ext uri="{D42A27DB-BD31-4B8C-83A1-F6EECF244321}">
                <p14:modId xmlns:p14="http://schemas.microsoft.com/office/powerpoint/2010/main" val="891896914"/>
              </p:ext>
            </p:extLst>
          </p:nvPr>
        </p:nvGraphicFramePr>
        <p:xfrm>
          <a:off x="3357315" y="1540336"/>
          <a:ext cx="2232248" cy="532106"/>
        </p:xfrm>
        <a:graphic>
          <a:graphicData uri="http://schemas.openxmlformats.org/presentationml/2006/ole">
            <mc:AlternateContent xmlns:mc="http://schemas.openxmlformats.org/markup-compatibility/2006">
              <mc:Choice xmlns:v="urn:schemas-microsoft-com:vml" Requires="v">
                <p:oleObj spid="_x0000_s69078" name="Equation" r:id="rId4" imgW="1638152" imgH="390558" progId="Equation.DSMT4">
                  <p:embed/>
                </p:oleObj>
              </mc:Choice>
              <mc:Fallback>
                <p:oleObj name="Equation" r:id="rId4" imgW="1638152" imgH="390558" progId="Equation.DSMT4">
                  <p:embed/>
                  <p:pic>
                    <p:nvPicPr>
                      <p:cNvPr id="0" name=""/>
                      <p:cNvPicPr/>
                      <p:nvPr/>
                    </p:nvPicPr>
                    <p:blipFill>
                      <a:blip r:embed="rId5"/>
                      <a:stretch>
                        <a:fillRect/>
                      </a:stretch>
                    </p:blipFill>
                    <p:spPr>
                      <a:xfrm>
                        <a:off x="3357315" y="1540336"/>
                        <a:ext cx="2232248" cy="53210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F5CE7A3-80B3-4D0F-8A38-A956B3970DFA}"/>
              </a:ext>
            </a:extLst>
          </p:cNvPr>
          <p:cNvGraphicFramePr>
            <a:graphicFrameLocks noChangeAspect="1"/>
          </p:cNvGraphicFramePr>
          <p:nvPr>
            <p:extLst>
              <p:ext uri="{D42A27DB-BD31-4B8C-83A1-F6EECF244321}">
                <p14:modId xmlns:p14="http://schemas.microsoft.com/office/powerpoint/2010/main" val="1405395226"/>
              </p:ext>
            </p:extLst>
          </p:nvPr>
        </p:nvGraphicFramePr>
        <p:xfrm>
          <a:off x="4015421" y="2197696"/>
          <a:ext cx="3579843" cy="655239"/>
        </p:xfrm>
        <a:graphic>
          <a:graphicData uri="http://schemas.openxmlformats.org/presentationml/2006/ole">
            <mc:AlternateContent xmlns:mc="http://schemas.openxmlformats.org/markup-compatibility/2006">
              <mc:Choice xmlns:v="urn:schemas-microsoft-com:vml" Requires="v">
                <p:oleObj spid="_x0000_s69079" name="Equation" r:id="rId6" imgW="2133449" imgH="390558" progId="Equation.DSMT4">
                  <p:embed/>
                </p:oleObj>
              </mc:Choice>
              <mc:Fallback>
                <p:oleObj name="Equation" r:id="rId6" imgW="2133449" imgH="390558" progId="Equation.DSMT4">
                  <p:embed/>
                  <p:pic>
                    <p:nvPicPr>
                      <p:cNvPr id="0" name=""/>
                      <p:cNvPicPr/>
                      <p:nvPr/>
                    </p:nvPicPr>
                    <p:blipFill>
                      <a:blip r:embed="rId7"/>
                      <a:stretch>
                        <a:fillRect/>
                      </a:stretch>
                    </p:blipFill>
                    <p:spPr>
                      <a:xfrm>
                        <a:off x="4015421" y="2197696"/>
                        <a:ext cx="3579843" cy="655239"/>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4BAABB40-3BA4-4783-894B-8EDEF012AACE}"/>
              </a:ext>
            </a:extLst>
          </p:cNvPr>
          <p:cNvSpPr txBox="1"/>
          <p:nvPr/>
        </p:nvSpPr>
        <p:spPr>
          <a:xfrm>
            <a:off x="476885" y="2928047"/>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为了求解上式，我们同样采用替换变量，令                  ，上式变为：</a:t>
            </a:r>
          </a:p>
        </p:txBody>
      </p:sp>
      <p:graphicFrame>
        <p:nvGraphicFramePr>
          <p:cNvPr id="7" name="对象 6">
            <a:extLst>
              <a:ext uri="{FF2B5EF4-FFF2-40B4-BE49-F238E27FC236}">
                <a16:creationId xmlns="" xmlns:a16="http://schemas.microsoft.com/office/drawing/2014/main" id="{37CA539D-A89B-4B33-ADAB-7A869D338B39}"/>
              </a:ext>
            </a:extLst>
          </p:cNvPr>
          <p:cNvGraphicFramePr>
            <a:graphicFrameLocks noChangeAspect="1"/>
          </p:cNvGraphicFramePr>
          <p:nvPr>
            <p:extLst>
              <p:ext uri="{D42A27DB-BD31-4B8C-83A1-F6EECF244321}">
                <p14:modId xmlns:p14="http://schemas.microsoft.com/office/powerpoint/2010/main" val="2729710236"/>
              </p:ext>
            </p:extLst>
          </p:nvPr>
        </p:nvGraphicFramePr>
        <p:xfrm>
          <a:off x="6367449" y="2877822"/>
          <a:ext cx="1371426" cy="562060"/>
        </p:xfrm>
        <a:graphic>
          <a:graphicData uri="http://schemas.openxmlformats.org/presentationml/2006/ole">
            <mc:AlternateContent xmlns:mc="http://schemas.openxmlformats.org/markup-compatibility/2006">
              <mc:Choice xmlns:v="urn:schemas-microsoft-com:vml" Requires="v">
                <p:oleObj spid="_x0000_s69080" name="Equation" r:id="rId8" imgW="580966" imgH="237935" progId="Equation.DSMT4">
                  <p:embed/>
                </p:oleObj>
              </mc:Choice>
              <mc:Fallback>
                <p:oleObj name="Equation" r:id="rId8" imgW="580966" imgH="237935" progId="Equation.DSMT4">
                  <p:embed/>
                  <p:pic>
                    <p:nvPicPr>
                      <p:cNvPr id="0" name=""/>
                      <p:cNvPicPr/>
                      <p:nvPr/>
                    </p:nvPicPr>
                    <p:blipFill>
                      <a:blip r:embed="rId9"/>
                      <a:stretch>
                        <a:fillRect/>
                      </a:stretch>
                    </p:blipFill>
                    <p:spPr>
                      <a:xfrm>
                        <a:off x="6367449" y="2877822"/>
                        <a:ext cx="1371426" cy="56206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B408B8D-7385-4910-BB48-D6FF92C81F8D}"/>
              </a:ext>
            </a:extLst>
          </p:cNvPr>
          <p:cNvGraphicFramePr>
            <a:graphicFrameLocks noChangeAspect="1"/>
          </p:cNvGraphicFramePr>
          <p:nvPr>
            <p:extLst>
              <p:ext uri="{D42A27DB-BD31-4B8C-83A1-F6EECF244321}">
                <p14:modId xmlns:p14="http://schemas.microsoft.com/office/powerpoint/2010/main" val="3078352952"/>
              </p:ext>
            </p:extLst>
          </p:nvPr>
        </p:nvGraphicFramePr>
        <p:xfrm>
          <a:off x="4015421" y="3490051"/>
          <a:ext cx="3723454" cy="655200"/>
        </p:xfrm>
        <a:graphic>
          <a:graphicData uri="http://schemas.openxmlformats.org/presentationml/2006/ole">
            <mc:AlternateContent xmlns:mc="http://schemas.openxmlformats.org/markup-compatibility/2006">
              <mc:Choice xmlns:v="urn:schemas-microsoft-com:vml" Requires="v">
                <p:oleObj spid="_x0000_s69081" name="Equation" r:id="rId10" imgW="2219118" imgH="390558" progId="Equation.DSMT4">
                  <p:embed/>
                </p:oleObj>
              </mc:Choice>
              <mc:Fallback>
                <p:oleObj name="Equation" r:id="rId10" imgW="2219118" imgH="390558" progId="Equation.DSMT4">
                  <p:embed/>
                  <p:pic>
                    <p:nvPicPr>
                      <p:cNvPr id="0" name=""/>
                      <p:cNvPicPr/>
                      <p:nvPr/>
                    </p:nvPicPr>
                    <p:blipFill>
                      <a:blip r:embed="rId11"/>
                      <a:stretch>
                        <a:fillRect/>
                      </a:stretch>
                    </p:blipFill>
                    <p:spPr>
                      <a:xfrm>
                        <a:off x="4015421" y="3490051"/>
                        <a:ext cx="3723454" cy="655200"/>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EB032B27-49E0-4AFA-87D7-1F7BCACF9066}"/>
              </a:ext>
            </a:extLst>
          </p:cNvPr>
          <p:cNvSpPr txBox="1"/>
          <p:nvPr/>
        </p:nvSpPr>
        <p:spPr>
          <a:xfrm>
            <a:off x="476885" y="4108854"/>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结合</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分布的概率密度函数，我们可进一步写成：</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9" name="对象 8">
            <a:extLst>
              <a:ext uri="{FF2B5EF4-FFF2-40B4-BE49-F238E27FC236}">
                <a16:creationId xmlns="" xmlns:a16="http://schemas.microsoft.com/office/drawing/2014/main" id="{4915686A-2940-43F3-A9BC-E7C1E5A9E621}"/>
              </a:ext>
            </a:extLst>
          </p:cNvPr>
          <p:cNvGraphicFramePr>
            <a:graphicFrameLocks noChangeAspect="1"/>
          </p:cNvGraphicFramePr>
          <p:nvPr>
            <p:extLst>
              <p:ext uri="{D42A27DB-BD31-4B8C-83A1-F6EECF244321}">
                <p14:modId xmlns:p14="http://schemas.microsoft.com/office/powerpoint/2010/main" val="3925052396"/>
              </p:ext>
            </p:extLst>
          </p:nvPr>
        </p:nvGraphicFramePr>
        <p:xfrm>
          <a:off x="3752304" y="4659630"/>
          <a:ext cx="4682629" cy="997110"/>
        </p:xfrm>
        <a:graphic>
          <a:graphicData uri="http://schemas.openxmlformats.org/presentationml/2006/ole">
            <mc:AlternateContent xmlns:mc="http://schemas.openxmlformats.org/markup-compatibility/2006">
              <mc:Choice xmlns:v="urn:schemas-microsoft-com:vml" Requires="v">
                <p:oleObj spid="_x0000_s69082" name="Equation" r:id="rId12" imgW="3533311" imgH="752320" progId="Equation.DSMT4">
                  <p:embed/>
                </p:oleObj>
              </mc:Choice>
              <mc:Fallback>
                <p:oleObj name="Equation" r:id="rId12" imgW="3533311" imgH="752320" progId="Equation.DSMT4">
                  <p:embed/>
                  <p:pic>
                    <p:nvPicPr>
                      <p:cNvPr id="0" name=""/>
                      <p:cNvPicPr/>
                      <p:nvPr/>
                    </p:nvPicPr>
                    <p:blipFill>
                      <a:blip r:embed="rId13"/>
                      <a:stretch>
                        <a:fillRect/>
                      </a:stretch>
                    </p:blipFill>
                    <p:spPr>
                      <a:xfrm>
                        <a:off x="3752304" y="4659630"/>
                        <a:ext cx="4682629" cy="997110"/>
                      </a:xfrm>
                      <a:prstGeom prst="rect">
                        <a:avLst/>
                      </a:prstGeom>
                    </p:spPr>
                  </p:pic>
                </p:oleObj>
              </mc:Fallback>
            </mc:AlternateContent>
          </a:graphicData>
        </a:graphic>
      </p:graphicFrame>
    </p:spTree>
    <p:extLst>
      <p:ext uri="{BB962C8B-B14F-4D97-AF65-F5344CB8AC3E}">
        <p14:creationId xmlns:p14="http://schemas.microsoft.com/office/powerpoint/2010/main" val="1802675642"/>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为了求解上式，令          ，则上式的积分下限将发生变化：</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0" name="对象 9">
            <a:extLst>
              <a:ext uri="{FF2B5EF4-FFF2-40B4-BE49-F238E27FC236}">
                <a16:creationId xmlns="" xmlns:a16="http://schemas.microsoft.com/office/drawing/2014/main" id="{E8C3F34C-732F-4808-8BB7-3FA789F9BA70}"/>
              </a:ext>
            </a:extLst>
          </p:cNvPr>
          <p:cNvGraphicFramePr>
            <a:graphicFrameLocks noChangeAspect="1"/>
          </p:cNvGraphicFramePr>
          <p:nvPr>
            <p:extLst>
              <p:ext uri="{D42A27DB-BD31-4B8C-83A1-F6EECF244321}">
                <p14:modId xmlns:p14="http://schemas.microsoft.com/office/powerpoint/2010/main" val="2437979285"/>
              </p:ext>
            </p:extLst>
          </p:nvPr>
        </p:nvGraphicFramePr>
        <p:xfrm>
          <a:off x="2997275" y="1533581"/>
          <a:ext cx="777600" cy="518400"/>
        </p:xfrm>
        <a:graphic>
          <a:graphicData uri="http://schemas.openxmlformats.org/presentationml/2006/ole">
            <mc:AlternateContent xmlns:mc="http://schemas.openxmlformats.org/markup-compatibility/2006">
              <mc:Choice xmlns:v="urn:schemas-microsoft-com:vml" Requires="v">
                <p:oleObj spid="_x0000_s70103" name="Equation" r:id="rId4" imgW="571607" imgH="380839" progId="Equation.DSMT4">
                  <p:embed/>
                </p:oleObj>
              </mc:Choice>
              <mc:Fallback>
                <p:oleObj name="Equation" r:id="rId4" imgW="571607" imgH="380839" progId="Equation.DSMT4">
                  <p:embed/>
                  <p:pic>
                    <p:nvPicPr>
                      <p:cNvPr id="0" name=""/>
                      <p:cNvPicPr/>
                      <p:nvPr/>
                    </p:nvPicPr>
                    <p:blipFill>
                      <a:blip r:embed="rId5"/>
                      <a:stretch>
                        <a:fillRect/>
                      </a:stretch>
                    </p:blipFill>
                    <p:spPr>
                      <a:xfrm>
                        <a:off x="2997275" y="1533581"/>
                        <a:ext cx="777600" cy="518400"/>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2241BF63-6A39-45C0-A8EF-669E970A4169}"/>
              </a:ext>
            </a:extLst>
          </p:cNvPr>
          <p:cNvGraphicFramePr>
            <a:graphicFrameLocks noChangeAspect="1"/>
          </p:cNvGraphicFramePr>
          <p:nvPr>
            <p:extLst>
              <p:ext uri="{D42A27DB-BD31-4B8C-83A1-F6EECF244321}">
                <p14:modId xmlns:p14="http://schemas.microsoft.com/office/powerpoint/2010/main" val="3892108658"/>
              </p:ext>
            </p:extLst>
          </p:nvPr>
        </p:nvGraphicFramePr>
        <p:xfrm>
          <a:off x="3357315" y="2152305"/>
          <a:ext cx="5022321" cy="1114504"/>
        </p:xfrm>
        <a:graphic>
          <a:graphicData uri="http://schemas.openxmlformats.org/presentationml/2006/ole">
            <mc:AlternateContent xmlns:mc="http://schemas.openxmlformats.org/markup-compatibility/2006">
              <mc:Choice xmlns:v="urn:schemas-microsoft-com:vml" Requires="v">
                <p:oleObj spid="_x0000_s70104" name="Equation" r:id="rId6" imgW="3390409" imgH="752320" progId="Equation.DSMT4">
                  <p:embed/>
                </p:oleObj>
              </mc:Choice>
              <mc:Fallback>
                <p:oleObj name="Equation" r:id="rId6" imgW="3390409" imgH="752320" progId="Equation.DSMT4">
                  <p:embed/>
                  <p:pic>
                    <p:nvPicPr>
                      <p:cNvPr id="0" name=""/>
                      <p:cNvPicPr/>
                      <p:nvPr/>
                    </p:nvPicPr>
                    <p:blipFill>
                      <a:blip r:embed="rId7"/>
                      <a:stretch>
                        <a:fillRect/>
                      </a:stretch>
                    </p:blipFill>
                    <p:spPr>
                      <a:xfrm>
                        <a:off x="3357315" y="2152305"/>
                        <a:ext cx="5022321" cy="1114504"/>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8FF6080A-1F0C-4F31-BFDD-F19205913AC6}"/>
              </a:ext>
            </a:extLst>
          </p:cNvPr>
          <p:cNvSpPr txBox="1"/>
          <p:nvPr/>
        </p:nvSpPr>
        <p:spPr>
          <a:xfrm>
            <a:off x="476885" y="3212976"/>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积分项                      的求解过程如下（注意</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分布的自由度</a:t>
            </a:r>
            <a:r>
              <a:rPr lang="en-US" altLang="zh-CN" sz="2400" dirty="0">
                <a:latin typeface="Times New Roman" panose="02020503050405090304" pitchFamily="18" charset="0"/>
                <a:cs typeface="Times New Roman" panose="02020503050405090304" pitchFamily="18" charset="0"/>
              </a:rPr>
              <a:t>n&gt;2</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2" name="对象 11">
            <a:extLst>
              <a:ext uri="{FF2B5EF4-FFF2-40B4-BE49-F238E27FC236}">
                <a16:creationId xmlns="" xmlns:a16="http://schemas.microsoft.com/office/drawing/2014/main" id="{11F2EBD0-C834-4F30-9C25-4D1899F3988E}"/>
              </a:ext>
            </a:extLst>
          </p:cNvPr>
          <p:cNvGraphicFramePr>
            <a:graphicFrameLocks noChangeAspect="1"/>
          </p:cNvGraphicFramePr>
          <p:nvPr>
            <p:extLst>
              <p:ext uri="{D42A27DB-BD31-4B8C-83A1-F6EECF244321}">
                <p14:modId xmlns:p14="http://schemas.microsoft.com/office/powerpoint/2010/main" val="3512555130"/>
              </p:ext>
            </p:extLst>
          </p:nvPr>
        </p:nvGraphicFramePr>
        <p:xfrm>
          <a:off x="1485107" y="3087881"/>
          <a:ext cx="1669780" cy="841790"/>
        </p:xfrm>
        <a:graphic>
          <a:graphicData uri="http://schemas.openxmlformats.org/presentationml/2006/ole">
            <mc:AlternateContent xmlns:mc="http://schemas.openxmlformats.org/markup-compatibility/2006">
              <mc:Choice xmlns:v="urn:schemas-microsoft-com:vml" Requires="v">
                <p:oleObj spid="_x0000_s70105" name="Equation" r:id="rId8" imgW="1152214" imgH="580978" progId="Equation.DSMT4">
                  <p:embed/>
                </p:oleObj>
              </mc:Choice>
              <mc:Fallback>
                <p:oleObj name="Equation" r:id="rId8" imgW="1152214" imgH="580978" progId="Equation.DSMT4">
                  <p:embed/>
                  <p:pic>
                    <p:nvPicPr>
                      <p:cNvPr id="0" name=""/>
                      <p:cNvPicPr/>
                      <p:nvPr/>
                    </p:nvPicPr>
                    <p:blipFill>
                      <a:blip r:embed="rId9"/>
                      <a:stretch>
                        <a:fillRect/>
                      </a:stretch>
                    </p:blipFill>
                    <p:spPr>
                      <a:xfrm>
                        <a:off x="1485107" y="3087881"/>
                        <a:ext cx="1669780" cy="84179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61CF904E-8AC7-417C-B17A-B268B4CD3B4F}"/>
              </a:ext>
            </a:extLst>
          </p:cNvPr>
          <p:cNvGraphicFramePr>
            <a:graphicFrameLocks noChangeAspect="1"/>
          </p:cNvGraphicFramePr>
          <p:nvPr>
            <p:extLst>
              <p:ext uri="{D42A27DB-BD31-4B8C-83A1-F6EECF244321}">
                <p14:modId xmlns:p14="http://schemas.microsoft.com/office/powerpoint/2010/main" val="186417564"/>
              </p:ext>
            </p:extLst>
          </p:nvPr>
        </p:nvGraphicFramePr>
        <p:xfrm>
          <a:off x="3357315" y="3904103"/>
          <a:ext cx="5234128" cy="1037065"/>
        </p:xfrm>
        <a:graphic>
          <a:graphicData uri="http://schemas.openxmlformats.org/presentationml/2006/ole">
            <mc:AlternateContent xmlns:mc="http://schemas.openxmlformats.org/markup-compatibility/2006">
              <mc:Choice xmlns:v="urn:schemas-microsoft-com:vml" Requires="v">
                <p:oleObj spid="_x0000_s70106" name="Equation" r:id="rId10" imgW="4085841" imgH="809554" progId="Equation.DSMT4">
                  <p:embed/>
                </p:oleObj>
              </mc:Choice>
              <mc:Fallback>
                <p:oleObj name="Equation" r:id="rId10" imgW="4085841" imgH="809554" progId="Equation.DSMT4">
                  <p:embed/>
                  <p:pic>
                    <p:nvPicPr>
                      <p:cNvPr id="0" name=""/>
                      <p:cNvPicPr/>
                      <p:nvPr/>
                    </p:nvPicPr>
                    <p:blipFill>
                      <a:blip r:embed="rId11"/>
                      <a:stretch>
                        <a:fillRect/>
                      </a:stretch>
                    </p:blipFill>
                    <p:spPr>
                      <a:xfrm>
                        <a:off x="3357315" y="3904103"/>
                        <a:ext cx="5234128" cy="1037065"/>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CD6DE1FD-F5FF-4EC8-8A44-515B9CFEDA37}"/>
              </a:ext>
            </a:extLst>
          </p:cNvPr>
          <p:cNvSpPr txBox="1"/>
          <p:nvPr/>
        </p:nvSpPr>
        <p:spPr>
          <a:xfrm>
            <a:off x="476885" y="4816073"/>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最终可以得到</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的计算公式为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5" name="对象 14">
            <a:extLst>
              <a:ext uri="{FF2B5EF4-FFF2-40B4-BE49-F238E27FC236}">
                <a16:creationId xmlns="" xmlns:a16="http://schemas.microsoft.com/office/drawing/2014/main" id="{BF8AC39E-E3BE-415B-9DA3-A1EE2F8D84A8}"/>
              </a:ext>
            </a:extLst>
          </p:cNvPr>
          <p:cNvGraphicFramePr>
            <a:graphicFrameLocks noChangeAspect="1"/>
          </p:cNvGraphicFramePr>
          <p:nvPr>
            <p:extLst>
              <p:ext uri="{D42A27DB-BD31-4B8C-83A1-F6EECF244321}">
                <p14:modId xmlns:p14="http://schemas.microsoft.com/office/powerpoint/2010/main" val="2488786003"/>
              </p:ext>
            </p:extLst>
          </p:nvPr>
        </p:nvGraphicFramePr>
        <p:xfrm>
          <a:off x="3538229" y="5436709"/>
          <a:ext cx="4446358" cy="867582"/>
        </p:xfrm>
        <a:graphic>
          <a:graphicData uri="http://schemas.openxmlformats.org/presentationml/2006/ole">
            <mc:AlternateContent xmlns:mc="http://schemas.openxmlformats.org/markup-compatibility/2006">
              <mc:Choice xmlns:v="urn:schemas-microsoft-com:vml" Requires="v">
                <p:oleObj spid="_x0000_s70107" name="Equation" r:id="rId12" imgW="3123683" imgH="609415" progId="Equation.DSMT4">
                  <p:embed/>
                </p:oleObj>
              </mc:Choice>
              <mc:Fallback>
                <p:oleObj name="Equation" r:id="rId12" imgW="3123683" imgH="609415" progId="Equation.DSMT4">
                  <p:embed/>
                  <p:pic>
                    <p:nvPicPr>
                      <p:cNvPr id="0" name=""/>
                      <p:cNvPicPr/>
                      <p:nvPr/>
                    </p:nvPicPr>
                    <p:blipFill>
                      <a:blip r:embed="rId13"/>
                      <a:stretch>
                        <a:fillRect/>
                      </a:stretch>
                    </p:blipFill>
                    <p:spPr>
                      <a:xfrm>
                        <a:off x="3538229" y="5436709"/>
                        <a:ext cx="4446358" cy="867582"/>
                      </a:xfrm>
                      <a:prstGeom prst="rect">
                        <a:avLst/>
                      </a:prstGeom>
                    </p:spPr>
                  </p:pic>
                </p:oleObj>
              </mc:Fallback>
            </mc:AlternateContent>
          </a:graphicData>
        </a:graphic>
      </p:graphicFrame>
    </p:spTree>
    <p:extLst>
      <p:ext uri="{BB962C8B-B14F-4D97-AF65-F5344CB8AC3E}">
        <p14:creationId xmlns:p14="http://schemas.microsoft.com/office/powerpoint/2010/main" val="4276492221"/>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 xmlns:a16="http://schemas.microsoft.com/office/drawing/2014/main" id="{92732DD1-9343-4FE3-9BF7-F811909A5565}"/>
              </a:ext>
            </a:extLst>
          </p:cNvPr>
          <p:cNvGraphicFramePr>
            <a:graphicFrameLocks noChangeAspect="1"/>
          </p:cNvGraphicFramePr>
          <p:nvPr>
            <p:extLst>
              <p:ext uri="{D42A27DB-BD31-4B8C-83A1-F6EECF244321}">
                <p14:modId xmlns:p14="http://schemas.microsoft.com/office/powerpoint/2010/main" val="425486758"/>
              </p:ext>
            </p:extLst>
          </p:nvPr>
        </p:nvGraphicFramePr>
        <p:xfrm>
          <a:off x="932317" y="3789040"/>
          <a:ext cx="6326583" cy="2717651"/>
        </p:xfrm>
        <a:graphic>
          <a:graphicData uri="http://schemas.openxmlformats.org/presentationml/2006/ole">
            <mc:AlternateContent xmlns:mc="http://schemas.openxmlformats.org/markup-compatibility/2006">
              <mc:Choice xmlns:v="urn:schemas-microsoft-com:vml" Requires="v">
                <p:oleObj spid="_x0000_s70845" name="Document" r:id="rId5" imgW="5273690" imgH="2265598" progId="Word.Document.12">
                  <p:embed/>
                </p:oleObj>
              </mc:Choice>
              <mc:Fallback>
                <p:oleObj name="Document" r:id="rId5" imgW="5273690" imgH="2265598" progId="Word.Document.12">
                  <p:embed/>
                  <p:pic>
                    <p:nvPicPr>
                      <p:cNvPr id="0" name=""/>
                      <p:cNvPicPr/>
                      <p:nvPr/>
                    </p:nvPicPr>
                    <p:blipFill>
                      <a:blip r:embed="rId6"/>
                      <a:stretch>
                        <a:fillRect/>
                      </a:stretch>
                    </p:blipFill>
                    <p:spPr>
                      <a:xfrm>
                        <a:off x="932317" y="3789040"/>
                        <a:ext cx="6326583" cy="2717651"/>
                      </a:xfrm>
                      <a:prstGeom prst="rect">
                        <a:avLst/>
                      </a:prstGeom>
                      <a:solidFill>
                        <a:schemeClr val="bg2">
                          <a:lumMod val="75000"/>
                        </a:schemeClr>
                      </a:solidFill>
                    </p:spPr>
                  </p:pic>
                </p:oleObj>
              </mc:Fallback>
            </mc:AlternateContent>
          </a:graphicData>
        </a:graphic>
      </p:graphicFrame>
      <p:sp>
        <p:nvSpPr>
          <p:cNvPr id="8" name="文本框 7">
            <a:extLst>
              <a:ext uri="{FF2B5EF4-FFF2-40B4-BE49-F238E27FC236}">
                <a16:creationId xmlns="" xmlns:a16="http://schemas.microsoft.com/office/drawing/2014/main" id="{124337FC-E115-45ED-AF3A-8BD3044CE58F}"/>
              </a:ext>
            </a:extLst>
          </p:cNvPr>
          <p:cNvSpPr txBox="1"/>
          <p:nvPr/>
        </p:nvSpPr>
        <p:spPr>
          <a:xfrm>
            <a:off x="549003" y="1484784"/>
            <a:ext cx="10801200" cy="2241960"/>
          </a:xfrm>
          <a:prstGeom prst="rect">
            <a:avLst/>
          </a:prstGeom>
          <a:noFill/>
        </p:spPr>
        <p:txBody>
          <a:bodyPr wrap="square" rtlCol="0">
            <a:spAutoFit/>
          </a:bodyPr>
          <a:lstStyle/>
          <a:p>
            <a:pPr marL="28575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案例：假定存在一个收益率均值和标准差分别为</a:t>
            </a:r>
            <a:r>
              <a:rPr lang="en-US" altLang="zh-CN" sz="2400" dirty="0">
                <a:latin typeface="Times New Roman" panose="02020503050405090304" pitchFamily="18" charset="0"/>
                <a:cs typeface="Times New Roman" panose="02020503050405090304" pitchFamily="18" charset="0"/>
              </a:rPr>
              <a:t>0</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，且当前价值为</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万人民币的资产，在正态分布下该资产</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的预期亏损值为</a:t>
            </a:r>
            <a:endParaRPr lang="en-US" altLang="zh-CN" sz="2400" dirty="0">
              <a:latin typeface="Times New Roman" panose="02020503050405090304" pitchFamily="18" charset="0"/>
              <a:cs typeface="Times New Roman" panose="02020503050405090304" pitchFamily="18" charset="0"/>
            </a:endParaRPr>
          </a:p>
          <a:p>
            <a:pPr marL="285750">
              <a:lnSpc>
                <a:spcPct val="150000"/>
              </a:lnSpc>
              <a:buFont typeface="Wingdings" panose="05000000000000000000" pitchFamily="2" charset="2"/>
              <a:buChar char="n"/>
            </a:pPr>
            <a:endParaRPr lang="en-US" altLang="zh-CN" sz="2400" dirty="0">
              <a:latin typeface="Times New Roman" panose="02020503050405090304" pitchFamily="18" charset="0"/>
              <a:cs typeface="Times New Roman" panose="02020503050405090304" pitchFamily="18" charset="0"/>
            </a:endParaRPr>
          </a:p>
          <a:p>
            <a:pPr marL="285750">
              <a:lnSpc>
                <a:spcPct val="150000"/>
              </a:lnSpc>
            </a:pP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分布根据不同自由度计算得出的预期亏损值如下表：</a:t>
            </a:r>
          </a:p>
        </p:txBody>
      </p:sp>
      <p:graphicFrame>
        <p:nvGraphicFramePr>
          <p:cNvPr id="9" name="对象 8">
            <a:extLst>
              <a:ext uri="{FF2B5EF4-FFF2-40B4-BE49-F238E27FC236}">
                <a16:creationId xmlns="" xmlns:a16="http://schemas.microsoft.com/office/drawing/2014/main" id="{887EC9D3-AC8D-4EA6-8905-CD3313FB78A1}"/>
              </a:ext>
            </a:extLst>
          </p:cNvPr>
          <p:cNvGraphicFramePr>
            <a:graphicFrameLocks noChangeAspect="1"/>
          </p:cNvGraphicFramePr>
          <p:nvPr>
            <p:extLst>
              <p:ext uri="{D42A27DB-BD31-4B8C-83A1-F6EECF244321}">
                <p14:modId xmlns:p14="http://schemas.microsoft.com/office/powerpoint/2010/main" val="2734344588"/>
              </p:ext>
            </p:extLst>
          </p:nvPr>
        </p:nvGraphicFramePr>
        <p:xfrm>
          <a:off x="4095609" y="2598176"/>
          <a:ext cx="3312441" cy="646330"/>
        </p:xfrm>
        <a:graphic>
          <a:graphicData uri="http://schemas.openxmlformats.org/presentationml/2006/ole">
            <mc:AlternateContent xmlns:mc="http://schemas.openxmlformats.org/markup-compatibility/2006">
              <mc:Choice xmlns:v="urn:schemas-microsoft-com:vml" Requires="v">
                <p:oleObj spid="_x0000_s70846" name="Equation" r:id="rId7" imgW="1952392" imgH="380839" progId="Equation.DSMT4">
                  <p:embed/>
                </p:oleObj>
              </mc:Choice>
              <mc:Fallback>
                <p:oleObj name="Equation" r:id="rId7" imgW="1952392" imgH="380839" progId="Equation.DSMT4">
                  <p:embed/>
                  <p:pic>
                    <p:nvPicPr>
                      <p:cNvPr id="0" name=""/>
                      <p:cNvPicPr/>
                      <p:nvPr/>
                    </p:nvPicPr>
                    <p:blipFill>
                      <a:blip r:embed="rId8"/>
                      <a:stretch>
                        <a:fillRect/>
                      </a:stretch>
                    </p:blipFill>
                    <p:spPr>
                      <a:xfrm>
                        <a:off x="4095609" y="2598176"/>
                        <a:ext cx="3312441" cy="646330"/>
                      </a:xfrm>
                      <a:prstGeom prst="rect">
                        <a:avLst/>
                      </a:prstGeom>
                    </p:spPr>
                  </p:pic>
                </p:oleObj>
              </mc:Fallback>
            </mc:AlternateContent>
          </a:graphicData>
        </a:graphic>
      </p:graphicFrame>
      <p:sp>
        <p:nvSpPr>
          <p:cNvPr id="17" name="标注: 线形(带强调线) 16">
            <a:extLst>
              <a:ext uri="{FF2B5EF4-FFF2-40B4-BE49-F238E27FC236}">
                <a16:creationId xmlns="" xmlns:a16="http://schemas.microsoft.com/office/drawing/2014/main" id="{01C98859-20F5-4120-9A28-6C906C9CAB1C}"/>
              </a:ext>
            </a:extLst>
          </p:cNvPr>
          <p:cNvSpPr/>
          <p:nvPr/>
        </p:nvSpPr>
        <p:spPr>
          <a:xfrm>
            <a:off x="8541891" y="4293096"/>
            <a:ext cx="3384376" cy="648072"/>
          </a:xfrm>
          <a:prstGeom prst="accent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a:solidFill>
                  <a:srgbClr val="FF0000"/>
                </a:solidFill>
              </a:rPr>
              <a:t>二者之间的差距随着自由度的逐渐增加而逐渐变小</a:t>
            </a:r>
            <a:endParaRPr lang="zh-CN" altLang="en-US" b="1" dirty="0">
              <a:solidFill>
                <a:srgbClr val="FF0000"/>
              </a:solidFill>
            </a:endParaRPr>
          </a:p>
        </p:txBody>
      </p:sp>
    </p:spTree>
    <p:extLst>
      <p:ext uri="{BB962C8B-B14F-4D97-AF65-F5344CB8AC3E}">
        <p14:creationId xmlns:p14="http://schemas.microsoft.com/office/powerpoint/2010/main" val="62923830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21011" y="2496040"/>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a:t>
            </a:r>
            <a:r>
              <a:rPr kumimoji="0" lang="en-US" altLang="zh-CN" sz="4400" b="1" dirty="0">
                <a:solidFill>
                  <a:schemeClr val="bg1"/>
                </a:solidFill>
                <a:latin typeface="微软雅黑" pitchFamily="34" charset="-122"/>
                <a:ea typeface="微软雅黑" pitchFamily="34" charset="-122"/>
              </a:rPr>
              <a:t>SRISK</a:t>
            </a:r>
            <a:r>
              <a:rPr kumimoji="0" lang="zh-CN" altLang="en-US" sz="4400" b="1" dirty="0">
                <a:solidFill>
                  <a:schemeClr val="bg1"/>
                </a:solidFill>
                <a:latin typeface="微软雅黑" pitchFamily="34" charset="-122"/>
                <a:ea typeface="微软雅黑" pitchFamily="34" charset="-122"/>
              </a:rPr>
              <a:t>测算方法</a:t>
            </a:r>
          </a:p>
        </p:txBody>
      </p:sp>
    </p:spTree>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pic>
        <p:nvPicPr>
          <p:cNvPr id="71682" name="Picture 2" descr="雷曼兄弟倒闭 的图像结果">
            <a:extLst>
              <a:ext uri="{FF2B5EF4-FFF2-40B4-BE49-F238E27FC236}">
                <a16:creationId xmlns="" xmlns:a16="http://schemas.microsoft.com/office/drawing/2014/main" id="{83D783C3-F20B-46F1-BFF9-B49787701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59" y="2636912"/>
            <a:ext cx="5619546" cy="353468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 xmlns:a16="http://schemas.microsoft.com/office/drawing/2014/main" id="{06736837-C962-402D-8F3E-9E449EF346BF}"/>
              </a:ext>
            </a:extLst>
          </p:cNvPr>
          <p:cNvSpPr txBox="1"/>
          <p:nvPr/>
        </p:nvSpPr>
        <p:spPr>
          <a:xfrm>
            <a:off x="332979" y="836712"/>
            <a:ext cx="6181948" cy="5008230"/>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背景</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2008</a:t>
            </a:r>
            <a:r>
              <a:rPr lang="zh-CN" altLang="en-US" sz="2400" dirty="0">
                <a:latin typeface="Times New Roman" panose="02020603050405020304" pitchFamily="18" charset="0"/>
              </a:rPr>
              <a:t>年的全球性金融危机，破坏了世界金融市场的稳定并严重阻碍了各国实体经济的发展，这场危机让人们再次意识到各国尾部金融风险和系统性金融风险之间的溢出效应。</a:t>
            </a:r>
            <a:endParaRPr lang="en-US" altLang="zh-CN" sz="2400" dirty="0">
              <a:latin typeface="Times New Roman" panose="02020603050405020304" pitchFamily="18" charset="0"/>
            </a:endParaRPr>
          </a:p>
          <a:p>
            <a:pPr>
              <a:lnSpc>
                <a:spcPct val="150000"/>
              </a:lnSpc>
            </a:pPr>
            <a:r>
              <a:rPr lang="zh-CN" altLang="en-US" sz="2400" b="1" dirty="0">
                <a:solidFill>
                  <a:srgbClr val="FF0000"/>
                </a:solidFill>
                <a:latin typeface="Times New Roman" panose="02020603050405020304" pitchFamily="18" charset="0"/>
              </a:rPr>
              <a:t>在这样背景下，许多学者都对如何测试系统性金融风险的传染效应进行了研究。</a:t>
            </a:r>
            <a:endParaRPr lang="en-US" altLang="zh-CN" sz="2400" b="1" dirty="0">
              <a:solidFill>
                <a:srgbClr val="FF0000"/>
              </a:solidFill>
              <a:latin typeface="Times New Roman" panose="02020603050405020304" pitchFamily="18" charset="0"/>
            </a:endParaRPr>
          </a:p>
          <a:p>
            <a:pPr>
              <a:lnSpc>
                <a:spcPct val="150000"/>
              </a:lnSpc>
            </a:pPr>
            <a:r>
              <a:rPr lang="zh-CN" altLang="en-US" sz="2400" dirty="0">
                <a:latin typeface="Times New Roman" panose="02020603050405020304" pitchFamily="18" charset="0"/>
              </a:rPr>
              <a:t>总的来说，这些指标包括                   ，</a:t>
            </a:r>
            <a:r>
              <a:rPr lang="en-US" altLang="zh-CN" sz="2400" dirty="0">
                <a:latin typeface="Times New Roman" panose="02020603050405020304" pitchFamily="18" charset="0"/>
              </a:rPr>
              <a:t>MES</a:t>
            </a:r>
            <a:r>
              <a:rPr lang="zh-CN" altLang="en-US" sz="2400" dirty="0">
                <a:latin typeface="Times New Roman" panose="02020603050405020304" pitchFamily="18" charset="0"/>
              </a:rPr>
              <a:t>和</a:t>
            </a:r>
            <a:r>
              <a:rPr lang="en-US" altLang="zh-CN" sz="2400" dirty="0">
                <a:latin typeface="Times New Roman" panose="02020603050405020304" pitchFamily="18" charset="0"/>
              </a:rPr>
              <a:t>SRISK</a:t>
            </a:r>
            <a:r>
              <a:rPr lang="zh-CN" altLang="en-US" sz="2400" dirty="0">
                <a:latin typeface="Times New Roman" panose="02020603050405020304" pitchFamily="18" charset="0"/>
              </a:rPr>
              <a:t>，在这里主要介绍</a:t>
            </a:r>
            <a:r>
              <a:rPr lang="en-US" altLang="zh-CN" sz="2400" dirty="0">
                <a:latin typeface="Times New Roman" panose="02020603050405020304" pitchFamily="18" charset="0"/>
              </a:rPr>
              <a:t>SRISK</a:t>
            </a:r>
            <a:r>
              <a:rPr lang="zh-CN" altLang="en-US" sz="2400" dirty="0">
                <a:latin typeface="Times New Roman" panose="02020603050405020304" pitchFamily="18" charset="0"/>
              </a:rPr>
              <a:t>。</a:t>
            </a:r>
          </a:p>
        </p:txBody>
      </p:sp>
      <p:graphicFrame>
        <p:nvGraphicFramePr>
          <p:cNvPr id="7" name="对象 6">
            <a:extLst>
              <a:ext uri="{FF2B5EF4-FFF2-40B4-BE49-F238E27FC236}">
                <a16:creationId xmlns="" xmlns:a16="http://schemas.microsoft.com/office/drawing/2014/main" id="{8B5773B3-34AF-4C5F-ACA1-3BD69FA8EA3C}"/>
              </a:ext>
            </a:extLst>
          </p:cNvPr>
          <p:cNvGraphicFramePr>
            <a:graphicFrameLocks noChangeAspect="1"/>
          </p:cNvGraphicFramePr>
          <p:nvPr>
            <p:extLst>
              <p:ext uri="{D42A27DB-BD31-4B8C-83A1-F6EECF244321}">
                <p14:modId xmlns:p14="http://schemas.microsoft.com/office/powerpoint/2010/main" val="3546131493"/>
              </p:ext>
            </p:extLst>
          </p:nvPr>
        </p:nvGraphicFramePr>
        <p:xfrm>
          <a:off x="3717355" y="4797152"/>
          <a:ext cx="1568174" cy="504056"/>
        </p:xfrm>
        <a:graphic>
          <a:graphicData uri="http://schemas.openxmlformats.org/presentationml/2006/ole">
            <mc:AlternateContent xmlns:mc="http://schemas.openxmlformats.org/markup-compatibility/2006">
              <mc:Choice xmlns:v="urn:schemas-microsoft-com:vml" Requires="v">
                <p:oleObj spid="_x0000_s71772" name="Equation" r:id="rId5" imgW="533452" imgH="171342" progId="Equation.DSMT4">
                  <p:embed/>
                </p:oleObj>
              </mc:Choice>
              <mc:Fallback>
                <p:oleObj name="Equation" r:id="rId5" imgW="533452" imgH="171342" progId="Equation.DSMT4">
                  <p:embed/>
                  <p:pic>
                    <p:nvPicPr>
                      <p:cNvPr id="0" name=""/>
                      <p:cNvPicPr/>
                      <p:nvPr/>
                    </p:nvPicPr>
                    <p:blipFill>
                      <a:blip r:embed="rId6"/>
                      <a:stretch>
                        <a:fillRect/>
                      </a:stretch>
                    </p:blipFill>
                    <p:spPr>
                      <a:xfrm>
                        <a:off x="3717355" y="4797152"/>
                        <a:ext cx="1568174" cy="504056"/>
                      </a:xfrm>
                      <a:prstGeom prst="rect">
                        <a:avLst/>
                      </a:prstGeom>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13" name="文本框 12">
            <a:extLst>
              <a:ext uri="{FF2B5EF4-FFF2-40B4-BE49-F238E27FC236}">
                <a16:creationId xmlns="" xmlns:a16="http://schemas.microsoft.com/office/drawing/2014/main" id="{06736837-C962-402D-8F3E-9E449EF346BF}"/>
              </a:ext>
            </a:extLst>
          </p:cNvPr>
          <p:cNvSpPr txBox="1"/>
          <p:nvPr/>
        </p:nvSpPr>
        <p:spPr>
          <a:xfrm>
            <a:off x="332979" y="580439"/>
            <a:ext cx="10945216" cy="341632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SRISK</a:t>
            </a:r>
            <a:r>
              <a:rPr lang="zh-CN" altLang="en-US" sz="2400" b="1" dirty="0">
                <a:latin typeface="Times New Roman" panose="02020603050405020304" pitchFamily="18" charset="0"/>
              </a:rPr>
              <a:t>的定义</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SRISK</a:t>
            </a:r>
            <a:r>
              <a:rPr lang="zh-CN" altLang="en-US" sz="2400" dirty="0">
                <a:latin typeface="Times New Roman" panose="02020603050405020304" pitchFamily="18" charset="0"/>
              </a:rPr>
              <a:t>是从资本短缺的角度来度量系统性金融风险的大小的。为了理解</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的计算过程，我们首先需要介绍</a:t>
            </a:r>
            <a:r>
              <a:rPr lang="en-US" altLang="zh-CN" sz="2400" dirty="0">
                <a:latin typeface="Times New Roman" panose="02020603050405020304" pitchFamily="18" charset="0"/>
              </a:rPr>
              <a:t>MES(</a:t>
            </a:r>
            <a:r>
              <a:rPr lang="zh-CN" altLang="en-US" sz="2400" dirty="0">
                <a:latin typeface="Times New Roman" panose="02020603050405020304" pitchFamily="18" charset="0"/>
              </a:rPr>
              <a:t>边际期望损失</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r>
              <a:rPr lang="en-US" altLang="zh-CN" sz="2400" dirty="0">
                <a:latin typeface="Times New Roman" panose="02020603050405020304" pitchFamily="18" charset="0"/>
              </a:rPr>
              <a:t>MES</a:t>
            </a:r>
            <a:r>
              <a:rPr lang="zh-CN" altLang="en-US" sz="2400" dirty="0">
                <a:latin typeface="Times New Roman" panose="02020603050405020304" pitchFamily="18" charset="0"/>
              </a:rPr>
              <a:t>衡量的是单个金融机构对系统性金融风险的边际贡献，</a:t>
            </a:r>
            <a:r>
              <a:rPr lang="en-US" altLang="zh-CN" sz="2400" dirty="0">
                <a:latin typeface="Times New Roman" panose="02020603050405020304" pitchFamily="18" charset="0"/>
              </a:rPr>
              <a:t>Acharya</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2010</a:t>
            </a:r>
            <a:r>
              <a:rPr lang="zh-CN" altLang="en-US" sz="2400" dirty="0">
                <a:latin typeface="Times New Roman" panose="02020603050405020304" pitchFamily="18" charset="0"/>
              </a:rPr>
              <a:t>）从预期亏损的边际量的角度定义</a:t>
            </a:r>
            <a:r>
              <a:rPr lang="en-US" altLang="zh-CN" sz="2400" dirty="0">
                <a:latin typeface="Times New Roman" panose="02020603050405020304" pitchFamily="18" charset="0"/>
              </a:rPr>
              <a:t>MES</a:t>
            </a:r>
            <a:r>
              <a:rPr lang="zh-CN" altLang="en-US" sz="2400" dirty="0" smtClean="0">
                <a:latin typeface="Times New Roman" panose="02020603050405020304" pitchFamily="18" charset="0"/>
              </a:rPr>
              <a:t>为：</a:t>
            </a:r>
            <a:endParaRPr lang="zh-CN" altLang="en-US"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354E93BF-EAC2-4557-B45C-0C4BA91534B0}"/>
              </a:ext>
            </a:extLst>
          </p:cNvPr>
          <p:cNvGraphicFramePr>
            <a:graphicFrameLocks noChangeAspect="1"/>
          </p:cNvGraphicFramePr>
          <p:nvPr>
            <p:extLst>
              <p:ext uri="{D42A27DB-BD31-4B8C-83A1-F6EECF244321}">
                <p14:modId xmlns:p14="http://schemas.microsoft.com/office/powerpoint/2010/main" val="3564553384"/>
              </p:ext>
            </p:extLst>
          </p:nvPr>
        </p:nvGraphicFramePr>
        <p:xfrm>
          <a:off x="4221348" y="2924944"/>
          <a:ext cx="3679825" cy="792163"/>
        </p:xfrm>
        <a:graphic>
          <a:graphicData uri="http://schemas.openxmlformats.org/presentationml/2006/ole">
            <mc:AlternateContent xmlns:mc="http://schemas.openxmlformats.org/markup-compatibility/2006">
              <mc:Choice xmlns:v="urn:schemas-microsoft-com:vml" Requires="v">
                <p:oleObj spid="_x0000_s88121" name="Equation" r:id="rId4" imgW="3679114" imgH="792748" progId="Equation.DSMT4">
                  <p:embed/>
                </p:oleObj>
              </mc:Choice>
              <mc:Fallback>
                <p:oleObj name="Equation" r:id="rId4" imgW="3679114" imgH="792748" progId="Equation.DSMT4">
                  <p:embed/>
                  <p:pic>
                    <p:nvPicPr>
                      <p:cNvPr id="0" name=""/>
                      <p:cNvPicPr/>
                      <p:nvPr/>
                    </p:nvPicPr>
                    <p:blipFill>
                      <a:blip r:embed="rId5"/>
                      <a:stretch>
                        <a:fillRect/>
                      </a:stretch>
                    </p:blipFill>
                    <p:spPr>
                      <a:xfrm>
                        <a:off x="4221348" y="2924944"/>
                        <a:ext cx="3679825" cy="792163"/>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1CCC2E5E-1BCB-4075-B17D-4315CD783564}"/>
              </a:ext>
            </a:extLst>
          </p:cNvPr>
          <p:cNvSpPr txBox="1"/>
          <p:nvPr/>
        </p:nvSpPr>
        <p:spPr>
          <a:xfrm>
            <a:off x="268263" y="3889648"/>
            <a:ext cx="11585995" cy="461665"/>
          </a:xfrm>
          <a:prstGeom prst="rect">
            <a:avLst/>
          </a:prstGeom>
          <a:noFill/>
        </p:spPr>
        <p:txBody>
          <a:bodyPr wrap="square">
            <a:spAutoFit/>
          </a:bodyPr>
          <a:lstStyle/>
          <a:p>
            <a:r>
              <a:rPr lang="zh-CN" altLang="en-US" sz="2400" dirty="0">
                <a:latin typeface="Times New Roman" panose="02020603050405020304" pitchFamily="18" charset="0"/>
              </a:rPr>
              <a:t>在</a:t>
            </a:r>
            <a:r>
              <a:rPr lang="en-US" altLang="zh-CN" sz="2400" dirty="0">
                <a:latin typeface="Times New Roman" panose="02020603050405020304" pitchFamily="18" charset="0"/>
              </a:rPr>
              <a:t>MES</a:t>
            </a:r>
            <a:r>
              <a:rPr lang="zh-CN" altLang="en-US" sz="2400" dirty="0">
                <a:latin typeface="Times New Roman" panose="02020603050405020304" pitchFamily="18" charset="0"/>
              </a:rPr>
              <a:t>的基础之上，</a:t>
            </a:r>
            <a:r>
              <a:rPr lang="en-US" altLang="zh-CN" sz="2400" dirty="0">
                <a:latin typeface="Times New Roman" panose="02020603050405020304" pitchFamily="18" charset="0"/>
              </a:rPr>
              <a:t>Benoit </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2013</a:t>
            </a:r>
            <a:r>
              <a:rPr lang="zh-CN" altLang="en-US" sz="2400" dirty="0">
                <a:latin typeface="Times New Roman" panose="02020603050405020304" pitchFamily="18" charset="0"/>
              </a:rPr>
              <a:t>）给出了</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的定义：</a:t>
            </a:r>
          </a:p>
        </p:txBody>
      </p:sp>
      <p:pic>
        <p:nvPicPr>
          <p:cNvPr id="9" name="Picture 3">
            <a:extLst>
              <a:ext uri="{FF2B5EF4-FFF2-40B4-BE49-F238E27FC236}">
                <a16:creationId xmlns="" xmlns:a16="http://schemas.microsoft.com/office/drawing/2014/main" id="{9880EBB3-B14B-425A-85CA-68518A1409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243" y="4437112"/>
            <a:ext cx="7658924" cy="11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 xmlns:a16="http://schemas.microsoft.com/office/drawing/2014/main" id="{40F1044E-6627-4989-83E9-47D9500B079F}"/>
              </a:ext>
            </a:extLst>
          </p:cNvPr>
          <p:cNvGrpSpPr/>
          <p:nvPr/>
        </p:nvGrpSpPr>
        <p:grpSpPr>
          <a:xfrm>
            <a:off x="332979" y="5679520"/>
            <a:ext cx="10657184" cy="923330"/>
            <a:chOff x="693019" y="5948610"/>
            <a:chExt cx="10657184" cy="923330"/>
          </a:xfrm>
        </p:grpSpPr>
        <mc:AlternateContent xmlns:mc="http://schemas.openxmlformats.org/markup-compatibility/2006" xmlns:a14="http://schemas.microsoft.com/office/drawing/2010/main">
          <mc:Choice Requires="a14">
            <p:sp>
              <p:nvSpPr>
                <p:cNvPr id="11" name="文本框 10">
                  <a:extLst>
                    <a:ext uri="{FF2B5EF4-FFF2-40B4-BE49-F238E27FC236}">
                      <a16:creationId xmlns="" xmlns:a16="http://schemas.microsoft.com/office/drawing/2014/main" id="{9E4E1674-FF95-4B16-A7F3-3EA1A4FF22E9}"/>
                    </a:ext>
                  </a:extLst>
                </p:cNvPr>
                <p:cNvSpPr txBox="1"/>
                <p:nvPr/>
              </p:nvSpPr>
              <p:spPr>
                <a:xfrm>
                  <a:off x="693019" y="5949280"/>
                  <a:ext cx="3960440"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t>：审慎资本比率</a:t>
                  </a:r>
                  <a:endParaRPr lang="en-US" altLang="zh-CN" dirty="0"/>
                </a:p>
                <a:p>
                  <a:pPr marL="285750" indent="-285750">
                    <a:buFont typeface="Arial" panose="020B0604020202020204" pitchFamily="34" charset="0"/>
                    <a:buChar char="•"/>
                  </a:pPr>
                  <a14:m>
                    <m:oMath xmlns:m="http://schemas.openxmlformats.org/officeDocument/2006/math">
                      <m:sSub>
                        <m:sSubPr>
                          <m:ctrlPr>
                            <a:rPr lang="zh-CN" altLang="zh-CN"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zh-CN" altLang="en-US" i="1">
                          <a:solidFill>
                            <a:srgbClr val="000000"/>
                          </a:solidFill>
                          <a:latin typeface="Cambria Math" panose="02040503050406030204" pitchFamily="18" charset="0"/>
                          <a:cs typeface="Times New Roman" panose="02020603050405020304" pitchFamily="18" charset="0"/>
                        </a:rPr>
                        <m:t>：</m:t>
                      </m:r>
                    </m:oMath>
                  </a14:m>
                  <a:r>
                    <a:rPr lang="zh-CN" altLang="en-US" dirty="0"/>
                    <a:t>金融机构总负债的账面价值</a:t>
                  </a:r>
                </a:p>
              </p:txBody>
            </p:sp>
          </mc:Choice>
          <mc:Fallback xmlns="">
            <p:sp>
              <p:nvSpPr>
                <p:cNvPr id="11" name="文本框 10">
                  <a:extLst>
                    <a:ext uri="{FF2B5EF4-FFF2-40B4-BE49-F238E27FC236}">
                      <a16:creationId xmlns:a16="http://schemas.microsoft.com/office/drawing/2014/main" id="{9E4E1674-FF95-4B16-A7F3-3EA1A4FF22E9}"/>
                    </a:ext>
                  </a:extLst>
                </p:cNvPr>
                <p:cNvSpPr txBox="1">
                  <a:spLocks noRot="1" noChangeAspect="1" noMove="1" noResize="1" noEditPoints="1" noAdjustHandles="1" noChangeArrowheads="1" noChangeShapeType="1" noTextEdit="1"/>
                </p:cNvSpPr>
                <p:nvPr/>
              </p:nvSpPr>
              <p:spPr>
                <a:xfrm>
                  <a:off x="693019" y="5949280"/>
                  <a:ext cx="3960440" cy="646331"/>
                </a:xfrm>
                <a:prstGeom prst="rect">
                  <a:avLst/>
                </a:prstGeom>
                <a:blipFill>
                  <a:blip r:embed="rId7"/>
                  <a:stretch>
                    <a:fillRect l="-1079" t="-7547"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1C8E91EF-F131-44B2-B70B-34DF17BB4DE5}"/>
                    </a:ext>
                  </a:extLst>
                </p:cNvPr>
                <p:cNvSpPr txBox="1"/>
                <p:nvPr/>
              </p:nvSpPr>
              <p:spPr>
                <a:xfrm>
                  <a:off x="4816341" y="5948610"/>
                  <a:ext cx="6029806"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zh-CN"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𝑖𝑡</m:t>
                          </m:r>
                        </m:sub>
                      </m:sSub>
                    </m:oMath>
                  </a14:m>
                  <a:r>
                    <a:rPr lang="zh-CN" altLang="en-US" dirty="0"/>
                    <a:t>：</a:t>
                  </a:r>
                  <a:r>
                    <a:rPr lang="zh-CN" altLang="zh-CN" dirty="0"/>
                    <a:t>金融机构的市场价值</a:t>
                  </a:r>
                  <a:endParaRPr lang="en-US" altLang="zh-CN" dirty="0"/>
                </a:p>
                <a:p>
                  <a:pPr marL="285750" indent="-285750">
                    <a:buFont typeface="Arial" panose="020B0604020202020204" pitchFamily="34" charset="0"/>
                    <a:buChar char="•"/>
                  </a:pPr>
                  <a:r>
                    <a:rPr lang="zh-CN" altLang="en-US" dirty="0">
                      <a:latin typeface="Times New Roman" panose="02020603050405020304" pitchFamily="18" charset="0"/>
                    </a:rPr>
                    <a:t>根据</a:t>
                  </a:r>
                  <a:r>
                    <a:rPr lang="en-US" altLang="zh-CN" dirty="0">
                      <a:latin typeface="Times New Roman" panose="02020603050405020304" pitchFamily="18" charset="0"/>
                    </a:rPr>
                    <a:t>Acharya </a:t>
                  </a:r>
                  <a:r>
                    <a:rPr lang="zh-CN" altLang="en-US" dirty="0">
                      <a:latin typeface="Times New Roman" panose="02020603050405020304" pitchFamily="18" charset="0"/>
                    </a:rPr>
                    <a:t>等人（</a:t>
                  </a:r>
                  <a:r>
                    <a:rPr lang="en-US" altLang="zh-CN" dirty="0">
                      <a:latin typeface="Times New Roman" panose="02020603050405020304" pitchFamily="18" charset="0"/>
                    </a:rPr>
                    <a:t>2012</a:t>
                  </a:r>
                  <a:r>
                    <a:rPr lang="zh-CN" altLang="en-US" dirty="0">
                      <a:latin typeface="Times New Roman" panose="02020603050405020304" pitchFamily="18" charset="0"/>
                    </a:rPr>
                    <a:t>）的实证</a:t>
                  </a:r>
                  <a:endParaRPr lang="en-US" altLang="zh-CN" dirty="0">
                    <a:latin typeface="Times New Roman" panose="02020603050405020304" pitchFamily="18" charset="0"/>
                  </a:endParaRPr>
                </a:p>
                <a:p>
                  <a:pPr marL="285750" indent="-285750">
                    <a:buFont typeface="Arial" panose="020B0604020202020204" pitchFamily="34" charset="0"/>
                    <a:buChar char="•"/>
                  </a:pPr>
                  <a:endParaRPr lang="en-US" altLang="zh-CN" dirty="0"/>
                </a:p>
              </p:txBody>
            </p:sp>
          </mc:Choice>
          <mc:Fallback xmlns="">
            <p:sp>
              <p:nvSpPr>
                <p:cNvPr id="12" name="文本框 11">
                  <a:extLst>
                    <a:ext uri="{FF2B5EF4-FFF2-40B4-BE49-F238E27FC236}">
                      <a16:creationId xmlns:a16="http://schemas.microsoft.com/office/drawing/2014/main" id="{1C8E91EF-F131-44B2-B70B-34DF17BB4DE5}"/>
                    </a:ext>
                  </a:extLst>
                </p:cNvPr>
                <p:cNvSpPr txBox="1">
                  <a:spLocks noRot="1" noChangeAspect="1" noMove="1" noResize="1" noEditPoints="1" noAdjustHandles="1" noChangeArrowheads="1" noChangeShapeType="1" noTextEdit="1"/>
                </p:cNvSpPr>
                <p:nvPr/>
              </p:nvSpPr>
              <p:spPr>
                <a:xfrm>
                  <a:off x="4816341" y="5948610"/>
                  <a:ext cx="6029806" cy="923330"/>
                </a:xfrm>
                <a:prstGeom prst="rect">
                  <a:avLst/>
                </a:prstGeom>
                <a:blipFill>
                  <a:blip r:embed="rId8"/>
                  <a:stretch>
                    <a:fillRect l="-607" t="-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对象 13">
                  <a:extLst>
                    <a:ext uri="{FF2B5EF4-FFF2-40B4-BE49-F238E27FC236}">
                      <a16:creationId xmlns=""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122" name="Equation" r:id="rId9" imgW="1666588" imgH="209498" progId="Equation.DSMT4">
                        <p:embed/>
                      </p:oleObj>
                    </mc:Choice>
                    <mc:Fallback>
                      <p:oleObj name="Equation" r:id="rId9" imgW="1666588" imgH="209498" progId="Equation.DSMT4">
                        <p:embed/>
                        <p:pic>
                          <p:nvPicPr>
                            <p:cNvPr id="17" name="对象 16">
                              <a:extLst>
                                <a:ext uri="{FF2B5EF4-FFF2-40B4-BE49-F238E27FC236}">
                                  <a16:creationId xmlns="" xmlns:a16="http://schemas.microsoft.com/office/drawing/2014/main" id="{8D2F6996-9084-49E9-AA37-E77EC44C70A9}"/>
                                </a:ext>
                              </a:extLst>
                            </p:cNvPr>
                            <p:cNvPicPr/>
                            <p:nvPr/>
                          </p:nvPicPr>
                          <p:blipFill>
                            <a:blip r:embed="rId10"/>
                            <a:stretch>
                              <a:fillRect/>
                            </a:stretch>
                          </p:blipFill>
                          <p:spPr>
                            <a:xfrm>
                              <a:off x="8613899" y="6238278"/>
                              <a:ext cx="2736304" cy="343993"/>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078" name="Equation" r:id="rId11" imgW="1666588" imgH="209498" progId="Equation.DSMT4">
                        <p:embed/>
                      </p:oleObj>
                    </mc:Choice>
                    <mc:Fallback>
                      <p:oleObj name="Equation" r:id="rId11"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2"/>
                            <a:stretch>
                              <a:fillRect/>
                            </a:stretch>
                          </p:blipFill>
                          <p:spPr>
                            <a:xfrm>
                              <a:off x="8613899" y="6238278"/>
                              <a:ext cx="2736304" cy="343993"/>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8000349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B5153BF4-E3BE-4978-B69D-47C6E37627A3}"/>
              </a:ext>
            </a:extLst>
          </p:cNvPr>
          <p:cNvSpPr txBox="1"/>
          <p:nvPr/>
        </p:nvSpPr>
        <p:spPr>
          <a:xfrm>
            <a:off x="404987" y="707712"/>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graphicFrame>
        <p:nvGraphicFramePr>
          <p:cNvPr id="11" name="表格 10">
            <a:extLst>
              <a:ext uri="{FF2B5EF4-FFF2-40B4-BE49-F238E27FC236}">
                <a16:creationId xmlns="" xmlns:a16="http://schemas.microsoft.com/office/drawing/2014/main" id="{09917485-1E40-44F0-AEB6-782553C353A3}"/>
              </a:ext>
            </a:extLst>
          </p:cNvPr>
          <p:cNvGraphicFramePr>
            <a:graphicFrameLocks noGrp="1"/>
          </p:cNvGraphicFramePr>
          <p:nvPr>
            <p:extLst>
              <p:ext uri="{D42A27DB-BD31-4B8C-83A1-F6EECF244321}">
                <p14:modId xmlns:p14="http://schemas.microsoft.com/office/powerpoint/2010/main" val="2701138801"/>
              </p:ext>
            </p:extLst>
          </p:nvPr>
        </p:nvGraphicFramePr>
        <p:xfrm>
          <a:off x="2947760" y="1412776"/>
          <a:ext cx="6480720" cy="4752528"/>
        </p:xfrm>
        <a:graphic>
          <a:graphicData uri="http://schemas.openxmlformats.org/drawingml/2006/table">
            <a:tbl>
              <a:tblPr firstRow="1" firstCol="1" bandRow="1"/>
              <a:tblGrid>
                <a:gridCol w="6480720">
                  <a:extLst>
                    <a:ext uri="{9D8B030D-6E8A-4147-A177-3AD203B41FA5}">
                      <a16:colId xmlns="" xmlns:a16="http://schemas.microsoft.com/office/drawing/2014/main" val="20000"/>
                    </a:ext>
                  </a:extLst>
                </a:gridCol>
              </a:tblGrid>
              <a:tr h="4752528">
                <a:tc>
                  <a:txBody>
                    <a:bodyPr/>
                    <a:lstStyle/>
                    <a:p>
                      <a:pPr algn="l">
                        <a:lnSpc>
                          <a:spcPts val="1300"/>
                        </a:lnSpc>
                        <a:spcAft>
                          <a:spcPts val="0"/>
                        </a:spcAft>
                      </a:pPr>
                      <a:endParaRPr lang="en-US" sz="1800" kern="100" dirty="0" smtClean="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smtClean="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numpy</a:t>
                      </a:r>
                      <a:r>
                        <a:rPr lang="en-US" sz="1800" kern="100" dirty="0">
                          <a:effectLst/>
                          <a:latin typeface="Times New Roman" panose="02020503050405090304" pitchFamily="18" charset="0"/>
                          <a:ea typeface="宋体" pitchFamily="2" charset="-122"/>
                          <a:cs typeface="Times New Roman" panose="02020503050405090304" pitchFamily="18" charset="0"/>
                        </a:rPr>
                        <a:t> as np</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pandas as pd</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800" kern="100" dirty="0">
                          <a:effectLst/>
                          <a:latin typeface="Times New Roman" panose="02020503050405090304" pitchFamily="18" charset="0"/>
                          <a:ea typeface="宋体" pitchFamily="2" charset="-122"/>
                          <a:cs typeface="Times New Roman" panose="02020503050405090304" pitchFamily="18" charset="0"/>
                        </a:rPr>
                        <a:t> as </a:t>
                      </a:r>
                      <a:r>
                        <a:rPr lang="en-US" sz="1800" kern="100" dirty="0" err="1">
                          <a:effectLst/>
                          <a:latin typeface="Times New Roman" panose="02020503050405090304" pitchFamily="18" charset="0"/>
                          <a:ea typeface="宋体" pitchFamily="2" charset="-122"/>
                          <a:cs typeface="Times New Roman" panose="02020503050405090304" pitchFamily="18" charset="0"/>
                        </a:rPr>
                        <a:t>plt</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from </a:t>
                      </a:r>
                      <a:r>
                        <a:rPr lang="en-US" sz="1800" kern="100" dirty="0" err="1">
                          <a:effectLst/>
                          <a:latin typeface="Times New Roman" panose="02020503050405090304" pitchFamily="18" charset="0"/>
                          <a:ea typeface="宋体" pitchFamily="2" charset="-122"/>
                          <a:cs typeface="Times New Roman" panose="02020503050405090304" pitchFamily="18" charset="0"/>
                        </a:rPr>
                        <a:t>cvxopt</a:t>
                      </a:r>
                      <a:r>
                        <a:rPr lang="en-US" sz="1800" kern="100" dirty="0">
                          <a:effectLst/>
                          <a:latin typeface="Times New Roman" panose="02020503050405090304" pitchFamily="18" charset="0"/>
                          <a:ea typeface="宋体" pitchFamily="2" charset="-122"/>
                          <a:cs typeface="Times New Roman" panose="02020503050405090304" pitchFamily="18" charset="0"/>
                        </a:rPr>
                        <a:t> import solvers, matrix</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en-US" sz="1800" kern="100" dirty="0">
                          <a:effectLst/>
                          <a:latin typeface="Times New Roman" panose="02020503050405090304" pitchFamily="18" charset="0"/>
                          <a:ea typeface="+mn-ea"/>
                          <a:cs typeface="Times New Roman" panose="02020503050405090304" pitchFamily="18" charset="0"/>
                        </a:rPr>
                        <a:t>用于正常显示中文标签</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font.sans</a:t>
                      </a:r>
                      <a:r>
                        <a:rPr lang="en-US" sz="1800" kern="100" dirty="0">
                          <a:effectLst/>
                          <a:latin typeface="Times New Roman" panose="02020503050405090304" pitchFamily="18" charset="0"/>
                          <a:ea typeface="宋体" pitchFamily="2" charset="-122"/>
                          <a:cs typeface="Times New Roman" panose="02020503050405090304" pitchFamily="18" charset="0"/>
                        </a:rPr>
                        <a:t>-serif"]=["</a:t>
                      </a:r>
                      <a:r>
                        <a:rPr lang="en-US" sz="1800" kern="100" dirty="0" err="1">
                          <a:effectLst/>
                          <a:latin typeface="Times New Roman" panose="02020503050405090304" pitchFamily="18" charset="0"/>
                          <a:ea typeface="宋体" pitchFamily="2" charset="-122"/>
                          <a:cs typeface="Times New Roman" panose="02020503050405090304" pitchFamily="18" charset="0"/>
                        </a:rPr>
                        <a:t>simsun</a:t>
                      </a:r>
                      <a:r>
                        <a:rPr lang="en-US" sz="1800" kern="100" dirty="0">
                          <a:effectLst/>
                          <a:latin typeface="Times New Roman" panose="02020503050405090304" pitchFamily="18" charset="0"/>
                          <a:ea typeface="宋体" pitchFamily="2" charset="-122"/>
                          <a:cs typeface="Times New Roman" panose="02020503050405090304" pitchFamily="18" charset="0"/>
                        </a:rPr>
                        <a:t>"]</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800" kern="100" dirty="0">
                          <a:effectLst/>
                          <a:latin typeface="Times New Roman" panose="02020503050405090304" pitchFamily="18" charset="0"/>
                          <a:ea typeface="宋体" pitchFamily="2" charset="-122"/>
                          <a:cs typeface="Times New Roman" panose="02020503050405090304" pitchFamily="18" charset="0"/>
                        </a:rPr>
                        <a:t>"] = False</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SRISK=</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zh-CN" altLang="en-US" sz="1800" kern="100" dirty="0">
                          <a:effectLst/>
                          <a:latin typeface="Times New Roman" panose="02020503050405090304" pitchFamily="18" charset="0"/>
                          <a:ea typeface="宋体" pitchFamily="2" charset="-122"/>
                          <a:cs typeface="Times New Roman" panose="02020503050405090304" pitchFamily="18" charset="0"/>
                        </a:rPr>
                        <a:t>读取数据</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time=</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en-US" sz="1800" kern="100" dirty="0" err="1">
                          <a:effectLst/>
                          <a:latin typeface="Times New Roman" panose="02020503050405090304" pitchFamily="18" charset="0"/>
                          <a:ea typeface="宋体" pitchFamily="2" charset="-122"/>
                          <a:cs typeface="Times New Roman" panose="02020503050405090304" pitchFamily="18" charset="0"/>
                        </a:rPr>
                        <a:t>iloc</a:t>
                      </a:r>
                      <a:r>
                        <a:rPr lang="en-US" sz="1800" kern="100" dirty="0">
                          <a:effectLst/>
                          <a:latin typeface="Times New Roman" panose="02020503050405090304" pitchFamily="18" charset="0"/>
                          <a:ea typeface="宋体" pitchFamily="2" charset="-122"/>
                          <a:cs typeface="Times New Roman" panose="02020503050405090304" pitchFamily="18" charset="0"/>
                        </a:rPr>
                        <a:t>[:,[0]]</a:t>
                      </a:r>
                    </a:p>
                    <a:p>
                      <a:pPr algn="l">
                        <a:lnSpc>
                          <a:spcPts val="1600"/>
                        </a:lnSpc>
                        <a:spcAft>
                          <a:spcPts val="0"/>
                        </a:spcAft>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data14=</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[:,[13]]#</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交通银行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data15=</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[:,[14]]#</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招商银行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data16=</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[:,[15]]#</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兴业银行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plt.figure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figsize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=(10,10))#</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设置图片格式</a:t>
                      </a:r>
                      <a:endParaRPr lang="en-US" altLang="zh-CN" sz="1800" kern="100" dirty="0">
                        <a:solidFill>
                          <a:schemeClr val="tx1"/>
                        </a:solidFill>
                        <a:effectLst/>
                        <a:latin typeface="Times New Roman" panose="02020503050405090304" pitchFamily="18" charset="0"/>
                        <a:ea typeface="+mn-ea"/>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(time,data13,color='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(time,data14,color='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gray',linewidth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(time,data15,color='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=0.8,linestyle='--')</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plt.xlim</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[0,0], </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[2549,0])</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plt.legend</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交通银行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招商银行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兴业银行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'],loc="upper left")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9" name="文本框 8">
            <a:extLst>
              <a:ext uri="{FF2B5EF4-FFF2-40B4-BE49-F238E27FC236}">
                <a16:creationId xmlns="" xmlns:a16="http://schemas.microsoft.com/office/drawing/2014/main" id="{DABF9B11-AF21-4047-835D-8C4B9D9D9256}"/>
              </a:ext>
            </a:extLst>
          </p:cNvPr>
          <p:cNvSpPr txBox="1"/>
          <p:nvPr/>
        </p:nvSpPr>
        <p:spPr>
          <a:xfrm>
            <a:off x="5085507" y="5369361"/>
            <a:ext cx="7344816" cy="369332"/>
          </a:xfrm>
          <a:prstGeom prst="rect">
            <a:avLst/>
          </a:prstGeom>
          <a:noFill/>
        </p:spPr>
        <p:txBody>
          <a:bodyPr wrap="square">
            <a:spAutoFit/>
          </a:bodyPr>
          <a:lstStyle/>
          <a:p>
            <a:r>
              <a:rPr lang="zh-CN" altLang="en-US" dirty="0">
                <a:latin typeface="Times New Roman" panose="02020603050405020304" pitchFamily="18" charset="0"/>
              </a:rPr>
              <a:t>交通银行，招商银行和兴业银行</a:t>
            </a:r>
            <a:r>
              <a:rPr lang="en-US" altLang="zh-CN" dirty="0">
                <a:latin typeface="Times New Roman" panose="02020603050405020304" pitchFamily="18" charset="0"/>
              </a:rPr>
              <a:t>SRISK</a:t>
            </a:r>
            <a:r>
              <a:rPr lang="zh-CN" altLang="en-US" dirty="0">
                <a:latin typeface="Times New Roman" panose="02020603050405020304" pitchFamily="18" charset="0"/>
              </a:rPr>
              <a:t>估计结果（</a:t>
            </a:r>
            <a:r>
              <a:rPr lang="en-US" altLang="zh-CN" dirty="0">
                <a:latin typeface="Times New Roman" panose="02020603050405020304" pitchFamily="18" charset="0"/>
              </a:rPr>
              <a:t> 2011</a:t>
            </a:r>
            <a:r>
              <a:rPr lang="zh-CN" altLang="en-US" dirty="0">
                <a:latin typeface="Times New Roman" panose="02020603050405020304" pitchFamily="18" charset="0"/>
              </a:rPr>
              <a:t>年</a:t>
            </a:r>
            <a:r>
              <a:rPr lang="en-US" altLang="zh-CN" dirty="0">
                <a:latin typeface="Times New Roman" panose="02020603050405020304" pitchFamily="18" charset="0"/>
              </a:rPr>
              <a:t>-2021</a:t>
            </a:r>
            <a:r>
              <a:rPr lang="zh-CN" altLang="en-US" dirty="0">
                <a:latin typeface="Times New Roman" panose="02020603050405020304" pitchFamily="18" charset="0"/>
              </a:rPr>
              <a:t>年</a:t>
            </a:r>
            <a:r>
              <a:rPr lang="en-US" altLang="zh-CN" dirty="0">
                <a:latin typeface="Times New Roman" panose="02020603050405020304" pitchFamily="18" charset="0"/>
              </a:rPr>
              <a:t>6</a:t>
            </a:r>
            <a:r>
              <a:rPr lang="zh-CN" altLang="en-US" dirty="0">
                <a:latin typeface="Times New Roman" panose="02020603050405020304" pitchFamily="18" charset="0"/>
              </a:rPr>
              <a:t>月）</a:t>
            </a:r>
          </a:p>
        </p:txBody>
      </p:sp>
      <p:sp>
        <p:nvSpPr>
          <p:cNvPr id="8" name="文本框 7">
            <a:extLst>
              <a:ext uri="{FF2B5EF4-FFF2-40B4-BE49-F238E27FC236}">
                <a16:creationId xmlns="" xmlns:a16="http://schemas.microsoft.com/office/drawing/2014/main" id="{B5153BF4-E3BE-4978-B69D-47C6E37627A3}"/>
              </a:ext>
            </a:extLst>
          </p:cNvPr>
          <p:cNvSpPr txBox="1"/>
          <p:nvPr/>
        </p:nvSpPr>
        <p:spPr>
          <a:xfrm>
            <a:off x="404987" y="784523"/>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pic>
        <p:nvPicPr>
          <p:cNvPr id="12" name="图片 11">
            <a:extLst>
              <a:ext uri="{FF2B5EF4-FFF2-40B4-BE49-F238E27FC236}">
                <a16:creationId xmlns="" xmlns:a16="http://schemas.microsoft.com/office/drawing/2014/main" id="{30E34CC7-E3C1-46CD-AD80-2F49B8FE5918}"/>
              </a:ext>
            </a:extLst>
          </p:cNvPr>
          <p:cNvPicPr>
            <a:picLocks noChangeAspect="1"/>
          </p:cNvPicPr>
          <p:nvPr/>
        </p:nvPicPr>
        <p:blipFill rotWithShape="1">
          <a:blip r:embed="rId3">
            <a:extLst>
              <a:ext uri="{28A0092B-C50C-407E-A947-70E740481C1C}">
                <a14:useLocalDpi xmlns:a14="http://schemas.microsoft.com/office/drawing/2010/main" val="0"/>
              </a:ext>
            </a:extLst>
          </a:blip>
          <a:srcRect l="10321" r="20731"/>
          <a:stretch/>
        </p:blipFill>
        <p:spPr>
          <a:xfrm>
            <a:off x="5229523" y="1522697"/>
            <a:ext cx="6624736" cy="3846664"/>
          </a:xfrm>
          <a:prstGeom prst="rect">
            <a:avLst/>
          </a:prstGeom>
        </p:spPr>
      </p:pic>
      <p:sp>
        <p:nvSpPr>
          <p:cNvPr id="7" name="文本框 9">
            <a:extLst>
              <a:ext uri="{FF2B5EF4-FFF2-40B4-BE49-F238E27FC236}">
                <a16:creationId xmlns:a16="http://schemas.microsoft.com/office/drawing/2014/main" xmlns="" id="{F39F668E-5A47-4B66-9449-5B27782A4BC2}"/>
              </a:ext>
            </a:extLst>
          </p:cNvPr>
          <p:cNvSpPr txBox="1"/>
          <p:nvPr/>
        </p:nvSpPr>
        <p:spPr>
          <a:xfrm>
            <a:off x="260971" y="1412776"/>
            <a:ext cx="4968552" cy="5078313"/>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年之前，这三家股份制银行的系统性金融风险呈逐渐增强的态势，随着中央在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年开始实行“去杠杆”政策之后</a:t>
            </a:r>
            <a:r>
              <a:rPr lang="zh-CN" altLang="en-US" sz="2400" dirty="0" smtClean="0">
                <a:latin typeface="Times New Roman" panose="02020603050405020304" pitchFamily="18" charset="0"/>
              </a:rPr>
              <a:t>，三家银行的风险规模出现分化，其中，交通银行</a:t>
            </a:r>
            <a:r>
              <a:rPr lang="zh-CN" altLang="en-US" sz="2400" dirty="0">
                <a:latin typeface="Times New Roman" panose="02020603050405020304" pitchFamily="18" charset="0"/>
              </a:rPr>
              <a:t>呈现</a:t>
            </a:r>
            <a:r>
              <a:rPr lang="zh-CN" altLang="en-US" sz="2400" dirty="0" smtClean="0">
                <a:latin typeface="Times New Roman" panose="02020603050405020304" pitchFamily="18" charset="0"/>
              </a:rPr>
              <a:t>增加趋势，而兴业银行上涨的幅度有所减弱，但招商银行的风险规模却呈现下降趋势，而且多数年份等于零。</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7455065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 xmlns:a16="http://schemas.microsoft.com/office/drawing/2014/main" id="{ACBD11EB-3B5D-4996-8A6F-FA43EBE9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 xmlns:a16="http://schemas.microsoft.com/office/drawing/2014/main" id="{B0D89309-18B0-4975-922F-46F788FA4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 xmlns:a16="http://schemas.microsoft.com/office/drawing/2014/main"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 xmlns:a16="http://schemas.microsoft.com/office/drawing/2014/main"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 xmlns:a16="http://schemas.microsoft.com/office/drawing/2014/main" id="{6B505CA1-E42D-4122-B0D6-E417CCD3D31D}"/>
              </a:ext>
            </a:extLst>
          </p:cNvPr>
          <p:cNvGraphicFramePr>
            <a:graphicFrameLocks noChangeAspect="1"/>
          </p:cNvGraphicFramePr>
          <p:nvPr>
            <p:extLst>
              <p:ext uri="{D42A27DB-BD31-4B8C-83A1-F6EECF244321}">
                <p14:modId xmlns:p14="http://schemas.microsoft.com/office/powerpoint/2010/main" val="95461187"/>
              </p:ext>
            </p:extLst>
          </p:nvPr>
        </p:nvGraphicFramePr>
        <p:xfrm>
          <a:off x="4038621" y="2492896"/>
          <a:ext cx="4109995" cy="504056"/>
        </p:xfrm>
        <a:graphic>
          <a:graphicData uri="http://schemas.openxmlformats.org/presentationml/2006/ole">
            <mc:AlternateContent xmlns:mc="http://schemas.openxmlformats.org/markup-compatibility/2006">
              <mc:Choice xmlns:v="urn:schemas-microsoft-com:vml" Requires="v">
                <p:oleObj spid="_x0000_s80958" name="Equation" r:id="rId5" imgW="2018984" imgH="247654" progId="Equation.DSMT4">
                  <p:embed/>
                </p:oleObj>
              </mc:Choice>
              <mc:Fallback>
                <p:oleObj name="Equation" r:id="rId5" imgW="2018984" imgH="247654" progId="Equation.DSMT4">
                  <p:embed/>
                  <p:pic>
                    <p:nvPicPr>
                      <p:cNvPr id="0" name=""/>
                      <p:cNvPicPr/>
                      <p:nvPr/>
                    </p:nvPicPr>
                    <p:blipFill>
                      <a:blip r:embed="rId6"/>
                      <a:stretch>
                        <a:fillRect/>
                      </a:stretch>
                    </p:blipFill>
                    <p:spPr>
                      <a:xfrm>
                        <a:off x="4038621" y="2492896"/>
                        <a:ext cx="4109995" cy="504056"/>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六、</a:t>
            </a:r>
            <a:r>
              <a:rPr kumimoji="0" lang="en-US" altLang="zh-CN" sz="4400" b="1" dirty="0" err="1">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和预期亏损估计应用</a:t>
            </a:r>
          </a:p>
        </p:txBody>
      </p:sp>
    </p:spTree>
    <p:extLst>
      <p:ext uri="{BB962C8B-B14F-4D97-AF65-F5344CB8AC3E}">
        <p14:creationId xmlns:p14="http://schemas.microsoft.com/office/powerpoint/2010/main" val="1568720078"/>
      </p:ext>
    </p:extLst>
  </p:cSld>
  <p:clrMapOvr>
    <a:masterClrMapping/>
  </p:clrMapOvr>
  <p:transition spd="slow" advClick="0" advTm="3340">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79595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假设持有本金</a:t>
            </a:r>
            <a:r>
              <a:rPr kumimoji="1" lang="en-US" altLang="zh-CN" sz="2400" dirty="0">
                <a:latin typeface="Times New Roman" panose="02020503050405090304" pitchFamily="18" charset="0"/>
              </a:rPr>
              <a:t>100</a:t>
            </a:r>
            <a:r>
              <a:rPr kumimoji="1" lang="zh-CN" altLang="en-US" sz="2400" dirty="0">
                <a:latin typeface="Times New Roman" panose="02020503050405090304" pitchFamily="18" charset="0"/>
              </a:rPr>
              <a:t>万元人民币，投资标的为中国农业银行（</a:t>
            </a:r>
            <a:r>
              <a:rPr kumimoji="1" lang="en-US" altLang="zh-CN" sz="2400" dirty="0">
                <a:latin typeface="Times New Roman" panose="02020503050405090304" pitchFamily="18" charset="0"/>
              </a:rPr>
              <a:t>601288</a:t>
            </a:r>
            <a:r>
              <a:rPr kumimoji="1" lang="zh-CN" altLang="en-US" sz="2400" dirty="0">
                <a:latin typeface="Times New Roman" panose="02020503050405090304" pitchFamily="18" charset="0"/>
              </a:rPr>
              <a:t>）、中国工商银行（</a:t>
            </a:r>
            <a:r>
              <a:rPr kumimoji="1" lang="en-US" altLang="zh-CN" sz="2400" dirty="0">
                <a:latin typeface="Times New Roman" panose="02020503050405090304" pitchFamily="18" charset="0"/>
              </a:rPr>
              <a:t>601398</a:t>
            </a:r>
            <a:r>
              <a:rPr kumimoji="1" lang="zh-CN" altLang="en-US" sz="2400" dirty="0">
                <a:latin typeface="Times New Roman" panose="02020503050405090304" pitchFamily="18" charset="0"/>
              </a:rPr>
              <a:t>）和招商证券（</a:t>
            </a:r>
            <a:r>
              <a:rPr kumimoji="1" lang="en-US" altLang="zh-CN" sz="2400" dirty="0">
                <a:latin typeface="Times New Roman" panose="02020503050405090304" pitchFamily="18" charset="0"/>
              </a:rPr>
              <a:t>600999</a:t>
            </a:r>
            <a:r>
              <a:rPr kumimoji="1" lang="zh-CN" altLang="en-US" sz="2400" dirty="0">
                <a:latin typeface="Times New Roman" panose="02020503050405090304" pitchFamily="18" charset="0"/>
              </a:rPr>
              <a:t>）这三种股票，考虑如下四种不同投资情景：</a:t>
            </a:r>
            <a:endParaRPr kumimoji="1" lang="en-US" altLang="zh-CN" sz="2400"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4" name="表格 3">
            <a:extLst>
              <a:ext uri="{FF2B5EF4-FFF2-40B4-BE49-F238E27FC236}">
                <a16:creationId xmlns="" xmlns:a16="http://schemas.microsoft.com/office/drawing/2014/main" id="{8D0B4086-D1C0-49B8-9222-969D0A496A57}"/>
              </a:ext>
            </a:extLst>
          </p:cNvPr>
          <p:cNvGraphicFramePr>
            <a:graphicFrameLocks noGrp="1"/>
          </p:cNvGraphicFramePr>
          <p:nvPr>
            <p:extLst>
              <p:ext uri="{D42A27DB-BD31-4B8C-83A1-F6EECF244321}">
                <p14:modId xmlns:p14="http://schemas.microsoft.com/office/powerpoint/2010/main" val="3333676927"/>
              </p:ext>
            </p:extLst>
          </p:nvPr>
        </p:nvGraphicFramePr>
        <p:xfrm>
          <a:off x="1989163" y="2708920"/>
          <a:ext cx="8652372" cy="2080899"/>
        </p:xfrm>
        <a:graphic>
          <a:graphicData uri="http://schemas.openxmlformats.org/drawingml/2006/table">
            <a:tbl>
              <a:tblPr firstRow="1" firstCol="1" bandRow="1">
                <a:tableStyleId>{F2DE63D5-997A-4646-A377-4702673A728D}</a:tableStyleId>
              </a:tblPr>
              <a:tblGrid>
                <a:gridCol w="2275573">
                  <a:extLst>
                    <a:ext uri="{9D8B030D-6E8A-4147-A177-3AD203B41FA5}">
                      <a16:colId xmlns="" xmlns:a16="http://schemas.microsoft.com/office/drawing/2014/main" val="3488679852"/>
                    </a:ext>
                  </a:extLst>
                </a:gridCol>
                <a:gridCol w="1676830">
                  <a:extLst>
                    <a:ext uri="{9D8B030D-6E8A-4147-A177-3AD203B41FA5}">
                      <a16:colId xmlns="" xmlns:a16="http://schemas.microsoft.com/office/drawing/2014/main" val="3368358858"/>
                    </a:ext>
                  </a:extLst>
                </a:gridCol>
                <a:gridCol w="1585115">
                  <a:extLst>
                    <a:ext uri="{9D8B030D-6E8A-4147-A177-3AD203B41FA5}">
                      <a16:colId xmlns="" xmlns:a16="http://schemas.microsoft.com/office/drawing/2014/main" val="219500099"/>
                    </a:ext>
                  </a:extLst>
                </a:gridCol>
                <a:gridCol w="1585115">
                  <a:extLst>
                    <a:ext uri="{9D8B030D-6E8A-4147-A177-3AD203B41FA5}">
                      <a16:colId xmlns="" xmlns:a16="http://schemas.microsoft.com/office/drawing/2014/main" val="3930627752"/>
                    </a:ext>
                  </a:extLst>
                </a:gridCol>
                <a:gridCol w="1529739">
                  <a:extLst>
                    <a:ext uri="{9D8B030D-6E8A-4147-A177-3AD203B41FA5}">
                      <a16:colId xmlns="" xmlns:a16="http://schemas.microsoft.com/office/drawing/2014/main" val="795346397"/>
                    </a:ext>
                  </a:extLst>
                </a:gridCol>
              </a:tblGrid>
              <a:tr h="509230">
                <a:tc>
                  <a:txBody>
                    <a:bodyPr/>
                    <a:lstStyle/>
                    <a:p>
                      <a:pPr indent="266700" algn="ctr"/>
                      <a:r>
                        <a:rPr lang="en-US" sz="1600" kern="100" baseline="0" dirty="0">
                          <a:solidFill>
                            <a:srgbClr val="000000"/>
                          </a:solidFill>
                          <a:effectLst/>
                          <a:latin typeface="Times New Roman" panose="02020603050405020304" pitchFamily="18" charset="0"/>
                        </a:rPr>
                        <a:t> </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1</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2</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3</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4</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15498503"/>
                  </a:ext>
                </a:extLst>
              </a:tr>
              <a:tr h="584457">
                <a:tc>
                  <a:txBody>
                    <a:bodyPr/>
                    <a:lstStyle/>
                    <a:p>
                      <a:pPr indent="266700" algn="ctr"/>
                      <a:r>
                        <a:rPr lang="zh-CN" sz="1600" kern="100" baseline="0">
                          <a:solidFill>
                            <a:srgbClr val="000000"/>
                          </a:solidFill>
                          <a:effectLst/>
                          <a:latin typeface="Times New Roman" panose="02020603050405020304" pitchFamily="18" charset="0"/>
                        </a:rPr>
                        <a:t>中国农业银行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indent="266700" algn="ctr"/>
                      <a:r>
                        <a:rPr lang="zh-CN" sz="1600" kern="100" baseline="0">
                          <a:solidFill>
                            <a:srgbClr val="000000"/>
                          </a:solidFill>
                          <a:effectLst/>
                          <a:latin typeface="Times New Roman" panose="02020603050405020304" pitchFamily="18" charset="0"/>
                        </a:rPr>
                        <a:t>根据均值</a:t>
                      </a:r>
                      <a:r>
                        <a:rPr lang="en-US" sz="1600" kern="100" baseline="0">
                          <a:solidFill>
                            <a:srgbClr val="000000"/>
                          </a:solidFill>
                          <a:effectLst/>
                          <a:latin typeface="Times New Roman" panose="02020603050405020304" pitchFamily="18" charset="0"/>
                        </a:rPr>
                        <a:t>-</a:t>
                      </a:r>
                      <a:r>
                        <a:rPr lang="zh-CN" sz="1600" kern="100" baseline="0">
                          <a:solidFill>
                            <a:srgbClr val="000000"/>
                          </a:solidFill>
                          <a:effectLst/>
                          <a:latin typeface="Times New Roman" panose="02020603050405020304" pitchFamily="18" charset="0"/>
                        </a:rPr>
                        <a:t>方差理论确定各自权重</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519086864"/>
                  </a:ext>
                </a:extLst>
              </a:tr>
              <a:tr h="477982">
                <a:tc>
                  <a:txBody>
                    <a:bodyPr/>
                    <a:lstStyle/>
                    <a:p>
                      <a:pPr indent="266700" algn="ctr"/>
                      <a:r>
                        <a:rPr lang="zh-CN" sz="1600" kern="100" baseline="0">
                          <a:solidFill>
                            <a:srgbClr val="000000"/>
                          </a:solidFill>
                          <a:effectLst/>
                          <a:latin typeface="Times New Roman" panose="02020603050405020304" pitchFamily="18" charset="0"/>
                        </a:rPr>
                        <a:t>中国工商银行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1185358364"/>
                  </a:ext>
                </a:extLst>
              </a:tr>
              <a:tr h="509230">
                <a:tc>
                  <a:txBody>
                    <a:bodyPr/>
                    <a:lstStyle/>
                    <a:p>
                      <a:pPr indent="266700" algn="ctr"/>
                      <a:r>
                        <a:rPr lang="zh-CN" sz="1600" kern="100" baseline="0">
                          <a:solidFill>
                            <a:srgbClr val="000000"/>
                          </a:solidFill>
                          <a:effectLst/>
                          <a:latin typeface="Times New Roman" panose="02020603050405020304" pitchFamily="18" charset="0"/>
                        </a:rPr>
                        <a:t>招商证券</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dirty="0">
                          <a:solidFill>
                            <a:srgbClr val="000000"/>
                          </a:solidFill>
                          <a:effectLst/>
                          <a:latin typeface="Times New Roman" panose="02020603050405020304" pitchFamily="18" charset="0"/>
                        </a:rPr>
                        <a:t>100</a:t>
                      </a:r>
                      <a:r>
                        <a:rPr lang="zh-CN" sz="1600" kern="100" baseline="0" dirty="0">
                          <a:solidFill>
                            <a:srgbClr val="000000"/>
                          </a:solidFill>
                          <a:effectLst/>
                          <a:latin typeface="Times New Roman" panose="02020603050405020304" pitchFamily="18" charset="0"/>
                        </a:rPr>
                        <a:t>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2386704332"/>
                  </a:ext>
                </a:extLst>
              </a:tr>
            </a:tbl>
          </a:graphicData>
        </a:graphic>
      </p:graphicFrame>
      <p:sp>
        <p:nvSpPr>
          <p:cNvPr id="7" name="文本框 6">
            <a:extLst>
              <a:ext uri="{FF2B5EF4-FFF2-40B4-BE49-F238E27FC236}">
                <a16:creationId xmlns="" xmlns:a16="http://schemas.microsoft.com/office/drawing/2014/main" id="{829814EC-64BD-48CA-B2E8-4B9E365E946C}"/>
              </a:ext>
            </a:extLst>
          </p:cNvPr>
          <p:cNvSpPr txBox="1"/>
          <p:nvPr/>
        </p:nvSpPr>
        <p:spPr>
          <a:xfrm>
            <a:off x="499890" y="5229200"/>
            <a:ext cx="10801200" cy="1200329"/>
          </a:xfrm>
          <a:prstGeom prst="rect">
            <a:avLst/>
          </a:prstGeom>
          <a:noFill/>
        </p:spPr>
        <p:txBody>
          <a:bodyPr wrap="square">
            <a:spAutoFit/>
          </a:bodyPr>
          <a:lstStyle/>
          <a:p>
            <a:r>
              <a:rPr kumimoji="1" lang="zh-CN" altLang="en-US" sz="2400" dirty="0">
                <a:latin typeface="Times New Roman" panose="02020503050405090304" pitchFamily="18" charset="0"/>
              </a:rPr>
              <a:t>根据上表中的这四种场景，利用近五年每支股票的日收益率，我们可以分别算出这三只股票单独的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，以及由这三只股票所构成的投资组合的</a:t>
            </a:r>
            <a:r>
              <a:rPr kumimoji="1" lang="en-US" altLang="zh-CN" sz="2400" dirty="0" err="1">
                <a:latin typeface="Times New Roman" panose="02020503050405090304" pitchFamily="18" charset="0"/>
              </a:rPr>
              <a:t>VaR</a:t>
            </a:r>
            <a:endParaRPr kumimoji="1" lang="zh-CN" altLang="en-US" sz="2400" dirty="0">
              <a:latin typeface="Times New Roman" panose="0202050305040509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869629C9-2C17-496E-8786-E83332C14E44}"/>
              </a:ext>
            </a:extLst>
          </p:cNvPr>
          <p:cNvGraphicFramePr>
            <a:graphicFrameLocks noGrp="1"/>
          </p:cNvGraphicFramePr>
          <p:nvPr>
            <p:extLst>
              <p:ext uri="{D42A27DB-BD31-4B8C-83A1-F6EECF244321}">
                <p14:modId xmlns:p14="http://schemas.microsoft.com/office/powerpoint/2010/main" val="2803268645"/>
              </p:ext>
            </p:extLst>
          </p:nvPr>
        </p:nvGraphicFramePr>
        <p:xfrm>
          <a:off x="3501331" y="1484784"/>
          <a:ext cx="5548208" cy="4663440"/>
        </p:xfrm>
        <a:graphic>
          <a:graphicData uri="http://schemas.openxmlformats.org/drawingml/2006/table">
            <a:tbl>
              <a:tblPr firstRow="1" firstCol="1" bandRow="1"/>
              <a:tblGrid>
                <a:gridCol w="5548208">
                  <a:extLst>
                    <a:ext uri="{9D8B030D-6E8A-4147-A177-3AD203B41FA5}">
                      <a16:colId xmlns="" xmlns:a16="http://schemas.microsoft.com/office/drawing/2014/main" val="3012957446"/>
                    </a:ext>
                  </a:extLst>
                </a:gridCol>
              </a:tblGrid>
              <a:tr h="466344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和</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分别代表农业银行、工商银行和招商证券股票</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分别导入需要使用到的股票收益率数据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('601398.xls')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('601288.xls')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('600999.xls')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对数据进行转置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280160065"/>
                  </a:ext>
                </a:extLst>
              </a:tr>
            </a:tbl>
          </a:graphicData>
        </a:graphic>
      </p:graphicFrame>
    </p:spTree>
    <p:extLst>
      <p:ext uri="{BB962C8B-B14F-4D97-AF65-F5344CB8AC3E}">
        <p14:creationId xmlns:p14="http://schemas.microsoft.com/office/powerpoint/2010/main" val="344147558"/>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1091" y="608330"/>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3" name="表格 2">
            <a:extLst>
              <a:ext uri="{FF2B5EF4-FFF2-40B4-BE49-F238E27FC236}">
                <a16:creationId xmlns="" xmlns:a16="http://schemas.microsoft.com/office/drawing/2014/main" id="{4C767AE4-7389-4419-8D4F-7046D4469647}"/>
              </a:ext>
            </a:extLst>
          </p:cNvPr>
          <p:cNvGraphicFramePr>
            <a:graphicFrameLocks noGrp="1"/>
          </p:cNvGraphicFramePr>
          <p:nvPr>
            <p:extLst>
              <p:ext uri="{D42A27DB-BD31-4B8C-83A1-F6EECF244321}">
                <p14:modId xmlns:p14="http://schemas.microsoft.com/office/powerpoint/2010/main" val="2043585728"/>
              </p:ext>
            </p:extLst>
          </p:nvPr>
        </p:nvGraphicFramePr>
        <p:xfrm>
          <a:off x="72823" y="1268759"/>
          <a:ext cx="6120680" cy="5303520"/>
        </p:xfrm>
        <a:graphic>
          <a:graphicData uri="http://schemas.openxmlformats.org/drawingml/2006/table">
            <a:tbl>
              <a:tblPr firstRow="1" firstCol="1" bandRow="1"/>
              <a:tblGrid>
                <a:gridCol w="6120680">
                  <a:extLst>
                    <a:ext uri="{9D8B030D-6E8A-4147-A177-3AD203B41FA5}">
                      <a16:colId xmlns="" xmlns:a16="http://schemas.microsoft.com/office/drawing/2014/main" val="1547864575"/>
                    </a:ext>
                  </a:extLst>
                </a:gridCol>
              </a:tblGrid>
              <a:tr h="5112568">
                <a:tc>
                  <a:txBody>
                    <a:bodyPr/>
                    <a:lstStyle/>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第一步，计算收益率均值和协方差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用</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计算协方差，用</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mean</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计算均值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第二步，资产配置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ovaariances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np.ones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miu0=0. 00001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B=</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delta=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np.linalg.det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(A*C-B*B)</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=(C-miu0*B)/delta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gamma=(miu0*A-B)/delta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weight=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(covariances)@L+gamma*np.linalg.inv(covariances)@miu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第三步，</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、边际</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、增量</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、成分</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alpha=0.99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w=weight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886" marR="6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555322003"/>
                  </a:ext>
                </a:extLst>
              </a:tr>
            </a:tbl>
          </a:graphicData>
        </a:graphic>
      </p:graphicFrame>
      <p:graphicFrame>
        <p:nvGraphicFramePr>
          <p:cNvPr id="4" name="表格 3">
            <a:extLst>
              <a:ext uri="{FF2B5EF4-FFF2-40B4-BE49-F238E27FC236}">
                <a16:creationId xmlns="" xmlns:a16="http://schemas.microsoft.com/office/drawing/2014/main" id="{5CBB9A6B-732E-4A78-85DA-5C3B4F0B1334}"/>
              </a:ext>
            </a:extLst>
          </p:cNvPr>
          <p:cNvGraphicFramePr>
            <a:graphicFrameLocks noGrp="1"/>
          </p:cNvGraphicFramePr>
          <p:nvPr>
            <p:extLst>
              <p:ext uri="{D42A27DB-BD31-4B8C-83A1-F6EECF244321}">
                <p14:modId xmlns:p14="http://schemas.microsoft.com/office/powerpoint/2010/main" val="1689628565"/>
              </p:ext>
            </p:extLst>
          </p:nvPr>
        </p:nvGraphicFramePr>
        <p:xfrm>
          <a:off x="6453659" y="1922040"/>
          <a:ext cx="5171027" cy="3013921"/>
        </p:xfrm>
        <a:graphic>
          <a:graphicData uri="http://schemas.openxmlformats.org/drawingml/2006/table">
            <a:tbl>
              <a:tblPr firstRow="1" firstCol="1" bandRow="1">
                <a:tableStyleId>{F2DE63D5-997A-4646-A377-4702673A728D}</a:tableStyleId>
              </a:tblPr>
              <a:tblGrid>
                <a:gridCol w="1025302">
                  <a:extLst>
                    <a:ext uri="{9D8B030D-6E8A-4147-A177-3AD203B41FA5}">
                      <a16:colId xmlns="" xmlns:a16="http://schemas.microsoft.com/office/drawing/2014/main" val="2883341484"/>
                    </a:ext>
                  </a:extLst>
                </a:gridCol>
                <a:gridCol w="1050384">
                  <a:extLst>
                    <a:ext uri="{9D8B030D-6E8A-4147-A177-3AD203B41FA5}">
                      <a16:colId xmlns="" xmlns:a16="http://schemas.microsoft.com/office/drawing/2014/main" val="1416099749"/>
                    </a:ext>
                  </a:extLst>
                </a:gridCol>
                <a:gridCol w="1050384">
                  <a:extLst>
                    <a:ext uri="{9D8B030D-6E8A-4147-A177-3AD203B41FA5}">
                      <a16:colId xmlns="" xmlns:a16="http://schemas.microsoft.com/office/drawing/2014/main" val="943176992"/>
                    </a:ext>
                  </a:extLst>
                </a:gridCol>
                <a:gridCol w="1050384">
                  <a:extLst>
                    <a:ext uri="{9D8B030D-6E8A-4147-A177-3AD203B41FA5}">
                      <a16:colId xmlns="" xmlns:a16="http://schemas.microsoft.com/office/drawing/2014/main" val="3417204793"/>
                    </a:ext>
                  </a:extLst>
                </a:gridCol>
                <a:gridCol w="994573">
                  <a:extLst>
                    <a:ext uri="{9D8B030D-6E8A-4147-A177-3AD203B41FA5}">
                      <a16:colId xmlns="" xmlns:a16="http://schemas.microsoft.com/office/drawing/2014/main" val="2867375047"/>
                    </a:ext>
                  </a:extLst>
                </a:gridCol>
              </a:tblGrid>
              <a:tr h="551204">
                <a:tc>
                  <a:txBody>
                    <a:bodyPr/>
                    <a:lstStyle/>
                    <a:p>
                      <a:pPr algn="ctr"/>
                      <a:r>
                        <a:rPr lang="zh-CN" sz="1800" kern="100" baseline="0">
                          <a:solidFill>
                            <a:srgbClr val="000000"/>
                          </a:solidFill>
                          <a:effectLst/>
                          <a:latin typeface="Times New Roman" panose="02020603050405020304" pitchFamily="18" charset="0"/>
                        </a:rPr>
                        <a:t>股票</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err="1">
                          <a:solidFill>
                            <a:srgbClr val="000000"/>
                          </a:solidFill>
                          <a:effectLst/>
                          <a:latin typeface="Times New Roman" panose="02020603050405020304" pitchFamily="18" charset="0"/>
                        </a:rPr>
                        <a:t>VaR</a:t>
                      </a:r>
                      <a:r>
                        <a:rPr lang="zh-CN" sz="1800" kern="100" baseline="0" dirty="0">
                          <a:solidFill>
                            <a:srgbClr val="000000"/>
                          </a:solidFill>
                          <a:effectLst/>
                          <a:latin typeface="Times New Roman" panose="02020603050405020304" pitchFamily="18" charset="0"/>
                        </a:rPr>
                        <a:t>（万元）</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M-VaR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I-VaR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C-VaR</a:t>
                      </a:r>
                      <a:r>
                        <a:rPr lang="zh-CN" sz="1800" kern="100" baseline="0">
                          <a:solidFill>
                            <a:srgbClr val="000000"/>
                          </a:solidFill>
                          <a:effectLst/>
                          <a:latin typeface="Times New Roman" panose="02020603050405020304" pitchFamily="18" charset="0"/>
                        </a:rPr>
                        <a:t>（</a:t>
                      </a:r>
                      <a:r>
                        <a:rPr lang="en-US" sz="1800" kern="100" baseline="0">
                          <a:solidFill>
                            <a:srgbClr val="000000"/>
                          </a:solidFill>
                          <a:effectLst/>
                          <a:latin typeface="Times New Roman" panose="02020603050405020304" pitchFamily="18" charset="0"/>
                        </a:rPr>
                        <a:t>%</a:t>
                      </a:r>
                      <a:r>
                        <a:rPr lang="zh-CN" sz="1800" kern="100" baseline="0">
                          <a:solidFill>
                            <a:srgbClr val="000000"/>
                          </a:solidFill>
                          <a:effectLst/>
                          <a:latin typeface="Times New Roman" panose="02020603050405020304" pitchFamily="18" charset="0"/>
                        </a:rPr>
                        <a:t>）</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27679659"/>
                  </a:ext>
                </a:extLst>
              </a:tr>
              <a:tr h="551204">
                <a:tc>
                  <a:txBody>
                    <a:bodyPr/>
                    <a:lstStyle/>
                    <a:p>
                      <a:pPr algn="ctr"/>
                      <a:r>
                        <a:rPr lang="zh-CN" sz="1800" kern="100" baseline="0">
                          <a:solidFill>
                            <a:srgbClr val="000000"/>
                          </a:solidFill>
                          <a:effectLst/>
                          <a:latin typeface="Times New Roman" panose="02020603050405020304" pitchFamily="18" charset="0"/>
                        </a:rPr>
                        <a:t>中国农业银行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2.31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94.63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2397698888"/>
                  </a:ext>
                </a:extLst>
              </a:tr>
              <a:tr h="551204">
                <a:tc>
                  <a:txBody>
                    <a:bodyPr/>
                    <a:lstStyle/>
                    <a:p>
                      <a:pPr algn="ctr"/>
                      <a:r>
                        <a:rPr lang="zh-CN" sz="1800" kern="100" baseline="0">
                          <a:solidFill>
                            <a:srgbClr val="000000"/>
                          </a:solidFill>
                          <a:effectLst/>
                          <a:latin typeface="Times New Roman" panose="02020603050405020304" pitchFamily="18" charset="0"/>
                        </a:rPr>
                        <a:t>中国工商银行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2.78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2.21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1.93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754675702"/>
                  </a:ext>
                </a:extLst>
              </a:tr>
              <a:tr h="551204">
                <a:tc>
                  <a:txBody>
                    <a:bodyPr/>
                    <a:lstStyle/>
                    <a:p>
                      <a:pPr algn="ctr"/>
                      <a:r>
                        <a:rPr lang="zh-CN" sz="1800" kern="100" baseline="0">
                          <a:solidFill>
                            <a:srgbClr val="000000"/>
                          </a:solidFill>
                          <a:effectLst/>
                          <a:latin typeface="Times New Roman" panose="02020603050405020304" pitchFamily="18" charset="0"/>
                        </a:rPr>
                        <a:t>招商证券</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5.08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2.04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3.45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36265250"/>
                  </a:ext>
                </a:extLst>
              </a:tr>
              <a:tr h="809105">
                <a:tc>
                  <a:txBody>
                    <a:bodyPr/>
                    <a:lstStyle/>
                    <a:p>
                      <a:pPr algn="ctr"/>
                      <a:r>
                        <a:rPr lang="zh-CN" sz="1800" kern="100" baseline="0">
                          <a:solidFill>
                            <a:srgbClr val="000000"/>
                          </a:solidFill>
                          <a:effectLst/>
                          <a:latin typeface="Times New Roman" panose="02020603050405020304" pitchFamily="18" charset="0"/>
                        </a:rPr>
                        <a:t>组合</a:t>
                      </a:r>
                      <a:r>
                        <a:rPr lang="en-US" sz="1800" kern="100" baseline="0">
                          <a:solidFill>
                            <a:srgbClr val="000000"/>
                          </a:solidFill>
                          <a:effectLst/>
                          <a:latin typeface="Times New Roman" panose="02020603050405020304" pitchFamily="18" charset="0"/>
                        </a:rPr>
                        <a:t>VaR</a:t>
                      </a:r>
                      <a:endParaRPr lang="zh-CN" sz="1800" kern="100" baseline="0">
                        <a:effectLst/>
                        <a:latin typeface="Times New Roman" panose="02020603050405020304" pitchFamily="18" charset="0"/>
                      </a:endParaRPr>
                    </a:p>
                    <a:p>
                      <a:pPr algn="ct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r>
                        <a:rPr lang="en-US" sz="1800" kern="100" baseline="0" dirty="0">
                          <a:solidFill>
                            <a:srgbClr val="000000"/>
                          </a:solidFill>
                          <a:effectLst/>
                          <a:latin typeface="Times New Roman" panose="02020603050405020304" pitchFamily="18" charset="0"/>
                        </a:rPr>
                        <a:t>2.44</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27511452"/>
                  </a:ext>
                </a:extLst>
              </a:tr>
            </a:tbl>
          </a:graphicData>
        </a:graphic>
      </p:graphicFrame>
      <p:sp>
        <p:nvSpPr>
          <p:cNvPr id="5" name="文本框 4">
            <a:extLst>
              <a:ext uri="{FF2B5EF4-FFF2-40B4-BE49-F238E27FC236}">
                <a16:creationId xmlns="" xmlns:a16="http://schemas.microsoft.com/office/drawing/2014/main" id="{6DF564F2-3540-4148-BEF5-E976EEE3CE62}"/>
              </a:ext>
            </a:extLst>
          </p:cNvPr>
          <p:cNvSpPr txBox="1"/>
          <p:nvPr/>
        </p:nvSpPr>
        <p:spPr>
          <a:xfrm>
            <a:off x="8541891" y="1468648"/>
            <a:ext cx="1415772" cy="461665"/>
          </a:xfrm>
          <a:prstGeom prst="rect">
            <a:avLst/>
          </a:prstGeom>
          <a:noFill/>
        </p:spPr>
        <p:txBody>
          <a:bodyPr wrap="none" rtlCol="0">
            <a:spAutoFit/>
          </a:bodyPr>
          <a:lstStyle/>
          <a:p>
            <a:r>
              <a:rPr lang="zh-CN" altLang="en-US" sz="2400" dirty="0"/>
              <a:t>计算结果</a:t>
            </a:r>
          </a:p>
        </p:txBody>
      </p:sp>
    </p:spTree>
    <p:extLst>
      <p:ext uri="{BB962C8B-B14F-4D97-AF65-F5344CB8AC3E}">
        <p14:creationId xmlns:p14="http://schemas.microsoft.com/office/powerpoint/2010/main" val="479590798"/>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二、使用历史模拟法计算预期亏损</a:t>
            </a: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72977D6E-520C-44B2-98B5-57607421E216}"/>
              </a:ext>
            </a:extLst>
          </p:cNvPr>
          <p:cNvGraphicFramePr>
            <a:graphicFrameLocks noGrp="1"/>
          </p:cNvGraphicFramePr>
          <p:nvPr>
            <p:extLst>
              <p:ext uri="{D42A27DB-BD31-4B8C-83A1-F6EECF244321}">
                <p14:modId xmlns:p14="http://schemas.microsoft.com/office/powerpoint/2010/main" val="629381779"/>
              </p:ext>
            </p:extLst>
          </p:nvPr>
        </p:nvGraphicFramePr>
        <p:xfrm>
          <a:off x="2421211" y="1412776"/>
          <a:ext cx="7225629" cy="5112568"/>
        </p:xfrm>
        <a:graphic>
          <a:graphicData uri="http://schemas.openxmlformats.org/drawingml/2006/table">
            <a:tbl>
              <a:tblPr firstRow="1" firstCol="1" bandRow="1"/>
              <a:tblGrid>
                <a:gridCol w="7225629">
                  <a:extLst>
                    <a:ext uri="{9D8B030D-6E8A-4147-A177-3AD203B41FA5}">
                      <a16:colId xmlns="" xmlns:a16="http://schemas.microsoft.com/office/drawing/2014/main" val="1031490342"/>
                    </a:ext>
                  </a:extLst>
                </a:gridCol>
              </a:tblGrid>
              <a:tr h="5112568">
                <a:tc>
                  <a:txBody>
                    <a:bodyPr/>
                    <a:lstStyle/>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的函数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包含股票收益率数据的矩阵</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alpha: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收益分布的分位数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w: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投资组合中每个资产的投资权重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class res(object):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__</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metaclass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__ = ... #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pass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ES=</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for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计算单个资产的</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值和</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st.norm.ppf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])+st.norm.pdf(</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27767090"/>
                  </a:ext>
                </a:extLst>
              </a:tr>
            </a:tbl>
          </a:graphicData>
        </a:graphic>
      </p:graphicFrame>
    </p:spTree>
    <p:extLst>
      <p:ext uri="{BB962C8B-B14F-4D97-AF65-F5344CB8AC3E}">
        <p14:creationId xmlns:p14="http://schemas.microsoft.com/office/powerpoint/2010/main" val="61621623"/>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11" name="文本框 10">
            <a:extLst>
              <a:ext uri="{FF2B5EF4-FFF2-40B4-BE49-F238E27FC236}">
                <a16:creationId xmlns="" xmlns:a16="http://schemas.microsoft.com/office/drawing/2014/main" id="{1983658E-5FDF-4E4B-BB86-9FC252207262}"/>
              </a:ext>
            </a:extLst>
          </p:cNvPr>
          <p:cNvSpPr txBox="1"/>
          <p:nvPr/>
        </p:nvSpPr>
        <p:spPr>
          <a:xfrm>
            <a:off x="7003430" y="1628800"/>
            <a:ext cx="4922836" cy="1569660"/>
          </a:xfrm>
          <a:prstGeom prst="rect">
            <a:avLst/>
          </a:prstGeom>
          <a:noFill/>
        </p:spPr>
        <p:txBody>
          <a:bodyPr wrap="square">
            <a:spAutoFit/>
          </a:bodyPr>
          <a:lstStyle/>
          <a:p>
            <a:r>
              <a:rPr lang="zh-CN" altLang="en-US" sz="2400" dirty="0">
                <a:latin typeface="Times New Roman" panose="02020603050405020304" pitchFamily="18" charset="0"/>
              </a:rPr>
              <a:t>以中国农业银行股票为例，展示方差</a:t>
            </a:r>
            <a:r>
              <a:rPr lang="en-US" altLang="zh-CN" sz="2400" dirty="0">
                <a:latin typeface="Times New Roman" panose="02020603050405020304" pitchFamily="18" charset="0"/>
              </a:rPr>
              <a:t>-</a:t>
            </a:r>
            <a:r>
              <a:rPr lang="zh-CN" altLang="en-US" sz="2400" dirty="0">
                <a:latin typeface="Times New Roman" panose="02020603050405020304" pitchFamily="18" charset="0"/>
              </a:rPr>
              <a:t>协方差法、历史模拟法和蒙特卡罗模拟法三种方法计算</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的区别</a:t>
            </a: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206497183"/>
              </p:ext>
            </p:extLst>
          </p:nvPr>
        </p:nvGraphicFramePr>
        <p:xfrm>
          <a:off x="332979" y="1358220"/>
          <a:ext cx="6467945" cy="5120640"/>
        </p:xfrm>
        <a:graphic>
          <a:graphicData uri="http://schemas.openxmlformats.org/drawingml/2006/table">
            <a:tbl>
              <a:tblPr firstRow="1" firstCol="1" bandRow="1"/>
              <a:tblGrid>
                <a:gridCol w="6467945">
                  <a:extLst>
                    <a:ext uri="{9D8B030D-6E8A-4147-A177-3AD203B41FA5}">
                      <a16:colId xmlns="" xmlns:a16="http://schemas.microsoft.com/office/drawing/2014/main" val="1487479078"/>
                    </a:ext>
                  </a:extLst>
                </a:gridCol>
              </a:tblGrid>
              <a:tr h="5067364">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代表中国农业银行股票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random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matplotlib.pyplot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stats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导入中国农业银行股票的对数收益率数据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('nyyh.xls')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日期</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data.iloc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ret.tolist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正态分布性检验</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r_kurt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stats.kurtosis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print(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stats.jarque_bera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输出结果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-0.0811531458869407 ]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[ 9.101689837122157 ]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Jarque_beraResult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(statistic= 4198.599795325124</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pvalue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
        <p:nvSpPr>
          <p:cNvPr id="13" name="文本框 12">
            <a:extLst>
              <a:ext uri="{FF2B5EF4-FFF2-40B4-BE49-F238E27FC236}">
                <a16:creationId xmlns="" xmlns:a16="http://schemas.microsoft.com/office/drawing/2014/main" id="{33D84D61-F7DC-4148-AE2B-8A7CE5CBBD31}"/>
              </a:ext>
            </a:extLst>
          </p:cNvPr>
          <p:cNvSpPr txBox="1"/>
          <p:nvPr/>
        </p:nvSpPr>
        <p:spPr>
          <a:xfrm>
            <a:off x="7041653" y="4133219"/>
            <a:ext cx="4884613" cy="830997"/>
          </a:xfrm>
          <a:prstGeom prst="rect">
            <a:avLst/>
          </a:prstGeom>
          <a:noFill/>
        </p:spPr>
        <p:txBody>
          <a:bodyPr wrap="square">
            <a:spAutoFit/>
          </a:bodyPr>
          <a:lstStyle/>
          <a:p>
            <a:r>
              <a:rPr lang="zh-CN" altLang="en-US" sz="2400" b="1" dirty="0">
                <a:solidFill>
                  <a:srgbClr val="FF0000"/>
                </a:solidFill>
                <a:latin typeface="Times New Roman" panose="02020603050405020304" pitchFamily="18" charset="0"/>
              </a:rPr>
              <a:t>左边的检验结果告诉我们农业银行的收益率分布不是一个正态分布</a:t>
            </a:r>
          </a:p>
        </p:txBody>
      </p:sp>
    </p:spTree>
    <p:extLst>
      <p:ext uri="{BB962C8B-B14F-4D97-AF65-F5344CB8AC3E}">
        <p14:creationId xmlns:p14="http://schemas.microsoft.com/office/powerpoint/2010/main" val="55851052"/>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4172296157"/>
              </p:ext>
            </p:extLst>
          </p:nvPr>
        </p:nvGraphicFramePr>
        <p:xfrm>
          <a:off x="189865" y="2132856"/>
          <a:ext cx="4103554" cy="3312368"/>
        </p:xfrm>
        <a:graphic>
          <a:graphicData uri="http://schemas.openxmlformats.org/drawingml/2006/table">
            <a:tbl>
              <a:tblPr firstRow="1" firstCol="1" bandRow="1"/>
              <a:tblGrid>
                <a:gridCol w="4103554">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基于方差</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协方差法计算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=sigma*stats.norm.pdf(alpha)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]=-(mu-sigma*stats.norm.pdf((</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-mu)/sigma,0,1)/alpha)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graphicFrame>
        <p:nvGraphicFramePr>
          <p:cNvPr id="8" name="表格 7">
            <a:extLst>
              <a:ext uri="{FF2B5EF4-FFF2-40B4-BE49-F238E27FC236}">
                <a16:creationId xmlns="" xmlns:a16="http://schemas.microsoft.com/office/drawing/2014/main" id="{549487D2-6F73-4EB0-AC93-5FB280DAC9AC}"/>
              </a:ext>
            </a:extLst>
          </p:cNvPr>
          <p:cNvGraphicFramePr>
            <a:graphicFrameLocks noGrp="1"/>
          </p:cNvGraphicFramePr>
          <p:nvPr>
            <p:extLst>
              <p:ext uri="{D42A27DB-BD31-4B8C-83A1-F6EECF244321}">
                <p14:modId xmlns:p14="http://schemas.microsoft.com/office/powerpoint/2010/main" val="2930813134"/>
              </p:ext>
            </p:extLst>
          </p:nvPr>
        </p:nvGraphicFramePr>
        <p:xfrm>
          <a:off x="4437435" y="2132856"/>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基于历史模拟法计算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np.percentile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j in range(0,len(R)):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R[j]&lt;=-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graphicFrame>
        <p:nvGraphicFramePr>
          <p:cNvPr id="12" name="表格 11">
            <a:extLst>
              <a:ext uri="{FF2B5EF4-FFF2-40B4-BE49-F238E27FC236}">
                <a16:creationId xmlns="" xmlns:a16="http://schemas.microsoft.com/office/drawing/2014/main" id="{282FD2AA-A2CE-407E-922D-4CFCD92A0F9F}"/>
              </a:ext>
            </a:extLst>
          </p:cNvPr>
          <p:cNvGraphicFramePr>
            <a:graphicFrameLocks noGrp="1"/>
          </p:cNvGraphicFramePr>
          <p:nvPr>
            <p:extLst>
              <p:ext uri="{D42A27DB-BD31-4B8C-83A1-F6EECF244321}">
                <p14:modId xmlns:p14="http://schemas.microsoft.com/office/powerpoint/2010/main" val="1778440810"/>
              </p:ext>
            </p:extLst>
          </p:nvPr>
        </p:nvGraphicFramePr>
        <p:xfrm>
          <a:off x="8325867" y="2125762"/>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altLang="zh-CN" sz="1400" kern="100" dirty="0">
                          <a:solidFill>
                            <a:srgbClr val="000000"/>
                          </a:solidFill>
                          <a:effectLst/>
                          <a:latin typeface="Calibri" panose="020F0502020204030204" pitchFamily="34" charset="0"/>
                          <a:ea typeface="+mn-ea"/>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基于蒙特卡洛模拟计算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v=</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_ in range(n):</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random.normalvariate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u,v</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在这里我们假设收益服从标准正态分布</a:t>
                      </a:r>
                    </a:p>
                    <a:p>
                      <a:pPr algn="just"/>
                      <a:r>
                        <a:rPr lang="zh-CN" altLang="en-US" sz="1400" kern="100" dirty="0">
                          <a:solidFill>
                            <a:srgbClr val="000000"/>
                          </a:solidFill>
                          <a:effectLst/>
                          <a:latin typeface="Calibri" panose="020F0502020204030204" pitchFamily="34" charset="0"/>
                          <a:ea typeface="+mn-ea"/>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
        <p:nvSpPr>
          <p:cNvPr id="5" name="文本框 4">
            <a:extLst>
              <a:ext uri="{FF2B5EF4-FFF2-40B4-BE49-F238E27FC236}">
                <a16:creationId xmlns="" xmlns:a16="http://schemas.microsoft.com/office/drawing/2014/main" id="{817F5A72-DF28-4575-A39D-AEE9DCBE72DC}"/>
              </a:ext>
            </a:extLst>
          </p:cNvPr>
          <p:cNvSpPr txBox="1"/>
          <p:nvPr/>
        </p:nvSpPr>
        <p:spPr>
          <a:xfrm>
            <a:off x="1413099" y="1641897"/>
            <a:ext cx="3617093" cy="461665"/>
          </a:xfrm>
          <a:prstGeom prst="rect">
            <a:avLst/>
          </a:prstGeom>
          <a:noFill/>
        </p:spPr>
        <p:txBody>
          <a:bodyPr wrap="square" rtlCol="0">
            <a:spAutoFit/>
          </a:bodyPr>
          <a:lstStyle/>
          <a:p>
            <a:r>
              <a:rPr kumimoji="1" lang="zh-CN" altLang="en-US" sz="2400" dirty="0">
                <a:latin typeface="Times New Roman" panose="02020503050405090304" pitchFamily="18" charset="0"/>
              </a:rPr>
              <a:t>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与</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的函数</a:t>
            </a:r>
          </a:p>
        </p:txBody>
      </p:sp>
    </p:spTree>
    <p:extLst>
      <p:ext uri="{BB962C8B-B14F-4D97-AF65-F5344CB8AC3E}">
        <p14:creationId xmlns:p14="http://schemas.microsoft.com/office/powerpoint/2010/main" val="13043743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48680"/>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311644352"/>
              </p:ext>
            </p:extLst>
          </p:nvPr>
        </p:nvGraphicFramePr>
        <p:xfrm>
          <a:off x="2493219" y="1268760"/>
          <a:ext cx="7272808" cy="5212080"/>
        </p:xfrm>
        <a:graphic>
          <a:graphicData uri="http://schemas.openxmlformats.org/drawingml/2006/table">
            <a:tbl>
              <a:tblPr firstRow="1" firstCol="1" bandRow="1"/>
              <a:tblGrid>
                <a:gridCol w="7272808">
                  <a:extLst>
                    <a:ext uri="{9D8B030D-6E8A-4147-A177-3AD203B41FA5}">
                      <a16:colId xmlns="" xmlns:a16="http://schemas.microsoft.com/office/drawing/2014/main" val="1487479078"/>
                    </a:ext>
                  </a:extLst>
                </a:gridCol>
              </a:tblGrid>
              <a:tr h="505456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与</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计算并制图 以中国农业银行为例</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=30</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alpha=1-0.95</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VaR1,CVaR1=</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VaR2,CVaR2=</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VaR3,CVaR3=</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Tree>
    <p:extLst>
      <p:ext uri="{BB962C8B-B14F-4D97-AF65-F5344CB8AC3E}">
        <p14:creationId xmlns:p14="http://schemas.microsoft.com/office/powerpoint/2010/main" val="34105548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endParaRPr kumimoji="1" lang="en-US" altLang="zh-CN" sz="2400" b="1" dirty="0">
              <a:latin typeface="Times New Roman" panose="02020503050405090304" pitchFamily="18" charset="0"/>
            </a:endParaRPr>
          </a:p>
          <a:p>
            <a:pPr>
              <a:lnSpc>
                <a:spcPct val="150000"/>
              </a:lnSpc>
            </a:pPr>
            <a:r>
              <a:rPr kumimoji="1" lang="zh-CN" altLang="en-US" sz="2400" b="1" dirty="0">
                <a:latin typeface="Times New Roman" panose="02020503050405090304" pitchFamily="18" charset="0"/>
              </a:rPr>
              <a:t>结果</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6" name="图片 5">
            <a:extLst>
              <a:ext uri="{FF2B5EF4-FFF2-40B4-BE49-F238E27FC236}">
                <a16:creationId xmlns="" xmlns:a16="http://schemas.microsoft.com/office/drawing/2014/main" id="{977DC100-A354-4767-8BBF-D0AEF1358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10625" r="9051" b="5900"/>
          <a:stretch/>
        </p:blipFill>
        <p:spPr>
          <a:xfrm>
            <a:off x="76873" y="1825613"/>
            <a:ext cx="8577105" cy="4248472"/>
          </a:xfrm>
          <a:prstGeom prst="rect">
            <a:avLst/>
          </a:prstGeom>
        </p:spPr>
      </p:pic>
      <p:sp>
        <p:nvSpPr>
          <p:cNvPr id="11" name="文本框 10">
            <a:extLst>
              <a:ext uri="{FF2B5EF4-FFF2-40B4-BE49-F238E27FC236}">
                <a16:creationId xmlns="" xmlns:a16="http://schemas.microsoft.com/office/drawing/2014/main" id="{6B218BD3-B4EE-465B-A099-4D645F0E6605}"/>
              </a:ext>
            </a:extLst>
          </p:cNvPr>
          <p:cNvSpPr txBox="1"/>
          <p:nvPr/>
        </p:nvSpPr>
        <p:spPr>
          <a:xfrm>
            <a:off x="8687365" y="4149080"/>
            <a:ext cx="3384376" cy="830997"/>
          </a:xfrm>
          <a:prstGeom prst="rect">
            <a:avLst/>
          </a:prstGeom>
          <a:noFill/>
        </p:spPr>
        <p:txBody>
          <a:bodyPr wrap="square">
            <a:spAutoFit/>
          </a:bodyPr>
          <a:lstStyle/>
          <a:p>
            <a:r>
              <a:rPr lang="zh-CN" altLang="en-US" sz="2400" dirty="0">
                <a:solidFill>
                  <a:srgbClr val="FF0000"/>
                </a:solidFill>
              </a:rPr>
              <a:t>三种方法计算出的数值有较大明显的不同</a:t>
            </a:r>
          </a:p>
        </p:txBody>
      </p:sp>
      <p:sp>
        <p:nvSpPr>
          <p:cNvPr id="13" name="文本框 12">
            <a:extLst>
              <a:ext uri="{FF2B5EF4-FFF2-40B4-BE49-F238E27FC236}">
                <a16:creationId xmlns="" xmlns:a16="http://schemas.microsoft.com/office/drawing/2014/main" id="{089C8F0F-BC99-43F6-A6C9-99CD33283D1C}"/>
              </a:ext>
            </a:extLst>
          </p:cNvPr>
          <p:cNvSpPr txBox="1"/>
          <p:nvPr/>
        </p:nvSpPr>
        <p:spPr>
          <a:xfrm>
            <a:off x="1629123" y="6056100"/>
            <a:ext cx="6092824" cy="461665"/>
          </a:xfrm>
          <a:prstGeom prst="rect">
            <a:avLst/>
          </a:prstGeom>
          <a:noFill/>
        </p:spPr>
        <p:txBody>
          <a:bodyPr wrap="square">
            <a:spAutoFit/>
          </a:bodyPr>
          <a:lstStyle/>
          <a:p>
            <a:r>
              <a:rPr lang="zh-CN" altLang="en-US" sz="2400" dirty="0">
                <a:latin typeface="Times New Roman" panose="02020603050405020304" pitchFamily="18" charset="0"/>
              </a:rPr>
              <a:t>三种不同计算方法下的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和预期亏损</a:t>
            </a:r>
          </a:p>
        </p:txBody>
      </p:sp>
    </p:spTree>
    <p:extLst>
      <p:ext uri="{BB962C8B-B14F-4D97-AF65-F5344CB8AC3E}">
        <p14:creationId xmlns:p14="http://schemas.microsoft.com/office/powerpoint/2010/main" val="1686357338"/>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A5D5CD15-FA5A-4F44-8F6C-D39638482B9E}"/>
              </a:ext>
            </a:extLst>
          </p:cNvPr>
          <p:cNvSpPr txBox="1"/>
          <p:nvPr/>
        </p:nvSpPr>
        <p:spPr>
          <a:xfrm>
            <a:off x="404987" y="1628800"/>
            <a:ext cx="11693450" cy="3416320"/>
          </a:xfrm>
          <a:prstGeom prst="rect">
            <a:avLst/>
          </a:prstGeom>
          <a:noFill/>
        </p:spPr>
        <p:txBody>
          <a:bodyPr wrap="square">
            <a:spAutoFit/>
          </a:bodyPr>
          <a:lstStyle/>
          <a:p>
            <a:r>
              <a:rPr lang="zh-CN" altLang="en-US" sz="2400" dirty="0">
                <a:latin typeface="Times New Roman" panose="02020603050405020304" pitchFamily="18" charset="0"/>
              </a:rPr>
              <a:t>由于金融市场风险成因的复杂性，不同资产收益率之间存在</a:t>
            </a:r>
            <a:r>
              <a:rPr lang="zh-CN" altLang="en-US" sz="2400" b="1" dirty="0">
                <a:solidFill>
                  <a:srgbClr val="FF0000"/>
                </a:solidFill>
                <a:latin typeface="Times New Roman" panose="02020603050405020304" pitchFamily="18" charset="0"/>
              </a:rPr>
              <a:t>非线性的相关关系</a:t>
            </a:r>
            <a:r>
              <a:rPr lang="zh-CN" altLang="en-US" sz="2400" dirty="0">
                <a:latin typeface="Times New Roman" panose="02020603050405020304" pitchFamily="18" charset="0"/>
              </a:rPr>
              <a:t>。而传统的相关系数却只能描述随机变量之间的线性相关关系，因此本节运用</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函数来描述不同股票间的相关性。</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b="1" dirty="0" err="1">
                <a:solidFill>
                  <a:srgbClr val="FF0000"/>
                </a:solidFill>
                <a:latin typeface="Times New Roman" panose="02020603050405020304" pitchFamily="18" charset="0"/>
              </a:rPr>
              <a:t>Coupla</a:t>
            </a:r>
            <a:r>
              <a:rPr lang="zh-CN" altLang="en-US" sz="2400" b="1" dirty="0">
                <a:solidFill>
                  <a:srgbClr val="FF0000"/>
                </a:solidFill>
                <a:latin typeface="Times New Roman" panose="02020603050405020304" pitchFamily="18" charset="0"/>
              </a:rPr>
              <a:t>函数：将多元变量的联合分布函数分解为</a:t>
            </a:r>
            <a:r>
              <a:rPr lang="en-US" altLang="zh-CN" sz="2400" b="1" dirty="0">
                <a:solidFill>
                  <a:srgbClr val="FF0000"/>
                </a:solidFill>
                <a:latin typeface="Times New Roman" panose="02020603050405020304" pitchFamily="18" charset="0"/>
              </a:rPr>
              <a:t>N</a:t>
            </a:r>
            <a:r>
              <a:rPr lang="zh-CN" altLang="en-US" sz="2400" b="1" dirty="0">
                <a:solidFill>
                  <a:srgbClr val="FF0000"/>
                </a:solidFill>
                <a:latin typeface="Times New Roman" panose="02020603050405020304" pitchFamily="18" charset="0"/>
              </a:rPr>
              <a:t>个边缘分布函数和一个刻画各变量相依结构的分布函数，能有效、可靠地刻画投资组合中复杂的相依关系。</a:t>
            </a:r>
            <a:endParaRPr lang="en-US" altLang="zh-CN" sz="2400" b="1" dirty="0">
              <a:solidFill>
                <a:srgbClr val="FF0000"/>
              </a:solidFill>
              <a:latin typeface="Times New Roman" panose="02020603050405020304" pitchFamily="18" charset="0"/>
            </a:endParaRPr>
          </a:p>
          <a:p>
            <a:endParaRPr lang="en-US" altLang="zh-CN" sz="2400" b="1" dirty="0">
              <a:solidFill>
                <a:srgbClr val="FF0000"/>
              </a:solidFill>
              <a:latin typeface="Times New Roman" panose="02020603050405020304" pitchFamily="18" charset="0"/>
            </a:endParaRPr>
          </a:p>
          <a:p>
            <a:r>
              <a:rPr lang="zh-CN" altLang="en-US" sz="2400" dirty="0">
                <a:latin typeface="Times New Roman" panose="02020603050405020304" pitchFamily="18" charset="0"/>
              </a:rPr>
              <a:t>本节采用蒙特卡洛模拟，结合</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连接函数模型和</a:t>
            </a:r>
            <a:r>
              <a:rPr lang="en-US" altLang="zh-CN" sz="2400" dirty="0">
                <a:latin typeface="Times New Roman" panose="02020603050405020304" pitchFamily="18" charset="0"/>
              </a:rPr>
              <a:t>GARCH(1</a:t>
            </a:r>
            <a:r>
              <a:rPr lang="zh-CN" altLang="en-US" sz="2400" dirty="0">
                <a:latin typeface="Times New Roman" panose="02020603050405020304" pitchFamily="18" charset="0"/>
              </a:rPr>
              <a:t>，</a:t>
            </a:r>
            <a:r>
              <a:rPr lang="en-US" altLang="zh-CN" sz="2400" dirty="0">
                <a:latin typeface="Times New Roman" panose="02020603050405020304" pitchFamily="18" charset="0"/>
              </a:rPr>
              <a:t>1</a:t>
            </a:r>
            <a:r>
              <a:rPr lang="zh-CN" altLang="en-US" sz="2400" dirty="0">
                <a:latin typeface="Times New Roman" panose="02020603050405020304" pitchFamily="18" charset="0"/>
              </a:rPr>
              <a:t>）</a:t>
            </a:r>
            <a:r>
              <a:rPr lang="en-US" altLang="zh-CN" sz="2400" dirty="0">
                <a:latin typeface="Times New Roman" panose="02020603050405020304" pitchFamily="18" charset="0"/>
              </a:rPr>
              <a:t>-t</a:t>
            </a:r>
            <a:r>
              <a:rPr lang="zh-CN" altLang="en-US" sz="2400" dirty="0">
                <a:latin typeface="Times New Roman" panose="02020603050405020304" pitchFamily="18" charset="0"/>
              </a:rPr>
              <a:t>模型对</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a:t>
            </a:r>
            <a:r>
              <a:rPr lang="en-US" altLang="zh-CN" sz="2400" dirty="0" err="1">
                <a:latin typeface="Times New Roman" panose="02020603050405020304" pitchFamily="18" charset="0"/>
              </a:rPr>
              <a:t>CVaR</a:t>
            </a:r>
            <a:r>
              <a:rPr lang="zh-CN" altLang="en-US" sz="2400" dirty="0">
                <a:latin typeface="Times New Roman" panose="02020603050405020304" pitchFamily="18" charset="0"/>
              </a:rPr>
              <a:t>）风险值进行估计</a:t>
            </a:r>
          </a:p>
        </p:txBody>
      </p:sp>
    </p:spTree>
    <p:extLst>
      <p:ext uri="{BB962C8B-B14F-4D97-AF65-F5344CB8AC3E}">
        <p14:creationId xmlns:p14="http://schemas.microsoft.com/office/powerpoint/2010/main" val="152164363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grpSp>
        <p:nvGrpSpPr>
          <p:cNvPr id="35" name="组合 34">
            <a:extLst>
              <a:ext uri="{FF2B5EF4-FFF2-40B4-BE49-F238E27FC236}">
                <a16:creationId xmlns="" xmlns:a16="http://schemas.microsoft.com/office/drawing/2014/main" id="{3D80AB70-7C70-4A42-9858-7675A418ED7C}"/>
              </a:ext>
            </a:extLst>
          </p:cNvPr>
          <p:cNvGrpSpPr/>
          <p:nvPr/>
        </p:nvGrpSpPr>
        <p:grpSpPr>
          <a:xfrm>
            <a:off x="663079" y="1268760"/>
            <a:ext cx="10390339" cy="5122205"/>
            <a:chOff x="671832" y="907348"/>
            <a:chExt cx="11351369" cy="5475948"/>
          </a:xfrm>
        </p:grpSpPr>
        <p:grpSp>
          <p:nvGrpSpPr>
            <p:cNvPr id="31" name="组合 30">
              <a:extLst>
                <a:ext uri="{FF2B5EF4-FFF2-40B4-BE49-F238E27FC236}">
                  <a16:creationId xmlns="" xmlns:a16="http://schemas.microsoft.com/office/drawing/2014/main" id="{6B14D0F2-1346-450C-932E-29FBDF2A463B}"/>
                </a:ext>
              </a:extLst>
            </p:cNvPr>
            <p:cNvGrpSpPr/>
            <p:nvPr/>
          </p:nvGrpSpPr>
          <p:grpSpPr>
            <a:xfrm>
              <a:off x="671832" y="1571039"/>
              <a:ext cx="8788356" cy="4812257"/>
              <a:chOff x="765027" y="1556792"/>
              <a:chExt cx="8788356" cy="4812257"/>
            </a:xfrm>
          </p:grpSpPr>
          <p:sp>
            <p:nvSpPr>
              <p:cNvPr id="5" name="矩形: 圆角 4">
                <a:extLst>
                  <a:ext uri="{FF2B5EF4-FFF2-40B4-BE49-F238E27FC236}">
                    <a16:creationId xmlns="" xmlns:a16="http://schemas.microsoft.com/office/drawing/2014/main" id="{29DEE79D-6F38-4286-8230-EB82B6C17802}"/>
                  </a:ext>
                </a:extLst>
              </p:cNvPr>
              <p:cNvSpPr/>
              <p:nvPr/>
            </p:nvSpPr>
            <p:spPr>
              <a:xfrm>
                <a:off x="765027" y="2924944"/>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err="1">
                    <a:solidFill>
                      <a:schemeClr val="tx1"/>
                    </a:solidFill>
                  </a:rPr>
                  <a:t>VaR</a:t>
                </a:r>
                <a:r>
                  <a:rPr lang="zh-CN" altLang="en-US" sz="2400" dirty="0">
                    <a:solidFill>
                      <a:schemeClr val="tx1"/>
                    </a:solidFill>
                  </a:rPr>
                  <a:t>的计算方法</a:t>
                </a:r>
              </a:p>
            </p:txBody>
          </p:sp>
          <p:sp>
            <p:nvSpPr>
              <p:cNvPr id="13" name="左大括号 12">
                <a:extLst>
                  <a:ext uri="{FF2B5EF4-FFF2-40B4-BE49-F238E27FC236}">
                    <a16:creationId xmlns="" xmlns:a16="http://schemas.microsoft.com/office/drawing/2014/main" id="{BC8527B4-A751-4D9B-8FB4-D7EB39C88924}"/>
                  </a:ext>
                </a:extLst>
              </p:cNvPr>
              <p:cNvSpPr/>
              <p:nvPr/>
            </p:nvSpPr>
            <p:spPr>
              <a:xfrm>
                <a:off x="3223381" y="2150858"/>
                <a:ext cx="711688" cy="2556284"/>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 name="矩形: 圆角 21">
                <a:extLst>
                  <a:ext uri="{FF2B5EF4-FFF2-40B4-BE49-F238E27FC236}">
                    <a16:creationId xmlns="" xmlns:a16="http://schemas.microsoft.com/office/drawing/2014/main" id="{D300F787-A402-47C6-B460-56F7BDA31117}"/>
                  </a:ext>
                </a:extLst>
              </p:cNvPr>
              <p:cNvSpPr/>
              <p:nvPr/>
            </p:nvSpPr>
            <p:spPr>
              <a:xfrm>
                <a:off x="3945151" y="164680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局部估值法</a:t>
                </a:r>
                <a:endParaRPr lang="zh-CN" altLang="en-US" sz="2400" dirty="0">
                  <a:solidFill>
                    <a:schemeClr val="tx1"/>
                  </a:solidFill>
                </a:endParaRPr>
              </a:p>
            </p:txBody>
          </p:sp>
          <p:sp>
            <p:nvSpPr>
              <p:cNvPr id="24" name="矩形: 圆角 23">
                <a:extLst>
                  <a:ext uri="{FF2B5EF4-FFF2-40B4-BE49-F238E27FC236}">
                    <a16:creationId xmlns="" xmlns:a16="http://schemas.microsoft.com/office/drawing/2014/main" id="{F8FA3C3E-A604-4869-9689-F8F401330741}"/>
                  </a:ext>
                </a:extLst>
              </p:cNvPr>
              <p:cNvSpPr/>
              <p:nvPr/>
            </p:nvSpPr>
            <p:spPr>
              <a:xfrm>
                <a:off x="3935069" y="420308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完全估值法</a:t>
                </a:r>
                <a:endParaRPr lang="zh-CN" altLang="en-US" sz="2400" dirty="0">
                  <a:solidFill>
                    <a:schemeClr val="tx1"/>
                  </a:solidFill>
                </a:endParaRPr>
              </a:p>
            </p:txBody>
          </p:sp>
          <p:sp>
            <p:nvSpPr>
              <p:cNvPr id="25" name="左大括号 24">
                <a:extLst>
                  <a:ext uri="{FF2B5EF4-FFF2-40B4-BE49-F238E27FC236}">
                    <a16:creationId xmlns="" xmlns:a16="http://schemas.microsoft.com/office/drawing/2014/main" id="{49D7CF3A-83D4-464D-8D0E-C31A706C70D5}"/>
                  </a:ext>
                </a:extLst>
              </p:cNvPr>
              <p:cNvSpPr/>
              <p:nvPr/>
            </p:nvSpPr>
            <p:spPr>
              <a:xfrm>
                <a:off x="6393423" y="3585292"/>
                <a:ext cx="701606" cy="2279701"/>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6" name="矩形: 圆角 25">
                <a:extLst>
                  <a:ext uri="{FF2B5EF4-FFF2-40B4-BE49-F238E27FC236}">
                    <a16:creationId xmlns="" xmlns:a16="http://schemas.microsoft.com/office/drawing/2014/main" id="{4FDF2061-1CD7-47A3-B3DD-8D0574CA635A}"/>
                  </a:ext>
                </a:extLst>
              </p:cNvPr>
              <p:cNvSpPr/>
              <p:nvPr/>
            </p:nvSpPr>
            <p:spPr>
              <a:xfrm>
                <a:off x="7105111" y="308123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历史模拟法</a:t>
                </a:r>
                <a:endParaRPr lang="zh-CN" altLang="en-US" sz="2400" dirty="0">
                  <a:solidFill>
                    <a:schemeClr val="tx1"/>
                  </a:solidFill>
                </a:endParaRPr>
              </a:p>
            </p:txBody>
          </p:sp>
          <p:sp>
            <p:nvSpPr>
              <p:cNvPr id="27" name="矩形: 圆角 26">
                <a:extLst>
                  <a:ext uri="{FF2B5EF4-FFF2-40B4-BE49-F238E27FC236}">
                    <a16:creationId xmlns="" xmlns:a16="http://schemas.microsoft.com/office/drawing/2014/main" id="{521A2BD6-2BFB-4C94-AD61-C8046416FE16}"/>
                  </a:ext>
                </a:extLst>
              </p:cNvPr>
              <p:cNvSpPr/>
              <p:nvPr/>
            </p:nvSpPr>
            <p:spPr>
              <a:xfrm>
                <a:off x="7105111" y="5360937"/>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蒙特卡洛模拟法</a:t>
                </a:r>
                <a:endParaRPr lang="zh-CN" altLang="en-US" sz="2400" dirty="0">
                  <a:solidFill>
                    <a:schemeClr val="tx1"/>
                  </a:solidFill>
                </a:endParaRPr>
              </a:p>
            </p:txBody>
          </p:sp>
          <p:cxnSp>
            <p:nvCxnSpPr>
              <p:cNvPr id="29" name="直接箭头连接符 28">
                <a:extLst>
                  <a:ext uri="{FF2B5EF4-FFF2-40B4-BE49-F238E27FC236}">
                    <a16:creationId xmlns="" xmlns:a16="http://schemas.microsoft.com/office/drawing/2014/main" id="{069A2076-C670-48C6-AC88-B71B20EBECAF}"/>
                  </a:ext>
                </a:extLst>
              </p:cNvPr>
              <p:cNvCxnSpPr>
                <a:stCxn id="22" idx="3"/>
              </p:cNvCxnSpPr>
              <p:nvPr/>
            </p:nvCxnSpPr>
            <p:spPr>
              <a:xfrm>
                <a:off x="6393423" y="2150858"/>
                <a:ext cx="701606" cy="0"/>
              </a:xfrm>
              <a:prstGeom prst="straightConnector1">
                <a:avLst/>
              </a:prstGeom>
              <a:ln>
                <a:tailEnd type="triangle"/>
              </a:ln>
            </p:spPr>
            <p:style>
              <a:lnRef idx="1">
                <a:schemeClr val="accent3"/>
              </a:lnRef>
              <a:fillRef idx="2">
                <a:schemeClr val="accent3"/>
              </a:fillRef>
              <a:effectRef idx="1">
                <a:schemeClr val="accent3"/>
              </a:effectRef>
              <a:fontRef idx="minor">
                <a:schemeClr val="dk1"/>
              </a:fontRef>
            </p:style>
          </p:cxnSp>
          <p:sp>
            <p:nvSpPr>
              <p:cNvPr id="30" name="矩形: 圆角 29">
                <a:extLst>
                  <a:ext uri="{FF2B5EF4-FFF2-40B4-BE49-F238E27FC236}">
                    <a16:creationId xmlns="" xmlns:a16="http://schemas.microsoft.com/office/drawing/2014/main" id="{71D624A8-A500-44D2-91CE-BA3C493B1F21}"/>
                  </a:ext>
                </a:extLst>
              </p:cNvPr>
              <p:cNvSpPr/>
              <p:nvPr/>
            </p:nvSpPr>
            <p:spPr>
              <a:xfrm>
                <a:off x="7095029" y="155679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方差</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协方差法</a:t>
                </a:r>
                <a:endParaRPr lang="zh-CN" altLang="en-US" sz="2400" dirty="0">
                  <a:solidFill>
                    <a:schemeClr val="tx1"/>
                  </a:solidFill>
                </a:endParaRPr>
              </a:p>
            </p:txBody>
          </p:sp>
        </p:grpSp>
        <p:sp>
          <p:nvSpPr>
            <p:cNvPr id="32" name="左大括号 31">
              <a:extLst>
                <a:ext uri="{FF2B5EF4-FFF2-40B4-BE49-F238E27FC236}">
                  <a16:creationId xmlns="" xmlns:a16="http://schemas.microsoft.com/office/drawing/2014/main" id="{7B39F26C-AC3E-43B5-A589-4C7A72F69187}"/>
                </a:ext>
              </a:extLst>
            </p:cNvPr>
            <p:cNvSpPr/>
            <p:nvPr/>
          </p:nvSpPr>
          <p:spPr>
            <a:xfrm>
              <a:off x="9460188" y="1253141"/>
              <a:ext cx="561168" cy="1643907"/>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3" name="矩形: 圆角 32">
              <a:extLst>
                <a:ext uri="{FF2B5EF4-FFF2-40B4-BE49-F238E27FC236}">
                  <a16:creationId xmlns="" xmlns:a16="http://schemas.microsoft.com/office/drawing/2014/main" id="{33C3D8FF-A7F1-46E1-BC0C-81283BB8D08F}"/>
                </a:ext>
              </a:extLst>
            </p:cNvPr>
            <p:cNvSpPr/>
            <p:nvPr/>
          </p:nvSpPr>
          <p:spPr>
            <a:xfrm>
              <a:off x="10031438" y="907348"/>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线性</a:t>
              </a:r>
              <a:endParaRPr lang="zh-CN" altLang="en-US" sz="2400" dirty="0">
                <a:solidFill>
                  <a:schemeClr val="tx1"/>
                </a:solidFill>
              </a:endParaRPr>
            </a:p>
          </p:txBody>
        </p:sp>
        <p:sp>
          <p:nvSpPr>
            <p:cNvPr id="34" name="矩形: 圆角 33">
              <a:extLst>
                <a:ext uri="{FF2B5EF4-FFF2-40B4-BE49-F238E27FC236}">
                  <a16:creationId xmlns="" xmlns:a16="http://schemas.microsoft.com/office/drawing/2014/main" id="{7E33A017-B4DB-4FF3-B8C6-AF60FCF228E1}"/>
                </a:ext>
              </a:extLst>
            </p:cNvPr>
            <p:cNvSpPr/>
            <p:nvPr/>
          </p:nvSpPr>
          <p:spPr>
            <a:xfrm>
              <a:off x="10021356" y="2615106"/>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sz="2400" dirty="0">
                <a:solidFill>
                  <a:schemeClr val="tx1"/>
                </a:solidFill>
              </a:endParaRPr>
            </a:p>
          </p:txBody>
        </p:sp>
      </p:gr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A5D5CD15-FA5A-4F44-8F6C-D39638482B9E}"/>
              </a:ext>
            </a:extLst>
          </p:cNvPr>
          <p:cNvSpPr txBox="1"/>
          <p:nvPr/>
        </p:nvSpPr>
        <p:spPr>
          <a:xfrm>
            <a:off x="516733" y="1425639"/>
            <a:ext cx="11693450" cy="461665"/>
          </a:xfrm>
          <a:prstGeom prst="rect">
            <a:avLst/>
          </a:prstGeom>
          <a:noFill/>
        </p:spPr>
        <p:txBody>
          <a:bodyPr wrap="square">
            <a:spAutoFit/>
          </a:bodyPr>
          <a:lstStyle/>
          <a:p>
            <a:r>
              <a:rPr lang="zh-CN" altLang="en-US" sz="2400" b="1" dirty="0">
                <a:latin typeface="Times New Roman" panose="02020603050405020304" pitchFamily="18" charset="0"/>
              </a:rPr>
              <a:t>步骤</a:t>
            </a:r>
          </a:p>
        </p:txBody>
      </p:sp>
      <p:grpSp>
        <p:nvGrpSpPr>
          <p:cNvPr id="6" name="组合 5">
            <a:extLst>
              <a:ext uri="{FF2B5EF4-FFF2-40B4-BE49-F238E27FC236}">
                <a16:creationId xmlns="" xmlns:a16="http://schemas.microsoft.com/office/drawing/2014/main" id="{E7637D00-A981-44E7-85C6-78EAEF8CB84D}"/>
              </a:ext>
            </a:extLst>
          </p:cNvPr>
          <p:cNvGrpSpPr/>
          <p:nvPr/>
        </p:nvGrpSpPr>
        <p:grpSpPr>
          <a:xfrm>
            <a:off x="1557115" y="1887304"/>
            <a:ext cx="3048669" cy="4176466"/>
            <a:chOff x="2324870" y="1628800"/>
            <a:chExt cx="3048669" cy="4176466"/>
          </a:xfrm>
        </p:grpSpPr>
        <p:sp>
          <p:nvSpPr>
            <p:cNvPr id="4" name="矩形: 圆角 3">
              <a:extLst>
                <a:ext uri="{FF2B5EF4-FFF2-40B4-BE49-F238E27FC236}">
                  <a16:creationId xmlns="" xmlns:a16="http://schemas.microsoft.com/office/drawing/2014/main" id="{1FEF53F3-265E-43B4-9286-926C5F8A550B}"/>
                </a:ext>
              </a:extLst>
            </p:cNvPr>
            <p:cNvSpPr/>
            <p:nvPr/>
          </p:nvSpPr>
          <p:spPr>
            <a:xfrm>
              <a:off x="2349203" y="1628800"/>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运用拟合的</a:t>
              </a:r>
              <a:r>
                <a:rPr lang="en-US" altLang="zh-CN" sz="1800" dirty="0">
                  <a:solidFill>
                    <a:srgbClr val="000000"/>
                  </a:solidFill>
                  <a:effectLst/>
                  <a:latin typeface="Times New Roman" panose="02020603050405020304" pitchFamily="18" charset="0"/>
                  <a:ea typeface="宋体" panose="02010600030101010101" pitchFamily="2" charset="-122"/>
                </a:rPr>
                <a:t>t-Copula</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参数生成符合分布的随机数</a:t>
              </a:r>
              <a:endParaRPr lang="zh-CN" altLang="en-US" dirty="0"/>
            </a:p>
          </p:txBody>
        </p:sp>
        <p:sp>
          <p:nvSpPr>
            <p:cNvPr id="5" name="箭头: 下 4">
              <a:extLst>
                <a:ext uri="{FF2B5EF4-FFF2-40B4-BE49-F238E27FC236}">
                  <a16:creationId xmlns="" xmlns:a16="http://schemas.microsoft.com/office/drawing/2014/main" id="{D45BB7BF-1BF5-4A74-88F1-6203520E569E}"/>
                </a:ext>
              </a:extLst>
            </p:cNvPr>
            <p:cNvSpPr/>
            <p:nvPr/>
          </p:nvSpPr>
          <p:spPr>
            <a:xfrm>
              <a:off x="3765030" y="2636912"/>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F3BB0349-2EE6-436D-A812-8AC89FBF5B78}"/>
                </a:ext>
              </a:extLst>
            </p:cNvPr>
            <p:cNvSpPr/>
            <p:nvPr/>
          </p:nvSpPr>
          <p:spPr>
            <a:xfrm>
              <a:off x="2324870" y="3212977"/>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通过随机数得到各样本收益率的模拟序列</a:t>
              </a:r>
              <a:endParaRPr lang="zh-CN" altLang="en-US" dirty="0"/>
            </a:p>
          </p:txBody>
        </p:sp>
        <p:sp>
          <p:nvSpPr>
            <p:cNvPr id="10" name="箭头: 下 9">
              <a:extLst>
                <a:ext uri="{FF2B5EF4-FFF2-40B4-BE49-F238E27FC236}">
                  <a16:creationId xmlns="" xmlns:a16="http://schemas.microsoft.com/office/drawing/2014/main" id="{AA5C3E11-166D-46B6-ADA6-8EC617AB1A9D}"/>
                </a:ext>
              </a:extLst>
            </p:cNvPr>
            <p:cNvSpPr/>
            <p:nvPr/>
          </p:nvSpPr>
          <p:spPr>
            <a:xfrm>
              <a:off x="3765030" y="4222945"/>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CE92BDBB-483A-4D67-BC3D-0DDFF5D39968}"/>
                </a:ext>
              </a:extLst>
            </p:cNvPr>
            <p:cNvSpPr/>
            <p:nvPr/>
          </p:nvSpPr>
          <p:spPr>
            <a:xfrm>
              <a:off x="2349203" y="4797154"/>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根据模拟序列计算</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的估值</a:t>
              </a:r>
              <a:endParaRPr lang="zh-CN" altLang="en-US" dirty="0"/>
            </a:p>
          </p:txBody>
        </p:sp>
      </p:grpSp>
      <p:sp>
        <p:nvSpPr>
          <p:cNvPr id="12" name="文本框 11">
            <a:extLst>
              <a:ext uri="{FF2B5EF4-FFF2-40B4-BE49-F238E27FC236}">
                <a16:creationId xmlns="" xmlns:a16="http://schemas.microsoft.com/office/drawing/2014/main" id="{9E86EF33-1A96-4712-808D-FF934E99659B}"/>
              </a:ext>
            </a:extLst>
          </p:cNvPr>
          <p:cNvSpPr txBox="1"/>
          <p:nvPr/>
        </p:nvSpPr>
        <p:spPr>
          <a:xfrm>
            <a:off x="5157515" y="2048644"/>
            <a:ext cx="6264696" cy="1200329"/>
          </a:xfrm>
          <a:prstGeom prst="rect">
            <a:avLst/>
          </a:prstGeom>
          <a:noFill/>
        </p:spPr>
        <p:txBody>
          <a:bodyPr wrap="square">
            <a:spAutoFit/>
          </a:bodyPr>
          <a:lstStyle/>
          <a:p>
            <a:r>
              <a:rPr lang="zh-CN" altLang="en-US" sz="2400" dirty="0">
                <a:latin typeface="Times New Roman" panose="02020603050405020304" pitchFamily="18" charset="0"/>
              </a:rPr>
              <a:t>本节以</a:t>
            </a:r>
            <a:r>
              <a:rPr lang="en-US" altLang="zh-CN" sz="2400" dirty="0">
                <a:latin typeface="Times New Roman" panose="02020603050405020304" pitchFamily="18" charset="0"/>
              </a:rPr>
              <a:t>S1 (TCL</a:t>
            </a:r>
            <a:r>
              <a:rPr lang="zh-CN" altLang="en-US" sz="2400" dirty="0">
                <a:latin typeface="Times New Roman" panose="02020603050405020304" pitchFamily="18" charset="0"/>
              </a:rPr>
              <a:t>科技，</a:t>
            </a:r>
            <a:r>
              <a:rPr lang="en-US" altLang="zh-CN" sz="2400" dirty="0">
                <a:latin typeface="Times New Roman" panose="02020603050405020304" pitchFamily="18" charset="0"/>
              </a:rPr>
              <a:t>000100)</a:t>
            </a:r>
            <a:r>
              <a:rPr lang="zh-CN" altLang="en-US" sz="2400" dirty="0">
                <a:latin typeface="Times New Roman" panose="02020603050405020304" pitchFamily="18" charset="0"/>
              </a:rPr>
              <a:t>，</a:t>
            </a:r>
            <a:r>
              <a:rPr lang="en-US" altLang="zh-CN" sz="2400" dirty="0">
                <a:latin typeface="Times New Roman" panose="02020603050405020304" pitchFamily="18" charset="0"/>
              </a:rPr>
              <a:t>S2</a:t>
            </a:r>
            <a:r>
              <a:rPr lang="zh-CN" altLang="en-US" sz="2400" dirty="0">
                <a:latin typeface="Times New Roman" panose="02020603050405020304" pitchFamily="18" charset="0"/>
              </a:rPr>
              <a:t>（上汽集团，</a:t>
            </a:r>
            <a:r>
              <a:rPr lang="en-US" altLang="zh-CN" sz="2400" dirty="0">
                <a:latin typeface="Times New Roman" panose="02020603050405020304" pitchFamily="18" charset="0"/>
              </a:rPr>
              <a:t>600104</a:t>
            </a:r>
            <a:r>
              <a:rPr lang="zh-CN" altLang="en-US" sz="2400" dirty="0">
                <a:latin typeface="Times New Roman" panose="02020603050405020304" pitchFamily="18" charset="0"/>
              </a:rPr>
              <a:t>）为例，计算这两支股票基于</a:t>
            </a:r>
            <a:r>
              <a:rPr kumimoji="1" lang="en-US" altLang="zh-CN" sz="2400" dirty="0">
                <a:latin typeface="Times New Roman" panose="02020503050405090304" pitchFamily="18" charset="0"/>
              </a:rPr>
              <a:t>Copula-GARCH</a:t>
            </a:r>
            <a:r>
              <a:rPr kumimoji="1" lang="zh-CN" altLang="en-US" sz="2400" dirty="0">
                <a:latin typeface="Times New Roman" panose="02020503050405090304" pitchFamily="18" charset="0"/>
              </a:rPr>
              <a:t>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值</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8524287"/>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5" name="表格 14">
            <a:extLst>
              <a:ext uri="{FF2B5EF4-FFF2-40B4-BE49-F238E27FC236}">
                <a16:creationId xmlns="" xmlns:a16="http://schemas.microsoft.com/office/drawing/2014/main" id="{B3257239-B120-4BE7-8FC6-2C7EBB707DBD}"/>
              </a:ext>
            </a:extLst>
          </p:cNvPr>
          <p:cNvGraphicFramePr>
            <a:graphicFrameLocks noGrp="1"/>
          </p:cNvGraphicFramePr>
          <p:nvPr>
            <p:extLst>
              <p:ext uri="{D42A27DB-BD31-4B8C-83A1-F6EECF244321}">
                <p14:modId xmlns:p14="http://schemas.microsoft.com/office/powerpoint/2010/main" val="2800310509"/>
              </p:ext>
            </p:extLst>
          </p:nvPr>
        </p:nvGraphicFramePr>
        <p:xfrm>
          <a:off x="2781251" y="1340768"/>
          <a:ext cx="6408712" cy="5151120"/>
        </p:xfrm>
        <a:graphic>
          <a:graphicData uri="http://schemas.openxmlformats.org/drawingml/2006/table">
            <a:tbl>
              <a:tblPr firstRow="1" firstCol="1" bandRow="1"/>
              <a:tblGrid>
                <a:gridCol w="6408712">
                  <a:extLst>
                    <a:ext uri="{9D8B030D-6E8A-4147-A177-3AD203B41FA5}">
                      <a16:colId xmlns="" xmlns:a16="http://schemas.microsoft.com/office/drawing/2014/main" val="3274553465"/>
                    </a:ext>
                  </a:extLst>
                </a:gridCol>
              </a:tblGrid>
              <a:tr h="4875534">
                <a:tc>
                  <a:txBody>
                    <a:bodyPr/>
                    <a:lstStyle/>
                    <a:p>
                      <a:pPr indent="0" algn="l"/>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基于蒙特卡洛模拟算法计算单个资产的</a:t>
                      </a:r>
                      <a:r>
                        <a:rPr lang="en-US" sz="13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a:t>
                      </a:r>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en-US" sz="13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indent="0" algn="l"/>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alpha=1-0.95</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k in range(0,m):</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range(0,n-wl):</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RRR=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i:i+wl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np.quantile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RRR,alpha</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j in range(0,len(RRR)):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if -RRR[j]&gt;VaR0[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np.append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(Cr,-RRR[j])</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i,k</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np.mean</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[0:n-wl],VaR0.T[0],'r')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[0:n-wl],CVaR0.T[0],'b')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("S1(TCL</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科技，</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000100)")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[0:n-wl],VaR0.T[1],'r')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[0:n-wl],CVaR0.T[1],'b')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("S2(</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上汽集团，</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600104</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991601284"/>
                  </a:ext>
                </a:extLst>
              </a:tr>
            </a:tbl>
          </a:graphicData>
        </a:graphic>
      </p:graphicFrame>
    </p:spTree>
    <p:extLst>
      <p:ext uri="{BB962C8B-B14F-4D97-AF65-F5344CB8AC3E}">
        <p14:creationId xmlns:p14="http://schemas.microsoft.com/office/powerpoint/2010/main" val="358479497"/>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4" name="图片 3">
            <a:extLst>
              <a:ext uri="{FF2B5EF4-FFF2-40B4-BE49-F238E27FC236}">
                <a16:creationId xmlns="" xmlns:a16="http://schemas.microsoft.com/office/drawing/2014/main" id="{C0F2CE09-E813-4717-843C-97B237EB5605}"/>
              </a:ext>
            </a:extLst>
          </p:cNvPr>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95" y="1841303"/>
            <a:ext cx="5575105" cy="4276309"/>
          </a:xfrm>
          <a:prstGeom prst="rect">
            <a:avLst/>
          </a:prstGeom>
        </p:spPr>
      </p:pic>
      <p:pic>
        <p:nvPicPr>
          <p:cNvPr id="6" name="图片 5">
            <a:extLst>
              <a:ext uri="{FF2B5EF4-FFF2-40B4-BE49-F238E27FC236}">
                <a16:creationId xmlns="" xmlns:a16="http://schemas.microsoft.com/office/drawing/2014/main" id="{65B9CCF6-BCC1-4377-AD48-7A95DF31A78D}"/>
              </a:ext>
            </a:extLst>
          </p:cNvPr>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00305" y="1966700"/>
            <a:ext cx="5537438" cy="4150912"/>
          </a:xfrm>
          <a:prstGeom prst="rect">
            <a:avLst/>
          </a:prstGeom>
        </p:spPr>
      </p:pic>
    </p:spTree>
    <p:extLst>
      <p:ext uri="{BB962C8B-B14F-4D97-AF65-F5344CB8AC3E}">
        <p14:creationId xmlns:p14="http://schemas.microsoft.com/office/powerpoint/2010/main" val="2052861268"/>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963" y="908720"/>
            <a:ext cx="11737304" cy="5078313"/>
          </a:xfrm>
          <a:prstGeom prst="rect">
            <a:avLst/>
          </a:prstGeom>
        </p:spPr>
        <p:txBody>
          <a:bodyPr wrap="square">
            <a:spAutoFit/>
          </a:bodyPr>
          <a:lstStyle/>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a:t>
            </a:r>
            <a:r>
              <a:rPr kumimoji="1" lang="zh-CN" altLang="en-US" sz="2400" dirty="0">
                <a:latin typeface="Times New Roman" panose="02020503050405090304" pitchFamily="18" charset="0"/>
              </a:rPr>
              <a:t>险值</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测算提供的一个信息是，投资者在</a:t>
            </a:r>
            <a:r>
              <a:rPr kumimoji="1" lang="en-US" altLang="zh-CN" sz="2400" dirty="0">
                <a:latin typeface="Times New Roman" panose="02020503050405090304" pitchFamily="18" charset="0"/>
              </a:rPr>
              <a:t>X%</a:t>
            </a:r>
            <a:r>
              <a:rPr kumimoji="1" lang="zh-CN" altLang="en-US" sz="2400" dirty="0">
                <a:latin typeface="Times New Roman" panose="02020503050405090304" pitchFamily="18" charset="0"/>
              </a:rPr>
              <a:t>置信水平下，在时间段</a:t>
            </a:r>
            <a:r>
              <a:rPr kumimoji="1" lang="en-US" altLang="zh-CN" sz="2400" dirty="0">
                <a:latin typeface="Times New Roman" panose="02020503050405090304" pitchFamily="18" charset="0"/>
              </a:rPr>
              <a:t>T</a:t>
            </a:r>
            <a:r>
              <a:rPr kumimoji="1" lang="zh-CN" altLang="en-US" sz="2400" dirty="0">
                <a:latin typeface="Times New Roman" panose="02020503050405090304" pitchFamily="18" charset="0"/>
              </a:rPr>
              <a:t>内投资的损失不会超过</a:t>
            </a:r>
            <a:r>
              <a:rPr kumimoji="1" lang="en-US" altLang="zh-CN" sz="2400" dirty="0">
                <a:latin typeface="Times New Roman" panose="02020503050405090304" pitchFamily="18" charset="0"/>
              </a:rPr>
              <a:t>V</a:t>
            </a:r>
            <a:r>
              <a:rPr kumimoji="1" lang="zh-CN" altLang="en-US" sz="2400" dirty="0">
                <a:latin typeface="Times New Roman" panose="02020503050405090304" pitchFamily="18" charset="0"/>
              </a:rPr>
              <a:t>。虽然它能够给投资者提供一个投资组合损益的直观概念，但是当收益率不满足椭圆分布时，该指标不满足次可加性，由此并非是一个理想的风险测算指标。为了弥补这一缺陷，我们引入了预期损失缺口</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SRISK</a:t>
            </a:r>
            <a:r>
              <a:rPr kumimoji="1" lang="zh-CN" altLang="en-US" sz="2400" dirty="0">
                <a:latin typeface="Times New Roman" panose="02020503050405090304" pitchFamily="18" charset="0"/>
              </a:rPr>
              <a:t>指标</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在此</a:t>
            </a:r>
            <a:r>
              <a:rPr kumimoji="1" lang="zh-CN" altLang="en-US" sz="2400" dirty="0">
                <a:latin typeface="Times New Roman" panose="02020503050405090304" pitchFamily="18" charset="0"/>
              </a:rPr>
              <a:t>基础上，我们讲解了边际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以及这三个指标在实际投资中的应用。此外，计算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和预期亏损的方法通常有三种：方差</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协方差法、历史模拟法和蒙特卡罗模拟法</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最后</a:t>
            </a:r>
            <a:r>
              <a:rPr kumimoji="1" lang="zh-CN" altLang="en-US" sz="2400" dirty="0">
                <a:latin typeface="Times New Roman" panose="02020503050405090304" pitchFamily="18" charset="0"/>
              </a:rPr>
              <a:t>，通过案例讲解在不同模型设定下的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测度，这为后续的量化投资策略的优劣判断提供了指标标准。</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64</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225"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 xmlns:a16="http://schemas.microsoft.com/office/drawing/2014/main"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的函数。这种方法可以推广到正态分布和其他的累积概率函数，其中所有的不确定性都体现在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a:t>
                </a:r>
                <a:r>
                  <a:rPr lang="zh-CN" altLang="en-US" sz="2400" dirty="0" smtClean="0">
                    <a:latin typeface="Times New Roman" panose="02020603050405020304" pitchFamily="18" charset="0"/>
                  </a:rPr>
                  <a:t>采用损失率</a:t>
                </a:r>
                <a:r>
                  <a:rPr lang="zh-CN" altLang="en-US" sz="2400" dirty="0">
                    <a:latin typeface="Times New Roman" panose="02020603050405020304" pitchFamily="18" charset="0"/>
                  </a:rPr>
                  <a:t>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xmlns="">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 xmlns:a16="http://schemas.microsoft.com/office/drawing/2014/main" id="{69B9CEAB-1853-4D47-8C2C-E7D66B1563FA}"/>
              </a:ext>
            </a:extLst>
          </p:cNvPr>
          <p:cNvGraphicFramePr>
            <a:graphicFrameLocks noChangeAspect="1"/>
          </p:cNvGraphicFramePr>
          <p:nvPr>
            <p:extLst>
              <p:ext uri="{D42A27DB-BD31-4B8C-83A1-F6EECF244321}">
                <p14:modId xmlns:p14="http://schemas.microsoft.com/office/powerpoint/2010/main" val="646680737"/>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spid="_x0000_s45417" name="Equation" r:id="rId4" imgW="2400120" imgH="266400" progId="Equation.DSMT4">
                  <p:embed/>
                </p:oleObj>
              </mc:Choice>
              <mc:Fallback>
                <p:oleObj name="Equation" r:id="rId4" imgW="2400120" imgH="266400" progId="Equation.DSMT4">
                  <p:embed/>
                  <p:pic>
                    <p:nvPicPr>
                      <p:cNvPr id="9" name="对象 8">
                        <a:extLst>
                          <a:ext uri="{FF2B5EF4-FFF2-40B4-BE49-F238E27FC236}">
                            <a16:creationId xmlns="" xmlns:a16="http://schemas.microsoft.com/office/drawing/2014/main" id="{69B9CEAB-1853-4D47-8C2C-E7D66B1563FA}"/>
                          </a:ext>
                        </a:extLst>
                      </p:cNvPr>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6C4CA957-32B4-476E-A683-EB69922839F9}"/>
              </a:ext>
            </a:extLst>
          </p:cNvPr>
          <p:cNvGraphicFramePr>
            <a:graphicFrameLocks noChangeAspect="1"/>
          </p:cNvGraphicFramePr>
          <p:nvPr>
            <p:extLst>
              <p:ext uri="{D42A27DB-BD31-4B8C-83A1-F6EECF244321}">
                <p14:modId xmlns:p14="http://schemas.microsoft.com/office/powerpoint/2010/main" val="3607300659"/>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spid="_x0000_s45418" name="Equation" r:id="rId6" imgW="1542764" imgH="276091" progId="Equation.DSMT4">
                  <p:embed/>
                </p:oleObj>
              </mc:Choice>
              <mc:Fallback>
                <p:oleObj name="Equation" r:id="rId6" imgW="1542764" imgH="276091" progId="Equation.DSMT4">
                  <p:embed/>
                  <p:pic>
                    <p:nvPicPr>
                      <p:cNvPr id="15" name="对象 14">
                        <a:extLst>
                          <a:ext uri="{FF2B5EF4-FFF2-40B4-BE49-F238E27FC236}">
                            <a16:creationId xmlns="" xmlns:a16="http://schemas.microsoft.com/office/drawing/2014/main" id="{6C4CA957-32B4-476E-A683-EB69922839F9}"/>
                          </a:ext>
                        </a:extLst>
                      </p:cNvPr>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Tree>
    <p:extLst>
      <p:ext uri="{BB962C8B-B14F-4D97-AF65-F5344CB8AC3E}">
        <p14:creationId xmlns:p14="http://schemas.microsoft.com/office/powerpoint/2010/main" val="351070407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假设投资者</a:t>
            </a:r>
            <a:r>
              <a:rPr lang="en-US" altLang="zh-CN" sz="2400" dirty="0">
                <a:latin typeface="Times New Roman" panose="02020603050405020304" pitchFamily="18" charset="0"/>
              </a:rPr>
              <a:t>A</a:t>
            </a:r>
            <a:r>
              <a:rPr lang="zh-CN" altLang="en-US" sz="2400" dirty="0">
                <a:latin typeface="Times New Roman" panose="02020603050405020304" pitchFamily="18" charset="0"/>
              </a:rPr>
              <a:t>持有一价值</a:t>
            </a:r>
            <a:r>
              <a:rPr lang="en-US" altLang="zh-CN" sz="2400" dirty="0">
                <a:latin typeface="Times New Roman" panose="02020603050405020304" pitchFamily="18" charset="0"/>
              </a:rPr>
              <a:t>500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公司的股票头寸，</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，假定该资产的价值变动呈正态分布，并且该股票的预变动即漂移率为</a:t>
            </a:r>
            <a:r>
              <a:rPr lang="en-US" altLang="zh-CN" sz="2400" dirty="0">
                <a:latin typeface="Times New Roman" panose="02020603050405020304" pitchFamily="18" charset="0"/>
              </a:rPr>
              <a:t>0</a:t>
            </a:r>
            <a:r>
              <a:rPr lang="zh-CN" altLang="en-US" sz="2400" dirty="0">
                <a:latin typeface="Times New Roman" panose="02020603050405020304" pitchFamily="18" charset="0"/>
              </a:rPr>
              <a:t>计算该资产持有期限</a:t>
            </a:r>
            <a:r>
              <a:rPr lang="en-US" altLang="zh-CN" sz="2400" dirty="0">
                <a:latin typeface="Times New Roman" panose="02020603050405020304" pitchFamily="18" charset="0"/>
              </a:rPr>
              <a:t>10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4" name="对象 3">
            <a:extLst>
              <a:ext uri="{FF2B5EF4-FFF2-40B4-BE49-F238E27FC236}">
                <a16:creationId xmlns="" xmlns:a16="http://schemas.microsoft.com/office/drawing/2014/main" id="{E9C690D2-E1A6-4285-A4A8-B3875D0AD4E8}"/>
              </a:ext>
            </a:extLst>
          </p:cNvPr>
          <p:cNvGraphicFramePr>
            <a:graphicFrameLocks noChangeAspect="1"/>
          </p:cNvGraphicFramePr>
          <p:nvPr>
            <p:extLst>
              <p:ext uri="{D42A27DB-BD31-4B8C-83A1-F6EECF244321}">
                <p14:modId xmlns:p14="http://schemas.microsoft.com/office/powerpoint/2010/main" val="2184631886"/>
              </p:ext>
            </p:extLst>
          </p:nvPr>
        </p:nvGraphicFramePr>
        <p:xfrm>
          <a:off x="2133179" y="3994047"/>
          <a:ext cx="8352928" cy="511003"/>
        </p:xfrm>
        <a:graphic>
          <a:graphicData uri="http://schemas.openxmlformats.org/presentationml/2006/ole">
            <mc:AlternateContent xmlns:mc="http://schemas.openxmlformats.org/markup-compatibility/2006">
              <mc:Choice xmlns:v="urn:schemas-microsoft-com:vml" Requires="v">
                <p:oleObj spid="_x0000_s46262" name="Equation" r:id="rId3" imgW="4047686" imgH="247654" progId="Equation.DSMT4">
                  <p:embed/>
                </p:oleObj>
              </mc:Choice>
              <mc:Fallback>
                <p:oleObj name="Equation" r:id="rId3" imgW="4047686" imgH="247654" progId="Equation.DSMT4">
                  <p:embed/>
                  <p:pic>
                    <p:nvPicPr>
                      <p:cNvPr id="0" name=""/>
                      <p:cNvPicPr/>
                      <p:nvPr/>
                    </p:nvPicPr>
                    <p:blipFill>
                      <a:blip r:embed="rId4"/>
                      <a:stretch>
                        <a:fillRect/>
                      </a:stretch>
                    </p:blipFill>
                    <p:spPr>
                      <a:xfrm>
                        <a:off x="2133179" y="3994047"/>
                        <a:ext cx="8352928" cy="511003"/>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C71A7829-7579-4795-85AE-95B0980BCB57}"/>
              </a:ext>
            </a:extLst>
          </p:cNvPr>
          <p:cNvSpPr txBox="1"/>
          <p:nvPr/>
        </p:nvSpPr>
        <p:spPr>
          <a:xfrm>
            <a:off x="764753" y="3419805"/>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sp>
        <p:nvSpPr>
          <p:cNvPr id="14" name="文本框 13">
            <a:extLst>
              <a:ext uri="{FF2B5EF4-FFF2-40B4-BE49-F238E27FC236}">
                <a16:creationId xmlns="" xmlns:a16="http://schemas.microsoft.com/office/drawing/2014/main" id="{862C8CA3-29A9-479C-9678-37F6B6ACAA9D}"/>
              </a:ext>
            </a:extLst>
          </p:cNvPr>
          <p:cNvSpPr txBox="1"/>
          <p:nvPr/>
        </p:nvSpPr>
        <p:spPr>
          <a:xfrm>
            <a:off x="962912" y="4673455"/>
            <a:ext cx="10693462" cy="461665"/>
          </a:xfrm>
          <a:prstGeom prst="rect">
            <a:avLst/>
          </a:prstGeom>
          <a:noFill/>
        </p:spPr>
        <p:txBody>
          <a:bodyPr wrap="square">
            <a:spAutoFit/>
          </a:bodyPr>
          <a:lstStyle/>
          <a:p>
            <a:r>
              <a:rPr lang="zh-CN" altLang="en-US" sz="2400" dirty="0"/>
              <a:t>上述方法还可以扩展到投资组合的情况。</a:t>
            </a:r>
          </a:p>
        </p:txBody>
      </p:sp>
    </p:spTree>
    <p:extLst>
      <p:ext uri="{BB962C8B-B14F-4D97-AF65-F5344CB8AC3E}">
        <p14:creationId xmlns:p14="http://schemas.microsoft.com/office/powerpoint/2010/main" val="319031337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65196" cy="174906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投资组合的</a:t>
                </a:r>
                <a:r>
                  <a:rPr lang="en-US" altLang="zh-CN" sz="2400" b="1" dirty="0" err="1">
                    <a:latin typeface="Times New Roman" panose="02020603050405020304" pitchFamily="18" charset="0"/>
                  </a:rPr>
                  <a:t>VaR</a:t>
                </a:r>
                <a:r>
                  <a:rPr lang="zh-CN" altLang="en-US" sz="2400" b="1" dirty="0">
                    <a:latin typeface="Times New Roman" panose="02020603050405020304" pitchFamily="18" charset="0"/>
                  </a:rPr>
                  <a:t>值计算：</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假设资产组合由</a:t>
                </a:r>
                <a:r>
                  <a:rPr lang="en-US" altLang="zh-CN" sz="2400" dirty="0">
                    <a:latin typeface="Times New Roman" panose="02020603050405020304" pitchFamily="18" charset="0"/>
                  </a:rPr>
                  <a:t>M</a:t>
                </a:r>
                <a:r>
                  <a:rPr lang="zh-CN" altLang="en-US" sz="2400" dirty="0">
                    <a:latin typeface="Times New Roman" panose="02020603050405020304" pitchFamily="18" charset="0"/>
                  </a:rPr>
                  <a:t>个资产构成，第</a:t>
                </a:r>
                <a14:m>
                  <m:oMath xmlns:m="http://schemas.openxmlformats.org/officeDocument/2006/math">
                    <m:r>
                      <a:rPr lang="en-US" altLang="zh-CN" sz="2400" b="0" i="1" dirty="0" smtClean="0">
                        <a:latin typeface="Cambria Math" panose="02040503050406030204" pitchFamily="18" charset="0"/>
                      </a:rPr>
                      <m:t>𝑖</m:t>
                    </m:r>
                  </m:oMath>
                </a14:m>
                <a:r>
                  <a:rPr lang="zh-CN" altLang="en-US" sz="2400" dirty="0">
                    <a:latin typeface="Times New Roman" panose="02020603050405020304" pitchFamily="18" charset="0"/>
                  </a:rPr>
                  <a:t>个资产的价值为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𝛼</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，波动率为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，而第</a:t>
                </a:r>
                <a14:m>
                  <m:oMath xmlns:m="http://schemas.openxmlformats.org/officeDocument/2006/math">
                    <m:r>
                      <a:rPr lang="en-US" altLang="zh-CN" sz="2400" i="1" dirty="0">
                        <a:latin typeface="Cambria Math" panose="02040503050406030204" pitchFamily="18" charset="0"/>
                      </a:rPr>
                      <m:t>𝑖</m:t>
                    </m:r>
                  </m:oMath>
                </a14:m>
                <a:r>
                  <a:rPr lang="zh-CN" altLang="en-US" sz="2400" dirty="0">
                    <a:latin typeface="Times New Roman" panose="02020603050405020304" pitchFamily="18" charset="0"/>
                  </a:rPr>
                  <a:t>个资产和第</a:t>
                </a:r>
                <a14:m>
                  <m:oMath xmlns:m="http://schemas.openxmlformats.org/officeDocument/2006/math">
                    <m:r>
                      <a:rPr lang="en-US" altLang="zh-CN" sz="2400" b="0" i="1" smtClean="0">
                        <a:latin typeface="Cambria Math" panose="02040503050406030204" pitchFamily="18" charset="0"/>
                      </a:rPr>
                      <m:t>𝑗</m:t>
                    </m:r>
                  </m:oMath>
                </a14:m>
                <a:r>
                  <a:rPr lang="zh-CN" altLang="en-US" sz="2400" dirty="0">
                    <a:latin typeface="Times New Roman" panose="02020603050405020304" pitchFamily="18" charset="0"/>
                  </a:rPr>
                  <a:t>个资产之间的相关系数为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𝑖𝑗</m:t>
                        </m:r>
                      </m:sub>
                    </m:sSub>
                  </m:oMath>
                </a14:m>
                <a:r>
                  <a:rPr lang="zh-CN" altLang="en-US" sz="2400" dirty="0">
                    <a:latin typeface="Times New Roman" panose="02020603050405020304" pitchFamily="18" charset="0"/>
                  </a:rPr>
                  <a:t>，则该资产组合的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的计算公式为：</a:t>
                </a:r>
                <a:endParaRPr lang="en-US" altLang="zh-CN" sz="24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B4CDF62-ACD4-4B91-B0AE-4A5D3D21EC4B}"/>
                  </a:ext>
                </a:extLst>
              </p:cNvPr>
              <p:cNvSpPr txBox="1">
                <a:spLocks noRot="1" noChangeAspect="1" noMove="1" noResize="1" noEditPoints="1" noAdjustHandles="1" noChangeArrowheads="1" noChangeShapeType="1" noTextEdit="1"/>
              </p:cNvSpPr>
              <p:nvPr/>
            </p:nvSpPr>
            <p:spPr>
              <a:xfrm>
                <a:off x="729023" y="1571039"/>
                <a:ext cx="10765196" cy="1749069"/>
              </a:xfrm>
              <a:prstGeom prst="rect">
                <a:avLst/>
              </a:prstGeom>
              <a:blipFill>
                <a:blip r:embed="rId3"/>
                <a:stretch>
                  <a:fillRect l="-906" b="-5575"/>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D460E6BD-13BB-4D6E-BAEF-63ECA04F1D24}"/>
              </a:ext>
            </a:extLst>
          </p:cNvPr>
          <p:cNvGraphicFramePr>
            <a:graphicFrameLocks noChangeAspect="1"/>
          </p:cNvGraphicFramePr>
          <p:nvPr>
            <p:extLst>
              <p:ext uri="{D42A27DB-BD31-4B8C-83A1-F6EECF244321}">
                <p14:modId xmlns:p14="http://schemas.microsoft.com/office/powerpoint/2010/main" val="2843005836"/>
              </p:ext>
            </p:extLst>
          </p:nvPr>
        </p:nvGraphicFramePr>
        <p:xfrm>
          <a:off x="2709243" y="3520810"/>
          <a:ext cx="6997432" cy="967730"/>
        </p:xfrm>
        <a:graphic>
          <a:graphicData uri="http://schemas.openxmlformats.org/presentationml/2006/ole">
            <mc:AlternateContent xmlns:mc="http://schemas.openxmlformats.org/markup-compatibility/2006">
              <mc:Choice xmlns:v="urn:schemas-microsoft-com:vml" Requires="v">
                <p:oleObj spid="_x0000_s47277" name="Equation" r:id="rId4" imgW="3580825" imgH="495307" progId="Equation.DSMT4">
                  <p:embed/>
                </p:oleObj>
              </mc:Choice>
              <mc:Fallback>
                <p:oleObj name="Equation" r:id="rId4" imgW="3580825" imgH="495307" progId="Equation.DSMT4">
                  <p:embed/>
                  <p:pic>
                    <p:nvPicPr>
                      <p:cNvPr id="0" name=""/>
                      <p:cNvPicPr/>
                      <p:nvPr/>
                    </p:nvPicPr>
                    <p:blipFill>
                      <a:blip r:embed="rId5"/>
                      <a:stretch>
                        <a:fillRect/>
                      </a:stretch>
                    </p:blipFill>
                    <p:spPr>
                      <a:xfrm>
                        <a:off x="2709243" y="3520810"/>
                        <a:ext cx="6997432" cy="967730"/>
                      </a:xfrm>
                      <a:prstGeom prst="rect">
                        <a:avLst/>
                      </a:prstGeom>
                    </p:spPr>
                  </p:pic>
                </p:oleObj>
              </mc:Fallback>
            </mc:AlternateContent>
          </a:graphicData>
        </a:graphic>
      </p:graphicFrame>
    </p:spTree>
    <p:extLst>
      <p:ext uri="{BB962C8B-B14F-4D97-AF65-F5344CB8AC3E}">
        <p14:creationId xmlns:p14="http://schemas.microsoft.com/office/powerpoint/2010/main" val="3411978681"/>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5792</Words>
  <Application>Microsoft Office PowerPoint</Application>
  <PresentationFormat>自定义</PresentationFormat>
  <Paragraphs>633</Paragraphs>
  <Slides>64</Slides>
  <Notes>36</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64</vt:i4>
      </vt:variant>
    </vt:vector>
  </HeadingPairs>
  <TitlesOfParts>
    <vt:vector size="68" baseType="lpstr">
      <vt:lpstr>Office 主题​​</vt:lpstr>
      <vt:lpstr>Equation</vt:lpstr>
      <vt:lpstr>Document</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那么，VaR是否是理想测算金融风险指标？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1690</cp:revision>
  <dcterms:created xsi:type="dcterms:W3CDTF">2021-11-21T10:18:42Z</dcterms:created>
  <dcterms:modified xsi:type="dcterms:W3CDTF">2024-07-10T15:15:20Z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