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34" r:id="rId3"/>
    <p:sldId id="338" r:id="rId4"/>
    <p:sldId id="388" r:id="rId5"/>
    <p:sldId id="439" r:id="rId6"/>
    <p:sldId id="440" r:id="rId7"/>
    <p:sldId id="441" r:id="rId8"/>
    <p:sldId id="443" r:id="rId9"/>
    <p:sldId id="445" r:id="rId10"/>
    <p:sldId id="435" r:id="rId11"/>
    <p:sldId id="447" r:id="rId12"/>
    <p:sldId id="492" r:id="rId13"/>
    <p:sldId id="446" r:id="rId14"/>
    <p:sldId id="448" r:id="rId15"/>
    <p:sldId id="449" r:id="rId16"/>
    <p:sldId id="450" r:id="rId17"/>
    <p:sldId id="452" r:id="rId18"/>
    <p:sldId id="458" r:id="rId19"/>
    <p:sldId id="459" r:id="rId20"/>
    <p:sldId id="460" r:id="rId21"/>
    <p:sldId id="461" r:id="rId22"/>
    <p:sldId id="436" r:id="rId23"/>
    <p:sldId id="462" r:id="rId24"/>
    <p:sldId id="463" r:id="rId25"/>
    <p:sldId id="464" r:id="rId26"/>
    <p:sldId id="465" r:id="rId27"/>
    <p:sldId id="466" r:id="rId28"/>
    <p:sldId id="467" r:id="rId29"/>
    <p:sldId id="468" r:id="rId30"/>
    <p:sldId id="437" r:id="rId31"/>
    <p:sldId id="469" r:id="rId32"/>
    <p:sldId id="470" r:id="rId33"/>
    <p:sldId id="471" r:id="rId34"/>
    <p:sldId id="472" r:id="rId35"/>
    <p:sldId id="473" r:id="rId36"/>
    <p:sldId id="474" r:id="rId37"/>
    <p:sldId id="475" r:id="rId38"/>
    <p:sldId id="493" r:id="rId39"/>
    <p:sldId id="476" r:id="rId40"/>
    <p:sldId id="477" r:id="rId41"/>
    <p:sldId id="491" r:id="rId42"/>
    <p:sldId id="487" r:id="rId43"/>
    <p:sldId id="434" r:id="rId4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92191" autoAdjust="0"/>
  </p:normalViewPr>
  <p:slideViewPr>
    <p:cSldViewPr>
      <p:cViewPr>
        <p:scale>
          <a:sx n="83" d="100"/>
          <a:sy n="83" d="100"/>
        </p:scale>
        <p:origin x="-3654" y="-1629"/>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3.wmf"/><Relationship Id="rId1" Type="http://schemas.openxmlformats.org/officeDocument/2006/relationships/image" Target="../media/image66.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63.wmf"/><Relationship Id="rId1" Type="http://schemas.openxmlformats.org/officeDocument/2006/relationships/image" Target="../media/image82.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2024/7/11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2024/7/11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9</a:t>
            </a:fld>
            <a:endParaRPr lang="zh-CN" altLang="en-US"/>
          </a:p>
        </p:txBody>
      </p:sp>
    </p:spTree>
    <p:extLst>
      <p:ext uri="{BB962C8B-B14F-4D97-AF65-F5344CB8AC3E}">
        <p14:creationId xmlns:p14="http://schemas.microsoft.com/office/powerpoint/2010/main" val="91960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2024/7/11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2024/7/11</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2024/7/11</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2024/7/11</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2024/7/11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2024/7/11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2024/7/11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2024/7/11</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2024/7/11</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2024/7/11</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2024/7/11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2024/7/11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2024/7/11</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0.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4.bin"/><Relationship Id="rId18" Type="http://schemas.openxmlformats.org/officeDocument/2006/relationships/image" Target="../media/image32.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9.wmf"/><Relationship Id="rId17" Type="http://schemas.openxmlformats.org/officeDocument/2006/relationships/oleObject" Target="../embeddings/oleObject26.bin"/><Relationship Id="rId2" Type="http://schemas.openxmlformats.org/officeDocument/2006/relationships/slideLayout" Target="../slideLayouts/slideLayout10.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8.wmf"/><Relationship Id="rId19" Type="http://schemas.openxmlformats.org/officeDocument/2006/relationships/oleObject" Target="../embeddings/oleObject27.bin"/><Relationship Id="rId4" Type="http://schemas.openxmlformats.org/officeDocument/2006/relationships/image" Target="../media/image25.wmf"/><Relationship Id="rId9" Type="http://schemas.openxmlformats.org/officeDocument/2006/relationships/oleObject" Target="../embeddings/oleObject22.bin"/><Relationship Id="rId14" Type="http://schemas.openxmlformats.org/officeDocument/2006/relationships/image" Target="../media/image30.wmf"/><Relationship Id="rId22" Type="http://schemas.openxmlformats.org/officeDocument/2006/relationships/image" Target="../media/image34.wmf"/></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0.xml"/><Relationship Id="rId1" Type="http://schemas.openxmlformats.org/officeDocument/2006/relationships/vmlDrawing" Target="../drawings/vmlDrawing7.v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3.wmf"/><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6.bin"/><Relationship Id="rId14" Type="http://schemas.openxmlformats.org/officeDocument/2006/relationships/image" Target="../media/image4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40.bin"/><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w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47.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4.bin"/><Relationship Id="rId14" Type="http://schemas.openxmlformats.org/officeDocument/2006/relationships/image" Target="../media/image51.wmf"/></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6.w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53.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0.bin"/><Relationship Id="rId14" Type="http://schemas.openxmlformats.org/officeDocument/2006/relationships/image" Target="../media/image57.wmf"/></Relationships>
</file>

<file path=ppt/slides/_rels/slide2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54.bin"/><Relationship Id="rId4" Type="http://schemas.openxmlformats.org/officeDocument/2006/relationships/image" Target="../media/image58.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9.bin"/></Relationships>
</file>

<file path=ppt/slides/_rels/slide27.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9.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63.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68.wmf"/><Relationship Id="rId4" Type="http://schemas.openxmlformats.org/officeDocument/2006/relationships/image" Target="../media/image66.wmf"/><Relationship Id="rId9" Type="http://schemas.openxmlformats.org/officeDocument/2006/relationships/oleObject" Target="../embeddings/oleObject64.bin"/><Relationship Id="rId14" Type="http://schemas.openxmlformats.org/officeDocument/2006/relationships/image" Target="../media/image7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image" Target="../media/image72.wmf"/><Relationship Id="rId5" Type="http://schemas.openxmlformats.org/officeDocument/2006/relationships/oleObject" Target="../embeddings/oleObject68.bin"/><Relationship Id="rId4" Type="http://schemas.openxmlformats.org/officeDocument/2006/relationships/image" Target="../media/image71.wmf"/></Relationships>
</file>

<file path=ppt/slides/_rels/slide32.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78.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75.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73.bin"/><Relationship Id="rId14" Type="http://schemas.openxmlformats.org/officeDocument/2006/relationships/image" Target="../media/image7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81.wmf"/><Relationship Id="rId5" Type="http://schemas.openxmlformats.org/officeDocument/2006/relationships/oleObject" Target="../embeddings/oleObject77.bin"/><Relationship Id="rId4" Type="http://schemas.openxmlformats.org/officeDocument/2006/relationships/image" Target="../media/image80.wmf"/></Relationships>
</file>

<file path=ppt/slides/_rels/slide34.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5.wmf"/><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63.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4.wmf"/><Relationship Id="rId4" Type="http://schemas.openxmlformats.org/officeDocument/2006/relationships/image" Target="../media/image82.wmf"/><Relationship Id="rId9" Type="http://schemas.openxmlformats.org/officeDocument/2006/relationships/oleObject" Target="../embeddings/oleObject81.bin"/><Relationship Id="rId14" Type="http://schemas.openxmlformats.org/officeDocument/2006/relationships/image" Target="../media/image86.wmf"/></Relationships>
</file>

<file path=ppt/slides/_rels/slide35.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1.w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88.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8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6.wmf"/><Relationship Id="rId18" Type="http://schemas.openxmlformats.org/officeDocument/2006/relationships/oleObject" Target="../embeddings/oleObject96.bin"/><Relationship Id="rId3" Type="http://schemas.openxmlformats.org/officeDocument/2006/relationships/slideLayout" Target="../slideLayouts/slideLayout10.xml"/><Relationship Id="rId7" Type="http://schemas.openxmlformats.org/officeDocument/2006/relationships/image" Target="../media/image93.wmf"/><Relationship Id="rId12" Type="http://schemas.openxmlformats.org/officeDocument/2006/relationships/oleObject" Target="../embeddings/oleObject93.bin"/><Relationship Id="rId17" Type="http://schemas.openxmlformats.org/officeDocument/2006/relationships/image" Target="../media/image98.wmf"/><Relationship Id="rId2" Type="http://schemas.openxmlformats.org/officeDocument/2006/relationships/vmlDrawing" Target="../drawings/vmlDrawing20.vml"/><Relationship Id="rId16" Type="http://schemas.openxmlformats.org/officeDocument/2006/relationships/oleObject" Target="../embeddings/oleObject95.bin"/><Relationship Id="rId1" Type="http://schemas.openxmlformats.org/officeDocument/2006/relationships/themeOverride" Target="../theme/themeOverride1.xml"/><Relationship Id="rId6" Type="http://schemas.openxmlformats.org/officeDocument/2006/relationships/oleObject" Target="../embeddings/oleObject90.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image" Target="../media/image97.wmf"/><Relationship Id="rId10" Type="http://schemas.openxmlformats.org/officeDocument/2006/relationships/oleObject" Target="../embeddings/oleObject92.bin"/><Relationship Id="rId19" Type="http://schemas.openxmlformats.org/officeDocument/2006/relationships/image" Target="../media/image99.wmf"/><Relationship Id="rId4" Type="http://schemas.openxmlformats.org/officeDocument/2006/relationships/oleObject" Target="../embeddings/oleObject89.bin"/><Relationship Id="rId9" Type="http://schemas.openxmlformats.org/officeDocument/2006/relationships/image" Target="../media/image94.wmf"/><Relationship Id="rId14" Type="http://schemas.openxmlformats.org/officeDocument/2006/relationships/oleObject" Target="../embeddings/oleObject94.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101.wmf"/><Relationship Id="rId5" Type="http://schemas.openxmlformats.org/officeDocument/2006/relationships/oleObject" Target="../embeddings/oleObject98.bin"/><Relationship Id="rId4" Type="http://schemas.openxmlformats.org/officeDocument/2006/relationships/image" Target="../media/image100.wmf"/></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0.xml"/><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10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332979" y="1628800"/>
            <a:ext cx="1130525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5600" b="1">
                <a:latin typeface="黑体" pitchFamily="49" charset="-122"/>
                <a:ea typeface="黑体" pitchFamily="49" charset="-122"/>
              </a:rPr>
              <a:t> </a:t>
            </a:r>
            <a:r>
              <a:rPr kumimoji="0" lang="zh-CN" altLang="en-US" sz="5600" b="1" smtClean="0">
                <a:latin typeface="黑体" pitchFamily="49" charset="-122"/>
                <a:ea typeface="黑体" pitchFamily="49" charset="-122"/>
              </a:rPr>
              <a:t>第五讲 </a:t>
            </a:r>
            <a:endParaRPr kumimoji="0" lang="en-US" altLang="zh-CN" sz="5600" b="1" dirty="0" smtClean="0">
              <a:latin typeface="黑体" pitchFamily="49" charset="-122"/>
              <a:ea typeface="黑体" pitchFamily="49" charset="-122"/>
            </a:endParaRPr>
          </a:p>
          <a:p>
            <a:pPr algn="ctr" eaLnBrk="1" hangingPunct="1">
              <a:lnSpc>
                <a:spcPct val="130000"/>
              </a:lnSpc>
            </a:pPr>
            <a:r>
              <a:rPr kumimoji="0" lang="zh-CN" altLang="en-US" sz="5600" b="1" dirty="0" smtClean="0">
                <a:latin typeface="黑体" pitchFamily="49" charset="-122"/>
                <a:ea typeface="黑体" pitchFamily="49" charset="-122"/>
              </a:rPr>
              <a:t>基于风险管理的期货</a:t>
            </a:r>
            <a:r>
              <a:rPr kumimoji="0" lang="zh-CN" altLang="en-US" sz="5600" b="1" dirty="0">
                <a:latin typeface="黑体" pitchFamily="49" charset="-122"/>
                <a:ea typeface="黑体" pitchFamily="49" charset="-122"/>
              </a:rPr>
              <a:t>套期保值</a:t>
            </a:r>
            <a:r>
              <a:rPr kumimoji="0" lang="zh-CN" altLang="en-US" sz="5600" b="1" dirty="0" smtClean="0">
                <a:latin typeface="黑体" pitchFamily="49" charset="-122"/>
                <a:ea typeface="黑体" pitchFamily="49" charset="-122"/>
              </a:rPr>
              <a:t>理论</a:t>
            </a:r>
            <a:endParaRPr kumimoji="0" lang="zh-CN" altLang="en-US" sz="56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smtClean="0">
                <a:latin typeface="黑体" pitchFamily="49" charset="-122"/>
                <a:ea typeface="黑体" pitchFamily="49" charset="-122"/>
              </a:rPr>
              <a:t>任课教师：</a:t>
            </a:r>
            <a:r>
              <a:rPr kumimoji="0" lang="zh-CN" altLang="en-US" b="1" dirty="0">
                <a:latin typeface="黑体" pitchFamily="49" charset="-122"/>
                <a:ea typeface="黑体" pitchFamily="49" charset="-122"/>
              </a:rPr>
              <a:t>陈创</a:t>
            </a:r>
            <a:r>
              <a:rPr kumimoji="0" lang="zh-CN" altLang="en-US" b="1" dirty="0" smtClean="0">
                <a:latin typeface="黑体" pitchFamily="49" charset="-122"/>
                <a:ea typeface="黑体" pitchFamily="49" charset="-122"/>
              </a:rPr>
              <a:t>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二</a:t>
            </a:r>
            <a:r>
              <a:rPr kumimoji="0" lang="zh-CN" altLang="en-US" sz="5400" b="1" dirty="0">
                <a:solidFill>
                  <a:schemeClr val="bg1"/>
                </a:solidFill>
                <a:latin typeface="微软雅黑" pitchFamily="34" charset="-122"/>
                <a:ea typeface="微软雅黑" pitchFamily="34" charset="-122"/>
              </a:rPr>
              <a:t>、基于方差模型</a:t>
            </a:r>
            <a:r>
              <a:rPr kumimoji="0" lang="zh-CN" altLang="en-US" sz="5400" b="1" dirty="0" smtClean="0">
                <a:solidFill>
                  <a:schemeClr val="bg1"/>
                </a:solidFill>
                <a:latin typeface="微软雅黑" pitchFamily="34" charset="-122"/>
                <a:ea typeface="微软雅黑" pitchFamily="34" charset="-122"/>
              </a:rPr>
              <a:t>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套</a:t>
            </a:r>
            <a:r>
              <a:rPr kumimoji="0" lang="zh-CN" altLang="en-US" sz="5400" b="1" dirty="0">
                <a:solidFill>
                  <a:schemeClr val="bg1"/>
                </a:solidFill>
                <a:latin typeface="微软雅黑" pitchFamily="34" charset="-122"/>
                <a:ea typeface="微软雅黑" pitchFamily="34" charset="-122"/>
              </a:rPr>
              <a:t>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一、套期保值比率与最优套期保值</a:t>
            </a:r>
            <a:r>
              <a:rPr lang="zh-CN" altLang="en-US" sz="3600" b="1" dirty="0" smtClean="0">
                <a:latin typeface="Times New Roman" panose="02020603050405020304" pitchFamily="18" charset="0"/>
                <a:ea typeface="宋体" panose="02010600030101010101" pitchFamily="2" charset="-122"/>
              </a:rPr>
              <a:t>比率</a:t>
            </a:r>
            <a:endParaRPr lang="en-US" altLang="zh-CN" sz="3600" b="1" dirty="0" smtClean="0">
              <a:latin typeface="Times New Roman" panose="02020603050405020304" pitchFamily="18" charset="0"/>
              <a:ea typeface="宋体" panose="02010600030101010101" pitchFamily="2" charset="-122"/>
            </a:endParaRPr>
          </a:p>
          <a:p>
            <a:pPr indent="457200">
              <a:lnSpc>
                <a:spcPct val="170000"/>
              </a:lnSpc>
            </a:pPr>
            <a:r>
              <a:rPr lang="zh-CN" altLang="en-US" sz="2600" dirty="0">
                <a:latin typeface="Times New Roman" panose="02020603050405020304" pitchFamily="18" charset="0"/>
                <a:ea typeface="宋体" panose="02010600030101010101" pitchFamily="2" charset="-122"/>
              </a:rPr>
              <a:t>套期保值比率是套期保值者在进行套期保值交易时，用以计算所需买入或卖出某种股指期货合约数量的比率，其定义是期货合约的头寸与被保值资产头寸的比率，</a:t>
            </a:r>
            <a:r>
              <a:rPr lang="zh-CN" altLang="en-US" sz="2600" dirty="0" smtClean="0">
                <a:latin typeface="Times New Roman" panose="02020603050405020304" pitchFamily="18" charset="0"/>
                <a:ea typeface="宋体" panose="02010600030101010101" pitchFamily="2" charset="-122"/>
              </a:rPr>
              <a:t>即</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5-1</a:t>
            </a:r>
            <a:r>
              <a:rPr lang="zh-CN" altLang="en-US"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smtClean="0">
                <a:latin typeface="Times New Roman" panose="02020603050405020304" pitchFamily="18" charset="0"/>
                <a:ea typeface="宋体" panose="02010600030101010101" pitchFamily="2" charset="-122"/>
              </a:rPr>
              <a:t>其中</a:t>
            </a:r>
            <a:r>
              <a:rPr lang="zh-CN" altLang="en-US" sz="2600" dirty="0" smtClean="0">
                <a:latin typeface="Times New Roman" panose="02020603050405020304" pitchFamily="18" charset="0"/>
                <a:ea typeface="宋体" panose="02010600030101010101" pitchFamily="2" charset="-122"/>
              </a:rPr>
              <a:t>，</a:t>
            </a:r>
            <a:r>
              <a:rPr lang="en-US" altLang="zh-CN" sz="2600" i="1" dirty="0" smtClean="0">
                <a:latin typeface="Times New Roman" panose="02020603050405020304" pitchFamily="18" charset="0"/>
                <a:ea typeface="宋体" panose="02010600030101010101" pitchFamily="2" charset="-122"/>
              </a:rPr>
              <a:t>h</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套期保值</a:t>
            </a:r>
            <a:r>
              <a:rPr lang="zh-CN" altLang="zh-CN" sz="2600" dirty="0" smtClean="0">
                <a:latin typeface="Times New Roman" panose="02020603050405020304" pitchFamily="18" charset="0"/>
                <a:ea typeface="宋体" panose="02010600030101010101" pitchFamily="2" charset="-122"/>
              </a:rPr>
              <a:t>比率</a:t>
            </a:r>
            <a:r>
              <a:rPr lang="zh-CN" altLang="en-US"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期货合约头寸规模，</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现货头寸的规模。 </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最优套期保值比率定义为</a:t>
            </a:r>
            <a:r>
              <a:rPr lang="zh-CN" altLang="zh-CN"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5-2</a:t>
            </a:r>
            <a:r>
              <a:rPr lang="zh-CN" altLang="en-US" sz="2600" dirty="0" smtClean="0">
                <a:latin typeface="Times New Roman" panose="02020603050405020304" pitchFamily="18" charset="0"/>
                <a:ea typeface="宋体" panose="02010600030101010101" pitchFamily="2" charset="-122"/>
              </a:rPr>
              <a:t>）</a:t>
            </a:r>
            <a:endParaRPr lang="zh-CN"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最优套期保值比率，</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为使风险最小的期货合约头寸规模。</a:t>
            </a:r>
          </a:p>
          <a:p>
            <a:pPr indent="457200"/>
            <a:r>
              <a:rPr lang="zh-CN" altLang="zh-CN" sz="2600" dirty="0">
                <a:latin typeface="Times New Roman" panose="02020603050405020304" pitchFamily="18" charset="0"/>
                <a:ea typeface="宋体" panose="02010600030101010101" pitchFamily="2" charset="-122"/>
              </a:rPr>
              <a:t>最小风险下套期保值需要买卖的期货合约数量，即最优套期保值期货合约数量为：</a:t>
            </a:r>
          </a:p>
          <a:p>
            <a:pPr indent="457200"/>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5-3</a:t>
            </a:r>
            <a:r>
              <a:rPr lang="zh-CN" altLang="zh-CN" sz="2600" dirty="0">
                <a:latin typeface="Times New Roman" panose="02020603050405020304" pitchFamily="18" charset="0"/>
                <a:ea typeface="宋体" panose="02010600030101010101" pitchFamily="2" charset="-122"/>
              </a:rPr>
              <a:t>）</a:t>
            </a:r>
          </a:p>
          <a:p>
            <a:pPr indent="457200"/>
            <a:endParaRPr lang="en-US" altLang="zh-CN" sz="2600" dirty="0" smtClean="0">
              <a:latin typeface="Times New Roman" panose="02020603050405020304" pitchFamily="18" charset="0"/>
              <a:ea typeface="宋体" panose="02010600030101010101" pitchFamily="2" charset="-122"/>
            </a:endParaRPr>
          </a:p>
          <a:p>
            <a:pPr indent="457200"/>
            <a:r>
              <a:rPr lang="zh-CN" altLang="zh-CN" sz="2600" dirty="0" smtClean="0">
                <a:latin typeface="Times New Roman" panose="02020603050405020304" pitchFamily="18" charset="0"/>
                <a:ea typeface="宋体" panose="02010600030101010101" pitchFamily="2" charset="-122"/>
              </a:rPr>
              <a:t>其中</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最优套期保值期货合约数量，</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每份合约的规模。</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1969012888"/>
              </p:ext>
            </p:extLst>
          </p:nvPr>
        </p:nvGraphicFramePr>
        <p:xfrm>
          <a:off x="5517555" y="2492896"/>
          <a:ext cx="684076" cy="612068"/>
        </p:xfrm>
        <a:graphic>
          <a:graphicData uri="http://schemas.openxmlformats.org/presentationml/2006/ole">
            <mc:AlternateContent xmlns:mc="http://schemas.openxmlformats.org/markup-compatibility/2006">
              <mc:Choice xmlns:v="urn:schemas-microsoft-com:vml" Requires="v">
                <p:oleObj spid="_x0000_s5410" name="Equation" r:id="rId3" imgW="482400" imgH="431640" progId="Equation.DSMT4">
                  <p:embed/>
                </p:oleObj>
              </mc:Choice>
              <mc:Fallback>
                <p:oleObj name="Equation" r:id="rId3" imgW="482400" imgH="431640" progId="Equation.DSMT4">
                  <p:embed/>
                  <p:pic>
                    <p:nvPicPr>
                      <p:cNvPr id="0" name=""/>
                      <p:cNvPicPr/>
                      <p:nvPr/>
                    </p:nvPicPr>
                    <p:blipFill>
                      <a:blip r:embed="rId4"/>
                      <a:stretch>
                        <a:fillRect/>
                      </a:stretch>
                    </p:blipFill>
                    <p:spPr>
                      <a:xfrm>
                        <a:off x="5517555" y="2492896"/>
                        <a:ext cx="684076" cy="6120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92007876"/>
              </p:ext>
            </p:extLst>
          </p:nvPr>
        </p:nvGraphicFramePr>
        <p:xfrm>
          <a:off x="3825491" y="3140968"/>
          <a:ext cx="287704" cy="304628"/>
        </p:xfrm>
        <a:graphic>
          <a:graphicData uri="http://schemas.openxmlformats.org/presentationml/2006/ole">
            <mc:AlternateContent xmlns:mc="http://schemas.openxmlformats.org/markup-compatibility/2006">
              <mc:Choice xmlns:v="urn:schemas-microsoft-com:vml" Requires="v">
                <p:oleObj spid="_x0000_s5411"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3825491" y="3140968"/>
                        <a:ext cx="287704" cy="30462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7201644"/>
              </p:ext>
            </p:extLst>
          </p:nvPr>
        </p:nvGraphicFramePr>
        <p:xfrm>
          <a:off x="6453659" y="3140968"/>
          <a:ext cx="288032" cy="324036"/>
        </p:xfrm>
        <a:graphic>
          <a:graphicData uri="http://schemas.openxmlformats.org/presentationml/2006/ole">
            <mc:AlternateContent xmlns:mc="http://schemas.openxmlformats.org/markup-compatibility/2006">
              <mc:Choice xmlns:v="urn:schemas-microsoft-com:vml" Requires="v">
                <p:oleObj spid="_x0000_s5412" name="Equation" r:id="rId7" imgW="203040" imgH="228600" progId="Equation.DSMT4">
                  <p:embed/>
                </p:oleObj>
              </mc:Choice>
              <mc:Fallback>
                <p:oleObj name="Equation" r:id="rId7" imgW="203040" imgH="228600" progId="Equation.DSMT4">
                  <p:embed/>
                  <p:pic>
                    <p:nvPicPr>
                      <p:cNvPr id="0" name=""/>
                      <p:cNvPicPr/>
                      <p:nvPr/>
                    </p:nvPicPr>
                    <p:blipFill>
                      <a:blip r:embed="rId8"/>
                      <a:stretch>
                        <a:fillRect/>
                      </a:stretch>
                    </p:blipFill>
                    <p:spPr>
                      <a:xfrm>
                        <a:off x="6453659" y="3140968"/>
                        <a:ext cx="288032" cy="32403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99825940"/>
              </p:ext>
            </p:extLst>
          </p:nvPr>
        </p:nvGraphicFramePr>
        <p:xfrm>
          <a:off x="5445547" y="3861048"/>
          <a:ext cx="756084" cy="633001"/>
        </p:xfrm>
        <a:graphic>
          <a:graphicData uri="http://schemas.openxmlformats.org/presentationml/2006/ole">
            <mc:AlternateContent xmlns:mc="http://schemas.openxmlformats.org/markup-compatibility/2006">
              <mc:Choice xmlns:v="urn:schemas-microsoft-com:vml" Requires="v">
                <p:oleObj spid="_x0000_s5413" name="Equation" r:id="rId9" imgW="545760" imgH="457200" progId="Equation.DSMT4">
                  <p:embed/>
                </p:oleObj>
              </mc:Choice>
              <mc:Fallback>
                <p:oleObj name="Equation" r:id="rId9" imgW="545760" imgH="457200" progId="Equation.DSMT4">
                  <p:embed/>
                  <p:pic>
                    <p:nvPicPr>
                      <p:cNvPr id="0" name=""/>
                      <p:cNvPicPr/>
                      <p:nvPr/>
                    </p:nvPicPr>
                    <p:blipFill>
                      <a:blip r:embed="rId10"/>
                      <a:stretch>
                        <a:fillRect/>
                      </a:stretch>
                    </p:blipFill>
                    <p:spPr>
                      <a:xfrm>
                        <a:off x="5445547" y="3861048"/>
                        <a:ext cx="756084" cy="63300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635871490"/>
              </p:ext>
            </p:extLst>
          </p:nvPr>
        </p:nvGraphicFramePr>
        <p:xfrm>
          <a:off x="1701131" y="4509120"/>
          <a:ext cx="288032" cy="354501"/>
        </p:xfrm>
        <a:graphic>
          <a:graphicData uri="http://schemas.openxmlformats.org/presentationml/2006/ole">
            <mc:AlternateContent xmlns:mc="http://schemas.openxmlformats.org/markup-compatibility/2006">
              <mc:Choice xmlns:v="urn:schemas-microsoft-com:vml" Requires="v">
                <p:oleObj spid="_x0000_s5414" name="Equation" r:id="rId11" imgW="164880" imgH="203040" progId="Equation.DSMT4">
                  <p:embed/>
                </p:oleObj>
              </mc:Choice>
              <mc:Fallback>
                <p:oleObj name="Equation" r:id="rId11" imgW="164880" imgH="203040" progId="Equation.DSMT4">
                  <p:embed/>
                  <p:pic>
                    <p:nvPicPr>
                      <p:cNvPr id="0" name=""/>
                      <p:cNvPicPr/>
                      <p:nvPr/>
                    </p:nvPicPr>
                    <p:blipFill>
                      <a:blip r:embed="rId12"/>
                      <a:stretch>
                        <a:fillRect/>
                      </a:stretch>
                    </p:blipFill>
                    <p:spPr>
                      <a:xfrm>
                        <a:off x="1701131" y="4509120"/>
                        <a:ext cx="288032" cy="35450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89848403"/>
              </p:ext>
            </p:extLst>
          </p:nvPr>
        </p:nvGraphicFramePr>
        <p:xfrm>
          <a:off x="4307334" y="4581128"/>
          <a:ext cx="274117" cy="306366"/>
        </p:xfrm>
        <a:graphic>
          <a:graphicData uri="http://schemas.openxmlformats.org/presentationml/2006/ole">
            <mc:AlternateContent xmlns:mc="http://schemas.openxmlformats.org/markup-compatibility/2006">
              <mc:Choice xmlns:v="urn:schemas-microsoft-com:vml" Requires="v">
                <p:oleObj spid="_x0000_s5415" name="Equation" r:id="rId13" imgW="215640" imgH="241200" progId="Equation.DSMT4">
                  <p:embed/>
                </p:oleObj>
              </mc:Choice>
              <mc:Fallback>
                <p:oleObj name="Equation" r:id="rId13" imgW="215640" imgH="241200" progId="Equation.DSMT4">
                  <p:embed/>
                  <p:pic>
                    <p:nvPicPr>
                      <p:cNvPr id="0" name=""/>
                      <p:cNvPicPr/>
                      <p:nvPr/>
                    </p:nvPicPr>
                    <p:blipFill>
                      <a:blip r:embed="rId14"/>
                      <a:stretch>
                        <a:fillRect/>
                      </a:stretch>
                    </p:blipFill>
                    <p:spPr>
                      <a:xfrm>
                        <a:off x="4307334" y="4581128"/>
                        <a:ext cx="274117" cy="30636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54273258"/>
              </p:ext>
            </p:extLst>
          </p:nvPr>
        </p:nvGraphicFramePr>
        <p:xfrm>
          <a:off x="5517554" y="5157192"/>
          <a:ext cx="1238961" cy="648072"/>
        </p:xfrm>
        <a:graphic>
          <a:graphicData uri="http://schemas.openxmlformats.org/presentationml/2006/ole">
            <mc:AlternateContent xmlns:mc="http://schemas.openxmlformats.org/markup-compatibility/2006">
              <mc:Choice xmlns:v="urn:schemas-microsoft-com:vml" Requires="v">
                <p:oleObj spid="_x0000_s5416" name="Equation" r:id="rId15" imgW="825480" imgH="431640" progId="Equation.DSMT4">
                  <p:embed/>
                </p:oleObj>
              </mc:Choice>
              <mc:Fallback>
                <p:oleObj name="Equation" r:id="rId15" imgW="825480" imgH="431640" progId="Equation.DSMT4">
                  <p:embed/>
                  <p:pic>
                    <p:nvPicPr>
                      <p:cNvPr id="0" name=""/>
                      <p:cNvPicPr/>
                      <p:nvPr/>
                    </p:nvPicPr>
                    <p:blipFill>
                      <a:blip r:embed="rId16"/>
                      <a:stretch>
                        <a:fillRect/>
                      </a:stretch>
                    </p:blipFill>
                    <p:spPr>
                      <a:xfrm>
                        <a:off x="5517554" y="5157192"/>
                        <a:ext cx="1238961" cy="64807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2784208"/>
              </p:ext>
            </p:extLst>
          </p:nvPr>
        </p:nvGraphicFramePr>
        <p:xfrm>
          <a:off x="1629123" y="5751983"/>
          <a:ext cx="277317" cy="341313"/>
        </p:xfrm>
        <a:graphic>
          <a:graphicData uri="http://schemas.openxmlformats.org/presentationml/2006/ole">
            <mc:AlternateContent xmlns:mc="http://schemas.openxmlformats.org/markup-compatibility/2006">
              <mc:Choice xmlns:v="urn:schemas-microsoft-com:vml" Requires="v">
                <p:oleObj spid="_x0000_s5417" name="Equation" r:id="rId17" imgW="164880" imgH="203040" progId="Equation.DSMT4">
                  <p:embed/>
                </p:oleObj>
              </mc:Choice>
              <mc:Fallback>
                <p:oleObj name="Equation" r:id="rId17" imgW="164880" imgH="203040" progId="Equation.DSMT4">
                  <p:embed/>
                  <p:pic>
                    <p:nvPicPr>
                      <p:cNvPr id="0" name=""/>
                      <p:cNvPicPr/>
                      <p:nvPr/>
                    </p:nvPicPr>
                    <p:blipFill>
                      <a:blip r:embed="rId18"/>
                      <a:stretch>
                        <a:fillRect/>
                      </a:stretch>
                    </p:blipFill>
                    <p:spPr>
                      <a:xfrm>
                        <a:off x="1629123" y="5751983"/>
                        <a:ext cx="277317" cy="3413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19542062"/>
              </p:ext>
            </p:extLst>
          </p:nvPr>
        </p:nvGraphicFramePr>
        <p:xfrm>
          <a:off x="5301531" y="5784691"/>
          <a:ext cx="360040" cy="308605"/>
        </p:xfrm>
        <a:graphic>
          <a:graphicData uri="http://schemas.openxmlformats.org/presentationml/2006/ole">
            <mc:AlternateContent xmlns:mc="http://schemas.openxmlformats.org/markup-compatibility/2006">
              <mc:Choice xmlns:v="urn:schemas-microsoft-com:vml" Requires="v">
                <p:oleObj spid="_x0000_s5418" name="Equation" r:id="rId19" imgW="266400" imgH="228600" progId="Equation.DSMT4">
                  <p:embed/>
                </p:oleObj>
              </mc:Choice>
              <mc:Fallback>
                <p:oleObj name="Equation" r:id="rId19" imgW="266400" imgH="228600" progId="Equation.DSMT4">
                  <p:embed/>
                  <p:pic>
                    <p:nvPicPr>
                      <p:cNvPr id="0" name=""/>
                      <p:cNvPicPr/>
                      <p:nvPr/>
                    </p:nvPicPr>
                    <p:blipFill>
                      <a:blip r:embed="rId20"/>
                      <a:stretch>
                        <a:fillRect/>
                      </a:stretch>
                    </p:blipFill>
                    <p:spPr>
                      <a:xfrm>
                        <a:off x="5301531" y="5784691"/>
                        <a:ext cx="360040" cy="308605"/>
                      </a:xfrm>
                      <a:prstGeom prst="rect">
                        <a:avLst/>
                      </a:prstGeom>
                    </p:spPr>
                  </p:pic>
                </p:oleObj>
              </mc:Fallback>
            </mc:AlternateContent>
          </a:graphicData>
        </a:graphic>
      </p:graphicFrame>
    </p:spTree>
    <p:extLst>
      <p:ext uri="{BB962C8B-B14F-4D97-AF65-F5344CB8AC3E}">
        <p14:creationId xmlns:p14="http://schemas.microsoft.com/office/powerpoint/2010/main" val="229871445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548680"/>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spcBef>
                <a:spcPts val="0"/>
              </a:spcBef>
            </a:pPr>
            <a:r>
              <a:rPr lang="zh-CN" altLang="zh-CN" sz="2800" dirty="0"/>
              <a:t>上述</a:t>
            </a:r>
            <a:r>
              <a:rPr lang="zh-CN" altLang="zh-CN" sz="2800" dirty="0" smtClean="0"/>
              <a:t>公式</a:t>
            </a:r>
            <a:r>
              <a:rPr lang="zh-CN" altLang="en-US" sz="2800" dirty="0" smtClean="0"/>
              <a:t>的具体证明</a:t>
            </a:r>
            <a:r>
              <a:rPr lang="zh-CN" altLang="zh-CN" sz="2800" dirty="0" smtClean="0"/>
              <a:t>如下</a:t>
            </a:r>
            <a:r>
              <a:rPr lang="zh-CN" altLang="zh-CN" sz="2800" dirty="0"/>
              <a:t>：</a:t>
            </a:r>
          </a:p>
          <a:p>
            <a:pPr>
              <a:lnSpc>
                <a:spcPct val="150000"/>
              </a:lnSpc>
              <a:spcBef>
                <a:spcPts val="0"/>
              </a:spcBef>
            </a:pPr>
            <a:r>
              <a:rPr lang="zh-CN" altLang="zh-CN" sz="2800" dirty="0"/>
              <a:t>套期保值的目的是将期货市场和现货市场的价格风险对冲，因此，整个套期保值组合的价值变化应该</a:t>
            </a:r>
            <a:r>
              <a:rPr lang="zh-CN" altLang="zh-CN" sz="2800" dirty="0" smtClean="0"/>
              <a:t>等于</a:t>
            </a:r>
            <a:r>
              <a:rPr lang="zh-CN" altLang="en-US" sz="2800" dirty="0" smtClean="0"/>
              <a:t>零。</a:t>
            </a:r>
            <a:endParaRPr lang="en-US" altLang="zh-CN" sz="2800" dirty="0" smtClean="0"/>
          </a:p>
          <a:p>
            <a:pPr>
              <a:lnSpc>
                <a:spcPct val="150000"/>
              </a:lnSpc>
              <a:spcBef>
                <a:spcPts val="0"/>
              </a:spcBef>
            </a:pPr>
            <a:r>
              <a:rPr lang="zh-CN" altLang="zh-CN" sz="2800" dirty="0" smtClean="0"/>
              <a:t>即</a:t>
            </a:r>
            <a:r>
              <a:rPr lang="zh-CN" altLang="en-US" sz="2800" dirty="0" smtClean="0"/>
              <a:t>：</a:t>
            </a:r>
            <a:r>
              <a:rPr lang="en-US" altLang="zh-CN" sz="2800" dirty="0" smtClean="0"/>
              <a:t>                   </a:t>
            </a:r>
          </a:p>
          <a:p>
            <a:pPr>
              <a:lnSpc>
                <a:spcPct val="150000"/>
              </a:lnSpc>
              <a:spcBef>
                <a:spcPts val="0"/>
              </a:spcBef>
            </a:pPr>
            <a:endParaRPr lang="en-US" altLang="zh-CN" sz="2800" dirty="0"/>
          </a:p>
          <a:p>
            <a:pPr>
              <a:lnSpc>
                <a:spcPct val="150000"/>
              </a:lnSpc>
              <a:spcBef>
                <a:spcPts val="0"/>
              </a:spcBef>
            </a:pPr>
            <a:r>
              <a:rPr lang="zh-CN" altLang="zh-CN" sz="2800" dirty="0" smtClean="0"/>
              <a:t>其中</a:t>
            </a:r>
            <a:r>
              <a:rPr lang="zh-CN" altLang="zh-CN" sz="2800" dirty="0"/>
              <a:t>，</a:t>
            </a:r>
            <a:r>
              <a:rPr lang="en-US" altLang="zh-CN" sz="2800" dirty="0"/>
              <a:t> </a:t>
            </a:r>
            <a:r>
              <a:rPr lang="en-US" altLang="zh-CN" sz="2800" dirty="0" smtClean="0"/>
              <a:t>     </a:t>
            </a:r>
            <a:r>
              <a:rPr lang="zh-CN" altLang="zh-CN" sz="2800" dirty="0" smtClean="0"/>
              <a:t>为</a:t>
            </a:r>
            <a:r>
              <a:rPr lang="zh-CN" altLang="zh-CN" sz="2800" dirty="0"/>
              <a:t>现货价格变化，</a:t>
            </a:r>
            <a:r>
              <a:rPr lang="en-US" altLang="zh-CN" sz="2800" dirty="0"/>
              <a:t> </a:t>
            </a:r>
            <a:r>
              <a:rPr lang="en-US" altLang="zh-CN" sz="2800" dirty="0" smtClean="0"/>
              <a:t>    </a:t>
            </a:r>
            <a:r>
              <a:rPr lang="zh-CN" altLang="zh-CN" sz="2800" dirty="0" smtClean="0"/>
              <a:t>为</a:t>
            </a:r>
            <a:r>
              <a:rPr lang="zh-CN" altLang="zh-CN" sz="2800" dirty="0"/>
              <a:t>期货价格</a:t>
            </a:r>
            <a:r>
              <a:rPr lang="zh-CN" altLang="zh-CN" sz="2800" dirty="0" smtClean="0"/>
              <a:t>变化</a:t>
            </a:r>
            <a:r>
              <a:rPr lang="zh-CN" altLang="en-US" sz="2800" dirty="0" smtClean="0"/>
              <a:t>。</a:t>
            </a:r>
            <a:endParaRPr lang="en-US" altLang="zh-CN" sz="2800" dirty="0"/>
          </a:p>
          <a:p>
            <a:pPr>
              <a:lnSpc>
                <a:spcPct val="150000"/>
              </a:lnSpc>
              <a:spcBef>
                <a:spcPts val="0"/>
              </a:spcBef>
            </a:pPr>
            <a:r>
              <a:rPr lang="en-US" altLang="zh-CN" sz="2800" dirty="0" smtClean="0"/>
              <a:t> </a:t>
            </a:r>
            <a:r>
              <a:rPr lang="zh-CN" altLang="en-US" sz="2800" dirty="0" smtClean="0"/>
              <a:t>因此，</a:t>
            </a:r>
            <a:endParaRPr lang="en-US" altLang="zh-CN" sz="2800" dirty="0" smtClean="0"/>
          </a:p>
          <a:p>
            <a:pPr>
              <a:lnSpc>
                <a:spcPct val="150000"/>
              </a:lnSpc>
              <a:spcBef>
                <a:spcPts val="0"/>
              </a:spcBef>
            </a:pPr>
            <a:endParaRPr lang="en-US" altLang="zh-CN" sz="2800" dirty="0" smtClean="0"/>
          </a:p>
          <a:p>
            <a:pPr>
              <a:lnSpc>
                <a:spcPct val="150000"/>
              </a:lnSpc>
              <a:spcBef>
                <a:spcPts val="0"/>
              </a:spcBef>
            </a:pPr>
            <a:r>
              <a:rPr lang="zh-CN" altLang="en-US" sz="2800" dirty="0" smtClean="0"/>
              <a:t>最终可得： </a:t>
            </a:r>
            <a:endParaRPr lang="zh-CN" altLang="zh-CN" sz="2800" dirty="0"/>
          </a:p>
          <a:p>
            <a:pPr>
              <a:lnSpc>
                <a:spcPct val="150000"/>
              </a:lnSpc>
              <a:spcBef>
                <a:spcPts val="0"/>
              </a:spcBef>
            </a:pPr>
            <a:endParaRPr lang="zh-CN" altLang="zh-CN" sz="2800" dirty="0"/>
          </a:p>
          <a:p>
            <a:pPr indent="457200">
              <a:lnSpc>
                <a:spcPct val="150000"/>
              </a:lnSpc>
              <a:spcBef>
                <a:spcPts val="0"/>
              </a:spcBef>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488376217"/>
              </p:ext>
            </p:extLst>
          </p:nvPr>
        </p:nvGraphicFramePr>
        <p:xfrm>
          <a:off x="3213299" y="2852936"/>
          <a:ext cx="4437039" cy="576064"/>
        </p:xfrm>
        <a:graphic>
          <a:graphicData uri="http://schemas.openxmlformats.org/presentationml/2006/ole">
            <mc:AlternateContent xmlns:mc="http://schemas.openxmlformats.org/markup-compatibility/2006">
              <mc:Choice xmlns:v="urn:schemas-microsoft-com:vml" Requires="v">
                <p:oleObj spid="_x0000_s26662" name="Equation" r:id="rId3" imgW="1854000" imgH="241200" progId="Equation.DSMT4">
                  <p:embed/>
                </p:oleObj>
              </mc:Choice>
              <mc:Fallback>
                <p:oleObj name="Equation" r:id="rId3" imgW="1854000" imgH="241200" progId="Equation.DSMT4">
                  <p:embed/>
                  <p:pic>
                    <p:nvPicPr>
                      <p:cNvPr id="0" name=""/>
                      <p:cNvPicPr/>
                      <p:nvPr/>
                    </p:nvPicPr>
                    <p:blipFill>
                      <a:blip r:embed="rId4"/>
                      <a:stretch>
                        <a:fillRect/>
                      </a:stretch>
                    </p:blipFill>
                    <p:spPr>
                      <a:xfrm>
                        <a:off x="3213299" y="2852936"/>
                        <a:ext cx="4437039" cy="57606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78915125"/>
              </p:ext>
            </p:extLst>
          </p:nvPr>
        </p:nvGraphicFramePr>
        <p:xfrm>
          <a:off x="1773139" y="4581128"/>
          <a:ext cx="1793181" cy="776851"/>
        </p:xfrm>
        <a:graphic>
          <a:graphicData uri="http://schemas.openxmlformats.org/presentationml/2006/ole">
            <mc:AlternateContent xmlns:mc="http://schemas.openxmlformats.org/markup-compatibility/2006">
              <mc:Choice xmlns:v="urn:schemas-microsoft-com:vml" Requires="v">
                <p:oleObj spid="_x0000_s26663" name="Equation" r:id="rId5" imgW="1054080" imgH="457200" progId="Equation.DSMT4">
                  <p:embed/>
                </p:oleObj>
              </mc:Choice>
              <mc:Fallback>
                <p:oleObj name="Equation" r:id="rId5" imgW="1054080" imgH="457200" progId="Equation.DSMT4">
                  <p:embed/>
                  <p:pic>
                    <p:nvPicPr>
                      <p:cNvPr id="0" name=""/>
                      <p:cNvPicPr/>
                      <p:nvPr/>
                    </p:nvPicPr>
                    <p:blipFill>
                      <a:blip r:embed="rId6"/>
                      <a:stretch>
                        <a:fillRect/>
                      </a:stretch>
                    </p:blipFill>
                    <p:spPr>
                      <a:xfrm>
                        <a:off x="1773139" y="4581128"/>
                        <a:ext cx="1793181" cy="77685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2439178"/>
              </p:ext>
            </p:extLst>
          </p:nvPr>
        </p:nvGraphicFramePr>
        <p:xfrm>
          <a:off x="1341091" y="4005064"/>
          <a:ext cx="552450" cy="309563"/>
        </p:xfrm>
        <a:graphic>
          <a:graphicData uri="http://schemas.openxmlformats.org/presentationml/2006/ole">
            <mc:AlternateContent xmlns:mc="http://schemas.openxmlformats.org/markup-compatibility/2006">
              <mc:Choice xmlns:v="urn:schemas-microsoft-com:vml" Requires="v">
                <p:oleObj spid="_x0000_s26664" name="Equation" r:id="rId7" imgW="317160" imgH="177480" progId="Equation.DSMT4">
                  <p:embed/>
                </p:oleObj>
              </mc:Choice>
              <mc:Fallback>
                <p:oleObj name="Equation" r:id="rId7" imgW="317160" imgH="177480" progId="Equation.DSMT4">
                  <p:embed/>
                  <p:pic>
                    <p:nvPicPr>
                      <p:cNvPr id="0" name=""/>
                      <p:cNvPicPr/>
                      <p:nvPr/>
                    </p:nvPicPr>
                    <p:blipFill>
                      <a:blip r:embed="rId8"/>
                      <a:stretch>
                        <a:fillRect/>
                      </a:stretch>
                    </p:blipFill>
                    <p:spPr>
                      <a:xfrm>
                        <a:off x="1341091" y="4005064"/>
                        <a:ext cx="552450" cy="309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36487241"/>
              </p:ext>
            </p:extLst>
          </p:nvPr>
        </p:nvGraphicFramePr>
        <p:xfrm>
          <a:off x="4653459" y="3969060"/>
          <a:ext cx="599183" cy="299592"/>
        </p:xfrm>
        <a:graphic>
          <a:graphicData uri="http://schemas.openxmlformats.org/presentationml/2006/ole">
            <mc:AlternateContent xmlns:mc="http://schemas.openxmlformats.org/markup-compatibility/2006">
              <mc:Choice xmlns:v="urn:schemas-microsoft-com:vml" Requires="v">
                <p:oleObj spid="_x0000_s26665" name="Equation" r:id="rId9" imgW="330120" imgH="164880" progId="Equation.DSMT4">
                  <p:embed/>
                </p:oleObj>
              </mc:Choice>
              <mc:Fallback>
                <p:oleObj name="Equation" r:id="rId9" imgW="330120" imgH="164880" progId="Equation.DSMT4">
                  <p:embed/>
                  <p:pic>
                    <p:nvPicPr>
                      <p:cNvPr id="0" name=""/>
                      <p:cNvPicPr/>
                      <p:nvPr/>
                    </p:nvPicPr>
                    <p:blipFill>
                      <a:blip r:embed="rId10"/>
                      <a:stretch>
                        <a:fillRect/>
                      </a:stretch>
                    </p:blipFill>
                    <p:spPr>
                      <a:xfrm>
                        <a:off x="4653459" y="3969060"/>
                        <a:ext cx="599183" cy="29959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024564975"/>
              </p:ext>
            </p:extLst>
          </p:nvPr>
        </p:nvGraphicFramePr>
        <p:xfrm>
          <a:off x="2205187" y="5690122"/>
          <a:ext cx="1389063" cy="723900"/>
        </p:xfrm>
        <a:graphic>
          <a:graphicData uri="http://schemas.openxmlformats.org/presentationml/2006/ole">
            <mc:AlternateContent xmlns:mc="http://schemas.openxmlformats.org/markup-compatibility/2006">
              <mc:Choice xmlns:v="urn:schemas-microsoft-com:vml" Requires="v">
                <p:oleObj spid="_x0000_s26666" name="Equation" r:id="rId11" imgW="825480" imgH="431640" progId="Equation.DSMT4">
                  <p:embed/>
                </p:oleObj>
              </mc:Choice>
              <mc:Fallback>
                <p:oleObj name="Equation" r:id="rId11" imgW="825480" imgH="431640" progId="Equation.DSMT4">
                  <p:embed/>
                  <p:pic>
                    <p:nvPicPr>
                      <p:cNvPr id="0" name=""/>
                      <p:cNvPicPr/>
                      <p:nvPr/>
                    </p:nvPicPr>
                    <p:blipFill>
                      <a:blip r:embed="rId12"/>
                      <a:stretch>
                        <a:fillRect/>
                      </a:stretch>
                    </p:blipFill>
                    <p:spPr>
                      <a:xfrm>
                        <a:off x="2205187" y="5690122"/>
                        <a:ext cx="1389063" cy="7239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52006663"/>
              </p:ext>
            </p:extLst>
          </p:nvPr>
        </p:nvGraphicFramePr>
        <p:xfrm>
          <a:off x="3573339" y="4725144"/>
          <a:ext cx="2609639" cy="440283"/>
        </p:xfrm>
        <a:graphic>
          <a:graphicData uri="http://schemas.openxmlformats.org/presentationml/2006/ole">
            <mc:AlternateContent xmlns:mc="http://schemas.openxmlformats.org/markup-compatibility/2006">
              <mc:Choice xmlns:v="urn:schemas-microsoft-com:vml" Requires="v">
                <p:oleObj spid="_x0000_s26667" name="Equation" r:id="rId13" imgW="1434960" imgH="241200" progId="Equation.DSMT4">
                  <p:embed/>
                </p:oleObj>
              </mc:Choice>
              <mc:Fallback>
                <p:oleObj name="Equation" r:id="rId13" imgW="1434960" imgH="241200" progId="Equation.DSMT4">
                  <p:embed/>
                  <p:pic>
                    <p:nvPicPr>
                      <p:cNvPr id="0" name=""/>
                      <p:cNvPicPr/>
                      <p:nvPr/>
                    </p:nvPicPr>
                    <p:blipFill>
                      <a:blip r:embed="rId14"/>
                      <a:stretch>
                        <a:fillRect/>
                      </a:stretch>
                    </p:blipFill>
                    <p:spPr>
                      <a:xfrm>
                        <a:off x="3573339" y="4725144"/>
                        <a:ext cx="2609639" cy="440283"/>
                      </a:xfrm>
                      <a:prstGeom prst="rect">
                        <a:avLst/>
                      </a:prstGeom>
                    </p:spPr>
                  </p:pic>
                </p:oleObj>
              </mc:Fallback>
            </mc:AlternateContent>
          </a:graphicData>
        </a:graphic>
      </p:graphicFrame>
    </p:spTree>
    <p:extLst>
      <p:ext uri="{BB962C8B-B14F-4D97-AF65-F5344CB8AC3E}">
        <p14:creationId xmlns:p14="http://schemas.microsoft.com/office/powerpoint/2010/main" val="4034712703"/>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41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5-3</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套期保值者选择</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吨</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手的苹果期货合约为</a:t>
            </a:r>
            <a:r>
              <a:rPr lang="en-US" altLang="zh-CN" sz="2400" dirty="0">
                <a:latin typeface="Times New Roman" panose="02020603050405020304" pitchFamily="18" charset="0"/>
                <a:ea typeface="宋体" panose="02010600030101010101" pitchFamily="2" charset="-122"/>
              </a:rPr>
              <a:t>6000</a:t>
            </a:r>
            <a:r>
              <a:rPr lang="zh-CN" altLang="en-US" sz="2400" dirty="0">
                <a:latin typeface="Times New Roman" panose="02020603050405020304" pitchFamily="18" charset="0"/>
                <a:ea typeface="宋体" panose="02010600030101010101" pitchFamily="2" charset="-122"/>
              </a:rPr>
              <a:t>吨苹果进行套期保值。假设苹果期货合约价格每变化</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吨，苹果变化</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吨。求需要卖出多少手苹果期货合约？</a:t>
            </a: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最小风险套期保值需要卖出</a:t>
            </a:r>
            <a:r>
              <a:rPr lang="en-US" altLang="zh-CN" sz="2400" dirty="0">
                <a:latin typeface="Times New Roman" panose="02020603050405020304" pitchFamily="18" charset="0"/>
                <a:ea typeface="宋体" panose="02010600030101010101" pitchFamily="2" charset="-122"/>
              </a:rPr>
              <a:t>450</a:t>
            </a:r>
            <a:r>
              <a:rPr lang="zh-CN" altLang="en-US" sz="2400" dirty="0">
                <a:latin typeface="Times New Roman" panose="02020603050405020304" pitchFamily="18" charset="0"/>
                <a:ea typeface="宋体" panose="02010600030101010101" pitchFamily="2" charset="-122"/>
              </a:rPr>
              <a:t>份合约。</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4076921720"/>
              </p:ext>
            </p:extLst>
          </p:nvPr>
        </p:nvGraphicFramePr>
        <p:xfrm>
          <a:off x="5013499" y="2492896"/>
          <a:ext cx="2015512" cy="790897"/>
        </p:xfrm>
        <a:graphic>
          <a:graphicData uri="http://schemas.openxmlformats.org/presentationml/2006/ole">
            <mc:AlternateContent xmlns:mc="http://schemas.openxmlformats.org/markup-compatibility/2006">
              <mc:Choice xmlns:v="urn:schemas-microsoft-com:vml" Requires="v">
                <p:oleObj spid="_x0000_s4172" name="Equation" r:id="rId3" imgW="1002960" imgH="393480" progId="Equation.DSMT4">
                  <p:embed/>
                </p:oleObj>
              </mc:Choice>
              <mc:Fallback>
                <p:oleObj name="Equation" r:id="rId3" imgW="1002960" imgH="393480" progId="Equation.DSMT4">
                  <p:embed/>
                  <p:pic>
                    <p:nvPicPr>
                      <p:cNvPr id="0" name=""/>
                      <p:cNvPicPr/>
                      <p:nvPr/>
                    </p:nvPicPr>
                    <p:blipFill>
                      <a:blip r:embed="rId4"/>
                      <a:stretch>
                        <a:fillRect/>
                      </a:stretch>
                    </p:blipFill>
                    <p:spPr>
                      <a:xfrm>
                        <a:off x="5013499" y="2492896"/>
                        <a:ext cx="2015512" cy="79089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122273209"/>
              </p:ext>
            </p:extLst>
          </p:nvPr>
        </p:nvGraphicFramePr>
        <p:xfrm>
          <a:off x="5013499" y="3429000"/>
          <a:ext cx="2664296" cy="737439"/>
        </p:xfrm>
        <a:graphic>
          <a:graphicData uri="http://schemas.openxmlformats.org/presentationml/2006/ole">
            <mc:AlternateContent xmlns:mc="http://schemas.openxmlformats.org/markup-compatibility/2006">
              <mc:Choice xmlns:v="urn:schemas-microsoft-com:vml" Requires="v">
                <p:oleObj spid="_x0000_s4173"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5013499" y="3429000"/>
                        <a:ext cx="2664296" cy="737439"/>
                      </a:xfrm>
                      <a:prstGeom prst="rect">
                        <a:avLst/>
                      </a:prstGeom>
                    </p:spPr>
                  </p:pic>
                </p:oleObj>
              </mc:Fallback>
            </mc:AlternateContent>
          </a:graphicData>
        </a:graphic>
      </p:graphicFrame>
    </p:spTree>
    <p:extLst>
      <p:ext uri="{BB962C8B-B14F-4D97-AF65-F5344CB8AC3E}">
        <p14:creationId xmlns:p14="http://schemas.microsoft.com/office/powerpoint/2010/main" val="1491733922"/>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二、基差与套期保值</a:t>
            </a:r>
            <a:r>
              <a:rPr lang="zh-CN" altLang="en-US" sz="2800" b="1" dirty="0" smtClean="0">
                <a:latin typeface="Times New Roman" panose="02020603050405020304" pitchFamily="18" charset="0"/>
                <a:ea typeface="宋体" panose="02010600030101010101" pitchFamily="2" charset="-122"/>
              </a:rPr>
              <a:t>效果</a:t>
            </a:r>
            <a:endParaRPr lang="en-US" altLang="zh-CN" sz="2800" b="1" dirty="0" smtClean="0">
              <a:latin typeface="Times New Roman" panose="02020603050405020304" pitchFamily="18" charset="0"/>
              <a:ea typeface="宋体" panose="02010600030101010101" pitchFamily="2" charset="-122"/>
            </a:endParaRPr>
          </a:p>
          <a:p>
            <a:r>
              <a:rPr lang="zh-CN" altLang="zh-CN" sz="2600" b="1" dirty="0">
                <a:latin typeface="Times New Roman" panose="02020603050405020304" pitchFamily="18" charset="0"/>
                <a:ea typeface="宋体" panose="02010600030101010101" pitchFamily="2" charset="-122"/>
              </a:rPr>
              <a:t>（一）基差</a:t>
            </a:r>
            <a:endParaRPr lang="zh-CN" altLang="zh-CN" sz="2600" dirty="0">
              <a:latin typeface="Times New Roman" panose="02020603050405020304" pitchFamily="18" charset="0"/>
              <a:ea typeface="宋体" panose="02010600030101010101" pitchFamily="2" charset="-122"/>
            </a:endParaRPr>
          </a:p>
          <a:p>
            <a:pPr indent="457200">
              <a:lnSpc>
                <a:spcPct val="150000"/>
              </a:lnSpc>
            </a:pPr>
            <a:r>
              <a:rPr lang="en-US" altLang="zh-CN" sz="2400" b="1" dirty="0">
                <a:latin typeface="Times New Roman" panose="02020603050405020304" pitchFamily="18" charset="0"/>
                <a:ea typeface="宋体" panose="02010600030101010101" pitchFamily="2" charset="-122"/>
              </a:rPr>
              <a:t>1</a:t>
            </a:r>
            <a:r>
              <a:rPr lang="zh-CN" altLang="zh-CN" sz="2400" b="1" dirty="0">
                <a:latin typeface="Times New Roman" panose="02020603050405020304" pitchFamily="18" charset="0"/>
                <a:ea typeface="宋体" panose="02010600030101010101" pitchFamily="2" charset="-122"/>
              </a:rPr>
              <a:t>、基差的定义</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我们引入“基差”描述期货价格与现货价格的关系，进而分析其对套期保值效果的影响。</a:t>
            </a:r>
          </a:p>
          <a:p>
            <a:pPr indent="457200">
              <a:lnSpc>
                <a:spcPct val="150000"/>
              </a:lnSpc>
            </a:pPr>
            <a:r>
              <a:rPr lang="zh-CN" altLang="zh-CN" sz="2400" dirty="0">
                <a:latin typeface="Times New Roman" panose="02020603050405020304" pitchFamily="18" charset="0"/>
                <a:ea typeface="宋体" panose="02010600030101010101" pitchFamily="2" charset="-122"/>
              </a:rPr>
              <a:t>基差是指某一特定商品于某一特定的时间和地点的现货价格与期货价格之差，是由现货价格与期货价格的变化幅度不一致引起的，基差的计算公式为：</a:t>
            </a: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5-4</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其中</a:t>
            </a:r>
            <a:r>
              <a:rPr lang="zh-CN" altLang="zh-CN" sz="2400" dirty="0" smtClean="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B</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基差</a:t>
            </a:r>
            <a:r>
              <a:rPr lang="zh-CN" altLang="zh-CN" sz="2400" dirty="0" smtClean="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S</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现货</a:t>
            </a:r>
            <a:r>
              <a:rPr lang="zh-CN" altLang="zh-CN" sz="2400" dirty="0" smtClean="0">
                <a:latin typeface="Times New Roman" panose="02020603050405020304" pitchFamily="18" charset="0"/>
                <a:ea typeface="宋体" panose="02010600030101010101" pitchFamily="2" charset="-122"/>
              </a:rPr>
              <a:t>价格</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rPr>
              <a:t>F</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期货价格。</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313403060"/>
              </p:ext>
            </p:extLst>
          </p:nvPr>
        </p:nvGraphicFramePr>
        <p:xfrm>
          <a:off x="5373539" y="5157192"/>
          <a:ext cx="1440160" cy="395338"/>
        </p:xfrm>
        <a:graphic>
          <a:graphicData uri="http://schemas.openxmlformats.org/presentationml/2006/ole">
            <mc:AlternateContent xmlns:mc="http://schemas.openxmlformats.org/markup-compatibility/2006">
              <mc:Choice xmlns:v="urn:schemas-microsoft-com:vml" Requires="v">
                <p:oleObj spid="_x0000_s6181" name="Equation" r:id="rId3" imgW="647640" imgH="177480" progId="Equation.DSMT4">
                  <p:embed/>
                </p:oleObj>
              </mc:Choice>
              <mc:Fallback>
                <p:oleObj name="Equation" r:id="rId3" imgW="647640" imgH="177480" progId="Equation.DSMT4">
                  <p:embed/>
                  <p:pic>
                    <p:nvPicPr>
                      <p:cNvPr id="0" name=""/>
                      <p:cNvPicPr/>
                      <p:nvPr/>
                    </p:nvPicPr>
                    <p:blipFill>
                      <a:blip r:embed="rId4"/>
                      <a:stretch>
                        <a:fillRect/>
                      </a:stretch>
                    </p:blipFill>
                    <p:spPr>
                      <a:xfrm>
                        <a:off x="5373539" y="5157192"/>
                        <a:ext cx="1440160" cy="395338"/>
                      </a:xfrm>
                      <a:prstGeom prst="rect">
                        <a:avLst/>
                      </a:prstGeom>
                    </p:spPr>
                  </p:pic>
                </p:oleObj>
              </mc:Fallback>
            </mc:AlternateContent>
          </a:graphicData>
        </a:graphic>
      </p:graphicFrame>
    </p:spTree>
    <p:extLst>
      <p:ext uri="{BB962C8B-B14F-4D97-AF65-F5344CB8AC3E}">
        <p14:creationId xmlns:p14="http://schemas.microsoft.com/office/powerpoint/2010/main" val="217960249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2900227"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2</a:t>
            </a:r>
            <a:r>
              <a:rPr lang="zh-CN" altLang="en-US" sz="2600" b="1" dirty="0">
                <a:latin typeface="Times New Roman" panose="02020603050405020304" pitchFamily="18" charset="0"/>
                <a:ea typeface="宋体" panose="02010600030101010101" pitchFamily="2" charset="-122"/>
              </a:rPr>
              <a:t>、基差作用</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sp>
        <p:nvSpPr>
          <p:cNvPr id="2" name="椭圆 1"/>
          <p:cNvSpPr/>
          <p:nvPr/>
        </p:nvSpPr>
        <p:spPr>
          <a:xfrm>
            <a:off x="1505014" y="2636912"/>
            <a:ext cx="18722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smtClean="0"/>
              <a:t>基差变化作用</a:t>
            </a:r>
            <a:endParaRPr lang="zh-CN" altLang="en-US" sz="2200" b="1" dirty="0"/>
          </a:p>
        </p:txBody>
      </p:sp>
      <p:cxnSp>
        <p:nvCxnSpPr>
          <p:cNvPr id="4" name="直接箭头连接符 3"/>
          <p:cNvCxnSpPr/>
          <p:nvPr/>
        </p:nvCxnSpPr>
        <p:spPr>
          <a:xfrm flipV="1">
            <a:off x="3377222" y="2132856"/>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a:stCxn id="2" idx="6"/>
          </p:cNvCxnSpPr>
          <p:nvPr/>
        </p:nvCxnSpPr>
        <p:spPr>
          <a:xfrm>
            <a:off x="3377222" y="3356992"/>
            <a:ext cx="1420253"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a:stCxn id="2" idx="6"/>
          </p:cNvCxnSpPr>
          <p:nvPr/>
        </p:nvCxnSpPr>
        <p:spPr>
          <a:xfrm>
            <a:off x="3377222" y="3356992"/>
            <a:ext cx="1348245" cy="1296144"/>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5085507" y="1628800"/>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套期保值成功基础</a:t>
            </a:r>
            <a:endParaRPr lang="zh-CN" altLang="en-US" sz="2000" b="1" dirty="0"/>
          </a:p>
        </p:txBody>
      </p:sp>
      <p:sp>
        <p:nvSpPr>
          <p:cNvPr id="13" name="圆角矩形 12"/>
          <p:cNvSpPr/>
          <p:nvPr/>
        </p:nvSpPr>
        <p:spPr>
          <a:xfrm>
            <a:off x="5085507" y="299695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为现货市场交易提供依据</a:t>
            </a:r>
            <a:endParaRPr lang="zh-CN" altLang="en-US" sz="2000" b="1" dirty="0"/>
          </a:p>
        </p:txBody>
      </p:sp>
      <p:sp>
        <p:nvSpPr>
          <p:cNvPr id="14" name="圆角矩形 13"/>
          <p:cNvSpPr/>
          <p:nvPr/>
        </p:nvSpPr>
        <p:spPr>
          <a:xfrm>
            <a:off x="5085507" y="443711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获得无风险收益</a:t>
            </a:r>
            <a:endParaRPr lang="zh-CN" altLang="en-US" sz="2000" b="1" dirty="0"/>
          </a:p>
        </p:txBody>
      </p:sp>
    </p:spTree>
    <p:extLst>
      <p:ext uri="{BB962C8B-B14F-4D97-AF65-F5344CB8AC3E}">
        <p14:creationId xmlns:p14="http://schemas.microsoft.com/office/powerpoint/2010/main" val="46976194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680520"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3</a:t>
            </a:r>
            <a:r>
              <a:rPr lang="zh-CN" altLang="en-US" sz="2600" b="1" dirty="0">
                <a:latin typeface="Times New Roman" panose="02020603050405020304" pitchFamily="18" charset="0"/>
                <a:ea typeface="宋体" panose="02010600030101010101" pitchFamily="2" charset="-122"/>
              </a:rPr>
              <a:t>、基差走强与基差走弱</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pSp>
        <p:nvGrpSpPr>
          <p:cNvPr id="4" name="组合 3"/>
          <p:cNvGrpSpPr/>
          <p:nvPr/>
        </p:nvGrpSpPr>
        <p:grpSpPr>
          <a:xfrm>
            <a:off x="1953159" y="2066002"/>
            <a:ext cx="7884876" cy="2890628"/>
            <a:chOff x="1809143" y="2189402"/>
            <a:chExt cx="7884876" cy="2890628"/>
          </a:xfrm>
        </p:grpSpPr>
        <p:sp>
          <p:nvSpPr>
            <p:cNvPr id="7" name="椭圆 6"/>
            <p:cNvSpPr/>
            <p:nvPr/>
          </p:nvSpPr>
          <p:spPr>
            <a:xfrm>
              <a:off x="1809143" y="2840088"/>
              <a:ext cx="2088232" cy="15173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价</a:t>
              </a:r>
              <a:r>
                <a:rPr lang="zh-CN" altLang="en-US" sz="2200" b="1" dirty="0" smtClean="0"/>
                <a:t>差</a:t>
              </a:r>
              <a:r>
                <a:rPr lang="zh-CN" altLang="en-US" sz="2200" b="1" dirty="0"/>
                <a:t>变化</a:t>
              </a:r>
            </a:p>
          </p:txBody>
        </p:sp>
        <p:sp>
          <p:nvSpPr>
            <p:cNvPr id="8" name="左大括号 7"/>
            <p:cNvSpPr/>
            <p:nvPr/>
          </p:nvSpPr>
          <p:spPr>
            <a:xfrm>
              <a:off x="4149403" y="2420888"/>
              <a:ext cx="216024"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9" name="圆角矩形 8"/>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基差走强</a:t>
              </a:r>
              <a:r>
                <a:rPr lang="zh-CN" altLang="en-US" sz="2000" b="1" dirty="0" smtClean="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相对于期货价格表现而言，现货价格走势相对较强。</a:t>
              </a:r>
              <a:endParaRPr lang="en-US" altLang="zh-CN" sz="2000" b="1" dirty="0">
                <a:latin typeface="Times New Roman" panose="02020603050405020304" pitchFamily="18" charset="0"/>
                <a:ea typeface="宋体" panose="02010600030101010101" pitchFamily="2" charset="-122"/>
              </a:endParaRPr>
            </a:p>
          </p:txBody>
        </p:sp>
        <p:sp>
          <p:nvSpPr>
            <p:cNvPr id="10" name="圆角矩形 9"/>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a:t>
              </a:r>
              <a:r>
                <a:rPr lang="zh-CN" altLang="en-US" sz="2000" b="1" dirty="0" smtClean="0">
                  <a:latin typeface="Times New Roman" panose="02020603050405020304" pitchFamily="18" charset="0"/>
                  <a:ea typeface="宋体" panose="02010600030101010101" pitchFamily="2" charset="-122"/>
                </a:rPr>
                <a:t>走弱：</a:t>
              </a:r>
              <a:r>
                <a:rPr lang="zh-CN" altLang="en-US" sz="2000" dirty="0">
                  <a:latin typeface="Times New Roman" panose="02020603050405020304" pitchFamily="18" charset="0"/>
                  <a:ea typeface="宋体" panose="02010600030101010101" pitchFamily="2" charset="-122"/>
                </a:rPr>
                <a:t>相对于期货价格表现而言，现货价格走势相对</a:t>
              </a:r>
              <a:r>
                <a:rPr lang="zh-CN" altLang="en-US" sz="2000" dirty="0" smtClean="0">
                  <a:latin typeface="Times New Roman" panose="02020603050405020304" pitchFamily="18" charset="0"/>
                  <a:ea typeface="宋体" panose="02010600030101010101" pitchFamily="2" charset="-122"/>
                </a:rPr>
                <a:t>较弱。</a:t>
              </a:r>
              <a:endParaRPr lang="en-US" altLang="zh-CN" sz="2000" b="1"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322376501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72080"/>
            <a:ext cx="11449272" cy="578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5900" b="1" dirty="0">
                <a:latin typeface="Times New Roman" panose="02020603050405020304" pitchFamily="18" charset="0"/>
                <a:ea typeface="宋体" panose="02010600030101010101" pitchFamily="2" charset="-122"/>
              </a:rPr>
              <a:t>（二）套期保值</a:t>
            </a:r>
            <a:r>
              <a:rPr lang="zh-CN" altLang="en-US" sz="5900" b="1" dirty="0" smtClean="0">
                <a:latin typeface="Times New Roman" panose="02020603050405020304" pitchFamily="18" charset="0"/>
                <a:ea typeface="宋体" panose="02010600030101010101" pitchFamily="2" charset="-122"/>
              </a:rPr>
              <a:t>效果</a:t>
            </a:r>
            <a:endParaRPr lang="en-US" altLang="zh-CN" sz="5900" b="1" dirty="0" smtClean="0">
              <a:latin typeface="Times New Roman" panose="02020603050405020304" pitchFamily="18" charset="0"/>
              <a:ea typeface="宋体" panose="02010600030101010101" pitchFamily="2" charset="-122"/>
            </a:endParaRPr>
          </a:p>
          <a:p>
            <a:pPr indent="457200">
              <a:lnSpc>
                <a:spcPct val="120000"/>
              </a:lnSpc>
            </a:pPr>
            <a:r>
              <a:rPr lang="zh-CN" altLang="en-US" sz="3300" dirty="0" smtClean="0">
                <a:latin typeface="Times New Roman" panose="02020603050405020304" pitchFamily="18" charset="0"/>
                <a:ea typeface="宋体" panose="02010600030101010101" pitchFamily="2" charset="-122"/>
              </a:rPr>
              <a:t>套期保值效果是指套期保值后的现货</a:t>
            </a:r>
            <a:r>
              <a:rPr lang="en-US" altLang="zh-CN" sz="3300" dirty="0" smtClean="0">
                <a:latin typeface="Times New Roman" panose="02020603050405020304" pitchFamily="18" charset="0"/>
                <a:ea typeface="宋体" panose="02010600030101010101" pitchFamily="2" charset="-122"/>
              </a:rPr>
              <a:t>-</a:t>
            </a:r>
            <a:r>
              <a:rPr lang="zh-CN" altLang="en-US" sz="3300" dirty="0" smtClean="0">
                <a:latin typeface="Times New Roman" panose="02020603050405020304" pitchFamily="18" charset="0"/>
                <a:ea typeface="宋体" panose="02010600030101010101" pitchFamily="2" charset="-122"/>
              </a:rPr>
              <a:t>期货组合头寸收益率的方差比套期保值前的现货头寸收益率的方差减少的百分比程度。</a:t>
            </a: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zh-CN" altLang="en-US" sz="3300" dirty="0" smtClean="0">
                <a:latin typeface="Times New Roman" panose="02020603050405020304" pitchFamily="18" charset="0"/>
                <a:ea typeface="宋体" panose="02010600030101010101" pitchFamily="2" charset="-122"/>
              </a:rPr>
              <a:t>                                                                                                                                                                                                 </a:t>
            </a:r>
            <a:r>
              <a:rPr lang="zh-CN" altLang="en-US"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5-5</a:t>
            </a:r>
            <a:r>
              <a:rPr lang="zh-CN" altLang="en-US"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en-US" sz="3300" dirty="0" smtClean="0">
                <a:latin typeface="Times New Roman" panose="02020603050405020304" pitchFamily="18" charset="0"/>
                <a:ea typeface="宋体" panose="02010600030101010101" pitchFamily="2" charset="-122"/>
              </a:rPr>
              <a:t> </a:t>
            </a:r>
            <a:endParaRPr lang="en-US" altLang="zh-CN" sz="3300" dirty="0" smtClean="0">
              <a:latin typeface="Times New Roman" panose="02020603050405020304" pitchFamily="18" charset="0"/>
              <a:ea typeface="宋体" panose="02010600030101010101" pitchFamily="2" charset="-122"/>
            </a:endParaRPr>
          </a:p>
          <a:p>
            <a:pPr indent="457200">
              <a:lnSpc>
                <a:spcPct val="145000"/>
              </a:lnSpc>
            </a:pPr>
            <a:r>
              <a:rPr lang="zh-CN" altLang="zh-CN" sz="3300" dirty="0" smtClean="0">
                <a:latin typeface="Times New Roman" panose="02020603050405020304" pitchFamily="18" charset="0"/>
                <a:ea typeface="宋体" panose="02010600030101010101" pitchFamily="2" charset="-122"/>
              </a:rPr>
              <a:t>其中，</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期货组合头寸收益率，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为期货组合头寸收益率</a:t>
            </a:r>
            <a:r>
              <a:rPr lang="zh-CN" altLang="en-US" sz="3300" dirty="0" smtClean="0">
                <a:latin typeface="Times New Roman" panose="02020603050405020304" pitchFamily="18" charset="0"/>
                <a:ea typeface="宋体" panose="02010600030101010101" pitchFamily="2" charset="-122"/>
              </a:rPr>
              <a:t>，</a:t>
            </a:r>
            <a:r>
              <a:rPr lang="en-US" altLang="zh-CN" sz="3300" b="1" i="1" dirty="0" smtClean="0">
                <a:latin typeface="Times New Roman" panose="02020603050405020304" pitchFamily="18" charset="0"/>
                <a:ea typeface="宋体" panose="02010600030101010101" pitchFamily="2" charset="-122"/>
              </a:rPr>
              <a:t>h</a:t>
            </a:r>
            <a:r>
              <a:rPr lang="zh-CN" altLang="zh-CN" sz="3300" dirty="0" smtClean="0">
                <a:latin typeface="Times New Roman" panose="02020603050405020304" pitchFamily="18" charset="0"/>
                <a:ea typeface="宋体" panose="02010600030101010101" pitchFamily="2" charset="-122"/>
              </a:rPr>
              <a:t>为套期保值比率（期货头寸与现货头寸之比）。</a:t>
            </a:r>
          </a:p>
          <a:p>
            <a:pPr indent="457200">
              <a:lnSpc>
                <a:spcPct val="120000"/>
              </a:lnSpc>
            </a:pPr>
            <a:r>
              <a:rPr lang="zh-CN" altLang="zh-CN" sz="3300" dirty="0" smtClean="0">
                <a:latin typeface="Times New Roman" panose="02020603050405020304" pitchFamily="18" charset="0"/>
                <a:ea typeface="宋体" panose="02010600030101010101" pitchFamily="2" charset="-122"/>
              </a:rPr>
              <a:t>该组合收益率的方差为：</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5-6</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上式中的变量是套期保值率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，为使得组合收益率方差最小，将上式求导并令其等于零，得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5-7</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我们</a:t>
            </a:r>
            <a:r>
              <a:rPr lang="zh-CN" altLang="zh-CN" sz="3300" dirty="0">
                <a:latin typeface="Times New Roman" panose="02020603050405020304" pitchFamily="18" charset="0"/>
                <a:ea typeface="宋体" panose="02010600030101010101" pitchFamily="2" charset="-122"/>
              </a:rPr>
              <a:t>可以得到风险最小化收益方差：</a:t>
            </a:r>
          </a:p>
          <a:p>
            <a:pPr indent="457200">
              <a:lnSpc>
                <a:spcPct val="120000"/>
              </a:lnSpc>
            </a:pPr>
            <a:r>
              <a:rPr lang="en-US" altLang="zh-CN" sz="3300" dirty="0">
                <a:latin typeface="Times New Roman" panose="02020603050405020304" pitchFamily="18" charset="0"/>
                <a:ea typeface="宋体" panose="02010600030101010101" pitchFamily="2" charset="-122"/>
              </a:rPr>
              <a:t>                             </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5-8</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zh-CN" altLang="zh-CN" sz="3300" dirty="0">
                <a:latin typeface="Times New Roman" panose="02020603050405020304" pitchFamily="18" charset="0"/>
                <a:ea typeface="宋体" panose="02010600030101010101" pitchFamily="2" charset="-122"/>
              </a:rPr>
              <a:t>其中</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a:t>
            </a:r>
            <a:r>
              <a:rPr lang="zh-CN" altLang="zh-CN" sz="3300" dirty="0">
                <a:latin typeface="Times New Roman" panose="02020603050405020304" pitchFamily="18" charset="0"/>
                <a:ea typeface="宋体" panose="02010600030101010101" pitchFamily="2" charset="-122"/>
              </a:rPr>
              <a:t>现货头寸收益率和期货头寸收益率之间的相关系数。</a:t>
            </a:r>
          </a:p>
          <a:p>
            <a:pPr indent="457200">
              <a:lnSpc>
                <a:spcPct val="120000"/>
              </a:lnSpc>
            </a:pPr>
            <a:r>
              <a:rPr lang="zh-CN" altLang="zh-CN" sz="3300" dirty="0">
                <a:latin typeface="Times New Roman" panose="02020603050405020304" pitchFamily="18" charset="0"/>
                <a:ea typeface="宋体" panose="02010600030101010101" pitchFamily="2" charset="-122"/>
              </a:rPr>
              <a:t>套期保值效果：</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5-9</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越</a:t>
            </a:r>
            <a:r>
              <a:rPr lang="zh-CN" altLang="zh-CN" sz="3300" dirty="0">
                <a:latin typeface="Times New Roman" panose="02020603050405020304" pitchFamily="18" charset="0"/>
                <a:ea typeface="宋体" panose="02010600030101010101" pitchFamily="2" charset="-122"/>
              </a:rPr>
              <a:t>接近</a:t>
            </a:r>
            <a:r>
              <a:rPr lang="en-US" altLang="zh-CN" sz="3300" dirty="0">
                <a:latin typeface="Times New Roman" panose="02020603050405020304" pitchFamily="18" charset="0"/>
                <a:ea typeface="宋体" panose="02010600030101010101" pitchFamily="2" charset="-122"/>
              </a:rPr>
              <a:t>1</a:t>
            </a:r>
            <a:r>
              <a:rPr lang="zh-CN" altLang="zh-CN" sz="3300" dirty="0">
                <a:latin typeface="Times New Roman" panose="02020603050405020304" pitchFamily="18" charset="0"/>
                <a:ea typeface="宋体" panose="02010600030101010101" pitchFamily="2" charset="-122"/>
              </a:rPr>
              <a:t>，套期保值效果越好。</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639158997"/>
              </p:ext>
            </p:extLst>
          </p:nvPr>
        </p:nvGraphicFramePr>
        <p:xfrm>
          <a:off x="5373539" y="1844824"/>
          <a:ext cx="1314450" cy="325438"/>
        </p:xfrm>
        <a:graphic>
          <a:graphicData uri="http://schemas.openxmlformats.org/presentationml/2006/ole">
            <mc:AlternateContent xmlns:mc="http://schemas.openxmlformats.org/markup-compatibility/2006">
              <mc:Choice xmlns:v="urn:schemas-microsoft-com:vml" Requires="v">
                <p:oleObj spid="_x0000_s7540" name="Equation" r:id="rId3" imgW="927000" imgH="228600" progId="Equation.DSMT4">
                  <p:embed/>
                </p:oleObj>
              </mc:Choice>
              <mc:Fallback>
                <p:oleObj name="Equation" r:id="rId3" imgW="927000" imgH="228600" progId="Equation.DSMT4">
                  <p:embed/>
                  <p:pic>
                    <p:nvPicPr>
                      <p:cNvPr id="0" name=""/>
                      <p:cNvPicPr/>
                      <p:nvPr/>
                    </p:nvPicPr>
                    <p:blipFill>
                      <a:blip r:embed="rId4"/>
                      <a:stretch>
                        <a:fillRect/>
                      </a:stretch>
                    </p:blipFill>
                    <p:spPr>
                      <a:xfrm>
                        <a:off x="5373539" y="1844824"/>
                        <a:ext cx="1314450" cy="3254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4019768"/>
              </p:ext>
            </p:extLst>
          </p:nvPr>
        </p:nvGraphicFramePr>
        <p:xfrm>
          <a:off x="4941491" y="3068960"/>
          <a:ext cx="2160240" cy="341714"/>
        </p:xfrm>
        <a:graphic>
          <a:graphicData uri="http://schemas.openxmlformats.org/presentationml/2006/ole">
            <mc:AlternateContent xmlns:mc="http://schemas.openxmlformats.org/markup-compatibility/2006">
              <mc:Choice xmlns:v="urn:schemas-microsoft-com:vml" Requires="v">
                <p:oleObj spid="_x0000_s7541" name="Equation" r:id="rId5" imgW="1523880" imgH="241200" progId="Equation.DSMT4">
                  <p:embed/>
                </p:oleObj>
              </mc:Choice>
              <mc:Fallback>
                <p:oleObj name="Equation" r:id="rId5" imgW="1523880" imgH="241200" progId="Equation.DSMT4">
                  <p:embed/>
                  <p:pic>
                    <p:nvPicPr>
                      <p:cNvPr id="0" name=""/>
                      <p:cNvPicPr/>
                      <p:nvPr/>
                    </p:nvPicPr>
                    <p:blipFill>
                      <a:blip r:embed="rId6"/>
                      <a:stretch>
                        <a:fillRect/>
                      </a:stretch>
                    </p:blipFill>
                    <p:spPr>
                      <a:xfrm>
                        <a:off x="4941491" y="3068960"/>
                        <a:ext cx="2160240" cy="34171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10970654"/>
              </p:ext>
            </p:extLst>
          </p:nvPr>
        </p:nvGraphicFramePr>
        <p:xfrm>
          <a:off x="5589563" y="3861048"/>
          <a:ext cx="739775" cy="598487"/>
        </p:xfrm>
        <a:graphic>
          <a:graphicData uri="http://schemas.openxmlformats.org/presentationml/2006/ole">
            <mc:AlternateContent xmlns:mc="http://schemas.openxmlformats.org/markup-compatibility/2006">
              <mc:Choice xmlns:v="urn:schemas-microsoft-com:vml" Requires="v">
                <p:oleObj spid="_x0000_s7542" name="Equation" r:id="rId7" imgW="533160" imgH="431640" progId="Equation.DSMT4">
                  <p:embed/>
                </p:oleObj>
              </mc:Choice>
              <mc:Fallback>
                <p:oleObj name="Equation" r:id="rId7" imgW="533160" imgH="431640" progId="Equation.DSMT4">
                  <p:embed/>
                  <p:pic>
                    <p:nvPicPr>
                      <p:cNvPr id="0" name=""/>
                      <p:cNvPicPr/>
                      <p:nvPr/>
                    </p:nvPicPr>
                    <p:blipFill>
                      <a:blip r:embed="rId8"/>
                      <a:stretch>
                        <a:fillRect/>
                      </a:stretch>
                    </p:blipFill>
                    <p:spPr>
                      <a:xfrm>
                        <a:off x="5589563" y="3861048"/>
                        <a:ext cx="739775" cy="598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21915188"/>
              </p:ext>
            </p:extLst>
          </p:nvPr>
        </p:nvGraphicFramePr>
        <p:xfrm>
          <a:off x="1701131" y="5189190"/>
          <a:ext cx="942470" cy="328042"/>
        </p:xfrm>
        <a:graphic>
          <a:graphicData uri="http://schemas.openxmlformats.org/presentationml/2006/ole">
            <mc:AlternateContent xmlns:mc="http://schemas.openxmlformats.org/markup-compatibility/2006">
              <mc:Choice xmlns:v="urn:schemas-microsoft-com:vml" Requires="v">
                <p:oleObj spid="_x0000_s7543" name="Equation" r:id="rId9" imgW="660240" imgH="228600" progId="Equation.DSMT4">
                  <p:embed/>
                </p:oleObj>
              </mc:Choice>
              <mc:Fallback>
                <p:oleObj name="Equation" r:id="rId9" imgW="660240" imgH="228600" progId="Equation.DSMT4">
                  <p:embed/>
                  <p:pic>
                    <p:nvPicPr>
                      <p:cNvPr id="0" name=""/>
                      <p:cNvPicPr/>
                      <p:nvPr/>
                    </p:nvPicPr>
                    <p:blipFill>
                      <a:blip r:embed="rId10"/>
                      <a:stretch>
                        <a:fillRect/>
                      </a:stretch>
                    </p:blipFill>
                    <p:spPr>
                      <a:xfrm>
                        <a:off x="1701131" y="5189190"/>
                        <a:ext cx="942470" cy="32804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56666228"/>
              </p:ext>
            </p:extLst>
          </p:nvPr>
        </p:nvGraphicFramePr>
        <p:xfrm>
          <a:off x="2709243" y="4581128"/>
          <a:ext cx="6170613" cy="581025"/>
        </p:xfrm>
        <a:graphic>
          <a:graphicData uri="http://schemas.openxmlformats.org/presentationml/2006/ole">
            <mc:AlternateContent xmlns:mc="http://schemas.openxmlformats.org/markup-compatibility/2006">
              <mc:Choice xmlns:v="urn:schemas-microsoft-com:vml" Requires="v">
                <p:oleObj spid="_x0000_s7544" name="Equation" r:id="rId11" imgW="4851360" imgH="457200" progId="Equation.DSMT4">
                  <p:embed/>
                </p:oleObj>
              </mc:Choice>
              <mc:Fallback>
                <p:oleObj name="Equation" r:id="rId11" imgW="4851360" imgH="457200" progId="Equation.DSMT4">
                  <p:embed/>
                  <p:pic>
                    <p:nvPicPr>
                      <p:cNvPr id="0" name=""/>
                      <p:cNvPicPr/>
                      <p:nvPr/>
                    </p:nvPicPr>
                    <p:blipFill>
                      <a:blip r:embed="rId12"/>
                      <a:stretch>
                        <a:fillRect/>
                      </a:stretch>
                    </p:blipFill>
                    <p:spPr>
                      <a:xfrm>
                        <a:off x="2709243" y="4581128"/>
                        <a:ext cx="6170613" cy="581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26724063"/>
              </p:ext>
            </p:extLst>
          </p:nvPr>
        </p:nvGraphicFramePr>
        <p:xfrm>
          <a:off x="4581451" y="5678476"/>
          <a:ext cx="2736304" cy="327334"/>
        </p:xfrm>
        <a:graphic>
          <a:graphicData uri="http://schemas.openxmlformats.org/presentationml/2006/ole">
            <mc:AlternateContent xmlns:mc="http://schemas.openxmlformats.org/markup-compatibility/2006">
              <mc:Choice xmlns:v="urn:schemas-microsoft-com:vml" Requires="v">
                <p:oleObj spid="_x0000_s7545" name="Equation" r:id="rId13" imgW="2019240" imgH="241200" progId="Equation.DSMT4">
                  <p:embed/>
                </p:oleObj>
              </mc:Choice>
              <mc:Fallback>
                <p:oleObj name="Equation" r:id="rId13" imgW="2019240" imgH="241200" progId="Equation.DSMT4">
                  <p:embed/>
                  <p:pic>
                    <p:nvPicPr>
                      <p:cNvPr id="0" name=""/>
                      <p:cNvPicPr/>
                      <p:nvPr/>
                    </p:nvPicPr>
                    <p:blipFill>
                      <a:blip r:embed="rId14"/>
                      <a:stretch>
                        <a:fillRect/>
                      </a:stretch>
                    </p:blipFill>
                    <p:spPr>
                      <a:xfrm>
                        <a:off x="4581451" y="5678476"/>
                        <a:ext cx="2736304" cy="327334"/>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987572593"/>
              </p:ext>
            </p:extLst>
          </p:nvPr>
        </p:nvGraphicFramePr>
        <p:xfrm>
          <a:off x="1050579" y="6073353"/>
          <a:ext cx="290512" cy="307975"/>
        </p:xfrm>
        <a:graphic>
          <a:graphicData uri="http://schemas.openxmlformats.org/presentationml/2006/ole">
            <mc:AlternateContent xmlns:mc="http://schemas.openxmlformats.org/markup-compatibility/2006">
              <mc:Choice xmlns:v="urn:schemas-microsoft-com:vml" Requires="v">
                <p:oleObj spid="_x0000_s7546" name="Equation" r:id="rId15" imgW="215640" imgH="228600" progId="Equation.DSMT4">
                  <p:embed/>
                </p:oleObj>
              </mc:Choice>
              <mc:Fallback>
                <p:oleObj name="Equation" r:id="rId15" imgW="215640" imgH="228600" progId="Equation.DSMT4">
                  <p:embed/>
                  <p:pic>
                    <p:nvPicPr>
                      <p:cNvPr id="0" name=""/>
                      <p:cNvPicPr/>
                      <p:nvPr/>
                    </p:nvPicPr>
                    <p:blipFill>
                      <a:blip r:embed="rId16"/>
                      <a:stretch>
                        <a:fillRect/>
                      </a:stretch>
                    </p:blipFill>
                    <p:spPr>
                      <a:xfrm>
                        <a:off x="1050579" y="6073353"/>
                        <a:ext cx="290512" cy="3079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69535761"/>
              </p:ext>
            </p:extLst>
          </p:nvPr>
        </p:nvGraphicFramePr>
        <p:xfrm>
          <a:off x="1516190" y="2216596"/>
          <a:ext cx="328957" cy="348308"/>
        </p:xfrm>
        <a:graphic>
          <a:graphicData uri="http://schemas.openxmlformats.org/presentationml/2006/ole">
            <mc:AlternateContent xmlns:mc="http://schemas.openxmlformats.org/markup-compatibility/2006">
              <mc:Choice xmlns:v="urn:schemas-microsoft-com:vml" Requires="v">
                <p:oleObj spid="_x0000_s7547" name="Equation" r:id="rId17" imgW="215640" imgH="228600" progId="Equation.DSMT4">
                  <p:embed/>
                </p:oleObj>
              </mc:Choice>
              <mc:Fallback>
                <p:oleObj name="Equation" r:id="rId17" imgW="215640" imgH="228600" progId="Equation.DSMT4">
                  <p:embed/>
                  <p:pic>
                    <p:nvPicPr>
                      <p:cNvPr id="0" name=""/>
                      <p:cNvPicPr/>
                      <p:nvPr/>
                    </p:nvPicPr>
                    <p:blipFill>
                      <a:blip r:embed="rId18"/>
                      <a:stretch>
                        <a:fillRect/>
                      </a:stretch>
                    </p:blipFill>
                    <p:spPr>
                      <a:xfrm>
                        <a:off x="1516190" y="2216596"/>
                        <a:ext cx="328957" cy="34830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69025629"/>
              </p:ext>
            </p:extLst>
          </p:nvPr>
        </p:nvGraphicFramePr>
        <p:xfrm>
          <a:off x="4437436" y="2204864"/>
          <a:ext cx="288032" cy="324036"/>
        </p:xfrm>
        <a:graphic>
          <a:graphicData uri="http://schemas.openxmlformats.org/presentationml/2006/ole">
            <mc:AlternateContent xmlns:mc="http://schemas.openxmlformats.org/markup-compatibility/2006">
              <mc:Choice xmlns:v="urn:schemas-microsoft-com:vml" Requires="v">
                <p:oleObj spid="_x0000_s7548" name="Equation" r:id="rId19" imgW="203040" imgH="228600" progId="Equation.DSMT4">
                  <p:embed/>
                </p:oleObj>
              </mc:Choice>
              <mc:Fallback>
                <p:oleObj name="Equation" r:id="rId19" imgW="203040" imgH="228600" progId="Equation.DSMT4">
                  <p:embed/>
                  <p:pic>
                    <p:nvPicPr>
                      <p:cNvPr id="0" name=""/>
                      <p:cNvPicPr/>
                      <p:nvPr/>
                    </p:nvPicPr>
                    <p:blipFill>
                      <a:blip r:embed="rId20"/>
                      <a:stretch>
                        <a:fillRect/>
                      </a:stretch>
                    </p:blipFill>
                    <p:spPr>
                      <a:xfrm>
                        <a:off x="4437436" y="2204864"/>
                        <a:ext cx="288032" cy="324036"/>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669159727"/>
              </p:ext>
            </p:extLst>
          </p:nvPr>
        </p:nvGraphicFramePr>
        <p:xfrm>
          <a:off x="6453659" y="2204864"/>
          <a:ext cx="288032" cy="324036"/>
        </p:xfrm>
        <a:graphic>
          <a:graphicData uri="http://schemas.openxmlformats.org/presentationml/2006/ole">
            <mc:AlternateContent xmlns:mc="http://schemas.openxmlformats.org/markup-compatibility/2006">
              <mc:Choice xmlns:v="urn:schemas-microsoft-com:vml" Requires="v">
                <p:oleObj spid="_x0000_s7549" name="Equation" r:id="rId21" imgW="203040" imgH="228600" progId="Equation.DSMT4">
                  <p:embed/>
                </p:oleObj>
              </mc:Choice>
              <mc:Fallback>
                <p:oleObj name="Equation" r:id="rId21" imgW="203040" imgH="228600" progId="Equation.DSMT4">
                  <p:embed/>
                  <p:pic>
                    <p:nvPicPr>
                      <p:cNvPr id="0" name=""/>
                      <p:cNvPicPr/>
                      <p:nvPr/>
                    </p:nvPicPr>
                    <p:blipFill>
                      <a:blip r:embed="rId22"/>
                      <a:stretch>
                        <a:fillRect/>
                      </a:stretch>
                    </p:blipFill>
                    <p:spPr>
                      <a:xfrm>
                        <a:off x="6453659" y="2204864"/>
                        <a:ext cx="288032" cy="324036"/>
                      </a:xfrm>
                      <a:prstGeom prst="rect">
                        <a:avLst/>
                      </a:prstGeom>
                    </p:spPr>
                  </p:pic>
                </p:oleObj>
              </mc:Fallback>
            </mc:AlternateContent>
          </a:graphicData>
        </a:graphic>
      </p:graphicFrame>
    </p:spTree>
    <p:extLst>
      <p:ext uri="{BB962C8B-B14F-4D97-AF65-F5344CB8AC3E}">
        <p14:creationId xmlns:p14="http://schemas.microsoft.com/office/powerpoint/2010/main" val="977768621"/>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3300" b="1" dirty="0">
                <a:latin typeface="Times New Roman" panose="02020603050405020304" pitchFamily="18" charset="0"/>
                <a:ea typeface="宋体" panose="02010600030101010101" pitchFamily="2" charset="-122"/>
              </a:rPr>
              <a:t>三、</a:t>
            </a:r>
            <a:r>
              <a:rPr lang="en-US" altLang="zh-CN" sz="3300" b="1" dirty="0">
                <a:latin typeface="Times New Roman" panose="02020603050405020304" pitchFamily="18" charset="0"/>
                <a:ea typeface="宋体" panose="02010600030101010101" pitchFamily="2" charset="-122"/>
              </a:rPr>
              <a:t>Beta</a:t>
            </a:r>
            <a:r>
              <a:rPr lang="zh-CN" altLang="en-US" sz="3300" b="1" dirty="0">
                <a:latin typeface="Times New Roman" panose="02020603050405020304" pitchFamily="18" charset="0"/>
                <a:ea typeface="宋体" panose="02010600030101010101" pitchFamily="2" charset="-122"/>
              </a:rPr>
              <a:t>系数与套期保值合约的</a:t>
            </a:r>
            <a:r>
              <a:rPr lang="zh-CN" altLang="en-US" sz="3300" b="1" dirty="0" smtClean="0">
                <a:latin typeface="Times New Roman" panose="02020603050405020304" pitchFamily="18" charset="0"/>
                <a:ea typeface="宋体" panose="02010600030101010101" pitchFamily="2" charset="-122"/>
              </a:rPr>
              <a:t>计算</a:t>
            </a:r>
            <a:endParaRPr lang="en-US" altLang="zh-CN" sz="3300" b="1" dirty="0" smtClean="0">
              <a:latin typeface="Times New Roman" panose="02020603050405020304" pitchFamily="18" charset="0"/>
              <a:ea typeface="宋体" panose="02010600030101010101" pitchFamily="2" charset="-122"/>
            </a:endParaRPr>
          </a:p>
          <a:p>
            <a:pPr indent="457200">
              <a:lnSpc>
                <a:spcPct val="150000"/>
              </a:lnSpc>
            </a:pPr>
            <a:r>
              <a:rPr lang="zh-CN" altLang="zh-CN" sz="3100" b="1" dirty="0" smtClean="0">
                <a:latin typeface="Times New Roman" panose="02020603050405020304" pitchFamily="18" charset="0"/>
                <a:ea typeface="宋体" panose="02010600030101010101" pitchFamily="2" charset="-122"/>
              </a:rPr>
              <a:t>（</a:t>
            </a:r>
            <a:r>
              <a:rPr lang="zh-CN" altLang="zh-CN" sz="3100" b="1" dirty="0">
                <a:latin typeface="Times New Roman" panose="02020603050405020304" pitchFamily="18" charset="0"/>
                <a:ea typeface="宋体" panose="02010600030101010101" pitchFamily="2" charset="-122"/>
              </a:rPr>
              <a:t>一</a:t>
            </a:r>
            <a:r>
              <a:rPr lang="zh-CN" altLang="zh-CN" sz="3100" b="1" dirty="0" smtClean="0">
                <a:latin typeface="Times New Roman" panose="02020603050405020304" pitchFamily="18" charset="0"/>
                <a:ea typeface="宋体" panose="02010600030101010101" pitchFamily="2" charset="-122"/>
              </a:rPr>
              <a:t>）</a:t>
            </a:r>
            <a:r>
              <a:rPr lang="en-US" altLang="zh-CN" sz="3100" b="1" dirty="0">
                <a:latin typeface="Times New Roman" panose="02020603050405020304" pitchFamily="18" charset="0"/>
                <a:ea typeface="宋体" panose="02010600030101010101" pitchFamily="2" charset="-122"/>
              </a:rPr>
              <a:t>Beta</a:t>
            </a:r>
            <a:r>
              <a:rPr lang="zh-CN" altLang="en-US" sz="3100" b="1" dirty="0">
                <a:latin typeface="Times New Roman" panose="02020603050405020304" pitchFamily="18" charset="0"/>
                <a:ea typeface="宋体" panose="02010600030101010101" pitchFamily="2" charset="-122"/>
              </a:rPr>
              <a:t>系数</a:t>
            </a:r>
            <a:r>
              <a:rPr lang="zh-CN" altLang="en-US" sz="3100" b="1" dirty="0" smtClean="0">
                <a:latin typeface="Times New Roman" panose="02020603050405020304" pitchFamily="18" charset="0"/>
                <a:ea typeface="宋体" panose="02010600030101010101" pitchFamily="2" charset="-122"/>
              </a:rPr>
              <a:t>概念</a:t>
            </a:r>
            <a:endParaRPr lang="en-US" altLang="zh-CN" sz="3100" b="1"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基于市场上所有股票构成的资产组合，我们可以得到市场风险为               ，此时，市场上任何一支股票与市场资产组合的协方差记为                   表示，则</a:t>
            </a:r>
            <a:r>
              <a:rPr lang="en-US" altLang="zh-CN" sz="2800" dirty="0" smtClean="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系数可表示为： </a:t>
            </a:r>
            <a:r>
              <a:rPr lang="zh-CN" altLang="en-US" sz="2800" dirty="0" smtClean="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5-10</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系数用于反映各股的风险程度，其中，当</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系数大于</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，表示市场的超额收益率每增加或者下跌</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，则股票超额收益率上涨或者下跌超过</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，表明此时该股票具有较大的投资风险。根据</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5-10</a:t>
            </a:r>
            <a:r>
              <a:rPr lang="zh-CN" altLang="en-US" sz="2800" dirty="0">
                <a:latin typeface="Times New Roman" panose="02020603050405020304" pitchFamily="18" charset="0"/>
                <a:ea typeface="宋体" panose="02010600030101010101" pitchFamily="2" charset="-122"/>
              </a:rPr>
              <a:t>）式计算得到各股的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系数，并经各股投资权重可计算得到投资组合的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a:t>
            </a:r>
            <a:endParaRPr lang="zh-CN" altLang="zh-CN" sz="28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66355086"/>
              </p:ext>
            </p:extLst>
          </p:nvPr>
        </p:nvGraphicFramePr>
        <p:xfrm>
          <a:off x="3892550" y="3429000"/>
          <a:ext cx="3785245" cy="825549"/>
        </p:xfrm>
        <a:graphic>
          <a:graphicData uri="http://schemas.openxmlformats.org/presentationml/2006/ole">
            <mc:AlternateContent xmlns:mc="http://schemas.openxmlformats.org/markup-compatibility/2006">
              <mc:Choice xmlns:v="urn:schemas-microsoft-com:vml" Requires="v">
                <p:oleObj spid="_x0000_s9322" name="Equation" r:id="rId3" imgW="1981080" imgH="431640" progId="Equation.DSMT4">
                  <p:embed/>
                </p:oleObj>
              </mc:Choice>
              <mc:Fallback>
                <p:oleObj name="Equation" r:id="rId3" imgW="1981080" imgH="431640" progId="Equation.DSMT4">
                  <p:embed/>
                  <p:pic>
                    <p:nvPicPr>
                      <p:cNvPr id="0" name=""/>
                      <p:cNvPicPr/>
                      <p:nvPr/>
                    </p:nvPicPr>
                    <p:blipFill>
                      <a:blip r:embed="rId4"/>
                      <a:stretch>
                        <a:fillRect/>
                      </a:stretch>
                    </p:blipFill>
                    <p:spPr>
                      <a:xfrm>
                        <a:off x="3892550" y="3429000"/>
                        <a:ext cx="3785245" cy="825549"/>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735778023"/>
              </p:ext>
            </p:extLst>
          </p:nvPr>
        </p:nvGraphicFramePr>
        <p:xfrm>
          <a:off x="9550003" y="2132856"/>
          <a:ext cx="1107513" cy="481410"/>
        </p:xfrm>
        <a:graphic>
          <a:graphicData uri="http://schemas.openxmlformats.org/presentationml/2006/ole">
            <mc:AlternateContent xmlns:mc="http://schemas.openxmlformats.org/markup-compatibility/2006">
              <mc:Choice xmlns:v="urn:schemas-microsoft-com:vml" Requires="v">
                <p:oleObj spid="_x0000_s9323" name="Equation" r:id="rId5" imgW="583920" imgH="253800" progId="Equation.DSMT4">
                  <p:embed/>
                </p:oleObj>
              </mc:Choice>
              <mc:Fallback>
                <p:oleObj name="Equation" r:id="rId5" imgW="583920" imgH="253800" progId="Equation.DSMT4">
                  <p:embed/>
                  <p:pic>
                    <p:nvPicPr>
                      <p:cNvPr id="0" name="对象 12"/>
                      <p:cNvPicPr>
                        <a:picLocks noChangeAspect="1" noChangeArrowheads="1"/>
                      </p:cNvPicPr>
                      <p:nvPr/>
                    </p:nvPicPr>
                    <p:blipFill>
                      <a:blip r:embed="rId6"/>
                      <a:srcRect/>
                      <a:stretch>
                        <a:fillRect/>
                      </a:stretch>
                    </p:blipFill>
                    <p:spPr bwMode="auto">
                      <a:xfrm>
                        <a:off x="9550003" y="2132856"/>
                        <a:ext cx="1107513" cy="48141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52570093"/>
              </p:ext>
            </p:extLst>
          </p:nvPr>
        </p:nvGraphicFramePr>
        <p:xfrm>
          <a:off x="7605787" y="2636912"/>
          <a:ext cx="1380307" cy="468043"/>
        </p:xfrm>
        <a:graphic>
          <a:graphicData uri="http://schemas.openxmlformats.org/presentationml/2006/ole">
            <mc:AlternateContent xmlns:mc="http://schemas.openxmlformats.org/markup-compatibility/2006">
              <mc:Choice xmlns:v="urn:schemas-microsoft-com:vml" Requires="v">
                <p:oleObj spid="_x0000_s9324" name="Equation" r:id="rId7" imgW="825480" imgH="279360" progId="Equation.DSMT4">
                  <p:embed/>
                </p:oleObj>
              </mc:Choice>
              <mc:Fallback>
                <p:oleObj name="Equation" r:id="rId7" imgW="825480" imgH="279360" progId="Equation.DSMT4">
                  <p:embed/>
                  <p:pic>
                    <p:nvPicPr>
                      <p:cNvPr id="0" name="对象 1"/>
                      <p:cNvPicPr>
                        <a:picLocks noChangeAspect="1" noChangeArrowheads="1"/>
                      </p:cNvPicPr>
                      <p:nvPr/>
                    </p:nvPicPr>
                    <p:blipFill>
                      <a:blip r:embed="rId8"/>
                      <a:srcRect/>
                      <a:stretch>
                        <a:fillRect/>
                      </a:stretch>
                    </p:blipFill>
                    <p:spPr bwMode="auto">
                      <a:xfrm>
                        <a:off x="7605787" y="2636912"/>
                        <a:ext cx="1380307" cy="4680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63135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908720"/>
            <a:ext cx="1144927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Beta</a:t>
            </a:r>
            <a:r>
              <a:rPr lang="zh-CN" altLang="en-US" sz="2800" b="1" dirty="0">
                <a:latin typeface="Times New Roman" panose="02020603050405020304" pitchFamily="18" charset="0"/>
                <a:ea typeface="宋体" panose="02010600030101010101" pitchFamily="2" charset="-122"/>
              </a:rPr>
              <a:t>系数套期保值合约的</a:t>
            </a:r>
            <a:r>
              <a:rPr lang="zh-CN" altLang="en-US" sz="2800" b="1" dirty="0" smtClean="0">
                <a:latin typeface="Times New Roman" panose="02020603050405020304" pitchFamily="18" charset="0"/>
                <a:ea typeface="宋体" panose="02010600030101010101" pitchFamily="2" charset="-122"/>
              </a:rPr>
              <a:t>计算</a:t>
            </a:r>
            <a:endParaRPr lang="en-US" altLang="zh-CN" sz="28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并非</a:t>
            </a:r>
            <a:r>
              <a:rPr lang="zh-CN" altLang="en-US" sz="2400" dirty="0">
                <a:latin typeface="Times New Roman" panose="02020603050405020304" pitchFamily="18" charset="0"/>
                <a:ea typeface="宋体" panose="02010600030101010101" pitchFamily="2" charset="-122"/>
              </a:rPr>
              <a:t>所有股票或者投资组合的涨跌都与指数标的资产走势完全相一致，因此，虽然采用股指期货能够对冲掉部分大盘风险，但是却无法回避投资组合中的各股风险。此时，则需要基于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系数对股指期货合约的数量做出相应的调整</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系数计算得到的期货合约数量为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527659804"/>
              </p:ext>
            </p:extLst>
          </p:nvPr>
        </p:nvGraphicFramePr>
        <p:xfrm>
          <a:off x="3645348" y="4149080"/>
          <a:ext cx="4824535" cy="861828"/>
        </p:xfrm>
        <a:graphic>
          <a:graphicData uri="http://schemas.openxmlformats.org/presentationml/2006/ole">
            <mc:AlternateContent xmlns:mc="http://schemas.openxmlformats.org/markup-compatibility/2006">
              <mc:Choice xmlns:v="urn:schemas-microsoft-com:vml" Requires="v">
                <p:oleObj spid="_x0000_s10274"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3645348" y="4149080"/>
                        <a:ext cx="4824535" cy="861828"/>
                      </a:xfrm>
                      <a:prstGeom prst="rect">
                        <a:avLst/>
                      </a:prstGeom>
                    </p:spPr>
                  </p:pic>
                </p:oleObj>
              </mc:Fallback>
            </mc:AlternateContent>
          </a:graphicData>
        </a:graphic>
      </p:graphicFrame>
    </p:spTree>
    <p:extLst>
      <p:ext uri="{BB962C8B-B14F-4D97-AF65-F5344CB8AC3E}">
        <p14:creationId xmlns:p14="http://schemas.microsoft.com/office/powerpoint/2010/main" val="356685319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225925" y="429505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a:solidFill>
                  <a:schemeClr val="tx1"/>
                </a:solidFill>
                <a:latin typeface="微软雅黑" pitchFamily="34" charset="-122"/>
                <a:ea typeface="微软雅黑" pitchFamily="34" charset="-122"/>
              </a:rPr>
              <a:t>ES</a:t>
            </a:r>
            <a:r>
              <a:rPr lang="zh-CN" altLang="en-US" sz="2600" b="1" dirty="0">
                <a:solidFill>
                  <a:schemeClr val="tx1"/>
                </a:solidFill>
                <a:latin typeface="微软雅黑" pitchFamily="34" charset="-122"/>
                <a:ea typeface="微软雅黑" pitchFamily="34" charset="-122"/>
              </a:rPr>
              <a:t>模型的套期保值理论</a:t>
            </a:r>
          </a:p>
        </p:txBody>
      </p:sp>
      <p:sp>
        <p:nvSpPr>
          <p:cNvPr id="29" name="椭圆 28"/>
          <p:cNvSpPr/>
          <p:nvPr/>
        </p:nvSpPr>
        <p:spPr>
          <a:xfrm>
            <a:off x="4398963" y="436649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130896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a:solidFill>
                  <a:schemeClr val="tx1"/>
                </a:solidFill>
                <a:latin typeface="微软雅黑" pitchFamily="34" charset="-122"/>
                <a:ea typeface="微软雅黑" pitchFamily="34" charset="-122"/>
              </a:rPr>
              <a:t>套期</a:t>
            </a:r>
            <a:r>
              <a:rPr lang="zh-CN" altLang="en-US" sz="2600" b="1" dirty="0" smtClean="0">
                <a:solidFill>
                  <a:schemeClr val="tx1"/>
                </a:solidFill>
                <a:latin typeface="微软雅黑" pitchFamily="34" charset="-122"/>
                <a:ea typeface="微软雅黑" pitchFamily="34" charset="-122"/>
              </a:rPr>
              <a:t>保值界定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227416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基于</a:t>
            </a:r>
            <a:r>
              <a:rPr lang="zh-CN" altLang="en-US" sz="2600" b="1" dirty="0">
                <a:solidFill>
                  <a:schemeClr val="tx1"/>
                </a:solidFill>
                <a:latin typeface="微软雅黑" pitchFamily="34" charset="-122"/>
                <a:ea typeface="微软雅黑" pitchFamily="34" charset="-122"/>
              </a:rPr>
              <a:t>方差模型的套期保值理论</a:t>
            </a:r>
          </a:p>
        </p:txBody>
      </p:sp>
      <p:sp>
        <p:nvSpPr>
          <p:cNvPr id="26" name="圆角矩形 25"/>
          <p:cNvSpPr/>
          <p:nvPr/>
        </p:nvSpPr>
        <p:spPr>
          <a:xfrm>
            <a:off x="4227513" y="326953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模型的套期保值理论</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37271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38040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235989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8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5-5</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某投资者拥有三种股票组成的组合，其中</a:t>
            </a:r>
            <a:r>
              <a:rPr lang="en-US" altLang="zh-CN" sz="2400" dirty="0">
                <a:latin typeface="Times New Roman" panose="02020603050405020304" pitchFamily="18" charset="0"/>
                <a:ea typeface="宋体" panose="02010600030101010101" pitchFamily="2" charset="-122"/>
              </a:rPr>
              <a:t>A</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B</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100</a:t>
            </a:r>
            <a:r>
              <a:rPr lang="zh-CN" altLang="en-US" sz="2400" dirty="0">
                <a:latin typeface="Times New Roman" panose="02020603050405020304" pitchFamily="18" charset="0"/>
                <a:ea typeface="宋体" panose="02010600030101010101" pitchFamily="2" charset="-122"/>
              </a:rPr>
              <a:t>万元，三个股票与沪深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指数的</a:t>
            </a:r>
            <a:r>
              <a:rPr lang="zh-CN" altLang="en-US" sz="2400" dirty="0" smtClean="0">
                <a:latin typeface="Times New Roman" panose="02020603050405020304" pitchFamily="18" charset="0"/>
                <a:ea typeface="宋体" panose="02010600030101010101" pitchFamily="2" charset="-122"/>
              </a:rPr>
              <a:t>相关系数     分别</a:t>
            </a:r>
            <a:r>
              <a:rPr lang="zh-CN" altLang="en-US" sz="2400" dirty="0">
                <a:latin typeface="Times New Roman" panose="02020603050405020304" pitchFamily="18" charset="0"/>
                <a:ea typeface="宋体" panose="02010600030101010101" pitchFamily="2" charset="-122"/>
              </a:rPr>
              <a:t>为</a:t>
            </a:r>
            <a:r>
              <a:rPr lang="en-US" altLang="zh-CN" sz="2400" dirty="0">
                <a:latin typeface="Times New Roman" panose="02020603050405020304" pitchFamily="18" charset="0"/>
                <a:ea typeface="宋体" panose="02010600030101010101" pitchFamily="2" charset="-122"/>
              </a:rPr>
              <a:t>0.98</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和</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指数为</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，计算需要多少</a:t>
            </a:r>
            <a:r>
              <a:rPr lang="zh-CN" altLang="en-US" sz="2400" dirty="0" smtClean="0">
                <a:latin typeface="Times New Roman" panose="02020603050405020304" pitchFamily="18" charset="0"/>
                <a:ea typeface="宋体" panose="02010600030101010101" pitchFamily="2" charset="-122"/>
              </a:rPr>
              <a:t>合约，假定一点</a:t>
            </a:r>
            <a:r>
              <a:rPr lang="en-US" altLang="zh-CN" sz="2400" dirty="0">
                <a:latin typeface="Times New Roman" panose="02020603050405020304" pitchFamily="18" charset="0"/>
                <a:ea typeface="宋体" panose="02010600030101010101" pitchFamily="2" charset="-122"/>
              </a:rPr>
              <a:t>3</a:t>
            </a:r>
            <a:r>
              <a:rPr lang="en-US" altLang="zh-CN" sz="2400" dirty="0" smtClean="0">
                <a:latin typeface="Times New Roman" panose="02020603050405020304" pitchFamily="18" charset="0"/>
                <a:ea typeface="宋体" panose="02010600030101010101" pitchFamily="2" charset="-122"/>
              </a:rPr>
              <a:t>00</a:t>
            </a:r>
            <a:r>
              <a:rPr lang="zh-CN" altLang="en-US" sz="2400" dirty="0" smtClean="0">
                <a:latin typeface="Times New Roman" panose="02020603050405020304" pitchFamily="18" charset="0"/>
                <a:ea typeface="宋体" panose="02010600030101010101" pitchFamily="2" charset="-122"/>
              </a:rPr>
              <a:t>元。</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投资组合的总价值为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zh-CN" sz="2400" dirty="0"/>
              <a:t>股票组合的</a:t>
            </a:r>
            <a:r>
              <a:rPr lang="en-US" altLang="zh-CN" sz="2400" dirty="0"/>
              <a:t> </a:t>
            </a:r>
            <a:r>
              <a:rPr lang="zh-CN" altLang="zh-CN" sz="2400" dirty="0"/>
              <a:t>值为：</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根据上式调整的计算公式为：</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的避险方法所需合约数为</a:t>
            </a:r>
            <a:r>
              <a:rPr lang="zh-CN" altLang="en-US" sz="2400" dirty="0" smtClean="0">
                <a:latin typeface="Times New Roman" panose="02020603050405020304" pitchFamily="18" charset="0"/>
                <a:ea typeface="宋体" panose="02010600030101010101" pitchFamily="2" charset="-122"/>
              </a:rPr>
              <a:t>：</a:t>
            </a:r>
            <a:endParaRPr lang="zh-CN" altLang="zh-CN" sz="28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31672221"/>
              </p:ext>
            </p:extLst>
          </p:nvPr>
        </p:nvGraphicFramePr>
        <p:xfrm>
          <a:off x="4077395" y="3429000"/>
          <a:ext cx="3138487" cy="409575"/>
        </p:xfrm>
        <a:graphic>
          <a:graphicData uri="http://schemas.openxmlformats.org/presentationml/2006/ole">
            <mc:AlternateContent xmlns:mc="http://schemas.openxmlformats.org/markup-compatibility/2006">
              <mc:Choice xmlns:v="urn:schemas-microsoft-com:vml" Requires="v">
                <p:oleObj spid="_x0000_s11455" name="Equation" r:id="rId3" imgW="1562040" imgH="203040" progId="Equation.DSMT4">
                  <p:embed/>
                </p:oleObj>
              </mc:Choice>
              <mc:Fallback>
                <p:oleObj name="Equation" r:id="rId3" imgW="1562040" imgH="203040" progId="Equation.DSMT4">
                  <p:embed/>
                  <p:pic>
                    <p:nvPicPr>
                      <p:cNvPr id="0" name=""/>
                      <p:cNvPicPr/>
                      <p:nvPr/>
                    </p:nvPicPr>
                    <p:blipFill>
                      <a:blip r:embed="rId4"/>
                      <a:stretch>
                        <a:fillRect/>
                      </a:stretch>
                    </p:blipFill>
                    <p:spPr>
                      <a:xfrm>
                        <a:off x="4077395" y="3429000"/>
                        <a:ext cx="3138487" cy="4095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16699541"/>
              </p:ext>
            </p:extLst>
          </p:nvPr>
        </p:nvGraphicFramePr>
        <p:xfrm>
          <a:off x="3645347" y="4005064"/>
          <a:ext cx="4422775" cy="738188"/>
        </p:xfrm>
        <a:graphic>
          <a:graphicData uri="http://schemas.openxmlformats.org/presentationml/2006/ole">
            <mc:AlternateContent xmlns:mc="http://schemas.openxmlformats.org/markup-compatibility/2006">
              <mc:Choice xmlns:v="urn:schemas-microsoft-com:vml" Requires="v">
                <p:oleObj spid="_x0000_s11456" name="Equation" r:id="rId5" imgW="2361960" imgH="393480" progId="Equation.DSMT4">
                  <p:embed/>
                </p:oleObj>
              </mc:Choice>
              <mc:Fallback>
                <p:oleObj name="Equation" r:id="rId5" imgW="2361960" imgH="393480" progId="Equation.DSMT4">
                  <p:embed/>
                  <p:pic>
                    <p:nvPicPr>
                      <p:cNvPr id="0" name=""/>
                      <p:cNvPicPr/>
                      <p:nvPr/>
                    </p:nvPicPr>
                    <p:blipFill>
                      <a:blip r:embed="rId6"/>
                      <a:stretch>
                        <a:fillRect/>
                      </a:stretch>
                    </p:blipFill>
                    <p:spPr>
                      <a:xfrm>
                        <a:off x="3645347" y="4005064"/>
                        <a:ext cx="4422775" cy="7381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838886575"/>
              </p:ext>
            </p:extLst>
          </p:nvPr>
        </p:nvGraphicFramePr>
        <p:xfrm>
          <a:off x="2925267" y="5157192"/>
          <a:ext cx="3528392" cy="797514"/>
        </p:xfrm>
        <a:graphic>
          <a:graphicData uri="http://schemas.openxmlformats.org/presentationml/2006/ole">
            <mc:AlternateContent xmlns:mc="http://schemas.openxmlformats.org/markup-compatibility/2006">
              <mc:Choice xmlns:v="urn:schemas-microsoft-com:vml" Requires="v">
                <p:oleObj spid="_x0000_s11457" name="Equation" r:id="rId7" imgW="1854000" imgH="419040" progId="Equation.DSMT4">
                  <p:embed/>
                </p:oleObj>
              </mc:Choice>
              <mc:Fallback>
                <p:oleObj name="Equation" r:id="rId7" imgW="1854000" imgH="419040" progId="Equation.DSMT4">
                  <p:embed/>
                  <p:pic>
                    <p:nvPicPr>
                      <p:cNvPr id="0" name=""/>
                      <p:cNvPicPr/>
                      <p:nvPr/>
                    </p:nvPicPr>
                    <p:blipFill>
                      <a:blip r:embed="rId8"/>
                      <a:stretch>
                        <a:fillRect/>
                      </a:stretch>
                    </p:blipFill>
                    <p:spPr>
                      <a:xfrm>
                        <a:off x="2925267" y="5157192"/>
                        <a:ext cx="3528392" cy="79751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09619221"/>
              </p:ext>
            </p:extLst>
          </p:nvPr>
        </p:nvGraphicFramePr>
        <p:xfrm>
          <a:off x="2421211" y="2132856"/>
          <a:ext cx="342975" cy="457300"/>
        </p:xfrm>
        <a:graphic>
          <a:graphicData uri="http://schemas.openxmlformats.org/presentationml/2006/ole">
            <mc:AlternateContent xmlns:mc="http://schemas.openxmlformats.org/markup-compatibility/2006">
              <mc:Choice xmlns:v="urn:schemas-microsoft-com:vml" Requires="v">
                <p:oleObj spid="_x0000_s11458" name="Equation" r:id="rId9" imgW="152280" imgH="203040" progId="Equation.DSMT4">
                  <p:embed/>
                </p:oleObj>
              </mc:Choice>
              <mc:Fallback>
                <p:oleObj name="Equation" r:id="rId9" imgW="152280" imgH="203040" progId="Equation.DSMT4">
                  <p:embed/>
                  <p:pic>
                    <p:nvPicPr>
                      <p:cNvPr id="0" name=""/>
                      <p:cNvPicPr/>
                      <p:nvPr/>
                    </p:nvPicPr>
                    <p:blipFill>
                      <a:blip r:embed="rId10"/>
                      <a:stretch>
                        <a:fillRect/>
                      </a:stretch>
                    </p:blipFill>
                    <p:spPr>
                      <a:xfrm>
                        <a:off x="2421211" y="2132856"/>
                        <a:ext cx="342975" cy="457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92564269"/>
              </p:ext>
            </p:extLst>
          </p:nvPr>
        </p:nvGraphicFramePr>
        <p:xfrm>
          <a:off x="7173739" y="5805264"/>
          <a:ext cx="2706688" cy="750888"/>
        </p:xfrm>
        <a:graphic>
          <a:graphicData uri="http://schemas.openxmlformats.org/presentationml/2006/ole">
            <mc:AlternateContent xmlns:mc="http://schemas.openxmlformats.org/markup-compatibility/2006">
              <mc:Choice xmlns:v="urn:schemas-microsoft-com:vml" Requires="v">
                <p:oleObj spid="_x0000_s11459" name="Equation" r:id="rId11" imgW="1422360" imgH="393480" progId="Equation.DSMT4">
                  <p:embed/>
                </p:oleObj>
              </mc:Choice>
              <mc:Fallback>
                <p:oleObj name="Equation" r:id="rId11" imgW="1422360" imgH="393480" progId="Equation.DSMT4">
                  <p:embed/>
                  <p:pic>
                    <p:nvPicPr>
                      <p:cNvPr id="0" name="对象 1"/>
                      <p:cNvPicPr>
                        <a:picLocks noChangeAspect="1" noChangeArrowheads="1"/>
                      </p:cNvPicPr>
                      <p:nvPr/>
                    </p:nvPicPr>
                    <p:blipFill>
                      <a:blip r:embed="rId12"/>
                      <a:srcRect/>
                      <a:stretch>
                        <a:fillRect/>
                      </a:stretch>
                    </p:blipFill>
                    <p:spPr bwMode="auto">
                      <a:xfrm>
                        <a:off x="7173739" y="5805264"/>
                        <a:ext cx="27066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78117742"/>
              </p:ext>
            </p:extLst>
          </p:nvPr>
        </p:nvGraphicFramePr>
        <p:xfrm>
          <a:off x="2637235" y="6021288"/>
          <a:ext cx="342900" cy="457200"/>
        </p:xfrm>
        <a:graphic>
          <a:graphicData uri="http://schemas.openxmlformats.org/presentationml/2006/ole">
            <mc:AlternateContent xmlns:mc="http://schemas.openxmlformats.org/markup-compatibility/2006">
              <mc:Choice xmlns:v="urn:schemas-microsoft-com:vml" Requires="v">
                <p:oleObj spid="_x0000_s11460" name="Equation" r:id="rId13" imgW="152280" imgH="203040" progId="Equation.DSMT4">
                  <p:embed/>
                </p:oleObj>
              </mc:Choice>
              <mc:Fallback>
                <p:oleObj name="Equation" r:id="rId13"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235" y="60212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65838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196752"/>
            <a:ext cx="11449272" cy="4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假设沪深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指数仍然是</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点，如果我们不采用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a:t>
            </a:r>
            <a:r>
              <a:rPr lang="zh-CN" altLang="en-US" sz="2400" dirty="0" smtClean="0">
                <a:latin typeface="Times New Roman" panose="02020603050405020304" pitchFamily="18" charset="0"/>
                <a:ea typeface="宋体" panose="02010600030101010101" pitchFamily="2" charset="-122"/>
              </a:rPr>
              <a:t>方法，</a:t>
            </a:r>
            <a:r>
              <a:rPr lang="zh-CN" altLang="en-US" sz="2400" dirty="0">
                <a:latin typeface="Times New Roman" panose="02020603050405020304" pitchFamily="18" charset="0"/>
                <a:ea typeface="宋体" panose="02010600030101010101" pitchFamily="2" charset="-122"/>
              </a:rPr>
              <a:t>所需合约数为：</a:t>
            </a:r>
            <a:endParaRPr lang="zh-CN" altLang="zh-CN" sz="2800" dirty="0"/>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从上述估计结果可以看出，在不采取</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系数调整时，股指期货合约做空的张数是</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张，但是经</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系数调整后，则变为做空</a:t>
            </a:r>
            <a:r>
              <a:rPr lang="en-US" altLang="zh-CN" sz="2400" dirty="0" smtClean="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张，可见，</a:t>
            </a:r>
            <a:r>
              <a:rPr lang="zh-CN" altLang="en-US" sz="2400" b="1" dirty="0">
                <a:latin typeface="Times New Roman" panose="02020603050405020304" pitchFamily="18" charset="0"/>
                <a:ea typeface="宋体" panose="02010600030101010101" pitchFamily="2" charset="-122"/>
              </a:rPr>
              <a:t>“加权避险”</a:t>
            </a:r>
            <a:r>
              <a:rPr lang="zh-CN" altLang="en-US" sz="2400" dirty="0">
                <a:latin typeface="Times New Roman" panose="02020603050405020304" pitchFamily="18" charset="0"/>
                <a:ea typeface="宋体" panose="02010600030101010101" pitchFamily="2" charset="-122"/>
              </a:rPr>
              <a:t>需要额外多加做空</a:t>
            </a:r>
            <a:r>
              <a:rPr lang="en-US" altLang="zh-CN" sz="2400" dirty="0" smtClean="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手合约，虽然此时投资者需要提高保证金额度，但却</a:t>
            </a:r>
            <a:r>
              <a:rPr lang="zh-CN" altLang="en-US" sz="2400" b="1" dirty="0">
                <a:latin typeface="Times New Roman" panose="02020603050405020304" pitchFamily="18" charset="0"/>
                <a:ea typeface="宋体" panose="02010600030101010101" pitchFamily="2" charset="-122"/>
              </a:rPr>
              <a:t>可以取得更好的风险对冲效果</a:t>
            </a: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333312201"/>
              </p:ext>
            </p:extLst>
          </p:nvPr>
        </p:nvGraphicFramePr>
        <p:xfrm>
          <a:off x="2777356" y="2368426"/>
          <a:ext cx="6124575" cy="844550"/>
        </p:xfrm>
        <a:graphic>
          <a:graphicData uri="http://schemas.openxmlformats.org/presentationml/2006/ole">
            <mc:AlternateContent xmlns:mc="http://schemas.openxmlformats.org/markup-compatibility/2006">
              <mc:Choice xmlns:v="urn:schemas-microsoft-com:vml" Requires="v">
                <p:oleObj spid="_x0000_s12359" name="Equation" r:id="rId3" imgW="3047760" imgH="419040" progId="Equation.DSMT4">
                  <p:embed/>
                </p:oleObj>
              </mc:Choice>
              <mc:Fallback>
                <p:oleObj name="Equation" r:id="rId3" imgW="3047760" imgH="419040" progId="Equation.DSMT4">
                  <p:embed/>
                  <p:pic>
                    <p:nvPicPr>
                      <p:cNvPr id="0" name=""/>
                      <p:cNvPicPr/>
                      <p:nvPr/>
                    </p:nvPicPr>
                    <p:blipFill>
                      <a:blip r:embed="rId4"/>
                      <a:stretch>
                        <a:fillRect/>
                      </a:stretch>
                    </p:blipFill>
                    <p:spPr>
                      <a:xfrm>
                        <a:off x="2777356" y="2368426"/>
                        <a:ext cx="6124575" cy="8445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293161345"/>
              </p:ext>
            </p:extLst>
          </p:nvPr>
        </p:nvGraphicFramePr>
        <p:xfrm>
          <a:off x="7622852" y="1387524"/>
          <a:ext cx="342975" cy="457300"/>
        </p:xfrm>
        <a:graphic>
          <a:graphicData uri="http://schemas.openxmlformats.org/presentationml/2006/ole">
            <mc:AlternateContent xmlns:mc="http://schemas.openxmlformats.org/markup-compatibility/2006">
              <mc:Choice xmlns:v="urn:schemas-microsoft-com:vml" Requires="v">
                <p:oleObj spid="_x0000_s12360" name="Equation" r:id="rId5" imgW="152280" imgH="203040" progId="Equation.DSMT4">
                  <p:embed/>
                </p:oleObj>
              </mc:Choice>
              <mc:Fallback>
                <p:oleObj name="Equation" r:id="rId5" imgW="152280" imgH="203040" progId="Equation.DSMT4">
                  <p:embed/>
                  <p:pic>
                    <p:nvPicPr>
                      <p:cNvPr id="0" name=""/>
                      <p:cNvPicPr/>
                      <p:nvPr/>
                    </p:nvPicPr>
                    <p:blipFill>
                      <a:blip r:embed="rId6"/>
                      <a:stretch>
                        <a:fillRect/>
                      </a:stretch>
                    </p:blipFill>
                    <p:spPr>
                      <a:xfrm>
                        <a:off x="7622852" y="1387524"/>
                        <a:ext cx="342975" cy="457300"/>
                      </a:xfrm>
                      <a:prstGeom prst="rect">
                        <a:avLst/>
                      </a:prstGeom>
                    </p:spPr>
                  </p:pic>
                </p:oleObj>
              </mc:Fallback>
            </mc:AlternateContent>
          </a:graphicData>
        </a:graphic>
      </p:graphicFrame>
    </p:spTree>
    <p:extLst>
      <p:ext uri="{BB962C8B-B14F-4D97-AF65-F5344CB8AC3E}">
        <p14:creationId xmlns:p14="http://schemas.microsoft.com/office/powerpoint/2010/main" val="3818765192"/>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三</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模型的</a:t>
            </a:r>
            <a:r>
              <a:rPr kumimoji="0" lang="zh-CN" altLang="en-US" sz="5400" b="1" dirty="0" smtClean="0">
                <a:solidFill>
                  <a:schemeClr val="bg1"/>
                </a:solidFill>
                <a:latin typeface="微软雅黑" pitchFamily="34" charset="-122"/>
                <a:ea typeface="微软雅黑" pitchFamily="34" charset="-122"/>
              </a:rPr>
              <a:t>套  期</a:t>
            </a:r>
            <a:r>
              <a:rPr kumimoji="0" lang="zh-CN" altLang="en-US" sz="5400" b="1" dirty="0">
                <a:solidFill>
                  <a:schemeClr val="bg1"/>
                </a:solidFill>
                <a:latin typeface="微软雅黑" pitchFamily="34" charset="-122"/>
                <a:ea typeface="微软雅黑" pitchFamily="34" charset="-122"/>
              </a:rPr>
              <a:t>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一、基于</a:t>
            </a:r>
            <a:r>
              <a:rPr lang="en-US" altLang="zh-CN" sz="3600" b="1" dirty="0" err="1">
                <a:latin typeface="Times New Roman" panose="02020603050405020304" pitchFamily="18" charset="0"/>
                <a:ea typeface="宋体" panose="02010600030101010101" pitchFamily="2" charset="-122"/>
              </a:rPr>
              <a:t>VaR</a:t>
            </a:r>
            <a:r>
              <a:rPr lang="zh-CN" altLang="en-US" sz="3600" b="1" dirty="0">
                <a:latin typeface="Times New Roman" panose="02020603050405020304" pitchFamily="18" charset="0"/>
                <a:ea typeface="宋体" panose="02010600030101010101" pitchFamily="2" charset="-122"/>
              </a:rPr>
              <a:t>模型的套期保值理论与最优套期保值</a:t>
            </a:r>
            <a:r>
              <a:rPr lang="zh-CN" altLang="en-US" sz="3600" b="1" dirty="0" smtClean="0">
                <a:latin typeface="Times New Roman" panose="02020603050405020304" pitchFamily="18" charset="0"/>
                <a:ea typeface="宋体" panose="02010600030101010101" pitchFamily="2" charset="-122"/>
              </a:rPr>
              <a:t>比率</a:t>
            </a:r>
            <a:endParaRPr lang="en-US" altLang="zh-CN" sz="3600" b="1" dirty="0" smtClean="0">
              <a:latin typeface="Times New Roman" panose="02020603050405020304" pitchFamily="18" charset="0"/>
              <a:ea typeface="宋体" panose="02010600030101010101" pitchFamily="2" charset="-122"/>
            </a:endParaRPr>
          </a:p>
          <a:p>
            <a:pPr indent="457200">
              <a:lnSpc>
                <a:spcPct val="150000"/>
              </a:lnSpc>
            </a:pPr>
            <a:r>
              <a:rPr lang="zh-CN" altLang="en-US" sz="3400" b="1" dirty="0" smtClean="0">
                <a:latin typeface="Times New Roman" panose="02020603050405020304" pitchFamily="18" charset="0"/>
                <a:ea typeface="宋体" panose="02010600030101010101" pitchFamily="2" charset="-122"/>
              </a:rPr>
              <a:t>（一）</a:t>
            </a:r>
            <a:r>
              <a:rPr lang="zh-CN" altLang="zh-CN" sz="3400" b="1" dirty="0" smtClean="0">
                <a:latin typeface="Times New Roman" panose="02020603050405020304" pitchFamily="18" charset="0"/>
                <a:ea typeface="宋体" panose="02010600030101010101" pitchFamily="2" charset="-122"/>
              </a:rPr>
              <a:t>基于</a:t>
            </a:r>
            <a:r>
              <a:rPr lang="en-US" altLang="zh-CN" sz="3400" b="1" dirty="0" err="1">
                <a:latin typeface="Times New Roman" panose="02020603050405020304" pitchFamily="18" charset="0"/>
                <a:ea typeface="宋体" panose="02010600030101010101" pitchFamily="2" charset="-122"/>
              </a:rPr>
              <a:t>VaR</a:t>
            </a:r>
            <a:r>
              <a:rPr lang="zh-CN" altLang="zh-CN" sz="3400" b="1" dirty="0">
                <a:latin typeface="Times New Roman" panose="02020603050405020304" pitchFamily="18" charset="0"/>
                <a:ea typeface="宋体" panose="02010600030101010101" pitchFamily="2" charset="-122"/>
              </a:rPr>
              <a:t>模型的套期保值</a:t>
            </a:r>
            <a:r>
              <a:rPr lang="zh-CN" altLang="zh-CN" sz="3400" b="1" dirty="0" smtClean="0">
                <a:latin typeface="Times New Roman" panose="02020603050405020304" pitchFamily="18" charset="0"/>
                <a:ea typeface="宋体" panose="02010600030101010101" pitchFamily="2" charset="-122"/>
              </a:rPr>
              <a:t>理论</a:t>
            </a:r>
            <a:endParaRPr lang="en-US" altLang="zh-CN" sz="3400"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针对</a:t>
            </a:r>
            <a:r>
              <a:rPr lang="zh-CN" altLang="en-US" sz="2800" dirty="0">
                <a:latin typeface="Times New Roman" panose="02020603050405020304" pitchFamily="18" charset="0"/>
                <a:ea typeface="宋体" panose="02010600030101010101" pitchFamily="2" charset="-122"/>
              </a:rPr>
              <a:t>方差模型套期保值理论的缺陷，本部分拓展介绍基于</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模型的套期保值理论 。在置信水平 </a:t>
            </a:r>
            <a:r>
              <a:rPr lang="zh-CN" altLang="en-US" sz="2800" dirty="0" smtClean="0">
                <a:latin typeface="Times New Roman" panose="02020603050405020304" pitchFamily="18" charset="0"/>
                <a:ea typeface="宋体" panose="02010600030101010101" pitchFamily="2" charset="-122"/>
              </a:rPr>
              <a:t> （大</a:t>
            </a:r>
            <a:r>
              <a:rPr lang="zh-CN" altLang="en-US" sz="2800" dirty="0">
                <a:latin typeface="Times New Roman" panose="02020603050405020304" pitchFamily="18" charset="0"/>
                <a:ea typeface="宋体" panose="02010600030101010101" pitchFamily="2" charset="-122"/>
              </a:rPr>
              <a:t>概率）下，收益率 </a:t>
            </a:r>
            <a:r>
              <a:rPr lang="zh-CN" altLang="en-US" sz="2800" dirty="0" smtClean="0">
                <a:latin typeface="Times New Roman" panose="02020603050405020304" pitchFamily="18" charset="0"/>
                <a:ea typeface="宋体" panose="02010600030101010101" pitchFamily="2" charset="-122"/>
              </a:rPr>
              <a:t>     低于              的</a:t>
            </a:r>
            <a:r>
              <a:rPr lang="zh-CN" altLang="en-US" sz="2800" dirty="0">
                <a:latin typeface="Times New Roman" panose="02020603050405020304" pitchFamily="18" charset="0"/>
                <a:ea typeface="宋体" panose="02010600030101010101" pitchFamily="2" charset="-122"/>
              </a:rPr>
              <a:t>概率为 ，即</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5-11</a:t>
            </a:r>
            <a:r>
              <a:rPr lang="zh-CN"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依据中心极限定理，有</a:t>
            </a:r>
            <a:r>
              <a:rPr lang="zh-CN" altLang="zh-CN"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5-12</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记为</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5-13</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370702205"/>
              </p:ext>
            </p:extLst>
          </p:nvPr>
        </p:nvGraphicFramePr>
        <p:xfrm>
          <a:off x="5589563" y="2564807"/>
          <a:ext cx="1016546" cy="432145"/>
        </p:xfrm>
        <a:graphic>
          <a:graphicData uri="http://schemas.openxmlformats.org/presentationml/2006/ole">
            <mc:AlternateContent xmlns:mc="http://schemas.openxmlformats.org/markup-compatibility/2006">
              <mc:Choice xmlns:v="urn:schemas-microsoft-com:vml" Requires="v">
                <p:oleObj spid="_x0000_s13542" name="Equation" r:id="rId3" imgW="507960" imgH="215640" progId="Equation.DSMT4">
                  <p:embed/>
                </p:oleObj>
              </mc:Choice>
              <mc:Fallback>
                <p:oleObj name="Equation" r:id="rId3" imgW="507960" imgH="215640" progId="Equation.DSMT4">
                  <p:embed/>
                  <p:pic>
                    <p:nvPicPr>
                      <p:cNvPr id="0" name=""/>
                      <p:cNvPicPr/>
                      <p:nvPr/>
                    </p:nvPicPr>
                    <p:blipFill>
                      <a:blip r:embed="rId4"/>
                      <a:stretch>
                        <a:fillRect/>
                      </a:stretch>
                    </p:blipFill>
                    <p:spPr>
                      <a:xfrm>
                        <a:off x="5589563" y="2564807"/>
                        <a:ext cx="1016546" cy="43214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1392532"/>
              </p:ext>
            </p:extLst>
          </p:nvPr>
        </p:nvGraphicFramePr>
        <p:xfrm>
          <a:off x="1701131" y="2581421"/>
          <a:ext cx="297041" cy="271515"/>
        </p:xfrm>
        <a:graphic>
          <a:graphicData uri="http://schemas.openxmlformats.org/presentationml/2006/ole">
            <mc:AlternateContent xmlns:mc="http://schemas.openxmlformats.org/markup-compatibility/2006">
              <mc:Choice xmlns:v="urn:schemas-microsoft-com:vml" Requires="v">
                <p:oleObj spid="_x0000_s13543" name="Equation" r:id="rId5" imgW="152280" imgH="139680" progId="Equation.DSMT4">
                  <p:embed/>
                </p:oleObj>
              </mc:Choice>
              <mc:Fallback>
                <p:oleObj name="Equation" r:id="rId5" imgW="152280" imgH="139680" progId="Equation.DSMT4">
                  <p:embed/>
                  <p:pic>
                    <p:nvPicPr>
                      <p:cNvPr id="0" name=""/>
                      <p:cNvPicPr/>
                      <p:nvPr/>
                    </p:nvPicPr>
                    <p:blipFill>
                      <a:blip r:embed="rId6"/>
                      <a:stretch>
                        <a:fillRect/>
                      </a:stretch>
                    </p:blipFill>
                    <p:spPr>
                      <a:xfrm>
                        <a:off x="1701131" y="2581421"/>
                        <a:ext cx="297041" cy="27151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539107365"/>
              </p:ext>
            </p:extLst>
          </p:nvPr>
        </p:nvGraphicFramePr>
        <p:xfrm>
          <a:off x="4581451" y="2492896"/>
          <a:ext cx="432048" cy="456672"/>
        </p:xfrm>
        <a:graphic>
          <a:graphicData uri="http://schemas.openxmlformats.org/presentationml/2006/ole">
            <mc:AlternateContent xmlns:mc="http://schemas.openxmlformats.org/markup-compatibility/2006">
              <mc:Choice xmlns:v="urn:schemas-microsoft-com:vml" Requires="v">
                <p:oleObj spid="_x0000_s13544"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581451" y="2492896"/>
                        <a:ext cx="432048" cy="45667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41875074"/>
              </p:ext>
            </p:extLst>
          </p:nvPr>
        </p:nvGraphicFramePr>
        <p:xfrm>
          <a:off x="2854325" y="4037013"/>
          <a:ext cx="6923088" cy="831850"/>
        </p:xfrm>
        <a:graphic>
          <a:graphicData uri="http://schemas.openxmlformats.org/presentationml/2006/ole">
            <mc:AlternateContent xmlns:mc="http://schemas.openxmlformats.org/markup-compatibility/2006">
              <mc:Choice xmlns:v="urn:schemas-microsoft-com:vml" Requires="v">
                <p:oleObj spid="_x0000_s13545" name="Equation" r:id="rId9" imgW="3695400" imgH="444240" progId="Equation.DSMT4">
                  <p:embed/>
                </p:oleObj>
              </mc:Choice>
              <mc:Fallback>
                <p:oleObj name="Equation" r:id="rId9" imgW="3695400" imgH="444240" progId="Equation.DSMT4">
                  <p:embed/>
                  <p:pic>
                    <p:nvPicPr>
                      <p:cNvPr id="0" name=""/>
                      <p:cNvPicPr/>
                      <p:nvPr/>
                    </p:nvPicPr>
                    <p:blipFill>
                      <a:blip r:embed="rId10"/>
                      <a:stretch>
                        <a:fillRect/>
                      </a:stretch>
                    </p:blipFill>
                    <p:spPr>
                      <a:xfrm>
                        <a:off x="2854325" y="4037013"/>
                        <a:ext cx="6923088" cy="831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53147632"/>
              </p:ext>
            </p:extLst>
          </p:nvPr>
        </p:nvGraphicFramePr>
        <p:xfrm>
          <a:off x="4524375" y="5283200"/>
          <a:ext cx="3155950" cy="809625"/>
        </p:xfrm>
        <a:graphic>
          <a:graphicData uri="http://schemas.openxmlformats.org/presentationml/2006/ole">
            <mc:AlternateContent xmlns:mc="http://schemas.openxmlformats.org/markup-compatibility/2006">
              <mc:Choice xmlns:v="urn:schemas-microsoft-com:vml" Requires="v">
                <p:oleObj spid="_x0000_s13546" name="Equation" r:id="rId11" imgW="1739880" imgH="444240" progId="Equation.DSMT4">
                  <p:embed/>
                </p:oleObj>
              </mc:Choice>
              <mc:Fallback>
                <p:oleObj name="Equation" r:id="rId11" imgW="1739880" imgH="444240" progId="Equation.DSMT4">
                  <p:embed/>
                  <p:pic>
                    <p:nvPicPr>
                      <p:cNvPr id="0" name=""/>
                      <p:cNvPicPr/>
                      <p:nvPr/>
                    </p:nvPicPr>
                    <p:blipFill>
                      <a:blip r:embed="rId12"/>
                      <a:stretch>
                        <a:fillRect/>
                      </a:stretch>
                    </p:blipFill>
                    <p:spPr>
                      <a:xfrm>
                        <a:off x="4524375" y="5283200"/>
                        <a:ext cx="3155950" cy="809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0139599"/>
              </p:ext>
            </p:extLst>
          </p:nvPr>
        </p:nvGraphicFramePr>
        <p:xfrm>
          <a:off x="4489450" y="3021013"/>
          <a:ext cx="3424238" cy="552450"/>
        </p:xfrm>
        <a:graphic>
          <a:graphicData uri="http://schemas.openxmlformats.org/presentationml/2006/ole">
            <mc:AlternateContent xmlns:mc="http://schemas.openxmlformats.org/markup-compatibility/2006">
              <mc:Choice xmlns:v="urn:schemas-microsoft-com:vml" Requires="v">
                <p:oleObj spid="_x0000_s13547" name="Equation" r:id="rId13" imgW="1498320" imgH="241200" progId="Equation.DSMT4">
                  <p:embed/>
                </p:oleObj>
              </mc:Choice>
              <mc:Fallback>
                <p:oleObj name="Equation" r:id="rId13" imgW="1498320" imgH="241200" progId="Equation.DSMT4">
                  <p:embed/>
                  <p:pic>
                    <p:nvPicPr>
                      <p:cNvPr id="0" name=""/>
                      <p:cNvPicPr/>
                      <p:nvPr/>
                    </p:nvPicPr>
                    <p:blipFill>
                      <a:blip r:embed="rId14"/>
                      <a:stretch>
                        <a:fillRect/>
                      </a:stretch>
                    </p:blipFill>
                    <p:spPr>
                      <a:xfrm>
                        <a:off x="4489450" y="3021013"/>
                        <a:ext cx="3424238" cy="552450"/>
                      </a:xfrm>
                      <a:prstGeom prst="rect">
                        <a:avLst/>
                      </a:prstGeom>
                    </p:spPr>
                  </p:pic>
                </p:oleObj>
              </mc:Fallback>
            </mc:AlternateContent>
          </a:graphicData>
        </a:graphic>
      </p:graphicFrame>
    </p:spTree>
    <p:extLst>
      <p:ext uri="{BB962C8B-B14F-4D97-AF65-F5344CB8AC3E}">
        <p14:creationId xmlns:p14="http://schemas.microsoft.com/office/powerpoint/2010/main" val="3672385263"/>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3580" y="1216770"/>
            <a:ext cx="11449272" cy="4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zh-CN" sz="2400" dirty="0" smtClean="0"/>
              <a:t>由</a:t>
            </a:r>
            <a:r>
              <a:rPr lang="en-US" altLang="zh-CN" sz="2400" dirty="0" smtClean="0"/>
              <a:t>                              </a:t>
            </a:r>
            <a:r>
              <a:rPr lang="zh-CN" altLang="zh-CN" sz="2400" dirty="0" smtClean="0"/>
              <a:t>，</a:t>
            </a:r>
            <a:r>
              <a:rPr lang="zh-CN" altLang="zh-CN" sz="2400" dirty="0"/>
              <a:t>则：</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5-14</a:t>
            </a:r>
            <a:r>
              <a:rPr lang="zh-CN" altLang="zh-CN" sz="2400" dirty="0" smtClean="0">
                <a:latin typeface="Times New Roman" panose="02020603050405020304" pitchFamily="18" charset="0"/>
                <a:ea typeface="宋体" panose="02010600030101010101" pitchFamily="2" charset="-122"/>
              </a:rPr>
              <a:t>） </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p>
          <a:p>
            <a:pPr indent="457200">
              <a:lnSpc>
                <a:spcPct val="150000"/>
              </a:lnSpc>
            </a:pPr>
            <a:r>
              <a:rPr lang="zh-CN" altLang="en-US" sz="2400" dirty="0" smtClean="0"/>
              <a:t>故此，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5-15</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zh-CN" sz="2400" dirty="0"/>
              <a:t>其中，</a:t>
            </a:r>
            <a:r>
              <a:rPr lang="en-US" altLang="zh-CN" sz="2400" dirty="0"/>
              <a:t> </a:t>
            </a:r>
            <a:r>
              <a:rPr lang="en-US" altLang="zh-CN" sz="2400" dirty="0" smtClean="0"/>
              <a:t>           </a:t>
            </a:r>
            <a:r>
              <a:rPr lang="zh-CN" altLang="zh-CN" sz="2400" dirty="0" smtClean="0"/>
              <a:t>表示</a:t>
            </a:r>
            <a:r>
              <a:rPr lang="zh-CN" altLang="zh-CN" sz="2400" dirty="0"/>
              <a:t>标准正态分布</a:t>
            </a:r>
            <a:r>
              <a:rPr lang="en-US" altLang="zh-CN" sz="2400" dirty="0"/>
              <a:t> </a:t>
            </a:r>
            <a:r>
              <a:rPr lang="en-US" altLang="zh-CN" sz="2400" dirty="0" smtClean="0"/>
              <a:t>    </a:t>
            </a:r>
            <a:r>
              <a:rPr lang="zh-CN" altLang="zh-CN" sz="2400" dirty="0" smtClean="0"/>
              <a:t>分位数</a:t>
            </a:r>
            <a:r>
              <a:rPr lang="zh-CN" altLang="zh-CN" sz="2400" dirty="0"/>
              <a:t>。</a:t>
            </a:r>
          </a:p>
          <a:p>
            <a:pPr indent="457200">
              <a:lnSpc>
                <a:spcPct val="150000"/>
              </a:lnSpc>
            </a:pPr>
            <a:r>
              <a:rPr lang="zh-CN" altLang="zh-CN" sz="2400" dirty="0"/>
              <a:t>故此，代入可得：</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5-16</a:t>
            </a:r>
            <a:r>
              <a:rPr lang="zh-CN" altLang="zh-CN"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851030770"/>
              </p:ext>
            </p:extLst>
          </p:nvPr>
        </p:nvGraphicFramePr>
        <p:xfrm>
          <a:off x="1341091" y="1267420"/>
          <a:ext cx="2006600" cy="433388"/>
        </p:xfrm>
        <a:graphic>
          <a:graphicData uri="http://schemas.openxmlformats.org/presentationml/2006/ole">
            <mc:AlternateContent xmlns:mc="http://schemas.openxmlformats.org/markup-compatibility/2006">
              <mc:Choice xmlns:v="urn:schemas-microsoft-com:vml" Requires="v">
                <p:oleObj spid="_x0000_s14550" name="Equation" r:id="rId3" imgW="1002960" imgH="215640" progId="Equation.DSMT4">
                  <p:embed/>
                </p:oleObj>
              </mc:Choice>
              <mc:Fallback>
                <p:oleObj name="Equation" r:id="rId3" imgW="1002960" imgH="215640" progId="Equation.DSMT4">
                  <p:embed/>
                  <p:pic>
                    <p:nvPicPr>
                      <p:cNvPr id="0" name=""/>
                      <p:cNvPicPr/>
                      <p:nvPr/>
                    </p:nvPicPr>
                    <p:blipFill>
                      <a:blip r:embed="rId4"/>
                      <a:stretch>
                        <a:fillRect/>
                      </a:stretch>
                    </p:blipFill>
                    <p:spPr>
                      <a:xfrm>
                        <a:off x="1341091" y="1267420"/>
                        <a:ext cx="2006600"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89475904"/>
              </p:ext>
            </p:extLst>
          </p:nvPr>
        </p:nvGraphicFramePr>
        <p:xfrm>
          <a:off x="1690688" y="2997200"/>
          <a:ext cx="3917950" cy="500063"/>
        </p:xfrm>
        <a:graphic>
          <a:graphicData uri="http://schemas.openxmlformats.org/presentationml/2006/ole">
            <mc:AlternateContent xmlns:mc="http://schemas.openxmlformats.org/markup-compatibility/2006">
              <mc:Choice xmlns:v="urn:schemas-microsoft-com:vml" Requires="v">
                <p:oleObj spid="_x0000_s14551" name="Equation" r:id="rId5" imgW="1790640" imgH="228600" progId="Equation.DSMT4">
                  <p:embed/>
                </p:oleObj>
              </mc:Choice>
              <mc:Fallback>
                <p:oleObj name="Equation" r:id="rId5" imgW="1790640" imgH="228600" progId="Equation.DSMT4">
                  <p:embed/>
                  <p:pic>
                    <p:nvPicPr>
                      <p:cNvPr id="0" name=""/>
                      <p:cNvPicPr/>
                      <p:nvPr/>
                    </p:nvPicPr>
                    <p:blipFill>
                      <a:blip r:embed="rId6"/>
                      <a:stretch>
                        <a:fillRect/>
                      </a:stretch>
                    </p:blipFill>
                    <p:spPr>
                      <a:xfrm>
                        <a:off x="1690688" y="2997200"/>
                        <a:ext cx="3917950" cy="5000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93183012"/>
              </p:ext>
            </p:extLst>
          </p:nvPr>
        </p:nvGraphicFramePr>
        <p:xfrm>
          <a:off x="3178175" y="4868863"/>
          <a:ext cx="6011863" cy="476250"/>
        </p:xfrm>
        <a:graphic>
          <a:graphicData uri="http://schemas.openxmlformats.org/presentationml/2006/ole">
            <mc:AlternateContent xmlns:mc="http://schemas.openxmlformats.org/markup-compatibility/2006">
              <mc:Choice xmlns:v="urn:schemas-microsoft-com:vml" Requires="v">
                <p:oleObj spid="_x0000_s14552" name="Equation" r:id="rId7" imgW="3225600" imgH="253800" progId="Equation.DSMT4">
                  <p:embed/>
                </p:oleObj>
              </mc:Choice>
              <mc:Fallback>
                <p:oleObj name="Equation" r:id="rId7" imgW="3225600" imgH="253800" progId="Equation.DSMT4">
                  <p:embed/>
                  <p:pic>
                    <p:nvPicPr>
                      <p:cNvPr id="0" name=""/>
                      <p:cNvPicPr/>
                      <p:nvPr/>
                    </p:nvPicPr>
                    <p:blipFill>
                      <a:blip r:embed="rId8"/>
                      <a:stretch>
                        <a:fillRect/>
                      </a:stretch>
                    </p:blipFill>
                    <p:spPr>
                      <a:xfrm>
                        <a:off x="3178175" y="4868863"/>
                        <a:ext cx="6011863" cy="476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62719700"/>
              </p:ext>
            </p:extLst>
          </p:nvPr>
        </p:nvGraphicFramePr>
        <p:xfrm>
          <a:off x="2628900" y="1905000"/>
          <a:ext cx="7058025" cy="876300"/>
        </p:xfrm>
        <a:graphic>
          <a:graphicData uri="http://schemas.openxmlformats.org/presentationml/2006/ole">
            <mc:AlternateContent xmlns:mc="http://schemas.openxmlformats.org/markup-compatibility/2006">
              <mc:Choice xmlns:v="urn:schemas-microsoft-com:vml" Requires="v">
                <p:oleObj spid="_x0000_s14553" name="Equation" r:id="rId9" imgW="3581280" imgH="444240" progId="Equation.DSMT4">
                  <p:embed/>
                </p:oleObj>
              </mc:Choice>
              <mc:Fallback>
                <p:oleObj name="Equation" r:id="rId9" imgW="3581280" imgH="444240" progId="Equation.DSMT4">
                  <p:embed/>
                  <p:pic>
                    <p:nvPicPr>
                      <p:cNvPr id="0" name=""/>
                      <p:cNvPicPr/>
                      <p:nvPr/>
                    </p:nvPicPr>
                    <p:blipFill>
                      <a:blip r:embed="rId10"/>
                      <a:stretch>
                        <a:fillRect/>
                      </a:stretch>
                    </p:blipFill>
                    <p:spPr>
                      <a:xfrm>
                        <a:off x="2628900" y="1905000"/>
                        <a:ext cx="7058025" cy="876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64740989"/>
              </p:ext>
            </p:extLst>
          </p:nvPr>
        </p:nvGraphicFramePr>
        <p:xfrm>
          <a:off x="1773139" y="3645024"/>
          <a:ext cx="936104" cy="468052"/>
        </p:xfrm>
        <a:graphic>
          <a:graphicData uri="http://schemas.openxmlformats.org/presentationml/2006/ole">
            <mc:AlternateContent xmlns:mc="http://schemas.openxmlformats.org/markup-compatibility/2006">
              <mc:Choice xmlns:v="urn:schemas-microsoft-com:vml" Requires="v">
                <p:oleObj spid="_x0000_s14554" name="Equation" r:id="rId11" imgW="457200" imgH="228600" progId="Equation.DSMT4">
                  <p:embed/>
                </p:oleObj>
              </mc:Choice>
              <mc:Fallback>
                <p:oleObj name="Equation" r:id="rId11" imgW="457200" imgH="228600" progId="Equation.DSMT4">
                  <p:embed/>
                  <p:pic>
                    <p:nvPicPr>
                      <p:cNvPr id="0" name=""/>
                      <p:cNvPicPr/>
                      <p:nvPr/>
                    </p:nvPicPr>
                    <p:blipFill>
                      <a:blip r:embed="rId12"/>
                      <a:stretch>
                        <a:fillRect/>
                      </a:stretch>
                    </p:blipFill>
                    <p:spPr>
                      <a:xfrm>
                        <a:off x="1773139" y="3645024"/>
                        <a:ext cx="936104" cy="46805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82376473"/>
              </p:ext>
            </p:extLst>
          </p:nvPr>
        </p:nvGraphicFramePr>
        <p:xfrm>
          <a:off x="5157515" y="3730309"/>
          <a:ext cx="360040" cy="327656"/>
        </p:xfrm>
        <a:graphic>
          <a:graphicData uri="http://schemas.openxmlformats.org/presentationml/2006/ole">
            <mc:AlternateContent xmlns:mc="http://schemas.openxmlformats.org/markup-compatibility/2006">
              <mc:Choice xmlns:v="urn:schemas-microsoft-com:vml" Requires="v">
                <p:oleObj spid="_x0000_s14555" name="Equation" r:id="rId13" imgW="139680" imgH="126720" progId="Equation.DSMT4">
                  <p:embed/>
                </p:oleObj>
              </mc:Choice>
              <mc:Fallback>
                <p:oleObj name="Equation" r:id="rId13" imgW="139680" imgH="126720" progId="Equation.DSMT4">
                  <p:embed/>
                  <p:pic>
                    <p:nvPicPr>
                      <p:cNvPr id="0" name="对象 7"/>
                      <p:cNvPicPr>
                        <a:picLocks noChangeAspect="1" noChangeArrowheads="1"/>
                      </p:cNvPicPr>
                      <p:nvPr/>
                    </p:nvPicPr>
                    <p:blipFill>
                      <a:blip r:embed="rId14"/>
                      <a:srcRect/>
                      <a:stretch>
                        <a:fillRect/>
                      </a:stretch>
                    </p:blipFill>
                    <p:spPr bwMode="auto">
                      <a:xfrm>
                        <a:off x="5157515" y="3730309"/>
                        <a:ext cx="360040" cy="3276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961795"/>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600" b="1" dirty="0" smtClean="0">
                <a:latin typeface="Times New Roman" panose="02020603050405020304" pitchFamily="18" charset="0"/>
                <a:ea typeface="宋体" panose="02010600030101010101" pitchFamily="2" charset="-122"/>
              </a:rPr>
              <a:t>（二）基于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模型的最优套期保值</a:t>
            </a:r>
            <a:r>
              <a:rPr lang="zh-CN" altLang="en-US" sz="2600" b="1" dirty="0" smtClean="0">
                <a:latin typeface="Times New Roman" panose="02020603050405020304" pitchFamily="18" charset="0"/>
                <a:ea typeface="宋体" panose="02010600030101010101" pitchFamily="2" charset="-122"/>
              </a:rPr>
              <a:t>比率</a:t>
            </a:r>
            <a:endParaRPr lang="en-US" altLang="zh-CN" sz="2600" b="1" dirty="0" smtClean="0">
              <a:latin typeface="Times New Roman" panose="02020603050405020304" pitchFamily="18" charset="0"/>
              <a:ea typeface="宋体" panose="02010600030101010101" pitchFamily="2" charset="-122"/>
            </a:endParaRPr>
          </a:p>
          <a:p>
            <a:pPr indent="457200" algn="just">
              <a:lnSpc>
                <a:spcPct val="150000"/>
              </a:lnSpc>
            </a:pPr>
            <a:r>
              <a:rPr lang="zh-CN" altLang="en-US" sz="2200" dirty="0">
                <a:latin typeface="Times New Roman" panose="02020603050405020304" pitchFamily="18" charset="0"/>
                <a:ea typeface="宋体" panose="02010600030101010101" pitchFamily="2" charset="-122"/>
              </a:rPr>
              <a:t>为得到</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模型的最优套期保值比率，令</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5-16</a:t>
            </a:r>
            <a:r>
              <a:rPr lang="zh-CN" altLang="en-US" sz="2200" dirty="0" smtClean="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式</a:t>
            </a:r>
            <a:r>
              <a:rPr lang="zh-CN" altLang="en-US" sz="2200" dirty="0" smtClean="0">
                <a:latin typeface="Times New Roman" panose="02020603050405020304" pitchFamily="18" charset="0"/>
                <a:ea typeface="宋体" panose="02010600030101010101" pitchFamily="2" charset="-122"/>
              </a:rPr>
              <a:t>对</a:t>
            </a:r>
            <a:r>
              <a:rPr lang="en-US" altLang="zh-CN" sz="2200" b="1"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的</a:t>
            </a:r>
            <a:r>
              <a:rPr lang="zh-CN" altLang="en-US" sz="2200" dirty="0">
                <a:latin typeface="Times New Roman" panose="02020603050405020304" pitchFamily="18" charset="0"/>
                <a:ea typeface="宋体" panose="02010600030101010101" pitchFamily="2" charset="-122"/>
              </a:rPr>
              <a:t>一阶导数等于</a:t>
            </a:r>
            <a:r>
              <a:rPr lang="en-US" altLang="zh-CN" sz="2200" dirty="0">
                <a:latin typeface="Times New Roman" panose="02020603050405020304" pitchFamily="18" charset="0"/>
                <a:ea typeface="宋体" panose="02010600030101010101" pitchFamily="2" charset="-122"/>
              </a:rPr>
              <a:t>0</a:t>
            </a:r>
            <a:r>
              <a:rPr lang="zh-CN" altLang="en-US" sz="2200" dirty="0">
                <a:latin typeface="Times New Roman" panose="02020603050405020304" pitchFamily="18" charset="0"/>
                <a:ea typeface="宋体" panose="02010600030101010101" pitchFamily="2" charset="-122"/>
              </a:rPr>
              <a:t>，则有</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5-17</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5-18</a:t>
            </a:r>
            <a:r>
              <a:rPr lang="zh-CN" altLang="zh-CN" sz="2200" dirty="0">
                <a:latin typeface="Times New Roman" panose="02020603050405020304" pitchFamily="18" charset="0"/>
                <a:ea typeface="宋体" panose="02010600030101010101" pitchFamily="2" charset="-122"/>
              </a:rPr>
              <a:t>）</a:t>
            </a: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求解</a:t>
            </a:r>
            <a:r>
              <a:rPr lang="zh-CN" altLang="en-US" sz="2200" dirty="0">
                <a:latin typeface="Times New Roman" panose="02020603050405020304" pitchFamily="18" charset="0"/>
                <a:ea typeface="宋体" panose="02010600030101010101" pitchFamily="2" charset="-122"/>
              </a:rPr>
              <a:t>得到</a:t>
            </a:r>
            <a:r>
              <a:rPr lang="zh-CN" altLang="en-US"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5-19</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262807249"/>
              </p:ext>
            </p:extLst>
          </p:nvPr>
        </p:nvGraphicFramePr>
        <p:xfrm>
          <a:off x="3213100" y="1989138"/>
          <a:ext cx="5832475" cy="882650"/>
        </p:xfrm>
        <a:graphic>
          <a:graphicData uri="http://schemas.openxmlformats.org/presentationml/2006/ole">
            <mc:AlternateContent xmlns:mc="http://schemas.openxmlformats.org/markup-compatibility/2006">
              <mc:Choice xmlns:v="urn:schemas-microsoft-com:vml" Requires="v">
                <p:oleObj spid="_x0000_s15471" name="Equation" r:id="rId3" imgW="3009600" imgH="457200" progId="Equation.DSMT4">
                  <p:embed/>
                </p:oleObj>
              </mc:Choice>
              <mc:Fallback>
                <p:oleObj name="Equation" r:id="rId3" imgW="3009600" imgH="457200" progId="Equation.DSMT4">
                  <p:embed/>
                  <p:pic>
                    <p:nvPicPr>
                      <p:cNvPr id="0" name=""/>
                      <p:cNvPicPr/>
                      <p:nvPr/>
                    </p:nvPicPr>
                    <p:blipFill>
                      <a:blip r:embed="rId4"/>
                      <a:stretch>
                        <a:fillRect/>
                      </a:stretch>
                    </p:blipFill>
                    <p:spPr>
                      <a:xfrm>
                        <a:off x="3213100" y="1989138"/>
                        <a:ext cx="5832475" cy="8826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15068686"/>
              </p:ext>
            </p:extLst>
          </p:nvPr>
        </p:nvGraphicFramePr>
        <p:xfrm>
          <a:off x="3429323" y="4221088"/>
          <a:ext cx="4968552" cy="2189581"/>
        </p:xfrm>
        <a:graphic>
          <a:graphicData uri="http://schemas.openxmlformats.org/presentationml/2006/ole">
            <mc:AlternateContent xmlns:mc="http://schemas.openxmlformats.org/markup-compatibility/2006">
              <mc:Choice xmlns:v="urn:schemas-microsoft-com:vml" Requires="v">
                <p:oleObj spid="_x0000_s15472" name="Equation" r:id="rId5" imgW="2908080" imgH="1282680" progId="Equation.DSMT4">
                  <p:embed/>
                </p:oleObj>
              </mc:Choice>
              <mc:Fallback>
                <p:oleObj name="Equation" r:id="rId5" imgW="2908080" imgH="1282680" progId="Equation.DSMT4">
                  <p:embed/>
                  <p:pic>
                    <p:nvPicPr>
                      <p:cNvPr id="0" name=""/>
                      <p:cNvPicPr/>
                      <p:nvPr/>
                    </p:nvPicPr>
                    <p:blipFill>
                      <a:blip r:embed="rId6"/>
                      <a:stretch>
                        <a:fillRect/>
                      </a:stretch>
                    </p:blipFill>
                    <p:spPr>
                      <a:xfrm>
                        <a:off x="3429323" y="4221088"/>
                        <a:ext cx="4968552" cy="218958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4471468"/>
              </p:ext>
            </p:extLst>
          </p:nvPr>
        </p:nvGraphicFramePr>
        <p:xfrm>
          <a:off x="3429323" y="2940054"/>
          <a:ext cx="5400600" cy="1133276"/>
        </p:xfrm>
        <a:graphic>
          <a:graphicData uri="http://schemas.openxmlformats.org/presentationml/2006/ole">
            <mc:AlternateContent xmlns:mc="http://schemas.openxmlformats.org/markup-compatibility/2006">
              <mc:Choice xmlns:v="urn:schemas-microsoft-com:vml" Requires="v">
                <p:oleObj spid="_x0000_s15473" name="Equation" r:id="rId7" imgW="2781000" imgH="583920" progId="Equation.DSMT4">
                  <p:embed/>
                </p:oleObj>
              </mc:Choice>
              <mc:Fallback>
                <p:oleObj name="Equation" r:id="rId7" imgW="2781000" imgH="583920" progId="Equation.DSMT4">
                  <p:embed/>
                  <p:pic>
                    <p:nvPicPr>
                      <p:cNvPr id="0" name=""/>
                      <p:cNvPicPr/>
                      <p:nvPr/>
                    </p:nvPicPr>
                    <p:blipFill>
                      <a:blip r:embed="rId8"/>
                      <a:stretch>
                        <a:fillRect/>
                      </a:stretch>
                    </p:blipFill>
                    <p:spPr>
                      <a:xfrm>
                        <a:off x="3429323" y="2940054"/>
                        <a:ext cx="5400600" cy="1133276"/>
                      </a:xfrm>
                      <a:prstGeom prst="rect">
                        <a:avLst/>
                      </a:prstGeom>
                    </p:spPr>
                  </p:pic>
                </p:oleObj>
              </mc:Fallback>
            </mc:AlternateContent>
          </a:graphicData>
        </a:graphic>
      </p:graphicFrame>
    </p:spTree>
    <p:extLst>
      <p:ext uri="{BB962C8B-B14F-4D97-AF65-F5344CB8AC3E}">
        <p14:creationId xmlns:p14="http://schemas.microsoft.com/office/powerpoint/2010/main" val="731233918"/>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5-20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t>因为</a:t>
            </a:r>
            <a:r>
              <a:rPr lang="en-US" altLang="zh-CN" sz="2200" dirty="0" smtClean="0"/>
              <a:t>            </a:t>
            </a:r>
            <a:r>
              <a:rPr lang="zh-CN" altLang="zh-CN" sz="2200" dirty="0"/>
              <a:t>，则：</a:t>
            </a: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5-21</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a:latin typeface="Times New Roman" panose="02020603050405020304" pitchFamily="18" charset="0"/>
                <a:ea typeface="宋体" panose="02010600030101010101" pitchFamily="2" charset="-122"/>
              </a:rPr>
              <a:t>故此，由一阶偏导等于零，二阶偏导大于零可知在 </a:t>
            </a:r>
            <a:r>
              <a:rPr lang="zh-CN" altLang="en-US" sz="2200" dirty="0" smtClean="0">
                <a:latin typeface="Times New Roman" panose="02020603050405020304" pitchFamily="18" charset="0"/>
                <a:ea typeface="宋体" panose="02010600030101010101" pitchFamily="2" charset="-122"/>
              </a:rPr>
              <a:t>            处</a:t>
            </a:r>
            <a:r>
              <a:rPr lang="zh-CN" altLang="en-US" sz="2200" dirty="0">
                <a:latin typeface="Times New Roman" panose="02020603050405020304" pitchFamily="18" charset="0"/>
                <a:ea typeface="宋体" panose="02010600030101010101" pitchFamily="2" charset="-122"/>
              </a:rPr>
              <a:t>可使得</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取得极小值，此时，最优套期保值比率为：</a:t>
            </a:r>
            <a:r>
              <a:rPr lang="en-US" altLang="zh-CN" sz="2200" dirty="0" smtClean="0">
                <a:latin typeface="Times New Roman" panose="02020603050405020304" pitchFamily="18" charset="0"/>
                <a:ea typeface="宋体" panose="02010600030101010101" pitchFamily="2" charset="-122"/>
              </a:rPr>
              <a:t>                                                                                                                                                          </a:t>
            </a: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5-22</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t>                                                                                                                                                                   </a:t>
            </a: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713179470"/>
              </p:ext>
            </p:extLst>
          </p:nvPr>
        </p:nvGraphicFramePr>
        <p:xfrm>
          <a:off x="3501331" y="1125364"/>
          <a:ext cx="5070475" cy="1079500"/>
        </p:xfrm>
        <a:graphic>
          <a:graphicData uri="http://schemas.openxmlformats.org/presentationml/2006/ole">
            <mc:AlternateContent xmlns:mc="http://schemas.openxmlformats.org/markup-compatibility/2006">
              <mc:Choice xmlns:v="urn:schemas-microsoft-com:vml" Requires="v">
                <p:oleObj spid="_x0000_s16556" name="Equation" r:id="rId3" imgW="2616120" imgH="558720" progId="Equation.DSMT4">
                  <p:embed/>
                </p:oleObj>
              </mc:Choice>
              <mc:Fallback>
                <p:oleObj name="Equation" r:id="rId3" imgW="2616120" imgH="558720" progId="Equation.DSMT4">
                  <p:embed/>
                  <p:pic>
                    <p:nvPicPr>
                      <p:cNvPr id="0" name=""/>
                      <p:cNvPicPr/>
                      <p:nvPr/>
                    </p:nvPicPr>
                    <p:blipFill>
                      <a:blip r:embed="rId4"/>
                      <a:stretch>
                        <a:fillRect/>
                      </a:stretch>
                    </p:blipFill>
                    <p:spPr>
                      <a:xfrm>
                        <a:off x="3501331" y="1125364"/>
                        <a:ext cx="5070475" cy="1079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37026919"/>
              </p:ext>
            </p:extLst>
          </p:nvPr>
        </p:nvGraphicFramePr>
        <p:xfrm>
          <a:off x="2997275" y="2564904"/>
          <a:ext cx="5902325" cy="866775"/>
        </p:xfrm>
        <a:graphic>
          <a:graphicData uri="http://schemas.openxmlformats.org/presentationml/2006/ole">
            <mc:AlternateContent xmlns:mc="http://schemas.openxmlformats.org/markup-compatibility/2006">
              <mc:Choice xmlns:v="urn:schemas-microsoft-com:vml" Requires="v">
                <p:oleObj spid="_x0000_s16557" name="Equation" r:id="rId5" imgW="3454200" imgH="507960" progId="Equation.DSMT4">
                  <p:embed/>
                </p:oleObj>
              </mc:Choice>
              <mc:Fallback>
                <p:oleObj name="Equation" r:id="rId5" imgW="3454200" imgH="507960" progId="Equation.DSMT4">
                  <p:embed/>
                  <p:pic>
                    <p:nvPicPr>
                      <p:cNvPr id="0" name=""/>
                      <p:cNvPicPr/>
                      <p:nvPr/>
                    </p:nvPicPr>
                    <p:blipFill>
                      <a:blip r:embed="rId6"/>
                      <a:stretch>
                        <a:fillRect/>
                      </a:stretch>
                    </p:blipFill>
                    <p:spPr>
                      <a:xfrm>
                        <a:off x="2997275" y="2564904"/>
                        <a:ext cx="5902325" cy="8667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2542935"/>
              </p:ext>
            </p:extLst>
          </p:nvPr>
        </p:nvGraphicFramePr>
        <p:xfrm>
          <a:off x="1704207" y="2265336"/>
          <a:ext cx="789012" cy="515592"/>
        </p:xfrm>
        <a:graphic>
          <a:graphicData uri="http://schemas.openxmlformats.org/presentationml/2006/ole">
            <mc:AlternateContent xmlns:mc="http://schemas.openxmlformats.org/markup-compatibility/2006">
              <mc:Choice xmlns:v="urn:schemas-microsoft-com:vml" Requires="v">
                <p:oleObj spid="_x0000_s16558" name="Equation" r:id="rId7" imgW="330120" imgH="215640" progId="Equation.DSMT4">
                  <p:embed/>
                </p:oleObj>
              </mc:Choice>
              <mc:Fallback>
                <p:oleObj name="Equation" r:id="rId7" imgW="330120" imgH="215640" progId="Equation.DSMT4">
                  <p:embed/>
                  <p:pic>
                    <p:nvPicPr>
                      <p:cNvPr id="0" name=""/>
                      <p:cNvPicPr/>
                      <p:nvPr/>
                    </p:nvPicPr>
                    <p:blipFill>
                      <a:blip r:embed="rId8"/>
                      <a:stretch>
                        <a:fillRect/>
                      </a:stretch>
                    </p:blipFill>
                    <p:spPr>
                      <a:xfrm>
                        <a:off x="1704207" y="2265336"/>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79157376"/>
              </p:ext>
            </p:extLst>
          </p:nvPr>
        </p:nvGraphicFramePr>
        <p:xfrm>
          <a:off x="3614738" y="4506441"/>
          <a:ext cx="4665662" cy="866775"/>
        </p:xfrm>
        <a:graphic>
          <a:graphicData uri="http://schemas.openxmlformats.org/presentationml/2006/ole">
            <mc:AlternateContent xmlns:mc="http://schemas.openxmlformats.org/markup-compatibility/2006">
              <mc:Choice xmlns:v="urn:schemas-microsoft-com:vml" Requires="v">
                <p:oleObj spid="_x0000_s16559" name="Equation" r:id="rId9" imgW="2730240" imgH="507960" progId="Equation.DSMT4">
                  <p:embed/>
                </p:oleObj>
              </mc:Choice>
              <mc:Fallback>
                <p:oleObj name="Equation" r:id="rId9" imgW="2730240" imgH="507960" progId="Equation.DSMT4">
                  <p:embed/>
                  <p:pic>
                    <p:nvPicPr>
                      <p:cNvPr id="0" name="对象 6"/>
                      <p:cNvPicPr>
                        <a:picLocks noChangeAspect="1" noChangeArrowheads="1"/>
                      </p:cNvPicPr>
                      <p:nvPr/>
                    </p:nvPicPr>
                    <p:blipFill>
                      <a:blip r:embed="rId10"/>
                      <a:srcRect/>
                      <a:stretch>
                        <a:fillRect/>
                      </a:stretch>
                    </p:blipFill>
                    <p:spPr bwMode="auto">
                      <a:xfrm>
                        <a:off x="3614738" y="4506441"/>
                        <a:ext cx="46656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2645017"/>
              </p:ext>
            </p:extLst>
          </p:nvPr>
        </p:nvGraphicFramePr>
        <p:xfrm>
          <a:off x="7253262" y="3501008"/>
          <a:ext cx="705049" cy="382741"/>
        </p:xfrm>
        <a:graphic>
          <a:graphicData uri="http://schemas.openxmlformats.org/presentationml/2006/ole">
            <mc:AlternateContent xmlns:mc="http://schemas.openxmlformats.org/markup-compatibility/2006">
              <mc:Choice xmlns:v="urn:schemas-microsoft-com:vml" Requires="v">
                <p:oleObj spid="_x0000_s16560" name="Equation" r:id="rId11" imgW="444240" imgH="241200" progId="Equation.DSMT4">
                  <p:embed/>
                </p:oleObj>
              </mc:Choice>
              <mc:Fallback>
                <p:oleObj name="Equation" r:id="rId11" imgW="444240" imgH="241200" progId="Equation.DSMT4">
                  <p:embed/>
                  <p:pic>
                    <p:nvPicPr>
                      <p:cNvPr id="0" name=""/>
                      <p:cNvPicPr/>
                      <p:nvPr/>
                    </p:nvPicPr>
                    <p:blipFill>
                      <a:blip r:embed="rId12"/>
                      <a:stretch>
                        <a:fillRect/>
                      </a:stretch>
                    </p:blipFill>
                    <p:spPr>
                      <a:xfrm>
                        <a:off x="7253262" y="3501008"/>
                        <a:ext cx="705049" cy="382741"/>
                      </a:xfrm>
                      <a:prstGeom prst="rect">
                        <a:avLst/>
                      </a:prstGeom>
                    </p:spPr>
                  </p:pic>
                </p:oleObj>
              </mc:Fallback>
            </mc:AlternateContent>
          </a:graphicData>
        </a:graphic>
      </p:graphicFrame>
    </p:spTree>
    <p:extLst>
      <p:ext uri="{BB962C8B-B14F-4D97-AF65-F5344CB8AC3E}">
        <p14:creationId xmlns:p14="http://schemas.microsoft.com/office/powerpoint/2010/main" val="1383198397"/>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1436" y="836712"/>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因为          ，则有：</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5-23</a:t>
            </a:r>
            <a:r>
              <a:rPr lang="zh-CN" altLang="en-US" sz="2200" dirty="0" smtClean="0">
                <a:latin typeface="Times New Roman" panose="02020603050405020304" pitchFamily="18" charset="0"/>
                <a:ea typeface="宋体" panose="02010600030101010101" pitchFamily="2" charset="-122"/>
              </a:rPr>
              <a:t>）</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 其中，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纯套期保值部分，跟最小方差套期比一样，其主要是针对市场实际价格风险而采取的套期保值策略，无风险偏好</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投机需求部分，表示应对套期保值的风险偏好，实质是对期货进行投机，而且风险态度变化而变化，</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大表示投资者越厌恶风险，主要是刻画投机需求，其中，</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en-US" altLang="zh-CN" sz="2200" dirty="0">
                <a:latin typeface="Times New Roman" panose="02020603050405020304" pitchFamily="18" charset="0"/>
                <a:ea typeface="宋体" panose="02010600030101010101" pitchFamily="2" charset="-122"/>
              </a:rPr>
              <a:t> </a:t>
            </a:r>
            <a:r>
              <a:rPr lang="en-US" altLang="zh-CN" sz="2200" i="1" dirty="0">
                <a:latin typeface="Times New Roman" panose="02020603050405020304" pitchFamily="18" charset="0"/>
                <a:ea typeface="宋体" panose="02010600030101010101" pitchFamily="2" charset="-122"/>
              </a:rPr>
              <a:t>h</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可见</a:t>
            </a:r>
            <a:r>
              <a:rPr lang="zh-CN" altLang="zh-CN"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zh-CN" sz="22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7" name="对象 6"/>
          <p:cNvGraphicFramePr>
            <a:graphicFrameLocks noChangeAspect="1"/>
          </p:cNvGraphicFramePr>
          <p:nvPr>
            <p:extLst>
              <p:ext uri="{D42A27DB-BD31-4B8C-83A1-F6EECF244321}">
                <p14:modId xmlns:p14="http://schemas.microsoft.com/office/powerpoint/2010/main" val="4016941852"/>
              </p:ext>
            </p:extLst>
          </p:nvPr>
        </p:nvGraphicFramePr>
        <p:xfrm>
          <a:off x="1053059" y="2996952"/>
          <a:ext cx="2808312" cy="667539"/>
        </p:xfrm>
        <a:graphic>
          <a:graphicData uri="http://schemas.openxmlformats.org/presentationml/2006/ole">
            <mc:AlternateContent xmlns:mc="http://schemas.openxmlformats.org/markup-compatibility/2006">
              <mc:Choice xmlns:v="urn:schemas-microsoft-com:vml" Requires="v">
                <p:oleObj spid="_x0000_s17610" name="Equation" r:id="rId3" imgW="2133360" imgH="507960" progId="Equation.DSMT4">
                  <p:embed/>
                </p:oleObj>
              </mc:Choice>
              <mc:Fallback>
                <p:oleObj name="Equation" r:id="rId3" imgW="2133360" imgH="507960" progId="Equation.DSMT4">
                  <p:embed/>
                  <p:pic>
                    <p:nvPicPr>
                      <p:cNvPr id="0" name=""/>
                      <p:cNvPicPr/>
                      <p:nvPr/>
                    </p:nvPicPr>
                    <p:blipFill>
                      <a:blip r:embed="rId4"/>
                      <a:stretch>
                        <a:fillRect/>
                      </a:stretch>
                    </p:blipFill>
                    <p:spPr>
                      <a:xfrm>
                        <a:off x="1053059" y="2996952"/>
                        <a:ext cx="2808312" cy="66753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9243035"/>
              </p:ext>
            </p:extLst>
          </p:nvPr>
        </p:nvGraphicFramePr>
        <p:xfrm>
          <a:off x="1670385" y="980728"/>
          <a:ext cx="678818" cy="443584"/>
        </p:xfrm>
        <a:graphic>
          <a:graphicData uri="http://schemas.openxmlformats.org/presentationml/2006/ole">
            <mc:AlternateContent xmlns:mc="http://schemas.openxmlformats.org/markup-compatibility/2006">
              <mc:Choice xmlns:v="urn:schemas-microsoft-com:vml" Requires="v">
                <p:oleObj spid="_x0000_s17611"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70385" y="980728"/>
                        <a:ext cx="678818" cy="44358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31801377"/>
              </p:ext>
            </p:extLst>
          </p:nvPr>
        </p:nvGraphicFramePr>
        <p:xfrm>
          <a:off x="1845147" y="1984450"/>
          <a:ext cx="563562" cy="652462"/>
        </p:xfrm>
        <a:graphic>
          <a:graphicData uri="http://schemas.openxmlformats.org/presentationml/2006/ole">
            <mc:AlternateContent xmlns:mc="http://schemas.openxmlformats.org/markup-compatibility/2006">
              <mc:Choice xmlns:v="urn:schemas-microsoft-com:vml" Requires="v">
                <p:oleObj spid="_x0000_s17612" name="Equation" r:id="rId7" imgW="330120" imgH="380880" progId="Equation.DSMT4">
                  <p:embed/>
                </p:oleObj>
              </mc:Choice>
              <mc:Fallback>
                <p:oleObj name="Equation" r:id="rId7" imgW="330120" imgH="380880" progId="Equation.DSMT4">
                  <p:embed/>
                  <p:pic>
                    <p:nvPicPr>
                      <p:cNvPr id="0" name=""/>
                      <p:cNvPicPr>
                        <a:picLocks noChangeAspect="1" noChangeArrowheads="1"/>
                      </p:cNvPicPr>
                      <p:nvPr/>
                    </p:nvPicPr>
                    <p:blipFill>
                      <a:blip r:embed="rId8"/>
                      <a:srcRect/>
                      <a:stretch>
                        <a:fillRect/>
                      </a:stretch>
                    </p:blipFill>
                    <p:spPr bwMode="auto">
                      <a:xfrm>
                        <a:off x="1845147" y="1984450"/>
                        <a:ext cx="563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2338337"/>
              </p:ext>
            </p:extLst>
          </p:nvPr>
        </p:nvGraphicFramePr>
        <p:xfrm>
          <a:off x="3573339" y="1266081"/>
          <a:ext cx="4622800" cy="866775"/>
        </p:xfrm>
        <a:graphic>
          <a:graphicData uri="http://schemas.openxmlformats.org/presentationml/2006/ole">
            <mc:AlternateContent xmlns:mc="http://schemas.openxmlformats.org/markup-compatibility/2006">
              <mc:Choice xmlns:v="urn:schemas-microsoft-com:vml" Requires="v">
                <p:oleObj spid="_x0000_s17613" name="Equation" r:id="rId9" imgW="2705040" imgH="507960" progId="Equation.DSMT4">
                  <p:embed/>
                </p:oleObj>
              </mc:Choice>
              <mc:Fallback>
                <p:oleObj name="Equation" r:id="rId9" imgW="2705040" imgH="507960" progId="Equation.DSMT4">
                  <p:embed/>
                  <p:pic>
                    <p:nvPicPr>
                      <p:cNvPr id="0" name=""/>
                      <p:cNvPicPr>
                        <a:picLocks noChangeAspect="1" noChangeArrowheads="1"/>
                      </p:cNvPicPr>
                      <p:nvPr/>
                    </p:nvPicPr>
                    <p:blipFill>
                      <a:blip r:embed="rId10"/>
                      <a:srcRect/>
                      <a:stretch>
                        <a:fillRect/>
                      </a:stretch>
                    </p:blipFill>
                    <p:spPr bwMode="auto">
                      <a:xfrm>
                        <a:off x="3573339" y="1266081"/>
                        <a:ext cx="4622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77180543"/>
              </p:ext>
            </p:extLst>
          </p:nvPr>
        </p:nvGraphicFramePr>
        <p:xfrm>
          <a:off x="1557115" y="4221088"/>
          <a:ext cx="288032" cy="265293"/>
        </p:xfrm>
        <a:graphic>
          <a:graphicData uri="http://schemas.openxmlformats.org/presentationml/2006/ole">
            <mc:AlternateContent xmlns:mc="http://schemas.openxmlformats.org/markup-compatibility/2006">
              <mc:Choice xmlns:v="urn:schemas-microsoft-com:vml" Requires="v">
                <p:oleObj spid="_x0000_s17614" name="Equation" r:id="rId11" imgW="152280" imgH="139680" progId="Equation.DSMT4">
                  <p:embed/>
                </p:oleObj>
              </mc:Choice>
              <mc:Fallback>
                <p:oleObj name="Equation" r:id="rId11" imgW="152280" imgH="139680" progId="Equation.DSMT4">
                  <p:embed/>
                  <p:pic>
                    <p:nvPicPr>
                      <p:cNvPr id="0" name=""/>
                      <p:cNvPicPr/>
                      <p:nvPr/>
                    </p:nvPicPr>
                    <p:blipFill>
                      <a:blip r:embed="rId12"/>
                      <a:stretch>
                        <a:fillRect/>
                      </a:stretch>
                    </p:blipFill>
                    <p:spPr>
                      <a:xfrm>
                        <a:off x="1557115" y="4221088"/>
                        <a:ext cx="288032" cy="26529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39310936"/>
              </p:ext>
            </p:extLst>
          </p:nvPr>
        </p:nvGraphicFramePr>
        <p:xfrm>
          <a:off x="5227264" y="3737691"/>
          <a:ext cx="290291" cy="267373"/>
        </p:xfrm>
        <a:graphic>
          <a:graphicData uri="http://schemas.openxmlformats.org/presentationml/2006/ole">
            <mc:AlternateContent xmlns:mc="http://schemas.openxmlformats.org/markup-compatibility/2006">
              <mc:Choice xmlns:v="urn:schemas-microsoft-com:vml" Requires="v">
                <p:oleObj spid="_x0000_s17615" name="Equation" r:id="rId13" imgW="152280" imgH="139680" progId="Equation.DSMT4">
                  <p:embed/>
                </p:oleObj>
              </mc:Choice>
              <mc:Fallback>
                <p:oleObj name="Equation" r:id="rId13" imgW="152280" imgH="139680" progId="Equation.DSMT4">
                  <p:embed/>
                  <p:pic>
                    <p:nvPicPr>
                      <p:cNvPr id="0" name="对象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7264" y="3737691"/>
                        <a:ext cx="290291" cy="267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3855373"/>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err="1">
                <a:latin typeface="Times New Roman" panose="02020603050405020304" pitchFamily="18" charset="0"/>
                <a:ea typeface="宋体" panose="02010600030101010101" pitchFamily="2" charset="-122"/>
              </a:rPr>
              <a:t>VaR</a:t>
            </a:r>
            <a:r>
              <a:rPr lang="zh-CN" altLang="en-US" sz="2800" b="1" dirty="0">
                <a:latin typeface="Times New Roman" panose="02020603050405020304" pitchFamily="18" charset="0"/>
                <a:ea typeface="宋体" panose="02010600030101010101" pitchFamily="2" charset="-122"/>
              </a:rPr>
              <a:t>模型套期保值理论的优势与</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a:latin typeface="Times New Roman" panose="02020603050405020304" pitchFamily="18" charset="0"/>
              <a:ea typeface="宋体" panose="02010600030101010101" pitchFamily="2" charset="-122"/>
            </a:endParaRPr>
          </a:p>
          <a:p>
            <a:pPr indent="457200">
              <a:lnSpc>
                <a:spcPct val="170000"/>
              </a:lnSpc>
            </a:pPr>
            <a:r>
              <a:rPr lang="zh-CN" altLang="zh-CN" sz="2600" b="1" dirty="0"/>
              <a:t>（一）基于</a:t>
            </a:r>
            <a:r>
              <a:rPr lang="en-US" altLang="zh-CN" sz="2600" b="1" dirty="0" err="1">
                <a:latin typeface="Times New Roman" panose="02020603050405020304" pitchFamily="18" charset="0"/>
                <a:ea typeface="宋体" panose="02010600030101010101" pitchFamily="2" charset="-122"/>
              </a:rPr>
              <a:t>VaR</a:t>
            </a:r>
            <a:r>
              <a:rPr lang="zh-CN" altLang="zh-CN" sz="2600" b="1" dirty="0"/>
              <a:t>模型套期保值理论的优势</a:t>
            </a:r>
            <a:endParaRPr lang="zh-CN" altLang="zh-CN" sz="26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917155" y="3213969"/>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模型套期保值理论的优势</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4438118" y="4005064"/>
            <a:ext cx="1341399" cy="130875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0" name="圆角矩形 9"/>
          <p:cNvSpPr/>
          <p:nvPr/>
        </p:nvSpPr>
        <p:spPr>
          <a:xfrm>
            <a:off x="6165627" y="2420888"/>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解决了风险偏好参数人为设定的缺陷</a:t>
            </a:r>
          </a:p>
        </p:txBody>
      </p:sp>
      <p:sp>
        <p:nvSpPr>
          <p:cNvPr id="11" name="圆角矩形 10"/>
          <p:cNvSpPr/>
          <p:nvPr/>
        </p:nvSpPr>
        <p:spPr>
          <a:xfrm>
            <a:off x="6165627" y="3662125"/>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直接反应了套期保值者的风险承受能力</a:t>
            </a:r>
          </a:p>
        </p:txBody>
      </p:sp>
      <p:sp>
        <p:nvSpPr>
          <p:cNvPr id="12" name="圆角矩形 11"/>
          <p:cNvSpPr/>
          <p:nvPr/>
        </p:nvSpPr>
        <p:spPr>
          <a:xfrm>
            <a:off x="6172273" y="4941168"/>
            <a:ext cx="474588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可用组合</a:t>
            </a:r>
            <a:r>
              <a:rPr lang="en-US" altLang="zh-CN" sz="2000" b="1" dirty="0" err="1"/>
              <a:t>VaR</a:t>
            </a:r>
            <a:r>
              <a:rPr lang="zh-CN" altLang="en-US" sz="2000" b="1" dirty="0"/>
              <a:t>控制风险</a:t>
            </a:r>
            <a:r>
              <a:rPr lang="zh-CN" altLang="en-US" sz="2000" b="1" dirty="0" smtClean="0"/>
              <a:t>额找出</a:t>
            </a:r>
            <a:r>
              <a:rPr lang="zh-CN" altLang="en-US" sz="2000" b="1" dirty="0"/>
              <a:t>最优套期保值比率</a:t>
            </a:r>
          </a:p>
        </p:txBody>
      </p:sp>
    </p:spTree>
    <p:extLst>
      <p:ext uri="{BB962C8B-B14F-4D97-AF65-F5344CB8AC3E}">
        <p14:creationId xmlns:p14="http://schemas.microsoft.com/office/powerpoint/2010/main" val="326157589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805052" y="2820720"/>
            <a:ext cx="2592288"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基于</a:t>
            </a:r>
            <a:r>
              <a:rPr lang="en-US" altLang="zh-CN" sz="2200" b="1" dirty="0" err="1" smtClean="0"/>
              <a:t>VaR</a:t>
            </a:r>
            <a:r>
              <a:rPr lang="zh-CN" altLang="en-US" sz="2200" b="1" dirty="0" smtClean="0"/>
              <a:t>模型</a:t>
            </a:r>
            <a:r>
              <a:rPr lang="zh-CN" altLang="en-US" sz="2200" b="1" dirty="0"/>
              <a:t>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61034" y="242088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7880" y="364502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73277" y="366354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9319" y="1988840"/>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现实中</a:t>
            </a:r>
            <a:r>
              <a:rPr lang="zh-CN" altLang="en-US" sz="2000" b="1" dirty="0" smtClean="0">
                <a:latin typeface="Times New Roman" panose="02020603050405020304" pitchFamily="18" charset="0"/>
                <a:ea typeface="宋体" panose="02010600030101010101" pitchFamily="2" charset="-122"/>
              </a:rPr>
              <a:t>呈现</a:t>
            </a:r>
            <a:r>
              <a:rPr lang="zh-CN" altLang="en-US" sz="2000" b="1" dirty="0">
                <a:latin typeface="Times New Roman" panose="02020603050405020304" pitchFamily="18" charset="0"/>
                <a:ea typeface="宋体" panose="02010600030101010101" pitchFamily="2" charset="-122"/>
              </a:rPr>
              <a:t>明显尖峰厚尾特征</a:t>
            </a:r>
            <a:endParaRPr lang="zh-CN" altLang="en-US" sz="2000" b="1" dirty="0"/>
          </a:p>
        </p:txBody>
      </p:sp>
      <p:sp>
        <p:nvSpPr>
          <p:cNvPr id="11" name="圆角矩形 10"/>
          <p:cNvSpPr/>
          <p:nvPr/>
        </p:nvSpPr>
        <p:spPr>
          <a:xfrm>
            <a:off x="6169319" y="3140968"/>
            <a:ext cx="47488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当市场不是正常状态，交易数据难以获得，此时无法使用</a:t>
            </a:r>
            <a:r>
              <a:rPr lang="en-US" altLang="zh-CN" sz="2000" b="1" dirty="0" err="1"/>
              <a:t>VaR</a:t>
            </a:r>
            <a:r>
              <a:rPr lang="zh-CN" altLang="en-US" sz="2000" b="1" dirty="0"/>
              <a:t>衡量市场风险</a:t>
            </a:r>
          </a:p>
        </p:txBody>
      </p:sp>
      <p:sp>
        <p:nvSpPr>
          <p:cNvPr id="12" name="圆角矩形 11"/>
          <p:cNvSpPr/>
          <p:nvPr/>
        </p:nvSpPr>
        <p:spPr>
          <a:xfrm>
            <a:off x="6169319" y="4653136"/>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忽略了其他风险因素</a:t>
            </a:r>
          </a:p>
        </p:txBody>
      </p:sp>
    </p:spTree>
    <p:extLst>
      <p:ext uri="{BB962C8B-B14F-4D97-AF65-F5344CB8AC3E}">
        <p14:creationId xmlns:p14="http://schemas.microsoft.com/office/powerpoint/2010/main" val="1251002568"/>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一、套期保值界定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a:solidFill>
                  <a:schemeClr val="bg1"/>
                </a:solidFill>
                <a:latin typeface="微软雅黑" pitchFamily="34" charset="-122"/>
                <a:ea typeface="微软雅黑" pitchFamily="34" charset="-122"/>
              </a:rPr>
              <a:t>ES</a:t>
            </a:r>
            <a:r>
              <a:rPr kumimoji="0" lang="zh-CN" altLang="en-US" sz="5400" b="1" dirty="0">
                <a:solidFill>
                  <a:schemeClr val="bg1"/>
                </a:solidFill>
                <a:latin typeface="微软雅黑" pitchFamily="34" charset="-122"/>
                <a:ea typeface="微软雅黑" pitchFamily="34" charset="-122"/>
              </a:rPr>
              <a:t>模型的套期保值理论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300" b="1" dirty="0">
                <a:latin typeface="Times New Roman" panose="02020603050405020304" pitchFamily="18" charset="0"/>
                <a:ea typeface="宋体" panose="02010600030101010101" pitchFamily="2" charset="-122"/>
              </a:rPr>
              <a:t>一、基于</a:t>
            </a:r>
            <a:r>
              <a:rPr lang="en-US" altLang="zh-CN" sz="3300" b="1" dirty="0">
                <a:latin typeface="Times New Roman" panose="02020603050405020304" pitchFamily="18" charset="0"/>
                <a:ea typeface="宋体" panose="02010600030101010101" pitchFamily="2" charset="-122"/>
              </a:rPr>
              <a:t>ES</a:t>
            </a:r>
            <a:r>
              <a:rPr lang="zh-CN" altLang="en-US" sz="3300" b="1" dirty="0">
                <a:latin typeface="Times New Roman" panose="02020603050405020304" pitchFamily="18" charset="0"/>
                <a:ea typeface="宋体" panose="02010600030101010101" pitchFamily="2" charset="-122"/>
              </a:rPr>
              <a:t>模型的套期保值理论与最优套期保值</a:t>
            </a:r>
            <a:r>
              <a:rPr lang="zh-CN" altLang="en-US" sz="3300" b="1" dirty="0" smtClean="0">
                <a:latin typeface="Times New Roman" panose="02020603050405020304" pitchFamily="18" charset="0"/>
                <a:ea typeface="宋体" panose="02010600030101010101" pitchFamily="2" charset="-122"/>
              </a:rPr>
              <a:t>比率</a:t>
            </a:r>
            <a:endParaRPr lang="en-US" altLang="zh-CN" sz="3300" b="1" dirty="0" smtClean="0">
              <a:latin typeface="Times New Roman" panose="02020603050405020304" pitchFamily="18" charset="0"/>
              <a:ea typeface="宋体" panose="02010600030101010101" pitchFamily="2" charset="-122"/>
            </a:endParaRPr>
          </a:p>
          <a:p>
            <a:pPr indent="457200">
              <a:lnSpc>
                <a:spcPct val="170000"/>
              </a:lnSpc>
            </a:pPr>
            <a:r>
              <a:rPr lang="zh-CN" altLang="en-US" sz="3100" b="1" dirty="0">
                <a:latin typeface="Times New Roman" panose="02020603050405020304" pitchFamily="18" charset="0"/>
                <a:ea typeface="宋体" panose="02010600030101010101" pitchFamily="2" charset="-122"/>
              </a:rPr>
              <a:t>（一）基于</a:t>
            </a:r>
            <a:r>
              <a:rPr lang="en-US" altLang="zh-CN" sz="3100" b="1" dirty="0">
                <a:latin typeface="Times New Roman" panose="02020603050405020304" pitchFamily="18" charset="0"/>
                <a:ea typeface="宋体" panose="02010600030101010101" pitchFamily="2" charset="-122"/>
              </a:rPr>
              <a:t>ES</a:t>
            </a:r>
            <a:r>
              <a:rPr lang="zh-CN" altLang="en-US" sz="3100" b="1" dirty="0">
                <a:latin typeface="Times New Roman" panose="02020603050405020304" pitchFamily="18" charset="0"/>
                <a:ea typeface="宋体" panose="02010600030101010101" pitchFamily="2" charset="-122"/>
              </a:rPr>
              <a:t>模型的套期保值</a:t>
            </a:r>
            <a:r>
              <a:rPr lang="zh-CN" altLang="en-US" sz="3100" b="1" dirty="0" smtClean="0">
                <a:latin typeface="Times New Roman" panose="02020603050405020304" pitchFamily="18" charset="0"/>
                <a:ea typeface="宋体" panose="02010600030101010101" pitchFamily="2" charset="-122"/>
              </a:rPr>
              <a:t>理论</a:t>
            </a:r>
            <a:endParaRPr lang="en-US" altLang="zh-CN" sz="3100" b="1"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a:latin typeface="Times New Roman" panose="02020603050405020304" pitchFamily="18" charset="0"/>
                <a:ea typeface="宋体" panose="02010600030101010101" pitchFamily="2" charset="-122"/>
              </a:rPr>
              <a:t>针对</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模型套期保值理论的缺陷，本部分拓展构建基于</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模型的套期保值理论。由第五章知识可知，预期损失可以表述为：</a:t>
            </a:r>
            <a:r>
              <a:rPr lang="en-US" altLang="zh-CN" sz="2800" dirty="0" smtClean="0">
                <a:latin typeface="Times New Roman" panose="02020603050405020304" pitchFamily="18" charset="0"/>
                <a:ea typeface="宋体" panose="02010600030101010101" pitchFamily="2" charset="-122"/>
              </a:rPr>
              <a:t>        </a:t>
            </a:r>
          </a:p>
          <a:p>
            <a:pPr indent="457200">
              <a:lnSpc>
                <a:spcPct val="170000"/>
              </a:lnSpc>
            </a:pP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5-24</a:t>
            </a:r>
            <a:r>
              <a:rPr lang="zh-CN" altLang="en-US"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其中，记 </a:t>
            </a:r>
            <a:r>
              <a:rPr lang="zh-CN" altLang="en-US" sz="2800" dirty="0" smtClean="0">
                <a:latin typeface="Times New Roman" panose="02020603050405020304" pitchFamily="18" charset="0"/>
                <a:ea typeface="宋体" panose="02010600030101010101" pitchFamily="2" charset="-122"/>
              </a:rPr>
              <a:t>         为</a:t>
            </a:r>
            <a:r>
              <a:rPr lang="zh-CN" altLang="en-US" sz="2800" dirty="0">
                <a:latin typeface="Times New Roman" panose="02020603050405020304" pitchFamily="18" charset="0"/>
                <a:ea typeface="宋体" panose="02010600030101010101" pitchFamily="2" charset="-122"/>
              </a:rPr>
              <a:t>标准正态分布的概率密度函数，并且满足：</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5-25</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090183221"/>
              </p:ext>
            </p:extLst>
          </p:nvPr>
        </p:nvGraphicFramePr>
        <p:xfrm>
          <a:off x="3802063" y="3284538"/>
          <a:ext cx="4606925" cy="865187"/>
        </p:xfrm>
        <a:graphic>
          <a:graphicData uri="http://schemas.openxmlformats.org/presentationml/2006/ole">
            <mc:AlternateContent xmlns:mc="http://schemas.openxmlformats.org/markup-compatibility/2006">
              <mc:Choice xmlns:v="urn:schemas-microsoft-com:vml" Requires="v">
                <p:oleObj spid="_x0000_s18524" name="Equation" r:id="rId3" imgW="2438280" imgH="457200" progId="Equation.DSMT4">
                  <p:embed/>
                </p:oleObj>
              </mc:Choice>
              <mc:Fallback>
                <p:oleObj name="Equation" r:id="rId3" imgW="2438280" imgH="457200" progId="Equation.DSMT4">
                  <p:embed/>
                  <p:pic>
                    <p:nvPicPr>
                      <p:cNvPr id="0" name=""/>
                      <p:cNvPicPr/>
                      <p:nvPr/>
                    </p:nvPicPr>
                    <p:blipFill>
                      <a:blip r:embed="rId4"/>
                      <a:stretch>
                        <a:fillRect/>
                      </a:stretch>
                    </p:blipFill>
                    <p:spPr>
                      <a:xfrm>
                        <a:off x="3802063" y="3284538"/>
                        <a:ext cx="4606925" cy="8651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70827221"/>
              </p:ext>
            </p:extLst>
          </p:nvPr>
        </p:nvGraphicFramePr>
        <p:xfrm>
          <a:off x="2277195" y="4149080"/>
          <a:ext cx="680475" cy="504056"/>
        </p:xfrm>
        <a:graphic>
          <a:graphicData uri="http://schemas.openxmlformats.org/presentationml/2006/ole">
            <mc:AlternateContent xmlns:mc="http://schemas.openxmlformats.org/markup-compatibility/2006">
              <mc:Choice xmlns:v="urn:schemas-microsoft-com:vml" Requires="v">
                <p:oleObj spid="_x0000_s18525" name="Equation" r:id="rId5" imgW="342720" imgH="253800" progId="Equation.DSMT4">
                  <p:embed/>
                </p:oleObj>
              </mc:Choice>
              <mc:Fallback>
                <p:oleObj name="Equation" r:id="rId5" imgW="342720" imgH="253800" progId="Equation.DSMT4">
                  <p:embed/>
                  <p:pic>
                    <p:nvPicPr>
                      <p:cNvPr id="0" name=""/>
                      <p:cNvPicPr/>
                      <p:nvPr/>
                    </p:nvPicPr>
                    <p:blipFill>
                      <a:blip r:embed="rId6"/>
                      <a:stretch>
                        <a:fillRect/>
                      </a:stretch>
                    </p:blipFill>
                    <p:spPr>
                      <a:xfrm>
                        <a:off x="2277195" y="4149080"/>
                        <a:ext cx="680475" cy="504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580907255"/>
              </p:ext>
            </p:extLst>
          </p:nvPr>
        </p:nvGraphicFramePr>
        <p:xfrm>
          <a:off x="4859338" y="4724400"/>
          <a:ext cx="2438400" cy="1368425"/>
        </p:xfrm>
        <a:graphic>
          <a:graphicData uri="http://schemas.openxmlformats.org/presentationml/2006/ole">
            <mc:AlternateContent xmlns:mc="http://schemas.openxmlformats.org/markup-compatibility/2006">
              <mc:Choice xmlns:v="urn:schemas-microsoft-com:vml" Requires="v">
                <p:oleObj spid="_x0000_s18526" name="Equation" r:id="rId7" imgW="1244520" imgH="698400" progId="Equation.DSMT4">
                  <p:embed/>
                </p:oleObj>
              </mc:Choice>
              <mc:Fallback>
                <p:oleObj name="Equation" r:id="rId7" imgW="1244520" imgH="698400" progId="Equation.DSMT4">
                  <p:embed/>
                  <p:pic>
                    <p:nvPicPr>
                      <p:cNvPr id="0" name=""/>
                      <p:cNvPicPr/>
                      <p:nvPr/>
                    </p:nvPicPr>
                    <p:blipFill>
                      <a:blip r:embed="rId8"/>
                      <a:stretch>
                        <a:fillRect/>
                      </a:stretch>
                    </p:blipFill>
                    <p:spPr>
                      <a:xfrm>
                        <a:off x="4859338" y="4724400"/>
                        <a:ext cx="2438400" cy="1368425"/>
                      </a:xfrm>
                      <a:prstGeom prst="rect">
                        <a:avLst/>
                      </a:prstGeom>
                    </p:spPr>
                  </p:pic>
                </p:oleObj>
              </mc:Fallback>
            </mc:AlternateContent>
          </a:graphicData>
        </a:graphic>
      </p:graphicFrame>
    </p:spTree>
    <p:extLst>
      <p:ext uri="{BB962C8B-B14F-4D97-AF65-F5344CB8AC3E}">
        <p14:creationId xmlns:p14="http://schemas.microsoft.com/office/powerpoint/2010/main" val="107167168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032120"/>
            <a:ext cx="11449272" cy="5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smtClean="0">
                <a:latin typeface="Times New Roman" panose="02020603050405020304" pitchFamily="18" charset="0"/>
                <a:ea typeface="宋体" panose="02010600030101010101" pitchFamily="2" charset="-122"/>
              </a:rPr>
              <a:t>结合                                     ，</a:t>
            </a:r>
            <a:r>
              <a:rPr lang="zh-CN" altLang="zh-CN" sz="2400" dirty="0" smtClean="0">
                <a:latin typeface="Times New Roman" panose="02020603050405020304" pitchFamily="18" charset="0"/>
                <a:ea typeface="宋体" panose="02010600030101010101" pitchFamily="2" charset="-122"/>
              </a:rPr>
              <a:t>可</a:t>
            </a:r>
            <a:r>
              <a:rPr lang="zh-CN" altLang="zh-CN" sz="2400" dirty="0">
                <a:latin typeface="Times New Roman" panose="02020603050405020304" pitchFamily="18" charset="0"/>
                <a:ea typeface="宋体" panose="02010600030101010101" pitchFamily="2" charset="-122"/>
              </a:rPr>
              <a:t>得套期保值资产组合的</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5-26</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根据上式可以看出，套期保值资产组合的</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具有以下特征：</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）未来期货价格越高</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越小；</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因为             ，</a:t>
            </a:r>
            <a:r>
              <a:rPr lang="zh-CN" altLang="en-US" sz="2400" dirty="0">
                <a:latin typeface="Times New Roman" panose="02020603050405020304" pitchFamily="18" charset="0"/>
                <a:ea typeface="宋体" panose="02010600030101010101" pitchFamily="2" charset="-122"/>
              </a:rPr>
              <a:t>故此，置信水平越高，套期保值者越厌恶风险， </a:t>
            </a:r>
            <a:r>
              <a:rPr lang="zh-CN" altLang="en-US" sz="2400" dirty="0" smtClean="0">
                <a:latin typeface="Times New Roman" panose="02020603050405020304" pitchFamily="18" charset="0"/>
                <a:ea typeface="宋体" panose="02010600030101010101" pitchFamily="2" charset="-122"/>
              </a:rPr>
              <a:t>   值</a:t>
            </a:r>
            <a:r>
              <a:rPr lang="zh-CN" altLang="en-US" sz="2400" dirty="0">
                <a:latin typeface="Times New Roman" panose="02020603050405020304" pitchFamily="18" charset="0"/>
                <a:ea typeface="宋体" panose="02010600030101010101" pitchFamily="2" charset="-122"/>
              </a:rPr>
              <a:t>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357659988"/>
              </p:ext>
            </p:extLst>
          </p:nvPr>
        </p:nvGraphicFramePr>
        <p:xfrm>
          <a:off x="1629123" y="1219795"/>
          <a:ext cx="2879725" cy="481013"/>
        </p:xfrm>
        <a:graphic>
          <a:graphicData uri="http://schemas.openxmlformats.org/presentationml/2006/ole">
            <mc:AlternateContent xmlns:mc="http://schemas.openxmlformats.org/markup-compatibility/2006">
              <mc:Choice xmlns:v="urn:schemas-microsoft-com:vml" Requires="v">
                <p:oleObj spid="_x0000_s19638" name="Equation" r:id="rId3" imgW="1523880" imgH="253800" progId="Equation.DSMT4">
                  <p:embed/>
                </p:oleObj>
              </mc:Choice>
              <mc:Fallback>
                <p:oleObj name="Equation" r:id="rId3" imgW="1523880" imgH="253800" progId="Equation.DSMT4">
                  <p:embed/>
                  <p:pic>
                    <p:nvPicPr>
                      <p:cNvPr id="0" name=""/>
                      <p:cNvPicPr/>
                      <p:nvPr/>
                    </p:nvPicPr>
                    <p:blipFill>
                      <a:blip r:embed="rId4"/>
                      <a:stretch>
                        <a:fillRect/>
                      </a:stretch>
                    </p:blipFill>
                    <p:spPr>
                      <a:xfrm>
                        <a:off x="1629123" y="1219795"/>
                        <a:ext cx="2879725" cy="4810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232681504"/>
              </p:ext>
            </p:extLst>
          </p:nvPr>
        </p:nvGraphicFramePr>
        <p:xfrm>
          <a:off x="1065213" y="1844675"/>
          <a:ext cx="5246687" cy="504825"/>
        </p:xfrm>
        <a:graphic>
          <a:graphicData uri="http://schemas.openxmlformats.org/presentationml/2006/ole">
            <mc:AlternateContent xmlns:mc="http://schemas.openxmlformats.org/markup-compatibility/2006">
              <mc:Choice xmlns:v="urn:schemas-microsoft-com:vml" Requires="v">
                <p:oleObj spid="_x0000_s19639" name="Equation" r:id="rId5" imgW="2641320" imgH="253800" progId="Equation.DSMT4">
                  <p:embed/>
                </p:oleObj>
              </mc:Choice>
              <mc:Fallback>
                <p:oleObj name="Equation" r:id="rId5" imgW="2641320" imgH="253800" progId="Equation.DSMT4">
                  <p:embed/>
                  <p:pic>
                    <p:nvPicPr>
                      <p:cNvPr id="0" name=""/>
                      <p:cNvPicPr/>
                      <p:nvPr/>
                    </p:nvPicPr>
                    <p:blipFill>
                      <a:blip r:embed="rId6"/>
                      <a:stretch>
                        <a:fillRect/>
                      </a:stretch>
                    </p:blipFill>
                    <p:spPr>
                      <a:xfrm>
                        <a:off x="1065213" y="1844675"/>
                        <a:ext cx="5246687" cy="504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81478260"/>
              </p:ext>
            </p:extLst>
          </p:nvPr>
        </p:nvGraphicFramePr>
        <p:xfrm>
          <a:off x="1701131" y="3284984"/>
          <a:ext cx="1086294" cy="485974"/>
        </p:xfrm>
        <a:graphic>
          <a:graphicData uri="http://schemas.openxmlformats.org/presentationml/2006/ole">
            <mc:AlternateContent xmlns:mc="http://schemas.openxmlformats.org/markup-compatibility/2006">
              <mc:Choice xmlns:v="urn:schemas-microsoft-com:vml" Requires="v">
                <p:oleObj spid="_x0000_s19640" name="Equation" r:id="rId7" imgW="482400" imgH="215640" progId="Equation.DSMT4">
                  <p:embed/>
                </p:oleObj>
              </mc:Choice>
              <mc:Fallback>
                <p:oleObj name="Equation" r:id="rId7" imgW="482400" imgH="215640" progId="Equation.DSMT4">
                  <p:embed/>
                  <p:pic>
                    <p:nvPicPr>
                      <p:cNvPr id="0" name=""/>
                      <p:cNvPicPr/>
                      <p:nvPr/>
                    </p:nvPicPr>
                    <p:blipFill>
                      <a:blip r:embed="rId8"/>
                      <a:stretch>
                        <a:fillRect/>
                      </a:stretch>
                    </p:blipFill>
                    <p:spPr>
                      <a:xfrm>
                        <a:off x="1701131" y="3284984"/>
                        <a:ext cx="1086294" cy="4859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17515463"/>
              </p:ext>
            </p:extLst>
          </p:nvPr>
        </p:nvGraphicFramePr>
        <p:xfrm>
          <a:off x="4437435" y="3933056"/>
          <a:ext cx="864096" cy="459051"/>
        </p:xfrm>
        <a:graphic>
          <a:graphicData uri="http://schemas.openxmlformats.org/presentationml/2006/ole">
            <mc:AlternateContent xmlns:mc="http://schemas.openxmlformats.org/markup-compatibility/2006">
              <mc:Choice xmlns:v="urn:schemas-microsoft-com:vml" Requires="v">
                <p:oleObj spid="_x0000_s19641" name="Equation" r:id="rId9" imgW="406080" imgH="215640" progId="Equation.DSMT4">
                  <p:embed/>
                </p:oleObj>
              </mc:Choice>
              <mc:Fallback>
                <p:oleObj name="Equation" r:id="rId9" imgW="406080" imgH="215640" progId="Equation.DSMT4">
                  <p:embed/>
                  <p:pic>
                    <p:nvPicPr>
                      <p:cNvPr id="0" name=""/>
                      <p:cNvPicPr/>
                      <p:nvPr/>
                    </p:nvPicPr>
                    <p:blipFill>
                      <a:blip r:embed="rId10"/>
                      <a:stretch>
                        <a:fillRect/>
                      </a:stretch>
                    </p:blipFill>
                    <p:spPr>
                      <a:xfrm>
                        <a:off x="4437435" y="3933056"/>
                        <a:ext cx="864096" cy="45905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95585544"/>
              </p:ext>
            </p:extLst>
          </p:nvPr>
        </p:nvGraphicFramePr>
        <p:xfrm>
          <a:off x="2421211" y="4712729"/>
          <a:ext cx="936104" cy="516471"/>
        </p:xfrm>
        <a:graphic>
          <a:graphicData uri="http://schemas.openxmlformats.org/presentationml/2006/ole">
            <mc:AlternateContent xmlns:mc="http://schemas.openxmlformats.org/markup-compatibility/2006">
              <mc:Choice xmlns:v="urn:schemas-microsoft-com:vml" Requires="v">
                <p:oleObj spid="_x0000_s19642" name="Equation" r:id="rId11" imgW="368280" imgH="203040" progId="Equation.DSMT4">
                  <p:embed/>
                </p:oleObj>
              </mc:Choice>
              <mc:Fallback>
                <p:oleObj name="Equation" r:id="rId11" imgW="368280" imgH="203040" progId="Equation.DSMT4">
                  <p:embed/>
                  <p:pic>
                    <p:nvPicPr>
                      <p:cNvPr id="0" name=""/>
                      <p:cNvPicPr/>
                      <p:nvPr/>
                    </p:nvPicPr>
                    <p:blipFill>
                      <a:blip r:embed="rId12"/>
                      <a:stretch>
                        <a:fillRect/>
                      </a:stretch>
                    </p:blipFill>
                    <p:spPr>
                      <a:xfrm>
                        <a:off x="2421211" y="4712729"/>
                        <a:ext cx="936104" cy="5164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12478957"/>
              </p:ext>
            </p:extLst>
          </p:nvPr>
        </p:nvGraphicFramePr>
        <p:xfrm>
          <a:off x="9982051" y="4647265"/>
          <a:ext cx="382445" cy="509927"/>
        </p:xfrm>
        <a:graphic>
          <a:graphicData uri="http://schemas.openxmlformats.org/presentationml/2006/ole">
            <mc:AlternateContent xmlns:mc="http://schemas.openxmlformats.org/markup-compatibility/2006">
              <mc:Choice xmlns:v="urn:schemas-microsoft-com:vml" Requires="v">
                <p:oleObj spid="_x0000_s19643" name="Equation" r:id="rId13" imgW="152280" imgH="203040" progId="Equation.DSMT4">
                  <p:embed/>
                </p:oleObj>
              </mc:Choice>
              <mc:Fallback>
                <p:oleObj name="Equation" r:id="rId13" imgW="152280" imgH="203040" progId="Equation.DSMT4">
                  <p:embed/>
                  <p:pic>
                    <p:nvPicPr>
                      <p:cNvPr id="0" name=""/>
                      <p:cNvPicPr/>
                      <p:nvPr/>
                    </p:nvPicPr>
                    <p:blipFill>
                      <a:blip r:embed="rId14"/>
                      <a:stretch>
                        <a:fillRect/>
                      </a:stretch>
                    </p:blipFill>
                    <p:spPr>
                      <a:xfrm>
                        <a:off x="9982051" y="4647265"/>
                        <a:ext cx="382445" cy="509927"/>
                      </a:xfrm>
                      <a:prstGeom prst="rect">
                        <a:avLst/>
                      </a:prstGeom>
                    </p:spPr>
                  </p:pic>
                </p:oleObj>
              </mc:Fallback>
            </mc:AlternateContent>
          </a:graphicData>
        </a:graphic>
      </p:graphicFrame>
    </p:spTree>
    <p:extLst>
      <p:ext uri="{BB962C8B-B14F-4D97-AF65-F5344CB8AC3E}">
        <p14:creationId xmlns:p14="http://schemas.microsoft.com/office/powerpoint/2010/main" val="2001391168"/>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4200" b="1" dirty="0">
                <a:latin typeface="Times New Roman" panose="02020603050405020304" pitchFamily="18" charset="0"/>
                <a:ea typeface="宋体" panose="02010600030101010101" pitchFamily="2" charset="-122"/>
              </a:rPr>
              <a:t>（二）基于</a:t>
            </a:r>
            <a:r>
              <a:rPr lang="en-US" altLang="zh-CN" sz="4200" b="1" dirty="0">
                <a:latin typeface="Times New Roman" panose="02020603050405020304" pitchFamily="18" charset="0"/>
                <a:ea typeface="宋体" panose="02010600030101010101" pitchFamily="2" charset="-122"/>
              </a:rPr>
              <a:t>ES</a:t>
            </a:r>
            <a:r>
              <a:rPr lang="zh-CN" altLang="en-US" sz="4200" b="1" dirty="0">
                <a:latin typeface="Times New Roman" panose="02020603050405020304" pitchFamily="18" charset="0"/>
                <a:ea typeface="宋体" panose="02010600030101010101" pitchFamily="2" charset="-122"/>
              </a:rPr>
              <a:t>模型的最优套期保值</a:t>
            </a:r>
            <a:r>
              <a:rPr lang="zh-CN" altLang="en-US" sz="4200" b="1" dirty="0" smtClean="0">
                <a:latin typeface="Times New Roman" panose="02020603050405020304" pitchFamily="18" charset="0"/>
                <a:ea typeface="宋体" panose="02010600030101010101" pitchFamily="2" charset="-122"/>
              </a:rPr>
              <a:t>比率</a:t>
            </a:r>
            <a:endParaRPr lang="en-US" altLang="zh-CN" sz="4200" b="1" dirty="0" smtClean="0">
              <a:latin typeface="Times New Roman" panose="02020603050405020304" pitchFamily="18" charset="0"/>
              <a:ea typeface="宋体" panose="02010600030101010101" pitchFamily="2" charset="-122"/>
            </a:endParaRPr>
          </a:p>
          <a:p>
            <a:pPr indent="457200">
              <a:lnSpc>
                <a:spcPct val="170000"/>
              </a:lnSpc>
            </a:pPr>
            <a:r>
              <a:rPr lang="zh-CN" altLang="en-US" sz="3500" dirty="0">
                <a:latin typeface="Times New Roman" panose="02020603050405020304" pitchFamily="18" charset="0"/>
                <a:ea typeface="宋体" panose="02010600030101010101" pitchFamily="2" charset="-122"/>
              </a:rPr>
              <a:t>为得到 </a:t>
            </a:r>
            <a:r>
              <a:rPr lang="en-US" altLang="zh-CN" sz="3500" dirty="0">
                <a:latin typeface="Times New Roman" panose="02020603050405020304" pitchFamily="18" charset="0"/>
                <a:ea typeface="宋体" panose="02010600030101010101" pitchFamily="2" charset="-122"/>
              </a:rPr>
              <a:t>ES</a:t>
            </a:r>
            <a:r>
              <a:rPr lang="zh-CN" altLang="en-US" sz="3500" dirty="0">
                <a:latin typeface="Times New Roman" panose="02020603050405020304" pitchFamily="18" charset="0"/>
                <a:ea typeface="宋体" panose="02010600030101010101" pitchFamily="2" charset="-122"/>
              </a:rPr>
              <a:t>模型的最优套期保值比率，令</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5-26</a:t>
            </a:r>
            <a:r>
              <a:rPr lang="zh-CN" altLang="en-US" sz="3500" dirty="0">
                <a:latin typeface="Times New Roman" panose="02020603050405020304" pitchFamily="18" charset="0"/>
                <a:ea typeface="宋体" panose="02010600030101010101" pitchFamily="2" charset="-122"/>
              </a:rPr>
              <a:t>）式对 的一阶导数等于</a:t>
            </a:r>
            <a:r>
              <a:rPr lang="en-US" altLang="zh-CN" sz="3500" dirty="0">
                <a:latin typeface="Times New Roman" panose="02020603050405020304" pitchFamily="18" charset="0"/>
                <a:ea typeface="宋体" panose="02010600030101010101" pitchFamily="2" charset="-122"/>
              </a:rPr>
              <a:t>0</a:t>
            </a:r>
            <a:r>
              <a:rPr lang="zh-CN" altLang="en-US" sz="3500" dirty="0">
                <a:latin typeface="Times New Roman" panose="02020603050405020304" pitchFamily="18" charset="0"/>
                <a:ea typeface="宋体" panose="02010600030101010101" pitchFamily="2" charset="-122"/>
              </a:rPr>
              <a:t>，则有：</a:t>
            </a:r>
            <a:r>
              <a:rPr lang="en-US" altLang="zh-CN" sz="3500" dirty="0" smtClean="0">
                <a:latin typeface="Times New Roman" panose="02020603050405020304" pitchFamily="18" charset="0"/>
                <a:ea typeface="宋体" panose="02010600030101010101" pitchFamily="2" charset="-122"/>
              </a:rPr>
              <a:t>  </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5-27</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               </a:t>
            </a:r>
            <a:endParaRPr lang="en-US" altLang="zh-CN" sz="3500" dirty="0">
              <a:latin typeface="Times New Roman" panose="02020603050405020304" pitchFamily="18" charset="0"/>
              <a:ea typeface="宋体" panose="02010600030101010101" pitchFamily="2" charset="-122"/>
            </a:endParaRP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5-28</a:t>
            </a:r>
            <a:r>
              <a:rPr lang="zh-CN" altLang="en-US" sz="3500" dirty="0" smtClean="0">
                <a:latin typeface="Times New Roman" panose="02020603050405020304" pitchFamily="18" charset="0"/>
                <a:ea typeface="宋体" panose="02010600030101010101" pitchFamily="2" charset="-122"/>
              </a:rPr>
              <a:t>）</a:t>
            </a:r>
            <a:endParaRPr lang="en-US" altLang="zh-CN" sz="3500" dirty="0" smtClean="0">
              <a:latin typeface="Times New Roman" panose="02020603050405020304" pitchFamily="18" charset="0"/>
              <a:ea typeface="宋体" panose="02010600030101010101" pitchFamily="2" charset="-122"/>
            </a:endParaRPr>
          </a:p>
          <a:p>
            <a:pPr indent="457200">
              <a:lnSpc>
                <a:spcPct val="170000"/>
              </a:lnSpc>
            </a:pPr>
            <a:endParaRPr lang="en-US" altLang="zh-CN" sz="3500" dirty="0"/>
          </a:p>
          <a:p>
            <a:pPr indent="457200">
              <a:lnSpc>
                <a:spcPct val="170000"/>
              </a:lnSpc>
            </a:pPr>
            <a:r>
              <a:rPr lang="zh-CN" altLang="zh-CN" sz="3500" dirty="0" smtClean="0"/>
              <a:t>求解</a:t>
            </a:r>
            <a:r>
              <a:rPr lang="zh-CN" altLang="zh-CN" sz="3500" dirty="0"/>
              <a:t>可得：</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r>
              <a:rPr lang="zh-CN" altLang="zh-CN"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5-29</a:t>
            </a:r>
            <a:r>
              <a:rPr lang="zh-CN" altLang="zh-CN" sz="3500" dirty="0" smtClean="0">
                <a:latin typeface="Times New Roman" panose="02020603050405020304" pitchFamily="18" charset="0"/>
                <a:ea typeface="宋体" panose="02010600030101010101" pitchFamily="2" charset="-122"/>
              </a:rPr>
              <a:t>）</a:t>
            </a:r>
            <a:endParaRPr lang="zh-CN" altLang="zh-CN" sz="35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999255988"/>
              </p:ext>
            </p:extLst>
          </p:nvPr>
        </p:nvGraphicFramePr>
        <p:xfrm>
          <a:off x="4041775" y="1989138"/>
          <a:ext cx="4511675" cy="1778000"/>
        </p:xfrm>
        <a:graphic>
          <a:graphicData uri="http://schemas.openxmlformats.org/presentationml/2006/ole">
            <mc:AlternateContent xmlns:mc="http://schemas.openxmlformats.org/markup-compatibility/2006">
              <mc:Choice xmlns:v="urn:schemas-microsoft-com:vml" Requires="v">
                <p:oleObj spid="_x0000_s20542" name="Equation" r:id="rId3" imgW="2781000" imgH="1091880" progId="Equation.DSMT4">
                  <p:embed/>
                </p:oleObj>
              </mc:Choice>
              <mc:Fallback>
                <p:oleObj name="Equation" r:id="rId3" imgW="2781000" imgH="1091880" progId="Equation.DSMT4">
                  <p:embed/>
                  <p:pic>
                    <p:nvPicPr>
                      <p:cNvPr id="0" name=""/>
                      <p:cNvPicPr/>
                      <p:nvPr/>
                    </p:nvPicPr>
                    <p:blipFill>
                      <a:blip r:embed="rId4"/>
                      <a:stretch>
                        <a:fillRect/>
                      </a:stretch>
                    </p:blipFill>
                    <p:spPr>
                      <a:xfrm>
                        <a:off x="4041775" y="1989138"/>
                        <a:ext cx="4511675" cy="1778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797374895"/>
              </p:ext>
            </p:extLst>
          </p:nvPr>
        </p:nvGraphicFramePr>
        <p:xfrm>
          <a:off x="3861371" y="4046434"/>
          <a:ext cx="4976688" cy="2283502"/>
        </p:xfrm>
        <a:graphic>
          <a:graphicData uri="http://schemas.openxmlformats.org/presentationml/2006/ole">
            <mc:AlternateContent xmlns:mc="http://schemas.openxmlformats.org/markup-compatibility/2006">
              <mc:Choice xmlns:v="urn:schemas-microsoft-com:vml" Requires="v">
                <p:oleObj spid="_x0000_s20543" name="Equation" r:id="rId5" imgW="2933640" imgH="1346040" progId="Equation.DSMT4">
                  <p:embed/>
                </p:oleObj>
              </mc:Choice>
              <mc:Fallback>
                <p:oleObj name="Equation" r:id="rId5" imgW="2933640" imgH="1346040" progId="Equation.DSMT4">
                  <p:embed/>
                  <p:pic>
                    <p:nvPicPr>
                      <p:cNvPr id="0" name=""/>
                      <p:cNvPicPr/>
                      <p:nvPr/>
                    </p:nvPicPr>
                    <p:blipFill>
                      <a:blip r:embed="rId6"/>
                      <a:stretch>
                        <a:fillRect/>
                      </a:stretch>
                    </p:blipFill>
                    <p:spPr>
                      <a:xfrm>
                        <a:off x="3861371" y="4046434"/>
                        <a:ext cx="4976688" cy="2283502"/>
                      </a:xfrm>
                      <a:prstGeom prst="rect">
                        <a:avLst/>
                      </a:prstGeom>
                    </p:spPr>
                  </p:pic>
                </p:oleObj>
              </mc:Fallback>
            </mc:AlternateContent>
          </a:graphicData>
        </a:graphic>
      </p:graphicFrame>
    </p:spTree>
    <p:extLst>
      <p:ext uri="{BB962C8B-B14F-4D97-AF65-F5344CB8AC3E}">
        <p14:creationId xmlns:p14="http://schemas.microsoft.com/office/powerpoint/2010/main" val="2201918720"/>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zh-CN" sz="2400" dirty="0" smtClean="0">
                <a:latin typeface="Times New Roman" panose="02020603050405020304" pitchFamily="18" charset="0"/>
                <a:ea typeface="宋体" panose="02010600030101010101" pitchFamily="2" charset="-122"/>
              </a:rPr>
              <a:t>因为</a:t>
            </a:r>
            <a:r>
              <a:rPr lang="en-US" altLang="zh-CN" sz="2400" dirty="0" smtClean="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，则</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5-30</a:t>
            </a:r>
            <a:r>
              <a:rPr lang="zh-CN" altLang="en-US"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5-31</a:t>
            </a:r>
            <a:r>
              <a:rPr lang="zh-CN" altLang="zh-CN"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故此，最优套期保值比率为</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5-32</a:t>
            </a:r>
            <a:r>
              <a:rPr lang="zh-CN" altLang="en-US"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又因为                      ，则：</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5-33</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388540254"/>
              </p:ext>
            </p:extLst>
          </p:nvPr>
        </p:nvGraphicFramePr>
        <p:xfrm>
          <a:off x="3971571" y="1268760"/>
          <a:ext cx="3624262" cy="952500"/>
        </p:xfrm>
        <a:graphic>
          <a:graphicData uri="http://schemas.openxmlformats.org/presentationml/2006/ole">
            <mc:AlternateContent xmlns:mc="http://schemas.openxmlformats.org/markup-compatibility/2006">
              <mc:Choice xmlns:v="urn:schemas-microsoft-com:vml" Requires="v">
                <p:oleObj spid="_x0000_s21680" name="Equation" r:id="rId3" imgW="2120760" imgH="558720" progId="Equation.DSMT4">
                  <p:embed/>
                </p:oleObj>
              </mc:Choice>
              <mc:Fallback>
                <p:oleObj name="Equation" r:id="rId3" imgW="2120760" imgH="558720" progId="Equation.DSMT4">
                  <p:embed/>
                  <p:pic>
                    <p:nvPicPr>
                      <p:cNvPr id="0" name=""/>
                      <p:cNvPicPr/>
                      <p:nvPr/>
                    </p:nvPicPr>
                    <p:blipFill>
                      <a:blip r:embed="rId4"/>
                      <a:stretch>
                        <a:fillRect/>
                      </a:stretch>
                    </p:blipFill>
                    <p:spPr>
                      <a:xfrm>
                        <a:off x="3971571" y="1268760"/>
                        <a:ext cx="3624262" cy="952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5562387"/>
              </p:ext>
            </p:extLst>
          </p:nvPr>
        </p:nvGraphicFramePr>
        <p:xfrm>
          <a:off x="1629123" y="1124744"/>
          <a:ext cx="789012" cy="515592"/>
        </p:xfrm>
        <a:graphic>
          <a:graphicData uri="http://schemas.openxmlformats.org/presentationml/2006/ole">
            <mc:AlternateContent xmlns:mc="http://schemas.openxmlformats.org/markup-compatibility/2006">
              <mc:Choice xmlns:v="urn:schemas-microsoft-com:vml" Requires="v">
                <p:oleObj spid="_x0000_s21681"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29123" y="1124744"/>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506839039"/>
              </p:ext>
            </p:extLst>
          </p:nvPr>
        </p:nvGraphicFramePr>
        <p:xfrm>
          <a:off x="3861371" y="3789040"/>
          <a:ext cx="4232275" cy="823913"/>
        </p:xfrm>
        <a:graphic>
          <a:graphicData uri="http://schemas.openxmlformats.org/presentationml/2006/ole">
            <mc:AlternateContent xmlns:mc="http://schemas.openxmlformats.org/markup-compatibility/2006">
              <mc:Choice xmlns:v="urn:schemas-microsoft-com:vml" Requires="v">
                <p:oleObj spid="_x0000_s21682" name="Equation" r:id="rId7" imgW="2476440" imgH="482400" progId="Equation.DSMT4">
                  <p:embed/>
                </p:oleObj>
              </mc:Choice>
              <mc:Fallback>
                <p:oleObj name="Equation" r:id="rId7" imgW="2476440" imgH="482400" progId="Equation.DSMT4">
                  <p:embed/>
                  <p:pic>
                    <p:nvPicPr>
                      <p:cNvPr id="0" name=""/>
                      <p:cNvPicPr>
                        <a:picLocks noChangeAspect="1" noChangeArrowheads="1"/>
                      </p:cNvPicPr>
                      <p:nvPr/>
                    </p:nvPicPr>
                    <p:blipFill>
                      <a:blip r:embed="rId8"/>
                      <a:srcRect/>
                      <a:stretch>
                        <a:fillRect/>
                      </a:stretch>
                    </p:blipFill>
                    <p:spPr bwMode="auto">
                      <a:xfrm>
                        <a:off x="3861371" y="3789040"/>
                        <a:ext cx="4232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21861087"/>
              </p:ext>
            </p:extLst>
          </p:nvPr>
        </p:nvGraphicFramePr>
        <p:xfrm>
          <a:off x="3141291" y="2420888"/>
          <a:ext cx="5256212" cy="865187"/>
        </p:xfrm>
        <a:graphic>
          <a:graphicData uri="http://schemas.openxmlformats.org/presentationml/2006/ole">
            <mc:AlternateContent xmlns:mc="http://schemas.openxmlformats.org/markup-compatibility/2006">
              <mc:Choice xmlns:v="urn:schemas-microsoft-com:vml" Requires="v">
                <p:oleObj spid="_x0000_s21683" name="Equation" r:id="rId9" imgW="3314520" imgH="545760" progId="Equation.DSMT4">
                  <p:embed/>
                </p:oleObj>
              </mc:Choice>
              <mc:Fallback>
                <p:oleObj name="Equation" r:id="rId9" imgW="3314520" imgH="545760" progId="Equation.DSMT4">
                  <p:embed/>
                  <p:pic>
                    <p:nvPicPr>
                      <p:cNvPr id="0" name=""/>
                      <p:cNvPicPr/>
                      <p:nvPr/>
                    </p:nvPicPr>
                    <p:blipFill>
                      <a:blip r:embed="rId10"/>
                      <a:stretch>
                        <a:fillRect/>
                      </a:stretch>
                    </p:blipFill>
                    <p:spPr>
                      <a:xfrm>
                        <a:off x="3141291" y="2420888"/>
                        <a:ext cx="5256212" cy="86518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1124375051"/>
              </p:ext>
            </p:extLst>
          </p:nvPr>
        </p:nvGraphicFramePr>
        <p:xfrm>
          <a:off x="1917155" y="4581128"/>
          <a:ext cx="1512168" cy="407615"/>
        </p:xfrm>
        <a:graphic>
          <a:graphicData uri="http://schemas.openxmlformats.org/presentationml/2006/ole">
            <mc:AlternateContent xmlns:mc="http://schemas.openxmlformats.org/markup-compatibility/2006">
              <mc:Choice xmlns:v="urn:schemas-microsoft-com:vml" Requires="v">
                <p:oleObj spid="_x0000_s21684"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1917155" y="4581128"/>
                        <a:ext cx="1512168" cy="40761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73150997"/>
              </p:ext>
            </p:extLst>
          </p:nvPr>
        </p:nvGraphicFramePr>
        <p:xfrm>
          <a:off x="4016860" y="5013176"/>
          <a:ext cx="3876959" cy="763339"/>
        </p:xfrm>
        <a:graphic>
          <a:graphicData uri="http://schemas.openxmlformats.org/presentationml/2006/ole">
            <mc:AlternateContent xmlns:mc="http://schemas.openxmlformats.org/markup-compatibility/2006">
              <mc:Choice xmlns:v="urn:schemas-microsoft-com:vml" Requires="v">
                <p:oleObj spid="_x0000_s21685" name="Equation" r:id="rId13" imgW="2450880" imgH="482400" progId="Equation.DSMT4">
                  <p:embed/>
                </p:oleObj>
              </mc:Choice>
              <mc:Fallback>
                <p:oleObj name="Equation" r:id="rId13" imgW="2450880" imgH="482400" progId="Equation.DSMT4">
                  <p:embed/>
                  <p:pic>
                    <p:nvPicPr>
                      <p:cNvPr id="0" name=""/>
                      <p:cNvPicPr/>
                      <p:nvPr/>
                    </p:nvPicPr>
                    <p:blipFill>
                      <a:blip r:embed="rId14"/>
                      <a:stretch>
                        <a:fillRect/>
                      </a:stretch>
                    </p:blipFill>
                    <p:spPr>
                      <a:xfrm>
                        <a:off x="4016860" y="5013176"/>
                        <a:ext cx="3876959" cy="763339"/>
                      </a:xfrm>
                      <a:prstGeom prst="rect">
                        <a:avLst/>
                      </a:prstGeom>
                    </p:spPr>
                  </p:pic>
                </p:oleObj>
              </mc:Fallback>
            </mc:AlternateContent>
          </a:graphicData>
        </a:graphic>
      </p:graphicFrame>
    </p:spTree>
    <p:extLst>
      <p:ext uri="{BB962C8B-B14F-4D97-AF65-F5344CB8AC3E}">
        <p14:creationId xmlns:p14="http://schemas.microsoft.com/office/powerpoint/2010/main" val="1857391930"/>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en-US" sz="2400" dirty="0">
                <a:latin typeface="Times New Roman" panose="02020603050405020304" pitchFamily="18" charset="0"/>
                <a:ea typeface="宋体" panose="02010600030101010101" pitchFamily="2" charset="-122"/>
              </a:rPr>
              <a:t>由于</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rPr>
              <a:t>因此式子成立的条件</a:t>
            </a:r>
            <a:r>
              <a:rPr lang="zh-CN" altLang="zh-CN" sz="2400" dirty="0" smtClean="0">
                <a:latin typeface="Times New Roman" panose="02020603050405020304" pitchFamily="18" charset="0"/>
                <a:ea typeface="宋体" panose="02010600030101010101" pitchFamily="2" charset="-122"/>
              </a:rPr>
              <a:t>是</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其中，</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纯套期保值部分，与最小方差套期比一样，其主要是针对市场实际价格风险而采取的套期保值策略，无风险偏好。</a:t>
            </a: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投机需求部分，反映对套期保值的风险偏好，实质是对期货进行投机，而且风险态度变化而变化，置信水平越大，投资者越厌恶风险</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越大</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h</a:t>
            </a:r>
            <a:r>
              <a:rPr lang="zh-CN" altLang="zh-CN" sz="2400" dirty="0" smtClean="0">
                <a:latin typeface="Times New Roman" panose="02020603050405020304" pitchFamily="18" charset="0"/>
                <a:ea typeface="宋体" panose="02010600030101010101" pitchFamily="2" charset="-122"/>
              </a:rPr>
              <a:t>越大</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可见，基于</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414128312"/>
              </p:ext>
            </p:extLst>
          </p:nvPr>
        </p:nvGraphicFramePr>
        <p:xfrm>
          <a:off x="6453659" y="1151401"/>
          <a:ext cx="2343274" cy="477399"/>
        </p:xfrm>
        <a:graphic>
          <a:graphicData uri="http://schemas.openxmlformats.org/presentationml/2006/ole">
            <mc:AlternateContent xmlns:mc="http://schemas.openxmlformats.org/markup-compatibility/2006">
              <mc:Choice xmlns:v="urn:schemas-microsoft-com:vml" Requires="v">
                <p:oleObj spid="_x0000_s22681" name="Equation" r:id="rId3" imgW="1244520" imgH="253800" progId="Equation.DSMT4">
                  <p:embed/>
                </p:oleObj>
              </mc:Choice>
              <mc:Fallback>
                <p:oleObj name="Equation" r:id="rId3" imgW="1244520" imgH="253800" progId="Equation.DSMT4">
                  <p:embed/>
                  <p:pic>
                    <p:nvPicPr>
                      <p:cNvPr id="0" name=""/>
                      <p:cNvPicPr/>
                      <p:nvPr/>
                    </p:nvPicPr>
                    <p:blipFill>
                      <a:blip r:embed="rId4"/>
                      <a:stretch>
                        <a:fillRect/>
                      </a:stretch>
                    </p:blipFill>
                    <p:spPr>
                      <a:xfrm>
                        <a:off x="6453659" y="1151401"/>
                        <a:ext cx="2343274" cy="47739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5147621"/>
              </p:ext>
            </p:extLst>
          </p:nvPr>
        </p:nvGraphicFramePr>
        <p:xfrm>
          <a:off x="1662187" y="1186458"/>
          <a:ext cx="1335088" cy="514350"/>
        </p:xfrm>
        <a:graphic>
          <a:graphicData uri="http://schemas.openxmlformats.org/presentationml/2006/ole">
            <mc:AlternateContent xmlns:mc="http://schemas.openxmlformats.org/markup-compatibility/2006">
              <mc:Choice xmlns:v="urn:schemas-microsoft-com:vml" Requires="v">
                <p:oleObj spid="_x0000_s22682" name="Equation" r:id="rId5" imgW="558720" imgH="215640" progId="Equation.DSMT4">
                  <p:embed/>
                </p:oleObj>
              </mc:Choice>
              <mc:Fallback>
                <p:oleObj name="Equation" r:id="rId5" imgW="558720" imgH="215640" progId="Equation.DSMT4">
                  <p:embed/>
                  <p:pic>
                    <p:nvPicPr>
                      <p:cNvPr id="0" name=""/>
                      <p:cNvPicPr/>
                      <p:nvPr/>
                    </p:nvPicPr>
                    <p:blipFill>
                      <a:blip r:embed="rId6"/>
                      <a:stretch>
                        <a:fillRect/>
                      </a:stretch>
                    </p:blipFill>
                    <p:spPr>
                      <a:xfrm>
                        <a:off x="1662187" y="1186458"/>
                        <a:ext cx="1335088" cy="5143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65778867"/>
              </p:ext>
            </p:extLst>
          </p:nvPr>
        </p:nvGraphicFramePr>
        <p:xfrm>
          <a:off x="1125067" y="2780928"/>
          <a:ext cx="3125788" cy="823913"/>
        </p:xfrm>
        <a:graphic>
          <a:graphicData uri="http://schemas.openxmlformats.org/presentationml/2006/ole">
            <mc:AlternateContent xmlns:mc="http://schemas.openxmlformats.org/markup-compatibility/2006">
              <mc:Choice xmlns:v="urn:schemas-microsoft-com:vml" Requires="v">
                <p:oleObj spid="_x0000_s22683" name="Equation" r:id="rId7" imgW="1828800" imgH="482400" progId="Equation.DSMT4">
                  <p:embed/>
                </p:oleObj>
              </mc:Choice>
              <mc:Fallback>
                <p:oleObj name="Equation" r:id="rId7" imgW="1828800" imgH="482400" progId="Equation.DSMT4">
                  <p:embed/>
                  <p:pic>
                    <p:nvPicPr>
                      <p:cNvPr id="0" name=""/>
                      <p:cNvPicPr>
                        <a:picLocks noChangeAspect="1" noChangeArrowheads="1"/>
                      </p:cNvPicPr>
                      <p:nvPr/>
                    </p:nvPicPr>
                    <p:blipFill>
                      <a:blip r:embed="rId8"/>
                      <a:srcRect/>
                      <a:stretch>
                        <a:fillRect/>
                      </a:stretch>
                    </p:blipFill>
                    <p:spPr bwMode="auto">
                      <a:xfrm>
                        <a:off x="1125067" y="2780928"/>
                        <a:ext cx="31257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2217188"/>
              </p:ext>
            </p:extLst>
          </p:nvPr>
        </p:nvGraphicFramePr>
        <p:xfrm>
          <a:off x="2002428" y="1700808"/>
          <a:ext cx="562799" cy="648072"/>
        </p:xfrm>
        <a:graphic>
          <a:graphicData uri="http://schemas.openxmlformats.org/presentationml/2006/ole">
            <mc:AlternateContent xmlns:mc="http://schemas.openxmlformats.org/markup-compatibility/2006">
              <mc:Choice xmlns:v="urn:schemas-microsoft-com:vml" Requires="v">
                <p:oleObj spid="_x0000_s22684" name="Equation" r:id="rId9" imgW="330120" imgH="380880" progId="Equation.DSMT4">
                  <p:embed/>
                </p:oleObj>
              </mc:Choice>
              <mc:Fallback>
                <p:oleObj name="Equation" r:id="rId9" imgW="330120" imgH="380880" progId="Equation.DSMT4">
                  <p:embed/>
                  <p:pic>
                    <p:nvPicPr>
                      <p:cNvPr id="0" name=""/>
                      <p:cNvPicPr/>
                      <p:nvPr/>
                    </p:nvPicPr>
                    <p:blipFill>
                      <a:blip r:embed="rId10"/>
                      <a:stretch>
                        <a:fillRect/>
                      </a:stretch>
                    </p:blipFill>
                    <p:spPr>
                      <a:xfrm>
                        <a:off x="2002428" y="1700808"/>
                        <a:ext cx="562799" cy="648072"/>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588375987"/>
              </p:ext>
            </p:extLst>
          </p:nvPr>
        </p:nvGraphicFramePr>
        <p:xfrm>
          <a:off x="11422211" y="3501008"/>
          <a:ext cx="400048" cy="503981"/>
        </p:xfrm>
        <a:graphic>
          <a:graphicData uri="http://schemas.openxmlformats.org/presentationml/2006/ole">
            <mc:AlternateContent xmlns:mc="http://schemas.openxmlformats.org/markup-compatibility/2006">
              <mc:Choice xmlns:v="urn:schemas-microsoft-com:vml" Requires="v">
                <p:oleObj spid="_x0000_s22685" name="Equation" r:id="rId11" imgW="152280" imgH="203040" progId="Equation.DSMT4">
                  <p:embed/>
                </p:oleObj>
              </mc:Choice>
              <mc:Fallback>
                <p:oleObj name="Equation" r:id="rId11" imgW="152280" imgH="203040" progId="Equation.DSMT4">
                  <p:embed/>
                  <p:pic>
                    <p:nvPicPr>
                      <p:cNvPr id="0" name=""/>
                      <p:cNvPicPr/>
                      <p:nvPr/>
                    </p:nvPicPr>
                    <p:blipFill>
                      <a:blip r:embed="rId12"/>
                      <a:stretch>
                        <a:fillRect/>
                      </a:stretch>
                    </p:blipFill>
                    <p:spPr>
                      <a:xfrm>
                        <a:off x="11422211" y="3501008"/>
                        <a:ext cx="400048" cy="503981"/>
                      </a:xfrm>
                      <a:prstGeom prst="rect">
                        <a:avLst/>
                      </a:prstGeom>
                    </p:spPr>
                  </p:pic>
                </p:oleObj>
              </mc:Fallback>
            </mc:AlternateContent>
          </a:graphicData>
        </a:graphic>
      </p:graphicFrame>
    </p:spTree>
    <p:extLst>
      <p:ext uri="{BB962C8B-B14F-4D97-AF65-F5344CB8AC3E}">
        <p14:creationId xmlns:p14="http://schemas.microsoft.com/office/powerpoint/2010/main" val="755935021"/>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en-US" altLang="zh-CN" sz="2200" dirty="0" smtClean="0">
                <a:latin typeface="Times New Roman" panose="02020603050405020304" pitchFamily="18" charset="0"/>
                <a:ea typeface="宋体" panose="02010600030101010101" pitchFamily="2" charset="-122"/>
              </a:rPr>
              <a:t>【</a:t>
            </a:r>
            <a:r>
              <a:rPr lang="zh-CN" altLang="en-US" sz="2200" dirty="0" smtClean="0">
                <a:latin typeface="Times New Roman" panose="02020603050405020304" pitchFamily="18" charset="0"/>
                <a:ea typeface="宋体" panose="02010600030101010101" pitchFamily="2" charset="-122"/>
              </a:rPr>
              <a:t>例</a:t>
            </a:r>
            <a:r>
              <a:rPr lang="en-US" altLang="zh-CN" sz="2200" dirty="0" smtClean="0">
                <a:latin typeface="Times New Roman" panose="02020603050405020304" pitchFamily="18" charset="0"/>
                <a:ea typeface="宋体" panose="02010600030101010101" pitchFamily="2" charset="-122"/>
              </a:rPr>
              <a:t>5-6</a:t>
            </a:r>
            <a:r>
              <a:rPr lang="en-US" altLang="zh-CN" sz="2200" dirty="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假定</a:t>
            </a:r>
            <a:r>
              <a:rPr lang="zh-CN" altLang="en-US" sz="2200" dirty="0" smtClean="0">
                <a:latin typeface="Times New Roman" panose="02020603050405020304" pitchFamily="18" charset="0"/>
                <a:ea typeface="宋体" panose="02010600030101010101" pitchFamily="2" charset="-122"/>
              </a:rPr>
              <a:t>相关系数                     、</a:t>
            </a:r>
            <a:r>
              <a:rPr lang="zh-CN" altLang="en-US" sz="2200" dirty="0">
                <a:latin typeface="Times New Roman" panose="02020603050405020304" pitchFamily="18" charset="0"/>
                <a:ea typeface="宋体" panose="02010600030101010101" pitchFamily="2" charset="-122"/>
              </a:rPr>
              <a:t>现货和期货市场的波动</a:t>
            </a:r>
            <a:r>
              <a:rPr lang="zh-CN" altLang="en-US" sz="2200" dirty="0" smtClean="0">
                <a:latin typeface="Times New Roman" panose="02020603050405020304" pitchFamily="18" charset="0"/>
                <a:ea typeface="宋体" panose="02010600030101010101" pitchFamily="2" charset="-122"/>
              </a:rPr>
              <a:t>率分别为                      和                                                                            </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，期货期望收益率为                         。选取三种不同的风险度量指标，计算并对比分析最小方差、最小</a:t>
            </a:r>
            <a:r>
              <a:rPr lang="en-US" altLang="zh-CN" sz="2200" dirty="0" err="1" smtClean="0">
                <a:latin typeface="Times New Roman" panose="02020603050405020304" pitchFamily="18" charset="0"/>
                <a:ea typeface="宋体" panose="02010600030101010101" pitchFamily="2" charset="-122"/>
              </a:rPr>
              <a:t>VaR</a:t>
            </a:r>
            <a:r>
              <a:rPr lang="zh-CN" altLang="en-US" sz="2200" dirty="0" smtClean="0">
                <a:latin typeface="Times New Roman" panose="02020603050405020304" pitchFamily="18" charset="0"/>
                <a:ea typeface="宋体" panose="02010600030101010101" pitchFamily="2" charset="-122"/>
              </a:rPr>
              <a:t>、最小</a:t>
            </a:r>
            <a:r>
              <a:rPr lang="en-US" altLang="zh-CN" sz="2200" dirty="0" smtClean="0">
                <a:latin typeface="Times New Roman" panose="02020603050405020304" pitchFamily="18" charset="0"/>
                <a:ea typeface="宋体" panose="02010600030101010101" pitchFamily="2" charset="-122"/>
              </a:rPr>
              <a:t>ES</a:t>
            </a:r>
            <a:r>
              <a:rPr lang="zh-CN" altLang="en-US" sz="2200" dirty="0" smtClean="0">
                <a:latin typeface="Times New Roman" panose="02020603050405020304" pitchFamily="18" charset="0"/>
                <a:ea typeface="宋体" panose="02010600030101010101" pitchFamily="2" charset="-122"/>
              </a:rPr>
              <a:t>三种套期保值策略下的静态套期保值比率</a:t>
            </a:r>
            <a:r>
              <a:rPr lang="en-US" altLang="zh-CN" sz="2200"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 ，并且采用</a:t>
            </a:r>
            <a:r>
              <a:rPr lang="en-US" altLang="zh-CN" sz="2200" dirty="0" err="1" smtClean="0">
                <a:latin typeface="Times New Roman" panose="02020603050405020304" pitchFamily="18" charset="0"/>
                <a:ea typeface="宋体" panose="02010600030101010101" pitchFamily="2" charset="-122"/>
              </a:rPr>
              <a:t>Ederington</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1979</a:t>
            </a:r>
            <a:r>
              <a:rPr lang="zh-CN" altLang="en-US" sz="2200" dirty="0" smtClean="0">
                <a:latin typeface="Times New Roman" panose="02020603050405020304" pitchFamily="18" charset="0"/>
                <a:ea typeface="宋体" panose="02010600030101010101" pitchFamily="2" charset="-122"/>
              </a:rPr>
              <a:t>） 最早提出的方差下降百分比计算套期保值效果。（考虑</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95%</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99%</a:t>
            </a:r>
            <a:r>
              <a:rPr lang="zh-CN" altLang="en-US" sz="2200" dirty="0" smtClean="0">
                <a:latin typeface="Times New Roman" panose="02020603050405020304" pitchFamily="18" charset="0"/>
                <a:ea typeface="宋体" panose="02010600030101010101" pitchFamily="2" charset="-122"/>
              </a:rPr>
              <a:t>三种置信水平）</a:t>
            </a:r>
            <a:r>
              <a:rPr lang="en-US" altLang="zh-CN" sz="2200" dirty="0" smtClean="0">
                <a:latin typeface="Times New Roman" panose="02020603050405020304" pitchFamily="18" charset="0"/>
                <a:ea typeface="宋体" panose="02010600030101010101" pitchFamily="2" charset="-122"/>
              </a:rPr>
              <a:t>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基于方差模型的最优套期保值率为：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模型的最优套期保值率为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200000"/>
              </a:lnSpc>
            </a:pPr>
            <a:r>
              <a:rPr lang="zh-CN" altLang="en-US" sz="2200" dirty="0"/>
              <a:t>套期保值效果为</a:t>
            </a:r>
            <a:r>
              <a:rPr lang="zh-CN" altLang="en-US" sz="2400" dirty="0"/>
              <a:t>：</a:t>
            </a: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980248741"/>
              </p:ext>
            </p:extLst>
          </p:nvPr>
        </p:nvGraphicFramePr>
        <p:xfrm>
          <a:off x="5357240" y="3429000"/>
          <a:ext cx="1698625" cy="715963"/>
        </p:xfrm>
        <a:graphic>
          <a:graphicData uri="http://schemas.openxmlformats.org/presentationml/2006/ole">
            <mc:AlternateContent xmlns:mc="http://schemas.openxmlformats.org/markup-compatibility/2006">
              <mc:Choice xmlns:v="urn:schemas-microsoft-com:vml" Requires="v">
                <p:oleObj spid="_x0000_s23800" name="Equation" r:id="rId4" imgW="901440" imgH="380880" progId="Equation.DSMT4">
                  <p:embed/>
                </p:oleObj>
              </mc:Choice>
              <mc:Fallback>
                <p:oleObj name="Equation" r:id="rId4" imgW="901440" imgH="380880" progId="Equation.DSMT4">
                  <p:embed/>
                  <p:pic>
                    <p:nvPicPr>
                      <p:cNvPr id="0" name=""/>
                      <p:cNvPicPr/>
                      <p:nvPr/>
                    </p:nvPicPr>
                    <p:blipFill>
                      <a:blip r:embed="rId5"/>
                      <a:stretch>
                        <a:fillRect/>
                      </a:stretch>
                    </p:blipFill>
                    <p:spPr>
                      <a:xfrm>
                        <a:off x="5357240" y="3429000"/>
                        <a:ext cx="1698625" cy="7159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2034087"/>
              </p:ext>
            </p:extLst>
          </p:nvPr>
        </p:nvGraphicFramePr>
        <p:xfrm>
          <a:off x="3933379" y="931467"/>
          <a:ext cx="1368152" cy="409301"/>
        </p:xfrm>
        <a:graphic>
          <a:graphicData uri="http://schemas.openxmlformats.org/presentationml/2006/ole">
            <mc:AlternateContent xmlns:mc="http://schemas.openxmlformats.org/markup-compatibility/2006">
              <mc:Choice xmlns:v="urn:schemas-microsoft-com:vml" Requires="v">
                <p:oleObj spid="_x0000_s23801" name="Equation" r:id="rId6" imgW="634680" imgH="190440" progId="Equation.DSMT4">
                  <p:embed/>
                </p:oleObj>
              </mc:Choice>
              <mc:Fallback>
                <p:oleObj name="Equation" r:id="rId6" imgW="634680" imgH="190440" progId="Equation.DSMT4">
                  <p:embed/>
                  <p:pic>
                    <p:nvPicPr>
                      <p:cNvPr id="0" name=""/>
                      <p:cNvPicPr/>
                      <p:nvPr/>
                    </p:nvPicPr>
                    <p:blipFill>
                      <a:blip r:embed="rId7"/>
                      <a:stretch>
                        <a:fillRect/>
                      </a:stretch>
                    </p:blipFill>
                    <p:spPr>
                      <a:xfrm>
                        <a:off x="3933379" y="931467"/>
                        <a:ext cx="1368152" cy="409301"/>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033462018"/>
              </p:ext>
            </p:extLst>
          </p:nvPr>
        </p:nvGraphicFramePr>
        <p:xfrm>
          <a:off x="9622011" y="908720"/>
          <a:ext cx="1482602" cy="429797"/>
        </p:xfrm>
        <a:graphic>
          <a:graphicData uri="http://schemas.openxmlformats.org/presentationml/2006/ole">
            <mc:AlternateContent xmlns:mc="http://schemas.openxmlformats.org/markup-compatibility/2006">
              <mc:Choice xmlns:v="urn:schemas-microsoft-com:vml" Requires="v">
                <p:oleObj spid="_x0000_s23802" name="Equation" r:id="rId8" imgW="698400" imgH="203040" progId="Equation.DSMT4">
                  <p:embed/>
                </p:oleObj>
              </mc:Choice>
              <mc:Fallback>
                <p:oleObj name="Equation" r:id="rId8" imgW="698400" imgH="203040" progId="Equation.DSMT4">
                  <p:embed/>
                  <p:pic>
                    <p:nvPicPr>
                      <p:cNvPr id="0" name=""/>
                      <p:cNvPicPr>
                        <a:picLocks noChangeAspect="1" noChangeArrowheads="1"/>
                      </p:cNvPicPr>
                      <p:nvPr/>
                    </p:nvPicPr>
                    <p:blipFill>
                      <a:blip r:embed="rId9"/>
                      <a:srcRect/>
                      <a:stretch>
                        <a:fillRect/>
                      </a:stretch>
                    </p:blipFill>
                    <p:spPr bwMode="auto">
                      <a:xfrm>
                        <a:off x="9622011" y="908720"/>
                        <a:ext cx="1482602" cy="4297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95204373"/>
              </p:ext>
            </p:extLst>
          </p:nvPr>
        </p:nvGraphicFramePr>
        <p:xfrm>
          <a:off x="4581451" y="1484784"/>
          <a:ext cx="1872208" cy="441307"/>
        </p:xfrm>
        <a:graphic>
          <a:graphicData uri="http://schemas.openxmlformats.org/presentationml/2006/ole">
            <mc:AlternateContent xmlns:mc="http://schemas.openxmlformats.org/markup-compatibility/2006">
              <mc:Choice xmlns:v="urn:schemas-microsoft-com:vml" Requires="v">
                <p:oleObj spid="_x0000_s23803" name="Equation" r:id="rId10" imgW="914400" imgH="215640" progId="Equation.DSMT4">
                  <p:embed/>
                </p:oleObj>
              </mc:Choice>
              <mc:Fallback>
                <p:oleObj name="Equation" r:id="rId10" imgW="914400" imgH="215640" progId="Equation.DSMT4">
                  <p:embed/>
                  <p:pic>
                    <p:nvPicPr>
                      <p:cNvPr id="0" name=""/>
                      <p:cNvPicPr/>
                      <p:nvPr/>
                    </p:nvPicPr>
                    <p:blipFill>
                      <a:blip r:embed="rId11"/>
                      <a:stretch>
                        <a:fillRect/>
                      </a:stretch>
                    </p:blipFill>
                    <p:spPr>
                      <a:xfrm>
                        <a:off x="4581451" y="1484784"/>
                        <a:ext cx="1872208" cy="44130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3518537379"/>
              </p:ext>
            </p:extLst>
          </p:nvPr>
        </p:nvGraphicFramePr>
        <p:xfrm>
          <a:off x="463409" y="1484784"/>
          <a:ext cx="1597762" cy="432048"/>
        </p:xfrm>
        <a:graphic>
          <a:graphicData uri="http://schemas.openxmlformats.org/presentationml/2006/ole">
            <mc:AlternateContent xmlns:mc="http://schemas.openxmlformats.org/markup-compatibility/2006">
              <mc:Choice xmlns:v="urn:schemas-microsoft-com:vml" Requires="v">
                <p:oleObj spid="_x0000_s23804" name="Equation" r:id="rId12" imgW="711000" imgH="203040" progId="Equation.DSMT4">
                  <p:embed/>
                </p:oleObj>
              </mc:Choice>
              <mc:Fallback>
                <p:oleObj name="Equation" r:id="rId12" imgW="711000" imgH="203040" progId="Equation.DSMT4">
                  <p:embed/>
                  <p:pic>
                    <p:nvPicPr>
                      <p:cNvPr id="0" name=""/>
                      <p:cNvPicPr/>
                      <p:nvPr/>
                    </p:nvPicPr>
                    <p:blipFill>
                      <a:blip r:embed="rId13"/>
                      <a:stretch>
                        <a:fillRect/>
                      </a:stretch>
                    </p:blipFill>
                    <p:spPr>
                      <a:xfrm>
                        <a:off x="463409" y="1484784"/>
                        <a:ext cx="1597762"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4694624"/>
              </p:ext>
            </p:extLst>
          </p:nvPr>
        </p:nvGraphicFramePr>
        <p:xfrm>
          <a:off x="5160963" y="4149725"/>
          <a:ext cx="4287837" cy="779463"/>
        </p:xfrm>
        <a:graphic>
          <a:graphicData uri="http://schemas.openxmlformats.org/presentationml/2006/ole">
            <mc:AlternateContent xmlns:mc="http://schemas.openxmlformats.org/markup-compatibility/2006">
              <mc:Choice xmlns:v="urn:schemas-microsoft-com:vml" Requires="v">
                <p:oleObj spid="_x0000_s23805" name="Equation" r:id="rId14" imgW="2793960" imgH="507960" progId="Equation.DSMT4">
                  <p:embed/>
                </p:oleObj>
              </mc:Choice>
              <mc:Fallback>
                <p:oleObj name="Equation" r:id="rId14" imgW="2793960" imgH="507960" progId="Equation.DSMT4">
                  <p:embed/>
                  <p:pic>
                    <p:nvPicPr>
                      <p:cNvPr id="0" name=""/>
                      <p:cNvPicPr/>
                      <p:nvPr/>
                    </p:nvPicPr>
                    <p:blipFill>
                      <a:blip r:embed="rId15"/>
                      <a:stretch>
                        <a:fillRect/>
                      </a:stretch>
                    </p:blipFill>
                    <p:spPr>
                      <a:xfrm>
                        <a:off x="5160963" y="4149725"/>
                        <a:ext cx="4287837" cy="7794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65807857"/>
              </p:ext>
            </p:extLst>
          </p:nvPr>
        </p:nvGraphicFramePr>
        <p:xfrm>
          <a:off x="5085507" y="4869160"/>
          <a:ext cx="3744416" cy="737242"/>
        </p:xfrm>
        <a:graphic>
          <a:graphicData uri="http://schemas.openxmlformats.org/presentationml/2006/ole">
            <mc:AlternateContent xmlns:mc="http://schemas.openxmlformats.org/markup-compatibility/2006">
              <mc:Choice xmlns:v="urn:schemas-microsoft-com:vml" Requires="v">
                <p:oleObj spid="_x0000_s23806" name="Equation" r:id="rId16" imgW="2450880" imgH="482400" progId="Equation.DSMT4">
                  <p:embed/>
                </p:oleObj>
              </mc:Choice>
              <mc:Fallback>
                <p:oleObj name="Equation" r:id="rId16" imgW="2450880" imgH="482400" progId="Equation.DSMT4">
                  <p:embed/>
                  <p:pic>
                    <p:nvPicPr>
                      <p:cNvPr id="0" name=""/>
                      <p:cNvPicPr/>
                      <p:nvPr/>
                    </p:nvPicPr>
                    <p:blipFill>
                      <a:blip r:embed="rId17"/>
                      <a:stretch>
                        <a:fillRect/>
                      </a:stretch>
                    </p:blipFill>
                    <p:spPr>
                      <a:xfrm>
                        <a:off x="5085507" y="4869160"/>
                        <a:ext cx="3744416" cy="73724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16044503"/>
              </p:ext>
            </p:extLst>
          </p:nvPr>
        </p:nvGraphicFramePr>
        <p:xfrm>
          <a:off x="3213299" y="5589240"/>
          <a:ext cx="3637291" cy="622424"/>
        </p:xfrm>
        <a:graphic>
          <a:graphicData uri="http://schemas.openxmlformats.org/presentationml/2006/ole">
            <mc:AlternateContent xmlns:mc="http://schemas.openxmlformats.org/markup-compatibility/2006">
              <mc:Choice xmlns:v="urn:schemas-microsoft-com:vml" Requires="v">
                <p:oleObj spid="_x0000_s23807" name="Equation" r:id="rId18" imgW="2374560" imgH="406080" progId="Equation.DSMT4">
                  <p:embed/>
                </p:oleObj>
              </mc:Choice>
              <mc:Fallback>
                <p:oleObj name="Equation" r:id="rId18" imgW="2374560" imgH="406080" progId="Equation.DSMT4">
                  <p:embed/>
                  <p:pic>
                    <p:nvPicPr>
                      <p:cNvPr id="0" name=""/>
                      <p:cNvPicPr/>
                      <p:nvPr/>
                    </p:nvPicPr>
                    <p:blipFill>
                      <a:blip r:embed="rId19"/>
                      <a:stretch>
                        <a:fillRect/>
                      </a:stretch>
                    </p:blipFill>
                    <p:spPr>
                      <a:xfrm>
                        <a:off x="3213299" y="5589240"/>
                        <a:ext cx="3637291" cy="622424"/>
                      </a:xfrm>
                      <a:prstGeom prst="rect">
                        <a:avLst/>
                      </a:prstGeom>
                    </p:spPr>
                  </p:pic>
                </p:oleObj>
              </mc:Fallback>
            </mc:AlternateContent>
          </a:graphicData>
        </a:graphic>
      </p:graphicFrame>
    </p:spTree>
    <p:extLst>
      <p:ext uri="{BB962C8B-B14F-4D97-AF65-F5344CB8AC3E}">
        <p14:creationId xmlns:p14="http://schemas.microsoft.com/office/powerpoint/2010/main" val="178773386"/>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50000"/>
              </a:lnSpc>
            </a:pP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5-6  </a:t>
            </a:r>
            <a:r>
              <a:rPr lang="zh-CN" altLang="en-US" sz="2400" b="1" dirty="0">
                <a:latin typeface="Times New Roman" panose="02020603050405020304" pitchFamily="18" charset="0"/>
                <a:ea typeface="宋体" panose="02010600030101010101" pitchFamily="2" charset="-122"/>
              </a:rPr>
              <a:t>不同置信水平下套期保值比率和效果</a:t>
            </a:r>
            <a:endParaRPr lang="zh-CN" altLang="en-US" sz="3100" b="1" dirty="0">
              <a:latin typeface="Times New Roman" panose="02020603050405020304" pitchFamily="18" charset="0"/>
              <a:ea typeface="宋体" panose="02010600030101010101" pitchFamily="2" charset="-122"/>
            </a:endParaRP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14" name="对象 13"/>
          <p:cNvGraphicFramePr>
            <a:graphicFrameLocks noChangeAspect="1"/>
          </p:cNvGraphicFramePr>
          <p:nvPr>
            <p:extLst>
              <p:ext uri="{D42A27DB-BD31-4B8C-83A1-F6EECF244321}">
                <p14:modId xmlns:p14="http://schemas.microsoft.com/office/powerpoint/2010/main" val="2067086750"/>
              </p:ext>
            </p:extLst>
          </p:nvPr>
        </p:nvGraphicFramePr>
        <p:xfrm>
          <a:off x="2749674" y="2169983"/>
          <a:ext cx="1183705" cy="610945"/>
        </p:xfrm>
        <a:graphic>
          <a:graphicData uri="http://schemas.openxmlformats.org/presentationml/2006/ole">
            <mc:AlternateContent xmlns:mc="http://schemas.openxmlformats.org/markup-compatibility/2006">
              <mc:Choice xmlns:v="urn:schemas-microsoft-com:vml" Requires="v">
                <p:oleObj spid="_x0000_s24638" name="Equation" r:id="rId3" imgW="393480" imgH="203040" progId="Equation.DSMT4">
                  <p:embed/>
                </p:oleObj>
              </mc:Choice>
              <mc:Fallback>
                <p:oleObj name="Equation" r:id="rId3" imgW="393480" imgH="203040" progId="Equation.DSMT4">
                  <p:embed/>
                  <p:pic>
                    <p:nvPicPr>
                      <p:cNvPr id="0" name=""/>
                      <p:cNvPicPr/>
                      <p:nvPr/>
                    </p:nvPicPr>
                    <p:blipFill>
                      <a:blip r:embed="rId4"/>
                      <a:stretch>
                        <a:fillRect/>
                      </a:stretch>
                    </p:blipFill>
                    <p:spPr>
                      <a:xfrm>
                        <a:off x="2749674" y="2169983"/>
                        <a:ext cx="1183705" cy="61094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964124722"/>
              </p:ext>
            </p:extLst>
          </p:nvPr>
        </p:nvGraphicFramePr>
        <p:xfrm>
          <a:off x="4653459" y="2204864"/>
          <a:ext cx="468052" cy="576064"/>
        </p:xfrm>
        <a:graphic>
          <a:graphicData uri="http://schemas.openxmlformats.org/presentationml/2006/ole">
            <mc:AlternateContent xmlns:mc="http://schemas.openxmlformats.org/markup-compatibility/2006">
              <mc:Choice xmlns:v="urn:schemas-microsoft-com:vml" Requires="v">
                <p:oleObj spid="_x0000_s24639" name="Equation" r:id="rId5" imgW="164880" imgH="203040" progId="Equation.DSMT4">
                  <p:embed/>
                </p:oleObj>
              </mc:Choice>
              <mc:Fallback>
                <p:oleObj name="Equation" r:id="rId5" imgW="164880" imgH="203040" progId="Equation.DSMT4">
                  <p:embed/>
                  <p:pic>
                    <p:nvPicPr>
                      <p:cNvPr id="0" name=""/>
                      <p:cNvPicPr/>
                      <p:nvPr/>
                    </p:nvPicPr>
                    <p:blipFill>
                      <a:blip r:embed="rId6"/>
                      <a:stretch>
                        <a:fillRect/>
                      </a:stretch>
                    </p:blipFill>
                    <p:spPr>
                      <a:xfrm>
                        <a:off x="4653459" y="2204864"/>
                        <a:ext cx="468052" cy="576064"/>
                      </a:xfrm>
                      <a:prstGeom prst="rect">
                        <a:avLst/>
                      </a:prstGeom>
                    </p:spPr>
                  </p:pic>
                </p:oleObj>
              </mc:Fallback>
            </mc:AlternateContent>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280368680"/>
              </p:ext>
            </p:extLst>
          </p:nvPr>
        </p:nvGraphicFramePr>
        <p:xfrm>
          <a:off x="544081" y="1844824"/>
          <a:ext cx="11089232" cy="3016900"/>
        </p:xfrm>
        <a:graphic>
          <a:graphicData uri="http://schemas.openxmlformats.org/drawingml/2006/table">
            <a:tbl>
              <a:tblPr firstRow="1" bandRow="1">
                <a:tableStyleId>{7DF18680-E054-41AD-8BC1-D1AEF772440D}</a:tableStyleId>
              </a:tblPr>
              <a:tblGrid>
                <a:gridCol w="1728192"/>
                <a:gridCol w="1903290"/>
                <a:gridCol w="1234201"/>
                <a:gridCol w="905244"/>
                <a:gridCol w="905243"/>
                <a:gridCol w="905244"/>
                <a:gridCol w="1275570"/>
                <a:gridCol w="1008112"/>
                <a:gridCol w="1224136"/>
              </a:tblGrid>
              <a:tr h="603380">
                <a:tc rowSpan="2">
                  <a:txBody>
                    <a:bodyPr/>
                    <a:lstStyle/>
                    <a:p>
                      <a:pPr algn="ctr"/>
                      <a:r>
                        <a:rPr lang="zh-CN" altLang="en-US" sz="2000" dirty="0" smtClean="0">
                          <a:solidFill>
                            <a:schemeClr val="bg1"/>
                          </a:solidFill>
                          <a:latin typeface="Times New Roman" panose="02020603050405020304" pitchFamily="18" charset="0"/>
                          <a:ea typeface="宋体" panose="02010600030101010101" pitchFamily="2" charset="-122"/>
                        </a:rPr>
                        <a:t>置信水平</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rowSpan="2">
                  <a:txBody>
                    <a:bodyPr/>
                    <a:lstStyle/>
                    <a:p>
                      <a:pPr algn="ctr"/>
                      <a:endParaRPr lang="zh-CN" sz="1800" kern="100" dirty="0">
                        <a:effectLst/>
                        <a:latin typeface="Calibri"/>
                        <a:ea typeface="宋体"/>
                        <a:cs typeface="Times New Roman"/>
                      </a:endParaRPr>
                    </a:p>
                  </a:txBody>
                  <a:tcPr anchor="ctr">
                    <a:solidFill>
                      <a:schemeClr val="accent5">
                        <a:lumMod val="75000"/>
                      </a:schemeClr>
                    </a:solidFill>
                  </a:tcPr>
                </a:tc>
                <a:tc rowSpan="2">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最优套期保值比率</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eaLnBrk="0" hangingPunct="0">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方差</a:t>
                      </a:r>
                      <a:r>
                        <a:rPr lang="en-US" altLang="zh-CN" sz="1800" kern="100" dirty="0" smtClean="0">
                          <a:effectLst/>
                          <a:latin typeface="+mn-lt"/>
                          <a:ea typeface="+mn-ea"/>
                          <a:cs typeface="Times New Roman"/>
                        </a:rPr>
                        <a:t>_</a:t>
                      </a:r>
                      <a:r>
                        <a:rPr lang="en-US" altLang="zh-CN" sz="1800" i="1" kern="100" dirty="0"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800" kern="100" dirty="0" smtClean="0">
                          <a:effectLst/>
                          <a:latin typeface="Times New Roman" panose="02020603050405020304" pitchFamily="18" charset="0"/>
                          <a:ea typeface="+mn-ea"/>
                          <a:cs typeface="Times New Roman" panose="02020603050405020304" pitchFamily="18" charset="0"/>
                        </a:rPr>
                        <a:t>方差</a:t>
                      </a:r>
                      <a:r>
                        <a:rPr lang="en-US" altLang="zh-CN" sz="1800" kern="100" dirty="0" smtClean="0">
                          <a:effectLst/>
                          <a:latin typeface="Times New Roman" panose="02020603050405020304" pitchFamily="18" charset="0"/>
                          <a:ea typeface="+mn-ea"/>
                          <a:cs typeface="Times New Roman" panose="02020603050405020304" pitchFamily="18" charset="0"/>
                        </a:rPr>
                        <a:t>_</a:t>
                      </a:r>
                      <a:r>
                        <a:rPr lang="en-US" altLang="zh-CN" sz="1800" i="1" kern="100" dirty="0"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90%</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1.2816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1.7550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0.3017</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0.3936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18.69%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22.02%</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1.6449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2.0627</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0.3774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0.4293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21.51%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23.01%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99%</a:t>
                      </a:r>
                      <a:endParaRPr lang="zh-CN" altLang="zh-CN" sz="2000" kern="100" baseline="0" dirty="0" smtClean="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2.3263</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2.6652</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0.4521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0.4744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23.56%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24.03%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39952695"/>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7128792" cy="492443"/>
          </a:xfrm>
          <a:prstGeom prst="rect">
            <a:avLst/>
          </a:prstGeom>
        </p:spPr>
        <p:txBody>
          <a:bodyPr wrap="square">
            <a:spAutoFit/>
          </a:bodyPr>
          <a:lstStyle/>
          <a:p>
            <a:r>
              <a:rPr lang="en-US" altLang="zh-CN" sz="2600" b="1" dirty="0" smtClean="0">
                <a:latin typeface="微软雅黑" pitchFamily="34" charset="-122"/>
                <a:ea typeface="微软雅黑" pitchFamily="34" charset="-122"/>
              </a:rPr>
              <a:t>Python</a:t>
            </a:r>
            <a:r>
              <a:rPr lang="zh-CN" altLang="en-US" sz="2600" b="1" dirty="0" smtClean="0">
                <a:latin typeface="微软雅黑" pitchFamily="34" charset="-122"/>
                <a:ea typeface="微软雅黑" pitchFamily="34" charset="-122"/>
              </a:rPr>
              <a:t>程序</a:t>
            </a:r>
            <a:endParaRPr lang="zh-CN" altLang="zh-CN" sz="2600" b="1"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79" y="692697"/>
            <a:ext cx="44003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908720"/>
            <a:ext cx="5184576" cy="29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595" y="4221088"/>
            <a:ext cx="58077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411376"/>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400" dirty="0" smtClean="0">
                <a:latin typeface="Times New Roman" panose="02020603050405020304" pitchFamily="18" charset="0"/>
                <a:ea typeface="宋体" panose="02010600030101010101" pitchFamily="2" charset="-122"/>
              </a:rPr>
              <a:t> 在</a:t>
            </a:r>
            <a:r>
              <a:rPr lang="zh-CN" altLang="en-US" sz="2400" dirty="0">
                <a:latin typeface="Times New Roman" panose="02020603050405020304" pitchFamily="18" charset="0"/>
                <a:ea typeface="宋体" panose="02010600030101010101" pitchFamily="2" charset="-122"/>
              </a:rPr>
              <a:t>风险最小化的前提下，我们计算三种套期保值策略下的最优套期保值比率和方差下降百分比，结果如</a:t>
            </a:r>
            <a:r>
              <a:rPr lang="zh-CN" altLang="en-US" sz="2400" dirty="0" smtClean="0">
                <a:latin typeface="Times New Roman" panose="02020603050405020304" pitchFamily="18" charset="0"/>
                <a:ea typeface="宋体" panose="02010600030101010101" pitchFamily="2" charset="-122"/>
              </a:rPr>
              <a:t>表</a:t>
            </a:r>
            <a:r>
              <a:rPr lang="en-US" altLang="zh-CN" sz="2400" dirty="0" smtClean="0">
                <a:latin typeface="Times New Roman" panose="02020603050405020304" pitchFamily="18" charset="0"/>
                <a:ea typeface="宋体" panose="02010600030101010101" pitchFamily="2" charset="-122"/>
              </a:rPr>
              <a:t>5-6</a:t>
            </a:r>
            <a:r>
              <a:rPr lang="zh-CN" altLang="en-US" sz="2400" dirty="0">
                <a:latin typeface="Times New Roman" panose="02020603050405020304" pitchFamily="18" charset="0"/>
                <a:ea typeface="宋体" panose="02010600030101010101" pitchFamily="2" charset="-122"/>
              </a:rPr>
              <a:t>所</a:t>
            </a:r>
            <a:r>
              <a:rPr lang="zh-CN" altLang="en-US" sz="2400" dirty="0" smtClean="0">
                <a:latin typeface="Times New Roman" panose="02020603050405020304" pitchFamily="18" charset="0"/>
                <a:ea typeface="宋体" panose="02010600030101010101" pitchFamily="2" charset="-122"/>
              </a:rPr>
              <a:t>示，通过分析可以得到以下几点结论：</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1</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最小方差的套期保值策略</a:t>
            </a:r>
            <a:r>
              <a:rPr lang="zh-CN" altLang="en-US" sz="2400" dirty="0">
                <a:latin typeface="Times New Roman" panose="02020603050405020304" pitchFamily="18" charset="0"/>
                <a:ea typeface="宋体" panose="02010600030101010101" pitchFamily="2" charset="-122"/>
              </a:rPr>
              <a:t>，静态套期保值策略可以降低</a:t>
            </a:r>
            <a:r>
              <a:rPr lang="en-US" altLang="zh-CN" sz="2400" dirty="0">
                <a:latin typeface="Times New Roman" panose="02020603050405020304" pitchFamily="18" charset="0"/>
                <a:ea typeface="宋体" panose="02010600030101010101" pitchFamily="2" charset="-122"/>
              </a:rPr>
              <a:t>25.50%</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2</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err="1">
                <a:latin typeface="Times New Roman" panose="02020603050405020304" pitchFamily="18" charset="0"/>
                <a:ea typeface="宋体" panose="02010600030101010101" pitchFamily="2" charset="-122"/>
              </a:rPr>
              <a:t>VaR</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，随着置信水平的提高，套期保值效果越好，</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置信水平下套期保值效果最好，可以对冲</a:t>
            </a:r>
            <a:r>
              <a:rPr lang="en-US" altLang="zh-CN" sz="2400" dirty="0" smtClean="0">
                <a:latin typeface="Times New Roman" panose="02020603050405020304" pitchFamily="18" charset="0"/>
                <a:ea typeface="宋体" panose="02010600030101010101" pitchFamily="2" charset="-122"/>
              </a:rPr>
              <a:t>23.56%</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3</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a:latin typeface="Times New Roman" panose="02020603050405020304" pitchFamily="18" charset="0"/>
                <a:ea typeface="宋体" panose="02010600030101010101" pitchFamily="2" charset="-122"/>
              </a:rPr>
              <a:t>ES</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，在</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置信水平下套期保值有效降低</a:t>
            </a:r>
            <a:r>
              <a:rPr lang="en-US" altLang="zh-CN" sz="2400" dirty="0" smtClean="0">
                <a:latin typeface="Times New Roman" panose="02020603050405020304" pitchFamily="18" charset="0"/>
                <a:ea typeface="宋体" panose="02010600030101010101" pitchFamily="2" charset="-122"/>
              </a:rPr>
              <a:t>24.03%</a:t>
            </a:r>
            <a:r>
              <a:rPr lang="zh-CN" altLang="en-US" sz="2400" dirty="0">
                <a:latin typeface="Times New Roman" panose="02020603050405020304" pitchFamily="18" charset="0"/>
                <a:ea typeface="宋体" panose="02010600030101010101" pitchFamily="2" charset="-122"/>
              </a:rPr>
              <a:t>的</a:t>
            </a:r>
            <a:r>
              <a:rPr lang="zh-CN" altLang="en-US" sz="2400" dirty="0" smtClean="0">
                <a:latin typeface="Times New Roman" panose="02020603050405020304" pitchFamily="18" charset="0"/>
                <a:ea typeface="宋体" panose="02010600030101010101" pitchFamily="2" charset="-122"/>
              </a:rPr>
              <a:t>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4</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总体</a:t>
            </a:r>
            <a:r>
              <a:rPr lang="zh-CN" altLang="en-US" sz="2400" b="1" dirty="0">
                <a:latin typeface="Times New Roman" panose="02020603050405020304" pitchFamily="18" charset="0"/>
                <a:ea typeface="宋体" panose="02010600030101010101" pitchFamily="2" charset="-122"/>
              </a:rPr>
              <a:t>来看</a:t>
            </a:r>
            <a:r>
              <a:rPr lang="zh-CN" altLang="en-US" sz="2400" dirty="0">
                <a:latin typeface="Times New Roman" panose="02020603050405020304" pitchFamily="18" charset="0"/>
                <a:ea typeface="宋体" panose="02010600030101010101" pitchFamily="2" charset="-122"/>
              </a:rPr>
              <a:t>，对于静态套期保值方法，基于最小方差的套期保值效果要优于</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模型，其次是</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模型；从方差下降比来看，随着置信度的提高</a:t>
            </a:r>
            <a:r>
              <a:rPr lang="zh-CN" altLang="en-US" sz="2400" dirty="0" smtClean="0">
                <a:latin typeface="Times New Roman" panose="02020603050405020304" pitchFamily="18" charset="0"/>
                <a:ea typeface="宋体" panose="02010600030101010101" pitchFamily="2" charset="-122"/>
              </a:rPr>
              <a:t>，指数</a:t>
            </a:r>
            <a:r>
              <a:rPr lang="zh-CN" altLang="en-US" sz="2400" dirty="0">
                <a:latin typeface="Times New Roman" panose="02020603050405020304" pitchFamily="18" charset="0"/>
                <a:ea typeface="宋体" panose="02010600030101010101" pitchFamily="2" charset="-122"/>
              </a:rPr>
              <a:t>略微上升，说明当投资者降低对风险的偏好时，能够规避一定的风险。</a:t>
            </a:r>
          </a:p>
          <a:p>
            <a:pPr indent="457200">
              <a:lnSpc>
                <a:spcPct val="150000"/>
              </a:lnSpc>
            </a:pPr>
            <a:r>
              <a:rPr lang="zh-CN" altLang="en-US" sz="2400" dirty="0" smtClean="0">
                <a:latin typeface="Times New Roman" panose="02020603050405020304" pitchFamily="18" charset="0"/>
                <a:ea typeface="宋体" panose="02010600030101010101" pitchFamily="2" charset="-122"/>
              </a:rPr>
              <a:t>  事实上</a:t>
            </a:r>
            <a:r>
              <a:rPr lang="zh-CN" altLang="en-US" sz="2400" dirty="0">
                <a:latin typeface="Times New Roman" panose="02020603050405020304" pitchFamily="18" charset="0"/>
                <a:ea typeface="宋体" panose="02010600030101010101" pitchFamily="2" charset="-122"/>
              </a:rPr>
              <a:t>，这个套期保值效果的变量计算方式都不一样，所以，这个套期保值效果在某种程度上</a:t>
            </a:r>
            <a:r>
              <a:rPr lang="zh-CN" altLang="en-US" sz="2400" b="1" dirty="0">
                <a:latin typeface="Times New Roman" panose="02020603050405020304" pitchFamily="18" charset="0"/>
                <a:ea typeface="宋体" panose="02010600030101010101" pitchFamily="2" charset="-122"/>
              </a:rPr>
              <a:t>不具有横向的可比性</a:t>
            </a:r>
            <a:r>
              <a:rPr lang="zh-CN" altLang="en-US" sz="2400" dirty="0">
                <a:latin typeface="Times New Roman" panose="02020603050405020304" pitchFamily="18" charset="0"/>
                <a:ea typeface="宋体" panose="02010600030101010101" pitchFamily="2" charset="-122"/>
              </a:rPr>
              <a:t>，我们更多的是考虑静态和动态套期保值模型在最小方差、最小</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、最小</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方法中</a:t>
            </a:r>
            <a:r>
              <a:rPr lang="zh-CN" altLang="en-US" sz="2400" b="1" dirty="0">
                <a:latin typeface="Times New Roman" panose="02020603050405020304" pitchFamily="18" charset="0"/>
                <a:ea typeface="宋体" panose="02010600030101010101" pitchFamily="2" charset="-122"/>
              </a:rPr>
              <a:t>具有纵向的可比性</a:t>
            </a:r>
            <a:r>
              <a:rPr lang="zh-CN" altLang="en-US" sz="2400" dirty="0">
                <a:latin typeface="Times New Roman" panose="02020603050405020304" pitchFamily="18" charset="0"/>
                <a:ea typeface="宋体" panose="02010600030101010101" pitchFamily="2" charset="-122"/>
              </a:rPr>
              <a:t>。</a:t>
            </a: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Tree>
    <p:extLst>
      <p:ext uri="{BB962C8B-B14F-4D97-AF65-F5344CB8AC3E}">
        <p14:creationId xmlns:p14="http://schemas.microsoft.com/office/powerpoint/2010/main" val="218822697"/>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pSp>
        <p:nvGrpSpPr>
          <p:cNvPr id="27" name="组合 26"/>
          <p:cNvGrpSpPr/>
          <p:nvPr/>
        </p:nvGrpSpPr>
        <p:grpSpPr>
          <a:xfrm>
            <a:off x="476995" y="816096"/>
            <a:ext cx="11449272" cy="5421216"/>
            <a:chOff x="476995" y="816096"/>
            <a:chExt cx="11449272" cy="5421216"/>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一、套期保值的定义</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1</a:t>
              </a:r>
              <a:r>
                <a:rPr lang="zh-CN" altLang="en-US" sz="2200" b="1" dirty="0" smtClean="0">
                  <a:latin typeface="Times New Roman" panose="02020603050405020304" pitchFamily="18" charset="0"/>
                  <a:ea typeface="宋体" panose="02010600030101010101" pitchFamily="2" charset="-122"/>
                </a:rPr>
                <a:t>、套期保值</a:t>
              </a:r>
              <a:r>
                <a:rPr lang="zh-CN" altLang="en-US" sz="2200" b="1" dirty="0">
                  <a:latin typeface="Times New Roman" panose="02020603050405020304" pitchFamily="18" charset="0"/>
                  <a:ea typeface="宋体" panose="02010600030101010101" pitchFamily="2" charset="-122"/>
                </a:rPr>
                <a:t>的本质：</a:t>
              </a:r>
              <a:r>
                <a:rPr lang="zh-CN" altLang="en-US" sz="2200" dirty="0">
                  <a:latin typeface="Times New Roman" panose="02020603050405020304" pitchFamily="18" charset="0"/>
                  <a:ea typeface="宋体" panose="02010600030101010101" pitchFamily="2" charset="-122"/>
                </a:rPr>
                <a:t>本质上，套期保值是</a:t>
              </a:r>
              <a:r>
                <a:rPr lang="zh-CN" altLang="en-US" sz="2200" b="1" dirty="0">
                  <a:latin typeface="Times New Roman" panose="02020603050405020304" pitchFamily="18" charset="0"/>
                  <a:ea typeface="宋体" panose="02010600030101010101" pitchFamily="2" charset="-122"/>
                </a:rPr>
                <a:t>转移风险</a:t>
              </a:r>
              <a:r>
                <a:rPr lang="zh-CN" altLang="en-US" sz="2200" dirty="0">
                  <a:latin typeface="Times New Roman" panose="02020603050405020304" pitchFamily="18" charset="0"/>
                  <a:ea typeface="宋体" panose="02010600030101010101" pitchFamily="2" charset="-122"/>
                </a:rPr>
                <a:t>的一种方式，投资者通过买卖衍生工具将风险转移至其他交易者</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2</a:t>
              </a:r>
              <a:r>
                <a:rPr lang="zh-CN" altLang="en-US" sz="2200" b="1" dirty="0">
                  <a:latin typeface="Times New Roman" panose="02020603050405020304" pitchFamily="18" charset="0"/>
                  <a:ea typeface="宋体" panose="02010600030101010101" pitchFamily="2" charset="-122"/>
                </a:rPr>
                <a:t>、套期保值</a:t>
              </a:r>
              <a:r>
                <a:rPr lang="zh-CN" altLang="en-US" sz="2200" b="1" dirty="0" smtClean="0">
                  <a:latin typeface="Times New Roman" panose="02020603050405020304" pitchFamily="18" charset="0"/>
                  <a:ea typeface="宋体" panose="02010600030101010101" pitchFamily="2" charset="-122"/>
                </a:rPr>
                <a:t>的</a:t>
              </a:r>
              <a:r>
                <a:rPr lang="zh-CN" altLang="en-US" sz="2200" b="1" dirty="0">
                  <a:latin typeface="Times New Roman" panose="02020603050405020304" pitchFamily="18" charset="0"/>
                  <a:ea typeface="宋体" panose="02010600030101010101" pitchFamily="2" charset="-122"/>
                </a:rPr>
                <a:t>定义：</a:t>
              </a:r>
              <a:r>
                <a:rPr lang="zh-CN" altLang="en-US" sz="2200" dirty="0">
                  <a:latin typeface="Times New Roman" panose="02020603050405020304" pitchFamily="18" charset="0"/>
                  <a:ea typeface="宋体" panose="02010600030101010101" pitchFamily="2" charset="-122"/>
                </a:rPr>
                <a:t>套期保值又称避险、对冲等，传统的套期保值是指投资者同时在期货市场和现货市场进行</a:t>
              </a:r>
              <a:r>
                <a:rPr lang="zh-CN" altLang="en-US" sz="2200" b="1" dirty="0">
                  <a:latin typeface="Times New Roman" panose="02020603050405020304" pitchFamily="18" charset="0"/>
                  <a:ea typeface="宋体" panose="02010600030101010101" pitchFamily="2" charset="-122"/>
                </a:rPr>
                <a:t>数量相等、方向相反</a:t>
              </a:r>
              <a:r>
                <a:rPr lang="zh-CN" altLang="en-US" sz="2200" dirty="0">
                  <a:latin typeface="Times New Roman" panose="02020603050405020304" pitchFamily="18" charset="0"/>
                  <a:ea typeface="宋体" panose="02010600030101010101" pitchFamily="2" charset="-122"/>
                </a:rPr>
                <a:t>的交易，使一个市场的盈利弥补另一个市场的亏损，从而在两个市场建立对冲机制</a:t>
              </a:r>
              <a:r>
                <a:rPr lang="zh-CN" altLang="en-US" sz="2200" dirty="0" smtClean="0">
                  <a:latin typeface="Times New Roman" panose="02020603050405020304" pitchFamily="18" charset="0"/>
                  <a:ea typeface="宋体" panose="02010600030101010101" pitchFamily="2" charset="-122"/>
                </a:rPr>
                <a:t>，以</a:t>
              </a:r>
              <a:r>
                <a:rPr lang="zh-CN" altLang="en-US" sz="2200" dirty="0">
                  <a:latin typeface="Times New Roman" panose="02020603050405020304" pitchFamily="18" charset="0"/>
                  <a:ea typeface="宋体" panose="02010600030101010101" pitchFamily="2" charset="-122"/>
                </a:rPr>
                <a:t>规避现货市场价格波动的</a:t>
              </a:r>
              <a:r>
                <a:rPr lang="zh-CN" altLang="en-US" sz="2200" dirty="0" smtClean="0">
                  <a:latin typeface="Times New Roman" panose="02020603050405020304" pitchFamily="18" charset="0"/>
                  <a:ea typeface="宋体" panose="02010600030101010101" pitchFamily="2" charset="-122"/>
                </a:rPr>
                <a:t>风险。</a:t>
              </a:r>
              <a:endParaRPr lang="en-US" altLang="zh-CN" sz="2200"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p:txBody>
        </p:sp>
        <p:sp>
          <p:nvSpPr>
            <p:cNvPr id="2" name="椭圆 1"/>
            <p:cNvSpPr/>
            <p:nvPr/>
          </p:nvSpPr>
          <p:spPr>
            <a:xfrm>
              <a:off x="2764634" y="4437112"/>
              <a:ext cx="2160240"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套期保值的基本特征</a:t>
              </a:r>
              <a:endParaRPr lang="zh-CN" altLang="en-US" sz="2000" dirty="0"/>
            </a:p>
          </p:txBody>
        </p:sp>
        <p:cxnSp>
          <p:nvCxnSpPr>
            <p:cNvPr id="4" name="直接箭头连接符 3"/>
            <p:cNvCxnSpPr/>
            <p:nvPr/>
          </p:nvCxnSpPr>
          <p:spPr>
            <a:xfrm flipV="1">
              <a:off x="4924874" y="4473116"/>
              <a:ext cx="91800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a:stCxn id="2" idx="6"/>
            </p:cNvCxnSpPr>
            <p:nvPr/>
          </p:nvCxnSpPr>
          <p:spPr>
            <a:xfrm>
              <a:off x="4924874" y="5121188"/>
              <a:ext cx="9720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直接箭头连接符 9"/>
            <p:cNvCxnSpPr>
              <a:stCxn id="2" idx="6"/>
            </p:cNvCxnSpPr>
            <p:nvPr/>
          </p:nvCxnSpPr>
          <p:spPr>
            <a:xfrm>
              <a:off x="4924874" y="5121188"/>
              <a:ext cx="918000" cy="64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1" name="圆角矩形 10"/>
            <p:cNvSpPr/>
            <p:nvPr/>
          </p:nvSpPr>
          <p:spPr>
            <a:xfrm>
              <a:off x="6021611" y="4077072"/>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同种商品</a:t>
              </a:r>
              <a:endParaRPr lang="zh-CN" altLang="en-US" b="1" dirty="0"/>
            </a:p>
          </p:txBody>
        </p:sp>
        <p:sp>
          <p:nvSpPr>
            <p:cNvPr id="12" name="圆角矩形 11"/>
            <p:cNvSpPr/>
            <p:nvPr/>
          </p:nvSpPr>
          <p:spPr>
            <a:xfrm>
              <a:off x="6021611" y="4869160"/>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数量相当</a:t>
              </a:r>
              <a:endParaRPr lang="zh-CN" altLang="en-US" b="1" dirty="0"/>
            </a:p>
          </p:txBody>
        </p:sp>
        <p:sp>
          <p:nvSpPr>
            <p:cNvPr id="13" name="圆角矩形 12"/>
            <p:cNvSpPr/>
            <p:nvPr/>
          </p:nvSpPr>
          <p:spPr>
            <a:xfrm>
              <a:off x="6021611" y="5661248"/>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方向相反</a:t>
              </a:r>
              <a:endParaRPr lang="zh-CN" altLang="en-US" b="1" dirty="0"/>
            </a:p>
          </p:txBody>
        </p:sp>
      </p:gr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ES</a:t>
            </a:r>
            <a:r>
              <a:rPr lang="zh-CN" altLang="en-US" sz="2800" b="1" dirty="0">
                <a:latin typeface="Times New Roman" panose="02020603050405020304" pitchFamily="18" charset="0"/>
                <a:ea typeface="宋体" panose="02010600030101010101" pitchFamily="2" charset="-122"/>
              </a:rPr>
              <a:t>模型套期保值理论的应用与</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smtClean="0">
              <a:latin typeface="Times New Roman" panose="02020603050405020304" pitchFamily="18" charset="0"/>
              <a:ea typeface="宋体" panose="02010600030101010101" pitchFamily="2" charset="-122"/>
            </a:endParaRPr>
          </a:p>
          <a:p>
            <a:pPr indent="457200">
              <a:lnSpc>
                <a:spcPct val="170000"/>
              </a:lnSpc>
            </a:pPr>
            <a:r>
              <a:rPr lang="zh-CN" altLang="zh-CN" sz="2600" b="1" dirty="0" smtClean="0">
                <a:latin typeface="Times New Roman" panose="02020603050405020304" pitchFamily="18" charset="0"/>
                <a:ea typeface="宋体" panose="02010600030101010101" pitchFamily="2" charset="-122"/>
              </a:rPr>
              <a:t>（</a:t>
            </a:r>
            <a:r>
              <a:rPr lang="zh-CN" altLang="zh-CN" sz="2600" b="1" dirty="0">
                <a:latin typeface="Times New Roman" panose="02020603050405020304" pitchFamily="18" charset="0"/>
                <a:ea typeface="宋体" panose="02010600030101010101" pitchFamily="2" charset="-122"/>
              </a:rPr>
              <a:t>一</a:t>
            </a:r>
            <a:r>
              <a:rPr lang="zh-CN" altLang="zh-CN" sz="2600" b="1" dirty="0" smtClean="0">
                <a:latin typeface="Times New Roman" panose="02020603050405020304" pitchFamily="18" charset="0"/>
                <a:ea typeface="宋体" panose="02010600030101010101" pitchFamily="2" charset="-122"/>
              </a:rPr>
              <a:t>）</a:t>
            </a:r>
            <a:r>
              <a:rPr lang="zh-CN" altLang="en-US" sz="2600" b="1" dirty="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应用</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7" name="椭圆 6"/>
          <p:cNvSpPr/>
          <p:nvPr/>
        </p:nvSpPr>
        <p:spPr>
          <a:xfrm>
            <a:off x="2061171" y="3212976"/>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模型套期保值理论的应用</a:t>
            </a:r>
          </a:p>
        </p:txBody>
      </p:sp>
      <p:cxnSp>
        <p:nvCxnSpPr>
          <p:cNvPr id="8" name="直接箭头连接符 7"/>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a:off x="4464188" y="3980408"/>
            <a:ext cx="1341399" cy="1392808"/>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6165627" y="2348880"/>
            <a:ext cx="42484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有效的风险规避</a:t>
            </a:r>
          </a:p>
        </p:txBody>
      </p:sp>
      <p:sp>
        <p:nvSpPr>
          <p:cNvPr id="12" name="圆角矩形 11"/>
          <p:cNvSpPr/>
          <p:nvPr/>
        </p:nvSpPr>
        <p:spPr>
          <a:xfrm>
            <a:off x="6165627" y="3645024"/>
            <a:ext cx="43204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帮助投资者做出理性的投资决策</a:t>
            </a:r>
          </a:p>
        </p:txBody>
      </p:sp>
      <p:sp>
        <p:nvSpPr>
          <p:cNvPr id="13" name="圆角矩形 12"/>
          <p:cNvSpPr/>
          <p:nvPr/>
        </p:nvSpPr>
        <p:spPr>
          <a:xfrm>
            <a:off x="6165627" y="5013176"/>
            <a:ext cx="4464496"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有助于监管部门对市场进行有效监管</a:t>
            </a:r>
          </a:p>
        </p:txBody>
      </p:sp>
    </p:spTree>
    <p:extLst>
      <p:ext uri="{BB962C8B-B14F-4D97-AF65-F5344CB8AC3E}">
        <p14:creationId xmlns:p14="http://schemas.microsoft.com/office/powerpoint/2010/main" val="763009580"/>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6" name="椭圆 5"/>
          <p:cNvSpPr/>
          <p:nvPr/>
        </p:nvSpPr>
        <p:spPr>
          <a:xfrm>
            <a:off x="1989163" y="3140968"/>
            <a:ext cx="2376264"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69585" y="402358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5627" y="2348880"/>
            <a:ext cx="424847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smtClean="0">
                <a:latin typeface="Times New Roman" panose="02020603050405020304" pitchFamily="18" charset="0"/>
                <a:ea typeface="宋体" panose="02010600030101010101" pitchFamily="2" charset="-122"/>
              </a:rPr>
              <a:t>缺少损失</a:t>
            </a:r>
            <a:r>
              <a:rPr lang="zh-CN" altLang="en-US" sz="2000" b="1" dirty="0">
                <a:latin typeface="Times New Roman" panose="02020603050405020304" pitchFamily="18" charset="0"/>
                <a:ea typeface="宋体" panose="02010600030101010101" pitchFamily="2" charset="-122"/>
              </a:rPr>
              <a:t>分布的信息</a:t>
            </a:r>
            <a:endParaRPr lang="zh-CN" altLang="en-US" sz="2000" b="1" dirty="0"/>
          </a:p>
        </p:txBody>
      </p:sp>
      <p:sp>
        <p:nvSpPr>
          <p:cNvPr id="11" name="圆角矩形 10"/>
          <p:cNvSpPr/>
          <p:nvPr/>
        </p:nvSpPr>
        <p:spPr>
          <a:xfrm>
            <a:off x="6165627" y="3645024"/>
            <a:ext cx="432048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规范化程度、普及度不高，导致其应用范围有限</a:t>
            </a:r>
          </a:p>
        </p:txBody>
      </p:sp>
      <p:sp>
        <p:nvSpPr>
          <p:cNvPr id="12" name="圆角矩形 11"/>
          <p:cNvSpPr/>
          <p:nvPr/>
        </p:nvSpPr>
        <p:spPr>
          <a:xfrm>
            <a:off x="6165627" y="5013176"/>
            <a:ext cx="446449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依赖历史数据进行预测</a:t>
            </a:r>
          </a:p>
        </p:txBody>
      </p:sp>
    </p:spTree>
    <p:extLst>
      <p:ext uri="{BB962C8B-B14F-4D97-AF65-F5344CB8AC3E}">
        <p14:creationId xmlns:p14="http://schemas.microsoft.com/office/powerpoint/2010/main" val="3887314754"/>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r>
              <a:rPr lang="zh-CN" altLang="zh-CN" sz="4000" b="1" dirty="0" smtClean="0"/>
              <a:t>本章小结</a:t>
            </a:r>
            <a:endParaRPr lang="en-US" altLang="zh-CN" sz="4000" b="1" dirty="0" smtClean="0"/>
          </a:p>
          <a:p>
            <a:pPr indent="457200">
              <a:lnSpc>
                <a:spcPct val="170000"/>
              </a:lnSpc>
            </a:pPr>
            <a:r>
              <a:rPr lang="zh-CN" altLang="en-US" sz="2800" dirty="0" smtClean="0">
                <a:latin typeface="Times New Roman" panose="02020603050405020304" pitchFamily="18" charset="0"/>
                <a:ea typeface="宋体" panose="02010600030101010101" pitchFamily="2" charset="-122"/>
              </a:rPr>
              <a:t> 套</a:t>
            </a:r>
            <a:r>
              <a:rPr lang="zh-CN" altLang="en-US" sz="2800" dirty="0">
                <a:latin typeface="Times New Roman" panose="02020603050405020304" pitchFamily="18" charset="0"/>
                <a:ea typeface="宋体" panose="02010600030101010101" pitchFamily="2" charset="-122"/>
              </a:rPr>
              <a:t>期保值是期货交易的重要应用之一，也是量化投资中经常采用的重要策略。投资者可以通过在期货市场进行与现货头寸相反的操作对冲持有现货头寸的风险以降低损失。套期保值之所以能够起到风险对冲的作用，其根本的原因在于，期货价格与现货价格受到相同或相似的供求等因素影响，两者的变动趋势趋同，进而通过盈亏相抵起到规避价格风险的目的。套期保值的效果取决于套期保值期间基差风险的大小。为实现预期的套期保值效果，应该选择与被保值资产相关性最高的期货合约，而且要根据套期保值期限适当选择合约的到期月份。为了有效规避风险，交易者可以将点价交易与套期保值结合在一起进行操作。根据基于方差模型、</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模型和</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模型的套期保值理论可以计算最优套期保值比率，并且可以分别计算出套期保值部分和投机需求部分的合约数量。故此，这部分内容可以看作是量化投资策略构建的一个重要理论基础。</a:t>
            </a: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期货套期保值理论与策略</a:t>
            </a:r>
          </a:p>
        </p:txBody>
      </p:sp>
    </p:spTree>
    <p:extLst>
      <p:ext uri="{BB962C8B-B14F-4D97-AF65-F5344CB8AC3E}">
        <p14:creationId xmlns:p14="http://schemas.microsoft.com/office/powerpoint/2010/main" val="1293077511"/>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43</a:t>
            </a:fld>
            <a:endParaRPr lang="en-US" altLang="zh-CN" smtClean="0">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95"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980728"/>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二、套期保值的</a:t>
            </a:r>
            <a:r>
              <a:rPr lang="zh-CN" altLang="en-US" sz="2800" b="1" dirty="0" smtClean="0">
                <a:latin typeface="Times New Roman" panose="02020603050405020304" pitchFamily="18" charset="0"/>
                <a:ea typeface="宋体" panose="02010600030101010101" pitchFamily="2" charset="-122"/>
              </a:rPr>
              <a:t>原理</a:t>
            </a:r>
            <a:endParaRPr lang="en-US" altLang="zh-CN" sz="2800" b="1" dirty="0" smtClean="0">
              <a:latin typeface="Times New Roman" panose="02020603050405020304" pitchFamily="18" charset="0"/>
              <a:ea typeface="宋体" panose="02010600030101010101" pitchFamily="2" charset="-122"/>
            </a:endParaRPr>
          </a:p>
          <a:p>
            <a:pPr indent="457200">
              <a:lnSpc>
                <a:spcPct val="160000"/>
              </a:lnSpc>
            </a:pPr>
            <a:r>
              <a:rPr lang="zh-CN" altLang="en-US" sz="2200" b="1" dirty="0">
                <a:latin typeface="Times New Roman" panose="02020603050405020304" pitchFamily="18" charset="0"/>
                <a:ea typeface="宋体" panose="02010600030101010101" pitchFamily="2" charset="-122"/>
              </a:rPr>
              <a:t>套期保值能实现风险对冲的根本原理是，同种商品的期货价格和现货价格受到相似的因素影响，两者价格变动趋势</a:t>
            </a:r>
            <a:r>
              <a:rPr lang="zh-CN" altLang="en-US" sz="2200" b="1" dirty="0" smtClean="0">
                <a:latin typeface="Times New Roman" panose="02020603050405020304" pitchFamily="18" charset="0"/>
                <a:ea typeface="宋体" panose="02010600030101010101" pitchFamily="2" charset="-122"/>
              </a:rPr>
              <a:t>相同。</a:t>
            </a:r>
            <a:endParaRPr lang="en-US" altLang="zh-CN" sz="2200" b="1" dirty="0" smtClean="0">
              <a:latin typeface="Times New Roman" panose="02020603050405020304" pitchFamily="18" charset="0"/>
              <a:ea typeface="宋体" panose="02010600030101010101" pitchFamily="2" charset="-122"/>
            </a:endParaRPr>
          </a:p>
          <a:p>
            <a:pPr indent="457200">
              <a:lnSpc>
                <a:spcPct val="160000"/>
              </a:lnSpc>
            </a:pPr>
            <a:endParaRPr lang="en-US" altLang="zh-CN" sz="22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椭圆 1"/>
          <p:cNvSpPr/>
          <p:nvPr/>
        </p:nvSpPr>
        <p:spPr>
          <a:xfrm>
            <a:off x="837035" y="3212976"/>
            <a:ext cx="201622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dirty="0" smtClean="0"/>
              <a:t>原理</a:t>
            </a:r>
            <a:endParaRPr lang="zh-CN" altLang="en-US" sz="2800" dirty="0"/>
          </a:p>
        </p:txBody>
      </p:sp>
      <p:sp>
        <p:nvSpPr>
          <p:cNvPr id="7" name="左大括号 6"/>
          <p:cNvSpPr/>
          <p:nvPr/>
        </p:nvSpPr>
        <p:spPr>
          <a:xfrm>
            <a:off x="2925267" y="3068960"/>
            <a:ext cx="576064" cy="1584176"/>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8" name="矩形 7"/>
          <p:cNvSpPr/>
          <p:nvPr/>
        </p:nvSpPr>
        <p:spPr>
          <a:xfrm>
            <a:off x="3573339" y="2852936"/>
            <a:ext cx="6840760"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smtClean="0">
                <a:solidFill>
                  <a:schemeClr val="tx1"/>
                </a:solidFill>
              </a:rPr>
              <a:t>期货</a:t>
            </a:r>
            <a:r>
              <a:rPr lang="zh-CN" altLang="en-US" sz="2000" dirty="0">
                <a:solidFill>
                  <a:schemeClr val="tx1"/>
                </a:solidFill>
                <a:latin typeface="Times New Roman" panose="02020603050405020304" pitchFamily="18" charset="0"/>
                <a:ea typeface="宋体" panose="02010600030101010101" pitchFamily="2" charset="-122"/>
              </a:rPr>
              <a:t>市场和现货市场同种商品的价格走势相同</a:t>
            </a:r>
            <a:endParaRPr lang="zh-CN" altLang="en-US" sz="2000" dirty="0">
              <a:solidFill>
                <a:schemeClr val="tx1"/>
              </a:solidFill>
            </a:endParaRPr>
          </a:p>
        </p:txBody>
      </p:sp>
      <p:sp>
        <p:nvSpPr>
          <p:cNvPr id="9" name="矩形 8"/>
          <p:cNvSpPr/>
          <p:nvPr/>
        </p:nvSpPr>
        <p:spPr>
          <a:xfrm>
            <a:off x="3573339" y="4221088"/>
            <a:ext cx="6840760" cy="684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smtClean="0">
                <a:solidFill>
                  <a:schemeClr val="tx1"/>
                </a:solidFill>
              </a:rPr>
              <a:t>随</a:t>
            </a:r>
            <a:r>
              <a:rPr lang="zh-CN" altLang="en-US" sz="2000" dirty="0">
                <a:solidFill>
                  <a:schemeClr val="tx1"/>
                </a:solidFill>
              </a:rPr>
              <a:t>期货合约到期日临近，期货市场与现货市场价格</a:t>
            </a:r>
            <a:r>
              <a:rPr lang="zh-CN" altLang="en-US" sz="2000" dirty="0" smtClean="0">
                <a:solidFill>
                  <a:schemeClr val="tx1"/>
                </a:solidFill>
              </a:rPr>
              <a:t>趋于一致</a:t>
            </a:r>
            <a:endParaRPr lang="zh-CN" altLang="en-US" sz="2000" dirty="0">
              <a:solidFill>
                <a:schemeClr val="tx1"/>
              </a:solidFill>
            </a:endParaRPr>
          </a:p>
        </p:txBody>
      </p:sp>
    </p:spTree>
    <p:extLst>
      <p:ext uri="{BB962C8B-B14F-4D97-AF65-F5344CB8AC3E}">
        <p14:creationId xmlns:p14="http://schemas.microsoft.com/office/powerpoint/2010/main" val="1771794906"/>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三、套期保值的</a:t>
            </a:r>
            <a:r>
              <a:rPr lang="zh-CN" altLang="en-US" sz="2800" b="1" dirty="0" smtClean="0">
                <a:latin typeface="Times New Roman" panose="02020603050405020304" pitchFamily="18" charset="0"/>
                <a:ea typeface="宋体" panose="02010600030101010101" pitchFamily="2" charset="-122"/>
              </a:rPr>
              <a:t>种类</a:t>
            </a:r>
            <a:endParaRPr lang="en-US" altLang="zh-CN" sz="2800" b="1" dirty="0" smtClean="0">
              <a:latin typeface="Times New Roman" panose="02020603050405020304" pitchFamily="18" charset="0"/>
              <a:ea typeface="宋体" panose="02010600030101010101" pitchFamily="2" charset="-122"/>
            </a:endParaRPr>
          </a:p>
          <a:p>
            <a:pPr algn="ct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5-1  </a:t>
            </a:r>
            <a:r>
              <a:rPr lang="zh-CN" altLang="en-US" sz="2400" b="1" dirty="0">
                <a:latin typeface="Times New Roman" panose="02020603050405020304" pitchFamily="18" charset="0"/>
                <a:ea typeface="宋体" panose="02010600030101010101" pitchFamily="2" charset="-122"/>
              </a:rPr>
              <a:t>买入套期保值和卖出套期保值</a:t>
            </a:r>
            <a:endParaRPr lang="en-US" altLang="zh-CN" sz="24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1844825"/>
            <a:ext cx="101923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1008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5-1</a:t>
            </a:r>
            <a:r>
              <a:rPr lang="en-US" altLang="zh-CN" sz="2400" b="1" dirty="0" smtClean="0">
                <a:latin typeface="Times New Roman" panose="02020603050405020304" pitchFamily="18" charset="0"/>
                <a:ea typeface="宋体" panose="02010600030101010101" pitchFamily="2" charset="-122"/>
              </a:rPr>
              <a:t>】</a:t>
            </a:r>
          </a:p>
          <a:p>
            <a:pPr algn="ctr"/>
            <a:r>
              <a:rPr lang="zh-CN" altLang="zh-CN" sz="2200" b="1" dirty="0" smtClean="0">
                <a:latin typeface="Times New Roman" panose="02020603050405020304" pitchFamily="18" charset="0"/>
                <a:ea typeface="宋体" panose="02010600030101010101" pitchFamily="2" charset="-122"/>
              </a:rPr>
              <a:t>表</a:t>
            </a:r>
            <a:r>
              <a:rPr lang="en-US" altLang="zh-CN" sz="2200" b="1" dirty="0" smtClean="0">
                <a:latin typeface="Times New Roman" panose="02020603050405020304" pitchFamily="18" charset="0"/>
                <a:ea typeface="宋体" panose="02010600030101010101" pitchFamily="2" charset="-122"/>
              </a:rPr>
              <a:t>5-2                 </a:t>
            </a:r>
            <a:r>
              <a:rPr lang="zh-CN" altLang="zh-CN" sz="2200" b="1" dirty="0">
                <a:latin typeface="Times New Roman" panose="02020603050405020304" pitchFamily="18" charset="0"/>
                <a:ea typeface="宋体" panose="02010600030101010101" pitchFamily="2" charset="-122"/>
              </a:rPr>
              <a:t>多头套期保值交易的案例（担心股市上涨</a:t>
            </a:r>
            <a:r>
              <a:rPr lang="zh-CN" altLang="zh-CN" sz="2200" b="1" dirty="0" smtClean="0">
                <a:latin typeface="Times New Roman" panose="02020603050405020304" pitchFamily="18" charset="0"/>
                <a:ea typeface="宋体" panose="02010600030101010101" pitchFamily="2" charset="-122"/>
              </a:rPr>
              <a:t>）</a:t>
            </a: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不进行保值要多付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万元购买股票，而进行保值后，只要多付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19.4</a:t>
            </a:r>
            <a:r>
              <a:rPr lang="zh-CN" altLang="en-US" sz="2200" dirty="0">
                <a:latin typeface="Times New Roman" panose="02020603050405020304" pitchFamily="18" charset="0"/>
                <a:ea typeface="宋体" panose="02010600030101010101" pitchFamily="2" charset="-122"/>
              </a:rPr>
              <a:t>万元。虽然没有完全对冲风险，但已将风险降到了最低。</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300394992"/>
              </p:ext>
            </p:extLst>
          </p:nvPr>
        </p:nvGraphicFramePr>
        <p:xfrm>
          <a:off x="1269083" y="1412776"/>
          <a:ext cx="9865096" cy="3490727"/>
        </p:xfrm>
        <a:graphic>
          <a:graphicData uri="http://schemas.openxmlformats.org/drawingml/2006/table">
            <a:tbl>
              <a:tblPr firstRow="1" bandRow="1">
                <a:tableStyleId>{7DF18680-E054-41AD-8BC1-D1AEF772440D}</a:tableStyleId>
              </a:tblPr>
              <a:tblGrid>
                <a:gridCol w="1656184"/>
                <a:gridCol w="3888432"/>
                <a:gridCol w="432048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7</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某投资者预计</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日将收到</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万元可用于投资股票。当时沪深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1100</a:t>
                      </a:r>
                      <a:r>
                        <a:rPr lang="zh-CN" altLang="en-US" dirty="0" smtClean="0">
                          <a:latin typeface="Times New Roman" panose="02020603050405020304" pitchFamily="18" charset="0"/>
                          <a:ea typeface="宋体" panose="02010600030101010101" pitchFamily="2" charset="-122"/>
                        </a:rPr>
                        <a:t>点，但是担心</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日股市会上涨。</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股指期货合约为</a:t>
                      </a:r>
                      <a:r>
                        <a:rPr lang="en-US" altLang="zh-CN" dirty="0" smtClean="0">
                          <a:latin typeface="Times New Roman" panose="02020603050405020304" pitchFamily="18" charset="0"/>
                          <a:ea typeface="宋体" panose="02010600030101010101" pitchFamily="2" charset="-122"/>
                        </a:rPr>
                        <a:t>1300</a:t>
                      </a:r>
                      <a:r>
                        <a:rPr lang="zh-CN" altLang="en-US" dirty="0" smtClean="0">
                          <a:latin typeface="Times New Roman" panose="02020603050405020304" pitchFamily="18" charset="0"/>
                          <a:ea typeface="宋体" panose="02010600030101010101" pitchFamily="2" charset="-122"/>
                        </a:rPr>
                        <a:t>点，所以投资者应该买入</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1300×300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手期货合约。</a:t>
                      </a:r>
                      <a:endParaRPr lang="zh-CN" altLang="en-US" dirty="0">
                        <a:latin typeface="Times New Roman" panose="02020603050405020304" pitchFamily="18" charset="0"/>
                        <a:ea typeface="宋体" panose="02010600030101010101" pitchFamily="2" charset="-122"/>
                      </a:endParaRPr>
                    </a:p>
                  </a:txBody>
                  <a:tcPr anchor="ctr"/>
                </a:tc>
              </a:tr>
              <a:tr h="1385931">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指数已经升至</a:t>
                      </a:r>
                      <a:r>
                        <a:rPr lang="en-US" altLang="zh-CN" dirty="0" smtClean="0">
                          <a:latin typeface="Times New Roman" panose="02020603050405020304" pitchFamily="18" charset="0"/>
                          <a:ea typeface="宋体" panose="02010600030101010101" pitchFamily="2" charset="-122"/>
                        </a:rPr>
                        <a:t>1400</a:t>
                      </a:r>
                      <a:r>
                        <a:rPr lang="zh-CN" altLang="en-US" dirty="0" smtClean="0">
                          <a:latin typeface="Times New Roman" panose="02020603050405020304" pitchFamily="18" charset="0"/>
                          <a:ea typeface="宋体" panose="02010600030101010101" pitchFamily="2" charset="-122"/>
                        </a:rPr>
                        <a:t>点，股票相应地上涨到（</a:t>
                      </a:r>
                      <a:r>
                        <a:rPr lang="en-US" altLang="zh-CN" dirty="0" smtClean="0">
                          <a:latin typeface="Times New Roman" panose="02020603050405020304" pitchFamily="18" charset="0"/>
                          <a:ea typeface="宋体" panose="02010600030101010101" pitchFamily="2" charset="-122"/>
                        </a:rPr>
                        <a:t>1400/1100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636.4</a:t>
                      </a:r>
                      <a:r>
                        <a:rPr lang="zh-CN" altLang="en-US" dirty="0" smtClean="0">
                          <a:latin typeface="Times New Roman" panose="02020603050405020304" pitchFamily="18" charset="0"/>
                          <a:ea typeface="宋体" panose="02010600030101010101" pitchFamily="2" charset="-122"/>
                        </a:rPr>
                        <a:t>万元。</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1600</a:t>
                      </a:r>
                      <a:r>
                        <a:rPr lang="zh-CN" altLang="en-US" dirty="0" smtClean="0">
                          <a:latin typeface="Times New Roman" panose="02020603050405020304" pitchFamily="18" charset="0"/>
                          <a:ea typeface="宋体" panose="02010600030101010101" pitchFamily="2" charset="-122"/>
                        </a:rPr>
                        <a:t>点的价格卖出</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300×300×13</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117</a:t>
                      </a:r>
                      <a:r>
                        <a:rPr lang="zh-CN" altLang="en-US" dirty="0" smtClean="0">
                          <a:latin typeface="Times New Roman" panose="02020603050405020304" pitchFamily="18" charset="0"/>
                          <a:ea typeface="宋体" panose="02010600030101010101" pitchFamily="2" charset="-122"/>
                        </a:rPr>
                        <a:t>万元。 </a:t>
                      </a:r>
                    </a:p>
                  </a:txBody>
                  <a:tcPr anchor="ctr"/>
                </a:tc>
              </a:tr>
            </a:tbl>
          </a:graphicData>
        </a:graphic>
      </p:graphicFrame>
    </p:spTree>
    <p:extLst>
      <p:ext uri="{BB962C8B-B14F-4D97-AF65-F5344CB8AC3E}">
        <p14:creationId xmlns:p14="http://schemas.microsoft.com/office/powerpoint/2010/main" val="31658132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5-2</a:t>
            </a:r>
            <a:r>
              <a:rPr lang="en-US" altLang="zh-CN" sz="2400" b="1" dirty="0" smtClean="0">
                <a:latin typeface="Times New Roman" panose="02020603050405020304" pitchFamily="18" charset="0"/>
                <a:ea typeface="宋体" panose="02010600030101010101" pitchFamily="2" charset="-122"/>
              </a:rPr>
              <a:t>】</a:t>
            </a:r>
          </a:p>
          <a:p>
            <a:pPr algn="ctr"/>
            <a:r>
              <a:rPr lang="zh-CN" altLang="zh-CN" sz="2000" b="1" dirty="0" smtClean="0">
                <a:latin typeface="Times New Roman" panose="02020603050405020304" pitchFamily="18" charset="0"/>
                <a:ea typeface="宋体" panose="02010600030101010101" pitchFamily="2" charset="-122"/>
              </a:rPr>
              <a:t>表</a:t>
            </a:r>
            <a:r>
              <a:rPr lang="en-US" altLang="zh-CN" sz="2000" b="1" dirty="0" smtClean="0">
                <a:latin typeface="Times New Roman" panose="02020603050405020304" pitchFamily="18" charset="0"/>
                <a:ea typeface="宋体" panose="02010600030101010101" pitchFamily="2" charset="-122"/>
              </a:rPr>
              <a:t>5-3           </a:t>
            </a:r>
            <a:r>
              <a:rPr lang="zh-CN" altLang="en-US" sz="2000" b="1" dirty="0" smtClean="0">
                <a:latin typeface="Times New Roman" panose="02020603050405020304" pitchFamily="18" charset="0"/>
                <a:ea typeface="宋体" panose="02010600030101010101" pitchFamily="2" charset="-122"/>
              </a:rPr>
              <a:t>空头</a:t>
            </a:r>
            <a:r>
              <a:rPr lang="zh-CN" altLang="en-US" sz="2000" b="1" dirty="0">
                <a:latin typeface="Times New Roman" panose="02020603050405020304" pitchFamily="18" charset="0"/>
                <a:ea typeface="宋体" panose="02010600030101010101" pitchFamily="2" charset="-122"/>
              </a:rPr>
              <a:t>套期保值交易的案例（担心股市下跌</a:t>
            </a:r>
            <a:r>
              <a:rPr lang="zh-CN" altLang="en-US" sz="2000" b="1" dirty="0" smtClean="0">
                <a:latin typeface="Times New Roman" panose="02020603050405020304" pitchFamily="18" charset="0"/>
                <a:ea typeface="宋体" panose="02010600030101010101" pitchFamily="2" charset="-122"/>
              </a:rPr>
              <a:t>）</a:t>
            </a:r>
            <a:endParaRPr lang="en-US" altLang="zh-CN" sz="20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000" dirty="0" smtClean="0">
                <a:latin typeface="Times New Roman" panose="02020603050405020304" pitchFamily="18" charset="0"/>
                <a:ea typeface="宋体" panose="02010600030101010101" pitchFamily="2" charset="-122"/>
              </a:rPr>
              <a:t>显然，若</a:t>
            </a:r>
            <a:r>
              <a:rPr lang="zh-CN" altLang="en-US" sz="2000" dirty="0">
                <a:latin typeface="Times New Roman" panose="02020603050405020304" pitchFamily="18" charset="0"/>
                <a:ea typeface="宋体" panose="02010600030101010101" pitchFamily="2" charset="-122"/>
              </a:rPr>
              <a:t>不进行</a:t>
            </a:r>
            <a:r>
              <a:rPr lang="zh-CN" altLang="en-US" sz="2000" dirty="0" smtClean="0">
                <a:latin typeface="Times New Roman" panose="02020603050405020304" pitchFamily="18" charset="0"/>
                <a:ea typeface="宋体" panose="02010600030101010101" pitchFamily="2" charset="-122"/>
              </a:rPr>
              <a:t>保值将亏损</a:t>
            </a:r>
            <a:r>
              <a:rPr lang="en-US" altLang="zh-CN" sz="2000" dirty="0" smtClean="0">
                <a:latin typeface="Times New Roman" panose="02020603050405020304" pitchFamily="18" charset="0"/>
                <a:ea typeface="宋体" panose="02010600030101010101" pitchFamily="2" charset="-122"/>
              </a:rPr>
              <a:t>86.2</a:t>
            </a:r>
            <a:r>
              <a:rPr lang="zh-CN" altLang="en-US" sz="2000" dirty="0" smtClean="0">
                <a:latin typeface="Times New Roman" panose="02020603050405020304" pitchFamily="18" charset="0"/>
                <a:ea typeface="宋体" panose="02010600030101010101" pitchFamily="2" charset="-122"/>
              </a:rPr>
              <a:t>万元，</a:t>
            </a:r>
            <a:r>
              <a:rPr lang="zh-CN" altLang="en-US" sz="2000" dirty="0">
                <a:latin typeface="Times New Roman" panose="02020603050405020304" pitchFamily="18" charset="0"/>
                <a:ea typeface="宋体" panose="02010600030101010101" pitchFamily="2" charset="-122"/>
              </a:rPr>
              <a:t>而进行保值后</a:t>
            </a:r>
            <a:r>
              <a:rPr lang="zh-CN" altLang="en-US" sz="2000" dirty="0" smtClean="0">
                <a:latin typeface="Times New Roman" panose="02020603050405020304" pitchFamily="18" charset="0"/>
                <a:ea typeface="宋体" panose="02010600030101010101" pitchFamily="2" charset="-122"/>
              </a:rPr>
              <a:t>，能够通过期货交易盈利</a:t>
            </a:r>
            <a:r>
              <a:rPr lang="en-US" altLang="zh-CN" sz="2000" dirty="0" smtClean="0">
                <a:latin typeface="Times New Roman" panose="02020603050405020304" pitchFamily="18" charset="0"/>
                <a:ea typeface="宋体" panose="02010600030101010101" pitchFamily="2" charset="-122"/>
              </a:rPr>
              <a:t>90</a:t>
            </a:r>
            <a:r>
              <a:rPr lang="zh-CN" altLang="en-US" sz="2000" dirty="0" smtClean="0">
                <a:latin typeface="Times New Roman" panose="02020603050405020304" pitchFamily="18" charset="0"/>
                <a:ea typeface="宋体" panose="02010600030101010101" pitchFamily="2" charset="-122"/>
              </a:rPr>
              <a:t>万元</a:t>
            </a:r>
            <a:r>
              <a:rPr lang="zh-CN" altLang="en-US"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066548623"/>
              </p:ext>
            </p:extLst>
          </p:nvPr>
        </p:nvGraphicFramePr>
        <p:xfrm>
          <a:off x="1629123" y="1628800"/>
          <a:ext cx="9361040" cy="3529122"/>
        </p:xfrm>
        <a:graphic>
          <a:graphicData uri="http://schemas.openxmlformats.org/drawingml/2006/table">
            <a:tbl>
              <a:tblPr firstRow="1" bandRow="1">
                <a:tableStyleId>{7DF18680-E054-41AD-8BC1-D1AEF772440D}</a:tableStyleId>
              </a:tblPr>
              <a:tblGrid>
                <a:gridCol w="1656184"/>
                <a:gridCol w="3744416"/>
                <a:gridCol w="396044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某投资者持有股票组合</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万元，担心到</a:t>
                      </a:r>
                      <a:r>
                        <a:rPr lang="en-US" altLang="zh-CN" dirty="0" smtClean="0">
                          <a:latin typeface="Times New Roman" panose="02020603050405020304" pitchFamily="18" charset="0"/>
                          <a:ea typeface="宋体" panose="02010600030101010101" pitchFamily="2" charset="-122"/>
                        </a:rPr>
                        <a:t>9</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5</a:t>
                      </a:r>
                      <a:r>
                        <a:rPr lang="zh-CN" altLang="en-US" dirty="0" smtClean="0">
                          <a:latin typeface="Times New Roman" panose="02020603050405020304" pitchFamily="18" charset="0"/>
                          <a:ea typeface="宋体" panose="02010600030101010101" pitchFamily="2" charset="-122"/>
                        </a:rPr>
                        <a:t>日股市会下跌。此时沪深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1450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投资者卖出</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1450×300</a:t>
                      </a:r>
                      <a:r>
                        <a:rPr lang="zh-CN" altLang="en-US" dirty="0" smtClean="0">
                          <a:latin typeface="Times New Roman" panose="02020603050405020304" pitchFamily="18" charset="0"/>
                          <a:ea typeface="宋体" panose="02010600030101010101" pitchFamily="2" charset="-122"/>
                        </a:rPr>
                        <a:t>）期货合约，成交价格为</a:t>
                      </a:r>
                      <a:r>
                        <a:rPr lang="en-US" altLang="zh-CN" dirty="0" smtClean="0">
                          <a:latin typeface="Times New Roman" panose="02020603050405020304" pitchFamily="18" charset="0"/>
                          <a:ea typeface="宋体" panose="02010600030101010101" pitchFamily="2" charset="-122"/>
                        </a:rPr>
                        <a:t>1500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r>
              <a:tr h="1656914">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9</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5</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指数跌至</a:t>
                      </a:r>
                      <a:r>
                        <a:rPr lang="en-US" altLang="zh-CN" dirty="0" smtClean="0">
                          <a:latin typeface="Times New Roman" panose="02020603050405020304" pitchFamily="18" charset="0"/>
                          <a:ea typeface="宋体" panose="02010600030101010101" pitchFamily="2" charset="-122"/>
                        </a:rPr>
                        <a:t>1200</a:t>
                      </a:r>
                      <a:r>
                        <a:rPr lang="zh-CN" altLang="en-US" dirty="0" smtClean="0">
                          <a:latin typeface="Times New Roman" panose="02020603050405020304" pitchFamily="18" charset="0"/>
                          <a:ea typeface="宋体" panose="02010600030101010101" pitchFamily="2" charset="-122"/>
                        </a:rPr>
                        <a:t>点，相应他的股票组合价值下跌到</a:t>
                      </a:r>
                      <a:r>
                        <a:rPr lang="en-US" altLang="zh-CN" dirty="0" smtClean="0">
                          <a:latin typeface="Times New Roman" panose="02020603050405020304" pitchFamily="18" charset="0"/>
                          <a:ea typeface="宋体" panose="02010600030101010101" pitchFamily="2" charset="-122"/>
                        </a:rPr>
                        <a:t>413.8</a:t>
                      </a:r>
                      <a:r>
                        <a:rPr lang="zh-CN" altLang="en-US" dirty="0" smtClean="0">
                          <a:latin typeface="Times New Roman" panose="02020603050405020304" pitchFamily="18" charset="0"/>
                          <a:ea typeface="宋体" panose="02010600030101010101" pitchFamily="2" charset="-122"/>
                        </a:rPr>
                        <a:t>万元。</a:t>
                      </a:r>
                    </a:p>
                    <a:p>
                      <a:pPr algn="l">
                        <a:lnSpc>
                          <a:spcPct val="125000"/>
                        </a:lnSpc>
                      </a:pPr>
                      <a:r>
                        <a:rPr lang="zh-CN" altLang="en-US" dirty="0" smtClean="0">
                          <a:latin typeface="Times New Roman" panose="02020603050405020304" pitchFamily="18" charset="0"/>
                          <a:ea typeface="宋体" panose="02010600030101010101" pitchFamily="2" charset="-122"/>
                        </a:rPr>
                        <a:t>组合亏损＝</a:t>
                      </a:r>
                      <a:r>
                        <a:rPr lang="en-US" altLang="zh-CN" dirty="0" smtClean="0">
                          <a:latin typeface="Times New Roman" panose="02020603050405020304" pitchFamily="18" charset="0"/>
                          <a:ea typeface="宋体" panose="02010600030101010101" pitchFamily="2" charset="-122"/>
                        </a:rPr>
                        <a:t>86.2</a:t>
                      </a:r>
                      <a:r>
                        <a:rPr lang="zh-CN" altLang="en-US" dirty="0" smtClean="0">
                          <a:latin typeface="Times New Roman" panose="02020603050405020304" pitchFamily="18" charset="0"/>
                          <a:ea typeface="宋体" panose="02010600030101010101" pitchFamily="2" charset="-122"/>
                        </a:rPr>
                        <a:t>万元。</a:t>
                      </a: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1250</a:t>
                      </a:r>
                      <a:r>
                        <a:rPr lang="zh-CN" altLang="en-US" dirty="0" smtClean="0">
                          <a:latin typeface="Times New Roman" panose="02020603050405020304" pitchFamily="18" charset="0"/>
                          <a:ea typeface="宋体" panose="02010600030101010101" pitchFamily="2" charset="-122"/>
                        </a:rPr>
                        <a:t>点的价格买回</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250×300×12</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90</a:t>
                      </a:r>
                      <a:r>
                        <a:rPr lang="zh-CN" altLang="en-US" dirty="0" smtClean="0">
                          <a:latin typeface="Times New Roman" panose="02020603050405020304" pitchFamily="18" charset="0"/>
                          <a:ea typeface="宋体" panose="02010600030101010101" pitchFamily="2" charset="-122"/>
                        </a:rPr>
                        <a:t>万元。</a:t>
                      </a:r>
                    </a:p>
                  </a:txBody>
                  <a:tcPr anchor="ctr"/>
                </a:tc>
              </a:tr>
            </a:tbl>
          </a:graphicData>
        </a:graphic>
      </p:graphicFrame>
    </p:spTree>
    <p:extLst>
      <p:ext uri="{BB962C8B-B14F-4D97-AF65-F5344CB8AC3E}">
        <p14:creationId xmlns:p14="http://schemas.microsoft.com/office/powerpoint/2010/main" val="189557800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392488" cy="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t>四、套期保值的一般</a:t>
            </a:r>
            <a:r>
              <a:rPr lang="zh-CN" altLang="en-US" sz="2800" b="1" dirty="0" smtClean="0"/>
              <a:t>原则</a:t>
            </a:r>
            <a:endParaRPr lang="en-US" altLang="zh-CN" sz="2800" b="1" dirty="0" smtClean="0"/>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圆角矩形 1"/>
          <p:cNvSpPr/>
          <p:nvPr/>
        </p:nvSpPr>
        <p:spPr>
          <a:xfrm>
            <a:off x="1137398" y="3212976"/>
            <a:ext cx="28083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套期保值原则</a:t>
            </a:r>
            <a:endParaRPr lang="zh-CN" altLang="en-US" sz="2200" b="1" dirty="0"/>
          </a:p>
        </p:txBody>
      </p:sp>
      <p:cxnSp>
        <p:nvCxnSpPr>
          <p:cNvPr id="4" name="直接箭头连接符 3"/>
          <p:cNvCxnSpPr/>
          <p:nvPr/>
        </p:nvCxnSpPr>
        <p:spPr>
          <a:xfrm flipV="1">
            <a:off x="3945710" y="2062319"/>
            <a:ext cx="1080000" cy="16098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9" name="直接箭头连接符 8"/>
          <p:cNvCxnSpPr/>
          <p:nvPr/>
        </p:nvCxnSpPr>
        <p:spPr>
          <a:xfrm flipV="1">
            <a:off x="3945710" y="3132191"/>
            <a:ext cx="1152128"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1" name="直接箭头连接符 10"/>
          <p:cNvCxnSpPr/>
          <p:nvPr/>
        </p:nvCxnSpPr>
        <p:spPr>
          <a:xfrm>
            <a:off x="3945590" y="3672191"/>
            <a:ext cx="1080120"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p:nvPr/>
        </p:nvCxnSpPr>
        <p:spPr>
          <a:xfrm>
            <a:off x="3945710" y="3672191"/>
            <a:ext cx="1080000" cy="1368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407080" y="1610884"/>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种类相同或相近</a:t>
            </a:r>
            <a:r>
              <a:rPr lang="zh-CN" altLang="en-US" b="1" dirty="0" smtClean="0"/>
              <a:t>原则</a:t>
            </a:r>
            <a:endParaRPr lang="zh-CN" altLang="en-US" b="1" dirty="0"/>
          </a:p>
        </p:txBody>
      </p:sp>
      <p:sp>
        <p:nvSpPr>
          <p:cNvPr id="15" name="圆角矩形 14"/>
          <p:cNvSpPr/>
          <p:nvPr/>
        </p:nvSpPr>
        <p:spPr>
          <a:xfrm>
            <a:off x="5415908" y="2763012"/>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月份相同或相近原则</a:t>
            </a:r>
          </a:p>
        </p:txBody>
      </p:sp>
      <p:sp>
        <p:nvSpPr>
          <p:cNvPr id="16" name="圆角矩形 15"/>
          <p:cNvSpPr/>
          <p:nvPr/>
        </p:nvSpPr>
        <p:spPr>
          <a:xfrm>
            <a:off x="5407079" y="3915140"/>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数量相等或相当原则</a:t>
            </a:r>
          </a:p>
        </p:txBody>
      </p:sp>
      <p:sp>
        <p:nvSpPr>
          <p:cNvPr id="17" name="圆角矩形 16"/>
          <p:cNvSpPr/>
          <p:nvPr/>
        </p:nvSpPr>
        <p:spPr>
          <a:xfrm>
            <a:off x="5407078" y="5013176"/>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交易方向相反原则</a:t>
            </a:r>
          </a:p>
        </p:txBody>
      </p:sp>
    </p:spTree>
    <p:extLst>
      <p:ext uri="{BB962C8B-B14F-4D97-AF65-F5344CB8AC3E}">
        <p14:creationId xmlns:p14="http://schemas.microsoft.com/office/powerpoint/2010/main" val="3235240540"/>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31348</TotalTime>
  <Words>3760</Words>
  <Application>Microsoft Office PowerPoint</Application>
  <PresentationFormat>自定义</PresentationFormat>
  <Paragraphs>349</Paragraphs>
  <Slides>43</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43</vt:i4>
      </vt:variant>
    </vt:vector>
  </HeadingPairs>
  <TitlesOfParts>
    <vt:vector size="46"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1491</cp:revision>
  <dcterms:created xsi:type="dcterms:W3CDTF">2014-05-22T15:27:15Z</dcterms:created>
  <dcterms:modified xsi:type="dcterms:W3CDTF">2024-07-10T16:01:45Z</dcterms:modified>
</cp:coreProperties>
</file>