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4"/>
  </p:notesMasterIdLst>
  <p:handoutMasterIdLst>
    <p:handoutMasterId r:id="rId65"/>
  </p:handoutMasterIdLst>
  <p:sldIdLst>
    <p:sldId id="256" r:id="rId2"/>
    <p:sldId id="724" r:id="rId3"/>
    <p:sldId id="334" r:id="rId4"/>
    <p:sldId id="338" r:id="rId5"/>
    <p:sldId id="388" r:id="rId6"/>
    <p:sldId id="492" r:id="rId7"/>
    <p:sldId id="684" r:id="rId8"/>
    <p:sldId id="685" r:id="rId9"/>
    <p:sldId id="686" r:id="rId10"/>
    <p:sldId id="687" r:id="rId11"/>
    <p:sldId id="688" r:id="rId12"/>
    <p:sldId id="689" r:id="rId13"/>
    <p:sldId id="690" r:id="rId14"/>
    <p:sldId id="691" r:id="rId15"/>
    <p:sldId id="692" r:id="rId16"/>
    <p:sldId id="693" r:id="rId17"/>
    <p:sldId id="694" r:id="rId18"/>
    <p:sldId id="725" r:id="rId19"/>
    <p:sldId id="726" r:id="rId20"/>
    <p:sldId id="727" r:id="rId21"/>
    <p:sldId id="728" r:id="rId22"/>
    <p:sldId id="435" r:id="rId23"/>
    <p:sldId id="732" r:id="rId24"/>
    <p:sldId id="733" r:id="rId25"/>
    <p:sldId id="695" r:id="rId26"/>
    <p:sldId id="696" r:id="rId27"/>
    <p:sldId id="731" r:id="rId28"/>
    <p:sldId id="436" r:id="rId29"/>
    <p:sldId id="619" r:id="rId30"/>
    <p:sldId id="698" r:id="rId31"/>
    <p:sldId id="699" r:id="rId32"/>
    <p:sldId id="437" r:id="rId33"/>
    <p:sldId id="622" r:id="rId34"/>
    <p:sldId id="730" r:id="rId35"/>
    <p:sldId id="701" r:id="rId36"/>
    <p:sldId id="702" r:id="rId37"/>
    <p:sldId id="703" r:id="rId38"/>
    <p:sldId id="704" r:id="rId39"/>
    <p:sldId id="705" r:id="rId40"/>
    <p:sldId id="706" r:id="rId41"/>
    <p:sldId id="707" r:id="rId42"/>
    <p:sldId id="708" r:id="rId43"/>
    <p:sldId id="438" r:id="rId44"/>
    <p:sldId id="628" r:id="rId45"/>
    <p:sldId id="729" r:id="rId46"/>
    <p:sldId id="630" r:id="rId47"/>
    <p:sldId id="710" r:id="rId48"/>
    <p:sldId id="711" r:id="rId49"/>
    <p:sldId id="657" r:id="rId50"/>
    <p:sldId id="713" r:id="rId51"/>
    <p:sldId id="714" r:id="rId52"/>
    <p:sldId id="716" r:id="rId53"/>
    <p:sldId id="715" r:id="rId54"/>
    <p:sldId id="717" r:id="rId55"/>
    <p:sldId id="718" r:id="rId56"/>
    <p:sldId id="719" r:id="rId57"/>
    <p:sldId id="720" r:id="rId58"/>
    <p:sldId id="721" r:id="rId59"/>
    <p:sldId id="722" r:id="rId60"/>
    <p:sldId id="723" r:id="rId61"/>
    <p:sldId id="487" r:id="rId62"/>
    <p:sldId id="434" r:id="rId63"/>
  </p:sldIdLst>
  <p:sldSz cx="12187238"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90204"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90204"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90204"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90204"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90204" pitchFamily="34" charset="0"/>
        <a:ea typeface="宋体" pitchFamily="2" charset="-122"/>
        <a:cs typeface="+mn-cs"/>
      </a:defRPr>
    </a:lvl5pPr>
    <a:lvl6pPr marL="2286000" algn="l" defTabSz="914400" rtl="0" eaLnBrk="1" latinLnBrk="0" hangingPunct="1">
      <a:defRPr kern="1200">
        <a:solidFill>
          <a:schemeClr val="tx1"/>
        </a:solidFill>
        <a:latin typeface="Arial" panose="020B0604020202090204" pitchFamily="34" charset="0"/>
        <a:ea typeface="宋体" pitchFamily="2" charset="-122"/>
        <a:cs typeface="+mn-cs"/>
      </a:defRPr>
    </a:lvl6pPr>
    <a:lvl7pPr marL="2743200" algn="l" defTabSz="914400" rtl="0" eaLnBrk="1" latinLnBrk="0" hangingPunct="1">
      <a:defRPr kern="1200">
        <a:solidFill>
          <a:schemeClr val="tx1"/>
        </a:solidFill>
        <a:latin typeface="Arial" panose="020B0604020202090204" pitchFamily="34" charset="0"/>
        <a:ea typeface="宋体" pitchFamily="2" charset="-122"/>
        <a:cs typeface="+mn-cs"/>
      </a:defRPr>
    </a:lvl7pPr>
    <a:lvl8pPr marL="3200400" algn="l" defTabSz="914400" rtl="0" eaLnBrk="1" latinLnBrk="0" hangingPunct="1">
      <a:defRPr kern="1200">
        <a:solidFill>
          <a:schemeClr val="tx1"/>
        </a:solidFill>
        <a:latin typeface="Arial" panose="020B0604020202090204" pitchFamily="34" charset="0"/>
        <a:ea typeface="宋体" pitchFamily="2" charset="-122"/>
        <a:cs typeface="+mn-cs"/>
      </a:defRPr>
    </a:lvl8pPr>
    <a:lvl9pPr marL="3657600" algn="l" defTabSz="914400" rtl="0" eaLnBrk="1" latinLnBrk="0" hangingPunct="1">
      <a:defRPr kern="1200">
        <a:solidFill>
          <a:schemeClr val="tx1"/>
        </a:solidFill>
        <a:latin typeface="Arial" panose="020B0604020202090204" pitchFamily="34" charset="0"/>
        <a:ea typeface="宋体" pitchFamily="2" charset="-122"/>
        <a:cs typeface="+mn-cs"/>
      </a:defRPr>
    </a:lvl9pPr>
  </p:defaultTextStyle>
  <p:extLst>
    <p:ext uri="{EFAFB233-063F-42B5-8137-9DF3F51BA10A}">
      <p15:sldGuideLst xmlns="" xmlns:p15="http://schemas.microsoft.com/office/powerpoint/2012/main">
        <p15:guide id="1" orient="horz" pos="2176">
          <p15:clr>
            <a:srgbClr val="A4A3A4"/>
          </p15:clr>
        </p15:guide>
        <p15:guide id="2" pos="3838">
          <p15:clr>
            <a:srgbClr val="A4A3A4"/>
          </p15:clr>
        </p15:guide>
      </p15:sldGuideLst>
    </p:ext>
    <p:ext uri="{2D200454-40CA-4A62-9FC3-DE9A4176ACB9}">
      <p15:notesGuideLst xmlns="" xmlns:p15="http://schemas.microsoft.com/office/powerpoint/2012/main">
        <p15:guide id="1" orient="horz" pos="2901">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DD9C3"/>
    <a:srgbClr val="595959"/>
    <a:srgbClr val="215968"/>
    <a:srgbClr val="0000FF"/>
    <a:srgbClr val="E46C0A"/>
    <a:srgbClr val="0066FF"/>
    <a:srgbClr val="ECE6BA"/>
    <a:srgbClr val="EBEC00"/>
    <a:srgbClr val="B9BF41"/>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浅色样式 2 - 强调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99" autoAdjust="0"/>
    <p:restoredTop sz="92188" autoAdjust="0"/>
  </p:normalViewPr>
  <p:slideViewPr>
    <p:cSldViewPr>
      <p:cViewPr>
        <p:scale>
          <a:sx n="173" d="100"/>
          <a:sy n="173" d="100"/>
        </p:scale>
        <p:origin x="-54" y="-36"/>
      </p:cViewPr>
      <p:guideLst>
        <p:guide orient="horz" pos="2176"/>
        <p:guide pos="383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836"/>
    </p:cViewPr>
  </p:sorterViewPr>
  <p:notesViewPr>
    <p:cSldViewPr>
      <p:cViewPr varScale="1">
        <p:scale>
          <a:sx n="127" d="100"/>
          <a:sy n="127" d="100"/>
        </p:scale>
        <p:origin x="-4884" y="-57"/>
      </p:cViewPr>
      <p:guideLst>
        <p:guide orient="horz" pos="2901"/>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image" Target="../media/image3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2.wmf"/><Relationship Id="rId7" Type="http://schemas.openxmlformats.org/officeDocument/2006/relationships/image" Target="../media/image46.wmf"/><Relationship Id="rId2" Type="http://schemas.openxmlformats.org/officeDocument/2006/relationships/image" Target="../media/image41.wmf"/><Relationship Id="rId1" Type="http://schemas.openxmlformats.org/officeDocument/2006/relationships/image" Target="../media/image40.emf"/><Relationship Id="rId6" Type="http://schemas.openxmlformats.org/officeDocument/2006/relationships/image" Target="../media/image45.wmf"/><Relationship Id="rId5" Type="http://schemas.openxmlformats.org/officeDocument/2006/relationships/image" Target="../media/image44.wmf"/><Relationship Id="rId4" Type="http://schemas.openxmlformats.org/officeDocument/2006/relationships/image" Target="../media/image43.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9.wmf"/><Relationship Id="rId7" Type="http://schemas.openxmlformats.org/officeDocument/2006/relationships/image" Target="../media/image53.wmf"/><Relationship Id="rId2" Type="http://schemas.openxmlformats.org/officeDocument/2006/relationships/image" Target="../media/image48.wmf"/><Relationship Id="rId1" Type="http://schemas.openxmlformats.org/officeDocument/2006/relationships/image" Target="../media/image47.wmf"/><Relationship Id="rId6" Type="http://schemas.openxmlformats.org/officeDocument/2006/relationships/image" Target="../media/image52.wmf"/><Relationship Id="rId5" Type="http://schemas.openxmlformats.org/officeDocument/2006/relationships/image" Target="../media/image51.wmf"/><Relationship Id="rId4" Type="http://schemas.openxmlformats.org/officeDocument/2006/relationships/image" Target="../media/image50.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image" Target="../media/image54.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image" Target="../media/image57.emf"/><Relationship Id="rId5" Type="http://schemas.openxmlformats.org/officeDocument/2006/relationships/image" Target="../media/image61.emf"/><Relationship Id="rId4" Type="http://schemas.openxmlformats.org/officeDocument/2006/relationships/image" Target="../media/image60.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64.wmf"/><Relationship Id="rId7" Type="http://schemas.openxmlformats.org/officeDocument/2006/relationships/image" Target="../media/image68.wmf"/><Relationship Id="rId2" Type="http://schemas.openxmlformats.org/officeDocument/2006/relationships/image" Target="../media/image63.emf"/><Relationship Id="rId1" Type="http://schemas.openxmlformats.org/officeDocument/2006/relationships/image" Target="../media/image62.wmf"/><Relationship Id="rId6" Type="http://schemas.openxmlformats.org/officeDocument/2006/relationships/image" Target="../media/image67.emf"/><Relationship Id="rId5" Type="http://schemas.openxmlformats.org/officeDocument/2006/relationships/image" Target="../media/image66.wmf"/><Relationship Id="rId4" Type="http://schemas.openxmlformats.org/officeDocument/2006/relationships/image" Target="../media/image65.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image" Target="../media/image70.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wmf"/></Relationships>
</file>

<file path=ppt/drawings/_rels/vmlDrawing20.vml.rels><?xml version="1.0" encoding="UTF-8" standalone="yes"?>
<Relationships xmlns="http://schemas.openxmlformats.org/package/2006/relationships"><Relationship Id="rId8" Type="http://schemas.openxmlformats.org/officeDocument/2006/relationships/image" Target="../media/image80.wmf"/><Relationship Id="rId3" Type="http://schemas.openxmlformats.org/officeDocument/2006/relationships/image" Target="../media/image75.emf"/><Relationship Id="rId7" Type="http://schemas.openxmlformats.org/officeDocument/2006/relationships/image" Target="../media/image79.wmf"/><Relationship Id="rId2" Type="http://schemas.openxmlformats.org/officeDocument/2006/relationships/image" Target="../media/image74.emf"/><Relationship Id="rId1" Type="http://schemas.openxmlformats.org/officeDocument/2006/relationships/image" Target="../media/image73.emf"/><Relationship Id="rId6" Type="http://schemas.openxmlformats.org/officeDocument/2006/relationships/image" Target="../media/image78.emf"/><Relationship Id="rId11" Type="http://schemas.openxmlformats.org/officeDocument/2006/relationships/image" Target="../media/image83.emf"/><Relationship Id="rId5" Type="http://schemas.openxmlformats.org/officeDocument/2006/relationships/image" Target="../media/image77.emf"/><Relationship Id="rId10" Type="http://schemas.openxmlformats.org/officeDocument/2006/relationships/image" Target="../media/image82.emf"/><Relationship Id="rId4" Type="http://schemas.openxmlformats.org/officeDocument/2006/relationships/image" Target="../media/image76.emf"/><Relationship Id="rId9" Type="http://schemas.openxmlformats.org/officeDocument/2006/relationships/image" Target="../media/image81.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85.emf"/><Relationship Id="rId1" Type="http://schemas.openxmlformats.org/officeDocument/2006/relationships/image" Target="../media/image84.e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image" Target="../media/image87.emf"/><Relationship Id="rId1" Type="http://schemas.openxmlformats.org/officeDocument/2006/relationships/image" Target="../media/image86.e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image" Target="../media/image90.emf"/><Relationship Id="rId1" Type="http://schemas.openxmlformats.org/officeDocument/2006/relationships/image" Target="../media/image89.emf"/><Relationship Id="rId5" Type="http://schemas.openxmlformats.org/officeDocument/2006/relationships/image" Target="../media/image93.emf"/><Relationship Id="rId4" Type="http://schemas.openxmlformats.org/officeDocument/2006/relationships/image" Target="../media/image92.e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96.emf"/><Relationship Id="rId2" Type="http://schemas.openxmlformats.org/officeDocument/2006/relationships/image" Target="../media/image95.emf"/><Relationship Id="rId1" Type="http://schemas.openxmlformats.org/officeDocument/2006/relationships/image" Target="../media/image94.emf"/><Relationship Id="rId5" Type="http://schemas.openxmlformats.org/officeDocument/2006/relationships/image" Target="../media/image98.emf"/><Relationship Id="rId4" Type="http://schemas.openxmlformats.org/officeDocument/2006/relationships/image" Target="../media/image97.e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100.emf"/><Relationship Id="rId1" Type="http://schemas.openxmlformats.org/officeDocument/2006/relationships/image" Target="../media/image99.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01.e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104.emf"/><Relationship Id="rId1" Type="http://schemas.openxmlformats.org/officeDocument/2006/relationships/image" Target="../media/image103.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6.emf"/><Relationship Id="rId4" Type="http://schemas.openxmlformats.org/officeDocument/2006/relationships/image" Target="../media/image19.e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22.emf"/><Relationship Id="rId7" Type="http://schemas.openxmlformats.org/officeDocument/2006/relationships/image" Target="../media/image26.emf"/><Relationship Id="rId2" Type="http://schemas.openxmlformats.org/officeDocument/2006/relationships/image" Target="../media/image21.emf"/><Relationship Id="rId1" Type="http://schemas.openxmlformats.org/officeDocument/2006/relationships/image" Target="../media/image20.emf"/><Relationship Id="rId6" Type="http://schemas.openxmlformats.org/officeDocument/2006/relationships/image" Target="../media/image25.emf"/><Relationship Id="rId5" Type="http://schemas.openxmlformats.org/officeDocument/2006/relationships/image" Target="../media/image24.emf"/><Relationship Id="rId10" Type="http://schemas.openxmlformats.org/officeDocument/2006/relationships/image" Target="../media/image29.emf"/><Relationship Id="rId4" Type="http://schemas.openxmlformats.org/officeDocument/2006/relationships/image" Target="../media/image23.emf"/><Relationship Id="rId9" Type="http://schemas.openxmlformats.org/officeDocument/2006/relationships/image" Target="../media/image28.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image" Target="../media/image3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panose="020B0604020202090204" pitchFamily="34" charset="0"/>
                <a:ea typeface="宋体"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panose="020B0604020202090204" pitchFamily="34" charset="0"/>
                <a:ea typeface="宋体" pitchFamily="2" charset="-122"/>
              </a:defRPr>
            </a:lvl1pPr>
          </a:lstStyle>
          <a:p>
            <a:pPr>
              <a:defRPr/>
            </a:pPr>
            <a:fld id="{5C9BBA8F-0133-4E87-B046-A2FDEDCF47AD}" type="datetimeFigureOut">
              <a:rPr lang="zh-CN" altLang="en-US"/>
              <a:t>2024/8/2</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panose="020B0604020202090204" pitchFamily="34" charset="0"/>
                <a:ea typeface="宋体"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1CD81BE3-8160-4299-B6B9-8A4475FAB90D}" type="slidenum">
              <a:rPr lang="zh-CN" altLang="en-US"/>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latin typeface="Arial" panose="020B0604020202090204" pitchFamily="34" charset="0"/>
                <a:ea typeface="宋体"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latin typeface="Arial" panose="020B0604020202090204" pitchFamily="34" charset="0"/>
                <a:ea typeface="宋体" pitchFamily="2" charset="-122"/>
              </a:defRPr>
            </a:lvl1pPr>
          </a:lstStyle>
          <a:p>
            <a:pPr>
              <a:defRPr/>
            </a:pPr>
            <a:fld id="{3B1F3953-5F16-47C0-B42C-DF3778086CEE}" type="datetimeFigureOut">
              <a:rPr lang="zh-CN" altLang="en-US"/>
              <a:t>2024/8/2</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latin typeface="Arial" panose="020B0604020202090204" pitchFamily="34" charset="0"/>
                <a:ea typeface="宋体"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fld id="{17F12B51-38F5-440D-987E-EA5538A19096}" type="slidenum">
              <a:rPr lang="zh-CN" altLang="en-US"/>
              <a:t>‹#›</a:t>
            </a:fld>
            <a:endParaRPr lang="zh-CN" altLang="en-US"/>
          </a:p>
        </p:txBody>
      </p:sp>
    </p:spTree>
    <p:extLst>
      <p:ext uri="{BB962C8B-B14F-4D97-AF65-F5344CB8AC3E}">
        <p14:creationId xmlns:p14="http://schemas.microsoft.com/office/powerpoint/2010/main" val="23582893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等线" pitchFamily="2" charset="-122"/>
                <a:ea typeface="等线" pitchFamily="2" charset="-122"/>
              </a:defRPr>
            </a:lvl1pPr>
            <a:lvl2pPr marL="742950" indent="-285750">
              <a:defRPr sz="1200">
                <a:solidFill>
                  <a:schemeClr val="tx1"/>
                </a:solidFill>
                <a:latin typeface="等线" pitchFamily="2" charset="-122"/>
                <a:ea typeface="等线" pitchFamily="2" charset="-122"/>
              </a:defRPr>
            </a:lvl2pPr>
            <a:lvl3pPr marL="1143000" indent="-228600">
              <a:defRPr sz="1200">
                <a:solidFill>
                  <a:schemeClr val="tx1"/>
                </a:solidFill>
                <a:latin typeface="等线" pitchFamily="2" charset="-122"/>
                <a:ea typeface="等线" pitchFamily="2" charset="-122"/>
              </a:defRPr>
            </a:lvl3pPr>
            <a:lvl4pPr marL="1600200" indent="-228600">
              <a:defRPr sz="1200">
                <a:solidFill>
                  <a:schemeClr val="tx1"/>
                </a:solidFill>
                <a:latin typeface="等线" pitchFamily="2" charset="-122"/>
                <a:ea typeface="等线" pitchFamily="2" charset="-122"/>
              </a:defRPr>
            </a:lvl4pPr>
            <a:lvl5pPr marL="2057400" indent="-228600">
              <a:defRPr sz="1200">
                <a:solidFill>
                  <a:schemeClr val="tx1"/>
                </a:solidFill>
                <a:latin typeface="等线" pitchFamily="2" charset="-122"/>
                <a:ea typeface="等线" pitchFamily="2" charset="-122"/>
              </a:defRPr>
            </a:lvl5pPr>
            <a:lvl6pPr marL="2514600" indent="-228600" eaLnBrk="0" fontAlgn="base" hangingPunct="0">
              <a:spcBef>
                <a:spcPct val="30000"/>
              </a:spcBef>
              <a:spcAft>
                <a:spcPct val="0"/>
              </a:spcAft>
              <a:defRPr sz="1200">
                <a:solidFill>
                  <a:schemeClr val="tx1"/>
                </a:solidFill>
                <a:latin typeface="等线" pitchFamily="2" charset="-122"/>
                <a:ea typeface="等线" pitchFamily="2" charset="-122"/>
              </a:defRPr>
            </a:lvl6pPr>
            <a:lvl7pPr marL="2971800" indent="-228600" eaLnBrk="0" fontAlgn="base" hangingPunct="0">
              <a:spcBef>
                <a:spcPct val="30000"/>
              </a:spcBef>
              <a:spcAft>
                <a:spcPct val="0"/>
              </a:spcAft>
              <a:defRPr sz="1200">
                <a:solidFill>
                  <a:schemeClr val="tx1"/>
                </a:solidFill>
                <a:latin typeface="等线" pitchFamily="2" charset="-122"/>
                <a:ea typeface="等线" pitchFamily="2" charset="-122"/>
              </a:defRPr>
            </a:lvl7pPr>
            <a:lvl8pPr marL="3429000" indent="-228600" eaLnBrk="0" fontAlgn="base" hangingPunct="0">
              <a:spcBef>
                <a:spcPct val="30000"/>
              </a:spcBef>
              <a:spcAft>
                <a:spcPct val="0"/>
              </a:spcAft>
              <a:defRPr sz="1200">
                <a:solidFill>
                  <a:schemeClr val="tx1"/>
                </a:solidFill>
                <a:latin typeface="等线" pitchFamily="2" charset="-122"/>
                <a:ea typeface="等线" pitchFamily="2" charset="-122"/>
              </a:defRPr>
            </a:lvl8pPr>
            <a:lvl9pPr marL="3886200" indent="-228600" eaLnBrk="0" fontAlgn="base" hangingPunct="0">
              <a:spcBef>
                <a:spcPct val="30000"/>
              </a:spcBef>
              <a:spcAft>
                <a:spcPct val="0"/>
              </a:spcAft>
              <a:defRPr sz="1200">
                <a:solidFill>
                  <a:schemeClr val="tx1"/>
                </a:solidFill>
                <a:latin typeface="等线" pitchFamily="2" charset="-122"/>
                <a:ea typeface="等线" pitchFamily="2" charset="-122"/>
              </a:defRPr>
            </a:lvl9pPr>
          </a:lstStyle>
          <a:p>
            <a:fld id="{64954A28-3DC3-401C-8871-6F2DB6073328}" type="slidenum">
              <a:rPr lang="zh-CN" altLang="en-US">
                <a:latin typeface="Arial" panose="020B0604020202090204" pitchFamily="34" charset="0"/>
                <a:ea typeface="宋体" pitchFamily="2" charset="-122"/>
              </a:rPr>
              <a:t>1</a:t>
            </a:fld>
            <a:endParaRPr lang="zh-CN" altLang="en-US">
              <a:latin typeface="Arial" panose="020B0604020202090204" pitchFamily="34" charset="0"/>
              <a:ea typeface="宋体"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959737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616633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322345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350854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184196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3805957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366614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3061413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4095979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200" kern="100" dirty="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由于</a:t>
            </a:r>
            <a:r>
              <a:rPr lang="zh-CN" altLang="zh-CN" sz="1200" kern="100" dirty="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投资者通常关注投资组合中某些资产头寸所增加或减少的投资组合风险，或者是它们对当前组合风险的贡献</a:t>
            </a:r>
            <a:r>
              <a:rPr lang="zh-CN" altLang="en-US" sz="1200" kern="100" dirty="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1200" dirty="0" smtClean="0">
                <a:latin typeface="Times New Roman" panose="02020503050405090304" pitchFamily="18" charset="0"/>
                <a:ea typeface="宋体" pitchFamily="2" charset="-122"/>
                <a:sym typeface="+mn-ea"/>
              </a:rPr>
              <a:t>因此交易员通常对新交易的</a:t>
            </a:r>
            <a:r>
              <a:rPr lang="en-US" altLang="zh-CN" sz="1200" dirty="0" smtClean="0">
                <a:latin typeface="Times New Roman" panose="02020503050405090304" pitchFamily="18" charset="0"/>
                <a:ea typeface="宋体" pitchFamily="2" charset="-122"/>
                <a:sym typeface="+mn-ea"/>
              </a:rPr>
              <a:t>I-</a:t>
            </a:r>
            <a:r>
              <a:rPr lang="en-US" altLang="zh-CN" sz="1200" dirty="0" err="1" smtClean="0">
                <a:latin typeface="Times New Roman" panose="02020503050405090304" pitchFamily="18" charset="0"/>
                <a:ea typeface="宋体" pitchFamily="2" charset="-122"/>
                <a:sym typeface="+mn-ea"/>
              </a:rPr>
              <a:t>VaR</a:t>
            </a:r>
            <a:r>
              <a:rPr lang="zh-CN" altLang="en-US" sz="1200" dirty="0" smtClean="0">
                <a:latin typeface="Times New Roman" panose="02020503050405090304" pitchFamily="18" charset="0"/>
                <a:ea typeface="宋体" pitchFamily="2" charset="-122"/>
                <a:sym typeface="+mn-ea"/>
              </a:rPr>
              <a:t>感兴趣。</a:t>
            </a:r>
            <a:endParaRPr lang="en-US" altLang="zh-CN" sz="1200" dirty="0" smtClean="0">
              <a:latin typeface="Times New Roman" panose="02020503050405090304" pitchFamily="18" charset="0"/>
              <a:ea typeface="宋体" pitchFamily="2" charset="-122"/>
              <a:sym typeface="+mn-ea"/>
            </a:endParaRPr>
          </a:p>
          <a:p>
            <a:endParaRPr kumimoji="1"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23</a:t>
            </a:fld>
            <a:endParaRPr lang="zh-CN" altLang="en-US"/>
          </a:p>
        </p:txBody>
      </p:sp>
    </p:spTree>
    <p:extLst>
      <p:ext uri="{BB962C8B-B14F-4D97-AF65-F5344CB8AC3E}">
        <p14:creationId xmlns:p14="http://schemas.microsoft.com/office/powerpoint/2010/main" val="1556470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420114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843188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6129994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437114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3273011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4064529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641707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200" kern="100" dirty="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由于</a:t>
            </a:r>
            <a:r>
              <a:rPr lang="zh-CN" altLang="zh-CN" sz="1200" kern="100" dirty="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投资者通常关注投资组合中某些资产头寸所增加或减少的投资组合风险，或者是它们对当前组合风险的贡献</a:t>
            </a:r>
            <a:r>
              <a:rPr lang="zh-CN" altLang="en-US" sz="1200" kern="100" dirty="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1200" dirty="0" smtClean="0">
                <a:latin typeface="Times New Roman" panose="02020503050405090304" pitchFamily="18" charset="0"/>
                <a:ea typeface="宋体" pitchFamily="2" charset="-122"/>
                <a:sym typeface="+mn-ea"/>
              </a:rPr>
              <a:t>因此交易员通常对新交易的</a:t>
            </a:r>
            <a:r>
              <a:rPr lang="en-US" altLang="zh-CN" sz="1200" dirty="0" smtClean="0">
                <a:latin typeface="Times New Roman" panose="02020503050405090304" pitchFamily="18" charset="0"/>
                <a:ea typeface="宋体" pitchFamily="2" charset="-122"/>
                <a:sym typeface="+mn-ea"/>
              </a:rPr>
              <a:t>I-</a:t>
            </a:r>
            <a:r>
              <a:rPr lang="en-US" altLang="zh-CN" sz="1200" dirty="0" err="1" smtClean="0">
                <a:latin typeface="Times New Roman" panose="02020503050405090304" pitchFamily="18" charset="0"/>
                <a:ea typeface="宋体" pitchFamily="2" charset="-122"/>
                <a:sym typeface="+mn-ea"/>
              </a:rPr>
              <a:t>VaR</a:t>
            </a:r>
            <a:r>
              <a:rPr lang="zh-CN" altLang="en-US" sz="1200" dirty="0" smtClean="0">
                <a:latin typeface="Times New Roman" panose="02020503050405090304" pitchFamily="18" charset="0"/>
                <a:ea typeface="宋体" pitchFamily="2" charset="-122"/>
                <a:sym typeface="+mn-ea"/>
              </a:rPr>
              <a:t>感兴趣。</a:t>
            </a:r>
            <a:endParaRPr lang="en-US" altLang="zh-CN" sz="1200" dirty="0" smtClean="0">
              <a:latin typeface="Times New Roman" panose="02020503050405090304" pitchFamily="18" charset="0"/>
              <a:ea typeface="宋体" pitchFamily="2" charset="-122"/>
              <a:sym typeface="+mn-ea"/>
            </a:endParaRPr>
          </a:p>
          <a:p>
            <a:endParaRPr kumimoji="1"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24</a:t>
            </a:fld>
            <a:endParaRPr lang="zh-CN" altLang="en-US"/>
          </a:p>
        </p:txBody>
      </p:sp>
    </p:spTree>
    <p:extLst>
      <p:ext uri="{BB962C8B-B14F-4D97-AF65-F5344CB8AC3E}">
        <p14:creationId xmlns:p14="http://schemas.microsoft.com/office/powerpoint/2010/main" val="15564709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7163649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4913329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0256736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6642072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7951557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459189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25</a:t>
            </a:fld>
            <a:endParaRPr lang="zh-CN" altLang="en-US"/>
          </a:p>
        </p:txBody>
      </p:sp>
    </p:spTree>
    <p:extLst>
      <p:ext uri="{BB962C8B-B14F-4D97-AF65-F5344CB8AC3E}">
        <p14:creationId xmlns:p14="http://schemas.microsoft.com/office/powerpoint/2010/main" val="3231215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26</a:t>
            </a:fld>
            <a:endParaRPr lang="zh-CN" altLang="en-US"/>
          </a:p>
        </p:txBody>
      </p:sp>
    </p:spTree>
    <p:extLst>
      <p:ext uri="{BB962C8B-B14F-4D97-AF65-F5344CB8AC3E}">
        <p14:creationId xmlns:p14="http://schemas.microsoft.com/office/powerpoint/2010/main" val="1737957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27</a:t>
            </a:fld>
            <a:endParaRPr lang="zh-CN" altLang="en-US"/>
          </a:p>
        </p:txBody>
      </p:sp>
    </p:spTree>
    <p:extLst>
      <p:ext uri="{BB962C8B-B14F-4D97-AF65-F5344CB8AC3E}">
        <p14:creationId xmlns:p14="http://schemas.microsoft.com/office/powerpoint/2010/main" val="989012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088193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4004027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043" y="2130427"/>
            <a:ext cx="10359153" cy="1470025"/>
          </a:xfrm>
        </p:spPr>
        <p:txBody>
          <a:bodyPr/>
          <a:lstStyle/>
          <a:p>
            <a:r>
              <a:rPr lang="zh-CN" altLang="en-US"/>
              <a:t>单击此处编辑母版标题样式</a:t>
            </a:r>
          </a:p>
        </p:txBody>
      </p:sp>
      <p:sp>
        <p:nvSpPr>
          <p:cNvPr id="3" name="副标题 2"/>
          <p:cNvSpPr>
            <a:spLocks noGrp="1"/>
          </p:cNvSpPr>
          <p:nvPr>
            <p:ph type="subTitle" idx="1"/>
          </p:nvPr>
        </p:nvSpPr>
        <p:spPr>
          <a:xfrm>
            <a:off x="1828087" y="3886200"/>
            <a:ext cx="85310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5" name="日期占位符 3"/>
          <p:cNvSpPr>
            <a:spLocks noGrp="1"/>
          </p:cNvSpPr>
          <p:nvPr>
            <p:ph type="dt" sz="half" idx="10"/>
          </p:nvPr>
        </p:nvSpPr>
        <p:spPr/>
        <p:txBody>
          <a:bodyPr/>
          <a:lstStyle>
            <a:lvl1pPr>
              <a:defRPr/>
            </a:lvl1pPr>
          </a:lstStyle>
          <a:p>
            <a:pPr>
              <a:defRPr/>
            </a:pPr>
            <a:fld id="{9D6FB868-AC17-4892-8E55-097DF144418B}" type="datetimeFigureOut">
              <a:rPr lang="zh-CN" altLang="en-US"/>
              <a:t>2024/8/2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E5D0D58C-8F2E-47FF-AA3A-3DD216554D88}" type="slidenum">
              <a:rPr lang="zh-CN" altLang="en-US"/>
              <a:t>‹#›</a:t>
            </a:fld>
            <a:endParaRPr lang="zh-CN" altLang="en-US"/>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6" name="矩形 5"/>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2" name="标题 1"/>
          <p:cNvSpPr>
            <a:spLocks noGrp="1"/>
          </p:cNvSpPr>
          <p:nvPr>
            <p:ph type="title"/>
          </p:nvPr>
        </p:nvSpPr>
        <p:spPr>
          <a:xfrm>
            <a:off x="2388784" y="4800600"/>
            <a:ext cx="7312343"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8784" y="612775"/>
            <a:ext cx="731234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8784" y="5367338"/>
            <a:ext cx="73123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0"/>
            <a:ext cx="12187238" cy="6858000"/>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1845147" y="2405712"/>
            <a:ext cx="1639613" cy="1023288"/>
          </a:xfrm>
          <a:prstGeom prst="rect">
            <a:avLst/>
          </a:prstGeom>
          <a:noFill/>
        </p:spPr>
      </p:pic>
      <p:pic>
        <p:nvPicPr>
          <p:cNvPr id="4" name="图片 8" descr="图片包含 背景, 钟表, 黑暗, 监控&#10;&#10;描述已自动生成"/>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22613" y="-100013"/>
            <a:ext cx="53625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descr="徽标&#10;&#10;描述已自动生成"/>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58463" y="5157788"/>
            <a:ext cx="11572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3"/>
          <p:cNvSpPr>
            <a:spLocks noGrp="1"/>
          </p:cNvSpPr>
          <p:nvPr>
            <p:ph type="dt" sz="half" idx="10"/>
          </p:nvPr>
        </p:nvSpPr>
        <p:spPr/>
        <p:txBody>
          <a:bodyPr/>
          <a:lstStyle>
            <a:lvl1pPr>
              <a:defRPr/>
            </a:lvl1pPr>
          </a:lstStyle>
          <a:p>
            <a:pPr>
              <a:defRPr/>
            </a:pPr>
            <a:fld id="{524EE924-02C8-47EB-9B6C-361B37314DD6}" type="datetimeFigureOut">
              <a:rPr lang="zh-CN" altLang="en-US"/>
              <a:t>2024/8/2</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fld id="{0E18118D-F5A2-41D9-93F0-92FF9794C981}" type="slidenum">
              <a:rPr lang="zh-CN" altLang="en-US"/>
              <a:t>‹#›</a:t>
            </a:fld>
            <a:endParaRPr lang="zh-CN" altLang="en-US"/>
          </a:p>
        </p:txBody>
      </p:sp>
    </p:spTree>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8" name="内容占位符 7"/>
          <p:cNvSpPr>
            <a:spLocks noGrp="1"/>
          </p:cNvSpPr>
          <p:nvPr>
            <p:ph sz="quarter" idx="1"/>
          </p:nvPr>
        </p:nvSpPr>
        <p:spPr>
          <a:xfrm>
            <a:off x="609362" y="1600200"/>
            <a:ext cx="9952911" cy="4873752"/>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t>2024/8/2</a:t>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t>‹#›</a:t>
            </a:fld>
            <a:endParaRPr lang="zh-CN" altLang="en-US"/>
          </a:p>
        </p:txBody>
      </p:sp>
      <p:sp>
        <p:nvSpPr>
          <p:cNvPr id="10" name="页脚占位符 9"/>
          <p:cNvSpPr>
            <a:spLocks noGrp="1"/>
          </p:cNvSpPr>
          <p:nvPr>
            <p:ph type="ftr" sz="quarter" idx="16"/>
          </p:nvPr>
        </p:nvSpPr>
        <p:spPr/>
        <p:txBody>
          <a:bodyPr rtlCol="0"/>
          <a:lstStyle/>
          <a:p>
            <a:endParaRPr lang="zh-CN" altLang="en-US"/>
          </a:p>
        </p:txBody>
      </p:sp>
      <p:sp>
        <p:nvSpPr>
          <p:cNvPr id="11" name="矩形 10"/>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14" name="矩形 13"/>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 name="组合 8"/>
          <p:cNvGrpSpPr/>
          <p:nvPr userDrawn="1"/>
        </p:nvGrpSpPr>
        <p:grpSpPr bwMode="auto">
          <a:xfrm>
            <a:off x="4868863" y="2046288"/>
            <a:ext cx="2449512" cy="2447925"/>
            <a:chOff x="6897738" y="2060848"/>
            <a:chExt cx="2448272" cy="2448272"/>
          </a:xfrm>
        </p:grpSpPr>
        <p:sp>
          <p:nvSpPr>
            <p:cNvPr id="4" name="空心弧 3"/>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5" name="空心弧 4"/>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6" name="TextBox 5"/>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pic>
        <p:nvPicPr>
          <p:cNvPr id="7" name="图片 16"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p>
        </p:txBody>
      </p:sp>
      <p:sp>
        <p:nvSpPr>
          <p:cNvPr id="8" name="日期占位符 3"/>
          <p:cNvSpPr>
            <a:spLocks noGrp="1"/>
          </p:cNvSpPr>
          <p:nvPr>
            <p:ph type="dt" sz="half" idx="10"/>
          </p:nvPr>
        </p:nvSpPr>
        <p:spPr/>
        <p:txBody>
          <a:bodyPr/>
          <a:lstStyle>
            <a:lvl1pPr>
              <a:defRPr/>
            </a:lvl1pPr>
          </a:lstStyle>
          <a:p>
            <a:pPr>
              <a:defRPr/>
            </a:pPr>
            <a:fld id="{6D7AB130-94D4-4090-BCD1-A9B407B85054}" type="datetimeFigureOut">
              <a:rPr lang="zh-CN" altLang="en-US"/>
              <a:t>2024/8/2</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7DA045BE-1F7A-45F9-A8EE-EADC55ABCF3F}" type="slidenum">
              <a:rPr lang="zh-CN" altLang="en-US"/>
              <a:t>‹#›</a:t>
            </a:fld>
            <a:endParaRPr lang="zh-CN" altLang="en-US"/>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46537F44-FBCF-4F23-B675-87FB8E3761FE}" type="slidenum">
              <a:rPr lang="zh-CN" altLang="en-US" sz="1100">
                <a:solidFill>
                  <a:srgbClr val="31859C"/>
                </a:solidFill>
              </a:rPr>
              <a:t>‹#›</a:t>
            </a:fld>
            <a:endParaRPr lang="zh-CN" altLang="en-US">
              <a:solidFill>
                <a:srgbClr val="31859C"/>
              </a:solidFill>
            </a:endParaRPr>
          </a:p>
        </p:txBody>
      </p:sp>
      <p:cxnSp>
        <p:nvCxnSpPr>
          <p:cNvPr id="7" name="直接连接符 6"/>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62708" y="4406902"/>
            <a:ext cx="10359153"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2708" y="2906713"/>
            <a:ext cx="1035915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8" name="日期占位符 3"/>
          <p:cNvSpPr>
            <a:spLocks noGrp="1"/>
          </p:cNvSpPr>
          <p:nvPr>
            <p:ph type="dt" sz="half" idx="10"/>
          </p:nvPr>
        </p:nvSpPr>
        <p:spPr/>
        <p:txBody>
          <a:bodyPr/>
          <a:lstStyle>
            <a:lvl1pPr>
              <a:defRPr/>
            </a:lvl1pPr>
          </a:lstStyle>
          <a:p>
            <a:pPr>
              <a:defRPr/>
            </a:pPr>
            <a:fld id="{734B5DB1-4E4C-4AD5-AD20-320D7CE2C00A}" type="datetimeFigureOut">
              <a:rPr lang="zh-CN" altLang="en-US"/>
              <a:t>2024/8/2</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25A715B0-738C-41C2-8410-2B847574FA6E}" type="slidenum">
              <a:rPr lang="zh-CN" altLang="en-US"/>
              <a:t>‹#›</a:t>
            </a:fld>
            <a:endParaRPr lang="zh-CN" altLang="en-US"/>
          </a:p>
        </p:txBody>
      </p:sp>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4000" b="1">
                <a:solidFill>
                  <a:srgbClr val="31859C"/>
                </a:solidFill>
                <a:latin typeface="微软雅黑" charset="0"/>
                <a:ea typeface="微软雅黑" charset="0"/>
                <a:cs typeface="微软雅黑" charset="0"/>
              </a:rPr>
              <a:t>2</a:t>
            </a:r>
            <a:endParaRPr lang="zh-CN" altLang="en-US" sz="4000" b="1">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7299648"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 name="日期占位符 4"/>
          <p:cNvSpPr>
            <a:spLocks noGrp="1"/>
          </p:cNvSpPr>
          <p:nvPr>
            <p:ph type="dt" sz="half" idx="10"/>
          </p:nvPr>
        </p:nvSpPr>
        <p:spPr/>
        <p:txBody>
          <a:bodyPr/>
          <a:lstStyle>
            <a:lvl1pPr>
              <a:defRPr/>
            </a:lvl1pPr>
          </a:lstStyle>
          <a:p>
            <a:pPr>
              <a:defRPr/>
            </a:pPr>
            <a:fld id="{3E6F1283-CCE5-4695-9394-BE2002B35C36}" type="datetimeFigureOut">
              <a:rPr lang="zh-CN" altLang="en-US"/>
              <a:t>2024/8/2</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A180CCA-1712-4585-BA53-15C38A1B49F5}" type="slidenum">
              <a:rPr lang="zh-CN" altLang="en-US"/>
              <a:t>‹#›</a:t>
            </a:fld>
            <a:endParaRPr lang="zh-CN" altLang="en-US"/>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8" name="矩形 7"/>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21010D48-3B53-42CB-A0EF-1A6E78801D5E}" type="slidenum">
              <a:rPr lang="zh-CN" altLang="en-US" sz="1100">
                <a:solidFill>
                  <a:srgbClr val="31859C"/>
                </a:solidFill>
              </a:rPr>
              <a:t>‹#›</a:t>
            </a:fld>
            <a:endParaRPr lang="zh-CN" altLang="en-US">
              <a:solidFill>
                <a:srgbClr val="31859C"/>
              </a:solidFill>
            </a:endParaRPr>
          </a:p>
        </p:txBody>
      </p:sp>
      <p:cxnSp>
        <p:nvCxnSpPr>
          <p:cNvPr id="10" name="直接连接符 9"/>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标题 1"/>
          <p:cNvSpPr txBox="1"/>
          <p:nvPr userDrawn="1"/>
        </p:nvSpPr>
        <p:spPr bwMode="auto">
          <a:xfrm>
            <a:off x="188913" y="20638"/>
            <a:ext cx="7416800" cy="600075"/>
          </a:xfrm>
          <a:prstGeom prst="rect">
            <a:avLst/>
          </a:prstGeom>
          <a:noFill/>
          <a:ln>
            <a:noFill/>
          </a:ln>
        </p:spPr>
        <p:txBody>
          <a:bodyPr anchor="ctr"/>
          <a:lstStyle>
            <a:lvl1pPr>
              <a:defRPr>
                <a:solidFill>
                  <a:schemeClr val="tx1"/>
                </a:solidFill>
                <a:latin typeface="Arial" panose="020B0604020202090204" pitchFamily="34" charset="0"/>
                <a:ea typeface="宋体" pitchFamily="2" charset="-122"/>
              </a:defRPr>
            </a:lvl1pPr>
            <a:lvl2pPr marL="742950" indent="-285750">
              <a:defRPr>
                <a:solidFill>
                  <a:schemeClr val="tx1"/>
                </a:solidFill>
                <a:latin typeface="Arial" panose="020B0604020202090204" pitchFamily="34" charset="0"/>
                <a:ea typeface="宋体" pitchFamily="2" charset="-122"/>
              </a:defRPr>
            </a:lvl2pPr>
            <a:lvl3pPr marL="1143000" indent="-228600">
              <a:defRPr>
                <a:solidFill>
                  <a:schemeClr val="tx1"/>
                </a:solidFill>
                <a:latin typeface="Arial" panose="020B0604020202090204" pitchFamily="34" charset="0"/>
                <a:ea typeface="宋体" pitchFamily="2" charset="-122"/>
              </a:defRPr>
            </a:lvl3pPr>
            <a:lvl4pPr marL="1600200" indent="-228600">
              <a:defRPr>
                <a:solidFill>
                  <a:schemeClr val="tx1"/>
                </a:solidFill>
                <a:latin typeface="Arial" panose="020B0604020202090204" pitchFamily="34" charset="0"/>
                <a:ea typeface="宋体" pitchFamily="2" charset="-122"/>
              </a:defRPr>
            </a:lvl4pPr>
            <a:lvl5pPr marL="2057400" indent="-22860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gn="ctr"/>
            <a:r>
              <a:rPr kumimoji="1" lang="zh-CN" altLang="en-US" sz="4400">
                <a:latin typeface="Calibri" panose="020F0502020204030204" pitchFamily="34" charset="0"/>
              </a:rPr>
              <a:t>单击此处编辑母版标题样式</a:t>
            </a:r>
          </a:p>
        </p:txBody>
      </p:sp>
      <p:sp>
        <p:nvSpPr>
          <p:cNvPr id="2" name="标题 1"/>
          <p:cNvSpPr>
            <a:spLocks noGrp="1"/>
          </p:cNvSpPr>
          <p:nvPr>
            <p:ph type="title"/>
          </p:nvPr>
        </p:nvSpPr>
        <p:spPr>
          <a:xfrm>
            <a:off x="609363" y="274638"/>
            <a:ext cx="10968514"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363" y="1535113"/>
            <a:ext cx="53848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363" y="2174875"/>
            <a:ext cx="53848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0948" y="1535113"/>
            <a:ext cx="53869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0948" y="2174875"/>
            <a:ext cx="53869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 name="日期占位符 6"/>
          <p:cNvSpPr>
            <a:spLocks noGrp="1"/>
          </p:cNvSpPr>
          <p:nvPr>
            <p:ph type="dt" sz="half" idx="10"/>
          </p:nvPr>
        </p:nvSpPr>
        <p:spPr/>
        <p:txBody>
          <a:bodyPr/>
          <a:lstStyle>
            <a:lvl1pPr>
              <a:defRPr/>
            </a:lvl1pPr>
          </a:lstStyle>
          <a:p>
            <a:pPr>
              <a:defRPr/>
            </a:pPr>
            <a:fld id="{B9FA2B3E-2F24-4F07-8F8C-775B3BDC4663}" type="datetimeFigureOut">
              <a:rPr lang="zh-CN" altLang="en-US"/>
              <a:t>2024/8/2</a:t>
            </a:fld>
            <a:endParaRPr lang="zh-CN" altLang="en-US"/>
          </a:p>
        </p:txBody>
      </p:sp>
      <p:sp>
        <p:nvSpPr>
          <p:cNvPr id="15" name="页脚占位符 7"/>
          <p:cNvSpPr>
            <a:spLocks noGrp="1"/>
          </p:cNvSpPr>
          <p:nvPr>
            <p:ph type="ftr" sz="quarter" idx="11"/>
          </p:nvPr>
        </p:nvSpPr>
        <p:spPr/>
        <p:txBody>
          <a:bodyPr/>
          <a:lstStyle>
            <a:lvl1pPr>
              <a:defRPr/>
            </a:lvl1pPr>
          </a:lstStyle>
          <a:p>
            <a:pPr>
              <a:defRPr/>
            </a:pPr>
            <a:endParaRPr lang="zh-CN" altLang="en-US"/>
          </a:p>
        </p:txBody>
      </p:sp>
      <p:sp>
        <p:nvSpPr>
          <p:cNvPr id="16" name="灯片编号占位符 8"/>
          <p:cNvSpPr>
            <a:spLocks noGrp="1"/>
          </p:cNvSpPr>
          <p:nvPr>
            <p:ph type="sldNum" sz="quarter" idx="12"/>
          </p:nvPr>
        </p:nvSpPr>
        <p:spPr/>
        <p:txBody>
          <a:bodyPr/>
          <a:lstStyle>
            <a:lvl1pPr>
              <a:defRPr/>
            </a:lvl1pPr>
          </a:lstStyle>
          <a:p>
            <a:fld id="{E91EB392-A98E-44C4-A23D-70366F4F0792}" type="slidenum">
              <a:rPr lang="zh-CN" altLang="en-US"/>
              <a:t>‹#›</a:t>
            </a:fld>
            <a:endParaRPr lang="zh-CN" altLang="en-US"/>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4" name="矩形 3"/>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 name="组合 8"/>
          <p:cNvGrpSpPr/>
          <p:nvPr userDrawn="1"/>
        </p:nvGrpSpPr>
        <p:grpSpPr bwMode="auto">
          <a:xfrm>
            <a:off x="4868863" y="2046288"/>
            <a:ext cx="2449512" cy="2447925"/>
            <a:chOff x="6897738" y="2060848"/>
            <a:chExt cx="2448272" cy="2448272"/>
          </a:xfrm>
        </p:grpSpPr>
        <p:sp>
          <p:nvSpPr>
            <p:cNvPr id="6" name="空心弧 5"/>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7" name="空心弧 6"/>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8" name="TextBox 7"/>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9" name="TextBox 8"/>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2</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p:txBody>
          <a:bodyPr/>
          <a:lstStyle/>
          <a:p>
            <a:r>
              <a:rPr lang="zh-CN" altLang="en-US"/>
              <a:t>单击此处编辑母版标题样式</a:t>
            </a:r>
          </a:p>
        </p:txBody>
      </p:sp>
      <p:sp>
        <p:nvSpPr>
          <p:cNvPr id="10" name="日期占位符 2"/>
          <p:cNvSpPr>
            <a:spLocks noGrp="1"/>
          </p:cNvSpPr>
          <p:nvPr>
            <p:ph type="dt" sz="half" idx="10"/>
          </p:nvPr>
        </p:nvSpPr>
        <p:spPr/>
        <p:txBody>
          <a:bodyPr/>
          <a:lstStyle>
            <a:lvl1pPr>
              <a:defRPr/>
            </a:lvl1pPr>
          </a:lstStyle>
          <a:p>
            <a:pPr>
              <a:defRPr/>
            </a:pPr>
            <a:fld id="{0A75B769-02EA-42D7-8061-617DE2C7DD6F}" type="datetimeFigureOut">
              <a:rPr lang="zh-CN" altLang="en-US"/>
              <a:t>2024/8/2</a:t>
            </a:fld>
            <a:endParaRPr lang="zh-CN" altLang="en-US"/>
          </a:p>
        </p:txBody>
      </p:sp>
      <p:sp>
        <p:nvSpPr>
          <p:cNvPr id="11" name="页脚占位符 3"/>
          <p:cNvSpPr>
            <a:spLocks noGrp="1"/>
          </p:cNvSpPr>
          <p:nvPr>
            <p:ph type="ftr" sz="quarter" idx="11"/>
          </p:nvPr>
        </p:nvSpPr>
        <p:spPr/>
        <p:txBody>
          <a:bodyPr/>
          <a:lstStyle>
            <a:lvl1pPr>
              <a:defRPr/>
            </a:lvl1pPr>
          </a:lstStyle>
          <a:p>
            <a:pPr>
              <a:defRPr/>
            </a:pPr>
            <a:endParaRPr lang="zh-CN" altLang="en-US"/>
          </a:p>
        </p:txBody>
      </p:sp>
      <p:sp>
        <p:nvSpPr>
          <p:cNvPr id="12" name="灯片编号占位符 4"/>
          <p:cNvSpPr>
            <a:spLocks noGrp="1"/>
          </p:cNvSpPr>
          <p:nvPr>
            <p:ph type="sldNum" sz="quarter" idx="12"/>
          </p:nvPr>
        </p:nvSpPr>
        <p:spPr/>
        <p:txBody>
          <a:bodyPr/>
          <a:lstStyle>
            <a:lvl1pPr>
              <a:defRPr/>
            </a:lvl1pPr>
          </a:lstStyle>
          <a:p>
            <a:fld id="{5330785D-0D93-4520-B4F2-FCB37B80F3AD}" type="slidenum">
              <a:rPr lang="zh-CN" altLang="en-US"/>
              <a:t>‹#›</a:t>
            </a:fld>
            <a:endParaRPr lang="zh-CN" altLang="en-US"/>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8E08760C-0088-4E38-A3A9-0838AB9536BD}" type="slidenum">
              <a:rPr lang="zh-CN" altLang="en-US" sz="1100">
                <a:solidFill>
                  <a:srgbClr val="31859C"/>
                </a:solidFill>
              </a:rPr>
              <a:t>‹#›</a:t>
            </a:fld>
            <a:endParaRPr lang="zh-CN" altLang="en-US">
              <a:solidFill>
                <a:srgbClr val="31859C"/>
              </a:solidFill>
            </a:endParaRPr>
          </a:p>
        </p:txBody>
      </p:sp>
      <p:sp>
        <p:nvSpPr>
          <p:cNvPr id="7"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1"/>
          <p:cNvSpPr>
            <a:spLocks noGrp="1"/>
          </p:cNvSpPr>
          <p:nvPr>
            <p:ph type="title"/>
          </p:nvPr>
        </p:nvSpPr>
        <p:spPr>
          <a:xfrm>
            <a:off x="188964" y="20638"/>
            <a:ext cx="7416824" cy="600075"/>
          </a:xfrm>
        </p:spPr>
        <p:txBody>
          <a:bodyPr/>
          <a:lstStyle/>
          <a:p>
            <a:r>
              <a:rPr lang="zh-CN" altLang="en-US" dirty="0"/>
              <a:t>单击此处编辑母版标题样式</a:t>
            </a:r>
          </a:p>
        </p:txBody>
      </p:sp>
      <p:sp>
        <p:nvSpPr>
          <p:cNvPr id="16"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日期占位符 1"/>
          <p:cNvSpPr>
            <a:spLocks noGrp="1"/>
          </p:cNvSpPr>
          <p:nvPr>
            <p:ph type="dt" sz="half" idx="10"/>
          </p:nvPr>
        </p:nvSpPr>
        <p:spPr/>
        <p:txBody>
          <a:bodyPr/>
          <a:lstStyle>
            <a:lvl1pPr>
              <a:defRPr/>
            </a:lvl1pPr>
          </a:lstStyle>
          <a:p>
            <a:pPr>
              <a:defRPr/>
            </a:pPr>
            <a:fld id="{CDC6D247-FFE1-4021-BC8B-C93BF7F2DDB0}" type="datetimeFigureOut">
              <a:rPr lang="zh-CN" altLang="en-US"/>
              <a:t>2024/8/2</a:t>
            </a:fld>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86649C0E-681B-4033-B023-DE2E157EF217}" type="slidenum">
              <a:rPr lang="zh-CN" altLang="en-US"/>
              <a:t>‹#›</a:t>
            </a:fld>
            <a:endParaRPr lang="zh-CN" altLang="en-US"/>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6</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9C903290-4841-42F7-91F1-09FA35BC9C00}" type="datetimeFigureOut">
              <a:rPr lang="zh-CN" altLang="en-US"/>
              <a:t>2024/8/2</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462A93CB-EA50-4404-AC0B-4A313DBDF13E}" type="slidenum">
              <a:rPr lang="zh-CN" altLang="en-US"/>
              <a:t>‹#›</a:t>
            </a:fld>
            <a:endParaRPr lang="zh-CN" altLang="en-US"/>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5</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65A337C9-F7C4-4C7D-A897-6B17CC4766C3}" type="datetimeFigureOut">
              <a:rPr lang="zh-CN" altLang="en-US"/>
              <a:t>2024/8/2</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BF89F15-F08D-4DD9-BE64-803B16BAE451}" type="slidenum">
              <a:rPr lang="zh-CN" altLang="en-US"/>
              <a:t>‹#›</a:t>
            </a:fld>
            <a:endParaRPr lang="zh-CN" altLang="en-US"/>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6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609600" y="1600200"/>
            <a:ext cx="109680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3213" cy="365125"/>
          </a:xfrm>
          <a:prstGeom prst="rect">
            <a:avLst/>
          </a:prstGeom>
        </p:spPr>
        <p:txBody>
          <a:bodyPr vert="horz" wrap="square" lIns="91440" tIns="45720" rIns="91440" bIns="45720" numCol="1" anchor="ctr" anchorCtr="0" compatLnSpc="1"/>
          <a:lstStyle>
            <a:lvl1pPr eaLnBrk="1" hangingPunct="1">
              <a:defRPr sz="1200">
                <a:solidFill>
                  <a:srgbClr val="898989"/>
                </a:solidFill>
                <a:latin typeface="Calibri" panose="020F0502020204030204" pitchFamily="34" charset="0"/>
                <a:ea typeface="宋体" pitchFamily="2" charset="-122"/>
              </a:defRPr>
            </a:lvl1pPr>
          </a:lstStyle>
          <a:p>
            <a:pPr>
              <a:defRPr/>
            </a:pPr>
            <a:fld id="{996E10C5-FB75-481A-B6E0-84A34293BD80}" type="datetimeFigureOut">
              <a:rPr lang="zh-CN" altLang="en-US"/>
              <a:t>2024/8/2</a:t>
            </a:fld>
            <a:endParaRPr lang="zh-CN" altLang="en-US"/>
          </a:p>
        </p:txBody>
      </p:sp>
      <p:sp>
        <p:nvSpPr>
          <p:cNvPr id="5" name="页脚占位符 4"/>
          <p:cNvSpPr>
            <a:spLocks noGrp="1"/>
          </p:cNvSpPr>
          <p:nvPr>
            <p:ph type="ftr" sz="quarter" idx="3"/>
          </p:nvPr>
        </p:nvSpPr>
        <p:spPr>
          <a:xfrm>
            <a:off x="4164013" y="6356350"/>
            <a:ext cx="3859212"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734425" y="6356350"/>
            <a:ext cx="2843213"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latin typeface="Calibri" panose="020F0502020204030204" pitchFamily="34" charset="0"/>
              </a:defRPr>
            </a:lvl1pPr>
          </a:lstStyle>
          <a:p>
            <a:fld id="{26CD09E8-74C0-4594-AB1A-81A9916E392F}"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wipe/>
  </p:transition>
  <p:txStyles>
    <p:title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anose="020F0502020204030204" pitchFamily="34" charset="0"/>
          <a:ea typeface="宋体"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itchFamily="2" charset="-122"/>
        </a:defRPr>
      </a:lvl9pPr>
    </p:titleStyle>
    <p:bodyStyle>
      <a:lvl1pPr marL="342900" indent="-342900" algn="l" rtl="0" eaLnBrk="0" fontAlgn="base" hangingPunct="0">
        <a:spcBef>
          <a:spcPct val="20000"/>
        </a:spcBef>
        <a:spcAft>
          <a:spcPct val="0"/>
        </a:spcAft>
        <a:buFont typeface="Arial" panose="020B0604020202090204" pitchFamily="34" charset="0"/>
        <a:buChar char="•"/>
        <a:defRPr kumimoji="1" sz="3200" kern="1200">
          <a:solidFill>
            <a:schemeClr val="tx1"/>
          </a:solidFill>
          <a:latin typeface="+mn-lt"/>
          <a:ea typeface="+mn-ea"/>
          <a:cs typeface="宋体" charset="0"/>
        </a:defRPr>
      </a:lvl1pPr>
      <a:lvl2pPr marL="742950" indent="-285750" algn="l" rtl="0" eaLnBrk="0" fontAlgn="base" hangingPunct="0">
        <a:spcBef>
          <a:spcPct val="20000"/>
        </a:spcBef>
        <a:spcAft>
          <a:spcPct val="0"/>
        </a:spcAft>
        <a:buFont typeface="Arial" panose="020B060402020209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9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9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9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0.xml"/><Relationship Id="rId1" Type="http://schemas.openxmlformats.org/officeDocument/2006/relationships/vmlDrawing" Target="../drawings/vmlDrawing5.vml"/><Relationship Id="rId4" Type="http://schemas.openxmlformats.org/officeDocument/2006/relationships/image" Target="../media/image15.emf"/></Relationships>
</file>

<file path=ppt/slides/_rels/slide11.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10.xml"/><Relationship Id="rId1" Type="http://schemas.openxmlformats.org/officeDocument/2006/relationships/vmlDrawing" Target="../drawings/vmlDrawing6.vml"/><Relationship Id="rId6" Type="http://schemas.openxmlformats.org/officeDocument/2006/relationships/image" Target="../media/image17.emf"/><Relationship Id="rId5" Type="http://schemas.openxmlformats.org/officeDocument/2006/relationships/oleObject" Target="../embeddings/oleObject8.bin"/><Relationship Id="rId10" Type="http://schemas.openxmlformats.org/officeDocument/2006/relationships/image" Target="../media/image19.emf"/><Relationship Id="rId4" Type="http://schemas.openxmlformats.org/officeDocument/2006/relationships/image" Target="../media/image16.emf"/><Relationship Id="rId9" Type="http://schemas.openxmlformats.org/officeDocument/2006/relationships/oleObject" Target="../embeddings/oleObject10.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image" Target="../media/image24.emf"/><Relationship Id="rId18" Type="http://schemas.openxmlformats.org/officeDocument/2006/relationships/oleObject" Target="../embeddings/oleObject18.bin"/><Relationship Id="rId3" Type="http://schemas.openxmlformats.org/officeDocument/2006/relationships/image" Target="../media/image30.png"/><Relationship Id="rId21" Type="http://schemas.openxmlformats.org/officeDocument/2006/relationships/image" Target="../media/image28.emf"/><Relationship Id="rId7" Type="http://schemas.openxmlformats.org/officeDocument/2006/relationships/image" Target="../media/image21.emf"/><Relationship Id="rId12" Type="http://schemas.openxmlformats.org/officeDocument/2006/relationships/oleObject" Target="../embeddings/oleObject15.bin"/><Relationship Id="rId17" Type="http://schemas.openxmlformats.org/officeDocument/2006/relationships/image" Target="../media/image26.emf"/><Relationship Id="rId2" Type="http://schemas.openxmlformats.org/officeDocument/2006/relationships/slideLayout" Target="../slideLayouts/slideLayout10.xml"/><Relationship Id="rId16" Type="http://schemas.openxmlformats.org/officeDocument/2006/relationships/oleObject" Target="../embeddings/oleObject17.bin"/><Relationship Id="rId20" Type="http://schemas.openxmlformats.org/officeDocument/2006/relationships/oleObject" Target="../embeddings/oleObject19.bin"/><Relationship Id="rId1" Type="http://schemas.openxmlformats.org/officeDocument/2006/relationships/vmlDrawing" Target="../drawings/vmlDrawing7.vml"/><Relationship Id="rId6" Type="http://schemas.openxmlformats.org/officeDocument/2006/relationships/oleObject" Target="../embeddings/oleObject12.bin"/><Relationship Id="rId11" Type="http://schemas.openxmlformats.org/officeDocument/2006/relationships/image" Target="../media/image23.emf"/><Relationship Id="rId5" Type="http://schemas.openxmlformats.org/officeDocument/2006/relationships/image" Target="../media/image20.emf"/><Relationship Id="rId15" Type="http://schemas.openxmlformats.org/officeDocument/2006/relationships/image" Target="../media/image25.emf"/><Relationship Id="rId23" Type="http://schemas.openxmlformats.org/officeDocument/2006/relationships/image" Target="../media/image29.emf"/><Relationship Id="rId10" Type="http://schemas.openxmlformats.org/officeDocument/2006/relationships/oleObject" Target="../embeddings/oleObject14.bin"/><Relationship Id="rId19" Type="http://schemas.openxmlformats.org/officeDocument/2006/relationships/image" Target="../media/image27.emf"/><Relationship Id="rId4" Type="http://schemas.openxmlformats.org/officeDocument/2006/relationships/oleObject" Target="../embeddings/oleObject11.bin"/><Relationship Id="rId9" Type="http://schemas.openxmlformats.org/officeDocument/2006/relationships/image" Target="../media/image22.emf"/><Relationship Id="rId14" Type="http://schemas.openxmlformats.org/officeDocument/2006/relationships/oleObject" Target="../embeddings/oleObject16.bin"/><Relationship Id="rId22" Type="http://schemas.openxmlformats.org/officeDocument/2006/relationships/oleObject" Target="../embeddings/oleObject20.bin"/></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oleObject" Target="../embeddings/oleObject21.bin"/><Relationship Id="rId7" Type="http://schemas.openxmlformats.org/officeDocument/2006/relationships/oleObject" Target="../embeddings/oleObject23.bin"/><Relationship Id="rId2" Type="http://schemas.openxmlformats.org/officeDocument/2006/relationships/slideLayout" Target="../slideLayouts/slideLayout10.xml"/><Relationship Id="rId1" Type="http://schemas.openxmlformats.org/officeDocument/2006/relationships/vmlDrawing" Target="../drawings/vmlDrawing8.vml"/><Relationship Id="rId6" Type="http://schemas.openxmlformats.org/officeDocument/2006/relationships/image" Target="../media/image33.emf"/><Relationship Id="rId5" Type="http://schemas.openxmlformats.org/officeDocument/2006/relationships/oleObject" Target="../embeddings/oleObject22.bin"/><Relationship Id="rId4" Type="http://schemas.openxmlformats.org/officeDocument/2006/relationships/image" Target="../media/image32.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0.xml"/><Relationship Id="rId1" Type="http://schemas.openxmlformats.org/officeDocument/2006/relationships/vmlDrawing" Target="../drawings/vmlDrawing9.vml"/><Relationship Id="rId4" Type="http://schemas.openxmlformats.org/officeDocument/2006/relationships/image" Target="../media/image35.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10.xml"/><Relationship Id="rId1" Type="http://schemas.openxmlformats.org/officeDocument/2006/relationships/vmlDrawing" Target="../drawings/vmlDrawing10.vml"/><Relationship Id="rId4" Type="http://schemas.openxmlformats.org/officeDocument/2006/relationships/image" Target="../media/image36.emf"/></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38.emf"/><Relationship Id="rId2" Type="http://schemas.openxmlformats.org/officeDocument/2006/relationships/slideLayout" Target="../slideLayouts/slideLayout10.xml"/><Relationship Id="rId1" Type="http://schemas.openxmlformats.org/officeDocument/2006/relationships/vmlDrawing" Target="../drawings/vmlDrawing11.vml"/><Relationship Id="rId6" Type="http://schemas.openxmlformats.org/officeDocument/2006/relationships/oleObject" Target="../embeddings/oleObject27.bin"/><Relationship Id="rId5" Type="http://schemas.openxmlformats.org/officeDocument/2006/relationships/image" Target="../media/image37.emf"/><Relationship Id="rId4" Type="http://schemas.openxmlformats.org/officeDocument/2006/relationships/oleObject" Target="../embeddings/oleObject26.bin"/></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0.xml"/><Relationship Id="rId1" Type="http://schemas.openxmlformats.org/officeDocument/2006/relationships/vmlDrawing" Target="../drawings/vmlDrawing12.vml"/><Relationship Id="rId5" Type="http://schemas.openxmlformats.org/officeDocument/2006/relationships/image" Target="../media/image40.png"/><Relationship Id="rId4" Type="http://schemas.openxmlformats.org/officeDocument/2006/relationships/image" Target="../media/image39.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31.bin"/><Relationship Id="rId13" Type="http://schemas.openxmlformats.org/officeDocument/2006/relationships/image" Target="../media/image44.wmf"/><Relationship Id="rId3" Type="http://schemas.openxmlformats.org/officeDocument/2006/relationships/notesSlide" Target="../notesSlides/notesSlide2.xml"/><Relationship Id="rId7" Type="http://schemas.openxmlformats.org/officeDocument/2006/relationships/image" Target="../media/image41.wmf"/><Relationship Id="rId12" Type="http://schemas.openxmlformats.org/officeDocument/2006/relationships/oleObject" Target="../embeddings/oleObject33.bin"/><Relationship Id="rId17" Type="http://schemas.openxmlformats.org/officeDocument/2006/relationships/image" Target="../media/image46.wmf"/><Relationship Id="rId2" Type="http://schemas.openxmlformats.org/officeDocument/2006/relationships/slideLayout" Target="../slideLayouts/slideLayout10.xml"/><Relationship Id="rId16" Type="http://schemas.openxmlformats.org/officeDocument/2006/relationships/oleObject" Target="../embeddings/oleObject35.bin"/><Relationship Id="rId1" Type="http://schemas.openxmlformats.org/officeDocument/2006/relationships/vmlDrawing" Target="../drawings/vmlDrawing13.vml"/><Relationship Id="rId6" Type="http://schemas.openxmlformats.org/officeDocument/2006/relationships/oleObject" Target="../embeddings/oleObject30.bin"/><Relationship Id="rId11" Type="http://schemas.openxmlformats.org/officeDocument/2006/relationships/image" Target="../media/image43.wmf"/><Relationship Id="rId5" Type="http://schemas.openxmlformats.org/officeDocument/2006/relationships/image" Target="../media/image40.emf"/><Relationship Id="rId15" Type="http://schemas.openxmlformats.org/officeDocument/2006/relationships/image" Target="../media/image45.wmf"/><Relationship Id="rId10" Type="http://schemas.openxmlformats.org/officeDocument/2006/relationships/oleObject" Target="../embeddings/oleObject32.bin"/><Relationship Id="rId4" Type="http://schemas.openxmlformats.org/officeDocument/2006/relationships/oleObject" Target="../embeddings/oleObject29.bin"/><Relationship Id="rId9" Type="http://schemas.openxmlformats.org/officeDocument/2006/relationships/image" Target="../media/image42.wmf"/><Relationship Id="rId14" Type="http://schemas.openxmlformats.org/officeDocument/2006/relationships/oleObject" Target="../embeddings/oleObject34.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38.bin"/><Relationship Id="rId13" Type="http://schemas.openxmlformats.org/officeDocument/2006/relationships/image" Target="../media/image51.wmf"/><Relationship Id="rId3" Type="http://schemas.openxmlformats.org/officeDocument/2006/relationships/notesSlide" Target="../notesSlides/notesSlide3.xml"/><Relationship Id="rId7" Type="http://schemas.openxmlformats.org/officeDocument/2006/relationships/image" Target="../media/image48.wmf"/><Relationship Id="rId12" Type="http://schemas.openxmlformats.org/officeDocument/2006/relationships/oleObject" Target="../embeddings/oleObject40.bin"/><Relationship Id="rId17" Type="http://schemas.openxmlformats.org/officeDocument/2006/relationships/image" Target="../media/image53.wmf"/><Relationship Id="rId2" Type="http://schemas.openxmlformats.org/officeDocument/2006/relationships/slideLayout" Target="../slideLayouts/slideLayout10.xml"/><Relationship Id="rId16" Type="http://schemas.openxmlformats.org/officeDocument/2006/relationships/oleObject" Target="../embeddings/oleObject42.bin"/><Relationship Id="rId1" Type="http://schemas.openxmlformats.org/officeDocument/2006/relationships/vmlDrawing" Target="../drawings/vmlDrawing14.vml"/><Relationship Id="rId6" Type="http://schemas.openxmlformats.org/officeDocument/2006/relationships/oleObject" Target="../embeddings/oleObject37.bin"/><Relationship Id="rId11" Type="http://schemas.openxmlformats.org/officeDocument/2006/relationships/image" Target="../media/image50.wmf"/><Relationship Id="rId5" Type="http://schemas.openxmlformats.org/officeDocument/2006/relationships/image" Target="../media/image47.wmf"/><Relationship Id="rId15" Type="http://schemas.openxmlformats.org/officeDocument/2006/relationships/image" Target="../media/image52.wmf"/><Relationship Id="rId10" Type="http://schemas.openxmlformats.org/officeDocument/2006/relationships/oleObject" Target="../embeddings/oleObject39.bin"/><Relationship Id="rId4" Type="http://schemas.openxmlformats.org/officeDocument/2006/relationships/oleObject" Target="../embeddings/oleObject36.bin"/><Relationship Id="rId9" Type="http://schemas.openxmlformats.org/officeDocument/2006/relationships/image" Target="../media/image49.wmf"/><Relationship Id="rId14" Type="http://schemas.openxmlformats.org/officeDocument/2006/relationships/oleObject" Target="../embeddings/oleObject41.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45.bin"/><Relationship Id="rId3" Type="http://schemas.openxmlformats.org/officeDocument/2006/relationships/notesSlide" Target="../notesSlides/notesSlide4.xml"/><Relationship Id="rId7" Type="http://schemas.openxmlformats.org/officeDocument/2006/relationships/image" Target="../media/image55.emf"/><Relationship Id="rId2" Type="http://schemas.openxmlformats.org/officeDocument/2006/relationships/slideLayout" Target="../slideLayouts/slideLayout10.xml"/><Relationship Id="rId1" Type="http://schemas.openxmlformats.org/officeDocument/2006/relationships/vmlDrawing" Target="../drawings/vmlDrawing15.vml"/><Relationship Id="rId6" Type="http://schemas.openxmlformats.org/officeDocument/2006/relationships/oleObject" Target="../embeddings/oleObject44.bin"/><Relationship Id="rId5" Type="http://schemas.openxmlformats.org/officeDocument/2006/relationships/image" Target="../media/image54.emf"/><Relationship Id="rId4" Type="http://schemas.openxmlformats.org/officeDocument/2006/relationships/oleObject" Target="../embeddings/oleObject43.bin"/><Relationship Id="rId9" Type="http://schemas.openxmlformats.org/officeDocument/2006/relationships/image" Target="../media/image56.e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48.bin"/><Relationship Id="rId13" Type="http://schemas.openxmlformats.org/officeDocument/2006/relationships/image" Target="../media/image61.emf"/><Relationship Id="rId3" Type="http://schemas.openxmlformats.org/officeDocument/2006/relationships/notesSlide" Target="../notesSlides/notesSlide5.xml"/><Relationship Id="rId7" Type="http://schemas.openxmlformats.org/officeDocument/2006/relationships/image" Target="../media/image58.emf"/><Relationship Id="rId12" Type="http://schemas.openxmlformats.org/officeDocument/2006/relationships/oleObject" Target="../embeddings/oleObject50.bin"/><Relationship Id="rId2" Type="http://schemas.openxmlformats.org/officeDocument/2006/relationships/slideLayout" Target="../slideLayouts/slideLayout10.xml"/><Relationship Id="rId1" Type="http://schemas.openxmlformats.org/officeDocument/2006/relationships/vmlDrawing" Target="../drawings/vmlDrawing16.vml"/><Relationship Id="rId6" Type="http://schemas.openxmlformats.org/officeDocument/2006/relationships/oleObject" Target="../embeddings/oleObject47.bin"/><Relationship Id="rId11" Type="http://schemas.openxmlformats.org/officeDocument/2006/relationships/image" Target="../media/image60.emf"/><Relationship Id="rId5" Type="http://schemas.openxmlformats.org/officeDocument/2006/relationships/image" Target="../media/image57.emf"/><Relationship Id="rId10" Type="http://schemas.openxmlformats.org/officeDocument/2006/relationships/oleObject" Target="../embeddings/oleObject49.bin"/><Relationship Id="rId4" Type="http://schemas.openxmlformats.org/officeDocument/2006/relationships/oleObject" Target="../embeddings/oleObject46.bin"/><Relationship Id="rId9" Type="http://schemas.openxmlformats.org/officeDocument/2006/relationships/image" Target="../media/image59.emf"/></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53.bin"/><Relationship Id="rId13" Type="http://schemas.openxmlformats.org/officeDocument/2006/relationships/image" Target="../media/image66.wmf"/><Relationship Id="rId3" Type="http://schemas.openxmlformats.org/officeDocument/2006/relationships/notesSlide" Target="../notesSlides/notesSlide6.xml"/><Relationship Id="rId7" Type="http://schemas.openxmlformats.org/officeDocument/2006/relationships/image" Target="../media/image63.emf"/><Relationship Id="rId12" Type="http://schemas.openxmlformats.org/officeDocument/2006/relationships/oleObject" Target="../embeddings/oleObject55.bin"/><Relationship Id="rId17" Type="http://schemas.openxmlformats.org/officeDocument/2006/relationships/image" Target="../media/image68.wmf"/><Relationship Id="rId2" Type="http://schemas.openxmlformats.org/officeDocument/2006/relationships/slideLayout" Target="../slideLayouts/slideLayout10.xml"/><Relationship Id="rId16" Type="http://schemas.openxmlformats.org/officeDocument/2006/relationships/oleObject" Target="../embeddings/oleObject57.bin"/><Relationship Id="rId1" Type="http://schemas.openxmlformats.org/officeDocument/2006/relationships/vmlDrawing" Target="../drawings/vmlDrawing17.vml"/><Relationship Id="rId6" Type="http://schemas.openxmlformats.org/officeDocument/2006/relationships/oleObject" Target="../embeddings/oleObject52.bin"/><Relationship Id="rId11" Type="http://schemas.openxmlformats.org/officeDocument/2006/relationships/image" Target="../media/image65.emf"/><Relationship Id="rId5" Type="http://schemas.openxmlformats.org/officeDocument/2006/relationships/image" Target="../media/image62.wmf"/><Relationship Id="rId15" Type="http://schemas.openxmlformats.org/officeDocument/2006/relationships/image" Target="../media/image67.emf"/><Relationship Id="rId10" Type="http://schemas.openxmlformats.org/officeDocument/2006/relationships/oleObject" Target="../embeddings/oleObject54.bin"/><Relationship Id="rId4" Type="http://schemas.openxmlformats.org/officeDocument/2006/relationships/oleObject" Target="../embeddings/oleObject51.bin"/><Relationship Id="rId9" Type="http://schemas.openxmlformats.org/officeDocument/2006/relationships/image" Target="../media/image64.wmf"/><Relationship Id="rId14" Type="http://schemas.openxmlformats.org/officeDocument/2006/relationships/oleObject" Target="../embeddings/oleObject56.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xml"/><Relationship Id="rId1" Type="http://schemas.openxmlformats.org/officeDocument/2006/relationships/vmlDrawing" Target="../drawings/vmlDrawing18.vml"/><Relationship Id="rId6" Type="http://schemas.openxmlformats.org/officeDocument/2006/relationships/image" Target="../media/image69.emf"/><Relationship Id="rId5" Type="http://schemas.openxmlformats.org/officeDocument/2006/relationships/package" Target="../embeddings/Microsoft_Word___1.docx"/><Relationship Id="rId4" Type="http://schemas.openxmlformats.org/officeDocument/2006/relationships/oleObject" Target="../embeddings/oleObject58.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notesSlide" Target="../notesSlides/notesSlide10.xml"/><Relationship Id="rId7" Type="http://schemas.openxmlformats.org/officeDocument/2006/relationships/image" Target="../media/image71.emf"/><Relationship Id="rId2" Type="http://schemas.openxmlformats.org/officeDocument/2006/relationships/slideLayout" Target="../slideLayouts/slideLayout10.xml"/><Relationship Id="rId1" Type="http://schemas.openxmlformats.org/officeDocument/2006/relationships/vmlDrawing" Target="../drawings/vmlDrawing19.vml"/><Relationship Id="rId6" Type="http://schemas.openxmlformats.org/officeDocument/2006/relationships/oleObject" Target="../embeddings/oleObject60.bin"/><Relationship Id="rId5" Type="http://schemas.openxmlformats.org/officeDocument/2006/relationships/image" Target="../media/image70.emf"/><Relationship Id="rId4" Type="http://schemas.openxmlformats.org/officeDocument/2006/relationships/oleObject" Target="../embeddings/oleObject59.bin"/></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63.bin"/><Relationship Id="rId13" Type="http://schemas.openxmlformats.org/officeDocument/2006/relationships/oleObject" Target="../embeddings/oleObject67.bin"/><Relationship Id="rId18" Type="http://schemas.openxmlformats.org/officeDocument/2006/relationships/image" Target="../media/image78.emf"/><Relationship Id="rId26" Type="http://schemas.openxmlformats.org/officeDocument/2006/relationships/image" Target="../media/image82.emf"/><Relationship Id="rId3" Type="http://schemas.openxmlformats.org/officeDocument/2006/relationships/notesSlide" Target="../notesSlides/notesSlide11.xml"/><Relationship Id="rId21" Type="http://schemas.openxmlformats.org/officeDocument/2006/relationships/oleObject" Target="../embeddings/oleObject71.bin"/><Relationship Id="rId7" Type="http://schemas.openxmlformats.org/officeDocument/2006/relationships/image" Target="../media/image74.emf"/><Relationship Id="rId12" Type="http://schemas.openxmlformats.org/officeDocument/2006/relationships/oleObject" Target="../embeddings/oleObject66.bin"/><Relationship Id="rId17" Type="http://schemas.openxmlformats.org/officeDocument/2006/relationships/oleObject" Target="../embeddings/oleObject69.bin"/><Relationship Id="rId25" Type="http://schemas.openxmlformats.org/officeDocument/2006/relationships/oleObject" Target="../embeddings/oleObject73.bin"/><Relationship Id="rId2" Type="http://schemas.openxmlformats.org/officeDocument/2006/relationships/slideLayout" Target="../slideLayouts/slideLayout10.xml"/><Relationship Id="rId16" Type="http://schemas.openxmlformats.org/officeDocument/2006/relationships/image" Target="../media/image77.emf"/><Relationship Id="rId20" Type="http://schemas.openxmlformats.org/officeDocument/2006/relationships/image" Target="../media/image79.wmf"/><Relationship Id="rId1" Type="http://schemas.openxmlformats.org/officeDocument/2006/relationships/vmlDrawing" Target="../drawings/vmlDrawing20.vml"/><Relationship Id="rId6" Type="http://schemas.openxmlformats.org/officeDocument/2006/relationships/oleObject" Target="../embeddings/oleObject62.bin"/><Relationship Id="rId11" Type="http://schemas.openxmlformats.org/officeDocument/2006/relationships/oleObject" Target="../embeddings/oleObject65.bin"/><Relationship Id="rId24" Type="http://schemas.openxmlformats.org/officeDocument/2006/relationships/image" Target="../media/image81.wmf"/><Relationship Id="rId5" Type="http://schemas.openxmlformats.org/officeDocument/2006/relationships/image" Target="../media/image73.emf"/><Relationship Id="rId15" Type="http://schemas.openxmlformats.org/officeDocument/2006/relationships/oleObject" Target="../embeddings/oleObject68.bin"/><Relationship Id="rId23" Type="http://schemas.openxmlformats.org/officeDocument/2006/relationships/oleObject" Target="../embeddings/oleObject72.bin"/><Relationship Id="rId28" Type="http://schemas.openxmlformats.org/officeDocument/2006/relationships/image" Target="../media/image83.emf"/><Relationship Id="rId10" Type="http://schemas.openxmlformats.org/officeDocument/2006/relationships/oleObject" Target="../embeddings/oleObject64.bin"/><Relationship Id="rId19" Type="http://schemas.openxmlformats.org/officeDocument/2006/relationships/oleObject" Target="../embeddings/oleObject70.bin"/><Relationship Id="rId4" Type="http://schemas.openxmlformats.org/officeDocument/2006/relationships/oleObject" Target="../embeddings/oleObject61.bin"/><Relationship Id="rId9" Type="http://schemas.openxmlformats.org/officeDocument/2006/relationships/image" Target="../media/image75.emf"/><Relationship Id="rId14" Type="http://schemas.openxmlformats.org/officeDocument/2006/relationships/image" Target="../media/image76.emf"/><Relationship Id="rId22" Type="http://schemas.openxmlformats.org/officeDocument/2006/relationships/image" Target="../media/image80.wmf"/><Relationship Id="rId27" Type="http://schemas.openxmlformats.org/officeDocument/2006/relationships/oleObject" Target="../embeddings/oleObject74.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85.emf"/><Relationship Id="rId2" Type="http://schemas.openxmlformats.org/officeDocument/2006/relationships/slideLayout" Target="../slideLayouts/slideLayout10.xml"/><Relationship Id="rId1" Type="http://schemas.openxmlformats.org/officeDocument/2006/relationships/vmlDrawing" Target="../drawings/vmlDrawing21.vml"/><Relationship Id="rId6" Type="http://schemas.openxmlformats.org/officeDocument/2006/relationships/oleObject" Target="../embeddings/oleObject76.bin"/><Relationship Id="rId5" Type="http://schemas.openxmlformats.org/officeDocument/2006/relationships/image" Target="../media/image84.emf"/><Relationship Id="rId4" Type="http://schemas.openxmlformats.org/officeDocument/2006/relationships/oleObject" Target="../embeddings/oleObject75.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79.bin"/><Relationship Id="rId3" Type="http://schemas.openxmlformats.org/officeDocument/2006/relationships/notesSlide" Target="../notesSlides/notesSlide16.xml"/><Relationship Id="rId7" Type="http://schemas.openxmlformats.org/officeDocument/2006/relationships/image" Target="../media/image87.emf"/><Relationship Id="rId2" Type="http://schemas.openxmlformats.org/officeDocument/2006/relationships/slideLayout" Target="../slideLayouts/slideLayout10.xml"/><Relationship Id="rId1" Type="http://schemas.openxmlformats.org/officeDocument/2006/relationships/vmlDrawing" Target="../drawings/vmlDrawing22.vml"/><Relationship Id="rId6" Type="http://schemas.openxmlformats.org/officeDocument/2006/relationships/oleObject" Target="../embeddings/oleObject78.bin"/><Relationship Id="rId5" Type="http://schemas.openxmlformats.org/officeDocument/2006/relationships/image" Target="../media/image86.emf"/><Relationship Id="rId4" Type="http://schemas.openxmlformats.org/officeDocument/2006/relationships/oleObject" Target="../embeddings/oleObject77.bin"/><Relationship Id="rId9" Type="http://schemas.openxmlformats.org/officeDocument/2006/relationships/image" Target="../media/image88.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82.bin"/><Relationship Id="rId13" Type="http://schemas.openxmlformats.org/officeDocument/2006/relationships/image" Target="../media/image93.emf"/><Relationship Id="rId3" Type="http://schemas.openxmlformats.org/officeDocument/2006/relationships/notesSlide" Target="../notesSlides/notesSlide17.xml"/><Relationship Id="rId7" Type="http://schemas.openxmlformats.org/officeDocument/2006/relationships/image" Target="../media/image90.emf"/><Relationship Id="rId12" Type="http://schemas.openxmlformats.org/officeDocument/2006/relationships/oleObject" Target="../embeddings/oleObject84.bin"/><Relationship Id="rId2" Type="http://schemas.openxmlformats.org/officeDocument/2006/relationships/slideLayout" Target="../slideLayouts/slideLayout10.xml"/><Relationship Id="rId1" Type="http://schemas.openxmlformats.org/officeDocument/2006/relationships/vmlDrawing" Target="../drawings/vmlDrawing23.vml"/><Relationship Id="rId6" Type="http://schemas.openxmlformats.org/officeDocument/2006/relationships/oleObject" Target="../embeddings/oleObject81.bin"/><Relationship Id="rId11" Type="http://schemas.openxmlformats.org/officeDocument/2006/relationships/image" Target="../media/image92.emf"/><Relationship Id="rId5" Type="http://schemas.openxmlformats.org/officeDocument/2006/relationships/image" Target="../media/image89.emf"/><Relationship Id="rId10" Type="http://schemas.openxmlformats.org/officeDocument/2006/relationships/oleObject" Target="../embeddings/oleObject83.bin"/><Relationship Id="rId4" Type="http://schemas.openxmlformats.org/officeDocument/2006/relationships/oleObject" Target="../embeddings/oleObject80.bin"/><Relationship Id="rId9" Type="http://schemas.openxmlformats.org/officeDocument/2006/relationships/image" Target="../media/image91.emf"/></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87.bin"/><Relationship Id="rId13" Type="http://schemas.openxmlformats.org/officeDocument/2006/relationships/image" Target="../media/image98.emf"/><Relationship Id="rId3" Type="http://schemas.openxmlformats.org/officeDocument/2006/relationships/notesSlide" Target="../notesSlides/notesSlide18.xml"/><Relationship Id="rId7" Type="http://schemas.openxmlformats.org/officeDocument/2006/relationships/image" Target="../media/image95.emf"/><Relationship Id="rId12" Type="http://schemas.openxmlformats.org/officeDocument/2006/relationships/oleObject" Target="../embeddings/oleObject89.bin"/><Relationship Id="rId2" Type="http://schemas.openxmlformats.org/officeDocument/2006/relationships/slideLayout" Target="../slideLayouts/slideLayout10.xml"/><Relationship Id="rId1" Type="http://schemas.openxmlformats.org/officeDocument/2006/relationships/vmlDrawing" Target="../drawings/vmlDrawing24.vml"/><Relationship Id="rId6" Type="http://schemas.openxmlformats.org/officeDocument/2006/relationships/oleObject" Target="../embeddings/oleObject86.bin"/><Relationship Id="rId11" Type="http://schemas.openxmlformats.org/officeDocument/2006/relationships/image" Target="../media/image97.emf"/><Relationship Id="rId5" Type="http://schemas.openxmlformats.org/officeDocument/2006/relationships/image" Target="../media/image94.emf"/><Relationship Id="rId10" Type="http://schemas.openxmlformats.org/officeDocument/2006/relationships/oleObject" Target="../embeddings/oleObject88.bin"/><Relationship Id="rId4" Type="http://schemas.openxmlformats.org/officeDocument/2006/relationships/oleObject" Target="../embeddings/oleObject85.bin"/><Relationship Id="rId9" Type="http://schemas.openxmlformats.org/officeDocument/2006/relationships/image" Target="../media/image96.emf"/></Relationships>
</file>

<file path=ppt/slides/_rels/slide42.xml.rels><?xml version="1.0" encoding="UTF-8" standalone="yes"?>
<Relationships xmlns="http://schemas.openxmlformats.org/package/2006/relationships"><Relationship Id="rId8" Type="http://schemas.openxmlformats.org/officeDocument/2006/relationships/image" Target="../media/image100.emf"/><Relationship Id="rId3" Type="http://schemas.openxmlformats.org/officeDocument/2006/relationships/notesSlide" Target="../notesSlides/notesSlide19.xml"/><Relationship Id="rId7" Type="http://schemas.openxmlformats.org/officeDocument/2006/relationships/oleObject" Target="../embeddings/oleObject91.bin"/><Relationship Id="rId2" Type="http://schemas.openxmlformats.org/officeDocument/2006/relationships/slideLayout" Target="../slideLayouts/slideLayout10.xml"/><Relationship Id="rId1" Type="http://schemas.openxmlformats.org/officeDocument/2006/relationships/vmlDrawing" Target="../drawings/vmlDrawing25.vml"/><Relationship Id="rId6" Type="http://schemas.openxmlformats.org/officeDocument/2006/relationships/image" Target="../media/image99.emf"/><Relationship Id="rId5" Type="http://schemas.openxmlformats.org/officeDocument/2006/relationships/package" Target="../embeddings/Microsoft_Word___2.docx"/><Relationship Id="rId4" Type="http://schemas.openxmlformats.org/officeDocument/2006/relationships/oleObject" Target="../embeddings/oleObject90.bin"/></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0.xml"/><Relationship Id="rId1" Type="http://schemas.openxmlformats.org/officeDocument/2006/relationships/vmlDrawing" Target="../drawings/vmlDrawing26.vml"/><Relationship Id="rId6" Type="http://schemas.openxmlformats.org/officeDocument/2006/relationships/image" Target="../media/image101.emf"/><Relationship Id="rId5" Type="http://schemas.openxmlformats.org/officeDocument/2006/relationships/oleObject" Target="../embeddings/oleObject92.bin"/><Relationship Id="rId4" Type="http://schemas.openxmlformats.org/officeDocument/2006/relationships/image" Target="../media/image102.jpeg"/></Relationships>
</file>

<file path=ppt/slides/_rels/slide45.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notesSlide" Target="../notesSlides/notesSlide21.xml"/><Relationship Id="rId7" Type="http://schemas.openxmlformats.org/officeDocument/2006/relationships/image" Target="../media/image96.png"/><Relationship Id="rId12" Type="http://schemas.openxmlformats.org/officeDocument/2006/relationships/image" Target="../media/image104.emf"/><Relationship Id="rId2" Type="http://schemas.openxmlformats.org/officeDocument/2006/relationships/slideLayout" Target="../slideLayouts/slideLayout10.xml"/><Relationship Id="rId1" Type="http://schemas.openxmlformats.org/officeDocument/2006/relationships/vmlDrawing" Target="../drawings/vmlDrawing27.vml"/><Relationship Id="rId6" Type="http://schemas.openxmlformats.org/officeDocument/2006/relationships/image" Target="../media/image105.wmf"/><Relationship Id="rId11" Type="http://schemas.openxmlformats.org/officeDocument/2006/relationships/oleObject" Target="../embeddings/oleObject810.bin"/><Relationship Id="rId5" Type="http://schemas.openxmlformats.org/officeDocument/2006/relationships/image" Target="../media/image103.emf"/><Relationship Id="rId10" Type="http://schemas.openxmlformats.org/officeDocument/2006/relationships/image" Target="../media/image104.emf"/><Relationship Id="rId4" Type="http://schemas.openxmlformats.org/officeDocument/2006/relationships/oleObject" Target="../embeddings/oleObject93.bin"/><Relationship Id="rId9" Type="http://schemas.openxmlformats.org/officeDocument/2006/relationships/oleObject" Target="../embeddings/oleObject94.bin"/></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106.emf"/><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0.xml"/><Relationship Id="rId1" Type="http://schemas.openxmlformats.org/officeDocument/2006/relationships/vmlDrawing" Target="../drawings/vmlDrawing1.vml"/><Relationship Id="rId6" Type="http://schemas.openxmlformats.org/officeDocument/2006/relationships/image" Target="../media/image8.emf"/><Relationship Id="rId5" Type="http://schemas.openxmlformats.org/officeDocument/2006/relationships/oleObject" Target="../embeddings/oleObject1.bin"/><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35.xml"/><Relationship Id="rId1" Type="http://schemas.openxmlformats.org/officeDocument/2006/relationships/slideLayout" Target="../slideLayouts/slideLayout10.xml"/><Relationship Id="rId4" Type="http://schemas.openxmlformats.org/officeDocument/2006/relationships/image" Target="../media/image109.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95.bin"/><Relationship Id="rId2" Type="http://schemas.openxmlformats.org/officeDocument/2006/relationships/slideLayout" Target="../slideLayouts/slideLayout12.xml"/><Relationship Id="rId1" Type="http://schemas.openxmlformats.org/officeDocument/2006/relationships/vmlDrawing" Target="../drawings/vmlDrawing28.vml"/><Relationship Id="rId4" Type="http://schemas.openxmlformats.org/officeDocument/2006/relationships/image" Target="../media/image110.wmf"/></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2.emf"/><Relationship Id="rId2" Type="http://schemas.openxmlformats.org/officeDocument/2006/relationships/slideLayout" Target="../slideLayouts/slideLayout10.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1.w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0.xml"/><Relationship Id="rId1" Type="http://schemas.openxmlformats.org/officeDocument/2006/relationships/vmlDrawing" Target="../drawings/vmlDrawing3.vml"/><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slideLayout" Target="../slideLayouts/slideLayout10.xml"/><Relationship Id="rId1" Type="http://schemas.openxmlformats.org/officeDocument/2006/relationships/vmlDrawing" Target="../drawings/vmlDrawing4.vml"/><Relationship Id="rId5" Type="http://schemas.openxmlformats.org/officeDocument/2006/relationships/image" Target="../media/image14.emf"/><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custDataLst>
              <p:tags r:id="rId1"/>
            </p:custDataLst>
          </p:nvPr>
        </p:nvSpPr>
        <p:spPr bwMode="auto">
          <a:xfrm>
            <a:off x="6381750" y="706438"/>
            <a:ext cx="5805488" cy="201612"/>
          </a:xfrm>
          <a:prstGeom prst="rect">
            <a:avLst/>
          </a:prstGeom>
          <a:solidFill>
            <a:srgbClr val="001C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90204" pitchFamily="34" charset="0"/>
              <a:buNone/>
            </a:pPr>
            <a:endParaRPr lang="zh-CN" altLang="en-US" sz="2000">
              <a:solidFill>
                <a:schemeClr val="accent2"/>
              </a:solidFill>
              <a:latin typeface="Times New Roman" panose="02020503050405090304" pitchFamily="18" charset="0"/>
              <a:ea typeface="FangSong_GB2312" pitchFamily="49" charset="-122"/>
            </a:endParaRPr>
          </a:p>
        </p:txBody>
      </p:sp>
      <p:sp>
        <p:nvSpPr>
          <p:cNvPr id="15363" name="Rectangle 7"/>
          <p:cNvSpPr>
            <a:spLocks noChangeArrowheads="1"/>
          </p:cNvSpPr>
          <p:nvPr>
            <p:custDataLst>
              <p:tags r:id="rId2"/>
            </p:custDataLst>
          </p:nvPr>
        </p:nvSpPr>
        <p:spPr bwMode="auto">
          <a:xfrm>
            <a:off x="1692275" y="6530975"/>
            <a:ext cx="1736725" cy="138113"/>
          </a:xfrm>
          <a:prstGeom prst="rect">
            <a:avLst/>
          </a:prstGeom>
          <a:solidFill>
            <a:srgbClr val="0848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90204" pitchFamily="34" charset="0"/>
              <a:buNone/>
            </a:pPr>
            <a:endParaRPr lang="zh-CN" altLang="en-US" sz="2000">
              <a:solidFill>
                <a:schemeClr val="accent2"/>
              </a:solidFill>
              <a:latin typeface="Times New Roman" panose="02020503050405090304" pitchFamily="18" charset="0"/>
              <a:ea typeface="FangSong_GB2312" pitchFamily="49" charset="-122"/>
            </a:endParaRPr>
          </a:p>
        </p:txBody>
      </p:sp>
      <p:pic>
        <p:nvPicPr>
          <p:cNvPr id="15364"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2"/>
          <p:cNvSpPr txBox="1">
            <a:spLocks noChangeArrowheads="1"/>
          </p:cNvSpPr>
          <p:nvPr/>
        </p:nvSpPr>
        <p:spPr bwMode="gray">
          <a:xfrm>
            <a:off x="1053059" y="1873374"/>
            <a:ext cx="10232556"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nchor="ctr"/>
          <a:lstStyle>
            <a:lvl1pPr>
              <a:defRPr kumimoji="1" sz="3200">
                <a:solidFill>
                  <a:schemeClr val="tx1"/>
                </a:solidFill>
                <a:latin typeface="Calibri" panose="020F0502020204030204" pitchFamily="34" charset="0"/>
                <a:ea typeface="宋体" pitchFamily="2" charset="-122"/>
              </a:defRPr>
            </a:lvl1pPr>
            <a:lvl2pPr>
              <a:defRPr kumimoji="1" sz="2800">
                <a:solidFill>
                  <a:schemeClr val="tx1"/>
                </a:solidFill>
                <a:latin typeface="Calibri" panose="020F0502020204030204" pitchFamily="34" charset="0"/>
                <a:ea typeface="宋体" pitchFamily="2" charset="-122"/>
              </a:defRPr>
            </a:lvl2pPr>
            <a:lvl3pPr>
              <a:defRPr kumimoji="1" sz="2400">
                <a:solidFill>
                  <a:schemeClr val="tx1"/>
                </a:solidFill>
                <a:latin typeface="Calibri" panose="020F0502020204030204" pitchFamily="34" charset="0"/>
                <a:ea typeface="宋体" pitchFamily="2" charset="-122"/>
              </a:defRPr>
            </a:lvl3pPr>
            <a:lvl4pPr>
              <a:defRPr kumimoji="1" sz="2000">
                <a:solidFill>
                  <a:schemeClr val="tx1"/>
                </a:solidFill>
                <a:latin typeface="Calibri" panose="020F0502020204030204" pitchFamily="34" charset="0"/>
                <a:ea typeface="宋体" pitchFamily="2" charset="-122"/>
              </a:defRPr>
            </a:lvl4pPr>
            <a:lvl5pPr>
              <a:defRPr kumimoji="1" sz="2000">
                <a:solidFill>
                  <a:schemeClr val="tx1"/>
                </a:solidFill>
                <a:latin typeface="Calibri" panose="020F0502020204030204" pitchFamily="34" charset="0"/>
                <a:ea typeface="宋体"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itchFamily="2" charset="-122"/>
              </a:defRPr>
            </a:lvl9pPr>
          </a:lstStyle>
          <a:p>
            <a:pPr algn="ctr" eaLnBrk="1" hangingPunct="1">
              <a:lnSpc>
                <a:spcPct val="130000"/>
              </a:lnSpc>
            </a:pPr>
            <a:r>
              <a:rPr kumimoji="0" lang="zh-CN" altLang="en-US" sz="6000" b="1" dirty="0" smtClean="0">
                <a:latin typeface="黑体" pitchFamily="49" charset="-122"/>
                <a:ea typeface="黑体" pitchFamily="49" charset="-122"/>
              </a:rPr>
              <a:t>第四章</a:t>
            </a:r>
            <a:r>
              <a:rPr kumimoji="0" lang="en-US" altLang="zh-CN" sz="6000" b="1" dirty="0">
                <a:latin typeface="黑体" pitchFamily="49" charset="-122"/>
                <a:ea typeface="黑体" pitchFamily="49" charset="-122"/>
              </a:rPr>
              <a:t/>
            </a:r>
            <a:br>
              <a:rPr kumimoji="0" lang="en-US" altLang="zh-CN" sz="6000" b="1" dirty="0">
                <a:latin typeface="黑体" pitchFamily="49" charset="-122"/>
                <a:ea typeface="黑体" pitchFamily="49" charset="-122"/>
              </a:rPr>
            </a:br>
            <a:r>
              <a:rPr kumimoji="0" lang="zh-CN" altLang="en-US" sz="6000" b="1" dirty="0">
                <a:latin typeface="黑体" pitchFamily="49" charset="-122"/>
                <a:ea typeface="黑体" pitchFamily="49" charset="-122"/>
              </a:rPr>
              <a:t>风险管理之市场风险度量</a:t>
            </a:r>
          </a:p>
        </p:txBody>
      </p:sp>
      <p:sp>
        <p:nvSpPr>
          <p:cNvPr id="15366" name="Text Box 38"/>
          <p:cNvSpPr txBox="1">
            <a:spLocks noChangeArrowheads="1"/>
          </p:cNvSpPr>
          <p:nvPr/>
        </p:nvSpPr>
        <p:spPr bwMode="gray">
          <a:xfrm>
            <a:off x="238075" y="4358109"/>
            <a:ext cx="11760200" cy="705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48" tIns="40824" rIns="81648" bIns="40824">
            <a:spAutoFit/>
          </a:bodyPr>
          <a:lstStyle>
            <a:lvl1pPr defTabSz="685800">
              <a:defRPr kumimoji="1" sz="3200">
                <a:solidFill>
                  <a:schemeClr val="tx1"/>
                </a:solidFill>
                <a:latin typeface="Calibri" panose="020F0502020204030204" pitchFamily="34" charset="0"/>
                <a:ea typeface="宋体" pitchFamily="2" charset="-122"/>
              </a:defRPr>
            </a:lvl1pPr>
            <a:lvl2pPr defTabSz="685800">
              <a:defRPr kumimoji="1" sz="2800">
                <a:solidFill>
                  <a:schemeClr val="tx1"/>
                </a:solidFill>
                <a:latin typeface="Calibri" panose="020F0502020204030204" pitchFamily="34" charset="0"/>
                <a:ea typeface="宋体" pitchFamily="2" charset="-122"/>
              </a:defRPr>
            </a:lvl2pPr>
            <a:lvl3pPr defTabSz="685800">
              <a:defRPr kumimoji="1" sz="2400">
                <a:solidFill>
                  <a:schemeClr val="tx1"/>
                </a:solidFill>
                <a:latin typeface="Calibri" panose="020F0502020204030204" pitchFamily="34" charset="0"/>
                <a:ea typeface="宋体" pitchFamily="2" charset="-122"/>
              </a:defRPr>
            </a:lvl3pPr>
            <a:lvl4pPr defTabSz="685800">
              <a:defRPr kumimoji="1" sz="2000">
                <a:solidFill>
                  <a:schemeClr val="tx1"/>
                </a:solidFill>
                <a:latin typeface="Calibri" panose="020F0502020204030204" pitchFamily="34" charset="0"/>
                <a:ea typeface="宋体" pitchFamily="2" charset="-122"/>
              </a:defRPr>
            </a:lvl4pPr>
            <a:lvl5pPr defTabSz="685800">
              <a:defRPr kumimoji="1" sz="2000">
                <a:solidFill>
                  <a:schemeClr val="tx1"/>
                </a:solidFill>
                <a:latin typeface="Calibri" panose="020F0502020204030204" pitchFamily="34" charset="0"/>
                <a:ea typeface="宋体" pitchFamily="2" charset="-122"/>
              </a:defRPr>
            </a:lvl5pPr>
            <a:lvl6pPr defTabSz="685800" eaLnBrk="0" fontAlgn="base" hangingPunct="0">
              <a:spcAft>
                <a:spcPct val="0"/>
              </a:spcAft>
              <a:buChar char="»"/>
              <a:defRPr kumimoji="1" sz="2000">
                <a:solidFill>
                  <a:schemeClr val="tx1"/>
                </a:solidFill>
                <a:latin typeface="Calibri" panose="020F0502020204030204" pitchFamily="34" charset="0"/>
                <a:ea typeface="宋体" pitchFamily="2" charset="-122"/>
              </a:defRPr>
            </a:lvl6pPr>
            <a:lvl7pPr defTabSz="685800" eaLnBrk="0" fontAlgn="base" hangingPunct="0">
              <a:spcAft>
                <a:spcPct val="0"/>
              </a:spcAft>
              <a:buChar char="»"/>
              <a:defRPr kumimoji="1" sz="2000">
                <a:solidFill>
                  <a:schemeClr val="tx1"/>
                </a:solidFill>
                <a:latin typeface="Calibri" panose="020F0502020204030204" pitchFamily="34" charset="0"/>
                <a:ea typeface="宋体" pitchFamily="2" charset="-122"/>
              </a:defRPr>
            </a:lvl7pPr>
            <a:lvl8pPr defTabSz="685800" eaLnBrk="0" fontAlgn="base" hangingPunct="0">
              <a:spcAft>
                <a:spcPct val="0"/>
              </a:spcAft>
              <a:buChar char="»"/>
              <a:defRPr kumimoji="1" sz="2000">
                <a:solidFill>
                  <a:schemeClr val="tx1"/>
                </a:solidFill>
                <a:latin typeface="Calibri" panose="020F0502020204030204" pitchFamily="34" charset="0"/>
                <a:ea typeface="宋体" pitchFamily="2" charset="-122"/>
              </a:defRPr>
            </a:lvl8pPr>
            <a:lvl9pPr defTabSz="685800" eaLnBrk="0" fontAlgn="base" hangingPunct="0">
              <a:spcAft>
                <a:spcPct val="0"/>
              </a:spcAft>
              <a:buChar char="»"/>
              <a:defRPr kumimoji="1" sz="2000">
                <a:solidFill>
                  <a:schemeClr val="tx1"/>
                </a:solidFill>
                <a:latin typeface="Calibri" panose="020F0502020204030204" pitchFamily="34" charset="0"/>
                <a:ea typeface="宋体" pitchFamily="2" charset="-122"/>
              </a:defRPr>
            </a:lvl9pPr>
          </a:lstStyle>
          <a:p>
            <a:pPr algn="ctr">
              <a:lnSpc>
                <a:spcPct val="150000"/>
              </a:lnSpc>
            </a:pPr>
            <a:r>
              <a:rPr kumimoji="0" lang="zh-CN" altLang="en-US" b="1" dirty="0">
                <a:latin typeface="黑体" pitchFamily="49" charset="-122"/>
                <a:ea typeface="黑体" pitchFamily="49" charset="-122"/>
              </a:rPr>
              <a:t>任课教师：陈创练</a:t>
            </a:r>
          </a:p>
        </p:txBody>
      </p:sp>
    </p:spTree>
  </p:cSld>
  <p:clrMapOvr>
    <a:masterClrMapping/>
  </p:clrMapOvr>
  <p:transition spd="slow" advClick="0" advTm="15798">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定义</a:t>
            </a:r>
          </a:p>
        </p:txBody>
      </p:sp>
      <p:sp>
        <p:nvSpPr>
          <p:cNvPr id="21" name="文本框 20">
            <a:extLst>
              <a:ext uri="{FF2B5EF4-FFF2-40B4-BE49-F238E27FC236}">
                <a16:creationId xmlns="" xmlns:a16="http://schemas.microsoft.com/office/drawing/2014/main" id="{2C99E6FB-74F1-C145-B618-40C02294770E}"/>
              </a:ext>
            </a:extLst>
          </p:cNvPr>
          <p:cNvSpPr txBox="1"/>
          <p:nvPr/>
        </p:nvSpPr>
        <p:spPr>
          <a:xfrm>
            <a:off x="663079" y="828447"/>
            <a:ext cx="4665908" cy="523220"/>
          </a:xfrm>
          <a:prstGeom prst="rect">
            <a:avLst/>
          </a:prstGeom>
          <a:noFill/>
        </p:spPr>
        <p:txBody>
          <a:bodyPr wrap="square" rtlCol="0">
            <a:spAutoFit/>
          </a:bodyPr>
          <a:lstStyle/>
          <a:p>
            <a:r>
              <a:rPr lang="zh-CN" altLang="en-US" sz="2800" b="1" dirty="0">
                <a:latin typeface="Times New Roman" panose="02020503050405090304" pitchFamily="18" charset="0"/>
              </a:rPr>
              <a:t>二、在险值</a:t>
            </a:r>
            <a:r>
              <a:rPr lang="en-US" altLang="zh-CN" sz="2800" b="1" dirty="0" err="1">
                <a:latin typeface="Times New Roman" panose="02020503050405090304" pitchFamily="18" charset="0"/>
              </a:rPr>
              <a:t>VaR</a:t>
            </a:r>
            <a:r>
              <a:rPr lang="zh-CN" altLang="en-US" sz="2800" b="1" dirty="0">
                <a:latin typeface="Times New Roman" panose="02020503050405090304" pitchFamily="18" charset="0"/>
              </a:rPr>
              <a:t>的计算</a:t>
            </a:r>
            <a:endParaRPr lang="en-US" altLang="zh-CN" sz="2800" b="1" dirty="0">
              <a:latin typeface="Times New Roman" panose="02020503050405090304" pitchFamily="18" charset="0"/>
            </a:endParaRPr>
          </a:p>
        </p:txBody>
      </p:sp>
      <p:sp>
        <p:nvSpPr>
          <p:cNvPr id="10" name="文本框 9">
            <a:extLst>
              <a:ext uri="{FF2B5EF4-FFF2-40B4-BE49-F238E27FC236}">
                <a16:creationId xmlns="" xmlns:a16="http://schemas.microsoft.com/office/drawing/2014/main" id="{AB4CDF62-ACD4-4B91-B0AE-4A5D3D21EC4B}"/>
              </a:ext>
            </a:extLst>
          </p:cNvPr>
          <p:cNvSpPr txBox="1"/>
          <p:nvPr/>
        </p:nvSpPr>
        <p:spPr>
          <a:xfrm>
            <a:off x="729023" y="1571039"/>
            <a:ext cx="10729192" cy="2241960"/>
          </a:xfrm>
          <a:prstGeom prst="rect">
            <a:avLst/>
          </a:prstGeom>
          <a:noFill/>
        </p:spPr>
        <p:txBody>
          <a:bodyPr wrap="square">
            <a:spAutoFit/>
          </a:bodyPr>
          <a:lstStyle/>
          <a:p>
            <a:pPr marL="342900" indent="-342900">
              <a:lnSpc>
                <a:spcPct val="150000"/>
              </a:lnSpc>
              <a:buFont typeface="Wingdings" panose="05000000000000000000" pitchFamily="2" charset="2"/>
              <a:buChar char="n"/>
            </a:pPr>
            <a:r>
              <a:rPr lang="zh-CN" altLang="en-US" sz="2400" b="1" dirty="0">
                <a:latin typeface="+mj-ea"/>
                <a:ea typeface="+mj-ea"/>
              </a:rPr>
              <a:t>例题：</a:t>
            </a:r>
            <a:r>
              <a:rPr lang="zh-CN" altLang="en-US" sz="2400" dirty="0">
                <a:latin typeface="Times New Roman" panose="02020603050405020304" pitchFamily="18" charset="0"/>
              </a:rPr>
              <a:t>某投资基金的资产组合由价值</a:t>
            </a:r>
            <a:r>
              <a:rPr lang="en-US" altLang="zh-CN" sz="2400" dirty="0">
                <a:latin typeface="Times New Roman" panose="02020603050405020304" pitchFamily="18" charset="0"/>
              </a:rPr>
              <a:t>100</a:t>
            </a:r>
            <a:r>
              <a:rPr lang="zh-CN" altLang="en-US" sz="2400" dirty="0">
                <a:latin typeface="Times New Roman" panose="02020603050405020304" pitchFamily="18" charset="0"/>
              </a:rPr>
              <a:t>万元的</a:t>
            </a:r>
            <a:r>
              <a:rPr lang="en-US" altLang="zh-CN" sz="2400" dirty="0">
                <a:latin typeface="Times New Roman" panose="02020603050405020304" pitchFamily="18" charset="0"/>
              </a:rPr>
              <a:t>X</a:t>
            </a:r>
            <a:r>
              <a:rPr lang="zh-CN" altLang="en-US" sz="2400" dirty="0">
                <a:latin typeface="Times New Roman" panose="02020603050405020304" pitchFamily="18" charset="0"/>
              </a:rPr>
              <a:t>公司股票和价值</a:t>
            </a:r>
            <a:r>
              <a:rPr lang="en-US" altLang="zh-CN" sz="2400" dirty="0">
                <a:latin typeface="Times New Roman" panose="02020603050405020304" pitchFamily="18" charset="0"/>
              </a:rPr>
              <a:t>200</a:t>
            </a:r>
            <a:r>
              <a:rPr lang="zh-CN" altLang="en-US" sz="2400" dirty="0">
                <a:latin typeface="Times New Roman" panose="02020603050405020304" pitchFamily="18" charset="0"/>
              </a:rPr>
              <a:t>万元的</a:t>
            </a:r>
            <a:r>
              <a:rPr lang="en-US" altLang="zh-CN" sz="2400" dirty="0">
                <a:latin typeface="Times New Roman" panose="02020603050405020304" pitchFamily="18" charset="0"/>
              </a:rPr>
              <a:t>Y</a:t>
            </a:r>
            <a:r>
              <a:rPr lang="zh-CN" altLang="en-US" sz="2400" dirty="0">
                <a:latin typeface="Times New Roman" panose="02020603050405020304" pitchFamily="18" charset="0"/>
              </a:rPr>
              <a:t>公司股票构成，</a:t>
            </a:r>
            <a:r>
              <a:rPr lang="en-US" altLang="zh-CN" sz="2400" dirty="0">
                <a:latin typeface="Times New Roman" panose="02020603050405020304" pitchFamily="18" charset="0"/>
              </a:rPr>
              <a:t>X</a:t>
            </a:r>
            <a:r>
              <a:rPr lang="zh-CN" altLang="en-US" sz="2400" dirty="0">
                <a:latin typeface="Times New Roman" panose="02020603050405020304" pitchFamily="18" charset="0"/>
              </a:rPr>
              <a:t>公司股票的日波动率为</a:t>
            </a:r>
            <a:r>
              <a:rPr lang="en-US" altLang="zh-CN" sz="2400" dirty="0">
                <a:latin typeface="Times New Roman" panose="02020603050405020304" pitchFamily="18" charset="0"/>
              </a:rPr>
              <a:t>3%</a:t>
            </a:r>
            <a:r>
              <a:rPr lang="zh-CN" altLang="en-US" sz="2400" dirty="0">
                <a:latin typeface="Times New Roman" panose="02020603050405020304" pitchFamily="18" charset="0"/>
              </a:rPr>
              <a:t>，</a:t>
            </a:r>
            <a:r>
              <a:rPr lang="en-US" altLang="zh-CN" sz="2400" dirty="0">
                <a:latin typeface="Times New Roman" panose="02020603050405020304" pitchFamily="18" charset="0"/>
              </a:rPr>
              <a:t>Y</a:t>
            </a:r>
            <a:r>
              <a:rPr lang="zh-CN" altLang="en-US" sz="2400" dirty="0">
                <a:latin typeface="Times New Roman" panose="02020603050405020304" pitchFamily="18" charset="0"/>
              </a:rPr>
              <a:t>公司股票的日波动率为</a:t>
            </a:r>
            <a:r>
              <a:rPr lang="en-US" altLang="zh-CN" sz="2400" dirty="0">
                <a:latin typeface="Times New Roman" panose="02020603050405020304" pitchFamily="18" charset="0"/>
              </a:rPr>
              <a:t>2%</a:t>
            </a:r>
            <a:r>
              <a:rPr lang="zh-CN" altLang="en-US" sz="2400" dirty="0">
                <a:latin typeface="Times New Roman" panose="02020603050405020304" pitchFamily="18" charset="0"/>
              </a:rPr>
              <a:t>，且</a:t>
            </a:r>
            <a:r>
              <a:rPr lang="en-US" altLang="zh-CN" sz="2400" dirty="0">
                <a:latin typeface="Times New Roman" panose="02020603050405020304" pitchFamily="18" charset="0"/>
              </a:rPr>
              <a:t>X</a:t>
            </a:r>
            <a:r>
              <a:rPr lang="zh-CN" altLang="en-US" sz="2400" dirty="0">
                <a:latin typeface="Times New Roman" panose="02020603050405020304" pitchFamily="18" charset="0"/>
              </a:rPr>
              <a:t>公司股票和</a:t>
            </a:r>
            <a:r>
              <a:rPr lang="en-US" altLang="zh-CN" sz="2400" dirty="0">
                <a:latin typeface="Times New Roman" panose="02020603050405020304" pitchFamily="18" charset="0"/>
              </a:rPr>
              <a:t>Y</a:t>
            </a:r>
            <a:r>
              <a:rPr lang="zh-CN" altLang="en-US" sz="2400" dirty="0">
                <a:latin typeface="Times New Roman" panose="02020603050405020304" pitchFamily="18" charset="0"/>
              </a:rPr>
              <a:t>公司股票收益率之间的相关系数为</a:t>
            </a:r>
            <a:r>
              <a:rPr lang="en-US" altLang="zh-CN" sz="2400" dirty="0">
                <a:latin typeface="Times New Roman" panose="02020603050405020304" pitchFamily="18" charset="0"/>
              </a:rPr>
              <a:t>0.5</a:t>
            </a:r>
            <a:r>
              <a:rPr lang="zh-CN" altLang="en-US" sz="2400" dirty="0">
                <a:latin typeface="Times New Roman" panose="02020603050405020304" pitchFamily="18" charset="0"/>
              </a:rPr>
              <a:t>，计算该组合持有期限为</a:t>
            </a:r>
            <a:r>
              <a:rPr lang="en-US" altLang="zh-CN" sz="2400" dirty="0">
                <a:latin typeface="Times New Roman" panose="02020603050405020304" pitchFamily="18" charset="0"/>
              </a:rPr>
              <a:t>30</a:t>
            </a:r>
            <a:r>
              <a:rPr lang="zh-CN" altLang="en-US" sz="2400" dirty="0">
                <a:latin typeface="Times New Roman" panose="02020603050405020304" pitchFamily="18" charset="0"/>
              </a:rPr>
              <a:t>天，置信水平为</a:t>
            </a:r>
            <a:r>
              <a:rPr lang="en-US" altLang="zh-CN" sz="2400" dirty="0">
                <a:latin typeface="Times New Roman" panose="02020603050405020304" pitchFamily="18" charset="0"/>
              </a:rPr>
              <a:t>9%</a:t>
            </a:r>
            <a:r>
              <a:rPr lang="zh-CN" altLang="en-US" sz="2400" dirty="0">
                <a:latin typeface="Times New Roman" panose="02020603050405020304" pitchFamily="18" charset="0"/>
              </a:rPr>
              <a:t>的风险价值（单位：百万元）。</a:t>
            </a:r>
            <a:endParaRPr lang="en-US" altLang="zh-CN" sz="2400" dirty="0">
              <a:latin typeface="Times New Roman" panose="02020603050405020304" pitchFamily="18" charset="0"/>
            </a:endParaRPr>
          </a:p>
        </p:txBody>
      </p:sp>
      <p:sp>
        <p:nvSpPr>
          <p:cNvPr id="12" name="文本框 11">
            <a:extLst>
              <a:ext uri="{FF2B5EF4-FFF2-40B4-BE49-F238E27FC236}">
                <a16:creationId xmlns="" xmlns:a16="http://schemas.microsoft.com/office/drawing/2014/main" id="{C71A7829-7579-4795-85AE-95B0980BCB57}"/>
              </a:ext>
            </a:extLst>
          </p:cNvPr>
          <p:cNvSpPr txBox="1"/>
          <p:nvPr/>
        </p:nvSpPr>
        <p:spPr>
          <a:xfrm>
            <a:off x="729023" y="3812999"/>
            <a:ext cx="6092370" cy="576248"/>
          </a:xfrm>
          <a:prstGeom prst="rect">
            <a:avLst/>
          </a:prstGeom>
          <a:noFill/>
        </p:spPr>
        <p:txBody>
          <a:bodyPr wrap="square">
            <a:spAutoFit/>
          </a:bodyPr>
          <a:lstStyle/>
          <a:p>
            <a:pPr marL="342900" indent="-342900">
              <a:lnSpc>
                <a:spcPct val="150000"/>
              </a:lnSpc>
              <a:buFont typeface="Wingdings" panose="05000000000000000000" pitchFamily="2" charset="2"/>
              <a:buChar char="u"/>
            </a:pPr>
            <a:r>
              <a:rPr lang="zh-CN" altLang="en-US" sz="2400" b="1" dirty="0">
                <a:latin typeface="Times New Roman" panose="02020603050405020304" pitchFamily="18" charset="0"/>
              </a:rPr>
              <a:t>解答：</a:t>
            </a:r>
            <a:endParaRPr lang="en-US" altLang="zh-CN" sz="2400" b="1" dirty="0">
              <a:latin typeface="Times New Roman" panose="02020603050405020304" pitchFamily="18" charset="0"/>
            </a:endParaRPr>
          </a:p>
        </p:txBody>
      </p:sp>
      <p:graphicFrame>
        <p:nvGraphicFramePr>
          <p:cNvPr id="2" name="对象 1">
            <a:extLst>
              <a:ext uri="{FF2B5EF4-FFF2-40B4-BE49-F238E27FC236}">
                <a16:creationId xmlns="" xmlns:a16="http://schemas.microsoft.com/office/drawing/2014/main" id="{93865A41-B266-444D-97C1-D1CCE86A126A}"/>
              </a:ext>
            </a:extLst>
          </p:cNvPr>
          <p:cNvGraphicFramePr>
            <a:graphicFrameLocks noChangeAspect="1"/>
          </p:cNvGraphicFramePr>
          <p:nvPr>
            <p:extLst>
              <p:ext uri="{D42A27DB-BD31-4B8C-83A1-F6EECF244321}">
                <p14:modId xmlns:p14="http://schemas.microsoft.com/office/powerpoint/2010/main" val="1246381255"/>
              </p:ext>
            </p:extLst>
          </p:nvPr>
        </p:nvGraphicFramePr>
        <p:xfrm>
          <a:off x="2205187" y="4614799"/>
          <a:ext cx="8954841" cy="1440160"/>
        </p:xfrm>
        <a:graphic>
          <a:graphicData uri="http://schemas.openxmlformats.org/presentationml/2006/ole">
            <mc:AlternateContent xmlns:mc="http://schemas.openxmlformats.org/markup-compatibility/2006">
              <mc:Choice xmlns:v="urn:schemas-microsoft-com:vml" Requires="v">
                <p:oleObj spid="_x0000_s49318" name="Equation" r:id="rId3" imgW="4618933" imgH="742961" progId="Equation.DSMT4">
                  <p:embed/>
                </p:oleObj>
              </mc:Choice>
              <mc:Fallback>
                <p:oleObj name="Equation" r:id="rId3" imgW="4618933" imgH="742961" progId="Equation.DSMT4">
                  <p:embed/>
                  <p:pic>
                    <p:nvPicPr>
                      <p:cNvPr id="0" name=""/>
                      <p:cNvPicPr/>
                      <p:nvPr/>
                    </p:nvPicPr>
                    <p:blipFill>
                      <a:blip r:embed="rId4"/>
                      <a:stretch>
                        <a:fillRect/>
                      </a:stretch>
                    </p:blipFill>
                    <p:spPr>
                      <a:xfrm>
                        <a:off x="2205187" y="4614799"/>
                        <a:ext cx="8954841" cy="1440160"/>
                      </a:xfrm>
                      <a:prstGeom prst="rect">
                        <a:avLst/>
                      </a:prstGeom>
                    </p:spPr>
                  </p:pic>
                </p:oleObj>
              </mc:Fallback>
            </mc:AlternateContent>
          </a:graphicData>
        </a:graphic>
      </p:graphicFrame>
    </p:spTree>
    <p:extLst>
      <p:ext uri="{BB962C8B-B14F-4D97-AF65-F5344CB8AC3E}">
        <p14:creationId xmlns:p14="http://schemas.microsoft.com/office/powerpoint/2010/main" val="886118243"/>
      </p:ext>
    </p:extLst>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 xmlns:a16="http://schemas.microsoft.com/office/drawing/2014/main" id="{9EA8ED1F-7C3A-4B19-8BFE-89B0D54A92FE}"/>
              </a:ext>
            </a:extLst>
          </p:cNvPr>
          <p:cNvSpPr txBox="1"/>
          <p:nvPr/>
        </p:nvSpPr>
        <p:spPr>
          <a:xfrm>
            <a:off x="679585" y="5891850"/>
            <a:ext cx="3096344" cy="461665"/>
          </a:xfrm>
          <a:prstGeom prst="rect">
            <a:avLst/>
          </a:prstGeom>
          <a:noFill/>
        </p:spPr>
        <p:txBody>
          <a:bodyPr wrap="square" rtlCol="0">
            <a:spAutoFit/>
          </a:bodyPr>
          <a:lstStyle/>
          <a:p>
            <a:r>
              <a:rPr lang="zh-CN" altLang="en-US" sz="2400" dirty="0"/>
              <a:t>其中           以及</a:t>
            </a:r>
          </a:p>
        </p:txBody>
      </p:sp>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定义</a:t>
            </a:r>
          </a:p>
        </p:txBody>
      </p:sp>
      <p:sp>
        <p:nvSpPr>
          <p:cNvPr id="21" name="文本框 20">
            <a:extLst>
              <a:ext uri="{FF2B5EF4-FFF2-40B4-BE49-F238E27FC236}">
                <a16:creationId xmlns="" xmlns:a16="http://schemas.microsoft.com/office/drawing/2014/main" id="{2C99E6FB-74F1-C145-B618-40C02294770E}"/>
              </a:ext>
            </a:extLst>
          </p:cNvPr>
          <p:cNvSpPr txBox="1"/>
          <p:nvPr/>
        </p:nvSpPr>
        <p:spPr>
          <a:xfrm>
            <a:off x="663079" y="828447"/>
            <a:ext cx="4665908" cy="523220"/>
          </a:xfrm>
          <a:prstGeom prst="rect">
            <a:avLst/>
          </a:prstGeom>
          <a:noFill/>
        </p:spPr>
        <p:txBody>
          <a:bodyPr wrap="square" rtlCol="0">
            <a:spAutoFit/>
          </a:bodyPr>
          <a:lstStyle/>
          <a:p>
            <a:r>
              <a:rPr lang="zh-CN" altLang="en-US" sz="2800" b="1" dirty="0">
                <a:latin typeface="Times New Roman" panose="02020503050405090304" pitchFamily="18" charset="0"/>
              </a:rPr>
              <a:t>二、在险值</a:t>
            </a:r>
            <a:r>
              <a:rPr lang="en-US" altLang="zh-CN" sz="2800" b="1" dirty="0" err="1">
                <a:latin typeface="Times New Roman" panose="02020503050405090304" pitchFamily="18" charset="0"/>
              </a:rPr>
              <a:t>VaR</a:t>
            </a:r>
            <a:r>
              <a:rPr lang="zh-CN" altLang="en-US" sz="2800" b="1" dirty="0">
                <a:latin typeface="Times New Roman" panose="02020503050405090304" pitchFamily="18" charset="0"/>
              </a:rPr>
              <a:t>的计算</a:t>
            </a:r>
            <a:endParaRPr lang="en-US" altLang="zh-CN" sz="2800" b="1" dirty="0">
              <a:latin typeface="Times New Roman" panose="02020503050405090304" pitchFamily="18" charset="0"/>
            </a:endParaRPr>
          </a:p>
        </p:txBody>
      </p:sp>
      <p:sp>
        <p:nvSpPr>
          <p:cNvPr id="12" name="文本框 11">
            <a:extLst>
              <a:ext uri="{FF2B5EF4-FFF2-40B4-BE49-F238E27FC236}">
                <a16:creationId xmlns="" xmlns:a16="http://schemas.microsoft.com/office/drawing/2014/main" id="{C71A7829-7579-4795-85AE-95B0980BCB57}"/>
              </a:ext>
            </a:extLst>
          </p:cNvPr>
          <p:cNvSpPr txBox="1"/>
          <p:nvPr/>
        </p:nvSpPr>
        <p:spPr>
          <a:xfrm>
            <a:off x="679585" y="1348737"/>
            <a:ext cx="11246682" cy="4457952"/>
          </a:xfrm>
          <a:prstGeom prst="rect">
            <a:avLst/>
          </a:prstGeom>
          <a:noFill/>
        </p:spPr>
        <p:txBody>
          <a:bodyPr wrap="square">
            <a:spAutoFit/>
          </a:bodyPr>
          <a:lstStyle/>
          <a:p>
            <a:pPr>
              <a:lnSpc>
                <a:spcPct val="150000"/>
              </a:lnSpc>
            </a:pPr>
            <a:r>
              <a:rPr lang="zh-CN" altLang="en-US" sz="2400" b="1" dirty="0">
                <a:latin typeface="Times New Roman" panose="02020603050405020304" pitchFamily="18" charset="0"/>
              </a:rPr>
              <a:t>非线性情形</a:t>
            </a:r>
            <a:endParaRPr lang="en-US" altLang="zh-CN" sz="2400" b="1" dirty="0">
              <a:latin typeface="Times New Roman" panose="02020603050405020304" pitchFamily="18" charset="0"/>
            </a:endParaRPr>
          </a:p>
          <a:p>
            <a:pPr>
              <a:lnSpc>
                <a:spcPct val="150000"/>
              </a:lnSpc>
            </a:pPr>
            <a:r>
              <a:rPr lang="zh-CN" altLang="en-US" sz="2400" dirty="0">
                <a:latin typeface="Times New Roman" panose="02020603050405020304" pitchFamily="18" charset="0"/>
              </a:rPr>
              <a:t>以上讨论的实际上是在正态分布假设和线性假设下的</a:t>
            </a:r>
            <a:r>
              <a:rPr lang="en-US" altLang="zh-CN" sz="2400" dirty="0" err="1">
                <a:latin typeface="Times New Roman" panose="02020603050405020304" pitchFamily="18" charset="0"/>
              </a:rPr>
              <a:t>VaR</a:t>
            </a:r>
            <a:r>
              <a:rPr lang="zh-CN" altLang="en-US" sz="2400" dirty="0">
                <a:latin typeface="Times New Roman" panose="02020603050405020304" pitchFamily="18" charset="0"/>
              </a:rPr>
              <a:t>模型，如果资产组合中出现期权等具有非线性性质的金融产品，则上述线性模型就无法使用，需要转向使用非线性模型。非线性模型一般有两种，分别为</a:t>
            </a:r>
            <a:r>
              <a:rPr lang="en-US" altLang="zh-CN" sz="2400" dirty="0">
                <a:latin typeface="Times New Roman" panose="02020603050405020304" pitchFamily="18" charset="0"/>
              </a:rPr>
              <a:t>Delta</a:t>
            </a:r>
            <a:r>
              <a:rPr lang="zh-CN" altLang="en-US" sz="2400" dirty="0">
                <a:latin typeface="Times New Roman" panose="02020603050405020304" pitchFamily="18" charset="0"/>
              </a:rPr>
              <a:t>近似法和</a:t>
            </a:r>
            <a:r>
              <a:rPr lang="en-US" altLang="zh-CN" sz="2400" dirty="0">
                <a:latin typeface="Times New Roman" panose="02020603050405020304" pitchFamily="18" charset="0"/>
              </a:rPr>
              <a:t>Delta-Gamma</a:t>
            </a:r>
            <a:r>
              <a:rPr lang="zh-CN" altLang="en-US" sz="2400" dirty="0">
                <a:latin typeface="Times New Roman" panose="02020603050405020304" pitchFamily="18" charset="0"/>
              </a:rPr>
              <a:t>近似法。</a:t>
            </a:r>
            <a:endParaRPr lang="en-US" altLang="zh-CN" sz="2400" dirty="0">
              <a:latin typeface="Times New Roman" panose="02020603050405020304" pitchFamily="18" charset="0"/>
            </a:endParaRPr>
          </a:p>
          <a:p>
            <a:pPr>
              <a:lnSpc>
                <a:spcPct val="150000"/>
              </a:lnSpc>
            </a:pPr>
            <a:r>
              <a:rPr lang="zh-CN" altLang="en-US" sz="2400" dirty="0">
                <a:latin typeface="Times New Roman" panose="02020603050405020304" pitchFamily="18" charset="0"/>
              </a:rPr>
              <a:t>假设资产价格</a:t>
            </a:r>
            <a:r>
              <a:rPr lang="en-US" altLang="zh-CN" sz="2400" dirty="0">
                <a:latin typeface="Times New Roman" panose="02020603050405020304" pitchFamily="18" charset="0"/>
              </a:rPr>
              <a:t>S</a:t>
            </a:r>
            <a:r>
              <a:rPr lang="zh-CN" altLang="en-US" sz="2400" dirty="0">
                <a:latin typeface="Times New Roman" panose="02020603050405020304" pitchFamily="18" charset="0"/>
              </a:rPr>
              <a:t>服从几何布朗运动：</a:t>
            </a:r>
            <a:endParaRPr lang="en-US" altLang="zh-CN" sz="2400" dirty="0">
              <a:latin typeface="Times New Roman" panose="02020603050405020304" pitchFamily="18" charset="0"/>
            </a:endParaRPr>
          </a:p>
          <a:p>
            <a:pPr>
              <a:lnSpc>
                <a:spcPct val="150000"/>
              </a:lnSpc>
            </a:pPr>
            <a:endParaRPr lang="en-US" altLang="zh-CN" sz="2400" dirty="0">
              <a:latin typeface="Times New Roman" panose="02020603050405020304" pitchFamily="18" charset="0"/>
            </a:endParaRPr>
          </a:p>
          <a:p>
            <a:pPr>
              <a:lnSpc>
                <a:spcPct val="150000"/>
              </a:lnSpc>
            </a:pPr>
            <a:r>
              <a:rPr lang="zh-CN" altLang="en-US" sz="2400" dirty="0">
                <a:latin typeface="Times New Roman" panose="02020603050405020304" pitchFamily="18" charset="0"/>
              </a:rPr>
              <a:t>利用伊藤引理可以求出以该资产为标的期权价值变动微分方程</a:t>
            </a:r>
            <a:endParaRPr lang="en-US" altLang="zh-CN" sz="2400" dirty="0">
              <a:latin typeface="Times New Roman" panose="02020603050405020304" pitchFamily="18" charset="0"/>
            </a:endParaRPr>
          </a:p>
          <a:p>
            <a:pPr>
              <a:lnSpc>
                <a:spcPct val="150000"/>
              </a:lnSpc>
            </a:pPr>
            <a:endParaRPr lang="en-US" altLang="zh-CN" sz="2400" dirty="0">
              <a:latin typeface="Times New Roman" panose="02020603050405020304" pitchFamily="18" charset="0"/>
            </a:endParaRPr>
          </a:p>
        </p:txBody>
      </p:sp>
      <p:graphicFrame>
        <p:nvGraphicFramePr>
          <p:cNvPr id="3" name="对象 2">
            <a:extLst>
              <a:ext uri="{FF2B5EF4-FFF2-40B4-BE49-F238E27FC236}">
                <a16:creationId xmlns="" xmlns:a16="http://schemas.microsoft.com/office/drawing/2014/main" id="{D720A92F-45E0-4E16-BC8B-08B7988E3533}"/>
              </a:ext>
            </a:extLst>
          </p:cNvPr>
          <p:cNvGraphicFramePr>
            <a:graphicFrameLocks noChangeAspect="1"/>
          </p:cNvGraphicFramePr>
          <p:nvPr>
            <p:extLst>
              <p:ext uri="{D42A27DB-BD31-4B8C-83A1-F6EECF244321}">
                <p14:modId xmlns:p14="http://schemas.microsoft.com/office/powerpoint/2010/main" val="545349664"/>
              </p:ext>
            </p:extLst>
          </p:nvPr>
        </p:nvGraphicFramePr>
        <p:xfrm>
          <a:off x="4797475" y="4077072"/>
          <a:ext cx="1872208" cy="738082"/>
        </p:xfrm>
        <a:graphic>
          <a:graphicData uri="http://schemas.openxmlformats.org/presentationml/2006/ole">
            <mc:AlternateContent xmlns:mc="http://schemas.openxmlformats.org/markup-compatibility/2006">
              <mc:Choice xmlns:v="urn:schemas-microsoft-com:vml" Requires="v">
                <p:oleObj spid="_x0000_s50587" name="Equation" r:id="rId3" imgW="990594" imgH="390558" progId="Equation.DSMT4">
                  <p:embed/>
                </p:oleObj>
              </mc:Choice>
              <mc:Fallback>
                <p:oleObj name="Equation" r:id="rId3" imgW="990594" imgH="390558" progId="Equation.DSMT4">
                  <p:embed/>
                  <p:pic>
                    <p:nvPicPr>
                      <p:cNvPr id="0" name=""/>
                      <p:cNvPicPr/>
                      <p:nvPr/>
                    </p:nvPicPr>
                    <p:blipFill>
                      <a:blip r:embed="rId4"/>
                      <a:stretch>
                        <a:fillRect/>
                      </a:stretch>
                    </p:blipFill>
                    <p:spPr>
                      <a:xfrm>
                        <a:off x="4797475" y="4077072"/>
                        <a:ext cx="1872208" cy="738082"/>
                      </a:xfrm>
                      <a:prstGeom prst="rect">
                        <a:avLst/>
                      </a:prstGeom>
                    </p:spPr>
                  </p:pic>
                </p:oleObj>
              </mc:Fallback>
            </mc:AlternateContent>
          </a:graphicData>
        </a:graphic>
      </p:graphicFrame>
      <p:graphicFrame>
        <p:nvGraphicFramePr>
          <p:cNvPr id="4" name="对象 3">
            <a:extLst>
              <a:ext uri="{FF2B5EF4-FFF2-40B4-BE49-F238E27FC236}">
                <a16:creationId xmlns="" xmlns:a16="http://schemas.microsoft.com/office/drawing/2014/main" id="{FC2B1A78-68AA-40E9-98DA-038D9190F9CA}"/>
              </a:ext>
            </a:extLst>
          </p:cNvPr>
          <p:cNvGraphicFramePr>
            <a:graphicFrameLocks noChangeAspect="1"/>
          </p:cNvGraphicFramePr>
          <p:nvPr>
            <p:extLst>
              <p:ext uri="{D42A27DB-BD31-4B8C-83A1-F6EECF244321}">
                <p14:modId xmlns:p14="http://schemas.microsoft.com/office/powerpoint/2010/main" val="1152853730"/>
              </p:ext>
            </p:extLst>
          </p:nvPr>
        </p:nvGraphicFramePr>
        <p:xfrm>
          <a:off x="4076195" y="5222895"/>
          <a:ext cx="4034848" cy="738082"/>
        </p:xfrm>
        <a:graphic>
          <a:graphicData uri="http://schemas.openxmlformats.org/presentationml/2006/ole">
            <mc:AlternateContent xmlns:mc="http://schemas.openxmlformats.org/markup-compatibility/2006">
              <mc:Choice xmlns:v="urn:schemas-microsoft-com:vml" Requires="v">
                <p:oleObj spid="_x0000_s50588" name="Equation" r:id="rId5" imgW="2342942" imgH="428714" progId="Equation.DSMT4">
                  <p:embed/>
                </p:oleObj>
              </mc:Choice>
              <mc:Fallback>
                <p:oleObj name="Equation" r:id="rId5" imgW="2342942" imgH="428714" progId="Equation.DSMT4">
                  <p:embed/>
                  <p:pic>
                    <p:nvPicPr>
                      <p:cNvPr id="0" name=""/>
                      <p:cNvPicPr/>
                      <p:nvPr/>
                    </p:nvPicPr>
                    <p:blipFill>
                      <a:blip r:embed="rId6"/>
                      <a:stretch>
                        <a:fillRect/>
                      </a:stretch>
                    </p:blipFill>
                    <p:spPr>
                      <a:xfrm>
                        <a:off x="4076195" y="5222895"/>
                        <a:ext cx="4034848" cy="738082"/>
                      </a:xfrm>
                      <a:prstGeom prst="rect">
                        <a:avLst/>
                      </a:prstGeom>
                    </p:spPr>
                  </p:pic>
                </p:oleObj>
              </mc:Fallback>
            </mc:AlternateContent>
          </a:graphicData>
        </a:graphic>
      </p:graphicFrame>
      <p:graphicFrame>
        <p:nvGraphicFramePr>
          <p:cNvPr id="7" name="对象 6">
            <a:extLst>
              <a:ext uri="{FF2B5EF4-FFF2-40B4-BE49-F238E27FC236}">
                <a16:creationId xmlns="" xmlns:a16="http://schemas.microsoft.com/office/drawing/2014/main" id="{80328353-8FDF-49BE-8205-D2BED91F0480}"/>
              </a:ext>
            </a:extLst>
          </p:cNvPr>
          <p:cNvGraphicFramePr>
            <a:graphicFrameLocks noChangeAspect="1"/>
          </p:cNvGraphicFramePr>
          <p:nvPr>
            <p:extLst>
              <p:ext uri="{D42A27DB-BD31-4B8C-83A1-F6EECF244321}">
                <p14:modId xmlns:p14="http://schemas.microsoft.com/office/powerpoint/2010/main" val="867620376"/>
              </p:ext>
            </p:extLst>
          </p:nvPr>
        </p:nvGraphicFramePr>
        <p:xfrm>
          <a:off x="1413099" y="5864316"/>
          <a:ext cx="935704" cy="516732"/>
        </p:xfrm>
        <a:graphic>
          <a:graphicData uri="http://schemas.openxmlformats.org/presentationml/2006/ole">
            <mc:AlternateContent xmlns:mc="http://schemas.openxmlformats.org/markup-compatibility/2006">
              <mc:Choice xmlns:v="urn:schemas-microsoft-com:vml" Requires="v">
                <p:oleObj spid="_x0000_s50589" name="Equation" r:id="rId7" imgW="638199" imgH="352402" progId="Equation.DSMT4">
                  <p:embed/>
                </p:oleObj>
              </mc:Choice>
              <mc:Fallback>
                <p:oleObj name="Equation" r:id="rId7" imgW="638199" imgH="352402" progId="Equation.DSMT4">
                  <p:embed/>
                  <p:pic>
                    <p:nvPicPr>
                      <p:cNvPr id="0" name=""/>
                      <p:cNvPicPr/>
                      <p:nvPr/>
                    </p:nvPicPr>
                    <p:blipFill>
                      <a:blip r:embed="rId8"/>
                      <a:stretch>
                        <a:fillRect/>
                      </a:stretch>
                    </p:blipFill>
                    <p:spPr>
                      <a:xfrm>
                        <a:off x="1413099" y="5864316"/>
                        <a:ext cx="935704" cy="516732"/>
                      </a:xfrm>
                      <a:prstGeom prst="rect">
                        <a:avLst/>
                      </a:prstGeom>
                    </p:spPr>
                  </p:pic>
                </p:oleObj>
              </mc:Fallback>
            </mc:AlternateContent>
          </a:graphicData>
        </a:graphic>
      </p:graphicFrame>
      <p:graphicFrame>
        <p:nvGraphicFramePr>
          <p:cNvPr id="9" name="对象 8">
            <a:extLst>
              <a:ext uri="{FF2B5EF4-FFF2-40B4-BE49-F238E27FC236}">
                <a16:creationId xmlns="" xmlns:a16="http://schemas.microsoft.com/office/drawing/2014/main" id="{6387EBA8-DE8B-45CE-9A25-8411E6ADDF1A}"/>
              </a:ext>
            </a:extLst>
          </p:cNvPr>
          <p:cNvGraphicFramePr>
            <a:graphicFrameLocks noChangeAspect="1"/>
          </p:cNvGraphicFramePr>
          <p:nvPr>
            <p:extLst>
              <p:ext uri="{D42A27DB-BD31-4B8C-83A1-F6EECF244321}">
                <p14:modId xmlns:p14="http://schemas.microsoft.com/office/powerpoint/2010/main" val="210106235"/>
              </p:ext>
            </p:extLst>
          </p:nvPr>
        </p:nvGraphicFramePr>
        <p:xfrm>
          <a:off x="2925267" y="5840309"/>
          <a:ext cx="1112663" cy="518400"/>
        </p:xfrm>
        <a:graphic>
          <a:graphicData uri="http://schemas.openxmlformats.org/presentationml/2006/ole">
            <mc:AlternateContent xmlns:mc="http://schemas.openxmlformats.org/markup-compatibility/2006">
              <mc:Choice xmlns:v="urn:schemas-microsoft-com:vml" Requires="v">
                <p:oleObj spid="_x0000_s50590" name="Equation" r:id="rId9" imgW="837974" imgH="390558" progId="Equation.DSMT4">
                  <p:embed/>
                </p:oleObj>
              </mc:Choice>
              <mc:Fallback>
                <p:oleObj name="Equation" r:id="rId9" imgW="837974" imgH="390558" progId="Equation.DSMT4">
                  <p:embed/>
                  <p:pic>
                    <p:nvPicPr>
                      <p:cNvPr id="0" name=""/>
                      <p:cNvPicPr/>
                      <p:nvPr/>
                    </p:nvPicPr>
                    <p:blipFill>
                      <a:blip r:embed="rId10"/>
                      <a:stretch>
                        <a:fillRect/>
                      </a:stretch>
                    </p:blipFill>
                    <p:spPr>
                      <a:xfrm>
                        <a:off x="2925267" y="5840309"/>
                        <a:ext cx="1112663" cy="518400"/>
                      </a:xfrm>
                      <a:prstGeom prst="rect">
                        <a:avLst/>
                      </a:prstGeom>
                    </p:spPr>
                  </p:pic>
                </p:oleObj>
              </mc:Fallback>
            </mc:AlternateContent>
          </a:graphicData>
        </a:graphic>
      </p:graphicFrame>
    </p:spTree>
    <p:extLst>
      <p:ext uri="{BB962C8B-B14F-4D97-AF65-F5344CB8AC3E}">
        <p14:creationId xmlns:p14="http://schemas.microsoft.com/office/powerpoint/2010/main" val="2796703142"/>
      </p:ext>
    </p:extLst>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a:extLst>
              <a:ext uri="{FF2B5EF4-FFF2-40B4-BE49-F238E27FC236}">
                <a16:creationId xmlns="" xmlns:a16="http://schemas.microsoft.com/office/drawing/2014/main" id="{E1E7972B-C2A1-4412-9049-37E23A228085}"/>
              </a:ext>
            </a:extLst>
          </p:cNvPr>
          <p:cNvSpPr txBox="1"/>
          <p:nvPr/>
        </p:nvSpPr>
        <p:spPr>
          <a:xfrm>
            <a:off x="679585" y="5025415"/>
            <a:ext cx="10801200" cy="1569660"/>
          </a:xfrm>
          <a:prstGeom prst="rect">
            <a:avLst/>
          </a:prstGeom>
          <a:noFill/>
        </p:spPr>
        <p:txBody>
          <a:bodyPr wrap="square" rtlCol="0">
            <a:spAutoFit/>
          </a:bodyPr>
          <a:lstStyle/>
          <a:p>
            <a:pPr marL="285750" indent="-285750">
              <a:buFont typeface="Arial" panose="020B0604020202020204" pitchFamily="34" charset="0"/>
              <a:buChar char="•"/>
            </a:pPr>
            <a:r>
              <a:rPr lang="zh-CN" altLang="en-US" sz="2400" dirty="0">
                <a:latin typeface="Times New Roman" panose="02020603050405020304" pitchFamily="18" charset="0"/>
              </a:rPr>
              <a:t>   ：代表第</a:t>
            </a:r>
            <a:r>
              <a:rPr lang="en-US" altLang="zh-CN" sz="2400" dirty="0" err="1">
                <a:latin typeface="Times New Roman" panose="02020603050405020304" pitchFamily="18" charset="0"/>
              </a:rPr>
              <a:t>i</a:t>
            </a:r>
            <a:r>
              <a:rPr lang="zh-CN" altLang="en-US" sz="2400" dirty="0">
                <a:latin typeface="Times New Roman" panose="02020603050405020304" pitchFamily="18" charset="0"/>
              </a:rPr>
              <a:t>个证券的</a:t>
            </a:r>
            <a:r>
              <a:rPr lang="en-US" altLang="zh-CN" sz="2400" dirty="0">
                <a:latin typeface="Times New Roman" panose="02020603050405020304" pitchFamily="18" charset="0"/>
              </a:rPr>
              <a:t>Delta</a:t>
            </a:r>
            <a:r>
              <a:rPr lang="zh-CN" altLang="en-US" sz="2400" dirty="0">
                <a:latin typeface="Times New Roman" panose="02020603050405020304" pitchFamily="18" charset="0"/>
              </a:rPr>
              <a:t>值</a:t>
            </a:r>
            <a:endParaRPr lang="en-US" altLang="zh-CN" sz="2400" dirty="0">
              <a:latin typeface="Times New Roman" panose="02020603050405020304" pitchFamily="18" charset="0"/>
            </a:endParaRPr>
          </a:p>
          <a:p>
            <a:pPr marL="285750" indent="-285750">
              <a:buFont typeface="Arial" panose="020B0604020202020204" pitchFamily="34" charset="0"/>
              <a:buChar char="•"/>
            </a:pPr>
            <a:r>
              <a:rPr lang="zh-CN" altLang="en-US" sz="2400" dirty="0">
                <a:latin typeface="Times New Roman" panose="02020603050405020304" pitchFamily="18" charset="0"/>
              </a:rPr>
              <a:t>   ：代表第</a:t>
            </a:r>
            <a:r>
              <a:rPr lang="en-US" altLang="zh-CN" sz="2400" dirty="0" err="1">
                <a:latin typeface="Times New Roman" panose="02020603050405020304" pitchFamily="18" charset="0"/>
              </a:rPr>
              <a:t>i</a:t>
            </a:r>
            <a:r>
              <a:rPr lang="zh-CN" altLang="en-US" sz="2400" dirty="0">
                <a:latin typeface="Times New Roman" panose="02020603050405020304" pitchFamily="18" charset="0"/>
              </a:rPr>
              <a:t>个证券的标准差</a:t>
            </a:r>
            <a:endParaRPr lang="en-US" altLang="zh-CN" sz="2400" dirty="0">
              <a:latin typeface="Times New Roman" panose="02020603050405020304" pitchFamily="18" charset="0"/>
            </a:endParaRPr>
          </a:p>
          <a:p>
            <a:pPr marL="285750" indent="-285750">
              <a:buFont typeface="Arial" panose="020B0604020202020204" pitchFamily="34" charset="0"/>
              <a:buChar char="•"/>
            </a:pPr>
            <a:r>
              <a:rPr lang="zh-CN" altLang="en-US" sz="2400" dirty="0">
                <a:latin typeface="Times New Roman" panose="02020603050405020304" pitchFamily="18" charset="0"/>
              </a:rPr>
              <a:t>   ：代表第</a:t>
            </a:r>
            <a:r>
              <a:rPr lang="en-US" altLang="zh-CN" sz="2400" dirty="0" err="1">
                <a:latin typeface="Times New Roman" panose="02020603050405020304" pitchFamily="18" charset="0"/>
              </a:rPr>
              <a:t>i</a:t>
            </a:r>
            <a:r>
              <a:rPr lang="zh-CN" altLang="en-US" sz="2400" dirty="0">
                <a:latin typeface="Times New Roman" panose="02020603050405020304" pitchFamily="18" charset="0"/>
              </a:rPr>
              <a:t>个证券和第</a:t>
            </a:r>
            <a:r>
              <a:rPr lang="en-US" altLang="zh-CN" sz="2400" dirty="0">
                <a:latin typeface="Times New Roman" panose="02020603050405020304" pitchFamily="18" charset="0"/>
              </a:rPr>
              <a:t>j</a:t>
            </a:r>
            <a:r>
              <a:rPr lang="zh-CN" altLang="en-US" sz="2400" dirty="0">
                <a:latin typeface="Times New Roman" panose="02020603050405020304" pitchFamily="18" charset="0"/>
              </a:rPr>
              <a:t>个证券间的相关系数</a:t>
            </a:r>
            <a:endParaRPr lang="en-US" altLang="zh-CN" sz="2400" dirty="0">
              <a:latin typeface="Times New Roman" panose="02020603050405020304" pitchFamily="18" charset="0"/>
            </a:endParaRPr>
          </a:p>
          <a:p>
            <a:pPr marL="285750" indent="-285750">
              <a:buFont typeface="Arial" panose="020B0604020202020204" pitchFamily="34" charset="0"/>
              <a:buChar char="•"/>
            </a:pPr>
            <a:endParaRPr lang="zh-CN" altLang="en-US" sz="2400" dirty="0">
              <a:latin typeface="Times New Roman" panose="02020603050405020304" pitchFamily="18" charset="0"/>
            </a:endParaRPr>
          </a:p>
        </p:txBody>
      </p:sp>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定义</a:t>
            </a:r>
          </a:p>
        </p:txBody>
      </p:sp>
      <p:sp>
        <p:nvSpPr>
          <p:cNvPr id="21" name="文本框 20">
            <a:extLst>
              <a:ext uri="{FF2B5EF4-FFF2-40B4-BE49-F238E27FC236}">
                <a16:creationId xmlns="" xmlns:a16="http://schemas.microsoft.com/office/drawing/2014/main" id="{2C99E6FB-74F1-C145-B618-40C02294770E}"/>
              </a:ext>
            </a:extLst>
          </p:cNvPr>
          <p:cNvSpPr txBox="1"/>
          <p:nvPr/>
        </p:nvSpPr>
        <p:spPr>
          <a:xfrm>
            <a:off x="663079" y="828447"/>
            <a:ext cx="4665908" cy="523220"/>
          </a:xfrm>
          <a:prstGeom prst="rect">
            <a:avLst/>
          </a:prstGeom>
          <a:noFill/>
        </p:spPr>
        <p:txBody>
          <a:bodyPr wrap="square" rtlCol="0">
            <a:spAutoFit/>
          </a:bodyPr>
          <a:lstStyle/>
          <a:p>
            <a:r>
              <a:rPr lang="zh-CN" altLang="en-US" sz="2800" b="1" dirty="0">
                <a:latin typeface="Times New Roman" panose="02020503050405090304" pitchFamily="18" charset="0"/>
              </a:rPr>
              <a:t>二、在险值</a:t>
            </a:r>
            <a:r>
              <a:rPr lang="en-US" altLang="zh-CN" sz="2800" b="1" dirty="0" err="1">
                <a:latin typeface="Times New Roman" panose="02020503050405090304" pitchFamily="18" charset="0"/>
              </a:rPr>
              <a:t>VaR</a:t>
            </a:r>
            <a:r>
              <a:rPr lang="zh-CN" altLang="en-US" sz="2800" b="1" dirty="0">
                <a:latin typeface="Times New Roman" panose="02020503050405090304" pitchFamily="18" charset="0"/>
              </a:rPr>
              <a:t>的计算</a:t>
            </a:r>
            <a:endParaRPr lang="en-US" altLang="zh-CN" sz="2800" b="1" dirty="0">
              <a:latin typeface="Times New Roman" panose="02020503050405090304" pitchFamily="18" charset="0"/>
            </a:endParaRPr>
          </a:p>
        </p:txBody>
      </p:sp>
      <mc:AlternateContent xmlns:mc="http://schemas.openxmlformats.org/markup-compatibility/2006" xmlns:a14="http://schemas.microsoft.com/office/drawing/2010/main">
        <mc:Choice Requires="a14">
          <p:sp>
            <p:nvSpPr>
              <p:cNvPr id="12" name="文本框 11">
                <a:extLst>
                  <a:ext uri="{FF2B5EF4-FFF2-40B4-BE49-F238E27FC236}">
                    <a16:creationId xmlns="" xmlns:a16="http://schemas.microsoft.com/office/drawing/2014/main" id="{C71A7829-7579-4795-85AE-95B0980BCB57}"/>
                  </a:ext>
                </a:extLst>
              </p:cNvPr>
              <p:cNvSpPr txBox="1"/>
              <p:nvPr/>
            </p:nvSpPr>
            <p:spPr>
              <a:xfrm>
                <a:off x="659086" y="1278076"/>
                <a:ext cx="12110778" cy="2241960"/>
              </a:xfrm>
              <a:prstGeom prst="rect">
                <a:avLst/>
              </a:prstGeom>
              <a:noFill/>
            </p:spPr>
            <p:txBody>
              <a:bodyPr wrap="square">
                <a:spAutoFit/>
              </a:bodyPr>
              <a:lstStyle/>
              <a:p>
                <a:pPr>
                  <a:lnSpc>
                    <a:spcPct val="150000"/>
                  </a:lnSpc>
                </a:pPr>
                <a:r>
                  <a:rPr lang="en-US" altLang="zh-CN" sz="2400" b="1" dirty="0">
                    <a:latin typeface="Times New Roman" panose="02020603050405020304" pitchFamily="18" charset="0"/>
                  </a:rPr>
                  <a:t>Delta</a:t>
                </a:r>
                <a:r>
                  <a:rPr lang="zh-CN" altLang="en-US" sz="2400" b="1" dirty="0">
                    <a:latin typeface="Times New Roman" panose="02020603050405020304" pitchFamily="18" charset="0"/>
                  </a:rPr>
                  <a:t>近似</a:t>
                </a:r>
                <a:endParaRPr lang="en-US" altLang="zh-CN" sz="2400" b="1" dirty="0">
                  <a:latin typeface="Times New Roman" panose="02020603050405020304" pitchFamily="18" charset="0"/>
                </a:endParaRPr>
              </a:p>
              <a:p>
                <a:pPr>
                  <a:lnSpc>
                    <a:spcPct val="150000"/>
                  </a:lnSpc>
                </a:pPr>
                <a:r>
                  <a:rPr lang="zh-CN" altLang="en-US" sz="2400" dirty="0">
                    <a:latin typeface="Times New Roman" panose="02020603050405020304" pitchFamily="18" charset="0"/>
                  </a:rPr>
                  <a:t>令</a:t>
                </a:r>
                <a14:m>
                  <m:oMath xmlns:m="http://schemas.openxmlformats.org/officeDocument/2006/math">
                    <m:r>
                      <m:rPr>
                        <m:sty m:val="p"/>
                      </m:rPr>
                      <a:rPr lang="el-GR" altLang="zh-CN" sz="2400" i="1" smtClean="0">
                        <a:latin typeface="Cambria Math" panose="02040503050406030204" pitchFamily="18" charset="0"/>
                        <a:ea typeface="Cambria Math" panose="02040503050406030204" pitchFamily="18" charset="0"/>
                      </a:rPr>
                      <m:t>Δ</m:t>
                    </m:r>
                  </m:oMath>
                </a14:m>
                <a:r>
                  <a:rPr lang="zh-CN" altLang="en-US" sz="2400" dirty="0">
                    <a:latin typeface="Times New Roman" panose="02020603050405020304" pitchFamily="18" charset="0"/>
                  </a:rPr>
                  <a:t>代表</a:t>
                </a:r>
                <a:r>
                  <a:rPr lang="en-US" altLang="zh-CN" sz="2400" dirty="0">
                    <a:latin typeface="Times New Roman" panose="02020603050405020304" pitchFamily="18" charset="0"/>
                  </a:rPr>
                  <a:t>Delta</a:t>
                </a:r>
                <a:r>
                  <a:rPr lang="zh-CN" altLang="en-US" sz="2400" dirty="0">
                    <a:latin typeface="Times New Roman" panose="02020603050405020304" pitchFamily="18" charset="0"/>
                  </a:rPr>
                  <a:t>，即        同时令         ，如果标的证券价格变动分布的标准差是            ，         </a:t>
                </a:r>
                <a:endParaRPr lang="en-US" altLang="zh-CN" sz="2400" dirty="0">
                  <a:latin typeface="Times New Roman" panose="02020603050405020304" pitchFamily="18" charset="0"/>
                </a:endParaRPr>
              </a:p>
              <a:p>
                <a:pPr>
                  <a:lnSpc>
                    <a:spcPct val="150000"/>
                  </a:lnSpc>
                </a:pPr>
                <a:r>
                  <a:rPr lang="zh-CN" altLang="en-US" sz="2400" dirty="0">
                    <a:latin typeface="Times New Roman" panose="02020603050405020304" pitchFamily="18" charset="0"/>
                  </a:rPr>
                  <a:t>则其期权价格变动分别的标准差便为               。</a:t>
                </a:r>
                <a:endParaRPr lang="en-US" altLang="zh-CN" sz="2400" dirty="0">
                  <a:latin typeface="Times New Roman" panose="02020603050405020304" pitchFamily="18" charset="0"/>
                </a:endParaRPr>
              </a:p>
              <a:p>
                <a:pPr>
                  <a:lnSpc>
                    <a:spcPct val="150000"/>
                  </a:lnSpc>
                </a:pPr>
                <a:r>
                  <a:rPr lang="zh-CN" altLang="en-US" sz="2400" dirty="0">
                    <a:latin typeface="Times New Roman" panose="02020603050405020304" pitchFamily="18" charset="0"/>
                  </a:rPr>
                  <a:t>对于存在着多个标的证券的期权组合来说，组合价值的变动和方差计算如下：</a:t>
                </a:r>
                <a:endParaRPr lang="en-US" altLang="zh-CN" sz="2400" dirty="0">
                  <a:latin typeface="Times New Roman" panose="02020603050405020304" pitchFamily="18" charset="0"/>
                </a:endParaRPr>
              </a:p>
            </p:txBody>
          </p:sp>
        </mc:Choice>
        <mc:Fallback xmlns="">
          <p:sp>
            <p:nvSpPr>
              <p:cNvPr id="12" name="文本框 11">
                <a:extLst>
                  <a:ext uri="{FF2B5EF4-FFF2-40B4-BE49-F238E27FC236}">
                    <a16:creationId xmlns:a16="http://schemas.microsoft.com/office/drawing/2014/main" id="{C71A7829-7579-4795-85AE-95B0980BCB57}"/>
                  </a:ext>
                </a:extLst>
              </p:cNvPr>
              <p:cNvSpPr txBox="1">
                <a:spLocks noRot="1" noChangeAspect="1" noMove="1" noResize="1" noEditPoints="1" noAdjustHandles="1" noChangeArrowheads="1" noChangeShapeType="1" noTextEdit="1"/>
              </p:cNvSpPr>
              <p:nvPr/>
            </p:nvSpPr>
            <p:spPr>
              <a:xfrm>
                <a:off x="659086" y="1278076"/>
                <a:ext cx="12110778" cy="2241960"/>
              </a:xfrm>
              <a:prstGeom prst="rect">
                <a:avLst/>
              </a:prstGeom>
              <a:blipFill>
                <a:blip r:embed="rId3"/>
                <a:stretch>
                  <a:fillRect l="-755" b="-4632"/>
                </a:stretch>
              </a:blipFill>
            </p:spPr>
            <p:txBody>
              <a:bodyPr/>
              <a:lstStyle/>
              <a:p>
                <a:r>
                  <a:rPr lang="zh-CN" altLang="en-US">
                    <a:noFill/>
                  </a:rPr>
                  <a:t> </a:t>
                </a:r>
              </a:p>
            </p:txBody>
          </p:sp>
        </mc:Fallback>
      </mc:AlternateContent>
      <p:graphicFrame>
        <p:nvGraphicFramePr>
          <p:cNvPr id="5" name="对象 4">
            <a:extLst>
              <a:ext uri="{FF2B5EF4-FFF2-40B4-BE49-F238E27FC236}">
                <a16:creationId xmlns="" xmlns:a16="http://schemas.microsoft.com/office/drawing/2014/main" id="{7D110CD2-399F-43CD-AE7C-344EF96608BF}"/>
              </a:ext>
            </a:extLst>
          </p:cNvPr>
          <p:cNvGraphicFramePr>
            <a:graphicFrameLocks noChangeAspect="1"/>
          </p:cNvGraphicFramePr>
          <p:nvPr>
            <p:extLst>
              <p:ext uri="{D42A27DB-BD31-4B8C-83A1-F6EECF244321}">
                <p14:modId xmlns:p14="http://schemas.microsoft.com/office/powerpoint/2010/main" val="3853295007"/>
              </p:ext>
            </p:extLst>
          </p:nvPr>
        </p:nvGraphicFramePr>
        <p:xfrm>
          <a:off x="4628446" y="1895233"/>
          <a:ext cx="700541" cy="518400"/>
        </p:xfrm>
        <a:graphic>
          <a:graphicData uri="http://schemas.openxmlformats.org/presentationml/2006/ole">
            <mc:AlternateContent xmlns:mc="http://schemas.openxmlformats.org/markup-compatibility/2006">
              <mc:Choice xmlns:v="urn:schemas-microsoft-com:vml" Requires="v">
                <p:oleObj spid="_x0000_s82470" name="Equation" r:id="rId4" imgW="476220" imgH="352402" progId="Equation.DSMT4">
                  <p:embed/>
                </p:oleObj>
              </mc:Choice>
              <mc:Fallback>
                <p:oleObj name="Equation" r:id="rId4" imgW="476220" imgH="352402" progId="Equation.DSMT4">
                  <p:embed/>
                  <p:pic>
                    <p:nvPicPr>
                      <p:cNvPr id="0" name=""/>
                      <p:cNvPicPr/>
                      <p:nvPr/>
                    </p:nvPicPr>
                    <p:blipFill>
                      <a:blip r:embed="rId5"/>
                      <a:stretch>
                        <a:fillRect/>
                      </a:stretch>
                    </p:blipFill>
                    <p:spPr>
                      <a:xfrm>
                        <a:off x="4628446" y="1895233"/>
                        <a:ext cx="700541" cy="518400"/>
                      </a:xfrm>
                      <a:prstGeom prst="rect">
                        <a:avLst/>
                      </a:prstGeom>
                    </p:spPr>
                  </p:pic>
                </p:oleObj>
              </mc:Fallback>
            </mc:AlternateContent>
          </a:graphicData>
        </a:graphic>
      </p:graphicFrame>
      <p:graphicFrame>
        <p:nvGraphicFramePr>
          <p:cNvPr id="7" name="对象 6">
            <a:extLst>
              <a:ext uri="{FF2B5EF4-FFF2-40B4-BE49-F238E27FC236}">
                <a16:creationId xmlns="" xmlns:a16="http://schemas.microsoft.com/office/drawing/2014/main" id="{470400EE-7569-4F3C-AD0F-3A2FE96A8AB9}"/>
              </a:ext>
            </a:extLst>
          </p:cNvPr>
          <p:cNvGraphicFramePr>
            <a:graphicFrameLocks noChangeAspect="1"/>
          </p:cNvGraphicFramePr>
          <p:nvPr>
            <p:extLst>
              <p:ext uri="{D42A27DB-BD31-4B8C-83A1-F6EECF244321}">
                <p14:modId xmlns:p14="http://schemas.microsoft.com/office/powerpoint/2010/main" val="881904241"/>
              </p:ext>
            </p:extLst>
          </p:nvPr>
        </p:nvGraphicFramePr>
        <p:xfrm>
          <a:off x="3069283" y="1895233"/>
          <a:ext cx="630486" cy="518400"/>
        </p:xfrm>
        <a:graphic>
          <a:graphicData uri="http://schemas.openxmlformats.org/presentationml/2006/ole">
            <mc:AlternateContent xmlns:mc="http://schemas.openxmlformats.org/markup-compatibility/2006">
              <mc:Choice xmlns:v="urn:schemas-microsoft-com:vml" Requires="v">
                <p:oleObj spid="_x0000_s82471" name="Equation" r:id="rId6" imgW="428706" imgH="352402" progId="Equation.DSMT4">
                  <p:embed/>
                </p:oleObj>
              </mc:Choice>
              <mc:Fallback>
                <p:oleObj name="Equation" r:id="rId6" imgW="428706" imgH="352402" progId="Equation.DSMT4">
                  <p:embed/>
                  <p:pic>
                    <p:nvPicPr>
                      <p:cNvPr id="0" name=""/>
                      <p:cNvPicPr/>
                      <p:nvPr/>
                    </p:nvPicPr>
                    <p:blipFill>
                      <a:blip r:embed="rId7"/>
                      <a:stretch>
                        <a:fillRect/>
                      </a:stretch>
                    </p:blipFill>
                    <p:spPr>
                      <a:xfrm>
                        <a:off x="3069283" y="1895233"/>
                        <a:ext cx="630486" cy="518400"/>
                      </a:xfrm>
                      <a:prstGeom prst="rect">
                        <a:avLst/>
                      </a:prstGeom>
                    </p:spPr>
                  </p:pic>
                </p:oleObj>
              </mc:Fallback>
            </mc:AlternateContent>
          </a:graphicData>
        </a:graphic>
      </p:graphicFrame>
      <p:graphicFrame>
        <p:nvGraphicFramePr>
          <p:cNvPr id="9" name="对象 8">
            <a:extLst>
              <a:ext uri="{FF2B5EF4-FFF2-40B4-BE49-F238E27FC236}">
                <a16:creationId xmlns="" xmlns:a16="http://schemas.microsoft.com/office/drawing/2014/main" id="{2738FD81-BD92-4050-8820-242EB2B83A46}"/>
              </a:ext>
            </a:extLst>
          </p:cNvPr>
          <p:cNvGraphicFramePr>
            <a:graphicFrameLocks noChangeAspect="1"/>
          </p:cNvGraphicFramePr>
          <p:nvPr>
            <p:extLst>
              <p:ext uri="{D42A27DB-BD31-4B8C-83A1-F6EECF244321}">
                <p14:modId xmlns:p14="http://schemas.microsoft.com/office/powerpoint/2010/main" val="3357527624"/>
              </p:ext>
            </p:extLst>
          </p:nvPr>
        </p:nvGraphicFramePr>
        <p:xfrm>
          <a:off x="10774139" y="1858704"/>
          <a:ext cx="1036800" cy="518400"/>
        </p:xfrm>
        <a:graphic>
          <a:graphicData uri="http://schemas.openxmlformats.org/presentationml/2006/ole">
            <mc:AlternateContent xmlns:mc="http://schemas.openxmlformats.org/markup-compatibility/2006">
              <mc:Choice xmlns:v="urn:schemas-microsoft-com:vml" Requires="v">
                <p:oleObj spid="_x0000_s82472" name="Equation" r:id="rId8" imgW="399909" imgH="200139" progId="Equation.DSMT4">
                  <p:embed/>
                </p:oleObj>
              </mc:Choice>
              <mc:Fallback>
                <p:oleObj name="Equation" r:id="rId8" imgW="399909" imgH="200139" progId="Equation.DSMT4">
                  <p:embed/>
                  <p:pic>
                    <p:nvPicPr>
                      <p:cNvPr id="0" name=""/>
                      <p:cNvPicPr/>
                      <p:nvPr/>
                    </p:nvPicPr>
                    <p:blipFill>
                      <a:blip r:embed="rId9"/>
                      <a:stretch>
                        <a:fillRect/>
                      </a:stretch>
                    </p:blipFill>
                    <p:spPr>
                      <a:xfrm>
                        <a:off x="10774139" y="1858704"/>
                        <a:ext cx="1036800" cy="518400"/>
                      </a:xfrm>
                      <a:prstGeom prst="rect">
                        <a:avLst/>
                      </a:prstGeom>
                    </p:spPr>
                  </p:pic>
                </p:oleObj>
              </mc:Fallback>
            </mc:AlternateContent>
          </a:graphicData>
        </a:graphic>
      </p:graphicFrame>
      <p:graphicFrame>
        <p:nvGraphicFramePr>
          <p:cNvPr id="10" name="对象 9">
            <a:extLst>
              <a:ext uri="{FF2B5EF4-FFF2-40B4-BE49-F238E27FC236}">
                <a16:creationId xmlns="" xmlns:a16="http://schemas.microsoft.com/office/drawing/2014/main" id="{0F047EA4-C20D-4A69-A6ED-49B07833EFE1}"/>
              </a:ext>
            </a:extLst>
          </p:cNvPr>
          <p:cNvGraphicFramePr>
            <a:graphicFrameLocks noChangeAspect="1"/>
          </p:cNvGraphicFramePr>
          <p:nvPr>
            <p:extLst>
              <p:ext uri="{D42A27DB-BD31-4B8C-83A1-F6EECF244321}">
                <p14:modId xmlns:p14="http://schemas.microsoft.com/office/powerpoint/2010/main" val="3123644489"/>
              </p:ext>
            </p:extLst>
          </p:nvPr>
        </p:nvGraphicFramePr>
        <p:xfrm>
          <a:off x="5570016" y="2408945"/>
          <a:ext cx="1375296" cy="518400"/>
        </p:xfrm>
        <a:graphic>
          <a:graphicData uri="http://schemas.openxmlformats.org/presentationml/2006/ole">
            <mc:AlternateContent xmlns:mc="http://schemas.openxmlformats.org/markup-compatibility/2006">
              <mc:Choice xmlns:v="urn:schemas-microsoft-com:vml" Requires="v">
                <p:oleObj spid="_x0000_s82473" name="Equation" r:id="rId10" imgW="495297" imgH="200139" progId="Equation.DSMT4">
                  <p:embed/>
                </p:oleObj>
              </mc:Choice>
              <mc:Fallback>
                <p:oleObj name="Equation" r:id="rId10" imgW="495297" imgH="200139" progId="Equation.DSMT4">
                  <p:embed/>
                  <p:pic>
                    <p:nvPicPr>
                      <p:cNvPr id="0" name=""/>
                      <p:cNvPicPr/>
                      <p:nvPr/>
                    </p:nvPicPr>
                    <p:blipFill>
                      <a:blip r:embed="rId11"/>
                      <a:stretch>
                        <a:fillRect/>
                      </a:stretch>
                    </p:blipFill>
                    <p:spPr>
                      <a:xfrm>
                        <a:off x="5570016" y="2408945"/>
                        <a:ext cx="1375296" cy="518400"/>
                      </a:xfrm>
                      <a:prstGeom prst="rect">
                        <a:avLst/>
                      </a:prstGeom>
                    </p:spPr>
                  </p:pic>
                </p:oleObj>
              </mc:Fallback>
            </mc:AlternateContent>
          </a:graphicData>
        </a:graphic>
      </p:graphicFrame>
      <p:graphicFrame>
        <p:nvGraphicFramePr>
          <p:cNvPr id="14" name="对象 13">
            <a:extLst>
              <a:ext uri="{FF2B5EF4-FFF2-40B4-BE49-F238E27FC236}">
                <a16:creationId xmlns="" xmlns:a16="http://schemas.microsoft.com/office/drawing/2014/main" id="{E6A892D6-79CF-47A8-8147-762B84726767}"/>
              </a:ext>
            </a:extLst>
          </p:cNvPr>
          <p:cNvGraphicFramePr>
            <a:graphicFrameLocks noChangeAspect="1"/>
          </p:cNvGraphicFramePr>
          <p:nvPr>
            <p:extLst>
              <p:ext uri="{D42A27DB-BD31-4B8C-83A1-F6EECF244321}">
                <p14:modId xmlns:p14="http://schemas.microsoft.com/office/powerpoint/2010/main" val="4266522683"/>
              </p:ext>
            </p:extLst>
          </p:nvPr>
        </p:nvGraphicFramePr>
        <p:xfrm>
          <a:off x="1507315" y="3717032"/>
          <a:ext cx="1633976" cy="639382"/>
        </p:xfrm>
        <a:graphic>
          <a:graphicData uri="http://schemas.openxmlformats.org/presentationml/2006/ole">
            <mc:AlternateContent xmlns:mc="http://schemas.openxmlformats.org/markup-compatibility/2006">
              <mc:Choice xmlns:v="urn:schemas-microsoft-com:vml" Requires="v">
                <p:oleObj spid="_x0000_s82474" name="Equation" r:id="rId12" imgW="876129" imgH="343043" progId="Equation.DSMT4">
                  <p:embed/>
                </p:oleObj>
              </mc:Choice>
              <mc:Fallback>
                <p:oleObj name="Equation" r:id="rId12" imgW="876129" imgH="343043" progId="Equation.DSMT4">
                  <p:embed/>
                  <p:pic>
                    <p:nvPicPr>
                      <p:cNvPr id="0" name=""/>
                      <p:cNvPicPr/>
                      <p:nvPr/>
                    </p:nvPicPr>
                    <p:blipFill>
                      <a:blip r:embed="rId13"/>
                      <a:stretch>
                        <a:fillRect/>
                      </a:stretch>
                    </p:blipFill>
                    <p:spPr>
                      <a:xfrm>
                        <a:off x="1507315" y="3717032"/>
                        <a:ext cx="1633976" cy="639382"/>
                      </a:xfrm>
                      <a:prstGeom prst="rect">
                        <a:avLst/>
                      </a:prstGeom>
                    </p:spPr>
                  </p:pic>
                </p:oleObj>
              </mc:Fallback>
            </mc:AlternateContent>
          </a:graphicData>
        </a:graphic>
      </p:graphicFrame>
      <p:graphicFrame>
        <p:nvGraphicFramePr>
          <p:cNvPr id="15" name="对象 14">
            <a:extLst>
              <a:ext uri="{FF2B5EF4-FFF2-40B4-BE49-F238E27FC236}">
                <a16:creationId xmlns="" xmlns:a16="http://schemas.microsoft.com/office/drawing/2014/main" id="{1F52F1DB-1766-45F3-8DF0-92AA292D530F}"/>
              </a:ext>
            </a:extLst>
          </p:cNvPr>
          <p:cNvGraphicFramePr>
            <a:graphicFrameLocks noChangeAspect="1"/>
          </p:cNvGraphicFramePr>
          <p:nvPr>
            <p:extLst>
              <p:ext uri="{D42A27DB-BD31-4B8C-83A1-F6EECF244321}">
                <p14:modId xmlns:p14="http://schemas.microsoft.com/office/powerpoint/2010/main" val="3492406862"/>
              </p:ext>
            </p:extLst>
          </p:nvPr>
        </p:nvGraphicFramePr>
        <p:xfrm>
          <a:off x="1507315" y="4359258"/>
          <a:ext cx="2723400" cy="640800"/>
        </p:xfrm>
        <a:graphic>
          <a:graphicData uri="http://schemas.openxmlformats.org/presentationml/2006/ole">
            <mc:AlternateContent xmlns:mc="http://schemas.openxmlformats.org/markup-compatibility/2006">
              <mc:Choice xmlns:v="urn:schemas-microsoft-com:vml" Requires="v">
                <p:oleObj spid="_x0000_s82475" name="Equation" r:id="rId14" imgW="1619074" imgH="380839" progId="Equation.DSMT4">
                  <p:embed/>
                </p:oleObj>
              </mc:Choice>
              <mc:Fallback>
                <p:oleObj name="Equation" r:id="rId14" imgW="1619074" imgH="380839" progId="Equation.DSMT4">
                  <p:embed/>
                  <p:pic>
                    <p:nvPicPr>
                      <p:cNvPr id="0" name=""/>
                      <p:cNvPicPr/>
                      <p:nvPr/>
                    </p:nvPicPr>
                    <p:blipFill>
                      <a:blip r:embed="rId15"/>
                      <a:stretch>
                        <a:fillRect/>
                      </a:stretch>
                    </p:blipFill>
                    <p:spPr>
                      <a:xfrm>
                        <a:off x="1507315" y="4359258"/>
                        <a:ext cx="2723400" cy="640800"/>
                      </a:xfrm>
                      <a:prstGeom prst="rect">
                        <a:avLst/>
                      </a:prstGeom>
                    </p:spPr>
                  </p:pic>
                </p:oleObj>
              </mc:Fallback>
            </mc:AlternateContent>
          </a:graphicData>
        </a:graphic>
      </p:graphicFrame>
      <p:graphicFrame>
        <p:nvGraphicFramePr>
          <p:cNvPr id="20" name="对象 19">
            <a:extLst>
              <a:ext uri="{FF2B5EF4-FFF2-40B4-BE49-F238E27FC236}">
                <a16:creationId xmlns="" xmlns:a16="http://schemas.microsoft.com/office/drawing/2014/main" id="{1E2EA428-4077-4377-8825-D0C1EC494B66}"/>
              </a:ext>
            </a:extLst>
          </p:cNvPr>
          <p:cNvGraphicFramePr>
            <a:graphicFrameLocks noChangeAspect="1"/>
          </p:cNvGraphicFramePr>
          <p:nvPr>
            <p:extLst>
              <p:ext uri="{D42A27DB-BD31-4B8C-83A1-F6EECF244321}">
                <p14:modId xmlns:p14="http://schemas.microsoft.com/office/powerpoint/2010/main" val="3219042269"/>
              </p:ext>
            </p:extLst>
          </p:nvPr>
        </p:nvGraphicFramePr>
        <p:xfrm>
          <a:off x="877964" y="5023243"/>
          <a:ext cx="360040" cy="420047"/>
        </p:xfrm>
        <a:graphic>
          <a:graphicData uri="http://schemas.openxmlformats.org/presentationml/2006/ole">
            <mc:AlternateContent xmlns:mc="http://schemas.openxmlformats.org/markup-compatibility/2006">
              <mc:Choice xmlns:v="urn:schemas-microsoft-com:vml" Requires="v">
                <p:oleObj spid="_x0000_s82476" name="Equation" r:id="rId16" imgW="171338" imgH="200139" progId="Equation.DSMT4">
                  <p:embed/>
                </p:oleObj>
              </mc:Choice>
              <mc:Fallback>
                <p:oleObj name="Equation" r:id="rId16" imgW="171338" imgH="200139" progId="Equation.DSMT4">
                  <p:embed/>
                  <p:pic>
                    <p:nvPicPr>
                      <p:cNvPr id="0" name=""/>
                      <p:cNvPicPr/>
                      <p:nvPr/>
                    </p:nvPicPr>
                    <p:blipFill>
                      <a:blip r:embed="rId17"/>
                      <a:stretch>
                        <a:fillRect/>
                      </a:stretch>
                    </p:blipFill>
                    <p:spPr>
                      <a:xfrm>
                        <a:off x="877964" y="5023243"/>
                        <a:ext cx="360040" cy="420047"/>
                      </a:xfrm>
                      <a:prstGeom prst="rect">
                        <a:avLst/>
                      </a:prstGeom>
                    </p:spPr>
                  </p:pic>
                </p:oleObj>
              </mc:Fallback>
            </mc:AlternateContent>
          </a:graphicData>
        </a:graphic>
      </p:graphicFrame>
      <p:graphicFrame>
        <p:nvGraphicFramePr>
          <p:cNvPr id="23" name="对象 22">
            <a:extLst>
              <a:ext uri="{FF2B5EF4-FFF2-40B4-BE49-F238E27FC236}">
                <a16:creationId xmlns="" xmlns:a16="http://schemas.microsoft.com/office/drawing/2014/main" id="{6E34448A-EC14-4390-933A-D9904A1BDA72}"/>
              </a:ext>
            </a:extLst>
          </p:cNvPr>
          <p:cNvGraphicFramePr>
            <a:graphicFrameLocks noChangeAspect="1"/>
          </p:cNvGraphicFramePr>
          <p:nvPr>
            <p:extLst>
              <p:ext uri="{D42A27DB-BD31-4B8C-83A1-F6EECF244321}">
                <p14:modId xmlns:p14="http://schemas.microsoft.com/office/powerpoint/2010/main" val="2198632633"/>
              </p:ext>
            </p:extLst>
          </p:nvPr>
        </p:nvGraphicFramePr>
        <p:xfrm>
          <a:off x="880969" y="5429077"/>
          <a:ext cx="361029" cy="421200"/>
        </p:xfrm>
        <a:graphic>
          <a:graphicData uri="http://schemas.openxmlformats.org/presentationml/2006/ole">
            <mc:AlternateContent xmlns:mc="http://schemas.openxmlformats.org/markup-compatibility/2006">
              <mc:Choice xmlns:v="urn:schemas-microsoft-com:vml" Requires="v">
                <p:oleObj spid="_x0000_s82477" name="Equation" r:id="rId18" imgW="171338" imgH="200139" progId="Equation.DSMT4">
                  <p:embed/>
                </p:oleObj>
              </mc:Choice>
              <mc:Fallback>
                <p:oleObj name="Equation" r:id="rId18" imgW="171338" imgH="200139" progId="Equation.DSMT4">
                  <p:embed/>
                  <p:pic>
                    <p:nvPicPr>
                      <p:cNvPr id="0" name=""/>
                      <p:cNvPicPr/>
                      <p:nvPr/>
                    </p:nvPicPr>
                    <p:blipFill>
                      <a:blip r:embed="rId19"/>
                      <a:stretch>
                        <a:fillRect/>
                      </a:stretch>
                    </p:blipFill>
                    <p:spPr>
                      <a:xfrm>
                        <a:off x="880969" y="5429077"/>
                        <a:ext cx="361029" cy="421200"/>
                      </a:xfrm>
                      <a:prstGeom prst="rect">
                        <a:avLst/>
                      </a:prstGeom>
                    </p:spPr>
                  </p:pic>
                </p:oleObj>
              </mc:Fallback>
            </mc:AlternateContent>
          </a:graphicData>
        </a:graphic>
      </p:graphicFrame>
      <p:graphicFrame>
        <p:nvGraphicFramePr>
          <p:cNvPr id="24" name="对象 23">
            <a:extLst>
              <a:ext uri="{FF2B5EF4-FFF2-40B4-BE49-F238E27FC236}">
                <a16:creationId xmlns="" xmlns:a16="http://schemas.microsoft.com/office/drawing/2014/main" id="{F1864C63-8CF3-404B-9B08-DDFB45E1B2AA}"/>
              </a:ext>
            </a:extLst>
          </p:cNvPr>
          <p:cNvGraphicFramePr>
            <a:graphicFrameLocks noChangeAspect="1"/>
          </p:cNvGraphicFramePr>
          <p:nvPr>
            <p:extLst>
              <p:ext uri="{D42A27DB-BD31-4B8C-83A1-F6EECF244321}">
                <p14:modId xmlns:p14="http://schemas.microsoft.com/office/powerpoint/2010/main" val="751093960"/>
              </p:ext>
            </p:extLst>
          </p:nvPr>
        </p:nvGraphicFramePr>
        <p:xfrm>
          <a:off x="877964" y="5801476"/>
          <a:ext cx="289606" cy="421200"/>
        </p:xfrm>
        <a:graphic>
          <a:graphicData uri="http://schemas.openxmlformats.org/presentationml/2006/ole">
            <mc:AlternateContent xmlns:mc="http://schemas.openxmlformats.org/markup-compatibility/2006">
              <mc:Choice xmlns:v="urn:schemas-microsoft-com:vml" Requires="v">
                <p:oleObj spid="_x0000_s82478" name="Equation" r:id="rId20" imgW="181057" imgH="228576" progId="Equation.DSMT4">
                  <p:embed/>
                </p:oleObj>
              </mc:Choice>
              <mc:Fallback>
                <p:oleObj name="Equation" r:id="rId20" imgW="181057" imgH="228576" progId="Equation.DSMT4">
                  <p:embed/>
                  <p:pic>
                    <p:nvPicPr>
                      <p:cNvPr id="0" name=""/>
                      <p:cNvPicPr/>
                      <p:nvPr/>
                    </p:nvPicPr>
                    <p:blipFill>
                      <a:blip r:embed="rId21"/>
                      <a:stretch>
                        <a:fillRect/>
                      </a:stretch>
                    </p:blipFill>
                    <p:spPr>
                      <a:xfrm>
                        <a:off x="877964" y="5801476"/>
                        <a:ext cx="289606" cy="421200"/>
                      </a:xfrm>
                      <a:prstGeom prst="rect">
                        <a:avLst/>
                      </a:prstGeom>
                    </p:spPr>
                  </p:pic>
                </p:oleObj>
              </mc:Fallback>
            </mc:AlternateContent>
          </a:graphicData>
        </a:graphic>
      </p:graphicFrame>
      <p:sp>
        <p:nvSpPr>
          <p:cNvPr id="26" name="矩形: 圆角 25">
            <a:extLst>
              <a:ext uri="{FF2B5EF4-FFF2-40B4-BE49-F238E27FC236}">
                <a16:creationId xmlns="" xmlns:a16="http://schemas.microsoft.com/office/drawing/2014/main" id="{DC70E820-92B3-4A00-BCCA-D6776E0BF8FB}"/>
              </a:ext>
            </a:extLst>
          </p:cNvPr>
          <p:cNvSpPr/>
          <p:nvPr/>
        </p:nvSpPr>
        <p:spPr>
          <a:xfrm>
            <a:off x="7461772" y="3729271"/>
            <a:ext cx="4484360" cy="2592288"/>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zh-CN" altLang="en-US" sz="2400" dirty="0">
                <a:solidFill>
                  <a:schemeClr val="tx1"/>
                </a:solidFill>
                <a:latin typeface="Times New Roman" panose="02020603050405020304" pitchFamily="18" charset="0"/>
                <a:ea typeface="宋体" pitchFamily="2" charset="-122"/>
              </a:rPr>
              <a:t>投资组合在展期为</a:t>
            </a:r>
            <a:r>
              <a:rPr lang="en-US" altLang="zh-CN" sz="2400" dirty="0">
                <a:solidFill>
                  <a:schemeClr val="tx1"/>
                </a:solidFill>
                <a:latin typeface="Times New Roman" panose="02020603050405020304" pitchFamily="18" charset="0"/>
                <a:ea typeface="宋体" pitchFamily="2" charset="-122"/>
              </a:rPr>
              <a:t>1</a:t>
            </a:r>
            <a:r>
              <a:rPr lang="zh-CN" altLang="en-US" sz="2400" dirty="0">
                <a:solidFill>
                  <a:schemeClr val="tx1"/>
                </a:solidFill>
                <a:latin typeface="Times New Roman" panose="02020603050405020304" pitchFamily="18" charset="0"/>
                <a:ea typeface="宋体" pitchFamily="2" charset="-122"/>
              </a:rPr>
              <a:t>天和</a:t>
            </a:r>
            <a:r>
              <a:rPr lang="en-US" altLang="zh-CN" sz="2400" dirty="0">
                <a:solidFill>
                  <a:schemeClr val="tx1"/>
                </a:solidFill>
                <a:latin typeface="Times New Roman" panose="02020603050405020304" pitchFamily="18" charset="0"/>
                <a:ea typeface="宋体" pitchFamily="2" charset="-122"/>
              </a:rPr>
              <a:t>X%</a:t>
            </a:r>
            <a:r>
              <a:rPr lang="zh-CN" altLang="en-US" sz="2400" dirty="0">
                <a:solidFill>
                  <a:schemeClr val="tx1"/>
                </a:solidFill>
                <a:latin typeface="Times New Roman" panose="02020603050405020304" pitchFamily="18" charset="0"/>
                <a:ea typeface="宋体" pitchFamily="2" charset="-122"/>
              </a:rPr>
              <a:t>置信度下的</a:t>
            </a:r>
            <a:r>
              <a:rPr lang="en-US" altLang="zh-CN" sz="2400" dirty="0" err="1">
                <a:solidFill>
                  <a:schemeClr val="tx1"/>
                </a:solidFill>
                <a:latin typeface="Times New Roman" panose="02020603050405020304" pitchFamily="18" charset="0"/>
                <a:ea typeface="宋体" pitchFamily="2" charset="-122"/>
              </a:rPr>
              <a:t>VaR</a:t>
            </a:r>
            <a:r>
              <a:rPr lang="zh-CN" altLang="en-US" sz="2400" dirty="0">
                <a:solidFill>
                  <a:schemeClr val="tx1"/>
                </a:solidFill>
                <a:latin typeface="Times New Roman" panose="02020603050405020304" pitchFamily="18" charset="0"/>
                <a:ea typeface="宋体" pitchFamily="2" charset="-122"/>
              </a:rPr>
              <a:t>值计算公式为：</a:t>
            </a:r>
            <a:endParaRPr lang="en-US" altLang="zh-CN" sz="2400" dirty="0">
              <a:solidFill>
                <a:schemeClr val="tx1"/>
              </a:solidFill>
              <a:latin typeface="Times New Roman" panose="02020603050405020304" pitchFamily="18" charset="0"/>
              <a:ea typeface="宋体" pitchFamily="2" charset="-122"/>
            </a:endParaRPr>
          </a:p>
          <a:p>
            <a:endParaRPr lang="zh-CN" altLang="en-US" sz="2400" dirty="0">
              <a:solidFill>
                <a:schemeClr val="tx1"/>
              </a:solidFill>
            </a:endParaRPr>
          </a:p>
        </p:txBody>
      </p:sp>
      <p:graphicFrame>
        <p:nvGraphicFramePr>
          <p:cNvPr id="31" name="对象 30">
            <a:extLst>
              <a:ext uri="{FF2B5EF4-FFF2-40B4-BE49-F238E27FC236}">
                <a16:creationId xmlns="" xmlns:a16="http://schemas.microsoft.com/office/drawing/2014/main" id="{2A263187-49B7-4DD2-9879-35C4C7AD6A3C}"/>
              </a:ext>
            </a:extLst>
          </p:cNvPr>
          <p:cNvGraphicFramePr>
            <a:graphicFrameLocks noChangeAspect="1"/>
          </p:cNvGraphicFramePr>
          <p:nvPr>
            <p:extLst>
              <p:ext uri="{D42A27DB-BD31-4B8C-83A1-F6EECF244321}">
                <p14:modId xmlns:p14="http://schemas.microsoft.com/office/powerpoint/2010/main" val="2683938853"/>
              </p:ext>
            </p:extLst>
          </p:nvPr>
        </p:nvGraphicFramePr>
        <p:xfrm>
          <a:off x="7923784" y="5410215"/>
          <a:ext cx="3779742" cy="611011"/>
        </p:xfrm>
        <a:graphic>
          <a:graphicData uri="http://schemas.openxmlformats.org/presentationml/2006/ole">
            <mc:AlternateContent xmlns:mc="http://schemas.openxmlformats.org/markup-compatibility/2006">
              <mc:Choice xmlns:v="urn:schemas-microsoft-com:vml" Requires="v">
                <p:oleObj spid="_x0000_s82479" name="Equation" r:id="rId22" imgW="2533358" imgH="409636" progId="Equation.DSMT4">
                  <p:embed/>
                </p:oleObj>
              </mc:Choice>
              <mc:Fallback>
                <p:oleObj name="Equation" r:id="rId22" imgW="2533358" imgH="409636" progId="Equation.DSMT4">
                  <p:embed/>
                  <p:pic>
                    <p:nvPicPr>
                      <p:cNvPr id="0" name=""/>
                      <p:cNvPicPr/>
                      <p:nvPr/>
                    </p:nvPicPr>
                    <p:blipFill>
                      <a:blip r:embed="rId23"/>
                      <a:stretch>
                        <a:fillRect/>
                      </a:stretch>
                    </p:blipFill>
                    <p:spPr>
                      <a:xfrm>
                        <a:off x="7923784" y="5410215"/>
                        <a:ext cx="3779742" cy="611011"/>
                      </a:xfrm>
                      <a:prstGeom prst="rect">
                        <a:avLst/>
                      </a:prstGeom>
                    </p:spPr>
                  </p:pic>
                </p:oleObj>
              </mc:Fallback>
            </mc:AlternateContent>
          </a:graphicData>
        </a:graphic>
      </p:graphicFrame>
    </p:spTree>
    <p:extLst>
      <p:ext uri="{BB962C8B-B14F-4D97-AF65-F5344CB8AC3E}">
        <p14:creationId xmlns:p14="http://schemas.microsoft.com/office/powerpoint/2010/main" val="622418188"/>
      </p:ext>
    </p:extLst>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定义</a:t>
            </a:r>
          </a:p>
        </p:txBody>
      </p:sp>
      <p:sp>
        <p:nvSpPr>
          <p:cNvPr id="21" name="文本框 20">
            <a:extLst>
              <a:ext uri="{FF2B5EF4-FFF2-40B4-BE49-F238E27FC236}">
                <a16:creationId xmlns="" xmlns:a16="http://schemas.microsoft.com/office/drawing/2014/main" id="{2C99E6FB-74F1-C145-B618-40C02294770E}"/>
              </a:ext>
            </a:extLst>
          </p:cNvPr>
          <p:cNvSpPr txBox="1"/>
          <p:nvPr/>
        </p:nvSpPr>
        <p:spPr>
          <a:xfrm>
            <a:off x="663079" y="828447"/>
            <a:ext cx="4665908" cy="523220"/>
          </a:xfrm>
          <a:prstGeom prst="rect">
            <a:avLst/>
          </a:prstGeom>
          <a:noFill/>
        </p:spPr>
        <p:txBody>
          <a:bodyPr wrap="square" rtlCol="0">
            <a:spAutoFit/>
          </a:bodyPr>
          <a:lstStyle/>
          <a:p>
            <a:r>
              <a:rPr lang="zh-CN" altLang="en-US" sz="2800" b="1" dirty="0">
                <a:latin typeface="Times New Roman" panose="02020503050405090304" pitchFamily="18" charset="0"/>
              </a:rPr>
              <a:t>二、在险值</a:t>
            </a:r>
            <a:r>
              <a:rPr lang="en-US" altLang="zh-CN" sz="2800" b="1" dirty="0" err="1">
                <a:latin typeface="Times New Roman" panose="02020503050405090304" pitchFamily="18" charset="0"/>
              </a:rPr>
              <a:t>VaR</a:t>
            </a:r>
            <a:r>
              <a:rPr lang="zh-CN" altLang="en-US" sz="2800" b="1" dirty="0">
                <a:latin typeface="Times New Roman" panose="02020503050405090304" pitchFamily="18" charset="0"/>
              </a:rPr>
              <a:t>的计算</a:t>
            </a:r>
            <a:endParaRPr lang="en-US" altLang="zh-CN" sz="2800" b="1" dirty="0">
              <a:latin typeface="Times New Roman" panose="02020503050405090304" pitchFamily="18" charset="0"/>
            </a:endParaRPr>
          </a:p>
        </p:txBody>
      </p:sp>
      <p:sp>
        <p:nvSpPr>
          <p:cNvPr id="12" name="文本框 11">
            <a:extLst>
              <a:ext uri="{FF2B5EF4-FFF2-40B4-BE49-F238E27FC236}">
                <a16:creationId xmlns="" xmlns:a16="http://schemas.microsoft.com/office/drawing/2014/main" id="{C71A7829-7579-4795-85AE-95B0980BCB57}"/>
              </a:ext>
            </a:extLst>
          </p:cNvPr>
          <p:cNvSpPr txBox="1"/>
          <p:nvPr/>
        </p:nvSpPr>
        <p:spPr>
          <a:xfrm>
            <a:off x="663079" y="1412776"/>
            <a:ext cx="5720818" cy="3903954"/>
          </a:xfrm>
          <a:prstGeom prst="rect">
            <a:avLst/>
          </a:prstGeom>
          <a:noFill/>
        </p:spPr>
        <p:txBody>
          <a:bodyPr wrap="square">
            <a:spAutoFit/>
          </a:bodyPr>
          <a:lstStyle/>
          <a:p>
            <a:pPr>
              <a:lnSpc>
                <a:spcPct val="150000"/>
              </a:lnSpc>
            </a:pPr>
            <a:r>
              <a:rPr lang="en-US" altLang="zh-CN" sz="2400" b="1" dirty="0">
                <a:latin typeface="Times New Roman" panose="02020603050405020304" pitchFamily="18" charset="0"/>
              </a:rPr>
              <a:t>Delta-Gamma</a:t>
            </a:r>
            <a:r>
              <a:rPr lang="zh-CN" altLang="en-US" sz="2400" b="1" dirty="0">
                <a:latin typeface="Times New Roman" panose="02020603050405020304" pitchFamily="18" charset="0"/>
              </a:rPr>
              <a:t>近似</a:t>
            </a:r>
            <a:endParaRPr lang="en-US" altLang="zh-CN" sz="2400" b="1" dirty="0">
              <a:latin typeface="Times New Roman" panose="02020603050405020304" pitchFamily="18" charset="0"/>
            </a:endParaRPr>
          </a:p>
          <a:p>
            <a:pPr>
              <a:lnSpc>
                <a:spcPct val="150000"/>
              </a:lnSpc>
            </a:pPr>
            <a:r>
              <a:rPr lang="zh-CN" altLang="en-US" sz="2400" dirty="0">
                <a:latin typeface="Times New Roman" panose="02020603050405020304" pitchFamily="18" charset="0"/>
              </a:rPr>
              <a:t>当标的证券价格仅发生小幅变化时，</a:t>
            </a:r>
            <a:r>
              <a:rPr lang="en-US" altLang="zh-CN" sz="2400" dirty="0">
                <a:latin typeface="Times New Roman" panose="02020603050405020304" pitchFamily="18" charset="0"/>
              </a:rPr>
              <a:t>Delta</a:t>
            </a:r>
            <a:r>
              <a:rPr lang="zh-CN" altLang="en-US" sz="2400" dirty="0">
                <a:latin typeface="Times New Roman" panose="02020603050405020304" pitchFamily="18" charset="0"/>
              </a:rPr>
              <a:t>近似已经足够了。但当价格发生较大的变动，此时就要将</a:t>
            </a:r>
            <a:r>
              <a:rPr lang="en-US" altLang="zh-CN" sz="2400" dirty="0">
                <a:latin typeface="Times New Roman" panose="02020603050405020304" pitchFamily="18" charset="0"/>
              </a:rPr>
              <a:t>Gamma</a:t>
            </a:r>
            <a:r>
              <a:rPr lang="zh-CN" altLang="en-US" sz="2400" dirty="0">
                <a:latin typeface="Times New Roman" panose="02020603050405020304" pitchFamily="18" charset="0"/>
              </a:rPr>
              <a:t>效应或凸性效应结合进去，这就是本节将要介绍到的另一种方法，</a:t>
            </a:r>
            <a:r>
              <a:rPr lang="en-US" altLang="zh-CN" sz="2400" dirty="0">
                <a:latin typeface="Times New Roman" panose="02020603050405020304" pitchFamily="18" charset="0"/>
              </a:rPr>
              <a:t>Delta-Gamma</a:t>
            </a:r>
            <a:r>
              <a:rPr lang="zh-CN" altLang="en-US" sz="2400" dirty="0">
                <a:latin typeface="Times New Roman" panose="02020603050405020304" pitchFamily="18" charset="0"/>
              </a:rPr>
              <a:t>近似法。</a:t>
            </a:r>
            <a:endParaRPr lang="en-US" altLang="zh-CN" sz="2400" dirty="0">
              <a:latin typeface="Times New Roman" panose="02020603050405020304" pitchFamily="18" charset="0"/>
            </a:endParaRPr>
          </a:p>
          <a:p>
            <a:pPr>
              <a:lnSpc>
                <a:spcPct val="150000"/>
              </a:lnSpc>
            </a:pPr>
            <a:endParaRPr lang="en-US" altLang="zh-CN" sz="2400" b="1" dirty="0">
              <a:latin typeface="Times New Roman" panose="02020603050405020304" pitchFamily="18" charset="0"/>
            </a:endParaRPr>
          </a:p>
        </p:txBody>
      </p:sp>
      <p:pic>
        <p:nvPicPr>
          <p:cNvPr id="25" name="图片 24">
            <a:extLst>
              <a:ext uri="{FF2B5EF4-FFF2-40B4-BE49-F238E27FC236}">
                <a16:creationId xmlns="" xmlns:a16="http://schemas.microsoft.com/office/drawing/2014/main" id="{3D1188F3-1D86-4022-8663-1407C5AA9ED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37635" y="1711561"/>
            <a:ext cx="5867791" cy="4104456"/>
          </a:xfrm>
          <a:prstGeom prst="rect">
            <a:avLst/>
          </a:prstGeom>
          <a:noFill/>
        </p:spPr>
      </p:pic>
    </p:spTree>
    <p:extLst>
      <p:ext uri="{BB962C8B-B14F-4D97-AF65-F5344CB8AC3E}">
        <p14:creationId xmlns:p14="http://schemas.microsoft.com/office/powerpoint/2010/main" val="1438805794"/>
      </p:ext>
    </p:extLst>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定义</a:t>
            </a:r>
          </a:p>
        </p:txBody>
      </p:sp>
      <p:sp>
        <p:nvSpPr>
          <p:cNvPr id="21" name="文本框 20">
            <a:extLst>
              <a:ext uri="{FF2B5EF4-FFF2-40B4-BE49-F238E27FC236}">
                <a16:creationId xmlns="" xmlns:a16="http://schemas.microsoft.com/office/drawing/2014/main" id="{2C99E6FB-74F1-C145-B618-40C02294770E}"/>
              </a:ext>
            </a:extLst>
          </p:cNvPr>
          <p:cNvSpPr txBox="1"/>
          <p:nvPr/>
        </p:nvSpPr>
        <p:spPr>
          <a:xfrm>
            <a:off x="663079" y="828447"/>
            <a:ext cx="4665908" cy="523220"/>
          </a:xfrm>
          <a:prstGeom prst="rect">
            <a:avLst/>
          </a:prstGeom>
          <a:noFill/>
        </p:spPr>
        <p:txBody>
          <a:bodyPr wrap="square" rtlCol="0">
            <a:spAutoFit/>
          </a:bodyPr>
          <a:lstStyle/>
          <a:p>
            <a:r>
              <a:rPr lang="zh-CN" altLang="en-US" sz="2800" b="1" dirty="0">
                <a:latin typeface="Times New Roman" panose="02020503050405090304" pitchFamily="18" charset="0"/>
              </a:rPr>
              <a:t>二、在险值</a:t>
            </a:r>
            <a:r>
              <a:rPr lang="en-US" altLang="zh-CN" sz="2800" b="1" dirty="0" err="1">
                <a:latin typeface="Times New Roman" panose="02020503050405090304" pitchFamily="18" charset="0"/>
              </a:rPr>
              <a:t>VaR</a:t>
            </a:r>
            <a:r>
              <a:rPr lang="zh-CN" altLang="en-US" sz="2800" b="1" dirty="0">
                <a:latin typeface="Times New Roman" panose="02020503050405090304" pitchFamily="18" charset="0"/>
              </a:rPr>
              <a:t>的计算</a:t>
            </a:r>
            <a:endParaRPr lang="en-US" altLang="zh-CN" sz="2800" b="1" dirty="0">
              <a:latin typeface="Times New Roman" panose="02020503050405090304" pitchFamily="18" charset="0"/>
            </a:endParaRPr>
          </a:p>
        </p:txBody>
      </p:sp>
      <p:sp>
        <p:nvSpPr>
          <p:cNvPr id="12" name="文本框 11">
            <a:extLst>
              <a:ext uri="{FF2B5EF4-FFF2-40B4-BE49-F238E27FC236}">
                <a16:creationId xmlns="" xmlns:a16="http://schemas.microsoft.com/office/drawing/2014/main" id="{C71A7829-7579-4795-85AE-95B0980BCB57}"/>
              </a:ext>
            </a:extLst>
          </p:cNvPr>
          <p:cNvSpPr txBox="1"/>
          <p:nvPr/>
        </p:nvSpPr>
        <p:spPr>
          <a:xfrm>
            <a:off x="663079" y="1384900"/>
            <a:ext cx="11048351" cy="5078313"/>
          </a:xfrm>
          <a:prstGeom prst="rect">
            <a:avLst/>
          </a:prstGeom>
          <a:noFill/>
        </p:spPr>
        <p:txBody>
          <a:bodyPr wrap="square">
            <a:spAutoFit/>
          </a:bodyPr>
          <a:lstStyle/>
          <a:p>
            <a:pPr>
              <a:lnSpc>
                <a:spcPct val="150000"/>
              </a:lnSpc>
            </a:pPr>
            <a:r>
              <a:rPr lang="en-US" altLang="zh-CN" sz="2400" b="1" dirty="0">
                <a:latin typeface="Times New Roman" panose="02020603050405020304" pitchFamily="18" charset="0"/>
              </a:rPr>
              <a:t>Delta-Gamma</a:t>
            </a:r>
            <a:r>
              <a:rPr lang="zh-CN" altLang="en-US" sz="2400" b="1" dirty="0">
                <a:latin typeface="Times New Roman" panose="02020603050405020304" pitchFamily="18" charset="0"/>
              </a:rPr>
              <a:t>近似</a:t>
            </a:r>
            <a:endParaRPr lang="en-US" altLang="zh-CN" sz="2400" b="1" dirty="0">
              <a:latin typeface="Times New Roman" panose="02020603050405020304" pitchFamily="18" charset="0"/>
            </a:endParaRPr>
          </a:p>
          <a:p>
            <a:pPr>
              <a:lnSpc>
                <a:spcPct val="150000"/>
              </a:lnSpc>
            </a:pPr>
            <a:r>
              <a:rPr lang="zh-CN" altLang="en-US" sz="2400" dirty="0">
                <a:latin typeface="Times New Roman" panose="02020603050405020304" pitchFamily="18" charset="0"/>
              </a:rPr>
              <a:t>我们假设    代表</a:t>
            </a:r>
            <a:r>
              <a:rPr lang="en-US" altLang="zh-CN" sz="2400" dirty="0">
                <a:latin typeface="Times New Roman" panose="02020603050405020304" pitchFamily="18" charset="0"/>
              </a:rPr>
              <a:t>Gamma</a:t>
            </a:r>
            <a:r>
              <a:rPr lang="zh-CN" altLang="en-US" sz="2400" dirty="0">
                <a:latin typeface="Times New Roman" panose="02020603050405020304" pitchFamily="18" charset="0"/>
              </a:rPr>
              <a:t>，考虑上</a:t>
            </a:r>
            <a:r>
              <a:rPr lang="en-US" altLang="zh-CN" sz="2400" dirty="0">
                <a:latin typeface="Times New Roman" panose="02020603050405020304" pitchFamily="18" charset="0"/>
              </a:rPr>
              <a:t>Gamma</a:t>
            </a:r>
            <a:r>
              <a:rPr lang="zh-CN" altLang="en-US" sz="2400" dirty="0">
                <a:latin typeface="Times New Roman" panose="02020603050405020304" pitchFamily="18" charset="0"/>
              </a:rPr>
              <a:t>效应，则此时期权价值变化的方程式</a:t>
            </a:r>
            <a:r>
              <a:rPr lang="zh-CN" altLang="en-US" sz="2400" dirty="0" smtClean="0">
                <a:latin typeface="Times New Roman" panose="02020603050405020304" pitchFamily="18" charset="0"/>
              </a:rPr>
              <a:t>为：</a:t>
            </a:r>
            <a:endParaRPr lang="en-US" altLang="zh-CN" sz="2400" dirty="0">
              <a:latin typeface="Times New Roman" panose="02020603050405020304" pitchFamily="18" charset="0"/>
            </a:endParaRPr>
          </a:p>
          <a:p>
            <a:pPr>
              <a:lnSpc>
                <a:spcPct val="150000"/>
              </a:lnSpc>
            </a:pPr>
            <a:endParaRPr lang="en-US" altLang="zh-CN" sz="2400" dirty="0" smtClean="0">
              <a:latin typeface="Times New Roman" panose="02020603050405020304" pitchFamily="18" charset="0"/>
            </a:endParaRPr>
          </a:p>
          <a:p>
            <a:pPr>
              <a:lnSpc>
                <a:spcPct val="150000"/>
              </a:lnSpc>
            </a:pPr>
            <a:endParaRPr lang="en-US" altLang="zh-CN" sz="2400" dirty="0">
              <a:latin typeface="Times New Roman" panose="02020603050405020304" pitchFamily="18" charset="0"/>
            </a:endParaRPr>
          </a:p>
          <a:p>
            <a:pPr>
              <a:lnSpc>
                <a:spcPct val="150000"/>
              </a:lnSpc>
            </a:pPr>
            <a:r>
              <a:rPr lang="zh-CN" altLang="en-US" sz="2400" dirty="0">
                <a:latin typeface="Times New Roman" panose="02020603050405020304" pitchFamily="18" charset="0"/>
              </a:rPr>
              <a:t>包含多个资产的组合计算公式则</a:t>
            </a:r>
            <a:r>
              <a:rPr lang="zh-CN" altLang="en-US" sz="2400" dirty="0" smtClean="0">
                <a:latin typeface="Times New Roman" panose="02020603050405020304" pitchFamily="18" charset="0"/>
              </a:rPr>
              <a:t>为：</a:t>
            </a:r>
            <a:endParaRPr lang="en-US" altLang="zh-CN" sz="2400" dirty="0">
              <a:latin typeface="Times New Roman" panose="02020603050405020304" pitchFamily="18" charset="0"/>
            </a:endParaRPr>
          </a:p>
          <a:p>
            <a:pPr>
              <a:lnSpc>
                <a:spcPct val="150000"/>
              </a:lnSpc>
            </a:pPr>
            <a:endParaRPr lang="en-US" altLang="zh-CN" sz="2400" dirty="0" smtClean="0">
              <a:latin typeface="Times New Roman" panose="02020603050405020304" pitchFamily="18" charset="0"/>
            </a:endParaRPr>
          </a:p>
          <a:p>
            <a:pPr>
              <a:lnSpc>
                <a:spcPct val="150000"/>
              </a:lnSpc>
            </a:pPr>
            <a:endParaRPr lang="en-US" altLang="zh-CN" sz="2400" dirty="0">
              <a:latin typeface="Times New Roman" panose="02020603050405020304" pitchFamily="18" charset="0"/>
            </a:endParaRPr>
          </a:p>
          <a:p>
            <a:pPr>
              <a:lnSpc>
                <a:spcPct val="150000"/>
              </a:lnSpc>
            </a:pPr>
            <a:r>
              <a:rPr lang="zh-CN" altLang="en-US" sz="2400" dirty="0">
                <a:latin typeface="Times New Roman" panose="02020603050405020304" pitchFamily="18" charset="0"/>
              </a:rPr>
              <a:t>通过结合模拟法我们可以很容易计算出组合的</a:t>
            </a:r>
            <a:r>
              <a:rPr lang="en-US" altLang="zh-CN" sz="2400" dirty="0" err="1">
                <a:latin typeface="Times New Roman" panose="02020603050405020304" pitchFamily="18" charset="0"/>
              </a:rPr>
              <a:t>VaR</a:t>
            </a:r>
            <a:r>
              <a:rPr lang="zh-CN" altLang="en-US" sz="2400" dirty="0" smtClean="0">
                <a:latin typeface="Times New Roman" panose="02020603050405020304" pitchFamily="18" charset="0"/>
              </a:rPr>
              <a:t>值。</a:t>
            </a:r>
            <a:endParaRPr lang="en-US" altLang="zh-CN" sz="2400" dirty="0">
              <a:latin typeface="Times New Roman" panose="02020603050405020304" pitchFamily="18" charset="0"/>
            </a:endParaRPr>
          </a:p>
          <a:p>
            <a:pPr>
              <a:lnSpc>
                <a:spcPct val="150000"/>
              </a:lnSpc>
            </a:pPr>
            <a:endParaRPr lang="en-US" altLang="zh-CN" sz="2400" b="1" dirty="0">
              <a:latin typeface="Times New Roman" panose="02020603050405020304" pitchFamily="18" charset="0"/>
            </a:endParaRPr>
          </a:p>
        </p:txBody>
      </p:sp>
      <p:graphicFrame>
        <p:nvGraphicFramePr>
          <p:cNvPr id="2" name="对象 1">
            <a:extLst>
              <a:ext uri="{FF2B5EF4-FFF2-40B4-BE49-F238E27FC236}">
                <a16:creationId xmlns="" xmlns:a16="http://schemas.microsoft.com/office/drawing/2014/main" id="{2120435B-550D-4A7E-8E9E-9EF9B08CD937}"/>
              </a:ext>
            </a:extLst>
          </p:cNvPr>
          <p:cNvGraphicFramePr>
            <a:graphicFrameLocks noChangeAspect="1"/>
          </p:cNvGraphicFramePr>
          <p:nvPr>
            <p:extLst>
              <p:ext uri="{D42A27DB-BD31-4B8C-83A1-F6EECF244321}">
                <p14:modId xmlns:p14="http://schemas.microsoft.com/office/powerpoint/2010/main" val="2594052818"/>
              </p:ext>
            </p:extLst>
          </p:nvPr>
        </p:nvGraphicFramePr>
        <p:xfrm>
          <a:off x="1989163" y="2110657"/>
          <a:ext cx="339360" cy="363600"/>
        </p:xfrm>
        <a:graphic>
          <a:graphicData uri="http://schemas.openxmlformats.org/presentationml/2006/ole">
            <mc:AlternateContent xmlns:mc="http://schemas.openxmlformats.org/markup-compatibility/2006">
              <mc:Choice xmlns:v="urn:schemas-microsoft-com:vml" Requires="v">
                <p:oleObj spid="_x0000_s53700" name="Equation" r:id="rId3" imgW="133183" imgH="142905" progId="Equation.DSMT4">
                  <p:embed/>
                </p:oleObj>
              </mc:Choice>
              <mc:Fallback>
                <p:oleObj name="Equation" r:id="rId3" imgW="133183" imgH="142905" progId="Equation.DSMT4">
                  <p:embed/>
                  <p:pic>
                    <p:nvPicPr>
                      <p:cNvPr id="0" name=""/>
                      <p:cNvPicPr/>
                      <p:nvPr/>
                    </p:nvPicPr>
                    <p:blipFill>
                      <a:blip r:embed="rId4"/>
                      <a:stretch>
                        <a:fillRect/>
                      </a:stretch>
                    </p:blipFill>
                    <p:spPr>
                      <a:xfrm>
                        <a:off x="1989163" y="2110657"/>
                        <a:ext cx="339360" cy="363600"/>
                      </a:xfrm>
                      <a:prstGeom prst="rect">
                        <a:avLst/>
                      </a:prstGeom>
                    </p:spPr>
                  </p:pic>
                </p:oleObj>
              </mc:Fallback>
            </mc:AlternateContent>
          </a:graphicData>
        </a:graphic>
      </p:graphicFrame>
      <p:graphicFrame>
        <p:nvGraphicFramePr>
          <p:cNvPr id="3" name="对象 2">
            <a:extLst>
              <a:ext uri="{FF2B5EF4-FFF2-40B4-BE49-F238E27FC236}">
                <a16:creationId xmlns="" xmlns:a16="http://schemas.microsoft.com/office/drawing/2014/main" id="{F2E1C15E-2B67-4E09-8051-4C113442063C}"/>
              </a:ext>
            </a:extLst>
          </p:cNvPr>
          <p:cNvGraphicFramePr>
            <a:graphicFrameLocks noChangeAspect="1"/>
          </p:cNvGraphicFramePr>
          <p:nvPr>
            <p:extLst>
              <p:ext uri="{D42A27DB-BD31-4B8C-83A1-F6EECF244321}">
                <p14:modId xmlns:p14="http://schemas.microsoft.com/office/powerpoint/2010/main" val="2076117738"/>
              </p:ext>
            </p:extLst>
          </p:nvPr>
        </p:nvGraphicFramePr>
        <p:xfrm>
          <a:off x="4581451" y="2708920"/>
          <a:ext cx="2688930" cy="792088"/>
        </p:xfrm>
        <a:graphic>
          <a:graphicData uri="http://schemas.openxmlformats.org/presentationml/2006/ole">
            <mc:AlternateContent xmlns:mc="http://schemas.openxmlformats.org/markup-compatibility/2006">
              <mc:Choice xmlns:v="urn:schemas-microsoft-com:vml" Requires="v">
                <p:oleObj spid="_x0000_s53701" name="Equation" r:id="rId5" imgW="1228524" imgH="361761" progId="Equation.DSMT4">
                  <p:embed/>
                </p:oleObj>
              </mc:Choice>
              <mc:Fallback>
                <p:oleObj name="Equation" r:id="rId5" imgW="1228524" imgH="361761" progId="Equation.DSMT4">
                  <p:embed/>
                  <p:pic>
                    <p:nvPicPr>
                      <p:cNvPr id="0" name=""/>
                      <p:cNvPicPr/>
                      <p:nvPr/>
                    </p:nvPicPr>
                    <p:blipFill>
                      <a:blip r:embed="rId6"/>
                      <a:stretch>
                        <a:fillRect/>
                      </a:stretch>
                    </p:blipFill>
                    <p:spPr>
                      <a:xfrm>
                        <a:off x="4581451" y="2708920"/>
                        <a:ext cx="2688930" cy="792088"/>
                      </a:xfrm>
                      <a:prstGeom prst="rect">
                        <a:avLst/>
                      </a:prstGeom>
                    </p:spPr>
                  </p:pic>
                </p:oleObj>
              </mc:Fallback>
            </mc:AlternateContent>
          </a:graphicData>
        </a:graphic>
      </p:graphicFrame>
      <p:graphicFrame>
        <p:nvGraphicFramePr>
          <p:cNvPr id="4" name="对象 3">
            <a:extLst>
              <a:ext uri="{FF2B5EF4-FFF2-40B4-BE49-F238E27FC236}">
                <a16:creationId xmlns="" xmlns:a16="http://schemas.microsoft.com/office/drawing/2014/main" id="{8DD47425-ABA7-4E5F-8A94-736E53E9F232}"/>
              </a:ext>
            </a:extLst>
          </p:cNvPr>
          <p:cNvGraphicFramePr>
            <a:graphicFrameLocks noChangeAspect="1"/>
          </p:cNvGraphicFramePr>
          <p:nvPr>
            <p:extLst>
              <p:ext uri="{D42A27DB-BD31-4B8C-83A1-F6EECF244321}">
                <p14:modId xmlns:p14="http://schemas.microsoft.com/office/powerpoint/2010/main" val="4085835834"/>
              </p:ext>
            </p:extLst>
          </p:nvPr>
        </p:nvGraphicFramePr>
        <p:xfrm>
          <a:off x="4509443" y="4293096"/>
          <a:ext cx="3168000" cy="792000"/>
        </p:xfrm>
        <a:graphic>
          <a:graphicData uri="http://schemas.openxmlformats.org/presentationml/2006/ole">
            <mc:AlternateContent xmlns:mc="http://schemas.openxmlformats.org/markup-compatibility/2006">
              <mc:Choice xmlns:v="urn:schemas-microsoft-com:vml" Requires="v">
                <p:oleObj spid="_x0000_s53702" name="Equation" r:id="rId7" imgW="1752257" imgH="438073" progId="Equation.DSMT4">
                  <p:embed/>
                </p:oleObj>
              </mc:Choice>
              <mc:Fallback>
                <p:oleObj name="Equation" r:id="rId7" imgW="1752257" imgH="438073" progId="Equation.DSMT4">
                  <p:embed/>
                  <p:pic>
                    <p:nvPicPr>
                      <p:cNvPr id="0" name=""/>
                      <p:cNvPicPr/>
                      <p:nvPr/>
                    </p:nvPicPr>
                    <p:blipFill>
                      <a:blip r:embed="rId8"/>
                      <a:stretch>
                        <a:fillRect/>
                      </a:stretch>
                    </p:blipFill>
                    <p:spPr>
                      <a:xfrm>
                        <a:off x="4509443" y="4293096"/>
                        <a:ext cx="3168000" cy="792000"/>
                      </a:xfrm>
                      <a:prstGeom prst="rect">
                        <a:avLst/>
                      </a:prstGeom>
                    </p:spPr>
                  </p:pic>
                </p:oleObj>
              </mc:Fallback>
            </mc:AlternateContent>
          </a:graphicData>
        </a:graphic>
      </p:graphicFrame>
    </p:spTree>
    <p:extLst>
      <p:ext uri="{BB962C8B-B14F-4D97-AF65-F5344CB8AC3E}">
        <p14:creationId xmlns:p14="http://schemas.microsoft.com/office/powerpoint/2010/main" val="18155686"/>
      </p:ext>
    </p:extLst>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定义</a:t>
            </a:r>
          </a:p>
        </p:txBody>
      </p:sp>
      <p:sp>
        <p:nvSpPr>
          <p:cNvPr id="21" name="文本框 20">
            <a:extLst>
              <a:ext uri="{FF2B5EF4-FFF2-40B4-BE49-F238E27FC236}">
                <a16:creationId xmlns="" xmlns:a16="http://schemas.microsoft.com/office/drawing/2014/main" id="{2C99E6FB-74F1-C145-B618-40C02294770E}"/>
              </a:ext>
            </a:extLst>
          </p:cNvPr>
          <p:cNvSpPr txBox="1"/>
          <p:nvPr/>
        </p:nvSpPr>
        <p:spPr>
          <a:xfrm>
            <a:off x="663079" y="828447"/>
            <a:ext cx="4665908" cy="1600438"/>
          </a:xfrm>
          <a:prstGeom prst="rect">
            <a:avLst/>
          </a:prstGeom>
          <a:noFill/>
        </p:spPr>
        <p:txBody>
          <a:bodyPr wrap="square" rtlCol="0">
            <a:spAutoFit/>
          </a:bodyPr>
          <a:lstStyle/>
          <a:p>
            <a:r>
              <a:rPr lang="zh-CN" altLang="en-US" sz="2800" b="1" dirty="0">
                <a:latin typeface="Times New Roman" panose="02020503050405090304" pitchFamily="18" charset="0"/>
              </a:rPr>
              <a:t>二、在险值</a:t>
            </a:r>
            <a:r>
              <a:rPr lang="en-US" altLang="zh-CN" sz="2800" b="1" dirty="0" err="1">
                <a:latin typeface="Times New Roman" panose="02020503050405090304" pitchFamily="18" charset="0"/>
              </a:rPr>
              <a:t>VaR</a:t>
            </a:r>
            <a:r>
              <a:rPr lang="zh-CN" altLang="en-US" sz="2800" b="1" dirty="0">
                <a:latin typeface="Times New Roman" panose="02020503050405090304" pitchFamily="18" charset="0"/>
              </a:rPr>
              <a:t>的计算</a:t>
            </a:r>
            <a:endParaRPr lang="en-US" altLang="zh-CN" sz="2800" b="1" dirty="0">
              <a:latin typeface="Times New Roman" panose="02020503050405090304" pitchFamily="18" charset="0"/>
            </a:endParaRPr>
          </a:p>
          <a:p>
            <a:pPr>
              <a:lnSpc>
                <a:spcPct val="150000"/>
              </a:lnSpc>
            </a:pPr>
            <a:r>
              <a:rPr lang="zh-CN" altLang="en-US" sz="2800" b="1" dirty="0">
                <a:latin typeface="Times New Roman" panose="02020603050405020304" pitchFamily="18" charset="0"/>
              </a:rPr>
              <a:t>历史模拟法</a:t>
            </a:r>
            <a:endParaRPr lang="en-US" altLang="zh-CN" sz="2800" b="1" dirty="0">
              <a:latin typeface="Times New Roman" panose="02020603050405020304" pitchFamily="18" charset="0"/>
            </a:endParaRPr>
          </a:p>
          <a:p>
            <a:endParaRPr lang="en-US" altLang="zh-CN" sz="2800" b="1" dirty="0">
              <a:latin typeface="Times New Roman" panose="02020603050405020304" pitchFamily="18" charset="0"/>
            </a:endParaRPr>
          </a:p>
        </p:txBody>
      </p:sp>
      <p:sp>
        <p:nvSpPr>
          <p:cNvPr id="12" name="文本框 11">
            <a:extLst>
              <a:ext uri="{FF2B5EF4-FFF2-40B4-BE49-F238E27FC236}">
                <a16:creationId xmlns="" xmlns:a16="http://schemas.microsoft.com/office/drawing/2014/main" id="{C71A7829-7579-4795-85AE-95B0980BCB57}"/>
              </a:ext>
            </a:extLst>
          </p:cNvPr>
          <p:cNvSpPr txBox="1"/>
          <p:nvPr/>
        </p:nvSpPr>
        <p:spPr>
          <a:xfrm>
            <a:off x="678632" y="1808906"/>
            <a:ext cx="11422211" cy="3903954"/>
          </a:xfrm>
          <a:prstGeom prst="rect">
            <a:avLst/>
          </a:prstGeom>
          <a:noFill/>
        </p:spPr>
        <p:txBody>
          <a:bodyPr wrap="square">
            <a:spAutoFit/>
          </a:bodyPr>
          <a:lstStyle/>
          <a:p>
            <a:pPr>
              <a:lnSpc>
                <a:spcPct val="150000"/>
              </a:lnSpc>
            </a:pPr>
            <a:r>
              <a:rPr lang="zh-CN" altLang="en-US" sz="2400" dirty="0">
                <a:latin typeface="Times New Roman" panose="02020603050405020304" pitchFamily="18" charset="0"/>
              </a:rPr>
              <a:t>历史模拟法的计算步骤：</a:t>
            </a:r>
            <a:endParaRPr lang="en-US" altLang="zh-CN" sz="2400" dirty="0">
              <a:latin typeface="Times New Roman" panose="02020603050405020304" pitchFamily="18" charset="0"/>
            </a:endParaRPr>
          </a:p>
          <a:p>
            <a:pPr>
              <a:lnSpc>
                <a:spcPct val="150000"/>
              </a:lnSpc>
            </a:pPr>
            <a:endParaRPr lang="en-US" altLang="zh-CN" sz="2400" dirty="0">
              <a:latin typeface="Times New Roman" panose="02020603050405020304" pitchFamily="18" charset="0"/>
            </a:endParaRPr>
          </a:p>
          <a:p>
            <a:pPr>
              <a:lnSpc>
                <a:spcPct val="150000"/>
              </a:lnSpc>
            </a:pPr>
            <a:endParaRPr lang="en-US" altLang="zh-CN" sz="2400" dirty="0">
              <a:latin typeface="Times New Roman" panose="02020603050405020304" pitchFamily="18" charset="0"/>
            </a:endParaRPr>
          </a:p>
          <a:p>
            <a:pPr>
              <a:lnSpc>
                <a:spcPct val="150000"/>
              </a:lnSpc>
            </a:pPr>
            <a:endParaRPr lang="en-US" altLang="zh-CN" sz="2400" dirty="0">
              <a:latin typeface="Times New Roman" panose="02020603050405020304" pitchFamily="18" charset="0"/>
            </a:endParaRPr>
          </a:p>
          <a:p>
            <a:pPr>
              <a:lnSpc>
                <a:spcPct val="150000"/>
              </a:lnSpc>
            </a:pPr>
            <a:endParaRPr lang="en-US" altLang="zh-CN" sz="2400" b="1" dirty="0">
              <a:latin typeface="Times New Roman" panose="02020603050405020304" pitchFamily="18" charset="0"/>
            </a:endParaRPr>
          </a:p>
          <a:p>
            <a:pPr>
              <a:lnSpc>
                <a:spcPct val="150000"/>
              </a:lnSpc>
            </a:pPr>
            <a:endParaRPr lang="en-US" altLang="zh-CN" sz="2400" b="1" dirty="0">
              <a:latin typeface="Times New Roman" panose="02020603050405020304" pitchFamily="18" charset="0"/>
            </a:endParaRPr>
          </a:p>
          <a:p>
            <a:pPr>
              <a:lnSpc>
                <a:spcPct val="150000"/>
              </a:lnSpc>
            </a:pPr>
            <a:endParaRPr lang="en-US" altLang="zh-CN" sz="2400" b="1" dirty="0">
              <a:latin typeface="Times New Roman" panose="02020603050405020304" pitchFamily="18" charset="0"/>
            </a:endParaRPr>
          </a:p>
        </p:txBody>
      </p:sp>
      <p:grpSp>
        <p:nvGrpSpPr>
          <p:cNvPr id="8" name="组合 7">
            <a:extLst>
              <a:ext uri="{FF2B5EF4-FFF2-40B4-BE49-F238E27FC236}">
                <a16:creationId xmlns="" xmlns:a16="http://schemas.microsoft.com/office/drawing/2014/main" id="{D297D7BA-F7F8-4D41-B50C-5F4493A944F1}"/>
              </a:ext>
            </a:extLst>
          </p:cNvPr>
          <p:cNvGrpSpPr/>
          <p:nvPr/>
        </p:nvGrpSpPr>
        <p:grpSpPr>
          <a:xfrm>
            <a:off x="1557115" y="2636912"/>
            <a:ext cx="9488717" cy="1236511"/>
            <a:chOff x="1101815" y="3033331"/>
            <a:chExt cx="9488717" cy="1236511"/>
          </a:xfrm>
        </p:grpSpPr>
        <p:sp>
          <p:nvSpPr>
            <p:cNvPr id="5" name="箭头: 五边形 4">
              <a:extLst>
                <a:ext uri="{FF2B5EF4-FFF2-40B4-BE49-F238E27FC236}">
                  <a16:creationId xmlns="" xmlns:a16="http://schemas.microsoft.com/office/drawing/2014/main" id="{D7BAED26-3439-4366-BCFF-0AD42D5C4EF4}"/>
                </a:ext>
              </a:extLst>
            </p:cNvPr>
            <p:cNvSpPr/>
            <p:nvPr/>
          </p:nvSpPr>
          <p:spPr>
            <a:xfrm>
              <a:off x="1101815" y="3068959"/>
              <a:ext cx="2907509" cy="1200883"/>
            </a:xfrm>
            <a:prstGeom prst="homePlate">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zh-CN" altLang="en-US" dirty="0">
                  <a:solidFill>
                    <a:schemeClr val="tx1"/>
                  </a:solidFill>
                  <a:latin typeface="+mj-ea"/>
                  <a:ea typeface="+mj-ea"/>
                </a:rPr>
                <a:t>计算组合中每个证券每个时期的收益率</a:t>
              </a:r>
            </a:p>
          </p:txBody>
        </p:sp>
        <p:sp>
          <p:nvSpPr>
            <p:cNvPr id="9" name="箭头: 五边形 8">
              <a:extLst>
                <a:ext uri="{FF2B5EF4-FFF2-40B4-BE49-F238E27FC236}">
                  <a16:creationId xmlns="" xmlns:a16="http://schemas.microsoft.com/office/drawing/2014/main" id="{87D81685-3278-495E-AEA1-11E7B3FD0993}"/>
                </a:ext>
              </a:extLst>
            </p:cNvPr>
            <p:cNvSpPr/>
            <p:nvPr/>
          </p:nvSpPr>
          <p:spPr>
            <a:xfrm>
              <a:off x="4437435" y="3060327"/>
              <a:ext cx="2908800" cy="1202400"/>
            </a:xfrm>
            <a:prstGeom prst="homePlate">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zh-CN" altLang="en-US" dirty="0">
                  <a:solidFill>
                    <a:schemeClr val="tx1"/>
                  </a:solidFill>
                  <a:latin typeface="+mj-ea"/>
                  <a:ea typeface="+mj-ea"/>
                </a:rPr>
                <a:t>计算出投资组合的收益率时间序列</a:t>
              </a:r>
            </a:p>
          </p:txBody>
        </p:sp>
        <p:sp>
          <p:nvSpPr>
            <p:cNvPr id="10" name="箭头: 五边形 9">
              <a:extLst>
                <a:ext uri="{FF2B5EF4-FFF2-40B4-BE49-F238E27FC236}">
                  <a16:creationId xmlns="" xmlns:a16="http://schemas.microsoft.com/office/drawing/2014/main" id="{99537C16-FD0E-415F-BF2A-D8AFC51E8D2E}"/>
                </a:ext>
              </a:extLst>
            </p:cNvPr>
            <p:cNvSpPr/>
            <p:nvPr/>
          </p:nvSpPr>
          <p:spPr>
            <a:xfrm>
              <a:off x="7681732" y="3033331"/>
              <a:ext cx="2908800" cy="1202400"/>
            </a:xfrm>
            <a:prstGeom prst="homePlate">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zh-CN" altLang="zh-CN" sz="1800" dirty="0">
                  <a:solidFill>
                    <a:schemeClr val="tx1"/>
                  </a:solidFill>
                  <a:effectLst/>
                  <a:latin typeface="+mj-ea"/>
                  <a:ea typeface="+mj-ea"/>
                  <a:cs typeface="Times New Roman" panose="02020603050405020304" pitchFamily="18" charset="0"/>
                </a:rPr>
                <a:t>根据历史收益率数据从小到大进行排序</a:t>
              </a:r>
              <a:endParaRPr lang="zh-CN" altLang="en-US" dirty="0">
                <a:solidFill>
                  <a:schemeClr val="tx1"/>
                </a:solidFill>
                <a:latin typeface="+mj-ea"/>
                <a:ea typeface="+mj-ea"/>
              </a:endParaRPr>
            </a:p>
          </p:txBody>
        </p:sp>
      </p:grpSp>
      <p:sp>
        <p:nvSpPr>
          <p:cNvPr id="14" name="文本框 13">
            <a:extLst>
              <a:ext uri="{FF2B5EF4-FFF2-40B4-BE49-F238E27FC236}">
                <a16:creationId xmlns="" xmlns:a16="http://schemas.microsoft.com/office/drawing/2014/main" id="{AF8337AC-F554-48A8-9C25-95B0DECE5392}"/>
              </a:ext>
            </a:extLst>
          </p:cNvPr>
          <p:cNvSpPr txBox="1"/>
          <p:nvPr/>
        </p:nvSpPr>
        <p:spPr>
          <a:xfrm>
            <a:off x="735240" y="3836743"/>
            <a:ext cx="11161240" cy="2792239"/>
          </a:xfrm>
          <a:prstGeom prst="rect">
            <a:avLst/>
          </a:prstGeom>
          <a:noFill/>
        </p:spPr>
        <p:txBody>
          <a:bodyPr wrap="square">
            <a:spAutoFit/>
          </a:bodyPr>
          <a:lstStyle/>
          <a:p>
            <a:pPr>
              <a:lnSpc>
                <a:spcPct val="150000"/>
              </a:lnSpc>
            </a:pPr>
            <a:r>
              <a:rPr lang="zh-CN" altLang="en-US" sz="2400" dirty="0">
                <a:latin typeface="Times New Roman" panose="02020603050405020304" pitchFamily="18" charset="0"/>
              </a:rPr>
              <a:t>历史模拟法的优缺点：</a:t>
            </a:r>
          </a:p>
          <a:p>
            <a:pPr marL="342900" indent="-342900">
              <a:lnSpc>
                <a:spcPct val="150000"/>
              </a:lnSpc>
              <a:buFont typeface="Wingdings" panose="05000000000000000000" pitchFamily="2" charset="2"/>
              <a:buChar char="n"/>
            </a:pPr>
            <a:r>
              <a:rPr lang="zh-CN" altLang="en-US" sz="2400" dirty="0">
                <a:latin typeface="Times New Roman" panose="02020603050405020304" pitchFamily="18" charset="0"/>
              </a:rPr>
              <a:t>优点：该方法简单方便，不需要对收益的分布做出假设，也不用对资产收益的波动性、相关性等参数进行估计</a:t>
            </a:r>
          </a:p>
          <a:p>
            <a:pPr marL="342900" indent="-342900">
              <a:lnSpc>
                <a:spcPct val="150000"/>
              </a:lnSpc>
              <a:buFont typeface="Wingdings" panose="05000000000000000000" pitchFamily="2" charset="2"/>
              <a:buChar char="n"/>
            </a:pPr>
            <a:r>
              <a:rPr lang="zh-CN" altLang="en-US" sz="2400" dirty="0">
                <a:latin typeface="Times New Roman" panose="02020603050405020304" pitchFamily="18" charset="0"/>
              </a:rPr>
              <a:t>缺点：假设未来的市场环境与历史相一致，而该假设在现实当中不一定成立，计算量大等。</a:t>
            </a:r>
          </a:p>
        </p:txBody>
      </p:sp>
    </p:spTree>
    <p:extLst>
      <p:ext uri="{BB962C8B-B14F-4D97-AF65-F5344CB8AC3E}">
        <p14:creationId xmlns:p14="http://schemas.microsoft.com/office/powerpoint/2010/main" val="3585541280"/>
      </p:ext>
    </p:extLst>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定义</a:t>
            </a:r>
          </a:p>
        </p:txBody>
      </p:sp>
      <p:sp>
        <p:nvSpPr>
          <p:cNvPr id="21" name="文本框 20">
            <a:extLst>
              <a:ext uri="{FF2B5EF4-FFF2-40B4-BE49-F238E27FC236}">
                <a16:creationId xmlns="" xmlns:a16="http://schemas.microsoft.com/office/drawing/2014/main" id="{2C99E6FB-74F1-C145-B618-40C02294770E}"/>
              </a:ext>
            </a:extLst>
          </p:cNvPr>
          <p:cNvSpPr txBox="1"/>
          <p:nvPr/>
        </p:nvSpPr>
        <p:spPr>
          <a:xfrm>
            <a:off x="663079" y="828447"/>
            <a:ext cx="4665908" cy="1600438"/>
          </a:xfrm>
          <a:prstGeom prst="rect">
            <a:avLst/>
          </a:prstGeom>
          <a:noFill/>
        </p:spPr>
        <p:txBody>
          <a:bodyPr wrap="square" rtlCol="0">
            <a:spAutoFit/>
          </a:bodyPr>
          <a:lstStyle/>
          <a:p>
            <a:r>
              <a:rPr lang="zh-CN" altLang="en-US" sz="2800" b="1" dirty="0">
                <a:latin typeface="Times New Roman" panose="02020503050405090304" pitchFamily="18" charset="0"/>
              </a:rPr>
              <a:t>二、在险值</a:t>
            </a:r>
            <a:r>
              <a:rPr lang="en-US" altLang="zh-CN" sz="2800" b="1" dirty="0" err="1">
                <a:latin typeface="Times New Roman" panose="02020503050405090304" pitchFamily="18" charset="0"/>
              </a:rPr>
              <a:t>VaR</a:t>
            </a:r>
            <a:r>
              <a:rPr lang="zh-CN" altLang="en-US" sz="2800" b="1" dirty="0">
                <a:latin typeface="Times New Roman" panose="02020503050405090304" pitchFamily="18" charset="0"/>
              </a:rPr>
              <a:t>的计算</a:t>
            </a:r>
            <a:endParaRPr lang="en-US" altLang="zh-CN" sz="2800" b="1" dirty="0">
              <a:latin typeface="Times New Roman" panose="02020503050405090304" pitchFamily="18" charset="0"/>
            </a:endParaRPr>
          </a:p>
          <a:p>
            <a:pPr>
              <a:lnSpc>
                <a:spcPct val="150000"/>
              </a:lnSpc>
            </a:pPr>
            <a:r>
              <a:rPr lang="zh-CN" altLang="en-US" sz="2800" b="1" dirty="0">
                <a:latin typeface="Times New Roman" panose="02020603050405020304" pitchFamily="18" charset="0"/>
              </a:rPr>
              <a:t>蒙特卡洛模拟法</a:t>
            </a:r>
            <a:endParaRPr lang="en-US" altLang="zh-CN" sz="2800" b="1" dirty="0">
              <a:latin typeface="Times New Roman" panose="02020603050405020304" pitchFamily="18" charset="0"/>
            </a:endParaRPr>
          </a:p>
          <a:p>
            <a:endParaRPr lang="en-US" altLang="zh-CN" sz="2800" b="1" dirty="0">
              <a:latin typeface="Times New Roman" panose="02020603050405020304" pitchFamily="18" charset="0"/>
            </a:endParaRPr>
          </a:p>
        </p:txBody>
      </p:sp>
      <p:sp>
        <p:nvSpPr>
          <p:cNvPr id="12" name="文本框 11">
            <a:extLst>
              <a:ext uri="{FF2B5EF4-FFF2-40B4-BE49-F238E27FC236}">
                <a16:creationId xmlns="" xmlns:a16="http://schemas.microsoft.com/office/drawing/2014/main" id="{C71A7829-7579-4795-85AE-95B0980BCB57}"/>
              </a:ext>
            </a:extLst>
          </p:cNvPr>
          <p:cNvSpPr txBox="1"/>
          <p:nvPr/>
        </p:nvSpPr>
        <p:spPr>
          <a:xfrm>
            <a:off x="665958" y="1836427"/>
            <a:ext cx="11521280" cy="5011949"/>
          </a:xfrm>
          <a:prstGeom prst="rect">
            <a:avLst/>
          </a:prstGeom>
          <a:noFill/>
        </p:spPr>
        <p:txBody>
          <a:bodyPr wrap="square">
            <a:spAutoFit/>
          </a:bodyPr>
          <a:lstStyle/>
          <a:p>
            <a:pPr>
              <a:lnSpc>
                <a:spcPct val="150000"/>
              </a:lnSpc>
            </a:pPr>
            <a:r>
              <a:rPr lang="zh-CN" altLang="en-US" sz="2400" b="1" dirty="0">
                <a:latin typeface="Times New Roman" panose="02020603050405020304" pitchFamily="18" charset="0"/>
              </a:rPr>
              <a:t>原理：</a:t>
            </a:r>
            <a:r>
              <a:rPr lang="zh-CN" altLang="en-US" sz="2400" dirty="0">
                <a:latin typeface="Times New Roman" panose="02020603050405020304" pitchFamily="18" charset="0"/>
              </a:rPr>
              <a:t>通过假设资产价格收益分布，利用计算机对未来损益的可能性进行模拟，从而得到估计的分布、分位数与</a:t>
            </a:r>
            <a:r>
              <a:rPr lang="en-US" altLang="zh-CN" sz="2400" dirty="0" err="1">
                <a:latin typeface="Times New Roman" panose="02020603050405020304" pitchFamily="18" charset="0"/>
              </a:rPr>
              <a:t>VaR</a:t>
            </a:r>
            <a:r>
              <a:rPr lang="zh-CN" altLang="en-US" sz="2400" dirty="0">
                <a:latin typeface="Times New Roman" panose="02020603050405020304" pitchFamily="18" charset="0"/>
              </a:rPr>
              <a:t>值。</a:t>
            </a:r>
            <a:endParaRPr lang="en-US" altLang="zh-CN" sz="2400" dirty="0">
              <a:latin typeface="Times New Roman" panose="02020603050405020304" pitchFamily="18" charset="0"/>
            </a:endParaRPr>
          </a:p>
          <a:p>
            <a:pPr>
              <a:lnSpc>
                <a:spcPct val="150000"/>
              </a:lnSpc>
            </a:pPr>
            <a:endParaRPr lang="en-US" altLang="zh-CN" sz="2400" dirty="0">
              <a:latin typeface="Times New Roman" panose="02020603050405020304" pitchFamily="18" charset="0"/>
            </a:endParaRPr>
          </a:p>
          <a:p>
            <a:pPr>
              <a:lnSpc>
                <a:spcPct val="150000"/>
              </a:lnSpc>
            </a:pPr>
            <a:endParaRPr lang="en-US" altLang="zh-CN" sz="2400" dirty="0">
              <a:latin typeface="Times New Roman" panose="02020603050405020304" pitchFamily="18" charset="0"/>
            </a:endParaRPr>
          </a:p>
          <a:p>
            <a:pPr>
              <a:lnSpc>
                <a:spcPct val="150000"/>
              </a:lnSpc>
            </a:pPr>
            <a:endParaRPr lang="en-US" altLang="zh-CN" sz="2400" dirty="0">
              <a:latin typeface="Times New Roman" panose="02020603050405020304" pitchFamily="18" charset="0"/>
            </a:endParaRPr>
          </a:p>
          <a:p>
            <a:pPr>
              <a:lnSpc>
                <a:spcPct val="150000"/>
              </a:lnSpc>
            </a:pPr>
            <a:endParaRPr lang="en-US" altLang="zh-CN" sz="2400" dirty="0">
              <a:latin typeface="Times New Roman" panose="02020603050405020304" pitchFamily="18" charset="0"/>
            </a:endParaRPr>
          </a:p>
          <a:p>
            <a:pPr>
              <a:lnSpc>
                <a:spcPct val="150000"/>
              </a:lnSpc>
            </a:pPr>
            <a:endParaRPr lang="en-US" altLang="zh-CN" sz="2400" b="1" dirty="0">
              <a:latin typeface="Times New Roman" panose="02020603050405020304" pitchFamily="18" charset="0"/>
            </a:endParaRPr>
          </a:p>
          <a:p>
            <a:pPr>
              <a:lnSpc>
                <a:spcPct val="150000"/>
              </a:lnSpc>
            </a:pPr>
            <a:endParaRPr lang="en-US" altLang="zh-CN" sz="2400" b="1" dirty="0">
              <a:latin typeface="Times New Roman" panose="02020603050405020304" pitchFamily="18" charset="0"/>
            </a:endParaRPr>
          </a:p>
          <a:p>
            <a:pPr>
              <a:lnSpc>
                <a:spcPct val="150000"/>
              </a:lnSpc>
            </a:pPr>
            <a:endParaRPr lang="en-US" altLang="zh-CN" sz="2400" b="1" dirty="0">
              <a:latin typeface="Times New Roman" panose="02020603050405020304" pitchFamily="18" charset="0"/>
            </a:endParaRPr>
          </a:p>
        </p:txBody>
      </p:sp>
      <p:grpSp>
        <p:nvGrpSpPr>
          <p:cNvPr id="11" name="组合 10">
            <a:extLst>
              <a:ext uri="{FF2B5EF4-FFF2-40B4-BE49-F238E27FC236}">
                <a16:creationId xmlns="" xmlns:a16="http://schemas.microsoft.com/office/drawing/2014/main" id="{DFF7CDD6-F84D-4643-9BF0-F4303745DEF9}"/>
              </a:ext>
            </a:extLst>
          </p:cNvPr>
          <p:cNvGrpSpPr/>
          <p:nvPr/>
        </p:nvGrpSpPr>
        <p:grpSpPr>
          <a:xfrm>
            <a:off x="1565285" y="3212976"/>
            <a:ext cx="9488717" cy="1236511"/>
            <a:chOff x="1101815" y="3033331"/>
            <a:chExt cx="9488717" cy="1236511"/>
          </a:xfrm>
        </p:grpSpPr>
        <p:sp>
          <p:nvSpPr>
            <p:cNvPr id="13" name="箭头: 五边形 12">
              <a:extLst>
                <a:ext uri="{FF2B5EF4-FFF2-40B4-BE49-F238E27FC236}">
                  <a16:creationId xmlns="" xmlns:a16="http://schemas.microsoft.com/office/drawing/2014/main" id="{654BA697-8B41-400B-9F06-E9A9ED86C81A}"/>
                </a:ext>
              </a:extLst>
            </p:cNvPr>
            <p:cNvSpPr/>
            <p:nvPr/>
          </p:nvSpPr>
          <p:spPr>
            <a:xfrm>
              <a:off x="1101815" y="3068959"/>
              <a:ext cx="2907509" cy="1200883"/>
            </a:xfrm>
            <a:prstGeom prst="homePlat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dirty="0">
                  <a:solidFill>
                    <a:schemeClr val="tx1"/>
                  </a:solidFill>
                  <a:latin typeface="+mj-ea"/>
                  <a:ea typeface="+mj-ea"/>
                </a:rPr>
                <a:t>选择适合描述资产价格途径的随机过程</a:t>
              </a:r>
            </a:p>
          </p:txBody>
        </p:sp>
        <p:sp>
          <p:nvSpPr>
            <p:cNvPr id="15" name="箭头: 五边形 14">
              <a:extLst>
                <a:ext uri="{FF2B5EF4-FFF2-40B4-BE49-F238E27FC236}">
                  <a16:creationId xmlns="" xmlns:a16="http://schemas.microsoft.com/office/drawing/2014/main" id="{52FFC9BF-47A6-4345-874C-5BC1911523CA}"/>
                </a:ext>
              </a:extLst>
            </p:cNvPr>
            <p:cNvSpPr/>
            <p:nvPr/>
          </p:nvSpPr>
          <p:spPr>
            <a:xfrm>
              <a:off x="4437435" y="3060327"/>
              <a:ext cx="2908800" cy="1202400"/>
            </a:xfrm>
            <a:prstGeom prst="homePlat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dirty="0">
                  <a:solidFill>
                    <a:schemeClr val="tx1"/>
                  </a:solidFill>
                  <a:latin typeface="+mj-ea"/>
                  <a:ea typeface="+mj-ea"/>
                </a:rPr>
                <a:t>模拟虚拟的资产价格的所有可能路径情形</a:t>
              </a:r>
            </a:p>
          </p:txBody>
        </p:sp>
        <p:sp>
          <p:nvSpPr>
            <p:cNvPr id="16" name="箭头: 五边形 15">
              <a:extLst>
                <a:ext uri="{FF2B5EF4-FFF2-40B4-BE49-F238E27FC236}">
                  <a16:creationId xmlns="" xmlns:a16="http://schemas.microsoft.com/office/drawing/2014/main" id="{C3C8C72F-7DA3-4569-B0F3-6D3E34CED9FB}"/>
                </a:ext>
              </a:extLst>
            </p:cNvPr>
            <p:cNvSpPr/>
            <p:nvPr/>
          </p:nvSpPr>
          <p:spPr>
            <a:xfrm>
              <a:off x="7681732" y="3033331"/>
              <a:ext cx="2908800" cy="1202400"/>
            </a:xfrm>
            <a:prstGeom prst="homePlat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sz="1800" dirty="0">
                  <a:solidFill>
                    <a:schemeClr val="tx1"/>
                  </a:solidFill>
                  <a:effectLst/>
                  <a:latin typeface="+mj-ea"/>
                  <a:ea typeface="+mj-ea"/>
                  <a:cs typeface="Times New Roman" panose="02020603050405020304" pitchFamily="18" charset="0"/>
                </a:rPr>
                <a:t>构建资产组合收益率分布</a:t>
              </a:r>
              <a:endParaRPr lang="zh-CN" altLang="en-US" dirty="0">
                <a:solidFill>
                  <a:schemeClr val="tx1"/>
                </a:solidFill>
                <a:latin typeface="+mj-ea"/>
                <a:ea typeface="+mj-ea"/>
              </a:endParaRPr>
            </a:p>
          </p:txBody>
        </p:sp>
      </p:grpSp>
      <p:sp>
        <p:nvSpPr>
          <p:cNvPr id="2" name="文本框 1">
            <a:extLst>
              <a:ext uri="{FF2B5EF4-FFF2-40B4-BE49-F238E27FC236}">
                <a16:creationId xmlns="" xmlns:a16="http://schemas.microsoft.com/office/drawing/2014/main" id="{4AD7E5AE-04CB-4075-A210-E32C0F8B4B7B}"/>
              </a:ext>
            </a:extLst>
          </p:cNvPr>
          <p:cNvSpPr txBox="1"/>
          <p:nvPr/>
        </p:nvSpPr>
        <p:spPr>
          <a:xfrm>
            <a:off x="663079" y="4725144"/>
            <a:ext cx="11809312" cy="1684244"/>
          </a:xfrm>
          <a:prstGeom prst="rect">
            <a:avLst/>
          </a:prstGeom>
          <a:noFill/>
        </p:spPr>
        <p:txBody>
          <a:bodyPr wrap="square" rtlCol="0">
            <a:spAutoFit/>
          </a:bodyPr>
          <a:lstStyle/>
          <a:p>
            <a:pPr>
              <a:lnSpc>
                <a:spcPct val="150000"/>
              </a:lnSpc>
            </a:pPr>
            <a:r>
              <a:rPr lang="zh-CN" altLang="en-US" sz="2400" dirty="0">
                <a:latin typeface="Times New Roman" panose="02020603050405020304" pitchFamily="18" charset="0"/>
              </a:rPr>
              <a:t>蒙特卡洛模拟法的优缺点：</a:t>
            </a:r>
            <a:endParaRPr lang="en-US" altLang="zh-CN" sz="2400" dirty="0">
              <a:latin typeface="Times New Roman" panose="02020603050405020304" pitchFamily="18" charset="0"/>
            </a:endParaRPr>
          </a:p>
          <a:p>
            <a:pPr marL="342900" indent="-342900">
              <a:lnSpc>
                <a:spcPct val="150000"/>
              </a:lnSpc>
              <a:buFont typeface="Wingdings" panose="05000000000000000000" pitchFamily="2" charset="2"/>
              <a:buChar char="n"/>
            </a:pPr>
            <a:r>
              <a:rPr lang="zh-CN" altLang="en-US" sz="2400" dirty="0">
                <a:latin typeface="Times New Roman" panose="02020603050405020304" pitchFamily="18" charset="0"/>
              </a:rPr>
              <a:t>优点：适用性更强。</a:t>
            </a:r>
            <a:endParaRPr lang="en-US" altLang="zh-CN" sz="2400" dirty="0">
              <a:latin typeface="Times New Roman" panose="02020603050405020304" pitchFamily="18" charset="0"/>
            </a:endParaRPr>
          </a:p>
          <a:p>
            <a:pPr marL="342900" indent="-342900">
              <a:lnSpc>
                <a:spcPct val="150000"/>
              </a:lnSpc>
              <a:buFont typeface="Wingdings" panose="05000000000000000000" pitchFamily="2" charset="2"/>
              <a:buChar char="n"/>
            </a:pPr>
            <a:r>
              <a:rPr lang="zh-CN" altLang="en-US" sz="2400" dirty="0">
                <a:latin typeface="Times New Roman" panose="02020603050405020304" pitchFamily="18" charset="0"/>
              </a:rPr>
              <a:t>缺点：设定的分布若符合现实，同样会导致风险计算结果出现偏差，计算量大等。</a:t>
            </a:r>
            <a:endParaRPr lang="en-US" altLang="zh-CN" sz="2400" dirty="0">
              <a:latin typeface="Times New Roman" panose="02020603050405020304" pitchFamily="18" charset="0"/>
            </a:endParaRPr>
          </a:p>
        </p:txBody>
      </p:sp>
    </p:spTree>
    <p:extLst>
      <p:ext uri="{BB962C8B-B14F-4D97-AF65-F5344CB8AC3E}">
        <p14:creationId xmlns:p14="http://schemas.microsoft.com/office/powerpoint/2010/main" val="1975373562"/>
      </p:ext>
    </p:extLst>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定义</a:t>
            </a:r>
          </a:p>
        </p:txBody>
      </p:sp>
      <p:sp>
        <p:nvSpPr>
          <p:cNvPr id="21" name="文本框 20">
            <a:extLst>
              <a:ext uri="{FF2B5EF4-FFF2-40B4-BE49-F238E27FC236}">
                <a16:creationId xmlns="" xmlns:a16="http://schemas.microsoft.com/office/drawing/2014/main" id="{2C99E6FB-74F1-C145-B618-40C02294770E}"/>
              </a:ext>
            </a:extLst>
          </p:cNvPr>
          <p:cNvSpPr txBox="1"/>
          <p:nvPr/>
        </p:nvSpPr>
        <p:spPr>
          <a:xfrm>
            <a:off x="663079" y="828447"/>
            <a:ext cx="4665908" cy="523220"/>
          </a:xfrm>
          <a:prstGeom prst="rect">
            <a:avLst/>
          </a:prstGeom>
          <a:noFill/>
        </p:spPr>
        <p:txBody>
          <a:bodyPr wrap="square" rtlCol="0">
            <a:spAutoFit/>
          </a:bodyPr>
          <a:lstStyle/>
          <a:p>
            <a:r>
              <a:rPr lang="zh-CN" altLang="en-US" sz="2800" b="1" dirty="0">
                <a:latin typeface="Times New Roman" panose="02020503050405090304" pitchFamily="18" charset="0"/>
              </a:rPr>
              <a:t>二、</a:t>
            </a:r>
            <a:r>
              <a:rPr lang="en-US" altLang="zh-CN" sz="2800" b="1" dirty="0" err="1">
                <a:latin typeface="Times New Roman" panose="02020503050405090304" pitchFamily="18" charset="0"/>
              </a:rPr>
              <a:t>VaR</a:t>
            </a:r>
            <a:r>
              <a:rPr lang="zh-CN" altLang="en-US" sz="2800" b="1" dirty="0">
                <a:latin typeface="Times New Roman" panose="02020503050405090304" pitchFamily="18" charset="0"/>
              </a:rPr>
              <a:t>参数选择</a:t>
            </a:r>
            <a:endParaRPr lang="en-US" altLang="zh-CN" sz="2800" b="1" dirty="0">
              <a:latin typeface="Times New Roman" panose="02020503050405090304" pitchFamily="18" charset="0"/>
            </a:endParaRPr>
          </a:p>
        </p:txBody>
      </p:sp>
      <p:grpSp>
        <p:nvGrpSpPr>
          <p:cNvPr id="7" name="组合 6">
            <a:extLst>
              <a:ext uri="{FF2B5EF4-FFF2-40B4-BE49-F238E27FC236}">
                <a16:creationId xmlns="" xmlns:a16="http://schemas.microsoft.com/office/drawing/2014/main" id="{198CCE2E-FC92-4CB2-B1C5-72FD3D6B1341}"/>
              </a:ext>
            </a:extLst>
          </p:cNvPr>
          <p:cNvGrpSpPr/>
          <p:nvPr/>
        </p:nvGrpSpPr>
        <p:grpSpPr>
          <a:xfrm>
            <a:off x="3539382" y="1605774"/>
            <a:ext cx="5108475" cy="3646453"/>
            <a:chOff x="2132992" y="1582747"/>
            <a:chExt cx="5108475" cy="3646453"/>
          </a:xfrm>
        </p:grpSpPr>
        <p:graphicFrame>
          <p:nvGraphicFramePr>
            <p:cNvPr id="5" name="对象 4">
              <a:extLst>
                <a:ext uri="{FF2B5EF4-FFF2-40B4-BE49-F238E27FC236}">
                  <a16:creationId xmlns="" xmlns:a16="http://schemas.microsoft.com/office/drawing/2014/main" id="{68446FBB-1A00-4D97-A88F-CD9E2F7DDBD9}"/>
                </a:ext>
              </a:extLst>
            </p:cNvPr>
            <p:cNvGraphicFramePr>
              <a:graphicFrameLocks noChangeAspect="1"/>
            </p:cNvGraphicFramePr>
            <p:nvPr>
              <p:extLst>
                <p:ext uri="{D42A27DB-BD31-4B8C-83A1-F6EECF244321}">
                  <p14:modId xmlns:p14="http://schemas.microsoft.com/office/powerpoint/2010/main" val="3685015874"/>
                </p:ext>
              </p:extLst>
            </p:nvPr>
          </p:nvGraphicFramePr>
          <p:xfrm>
            <a:off x="2132992" y="3115111"/>
            <a:ext cx="2658757" cy="576064"/>
          </p:xfrm>
          <a:graphic>
            <a:graphicData uri="http://schemas.openxmlformats.org/presentationml/2006/ole">
              <mc:AlternateContent xmlns:mc="http://schemas.openxmlformats.org/markup-compatibility/2006">
                <mc:Choice xmlns:v="urn:schemas-microsoft-com:vml" Requires="v">
                  <p:oleObj spid="_x0000_s55443" name="Equation" r:id="rId3" imgW="1142855" imgH="247654" progId="Equation.DSMT4">
                    <p:embed/>
                  </p:oleObj>
                </mc:Choice>
                <mc:Fallback>
                  <p:oleObj name="Equation" r:id="rId3" imgW="1142855" imgH="247654" progId="Equation.DSMT4">
                    <p:embed/>
                    <p:pic>
                      <p:nvPicPr>
                        <p:cNvPr id="0" name=""/>
                        <p:cNvPicPr/>
                        <p:nvPr/>
                      </p:nvPicPr>
                      <p:blipFill>
                        <a:blip r:embed="rId4"/>
                        <a:stretch>
                          <a:fillRect/>
                        </a:stretch>
                      </p:blipFill>
                      <p:spPr>
                        <a:xfrm>
                          <a:off x="2132992" y="3115111"/>
                          <a:ext cx="2658757" cy="576064"/>
                        </a:xfrm>
                        <a:prstGeom prst="rect">
                          <a:avLst/>
                        </a:prstGeom>
                      </p:spPr>
                    </p:pic>
                  </p:oleObj>
                </mc:Fallback>
              </mc:AlternateContent>
            </a:graphicData>
          </a:graphic>
        </p:graphicFrame>
        <p:grpSp>
          <p:nvGrpSpPr>
            <p:cNvPr id="4" name="组合 3">
              <a:extLst>
                <a:ext uri="{FF2B5EF4-FFF2-40B4-BE49-F238E27FC236}">
                  <a16:creationId xmlns="" xmlns:a16="http://schemas.microsoft.com/office/drawing/2014/main" id="{25A68742-B8A2-41A2-93F8-E9EDD4435530}"/>
                </a:ext>
              </a:extLst>
            </p:cNvPr>
            <p:cNvGrpSpPr/>
            <p:nvPr/>
          </p:nvGrpSpPr>
          <p:grpSpPr>
            <a:xfrm>
              <a:off x="4764239" y="1582747"/>
              <a:ext cx="2477228" cy="3646453"/>
              <a:chOff x="3714545" y="1587031"/>
              <a:chExt cx="2044394" cy="3307234"/>
            </a:xfrm>
          </p:grpSpPr>
          <p:sp>
            <p:nvSpPr>
              <p:cNvPr id="2" name="左大括号 1">
                <a:extLst>
                  <a:ext uri="{FF2B5EF4-FFF2-40B4-BE49-F238E27FC236}">
                    <a16:creationId xmlns="" xmlns:a16="http://schemas.microsoft.com/office/drawing/2014/main" id="{FD69FF74-22BB-458C-9223-D998D0571158}"/>
                  </a:ext>
                </a:extLst>
              </p:cNvPr>
              <p:cNvSpPr/>
              <p:nvPr/>
            </p:nvSpPr>
            <p:spPr>
              <a:xfrm>
                <a:off x="3714545" y="1905933"/>
                <a:ext cx="365579" cy="2664296"/>
              </a:xfrm>
              <a:prstGeom prst="leftBrace">
                <a:avLst/>
              </a:prstGeom>
              <a:ln w="12700"/>
            </p:spPr>
            <p:style>
              <a:lnRef idx="1">
                <a:schemeClr val="accent2"/>
              </a:lnRef>
              <a:fillRef idx="0">
                <a:schemeClr val="accent2"/>
              </a:fillRef>
              <a:effectRef idx="0">
                <a:schemeClr val="accent2"/>
              </a:effectRef>
              <a:fontRef idx="minor">
                <a:schemeClr val="tx1"/>
              </a:fontRef>
            </p:style>
            <p:txBody>
              <a:bodyPr rtlCol="0" anchor="ctr"/>
              <a:lstStyle/>
              <a:p>
                <a:pPr algn="ctr"/>
                <a:endParaRPr lang="zh-CN" altLang="en-US"/>
              </a:p>
            </p:txBody>
          </p:sp>
          <p:sp>
            <p:nvSpPr>
              <p:cNvPr id="3" name="矩形: 圆角 2">
                <a:extLst>
                  <a:ext uri="{FF2B5EF4-FFF2-40B4-BE49-F238E27FC236}">
                    <a16:creationId xmlns="" xmlns:a16="http://schemas.microsoft.com/office/drawing/2014/main" id="{CE9A1B45-7485-4006-B2CC-F5BCE0D5B830}"/>
                  </a:ext>
                </a:extLst>
              </p:cNvPr>
              <p:cNvSpPr/>
              <p:nvPr/>
            </p:nvSpPr>
            <p:spPr>
              <a:xfrm>
                <a:off x="4086757" y="1587031"/>
                <a:ext cx="1660408" cy="64807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a:t>时间展望期</a:t>
                </a:r>
                <a:r>
                  <a:rPr lang="en-US" altLang="zh-CN" dirty="0"/>
                  <a:t>T</a:t>
                </a:r>
                <a:endParaRPr lang="zh-CN" altLang="en-US" dirty="0"/>
              </a:p>
            </p:txBody>
          </p:sp>
          <p:sp>
            <p:nvSpPr>
              <p:cNvPr id="10" name="矩形: 圆角 9">
                <a:extLst>
                  <a:ext uri="{FF2B5EF4-FFF2-40B4-BE49-F238E27FC236}">
                    <a16:creationId xmlns="" xmlns:a16="http://schemas.microsoft.com/office/drawing/2014/main" id="{3966FE85-CF78-4C39-B4C3-A3A2F269B486}"/>
                  </a:ext>
                </a:extLst>
              </p:cNvPr>
              <p:cNvSpPr/>
              <p:nvPr/>
            </p:nvSpPr>
            <p:spPr>
              <a:xfrm>
                <a:off x="4089930" y="2885633"/>
                <a:ext cx="1660408" cy="64807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a:t>自相关性</a:t>
                </a:r>
              </a:p>
            </p:txBody>
          </p:sp>
          <p:sp>
            <p:nvSpPr>
              <p:cNvPr id="11" name="矩形: 圆角 10">
                <a:extLst>
                  <a:ext uri="{FF2B5EF4-FFF2-40B4-BE49-F238E27FC236}">
                    <a16:creationId xmlns="" xmlns:a16="http://schemas.microsoft.com/office/drawing/2014/main" id="{A56FC5AC-6110-4EE0-BF79-4D26BC5303C7}"/>
                  </a:ext>
                </a:extLst>
              </p:cNvPr>
              <p:cNvSpPr/>
              <p:nvPr/>
            </p:nvSpPr>
            <p:spPr>
              <a:xfrm>
                <a:off x="4098531" y="4246193"/>
                <a:ext cx="1660408" cy="64807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a:t>置信区间</a:t>
                </a:r>
              </a:p>
            </p:txBody>
          </p:sp>
        </p:grpSp>
      </p:grpSp>
    </p:spTree>
    <p:extLst>
      <p:ext uri="{BB962C8B-B14F-4D97-AF65-F5344CB8AC3E}">
        <p14:creationId xmlns:p14="http://schemas.microsoft.com/office/powerpoint/2010/main" val="3941855583"/>
      </p:ext>
    </p:extLst>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定义</a:t>
            </a:r>
          </a:p>
        </p:txBody>
      </p:sp>
      <p:sp>
        <p:nvSpPr>
          <p:cNvPr id="21" name="文本框 20">
            <a:extLst>
              <a:ext uri="{FF2B5EF4-FFF2-40B4-BE49-F238E27FC236}">
                <a16:creationId xmlns="" xmlns:a16="http://schemas.microsoft.com/office/drawing/2014/main" id="{2C99E6FB-74F1-C145-B618-40C02294770E}"/>
              </a:ext>
            </a:extLst>
          </p:cNvPr>
          <p:cNvSpPr txBox="1"/>
          <p:nvPr/>
        </p:nvSpPr>
        <p:spPr>
          <a:xfrm>
            <a:off x="663079" y="828447"/>
            <a:ext cx="4665908" cy="1087734"/>
          </a:xfrm>
          <a:prstGeom prst="rect">
            <a:avLst/>
          </a:prstGeom>
          <a:noFill/>
        </p:spPr>
        <p:txBody>
          <a:bodyPr wrap="square" rtlCol="0">
            <a:spAutoFit/>
          </a:bodyPr>
          <a:lstStyle/>
          <a:p>
            <a:r>
              <a:rPr lang="zh-CN" altLang="en-US" sz="2800" b="1" dirty="0">
                <a:latin typeface="Times New Roman" panose="02020503050405090304" pitchFamily="18" charset="0"/>
              </a:rPr>
              <a:t>二、</a:t>
            </a:r>
            <a:r>
              <a:rPr lang="en-US" altLang="zh-CN" sz="2800" b="1" dirty="0" err="1">
                <a:latin typeface="Times New Roman" panose="02020503050405090304" pitchFamily="18" charset="0"/>
              </a:rPr>
              <a:t>VaR</a:t>
            </a:r>
            <a:r>
              <a:rPr lang="zh-CN" altLang="en-US" sz="2800" b="1" dirty="0">
                <a:latin typeface="Times New Roman" panose="02020503050405090304" pitchFamily="18" charset="0"/>
              </a:rPr>
              <a:t>参数选择</a:t>
            </a:r>
            <a:endParaRPr lang="en-US" altLang="zh-CN" sz="2800" b="1" dirty="0">
              <a:latin typeface="Times New Roman" panose="02020503050405090304" pitchFamily="18" charset="0"/>
            </a:endParaRPr>
          </a:p>
          <a:p>
            <a:pPr>
              <a:lnSpc>
                <a:spcPct val="150000"/>
              </a:lnSpc>
            </a:pPr>
            <a:r>
              <a:rPr lang="zh-CN" altLang="en-US" sz="2800" b="1" dirty="0">
                <a:latin typeface="Times New Roman" panose="02020503050405090304" pitchFamily="18" charset="0"/>
              </a:rPr>
              <a:t>时间展望期</a:t>
            </a:r>
            <a:r>
              <a:rPr lang="en-US" altLang="zh-CN" sz="2800" b="1" dirty="0">
                <a:latin typeface="Times New Roman" panose="02020503050405090304" pitchFamily="18" charset="0"/>
              </a:rPr>
              <a:t>T</a:t>
            </a:r>
          </a:p>
        </p:txBody>
      </p:sp>
      <p:grpSp>
        <p:nvGrpSpPr>
          <p:cNvPr id="9" name="组合 8">
            <a:extLst>
              <a:ext uri="{FF2B5EF4-FFF2-40B4-BE49-F238E27FC236}">
                <a16:creationId xmlns="" xmlns:a16="http://schemas.microsoft.com/office/drawing/2014/main" id="{B8F60F8C-DC94-4484-AEE2-470EB91C2BE4}"/>
              </a:ext>
            </a:extLst>
          </p:cNvPr>
          <p:cNvGrpSpPr/>
          <p:nvPr/>
        </p:nvGrpSpPr>
        <p:grpSpPr>
          <a:xfrm>
            <a:off x="2982168" y="2006917"/>
            <a:ext cx="6222903" cy="2844167"/>
            <a:chOff x="1845147" y="2556272"/>
            <a:chExt cx="5295016" cy="2492908"/>
          </a:xfrm>
        </p:grpSpPr>
        <p:sp>
          <p:nvSpPr>
            <p:cNvPr id="7" name="矩形: 圆角 6">
              <a:extLst>
                <a:ext uri="{FF2B5EF4-FFF2-40B4-BE49-F238E27FC236}">
                  <a16:creationId xmlns="" xmlns:a16="http://schemas.microsoft.com/office/drawing/2014/main" id="{28B9C17F-364E-406E-A2BE-816524F63E34}"/>
                </a:ext>
              </a:extLst>
            </p:cNvPr>
            <p:cNvSpPr/>
            <p:nvPr/>
          </p:nvSpPr>
          <p:spPr>
            <a:xfrm>
              <a:off x="1845147" y="2564904"/>
              <a:ext cx="2232248" cy="100811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dirty="0">
                  <a:latin typeface="Times New Roman" panose="02020603050405020304" pitchFamily="18" charset="0"/>
                </a:rPr>
                <a:t>组合流动性高</a:t>
              </a:r>
            </a:p>
          </p:txBody>
        </p:sp>
        <p:sp>
          <p:nvSpPr>
            <p:cNvPr id="12" name="矩形: 圆角 11">
              <a:extLst>
                <a:ext uri="{FF2B5EF4-FFF2-40B4-BE49-F238E27FC236}">
                  <a16:creationId xmlns="" xmlns:a16="http://schemas.microsoft.com/office/drawing/2014/main" id="{A4FBBC98-C48A-4F3C-9450-949F969EA19E}"/>
                </a:ext>
              </a:extLst>
            </p:cNvPr>
            <p:cNvSpPr/>
            <p:nvPr/>
          </p:nvSpPr>
          <p:spPr>
            <a:xfrm>
              <a:off x="1879909" y="4041068"/>
              <a:ext cx="2232248" cy="100811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dirty="0">
                  <a:latin typeface="Times New Roman" panose="02020603050405020304" pitchFamily="18" charset="0"/>
                </a:rPr>
                <a:t>组合流动性低</a:t>
              </a:r>
            </a:p>
          </p:txBody>
        </p:sp>
        <p:sp>
          <p:nvSpPr>
            <p:cNvPr id="13" name="矩形: 圆角 12">
              <a:extLst>
                <a:ext uri="{FF2B5EF4-FFF2-40B4-BE49-F238E27FC236}">
                  <a16:creationId xmlns="" xmlns:a16="http://schemas.microsoft.com/office/drawing/2014/main" id="{40FC868C-434B-4881-8897-B06E2936DC53}"/>
                </a:ext>
              </a:extLst>
            </p:cNvPr>
            <p:cNvSpPr/>
            <p:nvPr/>
          </p:nvSpPr>
          <p:spPr>
            <a:xfrm>
              <a:off x="4869483" y="2556272"/>
              <a:ext cx="2232248" cy="100811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dirty="0">
                  <a:latin typeface="Times New Roman" panose="02020603050405020304" pitchFamily="18" charset="0"/>
                </a:rPr>
                <a:t>展望期 </a:t>
              </a:r>
              <a:r>
                <a:rPr lang="en-US" altLang="zh-CN" sz="2400" dirty="0">
                  <a:latin typeface="Times New Roman" panose="02020603050405020304" pitchFamily="18" charset="0"/>
                </a:rPr>
                <a:t>T</a:t>
              </a:r>
              <a:r>
                <a:rPr lang="zh-CN" altLang="en-US" sz="2400" dirty="0">
                  <a:latin typeface="Times New Roman" panose="02020603050405020304" pitchFamily="18" charset="0"/>
                </a:rPr>
                <a:t>短</a:t>
              </a:r>
            </a:p>
          </p:txBody>
        </p:sp>
        <p:sp>
          <p:nvSpPr>
            <p:cNvPr id="14" name="矩形: 圆角 13">
              <a:extLst>
                <a:ext uri="{FF2B5EF4-FFF2-40B4-BE49-F238E27FC236}">
                  <a16:creationId xmlns="" xmlns:a16="http://schemas.microsoft.com/office/drawing/2014/main" id="{0FE08505-6352-4338-B9F3-94F1E1D12DE4}"/>
                </a:ext>
              </a:extLst>
            </p:cNvPr>
            <p:cNvSpPr/>
            <p:nvPr/>
          </p:nvSpPr>
          <p:spPr>
            <a:xfrm>
              <a:off x="4907915" y="4041068"/>
              <a:ext cx="2232248" cy="100811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dirty="0">
                  <a:latin typeface="Times New Roman" panose="02020603050405020304" pitchFamily="18" charset="0"/>
                </a:rPr>
                <a:t>展望期 </a:t>
              </a:r>
              <a:r>
                <a:rPr lang="en-US" altLang="zh-CN" sz="2400" dirty="0">
                  <a:latin typeface="Times New Roman" panose="02020603050405020304" pitchFamily="18" charset="0"/>
                </a:rPr>
                <a:t>T</a:t>
              </a:r>
              <a:r>
                <a:rPr lang="zh-CN" altLang="en-US" sz="2400" dirty="0">
                  <a:latin typeface="Times New Roman" panose="02020603050405020304" pitchFamily="18" charset="0"/>
                </a:rPr>
                <a:t>长</a:t>
              </a:r>
            </a:p>
          </p:txBody>
        </p:sp>
        <p:sp>
          <p:nvSpPr>
            <p:cNvPr id="8" name="箭头: 右 7">
              <a:extLst>
                <a:ext uri="{FF2B5EF4-FFF2-40B4-BE49-F238E27FC236}">
                  <a16:creationId xmlns="" xmlns:a16="http://schemas.microsoft.com/office/drawing/2014/main" id="{DA46E582-DC00-48C6-8576-9659977D6D9F}"/>
                </a:ext>
              </a:extLst>
            </p:cNvPr>
            <p:cNvSpPr/>
            <p:nvPr/>
          </p:nvSpPr>
          <p:spPr>
            <a:xfrm>
              <a:off x="4072539" y="3060328"/>
              <a:ext cx="796944" cy="8064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Times New Roman" panose="02020603050405020304" pitchFamily="18" charset="0"/>
              </a:endParaRPr>
            </a:p>
          </p:txBody>
        </p:sp>
        <p:sp>
          <p:nvSpPr>
            <p:cNvPr id="15" name="箭头: 右 14">
              <a:extLst>
                <a:ext uri="{FF2B5EF4-FFF2-40B4-BE49-F238E27FC236}">
                  <a16:creationId xmlns="" xmlns:a16="http://schemas.microsoft.com/office/drawing/2014/main" id="{1E02B7ED-E23A-47D1-9984-D69D8FAAF4A6}"/>
                </a:ext>
              </a:extLst>
            </p:cNvPr>
            <p:cNvSpPr/>
            <p:nvPr/>
          </p:nvSpPr>
          <p:spPr>
            <a:xfrm>
              <a:off x="4110971" y="4545124"/>
              <a:ext cx="796944" cy="8064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Times New Roman" panose="02020603050405020304" pitchFamily="18" charset="0"/>
              </a:endParaRPr>
            </a:p>
          </p:txBody>
        </p:sp>
      </p:grpSp>
      <p:graphicFrame>
        <p:nvGraphicFramePr>
          <p:cNvPr id="16" name="对象 15">
            <a:extLst>
              <a:ext uri="{FF2B5EF4-FFF2-40B4-BE49-F238E27FC236}">
                <a16:creationId xmlns="" xmlns:a16="http://schemas.microsoft.com/office/drawing/2014/main" id="{EDF09194-538C-4AFC-AB8B-8590BEB8594A}"/>
              </a:ext>
            </a:extLst>
          </p:cNvPr>
          <p:cNvGraphicFramePr>
            <a:graphicFrameLocks noChangeAspect="1"/>
          </p:cNvGraphicFramePr>
          <p:nvPr>
            <p:extLst>
              <p:ext uri="{D42A27DB-BD31-4B8C-83A1-F6EECF244321}">
                <p14:modId xmlns:p14="http://schemas.microsoft.com/office/powerpoint/2010/main" val="856054138"/>
              </p:ext>
            </p:extLst>
          </p:nvPr>
        </p:nvGraphicFramePr>
        <p:xfrm>
          <a:off x="6145162" y="5454095"/>
          <a:ext cx="5431733" cy="608729"/>
        </p:xfrm>
        <a:graphic>
          <a:graphicData uri="http://schemas.openxmlformats.org/presentationml/2006/ole">
            <mc:AlternateContent xmlns:mc="http://schemas.openxmlformats.org/markup-compatibility/2006">
              <mc:Choice xmlns:v="urn:schemas-microsoft-com:vml" Requires="v">
                <p:oleObj spid="_x0000_s83000" name="Equation" r:id="rId3" imgW="2209399" imgH="247654" progId="Equation.DSMT4">
                  <p:embed/>
                </p:oleObj>
              </mc:Choice>
              <mc:Fallback>
                <p:oleObj name="Equation" r:id="rId3" imgW="2209399" imgH="247654" progId="Equation.DSMT4">
                  <p:embed/>
                  <p:pic>
                    <p:nvPicPr>
                      <p:cNvPr id="0" name=""/>
                      <p:cNvPicPr/>
                      <p:nvPr/>
                    </p:nvPicPr>
                    <p:blipFill>
                      <a:blip r:embed="rId4"/>
                      <a:stretch>
                        <a:fillRect/>
                      </a:stretch>
                    </p:blipFill>
                    <p:spPr>
                      <a:xfrm>
                        <a:off x="6145162" y="5454095"/>
                        <a:ext cx="5431733" cy="608729"/>
                      </a:xfrm>
                      <a:prstGeom prst="rect">
                        <a:avLst/>
                      </a:prstGeom>
                    </p:spPr>
                  </p:pic>
                </p:oleObj>
              </mc:Fallback>
            </mc:AlternateContent>
          </a:graphicData>
        </a:graphic>
      </p:graphicFrame>
      <p:sp>
        <p:nvSpPr>
          <p:cNvPr id="17" name="文本框 16">
            <a:extLst>
              <a:ext uri="{FF2B5EF4-FFF2-40B4-BE49-F238E27FC236}">
                <a16:creationId xmlns="" xmlns:a16="http://schemas.microsoft.com/office/drawing/2014/main" id="{192D1550-9B58-4204-99F7-9F78131107ED}"/>
              </a:ext>
            </a:extLst>
          </p:cNvPr>
          <p:cNvSpPr txBox="1"/>
          <p:nvPr/>
        </p:nvSpPr>
        <p:spPr>
          <a:xfrm>
            <a:off x="188963" y="5445224"/>
            <a:ext cx="5904656" cy="646331"/>
          </a:xfrm>
          <a:prstGeom prst="rect">
            <a:avLst/>
          </a:prstGeom>
          <a:noFill/>
        </p:spPr>
        <p:txBody>
          <a:bodyPr wrap="square" rtlCol="0">
            <a:spAutoFit/>
          </a:bodyPr>
          <a:lstStyle/>
          <a:p>
            <a:r>
              <a:rPr lang="zh-CN" altLang="en-US" dirty="0">
                <a:latin typeface="Times New Roman" panose="02020603050405020304" pitchFamily="18" charset="0"/>
              </a:rPr>
              <a:t>交易组合每天价值变化相互独立，且服从期望值为零的正态分布时，不同展望期的</a:t>
            </a:r>
            <a:r>
              <a:rPr lang="en-US" altLang="zh-CN" dirty="0" err="1">
                <a:latin typeface="Times New Roman" panose="02020603050405020304" pitchFamily="18" charset="0"/>
              </a:rPr>
              <a:t>VaR</a:t>
            </a:r>
            <a:r>
              <a:rPr lang="zh-CN" altLang="en-US" dirty="0">
                <a:latin typeface="Times New Roman" panose="02020603050405020304" pitchFamily="18" charset="0"/>
              </a:rPr>
              <a:t>值具有如右式所示的关系：</a:t>
            </a:r>
          </a:p>
        </p:txBody>
      </p:sp>
    </p:spTree>
    <p:extLst>
      <p:ext uri="{BB962C8B-B14F-4D97-AF65-F5344CB8AC3E}">
        <p14:creationId xmlns:p14="http://schemas.microsoft.com/office/powerpoint/2010/main" val="747957097"/>
      </p:ext>
    </p:extLst>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定义</a:t>
            </a:r>
          </a:p>
        </p:txBody>
      </p:sp>
      <p:sp>
        <p:nvSpPr>
          <p:cNvPr id="21" name="文本框 20">
            <a:extLst>
              <a:ext uri="{FF2B5EF4-FFF2-40B4-BE49-F238E27FC236}">
                <a16:creationId xmlns="" xmlns:a16="http://schemas.microsoft.com/office/drawing/2014/main" id="{2C99E6FB-74F1-C145-B618-40C02294770E}"/>
              </a:ext>
            </a:extLst>
          </p:cNvPr>
          <p:cNvSpPr txBox="1"/>
          <p:nvPr/>
        </p:nvSpPr>
        <p:spPr>
          <a:xfrm>
            <a:off x="663079" y="828447"/>
            <a:ext cx="4665908" cy="1087734"/>
          </a:xfrm>
          <a:prstGeom prst="rect">
            <a:avLst/>
          </a:prstGeom>
          <a:noFill/>
        </p:spPr>
        <p:txBody>
          <a:bodyPr wrap="square" rtlCol="0">
            <a:spAutoFit/>
          </a:bodyPr>
          <a:lstStyle/>
          <a:p>
            <a:r>
              <a:rPr lang="zh-CN" altLang="en-US" sz="2800" b="1" dirty="0">
                <a:latin typeface="Times New Roman" panose="02020503050405090304" pitchFamily="18" charset="0"/>
              </a:rPr>
              <a:t>二、</a:t>
            </a:r>
            <a:r>
              <a:rPr lang="en-US" altLang="zh-CN" sz="2800" b="1" dirty="0" err="1">
                <a:latin typeface="Times New Roman" panose="02020503050405090304" pitchFamily="18" charset="0"/>
              </a:rPr>
              <a:t>VaR</a:t>
            </a:r>
            <a:r>
              <a:rPr lang="zh-CN" altLang="en-US" sz="2800" b="1" dirty="0">
                <a:latin typeface="Times New Roman" panose="02020503050405090304" pitchFamily="18" charset="0"/>
              </a:rPr>
              <a:t>参数选择</a:t>
            </a:r>
            <a:endParaRPr lang="en-US" altLang="zh-CN" sz="2800" b="1" dirty="0">
              <a:latin typeface="Times New Roman" panose="02020503050405090304" pitchFamily="18" charset="0"/>
            </a:endParaRPr>
          </a:p>
          <a:p>
            <a:pPr>
              <a:lnSpc>
                <a:spcPct val="150000"/>
              </a:lnSpc>
            </a:pPr>
            <a:r>
              <a:rPr lang="zh-CN" altLang="en-US" sz="2800" b="1" dirty="0">
                <a:latin typeface="Times New Roman" panose="02020503050405090304" pitchFamily="18" charset="0"/>
              </a:rPr>
              <a:t>自相关性的影响</a:t>
            </a:r>
            <a:endParaRPr lang="en-US" altLang="zh-CN" sz="2800" b="1" dirty="0">
              <a:latin typeface="Times New Roman" panose="02020503050405090304" pitchFamily="18" charset="0"/>
            </a:endParaRPr>
          </a:p>
        </p:txBody>
      </p:sp>
      <mc:AlternateContent xmlns:mc="http://schemas.openxmlformats.org/markup-compatibility/2006" xmlns:a14="http://schemas.microsoft.com/office/drawing/2010/main">
        <mc:Choice Requires="a14">
          <p:sp>
            <p:nvSpPr>
              <p:cNvPr id="17" name="文本框 16">
                <a:extLst>
                  <a:ext uri="{FF2B5EF4-FFF2-40B4-BE49-F238E27FC236}">
                    <a16:creationId xmlns="" xmlns:a16="http://schemas.microsoft.com/office/drawing/2014/main" id="{192D1550-9B58-4204-99F7-9F78131107ED}"/>
                  </a:ext>
                </a:extLst>
              </p:cNvPr>
              <p:cNvSpPr txBox="1"/>
              <p:nvPr/>
            </p:nvSpPr>
            <p:spPr>
              <a:xfrm>
                <a:off x="657795" y="1782554"/>
                <a:ext cx="11268471" cy="3361882"/>
              </a:xfrm>
              <a:prstGeom prst="rect">
                <a:avLst/>
              </a:prstGeom>
              <a:noFill/>
            </p:spPr>
            <p:txBody>
              <a:bodyPr wrap="square" rtlCol="0">
                <a:spAutoFit/>
              </a:bodyPr>
              <a:lstStyle/>
              <a:p>
                <a:pPr>
                  <a:lnSpc>
                    <a:spcPct val="150000"/>
                  </a:lnSpc>
                </a:pPr>
                <a:r>
                  <a:rPr lang="zh-CN" altLang="en-US" sz="2400" dirty="0">
                    <a:latin typeface="Times New Roman" panose="02020603050405020304" pitchFamily="18" charset="0"/>
                  </a:rPr>
                  <a:t>实际的投资环境十分复杂，因此，投资组合每天的价值变化之间并不总是独立的，定义</a:t>
                </a:r>
                <a14:m>
                  <m:oMath xmlns:m="http://schemas.openxmlformats.org/officeDocument/2006/math">
                    <m:r>
                      <a:rPr lang="zh-CN" altLang="en-US" sz="2400" i="1" dirty="0" smtClean="0">
                        <a:latin typeface="Cambria Math" panose="02040503050406030204" pitchFamily="18" charset="0"/>
                      </a:rPr>
                      <m:t>∆</m:t>
                    </m:r>
                    <m:sSub>
                      <m:sSubPr>
                        <m:ctrlPr>
                          <a:rPr lang="en-US" altLang="zh-CN" sz="2400" i="1" dirty="0" smtClean="0">
                            <a:latin typeface="Cambria Math"/>
                          </a:rPr>
                        </m:ctrlPr>
                      </m:sSubPr>
                      <m:e>
                        <m:r>
                          <a:rPr lang="en-US" altLang="zh-CN" sz="2400" b="0" i="1" dirty="0" smtClean="0">
                            <a:latin typeface="Cambria Math" panose="02040503050406030204" pitchFamily="18" charset="0"/>
                          </a:rPr>
                          <m:t>𝑃</m:t>
                        </m:r>
                      </m:e>
                      <m:sub>
                        <m:r>
                          <a:rPr lang="en-US" altLang="zh-CN" sz="2400" b="0" i="1" dirty="0" smtClean="0">
                            <a:latin typeface="Cambria Math" panose="02040503050406030204" pitchFamily="18" charset="0"/>
                          </a:rPr>
                          <m:t>𝑖</m:t>
                        </m:r>
                      </m:sub>
                    </m:sSub>
                  </m:oMath>
                </a14:m>
                <a:r>
                  <a:rPr lang="zh-CN" altLang="en-US" sz="2400" dirty="0">
                    <a:latin typeface="Times New Roman" panose="02020603050405020304" pitchFamily="18" charset="0"/>
                  </a:rPr>
                  <a:t>为投资组合在第</a:t>
                </a:r>
                <a:r>
                  <a:rPr lang="en-US" altLang="zh-CN" sz="2400" dirty="0" err="1">
                    <a:latin typeface="Times New Roman" panose="02020603050405020304" pitchFamily="18" charset="0"/>
                  </a:rPr>
                  <a:t>i</a:t>
                </a:r>
                <a:r>
                  <a:rPr lang="zh-CN" altLang="en-US" sz="2400" dirty="0">
                    <a:latin typeface="Times New Roman" panose="02020603050405020304" pitchFamily="18" charset="0"/>
                  </a:rPr>
                  <a:t>天的价值变化，为了简化，假设投资组合每天的价值变化呈一阶自相关关系，并假定</a:t>
                </a:r>
                <a14:m>
                  <m:oMath xmlns:m="http://schemas.openxmlformats.org/officeDocument/2006/math">
                    <m:r>
                      <a:rPr lang="zh-CN" altLang="en-US" sz="2400" i="1" dirty="0">
                        <a:latin typeface="Cambria Math" panose="02040503050406030204" pitchFamily="18" charset="0"/>
                      </a:rPr>
                      <m:t>∆</m:t>
                    </m:r>
                    <m:sSub>
                      <m:sSubPr>
                        <m:ctrlPr>
                          <a:rPr lang="en-US" altLang="zh-CN" sz="2400" i="1" dirty="0">
                            <a:latin typeface="Cambria Math"/>
                          </a:rPr>
                        </m:ctrlPr>
                      </m:sSubPr>
                      <m:e>
                        <m:r>
                          <a:rPr lang="en-US" altLang="zh-CN" sz="2400" i="1" dirty="0">
                            <a:latin typeface="Cambria Math" panose="02040503050406030204" pitchFamily="18" charset="0"/>
                          </a:rPr>
                          <m:t>𝑃</m:t>
                        </m:r>
                      </m:e>
                      <m:sub>
                        <m:r>
                          <a:rPr lang="en-US" altLang="zh-CN" sz="2400" i="1" dirty="0">
                            <a:latin typeface="Cambria Math" panose="02040503050406030204" pitchFamily="18" charset="0"/>
                          </a:rPr>
                          <m:t>𝑖</m:t>
                        </m:r>
                      </m:sub>
                    </m:sSub>
                  </m:oMath>
                </a14:m>
                <a:r>
                  <a:rPr lang="zh-CN" altLang="en-US" sz="2400" dirty="0">
                    <a:latin typeface="Times New Roman" panose="02020603050405020304" pitchFamily="18" charset="0"/>
                  </a:rPr>
                  <a:t>和</a:t>
                </a:r>
                <a14:m>
                  <m:oMath xmlns:m="http://schemas.openxmlformats.org/officeDocument/2006/math">
                    <m:r>
                      <a:rPr lang="zh-CN" altLang="en-US" sz="2400" i="1" dirty="0">
                        <a:latin typeface="Cambria Math" panose="02040503050406030204" pitchFamily="18" charset="0"/>
                      </a:rPr>
                      <m:t>∆</m:t>
                    </m:r>
                    <m:sSub>
                      <m:sSubPr>
                        <m:ctrlPr>
                          <a:rPr lang="en-US" altLang="zh-CN" sz="2400" i="1" dirty="0">
                            <a:latin typeface="Cambria Math"/>
                          </a:rPr>
                        </m:ctrlPr>
                      </m:sSubPr>
                      <m:e>
                        <m:r>
                          <a:rPr lang="en-US" altLang="zh-CN" sz="2400" i="1" dirty="0">
                            <a:latin typeface="Cambria Math" panose="02040503050406030204" pitchFamily="18" charset="0"/>
                          </a:rPr>
                          <m:t>𝑃</m:t>
                        </m:r>
                      </m:e>
                      <m:sub>
                        <m:r>
                          <a:rPr lang="en-US" altLang="zh-CN" sz="2400" i="1" dirty="0">
                            <a:latin typeface="Cambria Math" panose="02040503050406030204" pitchFamily="18" charset="0"/>
                          </a:rPr>
                          <m:t>𝑖</m:t>
                        </m:r>
                        <m:r>
                          <a:rPr lang="en-US" altLang="zh-CN" sz="2400" i="1" dirty="0" smtClean="0">
                            <a:latin typeface="Cambria Math" panose="02040503050406030204" pitchFamily="18" charset="0"/>
                          </a:rPr>
                          <m:t>−</m:t>
                        </m:r>
                        <m:r>
                          <a:rPr lang="en-US" altLang="zh-CN" sz="2400" b="0" i="1" dirty="0" smtClean="0">
                            <a:latin typeface="Cambria Math" panose="02040503050406030204" pitchFamily="18" charset="0"/>
                          </a:rPr>
                          <m:t>1</m:t>
                        </m:r>
                      </m:sub>
                    </m:sSub>
                  </m:oMath>
                </a14:m>
                <a:r>
                  <a:rPr lang="zh-CN" altLang="en-US" sz="2400" dirty="0">
                    <a:latin typeface="Times New Roman" panose="02020603050405020304" pitchFamily="18" charset="0"/>
                  </a:rPr>
                  <a:t>该相关系数为</a:t>
                </a:r>
                <a14:m>
                  <m:oMath xmlns:m="http://schemas.openxmlformats.org/officeDocument/2006/math">
                    <m:r>
                      <a:rPr lang="zh-CN" altLang="en-US" sz="2400" i="1" dirty="0" smtClean="0">
                        <a:latin typeface="Cambria Math" panose="02040503050406030204" pitchFamily="18" charset="0"/>
                      </a:rPr>
                      <m:t>𝜌</m:t>
                    </m:r>
                  </m:oMath>
                </a14:m>
                <a:r>
                  <a:rPr lang="zh-CN" altLang="en-US" sz="2400" dirty="0">
                    <a:latin typeface="Times New Roman" panose="02020603050405020304" pitchFamily="18" charset="0"/>
                  </a:rPr>
                  <a:t>，可得到</a:t>
                </a:r>
                <a14:m>
                  <m:oMath xmlns:m="http://schemas.openxmlformats.org/officeDocument/2006/math">
                    <m:r>
                      <a:rPr lang="zh-CN" altLang="en-US" sz="2400" i="1" dirty="0">
                        <a:latin typeface="Cambria Math" panose="02040503050406030204" pitchFamily="18" charset="0"/>
                      </a:rPr>
                      <m:t>∆</m:t>
                    </m:r>
                    <m:sSub>
                      <m:sSubPr>
                        <m:ctrlPr>
                          <a:rPr lang="en-US" altLang="zh-CN" sz="2400" i="1" dirty="0">
                            <a:latin typeface="Cambria Math"/>
                          </a:rPr>
                        </m:ctrlPr>
                      </m:sSubPr>
                      <m:e>
                        <m:r>
                          <a:rPr lang="en-US" altLang="zh-CN" sz="2400" i="1" dirty="0">
                            <a:latin typeface="Cambria Math" panose="02040503050406030204" pitchFamily="18" charset="0"/>
                          </a:rPr>
                          <m:t>𝑃</m:t>
                        </m:r>
                      </m:e>
                      <m:sub>
                        <m:r>
                          <a:rPr lang="en-US" altLang="zh-CN" sz="2400" i="1" dirty="0">
                            <a:latin typeface="Cambria Math" panose="02040503050406030204" pitchFamily="18" charset="0"/>
                          </a:rPr>
                          <m:t>𝑖</m:t>
                        </m:r>
                      </m:sub>
                    </m:sSub>
                    <m:r>
                      <a:rPr lang="en-US" altLang="zh-CN" sz="2400" i="1" dirty="0">
                        <a:latin typeface="Cambria Math" panose="02040503050406030204" pitchFamily="18" charset="0"/>
                      </a:rPr>
                      <m:t>+</m:t>
                    </m:r>
                    <m:r>
                      <a:rPr lang="zh-CN" altLang="en-US" sz="2400" i="1" dirty="0">
                        <a:latin typeface="Cambria Math" panose="02040503050406030204" pitchFamily="18" charset="0"/>
                      </a:rPr>
                      <m:t>∆</m:t>
                    </m:r>
                    <m:sSub>
                      <m:sSubPr>
                        <m:ctrlPr>
                          <a:rPr lang="en-US" altLang="zh-CN" sz="2400" i="1" dirty="0">
                            <a:latin typeface="Cambria Math"/>
                          </a:rPr>
                        </m:ctrlPr>
                      </m:sSubPr>
                      <m:e>
                        <m:r>
                          <a:rPr lang="en-US" altLang="zh-CN" sz="2400" i="1" dirty="0">
                            <a:latin typeface="Cambria Math" panose="02040503050406030204" pitchFamily="18" charset="0"/>
                          </a:rPr>
                          <m:t>𝑃</m:t>
                        </m:r>
                      </m:e>
                      <m:sub>
                        <m:r>
                          <a:rPr lang="en-US" altLang="zh-CN" sz="2400" i="1" dirty="0">
                            <a:latin typeface="Cambria Math" panose="02040503050406030204" pitchFamily="18" charset="0"/>
                          </a:rPr>
                          <m:t>𝑖</m:t>
                        </m:r>
                        <m:r>
                          <a:rPr lang="en-US" altLang="zh-CN" sz="2400" i="1" dirty="0">
                            <a:latin typeface="Cambria Math" panose="02040503050406030204" pitchFamily="18" charset="0"/>
                          </a:rPr>
                          <m:t>−1</m:t>
                        </m:r>
                      </m:sub>
                    </m:sSub>
                  </m:oMath>
                </a14:m>
                <a:r>
                  <a:rPr lang="zh-CN" altLang="en-US" sz="2400" dirty="0">
                    <a:latin typeface="Times New Roman" panose="02020603050405020304" pitchFamily="18" charset="0"/>
                  </a:rPr>
                  <a:t>的方差为：</a:t>
                </a:r>
                <a:endParaRPr lang="en-US" altLang="zh-CN" sz="2400" dirty="0">
                  <a:latin typeface="Times New Roman" panose="02020603050405020304" pitchFamily="18" charset="0"/>
                </a:endParaRPr>
              </a:p>
              <a:p>
                <a:pPr>
                  <a:lnSpc>
                    <a:spcPct val="150000"/>
                  </a:lnSpc>
                </a:pPr>
                <a:endParaRPr lang="en-US" altLang="zh-CN" sz="2400" dirty="0">
                  <a:latin typeface="Times New Roman" panose="02020603050405020304" pitchFamily="18" charset="0"/>
                </a:endParaRPr>
              </a:p>
              <a:p>
                <a:pPr>
                  <a:lnSpc>
                    <a:spcPct val="150000"/>
                  </a:lnSpc>
                </a:pPr>
                <a:r>
                  <a:rPr lang="zh-CN" altLang="en-US" sz="2400" dirty="0">
                    <a:latin typeface="Times New Roman" panose="02020603050405020304" pitchFamily="18" charset="0"/>
                  </a:rPr>
                  <a:t>令</a:t>
                </a:r>
                <a14:m>
                  <m:oMath xmlns:m="http://schemas.openxmlformats.org/officeDocument/2006/math">
                    <m:r>
                      <a:rPr lang="zh-CN" altLang="en-US" sz="2400" i="1" dirty="0" smtClean="0">
                        <a:latin typeface="Cambria Math" panose="02040503050406030204" pitchFamily="18" charset="0"/>
                      </a:rPr>
                      <m:t>∆</m:t>
                    </m:r>
                    <m:sSub>
                      <m:sSubPr>
                        <m:ctrlPr>
                          <a:rPr lang="en-US" altLang="zh-CN" sz="2400" i="1" dirty="0" smtClean="0">
                            <a:latin typeface="Cambria Math"/>
                          </a:rPr>
                        </m:ctrlPr>
                      </m:sSubPr>
                      <m:e>
                        <m:r>
                          <a:rPr lang="en-US" altLang="zh-CN" sz="2400" b="0" i="1" dirty="0" smtClean="0">
                            <a:latin typeface="Cambria Math" panose="02040503050406030204" pitchFamily="18" charset="0"/>
                          </a:rPr>
                          <m:t>𝑃</m:t>
                        </m:r>
                      </m:e>
                      <m:sub>
                        <m:r>
                          <a:rPr lang="en-US" altLang="zh-CN" sz="2400" b="0" i="1" dirty="0" smtClean="0">
                            <a:latin typeface="Cambria Math" panose="02040503050406030204" pitchFamily="18" charset="0"/>
                          </a:rPr>
                          <m:t>𝑖</m:t>
                        </m:r>
                      </m:sub>
                    </m:sSub>
                  </m:oMath>
                </a14:m>
                <a:r>
                  <a:rPr lang="zh-CN" altLang="en-US" sz="2400" dirty="0">
                    <a:latin typeface="Times New Roman" panose="02020603050405020304" pitchFamily="18" charset="0"/>
                  </a:rPr>
                  <a:t>和</a:t>
                </a:r>
                <a14:m>
                  <m:oMath xmlns:m="http://schemas.openxmlformats.org/officeDocument/2006/math">
                    <m:r>
                      <a:rPr lang="zh-CN" altLang="en-US" sz="2400" i="1" dirty="0">
                        <a:latin typeface="Cambria Math" panose="02040503050406030204" pitchFamily="18" charset="0"/>
                      </a:rPr>
                      <m:t>∆</m:t>
                    </m:r>
                    <m:sSub>
                      <m:sSubPr>
                        <m:ctrlPr>
                          <a:rPr lang="en-US" altLang="zh-CN" sz="2400" i="1" dirty="0">
                            <a:latin typeface="Cambria Math"/>
                          </a:rPr>
                        </m:ctrlPr>
                      </m:sSubPr>
                      <m:e>
                        <m:r>
                          <a:rPr lang="en-US" altLang="zh-CN" sz="2400" i="1" dirty="0">
                            <a:latin typeface="Cambria Math" panose="02040503050406030204" pitchFamily="18" charset="0"/>
                          </a:rPr>
                          <m:t>𝑃</m:t>
                        </m:r>
                      </m:e>
                      <m:sub>
                        <m:r>
                          <a:rPr lang="en-US" altLang="zh-CN" sz="2400" i="1" dirty="0">
                            <a:latin typeface="Cambria Math" panose="02040503050406030204" pitchFamily="18" charset="0"/>
                          </a:rPr>
                          <m:t>𝑖</m:t>
                        </m:r>
                        <m:r>
                          <a:rPr lang="en-US" altLang="zh-CN" sz="2400" i="1" dirty="0">
                            <a:latin typeface="Cambria Math" panose="02040503050406030204" pitchFamily="18" charset="0"/>
                          </a:rPr>
                          <m:t>−1</m:t>
                        </m:r>
                      </m:sub>
                    </m:sSub>
                  </m:oMath>
                </a14:m>
                <a:r>
                  <a:rPr lang="zh-CN" altLang="en-US" sz="2400" dirty="0">
                    <a:latin typeface="Times New Roman" panose="02020603050405020304" pitchFamily="18" charset="0"/>
                  </a:rPr>
                  <a:t>的相关系数为</a:t>
                </a:r>
                <a14:m>
                  <m:oMath xmlns:m="http://schemas.openxmlformats.org/officeDocument/2006/math">
                    <m:sSup>
                      <m:sSupPr>
                        <m:ctrlPr>
                          <a:rPr lang="en-US" altLang="zh-CN" sz="2400" i="1" dirty="0" smtClean="0">
                            <a:latin typeface="Cambria Math"/>
                          </a:rPr>
                        </m:ctrlPr>
                      </m:sSupPr>
                      <m:e>
                        <m:r>
                          <a:rPr lang="zh-CN" altLang="en-US" sz="2400" i="1" dirty="0">
                            <a:latin typeface="Cambria Math" panose="02040503050406030204" pitchFamily="18" charset="0"/>
                          </a:rPr>
                          <m:t>𝜌</m:t>
                        </m:r>
                      </m:e>
                      <m:sup>
                        <m:r>
                          <a:rPr lang="en-US" altLang="zh-CN" sz="2400" b="0" i="1" dirty="0" smtClean="0">
                            <a:latin typeface="Cambria Math" panose="02040503050406030204" pitchFamily="18" charset="0"/>
                          </a:rPr>
                          <m:t>𝑗</m:t>
                        </m:r>
                      </m:sup>
                    </m:sSup>
                  </m:oMath>
                </a14:m>
                <a:r>
                  <a:rPr lang="zh-CN" altLang="en-US" sz="2400" dirty="0">
                    <a:latin typeface="Times New Roman" panose="02020603050405020304" pitchFamily="18" charset="0"/>
                  </a:rPr>
                  <a:t>，则可以计算投资组合在</a:t>
                </a:r>
                <a:r>
                  <a:rPr lang="en-US" altLang="zh-CN" sz="2400" dirty="0">
                    <a:latin typeface="Times New Roman" panose="02020603050405020304" pitchFamily="18" charset="0"/>
                  </a:rPr>
                  <a:t>T</a:t>
                </a:r>
                <a:r>
                  <a:rPr lang="zh-CN" altLang="en-US" sz="2400" dirty="0">
                    <a:latin typeface="Times New Roman" panose="02020603050405020304" pitchFamily="18" charset="0"/>
                  </a:rPr>
                  <a:t>时期内的方差为：</a:t>
                </a:r>
              </a:p>
            </p:txBody>
          </p:sp>
        </mc:Choice>
        <mc:Fallback xmlns="">
          <p:sp>
            <p:nvSpPr>
              <p:cNvPr id="17" name="文本框 16">
                <a:extLst>
                  <a:ext uri="{FF2B5EF4-FFF2-40B4-BE49-F238E27FC236}">
                    <a16:creationId xmlns:a16="http://schemas.microsoft.com/office/drawing/2014/main" id="{192D1550-9B58-4204-99F7-9F78131107ED}"/>
                  </a:ext>
                </a:extLst>
              </p:cNvPr>
              <p:cNvSpPr txBox="1">
                <a:spLocks noRot="1" noChangeAspect="1" noMove="1" noResize="1" noEditPoints="1" noAdjustHandles="1" noChangeArrowheads="1" noChangeShapeType="1" noTextEdit="1"/>
              </p:cNvSpPr>
              <p:nvPr/>
            </p:nvSpPr>
            <p:spPr>
              <a:xfrm>
                <a:off x="657795" y="1782554"/>
                <a:ext cx="11268471" cy="3361882"/>
              </a:xfrm>
              <a:prstGeom prst="rect">
                <a:avLst/>
              </a:prstGeom>
              <a:blipFill>
                <a:blip r:embed="rId3"/>
                <a:stretch>
                  <a:fillRect l="-866" b="-3261"/>
                </a:stretch>
              </a:blipFill>
            </p:spPr>
            <p:txBody>
              <a:bodyPr/>
              <a:lstStyle/>
              <a:p>
                <a:r>
                  <a:rPr lang="zh-CN" altLang="en-US">
                    <a:noFill/>
                  </a:rPr>
                  <a:t> </a:t>
                </a:r>
              </a:p>
            </p:txBody>
          </p:sp>
        </mc:Fallback>
      </mc:AlternateContent>
      <p:graphicFrame>
        <p:nvGraphicFramePr>
          <p:cNvPr id="2" name="对象 1">
            <a:extLst>
              <a:ext uri="{FF2B5EF4-FFF2-40B4-BE49-F238E27FC236}">
                <a16:creationId xmlns="" xmlns:a16="http://schemas.microsoft.com/office/drawing/2014/main" id="{3B8FFDB0-D545-4CE0-A290-C7A623E60BDA}"/>
              </a:ext>
            </a:extLst>
          </p:cNvPr>
          <p:cNvGraphicFramePr>
            <a:graphicFrameLocks noChangeAspect="1"/>
          </p:cNvGraphicFramePr>
          <p:nvPr>
            <p:extLst>
              <p:ext uri="{D42A27DB-BD31-4B8C-83A1-F6EECF244321}">
                <p14:modId xmlns:p14="http://schemas.microsoft.com/office/powerpoint/2010/main" val="406080878"/>
              </p:ext>
            </p:extLst>
          </p:nvPr>
        </p:nvGraphicFramePr>
        <p:xfrm>
          <a:off x="3645347" y="3861048"/>
          <a:ext cx="4389941" cy="560418"/>
        </p:xfrm>
        <a:graphic>
          <a:graphicData uri="http://schemas.openxmlformats.org/presentationml/2006/ole">
            <mc:AlternateContent xmlns:mc="http://schemas.openxmlformats.org/markup-compatibility/2006">
              <mc:Choice xmlns:v="urn:schemas-microsoft-com:vml" Requires="v">
                <p:oleObj spid="_x0000_s84071" name="Equation" r:id="rId4" imgW="1790413" imgH="228576" progId="Equation.DSMT4">
                  <p:embed/>
                </p:oleObj>
              </mc:Choice>
              <mc:Fallback>
                <p:oleObj name="Equation" r:id="rId4" imgW="1790413" imgH="228576" progId="Equation.DSMT4">
                  <p:embed/>
                  <p:pic>
                    <p:nvPicPr>
                      <p:cNvPr id="0" name=""/>
                      <p:cNvPicPr/>
                      <p:nvPr/>
                    </p:nvPicPr>
                    <p:blipFill>
                      <a:blip r:embed="rId5"/>
                      <a:stretch>
                        <a:fillRect/>
                      </a:stretch>
                    </p:blipFill>
                    <p:spPr>
                      <a:xfrm>
                        <a:off x="3645347" y="3861048"/>
                        <a:ext cx="4389941" cy="560418"/>
                      </a:xfrm>
                      <a:prstGeom prst="rect">
                        <a:avLst/>
                      </a:prstGeom>
                    </p:spPr>
                  </p:pic>
                </p:oleObj>
              </mc:Fallback>
            </mc:AlternateContent>
          </a:graphicData>
        </a:graphic>
      </p:graphicFrame>
      <p:graphicFrame>
        <p:nvGraphicFramePr>
          <p:cNvPr id="3" name="对象 2">
            <a:extLst>
              <a:ext uri="{FF2B5EF4-FFF2-40B4-BE49-F238E27FC236}">
                <a16:creationId xmlns="" xmlns:a16="http://schemas.microsoft.com/office/drawing/2014/main" id="{7A530E29-0C9B-4AB7-8C1B-058C038F597B}"/>
              </a:ext>
            </a:extLst>
          </p:cNvPr>
          <p:cNvGraphicFramePr>
            <a:graphicFrameLocks noChangeAspect="1"/>
          </p:cNvGraphicFramePr>
          <p:nvPr>
            <p:extLst>
              <p:ext uri="{D42A27DB-BD31-4B8C-83A1-F6EECF244321}">
                <p14:modId xmlns:p14="http://schemas.microsoft.com/office/powerpoint/2010/main" val="1005326200"/>
              </p:ext>
            </p:extLst>
          </p:nvPr>
        </p:nvGraphicFramePr>
        <p:xfrm>
          <a:off x="3803316" y="5229200"/>
          <a:ext cx="4166177" cy="1080120"/>
        </p:xfrm>
        <a:graphic>
          <a:graphicData uri="http://schemas.openxmlformats.org/presentationml/2006/ole">
            <mc:AlternateContent xmlns:mc="http://schemas.openxmlformats.org/markup-compatibility/2006">
              <mc:Choice xmlns:v="urn:schemas-microsoft-com:vml" Requires="v">
                <p:oleObj spid="_x0000_s84072" name="Equation" r:id="rId6" imgW="2828521" imgH="733242" progId="Equation.DSMT4">
                  <p:embed/>
                </p:oleObj>
              </mc:Choice>
              <mc:Fallback>
                <p:oleObj name="Equation" r:id="rId6" imgW="2828521" imgH="733242" progId="Equation.DSMT4">
                  <p:embed/>
                  <p:pic>
                    <p:nvPicPr>
                      <p:cNvPr id="0" name=""/>
                      <p:cNvPicPr/>
                      <p:nvPr/>
                    </p:nvPicPr>
                    <p:blipFill>
                      <a:blip r:embed="rId7"/>
                      <a:stretch>
                        <a:fillRect/>
                      </a:stretch>
                    </p:blipFill>
                    <p:spPr>
                      <a:xfrm>
                        <a:off x="3803316" y="5229200"/>
                        <a:ext cx="4166177" cy="1080120"/>
                      </a:xfrm>
                      <a:prstGeom prst="rect">
                        <a:avLst/>
                      </a:prstGeom>
                    </p:spPr>
                  </p:pic>
                </p:oleObj>
              </mc:Fallback>
            </mc:AlternateContent>
          </a:graphicData>
        </a:graphic>
      </p:graphicFrame>
    </p:spTree>
    <p:extLst>
      <p:ext uri="{BB962C8B-B14F-4D97-AF65-F5344CB8AC3E}">
        <p14:creationId xmlns:p14="http://schemas.microsoft.com/office/powerpoint/2010/main" val="305306359"/>
      </p:ext>
    </p:extLst>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前言</a:t>
            </a:r>
          </a:p>
        </p:txBody>
      </p:sp>
      <p:sp>
        <p:nvSpPr>
          <p:cNvPr id="7" name="文本框 6">
            <a:extLst>
              <a:ext uri="{FF2B5EF4-FFF2-40B4-BE49-F238E27FC236}">
                <a16:creationId xmlns="" xmlns:a16="http://schemas.microsoft.com/office/drawing/2014/main" id="{0D76E1B6-4B3B-40DC-B5A6-F97A268A1910}"/>
              </a:ext>
            </a:extLst>
          </p:cNvPr>
          <p:cNvSpPr txBox="1"/>
          <p:nvPr/>
        </p:nvSpPr>
        <p:spPr>
          <a:xfrm>
            <a:off x="404987" y="908720"/>
            <a:ext cx="6984776" cy="5025735"/>
          </a:xfrm>
          <a:prstGeom prst="rect">
            <a:avLst/>
          </a:prstGeom>
          <a:noFill/>
        </p:spPr>
        <p:txBody>
          <a:bodyPr wrap="square">
            <a:spAutoFit/>
          </a:bodyPr>
          <a:lstStyle/>
          <a:p>
            <a:pPr>
              <a:lnSpc>
                <a:spcPct val="150000"/>
              </a:lnSpc>
            </a:pPr>
            <a:r>
              <a:rPr lang="zh-CN" altLang="en-US" dirty="0">
                <a:latin typeface="Times New Roman" panose="02020603050405020304" pitchFamily="18" charset="0"/>
              </a:rPr>
              <a:t>交易员通常关注的是交易组合的风险敞口，但金融机构的交易组合往往取决于成千上万个市场变量，因此，交易员每天的分析可能会包括大量计算，虽然这些风险度量对交易员十分重要，</a:t>
            </a:r>
            <a:r>
              <a:rPr lang="zh-CN" altLang="en-US" b="1" dirty="0">
                <a:latin typeface="Times New Roman" panose="02020603050405020304" pitchFamily="18" charset="0"/>
              </a:rPr>
              <a:t>但并不能为金融机构的高管以及金融机构的监管人员提供一个关于整体风险的完整图像。</a:t>
            </a:r>
            <a:endParaRPr lang="en-US" altLang="zh-CN" b="1" dirty="0">
              <a:latin typeface="Times New Roman" panose="02020603050405020304" pitchFamily="18" charset="0"/>
            </a:endParaRPr>
          </a:p>
          <a:p>
            <a:pPr>
              <a:lnSpc>
                <a:spcPct val="150000"/>
              </a:lnSpc>
            </a:pPr>
            <a:r>
              <a:rPr lang="zh-CN" altLang="en-US" dirty="0">
                <a:latin typeface="Times New Roman" panose="02020603050405020304" pitchFamily="18" charset="0"/>
              </a:rPr>
              <a:t>这样的背景之下，</a:t>
            </a:r>
            <a:r>
              <a:rPr lang="en-US" altLang="zh-CN" dirty="0">
                <a:latin typeface="Times New Roman" panose="02020603050405020304" pitchFamily="18" charset="0"/>
              </a:rPr>
              <a:t>JP Morgan</a:t>
            </a:r>
            <a:r>
              <a:rPr lang="zh-CN" altLang="en-US" dirty="0">
                <a:latin typeface="Times New Roman" panose="02020603050405020304" pitchFamily="18" charset="0"/>
              </a:rPr>
              <a:t>在</a:t>
            </a:r>
            <a:r>
              <a:rPr lang="en-US" altLang="zh-CN" dirty="0">
                <a:latin typeface="Times New Roman" panose="02020603050405020304" pitchFamily="18" charset="0"/>
              </a:rPr>
              <a:t>1994</a:t>
            </a:r>
            <a:r>
              <a:rPr lang="zh-CN" altLang="en-US" dirty="0">
                <a:latin typeface="Times New Roman" panose="02020603050405020304" pitchFamily="18" charset="0"/>
              </a:rPr>
              <a:t>年开发出世界上第一个</a:t>
            </a:r>
            <a:r>
              <a:rPr lang="en-US" altLang="zh-CN" dirty="0" err="1">
                <a:latin typeface="Times New Roman" panose="02020603050405020304" pitchFamily="18" charset="0"/>
              </a:rPr>
              <a:t>VaR</a:t>
            </a:r>
            <a:r>
              <a:rPr lang="zh-CN" altLang="en-US" dirty="0">
                <a:latin typeface="Times New Roman" panose="02020603050405020304" pitchFamily="18" charset="0"/>
              </a:rPr>
              <a:t>（</a:t>
            </a:r>
            <a:r>
              <a:rPr lang="en-US" altLang="zh-CN" dirty="0">
                <a:latin typeface="Times New Roman" panose="02020603050405020304" pitchFamily="18" charset="0"/>
              </a:rPr>
              <a:t>Value at Risk</a:t>
            </a:r>
            <a:r>
              <a:rPr lang="zh-CN" altLang="en-US" dirty="0">
                <a:latin typeface="Times New Roman" panose="02020603050405020304" pitchFamily="18" charset="0"/>
              </a:rPr>
              <a:t>）模型，用于测量不同交易组合的整体风险。</a:t>
            </a:r>
            <a:endParaRPr lang="en-US" altLang="zh-CN" dirty="0">
              <a:latin typeface="Times New Roman" panose="02020603050405020304" pitchFamily="18" charset="0"/>
            </a:endParaRPr>
          </a:p>
          <a:p>
            <a:pPr>
              <a:lnSpc>
                <a:spcPct val="150000"/>
              </a:lnSpc>
            </a:pPr>
            <a:r>
              <a:rPr lang="zh-CN" altLang="en-US" b="1" dirty="0">
                <a:solidFill>
                  <a:srgbClr val="FF0000"/>
                </a:solidFill>
                <a:latin typeface="Times New Roman" panose="02020603050405020304" pitchFamily="18" charset="0"/>
              </a:rPr>
              <a:t>在</a:t>
            </a:r>
            <a:r>
              <a:rPr lang="en-US" altLang="zh-CN" b="1" dirty="0">
                <a:solidFill>
                  <a:srgbClr val="FF0000"/>
                </a:solidFill>
                <a:latin typeface="Times New Roman" panose="02020603050405020304" pitchFamily="18" charset="0"/>
              </a:rPr>
              <a:t>1995</a:t>
            </a:r>
            <a:r>
              <a:rPr lang="zh-CN" altLang="en-US" b="1" dirty="0">
                <a:solidFill>
                  <a:srgbClr val="FF0000"/>
                </a:solidFill>
                <a:latin typeface="Times New Roman" panose="02020603050405020304" pitchFamily="18" charset="0"/>
              </a:rPr>
              <a:t>年巴塞尔银行监管委员会将</a:t>
            </a:r>
            <a:r>
              <a:rPr lang="en-US" altLang="zh-CN" b="1" dirty="0" err="1">
                <a:solidFill>
                  <a:srgbClr val="FF0000"/>
                </a:solidFill>
                <a:latin typeface="Times New Roman" panose="02020603050405020304" pitchFamily="18" charset="0"/>
              </a:rPr>
              <a:t>VaR</a:t>
            </a:r>
            <a:r>
              <a:rPr lang="zh-CN" altLang="en-US" b="1" dirty="0">
                <a:solidFill>
                  <a:srgbClr val="FF0000"/>
                </a:solidFill>
                <a:latin typeface="Times New Roman" panose="02020603050405020304" pitchFamily="18" charset="0"/>
              </a:rPr>
              <a:t>纳入商业银行的资本充足性要求之后，</a:t>
            </a:r>
            <a:r>
              <a:rPr lang="en-US" altLang="zh-CN" b="1" dirty="0" err="1">
                <a:solidFill>
                  <a:srgbClr val="FF0000"/>
                </a:solidFill>
                <a:latin typeface="Times New Roman" panose="02020603050405020304" pitchFamily="18" charset="0"/>
              </a:rPr>
              <a:t>VaR</a:t>
            </a:r>
            <a:r>
              <a:rPr lang="zh-CN" altLang="en-US" b="1" dirty="0">
                <a:solidFill>
                  <a:srgbClr val="FF0000"/>
                </a:solidFill>
                <a:latin typeface="Times New Roman" panose="02020603050405020304" pitchFamily="18" charset="0"/>
              </a:rPr>
              <a:t>开始逐渐成为新的衡量金融风险的标准。</a:t>
            </a:r>
            <a:endParaRPr lang="en-US" altLang="zh-CN" b="1" dirty="0">
              <a:solidFill>
                <a:srgbClr val="FF0000"/>
              </a:solidFill>
              <a:latin typeface="Times New Roman" panose="02020603050405020304" pitchFamily="18" charset="0"/>
            </a:endParaRPr>
          </a:p>
          <a:p>
            <a:pPr>
              <a:lnSpc>
                <a:spcPct val="150000"/>
              </a:lnSpc>
            </a:pPr>
            <a:r>
              <a:rPr lang="zh-CN" altLang="en-US" dirty="0">
                <a:latin typeface="Times New Roman" panose="02020603050405020304" pitchFamily="18" charset="0"/>
              </a:rPr>
              <a:t>本章将首先对</a:t>
            </a:r>
            <a:r>
              <a:rPr lang="en-US" altLang="zh-CN" dirty="0" err="1">
                <a:latin typeface="Times New Roman" panose="02020603050405020304" pitchFamily="18" charset="0"/>
              </a:rPr>
              <a:t>VaR</a:t>
            </a:r>
            <a:r>
              <a:rPr lang="zh-CN" altLang="en-US" dirty="0">
                <a:latin typeface="Times New Roman" panose="02020603050405020304" pitchFamily="18" charset="0"/>
              </a:rPr>
              <a:t>的定义计算以及优缺点进行介绍，随后过渡到另一个同样衡量交易组合整体风险的重要指标</a:t>
            </a:r>
            <a:r>
              <a:rPr lang="en-US" altLang="zh-CN" dirty="0">
                <a:latin typeface="Times New Roman" panose="02020603050405020304" pitchFamily="18" charset="0"/>
              </a:rPr>
              <a:t>——</a:t>
            </a:r>
            <a:r>
              <a:rPr lang="zh-CN" altLang="en-US" dirty="0">
                <a:latin typeface="Times New Roman" panose="02020603050405020304" pitchFamily="18" charset="0"/>
              </a:rPr>
              <a:t>预期亏损（</a:t>
            </a:r>
            <a:r>
              <a:rPr lang="en-US" altLang="zh-CN" dirty="0">
                <a:latin typeface="Times New Roman" panose="02020603050405020304" pitchFamily="18" charset="0"/>
              </a:rPr>
              <a:t>Expected Shortfall</a:t>
            </a:r>
            <a:r>
              <a:rPr lang="zh-CN" altLang="en-US" dirty="0">
                <a:latin typeface="Times New Roman" panose="02020603050405020304" pitchFamily="18" charset="0"/>
              </a:rPr>
              <a:t>，</a:t>
            </a:r>
            <a:r>
              <a:rPr lang="en-US" altLang="zh-CN" dirty="0">
                <a:latin typeface="Times New Roman" panose="02020603050405020304" pitchFamily="18" charset="0"/>
              </a:rPr>
              <a:t>ES</a:t>
            </a:r>
            <a:r>
              <a:rPr lang="zh-CN" altLang="en-US" dirty="0">
                <a:latin typeface="Times New Roman" panose="02020603050405020304" pitchFamily="18" charset="0"/>
              </a:rPr>
              <a:t>），该指标具有比</a:t>
            </a:r>
            <a:r>
              <a:rPr lang="en-US" altLang="zh-CN" dirty="0" err="1">
                <a:latin typeface="Times New Roman" panose="02020603050405020304" pitchFamily="18" charset="0"/>
              </a:rPr>
              <a:t>VaR</a:t>
            </a:r>
            <a:r>
              <a:rPr lang="zh-CN" altLang="en-US" dirty="0">
                <a:latin typeface="Times New Roman" panose="02020603050405020304" pitchFamily="18" charset="0"/>
              </a:rPr>
              <a:t>更优秀的特质。</a:t>
            </a:r>
          </a:p>
        </p:txBody>
      </p:sp>
      <p:pic>
        <p:nvPicPr>
          <p:cNvPr id="79874" name="Picture 2" descr="查看源图像">
            <a:extLst>
              <a:ext uri="{FF2B5EF4-FFF2-40B4-BE49-F238E27FC236}">
                <a16:creationId xmlns="" xmlns:a16="http://schemas.microsoft.com/office/drawing/2014/main" id="{7C506E55-C587-4E12-9573-C2F131A286A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1691" y="890463"/>
            <a:ext cx="4590959" cy="2448272"/>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a:extLst>
            <a:ext uri="{909E8E84-426E-40DD-AFC4-6F175D3DCCD1}">
              <a14:hiddenFill xmlns:a14="http://schemas.microsoft.com/office/drawing/2010/main">
                <a:solidFill>
                  <a:srgbClr val="FFFFFF"/>
                </a:solidFill>
              </a14:hiddenFill>
            </a:ext>
          </a:extLst>
        </p:spPr>
      </p:pic>
      <p:pic>
        <p:nvPicPr>
          <p:cNvPr id="79876" name="Picture 4" descr="巴塞尔协议 的图像结果">
            <a:extLst>
              <a:ext uri="{FF2B5EF4-FFF2-40B4-BE49-F238E27FC236}">
                <a16:creationId xmlns="" xmlns:a16="http://schemas.microsoft.com/office/drawing/2014/main" id="{5181246E-CB63-4DC6-9867-E21F8F7F10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1811" y="3409383"/>
            <a:ext cx="3631505" cy="2866978"/>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160769"/>
      </p:ext>
    </p:extLst>
  </p:cSld>
  <p:clrMapOvr>
    <a:masterClrMapping/>
  </p:clrMapOvr>
  <p:transition>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定义</a:t>
            </a:r>
          </a:p>
        </p:txBody>
      </p:sp>
      <p:sp>
        <p:nvSpPr>
          <p:cNvPr id="21" name="文本框 20">
            <a:extLst>
              <a:ext uri="{FF2B5EF4-FFF2-40B4-BE49-F238E27FC236}">
                <a16:creationId xmlns="" xmlns:a16="http://schemas.microsoft.com/office/drawing/2014/main" id="{2C99E6FB-74F1-C145-B618-40C02294770E}"/>
              </a:ext>
            </a:extLst>
          </p:cNvPr>
          <p:cNvSpPr txBox="1"/>
          <p:nvPr/>
        </p:nvSpPr>
        <p:spPr>
          <a:xfrm>
            <a:off x="663079" y="828447"/>
            <a:ext cx="4665908" cy="1087734"/>
          </a:xfrm>
          <a:prstGeom prst="rect">
            <a:avLst/>
          </a:prstGeom>
          <a:noFill/>
        </p:spPr>
        <p:txBody>
          <a:bodyPr wrap="square" rtlCol="0">
            <a:spAutoFit/>
          </a:bodyPr>
          <a:lstStyle/>
          <a:p>
            <a:r>
              <a:rPr lang="zh-CN" altLang="en-US" sz="2800" b="1" dirty="0">
                <a:latin typeface="Times New Roman" panose="02020503050405090304" pitchFamily="18" charset="0"/>
              </a:rPr>
              <a:t>二、</a:t>
            </a:r>
            <a:r>
              <a:rPr lang="en-US" altLang="zh-CN" sz="2800" b="1" dirty="0" err="1">
                <a:latin typeface="Times New Roman" panose="02020503050405090304" pitchFamily="18" charset="0"/>
              </a:rPr>
              <a:t>VaR</a:t>
            </a:r>
            <a:r>
              <a:rPr lang="zh-CN" altLang="en-US" sz="2800" b="1" dirty="0">
                <a:latin typeface="Times New Roman" panose="02020503050405090304" pitchFamily="18" charset="0"/>
              </a:rPr>
              <a:t>参数选择</a:t>
            </a:r>
            <a:endParaRPr lang="en-US" altLang="zh-CN" sz="2800" b="1" dirty="0">
              <a:latin typeface="Times New Roman" panose="02020503050405090304" pitchFamily="18" charset="0"/>
            </a:endParaRPr>
          </a:p>
          <a:p>
            <a:pPr>
              <a:lnSpc>
                <a:spcPct val="150000"/>
              </a:lnSpc>
            </a:pPr>
            <a:r>
              <a:rPr lang="zh-CN" altLang="en-US" sz="2800" b="1" dirty="0">
                <a:latin typeface="Times New Roman" panose="02020503050405090304" pitchFamily="18" charset="0"/>
              </a:rPr>
              <a:t>自相关性的影响</a:t>
            </a:r>
            <a:endParaRPr lang="en-US" altLang="zh-CN" sz="2800" b="1" dirty="0">
              <a:latin typeface="Times New Roman" panose="02020503050405090304" pitchFamily="18" charset="0"/>
            </a:endParaRPr>
          </a:p>
        </p:txBody>
      </p:sp>
      <mc:AlternateContent xmlns:mc="http://schemas.openxmlformats.org/markup-compatibility/2006" xmlns:a14="http://schemas.microsoft.com/office/drawing/2010/main">
        <mc:Choice Requires="a14">
          <p:graphicFrame>
            <p:nvGraphicFramePr>
              <p:cNvPr id="4" name="表格 3">
                <a:extLst>
                  <a:ext uri="{FF2B5EF4-FFF2-40B4-BE49-F238E27FC236}">
                    <a16:creationId xmlns="" xmlns:a16="http://schemas.microsoft.com/office/drawing/2014/main" id="{3CB63E8E-343C-410C-B65C-F12C0E54E2B3}"/>
                  </a:ext>
                </a:extLst>
              </p:cNvPr>
              <p:cNvGraphicFramePr>
                <a:graphicFrameLocks noGrp="1"/>
              </p:cNvGraphicFramePr>
              <p:nvPr>
                <p:extLst>
                  <p:ext uri="{D42A27DB-BD31-4B8C-83A1-F6EECF244321}">
                    <p14:modId xmlns:p14="http://schemas.microsoft.com/office/powerpoint/2010/main" val="722314529"/>
                  </p:ext>
                </p:extLst>
              </p:nvPr>
            </p:nvGraphicFramePr>
            <p:xfrm>
              <a:off x="995302" y="2636912"/>
              <a:ext cx="10196635" cy="2886233"/>
            </p:xfrm>
            <a:graphic>
              <a:graphicData uri="http://schemas.openxmlformats.org/drawingml/2006/table">
                <a:tbl>
                  <a:tblPr firstRow="1" firstCol="1" bandRow="1">
                    <a:tableStyleId>{F2DE63D5-997A-4646-A377-4702673A728D}</a:tableStyleId>
                  </a:tblPr>
                  <a:tblGrid>
                    <a:gridCol w="2002620">
                      <a:extLst>
                        <a:ext uri="{9D8B030D-6E8A-4147-A177-3AD203B41FA5}">
                          <a16:colId xmlns="" xmlns:a16="http://schemas.microsoft.com/office/drawing/2014/main" val="3341465422"/>
                        </a:ext>
                      </a:extLst>
                    </a:gridCol>
                    <a:gridCol w="1166495">
                      <a:extLst>
                        <a:ext uri="{9D8B030D-6E8A-4147-A177-3AD203B41FA5}">
                          <a16:colId xmlns="" xmlns:a16="http://schemas.microsoft.com/office/drawing/2014/main" val="191022973"/>
                        </a:ext>
                      </a:extLst>
                    </a:gridCol>
                    <a:gridCol w="1297012">
                      <a:extLst>
                        <a:ext uri="{9D8B030D-6E8A-4147-A177-3AD203B41FA5}">
                          <a16:colId xmlns="" xmlns:a16="http://schemas.microsoft.com/office/drawing/2014/main" val="2156867833"/>
                        </a:ext>
                      </a:extLst>
                    </a:gridCol>
                    <a:gridCol w="1297012">
                      <a:extLst>
                        <a:ext uri="{9D8B030D-6E8A-4147-A177-3AD203B41FA5}">
                          <a16:colId xmlns="" xmlns:a16="http://schemas.microsoft.com/office/drawing/2014/main" val="2809844184"/>
                        </a:ext>
                      </a:extLst>
                    </a:gridCol>
                    <a:gridCol w="1398978">
                      <a:extLst>
                        <a:ext uri="{9D8B030D-6E8A-4147-A177-3AD203B41FA5}">
                          <a16:colId xmlns="" xmlns:a16="http://schemas.microsoft.com/office/drawing/2014/main" val="2596322539"/>
                        </a:ext>
                      </a:extLst>
                    </a:gridCol>
                    <a:gridCol w="1398978">
                      <a:extLst>
                        <a:ext uri="{9D8B030D-6E8A-4147-A177-3AD203B41FA5}">
                          <a16:colId xmlns="" xmlns:a16="http://schemas.microsoft.com/office/drawing/2014/main" val="1308514464"/>
                        </a:ext>
                      </a:extLst>
                    </a:gridCol>
                    <a:gridCol w="1635540">
                      <a:extLst>
                        <a:ext uri="{9D8B030D-6E8A-4147-A177-3AD203B41FA5}">
                          <a16:colId xmlns="" xmlns:a16="http://schemas.microsoft.com/office/drawing/2014/main" val="1896205490"/>
                        </a:ext>
                      </a:extLst>
                    </a:gridCol>
                  </a:tblGrid>
                  <a:tr h="574888">
                    <a:tc>
                      <a:txBody>
                        <a:bodyPr/>
                        <a:lstStyle/>
                        <a:p>
                          <a:pPr algn="ctr">
                            <a:lnSpc>
                              <a:spcPct val="150000"/>
                            </a:lnSpc>
                          </a:pPr>
                          <a:r>
                            <a:rPr lang="en-US" sz="1800" kern="100" baseline="0" dirty="0">
                              <a:solidFill>
                                <a:srgbClr val="000000"/>
                              </a:solidFill>
                              <a:effectLst/>
                              <a:latin typeface="Times New Roman" panose="02020603050405020304" pitchFamily="18" charset="0"/>
                            </a:rPr>
                            <a:t> </a:t>
                          </a:r>
                          <a:endParaRPr lang="zh-CN" sz="18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T=1</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T=2</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T=5</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T=10</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T=50</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T=250</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3921550435"/>
                      </a:ext>
                    </a:extLst>
                  </a:tr>
                  <a:tr h="574888">
                    <a:tc>
                      <a:txBody>
                        <a:bodyPr/>
                        <a:lstStyle/>
                        <a:p>
                          <a:pPr algn="ctr">
                            <a:lnSpc>
                              <a:spcPct val="150000"/>
                            </a:lnSpc>
                          </a:pPr>
                          <a14:m>
                            <m:oMath xmlns:m="http://schemas.openxmlformats.org/officeDocument/2006/math">
                              <m:r>
                                <a:rPr lang="en-US" sz="1800" kern="100" baseline="0" smtClean="0">
                                  <a:solidFill>
                                    <a:srgbClr val="000000"/>
                                  </a:solidFill>
                                  <a:effectLst/>
                                  <a:latin typeface="Cambria Math" panose="02040503050406030204" pitchFamily="18" charset="0"/>
                                </a:rPr>
                                <m:t>𝜌</m:t>
                              </m:r>
                            </m:oMath>
                          </a14:m>
                          <a:r>
                            <a:rPr lang="en-US" sz="1800" kern="100" baseline="0" dirty="0">
                              <a:solidFill>
                                <a:srgbClr val="000000"/>
                              </a:solidFill>
                              <a:effectLst/>
                              <a:latin typeface="Times New Roman" panose="02020603050405020304" pitchFamily="18" charset="0"/>
                            </a:rPr>
                            <a:t>=0</a:t>
                          </a:r>
                          <a:endParaRPr lang="zh-CN" sz="18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1.0</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1.41</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2.24</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3.16</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7.07</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15.81</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3173571583"/>
                      </a:ext>
                    </a:extLst>
                  </a:tr>
                  <a:tr h="586681">
                    <a:tc>
                      <a:txBody>
                        <a:bodyPr/>
                        <a:lstStyle/>
                        <a:p>
                          <a:pPr algn="ctr">
                            <a:lnSpc>
                              <a:spcPct val="150000"/>
                            </a:lnSpc>
                          </a:pPr>
                          <a14:m>
                            <m:oMath xmlns:m="http://schemas.openxmlformats.org/officeDocument/2006/math">
                              <m:r>
                                <a:rPr lang="en-US" altLang="zh-CN" sz="1800" kern="100" baseline="0" smtClean="0">
                                  <a:solidFill>
                                    <a:srgbClr val="000000"/>
                                  </a:solidFill>
                                  <a:effectLst/>
                                  <a:latin typeface="Cambria Math" panose="02040503050406030204" pitchFamily="18" charset="0"/>
                                </a:rPr>
                                <m:t>𝜌</m:t>
                              </m:r>
                            </m:oMath>
                          </a14:m>
                          <a:r>
                            <a:rPr lang="en-US" sz="1800" kern="100" baseline="0" dirty="0">
                              <a:solidFill>
                                <a:srgbClr val="000000"/>
                              </a:solidFill>
                              <a:effectLst/>
                              <a:latin typeface="Times New Roman" panose="02020603050405020304" pitchFamily="18" charset="0"/>
                            </a:rPr>
                            <a:t>=0.05</a:t>
                          </a:r>
                          <a:endParaRPr lang="zh-CN" sz="18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1.0</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1.45</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2.33</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3.31</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7.43</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16.62</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3707143767"/>
                      </a:ext>
                    </a:extLst>
                  </a:tr>
                  <a:tr h="574888">
                    <a:tc>
                      <a:txBody>
                        <a:bodyPr/>
                        <a:lstStyle/>
                        <a:p>
                          <a:pPr algn="ctr">
                            <a:lnSpc>
                              <a:spcPct val="150000"/>
                            </a:lnSpc>
                          </a:pPr>
                          <a14:m>
                            <m:oMath xmlns:m="http://schemas.openxmlformats.org/officeDocument/2006/math">
                              <m:r>
                                <a:rPr lang="en-US" altLang="zh-CN" sz="1800" kern="100" baseline="0" smtClean="0">
                                  <a:solidFill>
                                    <a:srgbClr val="000000"/>
                                  </a:solidFill>
                                  <a:effectLst/>
                                  <a:latin typeface="Cambria Math" panose="02040503050406030204" pitchFamily="18" charset="0"/>
                                </a:rPr>
                                <m:t>𝜌</m:t>
                              </m:r>
                            </m:oMath>
                          </a14:m>
                          <a:r>
                            <a:rPr lang="en-US" sz="1800" kern="100" baseline="0" dirty="0">
                              <a:solidFill>
                                <a:srgbClr val="000000"/>
                              </a:solidFill>
                              <a:effectLst/>
                              <a:latin typeface="Times New Roman" panose="02020603050405020304" pitchFamily="18" charset="0"/>
                            </a:rPr>
                            <a:t>=0.1</a:t>
                          </a:r>
                          <a:endParaRPr lang="zh-CN" sz="18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1.0</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1.48</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2.42</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3.46</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7.80</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17.47</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1547309136"/>
                      </a:ext>
                    </a:extLst>
                  </a:tr>
                  <a:tr h="574888">
                    <a:tc>
                      <a:txBody>
                        <a:bodyPr/>
                        <a:lstStyle/>
                        <a:p>
                          <a:pPr algn="ctr">
                            <a:lnSpc>
                              <a:spcPct val="150000"/>
                            </a:lnSpc>
                          </a:pPr>
                          <a14:m>
                            <m:oMath xmlns:m="http://schemas.openxmlformats.org/officeDocument/2006/math">
                              <m:r>
                                <a:rPr lang="en-US" altLang="zh-CN" sz="1800" kern="100" baseline="0" smtClean="0">
                                  <a:solidFill>
                                    <a:srgbClr val="000000"/>
                                  </a:solidFill>
                                  <a:effectLst/>
                                  <a:latin typeface="Cambria Math" panose="02040503050406030204" pitchFamily="18" charset="0"/>
                                </a:rPr>
                                <m:t>𝜌</m:t>
                              </m:r>
                            </m:oMath>
                          </a14:m>
                          <a:r>
                            <a:rPr lang="en-US" sz="1800" kern="100" baseline="0" dirty="0">
                              <a:solidFill>
                                <a:srgbClr val="000000"/>
                              </a:solidFill>
                              <a:effectLst/>
                              <a:latin typeface="Times New Roman" panose="02020603050405020304" pitchFamily="18" charset="0"/>
                            </a:rPr>
                            <a:t>=0.2</a:t>
                          </a:r>
                          <a:endParaRPr lang="zh-CN" sz="18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dirty="0">
                              <a:solidFill>
                                <a:srgbClr val="000000"/>
                              </a:solidFill>
                              <a:effectLst/>
                              <a:latin typeface="Times New Roman" panose="02020603050405020304" pitchFamily="18" charset="0"/>
                            </a:rPr>
                            <a:t>1.0</a:t>
                          </a:r>
                          <a:endParaRPr lang="zh-CN" sz="18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1.55</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2.62</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3.79</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8.62</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dirty="0">
                              <a:solidFill>
                                <a:srgbClr val="000000"/>
                              </a:solidFill>
                              <a:effectLst/>
                              <a:latin typeface="Times New Roman" panose="02020603050405020304" pitchFamily="18" charset="0"/>
                            </a:rPr>
                            <a:t>19.35</a:t>
                          </a:r>
                          <a:endParaRPr lang="zh-CN" sz="18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2705200360"/>
                      </a:ext>
                    </a:extLst>
                  </a:tr>
                </a:tbl>
              </a:graphicData>
            </a:graphic>
          </p:graphicFrame>
        </mc:Choice>
        <mc:Fallback xmlns="">
          <p:graphicFrame>
            <p:nvGraphicFramePr>
              <p:cNvPr id="4" name="表格 3">
                <a:extLst>
                  <a:ext uri="{FF2B5EF4-FFF2-40B4-BE49-F238E27FC236}">
                    <a16:creationId xmlns:a16="http://schemas.microsoft.com/office/drawing/2014/main" id="{3CB63E8E-343C-410C-B65C-F12C0E54E2B3}"/>
                  </a:ext>
                </a:extLst>
              </p:cNvPr>
              <p:cNvGraphicFramePr>
                <a:graphicFrameLocks noGrp="1"/>
              </p:cNvGraphicFramePr>
              <p:nvPr>
                <p:extLst>
                  <p:ext uri="{D42A27DB-BD31-4B8C-83A1-F6EECF244321}">
                    <p14:modId xmlns:p14="http://schemas.microsoft.com/office/powerpoint/2010/main" val="722314529"/>
                  </p:ext>
                </p:extLst>
              </p:nvPr>
            </p:nvGraphicFramePr>
            <p:xfrm>
              <a:off x="995302" y="2636912"/>
              <a:ext cx="10196635" cy="2886233"/>
            </p:xfrm>
            <a:graphic>
              <a:graphicData uri="http://schemas.openxmlformats.org/drawingml/2006/table">
                <a:tbl>
                  <a:tblPr firstRow="1" firstCol="1" bandRow="1">
                    <a:tableStyleId>{F2DE63D5-997A-4646-A377-4702673A728D}</a:tableStyleId>
                  </a:tblPr>
                  <a:tblGrid>
                    <a:gridCol w="2002620">
                      <a:extLst>
                        <a:ext uri="{9D8B030D-6E8A-4147-A177-3AD203B41FA5}">
                          <a16:colId xmlns:a16="http://schemas.microsoft.com/office/drawing/2014/main" val="3341465422"/>
                        </a:ext>
                      </a:extLst>
                    </a:gridCol>
                    <a:gridCol w="1166495">
                      <a:extLst>
                        <a:ext uri="{9D8B030D-6E8A-4147-A177-3AD203B41FA5}">
                          <a16:colId xmlns:a16="http://schemas.microsoft.com/office/drawing/2014/main" val="191022973"/>
                        </a:ext>
                      </a:extLst>
                    </a:gridCol>
                    <a:gridCol w="1297012">
                      <a:extLst>
                        <a:ext uri="{9D8B030D-6E8A-4147-A177-3AD203B41FA5}">
                          <a16:colId xmlns:a16="http://schemas.microsoft.com/office/drawing/2014/main" val="2156867833"/>
                        </a:ext>
                      </a:extLst>
                    </a:gridCol>
                    <a:gridCol w="1297012">
                      <a:extLst>
                        <a:ext uri="{9D8B030D-6E8A-4147-A177-3AD203B41FA5}">
                          <a16:colId xmlns:a16="http://schemas.microsoft.com/office/drawing/2014/main" val="2809844184"/>
                        </a:ext>
                      </a:extLst>
                    </a:gridCol>
                    <a:gridCol w="1398978">
                      <a:extLst>
                        <a:ext uri="{9D8B030D-6E8A-4147-A177-3AD203B41FA5}">
                          <a16:colId xmlns:a16="http://schemas.microsoft.com/office/drawing/2014/main" val="2596322539"/>
                        </a:ext>
                      </a:extLst>
                    </a:gridCol>
                    <a:gridCol w="1398978">
                      <a:extLst>
                        <a:ext uri="{9D8B030D-6E8A-4147-A177-3AD203B41FA5}">
                          <a16:colId xmlns:a16="http://schemas.microsoft.com/office/drawing/2014/main" val="1308514464"/>
                        </a:ext>
                      </a:extLst>
                    </a:gridCol>
                    <a:gridCol w="1635540">
                      <a:extLst>
                        <a:ext uri="{9D8B030D-6E8A-4147-A177-3AD203B41FA5}">
                          <a16:colId xmlns:a16="http://schemas.microsoft.com/office/drawing/2014/main" val="1896205490"/>
                        </a:ext>
                      </a:extLst>
                    </a:gridCol>
                  </a:tblGrid>
                  <a:tr h="574888">
                    <a:tc>
                      <a:txBody>
                        <a:bodyPr/>
                        <a:lstStyle/>
                        <a:p>
                          <a:pPr algn="ctr">
                            <a:lnSpc>
                              <a:spcPct val="150000"/>
                            </a:lnSpc>
                          </a:pPr>
                          <a:r>
                            <a:rPr lang="en-US" sz="1800" kern="100" baseline="0" dirty="0">
                              <a:solidFill>
                                <a:srgbClr val="000000"/>
                              </a:solidFill>
                              <a:effectLst/>
                              <a:latin typeface="Times New Roman" panose="02020603050405020304" pitchFamily="18" charset="0"/>
                            </a:rPr>
                            <a:t> </a:t>
                          </a:r>
                          <a:endParaRPr lang="zh-CN" sz="18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T=1</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T=2</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T=5</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T=10</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T=50</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T=250</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921550435"/>
                      </a:ext>
                    </a:extLst>
                  </a:tr>
                  <a:tr h="574888">
                    <a:tc>
                      <a:txBody>
                        <a:bodyPr/>
                        <a:lstStyle/>
                        <a:p>
                          <a:endParaRPr lang="zh-CN"/>
                        </a:p>
                      </a:txBody>
                      <a:tcPr marL="68580" marR="68580" marT="0" marB="0" anchor="ctr">
                        <a:blipFill>
                          <a:blip r:embed="rId2"/>
                          <a:stretch>
                            <a:fillRect l="-304" t="-102128" r="-409119" b="-310638"/>
                          </a:stretch>
                        </a:blipFill>
                      </a:tcPr>
                    </a:tc>
                    <a:tc>
                      <a:txBody>
                        <a:bodyPr/>
                        <a:lstStyle/>
                        <a:p>
                          <a:pPr algn="ctr">
                            <a:lnSpc>
                              <a:spcPct val="150000"/>
                            </a:lnSpc>
                          </a:pPr>
                          <a:r>
                            <a:rPr lang="en-US" sz="1800" kern="100" baseline="0">
                              <a:solidFill>
                                <a:srgbClr val="000000"/>
                              </a:solidFill>
                              <a:effectLst/>
                              <a:latin typeface="Times New Roman" panose="02020603050405020304" pitchFamily="18" charset="0"/>
                            </a:rPr>
                            <a:t>1.0</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1.41</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2.24</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3.16</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7.07</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15.81</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173571583"/>
                      </a:ext>
                    </a:extLst>
                  </a:tr>
                  <a:tr h="586681">
                    <a:tc>
                      <a:txBody>
                        <a:bodyPr/>
                        <a:lstStyle/>
                        <a:p>
                          <a:endParaRPr lang="zh-CN"/>
                        </a:p>
                      </a:txBody>
                      <a:tcPr marL="68580" marR="68580" marT="0" marB="0" anchor="ctr">
                        <a:blipFill>
                          <a:blip r:embed="rId2"/>
                          <a:stretch>
                            <a:fillRect l="-304" t="-195876" r="-409119" b="-201031"/>
                          </a:stretch>
                        </a:blipFill>
                      </a:tcPr>
                    </a:tc>
                    <a:tc>
                      <a:txBody>
                        <a:bodyPr/>
                        <a:lstStyle/>
                        <a:p>
                          <a:pPr algn="ctr">
                            <a:lnSpc>
                              <a:spcPct val="150000"/>
                            </a:lnSpc>
                          </a:pPr>
                          <a:r>
                            <a:rPr lang="en-US" sz="1800" kern="100" baseline="0">
                              <a:solidFill>
                                <a:srgbClr val="000000"/>
                              </a:solidFill>
                              <a:effectLst/>
                              <a:latin typeface="Times New Roman" panose="02020603050405020304" pitchFamily="18" charset="0"/>
                            </a:rPr>
                            <a:t>1.0</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1.45</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2.33</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3.31</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7.43</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16.62</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707143767"/>
                      </a:ext>
                    </a:extLst>
                  </a:tr>
                  <a:tr h="574888">
                    <a:tc>
                      <a:txBody>
                        <a:bodyPr/>
                        <a:lstStyle/>
                        <a:p>
                          <a:endParaRPr lang="zh-CN"/>
                        </a:p>
                      </a:txBody>
                      <a:tcPr marL="68580" marR="68580" marT="0" marB="0" anchor="ctr">
                        <a:blipFill>
                          <a:blip r:embed="rId2"/>
                          <a:stretch>
                            <a:fillRect l="-304" t="-305319" r="-409119" b="-107447"/>
                          </a:stretch>
                        </a:blipFill>
                      </a:tcPr>
                    </a:tc>
                    <a:tc>
                      <a:txBody>
                        <a:bodyPr/>
                        <a:lstStyle/>
                        <a:p>
                          <a:pPr algn="ctr">
                            <a:lnSpc>
                              <a:spcPct val="150000"/>
                            </a:lnSpc>
                          </a:pPr>
                          <a:r>
                            <a:rPr lang="en-US" sz="1800" kern="100" baseline="0">
                              <a:solidFill>
                                <a:srgbClr val="000000"/>
                              </a:solidFill>
                              <a:effectLst/>
                              <a:latin typeface="Times New Roman" panose="02020603050405020304" pitchFamily="18" charset="0"/>
                            </a:rPr>
                            <a:t>1.0</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1.48</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2.42</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3.46</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7.80</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17.47</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547309136"/>
                      </a:ext>
                    </a:extLst>
                  </a:tr>
                  <a:tr h="574888">
                    <a:tc>
                      <a:txBody>
                        <a:bodyPr/>
                        <a:lstStyle/>
                        <a:p>
                          <a:endParaRPr lang="zh-CN"/>
                        </a:p>
                      </a:txBody>
                      <a:tcPr marL="68580" marR="68580" marT="0" marB="0" anchor="ctr">
                        <a:blipFill>
                          <a:blip r:embed="rId2"/>
                          <a:stretch>
                            <a:fillRect l="-304" t="-401053" r="-409119" b="-6316"/>
                          </a:stretch>
                        </a:blipFill>
                      </a:tcPr>
                    </a:tc>
                    <a:tc>
                      <a:txBody>
                        <a:bodyPr/>
                        <a:lstStyle/>
                        <a:p>
                          <a:pPr algn="ctr">
                            <a:lnSpc>
                              <a:spcPct val="150000"/>
                            </a:lnSpc>
                          </a:pPr>
                          <a:r>
                            <a:rPr lang="en-US" sz="1800" kern="100" baseline="0" dirty="0">
                              <a:solidFill>
                                <a:srgbClr val="000000"/>
                              </a:solidFill>
                              <a:effectLst/>
                              <a:latin typeface="Times New Roman" panose="02020603050405020304" pitchFamily="18" charset="0"/>
                            </a:rPr>
                            <a:t>1.0</a:t>
                          </a:r>
                          <a:endParaRPr lang="zh-CN" sz="18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1.55</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2.62</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3.79</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8.62</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dirty="0">
                              <a:solidFill>
                                <a:srgbClr val="000000"/>
                              </a:solidFill>
                              <a:effectLst/>
                              <a:latin typeface="Times New Roman" panose="02020603050405020304" pitchFamily="18" charset="0"/>
                            </a:rPr>
                            <a:t>19.35</a:t>
                          </a:r>
                          <a:endParaRPr lang="zh-CN" sz="18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705200360"/>
                      </a:ext>
                    </a:extLst>
                  </a:tr>
                </a:tbl>
              </a:graphicData>
            </a:graphic>
          </p:graphicFrame>
        </mc:Fallback>
      </mc:AlternateContent>
      <p:sp>
        <p:nvSpPr>
          <p:cNvPr id="10" name="文本框 9">
            <a:extLst>
              <a:ext uri="{FF2B5EF4-FFF2-40B4-BE49-F238E27FC236}">
                <a16:creationId xmlns="" xmlns:a16="http://schemas.microsoft.com/office/drawing/2014/main" id="{0A050FAE-F856-4236-9734-8D88E08B6314}"/>
              </a:ext>
            </a:extLst>
          </p:cNvPr>
          <p:cNvSpPr txBox="1"/>
          <p:nvPr/>
        </p:nvSpPr>
        <p:spPr>
          <a:xfrm>
            <a:off x="2476104" y="2086912"/>
            <a:ext cx="8259168" cy="461665"/>
          </a:xfrm>
          <a:prstGeom prst="rect">
            <a:avLst/>
          </a:prstGeom>
          <a:noFill/>
        </p:spPr>
        <p:txBody>
          <a:bodyPr wrap="square" rtlCol="0">
            <a:spAutoFit/>
          </a:bodyPr>
          <a:lstStyle/>
          <a:p>
            <a:r>
              <a:rPr lang="zh-CN" altLang="en-US" sz="2400" dirty="0"/>
              <a:t>当存在一阶自相关性时，</a:t>
            </a:r>
            <a:r>
              <a:rPr lang="en-US" altLang="zh-CN" sz="2400" dirty="0"/>
              <a:t>T</a:t>
            </a:r>
            <a:r>
              <a:rPr lang="zh-CN" altLang="en-US" sz="2400" dirty="0"/>
              <a:t>天的</a:t>
            </a:r>
            <a:r>
              <a:rPr lang="en-US" altLang="zh-CN" sz="2400" dirty="0" err="1"/>
              <a:t>VaR</a:t>
            </a:r>
            <a:r>
              <a:rPr lang="zh-CN" altLang="en-US" sz="2400" dirty="0"/>
              <a:t>与</a:t>
            </a:r>
            <a:r>
              <a:rPr lang="en-US" altLang="zh-CN" sz="2400" dirty="0"/>
              <a:t>1</a:t>
            </a:r>
            <a:r>
              <a:rPr lang="zh-CN" altLang="en-US" sz="2400" dirty="0"/>
              <a:t>天的</a:t>
            </a:r>
            <a:r>
              <a:rPr lang="en-US" altLang="zh-CN" sz="2400" dirty="0" err="1"/>
              <a:t>VaR</a:t>
            </a:r>
            <a:r>
              <a:rPr lang="zh-CN" altLang="en-US" sz="2400" dirty="0"/>
              <a:t>的比率</a:t>
            </a:r>
          </a:p>
        </p:txBody>
      </p:sp>
    </p:spTree>
    <p:extLst>
      <p:ext uri="{BB962C8B-B14F-4D97-AF65-F5344CB8AC3E}">
        <p14:creationId xmlns:p14="http://schemas.microsoft.com/office/powerpoint/2010/main" val="314359719"/>
      </p:ext>
    </p:extLst>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定义</a:t>
            </a:r>
          </a:p>
        </p:txBody>
      </p:sp>
      <p:sp>
        <p:nvSpPr>
          <p:cNvPr id="21" name="文本框 20">
            <a:extLst>
              <a:ext uri="{FF2B5EF4-FFF2-40B4-BE49-F238E27FC236}">
                <a16:creationId xmlns="" xmlns:a16="http://schemas.microsoft.com/office/drawing/2014/main" id="{2C99E6FB-74F1-C145-B618-40C02294770E}"/>
              </a:ext>
            </a:extLst>
          </p:cNvPr>
          <p:cNvSpPr txBox="1"/>
          <p:nvPr/>
        </p:nvSpPr>
        <p:spPr>
          <a:xfrm>
            <a:off x="663079" y="828447"/>
            <a:ext cx="4665908" cy="1087734"/>
          </a:xfrm>
          <a:prstGeom prst="rect">
            <a:avLst/>
          </a:prstGeom>
          <a:noFill/>
        </p:spPr>
        <p:txBody>
          <a:bodyPr wrap="square" rtlCol="0">
            <a:spAutoFit/>
          </a:bodyPr>
          <a:lstStyle/>
          <a:p>
            <a:r>
              <a:rPr lang="zh-CN" altLang="en-US" sz="2800" b="1" dirty="0">
                <a:latin typeface="Times New Roman" panose="02020503050405090304" pitchFamily="18" charset="0"/>
              </a:rPr>
              <a:t>二、</a:t>
            </a:r>
            <a:r>
              <a:rPr lang="en-US" altLang="zh-CN" sz="2800" b="1" dirty="0" err="1">
                <a:latin typeface="Times New Roman" panose="02020503050405090304" pitchFamily="18" charset="0"/>
              </a:rPr>
              <a:t>VaR</a:t>
            </a:r>
            <a:r>
              <a:rPr lang="zh-CN" altLang="en-US" sz="2800" b="1" dirty="0">
                <a:latin typeface="Times New Roman" panose="02020503050405090304" pitchFamily="18" charset="0"/>
              </a:rPr>
              <a:t>参数选择</a:t>
            </a:r>
            <a:endParaRPr lang="en-US" altLang="zh-CN" sz="2800" b="1" dirty="0">
              <a:latin typeface="Times New Roman" panose="02020503050405090304" pitchFamily="18" charset="0"/>
            </a:endParaRPr>
          </a:p>
          <a:p>
            <a:pPr>
              <a:lnSpc>
                <a:spcPct val="150000"/>
              </a:lnSpc>
            </a:pPr>
            <a:r>
              <a:rPr lang="zh-CN" altLang="en-US" sz="2800" b="1" dirty="0">
                <a:latin typeface="Times New Roman" panose="02020503050405090304" pitchFamily="18" charset="0"/>
              </a:rPr>
              <a:t>置信区间</a:t>
            </a:r>
            <a:endParaRPr lang="en-US" altLang="zh-CN" sz="2800" b="1" dirty="0">
              <a:latin typeface="Times New Roman" panose="02020503050405090304" pitchFamily="18" charset="0"/>
            </a:endParaRPr>
          </a:p>
        </p:txBody>
      </p:sp>
      <p:graphicFrame>
        <p:nvGraphicFramePr>
          <p:cNvPr id="4" name="对象 3">
            <a:extLst>
              <a:ext uri="{FF2B5EF4-FFF2-40B4-BE49-F238E27FC236}">
                <a16:creationId xmlns="" xmlns:a16="http://schemas.microsoft.com/office/drawing/2014/main" id="{837C0AA0-6B1E-4BAC-AFF6-0DFD927D694D}"/>
              </a:ext>
            </a:extLst>
          </p:cNvPr>
          <p:cNvGraphicFramePr>
            <a:graphicFrameLocks noChangeAspect="1"/>
          </p:cNvGraphicFramePr>
          <p:nvPr>
            <p:extLst>
              <p:ext uri="{D42A27DB-BD31-4B8C-83A1-F6EECF244321}">
                <p14:modId xmlns:p14="http://schemas.microsoft.com/office/powerpoint/2010/main" val="1788672191"/>
              </p:ext>
            </p:extLst>
          </p:nvPr>
        </p:nvGraphicFramePr>
        <p:xfrm>
          <a:off x="4005387" y="3501008"/>
          <a:ext cx="3626350" cy="1030213"/>
        </p:xfrm>
        <a:graphic>
          <a:graphicData uri="http://schemas.openxmlformats.org/presentationml/2006/ole">
            <mc:AlternateContent xmlns:mc="http://schemas.openxmlformats.org/markup-compatibility/2006">
              <mc:Choice xmlns:v="urn:schemas-microsoft-com:vml" Requires="v">
                <p:oleObj spid="_x0000_s86069" name="Equation" r:id="rId3" imgW="1676307" imgH="476229" progId="Equation.DSMT4">
                  <p:embed/>
                </p:oleObj>
              </mc:Choice>
              <mc:Fallback>
                <p:oleObj name="Equation" r:id="rId3" imgW="1676307" imgH="476229" progId="Equation.DSMT4">
                  <p:embed/>
                  <p:pic>
                    <p:nvPicPr>
                      <p:cNvPr id="0" name=""/>
                      <p:cNvPicPr/>
                      <p:nvPr/>
                    </p:nvPicPr>
                    <p:blipFill>
                      <a:blip r:embed="rId4"/>
                      <a:stretch>
                        <a:fillRect/>
                      </a:stretch>
                    </p:blipFill>
                    <p:spPr>
                      <a:xfrm>
                        <a:off x="4005387" y="3501008"/>
                        <a:ext cx="3626350" cy="1030213"/>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5" name="文本框 4">
                <a:extLst>
                  <a:ext uri="{FF2B5EF4-FFF2-40B4-BE49-F238E27FC236}">
                    <a16:creationId xmlns="" xmlns:a16="http://schemas.microsoft.com/office/drawing/2014/main" id="{DE8BFB68-6198-4719-98E7-4D591CB92B56}"/>
                  </a:ext>
                </a:extLst>
              </p:cNvPr>
              <p:cNvSpPr txBox="1"/>
              <p:nvPr/>
            </p:nvSpPr>
            <p:spPr>
              <a:xfrm>
                <a:off x="663079" y="1979850"/>
                <a:ext cx="11047164" cy="1130246"/>
              </a:xfrm>
              <a:prstGeom prst="rect">
                <a:avLst/>
              </a:prstGeom>
              <a:noFill/>
            </p:spPr>
            <p:txBody>
              <a:bodyPr wrap="square" rtlCol="0">
                <a:spAutoFit/>
              </a:bodyPr>
              <a:lstStyle/>
              <a:p>
                <a:pPr>
                  <a:lnSpc>
                    <a:spcPct val="150000"/>
                  </a:lnSpc>
                </a:pPr>
                <a:r>
                  <a:rPr lang="zh-CN" altLang="en-US" sz="2400" dirty="0">
                    <a:latin typeface="Times New Roman" panose="02020603050405020304" pitchFamily="18" charset="0"/>
                  </a:rPr>
                  <a:t>对于不同置信区间</a:t>
                </a:r>
                <a:r>
                  <a:rPr lang="en-US" altLang="zh-CN" sz="2400" dirty="0">
                    <a:latin typeface="Times New Roman" panose="02020603050405020304" pitchFamily="18" charset="0"/>
                  </a:rPr>
                  <a:t>X</a:t>
                </a:r>
                <a:r>
                  <a:rPr lang="zh-CN" altLang="en-US" sz="2400" dirty="0">
                    <a:latin typeface="Times New Roman" panose="02020603050405020304" pitchFamily="18" charset="0"/>
                  </a:rPr>
                  <a:t>的</a:t>
                </a:r>
                <a:r>
                  <a:rPr lang="en-US" altLang="zh-CN" sz="2400" dirty="0" err="1">
                    <a:latin typeface="Times New Roman" panose="02020603050405020304" pitchFamily="18" charset="0"/>
                  </a:rPr>
                  <a:t>VaR</a:t>
                </a:r>
                <a:r>
                  <a:rPr lang="zh-CN" altLang="en-US" sz="2400" dirty="0">
                    <a:latin typeface="Times New Roman" panose="02020603050405020304" pitchFamily="18" charset="0"/>
                  </a:rPr>
                  <a:t>，通常可以互相进行转换，例如假设已知置信区间为</a:t>
                </a:r>
                <a:r>
                  <a:rPr lang="en-US" altLang="zh-CN" sz="2400" dirty="0">
                    <a:latin typeface="Times New Roman" panose="02020603050405020304" pitchFamily="18" charset="0"/>
                  </a:rPr>
                  <a:t>X</a:t>
                </a:r>
                <a:r>
                  <a:rPr lang="zh-CN" altLang="en-US" sz="2400" dirty="0">
                    <a:latin typeface="Times New Roman" panose="02020603050405020304" pitchFamily="18" charset="0"/>
                  </a:rPr>
                  <a:t>的</a:t>
                </a:r>
                <a:r>
                  <a:rPr lang="en-US" altLang="zh-CN" sz="2400" dirty="0" err="1">
                    <a:latin typeface="Times New Roman" panose="02020603050405020304" pitchFamily="18" charset="0"/>
                  </a:rPr>
                  <a:t>VaR</a:t>
                </a:r>
                <a:r>
                  <a:rPr lang="zh-CN" altLang="en-US" sz="2400" dirty="0">
                    <a:latin typeface="Times New Roman" panose="02020603050405020304" pitchFamily="18" charset="0"/>
                  </a:rPr>
                  <a:t>，则可以用该</a:t>
                </a:r>
                <a:r>
                  <a:rPr lang="en-US" altLang="zh-CN" sz="2400" dirty="0" err="1">
                    <a:latin typeface="Times New Roman" panose="02020603050405020304" pitchFamily="18" charset="0"/>
                  </a:rPr>
                  <a:t>VaR</a:t>
                </a:r>
                <a:r>
                  <a:rPr lang="zh-CN" altLang="en-US" sz="2400" dirty="0">
                    <a:latin typeface="Times New Roman" panose="02020603050405020304" pitchFamily="18" charset="0"/>
                  </a:rPr>
                  <a:t>来求出置信区间为</a:t>
                </a:r>
                <a14:m>
                  <m:oMath xmlns:m="http://schemas.openxmlformats.org/officeDocument/2006/math">
                    <m:sSup>
                      <m:sSupPr>
                        <m:ctrlPr>
                          <a:rPr lang="en-US" altLang="zh-CN" sz="2400" i="1" dirty="0" smtClean="0">
                            <a:latin typeface="Cambria Math"/>
                          </a:rPr>
                        </m:ctrlPr>
                      </m:sSupPr>
                      <m:e>
                        <m:r>
                          <m:rPr>
                            <m:sty m:val="p"/>
                          </m:rPr>
                          <a:rPr lang="en-US" altLang="zh-CN" sz="2400" i="1" dirty="0">
                            <a:latin typeface="Cambria Math" panose="02040503050406030204" pitchFamily="18" charset="0"/>
                          </a:rPr>
                          <m:t>X</m:t>
                        </m:r>
                      </m:e>
                      <m:sup>
                        <m:r>
                          <a:rPr lang="en-US" altLang="zh-CN" sz="2400" b="0" i="1" dirty="0" smtClean="0">
                            <a:latin typeface="Cambria Math" panose="02040503050406030204" pitchFamily="18" charset="0"/>
                          </a:rPr>
                          <m:t>∗</m:t>
                        </m:r>
                      </m:sup>
                    </m:sSup>
                    <m:r>
                      <a:rPr lang="zh-CN" altLang="en-US" sz="2400" i="1" dirty="0" smtClean="0">
                        <a:latin typeface="Cambria Math" panose="02040503050406030204" pitchFamily="18" charset="0"/>
                      </a:rPr>
                      <m:t> </m:t>
                    </m:r>
                  </m:oMath>
                </a14:m>
                <a:r>
                  <a:rPr lang="zh-CN" altLang="en-US" sz="2400" dirty="0">
                    <a:latin typeface="Times New Roman" panose="02020603050405020304" pitchFamily="18" charset="0"/>
                  </a:rPr>
                  <a:t>的</a:t>
                </a:r>
                <a:r>
                  <a:rPr lang="en-US" altLang="zh-CN" sz="2400" dirty="0" err="1">
                    <a:latin typeface="Times New Roman" panose="02020603050405020304" pitchFamily="18" charset="0"/>
                  </a:rPr>
                  <a:t>VaR</a:t>
                </a:r>
                <a:r>
                  <a:rPr lang="zh-CN" altLang="en-US" sz="2400" dirty="0">
                    <a:latin typeface="Times New Roman" panose="02020603050405020304" pitchFamily="18" charset="0"/>
                  </a:rPr>
                  <a:t>：</a:t>
                </a:r>
              </a:p>
            </p:txBody>
          </p:sp>
        </mc:Choice>
        <mc:Fallback xmlns="">
          <p:sp>
            <p:nvSpPr>
              <p:cNvPr id="5" name="文本框 4">
                <a:extLst>
                  <a:ext uri="{FF2B5EF4-FFF2-40B4-BE49-F238E27FC236}">
                    <a16:creationId xmlns:a16="http://schemas.microsoft.com/office/drawing/2014/main" id="{DE8BFB68-6198-4719-98E7-4D591CB92B56}"/>
                  </a:ext>
                </a:extLst>
              </p:cNvPr>
              <p:cNvSpPr txBox="1">
                <a:spLocks noRot="1" noChangeAspect="1" noMove="1" noResize="1" noEditPoints="1" noAdjustHandles="1" noChangeArrowheads="1" noChangeShapeType="1" noTextEdit="1"/>
              </p:cNvSpPr>
              <p:nvPr/>
            </p:nvSpPr>
            <p:spPr>
              <a:xfrm>
                <a:off x="663079" y="1979850"/>
                <a:ext cx="11047164" cy="1130246"/>
              </a:xfrm>
              <a:prstGeom prst="rect">
                <a:avLst/>
              </a:prstGeom>
              <a:blipFill>
                <a:blip r:embed="rId5"/>
                <a:stretch>
                  <a:fillRect l="-883" b="-1243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222118645"/>
      </p:ext>
    </p:extLst>
  </p:cSld>
  <p:clrMapOvr>
    <a:masterClrMapping/>
  </p:clrMapOvr>
  <p:transition>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35344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itchFamily="2" charset="-122"/>
              </a:defRPr>
            </a:lvl1pPr>
            <a:lvl2pPr>
              <a:defRPr kumimoji="1" sz="2800">
                <a:solidFill>
                  <a:schemeClr val="tx1"/>
                </a:solidFill>
                <a:latin typeface="Calibri" panose="020F0502020204030204" pitchFamily="34" charset="0"/>
                <a:ea typeface="宋体" pitchFamily="2" charset="-122"/>
              </a:defRPr>
            </a:lvl2pPr>
            <a:lvl3pPr>
              <a:defRPr kumimoji="1" sz="2400">
                <a:solidFill>
                  <a:schemeClr val="tx1"/>
                </a:solidFill>
                <a:latin typeface="Calibri" panose="020F0502020204030204" pitchFamily="34" charset="0"/>
                <a:ea typeface="宋体" pitchFamily="2" charset="-122"/>
              </a:defRPr>
            </a:lvl3pPr>
            <a:lvl4pPr>
              <a:defRPr kumimoji="1" sz="2000">
                <a:solidFill>
                  <a:schemeClr val="tx1"/>
                </a:solidFill>
                <a:latin typeface="Calibri" panose="020F0502020204030204" pitchFamily="34" charset="0"/>
                <a:ea typeface="宋体" pitchFamily="2" charset="-122"/>
              </a:defRPr>
            </a:lvl4pPr>
            <a:lvl5pPr>
              <a:defRPr kumimoji="1" sz="2000">
                <a:solidFill>
                  <a:schemeClr val="tx1"/>
                </a:solidFill>
                <a:latin typeface="Calibri" panose="020F0502020204030204" pitchFamily="34" charset="0"/>
                <a:ea typeface="宋体"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itchFamily="2" charset="-122"/>
              </a:defRPr>
            </a:lvl9pPr>
          </a:lstStyle>
          <a:p>
            <a:pPr algn="ctr"/>
            <a:r>
              <a:rPr kumimoji="0" lang="zh-CN" altLang="en-US" sz="4800" b="1" dirty="0">
                <a:solidFill>
                  <a:schemeClr val="bg1"/>
                </a:solidFill>
                <a:latin typeface="微软雅黑" pitchFamily="34" charset="-122"/>
                <a:ea typeface="微软雅黑" pitchFamily="34" charset="-122"/>
              </a:rPr>
              <a:t>二、边际</a:t>
            </a:r>
            <a:r>
              <a:rPr kumimoji="0" lang="en-US" altLang="zh-CN" sz="4800" b="1" dirty="0" err="1">
                <a:solidFill>
                  <a:schemeClr val="bg1"/>
                </a:solidFill>
                <a:latin typeface="微软雅黑" pitchFamily="34" charset="-122"/>
                <a:ea typeface="微软雅黑" pitchFamily="34" charset="-122"/>
              </a:rPr>
              <a:t>VaR</a:t>
            </a:r>
            <a:r>
              <a:rPr kumimoji="0" lang="zh-CN" altLang="en-US" sz="4800" b="1" dirty="0">
                <a:solidFill>
                  <a:schemeClr val="bg1"/>
                </a:solidFill>
                <a:latin typeface="微软雅黑" pitchFamily="34" charset="-122"/>
                <a:ea typeface="微软雅黑" pitchFamily="34" charset="-122"/>
              </a:rPr>
              <a:t>、增量</a:t>
            </a:r>
            <a:r>
              <a:rPr kumimoji="0" lang="en-US" altLang="zh-CN" sz="4800" b="1" dirty="0" err="1">
                <a:solidFill>
                  <a:schemeClr val="bg1"/>
                </a:solidFill>
                <a:latin typeface="微软雅黑" pitchFamily="34" charset="-122"/>
                <a:ea typeface="微软雅黑" pitchFamily="34" charset="-122"/>
              </a:rPr>
              <a:t>VaR</a:t>
            </a:r>
            <a:r>
              <a:rPr kumimoji="0" lang="zh-CN" altLang="en-US" sz="4800" b="1" dirty="0">
                <a:solidFill>
                  <a:schemeClr val="bg1"/>
                </a:solidFill>
                <a:latin typeface="微软雅黑" pitchFamily="34" charset="-122"/>
                <a:ea typeface="微软雅黑" pitchFamily="34" charset="-122"/>
              </a:rPr>
              <a:t>、成分</a:t>
            </a:r>
            <a:r>
              <a:rPr kumimoji="0" lang="en-US" altLang="zh-CN" sz="4800" b="1" dirty="0" err="1">
                <a:solidFill>
                  <a:schemeClr val="bg1"/>
                </a:solidFill>
                <a:latin typeface="微软雅黑" pitchFamily="34" charset="-122"/>
                <a:ea typeface="微软雅黑" pitchFamily="34" charset="-122"/>
              </a:rPr>
              <a:t>VaR</a:t>
            </a:r>
            <a:endParaRPr kumimoji="0" lang="zh-CN" altLang="en-US" sz="4800" b="1" dirty="0">
              <a:solidFill>
                <a:schemeClr val="bg1"/>
              </a:solidFill>
              <a:latin typeface="微软雅黑" pitchFamily="34" charset="-122"/>
              <a:ea typeface="微软雅黑" pitchFamily="34" charset="-122"/>
            </a:endParaRPr>
          </a:p>
        </p:txBody>
      </p:sp>
    </p:spTree>
  </p:cSld>
  <p:clrMapOvr>
    <a:masterClrMapping/>
  </p:clrMapOvr>
  <p:transition spd="slow" advClick="0" advTm="3340">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325450" y="620688"/>
            <a:ext cx="11737304" cy="5976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90204"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anose="020B060402020209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9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9pPr>
          </a:lstStyle>
          <a:p>
            <a:r>
              <a:rPr lang="zh-CN" altLang="en-US" b="1" dirty="0" smtClean="0">
                <a:latin typeface="Times New Roman" panose="02020503050405090304" pitchFamily="18" charset="0"/>
                <a:ea typeface="宋体" pitchFamily="2" charset="-122"/>
              </a:rPr>
              <a:t>一</a:t>
            </a:r>
            <a:r>
              <a:rPr lang="zh-CN" altLang="en-US" b="1" dirty="0">
                <a:latin typeface="Times New Roman" panose="02020503050405090304" pitchFamily="18" charset="0"/>
                <a:ea typeface="宋体" pitchFamily="2" charset="-122"/>
              </a:rPr>
              <a:t>、</a:t>
            </a:r>
            <a:r>
              <a:rPr lang="zh-CN" altLang="en-US" b="1" dirty="0">
                <a:latin typeface="Times New Roman" panose="02020503050405090304" pitchFamily="18" charset="0"/>
                <a:ea typeface="宋体" pitchFamily="2" charset="-122"/>
                <a:sym typeface="+mn-ea"/>
              </a:rPr>
              <a:t>边际</a:t>
            </a:r>
            <a:r>
              <a:rPr lang="en-US" altLang="zh-CN" b="1" dirty="0" err="1">
                <a:latin typeface="Times New Roman" panose="02020503050405090304" pitchFamily="18" charset="0"/>
                <a:ea typeface="宋体" pitchFamily="2" charset="-122"/>
                <a:sym typeface="+mn-ea"/>
              </a:rPr>
              <a:t>VaR</a:t>
            </a:r>
            <a:r>
              <a:rPr lang="zh-CN" altLang="en-US" b="1" dirty="0">
                <a:latin typeface="Times New Roman" panose="02020503050405090304" pitchFamily="18" charset="0"/>
                <a:ea typeface="宋体" pitchFamily="2" charset="-122"/>
                <a:sym typeface="+mn-ea"/>
              </a:rPr>
              <a:t>（</a:t>
            </a:r>
            <a:r>
              <a:rPr lang="en-US" altLang="zh-CN" b="1" dirty="0" smtClean="0">
                <a:latin typeface="Times New Roman" panose="02020503050405090304" pitchFamily="18" charset="0"/>
                <a:ea typeface="宋体" pitchFamily="2" charset="-122"/>
                <a:sym typeface="+mn-ea"/>
              </a:rPr>
              <a:t>Marginal </a:t>
            </a:r>
            <a:r>
              <a:rPr lang="en-US" altLang="zh-CN" b="1" dirty="0" err="1" smtClean="0">
                <a:latin typeface="Times New Roman" panose="02020503050405090304" pitchFamily="18" charset="0"/>
                <a:ea typeface="宋体" pitchFamily="2" charset="-122"/>
                <a:sym typeface="+mn-ea"/>
              </a:rPr>
              <a:t>VaR</a:t>
            </a:r>
            <a:r>
              <a:rPr lang="zh-CN" altLang="en-US" b="1" dirty="0">
                <a:latin typeface="Times New Roman" panose="02020503050405090304" pitchFamily="18" charset="0"/>
                <a:ea typeface="宋体" pitchFamily="2" charset="-122"/>
                <a:sym typeface="+mn-ea"/>
              </a:rPr>
              <a:t>，简记为</a:t>
            </a:r>
            <a:r>
              <a:rPr lang="en-US" altLang="zh-CN" b="1" dirty="0">
                <a:latin typeface="Times New Roman" panose="02020503050405090304" pitchFamily="18" charset="0"/>
                <a:ea typeface="宋体" pitchFamily="2" charset="-122"/>
                <a:sym typeface="+mn-ea"/>
              </a:rPr>
              <a:t>M-</a:t>
            </a:r>
            <a:r>
              <a:rPr lang="en-US" altLang="zh-CN" b="1" dirty="0" err="1">
                <a:latin typeface="Times New Roman" panose="02020503050405090304" pitchFamily="18" charset="0"/>
                <a:ea typeface="宋体" pitchFamily="2" charset="-122"/>
                <a:sym typeface="+mn-ea"/>
              </a:rPr>
              <a:t>VaR</a:t>
            </a:r>
            <a:r>
              <a:rPr lang="zh-CN" altLang="en-US" b="1" dirty="0" smtClean="0">
                <a:latin typeface="Times New Roman" panose="02020503050405090304" pitchFamily="18" charset="0"/>
                <a:ea typeface="宋体" pitchFamily="2" charset="-122"/>
                <a:sym typeface="+mn-ea"/>
              </a:rPr>
              <a:t>）</a:t>
            </a:r>
            <a:endParaRPr lang="en-US" altLang="zh-CN"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sym typeface="+mn-ea"/>
            </a:endParaRPr>
          </a:p>
          <a:p>
            <a:pPr>
              <a:lnSpc>
                <a:spcPct val="150000"/>
              </a:lnSpc>
            </a:pPr>
            <a:r>
              <a:rPr lang="zh-CN" altLang="en-US" sz="2400" dirty="0" smtClean="0">
                <a:latin typeface="Times New Roman" panose="02020503050405090304" pitchFamily="18" charset="0"/>
                <a:ea typeface="宋体" pitchFamily="2" charset="-122"/>
                <a:sym typeface="+mn-ea"/>
              </a:rPr>
              <a:t>边际</a:t>
            </a:r>
            <a:r>
              <a:rPr lang="en-US" altLang="zh-CN" sz="2400" dirty="0" err="1">
                <a:latin typeface="Times New Roman" panose="02020503050405090304" pitchFamily="18" charset="0"/>
                <a:ea typeface="宋体" pitchFamily="2" charset="-122"/>
                <a:sym typeface="+mn-ea"/>
              </a:rPr>
              <a:t>VaR</a:t>
            </a:r>
            <a:r>
              <a:rPr lang="zh-CN" altLang="en-US" sz="2400" dirty="0">
                <a:latin typeface="Times New Roman" panose="02020503050405090304" pitchFamily="18" charset="0"/>
                <a:ea typeface="宋体" pitchFamily="2" charset="-122"/>
                <a:sym typeface="+mn-ea"/>
              </a:rPr>
              <a:t>，英文名称是</a:t>
            </a:r>
            <a:r>
              <a:rPr lang="en-US" altLang="zh-CN" sz="2400" dirty="0" smtClean="0">
                <a:latin typeface="Times New Roman" panose="02020503050405090304" pitchFamily="18" charset="0"/>
                <a:ea typeface="宋体" pitchFamily="2" charset="-122"/>
                <a:sym typeface="+mn-ea"/>
              </a:rPr>
              <a:t>Marginal </a:t>
            </a:r>
            <a:r>
              <a:rPr lang="en-US" altLang="zh-CN" sz="2400" dirty="0" err="1" smtClean="0">
                <a:latin typeface="Times New Roman" panose="02020503050405090304" pitchFamily="18" charset="0"/>
                <a:ea typeface="宋体" pitchFamily="2" charset="-122"/>
                <a:sym typeface="+mn-ea"/>
              </a:rPr>
              <a:t>VaR</a:t>
            </a:r>
            <a:r>
              <a:rPr lang="zh-CN" altLang="en-US" sz="2400" dirty="0">
                <a:latin typeface="Times New Roman" panose="02020503050405090304" pitchFamily="18" charset="0"/>
                <a:ea typeface="宋体" pitchFamily="2" charset="-122"/>
                <a:sym typeface="+mn-ea"/>
              </a:rPr>
              <a:t>，简记为</a:t>
            </a:r>
            <a:r>
              <a:rPr lang="en-US" altLang="zh-CN" sz="2400" dirty="0">
                <a:latin typeface="Times New Roman" panose="02020503050405090304" pitchFamily="18" charset="0"/>
                <a:ea typeface="宋体" pitchFamily="2" charset="-122"/>
                <a:sym typeface="+mn-ea"/>
              </a:rPr>
              <a:t>M-</a:t>
            </a:r>
            <a:r>
              <a:rPr lang="en-US" altLang="zh-CN" sz="2400" dirty="0" err="1">
                <a:latin typeface="Times New Roman" panose="02020503050405090304" pitchFamily="18" charset="0"/>
                <a:ea typeface="宋体" pitchFamily="2" charset="-122"/>
                <a:sym typeface="+mn-ea"/>
              </a:rPr>
              <a:t>VaR</a:t>
            </a:r>
            <a:r>
              <a:rPr lang="zh-CN" altLang="en-US" sz="2400" dirty="0" smtClean="0">
                <a:latin typeface="Times New Roman" panose="02020503050405090304" pitchFamily="18" charset="0"/>
                <a:ea typeface="宋体" pitchFamily="2" charset="-122"/>
                <a:sym typeface="+mn-ea"/>
              </a:rPr>
              <a:t>，</a:t>
            </a:r>
            <a:r>
              <a:rPr lang="zh-CN" altLang="en-US" sz="2400" dirty="0" smtClean="0">
                <a:latin typeface="Times New Roman" panose="02020503050405090304" pitchFamily="18" charset="0"/>
                <a:ea typeface="宋体" pitchFamily="2" charset="-122"/>
              </a:rPr>
              <a:t>是</a:t>
            </a:r>
            <a:r>
              <a:rPr lang="zh-CN" altLang="en-US" sz="2400" dirty="0">
                <a:latin typeface="Times New Roman" panose="02020503050405090304" pitchFamily="18" charset="0"/>
                <a:ea typeface="宋体" pitchFamily="2" charset="-122"/>
              </a:rPr>
              <a:t>指资产组合中资产的头寸变化而导致的组合</a:t>
            </a:r>
            <a:r>
              <a:rPr lang="en-US" altLang="zh-CN" sz="2400" dirty="0" err="1">
                <a:latin typeface="Times New Roman" panose="02020503050405090304" pitchFamily="18" charset="0"/>
                <a:ea typeface="宋体" pitchFamily="2" charset="-122"/>
              </a:rPr>
              <a:t>VaR</a:t>
            </a:r>
            <a:r>
              <a:rPr lang="zh-CN" altLang="en-US" sz="2400" dirty="0">
                <a:latin typeface="Times New Roman" panose="02020503050405090304" pitchFamily="18" charset="0"/>
                <a:ea typeface="宋体" pitchFamily="2" charset="-122"/>
              </a:rPr>
              <a:t>的变化。设一个包含</a:t>
            </a:r>
            <a:r>
              <a:rPr lang="en-US" altLang="zh-CN" sz="2400" dirty="0">
                <a:latin typeface="Times New Roman" panose="02020503050405090304" pitchFamily="18" charset="0"/>
                <a:ea typeface="宋体" pitchFamily="2" charset="-122"/>
              </a:rPr>
              <a:t>n</a:t>
            </a:r>
            <a:r>
              <a:rPr lang="zh-CN" altLang="en-US" sz="2400" dirty="0">
                <a:latin typeface="Times New Roman" panose="02020503050405090304" pitchFamily="18" charset="0"/>
                <a:ea typeface="宋体" pitchFamily="2" charset="-122"/>
              </a:rPr>
              <a:t>个资产的投资组合，权重</a:t>
            </a:r>
            <a:r>
              <a:rPr lang="zh-CN" altLang="en-US" sz="2400" dirty="0" smtClean="0">
                <a:latin typeface="Times New Roman" panose="02020503050405090304" pitchFamily="18" charset="0"/>
                <a:ea typeface="宋体" pitchFamily="2" charset="-122"/>
              </a:rPr>
              <a:t>向量                       ，表示投资组合的</a:t>
            </a:r>
            <a:r>
              <a:rPr lang="zh-CN" altLang="en-US" sz="2400" dirty="0">
                <a:latin typeface="Times New Roman" panose="02020503050405090304" pitchFamily="18" charset="0"/>
                <a:ea typeface="宋体" pitchFamily="2" charset="-122"/>
              </a:rPr>
              <a:t>总金额，则该组合的</a:t>
            </a:r>
            <a:r>
              <a:rPr lang="en-US" altLang="zh-CN" sz="2400" dirty="0">
                <a:latin typeface="Times New Roman" panose="02020503050405090304" pitchFamily="18" charset="0"/>
                <a:ea typeface="宋体" pitchFamily="2" charset="-122"/>
              </a:rPr>
              <a:t>M-</a:t>
            </a:r>
            <a:r>
              <a:rPr lang="en-US" altLang="zh-CN" sz="2400" dirty="0" err="1">
                <a:latin typeface="Times New Roman" panose="02020503050405090304" pitchFamily="18" charset="0"/>
                <a:ea typeface="宋体" pitchFamily="2" charset="-122"/>
              </a:rPr>
              <a:t>VaR</a:t>
            </a:r>
            <a:r>
              <a:rPr lang="zh-CN" altLang="en-US" sz="2400" dirty="0" smtClean="0">
                <a:latin typeface="Times New Roman" panose="02020503050405090304" pitchFamily="18" charset="0"/>
                <a:ea typeface="宋体" pitchFamily="2" charset="-122"/>
              </a:rPr>
              <a:t>为：</a:t>
            </a:r>
            <a:endParaRPr lang="en-US" altLang="zh-CN" sz="2400" dirty="0" smtClean="0">
              <a:latin typeface="Times New Roman" panose="02020503050405090304" pitchFamily="18" charset="0"/>
              <a:ea typeface="宋体" pitchFamily="2" charset="-122"/>
            </a:endParaRPr>
          </a:p>
          <a:p>
            <a:pPr>
              <a:lnSpc>
                <a:spcPct val="150000"/>
              </a:lnSpc>
              <a:spcBef>
                <a:spcPts val="1800"/>
              </a:spcBef>
            </a:pPr>
            <a:endParaRPr lang="en-US" altLang="zh-CN" sz="2400" dirty="0" smtClean="0">
              <a:latin typeface="Times New Roman" panose="02020503050405090304" pitchFamily="18" charset="0"/>
              <a:ea typeface="宋体" pitchFamily="2" charset="-122"/>
            </a:endParaRPr>
          </a:p>
          <a:p>
            <a:pPr>
              <a:lnSpc>
                <a:spcPct val="150000"/>
              </a:lnSpc>
              <a:spcBef>
                <a:spcPts val="1800"/>
              </a:spcBef>
            </a:pPr>
            <a:r>
              <a:rPr lang="zh-CN" altLang="zh-CN" sz="2400" dirty="0" smtClean="0"/>
              <a:t>假设资产组合的收益率向量服从</a:t>
            </a:r>
            <a:r>
              <a:rPr lang="en-US" altLang="zh-CN" sz="2400" dirty="0" smtClean="0"/>
              <a:t> n</a:t>
            </a:r>
            <a:r>
              <a:rPr lang="zh-CN" altLang="zh-CN" sz="2400" dirty="0" smtClean="0"/>
              <a:t>维正态分布</a:t>
            </a:r>
            <a:r>
              <a:rPr lang="en-US" altLang="zh-CN" sz="2400" dirty="0" smtClean="0"/>
              <a:t>              </a:t>
            </a:r>
            <a:r>
              <a:rPr lang="zh-CN" altLang="zh-CN" sz="2400" dirty="0" smtClean="0"/>
              <a:t>，可得到该投资组合在置信区间</a:t>
            </a:r>
            <a:r>
              <a:rPr lang="en-US" altLang="zh-CN" sz="2400" dirty="0" smtClean="0"/>
              <a:t>X</a:t>
            </a:r>
            <a:r>
              <a:rPr lang="zh-CN" altLang="zh-CN" sz="2400" dirty="0" smtClean="0"/>
              <a:t>下的</a:t>
            </a:r>
            <a:r>
              <a:rPr lang="en-US" altLang="zh-CN" sz="2400" dirty="0" err="1" smtClean="0"/>
              <a:t>VaR</a:t>
            </a:r>
            <a:r>
              <a:rPr lang="zh-CN" altLang="zh-CN" sz="2400" dirty="0" smtClean="0"/>
              <a:t>为</a:t>
            </a:r>
            <a:r>
              <a:rPr lang="zh-CN" altLang="en-US" sz="2400" dirty="0" smtClean="0"/>
              <a:t>：                                  ，其中，    表示投资组合收益波动率。</a:t>
            </a:r>
            <a:endParaRPr lang="en-US" altLang="zh-CN" sz="2400" dirty="0" smtClean="0">
              <a:latin typeface="Times New Roman" panose="02020503050405090304" pitchFamily="18" charset="0"/>
              <a:ea typeface="宋体" pitchFamily="2" charset="-122"/>
            </a:endParaRPr>
          </a:p>
          <a:p>
            <a:pPr>
              <a:lnSpc>
                <a:spcPct val="150000"/>
              </a:lnSpc>
            </a:pPr>
            <a:endParaRPr lang="en-US" altLang="zh-CN" sz="2400" dirty="0" smtClean="0">
              <a:latin typeface="Times New Roman" panose="02020503050405090304" pitchFamily="18" charset="0"/>
              <a:ea typeface="宋体" pitchFamily="2" charset="-122"/>
            </a:endParaRPr>
          </a:p>
          <a:p>
            <a:pPr>
              <a:lnSpc>
                <a:spcPct val="150000"/>
              </a:lnSpc>
            </a:pPr>
            <a:r>
              <a:rPr lang="zh-CN" altLang="en-US" sz="2400" dirty="0" smtClean="0"/>
              <a:t>故此，</a:t>
            </a:r>
            <a:r>
              <a:rPr lang="zh-CN" altLang="zh-CN" sz="2400" dirty="0" smtClean="0"/>
              <a:t>根据</a:t>
            </a:r>
            <a:r>
              <a:rPr lang="zh-CN" altLang="zh-CN" sz="2400" dirty="0"/>
              <a:t>组合方差的定义可以</a:t>
            </a:r>
            <a:r>
              <a:rPr lang="zh-CN" altLang="zh-CN" sz="2400" dirty="0" smtClean="0"/>
              <a:t>推出</a:t>
            </a:r>
            <a:r>
              <a:rPr lang="zh-CN" altLang="en-US" sz="2400" dirty="0" smtClean="0"/>
              <a:t>：</a:t>
            </a:r>
            <a:endParaRPr lang="en-US" altLang="zh-CN" sz="2400" dirty="0" smtClean="0"/>
          </a:p>
          <a:p>
            <a:endParaRPr lang="en-US" altLang="zh-CN" sz="2400" dirty="0" smtClean="0"/>
          </a:p>
          <a:p>
            <a:endParaRPr lang="en-US" altLang="zh-CN" sz="2400" dirty="0">
              <a:latin typeface="Times New Roman" panose="02020503050405090304" pitchFamily="18" charset="0"/>
              <a:ea typeface="宋体" pitchFamily="2" charset="-122"/>
            </a:endParaRPr>
          </a:p>
          <a:p>
            <a:pPr indent="457200">
              <a:lnSpc>
                <a:spcPct val="160000"/>
              </a:lnSpc>
            </a:pPr>
            <a:endParaRPr lang="en-US" altLang="zh-CN" sz="2400" dirty="0">
              <a:latin typeface="Times New Roman" panose="02020503050405090304" pitchFamily="18" charset="0"/>
              <a:ea typeface="宋体" pitchFamily="2" charset="-122"/>
            </a:endParaRPr>
          </a:p>
          <a:p>
            <a:pPr indent="457200">
              <a:lnSpc>
                <a:spcPct val="160000"/>
              </a:lnSpc>
            </a:pPr>
            <a:endParaRPr lang="en-US" altLang="zh-CN" sz="2400" dirty="0">
              <a:latin typeface="Times New Roman" panose="02020503050405090304" pitchFamily="18" charset="0"/>
              <a:ea typeface="宋体" pitchFamily="2" charset="-122"/>
            </a:endParaRPr>
          </a:p>
        </p:txBody>
      </p:sp>
      <p:sp>
        <p:nvSpPr>
          <p:cNvPr id="6" name="矩形 5"/>
          <p:cNvSpPr/>
          <p:nvPr/>
        </p:nvSpPr>
        <p:spPr>
          <a:xfrm>
            <a:off x="476885" y="116840"/>
            <a:ext cx="7056894" cy="492443"/>
          </a:xfrm>
          <a:prstGeom prst="rect">
            <a:avLst/>
          </a:prstGeom>
        </p:spPr>
        <p:txBody>
          <a:bodyPr wrap="square">
            <a:spAutoFit/>
          </a:bodyPr>
          <a:lstStyle/>
          <a:p>
            <a:r>
              <a:rPr lang="zh-CN" altLang="en-US" sz="2600" b="1" dirty="0">
                <a:latin typeface="微软雅黑" pitchFamily="34" charset="-122"/>
                <a:ea typeface="微软雅黑" pitchFamily="34" charset="-122"/>
                <a:sym typeface="+mn-ea"/>
              </a:rPr>
              <a:t>第二节 边际</a:t>
            </a:r>
            <a:r>
              <a:rPr lang="en-US" altLang="zh-CN" sz="2600" b="1" dirty="0" err="1">
                <a:latin typeface="微软雅黑" pitchFamily="34" charset="-122"/>
                <a:ea typeface="微软雅黑" pitchFamily="34" charset="-122"/>
                <a:sym typeface="+mn-ea"/>
              </a:rPr>
              <a:t>VaR</a:t>
            </a:r>
            <a:r>
              <a:rPr lang="zh-CN" altLang="en-US" sz="2600" b="1" dirty="0">
                <a:latin typeface="微软雅黑" pitchFamily="34" charset="-122"/>
                <a:ea typeface="微软雅黑" pitchFamily="34" charset="-122"/>
                <a:sym typeface="+mn-ea"/>
              </a:rPr>
              <a:t>、增量</a:t>
            </a:r>
            <a:r>
              <a:rPr lang="en-US" altLang="zh-CN" sz="2600" b="1" dirty="0" err="1">
                <a:latin typeface="微软雅黑" pitchFamily="34" charset="-122"/>
                <a:ea typeface="微软雅黑" pitchFamily="34" charset="-122"/>
                <a:sym typeface="+mn-ea"/>
              </a:rPr>
              <a:t>VaR</a:t>
            </a:r>
            <a:r>
              <a:rPr lang="zh-CN" altLang="en-US" sz="2600" b="1" dirty="0">
                <a:latin typeface="微软雅黑" pitchFamily="34" charset="-122"/>
                <a:ea typeface="微软雅黑" pitchFamily="34" charset="-122"/>
                <a:sym typeface="+mn-ea"/>
              </a:rPr>
              <a:t>、成分</a:t>
            </a:r>
            <a:r>
              <a:rPr lang="en-US" altLang="zh-CN" sz="2600" b="1" dirty="0" err="1" smtClean="0">
                <a:latin typeface="微软雅黑" pitchFamily="34" charset="-122"/>
                <a:ea typeface="微软雅黑" pitchFamily="34" charset="-122"/>
                <a:sym typeface="+mn-ea"/>
              </a:rPr>
              <a:t>VaR</a:t>
            </a:r>
            <a:endParaRPr lang="zh-CN" altLang="en-US" sz="2600" b="1" dirty="0">
              <a:latin typeface="微软雅黑" pitchFamily="34" charset="-122"/>
              <a:ea typeface="微软雅黑" pitchFamily="34" charset="-122"/>
            </a:endParaRPr>
          </a:p>
        </p:txBody>
      </p:sp>
      <p:graphicFrame>
        <p:nvGraphicFramePr>
          <p:cNvPr id="25" name="对象 24">
            <a:extLst>
              <a:ext uri="{FF2B5EF4-FFF2-40B4-BE49-F238E27FC236}">
                <a16:creationId xmlns="" xmlns:a16="http://schemas.microsoft.com/office/drawing/2014/main" id="{220C046A-02F7-4107-A435-D44F7C24570E}"/>
              </a:ext>
            </a:extLst>
          </p:cNvPr>
          <p:cNvGraphicFramePr>
            <a:graphicFrameLocks noChangeAspect="1"/>
          </p:cNvGraphicFramePr>
          <p:nvPr>
            <p:extLst>
              <p:ext uri="{D42A27DB-BD31-4B8C-83A1-F6EECF244321}">
                <p14:modId xmlns:p14="http://schemas.microsoft.com/office/powerpoint/2010/main" val="3206803452"/>
              </p:ext>
            </p:extLst>
          </p:nvPr>
        </p:nvGraphicFramePr>
        <p:xfrm>
          <a:off x="9694019" y="1844824"/>
          <a:ext cx="1650816" cy="469179"/>
        </p:xfrm>
        <a:graphic>
          <a:graphicData uri="http://schemas.openxmlformats.org/presentationml/2006/ole">
            <mc:AlternateContent xmlns:mc="http://schemas.openxmlformats.org/markup-compatibility/2006">
              <mc:Choice xmlns:v="urn:schemas-microsoft-com:vml" Requires="v">
                <p:oleObj spid="_x0000_s91152" name="Equation" r:id="rId4" imgW="904925" imgH="257013" progId="Equation.DSMT4">
                  <p:embed/>
                </p:oleObj>
              </mc:Choice>
              <mc:Fallback>
                <p:oleObj name="Equation" r:id="rId4" imgW="904925" imgH="257013" progId="Equation.DSMT4">
                  <p:embed/>
                  <p:pic>
                    <p:nvPicPr>
                      <p:cNvPr id="0" name=""/>
                      <p:cNvPicPr/>
                      <p:nvPr/>
                    </p:nvPicPr>
                    <p:blipFill>
                      <a:blip r:embed="rId5"/>
                      <a:stretch>
                        <a:fillRect/>
                      </a:stretch>
                    </p:blipFill>
                    <p:spPr>
                      <a:xfrm>
                        <a:off x="9694019" y="1844824"/>
                        <a:ext cx="1650816" cy="469179"/>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256071654"/>
              </p:ext>
            </p:extLst>
          </p:nvPr>
        </p:nvGraphicFramePr>
        <p:xfrm>
          <a:off x="11566227" y="1916832"/>
          <a:ext cx="311150" cy="312738"/>
        </p:xfrm>
        <a:graphic>
          <a:graphicData uri="http://schemas.openxmlformats.org/presentationml/2006/ole">
            <mc:AlternateContent xmlns:mc="http://schemas.openxmlformats.org/markup-compatibility/2006">
              <mc:Choice xmlns:v="urn:schemas-microsoft-com:vml" Requires="v">
                <p:oleObj spid="_x0000_s91153" name="Equation" r:id="rId6" imgW="164880" imgH="164880" progId="Equation.DSMT4">
                  <p:embed/>
                </p:oleObj>
              </mc:Choice>
              <mc:Fallback>
                <p:oleObj name="Equation" r:id="rId6" imgW="164880" imgH="164880" progId="Equation.DSMT4">
                  <p:embed/>
                  <p:pic>
                    <p:nvPicPr>
                      <p:cNvPr id="0" name=""/>
                      <p:cNvPicPr>
                        <a:picLocks noChangeAspect="1" noChangeArrowheads="1"/>
                      </p:cNvPicPr>
                      <p:nvPr/>
                    </p:nvPicPr>
                    <p:blipFill>
                      <a:blip r:embed="rId7"/>
                      <a:srcRect/>
                      <a:stretch>
                        <a:fillRect/>
                      </a:stretch>
                    </p:blipFill>
                    <p:spPr bwMode="auto">
                      <a:xfrm>
                        <a:off x="11566227" y="1916832"/>
                        <a:ext cx="31115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2567531432"/>
              </p:ext>
            </p:extLst>
          </p:nvPr>
        </p:nvGraphicFramePr>
        <p:xfrm>
          <a:off x="6453659" y="4005064"/>
          <a:ext cx="927100" cy="393700"/>
        </p:xfrm>
        <a:graphic>
          <a:graphicData uri="http://schemas.openxmlformats.org/presentationml/2006/ole">
            <mc:AlternateContent xmlns:mc="http://schemas.openxmlformats.org/markup-compatibility/2006">
              <mc:Choice xmlns:v="urn:schemas-microsoft-com:vml" Requires="v">
                <p:oleObj spid="_x0000_s91154" name="Equation" r:id="rId8" imgW="507960" imgH="215640" progId="Equation.DSMT4">
                  <p:embed/>
                </p:oleObj>
              </mc:Choice>
              <mc:Fallback>
                <p:oleObj name="Equation" r:id="rId8" imgW="507960" imgH="215640" progId="Equation.DSMT4">
                  <p:embed/>
                  <p:pic>
                    <p:nvPicPr>
                      <p:cNvPr id="0" name=""/>
                      <p:cNvPicPr>
                        <a:picLocks noChangeAspect="1" noChangeArrowheads="1"/>
                      </p:cNvPicPr>
                      <p:nvPr/>
                    </p:nvPicPr>
                    <p:blipFill>
                      <a:blip r:embed="rId9"/>
                      <a:srcRect/>
                      <a:stretch>
                        <a:fillRect/>
                      </a:stretch>
                    </p:blipFill>
                    <p:spPr bwMode="auto">
                      <a:xfrm>
                        <a:off x="6453659" y="4005064"/>
                        <a:ext cx="9271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Rectangle 8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2" name="对象 11"/>
          <p:cNvGraphicFramePr>
            <a:graphicFrameLocks noChangeAspect="1"/>
          </p:cNvGraphicFramePr>
          <p:nvPr>
            <p:extLst>
              <p:ext uri="{D42A27DB-BD31-4B8C-83A1-F6EECF244321}">
                <p14:modId xmlns:p14="http://schemas.microsoft.com/office/powerpoint/2010/main" val="554586799"/>
              </p:ext>
            </p:extLst>
          </p:nvPr>
        </p:nvGraphicFramePr>
        <p:xfrm>
          <a:off x="1917155" y="4509120"/>
          <a:ext cx="2381533" cy="432048"/>
        </p:xfrm>
        <a:graphic>
          <a:graphicData uri="http://schemas.openxmlformats.org/presentationml/2006/ole">
            <mc:AlternateContent xmlns:mc="http://schemas.openxmlformats.org/markup-compatibility/2006">
              <mc:Choice xmlns:v="urn:schemas-microsoft-com:vml" Requires="v">
                <p:oleObj spid="_x0000_s91155" name="Equation" r:id="rId10" imgW="1435100" imgH="254000" progId="Equation.DSMT4">
                  <p:embed/>
                </p:oleObj>
              </mc:Choice>
              <mc:Fallback>
                <p:oleObj name="Equation" r:id="rId10" imgW="1435100" imgH="2540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17155" y="4509120"/>
                        <a:ext cx="2381533" cy="432048"/>
                      </a:xfrm>
                      <a:prstGeom prst="rect">
                        <a:avLst/>
                      </a:prstGeom>
                      <a:noFill/>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4288726034"/>
              </p:ext>
            </p:extLst>
          </p:nvPr>
        </p:nvGraphicFramePr>
        <p:xfrm>
          <a:off x="5517555" y="4509120"/>
          <a:ext cx="315913" cy="388937"/>
        </p:xfrm>
        <a:graphic>
          <a:graphicData uri="http://schemas.openxmlformats.org/presentationml/2006/ole">
            <mc:AlternateContent xmlns:mc="http://schemas.openxmlformats.org/markup-compatibility/2006">
              <mc:Choice xmlns:v="urn:schemas-microsoft-com:vml" Requires="v">
                <p:oleObj spid="_x0000_s91156" name="Equation" r:id="rId12" imgW="190440" imgH="228600" progId="Equation.DSMT4">
                  <p:embed/>
                </p:oleObj>
              </mc:Choice>
              <mc:Fallback>
                <p:oleObj name="Equation" r:id="rId12" imgW="190440" imgH="228600" progId="Equation.DSMT4">
                  <p:embed/>
                  <p:pic>
                    <p:nvPicPr>
                      <p:cNvPr id="0" name=""/>
                      <p:cNvPicPr>
                        <a:picLocks noChangeAspect="1" noChangeArrowheads="1"/>
                      </p:cNvPicPr>
                      <p:nvPr/>
                    </p:nvPicPr>
                    <p:blipFill>
                      <a:blip r:embed="rId13"/>
                      <a:srcRect/>
                      <a:stretch>
                        <a:fillRect/>
                      </a:stretch>
                    </p:blipFill>
                    <p:spPr bwMode="auto">
                      <a:xfrm>
                        <a:off x="5517555" y="4509120"/>
                        <a:ext cx="315913"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Rectangle 851"/>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1" name="对象 30"/>
          <p:cNvGraphicFramePr>
            <a:graphicFrameLocks noChangeAspect="1"/>
          </p:cNvGraphicFramePr>
          <p:nvPr>
            <p:extLst>
              <p:ext uri="{D42A27DB-BD31-4B8C-83A1-F6EECF244321}">
                <p14:modId xmlns:p14="http://schemas.microsoft.com/office/powerpoint/2010/main" val="4286462956"/>
              </p:ext>
            </p:extLst>
          </p:nvPr>
        </p:nvGraphicFramePr>
        <p:xfrm>
          <a:off x="5157515" y="2996952"/>
          <a:ext cx="2303463" cy="792163"/>
        </p:xfrm>
        <a:graphic>
          <a:graphicData uri="http://schemas.openxmlformats.org/presentationml/2006/ole">
            <mc:AlternateContent xmlns:mc="http://schemas.openxmlformats.org/markup-compatibility/2006">
              <mc:Choice xmlns:v="urn:schemas-microsoft-com:vml" Requires="v">
                <p:oleObj spid="_x0000_s91157" name="Equation" r:id="rId14" imgW="1218960" imgH="419040" progId="Equation.DSMT4">
                  <p:embed/>
                </p:oleObj>
              </mc:Choice>
              <mc:Fallback>
                <p:oleObj name="Equation" r:id="rId14" imgW="1218960" imgH="419040" progId="Equation.DSMT4">
                  <p:embed/>
                  <p:pic>
                    <p:nvPicPr>
                      <p:cNvPr id="0" name=""/>
                      <p:cNvPicPr>
                        <a:picLocks noChangeAspect="1" noChangeArrowheads="1"/>
                      </p:cNvPicPr>
                      <p:nvPr/>
                    </p:nvPicPr>
                    <p:blipFill>
                      <a:blip r:embed="rId15"/>
                      <a:srcRect/>
                      <a:stretch>
                        <a:fillRect/>
                      </a:stretch>
                    </p:blipFill>
                    <p:spPr bwMode="auto">
                      <a:xfrm>
                        <a:off x="5157515" y="2996952"/>
                        <a:ext cx="23034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8208" name="对象 58207"/>
          <p:cNvGraphicFramePr>
            <a:graphicFrameLocks noChangeAspect="1"/>
          </p:cNvGraphicFramePr>
          <p:nvPr>
            <p:extLst>
              <p:ext uri="{D42A27DB-BD31-4B8C-83A1-F6EECF244321}">
                <p14:modId xmlns:p14="http://schemas.microsoft.com/office/powerpoint/2010/main" val="4211385140"/>
              </p:ext>
            </p:extLst>
          </p:nvPr>
        </p:nvGraphicFramePr>
        <p:xfrm>
          <a:off x="5877595" y="5563877"/>
          <a:ext cx="3492500" cy="1004887"/>
        </p:xfrm>
        <a:graphic>
          <a:graphicData uri="http://schemas.openxmlformats.org/presentationml/2006/ole">
            <mc:AlternateContent xmlns:mc="http://schemas.openxmlformats.org/markup-compatibility/2006">
              <mc:Choice xmlns:v="urn:schemas-microsoft-com:vml" Requires="v">
                <p:oleObj spid="_x0000_s91158" name="Equation" r:id="rId16" imgW="1676160" imgH="482400" progId="Equation.DSMT4">
                  <p:embed/>
                </p:oleObj>
              </mc:Choice>
              <mc:Fallback>
                <p:oleObj name="Equation" r:id="rId16" imgW="1676160" imgH="482400" progId="Equation.DSMT4">
                  <p:embed/>
                  <p:pic>
                    <p:nvPicPr>
                      <p:cNvPr id="0" name=""/>
                      <p:cNvPicPr>
                        <a:picLocks noChangeAspect="1" noChangeArrowheads="1"/>
                      </p:cNvPicPr>
                      <p:nvPr/>
                    </p:nvPicPr>
                    <p:blipFill>
                      <a:blip r:embed="rId17"/>
                      <a:srcRect/>
                      <a:stretch>
                        <a:fillRect/>
                      </a:stretch>
                    </p:blipFill>
                    <p:spPr bwMode="auto">
                      <a:xfrm>
                        <a:off x="5877595" y="5563877"/>
                        <a:ext cx="3492500"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46591257"/>
      </p:ext>
    </p:extLst>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325450" y="620688"/>
            <a:ext cx="11737304" cy="5976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90204"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anose="020B060402020209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9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9pPr>
          </a:lstStyle>
          <a:p>
            <a:r>
              <a:rPr lang="zh-CN" altLang="en-US" b="1" dirty="0" smtClean="0">
                <a:latin typeface="Times New Roman" panose="02020503050405090304" pitchFamily="18" charset="0"/>
                <a:ea typeface="宋体" pitchFamily="2" charset="-122"/>
              </a:rPr>
              <a:t>一</a:t>
            </a:r>
            <a:r>
              <a:rPr lang="zh-CN" altLang="en-US" b="1" dirty="0">
                <a:latin typeface="Times New Roman" panose="02020503050405090304" pitchFamily="18" charset="0"/>
                <a:ea typeface="宋体" pitchFamily="2" charset="-122"/>
              </a:rPr>
              <a:t>、</a:t>
            </a:r>
            <a:r>
              <a:rPr lang="zh-CN" altLang="en-US" b="1" dirty="0">
                <a:latin typeface="Times New Roman" panose="02020503050405090304" pitchFamily="18" charset="0"/>
                <a:ea typeface="宋体" pitchFamily="2" charset="-122"/>
                <a:sym typeface="+mn-ea"/>
              </a:rPr>
              <a:t>边际</a:t>
            </a:r>
            <a:r>
              <a:rPr lang="en-US" altLang="zh-CN" b="1" dirty="0" err="1">
                <a:latin typeface="Times New Roman" panose="02020503050405090304" pitchFamily="18" charset="0"/>
                <a:ea typeface="宋体" pitchFamily="2" charset="-122"/>
                <a:sym typeface="+mn-ea"/>
              </a:rPr>
              <a:t>VaR</a:t>
            </a:r>
            <a:r>
              <a:rPr lang="zh-CN" altLang="en-US" b="1" dirty="0">
                <a:latin typeface="Times New Roman" panose="02020503050405090304" pitchFamily="18" charset="0"/>
                <a:ea typeface="宋体" pitchFamily="2" charset="-122"/>
                <a:sym typeface="+mn-ea"/>
              </a:rPr>
              <a:t>（</a:t>
            </a:r>
            <a:r>
              <a:rPr lang="en-US" altLang="zh-CN" b="1" dirty="0" err="1">
                <a:latin typeface="Times New Roman" panose="02020503050405090304" pitchFamily="18" charset="0"/>
                <a:ea typeface="宋体" pitchFamily="2" charset="-122"/>
                <a:sym typeface="+mn-ea"/>
              </a:rPr>
              <a:t>MarginalVaR</a:t>
            </a:r>
            <a:r>
              <a:rPr lang="zh-CN" altLang="en-US" b="1" dirty="0">
                <a:latin typeface="Times New Roman" panose="02020503050405090304" pitchFamily="18" charset="0"/>
                <a:ea typeface="宋体" pitchFamily="2" charset="-122"/>
                <a:sym typeface="+mn-ea"/>
              </a:rPr>
              <a:t>，简记为</a:t>
            </a:r>
            <a:r>
              <a:rPr lang="en-US" altLang="zh-CN" b="1" dirty="0">
                <a:latin typeface="Times New Roman" panose="02020503050405090304" pitchFamily="18" charset="0"/>
                <a:ea typeface="宋体" pitchFamily="2" charset="-122"/>
                <a:sym typeface="+mn-ea"/>
              </a:rPr>
              <a:t>M-</a:t>
            </a:r>
            <a:r>
              <a:rPr lang="en-US" altLang="zh-CN" b="1" dirty="0" err="1">
                <a:latin typeface="Times New Roman" panose="02020503050405090304" pitchFamily="18" charset="0"/>
                <a:ea typeface="宋体" pitchFamily="2" charset="-122"/>
                <a:sym typeface="+mn-ea"/>
              </a:rPr>
              <a:t>VaR</a:t>
            </a:r>
            <a:r>
              <a:rPr lang="zh-CN" altLang="en-US" b="1" dirty="0" smtClean="0">
                <a:latin typeface="Times New Roman" panose="02020503050405090304" pitchFamily="18" charset="0"/>
                <a:ea typeface="宋体" pitchFamily="2" charset="-122"/>
                <a:sym typeface="+mn-ea"/>
              </a:rPr>
              <a:t>）</a:t>
            </a:r>
            <a:endParaRPr lang="en-US" altLang="zh-CN"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sym typeface="+mn-ea"/>
            </a:endParaRPr>
          </a:p>
          <a:p>
            <a:r>
              <a:rPr lang="zh-CN" altLang="zh-CN" sz="2400" dirty="0" smtClean="0"/>
              <a:t>令</a:t>
            </a:r>
            <a:r>
              <a:rPr lang="en-US" altLang="zh-CN" sz="2400" dirty="0" smtClean="0"/>
              <a:t>      </a:t>
            </a:r>
            <a:r>
              <a:rPr lang="zh-CN" altLang="zh-CN" sz="2400" dirty="0"/>
              <a:t>表示</a:t>
            </a:r>
            <a:r>
              <a:rPr lang="en-US" altLang="zh-CN" sz="2400" i="1" dirty="0"/>
              <a:t>i</a:t>
            </a:r>
            <a:r>
              <a:rPr lang="zh-CN" altLang="zh-CN" sz="2400" dirty="0"/>
              <a:t>股票收益率</a:t>
            </a:r>
            <a:r>
              <a:rPr lang="zh-CN" altLang="zh-CN" sz="2400" dirty="0" smtClean="0"/>
              <a:t>，</a:t>
            </a:r>
            <a:r>
              <a:rPr lang="en-US" altLang="zh-CN" sz="2400" dirty="0" smtClean="0"/>
              <a:t>     </a:t>
            </a:r>
            <a:r>
              <a:rPr lang="zh-CN" altLang="zh-CN" sz="2400" dirty="0"/>
              <a:t>为投资组合收益率，则投资组合收益率的</a:t>
            </a:r>
            <a:r>
              <a:rPr lang="zh-CN" altLang="zh-CN" sz="2400" dirty="0" smtClean="0"/>
              <a:t>方差</a:t>
            </a:r>
            <a:r>
              <a:rPr lang="zh-CN" altLang="en-US" sz="2400" dirty="0" smtClean="0"/>
              <a:t>为：</a:t>
            </a:r>
            <a:endParaRPr lang="en-US" altLang="zh-CN" sz="2400" dirty="0" smtClean="0"/>
          </a:p>
          <a:p>
            <a:endParaRPr lang="en-US" altLang="zh-CN" sz="2400" dirty="0" smtClean="0"/>
          </a:p>
          <a:p>
            <a:endParaRPr lang="en-US" altLang="zh-CN" sz="2400" dirty="0" smtClean="0"/>
          </a:p>
          <a:p>
            <a:pPr>
              <a:spcBef>
                <a:spcPts val="600"/>
              </a:spcBef>
            </a:pPr>
            <a:r>
              <a:rPr lang="zh-CN" altLang="zh-CN" sz="2400" dirty="0" smtClean="0"/>
              <a:t>故此</a:t>
            </a:r>
            <a:r>
              <a:rPr lang="zh-CN" altLang="zh-CN" sz="2400" dirty="0"/>
              <a:t>，</a:t>
            </a:r>
            <a:r>
              <a:rPr lang="en-US" altLang="zh-CN" sz="2400" dirty="0"/>
              <a:t> </a:t>
            </a:r>
          </a:p>
          <a:p>
            <a:pPr>
              <a:spcBef>
                <a:spcPts val="3000"/>
              </a:spcBef>
            </a:pPr>
            <a:r>
              <a:rPr lang="zh-CN" altLang="zh-CN" sz="2400" dirty="0" smtClean="0"/>
              <a:t>由</a:t>
            </a:r>
            <a:r>
              <a:rPr lang="zh-CN" altLang="zh-CN" sz="2400" dirty="0"/>
              <a:t>定义可知，投资组合收益的</a:t>
            </a:r>
            <a:r>
              <a:rPr lang="zh-CN" altLang="zh-CN" sz="2400" dirty="0" smtClean="0"/>
              <a:t>方差</a:t>
            </a:r>
            <a:r>
              <a:rPr lang="en-US" altLang="zh-CN" sz="2400" dirty="0" smtClean="0"/>
              <a:t>                        </a:t>
            </a:r>
            <a:r>
              <a:rPr lang="zh-CN" altLang="zh-CN" sz="2400" dirty="0" smtClean="0"/>
              <a:t>，</a:t>
            </a:r>
            <a:r>
              <a:rPr lang="zh-CN" altLang="en-US" sz="2400" dirty="0"/>
              <a:t>可</a:t>
            </a:r>
            <a:r>
              <a:rPr lang="zh-CN" altLang="en-US" sz="2400" dirty="0" smtClean="0"/>
              <a:t>得：</a:t>
            </a:r>
            <a:endParaRPr lang="en-US" altLang="zh-CN" sz="2400" dirty="0" smtClean="0"/>
          </a:p>
          <a:p>
            <a:pPr>
              <a:spcBef>
                <a:spcPts val="3000"/>
              </a:spcBef>
            </a:pPr>
            <a:endParaRPr lang="en-US" altLang="zh-CN" sz="2400" dirty="0"/>
          </a:p>
          <a:p>
            <a:pPr>
              <a:spcBef>
                <a:spcPts val="3000"/>
              </a:spcBef>
            </a:pPr>
            <a:endParaRPr lang="en-US" altLang="zh-CN" sz="2400" dirty="0" smtClean="0"/>
          </a:p>
          <a:p>
            <a:pPr>
              <a:spcBef>
                <a:spcPts val="0"/>
              </a:spcBef>
            </a:pPr>
            <a:r>
              <a:rPr lang="zh-CN" altLang="en-US" sz="2400" dirty="0" smtClean="0"/>
              <a:t>故此，</a:t>
            </a:r>
            <a:endParaRPr lang="en-US" altLang="zh-CN" sz="2400" dirty="0" smtClean="0"/>
          </a:p>
          <a:p>
            <a:pPr>
              <a:spcBef>
                <a:spcPts val="0"/>
              </a:spcBef>
            </a:pPr>
            <a:endParaRPr lang="en-US" altLang="zh-CN" sz="2400" dirty="0"/>
          </a:p>
          <a:p>
            <a:pPr>
              <a:spcBef>
                <a:spcPts val="1200"/>
              </a:spcBef>
            </a:pPr>
            <a:r>
              <a:rPr lang="zh-CN" altLang="en-US" sz="2400" dirty="0">
                <a:latin typeface="Times New Roman" panose="02020503050405090304" pitchFamily="18" charset="0"/>
                <a:ea typeface="宋体" pitchFamily="2" charset="-122"/>
              </a:rPr>
              <a:t>由上式可知</a:t>
            </a:r>
            <a:r>
              <a:rPr lang="en-US" altLang="zh-CN" sz="2400" dirty="0">
                <a:latin typeface="Times New Roman" panose="02020503050405090304" pitchFamily="18" charset="0"/>
                <a:ea typeface="宋体" pitchFamily="2" charset="-122"/>
              </a:rPr>
              <a:t>M-</a:t>
            </a:r>
            <a:r>
              <a:rPr lang="en-US" altLang="zh-CN" sz="2400" dirty="0" err="1">
                <a:latin typeface="Times New Roman" panose="02020503050405090304" pitchFamily="18" charset="0"/>
                <a:ea typeface="宋体" pitchFamily="2" charset="-122"/>
              </a:rPr>
              <a:t>VaR</a:t>
            </a:r>
            <a:r>
              <a:rPr lang="zh-CN" altLang="en-US" sz="2400" dirty="0">
                <a:latin typeface="Times New Roman" panose="02020503050405090304" pitchFamily="18" charset="0"/>
                <a:ea typeface="宋体" pitchFamily="2" charset="-122"/>
              </a:rPr>
              <a:t>同资本资产定价模型的贝塔系数二者呈正相关关系</a:t>
            </a:r>
            <a:r>
              <a:rPr lang="zh-CN" altLang="en-US" sz="2400" dirty="0" smtClean="0">
                <a:latin typeface="Times New Roman" panose="02020503050405090304" pitchFamily="18" charset="0"/>
                <a:ea typeface="宋体" pitchFamily="2" charset="-122"/>
              </a:rPr>
              <a:t>。</a:t>
            </a:r>
            <a:endParaRPr lang="zh-CN" altLang="zh-CN" sz="2400" dirty="0"/>
          </a:p>
          <a:p>
            <a:endParaRPr lang="en-US" altLang="zh-CN" sz="2400" dirty="0">
              <a:latin typeface="Times New Roman" panose="02020503050405090304" pitchFamily="18" charset="0"/>
              <a:ea typeface="宋体" pitchFamily="2" charset="-122"/>
            </a:endParaRPr>
          </a:p>
          <a:p>
            <a:endParaRPr lang="en-US" altLang="zh-CN" sz="2400" dirty="0" smtClean="0">
              <a:latin typeface="Times New Roman" panose="02020503050405090304" pitchFamily="18" charset="0"/>
              <a:ea typeface="宋体" pitchFamily="2" charset="-122"/>
            </a:endParaRPr>
          </a:p>
          <a:p>
            <a:endParaRPr lang="en-US" altLang="zh-CN" sz="2400" dirty="0">
              <a:latin typeface="Times New Roman" panose="02020503050405090304" pitchFamily="18" charset="0"/>
              <a:ea typeface="宋体" pitchFamily="2" charset="-122"/>
            </a:endParaRPr>
          </a:p>
          <a:p>
            <a:endParaRPr lang="en-US" altLang="zh-CN" sz="2400" dirty="0" smtClean="0">
              <a:latin typeface="Times New Roman" panose="02020503050405090304" pitchFamily="18" charset="0"/>
              <a:ea typeface="宋体" pitchFamily="2" charset="-122"/>
            </a:endParaRPr>
          </a:p>
          <a:p>
            <a:endParaRPr lang="en-US" altLang="zh-CN" sz="2400" dirty="0" smtClean="0">
              <a:latin typeface="Times New Roman" panose="02020503050405090304" pitchFamily="18" charset="0"/>
              <a:ea typeface="宋体" pitchFamily="2" charset="-122"/>
            </a:endParaRPr>
          </a:p>
          <a:p>
            <a:endParaRPr lang="en-US" altLang="zh-CN" sz="2400" dirty="0" smtClean="0">
              <a:latin typeface="Times New Roman" panose="02020503050405090304" pitchFamily="18" charset="0"/>
              <a:ea typeface="宋体" pitchFamily="2" charset="-122"/>
            </a:endParaRPr>
          </a:p>
          <a:p>
            <a:endParaRPr lang="en-US" altLang="zh-CN" sz="2400" dirty="0">
              <a:latin typeface="Times New Roman" panose="02020503050405090304" pitchFamily="18" charset="0"/>
              <a:ea typeface="宋体" pitchFamily="2" charset="-122"/>
            </a:endParaRPr>
          </a:p>
          <a:p>
            <a:endParaRPr lang="en-US" altLang="zh-CN" sz="2400" dirty="0" smtClean="0">
              <a:latin typeface="Times New Roman" panose="02020503050405090304" pitchFamily="18" charset="0"/>
              <a:ea typeface="宋体" pitchFamily="2" charset="-122"/>
            </a:endParaRPr>
          </a:p>
          <a:p>
            <a:endParaRPr lang="en-US" altLang="zh-CN" sz="2400" dirty="0">
              <a:latin typeface="Times New Roman" panose="02020503050405090304" pitchFamily="18" charset="0"/>
              <a:ea typeface="宋体" pitchFamily="2" charset="-122"/>
            </a:endParaRPr>
          </a:p>
          <a:p>
            <a:pPr indent="457200">
              <a:lnSpc>
                <a:spcPct val="160000"/>
              </a:lnSpc>
            </a:pPr>
            <a:endParaRPr lang="en-US" altLang="zh-CN" sz="2400" dirty="0">
              <a:latin typeface="Times New Roman" panose="02020503050405090304" pitchFamily="18" charset="0"/>
              <a:ea typeface="宋体" pitchFamily="2" charset="-122"/>
            </a:endParaRPr>
          </a:p>
          <a:p>
            <a:pPr indent="457200">
              <a:lnSpc>
                <a:spcPct val="160000"/>
              </a:lnSpc>
            </a:pPr>
            <a:endParaRPr lang="en-US" altLang="zh-CN" sz="2400" dirty="0">
              <a:latin typeface="Times New Roman" panose="02020503050405090304" pitchFamily="18" charset="0"/>
              <a:ea typeface="宋体" pitchFamily="2" charset="-122"/>
            </a:endParaRPr>
          </a:p>
        </p:txBody>
      </p:sp>
      <p:sp>
        <p:nvSpPr>
          <p:cNvPr id="6" name="矩形 5"/>
          <p:cNvSpPr/>
          <p:nvPr/>
        </p:nvSpPr>
        <p:spPr>
          <a:xfrm>
            <a:off x="476885" y="116840"/>
            <a:ext cx="7056894" cy="492443"/>
          </a:xfrm>
          <a:prstGeom prst="rect">
            <a:avLst/>
          </a:prstGeom>
        </p:spPr>
        <p:txBody>
          <a:bodyPr wrap="square">
            <a:spAutoFit/>
          </a:bodyPr>
          <a:lstStyle/>
          <a:p>
            <a:r>
              <a:rPr lang="zh-CN" altLang="en-US" sz="2600" b="1" dirty="0">
                <a:latin typeface="微软雅黑" pitchFamily="34" charset="-122"/>
                <a:ea typeface="微软雅黑" pitchFamily="34" charset="-122"/>
                <a:sym typeface="+mn-ea"/>
              </a:rPr>
              <a:t>第二节 边际</a:t>
            </a:r>
            <a:r>
              <a:rPr lang="en-US" altLang="zh-CN" sz="2600" b="1" dirty="0" err="1">
                <a:latin typeface="微软雅黑" pitchFamily="34" charset="-122"/>
                <a:ea typeface="微软雅黑" pitchFamily="34" charset="-122"/>
                <a:sym typeface="+mn-ea"/>
              </a:rPr>
              <a:t>VaR</a:t>
            </a:r>
            <a:r>
              <a:rPr lang="zh-CN" altLang="en-US" sz="2600" b="1" dirty="0">
                <a:latin typeface="微软雅黑" pitchFamily="34" charset="-122"/>
                <a:ea typeface="微软雅黑" pitchFamily="34" charset="-122"/>
                <a:sym typeface="+mn-ea"/>
              </a:rPr>
              <a:t>、增量</a:t>
            </a:r>
            <a:r>
              <a:rPr lang="en-US" altLang="zh-CN" sz="2600" b="1" dirty="0" err="1">
                <a:latin typeface="微软雅黑" pitchFamily="34" charset="-122"/>
                <a:ea typeface="微软雅黑" pitchFamily="34" charset="-122"/>
                <a:sym typeface="+mn-ea"/>
              </a:rPr>
              <a:t>VaR</a:t>
            </a:r>
            <a:r>
              <a:rPr lang="zh-CN" altLang="en-US" sz="2600" b="1" dirty="0">
                <a:latin typeface="微软雅黑" pitchFamily="34" charset="-122"/>
                <a:ea typeface="微软雅黑" pitchFamily="34" charset="-122"/>
                <a:sym typeface="+mn-ea"/>
              </a:rPr>
              <a:t>、成分</a:t>
            </a:r>
            <a:r>
              <a:rPr lang="en-US" altLang="zh-CN" sz="2600" b="1" dirty="0" err="1" smtClean="0">
                <a:latin typeface="微软雅黑" pitchFamily="34" charset="-122"/>
                <a:ea typeface="微软雅黑" pitchFamily="34" charset="-122"/>
                <a:sym typeface="+mn-ea"/>
              </a:rPr>
              <a:t>VaR</a:t>
            </a:r>
            <a:endParaRPr lang="zh-CN" altLang="en-US" sz="2600" b="1" dirty="0">
              <a:latin typeface="微软雅黑" pitchFamily="34" charset="-122"/>
              <a:ea typeface="微软雅黑" pitchFamily="34" charset="-122"/>
            </a:endParaRPr>
          </a:p>
        </p:txBody>
      </p:sp>
      <p:graphicFrame>
        <p:nvGraphicFramePr>
          <p:cNvPr id="26" name="对象 25">
            <a:extLst>
              <a:ext uri="{FF2B5EF4-FFF2-40B4-BE49-F238E27FC236}">
                <a16:creationId xmlns="" xmlns:a16="http://schemas.microsoft.com/office/drawing/2014/main" id="{FEC3A25C-6071-4926-B628-6EBA4ADD8F93}"/>
              </a:ext>
            </a:extLst>
          </p:cNvPr>
          <p:cNvGraphicFramePr>
            <a:graphicFrameLocks noChangeAspect="1"/>
          </p:cNvGraphicFramePr>
          <p:nvPr>
            <p:extLst>
              <p:ext uri="{D42A27DB-BD31-4B8C-83A1-F6EECF244321}">
                <p14:modId xmlns:p14="http://schemas.microsoft.com/office/powerpoint/2010/main" val="557657343"/>
              </p:ext>
            </p:extLst>
          </p:nvPr>
        </p:nvGraphicFramePr>
        <p:xfrm>
          <a:off x="2997275" y="5085184"/>
          <a:ext cx="5614988" cy="792162"/>
        </p:xfrm>
        <a:graphic>
          <a:graphicData uri="http://schemas.openxmlformats.org/presentationml/2006/ole">
            <mc:AlternateContent xmlns:mc="http://schemas.openxmlformats.org/markup-compatibility/2006">
              <mc:Choice xmlns:v="urn:schemas-microsoft-com:vml" Requires="v">
                <p:oleObj spid="_x0000_s92176" name="Equation" r:id="rId4" imgW="2971800" imgH="419040" progId="Equation.DSMT4">
                  <p:embed/>
                </p:oleObj>
              </mc:Choice>
              <mc:Fallback>
                <p:oleObj name="Equation" r:id="rId4" imgW="2971800" imgH="419040" progId="Equation.DSMT4">
                  <p:embed/>
                  <p:pic>
                    <p:nvPicPr>
                      <p:cNvPr id="0" name=""/>
                      <p:cNvPicPr/>
                      <p:nvPr/>
                    </p:nvPicPr>
                    <p:blipFill>
                      <a:blip r:embed="rId5"/>
                      <a:stretch>
                        <a:fillRect/>
                      </a:stretch>
                    </p:blipFill>
                    <p:spPr>
                      <a:xfrm>
                        <a:off x="2997275" y="5085184"/>
                        <a:ext cx="5614988" cy="792162"/>
                      </a:xfrm>
                      <a:prstGeom prst="rect">
                        <a:avLst/>
                      </a:prstGeom>
                    </p:spPr>
                  </p:pic>
                </p:oleObj>
              </mc:Fallback>
            </mc:AlternateContent>
          </a:graphicData>
        </a:graphic>
      </p:graphicFrame>
      <p:sp>
        <p:nvSpPr>
          <p:cNvPr id="11" name="Rectangle 8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4" name="Rectangle 851"/>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Rectangle 1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 name="对象 2"/>
          <p:cNvGraphicFramePr>
            <a:graphicFrameLocks noChangeAspect="1"/>
          </p:cNvGraphicFramePr>
          <p:nvPr>
            <p:extLst>
              <p:ext uri="{D42A27DB-BD31-4B8C-83A1-F6EECF244321}">
                <p14:modId xmlns:p14="http://schemas.microsoft.com/office/powerpoint/2010/main" val="2160306526"/>
              </p:ext>
            </p:extLst>
          </p:nvPr>
        </p:nvGraphicFramePr>
        <p:xfrm>
          <a:off x="765027" y="1196752"/>
          <a:ext cx="325450" cy="416576"/>
        </p:xfrm>
        <a:graphic>
          <a:graphicData uri="http://schemas.openxmlformats.org/presentationml/2006/ole">
            <mc:AlternateContent xmlns:mc="http://schemas.openxmlformats.org/markup-compatibility/2006">
              <mc:Choice xmlns:v="urn:schemas-microsoft-com:vml" Requires="v">
                <p:oleObj spid="_x0000_s92177" name="Equation" r:id="rId6" imgW="152268" imgH="203024" progId="Equation.DSMT4">
                  <p:embed/>
                </p:oleObj>
              </mc:Choice>
              <mc:Fallback>
                <p:oleObj name="Equation" r:id="rId6" imgW="152268" imgH="203024"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5027" y="1196752"/>
                        <a:ext cx="325450" cy="416576"/>
                      </a:xfrm>
                      <a:prstGeom prst="rect">
                        <a:avLst/>
                      </a:prstGeom>
                      <a:noFill/>
                    </p:spPr>
                  </p:pic>
                </p:oleObj>
              </mc:Fallback>
            </mc:AlternateContent>
          </a:graphicData>
        </a:graphic>
      </p:graphicFrame>
      <p:sp>
        <p:nvSpPr>
          <p:cNvPr id="4" name="Rectangle 1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7" name="对象 6"/>
          <p:cNvGraphicFramePr>
            <a:graphicFrameLocks noChangeAspect="1"/>
          </p:cNvGraphicFramePr>
          <p:nvPr>
            <p:extLst>
              <p:ext uri="{D42A27DB-BD31-4B8C-83A1-F6EECF244321}">
                <p14:modId xmlns:p14="http://schemas.microsoft.com/office/powerpoint/2010/main" val="3727056821"/>
              </p:ext>
            </p:extLst>
          </p:nvPr>
        </p:nvGraphicFramePr>
        <p:xfrm>
          <a:off x="3645347" y="1196752"/>
          <a:ext cx="340370" cy="363061"/>
        </p:xfrm>
        <a:graphic>
          <a:graphicData uri="http://schemas.openxmlformats.org/presentationml/2006/ole">
            <mc:AlternateContent xmlns:mc="http://schemas.openxmlformats.org/markup-compatibility/2006">
              <mc:Choice xmlns:v="urn:schemas-microsoft-com:vml" Requires="v">
                <p:oleObj spid="_x0000_s92178" name="Equation" r:id="rId8" imgW="190417" imgH="203112" progId="Equation.DSMT4">
                  <p:embed/>
                </p:oleObj>
              </mc:Choice>
              <mc:Fallback>
                <p:oleObj name="Equation" r:id="rId8" imgW="190417" imgH="203112"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45347" y="1196752"/>
                        <a:ext cx="340370" cy="363061"/>
                      </a:xfrm>
                      <a:prstGeom prst="rect">
                        <a:avLst/>
                      </a:prstGeom>
                      <a:noFill/>
                    </p:spPr>
                  </p:pic>
                </p:oleObj>
              </mc:Fallback>
            </mc:AlternateContent>
          </a:graphicData>
        </a:graphic>
      </p:graphicFrame>
      <p:sp>
        <p:nvSpPr>
          <p:cNvPr id="8" name="Rectangle 2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6" name="对象 15"/>
          <p:cNvGraphicFramePr>
            <a:graphicFrameLocks noChangeAspect="1"/>
          </p:cNvGraphicFramePr>
          <p:nvPr>
            <p:extLst>
              <p:ext uri="{D42A27DB-BD31-4B8C-83A1-F6EECF244321}">
                <p14:modId xmlns:p14="http://schemas.microsoft.com/office/powerpoint/2010/main" val="1206597083"/>
              </p:ext>
            </p:extLst>
          </p:nvPr>
        </p:nvGraphicFramePr>
        <p:xfrm>
          <a:off x="4602165" y="1556792"/>
          <a:ext cx="2982907" cy="864096"/>
        </p:xfrm>
        <a:graphic>
          <a:graphicData uri="http://schemas.openxmlformats.org/presentationml/2006/ole">
            <mc:AlternateContent xmlns:mc="http://schemas.openxmlformats.org/markup-compatibility/2006">
              <mc:Choice xmlns:v="urn:schemas-microsoft-com:vml" Requires="v">
                <p:oleObj spid="_x0000_s92179" name="Equation" r:id="rId10" imgW="1600200" imgH="457200" progId="Equation.DSMT4">
                  <p:embed/>
                </p:oleObj>
              </mc:Choice>
              <mc:Fallback>
                <p:oleObj name="Equation" r:id="rId10" imgW="1600200" imgH="4572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02165" y="1556792"/>
                        <a:ext cx="2982907" cy="864096"/>
                      </a:xfrm>
                      <a:prstGeom prst="rect">
                        <a:avLst/>
                      </a:prstGeom>
                      <a:noFill/>
                    </p:spPr>
                  </p:pic>
                </p:oleObj>
              </mc:Fallback>
            </mc:AlternateContent>
          </a:graphicData>
        </a:graphic>
      </p:graphicFrame>
      <p:sp>
        <p:nvSpPr>
          <p:cNvPr id="17" name="Rectangle 2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8" name="对象 17"/>
          <p:cNvGraphicFramePr>
            <a:graphicFrameLocks noChangeAspect="1"/>
          </p:cNvGraphicFramePr>
          <p:nvPr>
            <p:extLst>
              <p:ext uri="{D42A27DB-BD31-4B8C-83A1-F6EECF244321}">
                <p14:modId xmlns:p14="http://schemas.microsoft.com/office/powerpoint/2010/main" val="59716185"/>
              </p:ext>
            </p:extLst>
          </p:nvPr>
        </p:nvGraphicFramePr>
        <p:xfrm>
          <a:off x="1269083" y="2348880"/>
          <a:ext cx="7992889" cy="918438"/>
        </p:xfrm>
        <a:graphic>
          <a:graphicData uri="http://schemas.openxmlformats.org/presentationml/2006/ole">
            <mc:AlternateContent xmlns:mc="http://schemas.openxmlformats.org/markup-compatibility/2006">
              <mc:Choice xmlns:v="urn:schemas-microsoft-com:vml" Requires="v">
                <p:oleObj spid="_x0000_s92180" name="Equation" r:id="rId12" imgW="4089400" imgH="469900" progId="Equation.DSMT4">
                  <p:embed/>
                </p:oleObj>
              </mc:Choice>
              <mc:Fallback>
                <p:oleObj name="Equation" r:id="rId12" imgW="4089400" imgH="4699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69083" y="2348880"/>
                        <a:ext cx="7992889" cy="918438"/>
                      </a:xfrm>
                      <a:prstGeom prst="rect">
                        <a:avLst/>
                      </a:prstGeom>
                      <a:noFill/>
                    </p:spPr>
                  </p:pic>
                </p:oleObj>
              </mc:Fallback>
            </mc:AlternateContent>
          </a:graphicData>
        </a:graphic>
      </p:graphicFrame>
      <p:sp>
        <p:nvSpPr>
          <p:cNvPr id="19" name="Rectangle 2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0" name="对象 19"/>
          <p:cNvGraphicFramePr>
            <a:graphicFrameLocks noChangeAspect="1"/>
          </p:cNvGraphicFramePr>
          <p:nvPr>
            <p:extLst>
              <p:ext uri="{D42A27DB-BD31-4B8C-83A1-F6EECF244321}">
                <p14:modId xmlns:p14="http://schemas.microsoft.com/office/powerpoint/2010/main" val="1179920627"/>
              </p:ext>
            </p:extLst>
          </p:nvPr>
        </p:nvGraphicFramePr>
        <p:xfrm>
          <a:off x="5013499" y="3212976"/>
          <a:ext cx="1498833" cy="548680"/>
        </p:xfrm>
        <a:graphic>
          <a:graphicData uri="http://schemas.openxmlformats.org/presentationml/2006/ole">
            <mc:AlternateContent xmlns:mc="http://schemas.openxmlformats.org/markup-compatibility/2006">
              <mc:Choice xmlns:v="urn:schemas-microsoft-com:vml" Requires="v">
                <p:oleObj spid="_x0000_s92181" name="Equation" r:id="rId14" imgW="710891" imgH="253890" progId="Equation.DSMT4">
                  <p:embed/>
                </p:oleObj>
              </mc:Choice>
              <mc:Fallback>
                <p:oleObj name="Equation" r:id="rId14" imgW="710891" imgH="25389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013499" y="3212976"/>
                        <a:ext cx="1498833" cy="548680"/>
                      </a:xfrm>
                      <a:prstGeom prst="rect">
                        <a:avLst/>
                      </a:prstGeom>
                      <a:noFill/>
                    </p:spPr>
                  </p:pic>
                </p:oleObj>
              </mc:Fallback>
            </mc:AlternateContent>
          </a:graphicData>
        </a:graphic>
      </p:graphicFrame>
      <p:sp>
        <p:nvSpPr>
          <p:cNvPr id="21" name="Rectangle 2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2" name="对象 21"/>
          <p:cNvGraphicFramePr>
            <a:graphicFrameLocks noChangeAspect="1"/>
          </p:cNvGraphicFramePr>
          <p:nvPr>
            <p:extLst>
              <p:ext uri="{D42A27DB-BD31-4B8C-83A1-F6EECF244321}">
                <p14:modId xmlns:p14="http://schemas.microsoft.com/office/powerpoint/2010/main" val="1927091623"/>
              </p:ext>
            </p:extLst>
          </p:nvPr>
        </p:nvGraphicFramePr>
        <p:xfrm>
          <a:off x="3429323" y="3789040"/>
          <a:ext cx="6420940" cy="1224136"/>
        </p:xfrm>
        <a:graphic>
          <a:graphicData uri="http://schemas.openxmlformats.org/presentationml/2006/ole">
            <mc:AlternateContent xmlns:mc="http://schemas.openxmlformats.org/markup-compatibility/2006">
              <mc:Choice xmlns:v="urn:schemas-microsoft-com:vml" Requires="v">
                <p:oleObj spid="_x0000_s92182" name="Equation" r:id="rId16" imgW="3530600" imgH="673100" progId="Equation.DSMT4">
                  <p:embed/>
                </p:oleObj>
              </mc:Choice>
              <mc:Fallback>
                <p:oleObj name="Equation" r:id="rId16" imgW="3530600" imgH="6731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429323" y="3789040"/>
                        <a:ext cx="6420940" cy="1224136"/>
                      </a:xfrm>
                      <a:prstGeom prst="rect">
                        <a:avLst/>
                      </a:prstGeom>
                      <a:noFill/>
                    </p:spPr>
                  </p:pic>
                </p:oleObj>
              </mc:Fallback>
            </mc:AlternateContent>
          </a:graphicData>
        </a:graphic>
      </p:graphicFrame>
    </p:spTree>
    <p:extLst>
      <p:ext uri="{BB962C8B-B14F-4D97-AF65-F5344CB8AC3E}">
        <p14:creationId xmlns:p14="http://schemas.microsoft.com/office/powerpoint/2010/main" val="2806734951"/>
      </p:ext>
    </p:extLst>
  </p:cSld>
  <p:clrMapOvr>
    <a:masterClrMapping/>
  </p:clrMapOvr>
  <p:transition>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995" y="1008380"/>
            <a:ext cx="11737304" cy="5877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90204"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anose="020B060402020209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9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9pPr>
          </a:lstStyle>
          <a:p>
            <a:r>
              <a:rPr lang="zh-CN" altLang="en-US" sz="2400" b="1" dirty="0">
                <a:latin typeface="Times New Roman" panose="02020503050405090304" pitchFamily="18" charset="0"/>
                <a:ea typeface="宋体" pitchFamily="2" charset="-122"/>
              </a:rPr>
              <a:t>二、</a:t>
            </a:r>
            <a:r>
              <a:rPr lang="zh-CN" altLang="en-US" sz="2400" b="1" dirty="0">
                <a:latin typeface="Times New Roman" panose="02020503050405090304" pitchFamily="18" charset="0"/>
                <a:ea typeface="宋体" pitchFamily="2" charset="-122"/>
                <a:sym typeface="+mn-ea"/>
              </a:rPr>
              <a:t>增量</a:t>
            </a:r>
            <a:r>
              <a:rPr lang="en-US" altLang="zh-CN" sz="2400" b="1" dirty="0" err="1">
                <a:latin typeface="Times New Roman" panose="02020503050405090304" pitchFamily="18" charset="0"/>
                <a:ea typeface="宋体" pitchFamily="2" charset="-122"/>
                <a:sym typeface="+mn-ea"/>
              </a:rPr>
              <a:t>VaR</a:t>
            </a:r>
            <a:r>
              <a:rPr lang="zh-CN" altLang="en-US" sz="2400" b="1" dirty="0">
                <a:latin typeface="Times New Roman" panose="02020503050405090304" pitchFamily="18" charset="0"/>
                <a:ea typeface="宋体" pitchFamily="2" charset="-122"/>
                <a:sym typeface="+mn-ea"/>
              </a:rPr>
              <a:t>（</a:t>
            </a:r>
            <a:r>
              <a:rPr lang="en-US" altLang="zh-CN" sz="2400" b="1" dirty="0" err="1">
                <a:latin typeface="Times New Roman" panose="02020503050405090304" pitchFamily="18" charset="0"/>
                <a:ea typeface="宋体" pitchFamily="2" charset="-122"/>
                <a:sym typeface="+mn-ea"/>
              </a:rPr>
              <a:t>IncrementVaR</a:t>
            </a:r>
            <a:r>
              <a:rPr lang="zh-CN" altLang="en-US" sz="2400" b="1" dirty="0">
                <a:latin typeface="Times New Roman" panose="02020503050405090304" pitchFamily="18" charset="0"/>
                <a:ea typeface="宋体" pitchFamily="2" charset="-122"/>
                <a:sym typeface="+mn-ea"/>
              </a:rPr>
              <a:t>，简记为</a:t>
            </a:r>
            <a:r>
              <a:rPr lang="en-US" altLang="zh-CN" sz="2400" b="1" dirty="0">
                <a:latin typeface="Times New Roman" panose="02020503050405090304" pitchFamily="18" charset="0"/>
                <a:ea typeface="宋体" pitchFamily="2" charset="-122"/>
                <a:sym typeface="+mn-ea"/>
              </a:rPr>
              <a:t>I-</a:t>
            </a:r>
            <a:r>
              <a:rPr lang="en-US" altLang="zh-CN" sz="2400" b="1" dirty="0" err="1">
                <a:latin typeface="Times New Roman" panose="02020503050405090304" pitchFamily="18" charset="0"/>
                <a:ea typeface="宋体" pitchFamily="2" charset="-122"/>
                <a:sym typeface="+mn-ea"/>
              </a:rPr>
              <a:t>VaR</a:t>
            </a:r>
            <a:r>
              <a:rPr lang="zh-CN" altLang="en-US" sz="2400" b="1" dirty="0">
                <a:latin typeface="Times New Roman" panose="02020503050405090304" pitchFamily="18" charset="0"/>
                <a:ea typeface="宋体" pitchFamily="2" charset="-122"/>
                <a:sym typeface="+mn-ea"/>
              </a:rPr>
              <a:t>）</a:t>
            </a:r>
            <a:endParaRPr lang="en-US" altLang="zh-CN" sz="2400" b="1" dirty="0">
              <a:latin typeface="Times New Roman" panose="02020503050405090304" pitchFamily="18" charset="0"/>
              <a:ea typeface="宋体" pitchFamily="2" charset="-122"/>
              <a:sym typeface="+mn-ea"/>
            </a:endParaRPr>
          </a:p>
          <a:p>
            <a:pPr>
              <a:lnSpc>
                <a:spcPct val="150000"/>
              </a:lnSpc>
            </a:pPr>
            <a:r>
              <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a:t>
            </a:r>
            <a:r>
              <a:rPr lang="en-US" altLang="zh-CN" sz="24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VaR</a:t>
            </a:r>
            <a:r>
              <a:rPr lang="zh-CN" altLang="en-US"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是指当一个资产头寸加入到组合时，新增的</a:t>
            </a:r>
            <a:r>
              <a:rPr lang="en-US" altLang="zh-CN" sz="24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VaR</a:t>
            </a:r>
            <a:r>
              <a:rPr lang="zh-CN" altLang="en-US"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，或者说，从原组合删去一个头寸，所减少的</a:t>
            </a:r>
            <a:r>
              <a:rPr lang="en-US" altLang="zh-CN" sz="24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VaR</a:t>
            </a:r>
            <a:r>
              <a:rPr lang="zh-CN" altLang="en-US"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。由于</a:t>
            </a:r>
            <a:r>
              <a:rPr lang="zh-CN"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投资者通常关注投资组合中某些资产头寸所增加或减少的投资组合风险，或者是它们对当前组合风险的贡献</a:t>
            </a:r>
            <a:r>
              <a:rPr lang="zh-CN" altLang="en-US"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2400" dirty="0">
                <a:latin typeface="Times New Roman" panose="02020503050405090304" pitchFamily="18" charset="0"/>
                <a:ea typeface="宋体" pitchFamily="2" charset="-122"/>
                <a:sym typeface="+mn-ea"/>
              </a:rPr>
              <a:t>因此交易员通常对新交易的</a:t>
            </a:r>
            <a:r>
              <a:rPr lang="en-US" altLang="zh-CN" sz="2400" dirty="0">
                <a:latin typeface="Times New Roman" panose="02020503050405090304" pitchFamily="18" charset="0"/>
                <a:ea typeface="宋体" pitchFamily="2" charset="-122"/>
                <a:sym typeface="+mn-ea"/>
              </a:rPr>
              <a:t>I-</a:t>
            </a:r>
            <a:r>
              <a:rPr lang="en-US" altLang="zh-CN" sz="2400" dirty="0" err="1">
                <a:latin typeface="Times New Roman" panose="02020503050405090304" pitchFamily="18" charset="0"/>
                <a:ea typeface="宋体" pitchFamily="2" charset="-122"/>
                <a:sym typeface="+mn-ea"/>
              </a:rPr>
              <a:t>VaR</a:t>
            </a:r>
            <a:r>
              <a:rPr lang="zh-CN" altLang="en-US" sz="2400" dirty="0">
                <a:latin typeface="Times New Roman" panose="02020503050405090304" pitchFamily="18" charset="0"/>
                <a:ea typeface="宋体" pitchFamily="2" charset="-122"/>
                <a:sym typeface="+mn-ea"/>
              </a:rPr>
              <a:t>感兴趣。</a:t>
            </a:r>
            <a:endParaRPr lang="en-US" altLang="zh-CN" sz="2400" dirty="0">
              <a:latin typeface="Times New Roman" panose="02020503050405090304" pitchFamily="18" charset="0"/>
              <a:ea typeface="宋体" pitchFamily="2" charset="-122"/>
              <a:sym typeface="+mn-ea"/>
            </a:endParaRPr>
          </a:p>
          <a:p>
            <a:pPr>
              <a:lnSpc>
                <a:spcPct val="150000"/>
              </a:lnSpc>
            </a:pPr>
            <a:r>
              <a:rPr lang="zh-CN" altLang="en-US" sz="2400" dirty="0">
                <a:latin typeface="Times New Roman" panose="02020503050405090304" pitchFamily="18" charset="0"/>
                <a:ea typeface="宋体" pitchFamily="2" charset="-122"/>
                <a:sym typeface="+mn-ea"/>
              </a:rPr>
              <a:t>假设在原来的资产组合                      的基础之上，新增另外一个资产组合</a:t>
            </a:r>
            <a:endParaRPr lang="en-US" altLang="zh-CN" sz="2400" dirty="0">
              <a:latin typeface="Times New Roman" panose="02020503050405090304" pitchFamily="18" charset="0"/>
              <a:ea typeface="宋体" pitchFamily="2" charset="-122"/>
              <a:sym typeface="+mn-ea"/>
            </a:endParaRPr>
          </a:p>
          <a:p>
            <a:pPr>
              <a:lnSpc>
                <a:spcPct val="150000"/>
              </a:lnSpc>
            </a:pPr>
            <a:r>
              <a:rPr lang="zh-CN" altLang="en-US" sz="2400" dirty="0">
                <a:latin typeface="Times New Roman" panose="02020503050405090304" pitchFamily="18" charset="0"/>
                <a:ea typeface="宋体" pitchFamily="2" charset="-122"/>
                <a:sym typeface="+mn-ea"/>
              </a:rPr>
              <a:t>在新增的</a:t>
            </a:r>
            <a:r>
              <a:rPr lang="en-US" altLang="zh-CN" sz="2400" dirty="0" err="1">
                <a:latin typeface="Times New Roman" panose="02020503050405090304" pitchFamily="18" charset="0"/>
                <a:ea typeface="宋体" pitchFamily="2" charset="-122"/>
                <a:sym typeface="+mn-ea"/>
              </a:rPr>
              <a:t>VaR</a:t>
            </a:r>
            <a:r>
              <a:rPr lang="zh-CN" altLang="en-US" sz="2400" dirty="0">
                <a:latin typeface="Times New Roman" panose="02020503050405090304" pitchFamily="18" charset="0"/>
                <a:ea typeface="宋体" pitchFamily="2" charset="-122"/>
                <a:sym typeface="+mn-ea"/>
              </a:rPr>
              <a:t>，亦即</a:t>
            </a:r>
            <a:r>
              <a:rPr lang="en-US" altLang="zh-CN" sz="2400" dirty="0">
                <a:latin typeface="Times New Roman" panose="02020503050405090304" pitchFamily="18" charset="0"/>
                <a:ea typeface="宋体" pitchFamily="2" charset="-122"/>
                <a:sym typeface="+mn-ea"/>
              </a:rPr>
              <a:t>I-</a:t>
            </a:r>
            <a:r>
              <a:rPr lang="en-US" altLang="zh-CN" sz="2400" dirty="0" err="1">
                <a:latin typeface="Times New Roman" panose="02020503050405090304" pitchFamily="18" charset="0"/>
                <a:ea typeface="宋体" pitchFamily="2" charset="-122"/>
                <a:sym typeface="+mn-ea"/>
              </a:rPr>
              <a:t>VaR</a:t>
            </a:r>
            <a:r>
              <a:rPr lang="zh-CN" altLang="en-US" sz="2400" dirty="0">
                <a:latin typeface="Times New Roman" panose="02020503050405090304" pitchFamily="18" charset="0"/>
                <a:ea typeface="宋体" pitchFamily="2" charset="-122"/>
                <a:sym typeface="+mn-ea"/>
              </a:rPr>
              <a:t>的计算公式为：</a:t>
            </a:r>
            <a:endParaRPr lang="en-US" altLang="zh-CN" sz="2400" dirty="0">
              <a:latin typeface="Times New Roman" panose="02020503050405090304" pitchFamily="18" charset="0"/>
              <a:ea typeface="宋体" pitchFamily="2" charset="-122"/>
              <a:sym typeface="+mn-ea"/>
            </a:endParaRPr>
          </a:p>
          <a:p>
            <a:pPr>
              <a:lnSpc>
                <a:spcPct val="150000"/>
              </a:lnSpc>
            </a:pPr>
            <a:endParaRPr lang="en-US" altLang="zh-CN" sz="2400" kern="100" dirty="0">
              <a:latin typeface="Times New Roman" panose="02020503050405090304" pitchFamily="18" charset="0"/>
              <a:ea typeface="宋体" pitchFamily="2" charset="-122"/>
              <a:cs typeface="Times New Roman" panose="02020603050405020304" pitchFamily="18" charset="0"/>
              <a:sym typeface="+mn-ea"/>
            </a:endParaRPr>
          </a:p>
          <a:p>
            <a:pPr>
              <a:lnSpc>
                <a:spcPct val="150000"/>
              </a:lnSpc>
            </a:pP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I-</a:t>
            </a:r>
            <a:r>
              <a:rPr lang="en-US" altLang="zh-CN" sz="2400" kern="100" dirty="0" err="1">
                <a:effectLst/>
                <a:latin typeface="Times New Roman" panose="02020603050405020304" pitchFamily="18" charset="0"/>
                <a:ea typeface="宋体" panose="02010600030101010101" pitchFamily="2" charset="-122"/>
                <a:cs typeface="Times New Roman" panose="02020603050405020304" pitchFamily="18" charset="0"/>
              </a:rPr>
              <a:t>VaR</a:t>
            </a:r>
            <a:r>
              <a:rPr lang="zh-CN" altLang="en-US" sz="2400" kern="100" dirty="0">
                <a:effectLst/>
                <a:latin typeface="Times New Roman" panose="02020603050405020304" pitchFamily="18" charset="0"/>
                <a:ea typeface="宋体" panose="02010600030101010101" pitchFamily="2" charset="-122"/>
                <a:cs typeface="Times New Roman" panose="02020603050405020304" pitchFamily="18" charset="0"/>
              </a:rPr>
              <a:t>为正代表新增交易增加了当前组合的风险（负数则相反）。</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en-US" altLang="zh-CN" sz="2400" b="1" dirty="0">
              <a:latin typeface="Times New Roman" panose="02020503050405090304" pitchFamily="18" charset="0"/>
              <a:ea typeface="宋体" pitchFamily="2" charset="-122"/>
              <a:sym typeface="+mn-ea"/>
            </a:endParaRPr>
          </a:p>
        </p:txBody>
      </p:sp>
      <p:sp>
        <p:nvSpPr>
          <p:cNvPr id="6" name="矩形 5"/>
          <p:cNvSpPr/>
          <p:nvPr/>
        </p:nvSpPr>
        <p:spPr>
          <a:xfrm>
            <a:off x="476885" y="116840"/>
            <a:ext cx="7344926" cy="892552"/>
          </a:xfrm>
          <a:prstGeom prst="rect">
            <a:avLst/>
          </a:prstGeom>
        </p:spPr>
        <p:txBody>
          <a:bodyPr wrap="square">
            <a:spAutoFit/>
          </a:bodyPr>
          <a:lstStyle/>
          <a:p>
            <a:r>
              <a:rPr lang="zh-CN" altLang="en-US" sz="2600" b="1" dirty="0">
                <a:latin typeface="微软雅黑" pitchFamily="34" charset="-122"/>
                <a:ea typeface="微软雅黑" pitchFamily="34" charset="-122"/>
                <a:sym typeface="+mn-ea"/>
              </a:rPr>
              <a:t>第二节 边际</a:t>
            </a:r>
            <a:r>
              <a:rPr lang="en-US" altLang="zh-CN" sz="2600" b="1" dirty="0" err="1">
                <a:latin typeface="微软雅黑" pitchFamily="34" charset="-122"/>
                <a:ea typeface="微软雅黑" pitchFamily="34" charset="-122"/>
                <a:sym typeface="+mn-ea"/>
              </a:rPr>
              <a:t>VaR</a:t>
            </a:r>
            <a:r>
              <a:rPr lang="zh-CN" altLang="en-US" sz="2600" b="1" dirty="0">
                <a:latin typeface="微软雅黑" pitchFamily="34" charset="-122"/>
                <a:ea typeface="微软雅黑" pitchFamily="34" charset="-122"/>
                <a:sym typeface="+mn-ea"/>
              </a:rPr>
              <a:t>、增量</a:t>
            </a:r>
            <a:r>
              <a:rPr lang="en-US" altLang="zh-CN" sz="2600" b="1" dirty="0" err="1">
                <a:latin typeface="微软雅黑" pitchFamily="34" charset="-122"/>
                <a:ea typeface="微软雅黑" pitchFamily="34" charset="-122"/>
                <a:sym typeface="+mn-ea"/>
              </a:rPr>
              <a:t>VaR</a:t>
            </a:r>
            <a:r>
              <a:rPr lang="zh-CN" altLang="en-US" sz="2600" b="1" dirty="0">
                <a:latin typeface="微软雅黑" pitchFamily="34" charset="-122"/>
                <a:ea typeface="微软雅黑" pitchFamily="34" charset="-122"/>
                <a:sym typeface="+mn-ea"/>
              </a:rPr>
              <a:t>、成分</a:t>
            </a:r>
            <a:r>
              <a:rPr lang="en-US" altLang="zh-CN" sz="2600" b="1" dirty="0" err="1">
                <a:latin typeface="微软雅黑" pitchFamily="34" charset="-122"/>
                <a:ea typeface="微软雅黑" pitchFamily="34" charset="-122"/>
                <a:sym typeface="+mn-ea"/>
              </a:rPr>
              <a:t>VaR</a:t>
            </a:r>
            <a:endParaRPr lang="zh-CN" altLang="en-US" sz="2600" b="1" dirty="0">
              <a:latin typeface="微软雅黑" pitchFamily="34" charset="-122"/>
              <a:ea typeface="微软雅黑" pitchFamily="34" charset="-122"/>
            </a:endParaRPr>
          </a:p>
          <a:p>
            <a:endParaRPr lang="zh-CN" altLang="en-US" sz="2600" b="1" dirty="0">
              <a:latin typeface="微软雅黑" pitchFamily="34" charset="-122"/>
              <a:ea typeface="微软雅黑" pitchFamily="34" charset="-122"/>
            </a:endParaRPr>
          </a:p>
        </p:txBody>
      </p:sp>
      <p:graphicFrame>
        <p:nvGraphicFramePr>
          <p:cNvPr id="4" name="对象 3">
            <a:extLst>
              <a:ext uri="{FF2B5EF4-FFF2-40B4-BE49-F238E27FC236}">
                <a16:creationId xmlns="" xmlns:a16="http://schemas.microsoft.com/office/drawing/2014/main" id="{D2C21191-D49D-4082-9762-F0CAFB85E7E2}"/>
              </a:ext>
            </a:extLst>
          </p:cNvPr>
          <p:cNvGraphicFramePr>
            <a:graphicFrameLocks noChangeAspect="1"/>
          </p:cNvGraphicFramePr>
          <p:nvPr>
            <p:extLst>
              <p:ext uri="{D42A27DB-BD31-4B8C-83A1-F6EECF244321}">
                <p14:modId xmlns:p14="http://schemas.microsoft.com/office/powerpoint/2010/main" val="701528547"/>
              </p:ext>
            </p:extLst>
          </p:nvPr>
        </p:nvGraphicFramePr>
        <p:xfrm>
          <a:off x="3284790" y="4869160"/>
          <a:ext cx="5491810" cy="792088"/>
        </p:xfrm>
        <a:graphic>
          <a:graphicData uri="http://schemas.openxmlformats.org/presentationml/2006/ole">
            <mc:AlternateContent xmlns:mc="http://schemas.openxmlformats.org/markup-compatibility/2006">
              <mc:Choice xmlns:v="urn:schemas-microsoft-com:vml" Requires="v">
                <p:oleObj spid="_x0000_s58790" name="Equation" r:id="rId4" imgW="2971423" imgH="428714" progId="Equation.DSMT4">
                  <p:embed/>
                </p:oleObj>
              </mc:Choice>
              <mc:Fallback>
                <p:oleObj name="Equation" r:id="rId4" imgW="2971423" imgH="428714" progId="Equation.DSMT4">
                  <p:embed/>
                  <p:pic>
                    <p:nvPicPr>
                      <p:cNvPr id="0" name=""/>
                      <p:cNvPicPr/>
                      <p:nvPr/>
                    </p:nvPicPr>
                    <p:blipFill>
                      <a:blip r:embed="rId5"/>
                      <a:stretch>
                        <a:fillRect/>
                      </a:stretch>
                    </p:blipFill>
                    <p:spPr>
                      <a:xfrm>
                        <a:off x="3284790" y="4869160"/>
                        <a:ext cx="5491810" cy="792088"/>
                      </a:xfrm>
                      <a:prstGeom prst="rect">
                        <a:avLst/>
                      </a:prstGeom>
                    </p:spPr>
                  </p:pic>
                </p:oleObj>
              </mc:Fallback>
            </mc:AlternateContent>
          </a:graphicData>
        </a:graphic>
      </p:graphicFrame>
      <p:graphicFrame>
        <p:nvGraphicFramePr>
          <p:cNvPr id="13" name="对象 12">
            <a:extLst>
              <a:ext uri="{FF2B5EF4-FFF2-40B4-BE49-F238E27FC236}">
                <a16:creationId xmlns="" xmlns:a16="http://schemas.microsoft.com/office/drawing/2014/main" id="{099DD1DB-0953-4FB1-BEB8-9F9888FB8ED3}"/>
              </a:ext>
            </a:extLst>
          </p:cNvPr>
          <p:cNvGraphicFramePr>
            <a:graphicFrameLocks noChangeAspect="1"/>
          </p:cNvGraphicFramePr>
          <p:nvPr>
            <p:extLst>
              <p:ext uri="{D42A27DB-BD31-4B8C-83A1-F6EECF244321}">
                <p14:modId xmlns:p14="http://schemas.microsoft.com/office/powerpoint/2010/main" val="460353071"/>
              </p:ext>
            </p:extLst>
          </p:nvPr>
        </p:nvGraphicFramePr>
        <p:xfrm>
          <a:off x="3645347" y="3789040"/>
          <a:ext cx="1719243" cy="488627"/>
        </p:xfrm>
        <a:graphic>
          <a:graphicData uri="http://schemas.openxmlformats.org/presentationml/2006/ole">
            <mc:AlternateContent xmlns:mc="http://schemas.openxmlformats.org/markup-compatibility/2006">
              <mc:Choice xmlns:v="urn:schemas-microsoft-com:vml" Requires="v">
                <p:oleObj spid="_x0000_s58791" name="Equation" r:id="rId6" imgW="904925" imgH="257013" progId="Equation.DSMT4">
                  <p:embed/>
                </p:oleObj>
              </mc:Choice>
              <mc:Fallback>
                <p:oleObj name="Equation" r:id="rId6" imgW="904925" imgH="257013" progId="Equation.DSMT4">
                  <p:embed/>
                  <p:pic>
                    <p:nvPicPr>
                      <p:cNvPr id="0" name=""/>
                      <p:cNvPicPr/>
                      <p:nvPr/>
                    </p:nvPicPr>
                    <p:blipFill>
                      <a:blip r:embed="rId7"/>
                      <a:stretch>
                        <a:fillRect/>
                      </a:stretch>
                    </p:blipFill>
                    <p:spPr>
                      <a:xfrm>
                        <a:off x="3645347" y="3789040"/>
                        <a:ext cx="1719243" cy="488627"/>
                      </a:xfrm>
                      <a:prstGeom prst="rect">
                        <a:avLst/>
                      </a:prstGeom>
                    </p:spPr>
                  </p:pic>
                </p:oleObj>
              </mc:Fallback>
            </mc:AlternateContent>
          </a:graphicData>
        </a:graphic>
      </p:graphicFrame>
      <p:graphicFrame>
        <p:nvGraphicFramePr>
          <p:cNvPr id="14" name="对象 13">
            <a:extLst>
              <a:ext uri="{FF2B5EF4-FFF2-40B4-BE49-F238E27FC236}">
                <a16:creationId xmlns="" xmlns:a16="http://schemas.microsoft.com/office/drawing/2014/main" id="{B6E55082-01A3-4EDA-8DAA-AC6289E2F58F}"/>
              </a:ext>
            </a:extLst>
          </p:cNvPr>
          <p:cNvGraphicFramePr>
            <a:graphicFrameLocks noChangeAspect="1"/>
          </p:cNvGraphicFramePr>
          <p:nvPr>
            <p:extLst>
              <p:ext uri="{D42A27DB-BD31-4B8C-83A1-F6EECF244321}">
                <p14:modId xmlns:p14="http://schemas.microsoft.com/office/powerpoint/2010/main" val="4174795209"/>
              </p:ext>
            </p:extLst>
          </p:nvPr>
        </p:nvGraphicFramePr>
        <p:xfrm>
          <a:off x="10153312" y="3806619"/>
          <a:ext cx="2067200" cy="489600"/>
        </p:xfrm>
        <a:graphic>
          <a:graphicData uri="http://schemas.openxmlformats.org/presentationml/2006/ole">
            <mc:AlternateContent xmlns:mc="http://schemas.openxmlformats.org/markup-compatibility/2006">
              <mc:Choice xmlns:v="urn:schemas-microsoft-com:vml" Requires="v">
                <p:oleObj spid="_x0000_s58792" name="Equation" r:id="rId8" imgW="1085622" imgH="257013" progId="Equation.DSMT4">
                  <p:embed/>
                </p:oleObj>
              </mc:Choice>
              <mc:Fallback>
                <p:oleObj name="Equation" r:id="rId8" imgW="1085622" imgH="257013" progId="Equation.DSMT4">
                  <p:embed/>
                  <p:pic>
                    <p:nvPicPr>
                      <p:cNvPr id="0" name=""/>
                      <p:cNvPicPr/>
                      <p:nvPr/>
                    </p:nvPicPr>
                    <p:blipFill>
                      <a:blip r:embed="rId9"/>
                      <a:stretch>
                        <a:fillRect/>
                      </a:stretch>
                    </p:blipFill>
                    <p:spPr>
                      <a:xfrm>
                        <a:off x="10153312" y="3806619"/>
                        <a:ext cx="2067200" cy="489600"/>
                      </a:xfrm>
                      <a:prstGeom prst="rect">
                        <a:avLst/>
                      </a:prstGeom>
                    </p:spPr>
                  </p:pic>
                </p:oleObj>
              </mc:Fallback>
            </mc:AlternateContent>
          </a:graphicData>
        </a:graphic>
      </p:graphicFrame>
    </p:spTree>
    <p:extLst>
      <p:ext uri="{BB962C8B-B14F-4D97-AF65-F5344CB8AC3E}">
        <p14:creationId xmlns:p14="http://schemas.microsoft.com/office/powerpoint/2010/main" val="474870634"/>
      </p:ext>
    </p:extLst>
  </p:cSld>
  <p:clrMapOvr>
    <a:masterClrMapping/>
  </p:clrMapOvr>
  <p:transition>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995" y="1008380"/>
            <a:ext cx="11737304" cy="5877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90204"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anose="020B060402020209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9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9pPr>
          </a:lstStyle>
          <a:p>
            <a:pPr>
              <a:lnSpc>
                <a:spcPct val="150000"/>
              </a:lnSpc>
            </a:pPr>
            <a:r>
              <a:rPr lang="zh-CN" altLang="en-US" sz="2400" b="1" dirty="0">
                <a:latin typeface="Times New Roman" panose="02020503050405090304" pitchFamily="18" charset="0"/>
                <a:ea typeface="宋体" pitchFamily="2" charset="-122"/>
              </a:rPr>
              <a:t>三、</a:t>
            </a:r>
            <a:r>
              <a:rPr lang="zh-CN" altLang="en-US" sz="2400" b="1" dirty="0">
                <a:latin typeface="Times New Roman" panose="02020503050405090304" pitchFamily="18" charset="0"/>
                <a:ea typeface="宋体" pitchFamily="2" charset="-122"/>
                <a:sym typeface="+mn-ea"/>
              </a:rPr>
              <a:t>成分</a:t>
            </a:r>
            <a:r>
              <a:rPr lang="en-US" altLang="zh-CN" sz="2400" b="1" dirty="0" err="1">
                <a:latin typeface="Times New Roman" panose="02020503050405090304" pitchFamily="18" charset="0"/>
                <a:ea typeface="宋体" pitchFamily="2" charset="-122"/>
                <a:sym typeface="+mn-ea"/>
              </a:rPr>
              <a:t>VaR</a:t>
            </a:r>
            <a:r>
              <a:rPr lang="zh-CN" altLang="en-US" sz="2400" b="1" dirty="0">
                <a:latin typeface="Times New Roman" panose="02020503050405090304" pitchFamily="18" charset="0"/>
                <a:ea typeface="宋体" pitchFamily="2" charset="-122"/>
                <a:sym typeface="+mn-ea"/>
              </a:rPr>
              <a:t>（</a:t>
            </a:r>
            <a:r>
              <a:rPr lang="en-US" altLang="zh-CN" sz="2400" b="1" dirty="0" err="1">
                <a:latin typeface="Times New Roman" panose="02020503050405090304" pitchFamily="18" charset="0"/>
                <a:ea typeface="宋体" pitchFamily="2" charset="-122"/>
                <a:sym typeface="+mn-ea"/>
              </a:rPr>
              <a:t>ComponentVaR</a:t>
            </a:r>
            <a:r>
              <a:rPr lang="zh-CN" altLang="en-US" sz="2400" b="1" dirty="0">
                <a:latin typeface="Times New Roman" panose="02020503050405090304" pitchFamily="18" charset="0"/>
                <a:ea typeface="宋体" pitchFamily="2" charset="-122"/>
                <a:sym typeface="+mn-ea"/>
              </a:rPr>
              <a:t>，简记为</a:t>
            </a:r>
            <a:r>
              <a:rPr lang="en-US" altLang="zh-CN" sz="2400" b="1" dirty="0">
                <a:latin typeface="Times New Roman" panose="02020503050405090304" pitchFamily="18" charset="0"/>
                <a:ea typeface="宋体" pitchFamily="2" charset="-122"/>
                <a:sym typeface="+mn-ea"/>
              </a:rPr>
              <a:t>C-</a:t>
            </a:r>
            <a:r>
              <a:rPr lang="en-US" altLang="zh-CN" sz="2400" b="1" dirty="0" err="1">
                <a:latin typeface="Times New Roman" panose="02020503050405090304" pitchFamily="18" charset="0"/>
                <a:ea typeface="宋体" pitchFamily="2" charset="-122"/>
                <a:sym typeface="+mn-ea"/>
              </a:rPr>
              <a:t>VaR</a:t>
            </a:r>
            <a:r>
              <a:rPr lang="zh-CN" altLang="en-US" sz="2400" b="1" dirty="0">
                <a:latin typeface="Times New Roman" panose="02020503050405090304" pitchFamily="18" charset="0"/>
                <a:ea typeface="宋体" pitchFamily="2" charset="-122"/>
                <a:sym typeface="+mn-ea"/>
              </a:rPr>
              <a:t>）</a:t>
            </a:r>
            <a:endParaRPr lang="en-US" altLang="zh-CN" sz="2400" b="1" dirty="0">
              <a:latin typeface="Times New Roman" panose="02020503050405090304" pitchFamily="18" charset="0"/>
              <a:ea typeface="宋体" pitchFamily="2" charset="-122"/>
              <a:sym typeface="+mn-ea"/>
            </a:endParaRPr>
          </a:p>
          <a:p>
            <a:r>
              <a:rPr lang="zh-CN" altLang="en-US" sz="2400" dirty="0">
                <a:latin typeface="Times New Roman" panose="02020503050405090304" pitchFamily="18" charset="0"/>
                <a:ea typeface="宋体" pitchFamily="2" charset="-122"/>
                <a:sym typeface="+mn-ea"/>
              </a:rPr>
              <a:t>若某资产组合                     中资产的</a:t>
            </a:r>
            <a:r>
              <a:rPr lang="en-US" altLang="zh-CN" sz="2400" dirty="0" err="1">
                <a:latin typeface="Times New Roman" panose="02020503050405090304" pitchFamily="18" charset="0"/>
                <a:ea typeface="宋体" pitchFamily="2" charset="-122"/>
                <a:sym typeface="+mn-ea"/>
              </a:rPr>
              <a:t>VaR</a:t>
            </a:r>
            <a:r>
              <a:rPr lang="zh-CN" altLang="en-US" sz="2400" dirty="0">
                <a:latin typeface="Times New Roman" panose="02020503050405090304" pitchFamily="18" charset="0"/>
                <a:ea typeface="宋体" pitchFamily="2" charset="-122"/>
                <a:sym typeface="+mn-ea"/>
              </a:rPr>
              <a:t>（记为                  ）满足以下式子：</a:t>
            </a:r>
            <a:endParaRPr lang="en-US" altLang="zh-CN" sz="2400" dirty="0">
              <a:latin typeface="Times New Roman" panose="02020503050405090304" pitchFamily="18" charset="0"/>
              <a:ea typeface="宋体" pitchFamily="2" charset="-122"/>
              <a:sym typeface="+mn-ea"/>
            </a:endParaRPr>
          </a:p>
          <a:p>
            <a:endParaRPr lang="en-US" altLang="zh-CN" sz="2400" dirty="0">
              <a:latin typeface="Times New Roman" panose="02020503050405090304" pitchFamily="18" charset="0"/>
              <a:ea typeface="宋体" pitchFamily="2" charset="-122"/>
              <a:sym typeface="+mn-ea"/>
            </a:endParaRPr>
          </a:p>
          <a:p>
            <a:endParaRPr lang="en-US" altLang="zh-CN" sz="2400" dirty="0">
              <a:latin typeface="Times New Roman" panose="02020503050405090304" pitchFamily="18" charset="0"/>
              <a:ea typeface="宋体" pitchFamily="2" charset="-122"/>
              <a:sym typeface="+mn-ea"/>
            </a:endParaRPr>
          </a:p>
          <a:p>
            <a:r>
              <a:rPr lang="zh-CN" altLang="en-US" sz="2400" dirty="0">
                <a:latin typeface="Times New Roman" panose="02020503050405090304" pitchFamily="18" charset="0"/>
                <a:ea typeface="宋体" pitchFamily="2" charset="-122"/>
                <a:sym typeface="+mn-ea"/>
              </a:rPr>
              <a:t>则称                 为该资产的</a:t>
            </a:r>
            <a:r>
              <a:rPr lang="en-US" altLang="zh-CN" sz="2400" dirty="0">
                <a:latin typeface="Times New Roman" panose="02020503050405090304" pitchFamily="18" charset="0"/>
                <a:ea typeface="宋体" pitchFamily="2" charset="-122"/>
                <a:sym typeface="+mn-ea"/>
              </a:rPr>
              <a:t>C-</a:t>
            </a:r>
            <a:r>
              <a:rPr lang="en-US" altLang="zh-CN" sz="2400" dirty="0" err="1">
                <a:latin typeface="Times New Roman" panose="02020503050405090304" pitchFamily="18" charset="0"/>
                <a:ea typeface="宋体" pitchFamily="2" charset="-122"/>
                <a:sym typeface="+mn-ea"/>
              </a:rPr>
              <a:t>VaR</a:t>
            </a:r>
            <a:r>
              <a:rPr lang="zh-CN" altLang="en-US" sz="2400" dirty="0">
                <a:latin typeface="Times New Roman" panose="02020503050405090304" pitchFamily="18" charset="0"/>
                <a:ea typeface="宋体" pitchFamily="2" charset="-122"/>
                <a:sym typeface="+mn-ea"/>
              </a:rPr>
              <a:t>。根据欧拉定理，可以得出某资产的</a:t>
            </a:r>
            <a:r>
              <a:rPr lang="en-US" altLang="zh-CN" sz="2400" dirty="0">
                <a:latin typeface="Times New Roman" panose="02020503050405090304" pitchFamily="18" charset="0"/>
                <a:ea typeface="宋体" pitchFamily="2" charset="-122"/>
                <a:sym typeface="+mn-ea"/>
              </a:rPr>
              <a:t>C-</a:t>
            </a:r>
            <a:r>
              <a:rPr lang="en-US" altLang="zh-CN" sz="2400" dirty="0" err="1">
                <a:latin typeface="Times New Roman" panose="02020503050405090304" pitchFamily="18" charset="0"/>
                <a:ea typeface="宋体" pitchFamily="2" charset="-122"/>
                <a:sym typeface="+mn-ea"/>
              </a:rPr>
              <a:t>VaR</a:t>
            </a:r>
            <a:r>
              <a:rPr lang="zh-CN" altLang="en-US" sz="2400" dirty="0">
                <a:latin typeface="Times New Roman" panose="02020503050405090304" pitchFamily="18" charset="0"/>
                <a:ea typeface="宋体" pitchFamily="2" charset="-122"/>
                <a:sym typeface="+mn-ea"/>
              </a:rPr>
              <a:t>计算公式为</a:t>
            </a:r>
            <a:endParaRPr lang="en-US" altLang="zh-CN" sz="2400" dirty="0">
              <a:latin typeface="Times New Roman" panose="02020503050405090304" pitchFamily="18" charset="0"/>
              <a:ea typeface="宋体" pitchFamily="2" charset="-122"/>
              <a:sym typeface="+mn-ea"/>
            </a:endParaRPr>
          </a:p>
          <a:p>
            <a:endParaRPr lang="en-US" altLang="zh-CN" sz="2400" dirty="0">
              <a:latin typeface="Times New Roman" panose="02020503050405090304" pitchFamily="18" charset="0"/>
              <a:ea typeface="宋体" pitchFamily="2" charset="-122"/>
              <a:sym typeface="+mn-ea"/>
            </a:endParaRPr>
          </a:p>
          <a:p>
            <a:endParaRPr lang="en-US" altLang="zh-CN" sz="2400" dirty="0">
              <a:latin typeface="Times New Roman" panose="02020503050405090304" pitchFamily="18" charset="0"/>
              <a:ea typeface="宋体" pitchFamily="2" charset="-122"/>
              <a:sym typeface="+mn-ea"/>
            </a:endParaRPr>
          </a:p>
          <a:p>
            <a:r>
              <a:rPr lang="zh-CN" altLang="en-US" sz="2400" dirty="0">
                <a:latin typeface="Times New Roman" panose="02020503050405090304" pitchFamily="18" charset="0"/>
                <a:ea typeface="宋体" pitchFamily="2" charset="-122"/>
                <a:sym typeface="+mn-ea"/>
              </a:rPr>
              <a:t>根据定义，可以明显看出</a:t>
            </a:r>
            <a:r>
              <a:rPr lang="en-US" altLang="zh-CN" sz="2400" dirty="0">
                <a:latin typeface="Times New Roman" panose="02020503050405090304" pitchFamily="18" charset="0"/>
                <a:ea typeface="宋体" pitchFamily="2" charset="-122"/>
                <a:sym typeface="+mn-ea"/>
              </a:rPr>
              <a:t>C-</a:t>
            </a:r>
            <a:r>
              <a:rPr lang="en-US" altLang="zh-CN" sz="2400" dirty="0" err="1">
                <a:latin typeface="Times New Roman" panose="02020503050405090304" pitchFamily="18" charset="0"/>
                <a:ea typeface="宋体" pitchFamily="2" charset="-122"/>
                <a:sym typeface="+mn-ea"/>
              </a:rPr>
              <a:t>VaR</a:t>
            </a:r>
            <a:r>
              <a:rPr lang="zh-CN" altLang="en-US" sz="2400" dirty="0">
                <a:latin typeface="Times New Roman" panose="02020503050405090304" pitchFamily="18" charset="0"/>
                <a:ea typeface="宋体" pitchFamily="2" charset="-122"/>
                <a:sym typeface="+mn-ea"/>
              </a:rPr>
              <a:t>代表的是某资产在组合</a:t>
            </a:r>
            <a:r>
              <a:rPr lang="en-US" altLang="zh-CN" sz="2400" dirty="0" err="1">
                <a:latin typeface="Times New Roman" panose="02020503050405090304" pitchFamily="18" charset="0"/>
                <a:ea typeface="宋体" pitchFamily="2" charset="-122"/>
                <a:sym typeface="+mn-ea"/>
              </a:rPr>
              <a:t>VaR</a:t>
            </a:r>
            <a:r>
              <a:rPr lang="zh-CN" altLang="en-US" sz="2400" dirty="0">
                <a:latin typeface="Times New Roman" panose="02020503050405090304" pitchFamily="18" charset="0"/>
                <a:ea typeface="宋体" pitchFamily="2" charset="-122"/>
                <a:sym typeface="+mn-ea"/>
              </a:rPr>
              <a:t>中的占比。因此</a:t>
            </a:r>
            <a:r>
              <a:rPr lang="en-US" altLang="zh-CN" sz="2400" dirty="0">
                <a:latin typeface="Times New Roman" panose="02020503050405090304" pitchFamily="18" charset="0"/>
                <a:ea typeface="宋体" pitchFamily="2" charset="-122"/>
                <a:sym typeface="+mn-ea"/>
              </a:rPr>
              <a:t>C-</a:t>
            </a:r>
            <a:r>
              <a:rPr lang="en-US" altLang="zh-CN" sz="2400" dirty="0" err="1">
                <a:latin typeface="Times New Roman" panose="02020503050405090304" pitchFamily="18" charset="0"/>
                <a:ea typeface="宋体" pitchFamily="2" charset="-122"/>
                <a:sym typeface="+mn-ea"/>
              </a:rPr>
              <a:t>VaR</a:t>
            </a:r>
            <a:r>
              <a:rPr lang="zh-CN" altLang="en-US" sz="2400" dirty="0">
                <a:latin typeface="Times New Roman" panose="02020503050405090304" pitchFamily="18" charset="0"/>
                <a:ea typeface="宋体" pitchFamily="2" charset="-122"/>
                <a:sym typeface="+mn-ea"/>
              </a:rPr>
              <a:t>与</a:t>
            </a:r>
            <a:r>
              <a:rPr lang="en-US" altLang="zh-CN" sz="2400" dirty="0">
                <a:latin typeface="Times New Roman" panose="02020503050405090304" pitchFamily="18" charset="0"/>
                <a:ea typeface="宋体" pitchFamily="2" charset="-122"/>
                <a:sym typeface="+mn-ea"/>
              </a:rPr>
              <a:t>I-</a:t>
            </a:r>
            <a:r>
              <a:rPr lang="en-US" altLang="zh-CN" sz="2400" dirty="0" err="1">
                <a:latin typeface="Times New Roman" panose="02020503050405090304" pitchFamily="18" charset="0"/>
                <a:ea typeface="宋体" pitchFamily="2" charset="-122"/>
                <a:sym typeface="+mn-ea"/>
              </a:rPr>
              <a:t>VaR</a:t>
            </a:r>
            <a:r>
              <a:rPr lang="zh-CN" altLang="en-US" sz="2400" dirty="0">
                <a:latin typeface="Times New Roman" panose="02020503050405090304" pitchFamily="18" charset="0"/>
                <a:ea typeface="宋体" pitchFamily="2" charset="-122"/>
                <a:sym typeface="+mn-ea"/>
              </a:rPr>
              <a:t>具有相同的作用：</a:t>
            </a:r>
            <a:endParaRPr lang="en-US" altLang="zh-CN" sz="2400" dirty="0">
              <a:latin typeface="Times New Roman" panose="02020503050405090304" pitchFamily="18" charset="0"/>
              <a:ea typeface="宋体" pitchFamily="2" charset="-122"/>
              <a:sym typeface="+mn-ea"/>
            </a:endParaRPr>
          </a:p>
          <a:p>
            <a:r>
              <a:rPr lang="zh-CN" altLang="en-US" sz="2400" kern="100" dirty="0">
                <a:effectLst/>
                <a:latin typeface="Times New Roman" panose="02020603050405020304" pitchFamily="18" charset="0"/>
                <a:ea typeface="宋体" panose="02010600030101010101" pitchFamily="2" charset="-122"/>
                <a:cs typeface="Times New Roman" panose="02020603050405020304" pitchFamily="18" charset="0"/>
              </a:rPr>
              <a:t>当某资产</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C</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err="1">
                <a:effectLst/>
                <a:latin typeface="Times New Roman" panose="02020603050405020304" pitchFamily="18" charset="0"/>
                <a:ea typeface="宋体" panose="02010600030101010101" pitchFamily="2" charset="-122"/>
                <a:cs typeface="Times New Roman" panose="02020603050405020304" pitchFamily="18" charset="0"/>
              </a:rPr>
              <a:t>VaR</a:t>
            </a:r>
            <a:r>
              <a:rPr lang="zh-CN" altLang="en-US" sz="2400" kern="100" dirty="0">
                <a:effectLst/>
                <a:latin typeface="Times New Roman" panose="02020603050405020304" pitchFamily="18" charset="0"/>
                <a:ea typeface="宋体" panose="02010600030101010101" pitchFamily="2" charset="-122"/>
                <a:cs typeface="Times New Roman" panose="02020603050405020304" pitchFamily="18" charset="0"/>
              </a:rPr>
              <a:t>为正代表该资产增加了组合的</a:t>
            </a:r>
            <a:r>
              <a:rPr lang="en-US" altLang="zh-CN" sz="2400" kern="100" dirty="0" err="1">
                <a:effectLst/>
                <a:latin typeface="Times New Roman" panose="02020603050405020304" pitchFamily="18" charset="0"/>
                <a:ea typeface="宋体" panose="02010600030101010101" pitchFamily="2" charset="-122"/>
                <a:cs typeface="Times New Roman" panose="02020603050405020304" pitchFamily="18" charset="0"/>
              </a:rPr>
              <a:t>VaR</a:t>
            </a:r>
            <a:r>
              <a:rPr lang="zh-CN" altLang="en-US" sz="2400" kern="100" dirty="0">
                <a:effectLst/>
                <a:latin typeface="Times New Roman" panose="02020603050405020304" pitchFamily="18" charset="0"/>
                <a:ea typeface="宋体" panose="02010600030101010101" pitchFamily="2" charset="-122"/>
                <a:cs typeface="Times New Roman" panose="02020603050405020304" pitchFamily="18" charset="0"/>
              </a:rPr>
              <a:t>值（负数则相反）。</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endParaRPr lang="en-US" altLang="zh-CN" sz="2400" dirty="0">
              <a:latin typeface="Times New Roman" panose="02020503050405090304" pitchFamily="18" charset="0"/>
              <a:ea typeface="宋体" pitchFamily="2" charset="-122"/>
              <a:sym typeface="+mn-ea"/>
            </a:endParaRPr>
          </a:p>
          <a:p>
            <a:pPr>
              <a:lnSpc>
                <a:spcPct val="150000"/>
              </a:lnSpc>
            </a:pP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en-US" altLang="zh-CN" sz="2400" b="1" dirty="0">
              <a:latin typeface="Times New Roman" panose="02020503050405090304" pitchFamily="18" charset="0"/>
              <a:ea typeface="宋体" pitchFamily="2" charset="-122"/>
              <a:sym typeface="+mn-ea"/>
            </a:endParaRPr>
          </a:p>
        </p:txBody>
      </p:sp>
      <p:sp>
        <p:nvSpPr>
          <p:cNvPr id="6" name="矩形 5"/>
          <p:cNvSpPr/>
          <p:nvPr/>
        </p:nvSpPr>
        <p:spPr>
          <a:xfrm>
            <a:off x="476885" y="116840"/>
            <a:ext cx="7128902" cy="892552"/>
          </a:xfrm>
          <a:prstGeom prst="rect">
            <a:avLst/>
          </a:prstGeom>
        </p:spPr>
        <p:txBody>
          <a:bodyPr wrap="square">
            <a:spAutoFit/>
          </a:bodyPr>
          <a:lstStyle/>
          <a:p>
            <a:r>
              <a:rPr lang="zh-CN" altLang="en-US" sz="2600" b="1" dirty="0">
                <a:latin typeface="微软雅黑" pitchFamily="34" charset="-122"/>
                <a:ea typeface="微软雅黑" pitchFamily="34" charset="-122"/>
                <a:sym typeface="+mn-ea"/>
              </a:rPr>
              <a:t>第二节 边际</a:t>
            </a:r>
            <a:r>
              <a:rPr lang="en-US" altLang="zh-CN" sz="2600" b="1" dirty="0" err="1">
                <a:latin typeface="微软雅黑" pitchFamily="34" charset="-122"/>
                <a:ea typeface="微软雅黑" pitchFamily="34" charset="-122"/>
                <a:sym typeface="+mn-ea"/>
              </a:rPr>
              <a:t>VaR</a:t>
            </a:r>
            <a:r>
              <a:rPr lang="zh-CN" altLang="en-US" sz="2600" b="1" dirty="0">
                <a:latin typeface="微软雅黑" pitchFamily="34" charset="-122"/>
                <a:ea typeface="微软雅黑" pitchFamily="34" charset="-122"/>
                <a:sym typeface="+mn-ea"/>
              </a:rPr>
              <a:t>、增量</a:t>
            </a:r>
            <a:r>
              <a:rPr lang="en-US" altLang="zh-CN" sz="2600" b="1" dirty="0" err="1">
                <a:latin typeface="微软雅黑" pitchFamily="34" charset="-122"/>
                <a:ea typeface="微软雅黑" pitchFamily="34" charset="-122"/>
                <a:sym typeface="+mn-ea"/>
              </a:rPr>
              <a:t>VaR</a:t>
            </a:r>
            <a:r>
              <a:rPr lang="zh-CN" altLang="en-US" sz="2600" b="1" dirty="0">
                <a:latin typeface="微软雅黑" pitchFamily="34" charset="-122"/>
                <a:ea typeface="微软雅黑" pitchFamily="34" charset="-122"/>
                <a:sym typeface="+mn-ea"/>
              </a:rPr>
              <a:t>、成分</a:t>
            </a:r>
            <a:r>
              <a:rPr lang="en-US" altLang="zh-CN" sz="2600" b="1" dirty="0" err="1">
                <a:latin typeface="微软雅黑" pitchFamily="34" charset="-122"/>
                <a:ea typeface="微软雅黑" pitchFamily="34" charset="-122"/>
                <a:sym typeface="+mn-ea"/>
              </a:rPr>
              <a:t>VaR</a:t>
            </a:r>
            <a:endParaRPr lang="zh-CN" altLang="en-US" sz="2600" b="1" dirty="0">
              <a:latin typeface="微软雅黑" pitchFamily="34" charset="-122"/>
              <a:ea typeface="微软雅黑" pitchFamily="34" charset="-122"/>
            </a:endParaRPr>
          </a:p>
          <a:p>
            <a:endParaRPr lang="zh-CN" altLang="en-US" sz="2600" b="1" dirty="0">
              <a:latin typeface="微软雅黑" pitchFamily="34" charset="-122"/>
              <a:ea typeface="微软雅黑" pitchFamily="34" charset="-122"/>
            </a:endParaRPr>
          </a:p>
        </p:txBody>
      </p:sp>
      <p:graphicFrame>
        <p:nvGraphicFramePr>
          <p:cNvPr id="2" name="对象 1">
            <a:extLst>
              <a:ext uri="{FF2B5EF4-FFF2-40B4-BE49-F238E27FC236}">
                <a16:creationId xmlns="" xmlns:a16="http://schemas.microsoft.com/office/drawing/2014/main" id="{66762603-8ABC-4200-95C8-117312CE93AA}"/>
              </a:ext>
            </a:extLst>
          </p:cNvPr>
          <p:cNvGraphicFramePr>
            <a:graphicFrameLocks noChangeAspect="1"/>
          </p:cNvGraphicFramePr>
          <p:nvPr>
            <p:extLst>
              <p:ext uri="{D42A27DB-BD31-4B8C-83A1-F6EECF244321}">
                <p14:modId xmlns:p14="http://schemas.microsoft.com/office/powerpoint/2010/main" val="2475049972"/>
              </p:ext>
            </p:extLst>
          </p:nvPr>
        </p:nvGraphicFramePr>
        <p:xfrm>
          <a:off x="2404249" y="1556792"/>
          <a:ext cx="1728192" cy="491170"/>
        </p:xfrm>
        <a:graphic>
          <a:graphicData uri="http://schemas.openxmlformats.org/presentationml/2006/ole">
            <mc:AlternateContent xmlns:mc="http://schemas.openxmlformats.org/markup-compatibility/2006">
              <mc:Choice xmlns:v="urn:schemas-microsoft-com:vml" Requires="v">
                <p:oleObj spid="_x0000_s60077" name="Equation" r:id="rId4" imgW="904925" imgH="257013" progId="Equation.DSMT4">
                  <p:embed/>
                </p:oleObj>
              </mc:Choice>
              <mc:Fallback>
                <p:oleObj name="Equation" r:id="rId4" imgW="904925" imgH="257013" progId="Equation.DSMT4">
                  <p:embed/>
                  <p:pic>
                    <p:nvPicPr>
                      <p:cNvPr id="0" name=""/>
                      <p:cNvPicPr/>
                      <p:nvPr/>
                    </p:nvPicPr>
                    <p:blipFill>
                      <a:blip r:embed="rId5"/>
                      <a:stretch>
                        <a:fillRect/>
                      </a:stretch>
                    </p:blipFill>
                    <p:spPr>
                      <a:xfrm>
                        <a:off x="2404249" y="1556792"/>
                        <a:ext cx="1728192" cy="491170"/>
                      </a:xfrm>
                      <a:prstGeom prst="rect">
                        <a:avLst/>
                      </a:prstGeom>
                    </p:spPr>
                  </p:pic>
                </p:oleObj>
              </mc:Fallback>
            </mc:AlternateContent>
          </a:graphicData>
        </a:graphic>
      </p:graphicFrame>
      <p:graphicFrame>
        <p:nvGraphicFramePr>
          <p:cNvPr id="3" name="对象 2">
            <a:extLst>
              <a:ext uri="{FF2B5EF4-FFF2-40B4-BE49-F238E27FC236}">
                <a16:creationId xmlns="" xmlns:a16="http://schemas.microsoft.com/office/drawing/2014/main" id="{CB8621EF-DCFE-427E-99DF-36A9DFD52137}"/>
              </a:ext>
            </a:extLst>
          </p:cNvPr>
          <p:cNvGraphicFramePr>
            <a:graphicFrameLocks noChangeAspect="1"/>
          </p:cNvGraphicFramePr>
          <p:nvPr>
            <p:extLst>
              <p:ext uri="{D42A27DB-BD31-4B8C-83A1-F6EECF244321}">
                <p14:modId xmlns:p14="http://schemas.microsoft.com/office/powerpoint/2010/main" val="1616835020"/>
              </p:ext>
            </p:extLst>
          </p:nvPr>
        </p:nvGraphicFramePr>
        <p:xfrm>
          <a:off x="6757359" y="1628800"/>
          <a:ext cx="1297440" cy="489600"/>
        </p:xfrm>
        <a:graphic>
          <a:graphicData uri="http://schemas.openxmlformats.org/presentationml/2006/ole">
            <mc:AlternateContent xmlns:mc="http://schemas.openxmlformats.org/markup-compatibility/2006">
              <mc:Choice xmlns:v="urn:schemas-microsoft-com:vml" Requires="v">
                <p:oleObj spid="_x0000_s60078" name="Equation" r:id="rId6" imgW="504656" imgH="190420" progId="Equation.DSMT4">
                  <p:embed/>
                </p:oleObj>
              </mc:Choice>
              <mc:Fallback>
                <p:oleObj name="Equation" r:id="rId6" imgW="504656" imgH="190420" progId="Equation.DSMT4">
                  <p:embed/>
                  <p:pic>
                    <p:nvPicPr>
                      <p:cNvPr id="0" name=""/>
                      <p:cNvPicPr/>
                      <p:nvPr/>
                    </p:nvPicPr>
                    <p:blipFill>
                      <a:blip r:embed="rId7"/>
                      <a:stretch>
                        <a:fillRect/>
                      </a:stretch>
                    </p:blipFill>
                    <p:spPr>
                      <a:xfrm>
                        <a:off x="6757359" y="1628800"/>
                        <a:ext cx="1297440" cy="489600"/>
                      </a:xfrm>
                      <a:prstGeom prst="rect">
                        <a:avLst/>
                      </a:prstGeom>
                    </p:spPr>
                  </p:pic>
                </p:oleObj>
              </mc:Fallback>
            </mc:AlternateContent>
          </a:graphicData>
        </a:graphic>
      </p:graphicFrame>
      <p:graphicFrame>
        <p:nvGraphicFramePr>
          <p:cNvPr id="7" name="对象 6">
            <a:extLst>
              <a:ext uri="{FF2B5EF4-FFF2-40B4-BE49-F238E27FC236}">
                <a16:creationId xmlns="" xmlns:a16="http://schemas.microsoft.com/office/drawing/2014/main" id="{E5455460-735F-49D0-B467-2215DA910ECF}"/>
              </a:ext>
            </a:extLst>
          </p:cNvPr>
          <p:cNvGraphicFramePr>
            <a:graphicFrameLocks noChangeAspect="1"/>
          </p:cNvGraphicFramePr>
          <p:nvPr>
            <p:extLst>
              <p:ext uri="{D42A27DB-BD31-4B8C-83A1-F6EECF244321}">
                <p14:modId xmlns:p14="http://schemas.microsoft.com/office/powerpoint/2010/main" val="2094686409"/>
              </p:ext>
            </p:extLst>
          </p:nvPr>
        </p:nvGraphicFramePr>
        <p:xfrm>
          <a:off x="4725467" y="2204864"/>
          <a:ext cx="1881626" cy="646360"/>
        </p:xfrm>
        <a:graphic>
          <a:graphicData uri="http://schemas.openxmlformats.org/presentationml/2006/ole">
            <mc:AlternateContent xmlns:mc="http://schemas.openxmlformats.org/markup-compatibility/2006">
              <mc:Choice xmlns:v="urn:schemas-microsoft-com:vml" Requires="v">
                <p:oleObj spid="_x0000_s60079" name="Equation" r:id="rId8" imgW="1247602" imgH="428714" progId="Equation.DSMT4">
                  <p:embed/>
                </p:oleObj>
              </mc:Choice>
              <mc:Fallback>
                <p:oleObj name="Equation" r:id="rId8" imgW="1247602" imgH="428714" progId="Equation.DSMT4">
                  <p:embed/>
                  <p:pic>
                    <p:nvPicPr>
                      <p:cNvPr id="0" name=""/>
                      <p:cNvPicPr/>
                      <p:nvPr/>
                    </p:nvPicPr>
                    <p:blipFill>
                      <a:blip r:embed="rId9"/>
                      <a:stretch>
                        <a:fillRect/>
                      </a:stretch>
                    </p:blipFill>
                    <p:spPr>
                      <a:xfrm>
                        <a:off x="4725467" y="2204864"/>
                        <a:ext cx="1881626" cy="646360"/>
                      </a:xfrm>
                      <a:prstGeom prst="rect">
                        <a:avLst/>
                      </a:prstGeom>
                    </p:spPr>
                  </p:pic>
                </p:oleObj>
              </mc:Fallback>
            </mc:AlternateContent>
          </a:graphicData>
        </a:graphic>
      </p:graphicFrame>
      <p:graphicFrame>
        <p:nvGraphicFramePr>
          <p:cNvPr id="8" name="对象 7">
            <a:extLst>
              <a:ext uri="{FF2B5EF4-FFF2-40B4-BE49-F238E27FC236}">
                <a16:creationId xmlns="" xmlns:a16="http://schemas.microsoft.com/office/drawing/2014/main" id="{F88923CA-FFB9-431A-9E74-DD1A509393CD}"/>
              </a:ext>
            </a:extLst>
          </p:cNvPr>
          <p:cNvGraphicFramePr>
            <a:graphicFrameLocks noChangeAspect="1"/>
          </p:cNvGraphicFramePr>
          <p:nvPr>
            <p:extLst>
              <p:ext uri="{D42A27DB-BD31-4B8C-83A1-F6EECF244321}">
                <p14:modId xmlns:p14="http://schemas.microsoft.com/office/powerpoint/2010/main" val="2612170267"/>
              </p:ext>
            </p:extLst>
          </p:nvPr>
        </p:nvGraphicFramePr>
        <p:xfrm>
          <a:off x="1197075" y="2939502"/>
          <a:ext cx="1296987" cy="488950"/>
        </p:xfrm>
        <a:graphic>
          <a:graphicData uri="http://schemas.openxmlformats.org/presentationml/2006/ole">
            <mc:AlternateContent xmlns:mc="http://schemas.openxmlformats.org/markup-compatibility/2006">
              <mc:Choice xmlns:v="urn:schemas-microsoft-com:vml" Requires="v">
                <p:oleObj spid="_x0000_s60080" name="Equation" r:id="rId10" imgW="1297177" imgH="489258" progId="Equation.DSMT4">
                  <p:embed/>
                </p:oleObj>
              </mc:Choice>
              <mc:Fallback>
                <p:oleObj name="Equation" r:id="rId10" imgW="1297177" imgH="489258" progId="Equation.DSMT4">
                  <p:embed/>
                  <p:pic>
                    <p:nvPicPr>
                      <p:cNvPr id="0" name=""/>
                      <p:cNvPicPr/>
                      <p:nvPr/>
                    </p:nvPicPr>
                    <p:blipFill>
                      <a:blip r:embed="rId11"/>
                      <a:stretch>
                        <a:fillRect/>
                      </a:stretch>
                    </p:blipFill>
                    <p:spPr>
                      <a:xfrm>
                        <a:off x="1197075" y="2939502"/>
                        <a:ext cx="1296987" cy="488950"/>
                      </a:xfrm>
                      <a:prstGeom prst="rect">
                        <a:avLst/>
                      </a:prstGeom>
                    </p:spPr>
                  </p:pic>
                </p:oleObj>
              </mc:Fallback>
            </mc:AlternateContent>
          </a:graphicData>
        </a:graphic>
      </p:graphicFrame>
      <p:graphicFrame>
        <p:nvGraphicFramePr>
          <p:cNvPr id="9" name="对象 8">
            <a:extLst>
              <a:ext uri="{FF2B5EF4-FFF2-40B4-BE49-F238E27FC236}">
                <a16:creationId xmlns="" xmlns:a16="http://schemas.microsoft.com/office/drawing/2014/main" id="{E5A5A825-498C-48E7-A58B-AB17CB3338C6}"/>
              </a:ext>
            </a:extLst>
          </p:cNvPr>
          <p:cNvGraphicFramePr>
            <a:graphicFrameLocks noChangeAspect="1"/>
          </p:cNvGraphicFramePr>
          <p:nvPr>
            <p:extLst>
              <p:ext uri="{D42A27DB-BD31-4B8C-83A1-F6EECF244321}">
                <p14:modId xmlns:p14="http://schemas.microsoft.com/office/powerpoint/2010/main" val="1655155859"/>
              </p:ext>
            </p:extLst>
          </p:nvPr>
        </p:nvGraphicFramePr>
        <p:xfrm>
          <a:off x="4869483" y="3501008"/>
          <a:ext cx="1593594" cy="710017"/>
        </p:xfrm>
        <a:graphic>
          <a:graphicData uri="http://schemas.openxmlformats.org/presentationml/2006/ole">
            <mc:AlternateContent xmlns:mc="http://schemas.openxmlformats.org/markup-compatibility/2006">
              <mc:Choice xmlns:v="urn:schemas-microsoft-com:vml" Requires="v">
                <p:oleObj spid="_x0000_s60081" name="Equation" r:id="rId12" imgW="961798" imgH="428714" progId="Equation.DSMT4">
                  <p:embed/>
                </p:oleObj>
              </mc:Choice>
              <mc:Fallback>
                <p:oleObj name="Equation" r:id="rId12" imgW="961798" imgH="428714" progId="Equation.DSMT4">
                  <p:embed/>
                  <p:pic>
                    <p:nvPicPr>
                      <p:cNvPr id="0" name=""/>
                      <p:cNvPicPr/>
                      <p:nvPr/>
                    </p:nvPicPr>
                    <p:blipFill>
                      <a:blip r:embed="rId13"/>
                      <a:stretch>
                        <a:fillRect/>
                      </a:stretch>
                    </p:blipFill>
                    <p:spPr>
                      <a:xfrm>
                        <a:off x="4869483" y="3501008"/>
                        <a:ext cx="1593594" cy="710017"/>
                      </a:xfrm>
                      <a:prstGeom prst="rect">
                        <a:avLst/>
                      </a:prstGeom>
                    </p:spPr>
                  </p:pic>
                </p:oleObj>
              </mc:Fallback>
            </mc:AlternateContent>
          </a:graphicData>
        </a:graphic>
      </p:graphicFrame>
    </p:spTree>
    <p:extLst>
      <p:ext uri="{BB962C8B-B14F-4D97-AF65-F5344CB8AC3E}">
        <p14:creationId xmlns:p14="http://schemas.microsoft.com/office/powerpoint/2010/main" val="747721032"/>
      </p:ext>
    </p:extLst>
  </p:cSld>
  <p:clrMapOvr>
    <a:masterClrMapping/>
  </p:clrMapOvr>
  <p:transition>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a:extLst>
              <a:ext uri="{FF2B5EF4-FFF2-40B4-BE49-F238E27FC236}">
                <a16:creationId xmlns="" xmlns:a16="http://schemas.microsoft.com/office/drawing/2014/main" id="{EB7ED285-5250-42E7-AFA6-E5E999CCB0B1}"/>
              </a:ext>
            </a:extLst>
          </p:cNvPr>
          <p:cNvSpPr txBox="1"/>
          <p:nvPr/>
        </p:nvSpPr>
        <p:spPr>
          <a:xfrm>
            <a:off x="133278" y="2132856"/>
            <a:ext cx="12120746" cy="3647152"/>
          </a:xfrm>
          <a:prstGeom prst="rect">
            <a:avLst/>
          </a:prstGeom>
          <a:noFill/>
        </p:spPr>
        <p:txBody>
          <a:bodyPr wrap="square" rtlCol="0">
            <a:spAutoFit/>
          </a:bodyPr>
          <a:lstStyle/>
          <a:p>
            <a:pPr marL="685800" indent="-342900">
              <a:lnSpc>
                <a:spcPct val="120000"/>
              </a:lnSpc>
              <a:buFont typeface="Wingdings" panose="05000000000000000000" pitchFamily="2" charset="2"/>
              <a:buChar char="n"/>
            </a:pPr>
            <a:r>
              <a:rPr lang="zh-CN" altLang="en-US" sz="2400" b="1" dirty="0">
                <a:latin typeface="Times New Roman" panose="02020603050405020304" pitchFamily="18" charset="0"/>
                <a:ea typeface="宋体" pitchFamily="2" charset="-122"/>
                <a:sym typeface="+mn-ea"/>
              </a:rPr>
              <a:t>解答：</a:t>
            </a:r>
            <a:r>
              <a:rPr lang="zh-CN" altLang="en-US" sz="2400" dirty="0">
                <a:latin typeface="Times New Roman" panose="02020603050405020304" pitchFamily="18" charset="0"/>
                <a:ea typeface="宋体" pitchFamily="2" charset="-122"/>
                <a:sym typeface="+mn-ea"/>
              </a:rPr>
              <a:t>组合波动</a:t>
            </a:r>
            <a:r>
              <a:rPr lang="zh-CN" altLang="en-US" sz="2400" dirty="0" smtClean="0">
                <a:latin typeface="Times New Roman" panose="02020603050405020304" pitchFamily="18" charset="0"/>
                <a:ea typeface="宋体" pitchFamily="2" charset="-122"/>
                <a:sym typeface="+mn-ea"/>
              </a:rPr>
              <a:t>率                                                                      </a:t>
            </a:r>
            <a:r>
              <a:rPr lang="zh-CN" altLang="en-US" sz="2400" dirty="0">
                <a:latin typeface="Times New Roman" panose="02020603050405020304" pitchFamily="18" charset="0"/>
                <a:ea typeface="宋体" pitchFamily="2" charset="-122"/>
                <a:sym typeface="+mn-ea"/>
              </a:rPr>
              <a:t>，因此容易求得组合</a:t>
            </a:r>
            <a:r>
              <a:rPr lang="en-US" altLang="zh-CN" sz="2400" dirty="0">
                <a:latin typeface="Times New Roman" panose="02020603050405020304" pitchFamily="18" charset="0"/>
                <a:ea typeface="宋体" pitchFamily="2" charset="-122"/>
                <a:sym typeface="+mn-ea"/>
              </a:rPr>
              <a:t>VAR</a:t>
            </a:r>
            <a:r>
              <a:rPr lang="zh-CN" altLang="en-US" sz="2400" dirty="0">
                <a:latin typeface="Times New Roman" panose="02020603050405020304" pitchFamily="18" charset="0"/>
                <a:ea typeface="宋体" pitchFamily="2" charset="-122"/>
                <a:sym typeface="+mn-ea"/>
              </a:rPr>
              <a:t>值为</a:t>
            </a:r>
            <a:r>
              <a:rPr lang="en-US" altLang="zh-CN" sz="2400" dirty="0">
                <a:latin typeface="Times New Roman" panose="02020603050405020304" pitchFamily="18" charset="0"/>
                <a:ea typeface="宋体" pitchFamily="2" charset="-122"/>
                <a:sym typeface="+mn-ea"/>
              </a:rPr>
              <a:t>25.7</a:t>
            </a:r>
            <a:r>
              <a:rPr lang="zh-CN" altLang="en-US" sz="2400" dirty="0">
                <a:latin typeface="Times New Roman" panose="02020603050405020304" pitchFamily="18" charset="0"/>
                <a:ea typeface="宋体" pitchFamily="2" charset="-122"/>
                <a:sym typeface="+mn-ea"/>
              </a:rPr>
              <a:t>万</a:t>
            </a:r>
            <a:r>
              <a:rPr lang="zh-CN" altLang="en-US" sz="2400" dirty="0" smtClean="0">
                <a:latin typeface="Times New Roman" panose="02020603050405020304" pitchFamily="18" charset="0"/>
                <a:ea typeface="宋体" pitchFamily="2" charset="-122"/>
                <a:sym typeface="+mn-ea"/>
              </a:rPr>
              <a:t>，</a:t>
            </a:r>
            <a:r>
              <a:rPr lang="zh-CN" altLang="zh-CN" sz="2400" dirty="0"/>
              <a:t>因为两种货币无关，所以</a:t>
            </a:r>
            <a:r>
              <a:rPr lang="zh-CN" altLang="zh-CN" sz="2400" dirty="0" smtClean="0"/>
              <a:t>，</a:t>
            </a:r>
            <a:endParaRPr lang="en-US" altLang="zh-CN" sz="2400" dirty="0" smtClean="0"/>
          </a:p>
          <a:p>
            <a:pPr marL="685800" indent="-342900">
              <a:lnSpc>
                <a:spcPct val="120000"/>
              </a:lnSpc>
              <a:buFont typeface="Wingdings" panose="05000000000000000000" pitchFamily="2" charset="2"/>
              <a:buChar char="n"/>
            </a:pPr>
            <a:endParaRPr lang="en-US" altLang="zh-CN" sz="2400" dirty="0">
              <a:latin typeface="Times New Roman" panose="02020603050405020304" pitchFamily="18" charset="0"/>
              <a:ea typeface="宋体" pitchFamily="2" charset="-122"/>
              <a:sym typeface="+mn-ea"/>
            </a:endParaRPr>
          </a:p>
          <a:p>
            <a:pPr marL="342900">
              <a:lnSpc>
                <a:spcPct val="120000"/>
              </a:lnSpc>
            </a:pPr>
            <a:endParaRPr lang="en-US" altLang="zh-CN" sz="2400" dirty="0" smtClean="0">
              <a:latin typeface="Times New Roman" panose="02020603050405020304" pitchFamily="18" charset="0"/>
              <a:sym typeface="+mn-ea"/>
            </a:endParaRPr>
          </a:p>
          <a:p>
            <a:pPr marL="685800" indent="-342900">
              <a:lnSpc>
                <a:spcPct val="120000"/>
              </a:lnSpc>
              <a:spcBef>
                <a:spcPts val="1200"/>
              </a:spcBef>
              <a:buFont typeface="Wingdings" panose="05000000000000000000" pitchFamily="2" charset="2"/>
              <a:buChar char="n"/>
            </a:pPr>
            <a:r>
              <a:rPr lang="zh-CN" altLang="en-US" sz="2400" dirty="0" smtClean="0">
                <a:latin typeface="Times New Roman" panose="02020603050405020304" pitchFamily="18" charset="0"/>
                <a:ea typeface="宋体" pitchFamily="2" charset="-122"/>
                <a:sym typeface="+mn-ea"/>
              </a:rPr>
              <a:t>故可求</a:t>
            </a:r>
            <a:r>
              <a:rPr lang="zh-CN" altLang="en-US" sz="2400" dirty="0">
                <a:latin typeface="Times New Roman" panose="02020603050405020304" pitchFamily="18" charset="0"/>
                <a:ea typeface="宋体" pitchFamily="2" charset="-122"/>
                <a:sym typeface="+mn-ea"/>
              </a:rPr>
              <a:t>出英镑和人民币的贝塔系数分别</a:t>
            </a:r>
            <a:r>
              <a:rPr lang="zh-CN" altLang="en-US" sz="2400" dirty="0" smtClean="0">
                <a:latin typeface="Times New Roman" panose="02020603050405020304" pitchFamily="18" charset="0"/>
                <a:ea typeface="宋体" pitchFamily="2" charset="-122"/>
                <a:sym typeface="+mn-ea"/>
              </a:rPr>
              <a:t>为：</a:t>
            </a:r>
            <a:endParaRPr lang="en-US" altLang="zh-CN" sz="2400" dirty="0">
              <a:latin typeface="Times New Roman" panose="02020603050405020304" pitchFamily="18" charset="0"/>
              <a:ea typeface="宋体" pitchFamily="2" charset="-122"/>
              <a:sym typeface="+mn-ea"/>
            </a:endParaRPr>
          </a:p>
          <a:p>
            <a:pPr marL="342900">
              <a:lnSpc>
                <a:spcPct val="150000"/>
              </a:lnSpc>
            </a:pPr>
            <a:endParaRPr lang="en-US" altLang="zh-CN" sz="2400" dirty="0">
              <a:latin typeface="Times New Roman" panose="02020603050405020304" pitchFamily="18" charset="0"/>
            </a:endParaRPr>
          </a:p>
          <a:p>
            <a:pPr marL="342900">
              <a:lnSpc>
                <a:spcPct val="150000"/>
              </a:lnSpc>
            </a:pPr>
            <a:endParaRPr lang="en-US" altLang="zh-CN" sz="2400" dirty="0">
              <a:latin typeface="Times New Roman" panose="02020603050405020304" pitchFamily="18" charset="0"/>
            </a:endParaRPr>
          </a:p>
        </p:txBody>
      </p:sp>
      <p:sp>
        <p:nvSpPr>
          <p:cNvPr id="5" name="内容占位符 2"/>
          <p:cNvSpPr txBox="1"/>
          <p:nvPr/>
        </p:nvSpPr>
        <p:spPr bwMode="auto">
          <a:xfrm>
            <a:off x="300696" y="620688"/>
            <a:ext cx="11953328" cy="2160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90204"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anose="020B060402020209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9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9pPr>
          </a:lstStyle>
          <a:p>
            <a:pPr marL="342900" indent="-342900">
              <a:lnSpc>
                <a:spcPct val="120000"/>
              </a:lnSpc>
              <a:spcBef>
                <a:spcPts val="1200"/>
              </a:spcBef>
              <a:buFont typeface="Wingdings" panose="05000000000000000000" pitchFamily="2" charset="2"/>
              <a:buChar char="n"/>
            </a:pPr>
            <a:r>
              <a:rPr lang="zh-CN" altLang="en-US" sz="2400" b="1" dirty="0" smtClean="0">
                <a:latin typeface="Times New Roman" panose="02020503050405090304" pitchFamily="18" charset="0"/>
                <a:ea typeface="宋体" pitchFamily="2" charset="-122"/>
                <a:sym typeface="+mn-ea"/>
              </a:rPr>
              <a:t>例题：</a:t>
            </a:r>
            <a:r>
              <a:rPr lang="en-US" altLang="zh-CN" sz="2400" b="1" dirty="0" smtClean="0">
                <a:latin typeface="Times New Roman" panose="02020503050405090304" pitchFamily="18" charset="0"/>
                <a:ea typeface="宋体" pitchFamily="2" charset="-122"/>
                <a:sym typeface="+mn-ea"/>
              </a:rPr>
              <a:t> </a:t>
            </a:r>
            <a:r>
              <a:rPr lang="zh-CN" altLang="en-US" sz="2400" dirty="0" smtClean="0">
                <a:latin typeface="Times New Roman" panose="02020503050405090304" pitchFamily="18" charset="0"/>
                <a:ea typeface="宋体" pitchFamily="2" charset="-122"/>
                <a:sym typeface="+mn-ea"/>
              </a:rPr>
              <a:t>假设</a:t>
            </a:r>
            <a:r>
              <a:rPr lang="zh-CN" altLang="en-US" sz="2400" dirty="0">
                <a:latin typeface="Times New Roman" panose="02020503050405090304" pitchFamily="18" charset="0"/>
                <a:ea typeface="宋体" pitchFamily="2" charset="-122"/>
                <a:sym typeface="+mn-ea"/>
              </a:rPr>
              <a:t>有一个由英镑和人民币两种货币构成的投资组合，两种资产的投资金额分别为</a:t>
            </a:r>
            <a:r>
              <a:rPr lang="en-US" altLang="zh-CN" sz="2400" dirty="0">
                <a:latin typeface="Times New Roman" panose="02020503050405090304" pitchFamily="18" charset="0"/>
                <a:ea typeface="宋体" pitchFamily="2" charset="-122"/>
                <a:sym typeface="+mn-ea"/>
              </a:rPr>
              <a:t>200</a:t>
            </a:r>
            <a:r>
              <a:rPr lang="zh-CN" altLang="en-US" sz="2400" dirty="0">
                <a:latin typeface="Times New Roman" panose="02020503050405090304" pitchFamily="18" charset="0"/>
                <a:ea typeface="宋体" pitchFamily="2" charset="-122"/>
                <a:sym typeface="+mn-ea"/>
              </a:rPr>
              <a:t>万元和</a:t>
            </a:r>
            <a:r>
              <a:rPr lang="en-US" altLang="zh-CN" sz="2400" dirty="0">
                <a:latin typeface="Times New Roman" panose="02020503050405090304" pitchFamily="18" charset="0"/>
                <a:ea typeface="宋体" pitchFamily="2" charset="-122"/>
                <a:sym typeface="+mn-ea"/>
              </a:rPr>
              <a:t>100</a:t>
            </a:r>
            <a:r>
              <a:rPr lang="zh-CN" altLang="en-US" sz="2400" dirty="0">
                <a:latin typeface="Times New Roman" panose="02020503050405090304" pitchFamily="18" charset="0"/>
                <a:ea typeface="宋体" pitchFamily="2" charset="-122"/>
                <a:sym typeface="+mn-ea"/>
              </a:rPr>
              <a:t>万元。为了简化问题，假设两种货币的相关系数为</a:t>
            </a:r>
            <a:r>
              <a:rPr lang="en-US" altLang="zh-CN" sz="2400" dirty="0">
                <a:latin typeface="Times New Roman" panose="02020503050405090304" pitchFamily="18" charset="0"/>
                <a:ea typeface="宋体" pitchFamily="2" charset="-122"/>
                <a:sym typeface="+mn-ea"/>
              </a:rPr>
              <a:t>0</a:t>
            </a:r>
            <a:r>
              <a:rPr lang="zh-CN" altLang="en-US" sz="2400" dirty="0">
                <a:latin typeface="Times New Roman" panose="02020503050405090304" pitchFamily="18" charset="0"/>
                <a:ea typeface="宋体" pitchFamily="2" charset="-122"/>
                <a:sym typeface="+mn-ea"/>
              </a:rPr>
              <a:t>，且相对于美元的波动率分别为</a:t>
            </a:r>
            <a:r>
              <a:rPr lang="en-US" altLang="zh-CN" sz="2400" dirty="0">
                <a:latin typeface="Times New Roman" panose="02020503050405090304" pitchFamily="18" charset="0"/>
                <a:ea typeface="宋体" pitchFamily="2" charset="-122"/>
                <a:sym typeface="+mn-ea"/>
              </a:rPr>
              <a:t>6%</a:t>
            </a:r>
            <a:r>
              <a:rPr lang="zh-CN" altLang="en-US" sz="2400" dirty="0">
                <a:latin typeface="Times New Roman" panose="02020503050405090304" pitchFamily="18" charset="0"/>
                <a:ea typeface="宋体" pitchFamily="2" charset="-122"/>
                <a:sym typeface="+mn-ea"/>
              </a:rPr>
              <a:t>和</a:t>
            </a:r>
            <a:r>
              <a:rPr lang="en-US" altLang="zh-CN" sz="2400" dirty="0">
                <a:latin typeface="Times New Roman" panose="02020503050405090304" pitchFamily="18" charset="0"/>
                <a:ea typeface="宋体" pitchFamily="2" charset="-122"/>
                <a:sym typeface="+mn-ea"/>
              </a:rPr>
              <a:t>10%</a:t>
            </a:r>
            <a:r>
              <a:rPr lang="zh-CN" altLang="en-US" sz="2400" dirty="0">
                <a:latin typeface="Times New Roman" panose="02020503050405090304" pitchFamily="18" charset="0"/>
                <a:ea typeface="宋体" pitchFamily="2" charset="-122"/>
                <a:sym typeface="+mn-ea"/>
              </a:rPr>
              <a:t>，试计算</a:t>
            </a:r>
            <a:r>
              <a:rPr lang="en-US" altLang="zh-CN" sz="2400" dirty="0">
                <a:latin typeface="Times New Roman" panose="02020503050405090304" pitchFamily="18" charset="0"/>
                <a:ea typeface="宋体" pitchFamily="2" charset="-122"/>
                <a:sym typeface="+mn-ea"/>
              </a:rPr>
              <a:t>95%</a:t>
            </a:r>
            <a:r>
              <a:rPr lang="zh-CN" altLang="en-US" sz="2400" dirty="0">
                <a:latin typeface="Times New Roman" panose="02020503050405090304" pitchFamily="18" charset="0"/>
                <a:ea typeface="宋体" pitchFamily="2" charset="-122"/>
                <a:sym typeface="+mn-ea"/>
              </a:rPr>
              <a:t>置信水平下该</a:t>
            </a:r>
            <a:r>
              <a:rPr lang="zh-CN" altLang="en-US" sz="2400" dirty="0" smtClean="0">
                <a:latin typeface="Times New Roman" panose="02020503050405090304" pitchFamily="18" charset="0"/>
                <a:ea typeface="宋体" pitchFamily="2" charset="-122"/>
                <a:sym typeface="+mn-ea"/>
              </a:rPr>
              <a:t>组合</a:t>
            </a:r>
            <a:r>
              <a:rPr lang="en-US" altLang="zh-CN" sz="2400" dirty="0" err="1" smtClean="0">
                <a:latin typeface="Times New Roman" panose="02020503050405090304" pitchFamily="18" charset="0"/>
                <a:ea typeface="宋体" pitchFamily="2" charset="-122"/>
                <a:sym typeface="+mn-ea"/>
              </a:rPr>
              <a:t>VaR</a:t>
            </a:r>
            <a:r>
              <a:rPr lang="zh-CN" altLang="en-US" sz="2400" dirty="0">
                <a:latin typeface="Times New Roman" panose="02020503050405090304" pitchFamily="18" charset="0"/>
                <a:ea typeface="宋体" pitchFamily="2" charset="-122"/>
                <a:sym typeface="+mn-ea"/>
              </a:rPr>
              <a:t>、</a:t>
            </a:r>
            <a:r>
              <a:rPr lang="en-US" altLang="zh-CN" sz="2400" dirty="0">
                <a:latin typeface="Times New Roman" panose="02020503050405090304" pitchFamily="18" charset="0"/>
                <a:ea typeface="宋体" pitchFamily="2" charset="-122"/>
                <a:sym typeface="+mn-ea"/>
              </a:rPr>
              <a:t>M-</a:t>
            </a:r>
            <a:r>
              <a:rPr lang="en-US" altLang="zh-CN" sz="2400" dirty="0" err="1">
                <a:latin typeface="Times New Roman" panose="02020503050405090304" pitchFamily="18" charset="0"/>
                <a:ea typeface="宋体" pitchFamily="2" charset="-122"/>
                <a:sym typeface="+mn-ea"/>
              </a:rPr>
              <a:t>VaR</a:t>
            </a:r>
            <a:r>
              <a:rPr lang="zh-CN" altLang="en-US" sz="2400" dirty="0">
                <a:latin typeface="Times New Roman" panose="02020503050405090304" pitchFamily="18" charset="0"/>
                <a:ea typeface="宋体" pitchFamily="2" charset="-122"/>
                <a:sym typeface="+mn-ea"/>
              </a:rPr>
              <a:t>和</a:t>
            </a:r>
            <a:r>
              <a:rPr lang="en-US" altLang="zh-CN" sz="2400" dirty="0">
                <a:latin typeface="Times New Roman" panose="02020503050405090304" pitchFamily="18" charset="0"/>
                <a:ea typeface="宋体" pitchFamily="2" charset="-122"/>
                <a:sym typeface="+mn-ea"/>
              </a:rPr>
              <a:t>C-</a:t>
            </a:r>
            <a:r>
              <a:rPr lang="en-US" altLang="zh-CN" sz="2400" dirty="0" err="1">
                <a:latin typeface="Times New Roman" panose="02020503050405090304" pitchFamily="18" charset="0"/>
                <a:ea typeface="宋体" pitchFamily="2" charset="-122"/>
                <a:sym typeface="+mn-ea"/>
              </a:rPr>
              <a:t>VaR</a:t>
            </a:r>
            <a:r>
              <a:rPr lang="zh-CN" altLang="en-US" sz="2400" dirty="0">
                <a:latin typeface="Times New Roman" panose="02020503050405090304" pitchFamily="18" charset="0"/>
                <a:ea typeface="宋体" pitchFamily="2" charset="-122"/>
                <a:sym typeface="+mn-ea"/>
              </a:rPr>
              <a:t>。</a:t>
            </a:r>
            <a:endParaRPr lang="en-US" altLang="zh-CN" sz="2400" dirty="0">
              <a:latin typeface="Times New Roman" panose="02020503050405090304" pitchFamily="18" charset="0"/>
              <a:ea typeface="宋体" pitchFamily="2" charset="-122"/>
              <a:sym typeface="+mn-ea"/>
            </a:endParaRPr>
          </a:p>
        </p:txBody>
      </p:sp>
      <p:sp>
        <p:nvSpPr>
          <p:cNvPr id="6" name="矩形 5"/>
          <p:cNvSpPr/>
          <p:nvPr/>
        </p:nvSpPr>
        <p:spPr>
          <a:xfrm>
            <a:off x="476885" y="116840"/>
            <a:ext cx="7560950" cy="492443"/>
          </a:xfrm>
          <a:prstGeom prst="rect">
            <a:avLst/>
          </a:prstGeom>
        </p:spPr>
        <p:txBody>
          <a:bodyPr wrap="square">
            <a:spAutoFit/>
          </a:bodyPr>
          <a:lstStyle/>
          <a:p>
            <a:r>
              <a:rPr lang="zh-CN" altLang="en-US" sz="2600" b="1" dirty="0">
                <a:latin typeface="微软雅黑" pitchFamily="34" charset="-122"/>
                <a:ea typeface="微软雅黑" pitchFamily="34" charset="-122"/>
                <a:sym typeface="+mn-ea"/>
              </a:rPr>
              <a:t>第二节 边际</a:t>
            </a:r>
            <a:r>
              <a:rPr lang="en-US" altLang="zh-CN" sz="2600" b="1" dirty="0" err="1">
                <a:latin typeface="微软雅黑" pitchFamily="34" charset="-122"/>
                <a:ea typeface="微软雅黑" pitchFamily="34" charset="-122"/>
                <a:sym typeface="+mn-ea"/>
              </a:rPr>
              <a:t>VaR</a:t>
            </a:r>
            <a:r>
              <a:rPr lang="zh-CN" altLang="en-US" sz="2600" b="1" dirty="0">
                <a:latin typeface="微软雅黑" pitchFamily="34" charset="-122"/>
                <a:ea typeface="微软雅黑" pitchFamily="34" charset="-122"/>
                <a:sym typeface="+mn-ea"/>
              </a:rPr>
              <a:t>、增量</a:t>
            </a:r>
            <a:r>
              <a:rPr lang="en-US" altLang="zh-CN" sz="2600" b="1" dirty="0" err="1">
                <a:latin typeface="微软雅黑" pitchFamily="34" charset="-122"/>
                <a:ea typeface="微软雅黑" pitchFamily="34" charset="-122"/>
                <a:sym typeface="+mn-ea"/>
              </a:rPr>
              <a:t>VaR</a:t>
            </a:r>
            <a:r>
              <a:rPr lang="zh-CN" altLang="en-US" sz="2600" b="1" dirty="0">
                <a:latin typeface="微软雅黑" pitchFamily="34" charset="-122"/>
                <a:ea typeface="微软雅黑" pitchFamily="34" charset="-122"/>
                <a:sym typeface="+mn-ea"/>
              </a:rPr>
              <a:t>、成分</a:t>
            </a:r>
            <a:r>
              <a:rPr lang="en-US" altLang="zh-CN" sz="2600" b="1" dirty="0" err="1" smtClean="0">
                <a:latin typeface="微软雅黑" pitchFamily="34" charset="-122"/>
                <a:ea typeface="微软雅黑" pitchFamily="34" charset="-122"/>
                <a:sym typeface="+mn-ea"/>
              </a:rPr>
              <a:t>VaR</a:t>
            </a:r>
            <a:endParaRPr lang="zh-CN" altLang="en-US" sz="2600" b="1" dirty="0">
              <a:latin typeface="微软雅黑" pitchFamily="34" charset="-122"/>
              <a:ea typeface="微软雅黑" pitchFamily="34" charset="-122"/>
            </a:endParaRPr>
          </a:p>
        </p:txBody>
      </p:sp>
      <p:graphicFrame>
        <p:nvGraphicFramePr>
          <p:cNvPr id="11" name="对象 10">
            <a:extLst>
              <a:ext uri="{FF2B5EF4-FFF2-40B4-BE49-F238E27FC236}">
                <a16:creationId xmlns="" xmlns:a16="http://schemas.microsoft.com/office/drawing/2014/main" id="{7033AF3F-C623-4A5E-BF9F-CAF869D23018}"/>
              </a:ext>
            </a:extLst>
          </p:cNvPr>
          <p:cNvGraphicFramePr>
            <a:graphicFrameLocks noChangeAspect="1"/>
          </p:cNvGraphicFramePr>
          <p:nvPr>
            <p:extLst>
              <p:ext uri="{D42A27DB-BD31-4B8C-83A1-F6EECF244321}">
                <p14:modId xmlns:p14="http://schemas.microsoft.com/office/powerpoint/2010/main" val="3209303766"/>
              </p:ext>
            </p:extLst>
          </p:nvPr>
        </p:nvGraphicFramePr>
        <p:xfrm>
          <a:off x="3429323" y="4565693"/>
          <a:ext cx="5287962" cy="708025"/>
        </p:xfrm>
        <a:graphic>
          <a:graphicData uri="http://schemas.openxmlformats.org/presentationml/2006/ole">
            <mc:AlternateContent xmlns:mc="http://schemas.openxmlformats.org/markup-compatibility/2006">
              <mc:Choice xmlns:v="urn:schemas-microsoft-com:vml" Requires="v">
                <p:oleObj spid="_x0000_s90135" name="Equation" r:id="rId4" imgW="2946240" imgH="393480" progId="Equation.DSMT4">
                  <p:embed/>
                </p:oleObj>
              </mc:Choice>
              <mc:Fallback>
                <p:oleObj name="Equation" r:id="rId4" imgW="2946240" imgH="393480" progId="Equation.DSMT4">
                  <p:embed/>
                  <p:pic>
                    <p:nvPicPr>
                      <p:cNvPr id="0" name=""/>
                      <p:cNvPicPr/>
                      <p:nvPr/>
                    </p:nvPicPr>
                    <p:blipFill>
                      <a:blip r:embed="rId5"/>
                      <a:stretch>
                        <a:fillRect/>
                      </a:stretch>
                    </p:blipFill>
                    <p:spPr>
                      <a:xfrm>
                        <a:off x="3429323" y="4565693"/>
                        <a:ext cx="5287962" cy="708025"/>
                      </a:xfrm>
                      <a:prstGeom prst="rect">
                        <a:avLst/>
                      </a:prstGeom>
                    </p:spPr>
                  </p:pic>
                </p:oleObj>
              </mc:Fallback>
            </mc:AlternateContent>
          </a:graphicData>
        </a:graphic>
      </p:graphicFrame>
      <p:graphicFrame>
        <p:nvGraphicFramePr>
          <p:cNvPr id="14" name="对象 13">
            <a:extLst>
              <a:ext uri="{FF2B5EF4-FFF2-40B4-BE49-F238E27FC236}">
                <a16:creationId xmlns="" xmlns:a16="http://schemas.microsoft.com/office/drawing/2014/main" id="{351A109E-FAB7-4565-A42A-05017E0EA896}"/>
              </a:ext>
            </a:extLst>
          </p:cNvPr>
          <p:cNvGraphicFramePr>
            <a:graphicFrameLocks noChangeAspect="1"/>
          </p:cNvGraphicFramePr>
          <p:nvPr>
            <p:extLst>
              <p:ext uri="{D42A27DB-BD31-4B8C-83A1-F6EECF244321}">
                <p14:modId xmlns:p14="http://schemas.microsoft.com/office/powerpoint/2010/main" val="3989131028"/>
              </p:ext>
            </p:extLst>
          </p:nvPr>
        </p:nvGraphicFramePr>
        <p:xfrm>
          <a:off x="3347357" y="2060848"/>
          <a:ext cx="5348287" cy="655637"/>
        </p:xfrm>
        <a:graphic>
          <a:graphicData uri="http://schemas.openxmlformats.org/presentationml/2006/ole">
            <mc:AlternateContent xmlns:mc="http://schemas.openxmlformats.org/markup-compatibility/2006">
              <mc:Choice xmlns:v="urn:schemas-microsoft-com:vml" Requires="v">
                <p:oleObj spid="_x0000_s90136" name="Equation" r:id="rId6" imgW="5347839" imgH="655584" progId="Equation.DSMT4">
                  <p:embed/>
                </p:oleObj>
              </mc:Choice>
              <mc:Fallback>
                <p:oleObj name="Equation" r:id="rId6" imgW="5347839" imgH="655584" progId="Equation.DSMT4">
                  <p:embed/>
                  <p:pic>
                    <p:nvPicPr>
                      <p:cNvPr id="0" name=""/>
                      <p:cNvPicPr/>
                      <p:nvPr/>
                    </p:nvPicPr>
                    <p:blipFill>
                      <a:blip r:embed="rId7"/>
                      <a:stretch>
                        <a:fillRect/>
                      </a:stretch>
                    </p:blipFill>
                    <p:spPr>
                      <a:xfrm>
                        <a:off x="3347357" y="2060848"/>
                        <a:ext cx="5348287" cy="655637"/>
                      </a:xfrm>
                      <a:prstGeom prst="rect">
                        <a:avLst/>
                      </a:prstGeom>
                    </p:spPr>
                  </p:pic>
                </p:oleObj>
              </mc:Fallback>
            </mc:AlternateContent>
          </a:graphicData>
        </a:graphic>
      </p:graphicFrame>
      <p:grpSp>
        <p:nvGrpSpPr>
          <p:cNvPr id="2" name="组合 1">
            <a:extLst>
              <a:ext uri="{FF2B5EF4-FFF2-40B4-BE49-F238E27FC236}">
                <a16:creationId xmlns="" xmlns:a16="http://schemas.microsoft.com/office/drawing/2014/main" id="{55352981-F711-4C10-895F-B5C471E98AF0}"/>
              </a:ext>
            </a:extLst>
          </p:cNvPr>
          <p:cNvGrpSpPr/>
          <p:nvPr/>
        </p:nvGrpSpPr>
        <p:grpSpPr>
          <a:xfrm>
            <a:off x="476885" y="5301705"/>
            <a:ext cx="11089232" cy="1200329"/>
            <a:chOff x="188963" y="4815098"/>
            <a:chExt cx="11089232" cy="1200329"/>
          </a:xfrm>
        </p:grpSpPr>
        <p:sp>
          <p:nvSpPr>
            <p:cNvPr id="20" name="文本框 19">
              <a:extLst>
                <a:ext uri="{FF2B5EF4-FFF2-40B4-BE49-F238E27FC236}">
                  <a16:creationId xmlns="" xmlns:a16="http://schemas.microsoft.com/office/drawing/2014/main" id="{54A30481-4475-4032-97CE-C3A6DBBB74A1}"/>
                </a:ext>
              </a:extLst>
            </p:cNvPr>
            <p:cNvSpPr txBox="1"/>
            <p:nvPr/>
          </p:nvSpPr>
          <p:spPr>
            <a:xfrm>
              <a:off x="188963" y="4815098"/>
              <a:ext cx="11089232" cy="1200329"/>
            </a:xfrm>
            <a:prstGeom prst="rect">
              <a:avLst/>
            </a:prstGeom>
            <a:noFill/>
          </p:spPr>
          <p:txBody>
            <a:bodyPr wrap="square" rtlCol="0">
              <a:spAutoFit/>
            </a:bodyPr>
            <a:lstStyle/>
            <a:p>
              <a:pPr marL="342900">
                <a:lnSpc>
                  <a:spcPct val="150000"/>
                </a:lnSpc>
              </a:pPr>
              <a:r>
                <a:rPr lang="zh-CN" altLang="en-US" sz="2400" dirty="0">
                  <a:latin typeface="Times New Roman" panose="02020603050405020304" pitchFamily="18" charset="0"/>
                </a:rPr>
                <a:t>英镑</a:t>
              </a:r>
              <a:r>
                <a:rPr lang="en-US" altLang="zh-CN" sz="2400" dirty="0">
                  <a:latin typeface="Times New Roman" panose="02020603050405020304" pitchFamily="18" charset="0"/>
                </a:rPr>
                <a:t>M-</a:t>
              </a:r>
              <a:r>
                <a:rPr lang="en-US" altLang="zh-CN" sz="2400" dirty="0" err="1">
                  <a:latin typeface="Times New Roman" panose="02020603050405020304" pitchFamily="18" charset="0"/>
                </a:rPr>
                <a:t>VaR</a:t>
              </a:r>
              <a:r>
                <a:rPr lang="en-US" altLang="zh-CN" sz="2400" dirty="0">
                  <a:latin typeface="Times New Roman" panose="02020603050405020304" pitchFamily="18" charset="0"/>
                </a:rPr>
                <a:t>: 				</a:t>
              </a:r>
              <a:r>
                <a:rPr lang="en-US" altLang="zh-CN" sz="2400" dirty="0" smtClean="0">
                  <a:latin typeface="Times New Roman" panose="02020603050405020304" pitchFamily="18" charset="0"/>
                </a:rPr>
                <a:t>  </a:t>
              </a:r>
              <a:r>
                <a:rPr lang="zh-CN" altLang="en-US" sz="2400" dirty="0" smtClean="0">
                  <a:latin typeface="Times New Roman" panose="02020603050405020304" pitchFamily="18" charset="0"/>
                </a:rPr>
                <a:t>人民币</a:t>
              </a:r>
              <a:r>
                <a:rPr lang="en-US" altLang="zh-CN" sz="2400" dirty="0">
                  <a:latin typeface="Times New Roman" panose="02020603050405020304" pitchFamily="18" charset="0"/>
                </a:rPr>
                <a:t>M-</a:t>
              </a:r>
              <a:r>
                <a:rPr lang="en-US" altLang="zh-CN" sz="2400" dirty="0" err="1">
                  <a:latin typeface="Times New Roman" panose="02020603050405020304" pitchFamily="18" charset="0"/>
                </a:rPr>
                <a:t>VaR</a:t>
              </a:r>
              <a:r>
                <a:rPr lang="zh-CN" altLang="en-US" sz="2400" dirty="0">
                  <a:latin typeface="Times New Roman" panose="02020603050405020304" pitchFamily="18" charset="0"/>
                </a:rPr>
                <a:t>：</a:t>
              </a:r>
              <a:endParaRPr lang="en-US" altLang="zh-CN" sz="2400" dirty="0">
                <a:latin typeface="Times New Roman" panose="02020603050405020304" pitchFamily="18" charset="0"/>
              </a:endParaRPr>
            </a:p>
            <a:p>
              <a:pPr marL="342900">
                <a:lnSpc>
                  <a:spcPct val="150000"/>
                </a:lnSpc>
              </a:pPr>
              <a:r>
                <a:rPr lang="zh-CN" altLang="en-US" sz="2400" dirty="0">
                  <a:latin typeface="Times New Roman" panose="02020603050405020304" pitchFamily="18" charset="0"/>
                </a:rPr>
                <a:t>英镑</a:t>
              </a:r>
              <a:r>
                <a:rPr lang="en-US" altLang="zh-CN" sz="2400" dirty="0">
                  <a:latin typeface="Times New Roman" panose="02020603050405020304" pitchFamily="18" charset="0"/>
                </a:rPr>
                <a:t>C-</a:t>
              </a:r>
              <a:r>
                <a:rPr lang="en-US" altLang="zh-CN" sz="2400" dirty="0" err="1">
                  <a:latin typeface="Times New Roman" panose="02020603050405020304" pitchFamily="18" charset="0"/>
                </a:rPr>
                <a:t>VaR</a:t>
              </a:r>
              <a:r>
                <a:rPr lang="en-US" altLang="zh-CN" sz="2400" dirty="0">
                  <a:latin typeface="Times New Roman" panose="02020603050405020304" pitchFamily="18" charset="0"/>
                </a:rPr>
                <a:t>:				</a:t>
              </a:r>
              <a:r>
                <a:rPr lang="en-US" altLang="zh-CN" sz="2400" dirty="0" smtClean="0">
                  <a:latin typeface="Times New Roman" panose="02020603050405020304" pitchFamily="18" charset="0"/>
                </a:rPr>
                <a:t>  </a:t>
              </a:r>
              <a:r>
                <a:rPr lang="zh-CN" altLang="en-US" sz="2400" dirty="0" smtClean="0">
                  <a:latin typeface="Times New Roman" panose="02020603050405020304" pitchFamily="18" charset="0"/>
                </a:rPr>
                <a:t>人民币</a:t>
              </a:r>
              <a:r>
                <a:rPr lang="en-US" altLang="zh-CN" sz="2400" dirty="0">
                  <a:latin typeface="Times New Roman" panose="02020603050405020304" pitchFamily="18" charset="0"/>
                </a:rPr>
                <a:t>C-</a:t>
              </a:r>
              <a:r>
                <a:rPr lang="en-US" altLang="zh-CN" sz="2400" dirty="0" err="1">
                  <a:latin typeface="Times New Roman" panose="02020603050405020304" pitchFamily="18" charset="0"/>
                </a:rPr>
                <a:t>VaR</a:t>
              </a:r>
              <a:r>
                <a:rPr lang="zh-CN" altLang="en-US" sz="2400" dirty="0" smtClean="0">
                  <a:latin typeface="Times New Roman" panose="02020603050405020304" pitchFamily="18" charset="0"/>
                </a:rPr>
                <a:t>：</a:t>
              </a:r>
              <a:endParaRPr lang="en-US" altLang="zh-CN" sz="2400" dirty="0">
                <a:latin typeface="Times New Roman" panose="02020603050405020304" pitchFamily="18" charset="0"/>
              </a:endParaRPr>
            </a:p>
          </p:txBody>
        </p:sp>
        <p:graphicFrame>
          <p:nvGraphicFramePr>
            <p:cNvPr id="16" name="对象 15">
              <a:extLst>
                <a:ext uri="{FF2B5EF4-FFF2-40B4-BE49-F238E27FC236}">
                  <a16:creationId xmlns="" xmlns:a16="http://schemas.microsoft.com/office/drawing/2014/main" id="{A9C124B5-8E06-4299-882E-86F87D2CEDEF}"/>
                </a:ext>
              </a:extLst>
            </p:cNvPr>
            <p:cNvGraphicFramePr>
              <a:graphicFrameLocks noChangeAspect="1"/>
            </p:cNvGraphicFramePr>
            <p:nvPr>
              <p:extLst>
                <p:ext uri="{D42A27DB-BD31-4B8C-83A1-F6EECF244321}">
                  <p14:modId xmlns:p14="http://schemas.microsoft.com/office/powerpoint/2010/main" val="2954180241"/>
                </p:ext>
              </p:extLst>
            </p:nvPr>
          </p:nvGraphicFramePr>
          <p:xfrm>
            <a:off x="2133179" y="4935307"/>
            <a:ext cx="3424238" cy="511175"/>
          </p:xfrm>
          <a:graphic>
            <a:graphicData uri="http://schemas.openxmlformats.org/presentationml/2006/ole">
              <mc:AlternateContent xmlns:mc="http://schemas.openxmlformats.org/markup-compatibility/2006">
                <mc:Choice xmlns:v="urn:schemas-microsoft-com:vml" Requires="v">
                  <p:oleObj spid="_x0000_s90137" name="Equation" r:id="rId8" imgW="1358640" imgH="203040" progId="Equation.DSMT4">
                    <p:embed/>
                  </p:oleObj>
                </mc:Choice>
                <mc:Fallback>
                  <p:oleObj name="Equation" r:id="rId8" imgW="1358640" imgH="203040" progId="Equation.DSMT4">
                    <p:embed/>
                    <p:pic>
                      <p:nvPicPr>
                        <p:cNvPr id="0" name=""/>
                        <p:cNvPicPr/>
                        <p:nvPr/>
                      </p:nvPicPr>
                      <p:blipFill>
                        <a:blip r:embed="rId9"/>
                        <a:stretch>
                          <a:fillRect/>
                        </a:stretch>
                      </p:blipFill>
                      <p:spPr>
                        <a:xfrm>
                          <a:off x="2133179" y="4935307"/>
                          <a:ext cx="3424238" cy="511175"/>
                        </a:xfrm>
                        <a:prstGeom prst="rect">
                          <a:avLst/>
                        </a:prstGeom>
                      </p:spPr>
                    </p:pic>
                  </p:oleObj>
                </mc:Fallback>
              </mc:AlternateContent>
            </a:graphicData>
          </a:graphic>
        </p:graphicFrame>
        <p:graphicFrame>
          <p:nvGraphicFramePr>
            <p:cNvPr id="17" name="对象 16">
              <a:extLst>
                <a:ext uri="{FF2B5EF4-FFF2-40B4-BE49-F238E27FC236}">
                  <a16:creationId xmlns="" xmlns:a16="http://schemas.microsoft.com/office/drawing/2014/main" id="{5900AFC5-2008-47DD-99FC-1494E2DA8BBB}"/>
                </a:ext>
              </a:extLst>
            </p:cNvPr>
            <p:cNvGraphicFramePr>
              <a:graphicFrameLocks noChangeAspect="1"/>
            </p:cNvGraphicFramePr>
            <p:nvPr>
              <p:extLst>
                <p:ext uri="{D42A27DB-BD31-4B8C-83A1-F6EECF244321}">
                  <p14:modId xmlns:p14="http://schemas.microsoft.com/office/powerpoint/2010/main" val="552993979"/>
                </p:ext>
              </p:extLst>
            </p:nvPr>
          </p:nvGraphicFramePr>
          <p:xfrm>
            <a:off x="2205187" y="5534175"/>
            <a:ext cx="2736000" cy="432000"/>
          </p:xfrm>
          <a:graphic>
            <a:graphicData uri="http://schemas.openxmlformats.org/presentationml/2006/ole">
              <mc:AlternateContent xmlns:mc="http://schemas.openxmlformats.org/markup-compatibility/2006">
                <mc:Choice xmlns:v="urn:schemas-microsoft-com:vml" Requires="v">
                  <p:oleObj spid="_x0000_s90138" name="Equation" r:id="rId10" imgW="1085622" imgH="171342" progId="Equation.DSMT4">
                    <p:embed/>
                  </p:oleObj>
                </mc:Choice>
                <mc:Fallback>
                  <p:oleObj name="Equation" r:id="rId10" imgW="1085622" imgH="171342" progId="Equation.DSMT4">
                    <p:embed/>
                    <p:pic>
                      <p:nvPicPr>
                        <p:cNvPr id="0" name=""/>
                        <p:cNvPicPr/>
                        <p:nvPr/>
                      </p:nvPicPr>
                      <p:blipFill>
                        <a:blip r:embed="rId11"/>
                        <a:stretch>
                          <a:fillRect/>
                        </a:stretch>
                      </p:blipFill>
                      <p:spPr>
                        <a:xfrm>
                          <a:off x="2205187" y="5534175"/>
                          <a:ext cx="2736000" cy="432000"/>
                        </a:xfrm>
                        <a:prstGeom prst="rect">
                          <a:avLst/>
                        </a:prstGeom>
                      </p:spPr>
                    </p:pic>
                  </p:oleObj>
                </mc:Fallback>
              </mc:AlternateContent>
            </a:graphicData>
          </a:graphic>
        </p:graphicFrame>
        <p:graphicFrame>
          <p:nvGraphicFramePr>
            <p:cNvPr id="18" name="对象 17">
              <a:extLst>
                <a:ext uri="{FF2B5EF4-FFF2-40B4-BE49-F238E27FC236}">
                  <a16:creationId xmlns="" xmlns:a16="http://schemas.microsoft.com/office/drawing/2014/main" id="{AD97B8C4-4F46-40B1-8A56-8366D0EE7E8A}"/>
                </a:ext>
              </a:extLst>
            </p:cNvPr>
            <p:cNvGraphicFramePr>
              <a:graphicFrameLocks noChangeAspect="1"/>
            </p:cNvGraphicFramePr>
            <p:nvPr>
              <p:extLst>
                <p:ext uri="{D42A27DB-BD31-4B8C-83A1-F6EECF244321}">
                  <p14:modId xmlns:p14="http://schemas.microsoft.com/office/powerpoint/2010/main" val="1456250859"/>
                </p:ext>
              </p:extLst>
            </p:nvPr>
          </p:nvGraphicFramePr>
          <p:xfrm>
            <a:off x="7799834" y="4944287"/>
            <a:ext cx="3422650" cy="511175"/>
          </p:xfrm>
          <a:graphic>
            <a:graphicData uri="http://schemas.openxmlformats.org/presentationml/2006/ole">
              <mc:AlternateContent xmlns:mc="http://schemas.openxmlformats.org/markup-compatibility/2006">
                <mc:Choice xmlns:v="urn:schemas-microsoft-com:vml" Requires="v">
                  <p:oleObj spid="_x0000_s90139" name="Equation" r:id="rId12" imgW="1358640" imgH="203040" progId="Equation.DSMT4">
                    <p:embed/>
                  </p:oleObj>
                </mc:Choice>
                <mc:Fallback>
                  <p:oleObj name="Equation" r:id="rId12" imgW="1358640" imgH="203040" progId="Equation.DSMT4">
                    <p:embed/>
                    <p:pic>
                      <p:nvPicPr>
                        <p:cNvPr id="0" name=""/>
                        <p:cNvPicPr/>
                        <p:nvPr/>
                      </p:nvPicPr>
                      <p:blipFill>
                        <a:blip r:embed="rId13"/>
                        <a:stretch>
                          <a:fillRect/>
                        </a:stretch>
                      </p:blipFill>
                      <p:spPr>
                        <a:xfrm>
                          <a:off x="7799834" y="4944287"/>
                          <a:ext cx="3422650" cy="511175"/>
                        </a:xfrm>
                        <a:prstGeom prst="rect">
                          <a:avLst/>
                        </a:prstGeom>
                      </p:spPr>
                    </p:pic>
                  </p:oleObj>
                </mc:Fallback>
              </mc:AlternateContent>
            </a:graphicData>
          </a:graphic>
        </p:graphicFrame>
        <p:graphicFrame>
          <p:nvGraphicFramePr>
            <p:cNvPr id="19" name="对象 18">
              <a:extLst>
                <a:ext uri="{FF2B5EF4-FFF2-40B4-BE49-F238E27FC236}">
                  <a16:creationId xmlns="" xmlns:a16="http://schemas.microsoft.com/office/drawing/2014/main" id="{2D8D3359-6257-4AEC-BCBC-C6C894B8A4A5}"/>
                </a:ext>
              </a:extLst>
            </p:cNvPr>
            <p:cNvGraphicFramePr>
              <a:graphicFrameLocks noChangeAspect="1"/>
            </p:cNvGraphicFramePr>
            <p:nvPr>
              <p:extLst>
                <p:ext uri="{D42A27DB-BD31-4B8C-83A1-F6EECF244321}">
                  <p14:modId xmlns:p14="http://schemas.microsoft.com/office/powerpoint/2010/main" val="2760325178"/>
                </p:ext>
              </p:extLst>
            </p:nvPr>
          </p:nvGraphicFramePr>
          <p:xfrm>
            <a:off x="7965827" y="5511371"/>
            <a:ext cx="2736000" cy="432000"/>
          </p:xfrm>
          <a:graphic>
            <a:graphicData uri="http://schemas.openxmlformats.org/presentationml/2006/ole">
              <mc:AlternateContent xmlns:mc="http://schemas.openxmlformats.org/markup-compatibility/2006">
                <mc:Choice xmlns:v="urn:schemas-microsoft-com:vml" Requires="v">
                  <p:oleObj spid="_x0000_s90140" name="Equation" r:id="rId14" imgW="1085622" imgH="171342" progId="Equation.DSMT4">
                    <p:embed/>
                  </p:oleObj>
                </mc:Choice>
                <mc:Fallback>
                  <p:oleObj name="Equation" r:id="rId14" imgW="1085622" imgH="171342" progId="Equation.DSMT4">
                    <p:embed/>
                    <p:pic>
                      <p:nvPicPr>
                        <p:cNvPr id="0" name=""/>
                        <p:cNvPicPr/>
                        <p:nvPr/>
                      </p:nvPicPr>
                      <p:blipFill>
                        <a:blip r:embed="rId15"/>
                        <a:stretch>
                          <a:fillRect/>
                        </a:stretch>
                      </p:blipFill>
                      <p:spPr>
                        <a:xfrm>
                          <a:off x="7965827" y="5511371"/>
                          <a:ext cx="2736000" cy="432000"/>
                        </a:xfrm>
                        <a:prstGeom prst="rect">
                          <a:avLst/>
                        </a:prstGeom>
                      </p:spPr>
                    </p:pic>
                  </p:oleObj>
                </mc:Fallback>
              </mc:AlternateContent>
            </a:graphicData>
          </a:graphic>
        </p:graphicFrame>
      </p:grpSp>
      <p:graphicFrame>
        <p:nvGraphicFramePr>
          <p:cNvPr id="4" name="对象 3"/>
          <p:cNvGraphicFramePr>
            <a:graphicFrameLocks noChangeAspect="1"/>
          </p:cNvGraphicFramePr>
          <p:nvPr>
            <p:extLst>
              <p:ext uri="{D42A27DB-BD31-4B8C-83A1-F6EECF244321}">
                <p14:modId xmlns:p14="http://schemas.microsoft.com/office/powerpoint/2010/main" val="3152655260"/>
              </p:ext>
            </p:extLst>
          </p:nvPr>
        </p:nvGraphicFramePr>
        <p:xfrm>
          <a:off x="3285307" y="3245666"/>
          <a:ext cx="5095875" cy="815975"/>
        </p:xfrm>
        <a:graphic>
          <a:graphicData uri="http://schemas.openxmlformats.org/presentationml/2006/ole">
            <mc:AlternateContent xmlns:mc="http://schemas.openxmlformats.org/markup-compatibility/2006">
              <mc:Choice xmlns:v="urn:schemas-microsoft-com:vml" Requires="v">
                <p:oleObj spid="_x0000_s90141" name="Equation" r:id="rId16" imgW="3174840" imgH="507960" progId="Equation.DSMT4">
                  <p:embed/>
                </p:oleObj>
              </mc:Choice>
              <mc:Fallback>
                <p:oleObj name="Equation" r:id="rId16" imgW="3174840" imgH="507960" progId="Equation.DSMT4">
                  <p:embed/>
                  <p:pic>
                    <p:nvPicPr>
                      <p:cNvPr id="0" name=""/>
                      <p:cNvPicPr>
                        <a:picLocks noChangeAspect="1" noChangeArrowheads="1"/>
                      </p:cNvPicPr>
                      <p:nvPr/>
                    </p:nvPicPr>
                    <p:blipFill>
                      <a:blip r:embed="rId17"/>
                      <a:srcRect/>
                      <a:stretch>
                        <a:fillRect/>
                      </a:stretch>
                    </p:blipFill>
                    <p:spPr bwMode="auto">
                      <a:xfrm>
                        <a:off x="3285307" y="3245666"/>
                        <a:ext cx="5095875" cy="81597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14479891"/>
      </p:ext>
    </p:extLst>
  </p:cSld>
  <p:clrMapOvr>
    <a:masterClrMapping/>
  </p:clrMapOvr>
  <p:transition>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3141291" y="2580419"/>
            <a:ext cx="748883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itchFamily="2" charset="-122"/>
              </a:defRPr>
            </a:lvl1pPr>
            <a:lvl2pPr>
              <a:defRPr kumimoji="1" sz="2800">
                <a:solidFill>
                  <a:schemeClr val="tx1"/>
                </a:solidFill>
                <a:latin typeface="Calibri" panose="020F0502020204030204" pitchFamily="34" charset="0"/>
                <a:ea typeface="宋体" pitchFamily="2" charset="-122"/>
              </a:defRPr>
            </a:lvl2pPr>
            <a:lvl3pPr>
              <a:defRPr kumimoji="1" sz="2400">
                <a:solidFill>
                  <a:schemeClr val="tx1"/>
                </a:solidFill>
                <a:latin typeface="Calibri" panose="020F0502020204030204" pitchFamily="34" charset="0"/>
                <a:ea typeface="宋体" pitchFamily="2" charset="-122"/>
              </a:defRPr>
            </a:lvl3pPr>
            <a:lvl4pPr>
              <a:defRPr kumimoji="1" sz="2000">
                <a:solidFill>
                  <a:schemeClr val="tx1"/>
                </a:solidFill>
                <a:latin typeface="Calibri" panose="020F0502020204030204" pitchFamily="34" charset="0"/>
                <a:ea typeface="宋体" pitchFamily="2" charset="-122"/>
              </a:defRPr>
            </a:lvl4pPr>
            <a:lvl5pPr>
              <a:defRPr kumimoji="1" sz="2000">
                <a:solidFill>
                  <a:schemeClr val="tx1"/>
                </a:solidFill>
                <a:latin typeface="Calibri" panose="020F0502020204030204" pitchFamily="34" charset="0"/>
                <a:ea typeface="宋体"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itchFamily="2" charset="-122"/>
              </a:defRPr>
            </a:lvl9pPr>
          </a:lstStyle>
          <a:p>
            <a:r>
              <a:rPr kumimoji="0" lang="zh-CN" altLang="en-US" sz="4800" b="1" dirty="0">
                <a:solidFill>
                  <a:schemeClr val="bg1"/>
                </a:solidFill>
                <a:latin typeface="微软雅黑" pitchFamily="34" charset="-122"/>
                <a:ea typeface="微软雅黑" pitchFamily="34" charset="-122"/>
              </a:rPr>
              <a:t>三、</a:t>
            </a:r>
            <a:r>
              <a:rPr kumimoji="0" lang="en-US" altLang="zh-CN" sz="4800" b="1" dirty="0" err="1">
                <a:solidFill>
                  <a:schemeClr val="bg1"/>
                </a:solidFill>
                <a:latin typeface="微软雅黑" pitchFamily="34" charset="-122"/>
                <a:ea typeface="微软雅黑" pitchFamily="34" charset="-122"/>
              </a:rPr>
              <a:t>VaR</a:t>
            </a:r>
            <a:r>
              <a:rPr kumimoji="0" lang="zh-CN" altLang="en-US" sz="4800" b="1" dirty="0">
                <a:solidFill>
                  <a:schemeClr val="bg1"/>
                </a:solidFill>
                <a:latin typeface="微软雅黑" pitchFamily="34" charset="-122"/>
                <a:ea typeface="微软雅黑" pitchFamily="34" charset="-122"/>
              </a:rPr>
              <a:t>的优点与缺陷</a:t>
            </a:r>
          </a:p>
        </p:txBody>
      </p:sp>
    </p:spTree>
  </p:cSld>
  <p:clrMapOvr>
    <a:masterClrMapping/>
  </p:clrMapOvr>
  <p:transition spd="slow" advClick="0" advTm="3340">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6885" y="116840"/>
            <a:ext cx="5274945" cy="491490"/>
          </a:xfrm>
          <a:prstGeom prst="rect">
            <a:avLst/>
          </a:prstGeom>
        </p:spPr>
        <p:txBody>
          <a:bodyPr wrap="square">
            <a:spAutoFit/>
          </a:bodyPr>
          <a:lstStyle/>
          <a:p>
            <a:r>
              <a:rPr lang="zh-CN" altLang="en-US" sz="2600" b="1">
                <a:latin typeface="微软雅黑" pitchFamily="34" charset="-122"/>
                <a:ea typeface="微软雅黑" pitchFamily="34" charset="-122"/>
              </a:rPr>
              <a:t>第三节</a:t>
            </a:r>
            <a:r>
              <a:rPr lang="en-US" altLang="zh-CN" sz="2600" b="1">
                <a:latin typeface="微软雅黑" pitchFamily="34" charset="-122"/>
                <a:ea typeface="微软雅黑" pitchFamily="34" charset="-122"/>
              </a:rPr>
              <a:t>VaR</a:t>
            </a:r>
            <a:r>
              <a:rPr lang="zh-CN" altLang="en-US" sz="2600" b="1" dirty="0">
                <a:latin typeface="微软雅黑" pitchFamily="34" charset="-122"/>
                <a:ea typeface="微软雅黑" pitchFamily="34" charset="-122"/>
              </a:rPr>
              <a:t>的优点与缺陷</a:t>
            </a:r>
          </a:p>
        </p:txBody>
      </p:sp>
      <p:sp>
        <p:nvSpPr>
          <p:cNvPr id="11" name="矩形 10">
            <a:extLst>
              <a:ext uri="{FF2B5EF4-FFF2-40B4-BE49-F238E27FC236}">
                <a16:creationId xmlns="" xmlns:a16="http://schemas.microsoft.com/office/drawing/2014/main" id="{44D6D869-C85D-487E-A27B-14D99C7839F0}"/>
              </a:ext>
            </a:extLst>
          </p:cNvPr>
          <p:cNvSpPr/>
          <p:nvPr/>
        </p:nvSpPr>
        <p:spPr>
          <a:xfrm>
            <a:off x="116955" y="774034"/>
            <a:ext cx="11881320" cy="5078313"/>
          </a:xfrm>
          <a:prstGeom prst="rect">
            <a:avLst/>
          </a:prstGeom>
        </p:spPr>
        <p:txBody>
          <a:bodyPr wrap="square">
            <a:spAutoFit/>
          </a:bodyPr>
          <a:lstStyle/>
          <a:p>
            <a:pPr latinLnBrk="0">
              <a:lnSpc>
                <a:spcPct val="150000"/>
              </a:lnSpc>
            </a:pPr>
            <a:r>
              <a:rPr lang="zh-CN" altLang="en-US" sz="2400" b="1" dirty="0">
                <a:latin typeface="Times New Roman" panose="02020503050405090304" pitchFamily="18" charset="0"/>
                <a:cs typeface="Times New Roman" panose="02020503050405090304" pitchFamily="18" charset="0"/>
              </a:rPr>
              <a:t>一</a:t>
            </a:r>
            <a:r>
              <a:rPr lang="en-US" altLang="zh-CN" sz="2400" b="1" dirty="0">
                <a:latin typeface="Times New Roman" panose="02020503050405090304" pitchFamily="18" charset="0"/>
                <a:cs typeface="Times New Roman" panose="02020503050405090304" pitchFamily="18" charset="0"/>
              </a:rPr>
              <a:t>、</a:t>
            </a:r>
            <a:r>
              <a:rPr lang="en-US" altLang="zh-CN" sz="2400" b="1" dirty="0" err="1">
                <a:latin typeface="Times New Roman" panose="02020503050405090304" pitchFamily="18" charset="0"/>
                <a:cs typeface="Times New Roman" panose="02020503050405090304" pitchFamily="18" charset="0"/>
              </a:rPr>
              <a:t>VaR</a:t>
            </a:r>
            <a:r>
              <a:rPr lang="zh-CN" altLang="en-US" sz="2400" b="1" dirty="0">
                <a:latin typeface="Times New Roman" panose="02020503050405090304" pitchFamily="18" charset="0"/>
                <a:cs typeface="Times New Roman" panose="02020503050405090304" pitchFamily="18" charset="0"/>
              </a:rPr>
              <a:t>的优点</a:t>
            </a:r>
            <a:endParaRPr lang="en-US" altLang="zh-CN" sz="2400" b="1" dirty="0">
              <a:latin typeface="Times New Roman" panose="02020503050405090304" pitchFamily="18" charset="0"/>
              <a:cs typeface="Times New Roman" panose="02020503050405090304" pitchFamily="18" charset="0"/>
            </a:endParaRPr>
          </a:p>
          <a:p>
            <a:pPr marL="457200" indent="-457200" latinLnBrk="0">
              <a:lnSpc>
                <a:spcPct val="150000"/>
              </a:lnSpc>
              <a:buFont typeface="+mj-lt"/>
              <a:buAutoNum type="arabicPeriod"/>
            </a:pP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这一度量指标适用性强，且易于理解：</a:t>
            </a: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可以度量包括利率、汇率等价格变动带来的市场风险，同时该指标计算方法简单，容易被业界所理解。</a:t>
            </a:r>
            <a:endParaRPr lang="en-US" altLang="zh-CN" sz="2400" dirty="0">
              <a:latin typeface="Times New Roman" panose="02020503050405090304" pitchFamily="18" charset="0"/>
              <a:cs typeface="Times New Roman" panose="02020503050405090304" pitchFamily="18" charset="0"/>
            </a:endParaRPr>
          </a:p>
          <a:p>
            <a:pPr marL="457200" indent="-457200" latinLnBrk="0">
              <a:lnSpc>
                <a:spcPct val="150000"/>
              </a:lnSpc>
              <a:buFont typeface="+mj-lt"/>
              <a:buAutoNum type="arabicPeriod"/>
            </a:pP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有利于比较不同业务部门之间风险大小，有利于进行基于风险调整的绩效评估、资本配置和风险限额设置等。由于</a:t>
            </a: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描述的是组合的整体风险，因此，对于不同业务部门，仅需要计算出每个业务的</a:t>
            </a: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便可以对每个部门的风险有一个直观的感受。</a:t>
            </a:r>
            <a:endParaRPr lang="en-US" altLang="zh-CN" sz="2400" dirty="0">
              <a:latin typeface="Times New Roman" panose="02020503050405090304" pitchFamily="18" charset="0"/>
              <a:cs typeface="Times New Roman" panose="02020503050405090304" pitchFamily="18" charset="0"/>
            </a:endParaRPr>
          </a:p>
          <a:p>
            <a:pPr marL="457200" indent="-457200" latinLnBrk="0">
              <a:lnSpc>
                <a:spcPct val="150000"/>
              </a:lnSpc>
              <a:buFont typeface="+mj-lt"/>
              <a:buAutoNum type="arabicPeriod"/>
            </a:pP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反映的是整体综合的风险，因此该指标也常被监管机构用来监控金融机构的金融风险。如巴塞尔银行监管委员会规定了商业银行覆盖它们交易组合市场风险（用</a:t>
            </a: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度量）的最低资本要求</a:t>
            </a:r>
            <a:r>
              <a:rPr lang="zh-CN" altLang="en-US" sz="2400" dirty="0" smtClean="0">
                <a:latin typeface="Times New Roman" panose="02020503050405090304" pitchFamily="18" charset="0"/>
                <a:cs typeface="Times New Roman" panose="02020503050405090304" pitchFamily="18" charset="0"/>
              </a:rPr>
              <a:t>。</a:t>
            </a:r>
            <a:endParaRPr lang="en-US" altLang="zh-CN" sz="2400" dirty="0">
              <a:latin typeface="Times New Roman" panose="02020503050405090304" pitchFamily="18" charset="0"/>
              <a:cs typeface="Times New Roman" panose="02020503050405090304" pitchFamily="18" charset="0"/>
            </a:endParaRPr>
          </a:p>
        </p:txBody>
      </p:sp>
    </p:spTree>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圆角矩形 31">
            <a:extLst>
              <a:ext uri="{FF2B5EF4-FFF2-40B4-BE49-F238E27FC236}">
                <a16:creationId xmlns="" xmlns:a16="http://schemas.microsoft.com/office/drawing/2014/main" id="{9875B0A1-111D-4FB5-B5BF-28359A3DFA37}"/>
              </a:ext>
            </a:extLst>
          </p:cNvPr>
          <p:cNvSpPr/>
          <p:nvPr/>
        </p:nvSpPr>
        <p:spPr>
          <a:xfrm>
            <a:off x="4201565" y="3613515"/>
            <a:ext cx="5924502"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2"/>
            <a:r>
              <a:rPr lang="zh-CN" altLang="en-US" sz="2600" b="1" dirty="0">
                <a:solidFill>
                  <a:schemeClr val="tx1"/>
                </a:solidFill>
                <a:latin typeface="微软雅黑" pitchFamily="34" charset="-122"/>
                <a:ea typeface="微软雅黑" pitchFamily="34" charset="-122"/>
              </a:rPr>
              <a:t>预期亏损</a:t>
            </a:r>
            <a:endParaRPr lang="en-US" altLang="zh-CN" sz="2600" b="1" dirty="0">
              <a:solidFill>
                <a:schemeClr val="tx1"/>
              </a:solidFill>
              <a:latin typeface="微软雅黑" pitchFamily="34" charset="-122"/>
              <a:ea typeface="微软雅黑" pitchFamily="34" charset="-122"/>
            </a:endParaRPr>
          </a:p>
        </p:txBody>
      </p:sp>
      <p:sp>
        <p:nvSpPr>
          <p:cNvPr id="31" name="圆角矩形 31">
            <a:extLst>
              <a:ext uri="{FF2B5EF4-FFF2-40B4-BE49-F238E27FC236}">
                <a16:creationId xmlns="" xmlns:a16="http://schemas.microsoft.com/office/drawing/2014/main" id="{1E1562DC-2334-4F86-B181-E6DA8063099F}"/>
              </a:ext>
            </a:extLst>
          </p:cNvPr>
          <p:cNvSpPr/>
          <p:nvPr/>
        </p:nvSpPr>
        <p:spPr>
          <a:xfrm>
            <a:off x="4201566" y="2729277"/>
            <a:ext cx="5924501"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2"/>
            <a:r>
              <a:rPr lang="en-US" altLang="zh-CN" sz="2600" b="1" dirty="0" err="1">
                <a:solidFill>
                  <a:schemeClr val="tx1"/>
                </a:solidFill>
                <a:latin typeface="微软雅黑" pitchFamily="34" charset="-122"/>
                <a:ea typeface="微软雅黑" pitchFamily="34" charset="-122"/>
              </a:rPr>
              <a:t>VaR</a:t>
            </a:r>
            <a:r>
              <a:rPr lang="zh-CN" altLang="en-US" sz="2600" b="1" dirty="0">
                <a:solidFill>
                  <a:schemeClr val="tx1"/>
                </a:solidFill>
                <a:latin typeface="微软雅黑" pitchFamily="34" charset="-122"/>
                <a:ea typeface="微软雅黑" pitchFamily="34" charset="-122"/>
              </a:rPr>
              <a:t>的优点与缺陷</a:t>
            </a:r>
            <a:endParaRPr lang="en-US" altLang="zh-CN" sz="2600" b="1" dirty="0">
              <a:solidFill>
                <a:schemeClr val="tx1"/>
              </a:solidFill>
              <a:latin typeface="微软雅黑" pitchFamily="34" charset="-122"/>
              <a:ea typeface="微软雅黑" pitchFamily="34" charset="-122"/>
            </a:endParaRPr>
          </a:p>
        </p:txBody>
      </p:sp>
      <p:sp>
        <p:nvSpPr>
          <p:cNvPr id="29" name="圆角矩形 31">
            <a:extLst>
              <a:ext uri="{FF2B5EF4-FFF2-40B4-BE49-F238E27FC236}">
                <a16:creationId xmlns="" xmlns:a16="http://schemas.microsoft.com/office/drawing/2014/main" id="{A621FB4C-1DCD-4916-B655-31853D5E39C0}"/>
              </a:ext>
            </a:extLst>
          </p:cNvPr>
          <p:cNvSpPr/>
          <p:nvPr/>
        </p:nvSpPr>
        <p:spPr>
          <a:xfrm>
            <a:off x="4216399" y="1828882"/>
            <a:ext cx="5909668"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2"/>
            <a:r>
              <a:rPr lang="zh-CN" altLang="en-US" sz="2600" b="1" dirty="0">
                <a:solidFill>
                  <a:schemeClr val="tx1"/>
                </a:solidFill>
                <a:latin typeface="微软雅黑" pitchFamily="34" charset="-122"/>
                <a:ea typeface="微软雅黑" pitchFamily="34" charset="-122"/>
              </a:rPr>
              <a:t>边际</a:t>
            </a:r>
            <a:r>
              <a:rPr lang="en-US" altLang="zh-CN" sz="2600" b="1" dirty="0" err="1">
                <a:solidFill>
                  <a:schemeClr val="tx1"/>
                </a:solidFill>
                <a:latin typeface="微软雅黑" pitchFamily="34" charset="-122"/>
                <a:ea typeface="微软雅黑" pitchFamily="34" charset="-122"/>
              </a:rPr>
              <a:t>VaR</a:t>
            </a:r>
            <a:r>
              <a:rPr lang="zh-CN" altLang="en-US" sz="2600" b="1" dirty="0">
                <a:solidFill>
                  <a:schemeClr val="tx1"/>
                </a:solidFill>
                <a:latin typeface="微软雅黑" pitchFamily="34" charset="-122"/>
                <a:ea typeface="微软雅黑" pitchFamily="34" charset="-122"/>
              </a:rPr>
              <a:t>、增量</a:t>
            </a:r>
            <a:r>
              <a:rPr lang="en-US" altLang="zh-CN" sz="2600" b="1" dirty="0" err="1">
                <a:solidFill>
                  <a:schemeClr val="tx1"/>
                </a:solidFill>
                <a:latin typeface="微软雅黑" pitchFamily="34" charset="-122"/>
                <a:ea typeface="微软雅黑" pitchFamily="34" charset="-122"/>
              </a:rPr>
              <a:t>VaR</a:t>
            </a:r>
            <a:r>
              <a:rPr lang="zh-CN" altLang="en-US" sz="2600" b="1" dirty="0">
                <a:solidFill>
                  <a:schemeClr val="tx1"/>
                </a:solidFill>
                <a:latin typeface="微软雅黑" pitchFamily="34" charset="-122"/>
                <a:ea typeface="微软雅黑" pitchFamily="34" charset="-122"/>
              </a:rPr>
              <a:t>、成分</a:t>
            </a:r>
            <a:r>
              <a:rPr lang="en-US" altLang="zh-CN" sz="2600" b="1" dirty="0" err="1">
                <a:solidFill>
                  <a:schemeClr val="tx1"/>
                </a:solidFill>
                <a:latin typeface="微软雅黑" pitchFamily="34" charset="-122"/>
                <a:ea typeface="微软雅黑" pitchFamily="34" charset="-122"/>
              </a:rPr>
              <a:t>VaR</a:t>
            </a:r>
            <a:endParaRPr lang="en-US" altLang="zh-CN" sz="2600" b="1" dirty="0">
              <a:solidFill>
                <a:schemeClr val="tx1"/>
              </a:solidFill>
              <a:latin typeface="微软雅黑" pitchFamily="34" charset="-122"/>
              <a:ea typeface="微软雅黑" pitchFamily="34" charset="-122"/>
            </a:endParaRPr>
          </a:p>
        </p:txBody>
      </p:sp>
      <p:sp>
        <p:nvSpPr>
          <p:cNvPr id="25" name="圆角矩形 31">
            <a:extLst>
              <a:ext uri="{FF2B5EF4-FFF2-40B4-BE49-F238E27FC236}">
                <a16:creationId xmlns="" xmlns:a16="http://schemas.microsoft.com/office/drawing/2014/main" id="{4FC78DA5-4FB6-4A82-B191-78C63166A244}"/>
              </a:ext>
            </a:extLst>
          </p:cNvPr>
          <p:cNvSpPr/>
          <p:nvPr/>
        </p:nvSpPr>
        <p:spPr>
          <a:xfrm>
            <a:off x="4205883" y="944644"/>
            <a:ext cx="5920184"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2"/>
            <a:r>
              <a:rPr lang="en-US" altLang="zh-CN" sz="2600" b="1" dirty="0" err="1">
                <a:solidFill>
                  <a:schemeClr val="tx1"/>
                </a:solidFill>
                <a:latin typeface="微软雅黑" pitchFamily="34" charset="-122"/>
                <a:ea typeface="微软雅黑" pitchFamily="34" charset="-122"/>
              </a:rPr>
              <a:t>VaR</a:t>
            </a:r>
            <a:r>
              <a:rPr lang="zh-CN" altLang="en-US" sz="2600" b="1" dirty="0">
                <a:solidFill>
                  <a:schemeClr val="tx1"/>
                </a:solidFill>
                <a:latin typeface="微软雅黑" pitchFamily="34" charset="-122"/>
                <a:ea typeface="微软雅黑" pitchFamily="34" charset="-122"/>
              </a:rPr>
              <a:t>定义</a:t>
            </a:r>
            <a:endParaRPr lang="en-US" altLang="zh-CN" sz="2600" b="1" dirty="0">
              <a:solidFill>
                <a:schemeClr val="tx1"/>
              </a:solidFill>
              <a:latin typeface="微软雅黑" pitchFamily="34" charset="-122"/>
              <a:ea typeface="微软雅黑" pitchFamily="34" charset="-122"/>
            </a:endParaRPr>
          </a:p>
        </p:txBody>
      </p:sp>
      <p:sp>
        <p:nvSpPr>
          <p:cNvPr id="30" name="椭圆 29"/>
          <p:cNvSpPr/>
          <p:nvPr/>
        </p:nvSpPr>
        <p:spPr>
          <a:xfrm>
            <a:off x="4365625" y="1019175"/>
            <a:ext cx="671513" cy="503238"/>
          </a:xfrm>
          <a:prstGeom prst="ellipse">
            <a:avLst/>
          </a:prstGeom>
          <a:solidFill>
            <a:srgbClr val="00B0F0">
              <a:alpha val="80000"/>
            </a:srgbClr>
          </a:solidFill>
          <a:ln>
            <a:noFill/>
          </a:ln>
          <a:effectLst/>
        </p:spPr>
        <p:txBody>
          <a:bodyPr wrap="none" anchor="ctr"/>
          <a:lstStyle/>
          <a:p>
            <a:pPr algn="ctr">
              <a:buFont typeface="Arial" panose="020B0604020202090204" pitchFamily="34" charset="0"/>
              <a:buNone/>
              <a:defRPr/>
            </a:pPr>
            <a:r>
              <a:rPr lang="en-US" altLang="zh-CN" sz="2800" b="1" kern="0" dirty="0">
                <a:solidFill>
                  <a:srgbClr val="FFFFFF"/>
                </a:solidFill>
                <a:cs typeface="Times New Roman" panose="02020503050405090304" pitchFamily="18" charset="0"/>
              </a:rPr>
              <a:t>1</a:t>
            </a:r>
            <a:endParaRPr lang="zh-CN" altLang="en-US" sz="2800" b="1" kern="0" dirty="0">
              <a:solidFill>
                <a:srgbClr val="FFFFFF"/>
              </a:solidFill>
              <a:cs typeface="Times New Roman" panose="02020503050405090304" pitchFamily="18" charset="0"/>
            </a:endParaRPr>
          </a:p>
        </p:txBody>
      </p:sp>
      <p:sp>
        <p:nvSpPr>
          <p:cNvPr id="34" name="MH_Others_10" descr="#wm#_48_07_*Z"/>
          <p:cNvSpPr>
            <a:spLocks noChangeArrowheads="1"/>
          </p:cNvSpPr>
          <p:nvPr>
            <p:custDataLst>
              <p:tags r:id="rId1"/>
            </p:custDataLst>
          </p:nvPr>
        </p:nvSpPr>
        <p:spPr bwMode="auto">
          <a:xfrm>
            <a:off x="650875" y="947738"/>
            <a:ext cx="2035175" cy="1530350"/>
          </a:xfrm>
          <a:prstGeom prst="ellipse">
            <a:avLst/>
          </a:prstGeom>
          <a:solidFill>
            <a:schemeClr val="accent6">
              <a:lumMod val="75000"/>
            </a:schemeClr>
          </a:solidFill>
          <a:ln>
            <a:noFill/>
          </a:ln>
          <a:effectLst/>
        </p:spPr>
        <p:txBody>
          <a:bodyPr lIns="0" tIns="0" rIns="0" bIns="0" anchor="ctr"/>
          <a:lstStyle>
            <a:lvl1pPr>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1pPr>
            <a:lvl2pPr marL="742950" indent="-285750">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2pPr>
            <a:lvl3pPr marL="1143000" indent="-228600">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3pPr>
            <a:lvl4pPr marL="1600200" indent="-228600">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4pPr>
            <a:lvl5pPr marL="2057400" indent="-228600">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5pPr>
            <a:lvl6pPr marL="2514600" indent="-228600" eaLnBrk="0" fontAlgn="base" hangingPunct="0">
              <a:spcBef>
                <a:spcPct val="20000"/>
              </a:spcBef>
              <a:spcAft>
                <a:spcPct val="0"/>
              </a:spcAft>
              <a:buFont typeface="Arial" panose="020B0604020202090204" pitchFamily="34" charset="0"/>
              <a:buChar char="–"/>
              <a:defRPr sz="2000">
                <a:solidFill>
                  <a:schemeClr val="bg1"/>
                </a:solidFill>
                <a:latin typeface="Arial" panose="020B0604020202090204" pitchFamily="34" charset="0"/>
                <a:ea typeface="黑体" pitchFamily="49" charset="-122"/>
                <a:sym typeface="Arial" panose="020B0604020202090204" pitchFamily="34" charset="0"/>
              </a:defRPr>
            </a:lvl6pPr>
            <a:lvl7pPr marL="2971800" indent="-228600" eaLnBrk="0" fontAlgn="base" hangingPunct="0">
              <a:spcBef>
                <a:spcPct val="20000"/>
              </a:spcBef>
              <a:spcAft>
                <a:spcPct val="0"/>
              </a:spcAft>
              <a:buFont typeface="Arial" panose="020B0604020202090204" pitchFamily="34" charset="0"/>
              <a:buChar char="–"/>
              <a:defRPr sz="2000">
                <a:solidFill>
                  <a:schemeClr val="bg1"/>
                </a:solidFill>
                <a:latin typeface="Arial" panose="020B0604020202090204" pitchFamily="34" charset="0"/>
                <a:ea typeface="黑体" pitchFamily="49" charset="-122"/>
                <a:sym typeface="Arial" panose="020B0604020202090204" pitchFamily="34" charset="0"/>
              </a:defRPr>
            </a:lvl7pPr>
            <a:lvl8pPr marL="3429000" indent="-228600" eaLnBrk="0" fontAlgn="base" hangingPunct="0">
              <a:spcBef>
                <a:spcPct val="20000"/>
              </a:spcBef>
              <a:spcAft>
                <a:spcPct val="0"/>
              </a:spcAft>
              <a:buFont typeface="Arial" panose="020B0604020202090204" pitchFamily="34" charset="0"/>
              <a:buChar char="–"/>
              <a:defRPr sz="2000">
                <a:solidFill>
                  <a:schemeClr val="bg1"/>
                </a:solidFill>
                <a:latin typeface="Arial" panose="020B0604020202090204" pitchFamily="34" charset="0"/>
                <a:ea typeface="黑体" pitchFamily="49" charset="-122"/>
                <a:sym typeface="Arial" panose="020B0604020202090204" pitchFamily="34" charset="0"/>
              </a:defRPr>
            </a:lvl8pPr>
            <a:lvl9pPr marL="3886200" indent="-228600" eaLnBrk="0" fontAlgn="base" hangingPunct="0">
              <a:spcBef>
                <a:spcPct val="20000"/>
              </a:spcBef>
              <a:spcAft>
                <a:spcPct val="0"/>
              </a:spcAft>
              <a:buFont typeface="Arial" panose="020B0604020202090204" pitchFamily="34" charset="0"/>
              <a:buChar char="–"/>
              <a:defRPr sz="2000">
                <a:solidFill>
                  <a:schemeClr val="bg1"/>
                </a:solidFill>
                <a:latin typeface="Arial" panose="020B0604020202090204" pitchFamily="34" charset="0"/>
                <a:ea typeface="黑体" pitchFamily="49" charset="-122"/>
                <a:sym typeface="Arial" panose="020B0604020202090204" pitchFamily="34" charset="0"/>
              </a:defRPr>
            </a:lvl9pPr>
          </a:lstStyle>
          <a:p>
            <a:pPr algn="ctr" eaLnBrk="1" hangingPunct="1">
              <a:spcBef>
                <a:spcPct val="0"/>
              </a:spcBef>
              <a:buFont typeface="Arial" panose="020B0604020202090204" pitchFamily="34" charset="0"/>
              <a:buNone/>
              <a:defRPr/>
            </a:pPr>
            <a:r>
              <a:rPr lang="zh-CN" altLang="en-US" sz="7200" b="1" kern="0" dirty="0">
                <a:solidFill>
                  <a:srgbClr val="FFFFFF"/>
                </a:solidFill>
                <a:latin typeface="微软雅黑" pitchFamily="34" charset="-122"/>
                <a:ea typeface="微软雅黑" pitchFamily="34" charset="-122"/>
                <a:cs typeface="Times New Roman" panose="02020503050405090304" pitchFamily="18" charset="0"/>
              </a:rPr>
              <a:t>提</a:t>
            </a:r>
            <a:endParaRPr lang="zh-CN" altLang="zh-CN" sz="7200" b="1" kern="0" dirty="0">
              <a:solidFill>
                <a:srgbClr val="FFFFFF"/>
              </a:solidFill>
              <a:latin typeface="微软雅黑" pitchFamily="34" charset="-122"/>
              <a:ea typeface="微软雅黑" pitchFamily="34" charset="-122"/>
              <a:cs typeface="Times New Roman" panose="02020503050405090304" pitchFamily="18" charset="0"/>
            </a:endParaRPr>
          </a:p>
        </p:txBody>
      </p:sp>
      <p:sp>
        <p:nvSpPr>
          <p:cNvPr id="35" name="MH_Others_11" descr="#wm#_48_07_*Z"/>
          <p:cNvSpPr>
            <a:spLocks noChangeArrowheads="1"/>
          </p:cNvSpPr>
          <p:nvPr>
            <p:custDataLst>
              <p:tags r:id="rId2"/>
            </p:custDataLst>
          </p:nvPr>
        </p:nvSpPr>
        <p:spPr bwMode="auto">
          <a:xfrm>
            <a:off x="2120900" y="2012950"/>
            <a:ext cx="1233488" cy="928688"/>
          </a:xfrm>
          <a:prstGeom prst="ellipse">
            <a:avLst/>
          </a:prstGeom>
          <a:solidFill>
            <a:srgbClr val="FBBD9B"/>
          </a:solidFill>
          <a:ln>
            <a:noFill/>
          </a:ln>
          <a:effectLst/>
        </p:spPr>
        <p:txBody>
          <a:bodyPr lIns="0" tIns="0" rIns="0" bIns="0" anchor="ctr"/>
          <a:lstStyle>
            <a:lvl1pPr>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1pPr>
            <a:lvl2pPr marL="742950" indent="-285750">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2pPr>
            <a:lvl3pPr marL="1143000" indent="-228600">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3pPr>
            <a:lvl4pPr marL="1600200" indent="-228600">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4pPr>
            <a:lvl5pPr marL="2057400" indent="-228600">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5pPr>
            <a:lvl6pPr marL="2514600" indent="-228600" eaLnBrk="0" fontAlgn="base" hangingPunct="0">
              <a:spcBef>
                <a:spcPct val="20000"/>
              </a:spcBef>
              <a:spcAft>
                <a:spcPct val="0"/>
              </a:spcAft>
              <a:buFont typeface="Arial" panose="020B0604020202090204" pitchFamily="34" charset="0"/>
              <a:buChar char="–"/>
              <a:defRPr sz="2000">
                <a:solidFill>
                  <a:schemeClr val="bg1"/>
                </a:solidFill>
                <a:latin typeface="Arial" panose="020B0604020202090204" pitchFamily="34" charset="0"/>
                <a:ea typeface="黑体" pitchFamily="49" charset="-122"/>
                <a:sym typeface="Arial" panose="020B0604020202090204" pitchFamily="34" charset="0"/>
              </a:defRPr>
            </a:lvl6pPr>
            <a:lvl7pPr marL="2971800" indent="-228600" eaLnBrk="0" fontAlgn="base" hangingPunct="0">
              <a:spcBef>
                <a:spcPct val="20000"/>
              </a:spcBef>
              <a:spcAft>
                <a:spcPct val="0"/>
              </a:spcAft>
              <a:buFont typeface="Arial" panose="020B0604020202090204" pitchFamily="34" charset="0"/>
              <a:buChar char="–"/>
              <a:defRPr sz="2000">
                <a:solidFill>
                  <a:schemeClr val="bg1"/>
                </a:solidFill>
                <a:latin typeface="Arial" panose="020B0604020202090204" pitchFamily="34" charset="0"/>
                <a:ea typeface="黑体" pitchFamily="49" charset="-122"/>
                <a:sym typeface="Arial" panose="020B0604020202090204" pitchFamily="34" charset="0"/>
              </a:defRPr>
            </a:lvl7pPr>
            <a:lvl8pPr marL="3429000" indent="-228600" eaLnBrk="0" fontAlgn="base" hangingPunct="0">
              <a:spcBef>
                <a:spcPct val="20000"/>
              </a:spcBef>
              <a:spcAft>
                <a:spcPct val="0"/>
              </a:spcAft>
              <a:buFont typeface="Arial" panose="020B0604020202090204" pitchFamily="34" charset="0"/>
              <a:buChar char="–"/>
              <a:defRPr sz="2000">
                <a:solidFill>
                  <a:schemeClr val="bg1"/>
                </a:solidFill>
                <a:latin typeface="Arial" panose="020B0604020202090204" pitchFamily="34" charset="0"/>
                <a:ea typeface="黑体" pitchFamily="49" charset="-122"/>
                <a:sym typeface="Arial" panose="020B0604020202090204" pitchFamily="34" charset="0"/>
              </a:defRPr>
            </a:lvl8pPr>
            <a:lvl9pPr marL="3886200" indent="-228600" eaLnBrk="0" fontAlgn="base" hangingPunct="0">
              <a:spcBef>
                <a:spcPct val="20000"/>
              </a:spcBef>
              <a:spcAft>
                <a:spcPct val="0"/>
              </a:spcAft>
              <a:buFont typeface="Arial" panose="020B0604020202090204" pitchFamily="34" charset="0"/>
              <a:buChar char="–"/>
              <a:defRPr sz="2000">
                <a:solidFill>
                  <a:schemeClr val="bg1"/>
                </a:solidFill>
                <a:latin typeface="Arial" panose="020B0604020202090204" pitchFamily="34" charset="0"/>
                <a:ea typeface="黑体" pitchFamily="49" charset="-122"/>
                <a:sym typeface="Arial" panose="020B0604020202090204" pitchFamily="34" charset="0"/>
              </a:defRPr>
            </a:lvl9pPr>
          </a:lstStyle>
          <a:p>
            <a:pPr algn="ctr" eaLnBrk="1" hangingPunct="1">
              <a:spcBef>
                <a:spcPct val="0"/>
              </a:spcBef>
              <a:buFont typeface="Arial" panose="020B0604020202090204" pitchFamily="34" charset="0"/>
              <a:buNone/>
              <a:defRPr/>
            </a:pPr>
            <a:r>
              <a:rPr lang="zh-CN" altLang="en-US" sz="4800" b="1" kern="0" dirty="0">
                <a:solidFill>
                  <a:srgbClr val="3333FF"/>
                </a:solidFill>
                <a:latin typeface="微软雅黑" pitchFamily="34" charset="-122"/>
                <a:ea typeface="微软雅黑" pitchFamily="34" charset="-122"/>
              </a:rPr>
              <a:t>纲</a:t>
            </a:r>
            <a:endParaRPr lang="zh-CN" altLang="zh-CN" sz="4800" b="1" kern="0" dirty="0">
              <a:solidFill>
                <a:srgbClr val="3333FF"/>
              </a:solidFill>
              <a:latin typeface="微软雅黑" pitchFamily="34" charset="-122"/>
              <a:ea typeface="微软雅黑" pitchFamily="34" charset="-122"/>
            </a:endParaRPr>
          </a:p>
        </p:txBody>
      </p:sp>
      <p:sp>
        <p:nvSpPr>
          <p:cNvPr id="17421" name="MH_Others_12"/>
          <p:cNvSpPr txBox="1">
            <a:spLocks noChangeArrowheads="1"/>
          </p:cNvSpPr>
          <p:nvPr>
            <p:custDataLst>
              <p:tags r:id="rId3"/>
            </p:custDataLst>
          </p:nvPr>
        </p:nvSpPr>
        <p:spPr bwMode="auto">
          <a:xfrm>
            <a:off x="1260475" y="2925763"/>
            <a:ext cx="8159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kumimoji="1" sz="3200">
                <a:solidFill>
                  <a:schemeClr val="tx1"/>
                </a:solidFill>
                <a:latin typeface="Calibri" panose="020F0502020204030204" pitchFamily="34" charset="0"/>
                <a:ea typeface="宋体" pitchFamily="2" charset="-122"/>
              </a:defRPr>
            </a:lvl1pPr>
            <a:lvl2pPr>
              <a:defRPr kumimoji="1" sz="2800">
                <a:solidFill>
                  <a:schemeClr val="tx1"/>
                </a:solidFill>
                <a:latin typeface="Calibri" panose="020F0502020204030204" pitchFamily="34" charset="0"/>
                <a:ea typeface="宋体" pitchFamily="2" charset="-122"/>
              </a:defRPr>
            </a:lvl2pPr>
            <a:lvl3pPr>
              <a:defRPr kumimoji="1" sz="2400">
                <a:solidFill>
                  <a:schemeClr val="tx1"/>
                </a:solidFill>
                <a:latin typeface="Calibri" panose="020F0502020204030204" pitchFamily="34" charset="0"/>
                <a:ea typeface="宋体" pitchFamily="2" charset="-122"/>
              </a:defRPr>
            </a:lvl3pPr>
            <a:lvl4pPr>
              <a:defRPr kumimoji="1" sz="2000">
                <a:solidFill>
                  <a:schemeClr val="tx1"/>
                </a:solidFill>
                <a:latin typeface="Calibri" panose="020F0502020204030204" pitchFamily="34" charset="0"/>
                <a:ea typeface="宋体" pitchFamily="2" charset="-122"/>
              </a:defRPr>
            </a:lvl4pPr>
            <a:lvl5pPr>
              <a:defRPr kumimoji="1" sz="2000">
                <a:solidFill>
                  <a:schemeClr val="tx1"/>
                </a:solidFill>
                <a:latin typeface="Calibri" panose="020F0502020204030204" pitchFamily="34" charset="0"/>
                <a:ea typeface="宋体"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itchFamily="2" charset="-122"/>
              </a:defRPr>
            </a:lvl9pPr>
          </a:lstStyle>
          <a:p>
            <a:r>
              <a:rPr kumimoji="0" lang="en-US" altLang="zh-CN" sz="3600" b="1">
                <a:latin typeface="STXihei" pitchFamily="2" charset="-122"/>
                <a:ea typeface="STXihei" pitchFamily="2" charset="-122"/>
              </a:rPr>
              <a:t>CONTENTS</a:t>
            </a:r>
            <a:endParaRPr kumimoji="0" lang="zh-CN" altLang="en-US" sz="3600" b="1">
              <a:latin typeface="STXihei" pitchFamily="2" charset="-122"/>
              <a:ea typeface="STXihei" pitchFamily="2" charset="-122"/>
            </a:endParaRPr>
          </a:p>
        </p:txBody>
      </p:sp>
      <p:pic>
        <p:nvPicPr>
          <p:cNvPr id="17423"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椭圆 18"/>
          <p:cNvSpPr/>
          <p:nvPr/>
        </p:nvSpPr>
        <p:spPr>
          <a:xfrm>
            <a:off x="4365625" y="1903413"/>
            <a:ext cx="671513" cy="503238"/>
          </a:xfrm>
          <a:prstGeom prst="ellipse">
            <a:avLst/>
          </a:prstGeom>
          <a:solidFill>
            <a:srgbClr val="00B0F0">
              <a:alpha val="80000"/>
            </a:srgbClr>
          </a:solidFill>
          <a:ln>
            <a:noFill/>
          </a:ln>
          <a:effectLst/>
        </p:spPr>
        <p:txBody>
          <a:bodyPr wrap="none" anchor="ctr"/>
          <a:lstStyle/>
          <a:p>
            <a:pPr algn="ctr">
              <a:buFont typeface="Arial" panose="020B0604020202090204" pitchFamily="34" charset="0"/>
              <a:buNone/>
              <a:defRPr/>
            </a:pPr>
            <a:r>
              <a:rPr lang="en-US" altLang="zh-CN" sz="2800" b="1" kern="0" dirty="0">
                <a:solidFill>
                  <a:srgbClr val="FFFFFF"/>
                </a:solidFill>
                <a:cs typeface="Times New Roman" panose="02020503050405090304" pitchFamily="18" charset="0"/>
              </a:rPr>
              <a:t>2</a:t>
            </a:r>
            <a:endParaRPr lang="zh-CN" altLang="en-US" sz="2800" b="1" kern="0" dirty="0">
              <a:solidFill>
                <a:srgbClr val="FFFFFF"/>
              </a:solidFill>
              <a:cs typeface="Times New Roman" panose="02020503050405090304" pitchFamily="18" charset="0"/>
            </a:endParaRPr>
          </a:p>
        </p:txBody>
      </p:sp>
      <p:sp>
        <p:nvSpPr>
          <p:cNvPr id="21" name="椭圆 20"/>
          <p:cNvSpPr/>
          <p:nvPr/>
        </p:nvSpPr>
        <p:spPr>
          <a:xfrm>
            <a:off x="4365625" y="2816871"/>
            <a:ext cx="671513" cy="503238"/>
          </a:xfrm>
          <a:prstGeom prst="ellipse">
            <a:avLst/>
          </a:prstGeom>
          <a:solidFill>
            <a:srgbClr val="00B0F0">
              <a:alpha val="80000"/>
            </a:srgbClr>
          </a:solidFill>
          <a:ln>
            <a:noFill/>
          </a:ln>
          <a:effectLst/>
        </p:spPr>
        <p:txBody>
          <a:bodyPr wrap="none" anchor="ctr"/>
          <a:lstStyle/>
          <a:p>
            <a:pPr algn="ctr">
              <a:buFont typeface="Arial" panose="020B0604020202090204" pitchFamily="34" charset="0"/>
              <a:buNone/>
              <a:defRPr/>
            </a:pPr>
            <a:r>
              <a:rPr lang="en-US" altLang="zh-CN" sz="2800" b="1" kern="0" dirty="0">
                <a:solidFill>
                  <a:srgbClr val="FFFFFF"/>
                </a:solidFill>
                <a:cs typeface="Times New Roman" panose="02020503050405090304" pitchFamily="18" charset="0"/>
              </a:rPr>
              <a:t>3</a:t>
            </a:r>
            <a:endParaRPr lang="zh-CN" altLang="en-US" sz="2800" b="1" kern="0" dirty="0">
              <a:solidFill>
                <a:srgbClr val="FFFFFF"/>
              </a:solidFill>
              <a:cs typeface="Times New Roman" panose="02020503050405090304" pitchFamily="18" charset="0"/>
            </a:endParaRPr>
          </a:p>
        </p:txBody>
      </p:sp>
      <p:sp>
        <p:nvSpPr>
          <p:cNvPr id="23" name="椭圆 22"/>
          <p:cNvSpPr/>
          <p:nvPr/>
        </p:nvSpPr>
        <p:spPr>
          <a:xfrm>
            <a:off x="4365625" y="3701109"/>
            <a:ext cx="671513" cy="503238"/>
          </a:xfrm>
          <a:prstGeom prst="ellipse">
            <a:avLst/>
          </a:prstGeom>
          <a:solidFill>
            <a:srgbClr val="00B0F0">
              <a:alpha val="80000"/>
            </a:srgbClr>
          </a:solidFill>
          <a:ln>
            <a:noFill/>
          </a:ln>
          <a:effectLst/>
        </p:spPr>
        <p:txBody>
          <a:bodyPr wrap="none" anchor="ctr"/>
          <a:lstStyle/>
          <a:p>
            <a:pPr algn="ctr">
              <a:buFont typeface="Arial" panose="020B0604020202090204" pitchFamily="34" charset="0"/>
              <a:buNone/>
              <a:defRPr/>
            </a:pPr>
            <a:r>
              <a:rPr lang="en-US" altLang="zh-CN" sz="2800" b="1" kern="0" dirty="0">
                <a:solidFill>
                  <a:srgbClr val="FFFFFF"/>
                </a:solidFill>
                <a:cs typeface="Times New Roman" panose="02020503050405090304" pitchFamily="18" charset="0"/>
              </a:rPr>
              <a:t>4</a:t>
            </a:r>
            <a:endParaRPr lang="zh-CN" altLang="en-US" sz="2800" b="1" kern="0" dirty="0">
              <a:solidFill>
                <a:srgbClr val="FFFFFF"/>
              </a:solidFill>
              <a:cs typeface="Times New Roman" panose="02020503050405090304" pitchFamily="18" charset="0"/>
            </a:endParaRPr>
          </a:p>
        </p:txBody>
      </p:sp>
      <p:grpSp>
        <p:nvGrpSpPr>
          <p:cNvPr id="6" name="组合 5">
            <a:extLst>
              <a:ext uri="{FF2B5EF4-FFF2-40B4-BE49-F238E27FC236}">
                <a16:creationId xmlns="" xmlns:a16="http://schemas.microsoft.com/office/drawing/2014/main" id="{350F1F6E-E245-4EC0-A940-E1D5E55E10B5}"/>
              </a:ext>
            </a:extLst>
          </p:cNvPr>
          <p:cNvGrpSpPr/>
          <p:nvPr/>
        </p:nvGrpSpPr>
        <p:grpSpPr>
          <a:xfrm>
            <a:off x="4216400" y="4513910"/>
            <a:ext cx="5909667" cy="646112"/>
            <a:chOff x="4216400" y="4513910"/>
            <a:chExt cx="5621635" cy="646112"/>
          </a:xfrm>
        </p:grpSpPr>
        <p:sp>
          <p:nvSpPr>
            <p:cNvPr id="32" name="圆角矩形 31"/>
            <p:cNvSpPr/>
            <p:nvPr/>
          </p:nvSpPr>
          <p:spPr>
            <a:xfrm>
              <a:off x="4216400" y="4513910"/>
              <a:ext cx="5621635"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2"/>
              <a:r>
                <a:rPr lang="en-US" altLang="zh-CN" sz="2600" b="1" dirty="0">
                  <a:solidFill>
                    <a:schemeClr val="tx1"/>
                  </a:solidFill>
                  <a:latin typeface="微软雅黑" pitchFamily="34" charset="-122"/>
                  <a:ea typeface="微软雅黑" pitchFamily="34" charset="-122"/>
                </a:rPr>
                <a:t>SRISK</a:t>
              </a:r>
              <a:r>
                <a:rPr lang="zh-CN" altLang="en-US" sz="2600" b="1" dirty="0">
                  <a:solidFill>
                    <a:schemeClr val="tx1"/>
                  </a:solidFill>
                  <a:latin typeface="微软雅黑" pitchFamily="34" charset="-122"/>
                  <a:ea typeface="微软雅黑" pitchFamily="34" charset="-122"/>
                </a:rPr>
                <a:t>测算方法</a:t>
              </a:r>
              <a:endParaRPr lang="en-US" altLang="zh-CN" sz="2600" b="1" dirty="0">
                <a:solidFill>
                  <a:schemeClr val="tx1"/>
                </a:solidFill>
                <a:latin typeface="微软雅黑" pitchFamily="34" charset="-122"/>
                <a:ea typeface="微软雅黑" pitchFamily="34" charset="-122"/>
              </a:endParaRPr>
            </a:p>
          </p:txBody>
        </p:sp>
        <p:sp>
          <p:nvSpPr>
            <p:cNvPr id="33" name="椭圆 32"/>
            <p:cNvSpPr/>
            <p:nvPr/>
          </p:nvSpPr>
          <p:spPr>
            <a:xfrm>
              <a:off x="4365625" y="4585347"/>
              <a:ext cx="671513" cy="503238"/>
            </a:xfrm>
            <a:prstGeom prst="ellipse">
              <a:avLst/>
            </a:prstGeom>
            <a:solidFill>
              <a:srgbClr val="00B0F0">
                <a:alpha val="80000"/>
              </a:srgbClr>
            </a:solidFill>
            <a:ln>
              <a:noFill/>
            </a:ln>
            <a:effectLst/>
          </p:spPr>
          <p:txBody>
            <a:bodyPr wrap="none" anchor="ctr"/>
            <a:lstStyle/>
            <a:p>
              <a:pPr algn="ctr">
                <a:buFont typeface="Arial" panose="020B0604020202090204" pitchFamily="34" charset="0"/>
                <a:buNone/>
                <a:defRPr/>
              </a:pPr>
              <a:r>
                <a:rPr lang="en-US" altLang="zh-CN" sz="2800" b="1" kern="0" dirty="0">
                  <a:solidFill>
                    <a:srgbClr val="FFFFFF"/>
                  </a:solidFill>
                  <a:cs typeface="Times New Roman" panose="02020503050405090304" pitchFamily="18" charset="0"/>
                </a:rPr>
                <a:t>5</a:t>
              </a:r>
              <a:endParaRPr lang="zh-CN" altLang="en-US" sz="2800" b="1" kern="0" dirty="0">
                <a:solidFill>
                  <a:srgbClr val="FFFFFF"/>
                </a:solidFill>
                <a:cs typeface="Times New Roman" panose="02020503050405090304" pitchFamily="18" charset="0"/>
              </a:endParaRPr>
            </a:p>
          </p:txBody>
        </p:sp>
      </p:grpSp>
      <p:grpSp>
        <p:nvGrpSpPr>
          <p:cNvPr id="26" name="组合 25">
            <a:extLst>
              <a:ext uri="{FF2B5EF4-FFF2-40B4-BE49-F238E27FC236}">
                <a16:creationId xmlns="" xmlns:a16="http://schemas.microsoft.com/office/drawing/2014/main" id="{2519F4D5-7FB5-4095-BC9E-9BE5DF142F0B}"/>
              </a:ext>
            </a:extLst>
          </p:cNvPr>
          <p:cNvGrpSpPr/>
          <p:nvPr/>
        </p:nvGrpSpPr>
        <p:grpSpPr>
          <a:xfrm>
            <a:off x="4208813" y="5366641"/>
            <a:ext cx="5917254" cy="646112"/>
            <a:chOff x="4216400" y="4513910"/>
            <a:chExt cx="5621635" cy="646112"/>
          </a:xfrm>
        </p:grpSpPr>
        <p:sp>
          <p:nvSpPr>
            <p:cNvPr id="27" name="圆角矩形 31">
              <a:extLst>
                <a:ext uri="{FF2B5EF4-FFF2-40B4-BE49-F238E27FC236}">
                  <a16:creationId xmlns="" xmlns:a16="http://schemas.microsoft.com/office/drawing/2014/main" id="{13813F10-BE45-4D6E-B8D4-4CD0A16BF57B}"/>
                </a:ext>
              </a:extLst>
            </p:cNvPr>
            <p:cNvSpPr/>
            <p:nvPr/>
          </p:nvSpPr>
          <p:spPr>
            <a:xfrm>
              <a:off x="4216400" y="4513910"/>
              <a:ext cx="5621635"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2"/>
              <a:r>
                <a:rPr lang="en-US" altLang="zh-CN" sz="2600" b="1" dirty="0" err="1">
                  <a:solidFill>
                    <a:schemeClr val="tx1"/>
                  </a:solidFill>
                  <a:latin typeface="微软雅黑" pitchFamily="34" charset="-122"/>
                  <a:ea typeface="微软雅黑" pitchFamily="34" charset="-122"/>
                </a:rPr>
                <a:t>VaR</a:t>
              </a:r>
              <a:r>
                <a:rPr lang="zh-CN" altLang="en-US" sz="2600" b="1" dirty="0">
                  <a:solidFill>
                    <a:schemeClr val="tx1"/>
                  </a:solidFill>
                  <a:latin typeface="微软雅黑" pitchFamily="34" charset="-122"/>
                  <a:ea typeface="微软雅黑" pitchFamily="34" charset="-122"/>
                </a:rPr>
                <a:t>和预期亏损估计应用</a:t>
              </a:r>
              <a:endParaRPr lang="en-US" altLang="zh-CN" sz="2600" b="1" dirty="0">
                <a:solidFill>
                  <a:schemeClr val="tx1"/>
                </a:solidFill>
                <a:latin typeface="微软雅黑" pitchFamily="34" charset="-122"/>
                <a:ea typeface="微软雅黑" pitchFamily="34" charset="-122"/>
              </a:endParaRPr>
            </a:p>
          </p:txBody>
        </p:sp>
        <p:sp>
          <p:nvSpPr>
            <p:cNvPr id="28" name="椭圆 27">
              <a:extLst>
                <a:ext uri="{FF2B5EF4-FFF2-40B4-BE49-F238E27FC236}">
                  <a16:creationId xmlns="" xmlns:a16="http://schemas.microsoft.com/office/drawing/2014/main" id="{64E6188D-8D67-47CD-B632-FBDAEB3EA6A7}"/>
                </a:ext>
              </a:extLst>
            </p:cNvPr>
            <p:cNvSpPr/>
            <p:nvPr/>
          </p:nvSpPr>
          <p:spPr>
            <a:xfrm>
              <a:off x="4365625" y="4585347"/>
              <a:ext cx="671513" cy="503238"/>
            </a:xfrm>
            <a:prstGeom prst="ellipse">
              <a:avLst/>
            </a:prstGeom>
            <a:solidFill>
              <a:srgbClr val="00B0F0">
                <a:alpha val="80000"/>
              </a:srgbClr>
            </a:solidFill>
            <a:ln>
              <a:noFill/>
            </a:ln>
            <a:effectLst/>
          </p:spPr>
          <p:txBody>
            <a:bodyPr wrap="none" anchor="ctr"/>
            <a:lstStyle/>
            <a:p>
              <a:pPr algn="ctr">
                <a:buFont typeface="Arial" panose="020B0604020202090204" pitchFamily="34" charset="0"/>
                <a:buNone/>
                <a:defRPr/>
              </a:pPr>
              <a:r>
                <a:rPr lang="en-US" altLang="zh-CN" sz="2800" b="1" kern="0" dirty="0">
                  <a:solidFill>
                    <a:srgbClr val="FFFFFF"/>
                  </a:solidFill>
                  <a:cs typeface="Times New Roman" panose="02020503050405090304" pitchFamily="18" charset="0"/>
                </a:rPr>
                <a:t>6</a:t>
              </a:r>
              <a:endParaRPr lang="zh-CN" altLang="en-US" sz="2800" b="1" kern="0" dirty="0">
                <a:solidFill>
                  <a:srgbClr val="FFFFFF"/>
                </a:solidFill>
                <a:cs typeface="Times New Roman" panose="02020503050405090304" pitchFamily="18" charset="0"/>
              </a:endParaRPr>
            </a:p>
          </p:txBody>
        </p:sp>
      </p:grpSp>
    </p:spTree>
  </p:cSld>
  <p:clrMapOvr>
    <a:masterClrMapping/>
  </p:clrMapOvr>
  <p:transition spd="slow" advClick="0" advTm="3855">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6885" y="116840"/>
            <a:ext cx="5274945" cy="491490"/>
          </a:xfrm>
          <a:prstGeom prst="rect">
            <a:avLst/>
          </a:prstGeom>
        </p:spPr>
        <p:txBody>
          <a:bodyPr wrap="square">
            <a:spAutoFit/>
          </a:bodyPr>
          <a:lstStyle/>
          <a:p>
            <a:r>
              <a:rPr lang="zh-CN" altLang="en-US" sz="2600" b="1">
                <a:latin typeface="微软雅黑" pitchFamily="34" charset="-122"/>
                <a:ea typeface="微软雅黑" pitchFamily="34" charset="-122"/>
              </a:rPr>
              <a:t>第三节</a:t>
            </a:r>
            <a:r>
              <a:rPr lang="en-US" altLang="zh-CN" sz="2600" b="1">
                <a:latin typeface="微软雅黑" pitchFamily="34" charset="-122"/>
                <a:ea typeface="微软雅黑" pitchFamily="34" charset="-122"/>
              </a:rPr>
              <a:t>VaR</a:t>
            </a:r>
            <a:r>
              <a:rPr lang="zh-CN" altLang="en-US" sz="2600" b="1" dirty="0">
                <a:latin typeface="微软雅黑" pitchFamily="34" charset="-122"/>
                <a:ea typeface="微软雅黑" pitchFamily="34" charset="-122"/>
              </a:rPr>
              <a:t>的优点与缺陷</a:t>
            </a:r>
          </a:p>
        </p:txBody>
      </p:sp>
      <p:sp>
        <p:nvSpPr>
          <p:cNvPr id="11" name="矩形 10">
            <a:extLst>
              <a:ext uri="{FF2B5EF4-FFF2-40B4-BE49-F238E27FC236}">
                <a16:creationId xmlns="" xmlns:a16="http://schemas.microsoft.com/office/drawing/2014/main" id="{44D6D869-C85D-487E-A27B-14D99C7839F0}"/>
              </a:ext>
            </a:extLst>
          </p:cNvPr>
          <p:cNvSpPr/>
          <p:nvPr/>
        </p:nvSpPr>
        <p:spPr>
          <a:xfrm>
            <a:off x="260971" y="764704"/>
            <a:ext cx="11881320" cy="5146730"/>
          </a:xfrm>
          <a:prstGeom prst="rect">
            <a:avLst/>
          </a:prstGeom>
        </p:spPr>
        <p:txBody>
          <a:bodyPr wrap="square">
            <a:spAutoFit/>
          </a:bodyPr>
          <a:lstStyle/>
          <a:p>
            <a:pPr latinLnBrk="0">
              <a:lnSpc>
                <a:spcPct val="200000"/>
              </a:lnSpc>
            </a:pPr>
            <a:r>
              <a:rPr lang="zh-CN" altLang="en-US" sz="2400" b="1" dirty="0">
                <a:latin typeface="Times New Roman" panose="02020503050405090304" pitchFamily="18" charset="0"/>
                <a:cs typeface="Times New Roman" panose="02020503050405090304" pitchFamily="18" charset="0"/>
              </a:rPr>
              <a:t>二</a:t>
            </a:r>
            <a:r>
              <a:rPr lang="en-US" altLang="zh-CN" sz="2400" b="1" dirty="0">
                <a:latin typeface="Times New Roman" panose="02020503050405090304" pitchFamily="18" charset="0"/>
                <a:cs typeface="Times New Roman" panose="02020503050405090304" pitchFamily="18" charset="0"/>
              </a:rPr>
              <a:t>、</a:t>
            </a:r>
            <a:r>
              <a:rPr lang="en-US" altLang="zh-CN" sz="2400" b="1" dirty="0" err="1">
                <a:latin typeface="Times New Roman" panose="02020503050405090304" pitchFamily="18" charset="0"/>
                <a:cs typeface="Times New Roman" panose="02020503050405090304" pitchFamily="18" charset="0"/>
              </a:rPr>
              <a:t>VaR</a:t>
            </a:r>
            <a:r>
              <a:rPr lang="zh-CN" altLang="en-US" sz="2400" b="1" dirty="0">
                <a:latin typeface="Times New Roman" panose="02020503050405090304" pitchFamily="18" charset="0"/>
                <a:cs typeface="Times New Roman" panose="02020503050405090304" pitchFamily="18" charset="0"/>
              </a:rPr>
              <a:t>的局限性</a:t>
            </a:r>
            <a:endParaRPr lang="en-US" altLang="zh-CN" sz="2400" b="1" dirty="0">
              <a:latin typeface="Times New Roman" panose="02020503050405090304" pitchFamily="18" charset="0"/>
              <a:cs typeface="Times New Roman" panose="02020503050405090304" pitchFamily="18" charset="0"/>
            </a:endParaRPr>
          </a:p>
          <a:p>
            <a:pPr marL="457200" indent="-457200" latinLnBrk="0">
              <a:lnSpc>
                <a:spcPct val="200000"/>
              </a:lnSpc>
              <a:buFont typeface="+mj-lt"/>
              <a:buAutoNum type="arabicPeriod"/>
            </a:pP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主要适用于正常市场条件下对市场风险的衡量，对市场价格的极端变动导致的资产组合的损失却无能为力。</a:t>
            </a:r>
            <a:endParaRPr lang="en-US" altLang="zh-CN" sz="2400" dirty="0">
              <a:latin typeface="Times New Roman" panose="02020503050405090304" pitchFamily="18" charset="0"/>
              <a:cs typeface="Times New Roman" panose="02020503050405090304" pitchFamily="18" charset="0"/>
            </a:endParaRPr>
          </a:p>
          <a:p>
            <a:pPr marL="457200" indent="-457200" latinLnBrk="0">
              <a:lnSpc>
                <a:spcPct val="200000"/>
              </a:lnSpc>
              <a:buFont typeface="+mj-lt"/>
              <a:buAutoNum type="arabicPeriod"/>
            </a:pP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的计算需要用到大量过去的收益数据，并且</a:t>
            </a: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对于样本区间的长度较为敏感，根据不同长度的样本区间，而计算得出的同一置信水平下的</a:t>
            </a: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值很可能差距较大。</a:t>
            </a:r>
            <a:endParaRPr lang="en-US" altLang="zh-CN" sz="2400" dirty="0">
              <a:latin typeface="Times New Roman" panose="02020503050405090304" pitchFamily="18" charset="0"/>
              <a:cs typeface="Times New Roman" panose="02020503050405090304" pitchFamily="18" charset="0"/>
            </a:endParaRPr>
          </a:p>
          <a:p>
            <a:pPr marL="457200" indent="-457200" latinLnBrk="0">
              <a:lnSpc>
                <a:spcPct val="200000"/>
              </a:lnSpc>
              <a:buFont typeface="+mj-lt"/>
              <a:buAutoNum type="arabicPeriod"/>
            </a:pPr>
            <a:r>
              <a:rPr lang="zh-CN" altLang="en-US" sz="2400" dirty="0">
                <a:latin typeface="Times New Roman" panose="02020503050405090304" pitchFamily="18" charset="0"/>
                <a:cs typeface="Times New Roman" panose="02020503050405090304" pitchFamily="18" charset="0"/>
              </a:rPr>
              <a:t>运用</a:t>
            </a: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进行风险衡量和分析时存在着所谓的模型风险（</a:t>
            </a:r>
            <a:r>
              <a:rPr lang="en-US" altLang="zh-CN" sz="2400" dirty="0">
                <a:latin typeface="Times New Roman" panose="02020503050405090304" pitchFamily="18" charset="0"/>
                <a:cs typeface="Times New Roman" panose="02020503050405090304" pitchFamily="18" charset="0"/>
              </a:rPr>
              <a:t>model risk</a:t>
            </a:r>
            <a:r>
              <a:rPr lang="zh-CN" altLang="en-US" sz="2400" dirty="0">
                <a:latin typeface="Times New Roman" panose="02020503050405090304" pitchFamily="18" charset="0"/>
                <a:cs typeface="Times New Roman" panose="02020503050405090304" pitchFamily="18" charset="0"/>
              </a:rPr>
              <a:t>），</a:t>
            </a:r>
            <a:endParaRPr lang="en-US" altLang="zh-CN" sz="2400" dirty="0">
              <a:latin typeface="Times New Roman" panose="02020503050405090304" pitchFamily="18" charset="0"/>
              <a:cs typeface="Times New Roman" panose="02020503050405090304" pitchFamily="18" charset="0"/>
            </a:endParaRPr>
          </a:p>
          <a:p>
            <a:pPr marL="457200" indent="-457200" latinLnBrk="0">
              <a:lnSpc>
                <a:spcPct val="200000"/>
              </a:lnSpc>
              <a:buFont typeface="+mj-lt"/>
              <a:buAutoNum type="arabicPeriod"/>
            </a:pPr>
            <a:r>
              <a:rPr lang="zh-CN" altLang="en-US" sz="2400" dirty="0">
                <a:latin typeface="Times New Roman" panose="02020503050405090304" pitchFamily="18" charset="0"/>
                <a:cs typeface="Times New Roman" panose="02020503050405090304" pitchFamily="18" charset="0"/>
              </a:rPr>
              <a:t>由于计算需要大量</a:t>
            </a:r>
            <a:r>
              <a:rPr lang="zh-CN" altLang="en-US" sz="2400" dirty="0" smtClean="0">
                <a:latin typeface="Times New Roman" panose="02020503050405090304" pitchFamily="18" charset="0"/>
                <a:cs typeface="Times New Roman" panose="02020503050405090304" pitchFamily="18" charset="0"/>
              </a:rPr>
              <a:t>过去收益</a:t>
            </a:r>
            <a:r>
              <a:rPr lang="zh-CN" altLang="en-US" sz="2400" dirty="0">
                <a:latin typeface="Times New Roman" panose="02020503050405090304" pitchFamily="18" charset="0"/>
                <a:cs typeface="Times New Roman" panose="02020503050405090304" pitchFamily="18" charset="0"/>
              </a:rPr>
              <a:t>数据，因此</a:t>
            </a: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不适用于衡量流动性较差的资产的风险。</a:t>
            </a:r>
            <a:endParaRPr lang="en-US" altLang="zh-CN" sz="2200" b="1" dirty="0">
              <a:latin typeface="Times New Roman" panose="02020503050405090304" pitchFamily="18" charset="0"/>
              <a:cs typeface="Times New Roman" panose="02020503050405090304" pitchFamily="18" charset="0"/>
            </a:endParaRPr>
          </a:p>
        </p:txBody>
      </p:sp>
    </p:spTree>
    <p:extLst>
      <p:ext uri="{BB962C8B-B14F-4D97-AF65-F5344CB8AC3E}">
        <p14:creationId xmlns:p14="http://schemas.microsoft.com/office/powerpoint/2010/main" val="1033030003"/>
      </p:ext>
    </p:extLst>
  </p:cSld>
  <p:clrMapOvr>
    <a:masterClrMapping/>
  </p:clrMapOvr>
  <p:transition>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6885" y="116840"/>
            <a:ext cx="5274945" cy="491490"/>
          </a:xfrm>
          <a:prstGeom prst="rect">
            <a:avLst/>
          </a:prstGeom>
        </p:spPr>
        <p:txBody>
          <a:bodyPr wrap="square">
            <a:spAutoFit/>
          </a:bodyPr>
          <a:lstStyle/>
          <a:p>
            <a:r>
              <a:rPr lang="zh-CN" altLang="en-US" sz="2600" b="1">
                <a:latin typeface="微软雅黑" pitchFamily="34" charset="-122"/>
                <a:ea typeface="微软雅黑" pitchFamily="34" charset="-122"/>
              </a:rPr>
              <a:t>第三节</a:t>
            </a:r>
            <a:r>
              <a:rPr lang="en-US" altLang="zh-CN" sz="2600" b="1">
                <a:latin typeface="微软雅黑" pitchFamily="34" charset="-122"/>
                <a:ea typeface="微软雅黑" pitchFamily="34" charset="-122"/>
              </a:rPr>
              <a:t>VaR</a:t>
            </a:r>
            <a:r>
              <a:rPr lang="zh-CN" altLang="en-US" sz="2600" b="1" dirty="0">
                <a:latin typeface="微软雅黑" pitchFamily="34" charset="-122"/>
                <a:ea typeface="微软雅黑" pitchFamily="34" charset="-122"/>
              </a:rPr>
              <a:t>的优点与缺陷</a:t>
            </a:r>
          </a:p>
        </p:txBody>
      </p:sp>
      <p:sp>
        <p:nvSpPr>
          <p:cNvPr id="11" name="矩形 10">
            <a:extLst>
              <a:ext uri="{FF2B5EF4-FFF2-40B4-BE49-F238E27FC236}">
                <a16:creationId xmlns="" xmlns:a16="http://schemas.microsoft.com/office/drawing/2014/main" id="{44D6D869-C85D-487E-A27B-14D99C7839F0}"/>
              </a:ext>
            </a:extLst>
          </p:cNvPr>
          <p:cNvSpPr/>
          <p:nvPr/>
        </p:nvSpPr>
        <p:spPr>
          <a:xfrm>
            <a:off x="585007" y="764704"/>
            <a:ext cx="11413268" cy="3924151"/>
          </a:xfrm>
          <a:prstGeom prst="rect">
            <a:avLst/>
          </a:prstGeom>
        </p:spPr>
        <p:txBody>
          <a:bodyPr wrap="square">
            <a:spAutoFit/>
          </a:bodyPr>
          <a:lstStyle/>
          <a:p>
            <a:pPr latinLnBrk="0">
              <a:lnSpc>
                <a:spcPct val="150000"/>
              </a:lnSpc>
            </a:pPr>
            <a:r>
              <a:rPr lang="zh-CN" altLang="en-US" sz="2400" b="1" dirty="0">
                <a:latin typeface="Times New Roman" panose="02020503050405090304" pitchFamily="18" charset="0"/>
                <a:cs typeface="Times New Roman" panose="02020503050405090304" pitchFamily="18" charset="0"/>
              </a:rPr>
              <a:t>二</a:t>
            </a:r>
            <a:r>
              <a:rPr lang="en-US" altLang="zh-CN" sz="2400" b="1" dirty="0">
                <a:latin typeface="Times New Roman" panose="02020503050405090304" pitchFamily="18" charset="0"/>
                <a:cs typeface="Times New Roman" panose="02020503050405090304" pitchFamily="18" charset="0"/>
              </a:rPr>
              <a:t>、</a:t>
            </a:r>
            <a:r>
              <a:rPr lang="en-US" altLang="zh-CN" sz="2400" b="1" dirty="0" err="1">
                <a:latin typeface="Times New Roman" panose="02020503050405090304" pitchFamily="18" charset="0"/>
                <a:cs typeface="Times New Roman" panose="02020503050405090304" pitchFamily="18" charset="0"/>
              </a:rPr>
              <a:t>VaR</a:t>
            </a:r>
            <a:r>
              <a:rPr lang="zh-CN" altLang="en-US" sz="2400" b="1" dirty="0">
                <a:latin typeface="Times New Roman" panose="02020503050405090304" pitchFamily="18" charset="0"/>
                <a:cs typeface="Times New Roman" panose="02020503050405090304" pitchFamily="18" charset="0"/>
              </a:rPr>
              <a:t>的局限性</a:t>
            </a:r>
            <a:endParaRPr lang="en-US" altLang="zh-CN" sz="2400" b="1" dirty="0">
              <a:latin typeface="Times New Roman" panose="02020503050405090304" pitchFamily="18" charset="0"/>
              <a:cs typeface="Times New Roman" panose="02020503050405090304" pitchFamily="18" charset="0"/>
            </a:endParaRPr>
          </a:p>
          <a:p>
            <a:pPr marL="342900" indent="-342900" latinLnBrk="0">
              <a:lnSpc>
                <a:spcPct val="150000"/>
              </a:lnSpc>
              <a:buFont typeface="Wingdings" panose="05000000000000000000" pitchFamily="2" charset="2"/>
              <a:buChar char="n"/>
            </a:pPr>
            <a:r>
              <a:rPr lang="zh-CN" altLang="en-US" sz="2400" dirty="0">
                <a:latin typeface="Times New Roman" panose="02020503050405090304" pitchFamily="18" charset="0"/>
                <a:cs typeface="Times New Roman" panose="02020503050405090304" pitchFamily="18" charset="0"/>
              </a:rPr>
              <a:t>例题：假定某两项投资的任何一项都有</a:t>
            </a:r>
            <a:r>
              <a:rPr lang="en-US" altLang="zh-CN" sz="2400" dirty="0">
                <a:latin typeface="Times New Roman" panose="02020503050405090304" pitchFamily="18" charset="0"/>
                <a:cs typeface="Times New Roman" panose="02020503050405090304" pitchFamily="18" charset="0"/>
              </a:rPr>
              <a:t>4%</a:t>
            </a:r>
            <a:r>
              <a:rPr lang="zh-CN" altLang="en-US" sz="2400" dirty="0">
                <a:latin typeface="Times New Roman" panose="02020503050405090304" pitchFamily="18" charset="0"/>
                <a:cs typeface="Times New Roman" panose="02020503050405090304" pitchFamily="18" charset="0"/>
              </a:rPr>
              <a:t>的概率会引发</a:t>
            </a:r>
            <a:r>
              <a:rPr lang="en-US" altLang="zh-CN" sz="2400" dirty="0">
                <a:latin typeface="Times New Roman" panose="02020503050405090304" pitchFamily="18" charset="0"/>
                <a:cs typeface="Times New Roman" panose="02020503050405090304" pitchFamily="18" charset="0"/>
              </a:rPr>
              <a:t>2000</a:t>
            </a:r>
            <a:r>
              <a:rPr lang="zh-CN" altLang="en-US" sz="2400" dirty="0">
                <a:latin typeface="Times New Roman" panose="02020503050405090304" pitchFamily="18" charset="0"/>
                <a:cs typeface="Times New Roman" panose="02020503050405090304" pitchFamily="18" charset="0"/>
              </a:rPr>
              <a:t>万元损失，有</a:t>
            </a:r>
            <a:r>
              <a:rPr lang="en-US" altLang="zh-CN" sz="2400" dirty="0">
                <a:latin typeface="Times New Roman" panose="02020503050405090304" pitchFamily="18" charset="0"/>
                <a:cs typeface="Times New Roman" panose="02020503050405090304" pitchFamily="18" charset="0"/>
              </a:rPr>
              <a:t>2%</a:t>
            </a:r>
            <a:r>
              <a:rPr lang="zh-CN" altLang="en-US" sz="2400" dirty="0">
                <a:latin typeface="Times New Roman" panose="02020503050405090304" pitchFamily="18" charset="0"/>
                <a:cs typeface="Times New Roman" panose="02020503050405090304" pitchFamily="18" charset="0"/>
              </a:rPr>
              <a:t>的概率会</a:t>
            </a:r>
            <a:r>
              <a:rPr lang="zh-CN" altLang="en-US" sz="2400" dirty="0" smtClean="0">
                <a:latin typeface="Times New Roman" panose="02020503050405090304" pitchFamily="18" charset="0"/>
                <a:cs typeface="Times New Roman" panose="02020503050405090304" pitchFamily="18" charset="0"/>
              </a:rPr>
              <a:t>引发</a:t>
            </a:r>
            <a:r>
              <a:rPr lang="en-US" altLang="zh-CN" sz="2400" dirty="0" smtClean="0">
                <a:latin typeface="Times New Roman" panose="02020503050405090304" pitchFamily="18" charset="0"/>
                <a:cs typeface="Times New Roman" panose="02020503050405090304" pitchFamily="18" charset="0"/>
              </a:rPr>
              <a:t>200</a:t>
            </a:r>
            <a:r>
              <a:rPr lang="zh-CN" altLang="en-US" sz="2400" dirty="0">
                <a:latin typeface="Times New Roman" panose="02020503050405090304" pitchFamily="18" charset="0"/>
                <a:cs typeface="Times New Roman" panose="02020503050405090304" pitchFamily="18" charset="0"/>
              </a:rPr>
              <a:t>万元损失，有</a:t>
            </a:r>
            <a:r>
              <a:rPr lang="en-US" altLang="zh-CN" sz="2400" dirty="0">
                <a:latin typeface="Times New Roman" panose="02020503050405090304" pitchFamily="18" charset="0"/>
                <a:cs typeface="Times New Roman" panose="02020503050405090304" pitchFamily="18" charset="0"/>
              </a:rPr>
              <a:t>94%</a:t>
            </a:r>
            <a:r>
              <a:rPr lang="zh-CN" altLang="en-US" sz="2400" dirty="0">
                <a:latin typeface="Times New Roman" panose="02020503050405090304" pitchFamily="18" charset="0"/>
                <a:cs typeface="Times New Roman" panose="02020503050405090304" pitchFamily="18" charset="0"/>
              </a:rPr>
              <a:t>的概率盈利</a:t>
            </a:r>
            <a:r>
              <a:rPr lang="en-US" altLang="zh-CN" sz="2400" dirty="0">
                <a:latin typeface="Times New Roman" panose="02020503050405090304" pitchFamily="18" charset="0"/>
                <a:cs typeface="Times New Roman" panose="02020503050405090304" pitchFamily="18" charset="0"/>
              </a:rPr>
              <a:t>200</a:t>
            </a:r>
            <a:r>
              <a:rPr lang="zh-CN" altLang="en-US" sz="2400" dirty="0">
                <a:latin typeface="Times New Roman" panose="02020503050405090304" pitchFamily="18" charset="0"/>
                <a:cs typeface="Times New Roman" panose="02020503050405090304" pitchFamily="18" charset="0"/>
              </a:rPr>
              <a:t>万元，两项投资相互独立：</a:t>
            </a:r>
            <a:endParaRPr lang="en-US" altLang="zh-CN" sz="2400" dirty="0">
              <a:latin typeface="Times New Roman" panose="02020503050405090304" pitchFamily="18" charset="0"/>
              <a:cs typeface="Times New Roman" panose="02020503050405090304" pitchFamily="18" charset="0"/>
            </a:endParaRPr>
          </a:p>
          <a:p>
            <a:pPr latinLnBrk="0">
              <a:lnSpc>
                <a:spcPct val="150000"/>
              </a:lnSpc>
            </a:pPr>
            <a:r>
              <a:rPr lang="zh-CN" altLang="en-US" sz="2400" dirty="0">
                <a:latin typeface="Times New Roman" panose="02020503050405090304" pitchFamily="18" charset="0"/>
                <a:cs typeface="Times New Roman" panose="02020503050405090304" pitchFamily="18" charset="0"/>
              </a:rPr>
              <a:t>根据题目的信息我们可以计算出，</a:t>
            </a:r>
            <a:r>
              <a:rPr lang="en-US" altLang="zh-CN" sz="2400" dirty="0">
                <a:latin typeface="Times New Roman" panose="02020503050405090304" pitchFamily="18" charset="0"/>
                <a:cs typeface="Times New Roman" panose="02020503050405090304" pitchFamily="18" charset="0"/>
              </a:rPr>
              <a:t>95%</a:t>
            </a:r>
            <a:r>
              <a:rPr lang="zh-CN" altLang="en-US" sz="2400" dirty="0">
                <a:latin typeface="Times New Roman" panose="02020503050405090304" pitchFamily="18" charset="0"/>
                <a:cs typeface="Times New Roman" panose="02020503050405090304" pitchFamily="18" charset="0"/>
              </a:rPr>
              <a:t>置信度下任一项投资的</a:t>
            </a: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值为</a:t>
            </a:r>
            <a:r>
              <a:rPr lang="en-US" altLang="zh-CN" sz="2400" dirty="0">
                <a:latin typeface="Times New Roman" panose="02020503050405090304" pitchFamily="18" charset="0"/>
                <a:cs typeface="Times New Roman" panose="02020503050405090304" pitchFamily="18" charset="0"/>
              </a:rPr>
              <a:t>200</a:t>
            </a:r>
            <a:r>
              <a:rPr lang="zh-CN" altLang="en-US" sz="2400" dirty="0">
                <a:latin typeface="Times New Roman" panose="02020503050405090304" pitchFamily="18" charset="0"/>
                <a:cs typeface="Times New Roman" panose="02020503050405090304" pitchFamily="18" charset="0"/>
              </a:rPr>
              <a:t>万元。</a:t>
            </a:r>
            <a:endParaRPr lang="en-US" altLang="zh-CN" sz="2400" dirty="0">
              <a:latin typeface="Times New Roman" panose="02020503050405090304" pitchFamily="18" charset="0"/>
              <a:cs typeface="Times New Roman" panose="02020503050405090304" pitchFamily="18" charset="0"/>
            </a:endParaRPr>
          </a:p>
          <a:p>
            <a:pPr latinLnBrk="0">
              <a:lnSpc>
                <a:spcPct val="150000"/>
              </a:lnSpc>
            </a:pPr>
            <a:r>
              <a:rPr lang="zh-CN" altLang="en-US" sz="2400" dirty="0">
                <a:latin typeface="Times New Roman" panose="02020503050405090304" pitchFamily="18" charset="0"/>
                <a:cs typeface="Times New Roman" panose="02020503050405090304" pitchFamily="18" charset="0"/>
              </a:rPr>
              <a:t>两项投资迭加的组合</a:t>
            </a: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的计算过程如下：</a:t>
            </a:r>
            <a:endParaRPr lang="en-US" altLang="zh-CN" sz="2400" dirty="0">
              <a:latin typeface="Times New Roman" panose="02020503050405090304" pitchFamily="18" charset="0"/>
              <a:cs typeface="Times New Roman" panose="02020503050405090304" pitchFamily="18" charset="0"/>
            </a:endParaRPr>
          </a:p>
          <a:p>
            <a:pPr latinLnBrk="0">
              <a:lnSpc>
                <a:spcPct val="150000"/>
              </a:lnSpc>
            </a:pPr>
            <a:endParaRPr lang="en-US" altLang="zh-CN" sz="2400" b="1" dirty="0">
              <a:latin typeface="Times New Roman" panose="02020503050405090304" pitchFamily="18" charset="0"/>
              <a:cs typeface="Times New Roman" panose="02020503050405090304" pitchFamily="18" charset="0"/>
            </a:endParaRPr>
          </a:p>
          <a:p>
            <a:pPr latinLnBrk="0">
              <a:lnSpc>
                <a:spcPct val="150000"/>
              </a:lnSpc>
            </a:pPr>
            <a:endParaRPr lang="en-US" altLang="zh-CN" sz="2200" b="1" dirty="0">
              <a:latin typeface="Times New Roman" panose="02020503050405090304" pitchFamily="18" charset="0"/>
              <a:cs typeface="Times New Roman" panose="02020503050405090304" pitchFamily="18" charset="0"/>
            </a:endParaRPr>
          </a:p>
        </p:txBody>
      </p:sp>
      <p:graphicFrame>
        <p:nvGraphicFramePr>
          <p:cNvPr id="5" name="对象 4">
            <a:extLst>
              <a:ext uri="{FF2B5EF4-FFF2-40B4-BE49-F238E27FC236}">
                <a16:creationId xmlns="" xmlns:a16="http://schemas.microsoft.com/office/drawing/2014/main" id="{875D1A29-2368-49DF-AB6B-267CB2A38E0D}"/>
              </a:ext>
            </a:extLst>
          </p:cNvPr>
          <p:cNvGraphicFramePr>
            <a:graphicFrameLocks noChangeAspect="1"/>
          </p:cNvGraphicFramePr>
          <p:nvPr>
            <p:extLst>
              <p:ext uri="{D42A27DB-BD31-4B8C-83A1-F6EECF244321}">
                <p14:modId xmlns:p14="http://schemas.microsoft.com/office/powerpoint/2010/main" val="2630417752"/>
              </p:ext>
            </p:extLst>
          </p:nvPr>
        </p:nvGraphicFramePr>
        <p:xfrm>
          <a:off x="2349203" y="3710139"/>
          <a:ext cx="7272808" cy="2434486"/>
        </p:xfrm>
        <a:graphic>
          <a:graphicData uri="http://schemas.openxmlformats.org/presentationml/2006/ole">
            <mc:AlternateContent xmlns:mc="http://schemas.openxmlformats.org/markup-compatibility/2006">
              <mc:Choice xmlns:v="urn:schemas-microsoft-com:vml" Requires="v">
                <p:oleObj spid="_x0000_s61549" name="Document" r:id="rId5" imgW="5273690" imgH="1765252" progId="Word.Document.12">
                  <p:embed/>
                </p:oleObj>
              </mc:Choice>
              <mc:Fallback>
                <p:oleObj name="Document" r:id="rId5" imgW="5273690" imgH="1765252" progId="Word.Document.12">
                  <p:embed/>
                  <p:pic>
                    <p:nvPicPr>
                      <p:cNvPr id="0" name=""/>
                      <p:cNvPicPr/>
                      <p:nvPr/>
                    </p:nvPicPr>
                    <p:blipFill>
                      <a:blip r:embed="rId6"/>
                      <a:stretch>
                        <a:fillRect/>
                      </a:stretch>
                    </p:blipFill>
                    <p:spPr>
                      <a:xfrm>
                        <a:off x="2349203" y="3710139"/>
                        <a:ext cx="7272808" cy="2434486"/>
                      </a:xfrm>
                      <a:prstGeom prst="rect">
                        <a:avLst/>
                      </a:prstGeom>
                      <a:solidFill>
                        <a:schemeClr val="bg2">
                          <a:lumMod val="90000"/>
                        </a:schemeClr>
                      </a:solidFill>
                      <a:ln>
                        <a:solidFill>
                          <a:schemeClr val="accent1"/>
                        </a:solidFill>
                      </a:ln>
                    </p:spPr>
                  </p:pic>
                </p:oleObj>
              </mc:Fallback>
            </mc:AlternateContent>
          </a:graphicData>
        </a:graphic>
      </p:graphicFrame>
      <p:sp>
        <p:nvSpPr>
          <p:cNvPr id="10" name="椭圆 9">
            <a:extLst>
              <a:ext uri="{FF2B5EF4-FFF2-40B4-BE49-F238E27FC236}">
                <a16:creationId xmlns="" xmlns:a16="http://schemas.microsoft.com/office/drawing/2014/main" id="{A932EDE0-97A9-4128-BFA1-F5AFD4C8484C}"/>
              </a:ext>
            </a:extLst>
          </p:cNvPr>
          <p:cNvSpPr/>
          <p:nvPr/>
        </p:nvSpPr>
        <p:spPr>
          <a:xfrm>
            <a:off x="5229523" y="4560449"/>
            <a:ext cx="1512168" cy="3600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箭头连接符 14">
            <a:extLst>
              <a:ext uri="{FF2B5EF4-FFF2-40B4-BE49-F238E27FC236}">
                <a16:creationId xmlns="" xmlns:a16="http://schemas.microsoft.com/office/drawing/2014/main" id="{124E1650-5142-4671-9D26-2BD9CC8F38DC}"/>
              </a:ext>
            </a:extLst>
          </p:cNvPr>
          <p:cNvCxnSpPr>
            <a:cxnSpLocks/>
          </p:cNvCxnSpPr>
          <p:nvPr/>
        </p:nvCxnSpPr>
        <p:spPr>
          <a:xfrm flipH="1">
            <a:off x="6741691" y="4333661"/>
            <a:ext cx="594315" cy="34573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 xmlns:a16="http://schemas.microsoft.com/office/drawing/2014/main" id="{2C1F5510-B6CD-48AF-9BB2-CB2917CDE660}"/>
              </a:ext>
            </a:extLst>
          </p:cNvPr>
          <p:cNvSpPr txBox="1"/>
          <p:nvPr/>
        </p:nvSpPr>
        <p:spPr>
          <a:xfrm>
            <a:off x="6831950" y="3985892"/>
            <a:ext cx="1368152" cy="369332"/>
          </a:xfrm>
          <a:prstGeom prst="rect">
            <a:avLst/>
          </a:prstGeom>
          <a:noFill/>
        </p:spPr>
        <p:txBody>
          <a:bodyPr wrap="square" rtlCol="0">
            <a:spAutoFit/>
          </a:bodyPr>
          <a:lstStyle/>
          <a:p>
            <a:r>
              <a:rPr lang="en-US" altLang="zh-CN" dirty="0">
                <a:solidFill>
                  <a:srgbClr val="FF0000"/>
                </a:solidFill>
              </a:rPr>
              <a:t>1800&gt;400!</a:t>
            </a:r>
            <a:endParaRPr lang="zh-CN" altLang="en-US" dirty="0">
              <a:solidFill>
                <a:srgbClr val="FF0000"/>
              </a:solidFill>
            </a:endParaRPr>
          </a:p>
        </p:txBody>
      </p:sp>
    </p:spTree>
    <p:extLst>
      <p:ext uri="{BB962C8B-B14F-4D97-AF65-F5344CB8AC3E}">
        <p14:creationId xmlns:p14="http://schemas.microsoft.com/office/powerpoint/2010/main" val="717588176"/>
      </p:ext>
    </p:extLst>
  </p:cSld>
  <p:clrMapOvr>
    <a:masterClrMapping/>
  </p:clrMapOvr>
  <p:transition>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1197075" y="2492896"/>
            <a:ext cx="835344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itchFamily="2" charset="-122"/>
              </a:defRPr>
            </a:lvl1pPr>
            <a:lvl2pPr>
              <a:defRPr kumimoji="1" sz="2800">
                <a:solidFill>
                  <a:schemeClr val="tx1"/>
                </a:solidFill>
                <a:latin typeface="Calibri" panose="020F0502020204030204" pitchFamily="34" charset="0"/>
                <a:ea typeface="宋体" pitchFamily="2" charset="-122"/>
              </a:defRPr>
            </a:lvl2pPr>
            <a:lvl3pPr>
              <a:defRPr kumimoji="1" sz="2400">
                <a:solidFill>
                  <a:schemeClr val="tx1"/>
                </a:solidFill>
                <a:latin typeface="Calibri" panose="020F0502020204030204" pitchFamily="34" charset="0"/>
                <a:ea typeface="宋体" pitchFamily="2" charset="-122"/>
              </a:defRPr>
            </a:lvl3pPr>
            <a:lvl4pPr>
              <a:defRPr kumimoji="1" sz="2000">
                <a:solidFill>
                  <a:schemeClr val="tx1"/>
                </a:solidFill>
                <a:latin typeface="Calibri" panose="020F0502020204030204" pitchFamily="34" charset="0"/>
                <a:ea typeface="宋体" pitchFamily="2" charset="-122"/>
              </a:defRPr>
            </a:lvl4pPr>
            <a:lvl5pPr>
              <a:defRPr kumimoji="1" sz="2000">
                <a:solidFill>
                  <a:schemeClr val="tx1"/>
                </a:solidFill>
                <a:latin typeface="Calibri" panose="020F0502020204030204" pitchFamily="34" charset="0"/>
                <a:ea typeface="宋体"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itchFamily="2" charset="-122"/>
              </a:defRPr>
            </a:lvl9pPr>
          </a:lstStyle>
          <a:p>
            <a:pPr algn="ctr"/>
            <a:r>
              <a:rPr kumimoji="0" lang="zh-CN" altLang="en-US" sz="4800" b="1" dirty="0">
                <a:solidFill>
                  <a:schemeClr val="bg1"/>
                </a:solidFill>
                <a:latin typeface="微软雅黑" pitchFamily="34" charset="-122"/>
                <a:ea typeface="微软雅黑" pitchFamily="34" charset="-122"/>
              </a:rPr>
              <a:t>四、预期亏损</a:t>
            </a:r>
            <a:endParaRPr kumimoji="0" sz="4800" b="1" dirty="0">
              <a:solidFill>
                <a:schemeClr val="bg1"/>
              </a:solidFill>
              <a:latin typeface="微软雅黑" pitchFamily="34" charset="-122"/>
              <a:ea typeface="微软雅黑" pitchFamily="34" charset="-122"/>
            </a:endParaRPr>
          </a:p>
        </p:txBody>
      </p:sp>
    </p:spTree>
  </p:cSld>
  <p:clrMapOvr>
    <a:masterClrMapping/>
  </p:clrMapOvr>
  <p:transition spd="slow" advClick="0" advTm="3340">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04987" y="692696"/>
            <a:ext cx="11233248" cy="2613408"/>
          </a:xfrm>
          <a:prstGeom prst="rect">
            <a:avLst/>
          </a:prstGeom>
        </p:spPr>
        <p:txBody>
          <a:bodyPr wrap="square">
            <a:spAutoFit/>
          </a:bodyPr>
          <a:lstStyle/>
          <a:p>
            <a:pPr latinLnBrk="0">
              <a:lnSpc>
                <a:spcPct val="150000"/>
              </a:lnSpc>
            </a:pPr>
            <a:r>
              <a:rPr lang="en-US" altLang="zh-CN" sz="2400" b="1" dirty="0">
                <a:latin typeface="Times New Roman" panose="02020503050405090304" pitchFamily="18" charset="0"/>
                <a:cs typeface="Times New Roman" panose="02020503050405090304" pitchFamily="18" charset="0"/>
              </a:rPr>
              <a:t>一、</a:t>
            </a:r>
            <a:r>
              <a:rPr lang="zh-CN" altLang="en-US" sz="2400" b="1" dirty="0">
                <a:latin typeface="Times New Roman" panose="02020503050405090304" pitchFamily="18" charset="0"/>
                <a:cs typeface="Times New Roman" panose="02020503050405090304" pitchFamily="18" charset="0"/>
              </a:rPr>
              <a:t>预期亏损的定义</a:t>
            </a:r>
            <a:endParaRPr lang="en-US" altLang="zh-CN" sz="2200" b="1" dirty="0">
              <a:latin typeface="Times New Roman" panose="02020503050405090304" pitchFamily="18" charset="0"/>
              <a:cs typeface="Times New Roman" panose="02020503050405090304" pitchFamily="18" charset="0"/>
            </a:endParaRPr>
          </a:p>
          <a:p>
            <a:pPr latinLnBrk="0">
              <a:lnSpc>
                <a:spcPct val="150000"/>
              </a:lnSpc>
            </a:pPr>
            <a:r>
              <a:rPr kumimoji="1" lang="zh-CN" altLang="en-US" sz="2200" dirty="0">
                <a:latin typeface="Times New Roman" panose="02020503050405090304" pitchFamily="18" charset="0"/>
              </a:rPr>
              <a:t>预期亏损度量的是在损失超出 </a:t>
            </a:r>
            <a:r>
              <a:rPr kumimoji="1" lang="en-US" altLang="zh-CN" sz="2200" dirty="0" err="1">
                <a:latin typeface="Times New Roman" panose="02020503050405090304" pitchFamily="18" charset="0"/>
              </a:rPr>
              <a:t>VaR</a:t>
            </a:r>
            <a:r>
              <a:rPr kumimoji="1" lang="en-US" altLang="zh-CN" sz="2200" dirty="0">
                <a:latin typeface="Times New Roman" panose="02020503050405090304" pitchFamily="18" charset="0"/>
              </a:rPr>
              <a:t> </a:t>
            </a:r>
            <a:r>
              <a:rPr kumimoji="1" lang="zh-CN" altLang="en-US" sz="2200" dirty="0">
                <a:latin typeface="Times New Roman" panose="02020503050405090304" pitchFamily="18" charset="0"/>
              </a:rPr>
              <a:t>值的条件下的均值，其数学表示为：</a:t>
            </a:r>
            <a:endParaRPr kumimoji="1" lang="en-US" altLang="zh-CN" sz="2200" dirty="0">
              <a:latin typeface="Times New Roman" panose="02020503050405090304" pitchFamily="18" charset="0"/>
            </a:endParaRPr>
          </a:p>
          <a:p>
            <a:pPr latinLnBrk="0">
              <a:lnSpc>
                <a:spcPct val="150000"/>
              </a:lnSpc>
            </a:pPr>
            <a:r>
              <a:rPr kumimoji="1" lang="en-US" altLang="zh-CN" sz="2200" dirty="0">
                <a:latin typeface="Times New Roman" panose="02020503050405090304" pitchFamily="18" charset="0"/>
                <a:ea typeface="+mn-ea"/>
              </a:rPr>
              <a:t>                                                                      </a:t>
            </a:r>
            <a:r>
              <a:rPr kumimoji="1" lang="zh-CN" altLang="en-US" sz="2200" dirty="0">
                <a:latin typeface="Times New Roman" panose="02020503050405090304" pitchFamily="18" charset="0"/>
                <a:ea typeface="+mn-ea"/>
              </a:rPr>
              <a:t>或</a:t>
            </a:r>
            <a:endParaRPr kumimoji="1" lang="en-US" altLang="zh-CN" sz="2200" dirty="0">
              <a:latin typeface="Times New Roman" panose="02020503050405090304" pitchFamily="18" charset="0"/>
              <a:ea typeface="+mn-ea"/>
            </a:endParaRPr>
          </a:p>
          <a:p>
            <a:pPr latinLnBrk="0">
              <a:lnSpc>
                <a:spcPct val="150000"/>
              </a:lnSpc>
            </a:pPr>
            <a:r>
              <a:rPr kumimoji="1" lang="zh-CN" altLang="en-US" sz="2200" dirty="0">
                <a:latin typeface="Times New Roman" panose="02020503050405090304" pitchFamily="18" charset="0"/>
                <a:ea typeface="+mn-ea"/>
              </a:rPr>
              <a:t>因此，</a:t>
            </a:r>
            <a:r>
              <a:rPr kumimoji="1" lang="en-US" altLang="zh-CN" sz="2200" dirty="0" err="1">
                <a:latin typeface="Times New Roman" panose="02020503050405090304" pitchFamily="18" charset="0"/>
                <a:ea typeface="+mn-ea"/>
              </a:rPr>
              <a:t>VaR</a:t>
            </a:r>
            <a:r>
              <a:rPr kumimoji="1" lang="zh-CN" altLang="en-US" sz="2200" dirty="0">
                <a:latin typeface="Times New Roman" panose="02020503050405090304" pitchFamily="18" charset="0"/>
                <a:ea typeface="+mn-ea"/>
              </a:rPr>
              <a:t>度量的目的是展示损失会糟糕成什么样子，而预期亏损是回答：当市场条件变糟糕而触发损失时，我们的预期亏损是多少。</a:t>
            </a:r>
            <a:endParaRPr kumimoji="1" lang="en-US" altLang="zh-CN" sz="2200" dirty="0">
              <a:latin typeface="Times New Roman" panose="02020503050405090304" pitchFamily="18" charset="0"/>
              <a:ea typeface="+mn-ea"/>
            </a:endParaRPr>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第四节 预期亏损</a:t>
            </a:r>
            <a:endParaRPr lang="zh-CN" altLang="en-US" sz="2600" b="1" dirty="0">
              <a:latin typeface="微软雅黑" pitchFamily="34" charset="-122"/>
              <a:ea typeface="微软雅黑" pitchFamily="34" charset="-122"/>
              <a:sym typeface="+mn-ea"/>
            </a:endParaRPr>
          </a:p>
        </p:txBody>
      </p:sp>
      <p:graphicFrame>
        <p:nvGraphicFramePr>
          <p:cNvPr id="5" name="对象 4">
            <a:extLst>
              <a:ext uri="{FF2B5EF4-FFF2-40B4-BE49-F238E27FC236}">
                <a16:creationId xmlns="" xmlns:a16="http://schemas.microsoft.com/office/drawing/2014/main" id="{57A74DA0-64BA-4699-BB19-3DFBDF1A0962}"/>
              </a:ext>
            </a:extLst>
          </p:cNvPr>
          <p:cNvGraphicFramePr>
            <a:graphicFrameLocks noChangeAspect="1"/>
          </p:cNvGraphicFramePr>
          <p:nvPr>
            <p:extLst>
              <p:ext uri="{D42A27DB-BD31-4B8C-83A1-F6EECF244321}">
                <p14:modId xmlns:p14="http://schemas.microsoft.com/office/powerpoint/2010/main" val="911612267"/>
              </p:ext>
            </p:extLst>
          </p:nvPr>
        </p:nvGraphicFramePr>
        <p:xfrm>
          <a:off x="2493219" y="1844824"/>
          <a:ext cx="2664296" cy="478740"/>
        </p:xfrm>
        <a:graphic>
          <a:graphicData uri="http://schemas.openxmlformats.org/presentationml/2006/ole">
            <mc:AlternateContent xmlns:mc="http://schemas.openxmlformats.org/markup-compatibility/2006">
              <mc:Choice xmlns:v="urn:schemas-microsoft-com:vml" Requires="v">
                <p:oleObj spid="_x0000_s62674" name="Equation" r:id="rId4" imgW="1219165" imgH="219217" progId="Equation.DSMT4">
                  <p:embed/>
                </p:oleObj>
              </mc:Choice>
              <mc:Fallback>
                <p:oleObj name="Equation" r:id="rId4" imgW="1219165" imgH="219217" progId="Equation.DSMT4">
                  <p:embed/>
                  <p:pic>
                    <p:nvPicPr>
                      <p:cNvPr id="0" name=""/>
                      <p:cNvPicPr/>
                      <p:nvPr/>
                    </p:nvPicPr>
                    <p:blipFill>
                      <a:blip r:embed="rId5"/>
                      <a:stretch>
                        <a:fillRect/>
                      </a:stretch>
                    </p:blipFill>
                    <p:spPr>
                      <a:xfrm>
                        <a:off x="2493219" y="1844824"/>
                        <a:ext cx="2664296" cy="478740"/>
                      </a:xfrm>
                      <a:prstGeom prst="rect">
                        <a:avLst/>
                      </a:prstGeom>
                    </p:spPr>
                  </p:pic>
                </p:oleObj>
              </mc:Fallback>
            </mc:AlternateContent>
          </a:graphicData>
        </a:graphic>
      </p:graphicFrame>
      <p:graphicFrame>
        <p:nvGraphicFramePr>
          <p:cNvPr id="15" name="对象 14">
            <a:extLst>
              <a:ext uri="{FF2B5EF4-FFF2-40B4-BE49-F238E27FC236}">
                <a16:creationId xmlns="" xmlns:a16="http://schemas.microsoft.com/office/drawing/2014/main" id="{BC9F14FF-207E-4493-93E0-5F9696CF5F17}"/>
              </a:ext>
            </a:extLst>
          </p:cNvPr>
          <p:cNvGraphicFramePr>
            <a:graphicFrameLocks noChangeAspect="1"/>
          </p:cNvGraphicFramePr>
          <p:nvPr>
            <p:extLst>
              <p:ext uri="{D42A27DB-BD31-4B8C-83A1-F6EECF244321}">
                <p14:modId xmlns:p14="http://schemas.microsoft.com/office/powerpoint/2010/main" val="1309940436"/>
              </p:ext>
            </p:extLst>
          </p:nvPr>
        </p:nvGraphicFramePr>
        <p:xfrm>
          <a:off x="5805587" y="1844824"/>
          <a:ext cx="2518904" cy="478800"/>
        </p:xfrm>
        <a:graphic>
          <a:graphicData uri="http://schemas.openxmlformats.org/presentationml/2006/ole">
            <mc:AlternateContent xmlns:mc="http://schemas.openxmlformats.org/markup-compatibility/2006">
              <mc:Choice xmlns:v="urn:schemas-microsoft-com:vml" Requires="v">
                <p:oleObj spid="_x0000_s62675" name="Equation" r:id="rId6" imgW="1152214" imgH="219217" progId="Equation.DSMT4">
                  <p:embed/>
                </p:oleObj>
              </mc:Choice>
              <mc:Fallback>
                <p:oleObj name="Equation" r:id="rId6" imgW="1152214" imgH="219217" progId="Equation.DSMT4">
                  <p:embed/>
                  <p:pic>
                    <p:nvPicPr>
                      <p:cNvPr id="0" name=""/>
                      <p:cNvPicPr/>
                      <p:nvPr/>
                    </p:nvPicPr>
                    <p:blipFill>
                      <a:blip r:embed="rId7"/>
                      <a:stretch>
                        <a:fillRect/>
                      </a:stretch>
                    </p:blipFill>
                    <p:spPr>
                      <a:xfrm>
                        <a:off x="5805587" y="1844824"/>
                        <a:ext cx="2518904" cy="478800"/>
                      </a:xfrm>
                      <a:prstGeom prst="rect">
                        <a:avLst/>
                      </a:prstGeom>
                    </p:spPr>
                  </p:pic>
                </p:oleObj>
              </mc:Fallback>
            </mc:AlternateContent>
          </a:graphicData>
        </a:graphic>
      </p:graphicFrame>
      <p:pic>
        <p:nvPicPr>
          <p:cNvPr id="24" name="图片 23">
            <a:extLst>
              <a:ext uri="{FF2B5EF4-FFF2-40B4-BE49-F238E27FC236}">
                <a16:creationId xmlns="" xmlns:a16="http://schemas.microsoft.com/office/drawing/2014/main" id="{E5E99981-C3ED-4BA6-A8A6-BF3DF1B6008B}"/>
              </a:ext>
            </a:extLst>
          </p:cNvPr>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46424" y="3116231"/>
            <a:ext cx="5055858" cy="3090344"/>
          </a:xfrm>
          <a:prstGeom prst="rect">
            <a:avLst/>
          </a:prstGeom>
          <a:noFill/>
          <a:ln>
            <a:noFill/>
          </a:ln>
        </p:spPr>
      </p:pic>
      <p:sp>
        <p:nvSpPr>
          <p:cNvPr id="17" name="文本框 16">
            <a:extLst>
              <a:ext uri="{FF2B5EF4-FFF2-40B4-BE49-F238E27FC236}">
                <a16:creationId xmlns="" xmlns:a16="http://schemas.microsoft.com/office/drawing/2014/main" id="{3DB65A11-DE25-4799-93AC-935582AEA3C3}"/>
              </a:ext>
            </a:extLst>
          </p:cNvPr>
          <p:cNvSpPr txBox="1"/>
          <p:nvPr/>
        </p:nvSpPr>
        <p:spPr>
          <a:xfrm>
            <a:off x="8397875" y="6182538"/>
            <a:ext cx="1869935" cy="430887"/>
          </a:xfrm>
          <a:prstGeom prst="rect">
            <a:avLst/>
          </a:prstGeom>
          <a:noFill/>
        </p:spPr>
        <p:txBody>
          <a:bodyPr wrap="none" rtlCol="0">
            <a:spAutoFit/>
          </a:bodyPr>
          <a:lstStyle/>
          <a:p>
            <a:r>
              <a:rPr lang="en-US" altLang="zh-CN" dirty="0" err="1"/>
              <a:t>VaR</a:t>
            </a:r>
            <a:r>
              <a:rPr lang="zh-CN" altLang="en-US" dirty="0"/>
              <a:t>与</a:t>
            </a:r>
            <a:r>
              <a:rPr kumimoji="1" lang="en-US" altLang="zh-CN" sz="2200" dirty="0">
                <a:latin typeface="Times New Roman" panose="02020503050405090304" pitchFamily="18" charset="0"/>
              </a:rPr>
              <a:t>ES</a:t>
            </a:r>
            <a:r>
              <a:rPr lang="zh-CN" altLang="en-US" dirty="0"/>
              <a:t>的区别</a:t>
            </a:r>
          </a:p>
        </p:txBody>
      </p:sp>
    </p:spTree>
  </p:cSld>
  <p:clrMapOvr>
    <a:masterClrMapping/>
  </p:clrMapOvr>
  <p:transition>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a:extLst>
              <a:ext uri="{FF2B5EF4-FFF2-40B4-BE49-F238E27FC236}">
                <a16:creationId xmlns:a16="http://schemas.microsoft.com/office/drawing/2014/main" xmlns="" id="{70E99E26-DD13-4DE7-9D1B-A8F62DECA7C6}"/>
              </a:ext>
            </a:extLst>
          </p:cNvPr>
          <p:cNvSpPr/>
          <p:nvPr/>
        </p:nvSpPr>
        <p:spPr>
          <a:xfrm>
            <a:off x="476885" y="534321"/>
            <a:ext cx="11809312" cy="3847207"/>
          </a:xfrm>
          <a:prstGeom prst="rect">
            <a:avLst/>
          </a:prstGeom>
        </p:spPr>
        <p:txBody>
          <a:bodyPr wrap="square">
            <a:spAutoFit/>
          </a:bodyPr>
          <a:lstStyle/>
          <a:p>
            <a:pPr latinLnBrk="0">
              <a:lnSpc>
                <a:spcPct val="150000"/>
              </a:lnSpc>
              <a:spcBef>
                <a:spcPts val="600"/>
              </a:spcBef>
            </a:pPr>
            <a:r>
              <a:rPr lang="en-US" altLang="zh-CN" sz="2400" b="1" dirty="0">
                <a:latin typeface="Times New Roman" panose="02020503050405090304" pitchFamily="18" charset="0"/>
                <a:cs typeface="Times New Roman" panose="02020503050405090304" pitchFamily="18" charset="0"/>
              </a:rPr>
              <a:t>一、</a:t>
            </a:r>
            <a:r>
              <a:rPr lang="zh-CN" altLang="en-US" sz="2400" b="1" dirty="0">
                <a:latin typeface="Times New Roman" panose="02020503050405090304" pitchFamily="18" charset="0"/>
                <a:cs typeface="Times New Roman" panose="02020503050405090304" pitchFamily="18" charset="0"/>
              </a:rPr>
              <a:t>预期亏损的定义</a:t>
            </a:r>
            <a:endParaRPr lang="en-US" altLang="zh-CN" sz="2200" b="1" dirty="0">
              <a:latin typeface="Times New Roman" panose="02020503050405090304" pitchFamily="18" charset="0"/>
              <a:cs typeface="Times New Roman" panose="02020503050405090304" pitchFamily="18" charset="0"/>
            </a:endParaRPr>
          </a:p>
          <a:p>
            <a:pPr latinLnBrk="0">
              <a:lnSpc>
                <a:spcPct val="150000"/>
              </a:lnSpc>
              <a:spcBef>
                <a:spcPts val="1200"/>
              </a:spcBef>
            </a:pPr>
            <a:r>
              <a:rPr kumimoji="1" lang="zh-CN" altLang="en-US" sz="2200" dirty="0" smtClean="0">
                <a:latin typeface="Times New Roman" panose="02020503050405090304" pitchFamily="18" charset="0"/>
              </a:rPr>
              <a:t>假定损失率</a:t>
            </a:r>
            <a:r>
              <a:rPr kumimoji="1" lang="zh-CN" altLang="en-US" sz="2200" dirty="0">
                <a:latin typeface="Times New Roman" panose="02020503050405090304" pitchFamily="18" charset="0"/>
              </a:rPr>
              <a:t>随机变量                    ，将其标准化                  ，则                     ，置信区间</a:t>
            </a:r>
            <a:r>
              <a:rPr kumimoji="1" lang="en-US" altLang="zh-CN" sz="2200" dirty="0">
                <a:latin typeface="Times New Roman" panose="02020503050405090304" pitchFamily="18" charset="0"/>
              </a:rPr>
              <a:t>α</a:t>
            </a:r>
            <a:r>
              <a:rPr kumimoji="1" lang="zh-CN" altLang="en-US" sz="2200" dirty="0">
                <a:latin typeface="Times New Roman" panose="02020503050405090304" pitchFamily="18" charset="0"/>
              </a:rPr>
              <a:t>下的</a:t>
            </a:r>
            <a:r>
              <a:rPr kumimoji="1" lang="en-US" altLang="zh-CN" sz="2200" dirty="0" err="1">
                <a:latin typeface="Times New Roman" panose="02020503050405090304" pitchFamily="18" charset="0"/>
              </a:rPr>
              <a:t>VaR</a:t>
            </a:r>
            <a:r>
              <a:rPr kumimoji="1" lang="zh-CN" altLang="en-US" sz="2200" dirty="0">
                <a:latin typeface="Times New Roman" panose="02020503050405090304" pitchFamily="18" charset="0"/>
              </a:rPr>
              <a:t>可表示为                                                               （      是标准正态分布的累积密度函数），根据定义，</a:t>
            </a:r>
            <a:r>
              <a:rPr kumimoji="1" lang="en-US" altLang="zh-CN" sz="2200" dirty="0">
                <a:latin typeface="Times New Roman" panose="02020503050405090304" pitchFamily="18" charset="0"/>
              </a:rPr>
              <a:t>ES</a:t>
            </a:r>
            <a:r>
              <a:rPr kumimoji="1" lang="zh-CN" altLang="en-US" sz="2200" dirty="0">
                <a:latin typeface="Times New Roman" panose="02020503050405090304" pitchFamily="18" charset="0"/>
              </a:rPr>
              <a:t>的计算公式为：</a:t>
            </a:r>
            <a:endParaRPr kumimoji="1" lang="en-US" altLang="zh-CN" sz="2200" dirty="0">
              <a:latin typeface="Times New Roman" panose="02020503050405090304" pitchFamily="18" charset="0"/>
            </a:endParaRPr>
          </a:p>
          <a:p>
            <a:pPr latinLnBrk="0">
              <a:lnSpc>
                <a:spcPct val="150000"/>
              </a:lnSpc>
            </a:pPr>
            <a:endParaRPr kumimoji="1" lang="en-US" altLang="zh-CN" sz="2200" dirty="0">
              <a:latin typeface="Times New Roman" panose="02020503050405090304" pitchFamily="18" charset="0"/>
            </a:endParaRPr>
          </a:p>
          <a:p>
            <a:pPr latinLnBrk="0">
              <a:lnSpc>
                <a:spcPct val="150000"/>
              </a:lnSpc>
            </a:pPr>
            <a:endParaRPr kumimoji="1" lang="en-US" altLang="zh-CN" sz="2200" dirty="0">
              <a:latin typeface="Times New Roman" panose="02020503050405090304" pitchFamily="18" charset="0"/>
            </a:endParaRPr>
          </a:p>
          <a:p>
            <a:pPr latinLnBrk="0">
              <a:lnSpc>
                <a:spcPct val="150000"/>
              </a:lnSpc>
            </a:pPr>
            <a:endParaRPr kumimoji="1" lang="en-US" altLang="zh-CN" sz="2200" dirty="0">
              <a:latin typeface="Times New Roman" panose="02020503050405090304" pitchFamily="18" charset="0"/>
              <a:ea typeface="+mn-ea"/>
            </a:endParaRPr>
          </a:p>
        </p:txBody>
      </p:sp>
      <p:graphicFrame>
        <p:nvGraphicFramePr>
          <p:cNvPr id="25" name="对象 24">
            <a:extLst>
              <a:ext uri="{FF2B5EF4-FFF2-40B4-BE49-F238E27FC236}">
                <a16:creationId xmlns:a16="http://schemas.microsoft.com/office/drawing/2014/main" xmlns="" id="{8D0C263D-7D68-42B9-ABAF-6AB305DA3719}"/>
              </a:ext>
            </a:extLst>
          </p:cNvPr>
          <p:cNvGraphicFramePr>
            <a:graphicFrameLocks noChangeAspect="1"/>
          </p:cNvGraphicFramePr>
          <p:nvPr>
            <p:extLst>
              <p:ext uri="{D42A27DB-BD31-4B8C-83A1-F6EECF244321}">
                <p14:modId xmlns:p14="http://schemas.microsoft.com/office/powerpoint/2010/main" val="3312916076"/>
              </p:ext>
            </p:extLst>
          </p:nvPr>
        </p:nvGraphicFramePr>
        <p:xfrm>
          <a:off x="3114357" y="1343568"/>
          <a:ext cx="1441690" cy="402332"/>
        </p:xfrm>
        <a:graphic>
          <a:graphicData uri="http://schemas.openxmlformats.org/presentationml/2006/ole">
            <mc:AlternateContent xmlns:mc="http://schemas.openxmlformats.org/markup-compatibility/2006">
              <mc:Choice xmlns:v="urn:schemas-microsoft-com:vml" Requires="v">
                <p:oleObj spid="_x0000_s89160" name="Equation" r:id="rId4" imgW="818896" imgH="228576" progId="Equation.DSMT4">
                  <p:embed/>
                </p:oleObj>
              </mc:Choice>
              <mc:Fallback>
                <p:oleObj name="Equation" r:id="rId4" imgW="818896" imgH="228576" progId="Equation.DSMT4">
                  <p:embed/>
                  <p:pic>
                    <p:nvPicPr>
                      <p:cNvPr id="0" name=""/>
                      <p:cNvPicPr/>
                      <p:nvPr/>
                    </p:nvPicPr>
                    <p:blipFill>
                      <a:blip r:embed="rId5"/>
                      <a:stretch>
                        <a:fillRect/>
                      </a:stretch>
                    </p:blipFill>
                    <p:spPr>
                      <a:xfrm>
                        <a:off x="3114357" y="1343568"/>
                        <a:ext cx="1441690" cy="402332"/>
                      </a:xfrm>
                      <a:prstGeom prst="rect">
                        <a:avLst/>
                      </a:prstGeom>
                    </p:spPr>
                  </p:pic>
                </p:oleObj>
              </mc:Fallback>
            </mc:AlternateContent>
          </a:graphicData>
        </a:graphic>
      </p:graphicFrame>
      <p:graphicFrame>
        <p:nvGraphicFramePr>
          <p:cNvPr id="26" name="对象 25">
            <a:extLst>
              <a:ext uri="{FF2B5EF4-FFF2-40B4-BE49-F238E27FC236}">
                <a16:creationId xmlns:a16="http://schemas.microsoft.com/office/drawing/2014/main" xmlns="" id="{A8289551-03A8-41FD-888B-4112CF300A45}"/>
              </a:ext>
            </a:extLst>
          </p:cNvPr>
          <p:cNvGraphicFramePr>
            <a:graphicFrameLocks noChangeAspect="1"/>
          </p:cNvGraphicFramePr>
          <p:nvPr>
            <p:extLst>
              <p:ext uri="{D42A27DB-BD31-4B8C-83A1-F6EECF244321}">
                <p14:modId xmlns:p14="http://schemas.microsoft.com/office/powerpoint/2010/main" val="3488525183"/>
              </p:ext>
            </p:extLst>
          </p:nvPr>
        </p:nvGraphicFramePr>
        <p:xfrm>
          <a:off x="6137305" y="1415576"/>
          <a:ext cx="1330560" cy="403200"/>
        </p:xfrm>
        <a:graphic>
          <a:graphicData uri="http://schemas.openxmlformats.org/presentationml/2006/ole">
            <mc:AlternateContent xmlns:mc="http://schemas.openxmlformats.org/markup-compatibility/2006">
              <mc:Choice xmlns:v="urn:schemas-microsoft-com:vml" Requires="v">
                <p:oleObj spid="_x0000_s89161" name="Equation" r:id="rId6" imgW="628480" imgH="190420" progId="Equation.DSMT4">
                  <p:embed/>
                </p:oleObj>
              </mc:Choice>
              <mc:Fallback>
                <p:oleObj name="Equation" r:id="rId6" imgW="628480" imgH="190420" progId="Equation.DSMT4">
                  <p:embed/>
                  <p:pic>
                    <p:nvPicPr>
                      <p:cNvPr id="0" name=""/>
                      <p:cNvPicPr/>
                      <p:nvPr/>
                    </p:nvPicPr>
                    <p:blipFill>
                      <a:blip r:embed="rId7"/>
                      <a:stretch>
                        <a:fillRect/>
                      </a:stretch>
                    </p:blipFill>
                    <p:spPr>
                      <a:xfrm>
                        <a:off x="6137305" y="1415576"/>
                        <a:ext cx="1330560" cy="403200"/>
                      </a:xfrm>
                      <a:prstGeom prst="rect">
                        <a:avLst/>
                      </a:prstGeom>
                    </p:spPr>
                  </p:pic>
                </p:oleObj>
              </mc:Fallback>
            </mc:AlternateContent>
          </a:graphicData>
        </a:graphic>
      </p:graphicFrame>
      <p:graphicFrame>
        <p:nvGraphicFramePr>
          <p:cNvPr id="27" name="对象 26">
            <a:extLst>
              <a:ext uri="{FF2B5EF4-FFF2-40B4-BE49-F238E27FC236}">
                <a16:creationId xmlns:a16="http://schemas.microsoft.com/office/drawing/2014/main" xmlns="" id="{DA5EA933-A9B9-491E-807A-26CB145F0A04}"/>
              </a:ext>
            </a:extLst>
          </p:cNvPr>
          <p:cNvGraphicFramePr>
            <a:graphicFrameLocks noChangeAspect="1"/>
          </p:cNvGraphicFramePr>
          <p:nvPr>
            <p:extLst>
              <p:ext uri="{D42A27DB-BD31-4B8C-83A1-F6EECF244321}">
                <p14:modId xmlns:p14="http://schemas.microsoft.com/office/powerpoint/2010/main" val="1372094624"/>
              </p:ext>
            </p:extLst>
          </p:nvPr>
        </p:nvGraphicFramePr>
        <p:xfrm>
          <a:off x="8037835" y="1415576"/>
          <a:ext cx="1491840" cy="403200"/>
        </p:xfrm>
        <a:graphic>
          <a:graphicData uri="http://schemas.openxmlformats.org/presentationml/2006/ole">
            <mc:AlternateContent xmlns:mc="http://schemas.openxmlformats.org/markup-compatibility/2006">
              <mc:Choice xmlns:v="urn:schemas-microsoft-com:vml" Requires="v">
                <p:oleObj spid="_x0000_s89162" name="Equation" r:id="rId8" imgW="704790" imgH="190420" progId="Equation.DSMT4">
                  <p:embed/>
                </p:oleObj>
              </mc:Choice>
              <mc:Fallback>
                <p:oleObj name="Equation" r:id="rId8" imgW="704790" imgH="190420" progId="Equation.DSMT4">
                  <p:embed/>
                  <p:pic>
                    <p:nvPicPr>
                      <p:cNvPr id="0" name=""/>
                      <p:cNvPicPr/>
                      <p:nvPr/>
                    </p:nvPicPr>
                    <p:blipFill>
                      <a:blip r:embed="rId9"/>
                      <a:stretch>
                        <a:fillRect/>
                      </a:stretch>
                    </p:blipFill>
                    <p:spPr>
                      <a:xfrm>
                        <a:off x="8037835" y="1415576"/>
                        <a:ext cx="1491840" cy="403200"/>
                      </a:xfrm>
                      <a:prstGeom prst="rect">
                        <a:avLst/>
                      </a:prstGeom>
                    </p:spPr>
                  </p:pic>
                </p:oleObj>
              </mc:Fallback>
            </mc:AlternateContent>
          </a:graphicData>
        </a:graphic>
      </p:graphicFrame>
      <p:sp>
        <p:nvSpPr>
          <p:cNvPr id="21" name="文本框 20">
            <a:extLst>
              <a:ext uri="{FF2B5EF4-FFF2-40B4-BE49-F238E27FC236}">
                <a16:creationId xmlns:a16="http://schemas.microsoft.com/office/drawing/2014/main" xmlns="" id="{9644CFA8-EBE7-41D7-BD26-468D5559E8E0}"/>
              </a:ext>
            </a:extLst>
          </p:cNvPr>
          <p:cNvSpPr txBox="1"/>
          <p:nvPr/>
        </p:nvSpPr>
        <p:spPr>
          <a:xfrm>
            <a:off x="376665" y="3832826"/>
            <a:ext cx="11521280" cy="1200329"/>
          </a:xfrm>
          <a:prstGeom prst="rect">
            <a:avLst/>
          </a:prstGeom>
          <a:noFill/>
        </p:spPr>
        <p:txBody>
          <a:bodyPr wrap="square" rtlCol="0">
            <a:spAutoFit/>
          </a:bodyPr>
          <a:lstStyle/>
          <a:p>
            <a:r>
              <a:rPr lang="zh-CN" altLang="en-US" sz="2400" dirty="0"/>
              <a:t>采用替换变量，令               和               ，我们可以得到（                     ）</a:t>
            </a:r>
          </a:p>
          <a:p>
            <a:r>
              <a:rPr lang="zh-CN" altLang="en-US" sz="2400" dirty="0"/>
              <a:t> </a:t>
            </a:r>
          </a:p>
          <a:p>
            <a:endParaRPr lang="zh-CN" altLang="en-US" sz="2400" dirty="0"/>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第四节 预期亏损</a:t>
            </a:r>
            <a:endParaRPr lang="zh-CN" altLang="en-US" sz="2600" b="1" dirty="0">
              <a:latin typeface="微软雅黑" pitchFamily="34" charset="-122"/>
              <a:ea typeface="微软雅黑" pitchFamily="34" charset="-122"/>
              <a:sym typeface="+mn-ea"/>
            </a:endParaRPr>
          </a:p>
        </p:txBody>
      </p:sp>
      <p:graphicFrame>
        <p:nvGraphicFramePr>
          <p:cNvPr id="3" name="对象 2">
            <a:extLst>
              <a:ext uri="{FF2B5EF4-FFF2-40B4-BE49-F238E27FC236}">
                <a16:creationId xmlns:a16="http://schemas.microsoft.com/office/drawing/2014/main" xmlns="" id="{917A87BB-7C24-48F1-A173-EF7198F62E71}"/>
              </a:ext>
            </a:extLst>
          </p:cNvPr>
          <p:cNvGraphicFramePr>
            <a:graphicFrameLocks noChangeAspect="1"/>
          </p:cNvGraphicFramePr>
          <p:nvPr>
            <p:extLst>
              <p:ext uri="{D42A27DB-BD31-4B8C-83A1-F6EECF244321}">
                <p14:modId xmlns:p14="http://schemas.microsoft.com/office/powerpoint/2010/main" val="569553847"/>
              </p:ext>
            </p:extLst>
          </p:nvPr>
        </p:nvGraphicFramePr>
        <p:xfrm>
          <a:off x="3114357" y="1340768"/>
          <a:ext cx="1441690" cy="402332"/>
        </p:xfrm>
        <a:graphic>
          <a:graphicData uri="http://schemas.openxmlformats.org/presentationml/2006/ole">
            <mc:AlternateContent xmlns:mc="http://schemas.openxmlformats.org/markup-compatibility/2006">
              <mc:Choice xmlns:v="urn:schemas-microsoft-com:vml" Requires="v">
                <p:oleObj spid="_x0000_s89163" name="Equation" r:id="rId10" imgW="818896" imgH="228576" progId="Equation.DSMT4">
                  <p:embed/>
                </p:oleObj>
              </mc:Choice>
              <mc:Fallback>
                <p:oleObj name="Equation" r:id="rId10" imgW="818896" imgH="228576" progId="Equation.DSMT4">
                  <p:embed/>
                  <p:pic>
                    <p:nvPicPr>
                      <p:cNvPr id="0" name=""/>
                      <p:cNvPicPr/>
                      <p:nvPr/>
                    </p:nvPicPr>
                    <p:blipFill>
                      <a:blip r:embed="rId5"/>
                      <a:stretch>
                        <a:fillRect/>
                      </a:stretch>
                    </p:blipFill>
                    <p:spPr>
                      <a:xfrm>
                        <a:off x="3114357" y="1340768"/>
                        <a:ext cx="1441690" cy="402332"/>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xmlns="" id="{BD5A11B7-483A-4067-B01C-134CF4F309F9}"/>
              </a:ext>
            </a:extLst>
          </p:cNvPr>
          <p:cNvGraphicFramePr>
            <a:graphicFrameLocks noChangeAspect="1"/>
          </p:cNvGraphicFramePr>
          <p:nvPr>
            <p:extLst>
              <p:ext uri="{D42A27DB-BD31-4B8C-83A1-F6EECF244321}">
                <p14:modId xmlns:p14="http://schemas.microsoft.com/office/powerpoint/2010/main" val="951227273"/>
              </p:ext>
            </p:extLst>
          </p:nvPr>
        </p:nvGraphicFramePr>
        <p:xfrm>
          <a:off x="6137305" y="1412776"/>
          <a:ext cx="1330560" cy="403200"/>
        </p:xfrm>
        <a:graphic>
          <a:graphicData uri="http://schemas.openxmlformats.org/presentationml/2006/ole">
            <mc:AlternateContent xmlns:mc="http://schemas.openxmlformats.org/markup-compatibility/2006">
              <mc:Choice xmlns:v="urn:schemas-microsoft-com:vml" Requires="v">
                <p:oleObj spid="_x0000_s89164" name="Equation" r:id="rId11" imgW="628480" imgH="190420" progId="Equation.DSMT4">
                  <p:embed/>
                </p:oleObj>
              </mc:Choice>
              <mc:Fallback>
                <p:oleObj name="Equation" r:id="rId11" imgW="628480" imgH="190420" progId="Equation.DSMT4">
                  <p:embed/>
                  <p:pic>
                    <p:nvPicPr>
                      <p:cNvPr id="0" name=""/>
                      <p:cNvPicPr/>
                      <p:nvPr/>
                    </p:nvPicPr>
                    <p:blipFill>
                      <a:blip r:embed="rId7"/>
                      <a:stretch>
                        <a:fillRect/>
                      </a:stretch>
                    </p:blipFill>
                    <p:spPr>
                      <a:xfrm>
                        <a:off x="6137305" y="1412776"/>
                        <a:ext cx="1330560" cy="403200"/>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xmlns="" id="{BE3DDA7C-334D-47DE-9436-A5E95E7ADDD1}"/>
              </a:ext>
            </a:extLst>
          </p:cNvPr>
          <p:cNvGraphicFramePr>
            <a:graphicFrameLocks noChangeAspect="1"/>
          </p:cNvGraphicFramePr>
          <p:nvPr>
            <p:extLst>
              <p:ext uri="{D42A27DB-BD31-4B8C-83A1-F6EECF244321}">
                <p14:modId xmlns:p14="http://schemas.microsoft.com/office/powerpoint/2010/main" val="1361516661"/>
              </p:ext>
            </p:extLst>
          </p:nvPr>
        </p:nvGraphicFramePr>
        <p:xfrm>
          <a:off x="8037835" y="1412776"/>
          <a:ext cx="1491840" cy="403200"/>
        </p:xfrm>
        <a:graphic>
          <a:graphicData uri="http://schemas.openxmlformats.org/presentationml/2006/ole">
            <mc:AlternateContent xmlns:mc="http://schemas.openxmlformats.org/markup-compatibility/2006">
              <mc:Choice xmlns:v="urn:schemas-microsoft-com:vml" Requires="v">
                <p:oleObj spid="_x0000_s89165" name="Equation" r:id="rId12" imgW="704790" imgH="190420" progId="Equation.DSMT4">
                  <p:embed/>
                </p:oleObj>
              </mc:Choice>
              <mc:Fallback>
                <p:oleObj name="Equation" r:id="rId12" imgW="704790" imgH="190420" progId="Equation.DSMT4">
                  <p:embed/>
                  <p:pic>
                    <p:nvPicPr>
                      <p:cNvPr id="0" name=""/>
                      <p:cNvPicPr/>
                      <p:nvPr/>
                    </p:nvPicPr>
                    <p:blipFill>
                      <a:blip r:embed="rId9"/>
                      <a:stretch>
                        <a:fillRect/>
                      </a:stretch>
                    </p:blipFill>
                    <p:spPr>
                      <a:xfrm>
                        <a:off x="8037835" y="1412776"/>
                        <a:ext cx="1491840" cy="403200"/>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xmlns="" id="{F36CC158-516D-45B2-AC1B-397007F35C24}"/>
              </a:ext>
            </a:extLst>
          </p:cNvPr>
          <p:cNvGraphicFramePr>
            <a:graphicFrameLocks noChangeAspect="1"/>
          </p:cNvGraphicFramePr>
          <p:nvPr>
            <p:extLst>
              <p:ext uri="{D42A27DB-BD31-4B8C-83A1-F6EECF244321}">
                <p14:modId xmlns:p14="http://schemas.microsoft.com/office/powerpoint/2010/main" val="1443378623"/>
              </p:ext>
            </p:extLst>
          </p:nvPr>
        </p:nvGraphicFramePr>
        <p:xfrm>
          <a:off x="1698242" y="1895692"/>
          <a:ext cx="4273920" cy="403200"/>
        </p:xfrm>
        <a:graphic>
          <a:graphicData uri="http://schemas.openxmlformats.org/presentationml/2006/ole">
            <mc:AlternateContent xmlns:mc="http://schemas.openxmlformats.org/markup-compatibility/2006">
              <mc:Choice xmlns:v="urn:schemas-microsoft-com:vml" Requires="v">
                <p:oleObj spid="_x0000_s89166" name="Equation" r:id="rId13" imgW="3028655" imgH="285810" progId="Equation.DSMT4">
                  <p:embed/>
                </p:oleObj>
              </mc:Choice>
              <mc:Fallback>
                <p:oleObj name="Equation" r:id="rId13" imgW="3028655" imgH="285810" progId="Equation.DSMT4">
                  <p:embed/>
                  <p:pic>
                    <p:nvPicPr>
                      <p:cNvPr id="0" name=""/>
                      <p:cNvPicPr/>
                      <p:nvPr/>
                    </p:nvPicPr>
                    <p:blipFill>
                      <a:blip r:embed="rId14"/>
                      <a:stretch>
                        <a:fillRect/>
                      </a:stretch>
                    </p:blipFill>
                    <p:spPr>
                      <a:xfrm>
                        <a:off x="1698242" y="1895692"/>
                        <a:ext cx="4273920" cy="403200"/>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xmlns="" id="{C7DE363A-34D4-4382-90A8-F1CE968DBB81}"/>
              </a:ext>
            </a:extLst>
          </p:cNvPr>
          <p:cNvGraphicFramePr>
            <a:graphicFrameLocks noChangeAspect="1"/>
          </p:cNvGraphicFramePr>
          <p:nvPr>
            <p:extLst>
              <p:ext uri="{D42A27DB-BD31-4B8C-83A1-F6EECF244321}">
                <p14:modId xmlns:p14="http://schemas.microsoft.com/office/powerpoint/2010/main" val="1840734141"/>
              </p:ext>
            </p:extLst>
          </p:nvPr>
        </p:nvGraphicFramePr>
        <p:xfrm>
          <a:off x="6275048" y="1895692"/>
          <a:ext cx="542769" cy="403200"/>
        </p:xfrm>
        <a:graphic>
          <a:graphicData uri="http://schemas.openxmlformats.org/presentationml/2006/ole">
            <mc:AlternateContent xmlns:mc="http://schemas.openxmlformats.org/markup-compatibility/2006">
              <mc:Choice xmlns:v="urn:schemas-microsoft-com:vml" Requires="v">
                <p:oleObj spid="_x0000_s89167" name="Equation" r:id="rId15" imgW="333318" imgH="247654" progId="Equation.DSMT4">
                  <p:embed/>
                </p:oleObj>
              </mc:Choice>
              <mc:Fallback>
                <p:oleObj name="Equation" r:id="rId15" imgW="333318" imgH="247654" progId="Equation.DSMT4">
                  <p:embed/>
                  <p:pic>
                    <p:nvPicPr>
                      <p:cNvPr id="0" name=""/>
                      <p:cNvPicPr/>
                      <p:nvPr/>
                    </p:nvPicPr>
                    <p:blipFill>
                      <a:blip r:embed="rId16"/>
                      <a:stretch>
                        <a:fillRect/>
                      </a:stretch>
                    </p:blipFill>
                    <p:spPr>
                      <a:xfrm>
                        <a:off x="6275048" y="1895692"/>
                        <a:ext cx="542769" cy="403200"/>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xmlns="" id="{91EF1EB7-A5D7-4810-82EC-71E74B9087CA}"/>
              </a:ext>
            </a:extLst>
          </p:cNvPr>
          <p:cNvGraphicFramePr>
            <a:graphicFrameLocks noChangeAspect="1"/>
          </p:cNvGraphicFramePr>
          <p:nvPr>
            <p:extLst>
              <p:ext uri="{D42A27DB-BD31-4B8C-83A1-F6EECF244321}">
                <p14:modId xmlns:p14="http://schemas.microsoft.com/office/powerpoint/2010/main" val="4148393181"/>
              </p:ext>
            </p:extLst>
          </p:nvPr>
        </p:nvGraphicFramePr>
        <p:xfrm>
          <a:off x="3573339" y="2437444"/>
          <a:ext cx="5465909" cy="1224136"/>
        </p:xfrm>
        <a:graphic>
          <a:graphicData uri="http://schemas.openxmlformats.org/presentationml/2006/ole">
            <mc:AlternateContent xmlns:mc="http://schemas.openxmlformats.org/markup-compatibility/2006">
              <mc:Choice xmlns:v="urn:schemas-microsoft-com:vml" Requires="v">
                <p:oleObj spid="_x0000_s89168" name="Equation" r:id="rId17" imgW="3657136" imgH="818913" progId="Equation.DSMT4">
                  <p:embed/>
                </p:oleObj>
              </mc:Choice>
              <mc:Fallback>
                <p:oleObj name="Equation" r:id="rId17" imgW="3657136" imgH="818913" progId="Equation.DSMT4">
                  <p:embed/>
                  <p:pic>
                    <p:nvPicPr>
                      <p:cNvPr id="0" name=""/>
                      <p:cNvPicPr/>
                      <p:nvPr/>
                    </p:nvPicPr>
                    <p:blipFill>
                      <a:blip r:embed="rId18"/>
                      <a:stretch>
                        <a:fillRect/>
                      </a:stretch>
                    </p:blipFill>
                    <p:spPr>
                      <a:xfrm>
                        <a:off x="3573339" y="2437444"/>
                        <a:ext cx="5465909" cy="1224136"/>
                      </a:xfrm>
                      <a:prstGeom prst="rect">
                        <a:avLst/>
                      </a:prstGeom>
                    </p:spPr>
                  </p:pic>
                </p:oleObj>
              </mc:Fallback>
            </mc:AlternateContent>
          </a:graphicData>
        </a:graphic>
      </p:graphicFrame>
      <p:graphicFrame>
        <p:nvGraphicFramePr>
          <p:cNvPr id="11" name="对象 10">
            <a:extLst>
              <a:ext uri="{FF2B5EF4-FFF2-40B4-BE49-F238E27FC236}">
                <a16:creationId xmlns:a16="http://schemas.microsoft.com/office/drawing/2014/main" xmlns="" id="{F73A5B1E-B942-4DB3-94ED-423B21733A1A}"/>
              </a:ext>
            </a:extLst>
          </p:cNvPr>
          <p:cNvGraphicFramePr>
            <a:graphicFrameLocks noChangeAspect="1"/>
          </p:cNvGraphicFramePr>
          <p:nvPr>
            <p:extLst>
              <p:ext uri="{D42A27DB-BD31-4B8C-83A1-F6EECF244321}">
                <p14:modId xmlns:p14="http://schemas.microsoft.com/office/powerpoint/2010/main" val="2830189013"/>
              </p:ext>
            </p:extLst>
          </p:nvPr>
        </p:nvGraphicFramePr>
        <p:xfrm>
          <a:off x="2886075" y="3863975"/>
          <a:ext cx="1263650" cy="430213"/>
        </p:xfrm>
        <a:graphic>
          <a:graphicData uri="http://schemas.openxmlformats.org/presentationml/2006/ole">
            <mc:AlternateContent xmlns:mc="http://schemas.openxmlformats.org/markup-compatibility/2006">
              <mc:Choice xmlns:v="urn:schemas-microsoft-com:vml" Requires="v">
                <p:oleObj spid="_x0000_s89169" name="Equation" r:id="rId19" imgW="596880" imgH="203040" progId="Equation.DSMT4">
                  <p:embed/>
                </p:oleObj>
              </mc:Choice>
              <mc:Fallback>
                <p:oleObj name="Equation" r:id="rId19" imgW="596880" imgH="203040" progId="Equation.DSMT4">
                  <p:embed/>
                  <p:pic>
                    <p:nvPicPr>
                      <p:cNvPr id="0" name=""/>
                      <p:cNvPicPr/>
                      <p:nvPr/>
                    </p:nvPicPr>
                    <p:blipFill>
                      <a:blip r:embed="rId20"/>
                      <a:stretch>
                        <a:fillRect/>
                      </a:stretch>
                    </p:blipFill>
                    <p:spPr>
                      <a:xfrm>
                        <a:off x="2886075" y="3863975"/>
                        <a:ext cx="1263650" cy="430213"/>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xmlns="" id="{9A8320A0-259B-4F07-AA16-1C6D57003568}"/>
              </a:ext>
            </a:extLst>
          </p:cNvPr>
          <p:cNvGraphicFramePr>
            <a:graphicFrameLocks noChangeAspect="1"/>
          </p:cNvGraphicFramePr>
          <p:nvPr>
            <p:extLst>
              <p:ext uri="{D42A27DB-BD31-4B8C-83A1-F6EECF244321}">
                <p14:modId xmlns:p14="http://schemas.microsoft.com/office/powerpoint/2010/main" val="121018915"/>
              </p:ext>
            </p:extLst>
          </p:nvPr>
        </p:nvGraphicFramePr>
        <p:xfrm>
          <a:off x="4497388" y="3841750"/>
          <a:ext cx="1231900" cy="403225"/>
        </p:xfrm>
        <a:graphic>
          <a:graphicData uri="http://schemas.openxmlformats.org/presentationml/2006/ole">
            <mc:AlternateContent xmlns:mc="http://schemas.openxmlformats.org/markup-compatibility/2006">
              <mc:Choice xmlns:v="urn:schemas-microsoft-com:vml" Requires="v">
                <p:oleObj spid="_x0000_s89170" name="Equation" r:id="rId21" imgW="698400" imgH="228600" progId="Equation.DSMT4">
                  <p:embed/>
                </p:oleObj>
              </mc:Choice>
              <mc:Fallback>
                <p:oleObj name="Equation" r:id="rId21" imgW="698400" imgH="228600" progId="Equation.DSMT4">
                  <p:embed/>
                  <p:pic>
                    <p:nvPicPr>
                      <p:cNvPr id="0" name=""/>
                      <p:cNvPicPr/>
                      <p:nvPr/>
                    </p:nvPicPr>
                    <p:blipFill>
                      <a:blip r:embed="rId22"/>
                      <a:stretch>
                        <a:fillRect/>
                      </a:stretch>
                    </p:blipFill>
                    <p:spPr>
                      <a:xfrm>
                        <a:off x="4497388" y="3841750"/>
                        <a:ext cx="1231900" cy="403225"/>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xmlns="" id="{8556143C-83AA-47DE-AD85-4344568FB655}"/>
              </a:ext>
            </a:extLst>
          </p:cNvPr>
          <p:cNvGraphicFramePr>
            <a:graphicFrameLocks noChangeAspect="1"/>
          </p:cNvGraphicFramePr>
          <p:nvPr>
            <p:extLst>
              <p:ext uri="{D42A27DB-BD31-4B8C-83A1-F6EECF244321}">
                <p14:modId xmlns:p14="http://schemas.microsoft.com/office/powerpoint/2010/main" val="1025011689"/>
              </p:ext>
            </p:extLst>
          </p:nvPr>
        </p:nvGraphicFramePr>
        <p:xfrm>
          <a:off x="837035" y="4629249"/>
          <a:ext cx="6491288" cy="1631950"/>
        </p:xfrm>
        <a:graphic>
          <a:graphicData uri="http://schemas.openxmlformats.org/presentationml/2006/ole">
            <mc:AlternateContent xmlns:mc="http://schemas.openxmlformats.org/markup-compatibility/2006">
              <mc:Choice xmlns:v="urn:schemas-microsoft-com:vml" Requires="v">
                <p:oleObj spid="_x0000_s89171" name="Equation" r:id="rId23" imgW="5410080" imgH="1358640" progId="Equation.DSMT4">
                  <p:embed/>
                </p:oleObj>
              </mc:Choice>
              <mc:Fallback>
                <p:oleObj name="Equation" r:id="rId23" imgW="5410080" imgH="1358640" progId="Equation.DSMT4">
                  <p:embed/>
                  <p:pic>
                    <p:nvPicPr>
                      <p:cNvPr id="0" name=""/>
                      <p:cNvPicPr/>
                      <p:nvPr/>
                    </p:nvPicPr>
                    <p:blipFill>
                      <a:blip r:embed="rId24"/>
                      <a:stretch>
                        <a:fillRect/>
                      </a:stretch>
                    </p:blipFill>
                    <p:spPr>
                      <a:xfrm>
                        <a:off x="837035" y="4629249"/>
                        <a:ext cx="6491288" cy="1631950"/>
                      </a:xfrm>
                      <a:prstGeom prst="rect">
                        <a:avLst/>
                      </a:prstGeom>
                    </p:spPr>
                  </p:pic>
                </p:oleObj>
              </mc:Fallback>
            </mc:AlternateContent>
          </a:graphicData>
        </a:graphic>
      </p:graphicFrame>
      <p:sp>
        <p:nvSpPr>
          <p:cNvPr id="14" name="箭头: 右 13">
            <a:extLst>
              <a:ext uri="{FF2B5EF4-FFF2-40B4-BE49-F238E27FC236}">
                <a16:creationId xmlns:a16="http://schemas.microsoft.com/office/drawing/2014/main" xmlns="" id="{48FFF093-DD6D-4A74-ACD8-119578DF1F69}"/>
              </a:ext>
            </a:extLst>
          </p:cNvPr>
          <p:cNvSpPr/>
          <p:nvPr/>
        </p:nvSpPr>
        <p:spPr>
          <a:xfrm>
            <a:off x="7605787" y="5300801"/>
            <a:ext cx="165618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9" name="对象 18">
            <a:extLst>
              <a:ext uri="{FF2B5EF4-FFF2-40B4-BE49-F238E27FC236}">
                <a16:creationId xmlns:a16="http://schemas.microsoft.com/office/drawing/2014/main" xmlns="" id="{67AF53AB-F833-46E8-A7AC-6A9B089D6509}"/>
              </a:ext>
            </a:extLst>
          </p:cNvPr>
          <p:cNvGraphicFramePr>
            <a:graphicFrameLocks noChangeAspect="1"/>
          </p:cNvGraphicFramePr>
          <p:nvPr>
            <p:extLst>
              <p:ext uri="{D42A27DB-BD31-4B8C-83A1-F6EECF244321}">
                <p14:modId xmlns:p14="http://schemas.microsoft.com/office/powerpoint/2010/main" val="393447668"/>
              </p:ext>
            </p:extLst>
          </p:nvPr>
        </p:nvGraphicFramePr>
        <p:xfrm>
          <a:off x="9405987" y="5120781"/>
          <a:ext cx="2045027" cy="648072"/>
        </p:xfrm>
        <a:graphic>
          <a:graphicData uri="http://schemas.openxmlformats.org/presentationml/2006/ole">
            <mc:AlternateContent xmlns:mc="http://schemas.openxmlformats.org/markup-compatibility/2006">
              <mc:Choice xmlns:v="urn:schemas-microsoft-com:vml" Requires="v">
                <p:oleObj spid="_x0000_s89172" name="Equation" r:id="rId25" imgW="1352348" imgH="428714" progId="Equation.DSMT4">
                  <p:embed/>
                </p:oleObj>
              </mc:Choice>
              <mc:Fallback>
                <p:oleObj name="Equation" r:id="rId25" imgW="1352348" imgH="428714" progId="Equation.DSMT4">
                  <p:embed/>
                  <p:pic>
                    <p:nvPicPr>
                      <p:cNvPr id="0" name=""/>
                      <p:cNvPicPr/>
                      <p:nvPr/>
                    </p:nvPicPr>
                    <p:blipFill>
                      <a:blip r:embed="rId26"/>
                      <a:stretch>
                        <a:fillRect/>
                      </a:stretch>
                    </p:blipFill>
                    <p:spPr>
                      <a:xfrm>
                        <a:off x="9405987" y="5120781"/>
                        <a:ext cx="2045027" cy="648072"/>
                      </a:xfrm>
                      <a:prstGeom prst="rect">
                        <a:avLst/>
                      </a:prstGeom>
                    </p:spPr>
                  </p:pic>
                </p:oleObj>
              </mc:Fallback>
            </mc:AlternateContent>
          </a:graphicData>
        </a:graphic>
      </p:graphicFrame>
      <p:graphicFrame>
        <p:nvGraphicFramePr>
          <p:cNvPr id="20" name="对象 19">
            <a:extLst>
              <a:ext uri="{FF2B5EF4-FFF2-40B4-BE49-F238E27FC236}">
                <a16:creationId xmlns:a16="http://schemas.microsoft.com/office/drawing/2014/main" xmlns="" id="{5F128A67-FD0A-42E3-BAC7-0BEC789BF6F5}"/>
              </a:ext>
            </a:extLst>
          </p:cNvPr>
          <p:cNvGraphicFramePr>
            <a:graphicFrameLocks noChangeAspect="1"/>
          </p:cNvGraphicFramePr>
          <p:nvPr>
            <p:extLst>
              <p:ext uri="{D42A27DB-BD31-4B8C-83A1-F6EECF244321}">
                <p14:modId xmlns:p14="http://schemas.microsoft.com/office/powerpoint/2010/main" val="1532835221"/>
              </p:ext>
            </p:extLst>
          </p:nvPr>
        </p:nvGraphicFramePr>
        <p:xfrm>
          <a:off x="8181851" y="3810006"/>
          <a:ext cx="1702600" cy="525635"/>
        </p:xfrm>
        <a:graphic>
          <a:graphicData uri="http://schemas.openxmlformats.org/presentationml/2006/ole">
            <mc:AlternateContent xmlns:mc="http://schemas.openxmlformats.org/markup-compatibility/2006">
              <mc:Choice xmlns:v="urn:schemas-microsoft-com:vml" Requires="v">
                <p:oleObj spid="_x0000_s89173" name="Equation" r:id="rId27" imgW="1418940" imgH="438073" progId="Equation.DSMT4">
                  <p:embed/>
                </p:oleObj>
              </mc:Choice>
              <mc:Fallback>
                <p:oleObj name="Equation" r:id="rId27" imgW="1418940" imgH="438073" progId="Equation.DSMT4">
                  <p:embed/>
                  <p:pic>
                    <p:nvPicPr>
                      <p:cNvPr id="0" name=""/>
                      <p:cNvPicPr/>
                      <p:nvPr/>
                    </p:nvPicPr>
                    <p:blipFill>
                      <a:blip r:embed="rId28"/>
                      <a:stretch>
                        <a:fillRect/>
                      </a:stretch>
                    </p:blipFill>
                    <p:spPr>
                      <a:xfrm>
                        <a:off x="8181851" y="3810006"/>
                        <a:ext cx="1702600" cy="525635"/>
                      </a:xfrm>
                      <a:prstGeom prst="rect">
                        <a:avLst/>
                      </a:prstGeom>
                    </p:spPr>
                  </p:pic>
                </p:oleObj>
              </mc:Fallback>
            </mc:AlternateContent>
          </a:graphicData>
        </a:graphic>
      </p:graphicFrame>
    </p:spTree>
    <p:extLst>
      <p:ext uri="{BB962C8B-B14F-4D97-AF65-F5344CB8AC3E}">
        <p14:creationId xmlns:p14="http://schemas.microsoft.com/office/powerpoint/2010/main" val="2418180534"/>
      </p:ext>
    </p:extLst>
  </p:cSld>
  <p:clrMapOvr>
    <a:masterClrMapping/>
  </p:clrMapOvr>
  <p:transition>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576248"/>
          </a:xfrm>
          <a:prstGeom prst="rect">
            <a:avLst/>
          </a:prstGeom>
        </p:spPr>
        <p:txBody>
          <a:bodyPr wrap="square">
            <a:spAutoFit/>
          </a:bodyPr>
          <a:lstStyle/>
          <a:p>
            <a:pPr latinLnBrk="0">
              <a:lnSpc>
                <a:spcPct val="150000"/>
              </a:lnSpc>
            </a:pPr>
            <a:r>
              <a:rPr lang="zh-CN" altLang="en-US" sz="2400" b="1" dirty="0">
                <a:latin typeface="Times New Roman" panose="02020503050405090304" pitchFamily="18" charset="0"/>
                <a:cs typeface="Times New Roman" panose="02020503050405090304" pitchFamily="18" charset="0"/>
              </a:rPr>
              <a:t>二、预期亏损的性质及相关例子</a:t>
            </a:r>
            <a:endParaRPr lang="en-US" altLang="zh-CN" sz="2400" b="1" dirty="0">
              <a:latin typeface="Times New Roman" panose="02020503050405090304" pitchFamily="18" charset="0"/>
              <a:cs typeface="Times New Roman" panose="02020503050405090304" pitchFamily="18" charset="0"/>
            </a:endParaRPr>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第四节 预期亏损</a:t>
            </a:r>
            <a:endParaRPr lang="zh-CN" altLang="en-US" sz="2600" b="1" dirty="0">
              <a:latin typeface="微软雅黑" pitchFamily="34" charset="-122"/>
              <a:ea typeface="微软雅黑" pitchFamily="34" charset="-122"/>
              <a:sym typeface="+mn-ea"/>
            </a:endParaRPr>
          </a:p>
        </p:txBody>
      </p:sp>
      <p:grpSp>
        <p:nvGrpSpPr>
          <p:cNvPr id="13" name="组合 12">
            <a:extLst>
              <a:ext uri="{FF2B5EF4-FFF2-40B4-BE49-F238E27FC236}">
                <a16:creationId xmlns="" xmlns:a16="http://schemas.microsoft.com/office/drawing/2014/main" id="{7B69827B-F12B-4576-88DF-96F7BD561A38}"/>
              </a:ext>
            </a:extLst>
          </p:cNvPr>
          <p:cNvGrpSpPr/>
          <p:nvPr/>
        </p:nvGrpSpPr>
        <p:grpSpPr>
          <a:xfrm>
            <a:off x="2853259" y="1678800"/>
            <a:ext cx="5400600" cy="2115402"/>
            <a:chOff x="1197075" y="2277910"/>
            <a:chExt cx="5400600" cy="2115402"/>
          </a:xfrm>
        </p:grpSpPr>
        <p:sp>
          <p:nvSpPr>
            <p:cNvPr id="3" name="椭圆 2">
              <a:extLst>
                <a:ext uri="{FF2B5EF4-FFF2-40B4-BE49-F238E27FC236}">
                  <a16:creationId xmlns="" xmlns:a16="http://schemas.microsoft.com/office/drawing/2014/main" id="{A208EE80-ED43-40E0-B22C-AF62F7B3B2EE}"/>
                </a:ext>
              </a:extLst>
            </p:cNvPr>
            <p:cNvSpPr/>
            <p:nvPr/>
          </p:nvSpPr>
          <p:spPr>
            <a:xfrm>
              <a:off x="1197075" y="2564904"/>
              <a:ext cx="2232248" cy="1152128"/>
            </a:xfrm>
            <a:prstGeom prst="ellips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sz="2400" b="1" dirty="0">
                  <a:solidFill>
                    <a:schemeClr val="tx1"/>
                  </a:solidFill>
                  <a:latin typeface="Times New Roman" panose="02020503050405090304" pitchFamily="18" charset="0"/>
                  <a:ea typeface="宋体" pitchFamily="2" charset="-122"/>
                  <a:cs typeface="Times New Roman" panose="02020503050405090304" pitchFamily="18" charset="0"/>
                </a:rPr>
                <a:t>预期亏损</a:t>
              </a:r>
            </a:p>
          </p:txBody>
        </p:sp>
        <p:cxnSp>
          <p:nvCxnSpPr>
            <p:cNvPr id="6" name="直接箭头连接符 5">
              <a:extLst>
                <a:ext uri="{FF2B5EF4-FFF2-40B4-BE49-F238E27FC236}">
                  <a16:creationId xmlns="" xmlns:a16="http://schemas.microsoft.com/office/drawing/2014/main" id="{262DB5B8-88DE-4F74-8681-3AC76F1AF685}"/>
                </a:ext>
              </a:extLst>
            </p:cNvPr>
            <p:cNvCxnSpPr>
              <a:cxnSpLocks/>
              <a:stCxn id="3" idx="6"/>
            </p:cNvCxnSpPr>
            <p:nvPr/>
          </p:nvCxnSpPr>
          <p:spPr>
            <a:xfrm flipV="1">
              <a:off x="3429323" y="2760066"/>
              <a:ext cx="1224136" cy="38090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a:extLst>
                <a:ext uri="{FF2B5EF4-FFF2-40B4-BE49-F238E27FC236}">
                  <a16:creationId xmlns="" xmlns:a16="http://schemas.microsoft.com/office/drawing/2014/main" id="{BCEB710C-A873-4BA0-9418-15FC0D6D4E4C}"/>
                </a:ext>
              </a:extLst>
            </p:cNvPr>
            <p:cNvCxnSpPr>
              <a:cxnSpLocks/>
            </p:cNvCxnSpPr>
            <p:nvPr/>
          </p:nvCxnSpPr>
          <p:spPr>
            <a:xfrm>
              <a:off x="3429323" y="3140968"/>
              <a:ext cx="1224136" cy="64807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矩形: 圆角 7">
              <a:extLst>
                <a:ext uri="{FF2B5EF4-FFF2-40B4-BE49-F238E27FC236}">
                  <a16:creationId xmlns="" xmlns:a16="http://schemas.microsoft.com/office/drawing/2014/main" id="{3C5CCBDC-2F77-4968-BDF9-0B7DF413B5F0}"/>
                </a:ext>
              </a:extLst>
            </p:cNvPr>
            <p:cNvSpPr/>
            <p:nvPr/>
          </p:nvSpPr>
          <p:spPr>
            <a:xfrm>
              <a:off x="4653459" y="2277910"/>
              <a:ext cx="1944216" cy="96431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sz="2400" b="1" dirty="0">
                  <a:solidFill>
                    <a:schemeClr val="tx1"/>
                  </a:solidFill>
                  <a:latin typeface="Times New Roman" panose="02020503050405090304" pitchFamily="18" charset="0"/>
                  <a:ea typeface="宋体" pitchFamily="2" charset="-122"/>
                  <a:cs typeface="Times New Roman" panose="02020503050405090304" pitchFamily="18" charset="0"/>
                </a:rPr>
                <a:t>功能函数</a:t>
              </a:r>
            </a:p>
          </p:txBody>
        </p:sp>
        <p:sp>
          <p:nvSpPr>
            <p:cNvPr id="14" name="矩形: 圆角 13">
              <a:extLst>
                <a:ext uri="{FF2B5EF4-FFF2-40B4-BE49-F238E27FC236}">
                  <a16:creationId xmlns="" xmlns:a16="http://schemas.microsoft.com/office/drawing/2014/main" id="{F184E821-FF21-4E0D-B78E-3AD14BF0968C}"/>
                </a:ext>
              </a:extLst>
            </p:cNvPr>
            <p:cNvSpPr/>
            <p:nvPr/>
          </p:nvSpPr>
          <p:spPr>
            <a:xfrm>
              <a:off x="4653459" y="3429000"/>
              <a:ext cx="1944216" cy="96431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sz="2400" b="1" dirty="0">
                  <a:solidFill>
                    <a:schemeClr val="tx1"/>
                  </a:solidFill>
                  <a:latin typeface="Times New Roman" panose="02020503050405090304" pitchFamily="18" charset="0"/>
                  <a:ea typeface="宋体" pitchFamily="2" charset="-122"/>
                  <a:cs typeface="Times New Roman" panose="02020503050405090304" pitchFamily="18" charset="0"/>
                </a:rPr>
                <a:t>参数法</a:t>
              </a:r>
            </a:p>
          </p:txBody>
        </p:sp>
      </p:grpSp>
      <p:sp>
        <p:nvSpPr>
          <p:cNvPr id="12" name="文本框 11">
            <a:extLst>
              <a:ext uri="{FF2B5EF4-FFF2-40B4-BE49-F238E27FC236}">
                <a16:creationId xmlns="" xmlns:a16="http://schemas.microsoft.com/office/drawing/2014/main" id="{829E841C-0DFE-404E-BD37-971F7CF54BDF}"/>
              </a:ext>
            </a:extLst>
          </p:cNvPr>
          <p:cNvSpPr txBox="1"/>
          <p:nvPr/>
        </p:nvSpPr>
        <p:spPr>
          <a:xfrm>
            <a:off x="476885" y="4192881"/>
            <a:ext cx="11350203" cy="1477328"/>
          </a:xfrm>
          <a:prstGeom prst="rect">
            <a:avLst/>
          </a:prstGeom>
          <a:noFill/>
        </p:spPr>
        <p:txBody>
          <a:bodyPr wrap="square" rtlCol="0">
            <a:spAutoFit/>
          </a:bodyPr>
          <a:lstStyle/>
          <a:p>
            <a:pPr marL="342900" indent="-342900">
              <a:buFont typeface="Arial" panose="020B0604020202020204" pitchFamily="34" charset="0"/>
              <a:buChar char="•"/>
            </a:pPr>
            <a:r>
              <a:rPr lang="zh-CN" altLang="en-US" sz="2400" dirty="0">
                <a:latin typeface="Times New Roman" panose="02020503050405090304" pitchFamily="18" charset="0"/>
                <a:cs typeface="Times New Roman" panose="02020503050405090304" pitchFamily="18" charset="0"/>
              </a:rPr>
              <a:t>与</a:t>
            </a: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相比，</a:t>
            </a:r>
            <a:r>
              <a:rPr lang="en-US" altLang="zh-CN" sz="2400" dirty="0">
                <a:latin typeface="Times New Roman" panose="02020503050405090304" pitchFamily="18" charset="0"/>
                <a:cs typeface="Times New Roman" panose="02020503050405090304" pitchFamily="18" charset="0"/>
              </a:rPr>
              <a:t>ES</a:t>
            </a:r>
            <a:r>
              <a:rPr lang="zh-CN" altLang="en-US" sz="2400" dirty="0">
                <a:latin typeface="Times New Roman" panose="02020503050405090304" pitchFamily="18" charset="0"/>
                <a:cs typeface="Times New Roman" panose="02020503050405090304" pitchFamily="18" charset="0"/>
              </a:rPr>
              <a:t>满足次可加性，是一个满足一致性公理的风险度量指标</a:t>
            </a:r>
            <a:r>
              <a:rPr lang="zh-CN" altLang="en-US" dirty="0" smtClean="0"/>
              <a:t>。</a:t>
            </a:r>
            <a:endParaRPr lang="en-US" altLang="zh-CN" dirty="0" smtClean="0"/>
          </a:p>
          <a:p>
            <a:pPr marL="342900" indent="-342900">
              <a:buFont typeface="Arial" panose="020B0604020202020204" pitchFamily="34" charset="0"/>
              <a:buChar char="•"/>
            </a:pPr>
            <a:endParaRPr lang="en-US" altLang="zh-CN" dirty="0"/>
          </a:p>
          <a:p>
            <a:pPr marL="342900" indent="-342900">
              <a:buFont typeface="Arial" panose="020B0604020202020204" pitchFamily="34" charset="0"/>
              <a:buChar char="•"/>
            </a:pPr>
            <a:r>
              <a:rPr lang="zh-CN" altLang="en-US" sz="2400" dirty="0">
                <a:latin typeface="Times New Roman" panose="02020503050405090304" pitchFamily="18" charset="0"/>
                <a:cs typeface="Times New Roman" panose="02020503050405090304" pitchFamily="18" charset="0"/>
              </a:rPr>
              <a:t>同时预期亏损满足凸性，因此，在使用预期亏损管理金融风险时，计算问题可以简化为凸函数优化问题。</a:t>
            </a:r>
          </a:p>
        </p:txBody>
      </p:sp>
    </p:spTree>
    <p:extLst>
      <p:ext uri="{BB962C8B-B14F-4D97-AF65-F5344CB8AC3E}">
        <p14:creationId xmlns:p14="http://schemas.microsoft.com/office/powerpoint/2010/main" val="207954777"/>
      </p:ext>
    </p:extLst>
  </p:cSld>
  <p:clrMapOvr>
    <a:masterClrMapping/>
  </p:clrMapOvr>
  <p:transition>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576248"/>
          </a:xfrm>
          <a:prstGeom prst="rect">
            <a:avLst/>
          </a:prstGeom>
        </p:spPr>
        <p:txBody>
          <a:bodyPr wrap="square">
            <a:spAutoFit/>
          </a:bodyPr>
          <a:lstStyle/>
          <a:p>
            <a:pPr latinLnBrk="0">
              <a:lnSpc>
                <a:spcPct val="150000"/>
              </a:lnSpc>
            </a:pPr>
            <a:r>
              <a:rPr lang="zh-CN" altLang="en-US" sz="2400" b="1" dirty="0">
                <a:latin typeface="Times New Roman" panose="02020503050405090304" pitchFamily="18" charset="0"/>
                <a:cs typeface="Times New Roman" panose="02020503050405090304" pitchFamily="18" charset="0"/>
              </a:rPr>
              <a:t>二、预期亏损的性质及相关例子</a:t>
            </a:r>
            <a:endParaRPr lang="en-US" altLang="zh-CN" sz="2400" b="1" dirty="0">
              <a:latin typeface="Times New Roman" panose="02020503050405090304" pitchFamily="18" charset="0"/>
              <a:cs typeface="Times New Roman" panose="02020503050405090304" pitchFamily="18" charset="0"/>
            </a:endParaRPr>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第四节 预期亏损</a:t>
            </a:r>
            <a:endParaRPr lang="zh-CN" altLang="en-US" sz="2600" b="1" dirty="0">
              <a:latin typeface="微软雅黑" pitchFamily="34" charset="-122"/>
              <a:ea typeface="微软雅黑" pitchFamily="34" charset="-122"/>
              <a:sym typeface="+mn-ea"/>
            </a:endParaRPr>
          </a:p>
        </p:txBody>
      </p:sp>
      <p:sp>
        <p:nvSpPr>
          <p:cNvPr id="12" name="文本框 11">
            <a:extLst>
              <a:ext uri="{FF2B5EF4-FFF2-40B4-BE49-F238E27FC236}">
                <a16:creationId xmlns="" xmlns:a16="http://schemas.microsoft.com/office/drawing/2014/main" id="{829E841C-0DFE-404E-BD37-971F7CF54BDF}"/>
              </a:ext>
            </a:extLst>
          </p:cNvPr>
          <p:cNvSpPr txBox="1"/>
          <p:nvPr/>
        </p:nvSpPr>
        <p:spPr>
          <a:xfrm>
            <a:off x="468328" y="1484784"/>
            <a:ext cx="11350203" cy="1200329"/>
          </a:xfrm>
          <a:prstGeom prst="rect">
            <a:avLst/>
          </a:prstGeom>
          <a:noFill/>
        </p:spPr>
        <p:txBody>
          <a:bodyPr wrap="square" rtlCol="0">
            <a:spAutoFit/>
          </a:bodyPr>
          <a:lstStyle/>
          <a:p>
            <a:pPr marL="342900" indent="-342900">
              <a:buFont typeface="Wingdings" panose="05000000000000000000" pitchFamily="2" charset="2"/>
              <a:buChar char="n"/>
            </a:pPr>
            <a:r>
              <a:rPr lang="zh-CN" altLang="en-US" sz="2400" b="1" dirty="0">
                <a:latin typeface="Times New Roman" panose="02020503050405090304" pitchFamily="18" charset="0"/>
                <a:cs typeface="Times New Roman" panose="02020503050405090304" pitchFamily="18" charset="0"/>
              </a:rPr>
              <a:t>例题（续）：</a:t>
            </a:r>
            <a:r>
              <a:rPr lang="zh-CN" altLang="en-US" sz="2400" dirty="0">
                <a:latin typeface="Times New Roman" panose="02020503050405090304" pitchFamily="18" charset="0"/>
                <a:cs typeface="Times New Roman" panose="02020503050405090304" pitchFamily="18" charset="0"/>
              </a:rPr>
              <a:t>假定某两项投资的任何一项都有</a:t>
            </a:r>
            <a:r>
              <a:rPr lang="en-US" altLang="zh-CN" sz="2400" dirty="0">
                <a:latin typeface="Times New Roman" panose="02020503050405090304" pitchFamily="18" charset="0"/>
                <a:cs typeface="Times New Roman" panose="02020503050405090304" pitchFamily="18" charset="0"/>
              </a:rPr>
              <a:t>4%</a:t>
            </a:r>
            <a:r>
              <a:rPr lang="zh-CN" altLang="en-US" sz="2400" dirty="0">
                <a:latin typeface="Times New Roman" panose="02020503050405090304" pitchFamily="18" charset="0"/>
                <a:cs typeface="Times New Roman" panose="02020503050405090304" pitchFamily="18" charset="0"/>
              </a:rPr>
              <a:t>的概率会引发</a:t>
            </a:r>
            <a:r>
              <a:rPr lang="en-US" altLang="zh-CN" sz="2400" dirty="0">
                <a:latin typeface="Times New Roman" panose="02020503050405090304" pitchFamily="18" charset="0"/>
                <a:cs typeface="Times New Roman" panose="02020503050405090304" pitchFamily="18" charset="0"/>
              </a:rPr>
              <a:t>2000</a:t>
            </a:r>
            <a:r>
              <a:rPr lang="zh-CN" altLang="en-US" sz="2400" dirty="0">
                <a:latin typeface="Times New Roman" panose="02020503050405090304" pitchFamily="18" charset="0"/>
                <a:cs typeface="Times New Roman" panose="02020503050405090304" pitchFamily="18" charset="0"/>
              </a:rPr>
              <a:t>万元损失，有</a:t>
            </a:r>
            <a:r>
              <a:rPr lang="en-US" altLang="zh-CN" sz="2400" dirty="0">
                <a:latin typeface="Times New Roman" panose="02020503050405090304" pitchFamily="18" charset="0"/>
                <a:cs typeface="Times New Roman" panose="02020503050405090304" pitchFamily="18" charset="0"/>
              </a:rPr>
              <a:t>2%</a:t>
            </a:r>
            <a:r>
              <a:rPr lang="zh-CN" altLang="en-US" sz="2400" dirty="0">
                <a:latin typeface="Times New Roman" panose="02020503050405090304" pitchFamily="18" charset="0"/>
                <a:cs typeface="Times New Roman" panose="02020503050405090304" pitchFamily="18" charset="0"/>
              </a:rPr>
              <a:t>的概率会引发</a:t>
            </a:r>
            <a:r>
              <a:rPr lang="en-US" altLang="zh-CN" sz="2400" dirty="0">
                <a:latin typeface="Times New Roman" panose="02020503050405090304" pitchFamily="18" charset="0"/>
                <a:cs typeface="Times New Roman" panose="02020503050405090304" pitchFamily="18" charset="0"/>
              </a:rPr>
              <a:t>100</a:t>
            </a:r>
            <a:r>
              <a:rPr lang="zh-CN" altLang="en-US" sz="2400" dirty="0">
                <a:latin typeface="Times New Roman" panose="02020503050405090304" pitchFamily="18" charset="0"/>
                <a:cs typeface="Times New Roman" panose="02020503050405090304" pitchFamily="18" charset="0"/>
              </a:rPr>
              <a:t>万元损失，有</a:t>
            </a:r>
            <a:r>
              <a:rPr lang="en-US" altLang="zh-CN" sz="2400" dirty="0">
                <a:latin typeface="Times New Roman" panose="02020503050405090304" pitchFamily="18" charset="0"/>
                <a:cs typeface="Times New Roman" panose="02020503050405090304" pitchFamily="18" charset="0"/>
              </a:rPr>
              <a:t>94%</a:t>
            </a:r>
            <a:r>
              <a:rPr lang="zh-CN" altLang="en-US" sz="2400" dirty="0">
                <a:latin typeface="Times New Roman" panose="02020503050405090304" pitchFamily="18" charset="0"/>
                <a:cs typeface="Times New Roman" panose="02020503050405090304" pitchFamily="18" charset="0"/>
              </a:rPr>
              <a:t>的概率盈利</a:t>
            </a:r>
            <a:r>
              <a:rPr lang="en-US" altLang="zh-CN" sz="2400" dirty="0">
                <a:latin typeface="Times New Roman" panose="02020503050405090304" pitchFamily="18" charset="0"/>
                <a:cs typeface="Times New Roman" panose="02020503050405090304" pitchFamily="18" charset="0"/>
              </a:rPr>
              <a:t>200</a:t>
            </a:r>
            <a:r>
              <a:rPr lang="zh-CN" altLang="en-US" sz="2400" dirty="0">
                <a:latin typeface="Times New Roman" panose="02020503050405090304" pitchFamily="18" charset="0"/>
                <a:cs typeface="Times New Roman" panose="02020503050405090304" pitchFamily="18" charset="0"/>
              </a:rPr>
              <a:t>万元，两项投资相互独立：</a:t>
            </a:r>
          </a:p>
          <a:p>
            <a:pPr marL="342900" indent="-342900">
              <a:buFont typeface="Wingdings" panose="05000000000000000000" pitchFamily="2" charset="2"/>
              <a:buChar char="n"/>
            </a:pPr>
            <a:endParaRPr lang="zh-CN" altLang="en-US" sz="2400" dirty="0">
              <a:latin typeface="Times New Roman" panose="02020503050405090304" pitchFamily="18" charset="0"/>
              <a:cs typeface="Times New Roman" panose="02020503050405090304" pitchFamily="18" charset="0"/>
            </a:endParaRPr>
          </a:p>
        </p:txBody>
      </p:sp>
      <p:sp>
        <p:nvSpPr>
          <p:cNvPr id="15" name="文本框 14">
            <a:extLst>
              <a:ext uri="{FF2B5EF4-FFF2-40B4-BE49-F238E27FC236}">
                <a16:creationId xmlns="" xmlns:a16="http://schemas.microsoft.com/office/drawing/2014/main" id="{698F30BF-B1B3-4004-AB51-1A8B72B45708}"/>
              </a:ext>
            </a:extLst>
          </p:cNvPr>
          <p:cNvSpPr txBox="1"/>
          <p:nvPr/>
        </p:nvSpPr>
        <p:spPr>
          <a:xfrm>
            <a:off x="476885" y="2290375"/>
            <a:ext cx="11350203" cy="3046988"/>
          </a:xfrm>
          <a:prstGeom prst="rect">
            <a:avLst/>
          </a:prstGeom>
          <a:noFill/>
        </p:spPr>
        <p:txBody>
          <a:bodyPr wrap="square" rtlCol="0">
            <a:spAutoFit/>
          </a:bodyPr>
          <a:lstStyle/>
          <a:p>
            <a:r>
              <a:rPr lang="zh-CN" altLang="en-US" sz="2400" dirty="0">
                <a:latin typeface="Times New Roman" panose="02020503050405090304" pitchFamily="18" charset="0"/>
                <a:cs typeface="Times New Roman" panose="02020503050405090304" pitchFamily="18" charset="0"/>
              </a:rPr>
              <a:t>根据题目信息，可以计算出单项投资</a:t>
            </a:r>
            <a:r>
              <a:rPr lang="en-US" altLang="zh-CN" sz="2400" dirty="0">
                <a:latin typeface="Times New Roman" panose="02020503050405090304" pitchFamily="18" charset="0"/>
                <a:cs typeface="Times New Roman" panose="02020503050405090304" pitchFamily="18" charset="0"/>
              </a:rPr>
              <a:t>95%</a:t>
            </a:r>
            <a:r>
              <a:rPr lang="zh-CN" altLang="en-US" sz="2400" dirty="0">
                <a:latin typeface="Times New Roman" panose="02020503050405090304" pitchFamily="18" charset="0"/>
                <a:cs typeface="Times New Roman" panose="02020503050405090304" pitchFamily="18" charset="0"/>
              </a:rPr>
              <a:t>置信区间下的预期亏损：</a:t>
            </a:r>
            <a:endParaRPr lang="en-US" altLang="zh-CN" sz="2400" dirty="0">
              <a:latin typeface="Times New Roman" panose="02020503050405090304" pitchFamily="18" charset="0"/>
              <a:cs typeface="Times New Roman" panose="02020503050405090304" pitchFamily="18" charset="0"/>
            </a:endParaRPr>
          </a:p>
          <a:p>
            <a:endParaRPr lang="en-US" altLang="zh-CN" sz="2400" dirty="0">
              <a:latin typeface="Times New Roman" panose="02020503050405090304" pitchFamily="18" charset="0"/>
              <a:cs typeface="Times New Roman" panose="02020503050405090304" pitchFamily="18" charset="0"/>
            </a:endParaRPr>
          </a:p>
          <a:p>
            <a:endParaRPr lang="en-US" altLang="zh-CN" sz="2400" dirty="0" smtClean="0">
              <a:latin typeface="Times New Roman" panose="02020503050405090304" pitchFamily="18" charset="0"/>
              <a:cs typeface="Times New Roman" panose="02020503050405090304" pitchFamily="18" charset="0"/>
            </a:endParaRPr>
          </a:p>
          <a:p>
            <a:endParaRPr lang="en-US" altLang="zh-CN" sz="2400" dirty="0">
              <a:latin typeface="Times New Roman" panose="02020503050405090304" pitchFamily="18" charset="0"/>
              <a:cs typeface="Times New Roman" panose="02020503050405090304" pitchFamily="18" charset="0"/>
            </a:endParaRPr>
          </a:p>
          <a:p>
            <a:endParaRPr lang="en-US" altLang="zh-CN" sz="2400" dirty="0">
              <a:latin typeface="Times New Roman" panose="02020503050405090304" pitchFamily="18" charset="0"/>
              <a:cs typeface="Times New Roman" panose="02020503050405090304" pitchFamily="18" charset="0"/>
            </a:endParaRPr>
          </a:p>
          <a:p>
            <a:r>
              <a:rPr lang="zh-CN" altLang="en-US" sz="2400" dirty="0">
                <a:latin typeface="Times New Roman" panose="02020503050405090304" pitchFamily="18" charset="0"/>
                <a:cs typeface="Times New Roman" panose="02020503050405090304" pitchFamily="18" charset="0"/>
              </a:rPr>
              <a:t>两项投资叠加的组合在</a:t>
            </a:r>
            <a:r>
              <a:rPr lang="en-US" altLang="zh-CN" sz="2400" dirty="0">
                <a:latin typeface="Times New Roman" panose="02020503050405090304" pitchFamily="18" charset="0"/>
                <a:cs typeface="Times New Roman" panose="02020503050405090304" pitchFamily="18" charset="0"/>
              </a:rPr>
              <a:t>95%</a:t>
            </a:r>
            <a:r>
              <a:rPr lang="zh-CN" altLang="en-US" sz="2400" dirty="0">
                <a:latin typeface="Times New Roman" panose="02020503050405090304" pitchFamily="18" charset="0"/>
                <a:cs typeface="Times New Roman" panose="02020503050405090304" pitchFamily="18" charset="0"/>
              </a:rPr>
              <a:t>置信区间的预期亏空：</a:t>
            </a:r>
            <a:endParaRPr lang="en-US" altLang="zh-CN" sz="2400" dirty="0">
              <a:latin typeface="Times New Roman" panose="02020503050405090304" pitchFamily="18" charset="0"/>
              <a:cs typeface="Times New Roman" panose="02020503050405090304" pitchFamily="18" charset="0"/>
            </a:endParaRPr>
          </a:p>
          <a:p>
            <a:endParaRPr lang="en-US" altLang="zh-CN" sz="2400" dirty="0">
              <a:latin typeface="Times New Roman" panose="02020503050405090304" pitchFamily="18" charset="0"/>
              <a:cs typeface="Times New Roman" panose="02020503050405090304" pitchFamily="18" charset="0"/>
            </a:endParaRPr>
          </a:p>
          <a:p>
            <a:endParaRPr lang="zh-CN" altLang="en-US" sz="2400" dirty="0">
              <a:latin typeface="Times New Roman" panose="02020503050405090304" pitchFamily="18" charset="0"/>
              <a:cs typeface="Times New Roman" panose="02020503050405090304" pitchFamily="18" charset="0"/>
            </a:endParaRPr>
          </a:p>
        </p:txBody>
      </p:sp>
      <p:graphicFrame>
        <p:nvGraphicFramePr>
          <p:cNvPr id="4" name="对象 3">
            <a:extLst>
              <a:ext uri="{FF2B5EF4-FFF2-40B4-BE49-F238E27FC236}">
                <a16:creationId xmlns="" xmlns:a16="http://schemas.microsoft.com/office/drawing/2014/main" id="{713055D2-F022-4E56-A045-8773ED25D7F6}"/>
              </a:ext>
            </a:extLst>
          </p:cNvPr>
          <p:cNvGraphicFramePr>
            <a:graphicFrameLocks noChangeAspect="1"/>
          </p:cNvGraphicFramePr>
          <p:nvPr>
            <p:extLst>
              <p:ext uri="{D42A27DB-BD31-4B8C-83A1-F6EECF244321}">
                <p14:modId xmlns:p14="http://schemas.microsoft.com/office/powerpoint/2010/main" val="3793676505"/>
              </p:ext>
            </p:extLst>
          </p:nvPr>
        </p:nvGraphicFramePr>
        <p:xfrm>
          <a:off x="4365427" y="3022285"/>
          <a:ext cx="3198307" cy="669413"/>
        </p:xfrm>
        <a:graphic>
          <a:graphicData uri="http://schemas.openxmlformats.org/presentationml/2006/ole">
            <mc:AlternateContent xmlns:mc="http://schemas.openxmlformats.org/markup-compatibility/2006">
              <mc:Choice xmlns:v="urn:schemas-microsoft-com:vml" Requires="v">
                <p:oleObj spid="_x0000_s65726" name="Equation" r:id="rId4" imgW="1638152" imgH="343043" progId="Equation.DSMT4">
                  <p:embed/>
                </p:oleObj>
              </mc:Choice>
              <mc:Fallback>
                <p:oleObj name="Equation" r:id="rId4" imgW="1638152" imgH="343043" progId="Equation.DSMT4">
                  <p:embed/>
                  <p:pic>
                    <p:nvPicPr>
                      <p:cNvPr id="0" name=""/>
                      <p:cNvPicPr/>
                      <p:nvPr/>
                    </p:nvPicPr>
                    <p:blipFill>
                      <a:blip r:embed="rId5"/>
                      <a:stretch>
                        <a:fillRect/>
                      </a:stretch>
                    </p:blipFill>
                    <p:spPr>
                      <a:xfrm>
                        <a:off x="4365427" y="3022285"/>
                        <a:ext cx="3198307" cy="669413"/>
                      </a:xfrm>
                      <a:prstGeom prst="rect">
                        <a:avLst/>
                      </a:prstGeom>
                    </p:spPr>
                  </p:pic>
                </p:oleObj>
              </mc:Fallback>
            </mc:AlternateContent>
          </a:graphicData>
        </a:graphic>
      </p:graphicFrame>
      <p:graphicFrame>
        <p:nvGraphicFramePr>
          <p:cNvPr id="5" name="对象 4">
            <a:extLst>
              <a:ext uri="{FF2B5EF4-FFF2-40B4-BE49-F238E27FC236}">
                <a16:creationId xmlns="" xmlns:a16="http://schemas.microsoft.com/office/drawing/2014/main" id="{CFA6EC10-FEB6-46A6-A088-76923B7CB6C7}"/>
              </a:ext>
            </a:extLst>
          </p:cNvPr>
          <p:cNvGraphicFramePr>
            <a:graphicFrameLocks noChangeAspect="1"/>
          </p:cNvGraphicFramePr>
          <p:nvPr>
            <p:extLst>
              <p:ext uri="{D42A27DB-BD31-4B8C-83A1-F6EECF244321}">
                <p14:modId xmlns:p14="http://schemas.microsoft.com/office/powerpoint/2010/main" val="930789855"/>
              </p:ext>
            </p:extLst>
          </p:nvPr>
        </p:nvGraphicFramePr>
        <p:xfrm>
          <a:off x="3204629" y="5002563"/>
          <a:ext cx="5877600" cy="669600"/>
        </p:xfrm>
        <a:graphic>
          <a:graphicData uri="http://schemas.openxmlformats.org/presentationml/2006/ole">
            <mc:AlternateContent xmlns:mc="http://schemas.openxmlformats.org/markup-compatibility/2006">
              <mc:Choice xmlns:v="urn:schemas-microsoft-com:vml" Requires="v">
                <p:oleObj spid="_x0000_s65727" name="Equation" r:id="rId6" imgW="3009578" imgH="343043" progId="Equation.DSMT4">
                  <p:embed/>
                </p:oleObj>
              </mc:Choice>
              <mc:Fallback>
                <p:oleObj name="Equation" r:id="rId6" imgW="3009578" imgH="343043" progId="Equation.DSMT4">
                  <p:embed/>
                  <p:pic>
                    <p:nvPicPr>
                      <p:cNvPr id="0" name=""/>
                      <p:cNvPicPr/>
                      <p:nvPr/>
                    </p:nvPicPr>
                    <p:blipFill>
                      <a:blip r:embed="rId7"/>
                      <a:stretch>
                        <a:fillRect/>
                      </a:stretch>
                    </p:blipFill>
                    <p:spPr>
                      <a:xfrm>
                        <a:off x="3204629" y="5002563"/>
                        <a:ext cx="5877600" cy="669600"/>
                      </a:xfrm>
                      <a:prstGeom prst="rect">
                        <a:avLst/>
                      </a:prstGeom>
                    </p:spPr>
                  </p:pic>
                </p:oleObj>
              </mc:Fallback>
            </mc:AlternateContent>
          </a:graphicData>
        </a:graphic>
      </p:graphicFrame>
      <p:sp>
        <p:nvSpPr>
          <p:cNvPr id="7" name="对话气泡: 椭圆形 6">
            <a:extLst>
              <a:ext uri="{FF2B5EF4-FFF2-40B4-BE49-F238E27FC236}">
                <a16:creationId xmlns="" xmlns:a16="http://schemas.microsoft.com/office/drawing/2014/main" id="{ED93C4BF-91EA-4532-8B49-1ACA78A0145D}"/>
              </a:ext>
            </a:extLst>
          </p:cNvPr>
          <p:cNvSpPr/>
          <p:nvPr/>
        </p:nvSpPr>
        <p:spPr>
          <a:xfrm>
            <a:off x="8613899" y="3356992"/>
            <a:ext cx="2933714" cy="1080120"/>
          </a:xfrm>
          <a:prstGeom prst="wedgeEllipseCallout">
            <a:avLst>
              <a:gd name="adj1" fmla="val -38450"/>
              <a:gd name="adj2" fmla="val 10390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CN" sz="2400" dirty="0">
                <a:solidFill>
                  <a:srgbClr val="FF0000"/>
                </a:solidFill>
                <a:latin typeface="Times New Roman" panose="02020503050405090304" pitchFamily="18" charset="0"/>
                <a:ea typeface="宋体" pitchFamily="2" charset="-122"/>
                <a:cs typeface="Times New Roman" panose="02020503050405090304" pitchFamily="18" charset="0"/>
              </a:rPr>
              <a:t>1883.2&lt;3280!</a:t>
            </a:r>
            <a:endParaRPr lang="zh-CN" altLang="en-US" sz="2400" dirty="0">
              <a:solidFill>
                <a:srgbClr val="FF0000"/>
              </a:solidFill>
              <a:latin typeface="Times New Roman" panose="02020503050405090304" pitchFamily="18" charset="0"/>
              <a:ea typeface="宋体" pitchFamily="2" charset="-122"/>
              <a:cs typeface="Times New Roman" panose="02020503050405090304" pitchFamily="18" charset="0"/>
            </a:endParaRPr>
          </a:p>
        </p:txBody>
      </p:sp>
    </p:spTree>
    <p:extLst>
      <p:ext uri="{BB962C8B-B14F-4D97-AF65-F5344CB8AC3E}">
        <p14:creationId xmlns:p14="http://schemas.microsoft.com/office/powerpoint/2010/main" val="3913693704"/>
      </p:ext>
    </p:extLst>
  </p:cSld>
  <p:clrMapOvr>
    <a:masterClrMapping/>
  </p:clrMapOvr>
  <p:transition>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576248"/>
          </a:xfrm>
          <a:prstGeom prst="rect">
            <a:avLst/>
          </a:prstGeom>
        </p:spPr>
        <p:txBody>
          <a:bodyPr wrap="square">
            <a:spAutoFit/>
          </a:bodyPr>
          <a:lstStyle/>
          <a:p>
            <a:pPr latinLnBrk="0">
              <a:lnSpc>
                <a:spcPct val="150000"/>
              </a:lnSpc>
            </a:pPr>
            <a:r>
              <a:rPr lang="zh-CN" altLang="en-US" sz="2400" b="1" dirty="0">
                <a:latin typeface="Times New Roman" panose="02020503050405090304" pitchFamily="18" charset="0"/>
                <a:cs typeface="Times New Roman" panose="02020503050405090304" pitchFamily="18" charset="0"/>
              </a:rPr>
              <a:t>三、预期亏损的优点与局限性</a:t>
            </a:r>
            <a:endParaRPr lang="en-US" altLang="zh-CN" sz="2400" b="1" dirty="0">
              <a:latin typeface="Times New Roman" panose="02020503050405090304" pitchFamily="18" charset="0"/>
              <a:cs typeface="Times New Roman" panose="02020503050405090304" pitchFamily="18" charset="0"/>
            </a:endParaRPr>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第四节 预期亏损</a:t>
            </a:r>
            <a:endParaRPr lang="zh-CN" altLang="en-US" sz="2600" b="1" dirty="0">
              <a:latin typeface="微软雅黑" pitchFamily="34" charset="-122"/>
              <a:ea typeface="微软雅黑" pitchFamily="34" charset="-122"/>
              <a:sym typeface="+mn-ea"/>
            </a:endParaRPr>
          </a:p>
        </p:txBody>
      </p:sp>
      <p:sp>
        <p:nvSpPr>
          <p:cNvPr id="15" name="文本框 14">
            <a:extLst>
              <a:ext uri="{FF2B5EF4-FFF2-40B4-BE49-F238E27FC236}">
                <a16:creationId xmlns="" xmlns:a16="http://schemas.microsoft.com/office/drawing/2014/main" id="{698F30BF-B1B3-4004-AB51-1A8B72B45708}"/>
              </a:ext>
            </a:extLst>
          </p:cNvPr>
          <p:cNvSpPr txBox="1"/>
          <p:nvPr/>
        </p:nvSpPr>
        <p:spPr>
          <a:xfrm>
            <a:off x="476885" y="1279357"/>
            <a:ext cx="11809422" cy="4457952"/>
          </a:xfrm>
          <a:prstGeom prst="rect">
            <a:avLst/>
          </a:prstGeom>
          <a:noFill/>
        </p:spPr>
        <p:txBody>
          <a:bodyPr wrap="square" rtlCol="0">
            <a:spAutoFit/>
          </a:bodyPr>
          <a:lstStyle/>
          <a:p>
            <a:pPr>
              <a:lnSpc>
                <a:spcPct val="150000"/>
              </a:lnSpc>
            </a:pPr>
            <a:r>
              <a:rPr lang="zh-CN" altLang="en-US" sz="2400" dirty="0">
                <a:latin typeface="Times New Roman" panose="02020503050405090304" pitchFamily="18" charset="0"/>
                <a:cs typeface="Times New Roman" panose="02020503050405090304" pitchFamily="18" charset="0"/>
              </a:rPr>
              <a:t>尽管</a:t>
            </a: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在对风险进行度量上的作用毋庸置疑，但是在一致性风险度量体系下其并非是一个测度金融风险的理想指标。相比较之下，</a:t>
            </a:r>
            <a:r>
              <a:rPr lang="en-US" altLang="zh-CN" sz="2400" dirty="0">
                <a:latin typeface="Times New Roman" panose="02020503050405090304" pitchFamily="18" charset="0"/>
                <a:cs typeface="Times New Roman" panose="02020503050405090304" pitchFamily="18" charset="0"/>
              </a:rPr>
              <a:t>ES</a:t>
            </a:r>
            <a:r>
              <a:rPr lang="zh-CN" altLang="en-US" sz="2400" dirty="0">
                <a:latin typeface="Times New Roman" panose="02020503050405090304" pitchFamily="18" charset="0"/>
                <a:cs typeface="Times New Roman" panose="02020503050405090304" pitchFamily="18" charset="0"/>
              </a:rPr>
              <a:t>是一个更为优秀的风险度量指标，运用</a:t>
            </a:r>
            <a:r>
              <a:rPr lang="en-US" altLang="zh-CN" sz="2400" dirty="0">
                <a:latin typeface="Times New Roman" panose="02020503050405090304" pitchFamily="18" charset="0"/>
                <a:cs typeface="Times New Roman" panose="02020503050405090304" pitchFamily="18" charset="0"/>
              </a:rPr>
              <a:t>ES</a:t>
            </a:r>
            <a:r>
              <a:rPr lang="zh-CN" altLang="en-US" sz="2400" dirty="0">
                <a:latin typeface="Times New Roman" panose="02020503050405090304" pitchFamily="18" charset="0"/>
                <a:cs typeface="Times New Roman" panose="02020503050405090304" pitchFamily="18" charset="0"/>
              </a:rPr>
              <a:t>技术进行风险度量可以避免</a:t>
            </a: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的内在缺陷，起到金融风险优化的作用。具体来说，预期亏损的优点可以总结为如下三点：</a:t>
            </a:r>
            <a:endParaRPr lang="en-US" altLang="zh-CN" sz="2400" dirty="0">
              <a:latin typeface="Times New Roman" panose="02020503050405090304" pitchFamily="18" charset="0"/>
              <a:cs typeface="Times New Roman" panose="02020503050405090304" pitchFamily="18" charset="0"/>
            </a:endParaRPr>
          </a:p>
          <a:p>
            <a:pPr marL="457200" indent="-457200">
              <a:lnSpc>
                <a:spcPct val="150000"/>
              </a:lnSpc>
              <a:buFont typeface="+mj-lt"/>
              <a:buAutoNum type="arabicPeriod"/>
            </a:pPr>
            <a:r>
              <a:rPr lang="zh-CN" altLang="en-US" sz="2400" dirty="0">
                <a:latin typeface="Times New Roman" panose="02020503050405090304" pitchFamily="18" charset="0"/>
                <a:cs typeface="Times New Roman" panose="02020503050405090304" pitchFamily="18" charset="0"/>
              </a:rPr>
              <a:t>可以为管理者和投资者提供金融风险的评判标准，也可以用于测算不同市场因子、不同金融工具、不同业务部门及不同金融机构投资组合的风险敞口。</a:t>
            </a:r>
            <a:endParaRPr lang="en-US" altLang="zh-CN" sz="2400" dirty="0">
              <a:latin typeface="Times New Roman" panose="02020503050405090304" pitchFamily="18" charset="0"/>
              <a:cs typeface="Times New Roman" panose="02020503050405090304" pitchFamily="18" charset="0"/>
            </a:endParaRPr>
          </a:p>
          <a:p>
            <a:pPr marL="457200" indent="-457200">
              <a:lnSpc>
                <a:spcPct val="150000"/>
              </a:lnSpc>
              <a:buFont typeface="+mj-lt"/>
              <a:buAutoNum type="arabicPeriod"/>
            </a:pPr>
            <a:r>
              <a:rPr lang="en-US" altLang="zh-CN" sz="2400" dirty="0">
                <a:latin typeface="Times New Roman" panose="02020503050405090304" pitchFamily="18" charset="0"/>
                <a:cs typeface="Times New Roman" panose="02020503050405090304" pitchFamily="18" charset="0"/>
              </a:rPr>
              <a:t>ES</a:t>
            </a:r>
            <a:r>
              <a:rPr lang="zh-CN" altLang="en-US" sz="2400" dirty="0">
                <a:latin typeface="Times New Roman" panose="02020503050405090304" pitchFamily="18" charset="0"/>
                <a:cs typeface="Times New Roman" panose="02020503050405090304" pitchFamily="18" charset="0"/>
              </a:rPr>
              <a:t>测度指标具有次可加性。</a:t>
            </a:r>
            <a:endParaRPr lang="en-US" altLang="zh-CN" sz="2400" dirty="0">
              <a:latin typeface="Times New Roman" panose="02020503050405090304" pitchFamily="18" charset="0"/>
              <a:cs typeface="Times New Roman" panose="02020503050405090304" pitchFamily="18" charset="0"/>
            </a:endParaRPr>
          </a:p>
          <a:p>
            <a:pPr marL="457200" indent="-457200">
              <a:lnSpc>
                <a:spcPct val="150000"/>
              </a:lnSpc>
              <a:buFont typeface="+mj-lt"/>
              <a:buAutoNum type="arabicPeriod"/>
            </a:pPr>
            <a:r>
              <a:rPr lang="zh-CN" altLang="en-US" sz="2400" dirty="0">
                <a:latin typeface="Times New Roman" panose="02020503050405090304" pitchFamily="18" charset="0"/>
                <a:cs typeface="Times New Roman" panose="02020503050405090304" pitchFamily="18" charset="0"/>
              </a:rPr>
              <a:t>可以精确度量尾部风险。</a:t>
            </a:r>
          </a:p>
        </p:txBody>
      </p:sp>
    </p:spTree>
    <p:extLst>
      <p:ext uri="{BB962C8B-B14F-4D97-AF65-F5344CB8AC3E}">
        <p14:creationId xmlns:p14="http://schemas.microsoft.com/office/powerpoint/2010/main" val="307438234"/>
      </p:ext>
    </p:extLst>
  </p:cSld>
  <p:clrMapOvr>
    <a:masterClrMapping/>
  </p:clrMapOvr>
  <p:transition>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576248"/>
          </a:xfrm>
          <a:prstGeom prst="rect">
            <a:avLst/>
          </a:prstGeom>
        </p:spPr>
        <p:txBody>
          <a:bodyPr wrap="square">
            <a:spAutoFit/>
          </a:bodyPr>
          <a:lstStyle/>
          <a:p>
            <a:pPr latinLnBrk="0">
              <a:lnSpc>
                <a:spcPct val="150000"/>
              </a:lnSpc>
            </a:pPr>
            <a:r>
              <a:rPr lang="zh-CN" altLang="en-US" sz="2400" b="1" dirty="0">
                <a:latin typeface="Times New Roman" panose="02020503050405090304" pitchFamily="18" charset="0"/>
                <a:cs typeface="Times New Roman" panose="02020503050405090304" pitchFamily="18" charset="0"/>
              </a:rPr>
              <a:t>三、预期亏损的优点与局限性</a:t>
            </a:r>
            <a:endParaRPr lang="en-US" altLang="zh-CN" sz="2400" b="1" dirty="0">
              <a:latin typeface="Times New Roman" panose="02020503050405090304" pitchFamily="18" charset="0"/>
              <a:cs typeface="Times New Roman" panose="02020503050405090304" pitchFamily="18" charset="0"/>
            </a:endParaRPr>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第四节 预期亏损</a:t>
            </a:r>
            <a:endParaRPr lang="zh-CN" altLang="en-US" sz="2600" b="1" dirty="0">
              <a:latin typeface="微软雅黑" pitchFamily="34" charset="-122"/>
              <a:ea typeface="微软雅黑" pitchFamily="34" charset="-122"/>
              <a:sym typeface="+mn-ea"/>
            </a:endParaRPr>
          </a:p>
        </p:txBody>
      </p:sp>
      <p:grpSp>
        <p:nvGrpSpPr>
          <p:cNvPr id="5" name="组合 4">
            <a:extLst>
              <a:ext uri="{FF2B5EF4-FFF2-40B4-BE49-F238E27FC236}">
                <a16:creationId xmlns="" xmlns:a16="http://schemas.microsoft.com/office/drawing/2014/main" id="{058FB88F-B12A-4697-96D7-FC00C410893D}"/>
              </a:ext>
            </a:extLst>
          </p:cNvPr>
          <p:cNvGrpSpPr/>
          <p:nvPr/>
        </p:nvGrpSpPr>
        <p:grpSpPr>
          <a:xfrm>
            <a:off x="3019414" y="1556792"/>
            <a:ext cx="6148411" cy="3744416"/>
            <a:chOff x="2105448" y="1196752"/>
            <a:chExt cx="5065762" cy="3384376"/>
          </a:xfrm>
        </p:grpSpPr>
        <p:sp>
          <p:nvSpPr>
            <p:cNvPr id="3" name="矩形: 圆角 2">
              <a:extLst>
                <a:ext uri="{FF2B5EF4-FFF2-40B4-BE49-F238E27FC236}">
                  <a16:creationId xmlns="" xmlns:a16="http://schemas.microsoft.com/office/drawing/2014/main" id="{AC6EF5D3-FA99-4F67-87F8-9F3BBD0816C0}"/>
                </a:ext>
              </a:extLst>
            </p:cNvPr>
            <p:cNvSpPr/>
            <p:nvPr/>
          </p:nvSpPr>
          <p:spPr>
            <a:xfrm>
              <a:off x="2105448" y="2527974"/>
              <a:ext cx="1656184" cy="64807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sz="2400" dirty="0"/>
                <a:t>局限性</a:t>
              </a:r>
            </a:p>
          </p:txBody>
        </p:sp>
        <p:sp>
          <p:nvSpPr>
            <p:cNvPr id="4" name="左大括号 3">
              <a:extLst>
                <a:ext uri="{FF2B5EF4-FFF2-40B4-BE49-F238E27FC236}">
                  <a16:creationId xmlns="" xmlns:a16="http://schemas.microsoft.com/office/drawing/2014/main" id="{A7D183B9-C30A-4A92-A690-4AB61421E8FD}"/>
                </a:ext>
              </a:extLst>
            </p:cNvPr>
            <p:cNvSpPr/>
            <p:nvPr/>
          </p:nvSpPr>
          <p:spPr>
            <a:xfrm>
              <a:off x="3815582" y="1484784"/>
              <a:ext cx="576064" cy="2736304"/>
            </a:xfrm>
            <a:prstGeom prst="leftBrace">
              <a:avLst/>
            </a:prstGeom>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zh-CN" altLang="en-US"/>
            </a:p>
          </p:txBody>
        </p:sp>
        <p:sp>
          <p:nvSpPr>
            <p:cNvPr id="7" name="矩形: 圆角 6">
              <a:extLst>
                <a:ext uri="{FF2B5EF4-FFF2-40B4-BE49-F238E27FC236}">
                  <a16:creationId xmlns="" xmlns:a16="http://schemas.microsoft.com/office/drawing/2014/main" id="{10BA47E1-0DC8-4792-BDFF-3048602564DE}"/>
                </a:ext>
              </a:extLst>
            </p:cNvPr>
            <p:cNvSpPr/>
            <p:nvPr/>
          </p:nvSpPr>
          <p:spPr>
            <a:xfrm>
              <a:off x="4417865" y="1196752"/>
              <a:ext cx="2736304" cy="86409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sz="2400" dirty="0"/>
                <a:t>模型风险</a:t>
              </a:r>
            </a:p>
          </p:txBody>
        </p:sp>
        <p:sp>
          <p:nvSpPr>
            <p:cNvPr id="8" name="矩形: 圆角 7">
              <a:extLst>
                <a:ext uri="{FF2B5EF4-FFF2-40B4-BE49-F238E27FC236}">
                  <a16:creationId xmlns="" xmlns:a16="http://schemas.microsoft.com/office/drawing/2014/main" id="{91C2839E-A46E-491F-98F8-D0B88D1EC5E3}"/>
                </a:ext>
              </a:extLst>
            </p:cNvPr>
            <p:cNvSpPr/>
            <p:nvPr/>
          </p:nvSpPr>
          <p:spPr>
            <a:xfrm>
              <a:off x="4417865" y="2419962"/>
              <a:ext cx="2736304" cy="86409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sz="2400" dirty="0"/>
                <a:t>不可用于不可交易资产的风险度量</a:t>
              </a:r>
            </a:p>
          </p:txBody>
        </p:sp>
        <p:sp>
          <p:nvSpPr>
            <p:cNvPr id="9" name="矩形: 圆角 8">
              <a:extLst>
                <a:ext uri="{FF2B5EF4-FFF2-40B4-BE49-F238E27FC236}">
                  <a16:creationId xmlns="" xmlns:a16="http://schemas.microsoft.com/office/drawing/2014/main" id="{4E7366A2-3BFB-4756-92D1-D9A0747E1DFE}"/>
                </a:ext>
              </a:extLst>
            </p:cNvPr>
            <p:cNvSpPr/>
            <p:nvPr/>
          </p:nvSpPr>
          <p:spPr>
            <a:xfrm>
              <a:off x="4434906" y="3717032"/>
              <a:ext cx="2736304" cy="86409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sz="2400" dirty="0"/>
                <a:t>资产收益分布</a:t>
              </a:r>
            </a:p>
          </p:txBody>
        </p:sp>
      </p:grpSp>
    </p:spTree>
    <p:extLst>
      <p:ext uri="{BB962C8B-B14F-4D97-AF65-F5344CB8AC3E}">
        <p14:creationId xmlns:p14="http://schemas.microsoft.com/office/powerpoint/2010/main" val="741369771"/>
      </p:ext>
    </p:extLst>
  </p:cSld>
  <p:clrMapOvr>
    <a:masterClrMapping/>
  </p:clrMapOvr>
  <p:transition>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576248"/>
          </a:xfrm>
          <a:prstGeom prst="rect">
            <a:avLst/>
          </a:prstGeom>
        </p:spPr>
        <p:txBody>
          <a:bodyPr wrap="square">
            <a:spAutoFit/>
          </a:bodyPr>
          <a:lstStyle/>
          <a:p>
            <a:pPr latinLnBrk="0">
              <a:lnSpc>
                <a:spcPct val="150000"/>
              </a:lnSpc>
            </a:pPr>
            <a:r>
              <a:rPr lang="zh-CN" altLang="en-US" sz="2400" b="1" dirty="0">
                <a:latin typeface="Times New Roman" panose="02020503050405090304" pitchFamily="18" charset="0"/>
                <a:cs typeface="Times New Roman" panose="02020503050405090304" pitchFamily="18" charset="0"/>
              </a:rPr>
              <a:t>四、其他分布设定的</a:t>
            </a:r>
            <a:r>
              <a:rPr lang="en-US" altLang="zh-CN" sz="2400" b="1" dirty="0" err="1">
                <a:latin typeface="Times New Roman" panose="02020503050405090304" pitchFamily="18" charset="0"/>
                <a:cs typeface="Times New Roman" panose="02020503050405090304" pitchFamily="18" charset="0"/>
              </a:rPr>
              <a:t>VaR</a:t>
            </a:r>
            <a:r>
              <a:rPr lang="zh-CN" altLang="en-US" sz="2400" b="1" dirty="0">
                <a:latin typeface="Times New Roman" panose="02020503050405090304" pitchFamily="18" charset="0"/>
                <a:cs typeface="Times New Roman" panose="02020503050405090304" pitchFamily="18" charset="0"/>
              </a:rPr>
              <a:t>和</a:t>
            </a:r>
            <a:r>
              <a:rPr lang="en-US" altLang="zh-CN" sz="2400" b="1" dirty="0">
                <a:latin typeface="Times New Roman" panose="02020503050405090304" pitchFamily="18" charset="0"/>
                <a:cs typeface="Times New Roman" panose="02020503050405090304" pitchFamily="18" charset="0"/>
              </a:rPr>
              <a:t>ES</a:t>
            </a:r>
            <a:r>
              <a:rPr lang="zh-CN" altLang="en-US" sz="2400" b="1" dirty="0">
                <a:latin typeface="Times New Roman" panose="02020503050405090304" pitchFamily="18" charset="0"/>
                <a:cs typeface="Times New Roman" panose="02020503050405090304" pitchFamily="18" charset="0"/>
              </a:rPr>
              <a:t>测度</a:t>
            </a:r>
            <a:endParaRPr lang="en-US" altLang="zh-CN" sz="2400" b="1" dirty="0">
              <a:latin typeface="Times New Roman" panose="02020503050405090304" pitchFamily="18" charset="0"/>
              <a:cs typeface="Times New Roman" panose="02020503050405090304" pitchFamily="18" charset="0"/>
            </a:endParaRPr>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第四节 预期亏损</a:t>
            </a:r>
            <a:endParaRPr lang="zh-CN" altLang="en-US" sz="2600" b="1" dirty="0">
              <a:latin typeface="微软雅黑" pitchFamily="34" charset="-122"/>
              <a:ea typeface="微软雅黑" pitchFamily="34" charset="-122"/>
              <a:sym typeface="+mn-ea"/>
            </a:endParaRPr>
          </a:p>
        </p:txBody>
      </p:sp>
      <p:sp>
        <p:nvSpPr>
          <p:cNvPr id="6" name="文本框 5">
            <a:extLst>
              <a:ext uri="{FF2B5EF4-FFF2-40B4-BE49-F238E27FC236}">
                <a16:creationId xmlns="" xmlns:a16="http://schemas.microsoft.com/office/drawing/2014/main" id="{EA9F829F-58D3-4803-AEF2-4B0CC63035F4}"/>
              </a:ext>
            </a:extLst>
          </p:cNvPr>
          <p:cNvSpPr txBox="1"/>
          <p:nvPr/>
        </p:nvSpPr>
        <p:spPr>
          <a:xfrm>
            <a:off x="476885" y="1484784"/>
            <a:ext cx="11521280" cy="1130246"/>
          </a:xfrm>
          <a:prstGeom prst="rect">
            <a:avLst/>
          </a:prstGeom>
          <a:noFill/>
        </p:spPr>
        <p:txBody>
          <a:bodyPr wrap="square" rtlCol="0">
            <a:spAutoFit/>
          </a:bodyPr>
          <a:lstStyle/>
          <a:p>
            <a:pPr>
              <a:lnSpc>
                <a:spcPct val="150000"/>
              </a:lnSpc>
            </a:pPr>
            <a:r>
              <a:rPr lang="zh-CN" altLang="en-US" sz="2400" dirty="0">
                <a:latin typeface="Times New Roman" panose="02020503050405090304" pitchFamily="18" charset="0"/>
                <a:cs typeface="Times New Roman" panose="02020503050405090304" pitchFamily="18" charset="0"/>
              </a:rPr>
              <a:t>由于正态分布往往不符合真实的市场情况，因此在许多时候通常使用另一种更为灵活的分布</a:t>
            </a:r>
            <a:r>
              <a:rPr lang="en-US" altLang="zh-CN" sz="2400" dirty="0">
                <a:latin typeface="Times New Roman" panose="02020503050405090304" pitchFamily="18" charset="0"/>
                <a:cs typeface="Times New Roman" panose="02020503050405090304" pitchFamily="18" charset="0"/>
              </a:rPr>
              <a:t>——T</a:t>
            </a:r>
            <a:r>
              <a:rPr lang="zh-CN" altLang="en-US" sz="2400" dirty="0">
                <a:latin typeface="Times New Roman" panose="02020503050405090304" pitchFamily="18" charset="0"/>
                <a:cs typeface="Times New Roman" panose="02020503050405090304" pitchFamily="18" charset="0"/>
              </a:rPr>
              <a:t>分布来计算</a:t>
            </a: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以及预期亏损。</a:t>
            </a:r>
            <a:endParaRPr lang="en-US" altLang="zh-CN" sz="2400" dirty="0">
              <a:latin typeface="Times New Roman" panose="02020503050405090304" pitchFamily="18" charset="0"/>
              <a:cs typeface="Times New Roman" panose="02020503050405090304" pitchFamily="18" charset="0"/>
            </a:endParaRPr>
          </a:p>
        </p:txBody>
      </p:sp>
      <p:sp>
        <p:nvSpPr>
          <p:cNvPr id="12" name="文本框 11">
            <a:extLst>
              <a:ext uri="{FF2B5EF4-FFF2-40B4-BE49-F238E27FC236}">
                <a16:creationId xmlns="" xmlns:a16="http://schemas.microsoft.com/office/drawing/2014/main" id="{FD82C1BB-46DC-4375-BBC4-441F8E4A8F14}"/>
              </a:ext>
            </a:extLst>
          </p:cNvPr>
          <p:cNvSpPr txBox="1"/>
          <p:nvPr/>
        </p:nvSpPr>
        <p:spPr>
          <a:xfrm>
            <a:off x="476884" y="2854117"/>
            <a:ext cx="11710353" cy="2795958"/>
          </a:xfrm>
          <a:prstGeom prst="rect">
            <a:avLst/>
          </a:prstGeom>
          <a:noFill/>
        </p:spPr>
        <p:txBody>
          <a:bodyPr wrap="square">
            <a:spAutoFit/>
          </a:bodyPr>
          <a:lstStyle/>
          <a:p>
            <a:pPr>
              <a:lnSpc>
                <a:spcPct val="150000"/>
              </a:lnSpc>
            </a:pPr>
            <a:r>
              <a:rPr lang="zh-CN" altLang="en-US" sz="2400" dirty="0">
                <a:latin typeface="Times New Roman" panose="02020503050405090304" pitchFamily="18" charset="0"/>
                <a:cs typeface="Times New Roman" panose="02020503050405090304" pitchFamily="18" charset="0"/>
              </a:rPr>
              <a:t>仿照正态分布下计算</a:t>
            </a: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和</a:t>
            </a:r>
            <a:r>
              <a:rPr lang="en-US" altLang="zh-CN" sz="2400" dirty="0">
                <a:latin typeface="Times New Roman" panose="02020503050405090304" pitchFamily="18" charset="0"/>
                <a:cs typeface="Times New Roman" panose="02020503050405090304" pitchFamily="18" charset="0"/>
              </a:rPr>
              <a:t>ES</a:t>
            </a:r>
            <a:r>
              <a:rPr lang="zh-CN" altLang="en-US" sz="2400" dirty="0">
                <a:latin typeface="Times New Roman" panose="02020503050405090304" pitchFamily="18" charset="0"/>
                <a:cs typeface="Times New Roman" panose="02020503050405090304" pitchFamily="18" charset="0"/>
              </a:rPr>
              <a:t>的思路，我们假设存在两个常数𝜇和𝜎使得         是一个自由度为</a:t>
            </a:r>
            <a:r>
              <a:rPr lang="en-US" altLang="zh-CN" sz="2400" dirty="0">
                <a:latin typeface="Times New Roman" panose="02020503050405090304" pitchFamily="18" charset="0"/>
                <a:cs typeface="Times New Roman" panose="02020503050405090304" pitchFamily="18" charset="0"/>
              </a:rPr>
              <a:t>n</a:t>
            </a:r>
            <a:r>
              <a:rPr lang="zh-CN" altLang="en-US" sz="2400" dirty="0">
                <a:latin typeface="Times New Roman" panose="02020503050405090304" pitchFamily="18" charset="0"/>
                <a:cs typeface="Times New Roman" panose="02020503050405090304" pitchFamily="18" charset="0"/>
              </a:rPr>
              <a:t>的标准</a:t>
            </a:r>
            <a:r>
              <a:rPr lang="en-US" altLang="zh-CN" sz="2400" dirty="0">
                <a:latin typeface="Times New Roman" panose="02020503050405090304" pitchFamily="18" charset="0"/>
                <a:cs typeface="Times New Roman" panose="02020503050405090304" pitchFamily="18" charset="0"/>
              </a:rPr>
              <a:t>T</a:t>
            </a:r>
            <a:r>
              <a:rPr lang="zh-CN" altLang="en-US" sz="2400" dirty="0">
                <a:latin typeface="Times New Roman" panose="02020503050405090304" pitchFamily="18" charset="0"/>
                <a:cs typeface="Times New Roman" panose="02020503050405090304" pitchFamily="18" charset="0"/>
              </a:rPr>
              <a:t>分布，则可以计算出</a:t>
            </a:r>
            <a:r>
              <a:rPr lang="en-US" altLang="zh-CN" sz="2400" dirty="0">
                <a:latin typeface="Times New Roman" panose="02020503050405090304" pitchFamily="18" charset="0"/>
                <a:cs typeface="Times New Roman" panose="02020503050405090304" pitchFamily="18" charset="0"/>
              </a:rPr>
              <a:t>T</a:t>
            </a:r>
            <a:r>
              <a:rPr lang="zh-CN" altLang="en-US" sz="2400" dirty="0">
                <a:latin typeface="Times New Roman" panose="02020503050405090304" pitchFamily="18" charset="0"/>
                <a:cs typeface="Times New Roman" panose="02020503050405090304" pitchFamily="18" charset="0"/>
              </a:rPr>
              <a:t>分布下置信水平为</a:t>
            </a:r>
            <a:r>
              <a:rPr lang="en-US" altLang="zh-CN" sz="2400" dirty="0">
                <a:latin typeface="Times New Roman" panose="02020503050405090304" pitchFamily="18" charset="0"/>
                <a:cs typeface="Times New Roman" panose="02020503050405090304" pitchFamily="18" charset="0"/>
              </a:rPr>
              <a:t>α</a:t>
            </a:r>
            <a:r>
              <a:rPr lang="zh-CN" altLang="en-US" sz="2400" dirty="0">
                <a:latin typeface="Times New Roman" panose="02020503050405090304" pitchFamily="18" charset="0"/>
                <a:cs typeface="Times New Roman" panose="02020503050405090304" pitchFamily="18" charset="0"/>
              </a:rPr>
              <a:t>的</a:t>
            </a: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计算公式为</a:t>
            </a:r>
            <a:endParaRPr lang="en-US" altLang="zh-CN" sz="2400" dirty="0">
              <a:latin typeface="Times New Roman" panose="02020503050405090304" pitchFamily="18" charset="0"/>
              <a:cs typeface="Times New Roman" panose="02020503050405090304" pitchFamily="18" charset="0"/>
            </a:endParaRPr>
          </a:p>
          <a:p>
            <a:pPr>
              <a:lnSpc>
                <a:spcPct val="150000"/>
              </a:lnSpc>
            </a:pPr>
            <a:endParaRPr lang="en-US" altLang="zh-CN" sz="2400" dirty="0">
              <a:latin typeface="Times New Roman" panose="02020503050405090304" pitchFamily="18" charset="0"/>
              <a:cs typeface="Times New Roman" panose="02020503050405090304" pitchFamily="18" charset="0"/>
            </a:endParaRPr>
          </a:p>
          <a:p>
            <a:pPr>
              <a:lnSpc>
                <a:spcPct val="150000"/>
              </a:lnSpc>
            </a:pPr>
            <a:endParaRPr lang="en-US" altLang="zh-CN" sz="2400" dirty="0">
              <a:latin typeface="Times New Roman" panose="02020503050405090304" pitchFamily="18" charset="0"/>
              <a:cs typeface="Times New Roman" panose="02020503050405090304" pitchFamily="18" charset="0"/>
            </a:endParaRPr>
          </a:p>
          <a:p>
            <a:pPr>
              <a:lnSpc>
                <a:spcPct val="150000"/>
              </a:lnSpc>
            </a:pPr>
            <a:endParaRPr lang="en-US" altLang="zh-CN" sz="2400" dirty="0">
              <a:latin typeface="Times New Roman" panose="02020503050405090304" pitchFamily="18" charset="0"/>
              <a:cs typeface="Times New Roman" panose="02020503050405090304" pitchFamily="18" charset="0"/>
            </a:endParaRPr>
          </a:p>
        </p:txBody>
      </p:sp>
      <p:graphicFrame>
        <p:nvGraphicFramePr>
          <p:cNvPr id="18" name="对象 17">
            <a:extLst>
              <a:ext uri="{FF2B5EF4-FFF2-40B4-BE49-F238E27FC236}">
                <a16:creationId xmlns="" xmlns:a16="http://schemas.microsoft.com/office/drawing/2014/main" id="{8F69DF77-30A3-4482-ACD6-D3D899F12178}"/>
              </a:ext>
            </a:extLst>
          </p:cNvPr>
          <p:cNvGraphicFramePr>
            <a:graphicFrameLocks noChangeAspect="1"/>
          </p:cNvGraphicFramePr>
          <p:nvPr>
            <p:extLst>
              <p:ext uri="{D42A27DB-BD31-4B8C-83A1-F6EECF244321}">
                <p14:modId xmlns:p14="http://schemas.microsoft.com/office/powerpoint/2010/main" val="1922493345"/>
              </p:ext>
            </p:extLst>
          </p:nvPr>
        </p:nvGraphicFramePr>
        <p:xfrm>
          <a:off x="10054059" y="2934697"/>
          <a:ext cx="601180" cy="494303"/>
        </p:xfrm>
        <a:graphic>
          <a:graphicData uri="http://schemas.openxmlformats.org/presentationml/2006/ole">
            <mc:AlternateContent xmlns:mc="http://schemas.openxmlformats.org/markup-compatibility/2006">
              <mc:Choice xmlns:v="urn:schemas-microsoft-com:vml" Requires="v">
                <p:oleObj spid="_x0000_s67857" name="Equation" r:id="rId4" imgW="428706" imgH="352402" progId="Equation.DSMT4">
                  <p:embed/>
                </p:oleObj>
              </mc:Choice>
              <mc:Fallback>
                <p:oleObj name="Equation" r:id="rId4" imgW="428706" imgH="352402" progId="Equation.DSMT4">
                  <p:embed/>
                  <p:pic>
                    <p:nvPicPr>
                      <p:cNvPr id="0" name=""/>
                      <p:cNvPicPr/>
                      <p:nvPr/>
                    </p:nvPicPr>
                    <p:blipFill>
                      <a:blip r:embed="rId5"/>
                      <a:stretch>
                        <a:fillRect/>
                      </a:stretch>
                    </p:blipFill>
                    <p:spPr>
                      <a:xfrm>
                        <a:off x="10054059" y="2934697"/>
                        <a:ext cx="601180" cy="494303"/>
                      </a:xfrm>
                      <a:prstGeom prst="rect">
                        <a:avLst/>
                      </a:prstGeom>
                    </p:spPr>
                  </p:pic>
                </p:oleObj>
              </mc:Fallback>
            </mc:AlternateContent>
          </a:graphicData>
        </a:graphic>
      </p:graphicFrame>
      <p:graphicFrame>
        <p:nvGraphicFramePr>
          <p:cNvPr id="19" name="对象 18">
            <a:extLst>
              <a:ext uri="{FF2B5EF4-FFF2-40B4-BE49-F238E27FC236}">
                <a16:creationId xmlns="" xmlns:a16="http://schemas.microsoft.com/office/drawing/2014/main" id="{C67F8B1F-236C-4262-B990-ACA68459359F}"/>
              </a:ext>
            </a:extLst>
          </p:cNvPr>
          <p:cNvGraphicFramePr>
            <a:graphicFrameLocks noChangeAspect="1"/>
          </p:cNvGraphicFramePr>
          <p:nvPr>
            <p:extLst>
              <p:ext uri="{D42A27DB-BD31-4B8C-83A1-F6EECF244321}">
                <p14:modId xmlns:p14="http://schemas.microsoft.com/office/powerpoint/2010/main" val="2192568479"/>
              </p:ext>
            </p:extLst>
          </p:nvPr>
        </p:nvGraphicFramePr>
        <p:xfrm>
          <a:off x="1989163" y="4293096"/>
          <a:ext cx="2876807" cy="648072"/>
        </p:xfrm>
        <a:graphic>
          <a:graphicData uri="http://schemas.openxmlformats.org/presentationml/2006/ole">
            <mc:AlternateContent xmlns:mc="http://schemas.openxmlformats.org/markup-compatibility/2006">
              <mc:Choice xmlns:v="urn:schemas-microsoft-com:vml" Requires="v">
                <p:oleObj spid="_x0000_s67858" name="Equation" r:id="rId6" imgW="1733180" imgH="390558" progId="Equation.DSMT4">
                  <p:embed/>
                </p:oleObj>
              </mc:Choice>
              <mc:Fallback>
                <p:oleObj name="Equation" r:id="rId6" imgW="1733180" imgH="390558" progId="Equation.DSMT4">
                  <p:embed/>
                  <p:pic>
                    <p:nvPicPr>
                      <p:cNvPr id="0" name=""/>
                      <p:cNvPicPr/>
                      <p:nvPr/>
                    </p:nvPicPr>
                    <p:blipFill>
                      <a:blip r:embed="rId7"/>
                      <a:stretch>
                        <a:fillRect/>
                      </a:stretch>
                    </p:blipFill>
                    <p:spPr>
                      <a:xfrm>
                        <a:off x="1989163" y="4293096"/>
                        <a:ext cx="2876807" cy="648072"/>
                      </a:xfrm>
                      <a:prstGeom prst="rect">
                        <a:avLst/>
                      </a:prstGeom>
                    </p:spPr>
                  </p:pic>
                </p:oleObj>
              </mc:Fallback>
            </mc:AlternateContent>
          </a:graphicData>
        </a:graphic>
      </p:graphicFrame>
      <p:sp>
        <p:nvSpPr>
          <p:cNvPr id="20" name="箭头: 右 19">
            <a:extLst>
              <a:ext uri="{FF2B5EF4-FFF2-40B4-BE49-F238E27FC236}">
                <a16:creationId xmlns="" xmlns:a16="http://schemas.microsoft.com/office/drawing/2014/main" id="{7CE6C155-B21F-4550-8042-C7009D701560}"/>
              </a:ext>
            </a:extLst>
          </p:cNvPr>
          <p:cNvSpPr/>
          <p:nvPr/>
        </p:nvSpPr>
        <p:spPr>
          <a:xfrm>
            <a:off x="5445547" y="4493054"/>
            <a:ext cx="1083633" cy="1927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1" name="对象 20">
            <a:extLst>
              <a:ext uri="{FF2B5EF4-FFF2-40B4-BE49-F238E27FC236}">
                <a16:creationId xmlns="" xmlns:a16="http://schemas.microsoft.com/office/drawing/2014/main" id="{E77E3BBB-BFB6-400B-80D9-385F1B8C3FC5}"/>
              </a:ext>
            </a:extLst>
          </p:cNvPr>
          <p:cNvGraphicFramePr>
            <a:graphicFrameLocks noChangeAspect="1"/>
          </p:cNvGraphicFramePr>
          <p:nvPr>
            <p:extLst>
              <p:ext uri="{D42A27DB-BD31-4B8C-83A1-F6EECF244321}">
                <p14:modId xmlns:p14="http://schemas.microsoft.com/office/powerpoint/2010/main" val="3764451879"/>
              </p:ext>
            </p:extLst>
          </p:nvPr>
        </p:nvGraphicFramePr>
        <p:xfrm>
          <a:off x="6813699" y="4383715"/>
          <a:ext cx="576064" cy="411474"/>
        </p:xfrm>
        <a:graphic>
          <a:graphicData uri="http://schemas.openxmlformats.org/presentationml/2006/ole">
            <mc:AlternateContent xmlns:mc="http://schemas.openxmlformats.org/markup-compatibility/2006">
              <mc:Choice xmlns:v="urn:schemas-microsoft-com:vml" Requires="v">
                <p:oleObj spid="_x0000_s67859" name="Equation" r:id="rId8" imgW="333318" imgH="237935" progId="Equation.DSMT4">
                  <p:embed/>
                </p:oleObj>
              </mc:Choice>
              <mc:Fallback>
                <p:oleObj name="Equation" r:id="rId8" imgW="333318" imgH="237935" progId="Equation.DSMT4">
                  <p:embed/>
                  <p:pic>
                    <p:nvPicPr>
                      <p:cNvPr id="0" name=""/>
                      <p:cNvPicPr/>
                      <p:nvPr/>
                    </p:nvPicPr>
                    <p:blipFill>
                      <a:blip r:embed="rId9"/>
                      <a:stretch>
                        <a:fillRect/>
                      </a:stretch>
                    </p:blipFill>
                    <p:spPr>
                      <a:xfrm>
                        <a:off x="6813699" y="4383715"/>
                        <a:ext cx="576064" cy="411474"/>
                      </a:xfrm>
                      <a:prstGeom prst="rect">
                        <a:avLst/>
                      </a:prstGeom>
                    </p:spPr>
                  </p:pic>
                </p:oleObj>
              </mc:Fallback>
            </mc:AlternateContent>
          </a:graphicData>
        </a:graphic>
      </p:graphicFrame>
      <p:sp>
        <p:nvSpPr>
          <p:cNvPr id="22" name="文本框 21">
            <a:extLst>
              <a:ext uri="{FF2B5EF4-FFF2-40B4-BE49-F238E27FC236}">
                <a16:creationId xmlns="" xmlns:a16="http://schemas.microsoft.com/office/drawing/2014/main" id="{4E9DA733-AA73-4069-8844-71DED8EFA873}"/>
              </a:ext>
            </a:extLst>
          </p:cNvPr>
          <p:cNvSpPr txBox="1"/>
          <p:nvPr/>
        </p:nvSpPr>
        <p:spPr>
          <a:xfrm>
            <a:off x="7605787" y="4358619"/>
            <a:ext cx="3367791" cy="461665"/>
          </a:xfrm>
          <a:prstGeom prst="rect">
            <a:avLst/>
          </a:prstGeom>
          <a:noFill/>
        </p:spPr>
        <p:txBody>
          <a:bodyPr wrap="square" rtlCol="0">
            <a:spAutoFit/>
          </a:bodyPr>
          <a:lstStyle/>
          <a:p>
            <a:r>
              <a:rPr lang="zh-CN" altLang="en-US" sz="2400" dirty="0">
                <a:latin typeface="Times New Roman" panose="02020503050405090304" pitchFamily="18" charset="0"/>
                <a:cs typeface="Times New Roman" panose="02020503050405090304" pitchFamily="18" charset="0"/>
              </a:rPr>
              <a:t>为标准</a:t>
            </a:r>
            <a:r>
              <a:rPr lang="en-US" altLang="zh-CN" sz="2400" dirty="0">
                <a:latin typeface="Times New Roman" panose="02020503050405090304" pitchFamily="18" charset="0"/>
                <a:cs typeface="Times New Roman" panose="02020503050405090304" pitchFamily="18" charset="0"/>
              </a:rPr>
              <a:t>T</a:t>
            </a:r>
            <a:r>
              <a:rPr lang="zh-CN" altLang="en-US" sz="2400" dirty="0">
                <a:latin typeface="Times New Roman" panose="02020503050405090304" pitchFamily="18" charset="0"/>
                <a:cs typeface="Times New Roman" panose="02020503050405090304" pitchFamily="18" charset="0"/>
              </a:rPr>
              <a:t>分布的反函数</a:t>
            </a:r>
          </a:p>
        </p:txBody>
      </p:sp>
    </p:spTree>
    <p:extLst>
      <p:ext uri="{BB962C8B-B14F-4D97-AF65-F5344CB8AC3E}">
        <p14:creationId xmlns:p14="http://schemas.microsoft.com/office/powerpoint/2010/main" val="3544499656"/>
      </p:ext>
    </p:extLst>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792140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itchFamily="2" charset="-122"/>
              </a:defRPr>
            </a:lvl1pPr>
            <a:lvl2pPr>
              <a:defRPr kumimoji="1" sz="2800">
                <a:solidFill>
                  <a:schemeClr val="tx1"/>
                </a:solidFill>
                <a:latin typeface="Calibri" panose="020F0502020204030204" pitchFamily="34" charset="0"/>
                <a:ea typeface="宋体" pitchFamily="2" charset="-122"/>
              </a:defRPr>
            </a:lvl2pPr>
            <a:lvl3pPr>
              <a:defRPr kumimoji="1" sz="2400">
                <a:solidFill>
                  <a:schemeClr val="tx1"/>
                </a:solidFill>
                <a:latin typeface="Calibri" panose="020F0502020204030204" pitchFamily="34" charset="0"/>
                <a:ea typeface="宋体" pitchFamily="2" charset="-122"/>
              </a:defRPr>
            </a:lvl3pPr>
            <a:lvl4pPr>
              <a:defRPr kumimoji="1" sz="2000">
                <a:solidFill>
                  <a:schemeClr val="tx1"/>
                </a:solidFill>
                <a:latin typeface="Calibri" panose="020F0502020204030204" pitchFamily="34" charset="0"/>
                <a:ea typeface="宋体" pitchFamily="2" charset="-122"/>
              </a:defRPr>
            </a:lvl4pPr>
            <a:lvl5pPr>
              <a:defRPr kumimoji="1" sz="2000">
                <a:solidFill>
                  <a:schemeClr val="tx1"/>
                </a:solidFill>
                <a:latin typeface="Calibri" panose="020F0502020204030204" pitchFamily="34" charset="0"/>
                <a:ea typeface="宋体"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itchFamily="2" charset="-122"/>
              </a:defRPr>
            </a:lvl9pPr>
          </a:lstStyle>
          <a:p>
            <a:r>
              <a:rPr kumimoji="0" lang="zh-CN" altLang="en-US" sz="5400" b="1" dirty="0">
                <a:solidFill>
                  <a:schemeClr val="bg1"/>
                </a:solidFill>
                <a:latin typeface="微软雅黑" pitchFamily="34" charset="-122"/>
                <a:ea typeface="微软雅黑" pitchFamily="34" charset="-122"/>
              </a:rPr>
              <a:t>一、</a:t>
            </a:r>
            <a:r>
              <a:rPr kumimoji="0" lang="en-US" altLang="zh-CN" sz="5400" b="1" dirty="0" err="1">
                <a:solidFill>
                  <a:schemeClr val="bg1"/>
                </a:solidFill>
                <a:latin typeface="微软雅黑" pitchFamily="34" charset="-122"/>
                <a:ea typeface="微软雅黑" pitchFamily="34" charset="-122"/>
              </a:rPr>
              <a:t>VaR</a:t>
            </a:r>
            <a:r>
              <a:rPr kumimoji="0" lang="zh-CN" altLang="en-US" sz="5400" b="1" dirty="0">
                <a:solidFill>
                  <a:schemeClr val="bg1"/>
                </a:solidFill>
                <a:latin typeface="微软雅黑" pitchFamily="34" charset="-122"/>
                <a:ea typeface="微软雅黑" pitchFamily="34" charset="-122"/>
              </a:rPr>
              <a:t>定义</a:t>
            </a:r>
            <a:endParaRPr kumimoji="0" lang="en-US" altLang="zh-CN" sz="5400" b="1" dirty="0">
              <a:solidFill>
                <a:schemeClr val="bg1"/>
              </a:solidFill>
              <a:latin typeface="微软雅黑" pitchFamily="34" charset="-122"/>
              <a:ea typeface="微软雅黑" pitchFamily="34" charset="-122"/>
            </a:endParaRPr>
          </a:p>
        </p:txBody>
      </p:sp>
    </p:spTree>
  </p:cSld>
  <p:clrMapOvr>
    <a:masterClrMapping/>
  </p:clrMapOvr>
  <p:transition spd="slow" advClick="0" advTm="3340">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576248"/>
          </a:xfrm>
          <a:prstGeom prst="rect">
            <a:avLst/>
          </a:prstGeom>
        </p:spPr>
        <p:txBody>
          <a:bodyPr wrap="square">
            <a:spAutoFit/>
          </a:bodyPr>
          <a:lstStyle/>
          <a:p>
            <a:pPr latinLnBrk="0">
              <a:lnSpc>
                <a:spcPct val="150000"/>
              </a:lnSpc>
            </a:pPr>
            <a:r>
              <a:rPr lang="zh-CN" altLang="en-US" sz="2400" b="1" dirty="0">
                <a:latin typeface="Times New Roman" panose="02020503050405090304" pitchFamily="18" charset="0"/>
                <a:cs typeface="Times New Roman" panose="02020503050405090304" pitchFamily="18" charset="0"/>
              </a:rPr>
              <a:t>四、其他分布设定的</a:t>
            </a:r>
            <a:r>
              <a:rPr lang="en-US" altLang="zh-CN" sz="2400" b="1" dirty="0" err="1">
                <a:latin typeface="Times New Roman" panose="02020503050405090304" pitchFamily="18" charset="0"/>
                <a:cs typeface="Times New Roman" panose="02020503050405090304" pitchFamily="18" charset="0"/>
              </a:rPr>
              <a:t>VaR</a:t>
            </a:r>
            <a:r>
              <a:rPr lang="zh-CN" altLang="en-US" sz="2400" b="1" dirty="0">
                <a:latin typeface="Times New Roman" panose="02020503050405090304" pitchFamily="18" charset="0"/>
                <a:cs typeface="Times New Roman" panose="02020503050405090304" pitchFamily="18" charset="0"/>
              </a:rPr>
              <a:t>和</a:t>
            </a:r>
            <a:r>
              <a:rPr lang="en-US" altLang="zh-CN" sz="2400" b="1" dirty="0">
                <a:latin typeface="Times New Roman" panose="02020503050405090304" pitchFamily="18" charset="0"/>
                <a:cs typeface="Times New Roman" panose="02020503050405090304" pitchFamily="18" charset="0"/>
              </a:rPr>
              <a:t>ES</a:t>
            </a:r>
            <a:r>
              <a:rPr lang="zh-CN" altLang="en-US" sz="2400" b="1" dirty="0">
                <a:latin typeface="Times New Roman" panose="02020503050405090304" pitchFamily="18" charset="0"/>
                <a:cs typeface="Times New Roman" panose="02020503050405090304" pitchFamily="18" charset="0"/>
              </a:rPr>
              <a:t>测度</a:t>
            </a:r>
            <a:endParaRPr lang="en-US" altLang="zh-CN" sz="2400" b="1" dirty="0">
              <a:latin typeface="Times New Roman" panose="02020503050405090304" pitchFamily="18" charset="0"/>
              <a:cs typeface="Times New Roman" panose="02020503050405090304" pitchFamily="18" charset="0"/>
            </a:endParaRPr>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第四节 预期亏损</a:t>
            </a:r>
            <a:endParaRPr lang="zh-CN" altLang="en-US" sz="2600" b="1" dirty="0">
              <a:latin typeface="微软雅黑" pitchFamily="34" charset="-122"/>
              <a:ea typeface="微软雅黑" pitchFamily="34" charset="-122"/>
              <a:sym typeface="+mn-ea"/>
            </a:endParaRPr>
          </a:p>
        </p:txBody>
      </p:sp>
      <p:sp>
        <p:nvSpPr>
          <p:cNvPr id="6" name="文本框 5">
            <a:extLst>
              <a:ext uri="{FF2B5EF4-FFF2-40B4-BE49-F238E27FC236}">
                <a16:creationId xmlns="" xmlns:a16="http://schemas.microsoft.com/office/drawing/2014/main" id="{EA9F829F-58D3-4803-AEF2-4B0CC63035F4}"/>
              </a:ext>
            </a:extLst>
          </p:cNvPr>
          <p:cNvSpPr txBox="1"/>
          <p:nvPr/>
        </p:nvSpPr>
        <p:spPr>
          <a:xfrm>
            <a:off x="476885" y="1484784"/>
            <a:ext cx="11521280" cy="576248"/>
          </a:xfrm>
          <a:prstGeom prst="rect">
            <a:avLst/>
          </a:prstGeom>
          <a:noFill/>
        </p:spPr>
        <p:txBody>
          <a:bodyPr wrap="square" rtlCol="0">
            <a:spAutoFit/>
          </a:bodyPr>
          <a:lstStyle/>
          <a:p>
            <a:pPr>
              <a:lnSpc>
                <a:spcPct val="150000"/>
              </a:lnSpc>
            </a:pPr>
            <a:r>
              <a:rPr lang="zh-CN" altLang="en-US" sz="2400" dirty="0">
                <a:latin typeface="Times New Roman" panose="02020503050405090304" pitchFamily="18" charset="0"/>
                <a:cs typeface="Times New Roman" panose="02020503050405090304" pitchFamily="18" charset="0"/>
              </a:rPr>
              <a:t>根据预期亏损的定义                             ，则在</a:t>
            </a:r>
            <a:r>
              <a:rPr lang="en-US" altLang="zh-CN" sz="2400" dirty="0">
                <a:latin typeface="Times New Roman" panose="02020503050405090304" pitchFamily="18" charset="0"/>
                <a:cs typeface="Times New Roman" panose="02020503050405090304" pitchFamily="18" charset="0"/>
              </a:rPr>
              <a:t>T</a:t>
            </a:r>
            <a:r>
              <a:rPr lang="zh-CN" altLang="en-US" sz="2400" dirty="0">
                <a:latin typeface="Times New Roman" panose="02020503050405090304" pitchFamily="18" charset="0"/>
                <a:cs typeface="Times New Roman" panose="02020503050405090304" pitchFamily="18" charset="0"/>
              </a:rPr>
              <a:t>分布下计算预期亏损的公式为：</a:t>
            </a:r>
            <a:endParaRPr lang="en-US" altLang="zh-CN" sz="2400" dirty="0">
              <a:latin typeface="Times New Roman" panose="02020503050405090304" pitchFamily="18" charset="0"/>
              <a:cs typeface="Times New Roman" panose="02020503050405090304" pitchFamily="18" charset="0"/>
            </a:endParaRPr>
          </a:p>
        </p:txBody>
      </p:sp>
      <p:graphicFrame>
        <p:nvGraphicFramePr>
          <p:cNvPr id="3" name="对象 2">
            <a:extLst>
              <a:ext uri="{FF2B5EF4-FFF2-40B4-BE49-F238E27FC236}">
                <a16:creationId xmlns="" xmlns:a16="http://schemas.microsoft.com/office/drawing/2014/main" id="{0F824997-8757-48C5-AD99-A5D07E3950FB}"/>
              </a:ext>
            </a:extLst>
          </p:cNvPr>
          <p:cNvGraphicFramePr>
            <a:graphicFrameLocks noChangeAspect="1"/>
          </p:cNvGraphicFramePr>
          <p:nvPr>
            <p:extLst>
              <p:ext uri="{D42A27DB-BD31-4B8C-83A1-F6EECF244321}">
                <p14:modId xmlns:p14="http://schemas.microsoft.com/office/powerpoint/2010/main" val="891896914"/>
              </p:ext>
            </p:extLst>
          </p:nvPr>
        </p:nvGraphicFramePr>
        <p:xfrm>
          <a:off x="3357315" y="1540336"/>
          <a:ext cx="2232248" cy="532106"/>
        </p:xfrm>
        <a:graphic>
          <a:graphicData uri="http://schemas.openxmlformats.org/presentationml/2006/ole">
            <mc:AlternateContent xmlns:mc="http://schemas.openxmlformats.org/markup-compatibility/2006">
              <mc:Choice xmlns:v="urn:schemas-microsoft-com:vml" Requires="v">
                <p:oleObj spid="_x0000_s69053" name="Equation" r:id="rId4" imgW="1638152" imgH="390558" progId="Equation.DSMT4">
                  <p:embed/>
                </p:oleObj>
              </mc:Choice>
              <mc:Fallback>
                <p:oleObj name="Equation" r:id="rId4" imgW="1638152" imgH="390558" progId="Equation.DSMT4">
                  <p:embed/>
                  <p:pic>
                    <p:nvPicPr>
                      <p:cNvPr id="0" name=""/>
                      <p:cNvPicPr/>
                      <p:nvPr/>
                    </p:nvPicPr>
                    <p:blipFill>
                      <a:blip r:embed="rId5"/>
                      <a:stretch>
                        <a:fillRect/>
                      </a:stretch>
                    </p:blipFill>
                    <p:spPr>
                      <a:xfrm>
                        <a:off x="3357315" y="1540336"/>
                        <a:ext cx="2232248" cy="532106"/>
                      </a:xfrm>
                      <a:prstGeom prst="rect">
                        <a:avLst/>
                      </a:prstGeom>
                    </p:spPr>
                  </p:pic>
                </p:oleObj>
              </mc:Fallback>
            </mc:AlternateContent>
          </a:graphicData>
        </a:graphic>
      </p:graphicFrame>
      <p:graphicFrame>
        <p:nvGraphicFramePr>
          <p:cNvPr id="4" name="对象 3">
            <a:extLst>
              <a:ext uri="{FF2B5EF4-FFF2-40B4-BE49-F238E27FC236}">
                <a16:creationId xmlns="" xmlns:a16="http://schemas.microsoft.com/office/drawing/2014/main" id="{5F5CE7A3-80B3-4D0F-8A38-A956B3970DFA}"/>
              </a:ext>
            </a:extLst>
          </p:cNvPr>
          <p:cNvGraphicFramePr>
            <a:graphicFrameLocks noChangeAspect="1"/>
          </p:cNvGraphicFramePr>
          <p:nvPr>
            <p:extLst>
              <p:ext uri="{D42A27DB-BD31-4B8C-83A1-F6EECF244321}">
                <p14:modId xmlns:p14="http://schemas.microsoft.com/office/powerpoint/2010/main" val="1405395226"/>
              </p:ext>
            </p:extLst>
          </p:nvPr>
        </p:nvGraphicFramePr>
        <p:xfrm>
          <a:off x="4015421" y="2197696"/>
          <a:ext cx="3579843" cy="655239"/>
        </p:xfrm>
        <a:graphic>
          <a:graphicData uri="http://schemas.openxmlformats.org/presentationml/2006/ole">
            <mc:AlternateContent xmlns:mc="http://schemas.openxmlformats.org/markup-compatibility/2006">
              <mc:Choice xmlns:v="urn:schemas-microsoft-com:vml" Requires="v">
                <p:oleObj spid="_x0000_s69054" name="Equation" r:id="rId6" imgW="2133449" imgH="390558" progId="Equation.DSMT4">
                  <p:embed/>
                </p:oleObj>
              </mc:Choice>
              <mc:Fallback>
                <p:oleObj name="Equation" r:id="rId6" imgW="2133449" imgH="390558" progId="Equation.DSMT4">
                  <p:embed/>
                  <p:pic>
                    <p:nvPicPr>
                      <p:cNvPr id="0" name=""/>
                      <p:cNvPicPr/>
                      <p:nvPr/>
                    </p:nvPicPr>
                    <p:blipFill>
                      <a:blip r:embed="rId7"/>
                      <a:stretch>
                        <a:fillRect/>
                      </a:stretch>
                    </p:blipFill>
                    <p:spPr>
                      <a:xfrm>
                        <a:off x="4015421" y="2197696"/>
                        <a:ext cx="3579843" cy="655239"/>
                      </a:xfrm>
                      <a:prstGeom prst="rect">
                        <a:avLst/>
                      </a:prstGeom>
                    </p:spPr>
                  </p:pic>
                </p:oleObj>
              </mc:Fallback>
            </mc:AlternateContent>
          </a:graphicData>
        </a:graphic>
      </p:graphicFrame>
      <p:sp>
        <p:nvSpPr>
          <p:cNvPr id="5" name="文本框 4">
            <a:extLst>
              <a:ext uri="{FF2B5EF4-FFF2-40B4-BE49-F238E27FC236}">
                <a16:creationId xmlns="" xmlns:a16="http://schemas.microsoft.com/office/drawing/2014/main" id="{4BAABB40-3BA4-4783-894B-8EDEF012AACE}"/>
              </a:ext>
            </a:extLst>
          </p:cNvPr>
          <p:cNvSpPr txBox="1"/>
          <p:nvPr/>
        </p:nvSpPr>
        <p:spPr>
          <a:xfrm>
            <a:off x="476885" y="2928047"/>
            <a:ext cx="10513168" cy="461665"/>
          </a:xfrm>
          <a:prstGeom prst="rect">
            <a:avLst/>
          </a:prstGeom>
          <a:noFill/>
        </p:spPr>
        <p:txBody>
          <a:bodyPr wrap="square" rtlCol="0">
            <a:spAutoFit/>
          </a:bodyPr>
          <a:lstStyle/>
          <a:p>
            <a:r>
              <a:rPr lang="zh-CN" altLang="en-US" sz="2400" dirty="0">
                <a:latin typeface="Times New Roman" panose="02020503050405090304" pitchFamily="18" charset="0"/>
                <a:cs typeface="Times New Roman" panose="02020503050405090304" pitchFamily="18" charset="0"/>
              </a:rPr>
              <a:t>为了求解上式，我们同样采用替换变量，令                  ，上式变为：</a:t>
            </a:r>
          </a:p>
        </p:txBody>
      </p:sp>
      <p:graphicFrame>
        <p:nvGraphicFramePr>
          <p:cNvPr id="7" name="对象 6">
            <a:extLst>
              <a:ext uri="{FF2B5EF4-FFF2-40B4-BE49-F238E27FC236}">
                <a16:creationId xmlns="" xmlns:a16="http://schemas.microsoft.com/office/drawing/2014/main" id="{37CA539D-A89B-4B33-ADAB-7A869D338B39}"/>
              </a:ext>
            </a:extLst>
          </p:cNvPr>
          <p:cNvGraphicFramePr>
            <a:graphicFrameLocks noChangeAspect="1"/>
          </p:cNvGraphicFramePr>
          <p:nvPr>
            <p:extLst>
              <p:ext uri="{D42A27DB-BD31-4B8C-83A1-F6EECF244321}">
                <p14:modId xmlns:p14="http://schemas.microsoft.com/office/powerpoint/2010/main" val="2729710236"/>
              </p:ext>
            </p:extLst>
          </p:nvPr>
        </p:nvGraphicFramePr>
        <p:xfrm>
          <a:off x="6367449" y="2877822"/>
          <a:ext cx="1371426" cy="562060"/>
        </p:xfrm>
        <a:graphic>
          <a:graphicData uri="http://schemas.openxmlformats.org/presentationml/2006/ole">
            <mc:AlternateContent xmlns:mc="http://schemas.openxmlformats.org/markup-compatibility/2006">
              <mc:Choice xmlns:v="urn:schemas-microsoft-com:vml" Requires="v">
                <p:oleObj spid="_x0000_s69055" name="Equation" r:id="rId8" imgW="580966" imgH="237935" progId="Equation.DSMT4">
                  <p:embed/>
                </p:oleObj>
              </mc:Choice>
              <mc:Fallback>
                <p:oleObj name="Equation" r:id="rId8" imgW="580966" imgH="237935" progId="Equation.DSMT4">
                  <p:embed/>
                  <p:pic>
                    <p:nvPicPr>
                      <p:cNvPr id="0" name=""/>
                      <p:cNvPicPr/>
                      <p:nvPr/>
                    </p:nvPicPr>
                    <p:blipFill>
                      <a:blip r:embed="rId9"/>
                      <a:stretch>
                        <a:fillRect/>
                      </a:stretch>
                    </p:blipFill>
                    <p:spPr>
                      <a:xfrm>
                        <a:off x="6367449" y="2877822"/>
                        <a:ext cx="1371426" cy="562060"/>
                      </a:xfrm>
                      <a:prstGeom prst="rect">
                        <a:avLst/>
                      </a:prstGeom>
                    </p:spPr>
                  </p:pic>
                </p:oleObj>
              </mc:Fallback>
            </mc:AlternateContent>
          </a:graphicData>
        </a:graphic>
      </p:graphicFrame>
      <p:graphicFrame>
        <p:nvGraphicFramePr>
          <p:cNvPr id="8" name="对象 7">
            <a:extLst>
              <a:ext uri="{FF2B5EF4-FFF2-40B4-BE49-F238E27FC236}">
                <a16:creationId xmlns="" xmlns:a16="http://schemas.microsoft.com/office/drawing/2014/main" id="{3B408B8D-7385-4910-BB48-D6FF92C81F8D}"/>
              </a:ext>
            </a:extLst>
          </p:cNvPr>
          <p:cNvGraphicFramePr>
            <a:graphicFrameLocks noChangeAspect="1"/>
          </p:cNvGraphicFramePr>
          <p:nvPr>
            <p:extLst>
              <p:ext uri="{D42A27DB-BD31-4B8C-83A1-F6EECF244321}">
                <p14:modId xmlns:p14="http://schemas.microsoft.com/office/powerpoint/2010/main" val="3078352952"/>
              </p:ext>
            </p:extLst>
          </p:nvPr>
        </p:nvGraphicFramePr>
        <p:xfrm>
          <a:off x="4015421" y="3490051"/>
          <a:ext cx="3723454" cy="655200"/>
        </p:xfrm>
        <a:graphic>
          <a:graphicData uri="http://schemas.openxmlformats.org/presentationml/2006/ole">
            <mc:AlternateContent xmlns:mc="http://schemas.openxmlformats.org/markup-compatibility/2006">
              <mc:Choice xmlns:v="urn:schemas-microsoft-com:vml" Requires="v">
                <p:oleObj spid="_x0000_s69056" name="Equation" r:id="rId10" imgW="2219118" imgH="390558" progId="Equation.DSMT4">
                  <p:embed/>
                </p:oleObj>
              </mc:Choice>
              <mc:Fallback>
                <p:oleObj name="Equation" r:id="rId10" imgW="2219118" imgH="390558" progId="Equation.DSMT4">
                  <p:embed/>
                  <p:pic>
                    <p:nvPicPr>
                      <p:cNvPr id="0" name=""/>
                      <p:cNvPicPr/>
                      <p:nvPr/>
                    </p:nvPicPr>
                    <p:blipFill>
                      <a:blip r:embed="rId11"/>
                      <a:stretch>
                        <a:fillRect/>
                      </a:stretch>
                    </p:blipFill>
                    <p:spPr>
                      <a:xfrm>
                        <a:off x="4015421" y="3490051"/>
                        <a:ext cx="3723454" cy="655200"/>
                      </a:xfrm>
                      <a:prstGeom prst="rect">
                        <a:avLst/>
                      </a:prstGeom>
                    </p:spPr>
                  </p:pic>
                </p:oleObj>
              </mc:Fallback>
            </mc:AlternateContent>
          </a:graphicData>
        </a:graphic>
      </p:graphicFrame>
      <p:sp>
        <p:nvSpPr>
          <p:cNvPr id="17" name="文本框 16">
            <a:extLst>
              <a:ext uri="{FF2B5EF4-FFF2-40B4-BE49-F238E27FC236}">
                <a16:creationId xmlns="" xmlns:a16="http://schemas.microsoft.com/office/drawing/2014/main" id="{EB032B27-49E0-4AFA-87D7-1F7BCACF9066}"/>
              </a:ext>
            </a:extLst>
          </p:cNvPr>
          <p:cNvSpPr txBox="1"/>
          <p:nvPr/>
        </p:nvSpPr>
        <p:spPr>
          <a:xfrm>
            <a:off x="476885" y="4108854"/>
            <a:ext cx="10513168" cy="461665"/>
          </a:xfrm>
          <a:prstGeom prst="rect">
            <a:avLst/>
          </a:prstGeom>
          <a:noFill/>
        </p:spPr>
        <p:txBody>
          <a:bodyPr wrap="square" rtlCol="0">
            <a:spAutoFit/>
          </a:bodyPr>
          <a:lstStyle/>
          <a:p>
            <a:r>
              <a:rPr lang="zh-CN" altLang="en-US" sz="2400" dirty="0">
                <a:latin typeface="Times New Roman" panose="02020503050405090304" pitchFamily="18" charset="0"/>
                <a:cs typeface="Times New Roman" panose="02020503050405090304" pitchFamily="18" charset="0"/>
              </a:rPr>
              <a:t>结合</a:t>
            </a:r>
            <a:r>
              <a:rPr lang="en-US" altLang="zh-CN" sz="2400" dirty="0">
                <a:latin typeface="Times New Roman" panose="02020503050405090304" pitchFamily="18" charset="0"/>
                <a:cs typeface="Times New Roman" panose="02020503050405090304" pitchFamily="18" charset="0"/>
              </a:rPr>
              <a:t>T</a:t>
            </a:r>
            <a:r>
              <a:rPr lang="zh-CN" altLang="en-US" sz="2400" dirty="0">
                <a:latin typeface="Times New Roman" panose="02020503050405090304" pitchFamily="18" charset="0"/>
                <a:cs typeface="Times New Roman" panose="02020503050405090304" pitchFamily="18" charset="0"/>
              </a:rPr>
              <a:t>分布的概率密度函数，我们可进一步写成：</a:t>
            </a:r>
            <a:endParaRPr lang="en-US" altLang="zh-CN" sz="2400" dirty="0">
              <a:latin typeface="Times New Roman" panose="02020503050405090304" pitchFamily="18" charset="0"/>
              <a:cs typeface="Times New Roman" panose="02020503050405090304" pitchFamily="18" charset="0"/>
            </a:endParaRPr>
          </a:p>
        </p:txBody>
      </p:sp>
      <p:graphicFrame>
        <p:nvGraphicFramePr>
          <p:cNvPr id="9" name="对象 8">
            <a:extLst>
              <a:ext uri="{FF2B5EF4-FFF2-40B4-BE49-F238E27FC236}">
                <a16:creationId xmlns="" xmlns:a16="http://schemas.microsoft.com/office/drawing/2014/main" id="{4915686A-2940-43F3-A9BC-E7C1E5A9E621}"/>
              </a:ext>
            </a:extLst>
          </p:cNvPr>
          <p:cNvGraphicFramePr>
            <a:graphicFrameLocks noChangeAspect="1"/>
          </p:cNvGraphicFramePr>
          <p:nvPr>
            <p:extLst>
              <p:ext uri="{D42A27DB-BD31-4B8C-83A1-F6EECF244321}">
                <p14:modId xmlns:p14="http://schemas.microsoft.com/office/powerpoint/2010/main" val="3925052396"/>
              </p:ext>
            </p:extLst>
          </p:nvPr>
        </p:nvGraphicFramePr>
        <p:xfrm>
          <a:off x="3752304" y="4659630"/>
          <a:ext cx="4682629" cy="997110"/>
        </p:xfrm>
        <a:graphic>
          <a:graphicData uri="http://schemas.openxmlformats.org/presentationml/2006/ole">
            <mc:AlternateContent xmlns:mc="http://schemas.openxmlformats.org/markup-compatibility/2006">
              <mc:Choice xmlns:v="urn:schemas-microsoft-com:vml" Requires="v">
                <p:oleObj spid="_x0000_s69057" name="Equation" r:id="rId12" imgW="3533311" imgH="752320" progId="Equation.DSMT4">
                  <p:embed/>
                </p:oleObj>
              </mc:Choice>
              <mc:Fallback>
                <p:oleObj name="Equation" r:id="rId12" imgW="3533311" imgH="752320" progId="Equation.DSMT4">
                  <p:embed/>
                  <p:pic>
                    <p:nvPicPr>
                      <p:cNvPr id="0" name=""/>
                      <p:cNvPicPr/>
                      <p:nvPr/>
                    </p:nvPicPr>
                    <p:blipFill>
                      <a:blip r:embed="rId13"/>
                      <a:stretch>
                        <a:fillRect/>
                      </a:stretch>
                    </p:blipFill>
                    <p:spPr>
                      <a:xfrm>
                        <a:off x="3752304" y="4659630"/>
                        <a:ext cx="4682629" cy="997110"/>
                      </a:xfrm>
                      <a:prstGeom prst="rect">
                        <a:avLst/>
                      </a:prstGeom>
                    </p:spPr>
                  </p:pic>
                </p:oleObj>
              </mc:Fallback>
            </mc:AlternateContent>
          </a:graphicData>
        </a:graphic>
      </p:graphicFrame>
    </p:spTree>
    <p:extLst>
      <p:ext uri="{BB962C8B-B14F-4D97-AF65-F5344CB8AC3E}">
        <p14:creationId xmlns:p14="http://schemas.microsoft.com/office/powerpoint/2010/main" val="1802675642"/>
      </p:ext>
    </p:extLst>
  </p:cSld>
  <p:clrMapOvr>
    <a:masterClrMapping/>
  </p:clrMapOvr>
  <p:transition>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576248"/>
          </a:xfrm>
          <a:prstGeom prst="rect">
            <a:avLst/>
          </a:prstGeom>
        </p:spPr>
        <p:txBody>
          <a:bodyPr wrap="square">
            <a:spAutoFit/>
          </a:bodyPr>
          <a:lstStyle/>
          <a:p>
            <a:pPr latinLnBrk="0">
              <a:lnSpc>
                <a:spcPct val="150000"/>
              </a:lnSpc>
            </a:pPr>
            <a:r>
              <a:rPr lang="zh-CN" altLang="en-US" sz="2400" b="1" dirty="0">
                <a:latin typeface="Times New Roman" panose="02020503050405090304" pitchFamily="18" charset="0"/>
                <a:cs typeface="Times New Roman" panose="02020503050405090304" pitchFamily="18" charset="0"/>
              </a:rPr>
              <a:t>四、其他分布设定的</a:t>
            </a:r>
            <a:r>
              <a:rPr lang="en-US" altLang="zh-CN" sz="2400" b="1" dirty="0" err="1">
                <a:latin typeface="Times New Roman" panose="02020503050405090304" pitchFamily="18" charset="0"/>
                <a:cs typeface="Times New Roman" panose="02020503050405090304" pitchFamily="18" charset="0"/>
              </a:rPr>
              <a:t>VaR</a:t>
            </a:r>
            <a:r>
              <a:rPr lang="zh-CN" altLang="en-US" sz="2400" b="1" dirty="0">
                <a:latin typeface="Times New Roman" panose="02020503050405090304" pitchFamily="18" charset="0"/>
                <a:cs typeface="Times New Roman" panose="02020503050405090304" pitchFamily="18" charset="0"/>
              </a:rPr>
              <a:t>和</a:t>
            </a:r>
            <a:r>
              <a:rPr lang="en-US" altLang="zh-CN" sz="2400" b="1" dirty="0">
                <a:latin typeface="Times New Roman" panose="02020503050405090304" pitchFamily="18" charset="0"/>
                <a:cs typeface="Times New Roman" panose="02020503050405090304" pitchFamily="18" charset="0"/>
              </a:rPr>
              <a:t>ES</a:t>
            </a:r>
            <a:r>
              <a:rPr lang="zh-CN" altLang="en-US" sz="2400" b="1" dirty="0">
                <a:latin typeface="Times New Roman" panose="02020503050405090304" pitchFamily="18" charset="0"/>
                <a:cs typeface="Times New Roman" panose="02020503050405090304" pitchFamily="18" charset="0"/>
              </a:rPr>
              <a:t>测度</a:t>
            </a:r>
            <a:endParaRPr lang="en-US" altLang="zh-CN" sz="2400" b="1" dirty="0">
              <a:latin typeface="Times New Roman" panose="02020503050405090304" pitchFamily="18" charset="0"/>
              <a:cs typeface="Times New Roman" panose="02020503050405090304" pitchFamily="18" charset="0"/>
            </a:endParaRPr>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第四节 预期亏损</a:t>
            </a:r>
            <a:endParaRPr lang="zh-CN" altLang="en-US" sz="2600" b="1" dirty="0">
              <a:latin typeface="微软雅黑" pitchFamily="34" charset="-122"/>
              <a:ea typeface="微软雅黑" pitchFamily="34" charset="-122"/>
              <a:sym typeface="+mn-ea"/>
            </a:endParaRPr>
          </a:p>
        </p:txBody>
      </p:sp>
      <p:sp>
        <p:nvSpPr>
          <p:cNvPr id="6" name="文本框 5">
            <a:extLst>
              <a:ext uri="{FF2B5EF4-FFF2-40B4-BE49-F238E27FC236}">
                <a16:creationId xmlns="" xmlns:a16="http://schemas.microsoft.com/office/drawing/2014/main" id="{EA9F829F-58D3-4803-AEF2-4B0CC63035F4}"/>
              </a:ext>
            </a:extLst>
          </p:cNvPr>
          <p:cNvSpPr txBox="1"/>
          <p:nvPr/>
        </p:nvSpPr>
        <p:spPr>
          <a:xfrm>
            <a:off x="476885" y="1484784"/>
            <a:ext cx="11521280" cy="576248"/>
          </a:xfrm>
          <a:prstGeom prst="rect">
            <a:avLst/>
          </a:prstGeom>
          <a:noFill/>
        </p:spPr>
        <p:txBody>
          <a:bodyPr wrap="square" rtlCol="0">
            <a:spAutoFit/>
          </a:bodyPr>
          <a:lstStyle/>
          <a:p>
            <a:pPr>
              <a:lnSpc>
                <a:spcPct val="150000"/>
              </a:lnSpc>
            </a:pPr>
            <a:r>
              <a:rPr lang="zh-CN" altLang="en-US" sz="2400" dirty="0">
                <a:latin typeface="Times New Roman" panose="02020503050405090304" pitchFamily="18" charset="0"/>
                <a:cs typeface="Times New Roman" panose="02020503050405090304" pitchFamily="18" charset="0"/>
              </a:rPr>
              <a:t>为了求解上式，令          ，则上式的积分下限将发生变化：</a:t>
            </a:r>
            <a:endParaRPr lang="en-US" altLang="zh-CN" sz="2400" dirty="0">
              <a:latin typeface="Times New Roman" panose="02020503050405090304" pitchFamily="18" charset="0"/>
              <a:cs typeface="Times New Roman" panose="02020503050405090304" pitchFamily="18" charset="0"/>
            </a:endParaRPr>
          </a:p>
        </p:txBody>
      </p:sp>
      <p:graphicFrame>
        <p:nvGraphicFramePr>
          <p:cNvPr id="10" name="对象 9">
            <a:extLst>
              <a:ext uri="{FF2B5EF4-FFF2-40B4-BE49-F238E27FC236}">
                <a16:creationId xmlns="" xmlns:a16="http://schemas.microsoft.com/office/drawing/2014/main" id="{E8C3F34C-732F-4808-8BB7-3FA789F9BA70}"/>
              </a:ext>
            </a:extLst>
          </p:cNvPr>
          <p:cNvGraphicFramePr>
            <a:graphicFrameLocks noChangeAspect="1"/>
          </p:cNvGraphicFramePr>
          <p:nvPr>
            <p:extLst>
              <p:ext uri="{D42A27DB-BD31-4B8C-83A1-F6EECF244321}">
                <p14:modId xmlns:p14="http://schemas.microsoft.com/office/powerpoint/2010/main" val="2437979285"/>
              </p:ext>
            </p:extLst>
          </p:nvPr>
        </p:nvGraphicFramePr>
        <p:xfrm>
          <a:off x="2997275" y="1533581"/>
          <a:ext cx="777600" cy="518400"/>
        </p:xfrm>
        <a:graphic>
          <a:graphicData uri="http://schemas.openxmlformats.org/presentationml/2006/ole">
            <mc:AlternateContent xmlns:mc="http://schemas.openxmlformats.org/markup-compatibility/2006">
              <mc:Choice xmlns:v="urn:schemas-microsoft-com:vml" Requires="v">
                <p:oleObj spid="_x0000_s70078" name="Equation" r:id="rId4" imgW="571607" imgH="380839" progId="Equation.DSMT4">
                  <p:embed/>
                </p:oleObj>
              </mc:Choice>
              <mc:Fallback>
                <p:oleObj name="Equation" r:id="rId4" imgW="571607" imgH="380839" progId="Equation.DSMT4">
                  <p:embed/>
                  <p:pic>
                    <p:nvPicPr>
                      <p:cNvPr id="0" name=""/>
                      <p:cNvPicPr/>
                      <p:nvPr/>
                    </p:nvPicPr>
                    <p:blipFill>
                      <a:blip r:embed="rId5"/>
                      <a:stretch>
                        <a:fillRect/>
                      </a:stretch>
                    </p:blipFill>
                    <p:spPr>
                      <a:xfrm>
                        <a:off x="2997275" y="1533581"/>
                        <a:ext cx="777600" cy="518400"/>
                      </a:xfrm>
                      <a:prstGeom prst="rect">
                        <a:avLst/>
                      </a:prstGeom>
                    </p:spPr>
                  </p:pic>
                </p:oleObj>
              </mc:Fallback>
            </mc:AlternateContent>
          </a:graphicData>
        </a:graphic>
      </p:graphicFrame>
      <p:graphicFrame>
        <p:nvGraphicFramePr>
          <p:cNvPr id="11" name="对象 10">
            <a:extLst>
              <a:ext uri="{FF2B5EF4-FFF2-40B4-BE49-F238E27FC236}">
                <a16:creationId xmlns="" xmlns:a16="http://schemas.microsoft.com/office/drawing/2014/main" id="{2241BF63-6A39-45C0-A8EF-669E970A4169}"/>
              </a:ext>
            </a:extLst>
          </p:cNvPr>
          <p:cNvGraphicFramePr>
            <a:graphicFrameLocks noChangeAspect="1"/>
          </p:cNvGraphicFramePr>
          <p:nvPr>
            <p:extLst>
              <p:ext uri="{D42A27DB-BD31-4B8C-83A1-F6EECF244321}">
                <p14:modId xmlns:p14="http://schemas.microsoft.com/office/powerpoint/2010/main" val="3892108658"/>
              </p:ext>
            </p:extLst>
          </p:nvPr>
        </p:nvGraphicFramePr>
        <p:xfrm>
          <a:off x="3357315" y="2152305"/>
          <a:ext cx="5022321" cy="1114504"/>
        </p:xfrm>
        <a:graphic>
          <a:graphicData uri="http://schemas.openxmlformats.org/presentationml/2006/ole">
            <mc:AlternateContent xmlns:mc="http://schemas.openxmlformats.org/markup-compatibility/2006">
              <mc:Choice xmlns:v="urn:schemas-microsoft-com:vml" Requires="v">
                <p:oleObj spid="_x0000_s70079" name="Equation" r:id="rId6" imgW="3390409" imgH="752320" progId="Equation.DSMT4">
                  <p:embed/>
                </p:oleObj>
              </mc:Choice>
              <mc:Fallback>
                <p:oleObj name="Equation" r:id="rId6" imgW="3390409" imgH="752320" progId="Equation.DSMT4">
                  <p:embed/>
                  <p:pic>
                    <p:nvPicPr>
                      <p:cNvPr id="0" name=""/>
                      <p:cNvPicPr/>
                      <p:nvPr/>
                    </p:nvPicPr>
                    <p:blipFill>
                      <a:blip r:embed="rId7"/>
                      <a:stretch>
                        <a:fillRect/>
                      </a:stretch>
                    </p:blipFill>
                    <p:spPr>
                      <a:xfrm>
                        <a:off x="3357315" y="2152305"/>
                        <a:ext cx="5022321" cy="1114504"/>
                      </a:xfrm>
                      <a:prstGeom prst="rect">
                        <a:avLst/>
                      </a:prstGeom>
                    </p:spPr>
                  </p:pic>
                </p:oleObj>
              </mc:Fallback>
            </mc:AlternateContent>
          </a:graphicData>
        </a:graphic>
      </p:graphicFrame>
      <p:sp>
        <p:nvSpPr>
          <p:cNvPr id="14" name="文本框 13">
            <a:extLst>
              <a:ext uri="{FF2B5EF4-FFF2-40B4-BE49-F238E27FC236}">
                <a16:creationId xmlns="" xmlns:a16="http://schemas.microsoft.com/office/drawing/2014/main" id="{8FF6080A-1F0C-4F31-BFDD-F19205913AC6}"/>
              </a:ext>
            </a:extLst>
          </p:cNvPr>
          <p:cNvSpPr txBox="1"/>
          <p:nvPr/>
        </p:nvSpPr>
        <p:spPr>
          <a:xfrm>
            <a:off x="476885" y="3212976"/>
            <a:ext cx="11521280" cy="576248"/>
          </a:xfrm>
          <a:prstGeom prst="rect">
            <a:avLst/>
          </a:prstGeom>
          <a:noFill/>
        </p:spPr>
        <p:txBody>
          <a:bodyPr wrap="square" rtlCol="0">
            <a:spAutoFit/>
          </a:bodyPr>
          <a:lstStyle/>
          <a:p>
            <a:pPr>
              <a:lnSpc>
                <a:spcPct val="150000"/>
              </a:lnSpc>
            </a:pPr>
            <a:r>
              <a:rPr lang="zh-CN" altLang="en-US" sz="2400" dirty="0">
                <a:latin typeface="Times New Roman" panose="02020503050405090304" pitchFamily="18" charset="0"/>
                <a:cs typeface="Times New Roman" panose="02020503050405090304" pitchFamily="18" charset="0"/>
              </a:rPr>
              <a:t>积分项                      的求解过程如下（注意</a:t>
            </a:r>
            <a:r>
              <a:rPr lang="en-US" altLang="zh-CN" sz="2400" dirty="0">
                <a:latin typeface="Times New Roman" panose="02020503050405090304" pitchFamily="18" charset="0"/>
                <a:cs typeface="Times New Roman" panose="02020503050405090304" pitchFamily="18" charset="0"/>
              </a:rPr>
              <a:t>T</a:t>
            </a:r>
            <a:r>
              <a:rPr lang="zh-CN" altLang="en-US" sz="2400" dirty="0">
                <a:latin typeface="Times New Roman" panose="02020503050405090304" pitchFamily="18" charset="0"/>
                <a:cs typeface="Times New Roman" panose="02020503050405090304" pitchFamily="18" charset="0"/>
              </a:rPr>
              <a:t>分布的自由度</a:t>
            </a:r>
            <a:r>
              <a:rPr lang="en-US" altLang="zh-CN" sz="2400" dirty="0">
                <a:latin typeface="Times New Roman" panose="02020503050405090304" pitchFamily="18" charset="0"/>
                <a:cs typeface="Times New Roman" panose="02020503050405090304" pitchFamily="18" charset="0"/>
              </a:rPr>
              <a:t>n&gt;2</a:t>
            </a:r>
            <a:r>
              <a:rPr lang="zh-CN" altLang="en-US" sz="2400" dirty="0">
                <a:latin typeface="Times New Roman" panose="02020503050405090304" pitchFamily="18" charset="0"/>
                <a:cs typeface="Times New Roman" panose="02020503050405090304" pitchFamily="18" charset="0"/>
              </a:rPr>
              <a:t>）</a:t>
            </a:r>
            <a:endParaRPr lang="en-US" altLang="zh-CN" sz="2400" dirty="0">
              <a:latin typeface="Times New Roman" panose="02020503050405090304" pitchFamily="18" charset="0"/>
              <a:cs typeface="Times New Roman" panose="02020503050405090304" pitchFamily="18" charset="0"/>
            </a:endParaRPr>
          </a:p>
        </p:txBody>
      </p:sp>
      <p:graphicFrame>
        <p:nvGraphicFramePr>
          <p:cNvPr id="12" name="对象 11">
            <a:extLst>
              <a:ext uri="{FF2B5EF4-FFF2-40B4-BE49-F238E27FC236}">
                <a16:creationId xmlns="" xmlns:a16="http://schemas.microsoft.com/office/drawing/2014/main" id="{11F2EBD0-C834-4F30-9C25-4D1899F3988E}"/>
              </a:ext>
            </a:extLst>
          </p:cNvPr>
          <p:cNvGraphicFramePr>
            <a:graphicFrameLocks noChangeAspect="1"/>
          </p:cNvGraphicFramePr>
          <p:nvPr>
            <p:extLst>
              <p:ext uri="{D42A27DB-BD31-4B8C-83A1-F6EECF244321}">
                <p14:modId xmlns:p14="http://schemas.microsoft.com/office/powerpoint/2010/main" val="3512555130"/>
              </p:ext>
            </p:extLst>
          </p:nvPr>
        </p:nvGraphicFramePr>
        <p:xfrm>
          <a:off x="1485107" y="3087881"/>
          <a:ext cx="1669780" cy="841790"/>
        </p:xfrm>
        <a:graphic>
          <a:graphicData uri="http://schemas.openxmlformats.org/presentationml/2006/ole">
            <mc:AlternateContent xmlns:mc="http://schemas.openxmlformats.org/markup-compatibility/2006">
              <mc:Choice xmlns:v="urn:schemas-microsoft-com:vml" Requires="v">
                <p:oleObj spid="_x0000_s70080" name="Equation" r:id="rId8" imgW="1152214" imgH="580978" progId="Equation.DSMT4">
                  <p:embed/>
                </p:oleObj>
              </mc:Choice>
              <mc:Fallback>
                <p:oleObj name="Equation" r:id="rId8" imgW="1152214" imgH="580978" progId="Equation.DSMT4">
                  <p:embed/>
                  <p:pic>
                    <p:nvPicPr>
                      <p:cNvPr id="0" name=""/>
                      <p:cNvPicPr/>
                      <p:nvPr/>
                    </p:nvPicPr>
                    <p:blipFill>
                      <a:blip r:embed="rId9"/>
                      <a:stretch>
                        <a:fillRect/>
                      </a:stretch>
                    </p:blipFill>
                    <p:spPr>
                      <a:xfrm>
                        <a:off x="1485107" y="3087881"/>
                        <a:ext cx="1669780" cy="841790"/>
                      </a:xfrm>
                      <a:prstGeom prst="rect">
                        <a:avLst/>
                      </a:prstGeom>
                    </p:spPr>
                  </p:pic>
                </p:oleObj>
              </mc:Fallback>
            </mc:AlternateContent>
          </a:graphicData>
        </a:graphic>
      </p:graphicFrame>
      <p:graphicFrame>
        <p:nvGraphicFramePr>
          <p:cNvPr id="13" name="对象 12">
            <a:extLst>
              <a:ext uri="{FF2B5EF4-FFF2-40B4-BE49-F238E27FC236}">
                <a16:creationId xmlns="" xmlns:a16="http://schemas.microsoft.com/office/drawing/2014/main" id="{61CF904E-8AC7-417C-B17A-B268B4CD3B4F}"/>
              </a:ext>
            </a:extLst>
          </p:cNvPr>
          <p:cNvGraphicFramePr>
            <a:graphicFrameLocks noChangeAspect="1"/>
          </p:cNvGraphicFramePr>
          <p:nvPr>
            <p:extLst>
              <p:ext uri="{D42A27DB-BD31-4B8C-83A1-F6EECF244321}">
                <p14:modId xmlns:p14="http://schemas.microsoft.com/office/powerpoint/2010/main" val="186417564"/>
              </p:ext>
            </p:extLst>
          </p:nvPr>
        </p:nvGraphicFramePr>
        <p:xfrm>
          <a:off x="3357315" y="3904103"/>
          <a:ext cx="5234128" cy="1037065"/>
        </p:xfrm>
        <a:graphic>
          <a:graphicData uri="http://schemas.openxmlformats.org/presentationml/2006/ole">
            <mc:AlternateContent xmlns:mc="http://schemas.openxmlformats.org/markup-compatibility/2006">
              <mc:Choice xmlns:v="urn:schemas-microsoft-com:vml" Requires="v">
                <p:oleObj spid="_x0000_s70081" name="Equation" r:id="rId10" imgW="4085841" imgH="809554" progId="Equation.DSMT4">
                  <p:embed/>
                </p:oleObj>
              </mc:Choice>
              <mc:Fallback>
                <p:oleObj name="Equation" r:id="rId10" imgW="4085841" imgH="809554" progId="Equation.DSMT4">
                  <p:embed/>
                  <p:pic>
                    <p:nvPicPr>
                      <p:cNvPr id="0" name=""/>
                      <p:cNvPicPr/>
                      <p:nvPr/>
                    </p:nvPicPr>
                    <p:blipFill>
                      <a:blip r:embed="rId11"/>
                      <a:stretch>
                        <a:fillRect/>
                      </a:stretch>
                    </p:blipFill>
                    <p:spPr>
                      <a:xfrm>
                        <a:off x="3357315" y="3904103"/>
                        <a:ext cx="5234128" cy="1037065"/>
                      </a:xfrm>
                      <a:prstGeom prst="rect">
                        <a:avLst/>
                      </a:prstGeom>
                    </p:spPr>
                  </p:pic>
                </p:oleObj>
              </mc:Fallback>
            </mc:AlternateContent>
          </a:graphicData>
        </a:graphic>
      </p:graphicFrame>
      <p:sp>
        <p:nvSpPr>
          <p:cNvPr id="18" name="文本框 17">
            <a:extLst>
              <a:ext uri="{FF2B5EF4-FFF2-40B4-BE49-F238E27FC236}">
                <a16:creationId xmlns="" xmlns:a16="http://schemas.microsoft.com/office/drawing/2014/main" id="{CD6DE1FD-F5FF-4EC8-8A44-515B9CFEDA37}"/>
              </a:ext>
            </a:extLst>
          </p:cNvPr>
          <p:cNvSpPr txBox="1"/>
          <p:nvPr/>
        </p:nvSpPr>
        <p:spPr>
          <a:xfrm>
            <a:off x="476885" y="4816073"/>
            <a:ext cx="11521280" cy="576248"/>
          </a:xfrm>
          <a:prstGeom prst="rect">
            <a:avLst/>
          </a:prstGeom>
          <a:noFill/>
        </p:spPr>
        <p:txBody>
          <a:bodyPr wrap="square" rtlCol="0">
            <a:spAutoFit/>
          </a:bodyPr>
          <a:lstStyle/>
          <a:p>
            <a:pPr>
              <a:lnSpc>
                <a:spcPct val="150000"/>
              </a:lnSpc>
            </a:pPr>
            <a:r>
              <a:rPr lang="zh-CN" altLang="en-US" sz="2400" dirty="0">
                <a:latin typeface="Times New Roman" panose="02020503050405090304" pitchFamily="18" charset="0"/>
                <a:cs typeface="Times New Roman" panose="02020503050405090304" pitchFamily="18" charset="0"/>
              </a:rPr>
              <a:t>最终可以得到</a:t>
            </a:r>
            <a:r>
              <a:rPr lang="en-US" altLang="zh-CN" sz="2400" dirty="0">
                <a:latin typeface="Times New Roman" panose="02020503050405090304" pitchFamily="18" charset="0"/>
                <a:cs typeface="Times New Roman" panose="02020503050405090304" pitchFamily="18" charset="0"/>
              </a:rPr>
              <a:t>ES</a:t>
            </a:r>
            <a:r>
              <a:rPr lang="zh-CN" altLang="en-US" sz="2400" dirty="0">
                <a:latin typeface="Times New Roman" panose="02020503050405090304" pitchFamily="18" charset="0"/>
                <a:cs typeface="Times New Roman" panose="02020503050405090304" pitchFamily="18" charset="0"/>
              </a:rPr>
              <a:t>在</a:t>
            </a:r>
            <a:r>
              <a:rPr lang="en-US" altLang="zh-CN" sz="2400" dirty="0">
                <a:latin typeface="Times New Roman" panose="02020503050405090304" pitchFamily="18" charset="0"/>
                <a:cs typeface="Times New Roman" panose="02020503050405090304" pitchFamily="18" charset="0"/>
              </a:rPr>
              <a:t>T</a:t>
            </a:r>
            <a:r>
              <a:rPr lang="zh-CN" altLang="en-US" sz="2400" dirty="0">
                <a:latin typeface="Times New Roman" panose="02020503050405090304" pitchFamily="18" charset="0"/>
                <a:cs typeface="Times New Roman" panose="02020503050405090304" pitchFamily="18" charset="0"/>
              </a:rPr>
              <a:t>分布下置信水平为</a:t>
            </a:r>
            <a:r>
              <a:rPr lang="en-US" altLang="zh-CN" sz="2400" dirty="0">
                <a:latin typeface="Times New Roman" panose="02020503050405090304" pitchFamily="18" charset="0"/>
                <a:cs typeface="Times New Roman" panose="02020503050405090304" pitchFamily="18" charset="0"/>
              </a:rPr>
              <a:t>α</a:t>
            </a:r>
            <a:r>
              <a:rPr lang="zh-CN" altLang="en-US" sz="2400" dirty="0">
                <a:latin typeface="Times New Roman" panose="02020503050405090304" pitchFamily="18" charset="0"/>
                <a:cs typeface="Times New Roman" panose="02020503050405090304" pitchFamily="18" charset="0"/>
              </a:rPr>
              <a:t>的计算公式为</a:t>
            </a:r>
            <a:endParaRPr lang="en-US" altLang="zh-CN" sz="2400" dirty="0">
              <a:latin typeface="Times New Roman" panose="02020503050405090304" pitchFamily="18" charset="0"/>
              <a:cs typeface="Times New Roman" panose="02020503050405090304" pitchFamily="18" charset="0"/>
            </a:endParaRPr>
          </a:p>
        </p:txBody>
      </p:sp>
      <p:graphicFrame>
        <p:nvGraphicFramePr>
          <p:cNvPr id="15" name="对象 14">
            <a:extLst>
              <a:ext uri="{FF2B5EF4-FFF2-40B4-BE49-F238E27FC236}">
                <a16:creationId xmlns="" xmlns:a16="http://schemas.microsoft.com/office/drawing/2014/main" id="{BF8AC39E-E3BE-415B-9DA3-A1EE2F8D84A8}"/>
              </a:ext>
            </a:extLst>
          </p:cNvPr>
          <p:cNvGraphicFramePr>
            <a:graphicFrameLocks noChangeAspect="1"/>
          </p:cNvGraphicFramePr>
          <p:nvPr>
            <p:extLst>
              <p:ext uri="{D42A27DB-BD31-4B8C-83A1-F6EECF244321}">
                <p14:modId xmlns:p14="http://schemas.microsoft.com/office/powerpoint/2010/main" val="2488786003"/>
              </p:ext>
            </p:extLst>
          </p:nvPr>
        </p:nvGraphicFramePr>
        <p:xfrm>
          <a:off x="3538229" y="5436709"/>
          <a:ext cx="4446358" cy="867582"/>
        </p:xfrm>
        <a:graphic>
          <a:graphicData uri="http://schemas.openxmlformats.org/presentationml/2006/ole">
            <mc:AlternateContent xmlns:mc="http://schemas.openxmlformats.org/markup-compatibility/2006">
              <mc:Choice xmlns:v="urn:schemas-microsoft-com:vml" Requires="v">
                <p:oleObj spid="_x0000_s70082" name="Equation" r:id="rId12" imgW="3123683" imgH="609415" progId="Equation.DSMT4">
                  <p:embed/>
                </p:oleObj>
              </mc:Choice>
              <mc:Fallback>
                <p:oleObj name="Equation" r:id="rId12" imgW="3123683" imgH="609415" progId="Equation.DSMT4">
                  <p:embed/>
                  <p:pic>
                    <p:nvPicPr>
                      <p:cNvPr id="0" name=""/>
                      <p:cNvPicPr/>
                      <p:nvPr/>
                    </p:nvPicPr>
                    <p:blipFill>
                      <a:blip r:embed="rId13"/>
                      <a:stretch>
                        <a:fillRect/>
                      </a:stretch>
                    </p:blipFill>
                    <p:spPr>
                      <a:xfrm>
                        <a:off x="3538229" y="5436709"/>
                        <a:ext cx="4446358" cy="867582"/>
                      </a:xfrm>
                      <a:prstGeom prst="rect">
                        <a:avLst/>
                      </a:prstGeom>
                    </p:spPr>
                  </p:pic>
                </p:oleObj>
              </mc:Fallback>
            </mc:AlternateContent>
          </a:graphicData>
        </a:graphic>
      </p:graphicFrame>
    </p:spTree>
    <p:extLst>
      <p:ext uri="{BB962C8B-B14F-4D97-AF65-F5344CB8AC3E}">
        <p14:creationId xmlns:p14="http://schemas.microsoft.com/office/powerpoint/2010/main" val="4276492221"/>
      </p:ext>
    </p:extLst>
  </p:cSld>
  <p:clrMapOvr>
    <a:masterClrMapping/>
  </p:clrMapOvr>
  <p:transition>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576248"/>
          </a:xfrm>
          <a:prstGeom prst="rect">
            <a:avLst/>
          </a:prstGeom>
        </p:spPr>
        <p:txBody>
          <a:bodyPr wrap="square">
            <a:spAutoFit/>
          </a:bodyPr>
          <a:lstStyle/>
          <a:p>
            <a:pPr latinLnBrk="0">
              <a:lnSpc>
                <a:spcPct val="150000"/>
              </a:lnSpc>
            </a:pPr>
            <a:r>
              <a:rPr lang="zh-CN" altLang="en-US" sz="2400" b="1" dirty="0">
                <a:latin typeface="Times New Roman" panose="02020503050405090304" pitchFamily="18" charset="0"/>
                <a:cs typeface="Times New Roman" panose="02020503050405090304" pitchFamily="18" charset="0"/>
              </a:rPr>
              <a:t>四、其他分布设定的</a:t>
            </a:r>
            <a:r>
              <a:rPr lang="en-US" altLang="zh-CN" sz="2400" b="1" dirty="0" err="1">
                <a:latin typeface="Times New Roman" panose="02020503050405090304" pitchFamily="18" charset="0"/>
                <a:cs typeface="Times New Roman" panose="02020503050405090304" pitchFamily="18" charset="0"/>
              </a:rPr>
              <a:t>VaR</a:t>
            </a:r>
            <a:r>
              <a:rPr lang="zh-CN" altLang="en-US" sz="2400" b="1" dirty="0">
                <a:latin typeface="Times New Roman" panose="02020503050405090304" pitchFamily="18" charset="0"/>
                <a:cs typeface="Times New Roman" panose="02020503050405090304" pitchFamily="18" charset="0"/>
              </a:rPr>
              <a:t>和</a:t>
            </a:r>
            <a:r>
              <a:rPr lang="en-US" altLang="zh-CN" sz="2400" b="1" dirty="0">
                <a:latin typeface="Times New Roman" panose="02020503050405090304" pitchFamily="18" charset="0"/>
                <a:cs typeface="Times New Roman" panose="02020503050405090304" pitchFamily="18" charset="0"/>
              </a:rPr>
              <a:t>ES</a:t>
            </a:r>
            <a:r>
              <a:rPr lang="zh-CN" altLang="en-US" sz="2400" b="1" dirty="0">
                <a:latin typeface="Times New Roman" panose="02020503050405090304" pitchFamily="18" charset="0"/>
                <a:cs typeface="Times New Roman" panose="02020503050405090304" pitchFamily="18" charset="0"/>
              </a:rPr>
              <a:t>测度</a:t>
            </a:r>
            <a:endParaRPr lang="en-US" altLang="zh-CN" sz="2400" b="1" dirty="0">
              <a:latin typeface="Times New Roman" panose="02020503050405090304" pitchFamily="18" charset="0"/>
              <a:cs typeface="Times New Roman" panose="02020503050405090304" pitchFamily="18" charset="0"/>
            </a:endParaRPr>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第四节 预期亏损</a:t>
            </a:r>
            <a:endParaRPr lang="zh-CN" altLang="en-US" sz="2600" b="1" dirty="0">
              <a:latin typeface="微软雅黑" pitchFamily="34" charset="-122"/>
              <a:ea typeface="微软雅黑" pitchFamily="34" charset="-122"/>
              <a:sym typeface="+mn-ea"/>
            </a:endParaRPr>
          </a:p>
        </p:txBody>
      </p:sp>
      <p:graphicFrame>
        <p:nvGraphicFramePr>
          <p:cNvPr id="5" name="对象 4">
            <a:extLst>
              <a:ext uri="{FF2B5EF4-FFF2-40B4-BE49-F238E27FC236}">
                <a16:creationId xmlns="" xmlns:a16="http://schemas.microsoft.com/office/drawing/2014/main" id="{92732DD1-9343-4FE3-9BF7-F811909A5565}"/>
              </a:ext>
            </a:extLst>
          </p:cNvPr>
          <p:cNvGraphicFramePr>
            <a:graphicFrameLocks noChangeAspect="1"/>
          </p:cNvGraphicFramePr>
          <p:nvPr>
            <p:extLst>
              <p:ext uri="{D42A27DB-BD31-4B8C-83A1-F6EECF244321}">
                <p14:modId xmlns:p14="http://schemas.microsoft.com/office/powerpoint/2010/main" val="425486758"/>
              </p:ext>
            </p:extLst>
          </p:nvPr>
        </p:nvGraphicFramePr>
        <p:xfrm>
          <a:off x="932317" y="3789040"/>
          <a:ext cx="6326583" cy="2717651"/>
        </p:xfrm>
        <a:graphic>
          <a:graphicData uri="http://schemas.openxmlformats.org/presentationml/2006/ole">
            <mc:AlternateContent xmlns:mc="http://schemas.openxmlformats.org/markup-compatibility/2006">
              <mc:Choice xmlns:v="urn:schemas-microsoft-com:vml" Requires="v">
                <p:oleObj spid="_x0000_s70835" name="Document" r:id="rId5" imgW="5273690" imgH="2265598" progId="Word.Document.12">
                  <p:embed/>
                </p:oleObj>
              </mc:Choice>
              <mc:Fallback>
                <p:oleObj name="Document" r:id="rId5" imgW="5273690" imgH="2265598" progId="Word.Document.12">
                  <p:embed/>
                  <p:pic>
                    <p:nvPicPr>
                      <p:cNvPr id="0" name=""/>
                      <p:cNvPicPr/>
                      <p:nvPr/>
                    </p:nvPicPr>
                    <p:blipFill>
                      <a:blip r:embed="rId6"/>
                      <a:stretch>
                        <a:fillRect/>
                      </a:stretch>
                    </p:blipFill>
                    <p:spPr>
                      <a:xfrm>
                        <a:off x="932317" y="3789040"/>
                        <a:ext cx="6326583" cy="2717651"/>
                      </a:xfrm>
                      <a:prstGeom prst="rect">
                        <a:avLst/>
                      </a:prstGeom>
                      <a:solidFill>
                        <a:schemeClr val="bg2">
                          <a:lumMod val="75000"/>
                        </a:schemeClr>
                      </a:solidFill>
                    </p:spPr>
                  </p:pic>
                </p:oleObj>
              </mc:Fallback>
            </mc:AlternateContent>
          </a:graphicData>
        </a:graphic>
      </p:graphicFrame>
      <p:sp>
        <p:nvSpPr>
          <p:cNvPr id="8" name="文本框 7">
            <a:extLst>
              <a:ext uri="{FF2B5EF4-FFF2-40B4-BE49-F238E27FC236}">
                <a16:creationId xmlns="" xmlns:a16="http://schemas.microsoft.com/office/drawing/2014/main" id="{124337FC-E115-45ED-AF3A-8BD3044CE58F}"/>
              </a:ext>
            </a:extLst>
          </p:cNvPr>
          <p:cNvSpPr txBox="1"/>
          <p:nvPr/>
        </p:nvSpPr>
        <p:spPr>
          <a:xfrm>
            <a:off x="549003" y="1484784"/>
            <a:ext cx="10801200" cy="2241960"/>
          </a:xfrm>
          <a:prstGeom prst="rect">
            <a:avLst/>
          </a:prstGeom>
          <a:noFill/>
        </p:spPr>
        <p:txBody>
          <a:bodyPr wrap="square" rtlCol="0">
            <a:spAutoFit/>
          </a:bodyPr>
          <a:lstStyle/>
          <a:p>
            <a:pPr marL="285750">
              <a:lnSpc>
                <a:spcPct val="150000"/>
              </a:lnSpc>
              <a:buFont typeface="Wingdings" panose="05000000000000000000" pitchFamily="2" charset="2"/>
              <a:buChar char="n"/>
            </a:pPr>
            <a:r>
              <a:rPr lang="zh-CN" altLang="en-US" sz="2400" dirty="0">
                <a:latin typeface="Times New Roman" panose="02020503050405090304" pitchFamily="18" charset="0"/>
                <a:cs typeface="Times New Roman" panose="02020503050405090304" pitchFamily="18" charset="0"/>
              </a:rPr>
              <a:t>案例：假定存在一个收益率均值和标准差分别为</a:t>
            </a:r>
            <a:r>
              <a:rPr lang="en-US" altLang="zh-CN" sz="2400" dirty="0">
                <a:latin typeface="Times New Roman" panose="02020503050405090304" pitchFamily="18" charset="0"/>
                <a:cs typeface="Times New Roman" panose="02020503050405090304" pitchFamily="18" charset="0"/>
              </a:rPr>
              <a:t>0</a:t>
            </a:r>
            <a:r>
              <a:rPr lang="zh-CN" altLang="en-US" sz="2400" dirty="0">
                <a:latin typeface="Times New Roman" panose="02020503050405090304" pitchFamily="18" charset="0"/>
                <a:cs typeface="Times New Roman" panose="02020503050405090304" pitchFamily="18" charset="0"/>
              </a:rPr>
              <a:t>和</a:t>
            </a:r>
            <a:r>
              <a:rPr lang="en-US" altLang="zh-CN" sz="2400" dirty="0">
                <a:latin typeface="Times New Roman" panose="02020503050405090304" pitchFamily="18" charset="0"/>
                <a:cs typeface="Times New Roman" panose="02020503050405090304" pitchFamily="18" charset="0"/>
              </a:rPr>
              <a:t>20%</a:t>
            </a:r>
            <a:r>
              <a:rPr lang="zh-CN" altLang="en-US" sz="2400" dirty="0">
                <a:latin typeface="Times New Roman" panose="02020503050405090304" pitchFamily="18" charset="0"/>
                <a:cs typeface="Times New Roman" panose="02020503050405090304" pitchFamily="18" charset="0"/>
              </a:rPr>
              <a:t>，且当前价值为</a:t>
            </a:r>
            <a:r>
              <a:rPr lang="en-US" altLang="zh-CN" sz="2400" dirty="0">
                <a:latin typeface="Times New Roman" panose="02020503050405090304" pitchFamily="18" charset="0"/>
                <a:cs typeface="Times New Roman" panose="02020503050405090304" pitchFamily="18" charset="0"/>
              </a:rPr>
              <a:t>100</a:t>
            </a:r>
            <a:r>
              <a:rPr lang="zh-CN" altLang="en-US" sz="2400" dirty="0">
                <a:latin typeface="Times New Roman" panose="02020503050405090304" pitchFamily="18" charset="0"/>
                <a:cs typeface="Times New Roman" panose="02020503050405090304" pitchFamily="18" charset="0"/>
              </a:rPr>
              <a:t>万人民币的资产，在正态分布下该资产</a:t>
            </a:r>
            <a:r>
              <a:rPr lang="en-US" altLang="zh-CN" sz="2400" dirty="0">
                <a:latin typeface="Times New Roman" panose="02020503050405090304" pitchFamily="18" charset="0"/>
                <a:cs typeface="Times New Roman" panose="02020503050405090304" pitchFamily="18" charset="0"/>
              </a:rPr>
              <a:t>95%</a:t>
            </a:r>
            <a:r>
              <a:rPr lang="zh-CN" altLang="en-US" sz="2400" dirty="0">
                <a:latin typeface="Times New Roman" panose="02020503050405090304" pitchFamily="18" charset="0"/>
                <a:cs typeface="Times New Roman" panose="02020503050405090304" pitchFamily="18" charset="0"/>
              </a:rPr>
              <a:t>的预期亏损值为</a:t>
            </a:r>
            <a:endParaRPr lang="en-US" altLang="zh-CN" sz="2400" dirty="0">
              <a:latin typeface="Times New Roman" panose="02020503050405090304" pitchFamily="18" charset="0"/>
              <a:cs typeface="Times New Roman" panose="02020503050405090304" pitchFamily="18" charset="0"/>
            </a:endParaRPr>
          </a:p>
          <a:p>
            <a:pPr marL="285750">
              <a:lnSpc>
                <a:spcPct val="150000"/>
              </a:lnSpc>
              <a:buFont typeface="Wingdings" panose="05000000000000000000" pitchFamily="2" charset="2"/>
              <a:buChar char="n"/>
            </a:pPr>
            <a:endParaRPr lang="en-US" altLang="zh-CN" sz="2400" dirty="0">
              <a:latin typeface="Times New Roman" panose="02020503050405090304" pitchFamily="18" charset="0"/>
              <a:cs typeface="Times New Roman" panose="02020503050405090304" pitchFamily="18" charset="0"/>
            </a:endParaRPr>
          </a:p>
          <a:p>
            <a:pPr marL="285750">
              <a:lnSpc>
                <a:spcPct val="150000"/>
              </a:lnSpc>
            </a:pPr>
            <a:r>
              <a:rPr lang="zh-CN" altLang="en-US" sz="2400" dirty="0">
                <a:latin typeface="Times New Roman" panose="02020503050405090304" pitchFamily="18" charset="0"/>
                <a:cs typeface="Times New Roman" panose="02020503050405090304" pitchFamily="18" charset="0"/>
              </a:rPr>
              <a:t>在</a:t>
            </a:r>
            <a:r>
              <a:rPr lang="en-US" altLang="zh-CN" sz="2400" dirty="0">
                <a:latin typeface="Times New Roman" panose="02020503050405090304" pitchFamily="18" charset="0"/>
                <a:cs typeface="Times New Roman" panose="02020503050405090304" pitchFamily="18" charset="0"/>
              </a:rPr>
              <a:t>T</a:t>
            </a:r>
            <a:r>
              <a:rPr lang="zh-CN" altLang="en-US" sz="2400" dirty="0">
                <a:latin typeface="Times New Roman" panose="02020503050405090304" pitchFamily="18" charset="0"/>
                <a:cs typeface="Times New Roman" panose="02020503050405090304" pitchFamily="18" charset="0"/>
              </a:rPr>
              <a:t>分布根据不同自由度计算得出的预期亏损值如下表：</a:t>
            </a:r>
          </a:p>
        </p:txBody>
      </p:sp>
      <p:graphicFrame>
        <p:nvGraphicFramePr>
          <p:cNvPr id="9" name="对象 8">
            <a:extLst>
              <a:ext uri="{FF2B5EF4-FFF2-40B4-BE49-F238E27FC236}">
                <a16:creationId xmlns="" xmlns:a16="http://schemas.microsoft.com/office/drawing/2014/main" id="{887EC9D3-AC8D-4EA6-8905-CD3313FB78A1}"/>
              </a:ext>
            </a:extLst>
          </p:cNvPr>
          <p:cNvGraphicFramePr>
            <a:graphicFrameLocks noChangeAspect="1"/>
          </p:cNvGraphicFramePr>
          <p:nvPr>
            <p:extLst>
              <p:ext uri="{D42A27DB-BD31-4B8C-83A1-F6EECF244321}">
                <p14:modId xmlns:p14="http://schemas.microsoft.com/office/powerpoint/2010/main" val="2734344588"/>
              </p:ext>
            </p:extLst>
          </p:nvPr>
        </p:nvGraphicFramePr>
        <p:xfrm>
          <a:off x="4095609" y="2598176"/>
          <a:ext cx="3312441" cy="646330"/>
        </p:xfrm>
        <a:graphic>
          <a:graphicData uri="http://schemas.openxmlformats.org/presentationml/2006/ole">
            <mc:AlternateContent xmlns:mc="http://schemas.openxmlformats.org/markup-compatibility/2006">
              <mc:Choice xmlns:v="urn:schemas-microsoft-com:vml" Requires="v">
                <p:oleObj spid="_x0000_s70836" name="Equation" r:id="rId7" imgW="1952392" imgH="380839" progId="Equation.DSMT4">
                  <p:embed/>
                </p:oleObj>
              </mc:Choice>
              <mc:Fallback>
                <p:oleObj name="Equation" r:id="rId7" imgW="1952392" imgH="380839" progId="Equation.DSMT4">
                  <p:embed/>
                  <p:pic>
                    <p:nvPicPr>
                      <p:cNvPr id="0" name=""/>
                      <p:cNvPicPr/>
                      <p:nvPr/>
                    </p:nvPicPr>
                    <p:blipFill>
                      <a:blip r:embed="rId8"/>
                      <a:stretch>
                        <a:fillRect/>
                      </a:stretch>
                    </p:blipFill>
                    <p:spPr>
                      <a:xfrm>
                        <a:off x="4095609" y="2598176"/>
                        <a:ext cx="3312441" cy="646330"/>
                      </a:xfrm>
                      <a:prstGeom prst="rect">
                        <a:avLst/>
                      </a:prstGeom>
                    </p:spPr>
                  </p:pic>
                </p:oleObj>
              </mc:Fallback>
            </mc:AlternateContent>
          </a:graphicData>
        </a:graphic>
      </p:graphicFrame>
      <p:sp>
        <p:nvSpPr>
          <p:cNvPr id="17" name="标注: 线形(带强调线) 16">
            <a:extLst>
              <a:ext uri="{FF2B5EF4-FFF2-40B4-BE49-F238E27FC236}">
                <a16:creationId xmlns="" xmlns:a16="http://schemas.microsoft.com/office/drawing/2014/main" id="{01C98859-20F5-4120-9A28-6C906C9CAB1C}"/>
              </a:ext>
            </a:extLst>
          </p:cNvPr>
          <p:cNvSpPr/>
          <p:nvPr/>
        </p:nvSpPr>
        <p:spPr>
          <a:xfrm>
            <a:off x="8541891" y="4293096"/>
            <a:ext cx="3384376" cy="648072"/>
          </a:xfrm>
          <a:prstGeom prst="accentCallout1">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zh-CN" altLang="en-US" b="1">
                <a:solidFill>
                  <a:srgbClr val="FF0000"/>
                </a:solidFill>
              </a:rPr>
              <a:t>二者之间的差距随着自由度的逐渐增加而逐渐变小</a:t>
            </a:r>
            <a:endParaRPr lang="zh-CN" altLang="en-US" b="1" dirty="0">
              <a:solidFill>
                <a:srgbClr val="FF0000"/>
              </a:solidFill>
            </a:endParaRPr>
          </a:p>
        </p:txBody>
      </p:sp>
    </p:spTree>
    <p:extLst>
      <p:ext uri="{BB962C8B-B14F-4D97-AF65-F5344CB8AC3E}">
        <p14:creationId xmlns:p14="http://schemas.microsoft.com/office/powerpoint/2010/main" val="629238306"/>
      </p:ext>
    </p:extLst>
  </p:cSld>
  <p:clrMapOvr>
    <a:masterClrMapping/>
  </p:clrMapOvr>
  <p:transition>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621011" y="2496040"/>
            <a:ext cx="1070213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itchFamily="2" charset="-122"/>
              </a:defRPr>
            </a:lvl1pPr>
            <a:lvl2pPr>
              <a:defRPr kumimoji="1" sz="2800">
                <a:solidFill>
                  <a:schemeClr val="tx1"/>
                </a:solidFill>
                <a:latin typeface="Calibri" panose="020F0502020204030204" pitchFamily="34" charset="0"/>
                <a:ea typeface="宋体" pitchFamily="2" charset="-122"/>
              </a:defRPr>
            </a:lvl2pPr>
            <a:lvl3pPr>
              <a:defRPr kumimoji="1" sz="2400">
                <a:solidFill>
                  <a:schemeClr val="tx1"/>
                </a:solidFill>
                <a:latin typeface="Calibri" panose="020F0502020204030204" pitchFamily="34" charset="0"/>
                <a:ea typeface="宋体" pitchFamily="2" charset="-122"/>
              </a:defRPr>
            </a:lvl3pPr>
            <a:lvl4pPr>
              <a:defRPr kumimoji="1" sz="2000">
                <a:solidFill>
                  <a:schemeClr val="tx1"/>
                </a:solidFill>
                <a:latin typeface="Calibri" panose="020F0502020204030204" pitchFamily="34" charset="0"/>
                <a:ea typeface="宋体" pitchFamily="2" charset="-122"/>
              </a:defRPr>
            </a:lvl4pPr>
            <a:lvl5pPr>
              <a:defRPr kumimoji="1" sz="2000">
                <a:solidFill>
                  <a:schemeClr val="tx1"/>
                </a:solidFill>
                <a:latin typeface="Calibri" panose="020F0502020204030204" pitchFamily="34" charset="0"/>
                <a:ea typeface="宋体"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itchFamily="2" charset="-122"/>
              </a:defRPr>
            </a:lvl9pPr>
          </a:lstStyle>
          <a:p>
            <a:pPr algn="ctr" eaLnBrk="1" hangingPunct="1"/>
            <a:r>
              <a:rPr kumimoji="0" lang="zh-CN" altLang="en-US" sz="4400" b="1" dirty="0">
                <a:solidFill>
                  <a:schemeClr val="bg1"/>
                </a:solidFill>
                <a:latin typeface="微软雅黑" pitchFamily="34" charset="-122"/>
                <a:ea typeface="微软雅黑" pitchFamily="34" charset="-122"/>
              </a:rPr>
              <a:t>五、</a:t>
            </a:r>
            <a:r>
              <a:rPr kumimoji="0" lang="en-US" altLang="zh-CN" sz="4400" b="1" dirty="0">
                <a:solidFill>
                  <a:schemeClr val="bg1"/>
                </a:solidFill>
                <a:latin typeface="微软雅黑" pitchFamily="34" charset="-122"/>
                <a:ea typeface="微软雅黑" pitchFamily="34" charset="-122"/>
              </a:rPr>
              <a:t>SRISK</a:t>
            </a:r>
            <a:r>
              <a:rPr kumimoji="0" lang="zh-CN" altLang="en-US" sz="4400" b="1" dirty="0">
                <a:solidFill>
                  <a:schemeClr val="bg1"/>
                </a:solidFill>
                <a:latin typeface="微软雅黑" pitchFamily="34" charset="-122"/>
                <a:ea typeface="微软雅黑" pitchFamily="34" charset="-122"/>
              </a:rPr>
              <a:t>测算方法</a:t>
            </a:r>
          </a:p>
        </p:txBody>
      </p:sp>
    </p:spTree>
  </p:cSld>
  <p:clrMapOvr>
    <a:masterClrMapping/>
  </p:clrMapOvr>
  <p:transition spd="slow" advClick="0" advTm="3340">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第五节 </a:t>
            </a:r>
            <a:r>
              <a:rPr lang="en-US" altLang="zh-CN" sz="2600" b="1" dirty="0">
                <a:latin typeface="微软雅黑" pitchFamily="34" charset="-122"/>
                <a:ea typeface="微软雅黑" pitchFamily="34" charset="-122"/>
              </a:rPr>
              <a:t>SRISK</a:t>
            </a:r>
            <a:r>
              <a:rPr lang="zh-CN" altLang="en-US" sz="2600" b="1" dirty="0">
                <a:latin typeface="微软雅黑" pitchFamily="34" charset="-122"/>
                <a:ea typeface="微软雅黑" pitchFamily="34" charset="-122"/>
              </a:rPr>
              <a:t>测算方法</a:t>
            </a:r>
            <a:endParaRPr lang="zh-CN" altLang="en-US" sz="2600" b="1" dirty="0">
              <a:latin typeface="微软雅黑" pitchFamily="34" charset="-122"/>
              <a:ea typeface="微软雅黑" pitchFamily="34" charset="-122"/>
              <a:sym typeface="+mn-ea"/>
            </a:endParaRPr>
          </a:p>
        </p:txBody>
      </p:sp>
      <p:pic>
        <p:nvPicPr>
          <p:cNvPr id="71682" name="Picture 2" descr="雷曼兄弟倒闭 的图像结果">
            <a:extLst>
              <a:ext uri="{FF2B5EF4-FFF2-40B4-BE49-F238E27FC236}">
                <a16:creationId xmlns="" xmlns:a16="http://schemas.microsoft.com/office/drawing/2014/main" id="{83D783C3-F20B-46F1-BFF9-B497877010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3659" y="2636912"/>
            <a:ext cx="5619546" cy="3534682"/>
          </a:xfrm>
          <a:prstGeom prst="rect">
            <a:avLst/>
          </a:prstGeom>
          <a:noFill/>
          <a:extLst>
            <a:ext uri="{909E8E84-426E-40DD-AFC4-6F175D3DCCD1}">
              <a14:hiddenFill xmlns:a14="http://schemas.microsoft.com/office/drawing/2010/main">
                <a:solidFill>
                  <a:srgbClr val="FFFFFF"/>
                </a:solidFill>
              </a14:hiddenFill>
            </a:ext>
          </a:extLst>
        </p:spPr>
      </p:pic>
      <p:sp>
        <p:nvSpPr>
          <p:cNvPr id="13" name="文本框 12">
            <a:extLst>
              <a:ext uri="{FF2B5EF4-FFF2-40B4-BE49-F238E27FC236}">
                <a16:creationId xmlns="" xmlns:a16="http://schemas.microsoft.com/office/drawing/2014/main" id="{06736837-C962-402D-8F3E-9E449EF346BF}"/>
              </a:ext>
            </a:extLst>
          </p:cNvPr>
          <p:cNvSpPr txBox="1"/>
          <p:nvPr/>
        </p:nvSpPr>
        <p:spPr>
          <a:xfrm>
            <a:off x="332979" y="836712"/>
            <a:ext cx="6181948" cy="5008230"/>
          </a:xfrm>
          <a:prstGeom prst="rect">
            <a:avLst/>
          </a:prstGeom>
          <a:noFill/>
        </p:spPr>
        <p:txBody>
          <a:bodyPr wrap="square">
            <a:spAutoFit/>
          </a:bodyPr>
          <a:lstStyle/>
          <a:p>
            <a:pPr>
              <a:lnSpc>
                <a:spcPct val="150000"/>
              </a:lnSpc>
            </a:pPr>
            <a:r>
              <a:rPr lang="zh-CN" altLang="en-US" sz="2400" b="1" dirty="0">
                <a:latin typeface="Times New Roman" panose="02020603050405020304" pitchFamily="18" charset="0"/>
              </a:rPr>
              <a:t>背景</a:t>
            </a:r>
            <a:endParaRPr lang="en-US" altLang="zh-CN" sz="2400" b="1" dirty="0">
              <a:latin typeface="Times New Roman" panose="02020603050405020304" pitchFamily="18" charset="0"/>
            </a:endParaRPr>
          </a:p>
          <a:p>
            <a:pPr>
              <a:lnSpc>
                <a:spcPct val="150000"/>
              </a:lnSpc>
            </a:pPr>
            <a:r>
              <a:rPr lang="en-US" altLang="zh-CN" sz="2400" dirty="0">
                <a:latin typeface="Times New Roman" panose="02020603050405020304" pitchFamily="18" charset="0"/>
              </a:rPr>
              <a:t>2008</a:t>
            </a:r>
            <a:r>
              <a:rPr lang="zh-CN" altLang="en-US" sz="2400" dirty="0">
                <a:latin typeface="Times New Roman" panose="02020603050405020304" pitchFamily="18" charset="0"/>
              </a:rPr>
              <a:t>年的全球性金融危机，破坏了世界金融市场的稳定并严重阻碍了各国实体经济的发展，这场危机让人们再次意识到各国尾部金融风险和系统性金融风险之间的溢出效应。</a:t>
            </a:r>
            <a:endParaRPr lang="en-US" altLang="zh-CN" sz="2400" dirty="0">
              <a:latin typeface="Times New Roman" panose="02020603050405020304" pitchFamily="18" charset="0"/>
            </a:endParaRPr>
          </a:p>
          <a:p>
            <a:pPr>
              <a:lnSpc>
                <a:spcPct val="150000"/>
              </a:lnSpc>
            </a:pPr>
            <a:r>
              <a:rPr lang="zh-CN" altLang="en-US" sz="2400" b="1" dirty="0">
                <a:solidFill>
                  <a:srgbClr val="FF0000"/>
                </a:solidFill>
                <a:latin typeface="Times New Roman" panose="02020603050405020304" pitchFamily="18" charset="0"/>
              </a:rPr>
              <a:t>在这样背景下，许多学者都对如何测试系统性金融风险的传染效应进行了研究。</a:t>
            </a:r>
            <a:endParaRPr lang="en-US" altLang="zh-CN" sz="2400" b="1" dirty="0">
              <a:solidFill>
                <a:srgbClr val="FF0000"/>
              </a:solidFill>
              <a:latin typeface="Times New Roman" panose="02020603050405020304" pitchFamily="18" charset="0"/>
            </a:endParaRPr>
          </a:p>
          <a:p>
            <a:pPr>
              <a:lnSpc>
                <a:spcPct val="150000"/>
              </a:lnSpc>
            </a:pPr>
            <a:r>
              <a:rPr lang="zh-CN" altLang="en-US" sz="2400" dirty="0">
                <a:latin typeface="Times New Roman" panose="02020603050405020304" pitchFamily="18" charset="0"/>
              </a:rPr>
              <a:t>总的来说，这些指标包括                   ，</a:t>
            </a:r>
            <a:r>
              <a:rPr lang="en-US" altLang="zh-CN" sz="2400" dirty="0">
                <a:latin typeface="Times New Roman" panose="02020603050405020304" pitchFamily="18" charset="0"/>
              </a:rPr>
              <a:t>MES</a:t>
            </a:r>
            <a:r>
              <a:rPr lang="zh-CN" altLang="en-US" sz="2400" dirty="0">
                <a:latin typeface="Times New Roman" panose="02020603050405020304" pitchFamily="18" charset="0"/>
              </a:rPr>
              <a:t>和</a:t>
            </a:r>
            <a:r>
              <a:rPr lang="en-US" altLang="zh-CN" sz="2400" dirty="0">
                <a:latin typeface="Times New Roman" panose="02020603050405020304" pitchFamily="18" charset="0"/>
              </a:rPr>
              <a:t>SRISK</a:t>
            </a:r>
            <a:r>
              <a:rPr lang="zh-CN" altLang="en-US" sz="2400" dirty="0">
                <a:latin typeface="Times New Roman" panose="02020603050405020304" pitchFamily="18" charset="0"/>
              </a:rPr>
              <a:t>，在这里主要介绍</a:t>
            </a:r>
            <a:r>
              <a:rPr lang="en-US" altLang="zh-CN" sz="2400" dirty="0">
                <a:latin typeface="Times New Roman" panose="02020603050405020304" pitchFamily="18" charset="0"/>
              </a:rPr>
              <a:t>SRISK</a:t>
            </a:r>
            <a:r>
              <a:rPr lang="zh-CN" altLang="en-US" sz="2400" dirty="0">
                <a:latin typeface="Times New Roman" panose="02020603050405020304" pitchFamily="18" charset="0"/>
              </a:rPr>
              <a:t>。</a:t>
            </a:r>
          </a:p>
        </p:txBody>
      </p:sp>
      <p:graphicFrame>
        <p:nvGraphicFramePr>
          <p:cNvPr id="7" name="对象 6">
            <a:extLst>
              <a:ext uri="{FF2B5EF4-FFF2-40B4-BE49-F238E27FC236}">
                <a16:creationId xmlns="" xmlns:a16="http://schemas.microsoft.com/office/drawing/2014/main" id="{8B5773B3-34AF-4C5F-ACA1-3BD69FA8EA3C}"/>
              </a:ext>
            </a:extLst>
          </p:cNvPr>
          <p:cNvGraphicFramePr>
            <a:graphicFrameLocks noChangeAspect="1"/>
          </p:cNvGraphicFramePr>
          <p:nvPr>
            <p:extLst>
              <p:ext uri="{D42A27DB-BD31-4B8C-83A1-F6EECF244321}">
                <p14:modId xmlns:p14="http://schemas.microsoft.com/office/powerpoint/2010/main" val="3546131493"/>
              </p:ext>
            </p:extLst>
          </p:nvPr>
        </p:nvGraphicFramePr>
        <p:xfrm>
          <a:off x="3717355" y="4797152"/>
          <a:ext cx="1568174" cy="504056"/>
        </p:xfrm>
        <a:graphic>
          <a:graphicData uri="http://schemas.openxmlformats.org/presentationml/2006/ole">
            <mc:AlternateContent xmlns:mc="http://schemas.openxmlformats.org/markup-compatibility/2006">
              <mc:Choice xmlns:v="urn:schemas-microsoft-com:vml" Requires="v">
                <p:oleObj spid="_x0000_s71767" name="Equation" r:id="rId5" imgW="533452" imgH="171342" progId="Equation.DSMT4">
                  <p:embed/>
                </p:oleObj>
              </mc:Choice>
              <mc:Fallback>
                <p:oleObj name="Equation" r:id="rId5" imgW="533452" imgH="171342" progId="Equation.DSMT4">
                  <p:embed/>
                  <p:pic>
                    <p:nvPicPr>
                      <p:cNvPr id="0" name=""/>
                      <p:cNvPicPr/>
                      <p:nvPr/>
                    </p:nvPicPr>
                    <p:blipFill>
                      <a:blip r:embed="rId6"/>
                      <a:stretch>
                        <a:fillRect/>
                      </a:stretch>
                    </p:blipFill>
                    <p:spPr>
                      <a:xfrm>
                        <a:off x="3717355" y="4797152"/>
                        <a:ext cx="1568174" cy="504056"/>
                      </a:xfrm>
                      <a:prstGeom prst="rect">
                        <a:avLst/>
                      </a:prstGeom>
                    </p:spPr>
                  </p:pic>
                </p:oleObj>
              </mc:Fallback>
            </mc:AlternateContent>
          </a:graphicData>
        </a:graphic>
      </p:graphicFrame>
    </p:spTree>
  </p:cSld>
  <p:clrMapOvr>
    <a:masterClrMapping/>
  </p:clrMapOvr>
  <p:transition>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第五节 </a:t>
            </a:r>
            <a:r>
              <a:rPr lang="en-US" altLang="zh-CN" sz="2600" b="1" dirty="0">
                <a:latin typeface="微软雅黑" pitchFamily="34" charset="-122"/>
                <a:ea typeface="微软雅黑" pitchFamily="34" charset="-122"/>
              </a:rPr>
              <a:t>SRISK</a:t>
            </a:r>
            <a:r>
              <a:rPr lang="zh-CN" altLang="en-US" sz="2600" b="1" dirty="0">
                <a:latin typeface="微软雅黑" pitchFamily="34" charset="-122"/>
                <a:ea typeface="微软雅黑" pitchFamily="34" charset="-122"/>
              </a:rPr>
              <a:t>测算方法</a:t>
            </a:r>
            <a:endParaRPr lang="zh-CN" altLang="en-US" sz="2600" b="1" dirty="0">
              <a:latin typeface="微软雅黑" pitchFamily="34" charset="-122"/>
              <a:ea typeface="微软雅黑" pitchFamily="34" charset="-122"/>
              <a:sym typeface="+mn-ea"/>
            </a:endParaRPr>
          </a:p>
        </p:txBody>
      </p:sp>
      <p:sp>
        <p:nvSpPr>
          <p:cNvPr id="13" name="文本框 12">
            <a:extLst>
              <a:ext uri="{FF2B5EF4-FFF2-40B4-BE49-F238E27FC236}">
                <a16:creationId xmlns="" xmlns:a16="http://schemas.microsoft.com/office/drawing/2014/main" id="{06736837-C962-402D-8F3E-9E449EF346BF}"/>
              </a:ext>
            </a:extLst>
          </p:cNvPr>
          <p:cNvSpPr txBox="1"/>
          <p:nvPr/>
        </p:nvSpPr>
        <p:spPr>
          <a:xfrm>
            <a:off x="332979" y="580439"/>
            <a:ext cx="10945216" cy="3416320"/>
          </a:xfrm>
          <a:prstGeom prst="rect">
            <a:avLst/>
          </a:prstGeom>
          <a:noFill/>
        </p:spPr>
        <p:txBody>
          <a:bodyPr wrap="square">
            <a:spAutoFit/>
          </a:bodyPr>
          <a:lstStyle/>
          <a:p>
            <a:pPr>
              <a:lnSpc>
                <a:spcPct val="150000"/>
              </a:lnSpc>
            </a:pPr>
            <a:r>
              <a:rPr lang="en-US" altLang="zh-CN" sz="2400" b="1" dirty="0">
                <a:latin typeface="Times New Roman" panose="02020603050405020304" pitchFamily="18" charset="0"/>
              </a:rPr>
              <a:t>SRISK</a:t>
            </a:r>
            <a:r>
              <a:rPr lang="zh-CN" altLang="en-US" sz="2400" b="1" dirty="0">
                <a:latin typeface="Times New Roman" panose="02020603050405020304" pitchFamily="18" charset="0"/>
              </a:rPr>
              <a:t>的定义</a:t>
            </a:r>
            <a:endParaRPr lang="en-US" altLang="zh-CN" sz="2400" b="1" dirty="0">
              <a:latin typeface="Times New Roman" panose="02020603050405020304" pitchFamily="18" charset="0"/>
            </a:endParaRPr>
          </a:p>
          <a:p>
            <a:pPr>
              <a:lnSpc>
                <a:spcPct val="150000"/>
              </a:lnSpc>
            </a:pPr>
            <a:r>
              <a:rPr lang="en-US" altLang="zh-CN" sz="2400" dirty="0">
                <a:latin typeface="Times New Roman" panose="02020603050405020304" pitchFamily="18" charset="0"/>
              </a:rPr>
              <a:t>SRISK</a:t>
            </a:r>
            <a:r>
              <a:rPr lang="zh-CN" altLang="en-US" sz="2400" dirty="0">
                <a:latin typeface="Times New Roman" panose="02020603050405020304" pitchFamily="18" charset="0"/>
              </a:rPr>
              <a:t>是从资本短缺的角度来度量系统性金融风险的大小的。为了理解</a:t>
            </a:r>
            <a:r>
              <a:rPr lang="en-US" altLang="zh-CN" sz="2400" dirty="0">
                <a:latin typeface="Times New Roman" panose="02020603050405020304" pitchFamily="18" charset="0"/>
              </a:rPr>
              <a:t>SRISK</a:t>
            </a:r>
            <a:r>
              <a:rPr lang="zh-CN" altLang="en-US" sz="2400" dirty="0">
                <a:latin typeface="Times New Roman" panose="02020603050405020304" pitchFamily="18" charset="0"/>
              </a:rPr>
              <a:t>的计算过程，我们首先需要介绍</a:t>
            </a:r>
            <a:r>
              <a:rPr lang="en-US" altLang="zh-CN" sz="2400" dirty="0">
                <a:latin typeface="Times New Roman" panose="02020603050405020304" pitchFamily="18" charset="0"/>
              </a:rPr>
              <a:t>MES(</a:t>
            </a:r>
            <a:r>
              <a:rPr lang="zh-CN" altLang="en-US" sz="2400" dirty="0">
                <a:latin typeface="Times New Roman" panose="02020603050405020304" pitchFamily="18" charset="0"/>
              </a:rPr>
              <a:t>边际期望损失</a:t>
            </a:r>
            <a:r>
              <a:rPr lang="en-US" altLang="zh-CN" sz="2400" dirty="0">
                <a:latin typeface="Times New Roman" panose="02020603050405020304" pitchFamily="18" charset="0"/>
              </a:rPr>
              <a:t>)</a:t>
            </a:r>
            <a:r>
              <a:rPr lang="zh-CN" altLang="en-US" sz="2400" dirty="0">
                <a:latin typeface="Times New Roman" panose="02020603050405020304" pitchFamily="18" charset="0"/>
              </a:rPr>
              <a:t>。</a:t>
            </a:r>
            <a:r>
              <a:rPr lang="en-US" altLang="zh-CN" sz="2400" dirty="0">
                <a:latin typeface="Times New Roman" panose="02020603050405020304" pitchFamily="18" charset="0"/>
              </a:rPr>
              <a:t>MES</a:t>
            </a:r>
            <a:r>
              <a:rPr lang="zh-CN" altLang="en-US" sz="2400" dirty="0">
                <a:latin typeface="Times New Roman" panose="02020603050405020304" pitchFamily="18" charset="0"/>
              </a:rPr>
              <a:t>衡量的是单个金融机构对系统性金融风险的边际贡献，</a:t>
            </a:r>
            <a:r>
              <a:rPr lang="en-US" altLang="zh-CN" sz="2400" dirty="0">
                <a:latin typeface="Times New Roman" panose="02020603050405020304" pitchFamily="18" charset="0"/>
              </a:rPr>
              <a:t>Acharya</a:t>
            </a:r>
            <a:r>
              <a:rPr lang="zh-CN" altLang="en-US" sz="2400" dirty="0">
                <a:latin typeface="Times New Roman" panose="02020603050405020304" pitchFamily="18" charset="0"/>
              </a:rPr>
              <a:t>等人（</a:t>
            </a:r>
            <a:r>
              <a:rPr lang="en-US" altLang="zh-CN" sz="2400" dirty="0">
                <a:latin typeface="Times New Roman" panose="02020603050405020304" pitchFamily="18" charset="0"/>
              </a:rPr>
              <a:t>2010</a:t>
            </a:r>
            <a:r>
              <a:rPr lang="zh-CN" altLang="en-US" sz="2400" dirty="0">
                <a:latin typeface="Times New Roman" panose="02020603050405020304" pitchFamily="18" charset="0"/>
              </a:rPr>
              <a:t>）从预期亏损的边际量的角度定义</a:t>
            </a:r>
            <a:r>
              <a:rPr lang="en-US" altLang="zh-CN" sz="2400" dirty="0">
                <a:latin typeface="Times New Roman" panose="02020603050405020304" pitchFamily="18" charset="0"/>
              </a:rPr>
              <a:t>MES</a:t>
            </a:r>
            <a:r>
              <a:rPr lang="zh-CN" altLang="en-US" sz="2400" dirty="0" smtClean="0">
                <a:latin typeface="Times New Roman" panose="02020603050405020304" pitchFamily="18" charset="0"/>
              </a:rPr>
              <a:t>为：</a:t>
            </a:r>
            <a:endParaRPr lang="zh-CN" altLang="en-US" sz="2400" dirty="0">
              <a:latin typeface="Times New Roman" panose="02020603050405020304" pitchFamily="18" charset="0"/>
            </a:endParaRPr>
          </a:p>
          <a:p>
            <a:pPr>
              <a:lnSpc>
                <a:spcPct val="150000"/>
              </a:lnSpc>
            </a:pPr>
            <a:endParaRPr lang="en-US" altLang="zh-CN" sz="2400" b="1" dirty="0">
              <a:latin typeface="Times New Roman" panose="02020603050405020304" pitchFamily="18" charset="0"/>
            </a:endParaRPr>
          </a:p>
        </p:txBody>
      </p:sp>
      <p:graphicFrame>
        <p:nvGraphicFramePr>
          <p:cNvPr id="3" name="对象 2">
            <a:extLst>
              <a:ext uri="{FF2B5EF4-FFF2-40B4-BE49-F238E27FC236}">
                <a16:creationId xmlns="" xmlns:a16="http://schemas.microsoft.com/office/drawing/2014/main" id="{354E93BF-EAC2-4557-B45C-0C4BA91534B0}"/>
              </a:ext>
            </a:extLst>
          </p:cNvPr>
          <p:cNvGraphicFramePr>
            <a:graphicFrameLocks noChangeAspect="1"/>
          </p:cNvGraphicFramePr>
          <p:nvPr>
            <p:extLst>
              <p:ext uri="{D42A27DB-BD31-4B8C-83A1-F6EECF244321}">
                <p14:modId xmlns:p14="http://schemas.microsoft.com/office/powerpoint/2010/main" val="3564553384"/>
              </p:ext>
            </p:extLst>
          </p:nvPr>
        </p:nvGraphicFramePr>
        <p:xfrm>
          <a:off x="4221348" y="2924944"/>
          <a:ext cx="3679825" cy="792163"/>
        </p:xfrm>
        <a:graphic>
          <a:graphicData uri="http://schemas.openxmlformats.org/presentationml/2006/ole">
            <mc:AlternateContent xmlns:mc="http://schemas.openxmlformats.org/markup-compatibility/2006">
              <mc:Choice xmlns:v="urn:schemas-microsoft-com:vml" Requires="v">
                <p:oleObj spid="_x0000_s88111" name="Equation" r:id="rId4" imgW="3679114" imgH="792748" progId="Equation.DSMT4">
                  <p:embed/>
                </p:oleObj>
              </mc:Choice>
              <mc:Fallback>
                <p:oleObj name="Equation" r:id="rId4" imgW="3679114" imgH="792748" progId="Equation.DSMT4">
                  <p:embed/>
                  <p:pic>
                    <p:nvPicPr>
                      <p:cNvPr id="0" name=""/>
                      <p:cNvPicPr/>
                      <p:nvPr/>
                    </p:nvPicPr>
                    <p:blipFill>
                      <a:blip r:embed="rId5"/>
                      <a:stretch>
                        <a:fillRect/>
                      </a:stretch>
                    </p:blipFill>
                    <p:spPr>
                      <a:xfrm>
                        <a:off x="4221348" y="2924944"/>
                        <a:ext cx="3679825" cy="792163"/>
                      </a:xfrm>
                      <a:prstGeom prst="rect">
                        <a:avLst/>
                      </a:prstGeom>
                    </p:spPr>
                  </p:pic>
                </p:oleObj>
              </mc:Fallback>
            </mc:AlternateContent>
          </a:graphicData>
        </a:graphic>
      </p:graphicFrame>
      <p:sp>
        <p:nvSpPr>
          <p:cNvPr id="8" name="文本框 7">
            <a:extLst>
              <a:ext uri="{FF2B5EF4-FFF2-40B4-BE49-F238E27FC236}">
                <a16:creationId xmlns="" xmlns:a16="http://schemas.microsoft.com/office/drawing/2014/main" id="{1CCC2E5E-1BCB-4075-B17D-4315CD783564}"/>
              </a:ext>
            </a:extLst>
          </p:cNvPr>
          <p:cNvSpPr txBox="1"/>
          <p:nvPr/>
        </p:nvSpPr>
        <p:spPr>
          <a:xfrm>
            <a:off x="268263" y="3889648"/>
            <a:ext cx="11585995" cy="461665"/>
          </a:xfrm>
          <a:prstGeom prst="rect">
            <a:avLst/>
          </a:prstGeom>
          <a:noFill/>
        </p:spPr>
        <p:txBody>
          <a:bodyPr wrap="square">
            <a:spAutoFit/>
          </a:bodyPr>
          <a:lstStyle/>
          <a:p>
            <a:r>
              <a:rPr lang="zh-CN" altLang="en-US" sz="2400" dirty="0">
                <a:latin typeface="Times New Roman" panose="02020603050405020304" pitchFamily="18" charset="0"/>
              </a:rPr>
              <a:t>在</a:t>
            </a:r>
            <a:r>
              <a:rPr lang="en-US" altLang="zh-CN" sz="2400" dirty="0">
                <a:latin typeface="Times New Roman" panose="02020603050405020304" pitchFamily="18" charset="0"/>
              </a:rPr>
              <a:t>MES</a:t>
            </a:r>
            <a:r>
              <a:rPr lang="zh-CN" altLang="en-US" sz="2400" dirty="0">
                <a:latin typeface="Times New Roman" panose="02020603050405020304" pitchFamily="18" charset="0"/>
              </a:rPr>
              <a:t>的基础之上，</a:t>
            </a:r>
            <a:r>
              <a:rPr lang="en-US" altLang="zh-CN" sz="2400" dirty="0">
                <a:latin typeface="Times New Roman" panose="02020603050405020304" pitchFamily="18" charset="0"/>
              </a:rPr>
              <a:t>Benoit </a:t>
            </a:r>
            <a:r>
              <a:rPr lang="zh-CN" altLang="en-US" sz="2400" dirty="0">
                <a:latin typeface="Times New Roman" panose="02020603050405020304" pitchFamily="18" charset="0"/>
              </a:rPr>
              <a:t>等人（</a:t>
            </a:r>
            <a:r>
              <a:rPr lang="en-US" altLang="zh-CN" sz="2400" dirty="0">
                <a:latin typeface="Times New Roman" panose="02020603050405020304" pitchFamily="18" charset="0"/>
              </a:rPr>
              <a:t>2013</a:t>
            </a:r>
            <a:r>
              <a:rPr lang="zh-CN" altLang="en-US" sz="2400" dirty="0">
                <a:latin typeface="Times New Roman" panose="02020603050405020304" pitchFamily="18" charset="0"/>
              </a:rPr>
              <a:t>）给出了</a:t>
            </a:r>
            <a:r>
              <a:rPr lang="en-US" altLang="zh-CN" sz="2400" dirty="0">
                <a:latin typeface="Times New Roman" panose="02020603050405020304" pitchFamily="18" charset="0"/>
              </a:rPr>
              <a:t>SRISK</a:t>
            </a:r>
            <a:r>
              <a:rPr lang="zh-CN" altLang="en-US" sz="2400" dirty="0">
                <a:latin typeface="Times New Roman" panose="02020603050405020304" pitchFamily="18" charset="0"/>
              </a:rPr>
              <a:t>的定义：</a:t>
            </a:r>
          </a:p>
        </p:txBody>
      </p:sp>
      <p:pic>
        <p:nvPicPr>
          <p:cNvPr id="9" name="Picture 3">
            <a:extLst>
              <a:ext uri="{FF2B5EF4-FFF2-40B4-BE49-F238E27FC236}">
                <a16:creationId xmlns="" xmlns:a16="http://schemas.microsoft.com/office/drawing/2014/main" id="{9880EBB3-B14B-425A-85CA-68518A1409F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09243" y="4437112"/>
            <a:ext cx="7658924" cy="1123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组合 9">
            <a:extLst>
              <a:ext uri="{FF2B5EF4-FFF2-40B4-BE49-F238E27FC236}">
                <a16:creationId xmlns="" xmlns:a16="http://schemas.microsoft.com/office/drawing/2014/main" id="{40F1044E-6627-4989-83E9-47D9500B079F}"/>
              </a:ext>
            </a:extLst>
          </p:cNvPr>
          <p:cNvGrpSpPr/>
          <p:nvPr/>
        </p:nvGrpSpPr>
        <p:grpSpPr>
          <a:xfrm>
            <a:off x="332979" y="5679520"/>
            <a:ext cx="10657184" cy="923330"/>
            <a:chOff x="693019" y="5948610"/>
            <a:chExt cx="10657184" cy="923330"/>
          </a:xfrm>
        </p:grpSpPr>
        <mc:AlternateContent xmlns:mc="http://schemas.openxmlformats.org/markup-compatibility/2006" xmlns:a14="http://schemas.microsoft.com/office/drawing/2010/main">
          <mc:Choice Requires="a14">
            <p:sp>
              <p:nvSpPr>
                <p:cNvPr id="11" name="文本框 10">
                  <a:extLst>
                    <a:ext uri="{FF2B5EF4-FFF2-40B4-BE49-F238E27FC236}">
                      <a16:creationId xmlns="" xmlns:a16="http://schemas.microsoft.com/office/drawing/2014/main" id="{9E4E1674-FF95-4B16-A7F3-3EA1A4FF22E9}"/>
                    </a:ext>
                  </a:extLst>
                </p:cNvPr>
                <p:cNvSpPr txBox="1"/>
                <p:nvPr/>
              </p:nvSpPr>
              <p:spPr>
                <a:xfrm>
                  <a:off x="693019" y="5949280"/>
                  <a:ext cx="3960440" cy="646331"/>
                </a:xfrm>
                <a:prstGeom prst="rect">
                  <a:avLst/>
                </a:prstGeom>
                <a:noFill/>
              </p:spPr>
              <p:txBody>
                <a:bodyPr wrap="square" rtlCol="0">
                  <a:spAutoFit/>
                </a:bodyPr>
                <a:lstStyle/>
                <a:p>
                  <a:pPr marL="285750" indent="-285750">
                    <a:buFont typeface="Arial" panose="020B0604020202020204" pitchFamily="34" charset="0"/>
                    <a:buChar char="•"/>
                  </a:pPr>
                  <a14:m>
                    <m:oMath xmlns:m="http://schemas.openxmlformats.org/officeDocument/2006/math">
                      <m:r>
                        <a:rPr lang="en-US" altLang="zh-CN" sz="1800" i="1" smtClean="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𝑘</m:t>
                      </m:r>
                    </m:oMath>
                  </a14:m>
                  <a:r>
                    <a:rPr lang="zh-CN" altLang="en-US" dirty="0"/>
                    <a:t>：审慎资本比率</a:t>
                  </a:r>
                  <a:endParaRPr lang="en-US" altLang="zh-CN" dirty="0"/>
                </a:p>
                <a:p>
                  <a:pPr marL="285750" indent="-285750">
                    <a:buFont typeface="Arial" panose="020B0604020202020204" pitchFamily="34" charset="0"/>
                    <a:buChar char="•"/>
                  </a:pPr>
                  <a14:m>
                    <m:oMath xmlns:m="http://schemas.openxmlformats.org/officeDocument/2006/math">
                      <m:sSub>
                        <m:sSubPr>
                          <m:ctrlPr>
                            <a:rPr lang="zh-CN" altLang="zh-CN" i="1" smtClean="0">
                              <a:solidFill>
                                <a:srgbClr val="000000"/>
                              </a:solidFill>
                              <a:effectLst/>
                              <a:latin typeface="Cambria Math"/>
                              <a:ea typeface="Cambria Math" panose="02040503050406030204" pitchFamily="18" charset="0"/>
                              <a:cs typeface="Times New Roman" panose="02020603050405020304" pitchFamily="18" charset="0"/>
                            </a:rPr>
                          </m:ctrlPr>
                        </m:sSubPr>
                        <m:e>
                          <m:r>
                            <a:rPr lang="en-US" altLang="zh-CN" sz="1800"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𝐷</m:t>
                          </m:r>
                        </m:e>
                        <m:sub>
                          <m:r>
                            <a:rPr lang="en-US" altLang="zh-CN" sz="1800"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𝑖𝑡</m:t>
                          </m:r>
                        </m:sub>
                      </m:sSub>
                      <m:r>
                        <a:rPr lang="zh-CN" altLang="en-US" i="1">
                          <a:solidFill>
                            <a:srgbClr val="000000"/>
                          </a:solidFill>
                          <a:latin typeface="Cambria Math" panose="02040503050406030204" pitchFamily="18" charset="0"/>
                          <a:cs typeface="Times New Roman" panose="02020603050405020304" pitchFamily="18" charset="0"/>
                        </a:rPr>
                        <m:t>：</m:t>
                      </m:r>
                    </m:oMath>
                  </a14:m>
                  <a:r>
                    <a:rPr lang="zh-CN" altLang="en-US" dirty="0"/>
                    <a:t>金融机构总负债的账面价值</a:t>
                  </a:r>
                </a:p>
              </p:txBody>
            </p:sp>
          </mc:Choice>
          <mc:Fallback xmlns="">
            <p:sp>
              <p:nvSpPr>
                <p:cNvPr id="11" name="文本框 10">
                  <a:extLst>
                    <a:ext uri="{FF2B5EF4-FFF2-40B4-BE49-F238E27FC236}">
                      <a16:creationId xmlns:a16="http://schemas.microsoft.com/office/drawing/2014/main" id="{9E4E1674-FF95-4B16-A7F3-3EA1A4FF22E9}"/>
                    </a:ext>
                  </a:extLst>
                </p:cNvPr>
                <p:cNvSpPr txBox="1">
                  <a:spLocks noRot="1" noChangeAspect="1" noMove="1" noResize="1" noEditPoints="1" noAdjustHandles="1" noChangeArrowheads="1" noChangeShapeType="1" noTextEdit="1"/>
                </p:cNvSpPr>
                <p:nvPr/>
              </p:nvSpPr>
              <p:spPr>
                <a:xfrm>
                  <a:off x="693019" y="5949280"/>
                  <a:ext cx="3960440" cy="646331"/>
                </a:xfrm>
                <a:prstGeom prst="rect">
                  <a:avLst/>
                </a:prstGeom>
                <a:blipFill>
                  <a:blip r:embed="rId7"/>
                  <a:stretch>
                    <a:fillRect l="-1079" t="-7547" b="-1226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a:extLst>
                    <a:ext uri="{FF2B5EF4-FFF2-40B4-BE49-F238E27FC236}">
                      <a16:creationId xmlns="" xmlns:a16="http://schemas.microsoft.com/office/drawing/2014/main" id="{1C8E91EF-F131-44B2-B70B-34DF17BB4DE5}"/>
                    </a:ext>
                  </a:extLst>
                </p:cNvPr>
                <p:cNvSpPr txBox="1"/>
                <p:nvPr/>
              </p:nvSpPr>
              <p:spPr>
                <a:xfrm>
                  <a:off x="4816341" y="5948610"/>
                  <a:ext cx="6029806" cy="923330"/>
                </a:xfrm>
                <a:prstGeom prst="rect">
                  <a:avLst/>
                </a:prstGeom>
                <a:noFill/>
              </p:spPr>
              <p:txBody>
                <a:bodyPr wrap="square" rtlCol="0">
                  <a:spAutoFit/>
                </a:bodyPr>
                <a:lstStyle/>
                <a:p>
                  <a:pPr marL="285750" indent="-285750">
                    <a:buFont typeface="Arial" panose="020B0604020202020204" pitchFamily="34" charset="0"/>
                    <a:buChar char="•"/>
                  </a:pPr>
                  <a14:m>
                    <m:oMath xmlns:m="http://schemas.openxmlformats.org/officeDocument/2006/math">
                      <m:sSub>
                        <m:sSubPr>
                          <m:ctrlPr>
                            <a:rPr lang="zh-CN" altLang="zh-CN" i="1">
                              <a:latin typeface="Cambria Math"/>
                            </a:rPr>
                          </m:ctrlPr>
                        </m:sSubPr>
                        <m:e>
                          <m:r>
                            <a:rPr lang="en-US" altLang="zh-CN" i="1">
                              <a:latin typeface="Cambria Math" panose="02040503050406030204" pitchFamily="18" charset="0"/>
                            </a:rPr>
                            <m:t>𝑊</m:t>
                          </m:r>
                        </m:e>
                        <m:sub>
                          <m:r>
                            <a:rPr lang="en-US" altLang="zh-CN" i="1">
                              <a:latin typeface="Cambria Math" panose="02040503050406030204" pitchFamily="18" charset="0"/>
                            </a:rPr>
                            <m:t>𝑖𝑡</m:t>
                          </m:r>
                        </m:sub>
                      </m:sSub>
                    </m:oMath>
                  </a14:m>
                  <a:r>
                    <a:rPr lang="zh-CN" altLang="en-US" dirty="0"/>
                    <a:t>：</a:t>
                  </a:r>
                  <a:r>
                    <a:rPr lang="zh-CN" altLang="zh-CN" dirty="0"/>
                    <a:t>金融机构的市场价值</a:t>
                  </a:r>
                  <a:endParaRPr lang="en-US" altLang="zh-CN" dirty="0"/>
                </a:p>
                <a:p>
                  <a:pPr marL="285750" indent="-285750">
                    <a:buFont typeface="Arial" panose="020B0604020202020204" pitchFamily="34" charset="0"/>
                    <a:buChar char="•"/>
                  </a:pPr>
                  <a:r>
                    <a:rPr lang="zh-CN" altLang="en-US" dirty="0">
                      <a:latin typeface="Times New Roman" panose="02020603050405020304" pitchFamily="18" charset="0"/>
                    </a:rPr>
                    <a:t>根据</a:t>
                  </a:r>
                  <a:r>
                    <a:rPr lang="en-US" altLang="zh-CN" dirty="0">
                      <a:latin typeface="Times New Roman" panose="02020603050405020304" pitchFamily="18" charset="0"/>
                    </a:rPr>
                    <a:t>Acharya </a:t>
                  </a:r>
                  <a:r>
                    <a:rPr lang="zh-CN" altLang="en-US" dirty="0">
                      <a:latin typeface="Times New Roman" panose="02020603050405020304" pitchFamily="18" charset="0"/>
                    </a:rPr>
                    <a:t>等人（</a:t>
                  </a:r>
                  <a:r>
                    <a:rPr lang="en-US" altLang="zh-CN" dirty="0">
                      <a:latin typeface="Times New Roman" panose="02020603050405020304" pitchFamily="18" charset="0"/>
                    </a:rPr>
                    <a:t>2012</a:t>
                  </a:r>
                  <a:r>
                    <a:rPr lang="zh-CN" altLang="en-US" dirty="0">
                      <a:latin typeface="Times New Roman" panose="02020603050405020304" pitchFamily="18" charset="0"/>
                    </a:rPr>
                    <a:t>）的实证</a:t>
                  </a:r>
                  <a:endParaRPr lang="en-US" altLang="zh-CN" dirty="0">
                    <a:latin typeface="Times New Roman" panose="02020603050405020304" pitchFamily="18" charset="0"/>
                  </a:endParaRPr>
                </a:p>
                <a:p>
                  <a:pPr marL="285750" indent="-285750">
                    <a:buFont typeface="Arial" panose="020B0604020202020204" pitchFamily="34" charset="0"/>
                    <a:buChar char="•"/>
                  </a:pPr>
                  <a:endParaRPr lang="en-US" altLang="zh-CN" dirty="0"/>
                </a:p>
              </p:txBody>
            </p:sp>
          </mc:Choice>
          <mc:Fallback xmlns="">
            <p:sp>
              <p:nvSpPr>
                <p:cNvPr id="12" name="文本框 11">
                  <a:extLst>
                    <a:ext uri="{FF2B5EF4-FFF2-40B4-BE49-F238E27FC236}">
                      <a16:creationId xmlns:a16="http://schemas.microsoft.com/office/drawing/2014/main" id="{1C8E91EF-F131-44B2-B70B-34DF17BB4DE5}"/>
                    </a:ext>
                  </a:extLst>
                </p:cNvPr>
                <p:cNvSpPr txBox="1">
                  <a:spLocks noRot="1" noChangeAspect="1" noMove="1" noResize="1" noEditPoints="1" noAdjustHandles="1" noChangeArrowheads="1" noChangeShapeType="1" noTextEdit="1"/>
                </p:cNvSpPr>
                <p:nvPr/>
              </p:nvSpPr>
              <p:spPr>
                <a:xfrm>
                  <a:off x="4816341" y="5948610"/>
                  <a:ext cx="6029806" cy="923330"/>
                </a:xfrm>
                <a:prstGeom prst="rect">
                  <a:avLst/>
                </a:prstGeom>
                <a:blipFill>
                  <a:blip r:embed="rId8"/>
                  <a:stretch>
                    <a:fillRect l="-607" t="-529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14" name="对象 13">
                  <a:extLst>
                    <a:ext uri="{FF2B5EF4-FFF2-40B4-BE49-F238E27FC236}">
                      <a16:creationId xmlns="" xmlns:a16="http://schemas.microsoft.com/office/drawing/2014/main" id="{07287033-898A-41ED-A627-51992E0D07DC}"/>
                    </a:ext>
                  </a:extLst>
                </p:cNvPr>
                <p:cNvGraphicFramePr>
                  <a:graphicFrameLocks noChangeAspect="1"/>
                </p:cNvGraphicFramePr>
                <p:nvPr>
                  <p:extLst>
                    <p:ext uri="{D42A27DB-BD31-4B8C-83A1-F6EECF244321}">
                      <p14:modId xmlns:p14="http://schemas.microsoft.com/office/powerpoint/2010/main" val="3636383992"/>
                    </p:ext>
                  </p:extLst>
                </p:nvPr>
              </p:nvGraphicFramePr>
              <p:xfrm>
                <a:off x="8613899" y="6238278"/>
                <a:ext cx="2736304" cy="343993"/>
              </p:xfrm>
              <a:graphic>
                <a:graphicData uri="http://schemas.openxmlformats.org/presentationml/2006/ole">
                  <mc:AlternateContent>
                    <mc:Choice xmlns:v="urn:schemas-microsoft-com:vml" Requires="v">
                      <p:oleObj spid="_x0000_s88112" name="Equation" r:id="rId9" imgW="1666588" imgH="209498" progId="Equation.DSMT4">
                        <p:embed/>
                      </p:oleObj>
                    </mc:Choice>
                    <mc:Fallback>
                      <p:oleObj name="Equation" r:id="rId9" imgW="1666588" imgH="209498" progId="Equation.DSMT4">
                        <p:embed/>
                        <p:pic>
                          <p:nvPicPr>
                            <p:cNvPr id="17" name="对象 16">
                              <a:extLst>
                                <a:ext uri="{FF2B5EF4-FFF2-40B4-BE49-F238E27FC236}">
                                  <a16:creationId xmlns="" xmlns:a16="http://schemas.microsoft.com/office/drawing/2014/main" id="{8D2F6996-9084-49E9-AA37-E77EC44C70A9}"/>
                                </a:ext>
                              </a:extLst>
                            </p:cNvPr>
                            <p:cNvPicPr/>
                            <p:nvPr/>
                          </p:nvPicPr>
                          <p:blipFill>
                            <a:blip r:embed="rId10"/>
                            <a:stretch>
                              <a:fillRect/>
                            </a:stretch>
                          </p:blipFill>
                          <p:spPr>
                            <a:xfrm>
                              <a:off x="8613899" y="6238278"/>
                              <a:ext cx="2736304" cy="343993"/>
                            </a:xfrm>
                            <a:prstGeom prst="rect">
                              <a:avLst/>
                            </a:prstGeom>
                          </p:spPr>
                        </p:pic>
                      </p:oleObj>
                    </mc:Fallback>
                  </mc:AlternateContent>
                </a:graphicData>
              </a:graphic>
            </p:graphicFrame>
          </mc:Choice>
          <mc:Fallback xmlns="">
            <p:graphicFrame>
              <p:nvGraphicFramePr>
                <p:cNvPr id="14" name="对象 13">
                  <a:extLst>
                    <a:ext uri="{FF2B5EF4-FFF2-40B4-BE49-F238E27FC236}">
                      <a16:creationId xmlns:a16="http://schemas.microsoft.com/office/drawing/2014/main" id="{07287033-898A-41ED-A627-51992E0D07DC}"/>
                    </a:ext>
                  </a:extLst>
                </p:cNvPr>
                <p:cNvGraphicFramePr>
                  <a:graphicFrameLocks noChangeAspect="1"/>
                </p:cNvGraphicFramePr>
                <p:nvPr>
                  <p:extLst>
                    <p:ext uri="{D42A27DB-BD31-4B8C-83A1-F6EECF244321}">
                      <p14:modId xmlns:p14="http://schemas.microsoft.com/office/powerpoint/2010/main" val="3636383992"/>
                    </p:ext>
                  </p:extLst>
                </p:nvPr>
              </p:nvGraphicFramePr>
              <p:xfrm>
                <a:off x="8613899" y="6238278"/>
                <a:ext cx="2736304" cy="343993"/>
              </p:xfrm>
              <a:graphic>
                <a:graphicData uri="http://schemas.openxmlformats.org/presentationml/2006/ole">
                  <mc:AlternateContent>
                    <mc:Choice xmlns:v="urn:schemas-microsoft-com:vml" Requires="v">
                      <p:oleObj spid="_x0000_s88078" name="Equation" r:id="rId11" imgW="1666588" imgH="209498" progId="Equation.DSMT4">
                        <p:embed/>
                      </p:oleObj>
                    </mc:Choice>
                    <mc:Fallback>
                      <p:oleObj name="Equation" r:id="rId11" imgW="1666588" imgH="209498" progId="Equation.DSMT4">
                        <p:embed/>
                        <p:pic>
                          <p:nvPicPr>
                            <p:cNvPr id="17" name="对象 16">
                              <a:extLst>
                                <a:ext uri="{FF2B5EF4-FFF2-40B4-BE49-F238E27FC236}">
                                  <a16:creationId xmlns:a16="http://schemas.microsoft.com/office/drawing/2014/main" id="{8D2F6996-9084-49E9-AA37-E77EC44C70A9}"/>
                                </a:ext>
                              </a:extLst>
                            </p:cNvPr>
                            <p:cNvPicPr/>
                            <p:nvPr/>
                          </p:nvPicPr>
                          <p:blipFill>
                            <a:blip r:embed="rId12"/>
                            <a:stretch>
                              <a:fillRect/>
                            </a:stretch>
                          </p:blipFill>
                          <p:spPr>
                            <a:xfrm>
                              <a:off x="8613899" y="6238278"/>
                              <a:ext cx="2736304" cy="343993"/>
                            </a:xfrm>
                            <a:prstGeom prst="rect">
                              <a:avLst/>
                            </a:prstGeom>
                          </p:spPr>
                        </p:pic>
                      </p:oleObj>
                    </mc:Fallback>
                  </mc:AlternateContent>
                </a:graphicData>
              </a:graphic>
            </p:graphicFrame>
          </mc:Fallback>
        </mc:AlternateContent>
      </p:grpSp>
    </p:spTree>
    <p:extLst>
      <p:ext uri="{BB962C8B-B14F-4D97-AF65-F5344CB8AC3E}">
        <p14:creationId xmlns:p14="http://schemas.microsoft.com/office/powerpoint/2010/main" val="2800034974"/>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第五节 </a:t>
            </a:r>
            <a:r>
              <a:rPr lang="en-US" altLang="zh-CN" sz="2600" b="1" dirty="0">
                <a:latin typeface="微软雅黑" pitchFamily="34" charset="-122"/>
                <a:ea typeface="微软雅黑" pitchFamily="34" charset="-122"/>
              </a:rPr>
              <a:t>SRISK</a:t>
            </a:r>
            <a:r>
              <a:rPr lang="zh-CN" altLang="en-US" sz="2600" b="1" dirty="0">
                <a:latin typeface="微软雅黑" pitchFamily="34" charset="-122"/>
                <a:ea typeface="微软雅黑" pitchFamily="34" charset="-122"/>
              </a:rPr>
              <a:t>测算方法</a:t>
            </a:r>
            <a:endParaRPr lang="zh-CN" altLang="en-US" sz="2600" b="1" dirty="0">
              <a:latin typeface="微软雅黑" pitchFamily="34" charset="-122"/>
              <a:ea typeface="微软雅黑" pitchFamily="34" charset="-122"/>
              <a:sym typeface="+mn-ea"/>
            </a:endParaRPr>
          </a:p>
        </p:txBody>
      </p:sp>
      <p:sp>
        <p:nvSpPr>
          <p:cNvPr id="8" name="文本框 7">
            <a:extLst>
              <a:ext uri="{FF2B5EF4-FFF2-40B4-BE49-F238E27FC236}">
                <a16:creationId xmlns="" xmlns:a16="http://schemas.microsoft.com/office/drawing/2014/main" id="{B5153BF4-E3BE-4978-B69D-47C6E37627A3}"/>
              </a:ext>
            </a:extLst>
          </p:cNvPr>
          <p:cNvSpPr txBox="1"/>
          <p:nvPr/>
        </p:nvSpPr>
        <p:spPr>
          <a:xfrm>
            <a:off x="404987" y="707712"/>
            <a:ext cx="8064896" cy="461665"/>
          </a:xfrm>
          <a:prstGeom prst="rect">
            <a:avLst/>
          </a:prstGeom>
          <a:noFill/>
        </p:spPr>
        <p:txBody>
          <a:bodyPr wrap="square" rtlCol="0">
            <a:spAutoFit/>
          </a:bodyPr>
          <a:lstStyle/>
          <a:p>
            <a:pPr marL="342900" indent="-342900">
              <a:buFont typeface="Wingdings" panose="05000000000000000000" pitchFamily="2" charset="2"/>
              <a:buChar char="n"/>
            </a:pPr>
            <a:r>
              <a:rPr lang="zh-CN" altLang="en-US" sz="2400" dirty="0"/>
              <a:t>案例：计算交通银行，招商银行和兴业银行的</a:t>
            </a:r>
            <a:r>
              <a:rPr lang="en-US" altLang="zh-CN" sz="2400" dirty="0"/>
              <a:t>SRISK</a:t>
            </a:r>
            <a:endParaRPr lang="zh-CN" altLang="en-US" sz="2400" dirty="0"/>
          </a:p>
        </p:txBody>
      </p:sp>
      <p:graphicFrame>
        <p:nvGraphicFramePr>
          <p:cNvPr id="11" name="表格 10">
            <a:extLst>
              <a:ext uri="{FF2B5EF4-FFF2-40B4-BE49-F238E27FC236}">
                <a16:creationId xmlns="" xmlns:a16="http://schemas.microsoft.com/office/drawing/2014/main" id="{09917485-1E40-44F0-AEB6-782553C353A3}"/>
              </a:ext>
            </a:extLst>
          </p:cNvPr>
          <p:cNvGraphicFramePr>
            <a:graphicFrameLocks noGrp="1"/>
          </p:cNvGraphicFramePr>
          <p:nvPr>
            <p:extLst>
              <p:ext uri="{D42A27DB-BD31-4B8C-83A1-F6EECF244321}">
                <p14:modId xmlns:p14="http://schemas.microsoft.com/office/powerpoint/2010/main" val="2701138801"/>
              </p:ext>
            </p:extLst>
          </p:nvPr>
        </p:nvGraphicFramePr>
        <p:xfrm>
          <a:off x="2947760" y="1412776"/>
          <a:ext cx="6480720" cy="4752528"/>
        </p:xfrm>
        <a:graphic>
          <a:graphicData uri="http://schemas.openxmlformats.org/drawingml/2006/table">
            <a:tbl>
              <a:tblPr firstRow="1" firstCol="1" bandRow="1"/>
              <a:tblGrid>
                <a:gridCol w="6480720">
                  <a:extLst>
                    <a:ext uri="{9D8B030D-6E8A-4147-A177-3AD203B41FA5}">
                      <a16:colId xmlns="" xmlns:a16="http://schemas.microsoft.com/office/drawing/2014/main" val="20000"/>
                    </a:ext>
                  </a:extLst>
                </a:gridCol>
              </a:tblGrid>
              <a:tr h="4752528">
                <a:tc>
                  <a:txBody>
                    <a:bodyPr/>
                    <a:lstStyle/>
                    <a:p>
                      <a:pPr algn="l">
                        <a:lnSpc>
                          <a:spcPts val="1300"/>
                        </a:lnSpc>
                        <a:spcAft>
                          <a:spcPts val="0"/>
                        </a:spcAft>
                      </a:pPr>
                      <a:endParaRPr lang="en-US" sz="1800" kern="100" dirty="0" smtClean="0">
                        <a:effectLst/>
                        <a:latin typeface="Times New Roman" panose="02020503050405090304" pitchFamily="18" charset="0"/>
                        <a:ea typeface="宋体" pitchFamily="2" charset="-122"/>
                        <a:cs typeface="Times New Roman" panose="02020503050405090304" pitchFamily="18" charset="0"/>
                      </a:endParaRPr>
                    </a:p>
                    <a:p>
                      <a:pPr algn="l">
                        <a:lnSpc>
                          <a:spcPts val="1600"/>
                        </a:lnSpc>
                        <a:spcAft>
                          <a:spcPts val="0"/>
                        </a:spcAft>
                      </a:pPr>
                      <a:r>
                        <a:rPr lang="en-US" sz="1800" kern="100" dirty="0" smtClean="0">
                          <a:effectLst/>
                          <a:latin typeface="Times New Roman" panose="02020503050405090304" pitchFamily="18" charset="0"/>
                          <a:ea typeface="宋体" pitchFamily="2" charset="-122"/>
                          <a:cs typeface="Times New Roman" panose="02020503050405090304" pitchFamily="18" charset="0"/>
                        </a:rPr>
                        <a:t>import </a:t>
                      </a:r>
                      <a:r>
                        <a:rPr lang="en-US" sz="1800" kern="100" dirty="0" err="1">
                          <a:effectLst/>
                          <a:latin typeface="Times New Roman" panose="02020503050405090304" pitchFamily="18" charset="0"/>
                          <a:ea typeface="宋体" pitchFamily="2" charset="-122"/>
                          <a:cs typeface="Times New Roman" panose="02020503050405090304" pitchFamily="18" charset="0"/>
                        </a:rPr>
                        <a:t>numpy</a:t>
                      </a:r>
                      <a:r>
                        <a:rPr lang="en-US" sz="1800" kern="100" dirty="0">
                          <a:effectLst/>
                          <a:latin typeface="Times New Roman" panose="02020503050405090304" pitchFamily="18" charset="0"/>
                          <a:ea typeface="宋体" pitchFamily="2" charset="-122"/>
                          <a:cs typeface="Times New Roman" panose="02020503050405090304" pitchFamily="18" charset="0"/>
                        </a:rPr>
                        <a:t> as np</a:t>
                      </a:r>
                    </a:p>
                    <a:p>
                      <a:pPr algn="l">
                        <a:lnSpc>
                          <a:spcPts val="1600"/>
                        </a:lnSpc>
                        <a:spcAft>
                          <a:spcPts val="0"/>
                        </a:spcAft>
                      </a:pPr>
                      <a:r>
                        <a:rPr lang="en-US" sz="1800" kern="100" dirty="0">
                          <a:effectLst/>
                          <a:latin typeface="Times New Roman" panose="02020503050405090304" pitchFamily="18" charset="0"/>
                          <a:ea typeface="宋体" pitchFamily="2" charset="-122"/>
                          <a:cs typeface="Times New Roman" panose="02020503050405090304" pitchFamily="18" charset="0"/>
                        </a:rPr>
                        <a:t>import pandas as pd</a:t>
                      </a:r>
                    </a:p>
                    <a:p>
                      <a:pPr algn="l">
                        <a:lnSpc>
                          <a:spcPts val="1600"/>
                        </a:lnSpc>
                        <a:spcAft>
                          <a:spcPts val="0"/>
                        </a:spcAft>
                      </a:pPr>
                      <a:r>
                        <a:rPr lang="en-US" sz="1800" kern="100" dirty="0">
                          <a:effectLst/>
                          <a:latin typeface="Times New Roman" panose="02020503050405090304" pitchFamily="18" charset="0"/>
                          <a:ea typeface="宋体" pitchFamily="2" charset="-122"/>
                          <a:cs typeface="Times New Roman" panose="02020503050405090304" pitchFamily="18" charset="0"/>
                        </a:rPr>
                        <a:t>import </a:t>
                      </a:r>
                      <a:r>
                        <a:rPr lang="en-US" sz="1800" kern="100" dirty="0" err="1">
                          <a:effectLst/>
                          <a:latin typeface="Times New Roman" panose="02020503050405090304" pitchFamily="18" charset="0"/>
                          <a:ea typeface="宋体" pitchFamily="2" charset="-122"/>
                          <a:cs typeface="Times New Roman" panose="02020503050405090304" pitchFamily="18" charset="0"/>
                        </a:rPr>
                        <a:t>matplotlib.pyplot</a:t>
                      </a:r>
                      <a:r>
                        <a:rPr lang="en-US" sz="1800" kern="100" dirty="0">
                          <a:effectLst/>
                          <a:latin typeface="Times New Roman" panose="02020503050405090304" pitchFamily="18" charset="0"/>
                          <a:ea typeface="宋体" pitchFamily="2" charset="-122"/>
                          <a:cs typeface="Times New Roman" panose="02020503050405090304" pitchFamily="18" charset="0"/>
                        </a:rPr>
                        <a:t> as </a:t>
                      </a:r>
                      <a:r>
                        <a:rPr lang="en-US" sz="1800" kern="100" dirty="0" err="1">
                          <a:effectLst/>
                          <a:latin typeface="Times New Roman" panose="02020503050405090304" pitchFamily="18" charset="0"/>
                          <a:ea typeface="宋体" pitchFamily="2" charset="-122"/>
                          <a:cs typeface="Times New Roman" panose="02020503050405090304" pitchFamily="18" charset="0"/>
                        </a:rPr>
                        <a:t>plt</a:t>
                      </a:r>
                      <a:endParaRPr lang="en-US" sz="1800" kern="100" dirty="0">
                        <a:effectLst/>
                        <a:latin typeface="Times New Roman" panose="02020503050405090304" pitchFamily="18" charset="0"/>
                        <a:ea typeface="宋体" pitchFamily="2" charset="-122"/>
                        <a:cs typeface="Times New Roman" panose="02020503050405090304" pitchFamily="18" charset="0"/>
                      </a:endParaRPr>
                    </a:p>
                    <a:p>
                      <a:pPr algn="l">
                        <a:lnSpc>
                          <a:spcPts val="1600"/>
                        </a:lnSpc>
                        <a:spcAft>
                          <a:spcPts val="0"/>
                        </a:spcAft>
                      </a:pPr>
                      <a:r>
                        <a:rPr lang="en-US" sz="1800" kern="100" dirty="0">
                          <a:effectLst/>
                          <a:latin typeface="Times New Roman" panose="02020503050405090304" pitchFamily="18" charset="0"/>
                          <a:ea typeface="宋体" pitchFamily="2" charset="-122"/>
                          <a:cs typeface="Times New Roman" panose="02020503050405090304" pitchFamily="18" charset="0"/>
                        </a:rPr>
                        <a:t>from </a:t>
                      </a:r>
                      <a:r>
                        <a:rPr lang="en-US" sz="1800" kern="100" dirty="0" err="1">
                          <a:effectLst/>
                          <a:latin typeface="Times New Roman" panose="02020503050405090304" pitchFamily="18" charset="0"/>
                          <a:ea typeface="宋体" pitchFamily="2" charset="-122"/>
                          <a:cs typeface="Times New Roman" panose="02020503050405090304" pitchFamily="18" charset="0"/>
                        </a:rPr>
                        <a:t>cvxopt</a:t>
                      </a:r>
                      <a:r>
                        <a:rPr lang="en-US" sz="1800" kern="100" dirty="0">
                          <a:effectLst/>
                          <a:latin typeface="Times New Roman" panose="02020503050405090304" pitchFamily="18" charset="0"/>
                          <a:ea typeface="宋体" pitchFamily="2" charset="-122"/>
                          <a:cs typeface="Times New Roman" panose="02020503050405090304" pitchFamily="18" charset="0"/>
                        </a:rPr>
                        <a:t> import solvers, matrix</a:t>
                      </a:r>
                    </a:p>
                    <a:p>
                      <a:pPr algn="l">
                        <a:lnSpc>
                          <a:spcPts val="1600"/>
                        </a:lnSpc>
                        <a:spcAft>
                          <a:spcPts val="0"/>
                        </a:spcAft>
                      </a:pPr>
                      <a:endParaRPr lang="en-US" sz="1800" kern="100" dirty="0">
                        <a:effectLst/>
                        <a:latin typeface="Times New Roman" panose="02020503050405090304" pitchFamily="18" charset="0"/>
                        <a:ea typeface="宋体" pitchFamily="2" charset="-122"/>
                        <a:cs typeface="Times New Roman" panose="02020503050405090304" pitchFamily="18" charset="0"/>
                      </a:endParaRPr>
                    </a:p>
                    <a:p>
                      <a:pPr algn="l">
                        <a:lnSpc>
                          <a:spcPts val="1600"/>
                        </a:lnSpc>
                        <a:spcAft>
                          <a:spcPts val="0"/>
                        </a:spcAft>
                      </a:pPr>
                      <a:r>
                        <a:rPr lang="en-US" sz="1800" kern="100" dirty="0">
                          <a:effectLst/>
                          <a:latin typeface="Times New Roman" panose="02020503050405090304" pitchFamily="18" charset="0"/>
                          <a:ea typeface="宋体" pitchFamily="2" charset="-122"/>
                          <a:cs typeface="Times New Roman" panose="02020503050405090304" pitchFamily="18" charset="0"/>
                        </a:rPr>
                        <a:t>#</a:t>
                      </a:r>
                      <a:r>
                        <a:rPr lang="zh-CN" altLang="en-US" sz="1800" kern="100" dirty="0">
                          <a:effectLst/>
                          <a:latin typeface="Times New Roman" panose="02020503050405090304" pitchFamily="18" charset="0"/>
                          <a:ea typeface="+mn-ea"/>
                          <a:cs typeface="Times New Roman" panose="02020503050405090304" pitchFamily="18" charset="0"/>
                        </a:rPr>
                        <a:t>用于正常显示中文标签</a:t>
                      </a:r>
                    </a:p>
                    <a:p>
                      <a:pPr algn="l">
                        <a:lnSpc>
                          <a:spcPts val="1600"/>
                        </a:lnSpc>
                        <a:spcAft>
                          <a:spcPts val="0"/>
                        </a:spcAft>
                      </a:pPr>
                      <a:r>
                        <a:rPr lang="en-US" sz="1800" kern="100" dirty="0" err="1">
                          <a:effectLst/>
                          <a:latin typeface="Times New Roman" panose="02020503050405090304" pitchFamily="18" charset="0"/>
                          <a:ea typeface="宋体" pitchFamily="2" charset="-122"/>
                          <a:cs typeface="Times New Roman" panose="02020503050405090304" pitchFamily="18" charset="0"/>
                        </a:rPr>
                        <a:t>plt.rcParams</a:t>
                      </a:r>
                      <a:r>
                        <a:rPr lang="en-US" sz="1800" kern="100" dirty="0">
                          <a:effectLst/>
                          <a:latin typeface="Times New Roman" panose="02020503050405090304" pitchFamily="18" charset="0"/>
                          <a:ea typeface="宋体" pitchFamily="2" charset="-122"/>
                          <a:cs typeface="Times New Roman" panose="02020503050405090304" pitchFamily="18" charset="0"/>
                        </a:rPr>
                        <a:t>["</a:t>
                      </a:r>
                      <a:r>
                        <a:rPr lang="en-US" sz="1800" kern="100" dirty="0" err="1">
                          <a:effectLst/>
                          <a:latin typeface="Times New Roman" panose="02020503050405090304" pitchFamily="18" charset="0"/>
                          <a:ea typeface="宋体" pitchFamily="2" charset="-122"/>
                          <a:cs typeface="Times New Roman" panose="02020503050405090304" pitchFamily="18" charset="0"/>
                        </a:rPr>
                        <a:t>font.sans</a:t>
                      </a:r>
                      <a:r>
                        <a:rPr lang="en-US" sz="1800" kern="100" dirty="0">
                          <a:effectLst/>
                          <a:latin typeface="Times New Roman" panose="02020503050405090304" pitchFamily="18" charset="0"/>
                          <a:ea typeface="宋体" pitchFamily="2" charset="-122"/>
                          <a:cs typeface="Times New Roman" panose="02020503050405090304" pitchFamily="18" charset="0"/>
                        </a:rPr>
                        <a:t>-serif"]=["</a:t>
                      </a:r>
                      <a:r>
                        <a:rPr lang="en-US" sz="1800" kern="100" dirty="0" err="1">
                          <a:effectLst/>
                          <a:latin typeface="Times New Roman" panose="02020503050405090304" pitchFamily="18" charset="0"/>
                          <a:ea typeface="宋体" pitchFamily="2" charset="-122"/>
                          <a:cs typeface="Times New Roman" panose="02020503050405090304" pitchFamily="18" charset="0"/>
                        </a:rPr>
                        <a:t>simsun</a:t>
                      </a:r>
                      <a:r>
                        <a:rPr lang="en-US" sz="1800" kern="100" dirty="0">
                          <a:effectLst/>
                          <a:latin typeface="Times New Roman" panose="02020503050405090304" pitchFamily="18" charset="0"/>
                          <a:ea typeface="宋体" pitchFamily="2" charset="-122"/>
                          <a:cs typeface="Times New Roman" panose="02020503050405090304" pitchFamily="18" charset="0"/>
                        </a:rPr>
                        <a:t>"]</a:t>
                      </a:r>
                    </a:p>
                    <a:p>
                      <a:pPr algn="l">
                        <a:lnSpc>
                          <a:spcPts val="1600"/>
                        </a:lnSpc>
                        <a:spcAft>
                          <a:spcPts val="0"/>
                        </a:spcAft>
                      </a:pPr>
                      <a:r>
                        <a:rPr lang="en-US" sz="1800" kern="100" dirty="0" err="1">
                          <a:effectLst/>
                          <a:latin typeface="Times New Roman" panose="02020503050405090304" pitchFamily="18" charset="0"/>
                          <a:ea typeface="宋体" pitchFamily="2" charset="-122"/>
                          <a:cs typeface="Times New Roman" panose="02020503050405090304" pitchFamily="18" charset="0"/>
                        </a:rPr>
                        <a:t>plt.rcParams</a:t>
                      </a:r>
                      <a:r>
                        <a:rPr lang="en-US" sz="1800" kern="100" dirty="0">
                          <a:effectLst/>
                          <a:latin typeface="Times New Roman" panose="02020503050405090304" pitchFamily="18" charset="0"/>
                          <a:ea typeface="宋体" pitchFamily="2" charset="-122"/>
                          <a:cs typeface="Times New Roman" panose="02020503050405090304" pitchFamily="18" charset="0"/>
                        </a:rPr>
                        <a:t>["</a:t>
                      </a:r>
                      <a:r>
                        <a:rPr lang="en-US" sz="1800" kern="100" dirty="0" err="1">
                          <a:effectLst/>
                          <a:latin typeface="Times New Roman" panose="02020503050405090304" pitchFamily="18" charset="0"/>
                          <a:ea typeface="宋体" pitchFamily="2" charset="-122"/>
                          <a:cs typeface="Times New Roman" panose="02020503050405090304" pitchFamily="18" charset="0"/>
                        </a:rPr>
                        <a:t>axes.unicode_minus</a:t>
                      </a:r>
                      <a:r>
                        <a:rPr lang="en-US" sz="1800" kern="100" dirty="0">
                          <a:effectLst/>
                          <a:latin typeface="Times New Roman" panose="02020503050405090304" pitchFamily="18" charset="0"/>
                          <a:ea typeface="宋体" pitchFamily="2" charset="-122"/>
                          <a:cs typeface="Times New Roman" panose="02020503050405090304" pitchFamily="18" charset="0"/>
                        </a:rPr>
                        <a:t>"] = False</a:t>
                      </a:r>
                    </a:p>
                    <a:p>
                      <a:pPr algn="l">
                        <a:lnSpc>
                          <a:spcPts val="1600"/>
                        </a:lnSpc>
                        <a:spcAft>
                          <a:spcPts val="0"/>
                        </a:spcAft>
                      </a:pPr>
                      <a:endParaRPr lang="en-US" sz="1800" kern="100" dirty="0">
                        <a:effectLst/>
                        <a:latin typeface="Times New Roman" panose="02020503050405090304" pitchFamily="18" charset="0"/>
                        <a:ea typeface="宋体" pitchFamily="2" charset="-122"/>
                        <a:cs typeface="Times New Roman" panose="02020503050405090304" pitchFamily="18" charset="0"/>
                      </a:endParaRPr>
                    </a:p>
                    <a:p>
                      <a:pPr algn="l">
                        <a:lnSpc>
                          <a:spcPts val="1600"/>
                        </a:lnSpc>
                        <a:spcAft>
                          <a:spcPts val="0"/>
                        </a:spcAft>
                      </a:pPr>
                      <a:r>
                        <a:rPr lang="en-US" sz="1800" kern="100" dirty="0">
                          <a:effectLst/>
                          <a:latin typeface="Times New Roman" panose="02020503050405090304" pitchFamily="18" charset="0"/>
                          <a:ea typeface="宋体" pitchFamily="2" charset="-122"/>
                          <a:cs typeface="Times New Roman" panose="02020503050405090304" pitchFamily="18" charset="0"/>
                        </a:rPr>
                        <a:t>SRISK=</a:t>
                      </a:r>
                      <a:r>
                        <a:rPr lang="en-US" sz="1800" kern="100" dirty="0" err="1">
                          <a:effectLst/>
                          <a:latin typeface="Times New Roman" panose="02020503050405090304" pitchFamily="18" charset="0"/>
                          <a:ea typeface="宋体" pitchFamily="2" charset="-122"/>
                          <a:cs typeface="Times New Roman" panose="02020503050405090304" pitchFamily="18" charset="0"/>
                        </a:rPr>
                        <a:t>pd.read_excel</a:t>
                      </a:r>
                      <a:r>
                        <a:rPr lang="en-US" sz="1800" kern="100" dirty="0">
                          <a:effectLst/>
                          <a:latin typeface="Times New Roman" panose="02020503050405090304" pitchFamily="18" charset="0"/>
                          <a:ea typeface="宋体" pitchFamily="2" charset="-122"/>
                          <a:cs typeface="Times New Roman" panose="02020503050405090304" pitchFamily="18" charset="0"/>
                        </a:rPr>
                        <a:t>(‘ltvdata2.xls’)#</a:t>
                      </a:r>
                      <a:r>
                        <a:rPr lang="zh-CN" altLang="en-US" sz="1800" kern="100" dirty="0">
                          <a:effectLst/>
                          <a:latin typeface="Times New Roman" panose="02020503050405090304" pitchFamily="18" charset="0"/>
                          <a:ea typeface="宋体" pitchFamily="2" charset="-122"/>
                          <a:cs typeface="Times New Roman" panose="02020503050405090304" pitchFamily="18" charset="0"/>
                        </a:rPr>
                        <a:t>读取数据</a:t>
                      </a:r>
                      <a:endParaRPr lang="en-US" sz="1800" kern="100" dirty="0">
                        <a:effectLst/>
                        <a:latin typeface="Times New Roman" panose="02020503050405090304" pitchFamily="18" charset="0"/>
                        <a:ea typeface="宋体" pitchFamily="2" charset="-122"/>
                        <a:cs typeface="Times New Roman" panose="02020503050405090304" pitchFamily="18" charset="0"/>
                      </a:endParaRPr>
                    </a:p>
                    <a:p>
                      <a:pPr algn="l">
                        <a:lnSpc>
                          <a:spcPts val="1600"/>
                        </a:lnSpc>
                        <a:spcAft>
                          <a:spcPts val="0"/>
                        </a:spcAft>
                      </a:pPr>
                      <a:r>
                        <a:rPr lang="en-US" sz="1800" kern="100" dirty="0">
                          <a:effectLst/>
                          <a:latin typeface="Times New Roman" panose="02020503050405090304" pitchFamily="18" charset="0"/>
                          <a:ea typeface="宋体" pitchFamily="2" charset="-122"/>
                          <a:cs typeface="Times New Roman" panose="02020503050405090304" pitchFamily="18" charset="0"/>
                        </a:rPr>
                        <a:t>time=</a:t>
                      </a:r>
                      <a:r>
                        <a:rPr lang="en-US" sz="1800" kern="100" dirty="0" err="1">
                          <a:effectLst/>
                          <a:latin typeface="Times New Roman" panose="02020503050405090304" pitchFamily="18" charset="0"/>
                          <a:ea typeface="宋体" pitchFamily="2" charset="-122"/>
                          <a:cs typeface="Times New Roman" panose="02020503050405090304" pitchFamily="18" charset="0"/>
                        </a:rPr>
                        <a:t>pd.read_excel</a:t>
                      </a:r>
                      <a:r>
                        <a:rPr lang="en-US" sz="1800" kern="100" dirty="0">
                          <a:effectLst/>
                          <a:latin typeface="Times New Roman" panose="02020503050405090304" pitchFamily="18" charset="0"/>
                          <a:ea typeface="宋体" pitchFamily="2" charset="-122"/>
                          <a:cs typeface="Times New Roman" panose="02020503050405090304" pitchFamily="18" charset="0"/>
                        </a:rPr>
                        <a:t>('ltvdata2.xls').</a:t>
                      </a:r>
                      <a:r>
                        <a:rPr lang="en-US" sz="1800" kern="100" dirty="0" err="1">
                          <a:effectLst/>
                          <a:latin typeface="Times New Roman" panose="02020503050405090304" pitchFamily="18" charset="0"/>
                          <a:ea typeface="宋体" pitchFamily="2" charset="-122"/>
                          <a:cs typeface="Times New Roman" panose="02020503050405090304" pitchFamily="18" charset="0"/>
                        </a:rPr>
                        <a:t>iloc</a:t>
                      </a:r>
                      <a:r>
                        <a:rPr lang="en-US" sz="1800" kern="100" dirty="0">
                          <a:effectLst/>
                          <a:latin typeface="Times New Roman" panose="02020503050405090304" pitchFamily="18" charset="0"/>
                          <a:ea typeface="宋体" pitchFamily="2" charset="-122"/>
                          <a:cs typeface="Times New Roman" panose="02020503050405090304" pitchFamily="18" charset="0"/>
                        </a:rPr>
                        <a:t>[:,[0]]</a:t>
                      </a:r>
                    </a:p>
                    <a:p>
                      <a:pPr algn="l">
                        <a:lnSpc>
                          <a:spcPts val="1600"/>
                        </a:lnSpc>
                        <a:spcAft>
                          <a:spcPts val="0"/>
                        </a:spcAft>
                      </a:pPr>
                      <a:endParaRPr lang="en-US" altLang="zh-CN" sz="1800" kern="100" dirty="0">
                        <a:effectLst/>
                        <a:latin typeface="Times New Roman" panose="02020503050405090304" pitchFamily="18" charset="0"/>
                        <a:ea typeface="宋体" pitchFamily="2" charset="-122"/>
                        <a:cs typeface="Times New Roman" panose="02020503050405090304" pitchFamily="18" charset="0"/>
                      </a:endParaRPr>
                    </a:p>
                    <a:p>
                      <a:pPr algn="l">
                        <a:lnSpc>
                          <a:spcPts val="1600"/>
                        </a:lnSpc>
                        <a:spcAft>
                          <a:spcPts val="0"/>
                        </a:spcAft>
                      </a:pPr>
                      <a:r>
                        <a:rPr lang="en-US" altLang="zh-CN" sz="1800" kern="100" dirty="0">
                          <a:solidFill>
                            <a:schemeClr val="tx1"/>
                          </a:solidFill>
                          <a:effectLst/>
                          <a:latin typeface="Times New Roman" panose="02020503050405090304" pitchFamily="18" charset="0"/>
                          <a:ea typeface="宋体" pitchFamily="2" charset="-122"/>
                          <a:cs typeface="Times New Roman" panose="02020503050405090304" pitchFamily="18" charset="0"/>
                        </a:rPr>
                        <a:t>data14=</a:t>
                      </a:r>
                      <a:r>
                        <a:rPr lang="en-US" altLang="zh-CN" sz="18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SRISK.iloc</a:t>
                      </a:r>
                      <a:r>
                        <a:rPr lang="en-US" altLang="zh-CN" sz="1800" kern="100" dirty="0">
                          <a:solidFill>
                            <a:schemeClr val="tx1"/>
                          </a:solidFill>
                          <a:effectLst/>
                          <a:latin typeface="Times New Roman" panose="02020503050405090304" pitchFamily="18" charset="0"/>
                          <a:ea typeface="宋体" pitchFamily="2" charset="-122"/>
                          <a:cs typeface="Times New Roman" panose="02020503050405090304" pitchFamily="18" charset="0"/>
                        </a:rPr>
                        <a:t>[:,[13]]#</a:t>
                      </a:r>
                      <a:r>
                        <a:rPr lang="zh-CN" altLang="en-US" sz="1800" kern="100" dirty="0">
                          <a:solidFill>
                            <a:schemeClr val="tx1"/>
                          </a:solidFill>
                          <a:effectLst/>
                          <a:latin typeface="Times New Roman" panose="02020503050405090304" pitchFamily="18" charset="0"/>
                          <a:ea typeface="宋体" pitchFamily="2" charset="-122"/>
                          <a:cs typeface="Times New Roman" panose="02020503050405090304" pitchFamily="18" charset="0"/>
                        </a:rPr>
                        <a:t>交通银行</a:t>
                      </a:r>
                      <a:endParaRPr lang="en-US" altLang="zh-CN" sz="18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algn="l">
                        <a:lnSpc>
                          <a:spcPts val="1600"/>
                        </a:lnSpc>
                        <a:spcAft>
                          <a:spcPts val="0"/>
                        </a:spcAft>
                      </a:pPr>
                      <a:r>
                        <a:rPr lang="en-US" altLang="zh-CN" sz="1800" kern="100" dirty="0">
                          <a:solidFill>
                            <a:schemeClr val="tx1"/>
                          </a:solidFill>
                          <a:effectLst/>
                          <a:latin typeface="Times New Roman" panose="02020503050405090304" pitchFamily="18" charset="0"/>
                          <a:ea typeface="宋体" pitchFamily="2" charset="-122"/>
                          <a:cs typeface="Times New Roman" panose="02020503050405090304" pitchFamily="18" charset="0"/>
                        </a:rPr>
                        <a:t>data15=</a:t>
                      </a:r>
                      <a:r>
                        <a:rPr lang="en-US" altLang="zh-CN" sz="18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SRISK.iloc</a:t>
                      </a:r>
                      <a:r>
                        <a:rPr lang="en-US" altLang="zh-CN" sz="1800" kern="100" dirty="0">
                          <a:solidFill>
                            <a:schemeClr val="tx1"/>
                          </a:solidFill>
                          <a:effectLst/>
                          <a:latin typeface="Times New Roman" panose="02020503050405090304" pitchFamily="18" charset="0"/>
                          <a:ea typeface="宋体" pitchFamily="2" charset="-122"/>
                          <a:cs typeface="Times New Roman" panose="02020503050405090304" pitchFamily="18" charset="0"/>
                        </a:rPr>
                        <a:t>[:,[14]]#</a:t>
                      </a:r>
                      <a:r>
                        <a:rPr lang="zh-CN" altLang="en-US" sz="1800" kern="100" dirty="0">
                          <a:solidFill>
                            <a:schemeClr val="tx1"/>
                          </a:solidFill>
                          <a:effectLst/>
                          <a:latin typeface="Times New Roman" panose="02020503050405090304" pitchFamily="18" charset="0"/>
                          <a:ea typeface="宋体" pitchFamily="2" charset="-122"/>
                          <a:cs typeface="Times New Roman" panose="02020503050405090304" pitchFamily="18" charset="0"/>
                        </a:rPr>
                        <a:t>招商银行</a:t>
                      </a:r>
                      <a:endParaRPr lang="en-US" altLang="zh-CN" sz="18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algn="l">
                        <a:lnSpc>
                          <a:spcPts val="1600"/>
                        </a:lnSpc>
                        <a:spcAft>
                          <a:spcPts val="0"/>
                        </a:spcAft>
                      </a:pPr>
                      <a:r>
                        <a:rPr lang="en-US" altLang="zh-CN" sz="1800" kern="100" dirty="0">
                          <a:solidFill>
                            <a:schemeClr val="tx1"/>
                          </a:solidFill>
                          <a:effectLst/>
                          <a:latin typeface="Times New Roman" panose="02020503050405090304" pitchFamily="18" charset="0"/>
                          <a:ea typeface="宋体" pitchFamily="2" charset="-122"/>
                          <a:cs typeface="Times New Roman" panose="02020503050405090304" pitchFamily="18" charset="0"/>
                        </a:rPr>
                        <a:t>data16=</a:t>
                      </a:r>
                      <a:r>
                        <a:rPr lang="en-US" altLang="zh-CN" sz="18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SRISK.iloc</a:t>
                      </a:r>
                      <a:r>
                        <a:rPr lang="en-US" altLang="zh-CN" sz="1800" kern="100" dirty="0">
                          <a:solidFill>
                            <a:schemeClr val="tx1"/>
                          </a:solidFill>
                          <a:effectLst/>
                          <a:latin typeface="Times New Roman" panose="02020503050405090304" pitchFamily="18" charset="0"/>
                          <a:ea typeface="宋体" pitchFamily="2" charset="-122"/>
                          <a:cs typeface="Times New Roman" panose="02020503050405090304" pitchFamily="18" charset="0"/>
                        </a:rPr>
                        <a:t>[:,[15]]#</a:t>
                      </a:r>
                      <a:r>
                        <a:rPr lang="zh-CN" altLang="en-US" sz="1800" kern="100" dirty="0">
                          <a:solidFill>
                            <a:schemeClr val="tx1"/>
                          </a:solidFill>
                          <a:effectLst/>
                          <a:latin typeface="Times New Roman" panose="02020503050405090304" pitchFamily="18" charset="0"/>
                          <a:ea typeface="宋体" pitchFamily="2" charset="-122"/>
                          <a:cs typeface="Times New Roman" panose="02020503050405090304" pitchFamily="18" charset="0"/>
                        </a:rPr>
                        <a:t>兴业银行</a:t>
                      </a:r>
                      <a:endParaRPr lang="en-US" altLang="zh-CN" sz="18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algn="l">
                        <a:lnSpc>
                          <a:spcPts val="1600"/>
                        </a:lnSpc>
                        <a:spcAft>
                          <a:spcPts val="0"/>
                        </a:spcAft>
                      </a:pPr>
                      <a:endParaRPr lang="en-US" altLang="zh-CN" sz="18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algn="l">
                        <a:lnSpc>
                          <a:spcPts val="1600"/>
                        </a:lnSpc>
                        <a:spcAft>
                          <a:spcPts val="0"/>
                        </a:spcAft>
                      </a:pPr>
                      <a:r>
                        <a:rPr lang="en-US" altLang="zh-CN" sz="1800" kern="100" dirty="0" err="1">
                          <a:solidFill>
                            <a:schemeClr val="tx1"/>
                          </a:solidFill>
                          <a:effectLst/>
                          <a:latin typeface="Times New Roman" panose="02020503050405090304" pitchFamily="18" charset="0"/>
                          <a:ea typeface="+mn-ea"/>
                          <a:cs typeface="Times New Roman" panose="02020503050405090304" pitchFamily="18" charset="0"/>
                        </a:rPr>
                        <a:t>plt.figure</a:t>
                      </a:r>
                      <a:r>
                        <a:rPr lang="en-US" altLang="zh-CN" sz="1800" kern="100" dirty="0">
                          <a:solidFill>
                            <a:schemeClr val="tx1"/>
                          </a:solidFill>
                          <a:effectLst/>
                          <a:latin typeface="Times New Roman" panose="02020503050405090304" pitchFamily="18" charset="0"/>
                          <a:ea typeface="+mn-ea"/>
                          <a:cs typeface="Times New Roman" panose="02020503050405090304" pitchFamily="18" charset="0"/>
                        </a:rPr>
                        <a:t>(</a:t>
                      </a:r>
                      <a:r>
                        <a:rPr lang="en-US" altLang="zh-CN" sz="1800" kern="100" dirty="0" err="1">
                          <a:solidFill>
                            <a:schemeClr val="tx1"/>
                          </a:solidFill>
                          <a:effectLst/>
                          <a:latin typeface="Times New Roman" panose="02020503050405090304" pitchFamily="18" charset="0"/>
                          <a:ea typeface="+mn-ea"/>
                          <a:cs typeface="Times New Roman" panose="02020503050405090304" pitchFamily="18" charset="0"/>
                        </a:rPr>
                        <a:t>figsize</a:t>
                      </a:r>
                      <a:r>
                        <a:rPr lang="en-US" altLang="zh-CN" sz="1800" kern="100" dirty="0">
                          <a:solidFill>
                            <a:schemeClr val="tx1"/>
                          </a:solidFill>
                          <a:effectLst/>
                          <a:latin typeface="Times New Roman" panose="02020503050405090304" pitchFamily="18" charset="0"/>
                          <a:ea typeface="+mn-ea"/>
                          <a:cs typeface="Times New Roman" panose="02020503050405090304" pitchFamily="18" charset="0"/>
                        </a:rPr>
                        <a:t>=(10,10))#</a:t>
                      </a:r>
                      <a:r>
                        <a:rPr lang="zh-CN" altLang="en-US" sz="1800" kern="100" dirty="0">
                          <a:solidFill>
                            <a:schemeClr val="tx1"/>
                          </a:solidFill>
                          <a:effectLst/>
                          <a:latin typeface="Times New Roman" panose="02020503050405090304" pitchFamily="18" charset="0"/>
                          <a:ea typeface="+mn-ea"/>
                          <a:cs typeface="Times New Roman" panose="02020503050405090304" pitchFamily="18" charset="0"/>
                        </a:rPr>
                        <a:t>设置图片格式</a:t>
                      </a:r>
                      <a:endParaRPr lang="en-US" altLang="zh-CN" sz="1800" kern="100" dirty="0">
                        <a:solidFill>
                          <a:schemeClr val="tx1"/>
                        </a:solidFill>
                        <a:effectLst/>
                        <a:latin typeface="Times New Roman" panose="02020503050405090304" pitchFamily="18" charset="0"/>
                        <a:ea typeface="+mn-ea"/>
                        <a:cs typeface="Times New Roman" panose="02020503050405090304" pitchFamily="18" charset="0"/>
                      </a:endParaRPr>
                    </a:p>
                    <a:p>
                      <a:pPr algn="l">
                        <a:lnSpc>
                          <a:spcPts val="1600"/>
                        </a:lnSpc>
                        <a:spcAft>
                          <a:spcPts val="0"/>
                        </a:spcAft>
                      </a:pPr>
                      <a:r>
                        <a:rPr lang="en-US" altLang="zh-CN" sz="1800" kern="100" dirty="0" err="1">
                          <a:solidFill>
                            <a:schemeClr val="tx1"/>
                          </a:solidFill>
                          <a:effectLst/>
                          <a:latin typeface="Times New Roman" panose="02020503050405090304" pitchFamily="18" charset="0"/>
                          <a:ea typeface="+mn-ea"/>
                          <a:cs typeface="Times New Roman" panose="02020503050405090304" pitchFamily="18" charset="0"/>
                        </a:rPr>
                        <a:t>plt.plot</a:t>
                      </a:r>
                      <a:r>
                        <a:rPr lang="en-US" altLang="zh-CN" sz="1800" kern="100" dirty="0">
                          <a:solidFill>
                            <a:schemeClr val="tx1"/>
                          </a:solidFill>
                          <a:effectLst/>
                          <a:latin typeface="Times New Roman" panose="02020503050405090304" pitchFamily="18" charset="0"/>
                          <a:ea typeface="+mn-ea"/>
                          <a:cs typeface="Times New Roman" panose="02020503050405090304" pitchFamily="18" charset="0"/>
                        </a:rPr>
                        <a:t>(time,data13,color='</a:t>
                      </a:r>
                      <a:r>
                        <a:rPr lang="en-US" altLang="zh-CN" sz="1800" kern="100" dirty="0" err="1">
                          <a:solidFill>
                            <a:schemeClr val="tx1"/>
                          </a:solidFill>
                          <a:effectLst/>
                          <a:latin typeface="Times New Roman" panose="02020503050405090304" pitchFamily="18" charset="0"/>
                          <a:ea typeface="+mn-ea"/>
                          <a:cs typeface="Times New Roman" panose="02020503050405090304" pitchFamily="18" charset="0"/>
                        </a:rPr>
                        <a:t>black',linewidth</a:t>
                      </a:r>
                      <a:r>
                        <a:rPr lang="en-US" altLang="zh-CN" sz="1800" kern="100" dirty="0">
                          <a:solidFill>
                            <a:schemeClr val="tx1"/>
                          </a:solidFill>
                          <a:effectLst/>
                          <a:latin typeface="Times New Roman" panose="02020503050405090304" pitchFamily="18" charset="0"/>
                          <a:ea typeface="+mn-ea"/>
                          <a:cs typeface="Times New Roman" panose="02020503050405090304" pitchFamily="18" charset="0"/>
                        </a:rPr>
                        <a:t>=0.8)</a:t>
                      </a:r>
                    </a:p>
                    <a:p>
                      <a:pPr algn="l">
                        <a:lnSpc>
                          <a:spcPts val="1600"/>
                        </a:lnSpc>
                        <a:spcAft>
                          <a:spcPts val="0"/>
                        </a:spcAft>
                      </a:pPr>
                      <a:r>
                        <a:rPr lang="en-US" altLang="zh-CN" sz="1800" kern="100" dirty="0" err="1">
                          <a:solidFill>
                            <a:schemeClr val="tx1"/>
                          </a:solidFill>
                          <a:effectLst/>
                          <a:latin typeface="Times New Roman" panose="02020503050405090304" pitchFamily="18" charset="0"/>
                          <a:ea typeface="+mn-ea"/>
                          <a:cs typeface="Times New Roman" panose="02020503050405090304" pitchFamily="18" charset="0"/>
                        </a:rPr>
                        <a:t>plt.plot</a:t>
                      </a:r>
                      <a:r>
                        <a:rPr lang="en-US" altLang="zh-CN" sz="1800" kern="100" dirty="0">
                          <a:solidFill>
                            <a:schemeClr val="tx1"/>
                          </a:solidFill>
                          <a:effectLst/>
                          <a:latin typeface="Times New Roman" panose="02020503050405090304" pitchFamily="18" charset="0"/>
                          <a:ea typeface="+mn-ea"/>
                          <a:cs typeface="Times New Roman" panose="02020503050405090304" pitchFamily="18" charset="0"/>
                        </a:rPr>
                        <a:t>(time,data14,color='</a:t>
                      </a:r>
                      <a:r>
                        <a:rPr lang="en-US" altLang="zh-CN" sz="1800" kern="100" dirty="0" err="1">
                          <a:solidFill>
                            <a:schemeClr val="tx1"/>
                          </a:solidFill>
                          <a:effectLst/>
                          <a:latin typeface="Times New Roman" panose="02020503050405090304" pitchFamily="18" charset="0"/>
                          <a:ea typeface="+mn-ea"/>
                          <a:cs typeface="Times New Roman" panose="02020503050405090304" pitchFamily="18" charset="0"/>
                        </a:rPr>
                        <a:t>gray',linewidth</a:t>
                      </a:r>
                      <a:r>
                        <a:rPr lang="en-US" altLang="zh-CN" sz="1800" kern="100" dirty="0">
                          <a:solidFill>
                            <a:schemeClr val="tx1"/>
                          </a:solidFill>
                          <a:effectLst/>
                          <a:latin typeface="Times New Roman" panose="02020503050405090304" pitchFamily="18" charset="0"/>
                          <a:ea typeface="+mn-ea"/>
                          <a:cs typeface="Times New Roman" panose="02020503050405090304" pitchFamily="18" charset="0"/>
                        </a:rPr>
                        <a:t>=0.8)</a:t>
                      </a:r>
                    </a:p>
                    <a:p>
                      <a:pPr algn="l">
                        <a:lnSpc>
                          <a:spcPts val="1600"/>
                        </a:lnSpc>
                        <a:spcAft>
                          <a:spcPts val="0"/>
                        </a:spcAft>
                      </a:pPr>
                      <a:r>
                        <a:rPr lang="en-US" altLang="zh-CN" sz="1800" kern="100" dirty="0" err="1">
                          <a:solidFill>
                            <a:schemeClr val="tx1"/>
                          </a:solidFill>
                          <a:effectLst/>
                          <a:latin typeface="Times New Roman" panose="02020503050405090304" pitchFamily="18" charset="0"/>
                          <a:ea typeface="+mn-ea"/>
                          <a:cs typeface="Times New Roman" panose="02020503050405090304" pitchFamily="18" charset="0"/>
                        </a:rPr>
                        <a:t>plt.plot</a:t>
                      </a:r>
                      <a:r>
                        <a:rPr lang="en-US" altLang="zh-CN" sz="1800" kern="100" dirty="0">
                          <a:solidFill>
                            <a:schemeClr val="tx1"/>
                          </a:solidFill>
                          <a:effectLst/>
                          <a:latin typeface="Times New Roman" panose="02020503050405090304" pitchFamily="18" charset="0"/>
                          <a:ea typeface="+mn-ea"/>
                          <a:cs typeface="Times New Roman" panose="02020503050405090304" pitchFamily="18" charset="0"/>
                        </a:rPr>
                        <a:t>(time,data15,color='</a:t>
                      </a:r>
                      <a:r>
                        <a:rPr lang="en-US" altLang="zh-CN" sz="1800" kern="100" dirty="0" err="1">
                          <a:solidFill>
                            <a:schemeClr val="tx1"/>
                          </a:solidFill>
                          <a:effectLst/>
                          <a:latin typeface="Times New Roman" panose="02020503050405090304" pitchFamily="18" charset="0"/>
                          <a:ea typeface="+mn-ea"/>
                          <a:cs typeface="Times New Roman" panose="02020503050405090304" pitchFamily="18" charset="0"/>
                        </a:rPr>
                        <a:t>black',linewidth</a:t>
                      </a:r>
                      <a:r>
                        <a:rPr lang="en-US" altLang="zh-CN" sz="1800" kern="100" dirty="0">
                          <a:solidFill>
                            <a:schemeClr val="tx1"/>
                          </a:solidFill>
                          <a:effectLst/>
                          <a:latin typeface="Times New Roman" panose="02020503050405090304" pitchFamily="18" charset="0"/>
                          <a:ea typeface="+mn-ea"/>
                          <a:cs typeface="Times New Roman" panose="02020503050405090304" pitchFamily="18" charset="0"/>
                        </a:rPr>
                        <a:t>=0.8,linestyle='--')</a:t>
                      </a:r>
                    </a:p>
                    <a:p>
                      <a:pPr algn="l">
                        <a:lnSpc>
                          <a:spcPts val="1600"/>
                        </a:lnSpc>
                        <a:spcAft>
                          <a:spcPts val="0"/>
                        </a:spcAft>
                      </a:pPr>
                      <a:r>
                        <a:rPr lang="en-US" altLang="zh-CN" sz="1800" kern="100" dirty="0" err="1">
                          <a:solidFill>
                            <a:schemeClr val="tx1"/>
                          </a:solidFill>
                          <a:effectLst/>
                          <a:latin typeface="Times New Roman" panose="02020503050405090304" pitchFamily="18" charset="0"/>
                          <a:ea typeface="+mn-ea"/>
                          <a:cs typeface="Times New Roman" panose="02020503050405090304" pitchFamily="18" charset="0"/>
                        </a:rPr>
                        <a:t>plt.xlim</a:t>
                      </a:r>
                      <a:r>
                        <a:rPr lang="en-US" altLang="zh-CN" sz="1800" kern="100" dirty="0">
                          <a:solidFill>
                            <a:schemeClr val="tx1"/>
                          </a:solidFill>
                          <a:effectLst/>
                          <a:latin typeface="Times New Roman" panose="02020503050405090304" pitchFamily="18" charset="0"/>
                          <a:ea typeface="+mn-ea"/>
                          <a:cs typeface="Times New Roman" panose="02020503050405090304" pitchFamily="18" charset="0"/>
                        </a:rPr>
                        <a:t>(</a:t>
                      </a:r>
                      <a:r>
                        <a:rPr lang="en-US" altLang="zh-CN" sz="1800" kern="100" dirty="0" err="1">
                          <a:solidFill>
                            <a:schemeClr val="tx1"/>
                          </a:solidFill>
                          <a:effectLst/>
                          <a:latin typeface="Times New Roman" panose="02020503050405090304" pitchFamily="18" charset="0"/>
                          <a:ea typeface="+mn-ea"/>
                          <a:cs typeface="Times New Roman" panose="02020503050405090304" pitchFamily="18" charset="0"/>
                        </a:rPr>
                        <a:t>time.iloc</a:t>
                      </a:r>
                      <a:r>
                        <a:rPr lang="en-US" altLang="zh-CN" sz="1800" kern="100" dirty="0">
                          <a:solidFill>
                            <a:schemeClr val="tx1"/>
                          </a:solidFill>
                          <a:effectLst/>
                          <a:latin typeface="Times New Roman" panose="02020503050405090304" pitchFamily="18" charset="0"/>
                          <a:ea typeface="+mn-ea"/>
                          <a:cs typeface="Times New Roman" panose="02020503050405090304" pitchFamily="18" charset="0"/>
                        </a:rPr>
                        <a:t>[0,0], </a:t>
                      </a:r>
                      <a:r>
                        <a:rPr lang="en-US" altLang="zh-CN" sz="1800" kern="100" dirty="0" err="1">
                          <a:solidFill>
                            <a:schemeClr val="tx1"/>
                          </a:solidFill>
                          <a:effectLst/>
                          <a:latin typeface="Times New Roman" panose="02020503050405090304" pitchFamily="18" charset="0"/>
                          <a:ea typeface="+mn-ea"/>
                          <a:cs typeface="Times New Roman" panose="02020503050405090304" pitchFamily="18" charset="0"/>
                        </a:rPr>
                        <a:t>time.iloc</a:t>
                      </a:r>
                      <a:r>
                        <a:rPr lang="en-US" altLang="zh-CN" sz="1800" kern="100" dirty="0">
                          <a:solidFill>
                            <a:schemeClr val="tx1"/>
                          </a:solidFill>
                          <a:effectLst/>
                          <a:latin typeface="Times New Roman" panose="02020503050405090304" pitchFamily="18" charset="0"/>
                          <a:ea typeface="+mn-ea"/>
                          <a:cs typeface="Times New Roman" panose="02020503050405090304" pitchFamily="18" charset="0"/>
                        </a:rPr>
                        <a:t>[2549,0])</a:t>
                      </a:r>
                    </a:p>
                    <a:p>
                      <a:pPr algn="l">
                        <a:lnSpc>
                          <a:spcPts val="1600"/>
                        </a:lnSpc>
                        <a:spcAft>
                          <a:spcPts val="0"/>
                        </a:spcAft>
                      </a:pPr>
                      <a:r>
                        <a:rPr lang="en-US" altLang="zh-CN" sz="1800" kern="100" dirty="0" err="1">
                          <a:solidFill>
                            <a:schemeClr val="tx1"/>
                          </a:solidFill>
                          <a:effectLst/>
                          <a:latin typeface="Times New Roman" panose="02020503050405090304" pitchFamily="18" charset="0"/>
                          <a:ea typeface="+mn-ea"/>
                          <a:cs typeface="Times New Roman" panose="02020503050405090304" pitchFamily="18" charset="0"/>
                        </a:rPr>
                        <a:t>plt.legend</a:t>
                      </a:r>
                      <a:r>
                        <a:rPr lang="en-US" altLang="zh-CN" sz="1800" kern="100" dirty="0">
                          <a:solidFill>
                            <a:schemeClr val="tx1"/>
                          </a:solidFill>
                          <a:effectLst/>
                          <a:latin typeface="Times New Roman" panose="02020503050405090304" pitchFamily="18" charset="0"/>
                          <a:ea typeface="+mn-ea"/>
                          <a:cs typeface="Times New Roman" panose="02020503050405090304" pitchFamily="18" charset="0"/>
                        </a:rPr>
                        <a:t>(['</a:t>
                      </a:r>
                      <a:r>
                        <a:rPr lang="zh-CN" altLang="en-US" sz="1800" kern="100" dirty="0">
                          <a:solidFill>
                            <a:schemeClr val="tx1"/>
                          </a:solidFill>
                          <a:effectLst/>
                          <a:latin typeface="Times New Roman" panose="02020503050405090304" pitchFamily="18" charset="0"/>
                          <a:ea typeface="+mn-ea"/>
                          <a:cs typeface="Times New Roman" panose="02020503050405090304" pitchFamily="18" charset="0"/>
                        </a:rPr>
                        <a:t>交通银行</a:t>
                      </a:r>
                      <a:r>
                        <a:rPr lang="en-US" altLang="zh-CN" sz="1800" kern="100" dirty="0">
                          <a:solidFill>
                            <a:schemeClr val="tx1"/>
                          </a:solidFill>
                          <a:effectLst/>
                          <a:latin typeface="Times New Roman" panose="02020503050405090304" pitchFamily="18" charset="0"/>
                          <a:ea typeface="+mn-ea"/>
                          <a:cs typeface="Times New Roman" panose="02020503050405090304" pitchFamily="18" charset="0"/>
                        </a:rPr>
                        <a:t>','</a:t>
                      </a:r>
                      <a:r>
                        <a:rPr lang="zh-CN" altLang="en-US" sz="1800" kern="100" dirty="0">
                          <a:solidFill>
                            <a:schemeClr val="tx1"/>
                          </a:solidFill>
                          <a:effectLst/>
                          <a:latin typeface="Times New Roman" panose="02020503050405090304" pitchFamily="18" charset="0"/>
                          <a:ea typeface="+mn-ea"/>
                          <a:cs typeface="Times New Roman" panose="02020503050405090304" pitchFamily="18" charset="0"/>
                        </a:rPr>
                        <a:t>招商银行</a:t>
                      </a:r>
                      <a:r>
                        <a:rPr lang="en-US" altLang="zh-CN" sz="1800" kern="100" dirty="0">
                          <a:solidFill>
                            <a:schemeClr val="tx1"/>
                          </a:solidFill>
                          <a:effectLst/>
                          <a:latin typeface="Times New Roman" panose="02020503050405090304" pitchFamily="18" charset="0"/>
                          <a:ea typeface="+mn-ea"/>
                          <a:cs typeface="Times New Roman" panose="02020503050405090304" pitchFamily="18" charset="0"/>
                        </a:rPr>
                        <a:t>','</a:t>
                      </a:r>
                      <a:r>
                        <a:rPr lang="zh-CN" altLang="en-US" sz="1800" kern="100" dirty="0">
                          <a:solidFill>
                            <a:schemeClr val="tx1"/>
                          </a:solidFill>
                          <a:effectLst/>
                          <a:latin typeface="Times New Roman" panose="02020503050405090304" pitchFamily="18" charset="0"/>
                          <a:ea typeface="+mn-ea"/>
                          <a:cs typeface="Times New Roman" panose="02020503050405090304" pitchFamily="18" charset="0"/>
                        </a:rPr>
                        <a:t>兴业银行</a:t>
                      </a:r>
                      <a:r>
                        <a:rPr lang="en-US" altLang="zh-CN" sz="1800" kern="100" dirty="0">
                          <a:solidFill>
                            <a:schemeClr val="tx1"/>
                          </a:solidFill>
                          <a:effectLst/>
                          <a:latin typeface="Times New Roman" panose="02020503050405090304" pitchFamily="18" charset="0"/>
                          <a:ea typeface="+mn-ea"/>
                          <a:cs typeface="Times New Roman" panose="02020503050405090304" pitchFamily="18" charset="0"/>
                        </a:rPr>
                        <a:t>'],loc="upper left")</a:t>
                      </a: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0000"/>
                  </a:ext>
                </a:extLst>
              </a:tr>
            </a:tbl>
          </a:graphicData>
        </a:graphic>
      </p:graphicFrame>
    </p:spTree>
  </p:cSld>
  <p:clrMapOvr>
    <a:masterClrMapping/>
  </p:clrMapOvr>
  <p:transition>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第五节 </a:t>
            </a:r>
            <a:r>
              <a:rPr lang="en-US" altLang="zh-CN" sz="2600" b="1" dirty="0">
                <a:latin typeface="微软雅黑" pitchFamily="34" charset="-122"/>
                <a:ea typeface="微软雅黑" pitchFamily="34" charset="-122"/>
              </a:rPr>
              <a:t>SRISK</a:t>
            </a:r>
            <a:r>
              <a:rPr lang="zh-CN" altLang="en-US" sz="2600" b="1" dirty="0">
                <a:latin typeface="微软雅黑" pitchFamily="34" charset="-122"/>
                <a:ea typeface="微软雅黑" pitchFamily="34" charset="-122"/>
              </a:rPr>
              <a:t>测算方法</a:t>
            </a:r>
            <a:endParaRPr lang="zh-CN" altLang="en-US" sz="2600" b="1" dirty="0">
              <a:latin typeface="微软雅黑" pitchFamily="34" charset="-122"/>
              <a:ea typeface="微软雅黑" pitchFamily="34" charset="-122"/>
              <a:sym typeface="+mn-ea"/>
            </a:endParaRPr>
          </a:p>
        </p:txBody>
      </p:sp>
      <p:sp>
        <p:nvSpPr>
          <p:cNvPr id="9" name="文本框 8">
            <a:extLst>
              <a:ext uri="{FF2B5EF4-FFF2-40B4-BE49-F238E27FC236}">
                <a16:creationId xmlns="" xmlns:a16="http://schemas.microsoft.com/office/drawing/2014/main" id="{DABF9B11-AF21-4047-835D-8C4B9D9D9256}"/>
              </a:ext>
            </a:extLst>
          </p:cNvPr>
          <p:cNvSpPr txBox="1"/>
          <p:nvPr/>
        </p:nvSpPr>
        <p:spPr>
          <a:xfrm>
            <a:off x="5085507" y="5369361"/>
            <a:ext cx="7344816" cy="369332"/>
          </a:xfrm>
          <a:prstGeom prst="rect">
            <a:avLst/>
          </a:prstGeom>
          <a:noFill/>
        </p:spPr>
        <p:txBody>
          <a:bodyPr wrap="square">
            <a:spAutoFit/>
          </a:bodyPr>
          <a:lstStyle/>
          <a:p>
            <a:r>
              <a:rPr lang="zh-CN" altLang="en-US" dirty="0">
                <a:latin typeface="Times New Roman" panose="02020603050405020304" pitchFamily="18" charset="0"/>
              </a:rPr>
              <a:t>交通银行，招商银行和兴业银行</a:t>
            </a:r>
            <a:r>
              <a:rPr lang="en-US" altLang="zh-CN" dirty="0">
                <a:latin typeface="Times New Roman" panose="02020603050405020304" pitchFamily="18" charset="0"/>
              </a:rPr>
              <a:t>SRISK</a:t>
            </a:r>
            <a:r>
              <a:rPr lang="zh-CN" altLang="en-US" dirty="0">
                <a:latin typeface="Times New Roman" panose="02020603050405020304" pitchFamily="18" charset="0"/>
              </a:rPr>
              <a:t>估计结果（</a:t>
            </a:r>
            <a:r>
              <a:rPr lang="en-US" altLang="zh-CN" dirty="0">
                <a:latin typeface="Times New Roman" panose="02020603050405020304" pitchFamily="18" charset="0"/>
              </a:rPr>
              <a:t> 2011</a:t>
            </a:r>
            <a:r>
              <a:rPr lang="zh-CN" altLang="en-US" dirty="0">
                <a:latin typeface="Times New Roman" panose="02020603050405020304" pitchFamily="18" charset="0"/>
              </a:rPr>
              <a:t>年</a:t>
            </a:r>
            <a:r>
              <a:rPr lang="en-US" altLang="zh-CN" dirty="0">
                <a:latin typeface="Times New Roman" panose="02020603050405020304" pitchFamily="18" charset="0"/>
              </a:rPr>
              <a:t>-2021</a:t>
            </a:r>
            <a:r>
              <a:rPr lang="zh-CN" altLang="en-US" dirty="0">
                <a:latin typeface="Times New Roman" panose="02020603050405020304" pitchFamily="18" charset="0"/>
              </a:rPr>
              <a:t>年</a:t>
            </a:r>
            <a:r>
              <a:rPr lang="en-US" altLang="zh-CN" dirty="0">
                <a:latin typeface="Times New Roman" panose="02020603050405020304" pitchFamily="18" charset="0"/>
              </a:rPr>
              <a:t>6</a:t>
            </a:r>
            <a:r>
              <a:rPr lang="zh-CN" altLang="en-US" dirty="0">
                <a:latin typeface="Times New Roman" panose="02020603050405020304" pitchFamily="18" charset="0"/>
              </a:rPr>
              <a:t>月）</a:t>
            </a:r>
          </a:p>
        </p:txBody>
      </p:sp>
      <p:sp>
        <p:nvSpPr>
          <p:cNvPr id="8" name="文本框 7">
            <a:extLst>
              <a:ext uri="{FF2B5EF4-FFF2-40B4-BE49-F238E27FC236}">
                <a16:creationId xmlns="" xmlns:a16="http://schemas.microsoft.com/office/drawing/2014/main" id="{B5153BF4-E3BE-4978-B69D-47C6E37627A3}"/>
              </a:ext>
            </a:extLst>
          </p:cNvPr>
          <p:cNvSpPr txBox="1"/>
          <p:nvPr/>
        </p:nvSpPr>
        <p:spPr>
          <a:xfrm>
            <a:off x="404987" y="784523"/>
            <a:ext cx="8064896" cy="461665"/>
          </a:xfrm>
          <a:prstGeom prst="rect">
            <a:avLst/>
          </a:prstGeom>
          <a:noFill/>
        </p:spPr>
        <p:txBody>
          <a:bodyPr wrap="square" rtlCol="0">
            <a:spAutoFit/>
          </a:bodyPr>
          <a:lstStyle/>
          <a:p>
            <a:pPr marL="342900" indent="-342900">
              <a:buFont typeface="Wingdings" panose="05000000000000000000" pitchFamily="2" charset="2"/>
              <a:buChar char="n"/>
            </a:pPr>
            <a:r>
              <a:rPr lang="zh-CN" altLang="en-US" sz="2400" dirty="0"/>
              <a:t>案例：计算交通银行，招商银行和兴业银行的</a:t>
            </a:r>
            <a:r>
              <a:rPr lang="en-US" altLang="zh-CN" sz="2400" dirty="0"/>
              <a:t>SRISK</a:t>
            </a:r>
            <a:endParaRPr lang="zh-CN" altLang="en-US" sz="2400" dirty="0"/>
          </a:p>
        </p:txBody>
      </p:sp>
      <p:pic>
        <p:nvPicPr>
          <p:cNvPr id="12" name="图片 11">
            <a:extLst>
              <a:ext uri="{FF2B5EF4-FFF2-40B4-BE49-F238E27FC236}">
                <a16:creationId xmlns="" xmlns:a16="http://schemas.microsoft.com/office/drawing/2014/main" id="{30E34CC7-E3C1-46CD-AD80-2F49B8FE5918}"/>
              </a:ext>
            </a:extLst>
          </p:cNvPr>
          <p:cNvPicPr>
            <a:picLocks noChangeAspect="1"/>
          </p:cNvPicPr>
          <p:nvPr/>
        </p:nvPicPr>
        <p:blipFill rotWithShape="1">
          <a:blip r:embed="rId3">
            <a:extLst>
              <a:ext uri="{28A0092B-C50C-407E-A947-70E740481C1C}">
                <a14:useLocalDpi xmlns:a14="http://schemas.microsoft.com/office/drawing/2010/main" val="0"/>
              </a:ext>
            </a:extLst>
          </a:blip>
          <a:srcRect l="10321" r="20731"/>
          <a:stretch/>
        </p:blipFill>
        <p:spPr>
          <a:xfrm>
            <a:off x="5229523" y="1522697"/>
            <a:ext cx="6624736" cy="3846664"/>
          </a:xfrm>
          <a:prstGeom prst="rect">
            <a:avLst/>
          </a:prstGeom>
        </p:spPr>
      </p:pic>
      <p:sp>
        <p:nvSpPr>
          <p:cNvPr id="7" name="文本框 9">
            <a:extLst>
              <a:ext uri="{FF2B5EF4-FFF2-40B4-BE49-F238E27FC236}">
                <a16:creationId xmlns:a16="http://schemas.microsoft.com/office/drawing/2014/main" xmlns="" id="{F39F668E-5A47-4B66-9449-5B27782A4BC2}"/>
              </a:ext>
            </a:extLst>
          </p:cNvPr>
          <p:cNvSpPr txBox="1"/>
          <p:nvPr/>
        </p:nvSpPr>
        <p:spPr>
          <a:xfrm>
            <a:off x="260971" y="1412776"/>
            <a:ext cx="4968552" cy="5078313"/>
          </a:xfrm>
          <a:prstGeom prst="rect">
            <a:avLst/>
          </a:prstGeom>
          <a:noFill/>
        </p:spPr>
        <p:txBody>
          <a:bodyPr wrap="square">
            <a:spAutoFit/>
          </a:bodyPr>
          <a:lstStyle/>
          <a:p>
            <a:pPr>
              <a:lnSpc>
                <a:spcPct val="150000"/>
              </a:lnSpc>
            </a:pPr>
            <a:r>
              <a:rPr lang="zh-CN" altLang="en-US" sz="2400" dirty="0">
                <a:latin typeface="Times New Roman" panose="02020603050405020304" pitchFamily="18" charset="0"/>
              </a:rPr>
              <a:t>在</a:t>
            </a:r>
            <a:r>
              <a:rPr lang="en-US" altLang="zh-CN" sz="2400" dirty="0">
                <a:latin typeface="Times New Roman" panose="02020603050405020304" pitchFamily="18" charset="0"/>
              </a:rPr>
              <a:t>2016</a:t>
            </a:r>
            <a:r>
              <a:rPr lang="zh-CN" altLang="en-US" sz="2400" dirty="0">
                <a:latin typeface="Times New Roman" panose="02020603050405020304" pitchFamily="18" charset="0"/>
              </a:rPr>
              <a:t>年之前，这三家股份制银行的系统性金融风险呈逐渐增强的态势，随着中央在</a:t>
            </a:r>
            <a:r>
              <a:rPr lang="en-US" altLang="zh-CN" sz="2400" dirty="0">
                <a:latin typeface="Times New Roman" panose="02020603050405020304" pitchFamily="18" charset="0"/>
              </a:rPr>
              <a:t>2016</a:t>
            </a:r>
            <a:r>
              <a:rPr lang="zh-CN" altLang="en-US" sz="2400" dirty="0">
                <a:latin typeface="Times New Roman" panose="02020603050405020304" pitchFamily="18" charset="0"/>
              </a:rPr>
              <a:t>年开始实行“去杠杆”政策之后</a:t>
            </a:r>
            <a:r>
              <a:rPr lang="zh-CN" altLang="en-US" sz="2400" dirty="0" smtClean="0">
                <a:latin typeface="Times New Roman" panose="02020603050405020304" pitchFamily="18" charset="0"/>
              </a:rPr>
              <a:t>，三家银行的风险规模出现分化，其中，交通银行</a:t>
            </a:r>
            <a:r>
              <a:rPr lang="zh-CN" altLang="en-US" sz="2400" dirty="0">
                <a:latin typeface="Times New Roman" panose="02020603050405020304" pitchFamily="18" charset="0"/>
              </a:rPr>
              <a:t>呈现</a:t>
            </a:r>
            <a:r>
              <a:rPr lang="zh-CN" altLang="en-US" sz="2400" dirty="0" smtClean="0">
                <a:latin typeface="Times New Roman" panose="02020603050405020304" pitchFamily="18" charset="0"/>
              </a:rPr>
              <a:t>增加趋势，而兴业银行上涨的幅度有所减弱，但招商银行的风险规模却呈现下降趋势，而且多数年份等于零。</a:t>
            </a:r>
            <a:endParaRPr lang="zh-CN" altLang="en-US" sz="2400" dirty="0">
              <a:latin typeface="Times New Roman" panose="02020603050405020304" pitchFamily="18" charset="0"/>
            </a:endParaRPr>
          </a:p>
        </p:txBody>
      </p:sp>
    </p:spTree>
    <p:extLst>
      <p:ext uri="{BB962C8B-B14F-4D97-AF65-F5344CB8AC3E}">
        <p14:creationId xmlns:p14="http://schemas.microsoft.com/office/powerpoint/2010/main" val="374550655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1629123" y="2492896"/>
            <a:ext cx="1070213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itchFamily="2" charset="-122"/>
              </a:defRPr>
            </a:lvl1pPr>
            <a:lvl2pPr>
              <a:defRPr kumimoji="1" sz="2800">
                <a:solidFill>
                  <a:schemeClr val="tx1"/>
                </a:solidFill>
                <a:latin typeface="Calibri" panose="020F0502020204030204" pitchFamily="34" charset="0"/>
                <a:ea typeface="宋体" pitchFamily="2" charset="-122"/>
              </a:defRPr>
            </a:lvl2pPr>
            <a:lvl3pPr>
              <a:defRPr kumimoji="1" sz="2400">
                <a:solidFill>
                  <a:schemeClr val="tx1"/>
                </a:solidFill>
                <a:latin typeface="Calibri" panose="020F0502020204030204" pitchFamily="34" charset="0"/>
                <a:ea typeface="宋体" pitchFamily="2" charset="-122"/>
              </a:defRPr>
            </a:lvl3pPr>
            <a:lvl4pPr>
              <a:defRPr kumimoji="1" sz="2000">
                <a:solidFill>
                  <a:schemeClr val="tx1"/>
                </a:solidFill>
                <a:latin typeface="Calibri" panose="020F0502020204030204" pitchFamily="34" charset="0"/>
                <a:ea typeface="宋体" pitchFamily="2" charset="-122"/>
              </a:defRPr>
            </a:lvl4pPr>
            <a:lvl5pPr>
              <a:defRPr kumimoji="1" sz="2000">
                <a:solidFill>
                  <a:schemeClr val="tx1"/>
                </a:solidFill>
                <a:latin typeface="Calibri" panose="020F0502020204030204" pitchFamily="34" charset="0"/>
                <a:ea typeface="宋体"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itchFamily="2" charset="-122"/>
              </a:defRPr>
            </a:lvl9pPr>
          </a:lstStyle>
          <a:p>
            <a:pPr algn="ctr" eaLnBrk="1" hangingPunct="1"/>
            <a:r>
              <a:rPr kumimoji="0" lang="zh-CN" altLang="en-US" sz="4400" b="1" dirty="0">
                <a:solidFill>
                  <a:schemeClr val="bg1"/>
                </a:solidFill>
                <a:latin typeface="微软雅黑" pitchFamily="34" charset="-122"/>
                <a:ea typeface="微软雅黑" pitchFamily="34" charset="-122"/>
              </a:rPr>
              <a:t>六、</a:t>
            </a:r>
            <a:r>
              <a:rPr kumimoji="0" lang="en-US" altLang="zh-CN" sz="4400" b="1" dirty="0" err="1">
                <a:solidFill>
                  <a:schemeClr val="bg1"/>
                </a:solidFill>
                <a:latin typeface="微软雅黑" pitchFamily="34" charset="-122"/>
                <a:ea typeface="微软雅黑" pitchFamily="34" charset="-122"/>
              </a:rPr>
              <a:t>VaR</a:t>
            </a:r>
            <a:r>
              <a:rPr kumimoji="0" lang="zh-CN" altLang="en-US" sz="4400" b="1" dirty="0">
                <a:solidFill>
                  <a:schemeClr val="bg1"/>
                </a:solidFill>
                <a:latin typeface="微软雅黑" pitchFamily="34" charset="-122"/>
                <a:ea typeface="微软雅黑" pitchFamily="34" charset="-122"/>
              </a:rPr>
              <a:t>和预期亏损估计应用</a:t>
            </a:r>
          </a:p>
        </p:txBody>
      </p:sp>
    </p:spTree>
    <p:extLst>
      <p:ext uri="{BB962C8B-B14F-4D97-AF65-F5344CB8AC3E}">
        <p14:creationId xmlns:p14="http://schemas.microsoft.com/office/powerpoint/2010/main" val="1568720078"/>
      </p:ext>
    </p:extLst>
  </p:cSld>
  <p:clrMapOvr>
    <a:masterClrMapping/>
  </p:clrMapOvr>
  <p:transition spd="slow" advClick="0" advTm="3340">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2795958"/>
          </a:xfrm>
          <a:prstGeom prst="rect">
            <a:avLst/>
          </a:prstGeom>
        </p:spPr>
        <p:txBody>
          <a:bodyPr wrap="square">
            <a:spAutoFit/>
          </a:bodyPr>
          <a:lstStyle/>
          <a:p>
            <a:pPr>
              <a:lnSpc>
                <a:spcPct val="150000"/>
              </a:lnSpc>
            </a:pPr>
            <a:r>
              <a:rPr kumimoji="1" lang="zh-CN" altLang="en-US" sz="2400" b="1" dirty="0">
                <a:latin typeface="Times New Roman" panose="02020503050405090304" pitchFamily="18" charset="0"/>
              </a:rPr>
              <a:t>一、使用历史模拟法计算</a:t>
            </a:r>
            <a:r>
              <a:rPr kumimoji="1" lang="en-US" altLang="zh-CN" sz="2400" b="1" dirty="0" err="1">
                <a:latin typeface="Times New Roman" panose="02020503050405090304" pitchFamily="18" charset="0"/>
              </a:rPr>
              <a:t>VaR</a:t>
            </a:r>
            <a:endParaRPr kumimoji="1" lang="en-US" altLang="zh-CN" sz="2400" b="1" dirty="0">
              <a:latin typeface="Times New Roman" panose="02020503050405090304" pitchFamily="18" charset="0"/>
            </a:endParaRPr>
          </a:p>
          <a:p>
            <a:pPr>
              <a:lnSpc>
                <a:spcPct val="150000"/>
              </a:lnSpc>
            </a:pPr>
            <a:r>
              <a:rPr kumimoji="1" lang="zh-CN" altLang="en-US" sz="2400" dirty="0">
                <a:latin typeface="Times New Roman" panose="02020503050405090304" pitchFamily="18" charset="0"/>
              </a:rPr>
              <a:t>假设持有本金</a:t>
            </a:r>
            <a:r>
              <a:rPr kumimoji="1" lang="en-US" altLang="zh-CN" sz="2400" dirty="0">
                <a:latin typeface="Times New Roman" panose="02020503050405090304" pitchFamily="18" charset="0"/>
              </a:rPr>
              <a:t>100</a:t>
            </a:r>
            <a:r>
              <a:rPr kumimoji="1" lang="zh-CN" altLang="en-US" sz="2400" dirty="0">
                <a:latin typeface="Times New Roman" panose="02020503050405090304" pitchFamily="18" charset="0"/>
              </a:rPr>
              <a:t>万元人民币，投资标的为中国农业银行（</a:t>
            </a:r>
            <a:r>
              <a:rPr kumimoji="1" lang="en-US" altLang="zh-CN" sz="2400" dirty="0">
                <a:latin typeface="Times New Roman" panose="02020503050405090304" pitchFamily="18" charset="0"/>
              </a:rPr>
              <a:t>601288</a:t>
            </a:r>
            <a:r>
              <a:rPr kumimoji="1" lang="zh-CN" altLang="en-US" sz="2400" dirty="0">
                <a:latin typeface="Times New Roman" panose="02020503050405090304" pitchFamily="18" charset="0"/>
              </a:rPr>
              <a:t>）、中国工商银行（</a:t>
            </a:r>
            <a:r>
              <a:rPr kumimoji="1" lang="en-US" altLang="zh-CN" sz="2400" dirty="0">
                <a:latin typeface="Times New Roman" panose="02020503050405090304" pitchFamily="18" charset="0"/>
              </a:rPr>
              <a:t>601398</a:t>
            </a:r>
            <a:r>
              <a:rPr kumimoji="1" lang="zh-CN" altLang="en-US" sz="2400" dirty="0">
                <a:latin typeface="Times New Roman" panose="02020503050405090304" pitchFamily="18" charset="0"/>
              </a:rPr>
              <a:t>）和招商证券（</a:t>
            </a:r>
            <a:r>
              <a:rPr kumimoji="1" lang="en-US" altLang="zh-CN" sz="2400" dirty="0">
                <a:latin typeface="Times New Roman" panose="02020503050405090304" pitchFamily="18" charset="0"/>
              </a:rPr>
              <a:t>600999</a:t>
            </a:r>
            <a:r>
              <a:rPr kumimoji="1" lang="zh-CN" altLang="en-US" sz="2400" dirty="0">
                <a:latin typeface="Times New Roman" panose="02020503050405090304" pitchFamily="18" charset="0"/>
              </a:rPr>
              <a:t>）这三种股票，考虑如下四种不同投资情景：</a:t>
            </a:r>
            <a:endParaRPr kumimoji="1" lang="en-US" altLang="zh-CN" sz="2400" dirty="0">
              <a:latin typeface="Times New Roman" panose="02020503050405090304" pitchFamily="18" charset="0"/>
            </a:endParaRPr>
          </a:p>
          <a:p>
            <a:pPr>
              <a:lnSpc>
                <a:spcPct val="150000"/>
              </a:lnSpc>
            </a:pPr>
            <a:endParaRPr kumimoji="1" lang="en-US" altLang="zh-CN" sz="2400" b="1" dirty="0">
              <a:latin typeface="Times New Roman" panose="02020503050405090304" pitchFamily="18" charset="0"/>
            </a:endParaRPr>
          </a:p>
          <a:p>
            <a:pPr>
              <a:lnSpc>
                <a:spcPct val="150000"/>
              </a:lnSpc>
            </a:pPr>
            <a:endParaRPr kumimoji="1" lang="zh-CN" altLang="en-US" sz="2400" b="1" dirty="0">
              <a:latin typeface="Times New Roman" panose="02020503050405090304" pitchFamily="18" charset="0"/>
            </a:endParaRP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第六节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和预期亏损估计应用</a:t>
            </a:r>
            <a:endParaRPr lang="zh-CN" altLang="en-US" sz="2600" b="1" dirty="0">
              <a:latin typeface="微软雅黑" pitchFamily="34" charset="-122"/>
              <a:ea typeface="微软雅黑" pitchFamily="34" charset="-122"/>
              <a:sym typeface="+mn-ea"/>
            </a:endParaRPr>
          </a:p>
        </p:txBody>
      </p:sp>
      <p:graphicFrame>
        <p:nvGraphicFramePr>
          <p:cNvPr id="4" name="表格 3">
            <a:extLst>
              <a:ext uri="{FF2B5EF4-FFF2-40B4-BE49-F238E27FC236}">
                <a16:creationId xmlns="" xmlns:a16="http://schemas.microsoft.com/office/drawing/2014/main" id="{8D0B4086-D1C0-49B8-9222-969D0A496A57}"/>
              </a:ext>
            </a:extLst>
          </p:cNvPr>
          <p:cNvGraphicFramePr>
            <a:graphicFrameLocks noGrp="1"/>
          </p:cNvGraphicFramePr>
          <p:nvPr>
            <p:extLst>
              <p:ext uri="{D42A27DB-BD31-4B8C-83A1-F6EECF244321}">
                <p14:modId xmlns:p14="http://schemas.microsoft.com/office/powerpoint/2010/main" val="3333676927"/>
              </p:ext>
            </p:extLst>
          </p:nvPr>
        </p:nvGraphicFramePr>
        <p:xfrm>
          <a:off x="1989163" y="2708920"/>
          <a:ext cx="8652372" cy="2080899"/>
        </p:xfrm>
        <a:graphic>
          <a:graphicData uri="http://schemas.openxmlformats.org/drawingml/2006/table">
            <a:tbl>
              <a:tblPr firstRow="1" firstCol="1" bandRow="1">
                <a:tableStyleId>{F2DE63D5-997A-4646-A377-4702673A728D}</a:tableStyleId>
              </a:tblPr>
              <a:tblGrid>
                <a:gridCol w="2275573">
                  <a:extLst>
                    <a:ext uri="{9D8B030D-6E8A-4147-A177-3AD203B41FA5}">
                      <a16:colId xmlns="" xmlns:a16="http://schemas.microsoft.com/office/drawing/2014/main" val="3488679852"/>
                    </a:ext>
                  </a:extLst>
                </a:gridCol>
                <a:gridCol w="1676830">
                  <a:extLst>
                    <a:ext uri="{9D8B030D-6E8A-4147-A177-3AD203B41FA5}">
                      <a16:colId xmlns="" xmlns:a16="http://schemas.microsoft.com/office/drawing/2014/main" val="3368358858"/>
                    </a:ext>
                  </a:extLst>
                </a:gridCol>
                <a:gridCol w="1585115">
                  <a:extLst>
                    <a:ext uri="{9D8B030D-6E8A-4147-A177-3AD203B41FA5}">
                      <a16:colId xmlns="" xmlns:a16="http://schemas.microsoft.com/office/drawing/2014/main" val="219500099"/>
                    </a:ext>
                  </a:extLst>
                </a:gridCol>
                <a:gridCol w="1585115">
                  <a:extLst>
                    <a:ext uri="{9D8B030D-6E8A-4147-A177-3AD203B41FA5}">
                      <a16:colId xmlns="" xmlns:a16="http://schemas.microsoft.com/office/drawing/2014/main" val="3930627752"/>
                    </a:ext>
                  </a:extLst>
                </a:gridCol>
                <a:gridCol w="1529739">
                  <a:extLst>
                    <a:ext uri="{9D8B030D-6E8A-4147-A177-3AD203B41FA5}">
                      <a16:colId xmlns="" xmlns:a16="http://schemas.microsoft.com/office/drawing/2014/main" val="795346397"/>
                    </a:ext>
                  </a:extLst>
                </a:gridCol>
              </a:tblGrid>
              <a:tr h="509230">
                <a:tc>
                  <a:txBody>
                    <a:bodyPr/>
                    <a:lstStyle/>
                    <a:p>
                      <a:pPr indent="266700" algn="ctr"/>
                      <a:r>
                        <a:rPr lang="en-US" sz="1600" kern="100" baseline="0" dirty="0">
                          <a:solidFill>
                            <a:srgbClr val="000000"/>
                          </a:solidFill>
                          <a:effectLst/>
                          <a:latin typeface="Times New Roman" panose="02020603050405020304" pitchFamily="18" charset="0"/>
                        </a:rPr>
                        <a:t> </a:t>
                      </a:r>
                      <a:endParaRPr lang="zh-CN" sz="16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266700" algn="ctr"/>
                      <a:r>
                        <a:rPr lang="zh-CN" sz="1600" kern="100" baseline="0" dirty="0">
                          <a:solidFill>
                            <a:srgbClr val="000000"/>
                          </a:solidFill>
                          <a:effectLst/>
                          <a:latin typeface="Times New Roman" panose="02020603050405020304" pitchFamily="18" charset="0"/>
                        </a:rPr>
                        <a:t>情景</a:t>
                      </a:r>
                      <a:r>
                        <a:rPr lang="en-US" sz="1600" kern="100" baseline="0" dirty="0">
                          <a:solidFill>
                            <a:srgbClr val="000000"/>
                          </a:solidFill>
                          <a:effectLst/>
                          <a:latin typeface="Times New Roman" panose="02020603050405020304" pitchFamily="18" charset="0"/>
                        </a:rPr>
                        <a:t>1</a:t>
                      </a:r>
                      <a:endParaRPr lang="zh-CN" sz="16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266700" algn="ctr"/>
                      <a:r>
                        <a:rPr lang="zh-CN" sz="1600" kern="100" baseline="0">
                          <a:solidFill>
                            <a:srgbClr val="000000"/>
                          </a:solidFill>
                          <a:effectLst/>
                          <a:latin typeface="Times New Roman" panose="02020603050405020304" pitchFamily="18" charset="0"/>
                        </a:rPr>
                        <a:t>情景</a:t>
                      </a:r>
                      <a:r>
                        <a:rPr lang="en-US" sz="1600" kern="100" baseline="0">
                          <a:solidFill>
                            <a:srgbClr val="000000"/>
                          </a:solidFill>
                          <a:effectLst/>
                          <a:latin typeface="Times New Roman" panose="02020603050405020304" pitchFamily="18" charset="0"/>
                        </a:rPr>
                        <a:t>2</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266700" algn="ctr"/>
                      <a:r>
                        <a:rPr lang="zh-CN" sz="1600" kern="100" baseline="0">
                          <a:solidFill>
                            <a:srgbClr val="000000"/>
                          </a:solidFill>
                          <a:effectLst/>
                          <a:latin typeface="Times New Roman" panose="02020603050405020304" pitchFamily="18" charset="0"/>
                        </a:rPr>
                        <a:t>情景</a:t>
                      </a:r>
                      <a:r>
                        <a:rPr lang="en-US" sz="1600" kern="100" baseline="0">
                          <a:solidFill>
                            <a:srgbClr val="000000"/>
                          </a:solidFill>
                          <a:effectLst/>
                          <a:latin typeface="Times New Roman" panose="02020603050405020304" pitchFamily="18" charset="0"/>
                        </a:rPr>
                        <a:t>3</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266700" algn="ctr"/>
                      <a:r>
                        <a:rPr lang="zh-CN" sz="1600" kern="100" baseline="0">
                          <a:solidFill>
                            <a:srgbClr val="000000"/>
                          </a:solidFill>
                          <a:effectLst/>
                          <a:latin typeface="Times New Roman" panose="02020603050405020304" pitchFamily="18" charset="0"/>
                        </a:rPr>
                        <a:t>情景</a:t>
                      </a:r>
                      <a:r>
                        <a:rPr lang="en-US" sz="1600" kern="100" baseline="0">
                          <a:solidFill>
                            <a:srgbClr val="000000"/>
                          </a:solidFill>
                          <a:effectLst/>
                          <a:latin typeface="Times New Roman" panose="02020603050405020304" pitchFamily="18" charset="0"/>
                        </a:rPr>
                        <a:t>4</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415498503"/>
                  </a:ext>
                </a:extLst>
              </a:tr>
              <a:tr h="584457">
                <a:tc>
                  <a:txBody>
                    <a:bodyPr/>
                    <a:lstStyle/>
                    <a:p>
                      <a:pPr indent="266700" algn="ctr"/>
                      <a:r>
                        <a:rPr lang="zh-CN" sz="1600" kern="100" baseline="0">
                          <a:solidFill>
                            <a:srgbClr val="000000"/>
                          </a:solidFill>
                          <a:effectLst/>
                          <a:latin typeface="Times New Roman" panose="02020603050405020304" pitchFamily="18" charset="0"/>
                        </a:rPr>
                        <a:t>中国农业银行</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266700" algn="ctr"/>
                      <a:r>
                        <a:rPr lang="en-US" sz="1600" kern="100" baseline="0">
                          <a:solidFill>
                            <a:srgbClr val="000000"/>
                          </a:solidFill>
                          <a:effectLst/>
                          <a:latin typeface="Times New Roman" panose="02020603050405020304" pitchFamily="18" charset="0"/>
                        </a:rPr>
                        <a:t>100</a:t>
                      </a:r>
                      <a:r>
                        <a:rPr lang="zh-CN" sz="1600" kern="100" baseline="0">
                          <a:solidFill>
                            <a:srgbClr val="000000"/>
                          </a:solidFill>
                          <a:effectLst/>
                          <a:latin typeface="Times New Roman" panose="02020603050405020304" pitchFamily="18" charset="0"/>
                        </a:rPr>
                        <a:t>万</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266700" algn="ctr"/>
                      <a:r>
                        <a:rPr lang="en-US" sz="1600" kern="100" baseline="0">
                          <a:solidFill>
                            <a:srgbClr val="000000"/>
                          </a:solidFill>
                          <a:effectLst/>
                          <a:latin typeface="Times New Roman" panose="02020603050405020304" pitchFamily="18" charset="0"/>
                        </a:rPr>
                        <a:t>0</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266700" algn="ctr"/>
                      <a:r>
                        <a:rPr lang="en-US" sz="1600" kern="100" baseline="0">
                          <a:solidFill>
                            <a:srgbClr val="000000"/>
                          </a:solidFill>
                          <a:effectLst/>
                          <a:latin typeface="Times New Roman" panose="02020603050405020304" pitchFamily="18" charset="0"/>
                        </a:rPr>
                        <a:t>0</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rowSpan="3">
                  <a:txBody>
                    <a:bodyPr/>
                    <a:lstStyle/>
                    <a:p>
                      <a:pPr indent="266700" algn="ctr"/>
                      <a:r>
                        <a:rPr lang="zh-CN" sz="1600" kern="100" baseline="0">
                          <a:solidFill>
                            <a:srgbClr val="000000"/>
                          </a:solidFill>
                          <a:effectLst/>
                          <a:latin typeface="Times New Roman" panose="02020603050405020304" pitchFamily="18" charset="0"/>
                        </a:rPr>
                        <a:t>根据均值</a:t>
                      </a:r>
                      <a:r>
                        <a:rPr lang="en-US" sz="1600" kern="100" baseline="0">
                          <a:solidFill>
                            <a:srgbClr val="000000"/>
                          </a:solidFill>
                          <a:effectLst/>
                          <a:latin typeface="Times New Roman" panose="02020603050405020304" pitchFamily="18" charset="0"/>
                        </a:rPr>
                        <a:t>-</a:t>
                      </a:r>
                      <a:r>
                        <a:rPr lang="zh-CN" sz="1600" kern="100" baseline="0">
                          <a:solidFill>
                            <a:srgbClr val="000000"/>
                          </a:solidFill>
                          <a:effectLst/>
                          <a:latin typeface="Times New Roman" panose="02020603050405020304" pitchFamily="18" charset="0"/>
                        </a:rPr>
                        <a:t>方差理论确定各自权重</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2519086864"/>
                  </a:ext>
                </a:extLst>
              </a:tr>
              <a:tr h="477982">
                <a:tc>
                  <a:txBody>
                    <a:bodyPr/>
                    <a:lstStyle/>
                    <a:p>
                      <a:pPr indent="266700" algn="ctr"/>
                      <a:r>
                        <a:rPr lang="zh-CN" sz="1600" kern="100" baseline="0">
                          <a:solidFill>
                            <a:srgbClr val="000000"/>
                          </a:solidFill>
                          <a:effectLst/>
                          <a:latin typeface="Times New Roman" panose="02020603050405020304" pitchFamily="18" charset="0"/>
                        </a:rPr>
                        <a:t>中国工商银行</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266700" algn="ctr"/>
                      <a:r>
                        <a:rPr lang="en-US" sz="1600" kern="100" baseline="0">
                          <a:solidFill>
                            <a:srgbClr val="000000"/>
                          </a:solidFill>
                          <a:effectLst/>
                          <a:latin typeface="Times New Roman" panose="02020603050405020304" pitchFamily="18" charset="0"/>
                        </a:rPr>
                        <a:t>0</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266700" algn="ctr"/>
                      <a:r>
                        <a:rPr lang="en-US" sz="1600" kern="100" baseline="0">
                          <a:solidFill>
                            <a:srgbClr val="000000"/>
                          </a:solidFill>
                          <a:effectLst/>
                          <a:latin typeface="Times New Roman" panose="02020603050405020304" pitchFamily="18" charset="0"/>
                        </a:rPr>
                        <a:t>100</a:t>
                      </a:r>
                      <a:r>
                        <a:rPr lang="zh-CN" sz="1600" kern="100" baseline="0">
                          <a:solidFill>
                            <a:srgbClr val="000000"/>
                          </a:solidFill>
                          <a:effectLst/>
                          <a:latin typeface="Times New Roman" panose="02020603050405020304" pitchFamily="18" charset="0"/>
                        </a:rPr>
                        <a:t>万</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266700" algn="ctr"/>
                      <a:r>
                        <a:rPr lang="en-US" sz="1600" kern="100" baseline="0">
                          <a:solidFill>
                            <a:srgbClr val="000000"/>
                          </a:solidFill>
                          <a:effectLst/>
                          <a:latin typeface="Times New Roman" panose="02020603050405020304" pitchFamily="18" charset="0"/>
                        </a:rPr>
                        <a:t>0</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vMerge="1">
                  <a:txBody>
                    <a:bodyPr/>
                    <a:lstStyle/>
                    <a:p>
                      <a:endParaRPr lang="zh-CN" altLang="en-US"/>
                    </a:p>
                  </a:txBody>
                  <a:tcPr/>
                </a:tc>
                <a:extLst>
                  <a:ext uri="{0D108BD9-81ED-4DB2-BD59-A6C34878D82A}">
                    <a16:rowId xmlns="" xmlns:a16="http://schemas.microsoft.com/office/drawing/2014/main" val="1185358364"/>
                  </a:ext>
                </a:extLst>
              </a:tr>
              <a:tr h="509230">
                <a:tc>
                  <a:txBody>
                    <a:bodyPr/>
                    <a:lstStyle/>
                    <a:p>
                      <a:pPr indent="266700" algn="ctr"/>
                      <a:r>
                        <a:rPr lang="zh-CN" sz="1600" kern="100" baseline="0">
                          <a:solidFill>
                            <a:srgbClr val="000000"/>
                          </a:solidFill>
                          <a:effectLst/>
                          <a:latin typeface="Times New Roman" panose="02020603050405020304" pitchFamily="18" charset="0"/>
                        </a:rPr>
                        <a:t>招商证券</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266700" algn="ctr"/>
                      <a:r>
                        <a:rPr lang="en-US" sz="1600" kern="100" baseline="0">
                          <a:solidFill>
                            <a:srgbClr val="000000"/>
                          </a:solidFill>
                          <a:effectLst/>
                          <a:latin typeface="Times New Roman" panose="02020603050405020304" pitchFamily="18" charset="0"/>
                        </a:rPr>
                        <a:t>0</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266700" algn="ctr"/>
                      <a:r>
                        <a:rPr lang="en-US" sz="1600" kern="100" baseline="0">
                          <a:solidFill>
                            <a:srgbClr val="000000"/>
                          </a:solidFill>
                          <a:effectLst/>
                          <a:latin typeface="Times New Roman" panose="02020603050405020304" pitchFamily="18" charset="0"/>
                        </a:rPr>
                        <a:t>0</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266700" algn="ctr"/>
                      <a:r>
                        <a:rPr lang="en-US" sz="1600" kern="100" baseline="0" dirty="0">
                          <a:solidFill>
                            <a:srgbClr val="000000"/>
                          </a:solidFill>
                          <a:effectLst/>
                          <a:latin typeface="Times New Roman" panose="02020603050405020304" pitchFamily="18" charset="0"/>
                        </a:rPr>
                        <a:t>100</a:t>
                      </a:r>
                      <a:r>
                        <a:rPr lang="zh-CN" sz="1600" kern="100" baseline="0" dirty="0">
                          <a:solidFill>
                            <a:srgbClr val="000000"/>
                          </a:solidFill>
                          <a:effectLst/>
                          <a:latin typeface="Times New Roman" panose="02020603050405020304" pitchFamily="18" charset="0"/>
                        </a:rPr>
                        <a:t>万</a:t>
                      </a:r>
                      <a:endParaRPr lang="zh-CN" sz="16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vMerge="1">
                  <a:txBody>
                    <a:bodyPr/>
                    <a:lstStyle/>
                    <a:p>
                      <a:endParaRPr lang="zh-CN" altLang="en-US"/>
                    </a:p>
                  </a:txBody>
                  <a:tcPr/>
                </a:tc>
                <a:extLst>
                  <a:ext uri="{0D108BD9-81ED-4DB2-BD59-A6C34878D82A}">
                    <a16:rowId xmlns="" xmlns:a16="http://schemas.microsoft.com/office/drawing/2014/main" val="2386704332"/>
                  </a:ext>
                </a:extLst>
              </a:tr>
            </a:tbl>
          </a:graphicData>
        </a:graphic>
      </p:graphicFrame>
      <p:sp>
        <p:nvSpPr>
          <p:cNvPr id="7" name="文本框 6">
            <a:extLst>
              <a:ext uri="{FF2B5EF4-FFF2-40B4-BE49-F238E27FC236}">
                <a16:creationId xmlns="" xmlns:a16="http://schemas.microsoft.com/office/drawing/2014/main" id="{829814EC-64BD-48CA-B2E8-4B9E365E946C}"/>
              </a:ext>
            </a:extLst>
          </p:cNvPr>
          <p:cNvSpPr txBox="1"/>
          <p:nvPr/>
        </p:nvSpPr>
        <p:spPr>
          <a:xfrm>
            <a:off x="499890" y="5229200"/>
            <a:ext cx="10801200" cy="1200329"/>
          </a:xfrm>
          <a:prstGeom prst="rect">
            <a:avLst/>
          </a:prstGeom>
          <a:noFill/>
        </p:spPr>
        <p:txBody>
          <a:bodyPr wrap="square">
            <a:spAutoFit/>
          </a:bodyPr>
          <a:lstStyle/>
          <a:p>
            <a:r>
              <a:rPr kumimoji="1" lang="zh-CN" altLang="en-US" sz="2400" dirty="0">
                <a:latin typeface="Times New Roman" panose="02020503050405090304" pitchFamily="18" charset="0"/>
              </a:rPr>
              <a:t>根据上表中的这四种场景，利用近五年每支股票的日收益率，我们可以分别算出这三只股票单独的</a:t>
            </a:r>
            <a:r>
              <a:rPr kumimoji="1" lang="en-US" altLang="zh-CN" sz="2400" dirty="0" err="1">
                <a:latin typeface="Times New Roman" panose="02020503050405090304" pitchFamily="18" charset="0"/>
              </a:rPr>
              <a:t>VaR</a:t>
            </a:r>
            <a:r>
              <a:rPr kumimoji="1" lang="zh-CN" altLang="en-US" sz="2400" dirty="0">
                <a:latin typeface="Times New Roman" panose="02020503050405090304" pitchFamily="18" charset="0"/>
              </a:rPr>
              <a:t>和边际</a:t>
            </a:r>
            <a:r>
              <a:rPr kumimoji="1" lang="en-US" altLang="zh-CN" sz="2400" dirty="0" err="1">
                <a:latin typeface="Times New Roman" panose="02020503050405090304" pitchFamily="18" charset="0"/>
              </a:rPr>
              <a:t>VaR</a:t>
            </a:r>
            <a:r>
              <a:rPr kumimoji="1" lang="zh-CN" altLang="en-US" sz="2400" dirty="0">
                <a:latin typeface="Times New Roman" panose="02020503050405090304" pitchFamily="18" charset="0"/>
              </a:rPr>
              <a:t>、增量</a:t>
            </a:r>
            <a:r>
              <a:rPr kumimoji="1" lang="en-US" altLang="zh-CN" sz="2400" dirty="0" err="1">
                <a:latin typeface="Times New Roman" panose="02020503050405090304" pitchFamily="18" charset="0"/>
              </a:rPr>
              <a:t>VaR</a:t>
            </a:r>
            <a:r>
              <a:rPr kumimoji="1" lang="zh-CN" altLang="en-US" sz="2400" dirty="0">
                <a:latin typeface="Times New Roman" panose="02020503050405090304" pitchFamily="18" charset="0"/>
              </a:rPr>
              <a:t>、成分</a:t>
            </a:r>
            <a:r>
              <a:rPr kumimoji="1" lang="en-US" altLang="zh-CN" sz="2400" dirty="0" err="1">
                <a:latin typeface="Times New Roman" panose="02020503050405090304" pitchFamily="18" charset="0"/>
              </a:rPr>
              <a:t>VaR</a:t>
            </a:r>
            <a:r>
              <a:rPr kumimoji="1" lang="zh-CN" altLang="en-US" sz="2400" dirty="0">
                <a:latin typeface="Times New Roman" panose="02020503050405090304" pitchFamily="18" charset="0"/>
              </a:rPr>
              <a:t>，以及由这三只股票所构成的投资组合的</a:t>
            </a:r>
            <a:r>
              <a:rPr kumimoji="1" lang="en-US" altLang="zh-CN" sz="2400" dirty="0" err="1">
                <a:latin typeface="Times New Roman" panose="02020503050405090304" pitchFamily="18" charset="0"/>
              </a:rPr>
              <a:t>VaR</a:t>
            </a:r>
            <a:endParaRPr kumimoji="1" lang="zh-CN" altLang="en-US" sz="2400" dirty="0">
              <a:latin typeface="Times New Roman" panose="02020503050405090304" pitchFamily="18" charset="0"/>
            </a:endParaRPr>
          </a:p>
        </p:txBody>
      </p:sp>
    </p:spTree>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885" y="934085"/>
            <a:ext cx="11161350" cy="256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fontScale="92500" lnSpcReduction="20000"/>
          </a:bodyPr>
          <a:lstStyle>
            <a:lvl1pPr marL="0" indent="0" algn="l" rtl="0" eaLnBrk="0" fontAlgn="base" hangingPunct="0">
              <a:spcBef>
                <a:spcPct val="20000"/>
              </a:spcBef>
              <a:spcAft>
                <a:spcPct val="0"/>
              </a:spcAft>
              <a:buFont typeface="Arial" panose="020B0604020202090204"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anose="020B060402020209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9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9pPr>
          </a:lstStyle>
          <a:p>
            <a:r>
              <a:rPr lang="zh-CN" altLang="en-US" sz="2400" b="1" dirty="0">
                <a:latin typeface="Times New Roman" panose="02020503050405090304" pitchFamily="18" charset="0"/>
                <a:ea typeface="宋体" pitchFamily="2" charset="-122"/>
              </a:rPr>
              <a:t>一、</a:t>
            </a:r>
            <a:r>
              <a:rPr lang="zh-CN" altLang="en-US" sz="2400" b="1" dirty="0">
                <a:latin typeface="Times New Roman" panose="02020503050405090304" pitchFamily="18" charset="0"/>
              </a:rPr>
              <a:t>在险值</a:t>
            </a:r>
            <a:r>
              <a:rPr lang="en-US" altLang="zh-CN" sz="2400" b="1" dirty="0" err="1">
                <a:latin typeface="Times New Roman" panose="02020503050405090304" pitchFamily="18" charset="0"/>
              </a:rPr>
              <a:t>VaR</a:t>
            </a:r>
            <a:r>
              <a:rPr lang="zh-CN" altLang="en-US" sz="2400" b="1" dirty="0">
                <a:latin typeface="Times New Roman" panose="02020503050405090304" pitchFamily="18" charset="0"/>
              </a:rPr>
              <a:t>的定义</a:t>
            </a:r>
            <a:endParaRPr lang="en-US" altLang="zh-CN" sz="2400" b="1" dirty="0">
              <a:latin typeface="Times New Roman" panose="02020503050405090304" pitchFamily="18" charset="0"/>
              <a:ea typeface="宋体" pitchFamily="2" charset="-122"/>
            </a:endParaRPr>
          </a:p>
          <a:p>
            <a:pPr>
              <a:lnSpc>
                <a:spcPct val="160000"/>
              </a:lnSpc>
            </a:pPr>
            <a:r>
              <a:rPr lang="zh-CN" altLang="en-US" sz="2400" dirty="0">
                <a:latin typeface="Times New Roman" panose="02020503050405090304" pitchFamily="18" charset="0"/>
                <a:ea typeface="宋体" pitchFamily="2" charset="-122"/>
              </a:rPr>
              <a:t>在险值（</a:t>
            </a:r>
            <a:r>
              <a:rPr lang="en-US" altLang="zh-CN" sz="2400" dirty="0">
                <a:latin typeface="Times New Roman" panose="02020503050405090304" pitchFamily="18" charset="0"/>
                <a:ea typeface="宋体" pitchFamily="2" charset="-122"/>
              </a:rPr>
              <a:t>Value at Risk</a:t>
            </a:r>
            <a:r>
              <a:rPr lang="zh-CN" altLang="en-US" sz="2400" dirty="0">
                <a:latin typeface="Times New Roman" panose="02020503050405090304" pitchFamily="18" charset="0"/>
                <a:ea typeface="宋体" pitchFamily="2" charset="-122"/>
              </a:rPr>
              <a:t>，</a:t>
            </a:r>
            <a:r>
              <a:rPr lang="en-US" altLang="zh-CN" sz="2400" dirty="0">
                <a:latin typeface="Times New Roman" panose="02020503050405090304" pitchFamily="18" charset="0"/>
                <a:ea typeface="宋体" pitchFamily="2" charset="-122"/>
              </a:rPr>
              <a:t>VAR</a:t>
            </a:r>
            <a:r>
              <a:rPr lang="zh-CN" altLang="en-US" sz="2400" dirty="0">
                <a:latin typeface="Times New Roman" panose="02020503050405090304" pitchFamily="18" charset="0"/>
                <a:ea typeface="宋体" pitchFamily="2" charset="-122"/>
              </a:rPr>
              <a:t>）其具体含义是投资者金融资产或证券组合在未来资产价格波动下所衡量的可能或潜在的最大损失，用数学语言可表达为</a:t>
            </a:r>
            <a:endParaRPr lang="en-US" altLang="zh-CN" sz="2400" dirty="0">
              <a:latin typeface="Times New Roman" panose="02020503050405090304" pitchFamily="18" charset="0"/>
              <a:ea typeface="宋体" pitchFamily="2" charset="-122"/>
            </a:endParaRPr>
          </a:p>
          <a:p>
            <a:pPr>
              <a:lnSpc>
                <a:spcPct val="160000"/>
              </a:lnSpc>
            </a:pPr>
            <a:endParaRPr lang="en-US" altLang="zh-CN" sz="2400" dirty="0">
              <a:latin typeface="Times New Roman" panose="02020503050405090304" pitchFamily="18" charset="0"/>
              <a:ea typeface="宋体" pitchFamily="2" charset="-122"/>
            </a:endParaRPr>
          </a:p>
          <a:p>
            <a:pPr>
              <a:lnSpc>
                <a:spcPct val="160000"/>
              </a:lnSpc>
            </a:pPr>
            <a:r>
              <a:rPr lang="zh-CN" altLang="en-US" sz="2400" dirty="0">
                <a:latin typeface="Times New Roman" panose="02020503050405090304" pitchFamily="18" charset="0"/>
                <a:ea typeface="宋体" pitchFamily="2" charset="-122"/>
              </a:rPr>
              <a:t>上式可表述为我们有</a:t>
            </a:r>
            <a:r>
              <a:rPr lang="en-US" altLang="zh-CN" sz="2400" dirty="0">
                <a:latin typeface="Times New Roman" panose="02020503050405090304" pitchFamily="18" charset="0"/>
                <a:ea typeface="宋体" pitchFamily="2" charset="-122"/>
              </a:rPr>
              <a:t>X%</a:t>
            </a:r>
            <a:r>
              <a:rPr lang="zh-CN" altLang="en-US" sz="2400" dirty="0">
                <a:latin typeface="Times New Roman" panose="02020503050405090304" pitchFamily="18" charset="0"/>
                <a:ea typeface="宋体" pitchFamily="2" charset="-122"/>
              </a:rPr>
              <a:t>把握，在</a:t>
            </a:r>
            <a:r>
              <a:rPr lang="en-US" altLang="zh-CN" sz="2400" dirty="0">
                <a:latin typeface="Times New Roman" panose="02020503050405090304" pitchFamily="18" charset="0"/>
                <a:ea typeface="宋体" pitchFamily="2" charset="-122"/>
              </a:rPr>
              <a:t>T</a:t>
            </a:r>
            <a:r>
              <a:rPr lang="zh-CN" altLang="en-US" sz="2400" dirty="0">
                <a:latin typeface="Times New Roman" panose="02020503050405090304" pitchFamily="18" charset="0"/>
                <a:ea typeface="宋体" pitchFamily="2" charset="-122"/>
              </a:rPr>
              <a:t>时间段，损失不会大于</a:t>
            </a:r>
            <a:r>
              <a:rPr lang="en-US" altLang="zh-CN" sz="2400" dirty="0" err="1">
                <a:latin typeface="Times New Roman" panose="02020503050405090304" pitchFamily="18" charset="0"/>
                <a:ea typeface="宋体" pitchFamily="2" charset="-122"/>
              </a:rPr>
              <a:t>VaR</a:t>
            </a:r>
            <a:r>
              <a:rPr lang="zh-CN" altLang="en-US" sz="2400" dirty="0">
                <a:latin typeface="Times New Roman" panose="02020503050405090304" pitchFamily="18" charset="0"/>
                <a:ea typeface="宋体" pitchFamily="2" charset="-122"/>
              </a:rPr>
              <a:t>。</a:t>
            </a:r>
            <a:endParaRPr lang="en-US" altLang="zh-CN" sz="2400" dirty="0">
              <a:latin typeface="Times New Roman" panose="02020503050405090304" pitchFamily="18" charset="0"/>
              <a:ea typeface="宋体" pitchFamily="2" charset="-122"/>
            </a:endParaRPr>
          </a:p>
        </p:txBody>
      </p:sp>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定义</a:t>
            </a:r>
          </a:p>
        </p:txBody>
      </p:sp>
      <p:pic>
        <p:nvPicPr>
          <p:cNvPr id="20" name="Picture 57">
            <a:extLst>
              <a:ext uri="{FF2B5EF4-FFF2-40B4-BE49-F238E27FC236}">
                <a16:creationId xmlns="" xmlns:a16="http://schemas.microsoft.com/office/drawing/2014/main" id="{ACBD11EB-3B5D-4996-8A6F-FA43EBE9BF3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1091" y="3496747"/>
            <a:ext cx="3913882" cy="240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56">
            <a:extLst>
              <a:ext uri="{FF2B5EF4-FFF2-40B4-BE49-F238E27FC236}">
                <a16:creationId xmlns="" xmlns:a16="http://schemas.microsoft.com/office/drawing/2014/main" id="{B0D89309-18B0-4975-922F-46F788FA4A4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2630" y="3516552"/>
            <a:ext cx="3815742" cy="2382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文本框 6">
            <a:extLst>
              <a:ext uri="{FF2B5EF4-FFF2-40B4-BE49-F238E27FC236}">
                <a16:creationId xmlns="" xmlns:a16="http://schemas.microsoft.com/office/drawing/2014/main" id="{949DC85B-7B4C-4743-8427-0E893C7F55C4}"/>
              </a:ext>
            </a:extLst>
          </p:cNvPr>
          <p:cNvSpPr txBox="1"/>
          <p:nvPr/>
        </p:nvSpPr>
        <p:spPr>
          <a:xfrm>
            <a:off x="476885" y="5918990"/>
            <a:ext cx="6092824" cy="646331"/>
          </a:xfrm>
          <a:prstGeom prst="rect">
            <a:avLst/>
          </a:prstGeom>
          <a:noFill/>
        </p:spPr>
        <p:txBody>
          <a:bodyPr wrap="square">
            <a:spAutoFit/>
          </a:bodyPr>
          <a:lstStyle/>
          <a:p>
            <a:r>
              <a:rPr lang="zh-CN" altLang="en-US" dirty="0">
                <a:latin typeface="Times New Roman" panose="02020603050405020304" pitchFamily="18" charset="0"/>
                <a:ea typeface="宋体" pitchFamily="2" charset="-122"/>
                <a:cs typeface="Times New Roman" panose="02020603050405020304" pitchFamily="18" charset="0"/>
              </a:rPr>
              <a:t>图</a:t>
            </a:r>
            <a:r>
              <a:rPr lang="en-US" altLang="zh-CN" dirty="0">
                <a:latin typeface="Times New Roman" panose="02020603050405020304" pitchFamily="18" charset="0"/>
                <a:ea typeface="宋体" pitchFamily="2" charset="-122"/>
                <a:cs typeface="Times New Roman" panose="02020603050405020304" pitchFamily="18" charset="0"/>
              </a:rPr>
              <a:t>1</a:t>
            </a:r>
            <a:r>
              <a:rPr lang="zh-CN" altLang="en-US" dirty="0">
                <a:latin typeface="Times New Roman" panose="02020603050405020304" pitchFamily="18" charset="0"/>
                <a:ea typeface="宋体" pitchFamily="2" charset="-122"/>
                <a:cs typeface="Times New Roman" panose="02020603050405020304" pitchFamily="18" charset="0"/>
              </a:rPr>
              <a:t>：由交易组合在时间</a:t>
            </a:r>
            <a:r>
              <a:rPr lang="en-US" altLang="zh-CN" dirty="0">
                <a:latin typeface="Times New Roman" panose="02020603050405020304" pitchFamily="18" charset="0"/>
                <a:ea typeface="宋体" pitchFamily="2" charset="-122"/>
                <a:cs typeface="Times New Roman" panose="02020603050405020304" pitchFamily="18" charset="0"/>
              </a:rPr>
              <a:t>T</a:t>
            </a:r>
            <a:r>
              <a:rPr lang="zh-CN" altLang="en-US" dirty="0">
                <a:latin typeface="Times New Roman" panose="02020603050405020304" pitchFamily="18" charset="0"/>
                <a:ea typeface="宋体" pitchFamily="2" charset="-122"/>
                <a:cs typeface="Times New Roman" panose="02020603050405020304" pitchFamily="18" charset="0"/>
              </a:rPr>
              <a:t>的收益概率分布中来计算</a:t>
            </a:r>
            <a:r>
              <a:rPr lang="en-US" altLang="zh-CN" dirty="0" err="1">
                <a:latin typeface="Times New Roman" panose="02020603050405020304" pitchFamily="18" charset="0"/>
                <a:ea typeface="宋体" pitchFamily="2" charset="-122"/>
                <a:cs typeface="Times New Roman" panose="02020603050405020304" pitchFamily="18" charset="0"/>
              </a:rPr>
              <a:t>VaR</a:t>
            </a:r>
            <a:r>
              <a:rPr lang="zh-CN" altLang="en-US" dirty="0">
                <a:latin typeface="Times New Roman" panose="02020603050405020304" pitchFamily="18" charset="0"/>
                <a:ea typeface="宋体" pitchFamily="2" charset="-122"/>
                <a:cs typeface="Times New Roman" panose="02020603050405020304" pitchFamily="18" charset="0"/>
              </a:rPr>
              <a:t>，</a:t>
            </a:r>
            <a:endParaRPr lang="en-US" altLang="zh-CN" dirty="0">
              <a:latin typeface="Times New Roman" panose="02020603050405020304" pitchFamily="18" charset="0"/>
              <a:ea typeface="宋体" pitchFamily="2" charset="-122"/>
              <a:cs typeface="Times New Roman" panose="02020603050405020304" pitchFamily="18" charset="0"/>
            </a:endParaRPr>
          </a:p>
          <a:p>
            <a:r>
              <a:rPr lang="zh-CN" altLang="en-US" dirty="0">
                <a:latin typeface="Times New Roman" panose="02020603050405020304" pitchFamily="18" charset="0"/>
                <a:ea typeface="宋体" pitchFamily="2" charset="-122"/>
                <a:cs typeface="Times New Roman" panose="02020603050405020304" pitchFamily="18" charset="0"/>
              </a:rPr>
              <a:t>损失可以看做负的收益。置信度为</a:t>
            </a:r>
            <a:r>
              <a:rPr lang="en-US" altLang="zh-CN" dirty="0">
                <a:latin typeface="Times New Roman" panose="02020603050405020304" pitchFamily="18" charset="0"/>
                <a:ea typeface="宋体" pitchFamily="2" charset="-122"/>
                <a:cs typeface="Times New Roman" panose="02020603050405020304" pitchFamily="18" charset="0"/>
              </a:rPr>
              <a:t>X%</a:t>
            </a:r>
            <a:r>
              <a:rPr lang="zh-CN" altLang="en-US" dirty="0">
                <a:latin typeface="Times New Roman" panose="02020603050405020304" pitchFamily="18" charset="0"/>
                <a:ea typeface="宋体" pitchFamily="2" charset="-122"/>
                <a:cs typeface="Times New Roman" panose="02020603050405020304" pitchFamily="18" charset="0"/>
              </a:rPr>
              <a:t>，</a:t>
            </a:r>
            <a:r>
              <a:rPr lang="en-US" altLang="zh-CN" dirty="0" err="1">
                <a:latin typeface="Times New Roman" panose="02020603050405020304" pitchFamily="18" charset="0"/>
                <a:ea typeface="宋体" pitchFamily="2" charset="-122"/>
                <a:cs typeface="Times New Roman" panose="02020603050405020304" pitchFamily="18" charset="0"/>
              </a:rPr>
              <a:t>VaR</a:t>
            </a:r>
            <a:r>
              <a:rPr lang="zh-CN" altLang="en-US" dirty="0">
                <a:latin typeface="Times New Roman" panose="02020603050405020304" pitchFamily="18" charset="0"/>
                <a:ea typeface="宋体" pitchFamily="2" charset="-122"/>
                <a:cs typeface="Times New Roman" panose="02020603050405020304" pitchFamily="18" charset="0"/>
              </a:rPr>
              <a:t>大小为</a:t>
            </a:r>
            <a:r>
              <a:rPr lang="en-US" altLang="zh-CN" dirty="0">
                <a:latin typeface="Times New Roman" panose="02020603050405020304" pitchFamily="18" charset="0"/>
                <a:ea typeface="宋体" pitchFamily="2" charset="-122"/>
                <a:cs typeface="Times New Roman" panose="02020603050405020304" pitchFamily="18" charset="0"/>
              </a:rPr>
              <a:t>V</a:t>
            </a:r>
            <a:endParaRPr lang="zh-CN" altLang="en-US" dirty="0"/>
          </a:p>
        </p:txBody>
      </p:sp>
      <p:sp>
        <p:nvSpPr>
          <p:cNvPr id="8" name="文本框 7">
            <a:extLst>
              <a:ext uri="{FF2B5EF4-FFF2-40B4-BE49-F238E27FC236}">
                <a16:creationId xmlns="" xmlns:a16="http://schemas.microsoft.com/office/drawing/2014/main" id="{69EFA445-FE49-439F-88D5-D6D2A0EA1AED}"/>
              </a:ext>
            </a:extLst>
          </p:cNvPr>
          <p:cNvSpPr txBox="1"/>
          <p:nvPr/>
        </p:nvSpPr>
        <p:spPr>
          <a:xfrm>
            <a:off x="6381651" y="5912725"/>
            <a:ext cx="6092824" cy="646331"/>
          </a:xfrm>
          <a:prstGeom prst="rect">
            <a:avLst/>
          </a:prstGeom>
          <a:noFill/>
        </p:spPr>
        <p:txBody>
          <a:bodyPr wrap="square">
            <a:spAutoFit/>
          </a:bodyPr>
          <a:lstStyle/>
          <a:p>
            <a:r>
              <a:rPr lang="zh-CN" altLang="en-US" dirty="0">
                <a:latin typeface="Times New Roman" panose="02020603050405020304" pitchFamily="18" charset="0"/>
                <a:ea typeface="宋体" pitchFamily="2" charset="-122"/>
                <a:cs typeface="Times New Roman" panose="02020603050405020304" pitchFamily="18" charset="0"/>
              </a:rPr>
              <a:t>图</a:t>
            </a:r>
            <a:r>
              <a:rPr lang="en-US" altLang="zh-CN" dirty="0">
                <a:latin typeface="Times New Roman" panose="02020603050405020304" pitchFamily="18" charset="0"/>
                <a:ea typeface="宋体" pitchFamily="2" charset="-122"/>
                <a:cs typeface="Times New Roman" panose="02020603050405020304" pitchFamily="18" charset="0"/>
              </a:rPr>
              <a:t>2</a:t>
            </a:r>
            <a:r>
              <a:rPr lang="zh-CN" altLang="en-US" dirty="0">
                <a:latin typeface="Times New Roman" panose="02020603050405020304" pitchFamily="18" charset="0"/>
                <a:ea typeface="宋体" pitchFamily="2" charset="-122"/>
                <a:cs typeface="Times New Roman" panose="02020603050405020304" pitchFamily="18" charset="0"/>
              </a:rPr>
              <a:t>：由交易组合在时间</a:t>
            </a:r>
            <a:r>
              <a:rPr lang="en-US" altLang="zh-CN" dirty="0">
                <a:latin typeface="Times New Roman" panose="02020603050405020304" pitchFamily="18" charset="0"/>
                <a:ea typeface="宋体" pitchFamily="2" charset="-122"/>
                <a:cs typeface="Times New Roman" panose="02020603050405020304" pitchFamily="18" charset="0"/>
              </a:rPr>
              <a:t>T</a:t>
            </a:r>
            <a:r>
              <a:rPr lang="zh-CN" altLang="en-US" dirty="0">
                <a:latin typeface="Times New Roman" panose="02020603050405020304" pitchFamily="18" charset="0"/>
                <a:ea typeface="宋体" pitchFamily="2" charset="-122"/>
                <a:cs typeface="Times New Roman" panose="02020603050405020304" pitchFamily="18" charset="0"/>
              </a:rPr>
              <a:t>的收益概率分布中来计算</a:t>
            </a:r>
            <a:r>
              <a:rPr lang="en-US" altLang="zh-CN" dirty="0" err="1">
                <a:latin typeface="Times New Roman" panose="02020603050405020304" pitchFamily="18" charset="0"/>
                <a:ea typeface="宋体" pitchFamily="2" charset="-122"/>
                <a:cs typeface="Times New Roman" panose="02020603050405020304" pitchFamily="18" charset="0"/>
              </a:rPr>
              <a:t>VaR</a:t>
            </a:r>
            <a:r>
              <a:rPr lang="zh-CN" altLang="en-US" dirty="0">
                <a:latin typeface="Times New Roman" panose="02020603050405020304" pitchFamily="18" charset="0"/>
                <a:ea typeface="宋体" pitchFamily="2" charset="-122"/>
                <a:cs typeface="Times New Roman" panose="02020603050405020304" pitchFamily="18" charset="0"/>
              </a:rPr>
              <a:t>，</a:t>
            </a:r>
            <a:endParaRPr lang="en-US" altLang="zh-CN" dirty="0">
              <a:latin typeface="Times New Roman" panose="02020603050405020304" pitchFamily="18" charset="0"/>
              <a:ea typeface="宋体" pitchFamily="2" charset="-122"/>
              <a:cs typeface="Times New Roman" panose="02020603050405020304" pitchFamily="18" charset="0"/>
            </a:endParaRPr>
          </a:p>
          <a:p>
            <a:r>
              <a:rPr lang="zh-CN" altLang="en-US" dirty="0">
                <a:latin typeface="Times New Roman" panose="02020603050405020304" pitchFamily="18" charset="0"/>
                <a:ea typeface="宋体" pitchFamily="2" charset="-122"/>
                <a:cs typeface="Times New Roman" panose="02020603050405020304" pitchFamily="18" charset="0"/>
              </a:rPr>
              <a:t>收益可以看做负的损失。置信度为</a:t>
            </a:r>
            <a:r>
              <a:rPr lang="en-US" altLang="zh-CN" dirty="0">
                <a:latin typeface="Times New Roman" panose="02020603050405020304" pitchFamily="18" charset="0"/>
                <a:ea typeface="宋体" pitchFamily="2" charset="-122"/>
                <a:cs typeface="Times New Roman" panose="02020603050405020304" pitchFamily="18" charset="0"/>
              </a:rPr>
              <a:t>X%</a:t>
            </a:r>
            <a:r>
              <a:rPr lang="zh-CN" altLang="en-US" dirty="0">
                <a:latin typeface="Times New Roman" panose="02020603050405020304" pitchFamily="18" charset="0"/>
                <a:ea typeface="宋体" pitchFamily="2" charset="-122"/>
                <a:cs typeface="Times New Roman" panose="02020603050405020304" pitchFamily="18" charset="0"/>
              </a:rPr>
              <a:t>，</a:t>
            </a:r>
            <a:r>
              <a:rPr lang="en-US" altLang="zh-CN" dirty="0" err="1">
                <a:latin typeface="Times New Roman" panose="02020603050405020304" pitchFamily="18" charset="0"/>
                <a:ea typeface="宋体" pitchFamily="2" charset="-122"/>
                <a:cs typeface="Times New Roman" panose="02020603050405020304" pitchFamily="18" charset="0"/>
              </a:rPr>
              <a:t>VaR</a:t>
            </a:r>
            <a:r>
              <a:rPr lang="zh-CN" altLang="en-US" dirty="0">
                <a:latin typeface="Times New Roman" panose="02020603050405020304" pitchFamily="18" charset="0"/>
                <a:ea typeface="宋体" pitchFamily="2" charset="-122"/>
                <a:cs typeface="Times New Roman" panose="02020603050405020304" pitchFamily="18" charset="0"/>
              </a:rPr>
              <a:t>大小为</a:t>
            </a:r>
            <a:r>
              <a:rPr lang="en-US" altLang="zh-CN" dirty="0">
                <a:latin typeface="Times New Roman" panose="02020603050405020304" pitchFamily="18" charset="0"/>
                <a:ea typeface="宋体" pitchFamily="2" charset="-122"/>
                <a:cs typeface="Times New Roman" panose="02020603050405020304" pitchFamily="18" charset="0"/>
              </a:rPr>
              <a:t>V</a:t>
            </a:r>
            <a:endParaRPr lang="zh-CN" altLang="en-US" dirty="0"/>
          </a:p>
        </p:txBody>
      </p:sp>
      <p:graphicFrame>
        <p:nvGraphicFramePr>
          <p:cNvPr id="3" name="对象 2">
            <a:extLst>
              <a:ext uri="{FF2B5EF4-FFF2-40B4-BE49-F238E27FC236}">
                <a16:creationId xmlns="" xmlns:a16="http://schemas.microsoft.com/office/drawing/2014/main" id="{6B505CA1-E42D-4122-B0D6-E417CCD3D31D}"/>
              </a:ext>
            </a:extLst>
          </p:cNvPr>
          <p:cNvGraphicFramePr>
            <a:graphicFrameLocks noChangeAspect="1"/>
          </p:cNvGraphicFramePr>
          <p:nvPr>
            <p:extLst>
              <p:ext uri="{D42A27DB-BD31-4B8C-83A1-F6EECF244321}">
                <p14:modId xmlns:p14="http://schemas.microsoft.com/office/powerpoint/2010/main" val="95461187"/>
              </p:ext>
            </p:extLst>
          </p:nvPr>
        </p:nvGraphicFramePr>
        <p:xfrm>
          <a:off x="4038621" y="2492896"/>
          <a:ext cx="4109995" cy="504056"/>
        </p:xfrm>
        <a:graphic>
          <a:graphicData uri="http://schemas.openxmlformats.org/presentationml/2006/ole">
            <mc:AlternateContent xmlns:mc="http://schemas.openxmlformats.org/markup-compatibility/2006">
              <mc:Choice xmlns:v="urn:schemas-microsoft-com:vml" Requires="v">
                <p:oleObj spid="_x0000_s80953" name="Equation" r:id="rId5" imgW="2018984" imgH="247654" progId="Equation.DSMT4">
                  <p:embed/>
                </p:oleObj>
              </mc:Choice>
              <mc:Fallback>
                <p:oleObj name="Equation" r:id="rId5" imgW="2018984" imgH="247654" progId="Equation.DSMT4">
                  <p:embed/>
                  <p:pic>
                    <p:nvPicPr>
                      <p:cNvPr id="0" name=""/>
                      <p:cNvPicPr/>
                      <p:nvPr/>
                    </p:nvPicPr>
                    <p:blipFill>
                      <a:blip r:embed="rId6"/>
                      <a:stretch>
                        <a:fillRect/>
                      </a:stretch>
                    </p:blipFill>
                    <p:spPr>
                      <a:xfrm>
                        <a:off x="4038621" y="2492896"/>
                        <a:ext cx="4109995" cy="504056"/>
                      </a:xfrm>
                      <a:prstGeom prst="rect">
                        <a:avLst/>
                      </a:prstGeom>
                    </p:spPr>
                  </p:pic>
                </p:oleObj>
              </mc:Fallback>
            </mc:AlternateContent>
          </a:graphicData>
        </a:graphic>
      </p:graphicFrame>
    </p:spTree>
  </p:cSld>
  <p:clrMapOvr>
    <a:masterClrMapping/>
  </p:clrMapOvr>
  <p:transition>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1687963"/>
          </a:xfrm>
          <a:prstGeom prst="rect">
            <a:avLst/>
          </a:prstGeom>
        </p:spPr>
        <p:txBody>
          <a:bodyPr wrap="square">
            <a:spAutoFit/>
          </a:bodyPr>
          <a:lstStyle/>
          <a:p>
            <a:pPr>
              <a:lnSpc>
                <a:spcPct val="150000"/>
              </a:lnSpc>
            </a:pPr>
            <a:r>
              <a:rPr kumimoji="1" lang="zh-CN" altLang="en-US" sz="2400" b="1" dirty="0">
                <a:latin typeface="Times New Roman" panose="02020503050405090304" pitchFamily="18" charset="0"/>
              </a:rPr>
              <a:t>一、使用历史模拟法计算</a:t>
            </a:r>
            <a:r>
              <a:rPr kumimoji="1" lang="en-US" altLang="zh-CN" sz="2400" b="1" dirty="0" err="1">
                <a:latin typeface="Times New Roman" panose="02020503050405090304" pitchFamily="18" charset="0"/>
              </a:rPr>
              <a:t>VaR</a:t>
            </a:r>
            <a:endParaRPr kumimoji="1" lang="en-US" altLang="zh-CN" sz="2400" b="1" dirty="0">
              <a:latin typeface="Times New Roman" panose="02020503050405090304" pitchFamily="18" charset="0"/>
            </a:endParaRPr>
          </a:p>
          <a:p>
            <a:pPr>
              <a:lnSpc>
                <a:spcPct val="150000"/>
              </a:lnSpc>
            </a:pPr>
            <a:endParaRPr kumimoji="1" lang="en-US" altLang="zh-CN" sz="2400" b="1" dirty="0">
              <a:latin typeface="Times New Roman" panose="02020503050405090304" pitchFamily="18" charset="0"/>
            </a:endParaRPr>
          </a:p>
          <a:p>
            <a:pPr>
              <a:lnSpc>
                <a:spcPct val="150000"/>
              </a:lnSpc>
            </a:pPr>
            <a:endParaRPr kumimoji="1" lang="zh-CN" altLang="en-US" sz="2400" b="1" dirty="0">
              <a:latin typeface="Times New Roman" panose="02020503050405090304" pitchFamily="18" charset="0"/>
            </a:endParaRP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第六节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和预期亏损估计应用</a:t>
            </a:r>
            <a:endParaRPr lang="zh-CN" altLang="en-US" sz="2600" b="1" dirty="0">
              <a:latin typeface="微软雅黑" pitchFamily="34" charset="-122"/>
              <a:ea typeface="微软雅黑" pitchFamily="34" charset="-122"/>
              <a:sym typeface="+mn-ea"/>
            </a:endParaRPr>
          </a:p>
        </p:txBody>
      </p:sp>
      <p:graphicFrame>
        <p:nvGraphicFramePr>
          <p:cNvPr id="6" name="表格 5">
            <a:extLst>
              <a:ext uri="{FF2B5EF4-FFF2-40B4-BE49-F238E27FC236}">
                <a16:creationId xmlns="" xmlns:a16="http://schemas.microsoft.com/office/drawing/2014/main" id="{869629C9-2C17-496E-8786-E83332C14E44}"/>
              </a:ext>
            </a:extLst>
          </p:cNvPr>
          <p:cNvGraphicFramePr>
            <a:graphicFrameLocks noGrp="1"/>
          </p:cNvGraphicFramePr>
          <p:nvPr>
            <p:extLst>
              <p:ext uri="{D42A27DB-BD31-4B8C-83A1-F6EECF244321}">
                <p14:modId xmlns:p14="http://schemas.microsoft.com/office/powerpoint/2010/main" val="2803268645"/>
              </p:ext>
            </p:extLst>
          </p:nvPr>
        </p:nvGraphicFramePr>
        <p:xfrm>
          <a:off x="3501331" y="1484784"/>
          <a:ext cx="5548208" cy="4663440"/>
        </p:xfrm>
        <a:graphic>
          <a:graphicData uri="http://schemas.openxmlformats.org/drawingml/2006/table">
            <a:tbl>
              <a:tblPr firstRow="1" firstCol="1" bandRow="1"/>
              <a:tblGrid>
                <a:gridCol w="5548208">
                  <a:extLst>
                    <a:ext uri="{9D8B030D-6E8A-4147-A177-3AD203B41FA5}">
                      <a16:colId xmlns="" xmlns:a16="http://schemas.microsoft.com/office/drawing/2014/main" val="3012957446"/>
                    </a:ext>
                  </a:extLst>
                </a:gridCol>
              </a:tblGrid>
              <a:tr h="4663440">
                <a:tc>
                  <a:txBody>
                    <a:bodyPr/>
                    <a:lstStyle/>
                    <a:p>
                      <a:pPr algn="just"/>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数据日期为</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2016</a:t>
                      </a:r>
                      <a:r>
                        <a:rPr lang="zh-CN"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年</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10</a:t>
                      </a:r>
                      <a:r>
                        <a:rPr lang="zh-CN"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月</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25</a:t>
                      </a:r>
                      <a:r>
                        <a:rPr lang="zh-CN"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日到</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2021</a:t>
                      </a:r>
                      <a:r>
                        <a:rPr lang="zh-CN"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年</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10</a:t>
                      </a:r>
                      <a:r>
                        <a:rPr lang="zh-CN"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月</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25</a:t>
                      </a:r>
                      <a:r>
                        <a:rPr lang="zh-CN"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日</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nyyh</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gsyh</a:t>
                      </a:r>
                      <a:r>
                        <a:rPr lang="zh-CN"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和</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zszq</a:t>
                      </a:r>
                      <a:r>
                        <a:rPr lang="zh-CN"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分别代表农业银行、工商银行和招商证券股票</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首先导入需要使用到的包</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import </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numpy</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as np</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import pandas as pd</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import </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scipy.stats</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as </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st</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分别导入需要使用到的股票收益率数据</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gsyh_data</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pd.read_excel</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('601398.xls') .</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iloc</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[:,[3]]</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nyyh_data</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pd.read_excel</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('601288.xls') .</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iloc</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[:,[3]]</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zszq_data</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pd.read_excel</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('600999.xls') .</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iloc</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[:,[3]]</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对数据进行转置</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zszq_ret</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np.array</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zszq_data</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[0:len(</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zszq_data</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)].T)</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nyyh_ret</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np.array</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nyyh_data</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[0:len(</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nyyh_data</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)].T)</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gsyh_ret</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np.array</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gsyh_data</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[0:len(</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gsyh_data</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)].T)</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4280160065"/>
                  </a:ext>
                </a:extLst>
              </a:tr>
            </a:tbl>
          </a:graphicData>
        </a:graphic>
      </p:graphicFrame>
    </p:spTree>
    <p:extLst>
      <p:ext uri="{BB962C8B-B14F-4D97-AF65-F5344CB8AC3E}">
        <p14:creationId xmlns:p14="http://schemas.microsoft.com/office/powerpoint/2010/main" val="344147558"/>
      </p:ext>
    </p:extLst>
  </p:cSld>
  <p:clrMapOvr>
    <a:masterClrMapping/>
  </p:clrMapOvr>
  <p:transition>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61091" y="608330"/>
            <a:ext cx="11233248" cy="1687963"/>
          </a:xfrm>
          <a:prstGeom prst="rect">
            <a:avLst/>
          </a:prstGeom>
        </p:spPr>
        <p:txBody>
          <a:bodyPr wrap="square">
            <a:spAutoFit/>
          </a:bodyPr>
          <a:lstStyle/>
          <a:p>
            <a:pPr>
              <a:lnSpc>
                <a:spcPct val="150000"/>
              </a:lnSpc>
            </a:pPr>
            <a:r>
              <a:rPr kumimoji="1" lang="zh-CN" altLang="en-US" sz="2400" b="1" dirty="0">
                <a:latin typeface="Times New Roman" panose="02020503050405090304" pitchFamily="18" charset="0"/>
              </a:rPr>
              <a:t>一、使用历史模拟法计算</a:t>
            </a:r>
            <a:r>
              <a:rPr kumimoji="1" lang="en-US" altLang="zh-CN" sz="2400" b="1" dirty="0" err="1">
                <a:latin typeface="Times New Roman" panose="02020503050405090304" pitchFamily="18" charset="0"/>
              </a:rPr>
              <a:t>VaR</a:t>
            </a:r>
            <a:endParaRPr kumimoji="1" lang="en-US" altLang="zh-CN" sz="2400" b="1" dirty="0">
              <a:latin typeface="Times New Roman" panose="02020503050405090304" pitchFamily="18" charset="0"/>
            </a:endParaRPr>
          </a:p>
          <a:p>
            <a:pPr>
              <a:lnSpc>
                <a:spcPct val="150000"/>
              </a:lnSpc>
            </a:pPr>
            <a:endParaRPr kumimoji="1" lang="en-US" altLang="zh-CN" sz="2400" b="1" dirty="0">
              <a:latin typeface="Times New Roman" panose="02020503050405090304" pitchFamily="18" charset="0"/>
            </a:endParaRPr>
          </a:p>
          <a:p>
            <a:pPr>
              <a:lnSpc>
                <a:spcPct val="150000"/>
              </a:lnSpc>
            </a:pPr>
            <a:endParaRPr kumimoji="1" lang="zh-CN" altLang="en-US" sz="2400" b="1" dirty="0">
              <a:latin typeface="Times New Roman" panose="02020503050405090304" pitchFamily="18" charset="0"/>
            </a:endParaRP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第六节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和预期亏损估计应用</a:t>
            </a:r>
            <a:endParaRPr lang="zh-CN" altLang="en-US" sz="2600" b="1" dirty="0">
              <a:latin typeface="微软雅黑" pitchFamily="34" charset="-122"/>
              <a:ea typeface="微软雅黑" pitchFamily="34" charset="-122"/>
              <a:sym typeface="+mn-ea"/>
            </a:endParaRPr>
          </a:p>
        </p:txBody>
      </p:sp>
      <p:graphicFrame>
        <p:nvGraphicFramePr>
          <p:cNvPr id="3" name="表格 2">
            <a:extLst>
              <a:ext uri="{FF2B5EF4-FFF2-40B4-BE49-F238E27FC236}">
                <a16:creationId xmlns="" xmlns:a16="http://schemas.microsoft.com/office/drawing/2014/main" id="{4C767AE4-7389-4419-8D4F-7046D4469647}"/>
              </a:ext>
            </a:extLst>
          </p:cNvPr>
          <p:cNvGraphicFramePr>
            <a:graphicFrameLocks noGrp="1"/>
          </p:cNvGraphicFramePr>
          <p:nvPr>
            <p:extLst>
              <p:ext uri="{D42A27DB-BD31-4B8C-83A1-F6EECF244321}">
                <p14:modId xmlns:p14="http://schemas.microsoft.com/office/powerpoint/2010/main" val="2043585728"/>
              </p:ext>
            </p:extLst>
          </p:nvPr>
        </p:nvGraphicFramePr>
        <p:xfrm>
          <a:off x="72823" y="1268759"/>
          <a:ext cx="6120680" cy="5303520"/>
        </p:xfrm>
        <a:graphic>
          <a:graphicData uri="http://schemas.openxmlformats.org/drawingml/2006/table">
            <a:tbl>
              <a:tblPr firstRow="1" firstCol="1" bandRow="1"/>
              <a:tblGrid>
                <a:gridCol w="6120680">
                  <a:extLst>
                    <a:ext uri="{9D8B030D-6E8A-4147-A177-3AD203B41FA5}">
                      <a16:colId xmlns="" xmlns:a16="http://schemas.microsoft.com/office/drawing/2014/main" val="1547864575"/>
                    </a:ext>
                  </a:extLst>
                </a:gridCol>
              </a:tblGrid>
              <a:tr h="5112568">
                <a:tc>
                  <a:txBody>
                    <a:bodyPr/>
                    <a:lstStyle/>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zh-CN"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第一步，计算收益率均值和协方差</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用</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cov</a:t>
                      </a:r>
                      <a:r>
                        <a:rPr lang="zh-CN"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计算协方差，用</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mean</a:t>
                      </a:r>
                      <a:r>
                        <a:rPr lang="zh-CN"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计算均值</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zszq_v</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np.cov</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zszq_ret.tolist</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nyyh_v</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np.cov</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nyyh_ret.tolist</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gsyh_v</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np.cov</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gsyh_ret.tolist</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ret=[</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zszq_ret.tolist</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()[0],</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nyyh_ret.tolist</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()[0],</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gsyh_ret.tolist</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()[0]]</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covariances=</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np.cov</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(ret)</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returns=</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np.mean</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(ret,1)covariances=</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np.cov</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(ret)</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returns=</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np.mean</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(ret,1)</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第二步，资产配置</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ovaariances</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np.cov</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(ret)</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colunms</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len</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(ret)</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L=</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np.ones</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((colunms,1))</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L.T@np.linalg.inv</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(covariances)@L</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miu</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np.array</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([returns]).T</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miu0=0. 00001</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B=</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L.T@np.linalg.inv</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(covariances)@miu</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C=</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miu.T@np.linalg.inv</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(covariances)@miu</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delta=</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np.linalg.det</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(A*C-B*B)</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lamdda</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=(C-miu0*B)/delta</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gamma=(miu0*A-B)/delta</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weight=</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lamdda</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np.linalg.inv</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(covariances)@L+gamma*np.linalg.inv(covariances)@miu</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zh-CN"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第三步，</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zh-CN"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、边际</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zh-CN"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、增量</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zh-CN"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、成分</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zh-CN"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计算</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alpha=0.99</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r=ret</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w=weight</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res=</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tailrisk</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r,alpha,w</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6886" marR="668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2555322003"/>
                  </a:ext>
                </a:extLst>
              </a:tr>
            </a:tbl>
          </a:graphicData>
        </a:graphic>
      </p:graphicFrame>
      <p:graphicFrame>
        <p:nvGraphicFramePr>
          <p:cNvPr id="4" name="表格 3">
            <a:extLst>
              <a:ext uri="{FF2B5EF4-FFF2-40B4-BE49-F238E27FC236}">
                <a16:creationId xmlns="" xmlns:a16="http://schemas.microsoft.com/office/drawing/2014/main" id="{5CBB9A6B-732E-4A78-85DA-5C3B4F0B1334}"/>
              </a:ext>
            </a:extLst>
          </p:cNvPr>
          <p:cNvGraphicFramePr>
            <a:graphicFrameLocks noGrp="1"/>
          </p:cNvGraphicFramePr>
          <p:nvPr>
            <p:extLst>
              <p:ext uri="{D42A27DB-BD31-4B8C-83A1-F6EECF244321}">
                <p14:modId xmlns:p14="http://schemas.microsoft.com/office/powerpoint/2010/main" val="1689628565"/>
              </p:ext>
            </p:extLst>
          </p:nvPr>
        </p:nvGraphicFramePr>
        <p:xfrm>
          <a:off x="6453659" y="1922040"/>
          <a:ext cx="5171027" cy="3013921"/>
        </p:xfrm>
        <a:graphic>
          <a:graphicData uri="http://schemas.openxmlformats.org/drawingml/2006/table">
            <a:tbl>
              <a:tblPr firstRow="1" firstCol="1" bandRow="1">
                <a:tableStyleId>{F2DE63D5-997A-4646-A377-4702673A728D}</a:tableStyleId>
              </a:tblPr>
              <a:tblGrid>
                <a:gridCol w="1025302">
                  <a:extLst>
                    <a:ext uri="{9D8B030D-6E8A-4147-A177-3AD203B41FA5}">
                      <a16:colId xmlns="" xmlns:a16="http://schemas.microsoft.com/office/drawing/2014/main" val="2883341484"/>
                    </a:ext>
                  </a:extLst>
                </a:gridCol>
                <a:gridCol w="1050384">
                  <a:extLst>
                    <a:ext uri="{9D8B030D-6E8A-4147-A177-3AD203B41FA5}">
                      <a16:colId xmlns="" xmlns:a16="http://schemas.microsoft.com/office/drawing/2014/main" val="1416099749"/>
                    </a:ext>
                  </a:extLst>
                </a:gridCol>
                <a:gridCol w="1050384">
                  <a:extLst>
                    <a:ext uri="{9D8B030D-6E8A-4147-A177-3AD203B41FA5}">
                      <a16:colId xmlns="" xmlns:a16="http://schemas.microsoft.com/office/drawing/2014/main" val="943176992"/>
                    </a:ext>
                  </a:extLst>
                </a:gridCol>
                <a:gridCol w="1050384">
                  <a:extLst>
                    <a:ext uri="{9D8B030D-6E8A-4147-A177-3AD203B41FA5}">
                      <a16:colId xmlns="" xmlns:a16="http://schemas.microsoft.com/office/drawing/2014/main" val="3417204793"/>
                    </a:ext>
                  </a:extLst>
                </a:gridCol>
                <a:gridCol w="994573">
                  <a:extLst>
                    <a:ext uri="{9D8B030D-6E8A-4147-A177-3AD203B41FA5}">
                      <a16:colId xmlns="" xmlns:a16="http://schemas.microsoft.com/office/drawing/2014/main" val="2867375047"/>
                    </a:ext>
                  </a:extLst>
                </a:gridCol>
              </a:tblGrid>
              <a:tr h="551204">
                <a:tc>
                  <a:txBody>
                    <a:bodyPr/>
                    <a:lstStyle/>
                    <a:p>
                      <a:pPr algn="ctr"/>
                      <a:r>
                        <a:rPr lang="zh-CN" sz="1800" kern="100" baseline="0">
                          <a:solidFill>
                            <a:srgbClr val="000000"/>
                          </a:solidFill>
                          <a:effectLst/>
                          <a:latin typeface="Times New Roman" panose="02020603050405020304" pitchFamily="18" charset="0"/>
                        </a:rPr>
                        <a:t>股票</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r>
                        <a:rPr lang="en-US" sz="1800" kern="100" baseline="0" dirty="0" err="1">
                          <a:solidFill>
                            <a:srgbClr val="000000"/>
                          </a:solidFill>
                          <a:effectLst/>
                          <a:latin typeface="Times New Roman" panose="02020603050405020304" pitchFamily="18" charset="0"/>
                        </a:rPr>
                        <a:t>VaR</a:t>
                      </a:r>
                      <a:r>
                        <a:rPr lang="zh-CN" sz="1800" kern="100" baseline="0" dirty="0">
                          <a:solidFill>
                            <a:srgbClr val="000000"/>
                          </a:solidFill>
                          <a:effectLst/>
                          <a:latin typeface="Times New Roman" panose="02020603050405020304" pitchFamily="18" charset="0"/>
                        </a:rPr>
                        <a:t>（万元）</a:t>
                      </a:r>
                      <a:endParaRPr lang="zh-CN" sz="18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r>
                        <a:rPr lang="en-US" sz="1800" kern="100" baseline="0">
                          <a:solidFill>
                            <a:srgbClr val="000000"/>
                          </a:solidFill>
                          <a:effectLst/>
                          <a:latin typeface="Times New Roman" panose="02020603050405020304" pitchFamily="18" charset="0"/>
                        </a:rPr>
                        <a:t>M-VaR</a:t>
                      </a:r>
                      <a:r>
                        <a:rPr lang="zh-CN" sz="1800" kern="100" baseline="0">
                          <a:solidFill>
                            <a:srgbClr val="000000"/>
                          </a:solidFill>
                          <a:effectLst/>
                          <a:latin typeface="Times New Roman" panose="02020603050405020304" pitchFamily="18" charset="0"/>
                        </a:rPr>
                        <a:t>（万元）</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r>
                        <a:rPr lang="en-US" sz="1800" kern="100" baseline="0">
                          <a:solidFill>
                            <a:srgbClr val="000000"/>
                          </a:solidFill>
                          <a:effectLst/>
                          <a:latin typeface="Times New Roman" panose="02020603050405020304" pitchFamily="18" charset="0"/>
                        </a:rPr>
                        <a:t>I-VaR</a:t>
                      </a:r>
                      <a:r>
                        <a:rPr lang="zh-CN" sz="1800" kern="100" baseline="0">
                          <a:solidFill>
                            <a:srgbClr val="000000"/>
                          </a:solidFill>
                          <a:effectLst/>
                          <a:latin typeface="Times New Roman" panose="02020603050405020304" pitchFamily="18" charset="0"/>
                        </a:rPr>
                        <a:t>（万元）</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r>
                        <a:rPr lang="en-US" sz="1800" kern="100" baseline="0">
                          <a:solidFill>
                            <a:srgbClr val="000000"/>
                          </a:solidFill>
                          <a:effectLst/>
                          <a:latin typeface="Times New Roman" panose="02020603050405020304" pitchFamily="18" charset="0"/>
                        </a:rPr>
                        <a:t>C-VaR</a:t>
                      </a:r>
                      <a:r>
                        <a:rPr lang="zh-CN" sz="1800" kern="100" baseline="0">
                          <a:solidFill>
                            <a:srgbClr val="000000"/>
                          </a:solidFill>
                          <a:effectLst/>
                          <a:latin typeface="Times New Roman" panose="02020603050405020304" pitchFamily="18" charset="0"/>
                        </a:rPr>
                        <a:t>（</a:t>
                      </a:r>
                      <a:r>
                        <a:rPr lang="en-US" sz="1800" kern="100" baseline="0">
                          <a:solidFill>
                            <a:srgbClr val="000000"/>
                          </a:solidFill>
                          <a:effectLst/>
                          <a:latin typeface="Times New Roman" panose="02020603050405020304" pitchFamily="18" charset="0"/>
                        </a:rPr>
                        <a:t>%</a:t>
                      </a:r>
                      <a:r>
                        <a:rPr lang="zh-CN" sz="1800" kern="100" baseline="0">
                          <a:solidFill>
                            <a:srgbClr val="000000"/>
                          </a:solidFill>
                          <a:effectLst/>
                          <a:latin typeface="Times New Roman" panose="02020603050405020304" pitchFamily="18" charset="0"/>
                        </a:rPr>
                        <a:t>）</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327679659"/>
                  </a:ext>
                </a:extLst>
              </a:tr>
              <a:tr h="551204">
                <a:tc>
                  <a:txBody>
                    <a:bodyPr/>
                    <a:lstStyle/>
                    <a:p>
                      <a:pPr algn="ctr"/>
                      <a:r>
                        <a:rPr lang="zh-CN" sz="1800" kern="100" baseline="0">
                          <a:solidFill>
                            <a:srgbClr val="000000"/>
                          </a:solidFill>
                          <a:effectLst/>
                          <a:latin typeface="Times New Roman" panose="02020603050405020304" pitchFamily="18" charset="0"/>
                        </a:rPr>
                        <a:t>中国农业银行</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r>
                        <a:rPr lang="en-US" sz="1800" kern="100" baseline="0">
                          <a:solidFill>
                            <a:srgbClr val="000000"/>
                          </a:solidFill>
                          <a:effectLst/>
                          <a:latin typeface="Times New Roman" panose="02020603050405020304" pitchFamily="18" charset="0"/>
                        </a:rPr>
                        <a:t>2.47</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r>
                        <a:rPr lang="en-US" sz="1800" kern="100" baseline="0">
                          <a:solidFill>
                            <a:srgbClr val="000000"/>
                          </a:solidFill>
                          <a:effectLst/>
                          <a:latin typeface="Times New Roman" panose="02020603050405020304" pitchFamily="18" charset="0"/>
                        </a:rPr>
                        <a:t>2.46</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r>
                        <a:rPr lang="en-US" sz="1800" kern="100" baseline="0">
                          <a:solidFill>
                            <a:srgbClr val="000000"/>
                          </a:solidFill>
                          <a:effectLst/>
                          <a:latin typeface="Times New Roman" panose="02020603050405020304" pitchFamily="18" charset="0"/>
                        </a:rPr>
                        <a:t>2.31</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r>
                        <a:rPr lang="en-US" sz="1800" kern="100" baseline="0">
                          <a:solidFill>
                            <a:srgbClr val="000000"/>
                          </a:solidFill>
                          <a:effectLst/>
                          <a:latin typeface="Times New Roman" panose="02020603050405020304" pitchFamily="18" charset="0"/>
                        </a:rPr>
                        <a:t>94.63</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 xmlns:a16="http://schemas.microsoft.com/office/drawing/2014/main" val="2397698888"/>
                  </a:ext>
                </a:extLst>
              </a:tr>
              <a:tr h="551204">
                <a:tc>
                  <a:txBody>
                    <a:bodyPr/>
                    <a:lstStyle/>
                    <a:p>
                      <a:pPr algn="ctr"/>
                      <a:r>
                        <a:rPr lang="zh-CN" sz="1800" kern="100" baseline="0">
                          <a:solidFill>
                            <a:srgbClr val="000000"/>
                          </a:solidFill>
                          <a:effectLst/>
                          <a:latin typeface="Times New Roman" panose="02020603050405020304" pitchFamily="18" charset="0"/>
                        </a:rPr>
                        <a:t>中国工商银行</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r>
                        <a:rPr lang="en-US" sz="1800" kern="100" baseline="0">
                          <a:solidFill>
                            <a:srgbClr val="000000"/>
                          </a:solidFill>
                          <a:effectLst/>
                          <a:latin typeface="Times New Roman" panose="02020603050405020304" pitchFamily="18" charset="0"/>
                        </a:rPr>
                        <a:t>2.78</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r>
                        <a:rPr lang="en-US" sz="1800" kern="100" baseline="0">
                          <a:solidFill>
                            <a:srgbClr val="000000"/>
                          </a:solidFill>
                          <a:effectLst/>
                          <a:latin typeface="Times New Roman" panose="02020603050405020304" pitchFamily="18" charset="0"/>
                        </a:rPr>
                        <a:t>2.21</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r>
                        <a:rPr lang="en-US" sz="1800" kern="100" baseline="0">
                          <a:solidFill>
                            <a:srgbClr val="000000"/>
                          </a:solidFill>
                          <a:effectLst/>
                          <a:latin typeface="Times New Roman" panose="02020603050405020304" pitchFamily="18" charset="0"/>
                        </a:rPr>
                        <a:t>0.05</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r>
                        <a:rPr lang="en-US" sz="1800" kern="100" baseline="0">
                          <a:solidFill>
                            <a:srgbClr val="000000"/>
                          </a:solidFill>
                          <a:effectLst/>
                          <a:latin typeface="Times New Roman" panose="02020603050405020304" pitchFamily="18" charset="0"/>
                        </a:rPr>
                        <a:t>1.93</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 xmlns:a16="http://schemas.microsoft.com/office/drawing/2014/main" val="754675702"/>
                  </a:ext>
                </a:extLst>
              </a:tr>
              <a:tr h="551204">
                <a:tc>
                  <a:txBody>
                    <a:bodyPr/>
                    <a:lstStyle/>
                    <a:p>
                      <a:pPr algn="ctr"/>
                      <a:r>
                        <a:rPr lang="zh-CN" sz="1800" kern="100" baseline="0">
                          <a:solidFill>
                            <a:srgbClr val="000000"/>
                          </a:solidFill>
                          <a:effectLst/>
                          <a:latin typeface="Times New Roman" panose="02020603050405020304" pitchFamily="18" charset="0"/>
                        </a:rPr>
                        <a:t>招商证券</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r>
                        <a:rPr lang="en-US" sz="1800" kern="100" baseline="0">
                          <a:solidFill>
                            <a:srgbClr val="000000"/>
                          </a:solidFill>
                          <a:effectLst/>
                          <a:latin typeface="Times New Roman" panose="02020603050405020304" pitchFamily="18" charset="0"/>
                        </a:rPr>
                        <a:t>5.08</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r>
                        <a:rPr lang="en-US" sz="1800" kern="100" baseline="0">
                          <a:solidFill>
                            <a:srgbClr val="000000"/>
                          </a:solidFill>
                          <a:effectLst/>
                          <a:latin typeface="Times New Roman" panose="02020603050405020304" pitchFamily="18" charset="0"/>
                        </a:rPr>
                        <a:t>2.04</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r>
                        <a:rPr lang="en-US" sz="1800" kern="100" baseline="0">
                          <a:solidFill>
                            <a:srgbClr val="000000"/>
                          </a:solidFill>
                          <a:effectLst/>
                          <a:latin typeface="Times New Roman" panose="02020603050405020304" pitchFamily="18" charset="0"/>
                        </a:rPr>
                        <a:t>0.08</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r>
                        <a:rPr lang="en-US" sz="1800" kern="100" baseline="0">
                          <a:solidFill>
                            <a:srgbClr val="000000"/>
                          </a:solidFill>
                          <a:effectLst/>
                          <a:latin typeface="Times New Roman" panose="02020603050405020304" pitchFamily="18" charset="0"/>
                        </a:rPr>
                        <a:t>3.45</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 xmlns:a16="http://schemas.microsoft.com/office/drawing/2014/main" val="336265250"/>
                  </a:ext>
                </a:extLst>
              </a:tr>
              <a:tr h="809105">
                <a:tc>
                  <a:txBody>
                    <a:bodyPr/>
                    <a:lstStyle/>
                    <a:p>
                      <a:pPr algn="ctr"/>
                      <a:r>
                        <a:rPr lang="zh-CN" sz="1800" kern="100" baseline="0">
                          <a:solidFill>
                            <a:srgbClr val="000000"/>
                          </a:solidFill>
                          <a:effectLst/>
                          <a:latin typeface="Times New Roman" panose="02020603050405020304" pitchFamily="18" charset="0"/>
                        </a:rPr>
                        <a:t>组合</a:t>
                      </a:r>
                      <a:r>
                        <a:rPr lang="en-US" sz="1800" kern="100" baseline="0">
                          <a:solidFill>
                            <a:srgbClr val="000000"/>
                          </a:solidFill>
                          <a:effectLst/>
                          <a:latin typeface="Times New Roman" panose="02020603050405020304" pitchFamily="18" charset="0"/>
                        </a:rPr>
                        <a:t>VaR</a:t>
                      </a:r>
                      <a:endParaRPr lang="zh-CN" sz="1800" kern="100" baseline="0">
                        <a:effectLst/>
                        <a:latin typeface="Times New Roman" panose="02020603050405020304" pitchFamily="18" charset="0"/>
                      </a:endParaRPr>
                    </a:p>
                    <a:p>
                      <a:pPr algn="ctr"/>
                      <a:r>
                        <a:rPr lang="zh-CN" sz="1800" kern="100" baseline="0">
                          <a:solidFill>
                            <a:srgbClr val="000000"/>
                          </a:solidFill>
                          <a:effectLst/>
                          <a:latin typeface="Times New Roman" panose="02020603050405020304" pitchFamily="18" charset="0"/>
                        </a:rPr>
                        <a:t>（万元）</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gridSpan="4">
                  <a:txBody>
                    <a:bodyPr/>
                    <a:lstStyle/>
                    <a:p>
                      <a:pPr algn="ctr"/>
                      <a:r>
                        <a:rPr lang="en-US" sz="1800" kern="100" baseline="0" dirty="0">
                          <a:solidFill>
                            <a:srgbClr val="000000"/>
                          </a:solidFill>
                          <a:effectLst/>
                          <a:latin typeface="Times New Roman" panose="02020603050405020304" pitchFamily="18" charset="0"/>
                        </a:rPr>
                        <a:t>2.44</a:t>
                      </a:r>
                      <a:endParaRPr lang="zh-CN" sz="18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3727511452"/>
                  </a:ext>
                </a:extLst>
              </a:tr>
            </a:tbl>
          </a:graphicData>
        </a:graphic>
      </p:graphicFrame>
      <p:sp>
        <p:nvSpPr>
          <p:cNvPr id="5" name="文本框 4">
            <a:extLst>
              <a:ext uri="{FF2B5EF4-FFF2-40B4-BE49-F238E27FC236}">
                <a16:creationId xmlns="" xmlns:a16="http://schemas.microsoft.com/office/drawing/2014/main" id="{6DF564F2-3540-4148-BEF5-E976EEE3CE62}"/>
              </a:ext>
            </a:extLst>
          </p:cNvPr>
          <p:cNvSpPr txBox="1"/>
          <p:nvPr/>
        </p:nvSpPr>
        <p:spPr>
          <a:xfrm>
            <a:off x="8541891" y="1468648"/>
            <a:ext cx="1415772" cy="461665"/>
          </a:xfrm>
          <a:prstGeom prst="rect">
            <a:avLst/>
          </a:prstGeom>
          <a:noFill/>
        </p:spPr>
        <p:txBody>
          <a:bodyPr wrap="none" rtlCol="0">
            <a:spAutoFit/>
          </a:bodyPr>
          <a:lstStyle/>
          <a:p>
            <a:r>
              <a:rPr lang="zh-CN" altLang="en-US" sz="2400" dirty="0"/>
              <a:t>计算结果</a:t>
            </a:r>
          </a:p>
        </p:txBody>
      </p:sp>
    </p:spTree>
    <p:extLst>
      <p:ext uri="{BB962C8B-B14F-4D97-AF65-F5344CB8AC3E}">
        <p14:creationId xmlns:p14="http://schemas.microsoft.com/office/powerpoint/2010/main" val="479590798"/>
      </p:ext>
    </p:extLst>
  </p:cSld>
  <p:clrMapOvr>
    <a:masterClrMapping/>
  </p:clrMapOvr>
  <p:transition>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1133965"/>
          </a:xfrm>
          <a:prstGeom prst="rect">
            <a:avLst/>
          </a:prstGeom>
        </p:spPr>
        <p:txBody>
          <a:bodyPr wrap="square">
            <a:spAutoFit/>
          </a:bodyPr>
          <a:lstStyle/>
          <a:p>
            <a:pPr>
              <a:lnSpc>
                <a:spcPct val="150000"/>
              </a:lnSpc>
            </a:pPr>
            <a:r>
              <a:rPr kumimoji="1" lang="zh-CN" altLang="en-US" sz="2400" b="1" dirty="0">
                <a:latin typeface="Times New Roman" panose="02020503050405090304" pitchFamily="18" charset="0"/>
              </a:rPr>
              <a:t>二、使用历史模拟法计算预期亏损</a:t>
            </a:r>
            <a:endParaRPr kumimoji="1" lang="en-US" altLang="zh-CN" sz="2400" b="1" dirty="0">
              <a:latin typeface="Times New Roman" panose="02020503050405090304" pitchFamily="18" charset="0"/>
            </a:endParaRPr>
          </a:p>
          <a:p>
            <a:pPr>
              <a:lnSpc>
                <a:spcPct val="150000"/>
              </a:lnSpc>
            </a:pPr>
            <a:endParaRPr kumimoji="1" lang="zh-CN" altLang="en-US" sz="2400" b="1" dirty="0">
              <a:latin typeface="Times New Roman" panose="02020503050405090304" pitchFamily="18" charset="0"/>
            </a:endParaRP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第六节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和预期亏损估计应用</a:t>
            </a:r>
            <a:endParaRPr lang="zh-CN" altLang="en-US" sz="2600" b="1" dirty="0">
              <a:latin typeface="微软雅黑" pitchFamily="34" charset="-122"/>
              <a:ea typeface="微软雅黑" pitchFamily="34" charset="-122"/>
              <a:sym typeface="+mn-ea"/>
            </a:endParaRPr>
          </a:p>
        </p:txBody>
      </p:sp>
      <p:graphicFrame>
        <p:nvGraphicFramePr>
          <p:cNvPr id="6" name="表格 5">
            <a:extLst>
              <a:ext uri="{FF2B5EF4-FFF2-40B4-BE49-F238E27FC236}">
                <a16:creationId xmlns="" xmlns:a16="http://schemas.microsoft.com/office/drawing/2014/main" id="{72977D6E-520C-44B2-98B5-57607421E216}"/>
              </a:ext>
            </a:extLst>
          </p:cNvPr>
          <p:cNvGraphicFramePr>
            <a:graphicFrameLocks noGrp="1"/>
          </p:cNvGraphicFramePr>
          <p:nvPr>
            <p:extLst>
              <p:ext uri="{D42A27DB-BD31-4B8C-83A1-F6EECF244321}">
                <p14:modId xmlns:p14="http://schemas.microsoft.com/office/powerpoint/2010/main" val="629381779"/>
              </p:ext>
            </p:extLst>
          </p:nvPr>
        </p:nvGraphicFramePr>
        <p:xfrm>
          <a:off x="2421211" y="1412776"/>
          <a:ext cx="7225629" cy="5112568"/>
        </p:xfrm>
        <a:graphic>
          <a:graphicData uri="http://schemas.openxmlformats.org/drawingml/2006/table">
            <a:tbl>
              <a:tblPr firstRow="1" firstCol="1" bandRow="1"/>
              <a:tblGrid>
                <a:gridCol w="7225629">
                  <a:extLst>
                    <a:ext uri="{9D8B030D-6E8A-4147-A177-3AD203B41FA5}">
                      <a16:colId xmlns="" xmlns:a16="http://schemas.microsoft.com/office/drawing/2014/main" val="1031490342"/>
                    </a:ext>
                  </a:extLst>
                </a:gridCol>
              </a:tblGrid>
              <a:tr h="5112568">
                <a:tc>
                  <a:txBody>
                    <a:bodyPr/>
                    <a:lstStyle/>
                    <a:p>
                      <a:pPr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def </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tailrisk</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r,alpha,w</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zh-CN"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计算</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zh-CN"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的函数</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r: </a:t>
                      </a:r>
                      <a:r>
                        <a:rPr lang="zh-CN"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包含股票收益率数据的矩阵</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alpha: </a:t>
                      </a:r>
                      <a:r>
                        <a:rPr lang="zh-CN"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收益分布的分位数</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w: </a:t>
                      </a:r>
                      <a:r>
                        <a:rPr lang="zh-CN"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投资组合中每个资产的投资权重</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if </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len</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len</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(w):</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N=</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len</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(w)</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T=</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len</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(r[0])</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class res(object):</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__</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metaclass</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__ = ... # </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pass</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VaR_univariate</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np.zeros</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((1,N))</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ES=</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np.zeros</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((1,N))</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for </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in range(0,N):</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计算单个资产的</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zh-CN"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值和</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ES</a:t>
                      </a:r>
                      <a:r>
                        <a:rPr lang="zh-CN"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值</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VaR_univariate</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[0][</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np.mean</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a:t>
                      </a:r>
                      <a:r>
                        <a:rPr lang="en-US" sz="1600" kern="100" dirty="0" smtClean="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600" kern="100" dirty="0" err="1" smtClean="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np.std</a:t>
                      </a:r>
                      <a:r>
                        <a:rPr lang="en-US" sz="1600" kern="100" dirty="0" smtClean="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t>
                      </a:r>
                      <a:r>
                        <a:rPr lang="en-US" sz="1600" kern="100" dirty="0" err="1" smtClean="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ddof</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=1)*</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st.norm.ppf</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(alpha)</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np.array</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(r).T</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ES[0][</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a:t>
                      </a:r>
                      <a:r>
                        <a:rPr lang="en-US" sz="1600" kern="100" dirty="0" smtClean="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600" kern="100" dirty="0" err="1" smtClean="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np.mean</a:t>
                      </a:r>
                      <a:r>
                        <a:rPr lang="en-US" sz="1600" kern="100" dirty="0" smtClean="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t>
                      </a:r>
                      <a:r>
                        <a:rPr lang="en-US" sz="1600" kern="100" dirty="0" err="1" smtClean="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])+st.norm.pdf(</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VaR_univariate</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[0][</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np.std</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ddof</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=1)/alpha</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44084" marR="44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27767090"/>
                  </a:ext>
                </a:extLst>
              </a:tr>
            </a:tbl>
          </a:graphicData>
        </a:graphic>
      </p:graphicFrame>
    </p:spTree>
    <p:extLst>
      <p:ext uri="{BB962C8B-B14F-4D97-AF65-F5344CB8AC3E}">
        <p14:creationId xmlns:p14="http://schemas.microsoft.com/office/powerpoint/2010/main" val="61621623"/>
      </p:ext>
    </p:extLst>
  </p:cSld>
  <p:clrMapOvr>
    <a:masterClrMapping/>
  </p:clrMapOvr>
  <p:transition>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576248"/>
          </a:xfrm>
          <a:prstGeom prst="rect">
            <a:avLst/>
          </a:prstGeom>
        </p:spPr>
        <p:txBody>
          <a:bodyPr wrap="square">
            <a:spAutoFit/>
          </a:bodyPr>
          <a:lstStyle/>
          <a:p>
            <a:pPr>
              <a:lnSpc>
                <a:spcPct val="150000"/>
              </a:lnSpc>
            </a:pPr>
            <a:r>
              <a:rPr kumimoji="1" lang="zh-CN" altLang="en-US" sz="2400" b="1" dirty="0">
                <a:latin typeface="Times New Roman" panose="02020503050405090304" pitchFamily="18" charset="0"/>
              </a:rPr>
              <a:t>三、不同计算方法之间的比较</a:t>
            </a: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第六节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和预期亏损估计应用</a:t>
            </a:r>
            <a:endParaRPr lang="zh-CN" altLang="en-US" sz="2600" b="1" dirty="0">
              <a:latin typeface="微软雅黑" pitchFamily="34" charset="-122"/>
              <a:ea typeface="微软雅黑" pitchFamily="34" charset="-122"/>
              <a:sym typeface="+mn-ea"/>
            </a:endParaRPr>
          </a:p>
        </p:txBody>
      </p:sp>
      <p:sp>
        <p:nvSpPr>
          <p:cNvPr id="11" name="文本框 10">
            <a:extLst>
              <a:ext uri="{FF2B5EF4-FFF2-40B4-BE49-F238E27FC236}">
                <a16:creationId xmlns="" xmlns:a16="http://schemas.microsoft.com/office/drawing/2014/main" id="{1983658E-5FDF-4E4B-BB86-9FC252207262}"/>
              </a:ext>
            </a:extLst>
          </p:cNvPr>
          <p:cNvSpPr txBox="1"/>
          <p:nvPr/>
        </p:nvSpPr>
        <p:spPr>
          <a:xfrm>
            <a:off x="7003430" y="1628800"/>
            <a:ext cx="4922836" cy="1569660"/>
          </a:xfrm>
          <a:prstGeom prst="rect">
            <a:avLst/>
          </a:prstGeom>
          <a:noFill/>
        </p:spPr>
        <p:txBody>
          <a:bodyPr wrap="square">
            <a:spAutoFit/>
          </a:bodyPr>
          <a:lstStyle/>
          <a:p>
            <a:r>
              <a:rPr lang="zh-CN" altLang="en-US" sz="2400" dirty="0">
                <a:latin typeface="Times New Roman" panose="02020603050405020304" pitchFamily="18" charset="0"/>
              </a:rPr>
              <a:t>以中国农业银行股票为例，展示方差</a:t>
            </a:r>
            <a:r>
              <a:rPr lang="en-US" altLang="zh-CN" sz="2400" dirty="0">
                <a:latin typeface="Times New Roman" panose="02020603050405020304" pitchFamily="18" charset="0"/>
              </a:rPr>
              <a:t>-</a:t>
            </a:r>
            <a:r>
              <a:rPr lang="zh-CN" altLang="en-US" sz="2400" dirty="0">
                <a:latin typeface="Times New Roman" panose="02020603050405020304" pitchFamily="18" charset="0"/>
              </a:rPr>
              <a:t>协方差法、历史模拟法和蒙特卡罗模拟法三种方法计算</a:t>
            </a:r>
            <a:r>
              <a:rPr lang="en-US" altLang="zh-CN" sz="2400" dirty="0" err="1">
                <a:latin typeface="Times New Roman" panose="02020603050405020304" pitchFamily="18" charset="0"/>
              </a:rPr>
              <a:t>VaR</a:t>
            </a:r>
            <a:r>
              <a:rPr lang="zh-CN" altLang="en-US" sz="2400" dirty="0">
                <a:latin typeface="Times New Roman" panose="02020603050405020304" pitchFamily="18" charset="0"/>
              </a:rPr>
              <a:t>和</a:t>
            </a:r>
            <a:r>
              <a:rPr lang="en-US" altLang="zh-CN" sz="2400" dirty="0">
                <a:latin typeface="Times New Roman" panose="02020603050405020304" pitchFamily="18" charset="0"/>
              </a:rPr>
              <a:t>ES</a:t>
            </a:r>
            <a:r>
              <a:rPr lang="zh-CN" altLang="en-US" sz="2400" dirty="0">
                <a:latin typeface="Times New Roman" panose="02020603050405020304" pitchFamily="18" charset="0"/>
              </a:rPr>
              <a:t>的区别</a:t>
            </a:r>
          </a:p>
        </p:txBody>
      </p:sp>
      <p:graphicFrame>
        <p:nvGraphicFramePr>
          <p:cNvPr id="10" name="表格 9">
            <a:extLst>
              <a:ext uri="{FF2B5EF4-FFF2-40B4-BE49-F238E27FC236}">
                <a16:creationId xmlns="" xmlns:a16="http://schemas.microsoft.com/office/drawing/2014/main" id="{9EBF34CB-A7FA-4319-9A10-B4740F61B88B}"/>
              </a:ext>
            </a:extLst>
          </p:cNvPr>
          <p:cNvGraphicFramePr>
            <a:graphicFrameLocks noGrp="1"/>
          </p:cNvGraphicFramePr>
          <p:nvPr>
            <p:extLst>
              <p:ext uri="{D42A27DB-BD31-4B8C-83A1-F6EECF244321}">
                <p14:modId xmlns:p14="http://schemas.microsoft.com/office/powerpoint/2010/main" val="3206497183"/>
              </p:ext>
            </p:extLst>
          </p:nvPr>
        </p:nvGraphicFramePr>
        <p:xfrm>
          <a:off x="332979" y="1358220"/>
          <a:ext cx="6467945" cy="5120640"/>
        </p:xfrm>
        <a:graphic>
          <a:graphicData uri="http://schemas.openxmlformats.org/drawingml/2006/table">
            <a:tbl>
              <a:tblPr firstRow="1" firstCol="1" bandRow="1"/>
              <a:tblGrid>
                <a:gridCol w="6467945">
                  <a:extLst>
                    <a:ext uri="{9D8B030D-6E8A-4147-A177-3AD203B41FA5}">
                      <a16:colId xmlns="" xmlns:a16="http://schemas.microsoft.com/office/drawing/2014/main" val="1487479078"/>
                    </a:ext>
                  </a:extLst>
                </a:gridCol>
              </a:tblGrid>
              <a:tr h="5067364">
                <a:tc>
                  <a:txBody>
                    <a:bodyPr/>
                    <a:lstStyle/>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数据日期为</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2016</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年</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10</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月</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25</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日到</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2021</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年</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10</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月</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25</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日</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nyyh</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代表中国农业银行股票</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首先导入需要使用到的包</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import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numpy</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as np</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import pandas as pd</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import random</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import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matplotlib.pyplot</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as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plt</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import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scipy.stats</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as stats</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导入中国农业银行股票的对数收益率数据</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nyyh_data</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pd.read_excel</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('nyyh.xls') </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tradedate</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nyyh_data</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日期</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nyyh</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_ret=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np.array</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nyyh</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_</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data.iloc</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[:,[3]])</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len</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nyyh</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_ret)-1</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nyyh</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_</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ret.tolist</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()[1:]</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正态分布性检验</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r_skew</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stats.skew</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(r,1)#</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偏度</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r_kurt</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stats.kurtosis</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(r,1)#</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峰度</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#jarque_bera </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print(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stats.jarque_bera</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输出结果</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偏度：</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-0.0811531458869407 ]</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峰度：</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[ 9.101689837122157 ]</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Jarque_beraResult</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(statistic= 4198.599795325124</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pvalue</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=0.0)</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870000575"/>
                  </a:ext>
                </a:extLst>
              </a:tr>
            </a:tbl>
          </a:graphicData>
        </a:graphic>
      </p:graphicFrame>
      <p:sp>
        <p:nvSpPr>
          <p:cNvPr id="13" name="文本框 12">
            <a:extLst>
              <a:ext uri="{FF2B5EF4-FFF2-40B4-BE49-F238E27FC236}">
                <a16:creationId xmlns="" xmlns:a16="http://schemas.microsoft.com/office/drawing/2014/main" id="{33D84D61-F7DC-4148-AE2B-8A7CE5CBBD31}"/>
              </a:ext>
            </a:extLst>
          </p:cNvPr>
          <p:cNvSpPr txBox="1"/>
          <p:nvPr/>
        </p:nvSpPr>
        <p:spPr>
          <a:xfrm>
            <a:off x="7041653" y="4133219"/>
            <a:ext cx="4884613" cy="830997"/>
          </a:xfrm>
          <a:prstGeom prst="rect">
            <a:avLst/>
          </a:prstGeom>
          <a:noFill/>
        </p:spPr>
        <p:txBody>
          <a:bodyPr wrap="square">
            <a:spAutoFit/>
          </a:bodyPr>
          <a:lstStyle/>
          <a:p>
            <a:r>
              <a:rPr lang="zh-CN" altLang="en-US" sz="2400" b="1" dirty="0">
                <a:solidFill>
                  <a:srgbClr val="FF0000"/>
                </a:solidFill>
                <a:latin typeface="Times New Roman" panose="02020603050405020304" pitchFamily="18" charset="0"/>
              </a:rPr>
              <a:t>左边的检验结果告诉我们农业银行的收益率分布不是一个正态分布</a:t>
            </a:r>
          </a:p>
        </p:txBody>
      </p:sp>
    </p:spTree>
    <p:extLst>
      <p:ext uri="{BB962C8B-B14F-4D97-AF65-F5344CB8AC3E}">
        <p14:creationId xmlns:p14="http://schemas.microsoft.com/office/powerpoint/2010/main" val="55851052"/>
      </p:ext>
    </p:extLst>
  </p:cSld>
  <p:clrMapOvr>
    <a:masterClrMapping/>
  </p:clrMapOvr>
  <p:transition>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576248"/>
          </a:xfrm>
          <a:prstGeom prst="rect">
            <a:avLst/>
          </a:prstGeom>
        </p:spPr>
        <p:txBody>
          <a:bodyPr wrap="square">
            <a:spAutoFit/>
          </a:bodyPr>
          <a:lstStyle/>
          <a:p>
            <a:pPr>
              <a:lnSpc>
                <a:spcPct val="150000"/>
              </a:lnSpc>
            </a:pPr>
            <a:r>
              <a:rPr kumimoji="1" lang="zh-CN" altLang="en-US" sz="2400" b="1" dirty="0">
                <a:latin typeface="Times New Roman" panose="02020503050405090304" pitchFamily="18" charset="0"/>
              </a:rPr>
              <a:t>三、不同计算方法之间的比较</a:t>
            </a: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第六节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和预期亏损估计应用</a:t>
            </a:r>
            <a:endParaRPr lang="zh-CN" altLang="en-US" sz="2600" b="1" dirty="0">
              <a:latin typeface="微软雅黑" pitchFamily="34" charset="-122"/>
              <a:ea typeface="微软雅黑" pitchFamily="34" charset="-122"/>
              <a:sym typeface="+mn-ea"/>
            </a:endParaRPr>
          </a:p>
        </p:txBody>
      </p:sp>
      <p:graphicFrame>
        <p:nvGraphicFramePr>
          <p:cNvPr id="10" name="表格 9">
            <a:extLst>
              <a:ext uri="{FF2B5EF4-FFF2-40B4-BE49-F238E27FC236}">
                <a16:creationId xmlns="" xmlns:a16="http://schemas.microsoft.com/office/drawing/2014/main" id="{9EBF34CB-A7FA-4319-9A10-B4740F61B88B}"/>
              </a:ext>
            </a:extLst>
          </p:cNvPr>
          <p:cNvGraphicFramePr>
            <a:graphicFrameLocks noGrp="1"/>
          </p:cNvGraphicFramePr>
          <p:nvPr>
            <p:extLst>
              <p:ext uri="{D42A27DB-BD31-4B8C-83A1-F6EECF244321}">
                <p14:modId xmlns:p14="http://schemas.microsoft.com/office/powerpoint/2010/main" val="4172296157"/>
              </p:ext>
            </p:extLst>
          </p:nvPr>
        </p:nvGraphicFramePr>
        <p:xfrm>
          <a:off x="189865" y="2132856"/>
          <a:ext cx="4103554" cy="3312368"/>
        </p:xfrm>
        <a:graphic>
          <a:graphicData uri="http://schemas.openxmlformats.org/drawingml/2006/table">
            <a:tbl>
              <a:tblPr firstRow="1" firstCol="1" bandRow="1"/>
              <a:tblGrid>
                <a:gridCol w="4103554">
                  <a:extLst>
                    <a:ext uri="{9D8B030D-6E8A-4147-A177-3AD203B41FA5}">
                      <a16:colId xmlns="" xmlns:a16="http://schemas.microsoft.com/office/drawing/2014/main" val="1487479078"/>
                    </a:ext>
                  </a:extLst>
                </a:gridCol>
              </a:tblGrid>
              <a:tr h="3312368">
                <a:tc>
                  <a:txBody>
                    <a:bodyPr/>
                    <a:lstStyle/>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基于方差</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协方差法计算</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与</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ES</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def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fun_norm</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x,alpha,M</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n=</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len</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(x)</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np.zeros</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((1,n-M))[0]</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CVaR</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np.zeros</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((1,n-M))[0]</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for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in range(0,n-M):</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R=x[i:i+M+1]</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mu=</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np.mean</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sigma=</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np.std</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q_alpha</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=sigma*stats.norm.pdf(alpha)</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q_alpha</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CVaR</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]=-(mu-sigma*stats.norm.pdf((</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q_alpha</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-mu)/sigma,0,1)/alpha)</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return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VaR,CVaR</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870000575"/>
                  </a:ext>
                </a:extLst>
              </a:tr>
            </a:tbl>
          </a:graphicData>
        </a:graphic>
      </p:graphicFrame>
      <p:graphicFrame>
        <p:nvGraphicFramePr>
          <p:cNvPr id="8" name="表格 7">
            <a:extLst>
              <a:ext uri="{FF2B5EF4-FFF2-40B4-BE49-F238E27FC236}">
                <a16:creationId xmlns="" xmlns:a16="http://schemas.microsoft.com/office/drawing/2014/main" id="{549487D2-6F73-4EB0-AC93-5FB280DAC9AC}"/>
              </a:ext>
            </a:extLst>
          </p:cNvPr>
          <p:cNvGraphicFramePr>
            <a:graphicFrameLocks noGrp="1"/>
          </p:cNvGraphicFramePr>
          <p:nvPr>
            <p:extLst>
              <p:ext uri="{D42A27DB-BD31-4B8C-83A1-F6EECF244321}">
                <p14:modId xmlns:p14="http://schemas.microsoft.com/office/powerpoint/2010/main" val="2930813134"/>
              </p:ext>
            </p:extLst>
          </p:nvPr>
        </p:nvGraphicFramePr>
        <p:xfrm>
          <a:off x="4437435" y="2132856"/>
          <a:ext cx="3744416" cy="3312368"/>
        </p:xfrm>
        <a:graphic>
          <a:graphicData uri="http://schemas.openxmlformats.org/drawingml/2006/table">
            <a:tbl>
              <a:tblPr firstRow="1" firstCol="1" bandRow="1"/>
              <a:tblGrid>
                <a:gridCol w="3744416">
                  <a:extLst>
                    <a:ext uri="{9D8B030D-6E8A-4147-A177-3AD203B41FA5}">
                      <a16:colId xmlns="" xmlns:a16="http://schemas.microsoft.com/office/drawing/2014/main" val="1487479078"/>
                    </a:ext>
                  </a:extLst>
                </a:gridCol>
              </a:tblGrid>
              <a:tr h="3312368">
                <a:tc>
                  <a:txBody>
                    <a:bodyPr/>
                    <a:lstStyle/>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基于历史模拟法计算</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与</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ES</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def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fun_HS</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x,alpha,M</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n=</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len</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(x)</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np.zeros</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((1,n-M))[0]</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CVaR</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np.zeros</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((1,n-M))[0]</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for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in range(0,n-M):</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R=x[i:i+M+1]</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mu=</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np.mean</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sigma=</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np.std</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np.percentile</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R,alpha</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*100)</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r=</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np.array</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for j in range(0,len(R)):</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if R[j]&lt;=-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r=</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np.append</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r,R</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[j])</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CVaR</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np.mean</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870000575"/>
                  </a:ext>
                </a:extLst>
              </a:tr>
            </a:tbl>
          </a:graphicData>
        </a:graphic>
      </p:graphicFrame>
      <p:graphicFrame>
        <p:nvGraphicFramePr>
          <p:cNvPr id="12" name="表格 11">
            <a:extLst>
              <a:ext uri="{FF2B5EF4-FFF2-40B4-BE49-F238E27FC236}">
                <a16:creationId xmlns="" xmlns:a16="http://schemas.microsoft.com/office/drawing/2014/main" id="{282FD2AA-A2CE-407E-922D-4CFCD92A0F9F}"/>
              </a:ext>
            </a:extLst>
          </p:cNvPr>
          <p:cNvGraphicFramePr>
            <a:graphicFrameLocks noGrp="1"/>
          </p:cNvGraphicFramePr>
          <p:nvPr>
            <p:extLst>
              <p:ext uri="{D42A27DB-BD31-4B8C-83A1-F6EECF244321}">
                <p14:modId xmlns:p14="http://schemas.microsoft.com/office/powerpoint/2010/main" val="1778440810"/>
              </p:ext>
            </p:extLst>
          </p:nvPr>
        </p:nvGraphicFramePr>
        <p:xfrm>
          <a:off x="8325867" y="2125762"/>
          <a:ext cx="3744416" cy="3312368"/>
        </p:xfrm>
        <a:graphic>
          <a:graphicData uri="http://schemas.openxmlformats.org/drawingml/2006/table">
            <a:tbl>
              <a:tblPr firstRow="1" firstCol="1" bandRow="1"/>
              <a:tblGrid>
                <a:gridCol w="3744416">
                  <a:extLst>
                    <a:ext uri="{9D8B030D-6E8A-4147-A177-3AD203B41FA5}">
                      <a16:colId xmlns="" xmlns:a16="http://schemas.microsoft.com/office/drawing/2014/main" val="1487479078"/>
                    </a:ext>
                  </a:extLst>
                </a:gridCol>
              </a:tblGrid>
              <a:tr h="3312368">
                <a:tc>
                  <a:txBody>
                    <a:bodyPr/>
                    <a:lstStyle/>
                    <a:p>
                      <a:pPr algn="just"/>
                      <a:r>
                        <a:rPr lang="en-US" altLang="zh-CN" sz="1400" kern="100" dirty="0">
                          <a:solidFill>
                            <a:srgbClr val="000000"/>
                          </a:solidFill>
                          <a:effectLst/>
                          <a:latin typeface="Calibri" panose="020F0502020204030204" pitchFamily="34" charset="0"/>
                          <a:ea typeface="+mn-ea"/>
                          <a:cs typeface="Times New Roman" panose="02020603050405020304" pitchFamily="18" charset="0"/>
                        </a:rPr>
                        <a:t>#</a:t>
                      </a:r>
                      <a:r>
                        <a:rPr lang="zh-CN" altLang="en-US" sz="1400" kern="100" dirty="0">
                          <a:solidFill>
                            <a:srgbClr val="000000"/>
                          </a:solidFill>
                          <a:effectLst/>
                          <a:latin typeface="Calibri" panose="020F0502020204030204" pitchFamily="34" charset="0"/>
                          <a:ea typeface="+mn-ea"/>
                          <a:cs typeface="Times New Roman" panose="02020603050405020304" pitchFamily="18" charset="0"/>
                        </a:rPr>
                        <a:t>基于蒙特卡洛模拟计算</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zh-CN" altLang="en-US" sz="1400" kern="100" dirty="0">
                          <a:solidFill>
                            <a:srgbClr val="000000"/>
                          </a:solidFill>
                          <a:effectLst/>
                          <a:latin typeface="Calibri" panose="020F0502020204030204" pitchFamily="34" charset="0"/>
                          <a:ea typeface="+mn-ea"/>
                          <a:cs typeface="Times New Roman" panose="02020603050405020304" pitchFamily="18" charset="0"/>
                        </a:rPr>
                        <a:t>与</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ES</a:t>
                      </a: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def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fun_MC</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x,alpha,M</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n=</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len</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(x)</a:t>
                      </a: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v=</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np.var</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(x)</a:t>
                      </a: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u=</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np.mean</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(x)</a:t>
                      </a: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xnew</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for _ in range(n):</a:t>
                      </a: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xnew.append</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random.normalvariate</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u,v</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altLang="en-US" sz="1400" kern="100" dirty="0">
                          <a:solidFill>
                            <a:srgbClr val="000000"/>
                          </a:solidFill>
                          <a:effectLst/>
                          <a:latin typeface="Calibri" panose="020F0502020204030204" pitchFamily="34" charset="0"/>
                          <a:ea typeface="+mn-ea"/>
                          <a:cs typeface="Times New Roman" panose="02020603050405020304" pitchFamily="18" charset="0"/>
                        </a:rPr>
                        <a:t>在这里我们假设收益服从标准正态分布</a:t>
                      </a:r>
                    </a:p>
                    <a:p>
                      <a:pPr algn="just"/>
                      <a:r>
                        <a:rPr lang="zh-CN" altLang="en-US" sz="1400" kern="100" dirty="0">
                          <a:solidFill>
                            <a:srgbClr val="000000"/>
                          </a:solidFill>
                          <a:effectLst/>
                          <a:latin typeface="Calibri" panose="020F0502020204030204" pitchFamily="34" charset="0"/>
                          <a:ea typeface="+mn-ea"/>
                          <a:cs typeface="Times New Roman" panose="02020603050405020304" pitchFamily="18" charset="0"/>
                        </a:rPr>
                        <a:t>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VaR,CVaR</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fun_HS</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xnew,alpha,M</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return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VaR,CVaR</a:t>
                      </a:r>
                      <a:endPar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870000575"/>
                  </a:ext>
                </a:extLst>
              </a:tr>
            </a:tbl>
          </a:graphicData>
        </a:graphic>
      </p:graphicFrame>
      <p:sp>
        <p:nvSpPr>
          <p:cNvPr id="5" name="文本框 4">
            <a:extLst>
              <a:ext uri="{FF2B5EF4-FFF2-40B4-BE49-F238E27FC236}">
                <a16:creationId xmlns="" xmlns:a16="http://schemas.microsoft.com/office/drawing/2014/main" id="{817F5A72-DF28-4575-A39D-AEE9DCBE72DC}"/>
              </a:ext>
            </a:extLst>
          </p:cNvPr>
          <p:cNvSpPr txBox="1"/>
          <p:nvPr/>
        </p:nvSpPr>
        <p:spPr>
          <a:xfrm>
            <a:off x="1413099" y="1641897"/>
            <a:ext cx="3617093" cy="461665"/>
          </a:xfrm>
          <a:prstGeom prst="rect">
            <a:avLst/>
          </a:prstGeom>
          <a:noFill/>
        </p:spPr>
        <p:txBody>
          <a:bodyPr wrap="square" rtlCol="0">
            <a:spAutoFit/>
          </a:bodyPr>
          <a:lstStyle/>
          <a:p>
            <a:r>
              <a:rPr kumimoji="1" lang="zh-CN" altLang="en-US" sz="2400" dirty="0">
                <a:latin typeface="Times New Roman" panose="02020503050405090304" pitchFamily="18" charset="0"/>
              </a:rPr>
              <a:t>计算</a:t>
            </a:r>
            <a:r>
              <a:rPr kumimoji="1" lang="en-US" altLang="zh-CN" sz="2400" dirty="0" err="1">
                <a:latin typeface="Times New Roman" panose="02020503050405090304" pitchFamily="18" charset="0"/>
              </a:rPr>
              <a:t>VaR</a:t>
            </a:r>
            <a:r>
              <a:rPr kumimoji="1" lang="zh-CN" altLang="en-US" sz="2400" dirty="0">
                <a:latin typeface="Times New Roman" panose="02020503050405090304" pitchFamily="18" charset="0"/>
              </a:rPr>
              <a:t>与</a:t>
            </a:r>
            <a:r>
              <a:rPr kumimoji="1" lang="en-US" altLang="zh-CN" sz="2400" dirty="0">
                <a:latin typeface="Times New Roman" panose="02020503050405090304" pitchFamily="18" charset="0"/>
              </a:rPr>
              <a:t>ES</a:t>
            </a:r>
            <a:r>
              <a:rPr kumimoji="1" lang="zh-CN" altLang="en-US" sz="2400" dirty="0">
                <a:latin typeface="Times New Roman" panose="02020503050405090304" pitchFamily="18" charset="0"/>
              </a:rPr>
              <a:t>的函数</a:t>
            </a:r>
          </a:p>
        </p:txBody>
      </p:sp>
    </p:spTree>
    <p:extLst>
      <p:ext uri="{BB962C8B-B14F-4D97-AF65-F5344CB8AC3E}">
        <p14:creationId xmlns:p14="http://schemas.microsoft.com/office/powerpoint/2010/main" val="1304374365"/>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548680"/>
            <a:ext cx="11233248" cy="576248"/>
          </a:xfrm>
          <a:prstGeom prst="rect">
            <a:avLst/>
          </a:prstGeom>
        </p:spPr>
        <p:txBody>
          <a:bodyPr wrap="square">
            <a:spAutoFit/>
          </a:bodyPr>
          <a:lstStyle/>
          <a:p>
            <a:pPr>
              <a:lnSpc>
                <a:spcPct val="150000"/>
              </a:lnSpc>
            </a:pPr>
            <a:r>
              <a:rPr kumimoji="1" lang="zh-CN" altLang="en-US" sz="2400" b="1" dirty="0">
                <a:latin typeface="Times New Roman" panose="02020503050405090304" pitchFamily="18" charset="0"/>
              </a:rPr>
              <a:t>三、不同计算方法之间的比较</a:t>
            </a: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第六节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和预期亏损估计应用</a:t>
            </a:r>
            <a:endParaRPr lang="zh-CN" altLang="en-US" sz="2600" b="1" dirty="0">
              <a:latin typeface="微软雅黑" pitchFamily="34" charset="-122"/>
              <a:ea typeface="微软雅黑" pitchFamily="34" charset="-122"/>
              <a:sym typeface="+mn-ea"/>
            </a:endParaRPr>
          </a:p>
        </p:txBody>
      </p:sp>
      <p:graphicFrame>
        <p:nvGraphicFramePr>
          <p:cNvPr id="10" name="表格 9">
            <a:extLst>
              <a:ext uri="{FF2B5EF4-FFF2-40B4-BE49-F238E27FC236}">
                <a16:creationId xmlns="" xmlns:a16="http://schemas.microsoft.com/office/drawing/2014/main" id="{9EBF34CB-A7FA-4319-9A10-B4740F61B88B}"/>
              </a:ext>
            </a:extLst>
          </p:cNvPr>
          <p:cNvGraphicFramePr>
            <a:graphicFrameLocks noGrp="1"/>
          </p:cNvGraphicFramePr>
          <p:nvPr>
            <p:extLst>
              <p:ext uri="{D42A27DB-BD31-4B8C-83A1-F6EECF244321}">
                <p14:modId xmlns:p14="http://schemas.microsoft.com/office/powerpoint/2010/main" val="3311644352"/>
              </p:ext>
            </p:extLst>
          </p:nvPr>
        </p:nvGraphicFramePr>
        <p:xfrm>
          <a:off x="2493219" y="1268760"/>
          <a:ext cx="7272808" cy="5212080"/>
        </p:xfrm>
        <a:graphic>
          <a:graphicData uri="http://schemas.openxmlformats.org/drawingml/2006/table">
            <a:tbl>
              <a:tblPr firstRow="1" firstCol="1" bandRow="1"/>
              <a:tblGrid>
                <a:gridCol w="7272808">
                  <a:extLst>
                    <a:ext uri="{9D8B030D-6E8A-4147-A177-3AD203B41FA5}">
                      <a16:colId xmlns="" xmlns:a16="http://schemas.microsoft.com/office/drawing/2014/main" val="1487479078"/>
                    </a:ext>
                  </a:extLst>
                </a:gridCol>
              </a:tblGrid>
              <a:tr h="5054560">
                <a:tc>
                  <a:txBody>
                    <a:bodyPr/>
                    <a:lstStyle/>
                    <a:p>
                      <a:pPr algn="just"/>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zh-CN" altLang="en-US" sz="1800" kern="100" dirty="0">
                          <a:solidFill>
                            <a:srgbClr val="000000"/>
                          </a:solidFill>
                          <a:effectLst/>
                          <a:latin typeface="Calibri" panose="020F0502020204030204" pitchFamily="34" charset="0"/>
                          <a:ea typeface="+mn-ea"/>
                          <a:cs typeface="Times New Roman" panose="02020603050405020304" pitchFamily="18" charset="0"/>
                        </a:rPr>
                        <a:t>与</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ES</a:t>
                      </a:r>
                      <a:r>
                        <a:rPr lang="zh-CN" altLang="en-US" sz="1800" kern="100" dirty="0">
                          <a:solidFill>
                            <a:srgbClr val="000000"/>
                          </a:solidFill>
                          <a:effectLst/>
                          <a:latin typeface="Calibri" panose="020F0502020204030204" pitchFamily="34" charset="0"/>
                          <a:ea typeface="+mn-ea"/>
                          <a:cs typeface="Times New Roman" panose="02020603050405020304" pitchFamily="18" charset="0"/>
                        </a:rPr>
                        <a:t>计算并制图 以中国农业银行为例</a:t>
                      </a: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wl</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=30</a:t>
                      </a:r>
                    </a:p>
                    <a:p>
                      <a:pPr algn="just"/>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alpha=1-0.95</a:t>
                      </a:r>
                    </a:p>
                    <a:p>
                      <a:pPr algn="just"/>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VaR1,CVaR1=</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fun_norm</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r,alpha,wl</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p>
                    <a:p>
                      <a:pPr algn="just"/>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VaR2,CVaR2=</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fun_HS</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r,alpha,wl</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p>
                    <a:p>
                      <a:pPr algn="just"/>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VaR3,CVaR3=</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fun_MC</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r,alpha,wl</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plt.figure</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plt.plot</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tradedate</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[0:n-wl],VaR1,'r')</a:t>
                      </a: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plt.plot</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tradedate</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[0:n-wl],VaR2,'b')</a:t>
                      </a: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plt.plot</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tradedate</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[0:n-wl],VaR3,'m')</a:t>
                      </a: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plt.legend</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altLang="en-US" sz="1800" kern="100" dirty="0">
                          <a:solidFill>
                            <a:srgbClr val="000000"/>
                          </a:solidFill>
                          <a:effectLst/>
                          <a:latin typeface="Calibri" panose="020F0502020204030204" pitchFamily="34" charset="0"/>
                          <a:ea typeface="+mn-ea"/>
                          <a:cs typeface="Times New Roman" panose="02020603050405020304" pitchFamily="18" charset="0"/>
                        </a:rPr>
                        <a:t>方差协方差法</a:t>
                      </a:r>
                      <a:r>
                        <a:rPr lang="en-US" altLang="zh-CN" sz="1800" kern="100" dirty="0">
                          <a:solidFill>
                            <a:srgbClr val="000000"/>
                          </a:solidFill>
                          <a:effectLst/>
                          <a:latin typeface="Calibri" panose="020F0502020204030204" pitchFamily="34" charset="0"/>
                          <a:ea typeface="+mn-ea"/>
                          <a:cs typeface="Times New Roman" panose="02020603050405020304" pitchFamily="18" charset="0"/>
                        </a:rPr>
                        <a:t>','</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altLang="en-US" sz="1800" kern="100" dirty="0">
                          <a:solidFill>
                            <a:srgbClr val="000000"/>
                          </a:solidFill>
                          <a:effectLst/>
                          <a:latin typeface="Calibri" panose="020F0502020204030204" pitchFamily="34" charset="0"/>
                          <a:ea typeface="+mn-ea"/>
                          <a:cs typeface="Times New Roman" panose="02020603050405020304" pitchFamily="18" charset="0"/>
                        </a:rPr>
                        <a:t>历史模拟法</a:t>
                      </a:r>
                      <a:r>
                        <a:rPr lang="en-US" altLang="zh-CN" sz="1800" kern="100" dirty="0">
                          <a:solidFill>
                            <a:srgbClr val="000000"/>
                          </a:solidFill>
                          <a:effectLst/>
                          <a:latin typeface="Calibri" panose="020F0502020204030204" pitchFamily="34" charset="0"/>
                          <a:ea typeface="+mn-ea"/>
                          <a:cs typeface="Times New Roman" panose="02020603050405020304" pitchFamily="18" charset="0"/>
                        </a:rPr>
                        <a:t>','</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altLang="en-US" sz="1800" kern="100" dirty="0">
                          <a:solidFill>
                            <a:srgbClr val="000000"/>
                          </a:solidFill>
                          <a:effectLst/>
                          <a:latin typeface="Calibri" panose="020F0502020204030204" pitchFamily="34" charset="0"/>
                          <a:ea typeface="+mn-ea"/>
                          <a:cs typeface="Times New Roman" panose="02020603050405020304" pitchFamily="18" charset="0"/>
                        </a:rPr>
                        <a:t>蒙特卡洛模拟法</a:t>
                      </a:r>
                      <a:r>
                        <a:rPr lang="en-US" altLang="zh-CN" sz="1800" kern="100" dirty="0">
                          <a:solidFill>
                            <a:srgbClr val="000000"/>
                          </a:solidFill>
                          <a:effectLst/>
                          <a:latin typeface="Calibri" panose="020F0502020204030204" pitchFamily="34" charset="0"/>
                          <a:ea typeface="+mn-ea"/>
                          <a:cs typeface="Times New Roman" panose="02020603050405020304" pitchFamily="18" charset="0"/>
                        </a:rPr>
                        <a:t>'])</a:t>
                      </a: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plt.show</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plt.figure</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plt.plot</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tradedate</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[0:n-wl],CVaR1,'r')</a:t>
                      </a: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plt.plot</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tradedate</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[0:n-wl],CVaR2,'b')</a:t>
                      </a: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plt.plot</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tradedate</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[0:n-wl],CVaR3,'m')</a:t>
                      </a: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plt.legend</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CVaR</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zh-CN" altLang="en-US" sz="1800" kern="100" dirty="0">
                          <a:solidFill>
                            <a:srgbClr val="000000"/>
                          </a:solidFill>
                          <a:effectLst/>
                          <a:latin typeface="Calibri" panose="020F0502020204030204" pitchFamily="34" charset="0"/>
                          <a:ea typeface="+mn-ea"/>
                          <a:cs typeface="Times New Roman" panose="02020603050405020304" pitchFamily="18" charset="0"/>
                        </a:rPr>
                        <a:t>方差协方差法</a:t>
                      </a:r>
                      <a:r>
                        <a:rPr lang="en-US" altLang="zh-CN" sz="1800" kern="100" dirty="0">
                          <a:solidFill>
                            <a:srgbClr val="000000"/>
                          </a:solidFill>
                          <a:effectLst/>
                          <a:latin typeface="Calibri" panose="020F0502020204030204" pitchFamily="34" charset="0"/>
                          <a:ea typeface="+mn-ea"/>
                          <a:cs typeface="Times New Roman" panose="02020603050405020304" pitchFamily="18" charset="0"/>
                        </a:rPr>
                        <a:t>',' </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CVaR</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zh-CN" altLang="en-US" sz="1800" kern="100" dirty="0">
                          <a:solidFill>
                            <a:srgbClr val="000000"/>
                          </a:solidFill>
                          <a:effectLst/>
                          <a:latin typeface="Calibri" panose="020F0502020204030204" pitchFamily="34" charset="0"/>
                          <a:ea typeface="+mn-ea"/>
                          <a:cs typeface="Times New Roman" panose="02020603050405020304" pitchFamily="18" charset="0"/>
                        </a:rPr>
                        <a:t>历史模拟法</a:t>
                      </a:r>
                      <a:r>
                        <a:rPr lang="en-US" altLang="zh-CN" sz="1800" kern="100" dirty="0">
                          <a:solidFill>
                            <a:srgbClr val="000000"/>
                          </a:solidFill>
                          <a:effectLst/>
                          <a:latin typeface="Calibri" panose="020F0502020204030204" pitchFamily="34" charset="0"/>
                          <a:ea typeface="+mn-ea"/>
                          <a:cs typeface="Times New Roman" panose="02020603050405020304" pitchFamily="18" charset="0"/>
                        </a:rPr>
                        <a:t>','</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C </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zh-CN" altLang="en-US" sz="1800" kern="100" dirty="0">
                          <a:solidFill>
                            <a:srgbClr val="000000"/>
                          </a:solidFill>
                          <a:effectLst/>
                          <a:latin typeface="Calibri" panose="020F0502020204030204" pitchFamily="34" charset="0"/>
                          <a:ea typeface="+mn-ea"/>
                          <a:cs typeface="Times New Roman" panose="02020603050405020304" pitchFamily="18" charset="0"/>
                        </a:rPr>
                        <a:t>蒙特卡洛模拟法</a:t>
                      </a:r>
                      <a:r>
                        <a:rPr lang="en-US" altLang="zh-CN" sz="1800" kern="100" dirty="0">
                          <a:solidFill>
                            <a:srgbClr val="000000"/>
                          </a:solidFill>
                          <a:effectLst/>
                          <a:latin typeface="Calibri" panose="020F0502020204030204" pitchFamily="34" charset="0"/>
                          <a:ea typeface="+mn-ea"/>
                          <a:cs typeface="Times New Roman" panose="02020603050405020304" pitchFamily="18" charset="0"/>
                        </a:rPr>
                        <a:t>'])</a:t>
                      </a: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plt.show</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870000575"/>
                  </a:ext>
                </a:extLst>
              </a:tr>
            </a:tbl>
          </a:graphicData>
        </a:graphic>
      </p:graphicFrame>
    </p:spTree>
    <p:extLst>
      <p:ext uri="{BB962C8B-B14F-4D97-AF65-F5344CB8AC3E}">
        <p14:creationId xmlns:p14="http://schemas.microsoft.com/office/powerpoint/2010/main" val="341055487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1133965"/>
          </a:xfrm>
          <a:prstGeom prst="rect">
            <a:avLst/>
          </a:prstGeom>
        </p:spPr>
        <p:txBody>
          <a:bodyPr wrap="square">
            <a:spAutoFit/>
          </a:bodyPr>
          <a:lstStyle/>
          <a:p>
            <a:pPr>
              <a:lnSpc>
                <a:spcPct val="150000"/>
              </a:lnSpc>
            </a:pPr>
            <a:r>
              <a:rPr kumimoji="1" lang="zh-CN" altLang="en-US" sz="2400" b="1" dirty="0">
                <a:latin typeface="Times New Roman" panose="02020503050405090304" pitchFamily="18" charset="0"/>
              </a:rPr>
              <a:t>三、不同计算方法之间的比较</a:t>
            </a:r>
            <a:endParaRPr kumimoji="1" lang="en-US" altLang="zh-CN" sz="2400" b="1" dirty="0">
              <a:latin typeface="Times New Roman" panose="02020503050405090304" pitchFamily="18" charset="0"/>
            </a:endParaRPr>
          </a:p>
          <a:p>
            <a:pPr>
              <a:lnSpc>
                <a:spcPct val="150000"/>
              </a:lnSpc>
            </a:pPr>
            <a:r>
              <a:rPr kumimoji="1" lang="zh-CN" altLang="en-US" sz="2400" b="1" dirty="0">
                <a:latin typeface="Times New Roman" panose="02020503050405090304" pitchFamily="18" charset="0"/>
              </a:rPr>
              <a:t>结果</a:t>
            </a: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第六节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和预期亏损估计应用</a:t>
            </a:r>
            <a:endParaRPr lang="zh-CN" altLang="en-US" sz="2600" b="1" dirty="0">
              <a:latin typeface="微软雅黑" pitchFamily="34" charset="-122"/>
              <a:ea typeface="微软雅黑" pitchFamily="34" charset="-122"/>
              <a:sym typeface="+mn-ea"/>
            </a:endParaRPr>
          </a:p>
        </p:txBody>
      </p:sp>
      <p:pic>
        <p:nvPicPr>
          <p:cNvPr id="6" name="图片 5">
            <a:extLst>
              <a:ext uri="{FF2B5EF4-FFF2-40B4-BE49-F238E27FC236}">
                <a16:creationId xmlns="" xmlns:a16="http://schemas.microsoft.com/office/drawing/2014/main" id="{977DC100-A354-4767-8BBF-D0AEF135857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688" t="10625" r="9051" b="5900"/>
          <a:stretch/>
        </p:blipFill>
        <p:spPr>
          <a:xfrm>
            <a:off x="76873" y="1825613"/>
            <a:ext cx="8577105" cy="4248472"/>
          </a:xfrm>
          <a:prstGeom prst="rect">
            <a:avLst/>
          </a:prstGeom>
        </p:spPr>
      </p:pic>
      <p:sp>
        <p:nvSpPr>
          <p:cNvPr id="11" name="文本框 10">
            <a:extLst>
              <a:ext uri="{FF2B5EF4-FFF2-40B4-BE49-F238E27FC236}">
                <a16:creationId xmlns="" xmlns:a16="http://schemas.microsoft.com/office/drawing/2014/main" id="{6B218BD3-B4EE-465B-A099-4D645F0E6605}"/>
              </a:ext>
            </a:extLst>
          </p:cNvPr>
          <p:cNvSpPr txBox="1"/>
          <p:nvPr/>
        </p:nvSpPr>
        <p:spPr>
          <a:xfrm>
            <a:off x="8687365" y="4149080"/>
            <a:ext cx="3384376" cy="830997"/>
          </a:xfrm>
          <a:prstGeom prst="rect">
            <a:avLst/>
          </a:prstGeom>
          <a:noFill/>
        </p:spPr>
        <p:txBody>
          <a:bodyPr wrap="square">
            <a:spAutoFit/>
          </a:bodyPr>
          <a:lstStyle/>
          <a:p>
            <a:r>
              <a:rPr lang="zh-CN" altLang="en-US" sz="2400" dirty="0">
                <a:solidFill>
                  <a:srgbClr val="FF0000"/>
                </a:solidFill>
              </a:rPr>
              <a:t>三种方法计算出的数值有较大明显的不同</a:t>
            </a:r>
          </a:p>
        </p:txBody>
      </p:sp>
      <p:sp>
        <p:nvSpPr>
          <p:cNvPr id="13" name="文本框 12">
            <a:extLst>
              <a:ext uri="{FF2B5EF4-FFF2-40B4-BE49-F238E27FC236}">
                <a16:creationId xmlns="" xmlns:a16="http://schemas.microsoft.com/office/drawing/2014/main" id="{089C8F0F-BC99-43F6-A6C9-99CD33283D1C}"/>
              </a:ext>
            </a:extLst>
          </p:cNvPr>
          <p:cNvSpPr txBox="1"/>
          <p:nvPr/>
        </p:nvSpPr>
        <p:spPr>
          <a:xfrm>
            <a:off x="1629123" y="6056100"/>
            <a:ext cx="6092824" cy="461665"/>
          </a:xfrm>
          <a:prstGeom prst="rect">
            <a:avLst/>
          </a:prstGeom>
          <a:noFill/>
        </p:spPr>
        <p:txBody>
          <a:bodyPr wrap="square">
            <a:spAutoFit/>
          </a:bodyPr>
          <a:lstStyle/>
          <a:p>
            <a:r>
              <a:rPr lang="zh-CN" altLang="en-US" sz="2400" dirty="0">
                <a:latin typeface="Times New Roman" panose="02020603050405020304" pitchFamily="18" charset="0"/>
              </a:rPr>
              <a:t>三种不同计算方法下的</a:t>
            </a:r>
            <a:r>
              <a:rPr lang="en-US" altLang="zh-CN" sz="2400" dirty="0" err="1">
                <a:latin typeface="Times New Roman" panose="02020603050405020304" pitchFamily="18" charset="0"/>
              </a:rPr>
              <a:t>VaR</a:t>
            </a:r>
            <a:r>
              <a:rPr lang="zh-CN" altLang="en-US" sz="2400" dirty="0">
                <a:latin typeface="Times New Roman" panose="02020603050405020304" pitchFamily="18" charset="0"/>
              </a:rPr>
              <a:t>和预期亏损</a:t>
            </a:r>
          </a:p>
        </p:txBody>
      </p:sp>
    </p:spTree>
    <p:extLst>
      <p:ext uri="{BB962C8B-B14F-4D97-AF65-F5344CB8AC3E}">
        <p14:creationId xmlns:p14="http://schemas.microsoft.com/office/powerpoint/2010/main" val="1686357338"/>
      </p:ext>
    </p:extLst>
  </p:cSld>
  <p:clrMapOvr>
    <a:masterClrMapping/>
  </p:clrMapOvr>
  <p:transition>
    <p:wip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576248"/>
          </a:xfrm>
          <a:prstGeom prst="rect">
            <a:avLst/>
          </a:prstGeom>
        </p:spPr>
        <p:txBody>
          <a:bodyPr wrap="square">
            <a:spAutoFit/>
          </a:bodyPr>
          <a:lstStyle/>
          <a:p>
            <a:pPr>
              <a:lnSpc>
                <a:spcPct val="150000"/>
              </a:lnSpc>
            </a:pPr>
            <a:r>
              <a:rPr kumimoji="1" lang="zh-CN" altLang="en-US" sz="2400" b="1" dirty="0">
                <a:latin typeface="Times New Roman" panose="02020503050405090304" pitchFamily="18" charset="0"/>
              </a:rPr>
              <a:t>四、基于蒙特卡洛模拟法的</a:t>
            </a:r>
            <a:r>
              <a:rPr kumimoji="1" lang="en-US" altLang="zh-CN" sz="2400" b="1" dirty="0">
                <a:latin typeface="Times New Roman" panose="02020503050405090304" pitchFamily="18" charset="0"/>
              </a:rPr>
              <a:t>Copula-GARCH -</a:t>
            </a:r>
            <a:r>
              <a:rPr kumimoji="1" lang="en-US" altLang="zh-CN" sz="2400" b="1" dirty="0" err="1">
                <a:latin typeface="Times New Roman" panose="02020503050405090304" pitchFamily="18" charset="0"/>
              </a:rPr>
              <a:t>VaR</a:t>
            </a:r>
            <a:r>
              <a:rPr kumimoji="1" lang="zh-CN" altLang="en-US" sz="2400" b="1" dirty="0">
                <a:latin typeface="Times New Roman" panose="02020503050405090304" pitchFamily="18" charset="0"/>
              </a:rPr>
              <a:t>及</a:t>
            </a:r>
            <a:r>
              <a:rPr kumimoji="1" lang="en-US" altLang="zh-CN" sz="2400" b="1" dirty="0">
                <a:latin typeface="Times New Roman" panose="02020503050405090304" pitchFamily="18" charset="0"/>
              </a:rPr>
              <a:t>Copula-GARCH -ES</a:t>
            </a:r>
            <a:r>
              <a:rPr kumimoji="1" lang="zh-CN" altLang="en-US" sz="2400" b="1" dirty="0">
                <a:latin typeface="Times New Roman" panose="02020503050405090304" pitchFamily="18" charset="0"/>
              </a:rPr>
              <a:t>计算</a:t>
            </a:r>
            <a:endParaRPr kumimoji="1" lang="en-US" altLang="zh-CN" sz="2400" b="1" dirty="0">
              <a:latin typeface="Times New Roman" panose="02020503050405090304" pitchFamily="18" charset="0"/>
            </a:endParaRP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第六节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和预期亏损估计应用</a:t>
            </a:r>
            <a:endParaRPr lang="zh-CN" altLang="en-US" sz="2600" b="1" dirty="0">
              <a:latin typeface="微软雅黑" pitchFamily="34" charset="-122"/>
              <a:ea typeface="微软雅黑" pitchFamily="34" charset="-122"/>
              <a:sym typeface="+mn-ea"/>
            </a:endParaRPr>
          </a:p>
        </p:txBody>
      </p:sp>
      <p:sp>
        <p:nvSpPr>
          <p:cNvPr id="8" name="文本框 7">
            <a:extLst>
              <a:ext uri="{FF2B5EF4-FFF2-40B4-BE49-F238E27FC236}">
                <a16:creationId xmlns="" xmlns:a16="http://schemas.microsoft.com/office/drawing/2014/main" id="{A5D5CD15-FA5A-4F44-8F6C-D39638482B9E}"/>
              </a:ext>
            </a:extLst>
          </p:cNvPr>
          <p:cNvSpPr txBox="1"/>
          <p:nvPr/>
        </p:nvSpPr>
        <p:spPr>
          <a:xfrm>
            <a:off x="404987" y="1628800"/>
            <a:ext cx="11693450" cy="3416320"/>
          </a:xfrm>
          <a:prstGeom prst="rect">
            <a:avLst/>
          </a:prstGeom>
          <a:noFill/>
        </p:spPr>
        <p:txBody>
          <a:bodyPr wrap="square">
            <a:spAutoFit/>
          </a:bodyPr>
          <a:lstStyle/>
          <a:p>
            <a:r>
              <a:rPr lang="zh-CN" altLang="en-US" sz="2400" dirty="0">
                <a:latin typeface="Times New Roman" panose="02020603050405020304" pitchFamily="18" charset="0"/>
              </a:rPr>
              <a:t>由于金融市场风险成因的复杂性，不同资产收益率之间存在</a:t>
            </a:r>
            <a:r>
              <a:rPr lang="zh-CN" altLang="en-US" sz="2400" b="1" dirty="0">
                <a:solidFill>
                  <a:srgbClr val="FF0000"/>
                </a:solidFill>
                <a:latin typeface="Times New Roman" panose="02020603050405020304" pitchFamily="18" charset="0"/>
              </a:rPr>
              <a:t>非线性的相关关系</a:t>
            </a:r>
            <a:r>
              <a:rPr lang="zh-CN" altLang="en-US" sz="2400" dirty="0">
                <a:latin typeface="Times New Roman" panose="02020603050405020304" pitchFamily="18" charset="0"/>
              </a:rPr>
              <a:t>。而传统的相关系数却只能描述随机变量之间的线性相关关系，因此本节运用</a:t>
            </a:r>
            <a:r>
              <a:rPr lang="en-US" altLang="zh-CN" sz="2400" dirty="0">
                <a:latin typeface="Times New Roman" panose="02020603050405020304" pitchFamily="18" charset="0"/>
              </a:rPr>
              <a:t>t-Copula</a:t>
            </a:r>
            <a:r>
              <a:rPr lang="zh-CN" altLang="en-US" sz="2400" dirty="0">
                <a:latin typeface="Times New Roman" panose="02020603050405020304" pitchFamily="18" charset="0"/>
              </a:rPr>
              <a:t>函数来描述不同股票间的相关性。</a:t>
            </a:r>
            <a:endParaRPr lang="en-US" altLang="zh-CN" sz="2400" dirty="0">
              <a:latin typeface="Times New Roman" panose="02020603050405020304" pitchFamily="18" charset="0"/>
            </a:endParaRPr>
          </a:p>
          <a:p>
            <a:endParaRPr lang="en-US" altLang="zh-CN" sz="2400" dirty="0">
              <a:latin typeface="Times New Roman" panose="02020603050405020304" pitchFamily="18" charset="0"/>
            </a:endParaRPr>
          </a:p>
          <a:p>
            <a:r>
              <a:rPr lang="en-US" altLang="zh-CN" sz="2400" b="1" dirty="0" err="1">
                <a:solidFill>
                  <a:srgbClr val="FF0000"/>
                </a:solidFill>
                <a:latin typeface="Times New Roman" panose="02020603050405020304" pitchFamily="18" charset="0"/>
              </a:rPr>
              <a:t>Coupla</a:t>
            </a:r>
            <a:r>
              <a:rPr lang="zh-CN" altLang="en-US" sz="2400" b="1" dirty="0">
                <a:solidFill>
                  <a:srgbClr val="FF0000"/>
                </a:solidFill>
                <a:latin typeface="Times New Roman" panose="02020603050405020304" pitchFamily="18" charset="0"/>
              </a:rPr>
              <a:t>函数：将多元变量的联合分布函数分解为</a:t>
            </a:r>
            <a:r>
              <a:rPr lang="en-US" altLang="zh-CN" sz="2400" b="1" dirty="0">
                <a:solidFill>
                  <a:srgbClr val="FF0000"/>
                </a:solidFill>
                <a:latin typeface="Times New Roman" panose="02020603050405020304" pitchFamily="18" charset="0"/>
              </a:rPr>
              <a:t>N</a:t>
            </a:r>
            <a:r>
              <a:rPr lang="zh-CN" altLang="en-US" sz="2400" b="1" dirty="0">
                <a:solidFill>
                  <a:srgbClr val="FF0000"/>
                </a:solidFill>
                <a:latin typeface="Times New Roman" panose="02020603050405020304" pitchFamily="18" charset="0"/>
              </a:rPr>
              <a:t>个边缘分布函数和一个刻画各变量相依结构的分布函数，能有效、可靠地刻画投资组合中复杂的相依关系。</a:t>
            </a:r>
            <a:endParaRPr lang="en-US" altLang="zh-CN" sz="2400" b="1" dirty="0">
              <a:solidFill>
                <a:srgbClr val="FF0000"/>
              </a:solidFill>
              <a:latin typeface="Times New Roman" panose="02020603050405020304" pitchFamily="18" charset="0"/>
            </a:endParaRPr>
          </a:p>
          <a:p>
            <a:endParaRPr lang="en-US" altLang="zh-CN" sz="2400" b="1" dirty="0">
              <a:solidFill>
                <a:srgbClr val="FF0000"/>
              </a:solidFill>
              <a:latin typeface="Times New Roman" panose="02020603050405020304" pitchFamily="18" charset="0"/>
            </a:endParaRPr>
          </a:p>
          <a:p>
            <a:r>
              <a:rPr lang="zh-CN" altLang="en-US" sz="2400" dirty="0">
                <a:latin typeface="Times New Roman" panose="02020603050405020304" pitchFamily="18" charset="0"/>
              </a:rPr>
              <a:t>本节采用蒙特卡洛模拟，结合</a:t>
            </a:r>
            <a:r>
              <a:rPr lang="en-US" altLang="zh-CN" sz="2400" dirty="0">
                <a:latin typeface="Times New Roman" panose="02020603050405020304" pitchFamily="18" charset="0"/>
              </a:rPr>
              <a:t>t-Copula</a:t>
            </a:r>
            <a:r>
              <a:rPr lang="zh-CN" altLang="en-US" sz="2400" dirty="0">
                <a:latin typeface="Times New Roman" panose="02020603050405020304" pitchFamily="18" charset="0"/>
              </a:rPr>
              <a:t>连接函数模型和</a:t>
            </a:r>
            <a:r>
              <a:rPr lang="en-US" altLang="zh-CN" sz="2400" dirty="0">
                <a:latin typeface="Times New Roman" panose="02020603050405020304" pitchFamily="18" charset="0"/>
              </a:rPr>
              <a:t>GARCH(1</a:t>
            </a:r>
            <a:r>
              <a:rPr lang="zh-CN" altLang="en-US" sz="2400" dirty="0">
                <a:latin typeface="Times New Roman" panose="02020603050405020304" pitchFamily="18" charset="0"/>
              </a:rPr>
              <a:t>，</a:t>
            </a:r>
            <a:r>
              <a:rPr lang="en-US" altLang="zh-CN" sz="2400" dirty="0">
                <a:latin typeface="Times New Roman" panose="02020603050405020304" pitchFamily="18" charset="0"/>
              </a:rPr>
              <a:t>1</a:t>
            </a:r>
            <a:r>
              <a:rPr lang="zh-CN" altLang="en-US" sz="2400" dirty="0">
                <a:latin typeface="Times New Roman" panose="02020603050405020304" pitchFamily="18" charset="0"/>
              </a:rPr>
              <a:t>）</a:t>
            </a:r>
            <a:r>
              <a:rPr lang="en-US" altLang="zh-CN" sz="2400" dirty="0">
                <a:latin typeface="Times New Roman" panose="02020603050405020304" pitchFamily="18" charset="0"/>
              </a:rPr>
              <a:t>-t</a:t>
            </a:r>
            <a:r>
              <a:rPr lang="zh-CN" altLang="en-US" sz="2400" dirty="0">
                <a:latin typeface="Times New Roman" panose="02020603050405020304" pitchFamily="18" charset="0"/>
              </a:rPr>
              <a:t>模型对</a:t>
            </a:r>
            <a:r>
              <a:rPr lang="en-US" altLang="zh-CN" sz="2400" dirty="0" err="1">
                <a:latin typeface="Times New Roman" panose="02020603050405020304" pitchFamily="18" charset="0"/>
              </a:rPr>
              <a:t>VaR</a:t>
            </a:r>
            <a:r>
              <a:rPr lang="zh-CN" altLang="en-US" sz="2400" dirty="0">
                <a:latin typeface="Times New Roman" panose="02020603050405020304" pitchFamily="18" charset="0"/>
              </a:rPr>
              <a:t>和</a:t>
            </a:r>
            <a:r>
              <a:rPr lang="en-US" altLang="zh-CN" sz="2400" dirty="0">
                <a:latin typeface="Times New Roman" panose="02020603050405020304" pitchFamily="18" charset="0"/>
              </a:rPr>
              <a:t>ES</a:t>
            </a:r>
            <a:r>
              <a:rPr lang="zh-CN" altLang="en-US" sz="2400" dirty="0">
                <a:latin typeface="Times New Roman" panose="02020603050405020304" pitchFamily="18" charset="0"/>
              </a:rPr>
              <a:t>（</a:t>
            </a:r>
            <a:r>
              <a:rPr lang="en-US" altLang="zh-CN" sz="2400" dirty="0" err="1">
                <a:latin typeface="Times New Roman" panose="02020603050405020304" pitchFamily="18" charset="0"/>
              </a:rPr>
              <a:t>CVaR</a:t>
            </a:r>
            <a:r>
              <a:rPr lang="zh-CN" altLang="en-US" sz="2400" dirty="0">
                <a:latin typeface="Times New Roman" panose="02020603050405020304" pitchFamily="18" charset="0"/>
              </a:rPr>
              <a:t>）风险值进行估计</a:t>
            </a:r>
          </a:p>
        </p:txBody>
      </p:sp>
    </p:spTree>
    <p:extLst>
      <p:ext uri="{BB962C8B-B14F-4D97-AF65-F5344CB8AC3E}">
        <p14:creationId xmlns:p14="http://schemas.microsoft.com/office/powerpoint/2010/main" val="1521643636"/>
      </p:ext>
    </p:extLst>
  </p:cSld>
  <p:clrMapOvr>
    <a:masterClrMapping/>
  </p:clrMapOvr>
  <p:transition>
    <p:wip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576248"/>
          </a:xfrm>
          <a:prstGeom prst="rect">
            <a:avLst/>
          </a:prstGeom>
        </p:spPr>
        <p:txBody>
          <a:bodyPr wrap="square">
            <a:spAutoFit/>
          </a:bodyPr>
          <a:lstStyle/>
          <a:p>
            <a:pPr>
              <a:lnSpc>
                <a:spcPct val="150000"/>
              </a:lnSpc>
            </a:pPr>
            <a:r>
              <a:rPr kumimoji="1" lang="zh-CN" altLang="en-US" sz="2400" b="1" dirty="0">
                <a:latin typeface="Times New Roman" panose="02020503050405090304" pitchFamily="18" charset="0"/>
              </a:rPr>
              <a:t>四、基于蒙特卡洛模拟法的</a:t>
            </a:r>
            <a:r>
              <a:rPr kumimoji="1" lang="en-US" altLang="zh-CN" sz="2400" b="1" dirty="0">
                <a:latin typeface="Times New Roman" panose="02020503050405090304" pitchFamily="18" charset="0"/>
              </a:rPr>
              <a:t>Copula-GARCH -</a:t>
            </a:r>
            <a:r>
              <a:rPr kumimoji="1" lang="en-US" altLang="zh-CN" sz="2400" b="1" dirty="0" err="1">
                <a:latin typeface="Times New Roman" panose="02020503050405090304" pitchFamily="18" charset="0"/>
              </a:rPr>
              <a:t>VaR</a:t>
            </a:r>
            <a:r>
              <a:rPr kumimoji="1" lang="zh-CN" altLang="en-US" sz="2400" b="1" dirty="0">
                <a:latin typeface="Times New Roman" panose="02020503050405090304" pitchFamily="18" charset="0"/>
              </a:rPr>
              <a:t>及</a:t>
            </a:r>
            <a:r>
              <a:rPr kumimoji="1" lang="en-US" altLang="zh-CN" sz="2400" b="1" dirty="0">
                <a:latin typeface="Times New Roman" panose="02020503050405090304" pitchFamily="18" charset="0"/>
              </a:rPr>
              <a:t>Copula-GARCH -ES</a:t>
            </a:r>
            <a:r>
              <a:rPr kumimoji="1" lang="zh-CN" altLang="en-US" sz="2400" b="1" dirty="0">
                <a:latin typeface="Times New Roman" panose="02020503050405090304" pitchFamily="18" charset="0"/>
              </a:rPr>
              <a:t>计算</a:t>
            </a:r>
            <a:endParaRPr kumimoji="1" lang="en-US" altLang="zh-CN" sz="2400" b="1" dirty="0">
              <a:latin typeface="Times New Roman" panose="02020503050405090304" pitchFamily="18" charset="0"/>
            </a:endParaRP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第六节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和预期亏损估计应用</a:t>
            </a:r>
            <a:endParaRPr lang="zh-CN" altLang="en-US" sz="2600" b="1" dirty="0">
              <a:latin typeface="微软雅黑" pitchFamily="34" charset="-122"/>
              <a:ea typeface="微软雅黑" pitchFamily="34" charset="-122"/>
              <a:sym typeface="+mn-ea"/>
            </a:endParaRPr>
          </a:p>
        </p:txBody>
      </p:sp>
      <p:sp>
        <p:nvSpPr>
          <p:cNvPr id="8" name="文本框 7">
            <a:extLst>
              <a:ext uri="{FF2B5EF4-FFF2-40B4-BE49-F238E27FC236}">
                <a16:creationId xmlns="" xmlns:a16="http://schemas.microsoft.com/office/drawing/2014/main" id="{A5D5CD15-FA5A-4F44-8F6C-D39638482B9E}"/>
              </a:ext>
            </a:extLst>
          </p:cNvPr>
          <p:cNvSpPr txBox="1"/>
          <p:nvPr/>
        </p:nvSpPr>
        <p:spPr>
          <a:xfrm>
            <a:off x="516733" y="1425639"/>
            <a:ext cx="11693450" cy="461665"/>
          </a:xfrm>
          <a:prstGeom prst="rect">
            <a:avLst/>
          </a:prstGeom>
          <a:noFill/>
        </p:spPr>
        <p:txBody>
          <a:bodyPr wrap="square">
            <a:spAutoFit/>
          </a:bodyPr>
          <a:lstStyle/>
          <a:p>
            <a:r>
              <a:rPr lang="zh-CN" altLang="en-US" sz="2400" b="1" dirty="0">
                <a:latin typeface="Times New Roman" panose="02020603050405020304" pitchFamily="18" charset="0"/>
              </a:rPr>
              <a:t>步骤</a:t>
            </a:r>
          </a:p>
        </p:txBody>
      </p:sp>
      <p:grpSp>
        <p:nvGrpSpPr>
          <p:cNvPr id="6" name="组合 5">
            <a:extLst>
              <a:ext uri="{FF2B5EF4-FFF2-40B4-BE49-F238E27FC236}">
                <a16:creationId xmlns="" xmlns:a16="http://schemas.microsoft.com/office/drawing/2014/main" id="{E7637D00-A981-44E7-85C6-78EAEF8CB84D}"/>
              </a:ext>
            </a:extLst>
          </p:cNvPr>
          <p:cNvGrpSpPr/>
          <p:nvPr/>
        </p:nvGrpSpPr>
        <p:grpSpPr>
          <a:xfrm>
            <a:off x="1557115" y="1887304"/>
            <a:ext cx="3048669" cy="4176466"/>
            <a:chOff x="2324870" y="1628800"/>
            <a:chExt cx="3048669" cy="4176466"/>
          </a:xfrm>
        </p:grpSpPr>
        <p:sp>
          <p:nvSpPr>
            <p:cNvPr id="4" name="矩形: 圆角 3">
              <a:extLst>
                <a:ext uri="{FF2B5EF4-FFF2-40B4-BE49-F238E27FC236}">
                  <a16:creationId xmlns="" xmlns:a16="http://schemas.microsoft.com/office/drawing/2014/main" id="{1FEF53F3-265E-43B4-9286-926C5F8A550B}"/>
                </a:ext>
              </a:extLst>
            </p:cNvPr>
            <p:cNvSpPr/>
            <p:nvPr/>
          </p:nvSpPr>
          <p:spPr>
            <a:xfrm>
              <a:off x="2349203" y="1628800"/>
              <a:ext cx="3024336" cy="100811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运用拟合的</a:t>
              </a:r>
              <a:r>
                <a:rPr lang="en-US" altLang="zh-CN" sz="1800" dirty="0">
                  <a:solidFill>
                    <a:srgbClr val="000000"/>
                  </a:solidFill>
                  <a:effectLst/>
                  <a:latin typeface="Times New Roman" panose="02020603050405020304" pitchFamily="18" charset="0"/>
                  <a:ea typeface="宋体" panose="02010600030101010101" pitchFamily="2" charset="-122"/>
                </a:rPr>
                <a:t>t-Copula</a:t>
              </a:r>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参数生成符合分布的随机数</a:t>
              </a:r>
              <a:endParaRPr lang="zh-CN" altLang="en-US" dirty="0"/>
            </a:p>
          </p:txBody>
        </p:sp>
        <p:sp>
          <p:nvSpPr>
            <p:cNvPr id="5" name="箭头: 下 4">
              <a:extLst>
                <a:ext uri="{FF2B5EF4-FFF2-40B4-BE49-F238E27FC236}">
                  <a16:creationId xmlns="" xmlns:a16="http://schemas.microsoft.com/office/drawing/2014/main" id="{D45BB7BF-1BF5-4A74-88F1-6203520E569E}"/>
                </a:ext>
              </a:extLst>
            </p:cNvPr>
            <p:cNvSpPr/>
            <p:nvPr/>
          </p:nvSpPr>
          <p:spPr>
            <a:xfrm>
              <a:off x="3765030" y="2636912"/>
              <a:ext cx="144016" cy="576064"/>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9" name="矩形: 圆角 8">
              <a:extLst>
                <a:ext uri="{FF2B5EF4-FFF2-40B4-BE49-F238E27FC236}">
                  <a16:creationId xmlns="" xmlns:a16="http://schemas.microsoft.com/office/drawing/2014/main" id="{F3BB0349-2EE6-436D-A812-8AC89FBF5B78}"/>
                </a:ext>
              </a:extLst>
            </p:cNvPr>
            <p:cNvSpPr/>
            <p:nvPr/>
          </p:nvSpPr>
          <p:spPr>
            <a:xfrm>
              <a:off x="2324870" y="3212977"/>
              <a:ext cx="3024336" cy="100811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通过随机数得到各样本收益率的模拟序列</a:t>
              </a:r>
              <a:endParaRPr lang="zh-CN" altLang="en-US" dirty="0"/>
            </a:p>
          </p:txBody>
        </p:sp>
        <p:sp>
          <p:nvSpPr>
            <p:cNvPr id="10" name="箭头: 下 9">
              <a:extLst>
                <a:ext uri="{FF2B5EF4-FFF2-40B4-BE49-F238E27FC236}">
                  <a16:creationId xmlns="" xmlns:a16="http://schemas.microsoft.com/office/drawing/2014/main" id="{AA5C3E11-166D-46B6-ADA6-8EC617AB1A9D}"/>
                </a:ext>
              </a:extLst>
            </p:cNvPr>
            <p:cNvSpPr/>
            <p:nvPr/>
          </p:nvSpPr>
          <p:spPr>
            <a:xfrm>
              <a:off x="3765030" y="4222945"/>
              <a:ext cx="144016" cy="576064"/>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11" name="矩形: 圆角 10">
              <a:extLst>
                <a:ext uri="{FF2B5EF4-FFF2-40B4-BE49-F238E27FC236}">
                  <a16:creationId xmlns="" xmlns:a16="http://schemas.microsoft.com/office/drawing/2014/main" id="{CE92BDBB-483A-4D67-BC3D-0DDFF5D39968}"/>
                </a:ext>
              </a:extLst>
            </p:cNvPr>
            <p:cNvSpPr/>
            <p:nvPr/>
          </p:nvSpPr>
          <p:spPr>
            <a:xfrm>
              <a:off x="2349203" y="4797154"/>
              <a:ext cx="3024336" cy="100811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根据模拟序列计算</a:t>
              </a:r>
              <a:r>
                <a:rPr lang="en-US" altLang="zh-CN" sz="18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VaR</a:t>
              </a:r>
              <a:r>
                <a:rPr lang="zh-CN" altLang="en-US"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和</a:t>
              </a:r>
              <a:r>
                <a:rPr lang="en-US" altLang="zh-CN" sz="18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CVaR</a:t>
              </a:r>
              <a:r>
                <a:rPr lang="zh-CN" altLang="en-US"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的估值</a:t>
              </a:r>
              <a:endParaRPr lang="zh-CN" altLang="en-US" dirty="0"/>
            </a:p>
          </p:txBody>
        </p:sp>
      </p:grpSp>
      <p:sp>
        <p:nvSpPr>
          <p:cNvPr id="12" name="文本框 11">
            <a:extLst>
              <a:ext uri="{FF2B5EF4-FFF2-40B4-BE49-F238E27FC236}">
                <a16:creationId xmlns="" xmlns:a16="http://schemas.microsoft.com/office/drawing/2014/main" id="{9E86EF33-1A96-4712-808D-FF934E99659B}"/>
              </a:ext>
            </a:extLst>
          </p:cNvPr>
          <p:cNvSpPr txBox="1"/>
          <p:nvPr/>
        </p:nvSpPr>
        <p:spPr>
          <a:xfrm>
            <a:off x="5157515" y="2048644"/>
            <a:ext cx="6264696" cy="1200329"/>
          </a:xfrm>
          <a:prstGeom prst="rect">
            <a:avLst/>
          </a:prstGeom>
          <a:noFill/>
        </p:spPr>
        <p:txBody>
          <a:bodyPr wrap="square">
            <a:spAutoFit/>
          </a:bodyPr>
          <a:lstStyle/>
          <a:p>
            <a:r>
              <a:rPr lang="zh-CN" altLang="en-US" sz="2400" dirty="0">
                <a:latin typeface="Times New Roman" panose="02020603050405020304" pitchFamily="18" charset="0"/>
              </a:rPr>
              <a:t>本节以</a:t>
            </a:r>
            <a:r>
              <a:rPr lang="en-US" altLang="zh-CN" sz="2400" dirty="0">
                <a:latin typeface="Times New Roman" panose="02020603050405020304" pitchFamily="18" charset="0"/>
              </a:rPr>
              <a:t>S1 (TCL</a:t>
            </a:r>
            <a:r>
              <a:rPr lang="zh-CN" altLang="en-US" sz="2400" dirty="0">
                <a:latin typeface="Times New Roman" panose="02020603050405020304" pitchFamily="18" charset="0"/>
              </a:rPr>
              <a:t>科技，</a:t>
            </a:r>
            <a:r>
              <a:rPr lang="en-US" altLang="zh-CN" sz="2400" dirty="0">
                <a:latin typeface="Times New Roman" panose="02020603050405020304" pitchFamily="18" charset="0"/>
              </a:rPr>
              <a:t>000100)</a:t>
            </a:r>
            <a:r>
              <a:rPr lang="zh-CN" altLang="en-US" sz="2400" dirty="0">
                <a:latin typeface="Times New Roman" panose="02020603050405020304" pitchFamily="18" charset="0"/>
              </a:rPr>
              <a:t>，</a:t>
            </a:r>
            <a:r>
              <a:rPr lang="en-US" altLang="zh-CN" sz="2400" dirty="0">
                <a:latin typeface="Times New Roman" panose="02020603050405020304" pitchFamily="18" charset="0"/>
              </a:rPr>
              <a:t>S2</a:t>
            </a:r>
            <a:r>
              <a:rPr lang="zh-CN" altLang="en-US" sz="2400" dirty="0">
                <a:latin typeface="Times New Roman" panose="02020603050405020304" pitchFamily="18" charset="0"/>
              </a:rPr>
              <a:t>（上汽集团，</a:t>
            </a:r>
            <a:r>
              <a:rPr lang="en-US" altLang="zh-CN" sz="2400" dirty="0">
                <a:latin typeface="Times New Roman" panose="02020603050405020304" pitchFamily="18" charset="0"/>
              </a:rPr>
              <a:t>600104</a:t>
            </a:r>
            <a:r>
              <a:rPr lang="zh-CN" altLang="en-US" sz="2400" dirty="0">
                <a:latin typeface="Times New Roman" panose="02020603050405020304" pitchFamily="18" charset="0"/>
              </a:rPr>
              <a:t>）为例，计算这两支股票基于</a:t>
            </a:r>
            <a:r>
              <a:rPr kumimoji="1" lang="en-US" altLang="zh-CN" sz="2400" dirty="0">
                <a:latin typeface="Times New Roman" panose="02020503050405090304" pitchFamily="18" charset="0"/>
              </a:rPr>
              <a:t>Copula-GARCH</a:t>
            </a:r>
            <a:r>
              <a:rPr kumimoji="1" lang="zh-CN" altLang="en-US" sz="2400" dirty="0">
                <a:latin typeface="Times New Roman" panose="02020503050405090304" pitchFamily="18" charset="0"/>
              </a:rPr>
              <a:t>的</a:t>
            </a:r>
            <a:r>
              <a:rPr kumimoji="1" lang="en-US" altLang="zh-CN" sz="2400" dirty="0" err="1">
                <a:latin typeface="Times New Roman" panose="02020503050405090304" pitchFamily="18" charset="0"/>
              </a:rPr>
              <a:t>VaR</a:t>
            </a:r>
            <a:r>
              <a:rPr kumimoji="1" lang="zh-CN" altLang="en-US" sz="2400" dirty="0">
                <a:latin typeface="Times New Roman" panose="02020503050405090304" pitchFamily="18" charset="0"/>
              </a:rPr>
              <a:t>和</a:t>
            </a:r>
            <a:r>
              <a:rPr kumimoji="1" lang="en-US" altLang="zh-CN" sz="2400" dirty="0">
                <a:latin typeface="Times New Roman" panose="02020503050405090304" pitchFamily="18" charset="0"/>
              </a:rPr>
              <a:t>ES</a:t>
            </a:r>
            <a:r>
              <a:rPr kumimoji="1" lang="zh-CN" altLang="en-US" sz="2400" dirty="0">
                <a:latin typeface="Times New Roman" panose="02020503050405090304" pitchFamily="18" charset="0"/>
              </a:rPr>
              <a:t>值</a:t>
            </a:r>
            <a:endParaRPr lang="zh-CN" altLang="en-US" sz="2400" dirty="0">
              <a:latin typeface="Times New Roman" panose="02020603050405020304" pitchFamily="18" charset="0"/>
            </a:endParaRPr>
          </a:p>
        </p:txBody>
      </p:sp>
    </p:spTree>
    <p:extLst>
      <p:ext uri="{BB962C8B-B14F-4D97-AF65-F5344CB8AC3E}">
        <p14:creationId xmlns:p14="http://schemas.microsoft.com/office/powerpoint/2010/main" val="38524287"/>
      </p:ext>
    </p:extLst>
  </p:cSld>
  <p:clrMapOvr>
    <a:masterClrMapping/>
  </p:clrMapOvr>
  <p:transition>
    <p:wip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576248"/>
          </a:xfrm>
          <a:prstGeom prst="rect">
            <a:avLst/>
          </a:prstGeom>
        </p:spPr>
        <p:txBody>
          <a:bodyPr wrap="square">
            <a:spAutoFit/>
          </a:bodyPr>
          <a:lstStyle/>
          <a:p>
            <a:pPr>
              <a:lnSpc>
                <a:spcPct val="150000"/>
              </a:lnSpc>
            </a:pPr>
            <a:r>
              <a:rPr kumimoji="1" lang="zh-CN" altLang="en-US" sz="2400" b="1" dirty="0">
                <a:latin typeface="Times New Roman" panose="02020503050405090304" pitchFamily="18" charset="0"/>
              </a:rPr>
              <a:t>四、基于蒙特卡洛模拟法的</a:t>
            </a:r>
            <a:r>
              <a:rPr kumimoji="1" lang="en-US" altLang="zh-CN" sz="2400" b="1" dirty="0">
                <a:latin typeface="Times New Roman" panose="02020503050405090304" pitchFamily="18" charset="0"/>
              </a:rPr>
              <a:t>Copula-GARCH -</a:t>
            </a:r>
            <a:r>
              <a:rPr kumimoji="1" lang="en-US" altLang="zh-CN" sz="2400" b="1" dirty="0" err="1">
                <a:latin typeface="Times New Roman" panose="02020503050405090304" pitchFamily="18" charset="0"/>
              </a:rPr>
              <a:t>VaR</a:t>
            </a:r>
            <a:r>
              <a:rPr kumimoji="1" lang="zh-CN" altLang="en-US" sz="2400" b="1" dirty="0">
                <a:latin typeface="Times New Roman" panose="02020503050405090304" pitchFamily="18" charset="0"/>
              </a:rPr>
              <a:t>及</a:t>
            </a:r>
            <a:r>
              <a:rPr kumimoji="1" lang="en-US" altLang="zh-CN" sz="2400" b="1" dirty="0">
                <a:latin typeface="Times New Roman" panose="02020503050405090304" pitchFamily="18" charset="0"/>
              </a:rPr>
              <a:t>Copula-GARCH -ES</a:t>
            </a:r>
            <a:r>
              <a:rPr kumimoji="1" lang="zh-CN" altLang="en-US" sz="2400" b="1" dirty="0">
                <a:latin typeface="Times New Roman" panose="02020503050405090304" pitchFamily="18" charset="0"/>
              </a:rPr>
              <a:t>计算</a:t>
            </a:r>
            <a:endParaRPr kumimoji="1" lang="en-US" altLang="zh-CN" sz="2400" b="1" dirty="0">
              <a:latin typeface="Times New Roman" panose="02020503050405090304" pitchFamily="18" charset="0"/>
            </a:endParaRP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第六节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和预期亏损估计应用</a:t>
            </a:r>
            <a:endParaRPr lang="zh-CN" altLang="en-US" sz="2600" b="1" dirty="0">
              <a:latin typeface="微软雅黑" pitchFamily="34" charset="-122"/>
              <a:ea typeface="微软雅黑" pitchFamily="34" charset="-122"/>
              <a:sym typeface="+mn-ea"/>
            </a:endParaRPr>
          </a:p>
        </p:txBody>
      </p:sp>
      <p:graphicFrame>
        <p:nvGraphicFramePr>
          <p:cNvPr id="15" name="表格 14">
            <a:extLst>
              <a:ext uri="{FF2B5EF4-FFF2-40B4-BE49-F238E27FC236}">
                <a16:creationId xmlns="" xmlns:a16="http://schemas.microsoft.com/office/drawing/2014/main" id="{B3257239-B120-4BE7-8FC6-2C7EBB707DBD}"/>
              </a:ext>
            </a:extLst>
          </p:cNvPr>
          <p:cNvGraphicFramePr>
            <a:graphicFrameLocks noGrp="1"/>
          </p:cNvGraphicFramePr>
          <p:nvPr>
            <p:extLst>
              <p:ext uri="{D42A27DB-BD31-4B8C-83A1-F6EECF244321}">
                <p14:modId xmlns:p14="http://schemas.microsoft.com/office/powerpoint/2010/main" val="2800310509"/>
              </p:ext>
            </p:extLst>
          </p:nvPr>
        </p:nvGraphicFramePr>
        <p:xfrm>
          <a:off x="2781251" y="1340768"/>
          <a:ext cx="6408712" cy="5151120"/>
        </p:xfrm>
        <a:graphic>
          <a:graphicData uri="http://schemas.openxmlformats.org/drawingml/2006/table">
            <a:tbl>
              <a:tblPr firstRow="1" firstCol="1" bandRow="1"/>
              <a:tblGrid>
                <a:gridCol w="6408712">
                  <a:extLst>
                    <a:ext uri="{9D8B030D-6E8A-4147-A177-3AD203B41FA5}">
                      <a16:colId xmlns="" xmlns:a16="http://schemas.microsoft.com/office/drawing/2014/main" val="3274553465"/>
                    </a:ext>
                  </a:extLst>
                </a:gridCol>
              </a:tblGrid>
              <a:tr h="4875534">
                <a:tc>
                  <a:txBody>
                    <a:bodyPr/>
                    <a:lstStyle/>
                    <a:p>
                      <a:pPr indent="0" algn="l"/>
                      <a:r>
                        <a:rPr lang="en-US" sz="13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3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基于蒙特卡洛模拟算法计算单个资产的</a:t>
                      </a:r>
                      <a:r>
                        <a:rPr lang="en-US" sz="1300" b="1"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VaR</a:t>
                      </a:r>
                      <a:r>
                        <a:rPr lang="zh-CN" sz="13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及</a:t>
                      </a:r>
                      <a:r>
                        <a:rPr lang="en-US" sz="13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ES</a:t>
                      </a:r>
                      <a:endParaRPr lang="en-US" sz="13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p>
                      <a:pPr indent="0" algn="l"/>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wl</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=30</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VaR0=</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np.zeros</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((n-</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wl,m</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CVaR0=</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np.zeros</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((n-</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wl,m</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alpha=1-0.95</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for k in range(0,m):</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for </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in range(0,n-wl):</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RRR=</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rs</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i:i+wl</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][k]</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VaR0[</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][k]=-</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np.quantile</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RRR,alpha</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Cr=[]</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for j in range(0,len(RRR)):</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if -RRR[j]&gt;VaR0[</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][k]:</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Cr=</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np.append</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(Cr,-RRR[j])</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CVaR0[</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i,k</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np.mean</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(Cr)</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plt.figure</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plt.plot</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tradedate</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[0:n-wl],VaR0.T[0],'r')</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plt.plot</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tradedate</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[0:n-wl],CVaR0.T[0],'b')</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plt.legend</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(["Copula-</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Garch</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VaR</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","Copula-</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Garch</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CVaR</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plt.title</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("S1(TCL</a:t>
                      </a:r>
                      <a:r>
                        <a:rPr lang="zh-CN"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科技，</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000100)")</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plt.show</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plt.figure</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plt.plot</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tradedate</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[0:n-wl],VaR0.T[1],'r')</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plt.plot</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tradedate</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[0:n-wl],CVaR0.T[1],'b')</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plt.legend</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(["Copula-</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Garch</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VaR</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","Copula-</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Garch</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CVaR</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plt.title</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("S2(</a:t>
                      </a:r>
                      <a:r>
                        <a:rPr lang="zh-CN"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上汽集团，</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600104</a:t>
                      </a:r>
                      <a:r>
                        <a:rPr lang="zh-CN"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plt.show</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13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991601284"/>
                  </a:ext>
                </a:extLst>
              </a:tr>
            </a:tbl>
          </a:graphicData>
        </a:graphic>
      </p:graphicFrame>
    </p:spTree>
    <p:extLst>
      <p:ext uri="{BB962C8B-B14F-4D97-AF65-F5344CB8AC3E}">
        <p14:creationId xmlns:p14="http://schemas.microsoft.com/office/powerpoint/2010/main" val="358479497"/>
      </p:ext>
    </p:extLst>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定义</a:t>
            </a:r>
          </a:p>
        </p:txBody>
      </p:sp>
      <p:sp>
        <p:nvSpPr>
          <p:cNvPr id="21" name="文本框 20">
            <a:extLst>
              <a:ext uri="{FF2B5EF4-FFF2-40B4-BE49-F238E27FC236}">
                <a16:creationId xmlns="" xmlns:a16="http://schemas.microsoft.com/office/drawing/2014/main" id="{2C99E6FB-74F1-C145-B618-40C02294770E}"/>
              </a:ext>
            </a:extLst>
          </p:cNvPr>
          <p:cNvSpPr txBox="1"/>
          <p:nvPr/>
        </p:nvSpPr>
        <p:spPr>
          <a:xfrm>
            <a:off x="663079" y="828447"/>
            <a:ext cx="4665908" cy="523220"/>
          </a:xfrm>
          <a:prstGeom prst="rect">
            <a:avLst/>
          </a:prstGeom>
          <a:noFill/>
        </p:spPr>
        <p:txBody>
          <a:bodyPr wrap="square" rtlCol="0">
            <a:spAutoFit/>
          </a:bodyPr>
          <a:lstStyle/>
          <a:p>
            <a:r>
              <a:rPr lang="zh-CN" altLang="en-US" sz="2800" b="1" dirty="0">
                <a:latin typeface="Times New Roman" panose="02020503050405090304" pitchFamily="18" charset="0"/>
              </a:rPr>
              <a:t>二、在险值</a:t>
            </a:r>
            <a:r>
              <a:rPr lang="en-US" altLang="zh-CN" sz="2800" b="1" dirty="0" err="1">
                <a:latin typeface="Times New Roman" panose="02020503050405090304" pitchFamily="18" charset="0"/>
              </a:rPr>
              <a:t>VaR</a:t>
            </a:r>
            <a:r>
              <a:rPr lang="zh-CN" altLang="en-US" sz="2800" b="1" dirty="0">
                <a:latin typeface="Times New Roman" panose="02020503050405090304" pitchFamily="18" charset="0"/>
              </a:rPr>
              <a:t>的计算</a:t>
            </a:r>
            <a:endParaRPr lang="en-US" altLang="zh-CN" sz="2800" b="1" dirty="0">
              <a:latin typeface="Times New Roman" panose="02020503050405090304" pitchFamily="18" charset="0"/>
            </a:endParaRPr>
          </a:p>
        </p:txBody>
      </p:sp>
      <p:grpSp>
        <p:nvGrpSpPr>
          <p:cNvPr id="35" name="组合 34">
            <a:extLst>
              <a:ext uri="{FF2B5EF4-FFF2-40B4-BE49-F238E27FC236}">
                <a16:creationId xmlns="" xmlns:a16="http://schemas.microsoft.com/office/drawing/2014/main" id="{3D80AB70-7C70-4A42-9858-7675A418ED7C}"/>
              </a:ext>
            </a:extLst>
          </p:cNvPr>
          <p:cNvGrpSpPr/>
          <p:nvPr/>
        </p:nvGrpSpPr>
        <p:grpSpPr>
          <a:xfrm>
            <a:off x="663079" y="1268760"/>
            <a:ext cx="10390339" cy="5122205"/>
            <a:chOff x="671832" y="907348"/>
            <a:chExt cx="11351369" cy="5475948"/>
          </a:xfrm>
        </p:grpSpPr>
        <p:grpSp>
          <p:nvGrpSpPr>
            <p:cNvPr id="31" name="组合 30">
              <a:extLst>
                <a:ext uri="{FF2B5EF4-FFF2-40B4-BE49-F238E27FC236}">
                  <a16:creationId xmlns="" xmlns:a16="http://schemas.microsoft.com/office/drawing/2014/main" id="{6B14D0F2-1346-450C-932E-29FBDF2A463B}"/>
                </a:ext>
              </a:extLst>
            </p:cNvPr>
            <p:cNvGrpSpPr/>
            <p:nvPr/>
          </p:nvGrpSpPr>
          <p:grpSpPr>
            <a:xfrm>
              <a:off x="671832" y="1571039"/>
              <a:ext cx="8788356" cy="4812257"/>
              <a:chOff x="765027" y="1556792"/>
              <a:chExt cx="8788356" cy="4812257"/>
            </a:xfrm>
          </p:grpSpPr>
          <p:sp>
            <p:nvSpPr>
              <p:cNvPr id="5" name="矩形: 圆角 4">
                <a:extLst>
                  <a:ext uri="{FF2B5EF4-FFF2-40B4-BE49-F238E27FC236}">
                    <a16:creationId xmlns="" xmlns:a16="http://schemas.microsoft.com/office/drawing/2014/main" id="{29DEE79D-6F38-4286-8230-EB82B6C17802}"/>
                  </a:ext>
                </a:extLst>
              </p:cNvPr>
              <p:cNvSpPr/>
              <p:nvPr/>
            </p:nvSpPr>
            <p:spPr>
              <a:xfrm>
                <a:off x="765027" y="2924944"/>
                <a:ext cx="2448272" cy="1008112"/>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CN" sz="2400" dirty="0" err="1">
                    <a:solidFill>
                      <a:schemeClr val="tx1"/>
                    </a:solidFill>
                  </a:rPr>
                  <a:t>VaR</a:t>
                </a:r>
                <a:r>
                  <a:rPr lang="zh-CN" altLang="en-US" sz="2400" dirty="0">
                    <a:solidFill>
                      <a:schemeClr val="tx1"/>
                    </a:solidFill>
                  </a:rPr>
                  <a:t>的计算方法</a:t>
                </a:r>
              </a:p>
            </p:txBody>
          </p:sp>
          <p:sp>
            <p:nvSpPr>
              <p:cNvPr id="13" name="左大括号 12">
                <a:extLst>
                  <a:ext uri="{FF2B5EF4-FFF2-40B4-BE49-F238E27FC236}">
                    <a16:creationId xmlns="" xmlns:a16="http://schemas.microsoft.com/office/drawing/2014/main" id="{BC8527B4-A751-4D9B-8FB4-D7EB39C88924}"/>
                  </a:ext>
                </a:extLst>
              </p:cNvPr>
              <p:cNvSpPr/>
              <p:nvPr/>
            </p:nvSpPr>
            <p:spPr>
              <a:xfrm>
                <a:off x="3223381" y="2150858"/>
                <a:ext cx="711688" cy="2556284"/>
              </a:xfrm>
              <a:prstGeom prst="leftBrac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22" name="矩形: 圆角 21">
                <a:extLst>
                  <a:ext uri="{FF2B5EF4-FFF2-40B4-BE49-F238E27FC236}">
                    <a16:creationId xmlns="" xmlns:a16="http://schemas.microsoft.com/office/drawing/2014/main" id="{D300F787-A402-47C6-B460-56F7BDA31117}"/>
                  </a:ext>
                </a:extLst>
              </p:cNvPr>
              <p:cNvSpPr/>
              <p:nvPr/>
            </p:nvSpPr>
            <p:spPr>
              <a:xfrm>
                <a:off x="3945151" y="1646802"/>
                <a:ext cx="2448272" cy="1008112"/>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zh-CN" sz="24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局部估值法</a:t>
                </a:r>
                <a:endParaRPr lang="zh-CN" altLang="en-US" sz="2400" dirty="0">
                  <a:solidFill>
                    <a:schemeClr val="tx1"/>
                  </a:solidFill>
                </a:endParaRPr>
              </a:p>
            </p:txBody>
          </p:sp>
          <p:sp>
            <p:nvSpPr>
              <p:cNvPr id="24" name="矩形: 圆角 23">
                <a:extLst>
                  <a:ext uri="{FF2B5EF4-FFF2-40B4-BE49-F238E27FC236}">
                    <a16:creationId xmlns="" xmlns:a16="http://schemas.microsoft.com/office/drawing/2014/main" id="{F8FA3C3E-A604-4869-9689-F8F401330741}"/>
                  </a:ext>
                </a:extLst>
              </p:cNvPr>
              <p:cNvSpPr/>
              <p:nvPr/>
            </p:nvSpPr>
            <p:spPr>
              <a:xfrm>
                <a:off x="3935069" y="4203086"/>
                <a:ext cx="2448272" cy="1008112"/>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zh-CN" sz="24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完全估值法</a:t>
                </a:r>
                <a:endParaRPr lang="zh-CN" altLang="en-US" sz="2400" dirty="0">
                  <a:solidFill>
                    <a:schemeClr val="tx1"/>
                  </a:solidFill>
                </a:endParaRPr>
              </a:p>
            </p:txBody>
          </p:sp>
          <p:sp>
            <p:nvSpPr>
              <p:cNvPr id="25" name="左大括号 24">
                <a:extLst>
                  <a:ext uri="{FF2B5EF4-FFF2-40B4-BE49-F238E27FC236}">
                    <a16:creationId xmlns="" xmlns:a16="http://schemas.microsoft.com/office/drawing/2014/main" id="{49D7CF3A-83D4-464D-8D0E-C31A706C70D5}"/>
                  </a:ext>
                </a:extLst>
              </p:cNvPr>
              <p:cNvSpPr/>
              <p:nvPr/>
            </p:nvSpPr>
            <p:spPr>
              <a:xfrm>
                <a:off x="6393423" y="3585292"/>
                <a:ext cx="701606" cy="2279701"/>
              </a:xfrm>
              <a:prstGeom prst="leftBrac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26" name="矩形: 圆角 25">
                <a:extLst>
                  <a:ext uri="{FF2B5EF4-FFF2-40B4-BE49-F238E27FC236}">
                    <a16:creationId xmlns="" xmlns:a16="http://schemas.microsoft.com/office/drawing/2014/main" id="{4FDF2061-1CD7-47A3-B3DD-8D0574CA635A}"/>
                  </a:ext>
                </a:extLst>
              </p:cNvPr>
              <p:cNvSpPr/>
              <p:nvPr/>
            </p:nvSpPr>
            <p:spPr>
              <a:xfrm>
                <a:off x="7105111" y="3081236"/>
                <a:ext cx="2448272" cy="1008112"/>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sz="24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历史模拟法</a:t>
                </a:r>
                <a:endParaRPr lang="zh-CN" altLang="en-US" sz="2400" dirty="0">
                  <a:solidFill>
                    <a:schemeClr val="tx1"/>
                  </a:solidFill>
                </a:endParaRPr>
              </a:p>
            </p:txBody>
          </p:sp>
          <p:sp>
            <p:nvSpPr>
              <p:cNvPr id="27" name="矩形: 圆角 26">
                <a:extLst>
                  <a:ext uri="{FF2B5EF4-FFF2-40B4-BE49-F238E27FC236}">
                    <a16:creationId xmlns="" xmlns:a16="http://schemas.microsoft.com/office/drawing/2014/main" id="{521A2BD6-2BFB-4C94-AD61-C8046416FE16}"/>
                  </a:ext>
                </a:extLst>
              </p:cNvPr>
              <p:cNvSpPr/>
              <p:nvPr/>
            </p:nvSpPr>
            <p:spPr>
              <a:xfrm>
                <a:off x="7105111" y="5360937"/>
                <a:ext cx="2448272" cy="1008112"/>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sz="24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蒙特卡洛模拟法</a:t>
                </a:r>
                <a:endParaRPr lang="zh-CN" altLang="en-US" sz="2400" dirty="0">
                  <a:solidFill>
                    <a:schemeClr val="tx1"/>
                  </a:solidFill>
                </a:endParaRPr>
              </a:p>
            </p:txBody>
          </p:sp>
          <p:cxnSp>
            <p:nvCxnSpPr>
              <p:cNvPr id="29" name="直接箭头连接符 28">
                <a:extLst>
                  <a:ext uri="{FF2B5EF4-FFF2-40B4-BE49-F238E27FC236}">
                    <a16:creationId xmlns="" xmlns:a16="http://schemas.microsoft.com/office/drawing/2014/main" id="{069A2076-C670-48C6-AC88-B71B20EBECAF}"/>
                  </a:ext>
                </a:extLst>
              </p:cNvPr>
              <p:cNvCxnSpPr>
                <a:stCxn id="22" idx="3"/>
              </p:cNvCxnSpPr>
              <p:nvPr/>
            </p:nvCxnSpPr>
            <p:spPr>
              <a:xfrm>
                <a:off x="6393423" y="2150858"/>
                <a:ext cx="701606" cy="0"/>
              </a:xfrm>
              <a:prstGeom prst="straightConnector1">
                <a:avLst/>
              </a:prstGeom>
              <a:ln>
                <a:tailEnd type="triangle"/>
              </a:ln>
            </p:spPr>
            <p:style>
              <a:lnRef idx="1">
                <a:schemeClr val="accent3"/>
              </a:lnRef>
              <a:fillRef idx="2">
                <a:schemeClr val="accent3"/>
              </a:fillRef>
              <a:effectRef idx="1">
                <a:schemeClr val="accent3"/>
              </a:effectRef>
              <a:fontRef idx="minor">
                <a:schemeClr val="dk1"/>
              </a:fontRef>
            </p:style>
          </p:cxnSp>
          <p:sp>
            <p:nvSpPr>
              <p:cNvPr id="30" name="矩形: 圆角 29">
                <a:extLst>
                  <a:ext uri="{FF2B5EF4-FFF2-40B4-BE49-F238E27FC236}">
                    <a16:creationId xmlns="" xmlns:a16="http://schemas.microsoft.com/office/drawing/2014/main" id="{71D624A8-A500-44D2-91CE-BA3C493B1F21}"/>
                  </a:ext>
                </a:extLst>
              </p:cNvPr>
              <p:cNvSpPr/>
              <p:nvPr/>
            </p:nvSpPr>
            <p:spPr>
              <a:xfrm>
                <a:off x="7095029" y="1556792"/>
                <a:ext cx="2448272" cy="1008112"/>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sz="24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方差</a:t>
                </a:r>
                <a:r>
                  <a:rPr lang="en-US" altLang="zh-CN" sz="24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24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协方差法</a:t>
                </a:r>
                <a:endParaRPr lang="zh-CN" altLang="en-US" sz="2400" dirty="0">
                  <a:solidFill>
                    <a:schemeClr val="tx1"/>
                  </a:solidFill>
                </a:endParaRPr>
              </a:p>
            </p:txBody>
          </p:sp>
        </p:grpSp>
        <p:sp>
          <p:nvSpPr>
            <p:cNvPr id="32" name="左大括号 31">
              <a:extLst>
                <a:ext uri="{FF2B5EF4-FFF2-40B4-BE49-F238E27FC236}">
                  <a16:creationId xmlns="" xmlns:a16="http://schemas.microsoft.com/office/drawing/2014/main" id="{7B39F26C-AC3E-43B5-A589-4C7A72F69187}"/>
                </a:ext>
              </a:extLst>
            </p:cNvPr>
            <p:cNvSpPr/>
            <p:nvPr/>
          </p:nvSpPr>
          <p:spPr>
            <a:xfrm>
              <a:off x="9460188" y="1253141"/>
              <a:ext cx="561168" cy="1643907"/>
            </a:xfrm>
            <a:prstGeom prst="leftBrac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33" name="矩形: 圆角 32">
              <a:extLst>
                <a:ext uri="{FF2B5EF4-FFF2-40B4-BE49-F238E27FC236}">
                  <a16:creationId xmlns="" xmlns:a16="http://schemas.microsoft.com/office/drawing/2014/main" id="{33C3D8FF-A7F1-46E1-BC0C-81283BB8D08F}"/>
                </a:ext>
              </a:extLst>
            </p:cNvPr>
            <p:cNvSpPr/>
            <p:nvPr/>
          </p:nvSpPr>
          <p:spPr>
            <a:xfrm>
              <a:off x="10031438" y="907348"/>
              <a:ext cx="1991763" cy="663691"/>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sz="24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线性</a:t>
              </a:r>
              <a:endParaRPr lang="zh-CN" altLang="en-US" sz="2400" dirty="0">
                <a:solidFill>
                  <a:schemeClr val="tx1"/>
                </a:solidFill>
              </a:endParaRPr>
            </a:p>
          </p:txBody>
        </p:sp>
        <p:sp>
          <p:nvSpPr>
            <p:cNvPr id="34" name="矩形: 圆角 33">
              <a:extLst>
                <a:ext uri="{FF2B5EF4-FFF2-40B4-BE49-F238E27FC236}">
                  <a16:creationId xmlns="" xmlns:a16="http://schemas.microsoft.com/office/drawing/2014/main" id="{7E33A017-B4DB-4FF3-B8C6-AF60FCF228E1}"/>
                </a:ext>
              </a:extLst>
            </p:cNvPr>
            <p:cNvSpPr/>
            <p:nvPr/>
          </p:nvSpPr>
          <p:spPr>
            <a:xfrm>
              <a:off x="10021356" y="2615106"/>
              <a:ext cx="1991763" cy="663691"/>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sz="24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非线性</a:t>
              </a:r>
              <a:endParaRPr lang="zh-CN" altLang="en-US" sz="2400" dirty="0">
                <a:solidFill>
                  <a:schemeClr val="tx1"/>
                </a:solidFill>
              </a:endParaRPr>
            </a:p>
          </p:txBody>
        </p:sp>
      </p:grpSp>
    </p:spTree>
  </p:cSld>
  <p:clrMapOvr>
    <a:masterClrMapping/>
  </p:clrMapOvr>
  <p:transition>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576248"/>
          </a:xfrm>
          <a:prstGeom prst="rect">
            <a:avLst/>
          </a:prstGeom>
        </p:spPr>
        <p:txBody>
          <a:bodyPr wrap="square">
            <a:spAutoFit/>
          </a:bodyPr>
          <a:lstStyle/>
          <a:p>
            <a:pPr>
              <a:lnSpc>
                <a:spcPct val="150000"/>
              </a:lnSpc>
            </a:pPr>
            <a:r>
              <a:rPr kumimoji="1" lang="zh-CN" altLang="en-US" sz="2400" b="1" dirty="0">
                <a:latin typeface="Times New Roman" panose="02020503050405090304" pitchFamily="18" charset="0"/>
              </a:rPr>
              <a:t>四、基于蒙特卡洛模拟法的</a:t>
            </a:r>
            <a:r>
              <a:rPr kumimoji="1" lang="en-US" altLang="zh-CN" sz="2400" b="1" dirty="0">
                <a:latin typeface="Times New Roman" panose="02020503050405090304" pitchFamily="18" charset="0"/>
              </a:rPr>
              <a:t>Copula-GARCH -</a:t>
            </a:r>
            <a:r>
              <a:rPr kumimoji="1" lang="en-US" altLang="zh-CN" sz="2400" b="1" dirty="0" err="1">
                <a:latin typeface="Times New Roman" panose="02020503050405090304" pitchFamily="18" charset="0"/>
              </a:rPr>
              <a:t>VaR</a:t>
            </a:r>
            <a:r>
              <a:rPr kumimoji="1" lang="zh-CN" altLang="en-US" sz="2400" b="1" dirty="0">
                <a:latin typeface="Times New Roman" panose="02020503050405090304" pitchFamily="18" charset="0"/>
              </a:rPr>
              <a:t>及</a:t>
            </a:r>
            <a:r>
              <a:rPr kumimoji="1" lang="en-US" altLang="zh-CN" sz="2400" b="1" dirty="0">
                <a:latin typeface="Times New Roman" panose="02020503050405090304" pitchFamily="18" charset="0"/>
              </a:rPr>
              <a:t>Copula-GARCH -ES</a:t>
            </a:r>
            <a:r>
              <a:rPr kumimoji="1" lang="zh-CN" altLang="en-US" sz="2400" b="1" dirty="0">
                <a:latin typeface="Times New Roman" panose="02020503050405090304" pitchFamily="18" charset="0"/>
              </a:rPr>
              <a:t>计算</a:t>
            </a:r>
            <a:endParaRPr kumimoji="1" lang="en-US" altLang="zh-CN" sz="2400" b="1" dirty="0">
              <a:latin typeface="Times New Roman" panose="02020503050405090304" pitchFamily="18" charset="0"/>
            </a:endParaRP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第六节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和预期亏损估计应用</a:t>
            </a:r>
            <a:endParaRPr lang="zh-CN" altLang="en-US" sz="2600" b="1" dirty="0">
              <a:latin typeface="微软雅黑" pitchFamily="34" charset="-122"/>
              <a:ea typeface="微软雅黑" pitchFamily="34" charset="-122"/>
              <a:sym typeface="+mn-ea"/>
            </a:endParaRPr>
          </a:p>
        </p:txBody>
      </p:sp>
      <p:pic>
        <p:nvPicPr>
          <p:cNvPr id="4" name="图片 3">
            <a:extLst>
              <a:ext uri="{FF2B5EF4-FFF2-40B4-BE49-F238E27FC236}">
                <a16:creationId xmlns="" xmlns:a16="http://schemas.microsoft.com/office/drawing/2014/main" id="{C0F2CE09-E813-4717-843C-97B237EB5605}"/>
              </a:ext>
            </a:extLst>
          </p:cNvPr>
          <p:cNvPicPr>
            <a:picLocks noChangeAspect="1"/>
          </p:cNvPicPr>
          <p:nvPr/>
        </p:nvPicPr>
        <p:blipFill>
          <a:blip r:embed="rId3" cstate="print">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49495" y="1841303"/>
            <a:ext cx="5575105" cy="4276309"/>
          </a:xfrm>
          <a:prstGeom prst="rect">
            <a:avLst/>
          </a:prstGeom>
        </p:spPr>
      </p:pic>
      <p:pic>
        <p:nvPicPr>
          <p:cNvPr id="6" name="图片 5">
            <a:extLst>
              <a:ext uri="{FF2B5EF4-FFF2-40B4-BE49-F238E27FC236}">
                <a16:creationId xmlns="" xmlns:a16="http://schemas.microsoft.com/office/drawing/2014/main" id="{65B9CCF6-BCC1-4377-AD48-7A95DF31A78D}"/>
              </a:ext>
            </a:extLst>
          </p:cNvPr>
          <p:cNvPicPr>
            <a:picLocks noChangeAspect="1"/>
          </p:cNvPicPr>
          <p:nvPr/>
        </p:nvPicPr>
        <p:blipFill>
          <a:blip r:embed="rId4" cstate="print">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100305" y="1966700"/>
            <a:ext cx="5537438" cy="4150912"/>
          </a:xfrm>
          <a:prstGeom prst="rect">
            <a:avLst/>
          </a:prstGeom>
        </p:spPr>
      </p:pic>
    </p:spTree>
    <p:extLst>
      <p:ext uri="{BB962C8B-B14F-4D97-AF65-F5344CB8AC3E}">
        <p14:creationId xmlns:p14="http://schemas.microsoft.com/office/powerpoint/2010/main" val="2052861268"/>
      </p:ext>
    </p:extLst>
  </p:cSld>
  <p:clrMapOvr>
    <a:masterClrMapping/>
  </p:clrMapOvr>
  <p:transition>
    <p:wip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88963" y="908720"/>
            <a:ext cx="11737304" cy="5078313"/>
          </a:xfrm>
          <a:prstGeom prst="rect">
            <a:avLst/>
          </a:prstGeom>
        </p:spPr>
        <p:txBody>
          <a:bodyPr wrap="square">
            <a:spAutoFit/>
          </a:bodyPr>
          <a:lstStyle/>
          <a:p>
            <a:pPr marL="342900" indent="-342900" algn="just">
              <a:lnSpc>
                <a:spcPct val="150000"/>
              </a:lnSpc>
              <a:buFont typeface="Wingdings" pitchFamily="2" charset="2"/>
              <a:buChar char="u"/>
            </a:pPr>
            <a:r>
              <a:rPr kumimoji="1" lang="zh-CN" altLang="en-US" sz="2400" dirty="0" smtClean="0">
                <a:latin typeface="Times New Roman" panose="02020503050405090304" pitchFamily="18" charset="0"/>
              </a:rPr>
              <a:t>在</a:t>
            </a:r>
            <a:r>
              <a:rPr kumimoji="1" lang="zh-CN" altLang="en-US" sz="2400" dirty="0">
                <a:latin typeface="Times New Roman" panose="02020503050405090304" pitchFamily="18" charset="0"/>
              </a:rPr>
              <a:t>险值</a:t>
            </a:r>
            <a:r>
              <a:rPr kumimoji="1" lang="en-US" altLang="zh-CN" sz="2400" dirty="0" err="1">
                <a:latin typeface="Times New Roman" panose="02020503050405090304" pitchFamily="18" charset="0"/>
              </a:rPr>
              <a:t>VaR</a:t>
            </a:r>
            <a:r>
              <a:rPr kumimoji="1" lang="zh-CN" altLang="en-US" sz="2400" dirty="0">
                <a:latin typeface="Times New Roman" panose="02020503050405090304" pitchFamily="18" charset="0"/>
              </a:rPr>
              <a:t>测算提供的一个信息是，投资者在</a:t>
            </a:r>
            <a:r>
              <a:rPr kumimoji="1" lang="en-US" altLang="zh-CN" sz="2400" dirty="0">
                <a:latin typeface="Times New Roman" panose="02020503050405090304" pitchFamily="18" charset="0"/>
              </a:rPr>
              <a:t>X%</a:t>
            </a:r>
            <a:r>
              <a:rPr kumimoji="1" lang="zh-CN" altLang="en-US" sz="2400" dirty="0">
                <a:latin typeface="Times New Roman" panose="02020503050405090304" pitchFamily="18" charset="0"/>
              </a:rPr>
              <a:t>置信水平下，在时间段</a:t>
            </a:r>
            <a:r>
              <a:rPr kumimoji="1" lang="en-US" altLang="zh-CN" sz="2400" dirty="0">
                <a:latin typeface="Times New Roman" panose="02020503050405090304" pitchFamily="18" charset="0"/>
              </a:rPr>
              <a:t>T</a:t>
            </a:r>
            <a:r>
              <a:rPr kumimoji="1" lang="zh-CN" altLang="en-US" sz="2400" dirty="0">
                <a:latin typeface="Times New Roman" panose="02020503050405090304" pitchFamily="18" charset="0"/>
              </a:rPr>
              <a:t>内投资的损失不会超过</a:t>
            </a:r>
            <a:r>
              <a:rPr kumimoji="1" lang="en-US" altLang="zh-CN" sz="2400" dirty="0">
                <a:latin typeface="Times New Roman" panose="02020503050405090304" pitchFamily="18" charset="0"/>
              </a:rPr>
              <a:t>V</a:t>
            </a:r>
            <a:r>
              <a:rPr kumimoji="1" lang="zh-CN" altLang="en-US" sz="2400" dirty="0">
                <a:latin typeface="Times New Roman" panose="02020503050405090304" pitchFamily="18" charset="0"/>
              </a:rPr>
              <a:t>。虽然它能够给投资者提供一个投资组合损益的直观概念，但是当收益率不满足椭圆分布时，该指标不满足次可加性，由此并非是一个理想的风险测算指标。为了弥补这一缺陷，我们引入了预期损失缺口</a:t>
            </a:r>
            <a:r>
              <a:rPr kumimoji="1" lang="en-US" altLang="zh-CN" sz="2400" dirty="0">
                <a:latin typeface="Times New Roman" panose="02020503050405090304" pitchFamily="18" charset="0"/>
              </a:rPr>
              <a:t>ES</a:t>
            </a:r>
            <a:r>
              <a:rPr kumimoji="1" lang="zh-CN" altLang="en-US" sz="2400" dirty="0">
                <a:latin typeface="Times New Roman" panose="02020503050405090304" pitchFamily="18" charset="0"/>
              </a:rPr>
              <a:t>和</a:t>
            </a:r>
            <a:r>
              <a:rPr kumimoji="1" lang="en-US" altLang="zh-CN" sz="2400" dirty="0">
                <a:latin typeface="Times New Roman" panose="02020503050405090304" pitchFamily="18" charset="0"/>
              </a:rPr>
              <a:t>SRISK</a:t>
            </a:r>
            <a:r>
              <a:rPr kumimoji="1" lang="zh-CN" altLang="en-US" sz="2400" dirty="0">
                <a:latin typeface="Times New Roman" panose="02020503050405090304" pitchFamily="18" charset="0"/>
              </a:rPr>
              <a:t>指标</a:t>
            </a:r>
            <a:r>
              <a:rPr kumimoji="1" lang="zh-CN" altLang="en-US" sz="2400" dirty="0" smtClean="0">
                <a:latin typeface="Times New Roman" panose="02020503050405090304" pitchFamily="18" charset="0"/>
              </a:rPr>
              <a:t>。</a:t>
            </a:r>
            <a:endParaRPr kumimoji="1" lang="en-US" altLang="zh-CN" sz="2400" dirty="0" smtClean="0">
              <a:latin typeface="Times New Roman" panose="02020503050405090304" pitchFamily="18" charset="0"/>
            </a:endParaRPr>
          </a:p>
          <a:p>
            <a:pPr marL="342900" indent="-342900" algn="just">
              <a:lnSpc>
                <a:spcPct val="150000"/>
              </a:lnSpc>
              <a:buFont typeface="Wingdings" pitchFamily="2" charset="2"/>
              <a:buChar char="u"/>
            </a:pPr>
            <a:r>
              <a:rPr kumimoji="1" lang="zh-CN" altLang="en-US" sz="2400" dirty="0" smtClean="0">
                <a:latin typeface="Times New Roman" panose="02020503050405090304" pitchFamily="18" charset="0"/>
              </a:rPr>
              <a:t>在此</a:t>
            </a:r>
            <a:r>
              <a:rPr kumimoji="1" lang="zh-CN" altLang="en-US" sz="2400" dirty="0">
                <a:latin typeface="Times New Roman" panose="02020503050405090304" pitchFamily="18" charset="0"/>
              </a:rPr>
              <a:t>基础上，我们讲解了边际</a:t>
            </a:r>
            <a:r>
              <a:rPr kumimoji="1" lang="en-US" altLang="zh-CN" sz="2400" dirty="0" err="1">
                <a:latin typeface="Times New Roman" panose="02020503050405090304" pitchFamily="18" charset="0"/>
              </a:rPr>
              <a:t>VaR</a:t>
            </a:r>
            <a:r>
              <a:rPr kumimoji="1" lang="zh-CN" altLang="en-US" sz="2400" dirty="0">
                <a:latin typeface="Times New Roman" panose="02020503050405090304" pitchFamily="18" charset="0"/>
              </a:rPr>
              <a:t>，增量</a:t>
            </a:r>
            <a:r>
              <a:rPr kumimoji="1" lang="en-US" altLang="zh-CN" sz="2400" dirty="0" err="1">
                <a:latin typeface="Times New Roman" panose="02020503050405090304" pitchFamily="18" charset="0"/>
              </a:rPr>
              <a:t>VaR</a:t>
            </a:r>
            <a:r>
              <a:rPr kumimoji="1" lang="zh-CN" altLang="en-US" sz="2400" dirty="0">
                <a:latin typeface="Times New Roman" panose="02020503050405090304" pitchFamily="18" charset="0"/>
              </a:rPr>
              <a:t>和成分</a:t>
            </a:r>
            <a:r>
              <a:rPr kumimoji="1" lang="en-US" altLang="zh-CN" sz="2400" dirty="0" err="1">
                <a:latin typeface="Times New Roman" panose="02020503050405090304" pitchFamily="18" charset="0"/>
              </a:rPr>
              <a:t>VaR</a:t>
            </a:r>
            <a:r>
              <a:rPr kumimoji="1" lang="zh-CN" altLang="en-US" sz="2400" dirty="0">
                <a:latin typeface="Times New Roman" panose="02020503050405090304" pitchFamily="18" charset="0"/>
              </a:rPr>
              <a:t>以及这三个指标在实际投资中的应用。此外，计算</a:t>
            </a:r>
            <a:r>
              <a:rPr kumimoji="1" lang="en-US" altLang="zh-CN" sz="2400" dirty="0" err="1">
                <a:latin typeface="Times New Roman" panose="02020503050405090304" pitchFamily="18" charset="0"/>
              </a:rPr>
              <a:t>VaR</a:t>
            </a:r>
            <a:r>
              <a:rPr kumimoji="1" lang="zh-CN" altLang="en-US" sz="2400" dirty="0">
                <a:latin typeface="Times New Roman" panose="02020503050405090304" pitchFamily="18" charset="0"/>
              </a:rPr>
              <a:t>和预期亏损的方法通常有三种：方差</a:t>
            </a:r>
            <a:r>
              <a:rPr kumimoji="1" lang="en-US" altLang="zh-CN" sz="2400" dirty="0">
                <a:latin typeface="Times New Roman" panose="02020503050405090304" pitchFamily="18" charset="0"/>
              </a:rPr>
              <a:t>-</a:t>
            </a:r>
            <a:r>
              <a:rPr kumimoji="1" lang="zh-CN" altLang="en-US" sz="2400" dirty="0">
                <a:latin typeface="Times New Roman" panose="02020503050405090304" pitchFamily="18" charset="0"/>
              </a:rPr>
              <a:t>协方差法、历史模拟法和蒙特卡罗模拟法</a:t>
            </a:r>
            <a:r>
              <a:rPr kumimoji="1" lang="zh-CN" altLang="en-US" sz="2400" dirty="0" smtClean="0">
                <a:latin typeface="Times New Roman" panose="02020503050405090304" pitchFamily="18" charset="0"/>
              </a:rPr>
              <a:t>。</a:t>
            </a:r>
            <a:endParaRPr kumimoji="1" lang="en-US" altLang="zh-CN" sz="2400" dirty="0" smtClean="0">
              <a:latin typeface="Times New Roman" panose="02020503050405090304" pitchFamily="18" charset="0"/>
            </a:endParaRPr>
          </a:p>
          <a:p>
            <a:pPr marL="342900" indent="-342900" algn="just">
              <a:lnSpc>
                <a:spcPct val="150000"/>
              </a:lnSpc>
              <a:buFont typeface="Wingdings" pitchFamily="2" charset="2"/>
              <a:buChar char="u"/>
            </a:pPr>
            <a:r>
              <a:rPr kumimoji="1" lang="zh-CN" altLang="en-US" sz="2400" dirty="0" smtClean="0">
                <a:latin typeface="Times New Roman" panose="02020503050405090304" pitchFamily="18" charset="0"/>
              </a:rPr>
              <a:t>最后</a:t>
            </a:r>
            <a:r>
              <a:rPr kumimoji="1" lang="zh-CN" altLang="en-US" sz="2400" dirty="0">
                <a:latin typeface="Times New Roman" panose="02020503050405090304" pitchFamily="18" charset="0"/>
              </a:rPr>
              <a:t>，通过案例讲解在不同模型设定下的</a:t>
            </a:r>
            <a:r>
              <a:rPr kumimoji="1" lang="en-US" altLang="zh-CN" sz="2400" dirty="0" err="1">
                <a:latin typeface="Times New Roman" panose="02020503050405090304" pitchFamily="18" charset="0"/>
              </a:rPr>
              <a:t>VaR</a:t>
            </a:r>
            <a:r>
              <a:rPr kumimoji="1" lang="zh-CN" altLang="en-US" sz="2400" dirty="0">
                <a:latin typeface="Times New Roman" panose="02020503050405090304" pitchFamily="18" charset="0"/>
              </a:rPr>
              <a:t>和</a:t>
            </a:r>
            <a:r>
              <a:rPr kumimoji="1" lang="en-US" altLang="zh-CN" sz="2400" dirty="0">
                <a:latin typeface="Times New Roman" panose="02020503050405090304" pitchFamily="18" charset="0"/>
              </a:rPr>
              <a:t>ES</a:t>
            </a:r>
            <a:r>
              <a:rPr kumimoji="1" lang="zh-CN" altLang="en-US" sz="2400" dirty="0">
                <a:latin typeface="Times New Roman" panose="02020503050405090304" pitchFamily="18" charset="0"/>
              </a:rPr>
              <a:t>测度，这为后续的量化投资策略的优劣判断提供了指标标准。</a:t>
            </a:r>
          </a:p>
        </p:txBody>
      </p:sp>
      <p:sp>
        <p:nvSpPr>
          <p:cNvPr id="5" name="矩形 4"/>
          <p:cNvSpPr/>
          <p:nvPr/>
        </p:nvSpPr>
        <p:spPr>
          <a:xfrm>
            <a:off x="476995" y="116632"/>
            <a:ext cx="712879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本章小结</a:t>
            </a:r>
            <a:endParaRPr lang="zh-CN" altLang="en-US" sz="2600" b="1" dirty="0">
              <a:latin typeface="微软雅黑" pitchFamily="34" charset="-122"/>
              <a:ea typeface="微软雅黑" pitchFamily="34" charset="-122"/>
            </a:endParaRPr>
          </a:p>
        </p:txBody>
      </p:sp>
    </p:spTree>
  </p:cSld>
  <p:clrMapOvr>
    <a:masterClrMapping/>
  </p:clrMapOvr>
  <p:transition>
    <p:wip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4294967295"/>
          </p:nvPr>
        </p:nvSpPr>
        <p:spPr bwMode="auto">
          <a:xfrm>
            <a:off x="5837604" y="6408739"/>
            <a:ext cx="313355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lstStyle>
            <a:lvl1pPr eaLnBrk="0" hangingPunct="0">
              <a:defRPr>
                <a:solidFill>
                  <a:schemeClr val="tx1"/>
                </a:solidFill>
                <a:latin typeface="Lucida Sans Unicode" panose="020B0602030504020204" pitchFamily="34" charset="0"/>
                <a:ea typeface="宋体" pitchFamily="2" charset="-122"/>
              </a:defRPr>
            </a:lvl1pPr>
            <a:lvl2pPr marL="742950" indent="-285750" eaLnBrk="0" hangingPunct="0">
              <a:defRPr>
                <a:solidFill>
                  <a:schemeClr val="tx1"/>
                </a:solidFill>
                <a:latin typeface="Lucida Sans Unicode" panose="020B0602030504020204" pitchFamily="34" charset="0"/>
                <a:ea typeface="宋体" pitchFamily="2" charset="-122"/>
              </a:defRPr>
            </a:lvl2pPr>
            <a:lvl3pPr marL="1143000" indent="-228600" eaLnBrk="0" hangingPunct="0">
              <a:defRPr>
                <a:solidFill>
                  <a:schemeClr val="tx1"/>
                </a:solidFill>
                <a:latin typeface="Lucida Sans Unicode" panose="020B0602030504020204" pitchFamily="34" charset="0"/>
                <a:ea typeface="宋体" pitchFamily="2" charset="-122"/>
              </a:defRPr>
            </a:lvl3pPr>
            <a:lvl4pPr marL="1600200" indent="-228600" eaLnBrk="0" hangingPunct="0">
              <a:defRPr>
                <a:solidFill>
                  <a:schemeClr val="tx1"/>
                </a:solidFill>
                <a:latin typeface="Lucida Sans Unicode" panose="020B0602030504020204" pitchFamily="34" charset="0"/>
                <a:ea typeface="宋体" pitchFamily="2" charset="-122"/>
              </a:defRPr>
            </a:lvl4pPr>
            <a:lvl5pPr marL="2057400" indent="-228600" eaLnBrk="0" hangingPunct="0">
              <a:defRPr>
                <a:solidFill>
                  <a:schemeClr val="tx1"/>
                </a:solidFill>
                <a:latin typeface="Lucida Sans Unicode" panose="020B0602030504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9pPr>
          </a:lstStyle>
          <a:p>
            <a:pPr eaLnBrk="1" hangingPunct="1"/>
            <a:fld id="{228EFD97-1859-43C3-BDAB-1B0F00206538}" type="slidenum">
              <a:rPr lang="en-US" altLang="zh-CN" smtClean="0">
                <a:latin typeface="Times New Roman" panose="02020503050405090304" pitchFamily="18" charset="0"/>
                <a:ea typeface="隶书" pitchFamily="49" charset="-122"/>
              </a:rPr>
              <a:t>62</a:t>
            </a:fld>
            <a:endParaRPr lang="en-US" altLang="zh-CN">
              <a:latin typeface="Times New Roman" panose="02020503050405090304" pitchFamily="18" charset="0"/>
              <a:ea typeface="隶书" pitchFamily="49" charset="-122"/>
            </a:endParaRPr>
          </a:p>
        </p:txBody>
      </p:sp>
      <p:sp>
        <p:nvSpPr>
          <p:cNvPr id="58371" name="WordArt 2"/>
          <p:cNvSpPr>
            <a:spLocks noChangeArrowheads="1" noChangeShapeType="1" noTextEdit="1"/>
          </p:cNvSpPr>
          <p:nvPr/>
        </p:nvSpPr>
        <p:spPr bwMode="auto">
          <a:xfrm>
            <a:off x="2733665" y="2420939"/>
            <a:ext cx="5520227" cy="1157287"/>
          </a:xfrm>
          <a:prstGeom prst="rect">
            <a:avLst/>
          </a:prstGeom>
        </p:spPr>
        <p:txBody>
          <a:bodyPr wrap="none" fromWordArt="1">
            <a:prstTxWarp prst="textCascadeUp">
              <a:avLst>
                <a:gd name="adj" fmla="val 80597"/>
              </a:avLst>
            </a:prstTxWarp>
            <a:scene3d>
              <a:camera prst="legacyPerspectiveFront">
                <a:rot lat="20519958" lon="1080000" rev="0"/>
              </a:camera>
              <a:lightRig rig="legacyHarsh2" dir="b"/>
            </a:scene3d>
            <a:sp3d extrusionH="430200" prstMaterial="legacyMatte">
              <a:extrusionClr>
                <a:srgbClr val="FF6600"/>
              </a:extrusionClr>
            </a:sp3d>
          </a:bodyPr>
          <a:lstStyle/>
          <a:p>
            <a:r>
              <a:rPr lang="zh-CN" altLang="en-US" sz="3600" kern="10">
                <a:ln w="9525">
                  <a:round/>
                </a:ln>
                <a:gradFill rotWithShape="1">
                  <a:gsLst>
                    <a:gs pos="0">
                      <a:srgbClr val="FFE701"/>
                    </a:gs>
                    <a:gs pos="100000">
                      <a:srgbClr val="FE3E02"/>
                    </a:gs>
                  </a:gsLst>
                  <a:lin ang="5400000" scaled="1"/>
                </a:gradFill>
                <a:latin typeface="隶书"/>
                <a:ea typeface="隶书"/>
              </a:rPr>
              <a:t>谢谢！</a:t>
            </a:r>
          </a:p>
        </p:txBody>
      </p:sp>
      <p:graphicFrame>
        <p:nvGraphicFramePr>
          <p:cNvPr id="58372" name="Object 3"/>
          <p:cNvGraphicFramePr>
            <a:graphicFrameLocks noChangeAspect="1"/>
          </p:cNvGraphicFramePr>
          <p:nvPr/>
        </p:nvGraphicFramePr>
        <p:xfrm>
          <a:off x="2733665" y="4005264"/>
          <a:ext cx="6601421" cy="2046287"/>
        </p:xfrm>
        <a:graphic>
          <a:graphicData uri="http://schemas.openxmlformats.org/presentationml/2006/ole">
            <mc:AlternateContent xmlns:mc="http://schemas.openxmlformats.org/markup-compatibility/2006">
              <mc:Choice xmlns:v="urn:schemas-microsoft-com:vml" Requires="v">
                <p:oleObj spid="_x0000_s43220" name="剪辑" r:id="rId3" imgW="4961255" imgH="2811780" progId="">
                  <p:embed/>
                </p:oleObj>
              </mc:Choice>
              <mc:Fallback>
                <p:oleObj name="剪辑" r:id="rId3" imgW="4961255" imgH="2811780" progId="">
                  <p:embed/>
                  <p:pic>
                    <p:nvPicPr>
                      <p:cNvPr id="0" name="图片 20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3665" y="4005264"/>
                        <a:ext cx="6601421"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定义</a:t>
            </a:r>
          </a:p>
        </p:txBody>
      </p:sp>
      <p:sp>
        <p:nvSpPr>
          <p:cNvPr id="21" name="文本框 20">
            <a:extLst>
              <a:ext uri="{FF2B5EF4-FFF2-40B4-BE49-F238E27FC236}">
                <a16:creationId xmlns="" xmlns:a16="http://schemas.microsoft.com/office/drawing/2014/main" id="{2C99E6FB-74F1-C145-B618-40C02294770E}"/>
              </a:ext>
            </a:extLst>
          </p:cNvPr>
          <p:cNvSpPr txBox="1"/>
          <p:nvPr/>
        </p:nvSpPr>
        <p:spPr>
          <a:xfrm>
            <a:off x="461597" y="802129"/>
            <a:ext cx="4665908" cy="523220"/>
          </a:xfrm>
          <a:prstGeom prst="rect">
            <a:avLst/>
          </a:prstGeom>
          <a:noFill/>
        </p:spPr>
        <p:txBody>
          <a:bodyPr wrap="square" rtlCol="0">
            <a:spAutoFit/>
          </a:bodyPr>
          <a:lstStyle/>
          <a:p>
            <a:r>
              <a:rPr lang="zh-CN" altLang="en-US" sz="2800" b="1" dirty="0">
                <a:latin typeface="Times New Roman" panose="02020503050405090304" pitchFamily="18" charset="0"/>
              </a:rPr>
              <a:t>二、在险值</a:t>
            </a:r>
            <a:r>
              <a:rPr lang="en-US" altLang="zh-CN" sz="2800" b="1" dirty="0" err="1">
                <a:latin typeface="Times New Roman" panose="02020503050405090304" pitchFamily="18" charset="0"/>
              </a:rPr>
              <a:t>VaR</a:t>
            </a:r>
            <a:r>
              <a:rPr lang="zh-CN" altLang="en-US" sz="2800" b="1" dirty="0">
                <a:latin typeface="Times New Roman" panose="02020503050405090304" pitchFamily="18" charset="0"/>
              </a:rPr>
              <a:t>的计算</a:t>
            </a:r>
            <a:endParaRPr lang="en-US" altLang="zh-CN" sz="2800" b="1" dirty="0">
              <a:latin typeface="Times New Roman" panose="02020503050405090304" pitchFamily="18" charset="0"/>
            </a:endParaRPr>
          </a:p>
        </p:txBody>
      </p:sp>
      <mc:AlternateContent xmlns:mc="http://schemas.openxmlformats.org/markup-compatibility/2006" xmlns:a14="http://schemas.microsoft.com/office/drawing/2010/main">
        <mc:Choice Requires="a14">
          <p:sp>
            <p:nvSpPr>
              <p:cNvPr id="2" name="文本框 1">
                <a:extLst>
                  <a:ext uri="{FF2B5EF4-FFF2-40B4-BE49-F238E27FC236}">
                    <a16:creationId xmlns="" xmlns:a16="http://schemas.microsoft.com/office/drawing/2014/main" id="{FD268AC7-D807-4278-8672-950CFB11BCFF}"/>
                  </a:ext>
                </a:extLst>
              </p:cNvPr>
              <p:cNvSpPr txBox="1"/>
              <p:nvPr/>
            </p:nvSpPr>
            <p:spPr>
              <a:xfrm>
                <a:off x="260971" y="1384378"/>
                <a:ext cx="11593288" cy="4647426"/>
              </a:xfrm>
              <a:prstGeom prst="rect">
                <a:avLst/>
              </a:prstGeom>
              <a:noFill/>
            </p:spPr>
            <p:txBody>
              <a:bodyPr wrap="square" rtlCol="0">
                <a:spAutoFit/>
              </a:bodyPr>
              <a:lstStyle/>
              <a:p>
                <a:pPr>
                  <a:lnSpc>
                    <a:spcPct val="150000"/>
                  </a:lnSpc>
                </a:pPr>
                <a:r>
                  <a:rPr lang="zh-CN" altLang="en-US" sz="2400" b="1" dirty="0"/>
                  <a:t>方差</a:t>
                </a:r>
                <a:r>
                  <a:rPr lang="en-US" altLang="zh-CN" sz="2400" b="1" dirty="0"/>
                  <a:t>-</a:t>
                </a:r>
                <a:r>
                  <a:rPr lang="zh-CN" altLang="en-US" sz="2400" b="1" dirty="0"/>
                  <a:t>协方差法</a:t>
                </a:r>
                <a:r>
                  <a:rPr lang="en-US" altLang="zh-CN" sz="2400" b="1" dirty="0"/>
                  <a:t>——</a:t>
                </a:r>
                <a:r>
                  <a:rPr lang="zh-CN" altLang="en-US" sz="2400" b="1" dirty="0"/>
                  <a:t>线性计算方法</a:t>
                </a:r>
                <a:endParaRPr lang="en-US" altLang="zh-CN" sz="2400" b="1" dirty="0"/>
              </a:p>
              <a:p>
                <a:pPr>
                  <a:spcBef>
                    <a:spcPts val="600"/>
                  </a:spcBef>
                </a:pPr>
                <a:r>
                  <a:rPr lang="zh-CN" altLang="en-US" sz="2400" dirty="0">
                    <a:latin typeface="Times New Roman" panose="02020603050405020304" pitchFamily="18" charset="0"/>
                  </a:rPr>
                  <a:t>假设资产的价值为，持有期限为</a:t>
                </a:r>
                <a:r>
                  <a:rPr lang="en-US" altLang="zh-CN" sz="2400" dirty="0">
                    <a:latin typeface="Times New Roman" panose="02020603050405020304" pitchFamily="18" charset="0"/>
                  </a:rPr>
                  <a:t>T</a:t>
                </a:r>
                <a:r>
                  <a:rPr lang="zh-CN" altLang="en-US" sz="2400" dirty="0">
                    <a:latin typeface="Times New Roman" panose="02020603050405020304" pitchFamily="18" charset="0"/>
                  </a:rPr>
                  <a:t>，要求的置信度为</a:t>
                </a:r>
                <a:r>
                  <a:rPr lang="en-US" altLang="zh-CN" sz="2400" dirty="0">
                    <a:latin typeface="Times New Roman" panose="02020603050405020304" pitchFamily="18" charset="0"/>
                  </a:rPr>
                  <a:t>X</a:t>
                </a:r>
                <a:r>
                  <a:rPr lang="zh-CN" altLang="en-US" sz="2400" dirty="0">
                    <a:latin typeface="Times New Roman" panose="02020603050405020304" pitchFamily="18" charset="0"/>
                  </a:rPr>
                  <a:t>，那么单一资产的</a:t>
                </a:r>
                <a:r>
                  <a:rPr lang="en-US" altLang="zh-CN" sz="2400" dirty="0" err="1">
                    <a:latin typeface="Times New Roman" panose="02020603050405020304" pitchFamily="18" charset="0"/>
                  </a:rPr>
                  <a:t>VaR</a:t>
                </a:r>
                <a:r>
                  <a:rPr lang="zh-CN" altLang="en-US" sz="2400" dirty="0">
                    <a:latin typeface="Times New Roman" panose="02020603050405020304" pitchFamily="18" charset="0"/>
                  </a:rPr>
                  <a:t>可以简单地表示为：</a:t>
                </a:r>
                <a:endParaRPr lang="en-US" altLang="zh-CN" sz="2400" dirty="0">
                  <a:latin typeface="Times New Roman" panose="02020603050405020304" pitchFamily="18" charset="0"/>
                </a:endParaRPr>
              </a:p>
              <a:p>
                <a:endParaRPr lang="en-US" altLang="zh-CN" sz="2400" dirty="0"/>
              </a:p>
              <a:p>
                <a:endParaRPr lang="en-US" altLang="zh-CN" sz="2400" dirty="0"/>
              </a:p>
              <a:p>
                <a:r>
                  <a:rPr lang="zh-CN" altLang="en-US" sz="2400" dirty="0">
                    <a:latin typeface="Times New Roman" panose="02020603050405020304" pitchFamily="18" charset="0"/>
                  </a:rPr>
                  <a:t>可以看到，</a:t>
                </a:r>
                <a:r>
                  <a:rPr lang="en-US" altLang="zh-CN" sz="2400" dirty="0" err="1">
                    <a:latin typeface="Times New Roman" panose="02020603050405020304" pitchFamily="18" charset="0"/>
                  </a:rPr>
                  <a:t>VaR</a:t>
                </a:r>
                <a:r>
                  <a:rPr lang="zh-CN" altLang="en-US" sz="2400" dirty="0">
                    <a:latin typeface="Times New Roman" panose="02020603050405020304" pitchFamily="18" charset="0"/>
                  </a:rPr>
                  <a:t>是</a:t>
                </a:r>
                <a:r>
                  <a:rPr lang="zh-CN" altLang="en-US" sz="2400" b="1" dirty="0">
                    <a:latin typeface="Times New Roman" panose="02020603050405020304" pitchFamily="18" charset="0"/>
                  </a:rPr>
                  <a:t>资产价值</a:t>
                </a:r>
                <a:r>
                  <a:rPr lang="zh-CN" altLang="en-US" sz="2400" dirty="0">
                    <a:latin typeface="Times New Roman" panose="02020603050405020304" pitchFamily="18" charset="0"/>
                  </a:rPr>
                  <a:t>、</a:t>
                </a:r>
                <a:r>
                  <a:rPr lang="zh-CN" altLang="en-US" sz="2400" b="1" dirty="0">
                    <a:latin typeface="Times New Roman" panose="02020603050405020304" pitchFamily="18" charset="0"/>
                  </a:rPr>
                  <a:t>持有期限</a:t>
                </a:r>
                <a:r>
                  <a:rPr lang="zh-CN" altLang="en-US" sz="2400" dirty="0">
                    <a:latin typeface="Times New Roman" panose="02020603050405020304" pitchFamily="18" charset="0"/>
                  </a:rPr>
                  <a:t>、</a:t>
                </a:r>
                <a:r>
                  <a:rPr lang="zh-CN" altLang="en-US" sz="2400" b="1" dirty="0">
                    <a:latin typeface="Times New Roman" panose="02020603050405020304" pitchFamily="18" charset="0"/>
                  </a:rPr>
                  <a:t>分布的标准差</a:t>
                </a:r>
                <a:r>
                  <a:rPr lang="zh-CN" altLang="en-US" sz="2400" dirty="0">
                    <a:latin typeface="Times New Roman" panose="02020603050405020304" pitchFamily="18" charset="0"/>
                  </a:rPr>
                  <a:t>与</a:t>
                </a:r>
                <a:r>
                  <a:rPr lang="zh-CN" altLang="en-US" sz="2400" b="1" dirty="0">
                    <a:latin typeface="Times New Roman" panose="02020603050405020304" pitchFamily="18" charset="0"/>
                  </a:rPr>
                  <a:t>置信水平</a:t>
                </a:r>
                <a:r>
                  <a:rPr lang="zh-CN" altLang="en-US" sz="2400" dirty="0">
                    <a:latin typeface="Times New Roman" panose="02020603050405020304" pitchFamily="18" charset="0"/>
                  </a:rPr>
                  <a:t>的函数。这种方法可以推广到正态分布和其他的累积概率函数，其中所有的不确定性都体现在</a:t>
                </a:r>
                <a14:m>
                  <m:oMath xmlns:m="http://schemas.openxmlformats.org/officeDocument/2006/math">
                    <m:r>
                      <a:rPr lang="zh-CN" altLang="en-US" sz="2400" i="1" dirty="0" smtClean="0">
                        <a:latin typeface="Cambria Math" panose="02040503050406030204" pitchFamily="18" charset="0"/>
                      </a:rPr>
                      <m:t>𝜎</m:t>
                    </m:r>
                  </m:oMath>
                </a14:m>
                <a:r>
                  <a:rPr lang="zh-CN" altLang="en-US" sz="2400" dirty="0">
                    <a:latin typeface="Times New Roman" panose="02020603050405020304" pitchFamily="18" charset="0"/>
                  </a:rPr>
                  <a:t>上，其他的分布会得到不同的</a:t>
                </a:r>
                <a14:m>
                  <m:oMath xmlns:m="http://schemas.openxmlformats.org/officeDocument/2006/math">
                    <m:r>
                      <a:rPr lang="zh-CN" altLang="en-US" sz="2400" i="1" smtClean="0">
                        <a:latin typeface="Cambria Math" panose="02040503050406030204" pitchFamily="18" charset="0"/>
                      </a:rPr>
                      <m:t>𝛼</m:t>
                    </m:r>
                  </m:oMath>
                </a14:m>
                <a:r>
                  <a:rPr lang="zh-CN" altLang="en-US" sz="2400" dirty="0">
                    <a:latin typeface="Times New Roman" panose="02020603050405020304" pitchFamily="18" charset="0"/>
                  </a:rPr>
                  <a:t>值。</a:t>
                </a:r>
                <a:endParaRPr lang="en-US" altLang="zh-CN" sz="2400" dirty="0">
                  <a:latin typeface="Times New Roman" panose="02020603050405020304" pitchFamily="18" charset="0"/>
                </a:endParaRPr>
              </a:p>
              <a:p>
                <a:pPr>
                  <a:spcBef>
                    <a:spcPts val="1800"/>
                  </a:spcBef>
                </a:pPr>
                <a:r>
                  <a:rPr lang="zh-CN" altLang="en-US" sz="2400" dirty="0">
                    <a:latin typeface="Times New Roman" panose="02020603050405020304" pitchFamily="18" charset="0"/>
                  </a:rPr>
                  <a:t>对于较长的时间度量，此时应考虑对资产价值的漂移加以修正，即</a:t>
                </a:r>
                <a:r>
                  <a:rPr lang="zh-CN" altLang="en-US" sz="2400" dirty="0" smtClean="0">
                    <a:latin typeface="Times New Roman" panose="02020603050405020304" pitchFamily="18" charset="0"/>
                  </a:rPr>
                  <a:t>采用损失率</a:t>
                </a:r>
                <a:r>
                  <a:rPr lang="zh-CN" altLang="en-US" sz="2400" dirty="0">
                    <a:latin typeface="Times New Roman" panose="02020603050405020304" pitchFamily="18" charset="0"/>
                  </a:rPr>
                  <a:t>的漂移来进行修正如果漂移率为</a:t>
                </a:r>
                <a14:m>
                  <m:oMath xmlns:m="http://schemas.openxmlformats.org/officeDocument/2006/math">
                    <m:r>
                      <a:rPr lang="zh-CN" altLang="en-US" sz="2400" i="1" dirty="0" smtClean="0">
                        <a:latin typeface="Cambria Math" panose="02040503050406030204" pitchFamily="18" charset="0"/>
                      </a:rPr>
                      <m:t>𝜇</m:t>
                    </m:r>
                  </m:oMath>
                </a14:m>
                <a:r>
                  <a:rPr lang="zh-CN" altLang="en-US" sz="2400" dirty="0">
                    <a:latin typeface="Times New Roman" panose="02020603050405020304" pitchFamily="18" charset="0"/>
                  </a:rPr>
                  <a:t>，则上式修正为</a:t>
                </a:r>
                <a:r>
                  <a:rPr lang="en-US" altLang="zh-CN" sz="2400" dirty="0">
                    <a:latin typeface="Times New Roman" panose="02020603050405020304" pitchFamily="18" charset="0"/>
                  </a:rPr>
                  <a:t>:</a:t>
                </a:r>
              </a:p>
              <a:p>
                <a:endParaRPr lang="en-US" altLang="zh-CN" sz="2400" dirty="0"/>
              </a:p>
            </p:txBody>
          </p:sp>
        </mc:Choice>
        <mc:Fallback xmlns="">
          <p:sp>
            <p:nvSpPr>
              <p:cNvPr id="2" name="文本框 1">
                <a:extLst>
                  <a:ext uri="{FF2B5EF4-FFF2-40B4-BE49-F238E27FC236}">
                    <a16:creationId xmlns:a16="http://schemas.microsoft.com/office/drawing/2014/main" xmlns="" xmlns:a14="http://schemas.microsoft.com/office/drawing/2010/main" id="{FD268AC7-D807-4278-8672-950CFB11BCFF}"/>
                  </a:ext>
                </a:extLst>
              </p:cNvPr>
              <p:cNvSpPr txBox="1">
                <a:spLocks noRot="1" noChangeAspect="1" noMove="1" noResize="1" noEditPoints="1" noAdjustHandles="1" noChangeArrowheads="1" noChangeShapeType="1" noTextEdit="1"/>
              </p:cNvSpPr>
              <p:nvPr/>
            </p:nvSpPr>
            <p:spPr>
              <a:xfrm>
                <a:off x="260971" y="1384378"/>
                <a:ext cx="11593288" cy="4647426"/>
              </a:xfrm>
              <a:prstGeom prst="rect">
                <a:avLst/>
              </a:prstGeom>
              <a:blipFill rotWithShape="1">
                <a:blip r:embed="rId3"/>
                <a:stretch>
                  <a:fillRect l="-841"/>
                </a:stretch>
              </a:blipFill>
            </p:spPr>
            <p:txBody>
              <a:bodyPr/>
              <a:lstStyle/>
              <a:p>
                <a:r>
                  <a:rPr lang="zh-CN" altLang="en-US">
                    <a:noFill/>
                  </a:rPr>
                  <a:t> </a:t>
                </a:r>
              </a:p>
            </p:txBody>
          </p:sp>
        </mc:Fallback>
      </mc:AlternateContent>
      <p:graphicFrame>
        <p:nvGraphicFramePr>
          <p:cNvPr id="9" name="对象 8">
            <a:extLst>
              <a:ext uri="{FF2B5EF4-FFF2-40B4-BE49-F238E27FC236}">
                <a16:creationId xmlns="" xmlns:a16="http://schemas.microsoft.com/office/drawing/2014/main" id="{69B9CEAB-1853-4D47-8C2C-E7D66B1563FA}"/>
              </a:ext>
            </a:extLst>
          </p:cNvPr>
          <p:cNvGraphicFramePr>
            <a:graphicFrameLocks noChangeAspect="1"/>
          </p:cNvGraphicFramePr>
          <p:nvPr>
            <p:extLst>
              <p:ext uri="{D42A27DB-BD31-4B8C-83A1-F6EECF244321}">
                <p14:modId xmlns:p14="http://schemas.microsoft.com/office/powerpoint/2010/main" val="646680737"/>
              </p:ext>
            </p:extLst>
          </p:nvPr>
        </p:nvGraphicFramePr>
        <p:xfrm>
          <a:off x="3141291" y="2708920"/>
          <a:ext cx="5402151" cy="600239"/>
        </p:xfrm>
        <a:graphic>
          <a:graphicData uri="http://schemas.openxmlformats.org/presentationml/2006/ole">
            <mc:AlternateContent xmlns:mc="http://schemas.openxmlformats.org/markup-compatibility/2006">
              <mc:Choice xmlns:v="urn:schemas-microsoft-com:vml" Requires="v">
                <p:oleObj spid="_x0000_s45407" name="Equation" r:id="rId4" imgW="2400120" imgH="266400" progId="Equation.DSMT4">
                  <p:embed/>
                </p:oleObj>
              </mc:Choice>
              <mc:Fallback>
                <p:oleObj name="Equation" r:id="rId4" imgW="2400120" imgH="266400" progId="Equation.DSMT4">
                  <p:embed/>
                  <p:pic>
                    <p:nvPicPr>
                      <p:cNvPr id="9" name="对象 8">
                        <a:extLst>
                          <a:ext uri="{FF2B5EF4-FFF2-40B4-BE49-F238E27FC236}">
                            <a16:creationId xmlns="" xmlns:a16="http://schemas.microsoft.com/office/drawing/2014/main" id="{69B9CEAB-1853-4D47-8C2C-E7D66B1563FA}"/>
                          </a:ext>
                        </a:extLst>
                      </p:cNvPr>
                      <p:cNvPicPr/>
                      <p:nvPr/>
                    </p:nvPicPr>
                    <p:blipFill>
                      <a:blip r:embed="rId5"/>
                      <a:stretch>
                        <a:fillRect/>
                      </a:stretch>
                    </p:blipFill>
                    <p:spPr>
                      <a:xfrm>
                        <a:off x="3141291" y="2708920"/>
                        <a:ext cx="5402151" cy="600239"/>
                      </a:xfrm>
                      <a:prstGeom prst="rect">
                        <a:avLst/>
                      </a:prstGeom>
                    </p:spPr>
                  </p:pic>
                </p:oleObj>
              </mc:Fallback>
            </mc:AlternateContent>
          </a:graphicData>
        </a:graphic>
      </p:graphicFrame>
      <p:graphicFrame>
        <p:nvGraphicFramePr>
          <p:cNvPr id="15" name="对象 14">
            <a:extLst>
              <a:ext uri="{FF2B5EF4-FFF2-40B4-BE49-F238E27FC236}">
                <a16:creationId xmlns="" xmlns:a16="http://schemas.microsoft.com/office/drawing/2014/main" id="{6C4CA957-32B4-476E-A683-EB69922839F9}"/>
              </a:ext>
            </a:extLst>
          </p:cNvPr>
          <p:cNvGraphicFramePr>
            <a:graphicFrameLocks noChangeAspect="1"/>
          </p:cNvGraphicFramePr>
          <p:nvPr>
            <p:extLst>
              <p:ext uri="{D42A27DB-BD31-4B8C-83A1-F6EECF244321}">
                <p14:modId xmlns:p14="http://schemas.microsoft.com/office/powerpoint/2010/main" val="3607300659"/>
              </p:ext>
            </p:extLst>
          </p:nvPr>
        </p:nvGraphicFramePr>
        <p:xfrm>
          <a:off x="4149403" y="5731204"/>
          <a:ext cx="3358428" cy="601200"/>
        </p:xfrm>
        <a:graphic>
          <a:graphicData uri="http://schemas.openxmlformats.org/presentationml/2006/ole">
            <mc:AlternateContent xmlns:mc="http://schemas.openxmlformats.org/markup-compatibility/2006">
              <mc:Choice xmlns:v="urn:schemas-microsoft-com:vml" Requires="v">
                <p:oleObj spid="_x0000_s45408" name="Equation" r:id="rId6" imgW="1542764" imgH="276091" progId="Equation.DSMT4">
                  <p:embed/>
                </p:oleObj>
              </mc:Choice>
              <mc:Fallback>
                <p:oleObj name="Equation" r:id="rId6" imgW="1542764" imgH="276091" progId="Equation.DSMT4">
                  <p:embed/>
                  <p:pic>
                    <p:nvPicPr>
                      <p:cNvPr id="15" name="对象 14">
                        <a:extLst>
                          <a:ext uri="{FF2B5EF4-FFF2-40B4-BE49-F238E27FC236}">
                            <a16:creationId xmlns="" xmlns:a16="http://schemas.microsoft.com/office/drawing/2014/main" id="{6C4CA957-32B4-476E-A683-EB69922839F9}"/>
                          </a:ext>
                        </a:extLst>
                      </p:cNvPr>
                      <p:cNvPicPr/>
                      <p:nvPr/>
                    </p:nvPicPr>
                    <p:blipFill>
                      <a:blip r:embed="rId7"/>
                      <a:stretch>
                        <a:fillRect/>
                      </a:stretch>
                    </p:blipFill>
                    <p:spPr>
                      <a:xfrm>
                        <a:off x="4149403" y="5731204"/>
                        <a:ext cx="3358428" cy="601200"/>
                      </a:xfrm>
                      <a:prstGeom prst="rect">
                        <a:avLst/>
                      </a:prstGeom>
                    </p:spPr>
                  </p:pic>
                </p:oleObj>
              </mc:Fallback>
            </mc:AlternateContent>
          </a:graphicData>
        </a:graphic>
      </p:graphicFrame>
    </p:spTree>
    <p:extLst>
      <p:ext uri="{BB962C8B-B14F-4D97-AF65-F5344CB8AC3E}">
        <p14:creationId xmlns:p14="http://schemas.microsoft.com/office/powerpoint/2010/main" val="3510704079"/>
      </p:ext>
    </p:extLst>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定义</a:t>
            </a:r>
          </a:p>
        </p:txBody>
      </p:sp>
      <p:sp>
        <p:nvSpPr>
          <p:cNvPr id="21" name="文本框 20">
            <a:extLst>
              <a:ext uri="{FF2B5EF4-FFF2-40B4-BE49-F238E27FC236}">
                <a16:creationId xmlns="" xmlns:a16="http://schemas.microsoft.com/office/drawing/2014/main" id="{2C99E6FB-74F1-C145-B618-40C02294770E}"/>
              </a:ext>
            </a:extLst>
          </p:cNvPr>
          <p:cNvSpPr txBox="1"/>
          <p:nvPr/>
        </p:nvSpPr>
        <p:spPr>
          <a:xfrm>
            <a:off x="663079" y="828447"/>
            <a:ext cx="4665908" cy="523220"/>
          </a:xfrm>
          <a:prstGeom prst="rect">
            <a:avLst/>
          </a:prstGeom>
          <a:noFill/>
        </p:spPr>
        <p:txBody>
          <a:bodyPr wrap="square" rtlCol="0">
            <a:spAutoFit/>
          </a:bodyPr>
          <a:lstStyle/>
          <a:p>
            <a:r>
              <a:rPr lang="zh-CN" altLang="en-US" sz="2800" b="1" dirty="0">
                <a:latin typeface="Times New Roman" panose="02020503050405090304" pitchFamily="18" charset="0"/>
              </a:rPr>
              <a:t>二、在险值</a:t>
            </a:r>
            <a:r>
              <a:rPr lang="en-US" altLang="zh-CN" sz="2800" b="1" dirty="0" err="1">
                <a:latin typeface="Times New Roman" panose="02020503050405090304" pitchFamily="18" charset="0"/>
              </a:rPr>
              <a:t>VaR</a:t>
            </a:r>
            <a:r>
              <a:rPr lang="zh-CN" altLang="en-US" sz="2800" b="1" dirty="0">
                <a:latin typeface="Times New Roman" panose="02020503050405090304" pitchFamily="18" charset="0"/>
              </a:rPr>
              <a:t>的计算</a:t>
            </a:r>
            <a:endParaRPr lang="en-US" altLang="zh-CN" sz="2800" b="1" dirty="0">
              <a:latin typeface="Times New Roman" panose="02020503050405090304" pitchFamily="18" charset="0"/>
            </a:endParaRPr>
          </a:p>
        </p:txBody>
      </p:sp>
      <p:sp>
        <p:nvSpPr>
          <p:cNvPr id="10" name="文本框 9">
            <a:extLst>
              <a:ext uri="{FF2B5EF4-FFF2-40B4-BE49-F238E27FC236}">
                <a16:creationId xmlns="" xmlns:a16="http://schemas.microsoft.com/office/drawing/2014/main" id="{AB4CDF62-ACD4-4B91-B0AE-4A5D3D21EC4B}"/>
              </a:ext>
            </a:extLst>
          </p:cNvPr>
          <p:cNvSpPr txBox="1"/>
          <p:nvPr/>
        </p:nvSpPr>
        <p:spPr>
          <a:xfrm>
            <a:off x="729023" y="1571039"/>
            <a:ext cx="10729192" cy="2241960"/>
          </a:xfrm>
          <a:prstGeom prst="rect">
            <a:avLst/>
          </a:prstGeom>
          <a:noFill/>
        </p:spPr>
        <p:txBody>
          <a:bodyPr wrap="square">
            <a:spAutoFit/>
          </a:bodyPr>
          <a:lstStyle/>
          <a:p>
            <a:pPr marL="342900" indent="-342900">
              <a:lnSpc>
                <a:spcPct val="150000"/>
              </a:lnSpc>
              <a:buFont typeface="Wingdings" panose="05000000000000000000" pitchFamily="2" charset="2"/>
              <a:buChar char="n"/>
            </a:pPr>
            <a:r>
              <a:rPr lang="zh-CN" altLang="en-US" sz="2400" b="1" dirty="0">
                <a:latin typeface="+mj-ea"/>
                <a:ea typeface="+mj-ea"/>
              </a:rPr>
              <a:t>例题：</a:t>
            </a:r>
            <a:r>
              <a:rPr lang="zh-CN" altLang="en-US" sz="2400" dirty="0">
                <a:latin typeface="Times New Roman" panose="02020603050405020304" pitchFamily="18" charset="0"/>
              </a:rPr>
              <a:t>假设投资者</a:t>
            </a:r>
            <a:r>
              <a:rPr lang="en-US" altLang="zh-CN" sz="2400" dirty="0">
                <a:latin typeface="Times New Roman" panose="02020603050405020304" pitchFamily="18" charset="0"/>
              </a:rPr>
              <a:t>A</a:t>
            </a:r>
            <a:r>
              <a:rPr lang="zh-CN" altLang="en-US" sz="2400" dirty="0">
                <a:latin typeface="Times New Roman" panose="02020603050405020304" pitchFamily="18" charset="0"/>
              </a:rPr>
              <a:t>持有一价值</a:t>
            </a:r>
            <a:r>
              <a:rPr lang="en-US" altLang="zh-CN" sz="2400" dirty="0">
                <a:latin typeface="Times New Roman" panose="02020603050405020304" pitchFamily="18" charset="0"/>
              </a:rPr>
              <a:t>500</a:t>
            </a:r>
            <a:r>
              <a:rPr lang="zh-CN" altLang="en-US" sz="2400" dirty="0">
                <a:latin typeface="Times New Roman" panose="02020603050405020304" pitchFamily="18" charset="0"/>
              </a:rPr>
              <a:t>万元的</a:t>
            </a:r>
            <a:r>
              <a:rPr lang="en-US" altLang="zh-CN" sz="2400" dirty="0">
                <a:latin typeface="Times New Roman" panose="02020603050405020304" pitchFamily="18" charset="0"/>
              </a:rPr>
              <a:t>B</a:t>
            </a:r>
            <a:r>
              <a:rPr lang="zh-CN" altLang="en-US" sz="2400" dirty="0">
                <a:latin typeface="Times New Roman" panose="02020603050405020304" pitchFamily="18" charset="0"/>
              </a:rPr>
              <a:t>公司的股票头寸，</a:t>
            </a:r>
            <a:r>
              <a:rPr lang="en-US" altLang="zh-CN" sz="2400" dirty="0">
                <a:latin typeface="Times New Roman" panose="02020603050405020304" pitchFamily="18" charset="0"/>
              </a:rPr>
              <a:t>B</a:t>
            </a:r>
            <a:r>
              <a:rPr lang="zh-CN" altLang="en-US" sz="2400" dirty="0">
                <a:latin typeface="Times New Roman" panose="02020603050405020304" pitchFamily="18" charset="0"/>
              </a:rPr>
              <a:t>公司股票的日波动率为</a:t>
            </a:r>
            <a:r>
              <a:rPr lang="en-US" altLang="zh-CN" sz="2400" dirty="0">
                <a:latin typeface="Times New Roman" panose="02020603050405020304" pitchFamily="18" charset="0"/>
              </a:rPr>
              <a:t>3%</a:t>
            </a:r>
            <a:r>
              <a:rPr lang="zh-CN" altLang="en-US" sz="2400" dirty="0">
                <a:latin typeface="Times New Roman" panose="02020603050405020304" pitchFamily="18" charset="0"/>
              </a:rPr>
              <a:t>，假定该资产的价值变动呈正态分布，并且该股票的预变动即漂移率为</a:t>
            </a:r>
            <a:r>
              <a:rPr lang="en-US" altLang="zh-CN" sz="2400" dirty="0">
                <a:latin typeface="Times New Roman" panose="02020603050405020304" pitchFamily="18" charset="0"/>
              </a:rPr>
              <a:t>0</a:t>
            </a:r>
            <a:r>
              <a:rPr lang="zh-CN" altLang="en-US" sz="2400" dirty="0">
                <a:latin typeface="Times New Roman" panose="02020603050405020304" pitchFamily="18" charset="0"/>
              </a:rPr>
              <a:t>计算该资产持有期限</a:t>
            </a:r>
            <a:r>
              <a:rPr lang="en-US" altLang="zh-CN" sz="2400" dirty="0">
                <a:latin typeface="Times New Roman" panose="02020603050405020304" pitchFamily="18" charset="0"/>
              </a:rPr>
              <a:t>10</a:t>
            </a:r>
            <a:r>
              <a:rPr lang="zh-CN" altLang="en-US" sz="2400" dirty="0">
                <a:latin typeface="Times New Roman" panose="02020603050405020304" pitchFamily="18" charset="0"/>
              </a:rPr>
              <a:t>天，置信水平为</a:t>
            </a:r>
            <a:r>
              <a:rPr lang="en-US" altLang="zh-CN" sz="2400" dirty="0">
                <a:latin typeface="Times New Roman" panose="02020603050405020304" pitchFamily="18" charset="0"/>
              </a:rPr>
              <a:t>9%</a:t>
            </a:r>
            <a:r>
              <a:rPr lang="zh-CN" altLang="en-US" sz="2400" dirty="0">
                <a:latin typeface="Times New Roman" panose="02020603050405020304" pitchFamily="18" charset="0"/>
              </a:rPr>
              <a:t>的</a:t>
            </a:r>
            <a:r>
              <a:rPr lang="en-US" altLang="zh-CN" sz="2400" dirty="0" err="1">
                <a:latin typeface="Times New Roman" panose="02020603050405020304" pitchFamily="18" charset="0"/>
              </a:rPr>
              <a:t>VaR</a:t>
            </a:r>
            <a:r>
              <a:rPr lang="zh-CN" altLang="en-US" sz="2400" dirty="0">
                <a:latin typeface="Times New Roman" panose="02020603050405020304" pitchFamily="18" charset="0"/>
              </a:rPr>
              <a:t>。</a:t>
            </a:r>
            <a:endParaRPr lang="en-US" altLang="zh-CN" sz="2400" dirty="0">
              <a:latin typeface="Times New Roman" panose="02020603050405020304" pitchFamily="18" charset="0"/>
            </a:endParaRPr>
          </a:p>
          <a:p>
            <a:pPr>
              <a:lnSpc>
                <a:spcPct val="150000"/>
              </a:lnSpc>
            </a:pPr>
            <a:endParaRPr lang="en-US" altLang="zh-CN" sz="2400" dirty="0">
              <a:latin typeface="Times New Roman" panose="02020603050405020304" pitchFamily="18" charset="0"/>
            </a:endParaRPr>
          </a:p>
        </p:txBody>
      </p:sp>
      <p:graphicFrame>
        <p:nvGraphicFramePr>
          <p:cNvPr id="4" name="对象 3">
            <a:extLst>
              <a:ext uri="{FF2B5EF4-FFF2-40B4-BE49-F238E27FC236}">
                <a16:creationId xmlns="" xmlns:a16="http://schemas.microsoft.com/office/drawing/2014/main" id="{E9C690D2-E1A6-4285-A4A8-B3875D0AD4E8}"/>
              </a:ext>
            </a:extLst>
          </p:cNvPr>
          <p:cNvGraphicFramePr>
            <a:graphicFrameLocks noChangeAspect="1"/>
          </p:cNvGraphicFramePr>
          <p:nvPr>
            <p:extLst>
              <p:ext uri="{D42A27DB-BD31-4B8C-83A1-F6EECF244321}">
                <p14:modId xmlns:p14="http://schemas.microsoft.com/office/powerpoint/2010/main" val="2184631886"/>
              </p:ext>
            </p:extLst>
          </p:nvPr>
        </p:nvGraphicFramePr>
        <p:xfrm>
          <a:off x="2133179" y="3994047"/>
          <a:ext cx="8352928" cy="511003"/>
        </p:xfrm>
        <a:graphic>
          <a:graphicData uri="http://schemas.openxmlformats.org/presentationml/2006/ole">
            <mc:AlternateContent xmlns:mc="http://schemas.openxmlformats.org/markup-compatibility/2006">
              <mc:Choice xmlns:v="urn:schemas-microsoft-com:vml" Requires="v">
                <p:oleObj spid="_x0000_s46257" name="Equation" r:id="rId3" imgW="4047686" imgH="247654" progId="Equation.DSMT4">
                  <p:embed/>
                </p:oleObj>
              </mc:Choice>
              <mc:Fallback>
                <p:oleObj name="Equation" r:id="rId3" imgW="4047686" imgH="247654" progId="Equation.DSMT4">
                  <p:embed/>
                  <p:pic>
                    <p:nvPicPr>
                      <p:cNvPr id="0" name=""/>
                      <p:cNvPicPr/>
                      <p:nvPr/>
                    </p:nvPicPr>
                    <p:blipFill>
                      <a:blip r:embed="rId4"/>
                      <a:stretch>
                        <a:fillRect/>
                      </a:stretch>
                    </p:blipFill>
                    <p:spPr>
                      <a:xfrm>
                        <a:off x="2133179" y="3994047"/>
                        <a:ext cx="8352928" cy="511003"/>
                      </a:xfrm>
                      <a:prstGeom prst="rect">
                        <a:avLst/>
                      </a:prstGeom>
                    </p:spPr>
                  </p:pic>
                </p:oleObj>
              </mc:Fallback>
            </mc:AlternateContent>
          </a:graphicData>
        </a:graphic>
      </p:graphicFrame>
      <p:sp>
        <p:nvSpPr>
          <p:cNvPr id="12" name="文本框 11">
            <a:extLst>
              <a:ext uri="{FF2B5EF4-FFF2-40B4-BE49-F238E27FC236}">
                <a16:creationId xmlns="" xmlns:a16="http://schemas.microsoft.com/office/drawing/2014/main" id="{C71A7829-7579-4795-85AE-95B0980BCB57}"/>
              </a:ext>
            </a:extLst>
          </p:cNvPr>
          <p:cNvSpPr txBox="1"/>
          <p:nvPr/>
        </p:nvSpPr>
        <p:spPr>
          <a:xfrm>
            <a:off x="764753" y="3419805"/>
            <a:ext cx="6092370" cy="576248"/>
          </a:xfrm>
          <a:prstGeom prst="rect">
            <a:avLst/>
          </a:prstGeom>
          <a:noFill/>
        </p:spPr>
        <p:txBody>
          <a:bodyPr wrap="square">
            <a:spAutoFit/>
          </a:bodyPr>
          <a:lstStyle/>
          <a:p>
            <a:pPr marL="342900" indent="-342900">
              <a:lnSpc>
                <a:spcPct val="150000"/>
              </a:lnSpc>
              <a:buFont typeface="Wingdings" panose="05000000000000000000" pitchFamily="2" charset="2"/>
              <a:buChar char="u"/>
            </a:pPr>
            <a:r>
              <a:rPr lang="zh-CN" altLang="en-US" sz="2400" b="1" dirty="0">
                <a:latin typeface="Times New Roman" panose="02020603050405020304" pitchFamily="18" charset="0"/>
              </a:rPr>
              <a:t>解答：</a:t>
            </a:r>
            <a:endParaRPr lang="en-US" altLang="zh-CN" sz="2400" b="1" dirty="0">
              <a:latin typeface="Times New Roman" panose="02020603050405020304" pitchFamily="18" charset="0"/>
            </a:endParaRPr>
          </a:p>
        </p:txBody>
      </p:sp>
      <p:sp>
        <p:nvSpPr>
          <p:cNvPr id="14" name="文本框 13">
            <a:extLst>
              <a:ext uri="{FF2B5EF4-FFF2-40B4-BE49-F238E27FC236}">
                <a16:creationId xmlns="" xmlns:a16="http://schemas.microsoft.com/office/drawing/2014/main" id="{862C8CA3-29A9-479C-9678-37F6B6ACAA9D}"/>
              </a:ext>
            </a:extLst>
          </p:cNvPr>
          <p:cNvSpPr txBox="1"/>
          <p:nvPr/>
        </p:nvSpPr>
        <p:spPr>
          <a:xfrm>
            <a:off x="962912" y="4673455"/>
            <a:ext cx="10693462" cy="461665"/>
          </a:xfrm>
          <a:prstGeom prst="rect">
            <a:avLst/>
          </a:prstGeom>
          <a:noFill/>
        </p:spPr>
        <p:txBody>
          <a:bodyPr wrap="square">
            <a:spAutoFit/>
          </a:bodyPr>
          <a:lstStyle/>
          <a:p>
            <a:r>
              <a:rPr lang="zh-CN" altLang="en-US" sz="2400" dirty="0"/>
              <a:t>上述方法还可以扩展到投资组合的情况。</a:t>
            </a:r>
          </a:p>
        </p:txBody>
      </p:sp>
    </p:spTree>
    <p:extLst>
      <p:ext uri="{BB962C8B-B14F-4D97-AF65-F5344CB8AC3E}">
        <p14:creationId xmlns:p14="http://schemas.microsoft.com/office/powerpoint/2010/main" val="3190313379"/>
      </p:ext>
    </p:extLst>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定义</a:t>
            </a:r>
          </a:p>
        </p:txBody>
      </p:sp>
      <p:sp>
        <p:nvSpPr>
          <p:cNvPr id="21" name="文本框 20">
            <a:extLst>
              <a:ext uri="{FF2B5EF4-FFF2-40B4-BE49-F238E27FC236}">
                <a16:creationId xmlns="" xmlns:a16="http://schemas.microsoft.com/office/drawing/2014/main" id="{2C99E6FB-74F1-C145-B618-40C02294770E}"/>
              </a:ext>
            </a:extLst>
          </p:cNvPr>
          <p:cNvSpPr txBox="1"/>
          <p:nvPr/>
        </p:nvSpPr>
        <p:spPr>
          <a:xfrm>
            <a:off x="663079" y="828447"/>
            <a:ext cx="4665908" cy="523220"/>
          </a:xfrm>
          <a:prstGeom prst="rect">
            <a:avLst/>
          </a:prstGeom>
          <a:noFill/>
        </p:spPr>
        <p:txBody>
          <a:bodyPr wrap="square" rtlCol="0">
            <a:spAutoFit/>
          </a:bodyPr>
          <a:lstStyle/>
          <a:p>
            <a:r>
              <a:rPr lang="zh-CN" altLang="en-US" sz="2800" b="1" dirty="0">
                <a:latin typeface="Times New Roman" panose="02020503050405090304" pitchFamily="18" charset="0"/>
              </a:rPr>
              <a:t>二、在险值</a:t>
            </a:r>
            <a:r>
              <a:rPr lang="en-US" altLang="zh-CN" sz="2800" b="1" dirty="0" err="1">
                <a:latin typeface="Times New Roman" panose="02020503050405090304" pitchFamily="18" charset="0"/>
              </a:rPr>
              <a:t>VaR</a:t>
            </a:r>
            <a:r>
              <a:rPr lang="zh-CN" altLang="en-US" sz="2800" b="1" dirty="0">
                <a:latin typeface="Times New Roman" panose="02020503050405090304" pitchFamily="18" charset="0"/>
              </a:rPr>
              <a:t>的计算</a:t>
            </a:r>
            <a:endParaRPr lang="en-US" altLang="zh-CN" sz="2800" b="1" dirty="0">
              <a:latin typeface="Times New Roman" panose="02020503050405090304" pitchFamily="18" charset="0"/>
            </a:endParaRPr>
          </a:p>
        </p:txBody>
      </p:sp>
      <mc:AlternateContent xmlns:mc="http://schemas.openxmlformats.org/markup-compatibility/2006" xmlns:a14="http://schemas.microsoft.com/office/drawing/2010/main">
        <mc:Choice Requires="a14">
          <p:sp>
            <p:nvSpPr>
              <p:cNvPr id="10" name="文本框 9">
                <a:extLst>
                  <a:ext uri="{FF2B5EF4-FFF2-40B4-BE49-F238E27FC236}">
                    <a16:creationId xmlns="" xmlns:a16="http://schemas.microsoft.com/office/drawing/2014/main" id="{AB4CDF62-ACD4-4B91-B0AE-4A5D3D21EC4B}"/>
                  </a:ext>
                </a:extLst>
              </p:cNvPr>
              <p:cNvSpPr txBox="1"/>
              <p:nvPr/>
            </p:nvSpPr>
            <p:spPr>
              <a:xfrm>
                <a:off x="729023" y="1571039"/>
                <a:ext cx="10765196" cy="1749069"/>
              </a:xfrm>
              <a:prstGeom prst="rect">
                <a:avLst/>
              </a:prstGeom>
              <a:noFill/>
            </p:spPr>
            <p:txBody>
              <a:bodyPr wrap="square">
                <a:spAutoFit/>
              </a:bodyPr>
              <a:lstStyle/>
              <a:p>
                <a:pPr>
                  <a:lnSpc>
                    <a:spcPct val="150000"/>
                  </a:lnSpc>
                </a:pPr>
                <a:r>
                  <a:rPr lang="zh-CN" altLang="en-US" sz="2400" b="1" dirty="0">
                    <a:latin typeface="Times New Roman" panose="02020603050405020304" pitchFamily="18" charset="0"/>
                  </a:rPr>
                  <a:t>投资组合的</a:t>
                </a:r>
                <a:r>
                  <a:rPr lang="en-US" altLang="zh-CN" sz="2400" b="1" dirty="0" err="1">
                    <a:latin typeface="Times New Roman" panose="02020603050405020304" pitchFamily="18" charset="0"/>
                  </a:rPr>
                  <a:t>VaR</a:t>
                </a:r>
                <a:r>
                  <a:rPr lang="zh-CN" altLang="en-US" sz="2400" b="1" dirty="0">
                    <a:latin typeface="Times New Roman" panose="02020603050405020304" pitchFamily="18" charset="0"/>
                  </a:rPr>
                  <a:t>值计算：</a:t>
                </a:r>
                <a:endParaRPr lang="en-US" altLang="zh-CN" sz="2400" b="1" dirty="0">
                  <a:latin typeface="Times New Roman" panose="02020603050405020304" pitchFamily="18" charset="0"/>
                </a:endParaRPr>
              </a:p>
              <a:p>
                <a:pPr>
                  <a:lnSpc>
                    <a:spcPct val="150000"/>
                  </a:lnSpc>
                </a:pPr>
                <a:r>
                  <a:rPr lang="zh-CN" altLang="en-US" sz="2400" dirty="0">
                    <a:latin typeface="Times New Roman" panose="02020603050405020304" pitchFamily="18" charset="0"/>
                  </a:rPr>
                  <a:t>假设资产组合由</a:t>
                </a:r>
                <a:r>
                  <a:rPr lang="en-US" altLang="zh-CN" sz="2400" dirty="0">
                    <a:latin typeface="Times New Roman" panose="02020603050405020304" pitchFamily="18" charset="0"/>
                  </a:rPr>
                  <a:t>M</a:t>
                </a:r>
                <a:r>
                  <a:rPr lang="zh-CN" altLang="en-US" sz="2400" dirty="0">
                    <a:latin typeface="Times New Roman" panose="02020603050405020304" pitchFamily="18" charset="0"/>
                  </a:rPr>
                  <a:t>个资产构成，第</a:t>
                </a:r>
                <a14:m>
                  <m:oMath xmlns:m="http://schemas.openxmlformats.org/officeDocument/2006/math">
                    <m:r>
                      <a:rPr lang="en-US" altLang="zh-CN" sz="2400" b="0" i="1" dirty="0" smtClean="0">
                        <a:latin typeface="Cambria Math" panose="02040503050406030204" pitchFamily="18" charset="0"/>
                      </a:rPr>
                      <m:t>𝑖</m:t>
                    </m:r>
                  </m:oMath>
                </a14:m>
                <a:r>
                  <a:rPr lang="zh-CN" altLang="en-US" sz="2400" dirty="0">
                    <a:latin typeface="Times New Roman" panose="02020603050405020304" pitchFamily="18" charset="0"/>
                  </a:rPr>
                  <a:t>个资产的价值为</a:t>
                </a:r>
                <a14:m>
                  <m:oMath xmlns:m="http://schemas.openxmlformats.org/officeDocument/2006/math">
                    <m:sSub>
                      <m:sSubPr>
                        <m:ctrlPr>
                          <a:rPr lang="en-US" altLang="zh-CN" sz="2400" i="1" smtClean="0">
                            <a:latin typeface="Cambria Math"/>
                          </a:rPr>
                        </m:ctrlPr>
                      </m:sSubPr>
                      <m:e>
                        <m:r>
                          <a:rPr lang="zh-CN" altLang="en-US" sz="2400" i="1" smtClean="0">
                            <a:latin typeface="Cambria Math" panose="02040503050406030204" pitchFamily="18" charset="0"/>
                          </a:rPr>
                          <m:t>𝛼</m:t>
                        </m:r>
                      </m:e>
                      <m:sub>
                        <m:r>
                          <a:rPr lang="en-US" altLang="zh-CN" sz="2400" b="0" i="1" smtClean="0">
                            <a:latin typeface="Cambria Math" panose="02040503050406030204" pitchFamily="18" charset="0"/>
                          </a:rPr>
                          <m:t>𝑖</m:t>
                        </m:r>
                      </m:sub>
                    </m:sSub>
                  </m:oMath>
                </a14:m>
                <a:r>
                  <a:rPr lang="zh-CN" altLang="en-US" sz="2400" dirty="0">
                    <a:latin typeface="Times New Roman" panose="02020603050405020304" pitchFamily="18" charset="0"/>
                  </a:rPr>
                  <a:t>，波动率为</a:t>
                </a:r>
                <a14:m>
                  <m:oMath xmlns:m="http://schemas.openxmlformats.org/officeDocument/2006/math">
                    <m:sSub>
                      <m:sSubPr>
                        <m:ctrlPr>
                          <a:rPr lang="en-US" altLang="zh-CN" sz="2400" i="1" smtClean="0">
                            <a:latin typeface="Cambria Math"/>
                          </a:rPr>
                        </m:ctrlPr>
                      </m:sSubPr>
                      <m:e>
                        <m:r>
                          <a:rPr lang="zh-CN" altLang="en-US" sz="2400" i="1" smtClean="0">
                            <a:latin typeface="Cambria Math" panose="02040503050406030204" pitchFamily="18" charset="0"/>
                          </a:rPr>
                          <m:t>𝜎</m:t>
                        </m:r>
                      </m:e>
                      <m:sub>
                        <m:r>
                          <a:rPr lang="en-US" altLang="zh-CN" sz="2400" b="0" i="1" smtClean="0">
                            <a:latin typeface="Cambria Math" panose="02040503050406030204" pitchFamily="18" charset="0"/>
                          </a:rPr>
                          <m:t>𝑖</m:t>
                        </m:r>
                      </m:sub>
                    </m:sSub>
                  </m:oMath>
                </a14:m>
                <a:r>
                  <a:rPr lang="zh-CN" altLang="en-US" sz="2400" dirty="0">
                    <a:latin typeface="Times New Roman" panose="02020603050405020304" pitchFamily="18" charset="0"/>
                  </a:rPr>
                  <a:t>，而第</a:t>
                </a:r>
                <a14:m>
                  <m:oMath xmlns:m="http://schemas.openxmlformats.org/officeDocument/2006/math">
                    <m:r>
                      <a:rPr lang="en-US" altLang="zh-CN" sz="2400" i="1" dirty="0">
                        <a:latin typeface="Cambria Math" panose="02040503050406030204" pitchFamily="18" charset="0"/>
                      </a:rPr>
                      <m:t>𝑖</m:t>
                    </m:r>
                  </m:oMath>
                </a14:m>
                <a:r>
                  <a:rPr lang="zh-CN" altLang="en-US" sz="2400" dirty="0">
                    <a:latin typeface="Times New Roman" panose="02020603050405020304" pitchFamily="18" charset="0"/>
                  </a:rPr>
                  <a:t>个资产和第</a:t>
                </a:r>
                <a14:m>
                  <m:oMath xmlns:m="http://schemas.openxmlformats.org/officeDocument/2006/math">
                    <m:r>
                      <a:rPr lang="en-US" altLang="zh-CN" sz="2400" b="0" i="1" smtClean="0">
                        <a:latin typeface="Cambria Math" panose="02040503050406030204" pitchFamily="18" charset="0"/>
                      </a:rPr>
                      <m:t>𝑗</m:t>
                    </m:r>
                  </m:oMath>
                </a14:m>
                <a:r>
                  <a:rPr lang="zh-CN" altLang="en-US" sz="2400" dirty="0">
                    <a:latin typeface="Times New Roman" panose="02020603050405020304" pitchFamily="18" charset="0"/>
                  </a:rPr>
                  <a:t>个资产之间的相关系数为</a:t>
                </a:r>
                <a14:m>
                  <m:oMath xmlns:m="http://schemas.openxmlformats.org/officeDocument/2006/math">
                    <m:sSub>
                      <m:sSubPr>
                        <m:ctrlPr>
                          <a:rPr lang="en-US" altLang="zh-CN" sz="2400" i="1" smtClean="0">
                            <a:latin typeface="Cambria Math"/>
                          </a:rPr>
                        </m:ctrlPr>
                      </m:sSubPr>
                      <m:e>
                        <m:r>
                          <a:rPr lang="zh-CN" altLang="en-US" sz="2400" i="1" smtClean="0">
                            <a:latin typeface="Cambria Math" panose="02040503050406030204" pitchFamily="18" charset="0"/>
                          </a:rPr>
                          <m:t>𝜌</m:t>
                        </m:r>
                      </m:e>
                      <m:sub>
                        <m:r>
                          <a:rPr lang="en-US" altLang="zh-CN" sz="2400" b="0" i="1" smtClean="0">
                            <a:latin typeface="Cambria Math" panose="02040503050406030204" pitchFamily="18" charset="0"/>
                          </a:rPr>
                          <m:t>𝑖𝑗</m:t>
                        </m:r>
                      </m:sub>
                    </m:sSub>
                  </m:oMath>
                </a14:m>
                <a:r>
                  <a:rPr lang="zh-CN" altLang="en-US" sz="2400" dirty="0">
                    <a:latin typeface="Times New Roman" panose="02020603050405020304" pitchFamily="18" charset="0"/>
                  </a:rPr>
                  <a:t>，则该资产组合的</a:t>
                </a:r>
                <a:r>
                  <a:rPr lang="en-US" altLang="zh-CN" sz="2400" dirty="0" err="1">
                    <a:latin typeface="Times New Roman" panose="02020603050405020304" pitchFamily="18" charset="0"/>
                  </a:rPr>
                  <a:t>VaR</a:t>
                </a:r>
                <a:r>
                  <a:rPr lang="zh-CN" altLang="en-US" sz="2400" dirty="0">
                    <a:latin typeface="Times New Roman" panose="02020603050405020304" pitchFamily="18" charset="0"/>
                  </a:rPr>
                  <a:t>的计算公式为：</a:t>
                </a:r>
                <a:endParaRPr lang="en-US" altLang="zh-CN" sz="2400" dirty="0">
                  <a:latin typeface="Times New Roman" panose="02020603050405020304" pitchFamily="18" charset="0"/>
                </a:endParaRPr>
              </a:p>
            </p:txBody>
          </p:sp>
        </mc:Choice>
        <mc:Fallback xmlns="">
          <p:sp>
            <p:nvSpPr>
              <p:cNvPr id="10" name="文本框 9">
                <a:extLst>
                  <a:ext uri="{FF2B5EF4-FFF2-40B4-BE49-F238E27FC236}">
                    <a16:creationId xmlns:a16="http://schemas.microsoft.com/office/drawing/2014/main" id="{AB4CDF62-ACD4-4B91-B0AE-4A5D3D21EC4B}"/>
                  </a:ext>
                </a:extLst>
              </p:cNvPr>
              <p:cNvSpPr txBox="1">
                <a:spLocks noRot="1" noChangeAspect="1" noMove="1" noResize="1" noEditPoints="1" noAdjustHandles="1" noChangeArrowheads="1" noChangeShapeType="1" noTextEdit="1"/>
              </p:cNvSpPr>
              <p:nvPr/>
            </p:nvSpPr>
            <p:spPr>
              <a:xfrm>
                <a:off x="729023" y="1571039"/>
                <a:ext cx="10765196" cy="1749069"/>
              </a:xfrm>
              <a:prstGeom prst="rect">
                <a:avLst/>
              </a:prstGeom>
              <a:blipFill>
                <a:blip r:embed="rId3"/>
                <a:stretch>
                  <a:fillRect l="-906" b="-5575"/>
                </a:stretch>
              </a:blipFill>
            </p:spPr>
            <p:txBody>
              <a:bodyPr/>
              <a:lstStyle/>
              <a:p>
                <a:r>
                  <a:rPr lang="zh-CN" altLang="en-US">
                    <a:noFill/>
                  </a:rPr>
                  <a:t> </a:t>
                </a:r>
              </a:p>
            </p:txBody>
          </p:sp>
        </mc:Fallback>
      </mc:AlternateContent>
      <p:graphicFrame>
        <p:nvGraphicFramePr>
          <p:cNvPr id="2" name="对象 1">
            <a:extLst>
              <a:ext uri="{FF2B5EF4-FFF2-40B4-BE49-F238E27FC236}">
                <a16:creationId xmlns="" xmlns:a16="http://schemas.microsoft.com/office/drawing/2014/main" id="{D460E6BD-13BB-4D6E-BAEF-63ECA04F1D24}"/>
              </a:ext>
            </a:extLst>
          </p:cNvPr>
          <p:cNvGraphicFramePr>
            <a:graphicFrameLocks noChangeAspect="1"/>
          </p:cNvGraphicFramePr>
          <p:nvPr>
            <p:extLst>
              <p:ext uri="{D42A27DB-BD31-4B8C-83A1-F6EECF244321}">
                <p14:modId xmlns:p14="http://schemas.microsoft.com/office/powerpoint/2010/main" val="2843005836"/>
              </p:ext>
            </p:extLst>
          </p:nvPr>
        </p:nvGraphicFramePr>
        <p:xfrm>
          <a:off x="2709243" y="3520810"/>
          <a:ext cx="6997432" cy="967730"/>
        </p:xfrm>
        <a:graphic>
          <a:graphicData uri="http://schemas.openxmlformats.org/presentationml/2006/ole">
            <mc:AlternateContent xmlns:mc="http://schemas.openxmlformats.org/markup-compatibility/2006">
              <mc:Choice xmlns:v="urn:schemas-microsoft-com:vml" Requires="v">
                <p:oleObj spid="_x0000_s47272" name="Equation" r:id="rId4" imgW="3580825" imgH="495307" progId="Equation.DSMT4">
                  <p:embed/>
                </p:oleObj>
              </mc:Choice>
              <mc:Fallback>
                <p:oleObj name="Equation" r:id="rId4" imgW="3580825" imgH="495307" progId="Equation.DSMT4">
                  <p:embed/>
                  <p:pic>
                    <p:nvPicPr>
                      <p:cNvPr id="0" name=""/>
                      <p:cNvPicPr/>
                      <p:nvPr/>
                    </p:nvPicPr>
                    <p:blipFill>
                      <a:blip r:embed="rId5"/>
                      <a:stretch>
                        <a:fillRect/>
                      </a:stretch>
                    </p:blipFill>
                    <p:spPr>
                      <a:xfrm>
                        <a:off x="2709243" y="3520810"/>
                        <a:ext cx="6997432" cy="967730"/>
                      </a:xfrm>
                      <a:prstGeom prst="rect">
                        <a:avLst/>
                      </a:prstGeom>
                    </p:spPr>
                  </p:pic>
                </p:oleObj>
              </mc:Fallback>
            </mc:AlternateContent>
          </a:graphicData>
        </a:graphic>
      </p:graphicFrame>
    </p:spTree>
    <p:extLst>
      <p:ext uri="{BB962C8B-B14F-4D97-AF65-F5344CB8AC3E}">
        <p14:creationId xmlns:p14="http://schemas.microsoft.com/office/powerpoint/2010/main" val="3411978681"/>
      </p:ext>
    </p:extLst>
  </p:cSld>
  <p:clrMapOvr>
    <a:masterClrMapping/>
  </p:clrMapOvr>
  <p:transition>
    <p:wipe/>
  </p:transition>
</p:sld>
</file>

<file path=ppt/tags/tag1.xml><?xml version="1.0" encoding="utf-8"?>
<p:tagLst xmlns:a="http://schemas.openxmlformats.org/drawingml/2006/main" xmlns:r="http://schemas.openxmlformats.org/officeDocument/2006/relationships" xmlns:p="http://schemas.openxmlformats.org/presentationml/2006/main">
  <p:tag name="SLIDEELEMTYPE" val="27"/>
</p:tagLst>
</file>

<file path=ppt/tags/tag2.xml><?xml version="1.0" encoding="utf-8"?>
<p:tagLst xmlns:a="http://schemas.openxmlformats.org/drawingml/2006/main" xmlns:r="http://schemas.openxmlformats.org/officeDocument/2006/relationships" xmlns:p="http://schemas.openxmlformats.org/presentationml/2006/main">
  <p:tag name="SLIDEELEMTYPE" val="28"/>
</p:tagLst>
</file>

<file path=ppt/tags/tag3.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4.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5.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1396</TotalTime>
  <Words>5386</Words>
  <Application>Microsoft Office PowerPoint</Application>
  <PresentationFormat>自定义</PresentationFormat>
  <Paragraphs>616</Paragraphs>
  <Slides>62</Slides>
  <Notes>35</Notes>
  <HiddenSlides>0</HiddenSlides>
  <MMClips>0</MMClips>
  <ScaleCrop>false</ScaleCrop>
  <HeadingPairs>
    <vt:vector size="6" baseType="variant">
      <vt:variant>
        <vt:lpstr>主题</vt:lpstr>
      </vt:variant>
      <vt:variant>
        <vt:i4>1</vt:i4>
      </vt:variant>
      <vt:variant>
        <vt:lpstr>嵌入 OLE 服务器</vt:lpstr>
      </vt:variant>
      <vt:variant>
        <vt:i4>3</vt:i4>
      </vt:variant>
      <vt:variant>
        <vt:lpstr>幻灯片标题</vt:lpstr>
      </vt:variant>
      <vt:variant>
        <vt:i4>62</vt:i4>
      </vt:variant>
    </vt:vector>
  </HeadingPairs>
  <TitlesOfParts>
    <vt:vector size="66" baseType="lpstr">
      <vt:lpstr>Office 主题​​</vt:lpstr>
      <vt:lpstr>Equation</vt:lpstr>
      <vt:lpstr>Document</vt:lpstr>
      <vt:lpstr>剪辑</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apple</cp:lastModifiedBy>
  <cp:revision>1686</cp:revision>
  <dcterms:created xsi:type="dcterms:W3CDTF">2021-11-21T10:18:42Z</dcterms:created>
  <dcterms:modified xsi:type="dcterms:W3CDTF">2024-08-02T14:59:27Z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2052-3.5.1.5630</vt:lpwstr>
  </property>
</Properties>
</file>