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2"/>
  </p:notesMasterIdLst>
  <p:handoutMasterIdLst>
    <p:handoutMasterId r:id="rId53"/>
  </p:handoutMasterIdLst>
  <p:sldIdLst>
    <p:sldId id="256" r:id="rId2"/>
    <p:sldId id="334" r:id="rId3"/>
    <p:sldId id="567" r:id="rId4"/>
    <p:sldId id="568" r:id="rId5"/>
    <p:sldId id="569" r:id="rId6"/>
    <p:sldId id="570" r:id="rId7"/>
    <p:sldId id="571" r:id="rId8"/>
    <p:sldId id="572" r:id="rId9"/>
    <p:sldId id="573" r:id="rId10"/>
    <p:sldId id="574" r:id="rId11"/>
    <p:sldId id="575" r:id="rId12"/>
    <p:sldId id="576" r:id="rId13"/>
    <p:sldId id="577" r:id="rId14"/>
    <p:sldId id="578" r:id="rId15"/>
    <p:sldId id="579" r:id="rId16"/>
    <p:sldId id="580" r:id="rId17"/>
    <p:sldId id="581" r:id="rId18"/>
    <p:sldId id="582" r:id="rId19"/>
    <p:sldId id="583" r:id="rId20"/>
    <p:sldId id="584" r:id="rId21"/>
    <p:sldId id="536" r:id="rId22"/>
    <p:sldId id="537" r:id="rId23"/>
    <p:sldId id="538" r:id="rId24"/>
    <p:sldId id="539" r:id="rId25"/>
    <p:sldId id="540" r:id="rId26"/>
    <p:sldId id="541" r:id="rId27"/>
    <p:sldId id="542" r:id="rId28"/>
    <p:sldId id="543" r:id="rId29"/>
    <p:sldId id="544" r:id="rId30"/>
    <p:sldId id="545" r:id="rId31"/>
    <p:sldId id="566" r:id="rId32"/>
    <p:sldId id="546" r:id="rId33"/>
    <p:sldId id="547" r:id="rId34"/>
    <p:sldId id="548" r:id="rId35"/>
    <p:sldId id="549" r:id="rId36"/>
    <p:sldId id="550" r:id="rId37"/>
    <p:sldId id="551" r:id="rId38"/>
    <p:sldId id="564" r:id="rId39"/>
    <p:sldId id="565" r:id="rId40"/>
    <p:sldId id="563" r:id="rId41"/>
    <p:sldId id="554" r:id="rId42"/>
    <p:sldId id="555" r:id="rId43"/>
    <p:sldId id="556" r:id="rId44"/>
    <p:sldId id="557" r:id="rId45"/>
    <p:sldId id="558" r:id="rId46"/>
    <p:sldId id="559" r:id="rId47"/>
    <p:sldId id="560" r:id="rId48"/>
    <p:sldId id="561" r:id="rId49"/>
    <p:sldId id="562" r:id="rId50"/>
    <p:sldId id="434" r:id="rId51"/>
  </p:sldIdLst>
  <p:sldSz cx="12187238"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杺牧" initials="杺"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46C0A"/>
    <a:srgbClr val="B9BF41"/>
    <a:srgbClr val="0066FF"/>
    <a:srgbClr val="215968"/>
    <a:srgbClr val="3333FF"/>
    <a:srgbClr val="0000CC"/>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09" autoAdjust="0"/>
    <p:restoredTop sz="93403" autoAdjust="0"/>
  </p:normalViewPr>
  <p:slideViewPr>
    <p:cSldViewPr>
      <p:cViewPr>
        <p:scale>
          <a:sx n="161" d="100"/>
          <a:sy n="161" d="100"/>
        </p:scale>
        <p:origin x="-651" y="66"/>
      </p:cViewPr>
      <p:guideLst>
        <p:guide orient="horz" pos="2033"/>
        <p:guide pos="3824"/>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127" d="100"/>
          <a:sy n="127" d="100"/>
        </p:scale>
        <p:origin x="-4884" y="-57"/>
      </p:cViewPr>
      <p:guideLst>
        <p:guide orient="horz" pos="2710"/>
        <p:guide pos="215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 Id="rId6" Type="http://schemas.openxmlformats.org/officeDocument/2006/relationships/image" Target="../media/image37.wmf"/><Relationship Id="rId5" Type="http://schemas.openxmlformats.org/officeDocument/2006/relationships/image" Target="../media/image36.wmf"/><Relationship Id="rId4" Type="http://schemas.openxmlformats.org/officeDocument/2006/relationships/image" Target="../media/image35.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 Id="rId4" Type="http://schemas.openxmlformats.org/officeDocument/2006/relationships/image" Target="../media/image43.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 Id="rId4" Type="http://schemas.openxmlformats.org/officeDocument/2006/relationships/image" Target="../media/image51.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 Id="rId5" Type="http://schemas.openxmlformats.org/officeDocument/2006/relationships/image" Target="../media/image59.wmf"/><Relationship Id="rId4" Type="http://schemas.openxmlformats.org/officeDocument/2006/relationships/image" Target="../media/image58.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 Id="rId4" Type="http://schemas.openxmlformats.org/officeDocument/2006/relationships/image" Target="../media/image6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image" Target="../media/image65.wmf"/><Relationship Id="rId5" Type="http://schemas.openxmlformats.org/officeDocument/2006/relationships/image" Target="../media/image69.wmf"/><Relationship Id="rId4" Type="http://schemas.openxmlformats.org/officeDocument/2006/relationships/image" Target="../media/image68.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panose="020B0604020202020204" pitchFamily="34" charset="0"/>
                <a:ea typeface="宋体" panose="02010600030101010101" pitchFamily="2" charset="-122"/>
              </a:defRPr>
            </a:lvl1pPr>
          </a:lstStyle>
          <a:p>
            <a:pPr>
              <a:defRPr/>
            </a:pPr>
            <a:fld id="{5C9BBA8F-0133-4E87-B046-A2FDEDCF47AD}" type="datetimeFigureOut">
              <a:rPr lang="zh-CN" altLang="en-US"/>
              <a:t>2024/8/6</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1CD81BE3-8160-4299-B6B9-8A4475FAB90D}" type="slidenum">
              <a:rPr lang="zh-CN" altLang="en-US"/>
              <a:t>‹#›</a:t>
            </a:fld>
            <a:endParaRPr lang="zh-CN" altLang="en-US"/>
          </a:p>
        </p:txBody>
      </p:sp>
    </p:spTree>
    <p:extLst>
      <p:ext uri="{BB962C8B-B14F-4D97-AF65-F5344CB8AC3E}">
        <p14:creationId xmlns:p14="http://schemas.microsoft.com/office/powerpoint/2010/main" val="350950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latin typeface="Arial" panose="020B0604020202020204" pitchFamily="34" charset="0"/>
                <a:ea typeface="宋体" panose="02010600030101010101" pitchFamily="2" charset="-122"/>
              </a:defRPr>
            </a:lvl1pPr>
          </a:lstStyle>
          <a:p>
            <a:pPr>
              <a:defRPr/>
            </a:pPr>
            <a:fld id="{3B1F3953-5F16-47C0-B42C-DF3778086CEE}" type="datetimeFigureOut">
              <a:rPr lang="zh-CN" altLang="en-US"/>
              <a:t>2024/8/6</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fld id="{17F12B51-38F5-440D-987E-EA5538A19096}" type="slidenum">
              <a:rPr lang="zh-CN" altLang="en-US"/>
              <a:t>‹#›</a:t>
            </a:fld>
            <a:endParaRPr lang="zh-CN" altLang="en-US"/>
          </a:p>
        </p:txBody>
      </p:sp>
    </p:spTree>
    <p:extLst>
      <p:ext uri="{BB962C8B-B14F-4D97-AF65-F5344CB8AC3E}">
        <p14:creationId xmlns:p14="http://schemas.microsoft.com/office/powerpoint/2010/main" val="28848894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等线" panose="02010600030101010101" pitchFamily="2" charset="-122"/>
                <a:ea typeface="等线" panose="02010600030101010101" pitchFamily="2" charset="-122"/>
              </a:defRPr>
            </a:lvl1pPr>
            <a:lvl2pPr marL="742950" indent="-285750">
              <a:defRPr sz="1200">
                <a:solidFill>
                  <a:schemeClr val="tx1"/>
                </a:solidFill>
                <a:latin typeface="等线" panose="02010600030101010101" pitchFamily="2" charset="-122"/>
                <a:ea typeface="等线" panose="02010600030101010101" pitchFamily="2" charset="-122"/>
              </a:defRPr>
            </a:lvl2pPr>
            <a:lvl3pPr marL="1143000" indent="-228600">
              <a:defRPr sz="1200">
                <a:solidFill>
                  <a:schemeClr val="tx1"/>
                </a:solidFill>
                <a:latin typeface="等线" panose="02010600030101010101" pitchFamily="2" charset="-122"/>
                <a:ea typeface="等线" panose="02010600030101010101" pitchFamily="2" charset="-122"/>
              </a:defRPr>
            </a:lvl3pPr>
            <a:lvl4pPr marL="1600200" indent="-228600">
              <a:defRPr sz="1200">
                <a:solidFill>
                  <a:schemeClr val="tx1"/>
                </a:solidFill>
                <a:latin typeface="等线" panose="02010600030101010101" pitchFamily="2" charset="-122"/>
                <a:ea typeface="等线" panose="02010600030101010101" pitchFamily="2" charset="-122"/>
              </a:defRPr>
            </a:lvl4pPr>
            <a:lvl5pPr marL="2057400" indent="-228600">
              <a:defRPr sz="1200">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9pPr>
          </a:lstStyle>
          <a:p>
            <a:fld id="{64954A28-3DC3-401C-8871-6F2DB6073328}" type="slidenum">
              <a:rPr lang="zh-CN" altLang="en-US">
                <a:latin typeface="Arial" panose="020B0604020202020204" pitchFamily="34" charset="0"/>
                <a:ea typeface="宋体" panose="02010600030101010101" pitchFamily="2" charset="-122"/>
              </a:rPr>
              <a:t>1</a:t>
            </a:fld>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pPr/>
              <a:t>8</a:t>
            </a:fld>
            <a:endParaRPr lang="zh-CN" altLang="en-US"/>
          </a:p>
        </p:txBody>
      </p:sp>
    </p:spTree>
    <p:extLst>
      <p:ext uri="{BB962C8B-B14F-4D97-AF65-F5344CB8AC3E}">
        <p14:creationId xmlns:p14="http://schemas.microsoft.com/office/powerpoint/2010/main" val="3028869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7F12B51-38F5-440D-987E-EA5538A19096}" type="slidenum">
              <a:rPr lang="zh-CN" altLang="en-US" smtClean="0"/>
              <a:t>25</a:t>
            </a:fld>
            <a:endParaRPr lang="zh-CN" altLang="en-US"/>
          </a:p>
        </p:txBody>
      </p:sp>
    </p:spTree>
    <p:extLst>
      <p:ext uri="{BB962C8B-B14F-4D97-AF65-F5344CB8AC3E}">
        <p14:creationId xmlns:p14="http://schemas.microsoft.com/office/powerpoint/2010/main" val="1284074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7F12B51-38F5-440D-987E-EA5538A19096}" type="slidenum">
              <a:rPr lang="zh-CN" altLang="en-US" smtClean="0"/>
              <a:t>26</a:t>
            </a:fld>
            <a:endParaRPr lang="zh-CN" altLang="en-US"/>
          </a:p>
        </p:txBody>
      </p:sp>
    </p:spTree>
    <p:extLst>
      <p:ext uri="{BB962C8B-B14F-4D97-AF65-F5344CB8AC3E}">
        <p14:creationId xmlns:p14="http://schemas.microsoft.com/office/powerpoint/2010/main" val="4079805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7F12B51-38F5-440D-987E-EA5538A19096}" type="slidenum">
              <a:rPr lang="zh-CN" altLang="en-US" smtClean="0"/>
              <a:t>27</a:t>
            </a:fld>
            <a:endParaRPr lang="zh-CN" altLang="en-US"/>
          </a:p>
        </p:txBody>
      </p:sp>
    </p:spTree>
    <p:extLst>
      <p:ext uri="{BB962C8B-B14F-4D97-AF65-F5344CB8AC3E}">
        <p14:creationId xmlns:p14="http://schemas.microsoft.com/office/powerpoint/2010/main" val="25716011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043" y="2130427"/>
            <a:ext cx="10359153" cy="1470025"/>
          </a:xfrm>
        </p:spPr>
        <p:txBody>
          <a:bodyPr/>
          <a:lstStyle/>
          <a:p>
            <a:r>
              <a:rPr lang="zh-CN" altLang="en-US"/>
              <a:t>单击此处编辑母版标题样式</a:t>
            </a:r>
          </a:p>
        </p:txBody>
      </p:sp>
      <p:sp>
        <p:nvSpPr>
          <p:cNvPr id="3" name="副标题 2"/>
          <p:cNvSpPr>
            <a:spLocks noGrp="1"/>
          </p:cNvSpPr>
          <p:nvPr>
            <p:ph type="subTitle" idx="1"/>
          </p:nvPr>
        </p:nvSpPr>
        <p:spPr>
          <a:xfrm>
            <a:off x="1828087" y="3886200"/>
            <a:ext cx="85310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5" name="日期占位符 3"/>
          <p:cNvSpPr>
            <a:spLocks noGrp="1"/>
          </p:cNvSpPr>
          <p:nvPr>
            <p:ph type="dt" sz="half" idx="10"/>
          </p:nvPr>
        </p:nvSpPr>
        <p:spPr/>
        <p:txBody>
          <a:bodyPr/>
          <a:lstStyle>
            <a:lvl1pPr>
              <a:defRPr/>
            </a:lvl1pPr>
          </a:lstStyle>
          <a:p>
            <a:pPr>
              <a:defRPr/>
            </a:pPr>
            <a:fld id="{9D6FB868-AC17-4892-8E55-097DF144418B}" type="datetimeFigureOut">
              <a:rPr lang="zh-CN" altLang="en-US"/>
              <a:t>2024/8/6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E5D0D58C-8F2E-47FF-AA3A-3DD216554D88}" type="slidenum">
              <a:rPr lang="zh-CN" altLang="en-US"/>
              <a:t>‹#›</a:t>
            </a:fld>
            <a:endParaRPr lang="zh-CN" altLang="en-US"/>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矩形 4"/>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6" name="矩形 5"/>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椭圆 6"/>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3A1086AB-FA55-458F-B4C3-6E6DAC987516}" type="slidenum">
              <a:rPr lang="zh-CN" altLang="en-US" sz="1100">
                <a:solidFill>
                  <a:srgbClr val="31859C"/>
                </a:solidFill>
              </a:rPr>
              <a:t>‹#›</a:t>
            </a:fld>
            <a:endParaRPr lang="zh-CN" altLang="en-US">
              <a:solidFill>
                <a:srgbClr val="31859C"/>
              </a:solidFill>
            </a:endParaRPr>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2" name="标题 1"/>
          <p:cNvSpPr>
            <a:spLocks noGrp="1"/>
          </p:cNvSpPr>
          <p:nvPr>
            <p:ph type="title"/>
          </p:nvPr>
        </p:nvSpPr>
        <p:spPr>
          <a:xfrm>
            <a:off x="2388784" y="4800600"/>
            <a:ext cx="7312343"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8784" y="612775"/>
            <a:ext cx="731234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8784" y="5367338"/>
            <a:ext cx="73123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 name="日期占位符 4"/>
          <p:cNvSpPr>
            <a:spLocks noGrp="1"/>
          </p:cNvSpPr>
          <p:nvPr>
            <p:ph type="dt" sz="half" idx="10"/>
          </p:nvPr>
        </p:nvSpPr>
        <p:spPr/>
        <p:txBody>
          <a:bodyPr/>
          <a:lstStyle>
            <a:lvl1pPr>
              <a:defRPr/>
            </a:lvl1pPr>
          </a:lstStyle>
          <a:p>
            <a:pPr>
              <a:defRPr/>
            </a:pPr>
            <a:fld id="{7C8F8991-131F-4495-B060-CCDCC085ED61}" type="datetimeFigureOut">
              <a:rPr lang="zh-CN" altLang="en-US"/>
              <a:t>2024/8/6</a:t>
            </a:fld>
            <a:endParaRPr lang="zh-CN" altLang="en-US"/>
          </a:p>
        </p:txBody>
      </p:sp>
      <p:sp>
        <p:nvSpPr>
          <p:cNvPr id="11" name="页脚占位符 5"/>
          <p:cNvSpPr>
            <a:spLocks noGrp="1"/>
          </p:cNvSpPr>
          <p:nvPr>
            <p:ph type="ftr" sz="quarter" idx="11"/>
          </p:nvPr>
        </p:nvSpPr>
        <p:spPr/>
        <p:txBody>
          <a:bodyPr/>
          <a:lstStyle>
            <a:lvl1pPr>
              <a:defRPr/>
            </a:lvl1pPr>
          </a:lstStyle>
          <a:p>
            <a:pPr>
              <a:defRPr/>
            </a:pPr>
            <a:endParaRPr lang="zh-CN" altLang="en-US"/>
          </a:p>
        </p:txBody>
      </p:sp>
      <p:sp>
        <p:nvSpPr>
          <p:cNvPr id="12" name="灯片编号占位符 6"/>
          <p:cNvSpPr>
            <a:spLocks noGrp="1"/>
          </p:cNvSpPr>
          <p:nvPr>
            <p:ph type="sldNum" sz="quarter" idx="12"/>
          </p:nvPr>
        </p:nvSpPr>
        <p:spPr/>
        <p:txBody>
          <a:bodyPr/>
          <a:lstStyle>
            <a:lvl1pPr>
              <a:defRPr/>
            </a:lvl1pPr>
          </a:lstStyle>
          <a:p>
            <a:fld id="{2A4307EB-7D08-4BE7-87B1-DFAC274E573D}" type="slidenum">
              <a:rPr lang="zh-CN" altLang="en-US"/>
              <a:t>‹#›</a:t>
            </a:fld>
            <a:endParaRPr lang="zh-CN" altLang="en-US"/>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0"/>
            <a:ext cx="12187238" cy="6858000"/>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1845147" y="2405712"/>
            <a:ext cx="1639613" cy="1023288"/>
          </a:xfrm>
          <a:prstGeom prst="rect">
            <a:avLst/>
          </a:prstGeom>
          <a:noFill/>
        </p:spPr>
      </p:pic>
      <p:pic>
        <p:nvPicPr>
          <p:cNvPr id="4" name="图片 8" descr="图片包含 背景, 钟表, 黑暗, 监控&#10;&#10;描述已自动生成"/>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22613" y="-100013"/>
            <a:ext cx="53625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descr="徽标&#10;&#10;描述已自动生成"/>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58463" y="5157788"/>
            <a:ext cx="11572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3"/>
          <p:cNvSpPr>
            <a:spLocks noGrp="1"/>
          </p:cNvSpPr>
          <p:nvPr>
            <p:ph type="dt" sz="half" idx="10"/>
          </p:nvPr>
        </p:nvSpPr>
        <p:spPr/>
        <p:txBody>
          <a:bodyPr/>
          <a:lstStyle>
            <a:lvl1pPr>
              <a:defRPr/>
            </a:lvl1pPr>
          </a:lstStyle>
          <a:p>
            <a:pPr>
              <a:defRPr/>
            </a:pPr>
            <a:fld id="{524EE924-02C8-47EB-9B6C-361B37314DD6}" type="datetimeFigureOut">
              <a:rPr lang="zh-CN" altLang="en-US"/>
              <a:t>2024/8/6</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fld id="{0E18118D-F5A2-41D9-93F0-92FF9794C981}" type="slidenum">
              <a:rPr lang="zh-CN" altLang="en-US"/>
              <a:t>‹#›</a:t>
            </a:fld>
            <a:endParaRPr lang="zh-CN" altLang="en-US"/>
          </a:p>
        </p:txBody>
      </p:sp>
    </p:spTree>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8" name="内容占位符 7"/>
          <p:cNvSpPr>
            <a:spLocks noGrp="1"/>
          </p:cNvSpPr>
          <p:nvPr>
            <p:ph sz="quarter" idx="1"/>
          </p:nvPr>
        </p:nvSpPr>
        <p:spPr>
          <a:xfrm>
            <a:off x="609362" y="1600200"/>
            <a:ext cx="9952911" cy="4873752"/>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t>2024/8/6</a:t>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t>‹#›</a:t>
            </a:fld>
            <a:endParaRPr lang="zh-CN" altLang="en-US"/>
          </a:p>
        </p:txBody>
      </p:sp>
      <p:sp>
        <p:nvSpPr>
          <p:cNvPr id="10" name="页脚占位符 9"/>
          <p:cNvSpPr>
            <a:spLocks noGrp="1"/>
          </p:cNvSpPr>
          <p:nvPr>
            <p:ph type="ftr" sz="quarter" idx="16"/>
          </p:nvPr>
        </p:nvSpPr>
        <p:spPr/>
        <p:txBody>
          <a:bodyPr rtlCol="0"/>
          <a:lstStyle/>
          <a:p>
            <a:endParaRPr lang="zh-CN" altLang="en-US"/>
          </a:p>
        </p:txBody>
      </p:sp>
      <p:sp>
        <p:nvSpPr>
          <p:cNvPr id="11" name="矩形 10"/>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14" name="矩形 13"/>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2024/8/6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 name="组合 8"/>
          <p:cNvGrpSpPr/>
          <p:nvPr userDrawn="1"/>
        </p:nvGrpSpPr>
        <p:grpSpPr bwMode="auto">
          <a:xfrm>
            <a:off x="4868863" y="2046288"/>
            <a:ext cx="2449512" cy="2447925"/>
            <a:chOff x="6897738" y="2060848"/>
            <a:chExt cx="2448272" cy="2448272"/>
          </a:xfrm>
        </p:grpSpPr>
        <p:sp>
          <p:nvSpPr>
            <p:cNvPr id="4" name="空心弧 3"/>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5" name="空心弧 4"/>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6" name="TextBox 5"/>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 name="图片 16"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p>
        </p:txBody>
      </p:sp>
      <p:sp>
        <p:nvSpPr>
          <p:cNvPr id="8" name="日期占位符 3"/>
          <p:cNvSpPr>
            <a:spLocks noGrp="1"/>
          </p:cNvSpPr>
          <p:nvPr>
            <p:ph type="dt" sz="half" idx="10"/>
          </p:nvPr>
        </p:nvSpPr>
        <p:spPr/>
        <p:txBody>
          <a:bodyPr/>
          <a:lstStyle>
            <a:lvl1pPr>
              <a:defRPr/>
            </a:lvl1pPr>
          </a:lstStyle>
          <a:p>
            <a:pPr>
              <a:defRPr/>
            </a:pPr>
            <a:fld id="{6D7AB130-94D4-4090-BCD1-A9B407B85054}" type="datetimeFigureOut">
              <a:rPr lang="zh-CN" altLang="en-US"/>
              <a:t>2024/8/6</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7DA045BE-1F7A-45F9-A8EE-EADC55ABCF3F}" type="slidenum">
              <a:rPr lang="zh-CN" altLang="en-US"/>
              <a:t>‹#›</a:t>
            </a:fld>
            <a:endParaRPr lang="zh-CN" altLang="en-US"/>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46537F44-FBCF-4F23-B675-87FB8E3761FE}" type="slidenum">
              <a:rPr lang="zh-CN" altLang="en-US" sz="1100">
                <a:solidFill>
                  <a:srgbClr val="31859C"/>
                </a:solidFill>
              </a:rPr>
              <a:t>‹#›</a:t>
            </a:fld>
            <a:endParaRPr lang="zh-CN" altLang="en-US">
              <a:solidFill>
                <a:srgbClr val="31859C"/>
              </a:solidFill>
            </a:endParaRPr>
          </a:p>
        </p:txBody>
      </p:sp>
      <p:cxnSp>
        <p:nvCxnSpPr>
          <p:cNvPr id="7" name="直接连接符 6"/>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62708" y="4406902"/>
            <a:ext cx="10359153"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2708" y="2906713"/>
            <a:ext cx="1035915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8" name="日期占位符 3"/>
          <p:cNvSpPr>
            <a:spLocks noGrp="1"/>
          </p:cNvSpPr>
          <p:nvPr>
            <p:ph type="dt" sz="half" idx="10"/>
          </p:nvPr>
        </p:nvSpPr>
        <p:spPr/>
        <p:txBody>
          <a:bodyPr/>
          <a:lstStyle>
            <a:lvl1pPr>
              <a:defRPr/>
            </a:lvl1pPr>
          </a:lstStyle>
          <a:p>
            <a:pPr>
              <a:defRPr/>
            </a:pPr>
            <a:fld id="{734B5DB1-4E4C-4AD5-AD20-320D7CE2C00A}" type="datetimeFigureOut">
              <a:rPr lang="zh-CN" altLang="en-US"/>
              <a:t>2024/8/6</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25A715B0-738C-41C2-8410-2B847574FA6E}" type="slidenum">
              <a:rPr lang="zh-CN" altLang="en-US"/>
              <a:t>‹#›</a:t>
            </a:fld>
            <a:endParaRPr lang="zh-CN" altLang="en-US"/>
          </a:p>
        </p:txBody>
      </p:sp>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7299648"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 name="日期占位符 4"/>
          <p:cNvSpPr>
            <a:spLocks noGrp="1"/>
          </p:cNvSpPr>
          <p:nvPr>
            <p:ph type="dt" sz="half" idx="10"/>
          </p:nvPr>
        </p:nvSpPr>
        <p:spPr/>
        <p:txBody>
          <a:bodyPr/>
          <a:lstStyle>
            <a:lvl1pPr>
              <a:defRPr/>
            </a:lvl1pPr>
          </a:lstStyle>
          <a:p>
            <a:pPr>
              <a:defRPr/>
            </a:pPr>
            <a:fld id="{3E6F1283-CCE5-4695-9394-BE2002B35C36}" type="datetimeFigureOut">
              <a:rPr lang="zh-CN" altLang="en-US"/>
              <a:t>2024/8/6</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A180CCA-1712-4585-BA53-15C38A1B49F5}" type="slidenum">
              <a:rPr lang="zh-CN" altLang="en-US"/>
              <a:t>‹#›</a:t>
            </a:fld>
            <a:endParaRPr lang="zh-CN" altLang="en-US"/>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8" name="矩形 7"/>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21010D48-3B53-42CB-A0EF-1A6E78801D5E}" type="slidenum">
              <a:rPr lang="zh-CN" altLang="en-US" sz="1100">
                <a:solidFill>
                  <a:srgbClr val="31859C"/>
                </a:solidFill>
              </a:rPr>
              <a:t>‹#›</a:t>
            </a:fld>
            <a:endParaRPr lang="zh-CN" altLang="en-US">
              <a:solidFill>
                <a:srgbClr val="31859C"/>
              </a:solidFill>
            </a:endParaRPr>
          </a:p>
        </p:txBody>
      </p:sp>
      <p:cxnSp>
        <p:nvCxnSpPr>
          <p:cNvPr id="10" name="直接连接符 9"/>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标题 1"/>
          <p:cNvSpPr txBox="1"/>
          <p:nvPr userDrawn="1"/>
        </p:nvSpPr>
        <p:spPr bwMode="auto">
          <a:xfrm>
            <a:off x="188913" y="20638"/>
            <a:ext cx="7416800" cy="600075"/>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kumimoji="1" lang="zh-CN" altLang="en-US" sz="4400">
                <a:latin typeface="Calibri" panose="020F0502020204030204" pitchFamily="34" charset="0"/>
              </a:rPr>
              <a:t>单击此处编辑母版标题样式</a:t>
            </a:r>
          </a:p>
        </p:txBody>
      </p:sp>
      <p:sp>
        <p:nvSpPr>
          <p:cNvPr id="2" name="标题 1"/>
          <p:cNvSpPr>
            <a:spLocks noGrp="1"/>
          </p:cNvSpPr>
          <p:nvPr>
            <p:ph type="title"/>
          </p:nvPr>
        </p:nvSpPr>
        <p:spPr>
          <a:xfrm>
            <a:off x="609363" y="274638"/>
            <a:ext cx="10968514"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363" y="1535113"/>
            <a:ext cx="53848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363" y="2174875"/>
            <a:ext cx="53848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0948" y="1535113"/>
            <a:ext cx="53869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0948" y="2174875"/>
            <a:ext cx="53869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 name="日期占位符 6"/>
          <p:cNvSpPr>
            <a:spLocks noGrp="1"/>
          </p:cNvSpPr>
          <p:nvPr>
            <p:ph type="dt" sz="half" idx="10"/>
          </p:nvPr>
        </p:nvSpPr>
        <p:spPr/>
        <p:txBody>
          <a:bodyPr/>
          <a:lstStyle>
            <a:lvl1pPr>
              <a:defRPr/>
            </a:lvl1pPr>
          </a:lstStyle>
          <a:p>
            <a:pPr>
              <a:defRPr/>
            </a:pPr>
            <a:fld id="{B9FA2B3E-2F24-4F07-8F8C-775B3BDC4663}" type="datetimeFigureOut">
              <a:rPr lang="zh-CN" altLang="en-US"/>
              <a:t>2024/8/6</a:t>
            </a:fld>
            <a:endParaRPr lang="zh-CN" altLang="en-US"/>
          </a:p>
        </p:txBody>
      </p:sp>
      <p:sp>
        <p:nvSpPr>
          <p:cNvPr id="15" name="页脚占位符 7"/>
          <p:cNvSpPr>
            <a:spLocks noGrp="1"/>
          </p:cNvSpPr>
          <p:nvPr>
            <p:ph type="ftr" sz="quarter" idx="11"/>
          </p:nvPr>
        </p:nvSpPr>
        <p:spPr/>
        <p:txBody>
          <a:bodyPr/>
          <a:lstStyle>
            <a:lvl1pPr>
              <a:defRPr/>
            </a:lvl1pPr>
          </a:lstStyle>
          <a:p>
            <a:pPr>
              <a:defRPr/>
            </a:pPr>
            <a:endParaRPr lang="zh-CN" altLang="en-US"/>
          </a:p>
        </p:txBody>
      </p:sp>
      <p:sp>
        <p:nvSpPr>
          <p:cNvPr id="16" name="灯片编号占位符 8"/>
          <p:cNvSpPr>
            <a:spLocks noGrp="1"/>
          </p:cNvSpPr>
          <p:nvPr>
            <p:ph type="sldNum" sz="quarter" idx="12"/>
          </p:nvPr>
        </p:nvSpPr>
        <p:spPr/>
        <p:txBody>
          <a:bodyPr/>
          <a:lstStyle>
            <a:lvl1pPr>
              <a:defRPr/>
            </a:lvl1pPr>
          </a:lstStyle>
          <a:p>
            <a:fld id="{E91EB392-A98E-44C4-A23D-70366F4F0792}" type="slidenum">
              <a:rPr lang="zh-CN" altLang="en-US"/>
              <a:t>‹#›</a:t>
            </a:fld>
            <a:endParaRPr lang="zh-CN" altLang="en-US"/>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4" name="矩形 3"/>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 name="组合 8"/>
          <p:cNvGrpSpPr/>
          <p:nvPr userDrawn="1"/>
        </p:nvGrpSpPr>
        <p:grpSpPr bwMode="auto">
          <a:xfrm>
            <a:off x="4868863" y="2046288"/>
            <a:ext cx="2449512" cy="2447925"/>
            <a:chOff x="6897738" y="2060848"/>
            <a:chExt cx="2448272" cy="2448272"/>
          </a:xfrm>
        </p:grpSpPr>
        <p:sp>
          <p:nvSpPr>
            <p:cNvPr id="6" name="空心弧 5"/>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7" name="空心弧 6"/>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8" name="TextBox 7"/>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TextBox 8"/>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p>
        </p:txBody>
      </p:sp>
      <p:sp>
        <p:nvSpPr>
          <p:cNvPr id="10" name="日期占位符 2"/>
          <p:cNvSpPr>
            <a:spLocks noGrp="1"/>
          </p:cNvSpPr>
          <p:nvPr>
            <p:ph type="dt" sz="half" idx="10"/>
          </p:nvPr>
        </p:nvSpPr>
        <p:spPr/>
        <p:txBody>
          <a:bodyPr/>
          <a:lstStyle>
            <a:lvl1pPr>
              <a:defRPr/>
            </a:lvl1pPr>
          </a:lstStyle>
          <a:p>
            <a:pPr>
              <a:defRPr/>
            </a:pPr>
            <a:fld id="{0A75B769-02EA-42D7-8061-617DE2C7DD6F}" type="datetimeFigureOut">
              <a:rPr lang="zh-CN" altLang="en-US"/>
              <a:t>2024/8/6</a:t>
            </a:fld>
            <a:endParaRPr lang="zh-CN" altLang="en-US"/>
          </a:p>
        </p:txBody>
      </p:sp>
      <p:sp>
        <p:nvSpPr>
          <p:cNvPr id="11" name="页脚占位符 3"/>
          <p:cNvSpPr>
            <a:spLocks noGrp="1"/>
          </p:cNvSpPr>
          <p:nvPr>
            <p:ph type="ftr" sz="quarter" idx="11"/>
          </p:nvPr>
        </p:nvSpPr>
        <p:spPr/>
        <p:txBody>
          <a:bodyPr/>
          <a:lstStyle>
            <a:lvl1pPr>
              <a:defRPr/>
            </a:lvl1pPr>
          </a:lstStyle>
          <a:p>
            <a:pPr>
              <a:defRPr/>
            </a:pPr>
            <a:endParaRPr lang="zh-CN" altLang="en-US"/>
          </a:p>
        </p:txBody>
      </p:sp>
      <p:sp>
        <p:nvSpPr>
          <p:cNvPr id="12" name="灯片编号占位符 4"/>
          <p:cNvSpPr>
            <a:spLocks noGrp="1"/>
          </p:cNvSpPr>
          <p:nvPr>
            <p:ph type="sldNum" sz="quarter" idx="12"/>
          </p:nvPr>
        </p:nvSpPr>
        <p:spPr/>
        <p:txBody>
          <a:bodyPr/>
          <a:lstStyle>
            <a:lvl1pPr>
              <a:defRPr/>
            </a:lvl1pPr>
          </a:lstStyle>
          <a:p>
            <a:fld id="{5330785D-0D93-4520-B4F2-FCB37B80F3AD}" type="slidenum">
              <a:rPr lang="zh-CN" altLang="en-US"/>
              <a:t>‹#›</a:t>
            </a:fld>
            <a:endParaRPr lang="zh-CN" altLang="en-US"/>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8E08760C-0088-4E38-A3A9-0838AB9536BD}" type="slidenum">
              <a:rPr lang="zh-CN" altLang="en-US" sz="1100">
                <a:solidFill>
                  <a:srgbClr val="31859C"/>
                </a:solidFill>
              </a:rPr>
              <a:t>‹#›</a:t>
            </a:fld>
            <a:endParaRPr lang="zh-CN" altLang="en-US">
              <a:solidFill>
                <a:srgbClr val="31859C"/>
              </a:solidFill>
            </a:endParaRPr>
          </a:p>
        </p:txBody>
      </p:sp>
      <p:sp>
        <p:nvSpPr>
          <p:cNvPr id="7"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1"/>
          <p:cNvSpPr>
            <a:spLocks noGrp="1"/>
          </p:cNvSpPr>
          <p:nvPr>
            <p:ph type="title"/>
          </p:nvPr>
        </p:nvSpPr>
        <p:spPr>
          <a:xfrm>
            <a:off x="188964" y="20638"/>
            <a:ext cx="7416824" cy="600075"/>
          </a:xfrm>
        </p:spPr>
        <p:txBody>
          <a:bodyPr/>
          <a:lstStyle/>
          <a:p>
            <a:r>
              <a:rPr lang="zh-CN" altLang="en-US" dirty="0"/>
              <a:t>单击此处编辑母版标题样式</a:t>
            </a:r>
          </a:p>
        </p:txBody>
      </p:sp>
      <p:sp>
        <p:nvSpPr>
          <p:cNvPr id="16"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日期占位符 1"/>
          <p:cNvSpPr>
            <a:spLocks noGrp="1"/>
          </p:cNvSpPr>
          <p:nvPr>
            <p:ph type="dt" sz="half" idx="10"/>
          </p:nvPr>
        </p:nvSpPr>
        <p:spPr/>
        <p:txBody>
          <a:bodyPr/>
          <a:lstStyle>
            <a:lvl1pPr>
              <a:defRPr/>
            </a:lvl1pPr>
          </a:lstStyle>
          <a:p>
            <a:pPr>
              <a:defRPr/>
            </a:pPr>
            <a:fld id="{CDC6D247-FFE1-4021-BC8B-C93BF7F2DDB0}" type="datetimeFigureOut">
              <a:rPr lang="zh-CN" altLang="en-US"/>
              <a:t>2024/8/6</a:t>
            </a:fld>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86649C0E-681B-4033-B023-DE2E157EF217}" type="slidenum">
              <a:rPr lang="zh-CN" altLang="en-US"/>
              <a:t>‹#›</a:t>
            </a:fld>
            <a:endParaRPr lang="zh-CN" altLang="en-US"/>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6</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9C903290-4841-42F7-91F1-09FA35BC9C00}" type="datetimeFigureOut">
              <a:rPr lang="zh-CN" altLang="en-US"/>
              <a:t>2024/8/6</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462A93CB-EA50-4404-AC0B-4A313DBDF13E}" type="slidenum">
              <a:rPr lang="zh-CN" altLang="en-US"/>
              <a:t>‹#›</a:t>
            </a:fld>
            <a:endParaRPr lang="zh-CN" altLang="en-US"/>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5</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65A337C9-F7C4-4C7D-A897-6B17CC4766C3}" type="datetimeFigureOut">
              <a:rPr lang="zh-CN" altLang="en-US"/>
              <a:t>2024/8/6</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BF89F15-F08D-4DD9-BE64-803B16BAE451}" type="slidenum">
              <a:rPr lang="zh-CN" altLang="en-US"/>
              <a:t>‹#›</a:t>
            </a:fld>
            <a:endParaRPr lang="zh-CN" altLang="en-US"/>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6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609600" y="1600200"/>
            <a:ext cx="109680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3213" cy="365125"/>
          </a:xfrm>
          <a:prstGeom prst="rect">
            <a:avLst/>
          </a:prstGeom>
        </p:spPr>
        <p:txBody>
          <a:bodyPr vert="horz" wrap="square" lIns="91440" tIns="45720" rIns="91440" bIns="45720" numCol="1" anchor="ctr" anchorCtr="0" compatLnSpc="1"/>
          <a:lstStyle>
            <a:lvl1pPr eaLnBrk="1" hangingPunct="1">
              <a:defRPr sz="1200">
                <a:solidFill>
                  <a:srgbClr val="898989"/>
                </a:solidFill>
                <a:latin typeface="Calibri" panose="020F0502020204030204" pitchFamily="34" charset="0"/>
                <a:ea typeface="宋体" panose="02010600030101010101" pitchFamily="2" charset="-122"/>
              </a:defRPr>
            </a:lvl1pPr>
          </a:lstStyle>
          <a:p>
            <a:pPr>
              <a:defRPr/>
            </a:pPr>
            <a:fld id="{996E10C5-FB75-481A-B6E0-84A34293BD80}" type="datetimeFigureOut">
              <a:rPr lang="zh-CN" altLang="en-US"/>
              <a:t>2024/8/6</a:t>
            </a:fld>
            <a:endParaRPr lang="zh-CN" altLang="en-US"/>
          </a:p>
        </p:txBody>
      </p:sp>
      <p:sp>
        <p:nvSpPr>
          <p:cNvPr id="5" name="页脚占位符 4"/>
          <p:cNvSpPr>
            <a:spLocks noGrp="1"/>
          </p:cNvSpPr>
          <p:nvPr>
            <p:ph type="ftr" sz="quarter" idx="3"/>
          </p:nvPr>
        </p:nvSpPr>
        <p:spPr>
          <a:xfrm>
            <a:off x="4164013" y="6356350"/>
            <a:ext cx="3859212"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734425" y="6356350"/>
            <a:ext cx="2843213"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latin typeface="Calibri" panose="020F0502020204030204" pitchFamily="34" charset="0"/>
              </a:defRPr>
            </a:lvl1pPr>
          </a:lstStyle>
          <a:p>
            <a:fld id="{26CD09E8-74C0-4594-AB1A-81A9916E392F}"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wipe/>
  </p:transition>
  <p:txStyles>
    <p:title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宋体" panose="02010600030101010101" pitchFamily="2" charset="-122"/>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9.wmf"/><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11.wmf"/><Relationship Id="rId5" Type="http://schemas.openxmlformats.org/officeDocument/2006/relationships/oleObject" Target="../embeddings/oleObject5.bin"/><Relationship Id="rId4" Type="http://schemas.openxmlformats.org/officeDocument/2006/relationships/image" Target="../media/image10.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oleObject" Target="../embeddings/oleObject7.bin"/><Relationship Id="rId7" Type="http://schemas.openxmlformats.org/officeDocument/2006/relationships/image" Target="../media/image13.wmf"/><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oleObject" Target="../embeddings/oleObject8.bin"/><Relationship Id="rId4" Type="http://schemas.openxmlformats.org/officeDocument/2006/relationships/image" Target="../media/image11.wmf"/><Relationship Id="rId9" Type="http://schemas.openxmlformats.org/officeDocument/2006/relationships/image" Target="../media/image14.wmf"/></Relationships>
</file>

<file path=ppt/slides/_rels/slide14.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image" Target="../media/image16.wmf"/><Relationship Id="rId5" Type="http://schemas.openxmlformats.org/officeDocument/2006/relationships/oleObject" Target="../embeddings/oleObject12.bin"/><Relationship Id="rId4" Type="http://schemas.openxmlformats.org/officeDocument/2006/relationships/image" Target="../media/image15.wmf"/></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2.xml"/><Relationship Id="rId1" Type="http://schemas.openxmlformats.org/officeDocument/2006/relationships/vmlDrawing" Target="../drawings/vmlDrawing6.vml"/><Relationship Id="rId5" Type="http://schemas.openxmlformats.org/officeDocument/2006/relationships/image" Target="../media/image18.wmf"/><Relationship Id="rId4" Type="http://schemas.openxmlformats.org/officeDocument/2006/relationships/oleObject" Target="../embeddings/oleObject14.bin"/></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image" Target="../media/image25.wmf"/><Relationship Id="rId5" Type="http://schemas.openxmlformats.org/officeDocument/2006/relationships/oleObject" Target="../embeddings/oleObject16.bin"/><Relationship Id="rId4" Type="http://schemas.openxmlformats.org/officeDocument/2006/relationships/image" Target="../media/image24.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27.png"/><Relationship Id="rId1" Type="http://schemas.openxmlformats.org/officeDocument/2006/relationships/slideLayout" Target="../slideLayouts/slideLayout1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29.wmf"/><Relationship Id="rId2" Type="http://schemas.openxmlformats.org/officeDocument/2006/relationships/slideLayout" Target="../slideLayouts/slideLayout10.xml"/><Relationship Id="rId1" Type="http://schemas.openxmlformats.org/officeDocument/2006/relationships/vmlDrawing" Target="../drawings/vmlDrawing8.vml"/><Relationship Id="rId6" Type="http://schemas.openxmlformats.org/officeDocument/2006/relationships/oleObject" Target="../embeddings/oleObject19.bin"/><Relationship Id="rId5" Type="http://schemas.openxmlformats.org/officeDocument/2006/relationships/image" Target="../media/image28.wmf"/><Relationship Id="rId4" Type="http://schemas.openxmlformats.org/officeDocument/2006/relationships/oleObject" Target="../embeddings/oleObject18.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31.wmf"/><Relationship Id="rId2" Type="http://schemas.openxmlformats.org/officeDocument/2006/relationships/slideLayout" Target="../slideLayouts/slideLayout10.xml"/><Relationship Id="rId1" Type="http://schemas.openxmlformats.org/officeDocument/2006/relationships/vmlDrawing" Target="../drawings/vmlDrawing9.vml"/><Relationship Id="rId6" Type="http://schemas.openxmlformats.org/officeDocument/2006/relationships/oleObject" Target="../embeddings/oleObject21.bin"/><Relationship Id="rId5" Type="http://schemas.openxmlformats.org/officeDocument/2006/relationships/image" Target="../media/image30.wmf"/><Relationship Id="rId4" Type="http://schemas.openxmlformats.org/officeDocument/2006/relationships/oleObject" Target="../embeddings/oleObject20.bin"/></Relationships>
</file>

<file path=ppt/slides/_rels/slide28.xml.rels><?xml version="1.0" encoding="UTF-8" standalone="yes"?>
<Relationships xmlns="http://schemas.openxmlformats.org/package/2006/relationships"><Relationship Id="rId8" Type="http://schemas.openxmlformats.org/officeDocument/2006/relationships/image" Target="../media/image34.wmf"/><Relationship Id="rId13" Type="http://schemas.openxmlformats.org/officeDocument/2006/relationships/oleObject" Target="../embeddings/oleObject27.bin"/><Relationship Id="rId3" Type="http://schemas.openxmlformats.org/officeDocument/2006/relationships/oleObject" Target="../embeddings/oleObject22.bin"/><Relationship Id="rId7" Type="http://schemas.openxmlformats.org/officeDocument/2006/relationships/oleObject" Target="../embeddings/oleObject24.bin"/><Relationship Id="rId12" Type="http://schemas.openxmlformats.org/officeDocument/2006/relationships/image" Target="../media/image36.wmf"/><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image" Target="../media/image33.wmf"/><Relationship Id="rId11" Type="http://schemas.openxmlformats.org/officeDocument/2006/relationships/oleObject" Target="../embeddings/oleObject26.bin"/><Relationship Id="rId5" Type="http://schemas.openxmlformats.org/officeDocument/2006/relationships/oleObject" Target="../embeddings/oleObject23.bin"/><Relationship Id="rId10" Type="http://schemas.openxmlformats.org/officeDocument/2006/relationships/image" Target="../media/image35.wmf"/><Relationship Id="rId4" Type="http://schemas.openxmlformats.org/officeDocument/2006/relationships/image" Target="../media/image32.wmf"/><Relationship Id="rId9" Type="http://schemas.openxmlformats.org/officeDocument/2006/relationships/oleObject" Target="../embeddings/oleObject25.bin"/><Relationship Id="rId14" Type="http://schemas.openxmlformats.org/officeDocument/2006/relationships/image" Target="../media/image37.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slideLayout" Target="../slideLayouts/slideLayout12.xml"/><Relationship Id="rId7" Type="http://schemas.openxmlformats.org/officeDocument/2006/relationships/image" Target="../media/image41.wmf"/><Relationship Id="rId2" Type="http://schemas.openxmlformats.org/officeDocument/2006/relationships/tags" Target="../tags/tag7.xml"/><Relationship Id="rId1" Type="http://schemas.openxmlformats.org/officeDocument/2006/relationships/vmlDrawing" Target="../drawings/vmlDrawing11.vml"/><Relationship Id="rId6" Type="http://schemas.openxmlformats.org/officeDocument/2006/relationships/oleObject" Target="../embeddings/oleObject29.bin"/><Relationship Id="rId11" Type="http://schemas.openxmlformats.org/officeDocument/2006/relationships/image" Target="../media/image43.wmf"/><Relationship Id="rId5" Type="http://schemas.openxmlformats.org/officeDocument/2006/relationships/image" Target="../media/image40.wmf"/><Relationship Id="rId10" Type="http://schemas.openxmlformats.org/officeDocument/2006/relationships/oleObject" Target="../embeddings/oleObject31.bin"/><Relationship Id="rId4" Type="http://schemas.openxmlformats.org/officeDocument/2006/relationships/oleObject" Target="../embeddings/oleObject28.bin"/><Relationship Id="rId9" Type="http://schemas.openxmlformats.org/officeDocument/2006/relationships/image" Target="../media/image42.wmf"/></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image" Target="../media/image47.wmf"/><Relationship Id="rId7" Type="http://schemas.openxmlformats.org/officeDocument/2006/relationships/image" Target="../media/image45.wmf"/><Relationship Id="rId2" Type="http://schemas.openxmlformats.org/officeDocument/2006/relationships/slideLayout" Target="../slideLayouts/slideLayout12.xml"/><Relationship Id="rId1" Type="http://schemas.openxmlformats.org/officeDocument/2006/relationships/vmlDrawing" Target="../drawings/vmlDrawing12.vml"/><Relationship Id="rId6" Type="http://schemas.openxmlformats.org/officeDocument/2006/relationships/oleObject" Target="../embeddings/oleObject33.bin"/><Relationship Id="rId5" Type="http://schemas.openxmlformats.org/officeDocument/2006/relationships/image" Target="../media/image44.wmf"/><Relationship Id="rId4" Type="http://schemas.openxmlformats.org/officeDocument/2006/relationships/oleObject" Target="../embeddings/oleObject32.bin"/><Relationship Id="rId9" Type="http://schemas.openxmlformats.org/officeDocument/2006/relationships/image" Target="../media/image46.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0.png"/></Relationships>
</file>

<file path=ppt/slides/_rels/slide36.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oleObject" Target="../embeddings/oleObject35.bin"/><Relationship Id="rId7" Type="http://schemas.openxmlformats.org/officeDocument/2006/relationships/oleObject" Target="../embeddings/oleObject37.bin"/><Relationship Id="rId2" Type="http://schemas.openxmlformats.org/officeDocument/2006/relationships/slideLayout" Target="../slideLayouts/slideLayout12.xml"/><Relationship Id="rId1" Type="http://schemas.openxmlformats.org/officeDocument/2006/relationships/vmlDrawing" Target="../drawings/vmlDrawing13.vml"/><Relationship Id="rId6" Type="http://schemas.openxmlformats.org/officeDocument/2006/relationships/image" Target="../media/image49.wmf"/><Relationship Id="rId5" Type="http://schemas.openxmlformats.org/officeDocument/2006/relationships/oleObject" Target="../embeddings/oleObject36.bin"/><Relationship Id="rId10" Type="http://schemas.openxmlformats.org/officeDocument/2006/relationships/image" Target="../media/image51.wmf"/><Relationship Id="rId4" Type="http://schemas.openxmlformats.org/officeDocument/2006/relationships/image" Target="../media/image48.wmf"/><Relationship Id="rId9" Type="http://schemas.openxmlformats.org/officeDocument/2006/relationships/oleObject" Target="../embeddings/oleObject38.bin"/></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12.xml"/><Relationship Id="rId1" Type="http://schemas.openxmlformats.org/officeDocument/2006/relationships/tags" Target="../tags/tag8.xml"/></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41.bin"/><Relationship Id="rId13" Type="http://schemas.openxmlformats.org/officeDocument/2006/relationships/image" Target="../media/image59.wmf"/><Relationship Id="rId3" Type="http://schemas.openxmlformats.org/officeDocument/2006/relationships/image" Target="../media/image52.png"/><Relationship Id="rId7" Type="http://schemas.openxmlformats.org/officeDocument/2006/relationships/image" Target="../media/image56.wmf"/><Relationship Id="rId12" Type="http://schemas.openxmlformats.org/officeDocument/2006/relationships/oleObject" Target="../embeddings/oleObject43.bin"/><Relationship Id="rId2" Type="http://schemas.openxmlformats.org/officeDocument/2006/relationships/slideLayout" Target="../slideLayouts/slideLayout12.xml"/><Relationship Id="rId1" Type="http://schemas.openxmlformats.org/officeDocument/2006/relationships/vmlDrawing" Target="../drawings/vmlDrawing14.vml"/><Relationship Id="rId6" Type="http://schemas.openxmlformats.org/officeDocument/2006/relationships/oleObject" Target="../embeddings/oleObject40.bin"/><Relationship Id="rId11" Type="http://schemas.openxmlformats.org/officeDocument/2006/relationships/image" Target="../media/image58.wmf"/><Relationship Id="rId5" Type="http://schemas.openxmlformats.org/officeDocument/2006/relationships/image" Target="../media/image55.wmf"/><Relationship Id="rId10" Type="http://schemas.openxmlformats.org/officeDocument/2006/relationships/oleObject" Target="../embeddings/oleObject42.bin"/><Relationship Id="rId4" Type="http://schemas.openxmlformats.org/officeDocument/2006/relationships/oleObject" Target="../embeddings/oleObject39.bin"/><Relationship Id="rId9" Type="http://schemas.openxmlformats.org/officeDocument/2006/relationships/image" Target="../media/image57.wmf"/></Relationships>
</file>

<file path=ppt/slides/_rels/slide41.x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oleObject" Target="../embeddings/oleObject44.bin"/><Relationship Id="rId7" Type="http://schemas.openxmlformats.org/officeDocument/2006/relationships/oleObject" Target="../embeddings/oleObject46.bin"/><Relationship Id="rId2" Type="http://schemas.openxmlformats.org/officeDocument/2006/relationships/slideLayout" Target="../slideLayouts/slideLayout12.xml"/><Relationship Id="rId1" Type="http://schemas.openxmlformats.org/officeDocument/2006/relationships/vmlDrawing" Target="../drawings/vmlDrawing15.vml"/><Relationship Id="rId6" Type="http://schemas.openxmlformats.org/officeDocument/2006/relationships/image" Target="../media/image61.wmf"/><Relationship Id="rId5" Type="http://schemas.openxmlformats.org/officeDocument/2006/relationships/oleObject" Target="../embeddings/oleObject45.bin"/><Relationship Id="rId10" Type="http://schemas.openxmlformats.org/officeDocument/2006/relationships/image" Target="../media/image63.wmf"/><Relationship Id="rId4" Type="http://schemas.openxmlformats.org/officeDocument/2006/relationships/image" Target="../media/image60.wmf"/><Relationship Id="rId9" Type="http://schemas.openxmlformats.org/officeDocument/2006/relationships/oleObject" Target="../embeddings/oleObject47.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12.xml"/><Relationship Id="rId1" Type="http://schemas.openxmlformats.org/officeDocument/2006/relationships/vmlDrawing" Target="../drawings/vmlDrawing16.vml"/><Relationship Id="rId4" Type="http://schemas.openxmlformats.org/officeDocument/2006/relationships/image" Target="../media/image64.wmf"/></Relationships>
</file>

<file path=ppt/slides/_rels/slide47.xml.rels><?xml version="1.0" encoding="UTF-8" standalone="yes"?>
<Relationships xmlns="http://schemas.openxmlformats.org/package/2006/relationships"><Relationship Id="rId8" Type="http://schemas.openxmlformats.org/officeDocument/2006/relationships/image" Target="../media/image67.wmf"/><Relationship Id="rId3" Type="http://schemas.openxmlformats.org/officeDocument/2006/relationships/oleObject" Target="../embeddings/oleObject49.bin"/><Relationship Id="rId7" Type="http://schemas.openxmlformats.org/officeDocument/2006/relationships/oleObject" Target="../embeddings/oleObject51.bin"/><Relationship Id="rId12" Type="http://schemas.openxmlformats.org/officeDocument/2006/relationships/image" Target="../media/image69.wmf"/><Relationship Id="rId2" Type="http://schemas.openxmlformats.org/officeDocument/2006/relationships/slideLayout" Target="../slideLayouts/slideLayout12.xml"/><Relationship Id="rId1" Type="http://schemas.openxmlformats.org/officeDocument/2006/relationships/vmlDrawing" Target="../drawings/vmlDrawing17.vml"/><Relationship Id="rId6" Type="http://schemas.openxmlformats.org/officeDocument/2006/relationships/image" Target="../media/image66.wmf"/><Relationship Id="rId11" Type="http://schemas.openxmlformats.org/officeDocument/2006/relationships/oleObject" Target="../embeddings/oleObject53.bin"/><Relationship Id="rId5" Type="http://schemas.openxmlformats.org/officeDocument/2006/relationships/oleObject" Target="../embeddings/oleObject50.bin"/><Relationship Id="rId10" Type="http://schemas.openxmlformats.org/officeDocument/2006/relationships/image" Target="../media/image68.wmf"/><Relationship Id="rId4" Type="http://schemas.openxmlformats.org/officeDocument/2006/relationships/image" Target="../media/image65.wmf"/><Relationship Id="rId9" Type="http://schemas.openxmlformats.org/officeDocument/2006/relationships/oleObject" Target="../embeddings/oleObject52.bin"/></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12.xml"/><Relationship Id="rId1" Type="http://schemas.openxmlformats.org/officeDocument/2006/relationships/vmlDrawing" Target="../drawings/vmlDrawing18.vml"/><Relationship Id="rId4" Type="http://schemas.openxmlformats.org/officeDocument/2006/relationships/image" Target="../media/image70.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2.bin"/><Relationship Id="rId4" Type="http://schemas.openxmlformats.org/officeDocument/2006/relationships/image" Target="../media/image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custDataLst>
              <p:tags r:id="rId1"/>
            </p:custDataLst>
          </p:nvPr>
        </p:nvSpPr>
        <p:spPr bwMode="auto">
          <a:xfrm>
            <a:off x="6381750" y="706438"/>
            <a:ext cx="5805488" cy="201612"/>
          </a:xfrm>
          <a:prstGeom prst="rect">
            <a:avLst/>
          </a:prstGeom>
          <a:solidFill>
            <a:srgbClr val="001C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20204" pitchFamily="34" charset="0"/>
              <a:buNone/>
            </a:pPr>
            <a:endParaRPr lang="zh-CN" altLang="en-US" sz="2000">
              <a:solidFill>
                <a:schemeClr val="accent2"/>
              </a:solidFill>
              <a:latin typeface="Times New Roman" panose="02020603050405020304" pitchFamily="18" charset="0"/>
              <a:ea typeface="FangSong_GB2312" pitchFamily="49" charset="-122"/>
            </a:endParaRPr>
          </a:p>
        </p:txBody>
      </p:sp>
      <p:sp>
        <p:nvSpPr>
          <p:cNvPr id="15363" name="Rectangle 7"/>
          <p:cNvSpPr>
            <a:spLocks noChangeArrowheads="1"/>
          </p:cNvSpPr>
          <p:nvPr>
            <p:custDataLst>
              <p:tags r:id="rId2"/>
            </p:custDataLst>
          </p:nvPr>
        </p:nvSpPr>
        <p:spPr bwMode="auto">
          <a:xfrm>
            <a:off x="1692275" y="6530975"/>
            <a:ext cx="1736725" cy="138113"/>
          </a:xfrm>
          <a:prstGeom prst="rect">
            <a:avLst/>
          </a:prstGeom>
          <a:solidFill>
            <a:srgbClr val="0848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20204" pitchFamily="34" charset="0"/>
              <a:buNone/>
            </a:pPr>
            <a:endParaRPr lang="zh-CN" altLang="en-US" sz="2000">
              <a:solidFill>
                <a:schemeClr val="accent2"/>
              </a:solidFill>
              <a:latin typeface="Times New Roman" panose="02020603050405020304" pitchFamily="18" charset="0"/>
              <a:ea typeface="FangSong_GB2312" pitchFamily="49" charset="-122"/>
            </a:endParaRPr>
          </a:p>
        </p:txBody>
      </p:sp>
      <p:pic>
        <p:nvPicPr>
          <p:cNvPr id="15364"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2"/>
          <p:cNvSpPr txBox="1">
            <a:spLocks noChangeArrowheads="1"/>
          </p:cNvSpPr>
          <p:nvPr/>
        </p:nvSpPr>
        <p:spPr bwMode="gray">
          <a:xfrm>
            <a:off x="1311249" y="1628800"/>
            <a:ext cx="9329737"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nchor="ctr"/>
          <a:lstStyle>
            <a:lvl1pPr>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kumimoji="0" lang="zh-CN" altLang="zh-CN" sz="6600" b="1" dirty="0" smtClean="0">
                <a:latin typeface="黑体" panose="02010609060101010101" pitchFamily="49" charset="-122"/>
                <a:ea typeface="黑体" panose="02010609060101010101" pitchFamily="49" charset="-122"/>
              </a:rPr>
              <a:t>第</a:t>
            </a:r>
            <a:r>
              <a:rPr kumimoji="0" lang="zh-CN" altLang="en-US" sz="6600" b="1" dirty="0" smtClean="0">
                <a:latin typeface="黑体" panose="02010609060101010101" pitchFamily="49" charset="-122"/>
                <a:ea typeface="黑体" panose="02010609060101010101" pitchFamily="49" charset="-122"/>
              </a:rPr>
              <a:t>九</a:t>
            </a:r>
            <a:r>
              <a:rPr kumimoji="0" lang="zh-CN" altLang="zh-CN" sz="6600" b="1" dirty="0" smtClean="0">
                <a:latin typeface="黑体" panose="02010609060101010101" pitchFamily="49" charset="-122"/>
                <a:ea typeface="黑体" panose="02010609060101010101" pitchFamily="49" charset="-122"/>
              </a:rPr>
              <a:t>章 </a:t>
            </a:r>
            <a:r>
              <a:rPr kumimoji="0" lang="zh-CN" altLang="zh-CN" sz="6600" b="1" dirty="0">
                <a:latin typeface="黑体" panose="02010609060101010101" pitchFamily="49" charset="-122"/>
                <a:ea typeface="黑体" panose="02010609060101010101" pitchFamily="49" charset="-122"/>
              </a:rPr>
              <a:t>债券投资的风险管理 </a:t>
            </a:r>
            <a:endParaRPr kumimoji="0" lang="zh-CN" altLang="en-US" sz="6600" b="1" dirty="0">
              <a:latin typeface="黑体" panose="02010609060101010101" pitchFamily="49" charset="-122"/>
              <a:ea typeface="黑体" panose="02010609060101010101" pitchFamily="49" charset="-122"/>
            </a:endParaRPr>
          </a:p>
        </p:txBody>
      </p:sp>
      <p:sp>
        <p:nvSpPr>
          <p:cNvPr id="15366" name="Text Box 38"/>
          <p:cNvSpPr txBox="1">
            <a:spLocks noChangeArrowheads="1"/>
          </p:cNvSpPr>
          <p:nvPr/>
        </p:nvSpPr>
        <p:spPr bwMode="gray">
          <a:xfrm>
            <a:off x="293029" y="4358109"/>
            <a:ext cx="11760200" cy="705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48" tIns="40824" rIns="81648" bIns="40824">
            <a:spAutoFit/>
          </a:bodyPr>
          <a:lstStyle>
            <a:lvl1pPr defTabSz="685800">
              <a:defRPr kumimoji="1" sz="3200">
                <a:solidFill>
                  <a:schemeClr val="tx1"/>
                </a:solidFill>
                <a:latin typeface="Calibri" panose="020F0502020204030204" pitchFamily="34" charset="0"/>
                <a:ea typeface="宋体" panose="02010600030101010101" pitchFamily="2" charset="-122"/>
              </a:defRPr>
            </a:lvl1pPr>
            <a:lvl2pPr defTabSz="685800">
              <a:defRPr kumimoji="1" sz="2800">
                <a:solidFill>
                  <a:schemeClr val="tx1"/>
                </a:solidFill>
                <a:latin typeface="Calibri" panose="020F0502020204030204" pitchFamily="34" charset="0"/>
                <a:ea typeface="宋体" panose="02010600030101010101" pitchFamily="2" charset="-122"/>
              </a:defRPr>
            </a:lvl2pPr>
            <a:lvl3pPr defTabSz="685800">
              <a:defRPr kumimoji="1" sz="2400">
                <a:solidFill>
                  <a:schemeClr val="tx1"/>
                </a:solidFill>
                <a:latin typeface="Calibri" panose="020F0502020204030204" pitchFamily="34" charset="0"/>
                <a:ea typeface="宋体" panose="02010600030101010101" pitchFamily="2" charset="-122"/>
              </a:defRPr>
            </a:lvl3pPr>
            <a:lvl4pPr defTabSz="685800">
              <a:defRPr kumimoji="1" sz="2000">
                <a:solidFill>
                  <a:schemeClr val="tx1"/>
                </a:solidFill>
                <a:latin typeface="Calibri" panose="020F0502020204030204" pitchFamily="34" charset="0"/>
                <a:ea typeface="宋体" panose="02010600030101010101" pitchFamily="2" charset="-122"/>
              </a:defRPr>
            </a:lvl4pPr>
            <a:lvl5pPr defTabSz="685800">
              <a:defRPr kumimoji="1" sz="2000">
                <a:solidFill>
                  <a:schemeClr val="tx1"/>
                </a:solidFill>
                <a:latin typeface="Calibri" panose="020F0502020204030204" pitchFamily="34" charset="0"/>
                <a:ea typeface="宋体" panose="02010600030101010101" pitchFamily="2" charset="-122"/>
              </a:defRPr>
            </a:lvl5pPr>
            <a:lvl6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lnSpc>
                <a:spcPct val="150000"/>
              </a:lnSpc>
            </a:pPr>
            <a:r>
              <a:rPr kumimoji="0" lang="zh-CN" altLang="en-US" b="1" dirty="0" smtClean="0">
                <a:latin typeface="黑体" panose="02010609060101010101" pitchFamily="49" charset="-122"/>
                <a:ea typeface="黑体" panose="02010609060101010101" pitchFamily="49" charset="-122"/>
              </a:rPr>
              <a:t>任课教师：</a:t>
            </a:r>
            <a:r>
              <a:rPr kumimoji="0" lang="zh-CN" altLang="en-US" b="1" dirty="0">
                <a:latin typeface="黑体" panose="02010609060101010101" pitchFamily="49" charset="-122"/>
                <a:ea typeface="黑体" panose="02010609060101010101" pitchFamily="49" charset="-122"/>
              </a:rPr>
              <a:t>陈创</a:t>
            </a:r>
            <a:r>
              <a:rPr kumimoji="0" lang="zh-CN" altLang="en-US" b="1" dirty="0" smtClean="0">
                <a:latin typeface="黑体" panose="02010609060101010101" pitchFamily="49" charset="-122"/>
                <a:ea typeface="黑体" panose="02010609060101010101" pitchFamily="49" charset="-122"/>
              </a:rPr>
              <a:t>练</a:t>
            </a:r>
            <a:endParaRPr kumimoji="0" lang="zh-CN" altLang="en-US" b="1" dirty="0">
              <a:latin typeface="黑体" panose="02010609060101010101" pitchFamily="49" charset="-122"/>
              <a:ea typeface="黑体" panose="02010609060101010101" pitchFamily="49" charset="-122"/>
            </a:endParaRPr>
          </a:p>
        </p:txBody>
      </p:sp>
    </p:spTree>
  </p:cSld>
  <p:clrMapOvr>
    <a:masterClrMapping/>
  </p:clrMapOvr>
  <p:transition spd="slow" advClick="0" advTm="15798">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52959" y="672080"/>
            <a:ext cx="11881319" cy="5493224"/>
          </a:xfrm>
        </p:spPr>
        <p:txBody>
          <a:bodyPr>
            <a:normAutofit/>
          </a:bodyPr>
          <a:lstStyle/>
          <a:p>
            <a:pPr marL="0" indent="0">
              <a:lnSpc>
                <a:spcPct val="150000"/>
              </a:lnSpc>
              <a:buNone/>
            </a:pPr>
            <a:r>
              <a:rPr lang="en-US" altLang="zh-CN" sz="2000" dirty="0"/>
              <a:t>•</a:t>
            </a:r>
            <a:r>
              <a:rPr lang="zh-CN" altLang="en-US" sz="2400" dirty="0">
                <a:latin typeface="+mn-ea"/>
              </a:rPr>
              <a:t>传统债券定价是基于</a:t>
            </a:r>
            <a:r>
              <a:rPr lang="zh-CN" altLang="en-US" sz="2400" b="1" dirty="0">
                <a:latin typeface="+mn-ea"/>
              </a:rPr>
              <a:t>现金流贴现（</a:t>
            </a:r>
            <a:r>
              <a:rPr lang="en-US" altLang="zh-CN" sz="2400" b="1" dirty="0">
                <a:latin typeface="+mn-ea"/>
              </a:rPr>
              <a:t>Discounted Cash Flow</a:t>
            </a:r>
            <a:r>
              <a:rPr lang="zh-CN" altLang="en-US" sz="2400" b="1" dirty="0">
                <a:latin typeface="+mn-ea"/>
              </a:rPr>
              <a:t>）</a:t>
            </a:r>
            <a:r>
              <a:rPr lang="zh-CN" altLang="en-US" sz="2400" dirty="0">
                <a:latin typeface="+mn-ea"/>
              </a:rPr>
              <a:t>的思路，即将债券投资者在债券到期日前获得的所有现金流按照一定折现率贴现，最后将所得到的现金流现值加总即可得到债券价值。</a:t>
            </a:r>
            <a:endParaRPr lang="en-US" altLang="zh-CN" sz="2400" dirty="0">
              <a:latin typeface="+mn-ea"/>
            </a:endParaRPr>
          </a:p>
          <a:p>
            <a:pPr marL="0" indent="0">
              <a:buNone/>
            </a:pPr>
            <a:endParaRPr lang="zh-CN" altLang="en-US" sz="2400" dirty="0"/>
          </a:p>
        </p:txBody>
      </p:sp>
      <p:sp>
        <p:nvSpPr>
          <p:cNvPr id="4" name="标题 1"/>
          <p:cNvSpPr txBox="1">
            <a:spLocks/>
          </p:cNvSpPr>
          <p:nvPr/>
        </p:nvSpPr>
        <p:spPr bwMode="auto">
          <a:xfrm>
            <a:off x="188963" y="110006"/>
            <a:ext cx="2088232"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r>
              <a:rPr lang="en-US" altLang="zh-CN" sz="2800" b="1" dirty="0">
                <a:latin typeface="微软雅黑" pitchFamily="34" charset="-122"/>
                <a:ea typeface="微软雅黑" pitchFamily="34" charset="-122"/>
                <a:cs typeface="+mn-cs"/>
              </a:rPr>
              <a:t>4.</a:t>
            </a:r>
            <a:r>
              <a:rPr lang="zh-CN" altLang="en-US" sz="2800" b="1" dirty="0">
                <a:latin typeface="微软雅黑" pitchFamily="34" charset="-122"/>
                <a:ea typeface="微软雅黑" pitchFamily="34" charset="-122"/>
                <a:cs typeface="+mn-cs"/>
              </a:rPr>
              <a:t>债券定价</a:t>
            </a:r>
          </a:p>
        </p:txBody>
      </p:sp>
      <p:sp>
        <p:nvSpPr>
          <p:cNvPr id="7" name="圆角矩形 2">
            <a:extLst>
              <a:ext uri="{FF2B5EF4-FFF2-40B4-BE49-F238E27FC236}">
                <a16:creationId xmlns:a16="http://schemas.microsoft.com/office/drawing/2014/main" xmlns="" id="{1B571096-6859-4A39-BFB7-8428AEDFA7C9}"/>
              </a:ext>
            </a:extLst>
          </p:cNvPr>
          <p:cNvSpPr/>
          <p:nvPr/>
        </p:nvSpPr>
        <p:spPr>
          <a:xfrm>
            <a:off x="476994" y="3614565"/>
            <a:ext cx="3816069" cy="90648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zh-CN" altLang="en-US" sz="2400" b="1" dirty="0"/>
              <a:t>债券定价的三个基本元素</a:t>
            </a:r>
          </a:p>
        </p:txBody>
      </p:sp>
      <p:sp>
        <p:nvSpPr>
          <p:cNvPr id="8" name="左大括号 7">
            <a:extLst>
              <a:ext uri="{FF2B5EF4-FFF2-40B4-BE49-F238E27FC236}">
                <a16:creationId xmlns:a16="http://schemas.microsoft.com/office/drawing/2014/main" xmlns="" id="{229C70CF-18E0-4B1A-8244-9400DD5378CD}"/>
              </a:ext>
            </a:extLst>
          </p:cNvPr>
          <p:cNvSpPr/>
          <p:nvPr/>
        </p:nvSpPr>
        <p:spPr>
          <a:xfrm>
            <a:off x="4293064" y="2868323"/>
            <a:ext cx="800100" cy="2398964"/>
          </a:xfrm>
          <a:prstGeom prst="leftBrac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CN" altLang="en-US" dirty="0"/>
          </a:p>
        </p:txBody>
      </p:sp>
      <p:grpSp>
        <p:nvGrpSpPr>
          <p:cNvPr id="9" name="组合 8">
            <a:extLst>
              <a:ext uri="{FF2B5EF4-FFF2-40B4-BE49-F238E27FC236}">
                <a16:creationId xmlns:a16="http://schemas.microsoft.com/office/drawing/2014/main" xmlns="" id="{86A82591-C395-4D6B-BF33-2F86EA7E8B89}"/>
              </a:ext>
            </a:extLst>
          </p:cNvPr>
          <p:cNvGrpSpPr/>
          <p:nvPr/>
        </p:nvGrpSpPr>
        <p:grpSpPr>
          <a:xfrm>
            <a:off x="5093163" y="2462179"/>
            <a:ext cx="4600855" cy="3240360"/>
            <a:chOff x="7327" y="7871"/>
            <a:chExt cx="3462" cy="2467"/>
          </a:xfrm>
          <a:solidFill>
            <a:schemeClr val="accent6">
              <a:lumMod val="20000"/>
              <a:lumOff val="80000"/>
            </a:schemeClr>
          </a:solidFill>
        </p:grpSpPr>
        <p:sp>
          <p:nvSpPr>
            <p:cNvPr id="10" name="圆角矩形 9">
              <a:extLst>
                <a:ext uri="{FF2B5EF4-FFF2-40B4-BE49-F238E27FC236}">
                  <a16:creationId xmlns:a16="http://schemas.microsoft.com/office/drawing/2014/main" xmlns="" id="{8E1D8C88-F46B-4C09-AF4D-53F8C1491853}"/>
                </a:ext>
              </a:extLst>
            </p:cNvPr>
            <p:cNvSpPr/>
            <p:nvPr/>
          </p:nvSpPr>
          <p:spPr>
            <a:xfrm>
              <a:off x="7327" y="7871"/>
              <a:ext cx="3463" cy="690"/>
            </a:xfrm>
            <a:prstGeom prst="roundRect">
              <a:avLst/>
            </a:prstGeom>
            <a:grpFill/>
          </p:spPr>
          <p:style>
            <a:lnRef idx="2">
              <a:schemeClr val="accent2"/>
            </a:lnRef>
            <a:fillRef idx="1">
              <a:schemeClr val="lt1"/>
            </a:fillRef>
            <a:effectRef idx="0">
              <a:schemeClr val="accent2"/>
            </a:effectRef>
            <a:fontRef idx="minor">
              <a:schemeClr val="dk1"/>
            </a:fontRef>
          </p:style>
          <p:txBody>
            <a:bodyPr rtlCol="0" anchor="ctr"/>
            <a:lstStyle/>
            <a:p>
              <a:pPr algn="ctr"/>
              <a:r>
                <a:rPr kumimoji="1" lang="zh-CN" altLang="en-US" sz="2400" dirty="0"/>
                <a:t>投资者收到的现金流</a:t>
              </a:r>
            </a:p>
          </p:txBody>
        </p:sp>
        <p:grpSp>
          <p:nvGrpSpPr>
            <p:cNvPr id="11" name="组合 10">
              <a:extLst>
                <a:ext uri="{FF2B5EF4-FFF2-40B4-BE49-F238E27FC236}">
                  <a16:creationId xmlns:a16="http://schemas.microsoft.com/office/drawing/2014/main" xmlns="" id="{2D42E965-F6E9-4767-9B1E-4FECBD15E274}"/>
                </a:ext>
              </a:extLst>
            </p:cNvPr>
            <p:cNvGrpSpPr/>
            <p:nvPr/>
          </p:nvGrpSpPr>
          <p:grpSpPr>
            <a:xfrm>
              <a:off x="7327" y="8760"/>
              <a:ext cx="3462" cy="1578"/>
              <a:chOff x="7327" y="7457"/>
              <a:chExt cx="3462" cy="2881"/>
            </a:xfrm>
            <a:grpFill/>
          </p:grpSpPr>
          <p:sp>
            <p:nvSpPr>
              <p:cNvPr id="12" name="圆角矩形 10">
                <a:extLst>
                  <a:ext uri="{FF2B5EF4-FFF2-40B4-BE49-F238E27FC236}">
                    <a16:creationId xmlns:a16="http://schemas.microsoft.com/office/drawing/2014/main" xmlns="" id="{97051F2F-BF64-421E-BDCD-4A5AE70B7B6F}"/>
                  </a:ext>
                </a:extLst>
              </p:cNvPr>
              <p:cNvSpPr/>
              <p:nvPr/>
            </p:nvSpPr>
            <p:spPr>
              <a:xfrm>
                <a:off x="7327" y="7457"/>
                <a:ext cx="3463" cy="1260"/>
              </a:xfrm>
              <a:prstGeom prst="roundRect">
                <a:avLst/>
              </a:prstGeom>
              <a:grpFill/>
            </p:spPr>
            <p:style>
              <a:lnRef idx="2">
                <a:schemeClr val="accent2"/>
              </a:lnRef>
              <a:fillRef idx="1">
                <a:schemeClr val="lt1"/>
              </a:fillRef>
              <a:effectRef idx="0">
                <a:schemeClr val="accent2"/>
              </a:effectRef>
              <a:fontRef idx="minor">
                <a:schemeClr val="dk1"/>
              </a:fontRef>
            </p:style>
            <p:txBody>
              <a:bodyPr rtlCol="0" anchor="ctr"/>
              <a:lstStyle/>
              <a:p>
                <a:pPr algn="ctr"/>
                <a:r>
                  <a:rPr lang="zh-CN" altLang="en-US" sz="2400" dirty="0"/>
                  <a:t>债券的到期时间</a:t>
                </a:r>
                <a:r>
                  <a:rPr lang="zh-CN" altLang="zh-CN" sz="2400" dirty="0"/>
                  <a:t> </a:t>
                </a:r>
                <a:endParaRPr kumimoji="1" lang="zh-CN" altLang="en-US" sz="2400" dirty="0"/>
              </a:p>
            </p:txBody>
          </p:sp>
          <p:sp>
            <p:nvSpPr>
              <p:cNvPr id="13" name="圆角矩形 11">
                <a:extLst>
                  <a:ext uri="{FF2B5EF4-FFF2-40B4-BE49-F238E27FC236}">
                    <a16:creationId xmlns:a16="http://schemas.microsoft.com/office/drawing/2014/main" xmlns="" id="{E43A9B3B-70E7-457A-AB5E-11E2212756C7}"/>
                  </a:ext>
                </a:extLst>
              </p:cNvPr>
              <p:cNvSpPr/>
              <p:nvPr/>
            </p:nvSpPr>
            <p:spPr>
              <a:xfrm>
                <a:off x="7327" y="9080"/>
                <a:ext cx="3463" cy="1258"/>
              </a:xfrm>
              <a:prstGeom prst="roundRect">
                <a:avLst/>
              </a:prstGeom>
              <a:grpFill/>
            </p:spPr>
            <p:style>
              <a:lnRef idx="2">
                <a:schemeClr val="accent2"/>
              </a:lnRef>
              <a:fillRef idx="1">
                <a:schemeClr val="lt1"/>
              </a:fillRef>
              <a:effectRef idx="0">
                <a:schemeClr val="accent2"/>
              </a:effectRef>
              <a:fontRef idx="minor">
                <a:schemeClr val="dk1"/>
              </a:fontRef>
            </p:style>
            <p:txBody>
              <a:bodyPr rtlCol="0" anchor="ctr"/>
              <a:lstStyle/>
              <a:p>
                <a:pPr algn="ctr"/>
                <a:r>
                  <a:rPr kumimoji="1" lang="zh-CN" altLang="en-US" sz="2400" dirty="0"/>
                  <a:t>投资者需要的回报率 </a:t>
                </a:r>
              </a:p>
            </p:txBody>
          </p:sp>
        </p:grpSp>
      </p:grpSp>
    </p:spTree>
    <p:extLst>
      <p:ext uri="{BB962C8B-B14F-4D97-AF65-F5344CB8AC3E}">
        <p14:creationId xmlns:p14="http://schemas.microsoft.com/office/powerpoint/2010/main" val="169707234"/>
      </p:ext>
    </p:extLst>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p:cNvSpPr>
                <a:spLocks noGrp="1"/>
              </p:cNvSpPr>
              <p:nvPr>
                <p:ph sz="quarter" idx="1"/>
              </p:nvPr>
            </p:nvSpPr>
            <p:spPr>
              <a:xfrm>
                <a:off x="188963" y="682388"/>
                <a:ext cx="11881319" cy="5493224"/>
              </a:xfrm>
            </p:spPr>
            <p:txBody>
              <a:bodyPr>
                <a:normAutofit/>
              </a:bodyPr>
              <a:lstStyle/>
              <a:p>
                <a:pPr marL="0" indent="0">
                  <a:lnSpc>
                    <a:spcPct val="110000"/>
                  </a:lnSpc>
                  <a:buNone/>
                </a:pPr>
                <a:r>
                  <a:rPr lang="en-US" altLang="zh-CN" sz="2800" b="1" dirty="0">
                    <a:latin typeface="Times New Roman" panose="02020603050405020304" pitchFamily="18" charset="0"/>
                    <a:cs typeface="Times New Roman" panose="02020603050405020304" pitchFamily="18" charset="0"/>
                  </a:rPr>
                  <a:t>•</a:t>
                </a:r>
                <a:r>
                  <a:rPr lang="zh-CN" altLang="en-US" sz="2800" b="1" dirty="0"/>
                  <a:t>债券定价的原理</a:t>
                </a:r>
                <a:r>
                  <a:rPr lang="en-US" altLang="zh-CN" sz="2800" b="1" dirty="0"/>
                  <a:t>:</a:t>
                </a:r>
              </a:p>
              <a:p>
                <a:pPr marL="0" indent="0">
                  <a:lnSpc>
                    <a:spcPct val="150000"/>
                  </a:lnSpc>
                  <a:buNone/>
                </a:pPr>
                <a:r>
                  <a:rPr lang="zh-CN" altLang="en-US" sz="2400" dirty="0"/>
                  <a:t>投资者未来在债券存续的时间内收到的现金流，经过贴现之后的现值需与当前债券价格相等，假定</a:t>
                </a:r>
                <a14:m>
                  <m:oMath xmlns:m="http://schemas.openxmlformats.org/officeDocument/2006/math">
                    <m:sSub>
                      <m:sSubPr>
                        <m:ctrlPr>
                          <a:rPr lang="en-US" altLang="zh-CN" sz="2400" i="1" smtClean="0">
                            <a:latin typeface="Cambria Math"/>
                          </a:rPr>
                        </m:ctrlPr>
                      </m:sSubPr>
                      <m:e>
                        <m:r>
                          <a:rPr lang="en-US" altLang="zh-CN" sz="2400" b="0" i="1" smtClean="0">
                            <a:latin typeface="Cambria Math" panose="02040503050406030204" pitchFamily="18" charset="0"/>
                          </a:rPr>
                          <m:t>𝐶</m:t>
                        </m:r>
                      </m:e>
                      <m:sub>
                        <m:r>
                          <a:rPr lang="en-US" altLang="zh-CN" sz="2400" b="0" i="1" smtClean="0">
                            <a:latin typeface="Cambria Math" panose="02040503050406030204" pitchFamily="18" charset="0"/>
                          </a:rPr>
                          <m:t>𝑡</m:t>
                        </m:r>
                      </m:sub>
                    </m:sSub>
                  </m:oMath>
                </a14:m>
                <a:r>
                  <a:rPr lang="zh-CN" altLang="en-US" sz="2400" dirty="0"/>
                  <a:t> 为 </a:t>
                </a:r>
                <a14:m>
                  <m:oMath xmlns:m="http://schemas.openxmlformats.org/officeDocument/2006/math">
                    <m:r>
                      <a:rPr lang="en-US" altLang="zh-CN" sz="2400" b="0" i="1" smtClean="0">
                        <a:latin typeface="Cambria Math" panose="02040503050406030204" pitchFamily="18" charset="0"/>
                      </a:rPr>
                      <m:t>𝑡</m:t>
                    </m:r>
                  </m:oMath>
                </a14:m>
                <a:r>
                  <a:rPr lang="zh-CN" altLang="en-US" sz="2400" dirty="0"/>
                  <a:t>时刻的现金流，</a:t>
                </a:r>
                <a14:m>
                  <m:oMath xmlns:m="http://schemas.openxmlformats.org/officeDocument/2006/math">
                    <m:r>
                      <a:rPr lang="en-US" altLang="zh-CN" sz="2400" b="0" i="1" smtClean="0">
                        <a:latin typeface="Cambria Math" panose="02040503050406030204" pitchFamily="18" charset="0"/>
                      </a:rPr>
                      <m:t>𝐹</m:t>
                    </m:r>
                  </m:oMath>
                </a14:m>
                <a:r>
                  <a:rPr lang="zh-CN" altLang="en-US" sz="2400" dirty="0"/>
                  <a:t> 表示债券面值，也即最终债权人将获得的最终现金流，截至到期日，投资者将收到所有付息期间产生的利息，以及到期时刻返还的本金， </a:t>
                </a:r>
                <a14:m>
                  <m:oMath xmlns:m="http://schemas.openxmlformats.org/officeDocument/2006/math">
                    <m:r>
                      <a:rPr lang="en-US" altLang="zh-CN" sz="2400" b="0" i="1" smtClean="0">
                        <a:latin typeface="Cambria Math" panose="02040503050406030204" pitchFamily="18" charset="0"/>
                      </a:rPr>
                      <m:t>𝑟</m:t>
                    </m:r>
                  </m:oMath>
                </a14:m>
                <a:r>
                  <a:rPr lang="zh-CN" altLang="en-US" sz="2400" dirty="0"/>
                  <a:t>指贴现率，债券当前价格</a:t>
                </a:r>
                <a14:m>
                  <m:oMath xmlns:m="http://schemas.openxmlformats.org/officeDocument/2006/math">
                    <m:r>
                      <a:rPr lang="en-US" altLang="zh-CN" sz="2400" b="0" i="1" smtClean="0">
                        <a:latin typeface="Cambria Math" panose="02040503050406030204" pitchFamily="18" charset="0"/>
                      </a:rPr>
                      <m:t>𝑃</m:t>
                    </m:r>
                  </m:oMath>
                </a14:m>
                <a:r>
                  <a:rPr lang="zh-CN" altLang="en-US" sz="2400" dirty="0"/>
                  <a:t> 可表示为：</a:t>
                </a:r>
              </a:p>
              <a:p>
                <a:pPr marL="0" indent="0">
                  <a:lnSpc>
                    <a:spcPct val="150000"/>
                  </a:lnSpc>
                  <a:buNone/>
                </a:pPr>
                <a:r>
                  <a:rPr lang="zh-CN" altLang="en-US" sz="2400" dirty="0"/>
                  <a:t> </a:t>
                </a:r>
              </a:p>
              <a:p>
                <a:pPr marL="0" indent="0">
                  <a:lnSpc>
                    <a:spcPct val="150000"/>
                  </a:lnSpc>
                  <a:buNone/>
                </a:pPr>
                <a:endParaRPr lang="en-US" altLang="zh-CN" sz="2400" dirty="0"/>
              </a:p>
              <a:p>
                <a:pPr marL="0" indent="0">
                  <a:lnSpc>
                    <a:spcPct val="150000"/>
                  </a:lnSpc>
                  <a:buNone/>
                </a:pPr>
                <a:r>
                  <a:rPr lang="zh-CN" altLang="en-US" sz="2400" dirty="0"/>
                  <a:t>基于上式对未来现金流的估计和贴现，可以计算出债券的实际价值。</a:t>
                </a:r>
              </a:p>
            </p:txBody>
          </p:sp>
        </mc:Choice>
        <mc:Fallback xmlns="">
          <p:sp>
            <p:nvSpPr>
              <p:cNvPr id="3" name="内容占位符 2"/>
              <p:cNvSpPr>
                <a:spLocks noGrp="1" noRot="1" noChangeAspect="1" noMove="1" noResize="1" noEditPoints="1" noAdjustHandles="1" noChangeArrowheads="1" noChangeShapeType="1" noTextEdit="1"/>
              </p:cNvSpPr>
              <p:nvPr>
                <p:ph sz="quarter" idx="1"/>
              </p:nvPr>
            </p:nvSpPr>
            <p:spPr>
              <a:xfrm>
                <a:off x="188963" y="682388"/>
                <a:ext cx="11881319" cy="5493224"/>
              </a:xfrm>
              <a:blipFill>
                <a:blip r:embed="rId3"/>
                <a:stretch>
                  <a:fillRect l="-1077" t="-1443"/>
                </a:stretch>
              </a:blipFill>
            </p:spPr>
            <p:txBody>
              <a:bodyPr/>
              <a:lstStyle/>
              <a:p>
                <a:r>
                  <a:rPr lang="zh-CN" altLang="en-US">
                    <a:noFill/>
                  </a:rPr>
                  <a:t> </a:t>
                </a:r>
              </a:p>
            </p:txBody>
          </p:sp>
        </mc:Fallback>
      </mc:AlternateContent>
      <p:sp>
        <p:nvSpPr>
          <p:cNvPr id="4" name="标题 1"/>
          <p:cNvSpPr txBox="1">
            <a:spLocks/>
          </p:cNvSpPr>
          <p:nvPr/>
        </p:nvSpPr>
        <p:spPr bwMode="auto">
          <a:xfrm>
            <a:off x="188963" y="110006"/>
            <a:ext cx="2088232"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r>
              <a:rPr lang="en-US" altLang="zh-CN" sz="2800" b="1" dirty="0">
                <a:latin typeface="微软雅黑" pitchFamily="34" charset="-122"/>
                <a:ea typeface="微软雅黑" pitchFamily="34" charset="-122"/>
                <a:cs typeface="+mn-cs"/>
              </a:rPr>
              <a:t>4.</a:t>
            </a:r>
            <a:r>
              <a:rPr lang="zh-CN" altLang="en-US" sz="2800" b="1" dirty="0">
                <a:latin typeface="微软雅黑" pitchFamily="34" charset="-122"/>
                <a:ea typeface="微软雅黑" pitchFamily="34" charset="-122"/>
                <a:cs typeface="+mn-cs"/>
              </a:rPr>
              <a:t>债券定价</a:t>
            </a:r>
          </a:p>
        </p:txBody>
      </p:sp>
      <p:graphicFrame>
        <p:nvGraphicFramePr>
          <p:cNvPr id="6" name="对象 5">
            <a:extLst>
              <a:ext uri="{FF2B5EF4-FFF2-40B4-BE49-F238E27FC236}">
                <a16:creationId xmlns:a16="http://schemas.microsoft.com/office/drawing/2014/main" xmlns="" id="{705AA070-CC9C-4846-ADF0-D4087CAF4818}"/>
              </a:ext>
            </a:extLst>
          </p:cNvPr>
          <p:cNvGraphicFramePr>
            <a:graphicFrameLocks noChangeAspect="1"/>
          </p:cNvGraphicFramePr>
          <p:nvPr>
            <p:extLst>
              <p:ext uri="{D42A27DB-BD31-4B8C-83A1-F6EECF244321}">
                <p14:modId xmlns:p14="http://schemas.microsoft.com/office/powerpoint/2010/main" val="2848620238"/>
              </p:ext>
            </p:extLst>
          </p:nvPr>
        </p:nvGraphicFramePr>
        <p:xfrm>
          <a:off x="2997275" y="3454865"/>
          <a:ext cx="5040560" cy="1174608"/>
        </p:xfrm>
        <a:graphic>
          <a:graphicData uri="http://schemas.openxmlformats.org/presentationml/2006/ole">
            <mc:AlternateContent xmlns:mc="http://schemas.openxmlformats.org/markup-compatibility/2006">
              <mc:Choice xmlns:v="urn:schemas-microsoft-com:vml" Requires="v">
                <p:oleObj spid="_x0000_s28675" name="Equation" r:id="rId4" imgW="1511280" imgH="431640" progId="Equation.DSMT4">
                  <p:embed/>
                </p:oleObj>
              </mc:Choice>
              <mc:Fallback>
                <p:oleObj name="Equation" r:id="rId4" imgW="1511280" imgH="431640" progId="Equation.DSMT4">
                  <p:embed/>
                  <p:pic>
                    <p:nvPicPr>
                      <p:cNvPr id="0" name=""/>
                      <p:cNvPicPr/>
                      <p:nvPr/>
                    </p:nvPicPr>
                    <p:blipFill>
                      <a:blip r:embed="rId5"/>
                      <a:stretch>
                        <a:fillRect/>
                      </a:stretch>
                    </p:blipFill>
                    <p:spPr>
                      <a:xfrm>
                        <a:off x="2997275" y="3454865"/>
                        <a:ext cx="5040560" cy="1174608"/>
                      </a:xfrm>
                      <a:prstGeom prst="rect">
                        <a:avLst/>
                      </a:prstGeom>
                    </p:spPr>
                  </p:pic>
                </p:oleObj>
              </mc:Fallback>
            </mc:AlternateContent>
          </a:graphicData>
        </a:graphic>
      </p:graphicFrame>
    </p:spTree>
    <p:extLst>
      <p:ext uri="{BB962C8B-B14F-4D97-AF65-F5344CB8AC3E}">
        <p14:creationId xmlns:p14="http://schemas.microsoft.com/office/powerpoint/2010/main" val="3319841969"/>
      </p:ext>
    </p:extLst>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bwMode="auto">
          <a:xfrm>
            <a:off x="188963" y="110006"/>
            <a:ext cx="2088232"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r>
              <a:rPr lang="en-US" altLang="zh-CN" sz="2800" b="1" dirty="0">
                <a:latin typeface="微软雅黑" pitchFamily="34" charset="-122"/>
                <a:ea typeface="微软雅黑" pitchFamily="34" charset="-122"/>
                <a:cs typeface="+mn-cs"/>
              </a:rPr>
              <a:t>4.</a:t>
            </a:r>
            <a:r>
              <a:rPr lang="zh-CN" altLang="en-US" sz="2800" b="1" dirty="0">
                <a:latin typeface="微软雅黑" pitchFamily="34" charset="-122"/>
                <a:ea typeface="微软雅黑" pitchFamily="34" charset="-122"/>
                <a:cs typeface="+mn-cs"/>
              </a:rPr>
              <a:t>债券定价</a:t>
            </a:r>
          </a:p>
        </p:txBody>
      </p:sp>
      <p:graphicFrame>
        <p:nvGraphicFramePr>
          <p:cNvPr id="2" name="对象 1">
            <a:extLst>
              <a:ext uri="{FF2B5EF4-FFF2-40B4-BE49-F238E27FC236}">
                <a16:creationId xmlns:a16="http://schemas.microsoft.com/office/drawing/2014/main" xmlns="" id="{B776E119-BD71-4E19-91FB-5FC153E00DEE}"/>
              </a:ext>
            </a:extLst>
          </p:cNvPr>
          <p:cNvGraphicFramePr>
            <a:graphicFrameLocks noChangeAspect="1"/>
          </p:cNvGraphicFramePr>
          <p:nvPr>
            <p:extLst>
              <p:ext uri="{D42A27DB-BD31-4B8C-83A1-F6EECF244321}">
                <p14:modId xmlns:p14="http://schemas.microsoft.com/office/powerpoint/2010/main" val="4201297666"/>
              </p:ext>
            </p:extLst>
          </p:nvPr>
        </p:nvGraphicFramePr>
        <p:xfrm>
          <a:off x="8084737" y="1728855"/>
          <a:ext cx="3555523" cy="1111101"/>
        </p:xfrm>
        <a:graphic>
          <a:graphicData uri="http://schemas.openxmlformats.org/presentationml/2006/ole">
            <mc:AlternateContent xmlns:mc="http://schemas.openxmlformats.org/markup-compatibility/2006">
              <mc:Choice xmlns:v="urn:schemas-microsoft-com:vml" Requires="v">
                <p:oleObj spid="_x0000_s29701" name="Equation" r:id="rId3" imgW="1549080" imgH="444240" progId="Equation.DSMT4">
                  <p:embed/>
                </p:oleObj>
              </mc:Choice>
              <mc:Fallback>
                <p:oleObj name="Equation" r:id="rId3" imgW="1549080" imgH="444240" progId="Equation.DSMT4">
                  <p:embed/>
                  <p:pic>
                    <p:nvPicPr>
                      <p:cNvPr id="0" name=""/>
                      <p:cNvPicPr/>
                      <p:nvPr/>
                    </p:nvPicPr>
                    <p:blipFill>
                      <a:blip r:embed="rId4"/>
                      <a:stretch>
                        <a:fillRect/>
                      </a:stretch>
                    </p:blipFill>
                    <p:spPr>
                      <a:xfrm>
                        <a:off x="8084737" y="1728855"/>
                        <a:ext cx="3555523" cy="1111101"/>
                      </a:xfrm>
                      <a:prstGeom prst="rect">
                        <a:avLst/>
                      </a:prstGeom>
                    </p:spPr>
                  </p:pic>
                </p:oleObj>
              </mc:Fallback>
            </mc:AlternateContent>
          </a:graphicData>
        </a:graphic>
      </p:graphicFrame>
      <p:graphicFrame>
        <p:nvGraphicFramePr>
          <p:cNvPr id="5" name="对象 4">
            <a:extLst>
              <a:ext uri="{FF2B5EF4-FFF2-40B4-BE49-F238E27FC236}">
                <a16:creationId xmlns:a16="http://schemas.microsoft.com/office/drawing/2014/main" xmlns="" id="{BF3B72C1-A121-482B-A64D-29D50F89F4A4}"/>
              </a:ext>
            </a:extLst>
          </p:cNvPr>
          <p:cNvGraphicFramePr>
            <a:graphicFrameLocks noChangeAspect="1"/>
          </p:cNvGraphicFramePr>
          <p:nvPr>
            <p:extLst>
              <p:ext uri="{D42A27DB-BD31-4B8C-83A1-F6EECF244321}">
                <p14:modId xmlns:p14="http://schemas.microsoft.com/office/powerpoint/2010/main" val="2819435784"/>
              </p:ext>
            </p:extLst>
          </p:nvPr>
        </p:nvGraphicFramePr>
        <p:xfrm>
          <a:off x="5010150" y="2778125"/>
          <a:ext cx="114300" cy="177800"/>
        </p:xfrm>
        <a:graphic>
          <a:graphicData uri="http://schemas.openxmlformats.org/presentationml/2006/ole">
            <mc:AlternateContent xmlns:mc="http://schemas.openxmlformats.org/markup-compatibility/2006">
              <mc:Choice xmlns:v="urn:schemas-microsoft-com:vml" Requires="v">
                <p:oleObj spid="_x0000_s29702" name="Equation" r:id="rId5" imgW="114120" imgH="177480" progId="Equation.DSMT4">
                  <p:embed/>
                </p:oleObj>
              </mc:Choice>
              <mc:Fallback>
                <p:oleObj name="Equation" r:id="rId5" imgW="114120" imgH="177480" progId="Equation.DSMT4">
                  <p:embed/>
                  <p:pic>
                    <p:nvPicPr>
                      <p:cNvPr id="0" name=""/>
                      <p:cNvPicPr/>
                      <p:nvPr/>
                    </p:nvPicPr>
                    <p:blipFill>
                      <a:blip r:embed="rId6"/>
                      <a:stretch>
                        <a:fillRect/>
                      </a:stretch>
                    </p:blipFill>
                    <p:spPr>
                      <a:xfrm>
                        <a:off x="5010150" y="2778125"/>
                        <a:ext cx="114300" cy="177800"/>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xmlns="" id="{90DB1B7B-6FBE-4921-A068-FE5B44AF0D89}"/>
              </a:ext>
            </a:extLst>
          </p:cNvPr>
          <p:cNvGraphicFramePr>
            <a:graphicFrameLocks noChangeAspect="1"/>
          </p:cNvGraphicFramePr>
          <p:nvPr>
            <p:extLst>
              <p:ext uri="{D42A27DB-BD31-4B8C-83A1-F6EECF244321}">
                <p14:modId xmlns:p14="http://schemas.microsoft.com/office/powerpoint/2010/main" val="3424585499"/>
              </p:ext>
            </p:extLst>
          </p:nvPr>
        </p:nvGraphicFramePr>
        <p:xfrm>
          <a:off x="7994650" y="3614738"/>
          <a:ext cx="3735388" cy="1366837"/>
        </p:xfrm>
        <a:graphic>
          <a:graphicData uri="http://schemas.openxmlformats.org/presentationml/2006/ole">
            <mc:AlternateContent xmlns:mc="http://schemas.openxmlformats.org/markup-compatibility/2006">
              <mc:Choice xmlns:v="urn:schemas-microsoft-com:vml" Requires="v">
                <p:oleObj spid="_x0000_s29703" name="Equation" r:id="rId7" imgW="1701720" imgH="596880" progId="Equation.DSMT4">
                  <p:embed/>
                </p:oleObj>
              </mc:Choice>
              <mc:Fallback>
                <p:oleObj name="Equation" r:id="rId7" imgW="1701720" imgH="596880" progId="Equation.DSMT4">
                  <p:embed/>
                  <p:pic>
                    <p:nvPicPr>
                      <p:cNvPr id="0" name=""/>
                      <p:cNvPicPr/>
                      <p:nvPr/>
                    </p:nvPicPr>
                    <p:blipFill>
                      <a:blip r:embed="rId8"/>
                      <a:stretch>
                        <a:fillRect/>
                      </a:stretch>
                    </p:blipFill>
                    <p:spPr>
                      <a:xfrm>
                        <a:off x="7994650" y="3614738"/>
                        <a:ext cx="3735388" cy="1366837"/>
                      </a:xfrm>
                      <a:prstGeom prst="rect">
                        <a:avLst/>
                      </a:prstGeom>
                    </p:spPr>
                  </p:pic>
                </p:oleObj>
              </mc:Fallback>
            </mc:AlternateContent>
          </a:graphicData>
        </a:graphic>
      </p:graphicFrame>
      <p:grpSp>
        <p:nvGrpSpPr>
          <p:cNvPr id="8" name="组合 7">
            <a:extLst>
              <a:ext uri="{FF2B5EF4-FFF2-40B4-BE49-F238E27FC236}">
                <a16:creationId xmlns:a16="http://schemas.microsoft.com/office/drawing/2014/main" xmlns="" id="{FC9A784A-8E28-445A-8BD1-E960C0486188}"/>
              </a:ext>
            </a:extLst>
          </p:cNvPr>
          <p:cNvGrpSpPr/>
          <p:nvPr/>
        </p:nvGrpSpPr>
        <p:grpSpPr>
          <a:xfrm>
            <a:off x="109568" y="1484784"/>
            <a:ext cx="7288292" cy="3497409"/>
            <a:chOff x="1555775" y="2855124"/>
            <a:chExt cx="4967199" cy="1476617"/>
          </a:xfrm>
        </p:grpSpPr>
        <p:sp>
          <p:nvSpPr>
            <p:cNvPr id="9" name="椭圆 8">
              <a:extLst>
                <a:ext uri="{FF2B5EF4-FFF2-40B4-BE49-F238E27FC236}">
                  <a16:creationId xmlns:a16="http://schemas.microsoft.com/office/drawing/2014/main" xmlns="" id="{62FAAC96-C6ED-4C62-9FAA-E332E45AE640}"/>
                </a:ext>
              </a:extLst>
            </p:cNvPr>
            <p:cNvSpPr/>
            <p:nvPr/>
          </p:nvSpPr>
          <p:spPr>
            <a:xfrm>
              <a:off x="4338965" y="2855124"/>
              <a:ext cx="2184009" cy="626166"/>
            </a:xfrm>
            <a:prstGeom prst="ellipse">
              <a:avLst/>
            </a:prstGeom>
            <a:solidFill>
              <a:schemeClr val="bg1"/>
            </a:solidFill>
            <a:ln>
              <a:solidFill>
                <a:schemeClr val="accent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zh-CN" altLang="en-US" sz="2200" b="1" dirty="0">
                  <a:latin typeface="Times New Roman" panose="02020503050405090304" pitchFamily="18" charset="0"/>
                </a:rPr>
                <a:t>债券持有期内贴现率可变的情形下债券定价公式</a:t>
              </a:r>
            </a:p>
          </p:txBody>
        </p:sp>
        <p:sp>
          <p:nvSpPr>
            <p:cNvPr id="10" name="椭圆 9">
              <a:extLst>
                <a:ext uri="{FF2B5EF4-FFF2-40B4-BE49-F238E27FC236}">
                  <a16:creationId xmlns:a16="http://schemas.microsoft.com/office/drawing/2014/main" xmlns="" id="{08AE6F33-D206-4808-854E-1ACCF22EDC7B}"/>
                </a:ext>
              </a:extLst>
            </p:cNvPr>
            <p:cNvSpPr/>
            <p:nvPr/>
          </p:nvSpPr>
          <p:spPr>
            <a:xfrm>
              <a:off x="4333026" y="3655531"/>
              <a:ext cx="2189948" cy="676210"/>
            </a:xfrm>
            <a:prstGeom prst="ellipse">
              <a:avLst/>
            </a:prstGeom>
            <a:solidFill>
              <a:schemeClr val="bg1"/>
            </a:solidFill>
            <a:ln>
              <a:solidFill>
                <a:schemeClr val="accent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zh-CN" altLang="en-US" sz="2200" b="1" dirty="0">
                  <a:latin typeface="Times New Roman" panose="02020503050405090304" pitchFamily="18" charset="0"/>
                </a:rPr>
                <a:t>利息支付频率为每年</a:t>
              </a:r>
              <a:r>
                <a:rPr kumimoji="1" lang="en-US" altLang="zh-CN" sz="2200" b="1" dirty="0">
                  <a:latin typeface="Times New Roman" panose="02020503050405090304" pitchFamily="18" charset="0"/>
                </a:rPr>
                <a:t>m</a:t>
              </a:r>
              <a:r>
                <a:rPr kumimoji="1" lang="zh-CN" altLang="en-US" sz="2200" b="1" dirty="0">
                  <a:latin typeface="Times New Roman" panose="02020503050405090304" pitchFamily="18" charset="0"/>
                </a:rPr>
                <a:t>次情形下债券定价公式</a:t>
              </a:r>
            </a:p>
          </p:txBody>
        </p:sp>
        <p:cxnSp>
          <p:nvCxnSpPr>
            <p:cNvPr id="11" name="直接箭头连接符 16">
              <a:extLst>
                <a:ext uri="{FF2B5EF4-FFF2-40B4-BE49-F238E27FC236}">
                  <a16:creationId xmlns:a16="http://schemas.microsoft.com/office/drawing/2014/main" xmlns="" id="{B09BEC99-633B-4117-A9DA-D909EFFFFE7E}"/>
                </a:ext>
              </a:extLst>
            </p:cNvPr>
            <p:cNvCxnSpPr>
              <a:cxnSpLocks/>
              <a:stCxn id="13" idx="7"/>
              <a:endCxn id="9" idx="2"/>
            </p:cNvCxnSpPr>
            <p:nvPr/>
          </p:nvCxnSpPr>
          <p:spPr>
            <a:xfrm flipV="1">
              <a:off x="3039007" y="3168207"/>
              <a:ext cx="1299958" cy="144500"/>
            </a:xfrm>
            <a:prstGeom prst="straightConnector1">
              <a:avLst/>
            </a:prstGeom>
            <a:ln w="25400" cmpd="sng">
              <a:solidFill>
                <a:srgbClr val="FFC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7">
              <a:extLst>
                <a:ext uri="{FF2B5EF4-FFF2-40B4-BE49-F238E27FC236}">
                  <a16:creationId xmlns:a16="http://schemas.microsoft.com/office/drawing/2014/main" xmlns="" id="{F08F7486-F7FA-4D05-AB01-BDB89929897D}"/>
                </a:ext>
              </a:extLst>
            </p:cNvPr>
            <p:cNvCxnSpPr>
              <a:cxnSpLocks/>
              <a:stCxn id="13" idx="5"/>
              <a:endCxn id="10" idx="2"/>
            </p:cNvCxnSpPr>
            <p:nvPr/>
          </p:nvCxnSpPr>
          <p:spPr>
            <a:xfrm>
              <a:off x="3039007" y="3821882"/>
              <a:ext cx="1294019" cy="171754"/>
            </a:xfrm>
            <a:prstGeom prst="straightConnector1">
              <a:avLst/>
            </a:prstGeom>
            <a:ln w="25400" cmpd="sng">
              <a:solidFill>
                <a:srgbClr val="FFC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3" name="椭圆 12">
              <a:extLst>
                <a:ext uri="{FF2B5EF4-FFF2-40B4-BE49-F238E27FC236}">
                  <a16:creationId xmlns:a16="http://schemas.microsoft.com/office/drawing/2014/main" xmlns="" id="{7057ADD3-7296-4A77-A9F5-6FF54E34D67D}"/>
                </a:ext>
              </a:extLst>
            </p:cNvPr>
            <p:cNvSpPr/>
            <p:nvPr/>
          </p:nvSpPr>
          <p:spPr>
            <a:xfrm>
              <a:off x="1555775" y="3207254"/>
              <a:ext cx="1737714" cy="720081"/>
            </a:xfrm>
            <a:prstGeom prst="ellipse">
              <a:avLst/>
            </a:prstGeom>
            <a:solidFill>
              <a:schemeClr val="bg1"/>
            </a:solidFill>
            <a:ln>
              <a:solidFill>
                <a:schemeClr val="accent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zh-CN" altLang="en-US" sz="2800" b="1" dirty="0">
                  <a:latin typeface="Times New Roman" panose="02020503050405090304" pitchFamily="18" charset="0"/>
                </a:rPr>
                <a:t>债券定价</a:t>
              </a:r>
            </a:p>
          </p:txBody>
        </p:sp>
      </p:grpSp>
      <p:sp>
        <p:nvSpPr>
          <p:cNvPr id="22" name="矩形 21">
            <a:extLst>
              <a:ext uri="{FF2B5EF4-FFF2-40B4-BE49-F238E27FC236}">
                <a16:creationId xmlns:a16="http://schemas.microsoft.com/office/drawing/2014/main" xmlns="" id="{8336DB64-5142-4F37-9D29-17725F80A1DF}"/>
              </a:ext>
            </a:extLst>
          </p:cNvPr>
          <p:cNvSpPr/>
          <p:nvPr/>
        </p:nvSpPr>
        <p:spPr>
          <a:xfrm>
            <a:off x="7879545" y="1578257"/>
            <a:ext cx="3965909" cy="1296144"/>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a:extLst>
              <a:ext uri="{FF2B5EF4-FFF2-40B4-BE49-F238E27FC236}">
                <a16:creationId xmlns:a16="http://schemas.microsoft.com/office/drawing/2014/main" xmlns="" id="{BF9877A5-56E9-4598-BBC0-4B3E3AE7D1D4}"/>
              </a:ext>
            </a:extLst>
          </p:cNvPr>
          <p:cNvSpPr/>
          <p:nvPr/>
        </p:nvSpPr>
        <p:spPr>
          <a:xfrm>
            <a:off x="7879545" y="3526251"/>
            <a:ext cx="3965909" cy="1426413"/>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箭头: 右 23">
            <a:extLst>
              <a:ext uri="{FF2B5EF4-FFF2-40B4-BE49-F238E27FC236}">
                <a16:creationId xmlns:a16="http://schemas.microsoft.com/office/drawing/2014/main" xmlns="" id="{30FA0E35-4191-486E-8E47-CC550DC5F981}"/>
              </a:ext>
            </a:extLst>
          </p:cNvPr>
          <p:cNvSpPr/>
          <p:nvPr/>
        </p:nvSpPr>
        <p:spPr>
          <a:xfrm>
            <a:off x="7516614" y="2168253"/>
            <a:ext cx="295667" cy="116153"/>
          </a:xfrm>
          <a:prstGeom prst="rightArrow">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25" name="箭头: 右 24">
            <a:extLst>
              <a:ext uri="{FF2B5EF4-FFF2-40B4-BE49-F238E27FC236}">
                <a16:creationId xmlns:a16="http://schemas.microsoft.com/office/drawing/2014/main" xmlns="" id="{3F731167-51F3-4514-A2C3-D2A021D7F6F9}"/>
              </a:ext>
            </a:extLst>
          </p:cNvPr>
          <p:cNvSpPr/>
          <p:nvPr/>
        </p:nvSpPr>
        <p:spPr>
          <a:xfrm>
            <a:off x="7504380" y="4123305"/>
            <a:ext cx="295667" cy="116153"/>
          </a:xfrm>
          <a:prstGeom prst="rightArrow">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98196439"/>
      </p:ext>
    </p:extLst>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88963" y="682388"/>
            <a:ext cx="11881319" cy="5493224"/>
          </a:xfrm>
        </p:spPr>
        <p:txBody>
          <a:bodyPr>
            <a:normAutofit/>
          </a:bodyPr>
          <a:lstStyle/>
          <a:p>
            <a:pPr marL="0" indent="0">
              <a:lnSpc>
                <a:spcPct val="110000"/>
              </a:lnSpc>
              <a:buNone/>
            </a:pPr>
            <a:r>
              <a:rPr lang="en-US" altLang="zh-CN" sz="2400" b="1" dirty="0"/>
              <a:t>【</a:t>
            </a:r>
            <a:r>
              <a:rPr lang="zh-CN" altLang="en-US" sz="2400" b="1" dirty="0"/>
              <a:t>例</a:t>
            </a:r>
            <a:r>
              <a:rPr lang="en-US" altLang="zh-CN" sz="2400" b="1" dirty="0"/>
              <a:t>2-3】</a:t>
            </a:r>
            <a:r>
              <a:rPr lang="zh-CN" altLang="en-US" sz="2400" b="1" dirty="0"/>
              <a:t>债券定价</a:t>
            </a:r>
            <a:endParaRPr lang="en-US" altLang="zh-CN" sz="2400" b="1" dirty="0"/>
          </a:p>
          <a:p>
            <a:pPr marL="0" indent="0">
              <a:lnSpc>
                <a:spcPct val="110000"/>
              </a:lnSpc>
              <a:buNone/>
            </a:pPr>
            <a:r>
              <a:rPr lang="zh-CN" altLang="en-US" sz="2400" dirty="0"/>
              <a:t>假定某投资者购买债券面值为</a:t>
            </a:r>
            <a:r>
              <a:rPr lang="en-US" altLang="zh-CN" sz="2400" dirty="0"/>
              <a:t>10000</a:t>
            </a:r>
            <a:r>
              <a:rPr lang="zh-CN" altLang="en-US" sz="2400" dirty="0"/>
              <a:t>元、存活期为</a:t>
            </a:r>
            <a:r>
              <a:rPr lang="en-US" altLang="zh-CN" sz="2400" dirty="0"/>
              <a:t>5</a:t>
            </a:r>
            <a:r>
              <a:rPr lang="zh-CN" altLang="en-US" sz="2400" dirty="0"/>
              <a:t>年的债券，每期可获得的现金流为</a:t>
            </a:r>
            <a:r>
              <a:rPr lang="en-US" altLang="zh-CN" sz="2400" dirty="0"/>
              <a:t>900</a:t>
            </a:r>
            <a:r>
              <a:rPr lang="zh-CN" altLang="en-US" sz="2400" dirty="0"/>
              <a:t>元，投资者的预期回报率是</a:t>
            </a:r>
            <a:r>
              <a:rPr lang="en-US" altLang="zh-CN" sz="2400" dirty="0"/>
              <a:t>8%</a:t>
            </a:r>
            <a:r>
              <a:rPr lang="zh-CN" altLang="en-US" sz="2400" dirty="0"/>
              <a:t>，此时，可求得债券的定价为：</a:t>
            </a:r>
          </a:p>
          <a:p>
            <a:pPr marL="0" indent="0">
              <a:lnSpc>
                <a:spcPct val="110000"/>
              </a:lnSpc>
              <a:buNone/>
            </a:pPr>
            <a:r>
              <a:rPr lang="zh-CN" altLang="en-US" sz="2400" dirty="0"/>
              <a:t>  </a:t>
            </a:r>
            <a:endParaRPr lang="en-US" altLang="zh-CN" sz="2400" dirty="0"/>
          </a:p>
          <a:p>
            <a:pPr marL="0" indent="0">
              <a:lnSpc>
                <a:spcPct val="110000"/>
              </a:lnSpc>
              <a:buNone/>
            </a:pPr>
            <a:endParaRPr lang="en-US" altLang="zh-CN" sz="2400" dirty="0"/>
          </a:p>
          <a:p>
            <a:pPr marL="0" indent="0">
              <a:lnSpc>
                <a:spcPct val="110000"/>
              </a:lnSpc>
              <a:buNone/>
            </a:pPr>
            <a:r>
              <a:rPr lang="zh-CN" altLang="en-US" sz="2400" dirty="0"/>
              <a:t>                                        </a:t>
            </a:r>
          </a:p>
          <a:p>
            <a:pPr marL="0" indent="0">
              <a:lnSpc>
                <a:spcPct val="110000"/>
              </a:lnSpc>
              <a:buNone/>
            </a:pPr>
            <a:r>
              <a:rPr lang="zh-CN" altLang="en-US" sz="2400" dirty="0"/>
              <a:t>如果假定是每半年支付一次利息，则可求得债券的定价为：</a:t>
            </a:r>
          </a:p>
          <a:p>
            <a:pPr marL="0" indent="0">
              <a:lnSpc>
                <a:spcPct val="110000"/>
              </a:lnSpc>
              <a:buNone/>
            </a:pPr>
            <a:r>
              <a:rPr lang="zh-CN" altLang="en-US" sz="2400" dirty="0"/>
              <a:t> </a:t>
            </a:r>
            <a:endParaRPr lang="en-US" altLang="zh-CN" sz="2400" dirty="0"/>
          </a:p>
          <a:p>
            <a:pPr marL="0" indent="0">
              <a:lnSpc>
                <a:spcPct val="110000"/>
              </a:lnSpc>
              <a:buNone/>
            </a:pPr>
            <a:endParaRPr lang="zh-CN" altLang="en-US" sz="2400" dirty="0"/>
          </a:p>
        </p:txBody>
      </p:sp>
      <p:sp>
        <p:nvSpPr>
          <p:cNvPr id="4" name="标题 1"/>
          <p:cNvSpPr txBox="1">
            <a:spLocks/>
          </p:cNvSpPr>
          <p:nvPr/>
        </p:nvSpPr>
        <p:spPr bwMode="auto">
          <a:xfrm>
            <a:off x="188963" y="110006"/>
            <a:ext cx="2088232"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r>
              <a:rPr lang="en-US" altLang="zh-CN" sz="2800" b="1" dirty="0">
                <a:latin typeface="微软雅黑" pitchFamily="34" charset="-122"/>
                <a:ea typeface="微软雅黑" pitchFamily="34" charset="-122"/>
                <a:cs typeface="+mn-cs"/>
              </a:rPr>
              <a:t>4.</a:t>
            </a:r>
            <a:r>
              <a:rPr lang="zh-CN" altLang="en-US" sz="2800" b="1" dirty="0">
                <a:latin typeface="微软雅黑" pitchFamily="34" charset="-122"/>
                <a:ea typeface="微软雅黑" pitchFamily="34" charset="-122"/>
                <a:cs typeface="+mn-cs"/>
              </a:rPr>
              <a:t>债券定价</a:t>
            </a:r>
          </a:p>
        </p:txBody>
      </p:sp>
      <p:graphicFrame>
        <p:nvGraphicFramePr>
          <p:cNvPr id="5" name="对象 4">
            <a:extLst>
              <a:ext uri="{FF2B5EF4-FFF2-40B4-BE49-F238E27FC236}">
                <a16:creationId xmlns:a16="http://schemas.microsoft.com/office/drawing/2014/main" xmlns="" id="{BF3B72C1-A121-482B-A64D-29D50F89F4A4}"/>
              </a:ext>
            </a:extLst>
          </p:cNvPr>
          <p:cNvGraphicFramePr>
            <a:graphicFrameLocks noChangeAspect="1"/>
          </p:cNvGraphicFramePr>
          <p:nvPr/>
        </p:nvGraphicFramePr>
        <p:xfrm>
          <a:off x="5010150" y="2778125"/>
          <a:ext cx="114300" cy="177800"/>
        </p:xfrm>
        <a:graphic>
          <a:graphicData uri="http://schemas.openxmlformats.org/presentationml/2006/ole">
            <mc:AlternateContent xmlns:mc="http://schemas.openxmlformats.org/markup-compatibility/2006">
              <mc:Choice xmlns:v="urn:schemas-microsoft-com:vml" Requires="v">
                <p:oleObj spid="_x0000_s30726" name="Equation" r:id="rId3" imgW="114120" imgH="177480" progId="Equation.DSMT4">
                  <p:embed/>
                </p:oleObj>
              </mc:Choice>
              <mc:Fallback>
                <p:oleObj name="Equation" r:id="rId3" imgW="114120" imgH="177480" progId="Equation.DSMT4">
                  <p:embed/>
                  <p:pic>
                    <p:nvPicPr>
                      <p:cNvPr id="0" name=""/>
                      <p:cNvPicPr/>
                      <p:nvPr/>
                    </p:nvPicPr>
                    <p:blipFill>
                      <a:blip r:embed="rId4"/>
                      <a:stretch>
                        <a:fillRect/>
                      </a:stretch>
                    </p:blipFill>
                    <p:spPr>
                      <a:xfrm>
                        <a:off x="5010150" y="2778125"/>
                        <a:ext cx="114300" cy="177800"/>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xmlns="" id="{A565DE3E-02FA-4146-8013-A628E7F549A8}"/>
              </a:ext>
            </a:extLst>
          </p:cNvPr>
          <p:cNvGraphicFramePr>
            <a:graphicFrameLocks noChangeAspect="1"/>
          </p:cNvGraphicFramePr>
          <p:nvPr>
            <p:extLst>
              <p:ext uri="{D42A27DB-BD31-4B8C-83A1-F6EECF244321}">
                <p14:modId xmlns:p14="http://schemas.microsoft.com/office/powerpoint/2010/main" val="105550867"/>
              </p:ext>
            </p:extLst>
          </p:nvPr>
        </p:nvGraphicFramePr>
        <p:xfrm>
          <a:off x="4610100" y="2768600"/>
          <a:ext cx="914400" cy="198438"/>
        </p:xfrm>
        <a:graphic>
          <a:graphicData uri="http://schemas.openxmlformats.org/presentationml/2006/ole">
            <mc:AlternateContent xmlns:mc="http://schemas.openxmlformats.org/markup-compatibility/2006">
              <mc:Choice xmlns:v="urn:schemas-microsoft-com:vml" Requires="v">
                <p:oleObj spid="_x0000_s30727" name="Equation" r:id="rId5" imgW="914400" imgH="198720" progId="Equation.DSMT4">
                  <p:embed/>
                </p:oleObj>
              </mc:Choice>
              <mc:Fallback>
                <p:oleObj name="Equation" r:id="rId5" imgW="914400" imgH="198720" progId="Equation.DSMT4">
                  <p:embed/>
                  <p:pic>
                    <p:nvPicPr>
                      <p:cNvPr id="0" name=""/>
                      <p:cNvPicPr/>
                      <p:nvPr/>
                    </p:nvPicPr>
                    <p:blipFill>
                      <a:blip r:embed="rId4"/>
                      <a:stretch>
                        <a:fillRect/>
                      </a:stretch>
                    </p:blipFill>
                    <p:spPr>
                      <a:xfrm>
                        <a:off x="4610100" y="2768600"/>
                        <a:ext cx="914400" cy="198438"/>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xmlns="" id="{1C4DAFFA-2556-4CFE-8052-A8C2EB55D755}"/>
              </a:ext>
            </a:extLst>
          </p:cNvPr>
          <p:cNvGraphicFramePr>
            <a:graphicFrameLocks noChangeAspect="1"/>
          </p:cNvGraphicFramePr>
          <p:nvPr>
            <p:extLst>
              <p:ext uri="{D42A27DB-BD31-4B8C-83A1-F6EECF244321}">
                <p14:modId xmlns:p14="http://schemas.microsoft.com/office/powerpoint/2010/main" val="3339197845"/>
              </p:ext>
            </p:extLst>
          </p:nvPr>
        </p:nvGraphicFramePr>
        <p:xfrm>
          <a:off x="2421211" y="2204864"/>
          <a:ext cx="5616624" cy="1008112"/>
        </p:xfrm>
        <a:graphic>
          <a:graphicData uri="http://schemas.openxmlformats.org/presentationml/2006/ole">
            <mc:AlternateContent xmlns:mc="http://schemas.openxmlformats.org/markup-compatibility/2006">
              <mc:Choice xmlns:v="urn:schemas-microsoft-com:vml" Requires="v">
                <p:oleObj spid="_x0000_s30728" name="Equation" r:id="rId6" imgW="2450880" imgH="431640" progId="Equation.DSMT4">
                  <p:embed/>
                </p:oleObj>
              </mc:Choice>
              <mc:Fallback>
                <p:oleObj name="Equation" r:id="rId6" imgW="2450880" imgH="431640" progId="Equation.DSMT4">
                  <p:embed/>
                  <p:pic>
                    <p:nvPicPr>
                      <p:cNvPr id="0" name=""/>
                      <p:cNvPicPr/>
                      <p:nvPr/>
                    </p:nvPicPr>
                    <p:blipFill>
                      <a:blip r:embed="rId7"/>
                      <a:stretch>
                        <a:fillRect/>
                      </a:stretch>
                    </p:blipFill>
                    <p:spPr>
                      <a:xfrm>
                        <a:off x="2421211" y="2204864"/>
                        <a:ext cx="5616624" cy="1008112"/>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xmlns="" id="{D0E1FD24-E2BD-4A91-801D-1DB9A92D6339}"/>
              </a:ext>
            </a:extLst>
          </p:cNvPr>
          <p:cNvGraphicFramePr>
            <a:graphicFrameLocks noChangeAspect="1"/>
          </p:cNvGraphicFramePr>
          <p:nvPr>
            <p:extLst>
              <p:ext uri="{D42A27DB-BD31-4B8C-83A1-F6EECF244321}">
                <p14:modId xmlns:p14="http://schemas.microsoft.com/office/powerpoint/2010/main" val="1372643688"/>
              </p:ext>
            </p:extLst>
          </p:nvPr>
        </p:nvGraphicFramePr>
        <p:xfrm>
          <a:off x="2421211" y="3997370"/>
          <a:ext cx="5649690" cy="1393848"/>
        </p:xfrm>
        <a:graphic>
          <a:graphicData uri="http://schemas.openxmlformats.org/presentationml/2006/ole">
            <mc:AlternateContent xmlns:mc="http://schemas.openxmlformats.org/markup-compatibility/2006">
              <mc:Choice xmlns:v="urn:schemas-microsoft-com:vml" Requires="v">
                <p:oleObj spid="_x0000_s30729" name="Equation" r:id="rId8" imgW="2539800" imgH="596880" progId="Equation.DSMT4">
                  <p:embed/>
                </p:oleObj>
              </mc:Choice>
              <mc:Fallback>
                <p:oleObj name="Equation" r:id="rId8" imgW="2539800" imgH="596880" progId="Equation.DSMT4">
                  <p:embed/>
                  <p:pic>
                    <p:nvPicPr>
                      <p:cNvPr id="0" name=""/>
                      <p:cNvPicPr/>
                      <p:nvPr/>
                    </p:nvPicPr>
                    <p:blipFill>
                      <a:blip r:embed="rId9"/>
                      <a:stretch>
                        <a:fillRect/>
                      </a:stretch>
                    </p:blipFill>
                    <p:spPr>
                      <a:xfrm>
                        <a:off x="2421211" y="3997370"/>
                        <a:ext cx="5649690" cy="1393848"/>
                      </a:xfrm>
                      <a:prstGeom prst="rect">
                        <a:avLst/>
                      </a:prstGeom>
                    </p:spPr>
                  </p:pic>
                </p:oleObj>
              </mc:Fallback>
            </mc:AlternateContent>
          </a:graphicData>
        </a:graphic>
      </p:graphicFrame>
    </p:spTree>
    <p:extLst>
      <p:ext uri="{BB962C8B-B14F-4D97-AF65-F5344CB8AC3E}">
        <p14:creationId xmlns:p14="http://schemas.microsoft.com/office/powerpoint/2010/main" val="1025914493"/>
      </p:ext>
    </p:extLst>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692696"/>
            <a:ext cx="11953328" cy="5832648"/>
          </a:xfrm>
          <a:effectLst>
            <a:glow rad="63500">
              <a:schemeClr val="accent2">
                <a:satMod val="175000"/>
                <a:alpha val="40000"/>
              </a:schemeClr>
            </a:glow>
          </a:effectLst>
        </p:spPr>
        <p:txBody>
          <a:bodyPr>
            <a:normAutofit/>
          </a:bodyPr>
          <a:lstStyle/>
          <a:p>
            <a:pPr marL="0" indent="0">
              <a:lnSpc>
                <a:spcPct val="150000"/>
              </a:lnSpc>
              <a:buNone/>
            </a:pPr>
            <a:r>
              <a:rPr lang="zh-CN" altLang="en-US" sz="2400" b="1" dirty="0"/>
              <a:t>定理一：债券的市场价格与到期收益率呈反比关系。即到期收益率上升，债券价格下降；反之，到期收益率下降，债券价格上升。</a:t>
            </a:r>
            <a:endParaRPr lang="en-US" altLang="zh-CN" sz="2400" b="1" dirty="0"/>
          </a:p>
          <a:p>
            <a:pPr marL="0" indent="0">
              <a:lnSpc>
                <a:spcPct val="150000"/>
              </a:lnSpc>
              <a:buNone/>
            </a:pPr>
            <a:r>
              <a:rPr lang="en-US" altLang="zh-CN" sz="2200" b="1" dirty="0"/>
              <a:t>【</a:t>
            </a:r>
            <a:r>
              <a:rPr lang="zh-CN" altLang="en-US" sz="2200" b="1" dirty="0"/>
              <a:t>例</a:t>
            </a:r>
            <a:r>
              <a:rPr lang="en-US" altLang="zh-CN" sz="2200" b="1" dirty="0"/>
              <a:t>2-4】 </a:t>
            </a:r>
            <a:r>
              <a:rPr lang="zh-CN" altLang="en-US" sz="2200" dirty="0"/>
              <a:t>假定票面价值为</a:t>
            </a:r>
            <a:r>
              <a:rPr lang="en-US" altLang="zh-CN" sz="2200" dirty="0"/>
              <a:t>100</a:t>
            </a:r>
            <a:r>
              <a:rPr lang="zh-CN" altLang="en-US" sz="2200" dirty="0"/>
              <a:t>元，期限为</a:t>
            </a:r>
            <a:r>
              <a:rPr lang="en-US" altLang="zh-CN" sz="2200" dirty="0"/>
              <a:t>8</a:t>
            </a:r>
            <a:r>
              <a:rPr lang="zh-CN" altLang="en-US" sz="2200" dirty="0"/>
              <a:t>年，每年付息</a:t>
            </a:r>
            <a:r>
              <a:rPr lang="en-US" altLang="zh-CN" sz="2200" dirty="0"/>
              <a:t>2</a:t>
            </a:r>
            <a:r>
              <a:rPr lang="zh-CN" altLang="en-US" sz="2200" dirty="0"/>
              <a:t>次，票面利率为</a:t>
            </a:r>
            <a:r>
              <a:rPr lang="en-US" altLang="zh-CN" sz="2200" dirty="0"/>
              <a:t>5%</a:t>
            </a:r>
            <a:r>
              <a:rPr lang="zh-CN" altLang="en-US" sz="2200" dirty="0"/>
              <a:t>，当债券的到期收益率为</a:t>
            </a:r>
            <a:r>
              <a:rPr lang="en-US" altLang="zh-CN" sz="2200" dirty="0"/>
              <a:t>3%</a:t>
            </a:r>
            <a:r>
              <a:rPr lang="zh-CN" altLang="en-US" sz="2200" dirty="0"/>
              <a:t>、</a:t>
            </a:r>
            <a:r>
              <a:rPr lang="en-US" altLang="zh-CN" sz="2200" dirty="0"/>
              <a:t>5%</a:t>
            </a:r>
            <a:r>
              <a:rPr lang="zh-CN" altLang="en-US" sz="2200" dirty="0"/>
              <a:t>和</a:t>
            </a:r>
            <a:r>
              <a:rPr lang="en-US" altLang="zh-CN" sz="2200" dirty="0"/>
              <a:t>8%</a:t>
            </a:r>
            <a:r>
              <a:rPr lang="zh-CN" altLang="en-US" sz="2200" dirty="0"/>
              <a:t>时，债券的市场价格分别是多少？</a:t>
            </a:r>
          </a:p>
          <a:p>
            <a:pPr marL="0" indent="0">
              <a:lnSpc>
                <a:spcPct val="150000"/>
              </a:lnSpc>
              <a:buNone/>
            </a:pPr>
            <a:r>
              <a:rPr lang="zh-CN" altLang="en-US" sz="2200" b="1" dirty="0"/>
              <a:t>解</a:t>
            </a:r>
            <a:r>
              <a:rPr lang="zh-CN" altLang="en-US" sz="2200" dirty="0"/>
              <a:t>：由定义可得： </a:t>
            </a:r>
          </a:p>
          <a:p>
            <a:pPr marL="0" indent="0">
              <a:lnSpc>
                <a:spcPct val="150000"/>
              </a:lnSpc>
              <a:buNone/>
            </a:pPr>
            <a:r>
              <a:rPr lang="zh-CN" altLang="en-US" sz="2200" dirty="0"/>
              <a:t>        同理，  </a:t>
            </a:r>
            <a:endParaRPr lang="en-US" altLang="zh-CN" sz="2200" dirty="0"/>
          </a:p>
          <a:p>
            <a:pPr marL="0" indent="0">
              <a:lnSpc>
                <a:spcPct val="150000"/>
              </a:lnSpc>
              <a:buNone/>
            </a:pPr>
            <a:r>
              <a:rPr lang="en-US" altLang="zh-CN" sz="2000" dirty="0"/>
              <a:t>                                                                                    </a:t>
            </a:r>
          </a:p>
          <a:p>
            <a:pPr marL="0" indent="0">
              <a:lnSpc>
                <a:spcPct val="150000"/>
              </a:lnSpc>
              <a:buNone/>
            </a:pPr>
            <a:r>
              <a:rPr lang="en-US" altLang="zh-CN" sz="2000" dirty="0"/>
              <a:t>                           </a:t>
            </a:r>
            <a:endParaRPr lang="zh-CN" altLang="en-US" sz="2000" dirty="0"/>
          </a:p>
        </p:txBody>
      </p:sp>
      <p:sp>
        <p:nvSpPr>
          <p:cNvPr id="4" name="标题 1"/>
          <p:cNvSpPr txBox="1">
            <a:spLocks/>
          </p:cNvSpPr>
          <p:nvPr/>
        </p:nvSpPr>
        <p:spPr bwMode="auto">
          <a:xfrm>
            <a:off x="0" y="98532"/>
            <a:ext cx="2880320"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r>
              <a:rPr lang="en-US" altLang="zh-CN" sz="2800" b="1" dirty="0">
                <a:latin typeface="微软雅黑" pitchFamily="34" charset="-122"/>
                <a:ea typeface="微软雅黑" pitchFamily="34" charset="-122"/>
                <a:cs typeface="+mn-cs"/>
              </a:rPr>
              <a:t>5.</a:t>
            </a:r>
            <a:r>
              <a:rPr lang="zh-CN" altLang="en-US" sz="2800" b="1" dirty="0">
                <a:latin typeface="微软雅黑" pitchFamily="34" charset="-122"/>
                <a:ea typeface="微软雅黑" pitchFamily="34" charset="-122"/>
                <a:cs typeface="+mn-cs"/>
              </a:rPr>
              <a:t>债券定价定理</a:t>
            </a:r>
          </a:p>
        </p:txBody>
      </p:sp>
      <p:sp>
        <p:nvSpPr>
          <p:cNvPr id="2" name="矩形: 圆角 1">
            <a:extLst>
              <a:ext uri="{FF2B5EF4-FFF2-40B4-BE49-F238E27FC236}">
                <a16:creationId xmlns:a16="http://schemas.microsoft.com/office/drawing/2014/main" xmlns="" id="{C61F1D3A-8F36-487D-A602-9660906A1CF8}"/>
              </a:ext>
            </a:extLst>
          </p:cNvPr>
          <p:cNvSpPr/>
          <p:nvPr/>
        </p:nvSpPr>
        <p:spPr>
          <a:xfrm>
            <a:off x="116955" y="758147"/>
            <a:ext cx="11881320" cy="1086677"/>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graphicFrame>
        <p:nvGraphicFramePr>
          <p:cNvPr id="5" name="对象 4">
            <a:extLst>
              <a:ext uri="{FF2B5EF4-FFF2-40B4-BE49-F238E27FC236}">
                <a16:creationId xmlns:a16="http://schemas.microsoft.com/office/drawing/2014/main" xmlns="" id="{D5CB84B9-4F19-423F-8B40-C592489B192E}"/>
              </a:ext>
            </a:extLst>
          </p:cNvPr>
          <p:cNvGraphicFramePr>
            <a:graphicFrameLocks noChangeAspect="1"/>
          </p:cNvGraphicFramePr>
          <p:nvPr>
            <p:extLst>
              <p:ext uri="{D42A27DB-BD31-4B8C-83A1-F6EECF244321}">
                <p14:modId xmlns:p14="http://schemas.microsoft.com/office/powerpoint/2010/main" val="3257025173"/>
              </p:ext>
            </p:extLst>
          </p:nvPr>
        </p:nvGraphicFramePr>
        <p:xfrm>
          <a:off x="2421211" y="2886038"/>
          <a:ext cx="4608512" cy="915704"/>
        </p:xfrm>
        <a:graphic>
          <a:graphicData uri="http://schemas.openxmlformats.org/presentationml/2006/ole">
            <mc:AlternateContent xmlns:mc="http://schemas.openxmlformats.org/markup-compatibility/2006">
              <mc:Choice xmlns:v="urn:schemas-microsoft-com:vml" Requires="v">
                <p:oleObj spid="_x0000_s31749" name="Equation" r:id="rId3" imgW="2577960" imgH="444240" progId="Equation.DSMT4">
                  <p:embed/>
                </p:oleObj>
              </mc:Choice>
              <mc:Fallback>
                <p:oleObj name="Equation" r:id="rId3" imgW="2577960" imgH="444240" progId="Equation.DSMT4">
                  <p:embed/>
                  <p:pic>
                    <p:nvPicPr>
                      <p:cNvPr id="0" name=""/>
                      <p:cNvPicPr/>
                      <p:nvPr/>
                    </p:nvPicPr>
                    <p:blipFill>
                      <a:blip r:embed="rId4"/>
                      <a:stretch>
                        <a:fillRect/>
                      </a:stretch>
                    </p:blipFill>
                    <p:spPr>
                      <a:xfrm>
                        <a:off x="2421211" y="2886038"/>
                        <a:ext cx="4608512" cy="915704"/>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xmlns="" id="{F22886E7-CF3E-4EA3-9965-C69B90E65E5E}"/>
              </a:ext>
            </a:extLst>
          </p:cNvPr>
          <p:cNvGraphicFramePr>
            <a:graphicFrameLocks noChangeAspect="1"/>
          </p:cNvGraphicFramePr>
          <p:nvPr>
            <p:extLst>
              <p:ext uri="{D42A27DB-BD31-4B8C-83A1-F6EECF244321}">
                <p14:modId xmlns:p14="http://schemas.microsoft.com/office/powerpoint/2010/main" val="3406170676"/>
              </p:ext>
            </p:extLst>
          </p:nvPr>
        </p:nvGraphicFramePr>
        <p:xfrm>
          <a:off x="1773139" y="3871225"/>
          <a:ext cx="4095393" cy="1122757"/>
        </p:xfrm>
        <a:graphic>
          <a:graphicData uri="http://schemas.openxmlformats.org/presentationml/2006/ole">
            <mc:AlternateContent xmlns:mc="http://schemas.openxmlformats.org/markup-compatibility/2006">
              <mc:Choice xmlns:v="urn:schemas-microsoft-com:vml" Requires="v">
                <p:oleObj spid="_x0000_s31750" name="Equation" r:id="rId5" imgW="2171520" imgH="596880" progId="Equation.DSMT4">
                  <p:embed/>
                </p:oleObj>
              </mc:Choice>
              <mc:Fallback>
                <p:oleObj name="Equation" r:id="rId5" imgW="2171520" imgH="596880" progId="Equation.DSMT4">
                  <p:embed/>
                  <p:pic>
                    <p:nvPicPr>
                      <p:cNvPr id="0" name=""/>
                      <p:cNvPicPr/>
                      <p:nvPr/>
                    </p:nvPicPr>
                    <p:blipFill>
                      <a:blip r:embed="rId6"/>
                      <a:stretch>
                        <a:fillRect/>
                      </a:stretch>
                    </p:blipFill>
                    <p:spPr>
                      <a:xfrm>
                        <a:off x="1773139" y="3871225"/>
                        <a:ext cx="4095393" cy="1122757"/>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xmlns="" id="{5D219642-3A74-4DB4-9973-F6054DA5AB75}"/>
              </a:ext>
            </a:extLst>
          </p:cNvPr>
          <p:cNvGraphicFramePr>
            <a:graphicFrameLocks noChangeAspect="1"/>
          </p:cNvGraphicFramePr>
          <p:nvPr>
            <p:extLst>
              <p:ext uri="{D42A27DB-BD31-4B8C-83A1-F6EECF244321}">
                <p14:modId xmlns:p14="http://schemas.microsoft.com/office/powerpoint/2010/main" val="803525930"/>
              </p:ext>
            </p:extLst>
          </p:nvPr>
        </p:nvGraphicFramePr>
        <p:xfrm>
          <a:off x="1701130" y="5021364"/>
          <a:ext cx="4095393" cy="1143940"/>
        </p:xfrm>
        <a:graphic>
          <a:graphicData uri="http://schemas.openxmlformats.org/presentationml/2006/ole">
            <mc:AlternateContent xmlns:mc="http://schemas.openxmlformats.org/markup-compatibility/2006">
              <mc:Choice xmlns:v="urn:schemas-microsoft-com:vml" Requires="v">
                <p:oleObj spid="_x0000_s31751" name="Equation" r:id="rId7" imgW="2209680" imgH="596880" progId="Equation.DSMT4">
                  <p:embed/>
                </p:oleObj>
              </mc:Choice>
              <mc:Fallback>
                <p:oleObj name="Equation" r:id="rId7" imgW="2209680" imgH="596880" progId="Equation.DSMT4">
                  <p:embed/>
                  <p:pic>
                    <p:nvPicPr>
                      <p:cNvPr id="0" name=""/>
                      <p:cNvPicPr/>
                      <p:nvPr/>
                    </p:nvPicPr>
                    <p:blipFill>
                      <a:blip r:embed="rId8"/>
                      <a:stretch>
                        <a:fillRect/>
                      </a:stretch>
                    </p:blipFill>
                    <p:spPr>
                      <a:xfrm>
                        <a:off x="1701130" y="5021364"/>
                        <a:ext cx="4095393" cy="1143940"/>
                      </a:xfrm>
                      <a:prstGeom prst="rect">
                        <a:avLst/>
                      </a:prstGeom>
                    </p:spPr>
                  </p:pic>
                </p:oleObj>
              </mc:Fallback>
            </mc:AlternateContent>
          </a:graphicData>
        </a:graphic>
      </p:graphicFrame>
    </p:spTree>
    <p:extLst>
      <p:ext uri="{BB962C8B-B14F-4D97-AF65-F5344CB8AC3E}">
        <p14:creationId xmlns:p14="http://schemas.microsoft.com/office/powerpoint/2010/main" val="4203016579"/>
      </p:ext>
    </p:extLst>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45968" y="548680"/>
            <a:ext cx="11953328" cy="4873752"/>
          </a:xfrm>
        </p:spPr>
        <p:txBody>
          <a:bodyPr>
            <a:noAutofit/>
          </a:bodyPr>
          <a:lstStyle/>
          <a:p>
            <a:pPr marL="0" indent="0">
              <a:lnSpc>
                <a:spcPct val="150000"/>
              </a:lnSpc>
              <a:buNone/>
            </a:pPr>
            <a:r>
              <a:rPr lang="en-US" altLang="zh-CN" sz="2400" b="1" dirty="0"/>
              <a:t>•</a:t>
            </a:r>
            <a:r>
              <a:rPr lang="zh-CN" altLang="en-US" sz="2400" b="1" dirty="0"/>
              <a:t>接上页的</a:t>
            </a:r>
            <a:r>
              <a:rPr lang="en-US" altLang="zh-CN" sz="2400" b="1" dirty="0"/>
              <a:t>【</a:t>
            </a:r>
            <a:r>
              <a:rPr lang="zh-CN" altLang="en-US" sz="2400" b="1" dirty="0"/>
              <a:t>例</a:t>
            </a:r>
            <a:r>
              <a:rPr lang="en-US" altLang="zh-CN" sz="2400" b="1" dirty="0"/>
              <a:t>2-4】</a:t>
            </a:r>
          </a:p>
          <a:p>
            <a:pPr marL="0" indent="0">
              <a:lnSpc>
                <a:spcPct val="150000"/>
              </a:lnSpc>
              <a:buNone/>
            </a:pPr>
            <a:r>
              <a:rPr lang="zh-CN" altLang="en-US" sz="2400" dirty="0"/>
              <a:t>如果进一步动态模拟到期收益率从</a:t>
            </a:r>
            <a:r>
              <a:rPr lang="en-US" altLang="zh-CN" sz="2400" dirty="0"/>
              <a:t>1%~20%</a:t>
            </a:r>
            <a:r>
              <a:rPr lang="zh-CN" altLang="en-US" sz="2400" dirty="0"/>
              <a:t>，经债券定价公式计算可得债券在不同到期收益率水平下的债券价格走势，结果如下图所示：</a:t>
            </a:r>
            <a:endParaRPr lang="en-US" altLang="zh-CN" sz="2400" dirty="0"/>
          </a:p>
          <a:p>
            <a:pPr marL="0" indent="0">
              <a:lnSpc>
                <a:spcPct val="150000"/>
              </a:lnSpc>
              <a:buNone/>
            </a:pPr>
            <a:endParaRPr lang="zh-CN" altLang="en-US" sz="2700" dirty="0"/>
          </a:p>
        </p:txBody>
      </p:sp>
      <p:sp>
        <p:nvSpPr>
          <p:cNvPr id="4" name="标题 1"/>
          <p:cNvSpPr txBox="1">
            <a:spLocks/>
          </p:cNvSpPr>
          <p:nvPr/>
        </p:nvSpPr>
        <p:spPr bwMode="auto">
          <a:xfrm>
            <a:off x="145349" y="44624"/>
            <a:ext cx="2880320"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a:r>
              <a:rPr lang="en-US" altLang="zh-CN" sz="2800" b="1" dirty="0">
                <a:latin typeface="微软雅黑" pitchFamily="34" charset="-122"/>
                <a:ea typeface="微软雅黑" pitchFamily="34" charset="-122"/>
                <a:cs typeface="+mn-cs"/>
              </a:rPr>
              <a:t>5.</a:t>
            </a:r>
            <a:r>
              <a:rPr lang="zh-CN" altLang="en-US" sz="2800" b="1" dirty="0">
                <a:latin typeface="微软雅黑" pitchFamily="34" charset="-122"/>
                <a:ea typeface="微软雅黑" pitchFamily="34" charset="-122"/>
                <a:cs typeface="+mn-cs"/>
              </a:rPr>
              <a:t>债券定价定理</a:t>
            </a:r>
          </a:p>
        </p:txBody>
      </p:sp>
      <p:pic>
        <p:nvPicPr>
          <p:cNvPr id="5" name="图片 4">
            <a:extLst>
              <a:ext uri="{FF2B5EF4-FFF2-40B4-BE49-F238E27FC236}">
                <a16:creationId xmlns:a16="http://schemas.microsoft.com/office/drawing/2014/main" xmlns="" id="{EC0E5407-42DF-423A-B415-40E004A9D05F}"/>
              </a:ext>
            </a:extLst>
          </p:cNvPr>
          <p:cNvPicPr>
            <a:picLocks noChangeAspect="1"/>
          </p:cNvPicPr>
          <p:nvPr/>
        </p:nvPicPr>
        <p:blipFill>
          <a:blip r:embed="rId3"/>
          <a:stretch>
            <a:fillRect/>
          </a:stretch>
        </p:blipFill>
        <p:spPr>
          <a:xfrm>
            <a:off x="261134" y="2420888"/>
            <a:ext cx="6328231" cy="3888432"/>
          </a:xfrm>
          <a:prstGeom prst="rect">
            <a:avLst/>
          </a:prstGeom>
        </p:spPr>
      </p:pic>
      <p:sp>
        <p:nvSpPr>
          <p:cNvPr id="2" name="文本框 1">
            <a:extLst>
              <a:ext uri="{FF2B5EF4-FFF2-40B4-BE49-F238E27FC236}">
                <a16:creationId xmlns:a16="http://schemas.microsoft.com/office/drawing/2014/main" xmlns="" id="{22460AB8-B6DD-4CFB-841E-F5695DCBA36C}"/>
              </a:ext>
            </a:extLst>
          </p:cNvPr>
          <p:cNvSpPr txBox="1"/>
          <p:nvPr/>
        </p:nvSpPr>
        <p:spPr>
          <a:xfrm>
            <a:off x="7029723" y="2780928"/>
            <a:ext cx="4752528" cy="2677656"/>
          </a:xfrm>
          <a:prstGeom prst="rect">
            <a:avLst/>
          </a:prstGeom>
          <a:noFill/>
        </p:spPr>
        <p:txBody>
          <a:bodyPr wrap="square" rtlCol="0">
            <a:spAutoFit/>
          </a:bodyPr>
          <a:lstStyle/>
          <a:p>
            <a:r>
              <a:rPr lang="en-US" altLang="zh-CN" sz="2400" dirty="0">
                <a:latin typeface="+mn-ea"/>
                <a:ea typeface="+mn-ea"/>
              </a:rPr>
              <a:t>*</a:t>
            </a:r>
            <a:r>
              <a:rPr lang="zh-CN" altLang="en-US" sz="2400" dirty="0">
                <a:latin typeface="+mn-ea"/>
                <a:ea typeface="+mn-ea"/>
              </a:rPr>
              <a:t>事实上，结合求远期利率的公式，求偏导可得                                                               </a:t>
            </a:r>
            <a:endParaRPr lang="en-US" altLang="zh-CN" sz="2400" dirty="0">
              <a:latin typeface="+mn-ea"/>
              <a:ea typeface="+mn-ea"/>
            </a:endParaRPr>
          </a:p>
          <a:p>
            <a:endParaRPr lang="en-US" altLang="zh-CN" sz="2400" dirty="0">
              <a:latin typeface="+mn-ea"/>
              <a:ea typeface="+mn-ea"/>
            </a:endParaRPr>
          </a:p>
          <a:p>
            <a:endParaRPr lang="en-US" altLang="zh-CN" sz="2400" dirty="0">
              <a:latin typeface="+mn-ea"/>
              <a:ea typeface="+mn-ea"/>
            </a:endParaRPr>
          </a:p>
          <a:p>
            <a:endParaRPr lang="en-US" altLang="zh-CN" sz="2400" dirty="0">
              <a:latin typeface="+mn-ea"/>
              <a:ea typeface="+mn-ea"/>
            </a:endParaRPr>
          </a:p>
          <a:p>
            <a:r>
              <a:rPr lang="zh-CN" altLang="en-US" sz="2400" dirty="0">
                <a:latin typeface="+mn-ea"/>
                <a:ea typeface="+mn-ea"/>
              </a:rPr>
              <a:t>故债券市场价格与到期收益率存在负相关关系。</a:t>
            </a:r>
          </a:p>
        </p:txBody>
      </p:sp>
      <p:graphicFrame>
        <p:nvGraphicFramePr>
          <p:cNvPr id="7" name="对象 6">
            <a:extLst>
              <a:ext uri="{FF2B5EF4-FFF2-40B4-BE49-F238E27FC236}">
                <a16:creationId xmlns:a16="http://schemas.microsoft.com/office/drawing/2014/main" xmlns="" id="{F9DEE36A-5E33-41F6-B781-C6781D6950B9}"/>
              </a:ext>
            </a:extLst>
          </p:cNvPr>
          <p:cNvGraphicFramePr>
            <a:graphicFrameLocks noChangeAspect="1"/>
          </p:cNvGraphicFramePr>
          <p:nvPr>
            <p:extLst>
              <p:ext uri="{D42A27DB-BD31-4B8C-83A1-F6EECF244321}">
                <p14:modId xmlns:p14="http://schemas.microsoft.com/office/powerpoint/2010/main" val="3545310326"/>
              </p:ext>
            </p:extLst>
          </p:nvPr>
        </p:nvGraphicFramePr>
        <p:xfrm>
          <a:off x="7245747" y="3645024"/>
          <a:ext cx="4248472" cy="864096"/>
        </p:xfrm>
        <a:graphic>
          <a:graphicData uri="http://schemas.openxmlformats.org/presentationml/2006/ole">
            <mc:AlternateContent xmlns:mc="http://schemas.openxmlformats.org/markup-compatibility/2006">
              <mc:Choice xmlns:v="urn:schemas-microsoft-com:vml" Requires="v">
                <p:oleObj spid="_x0000_s32771" name="Equation" r:id="rId4" imgW="2514600" imgH="431640" progId="Equation.DSMT4">
                  <p:embed/>
                </p:oleObj>
              </mc:Choice>
              <mc:Fallback>
                <p:oleObj name="Equation" r:id="rId4" imgW="2514600" imgH="431640" progId="Equation.DSMT4">
                  <p:embed/>
                  <p:pic>
                    <p:nvPicPr>
                      <p:cNvPr id="0" name=""/>
                      <p:cNvPicPr/>
                      <p:nvPr/>
                    </p:nvPicPr>
                    <p:blipFill>
                      <a:blip r:embed="rId5"/>
                      <a:stretch>
                        <a:fillRect/>
                      </a:stretch>
                    </p:blipFill>
                    <p:spPr>
                      <a:xfrm>
                        <a:off x="7245747" y="3645024"/>
                        <a:ext cx="4248472" cy="864096"/>
                      </a:xfrm>
                      <a:prstGeom prst="rect">
                        <a:avLst/>
                      </a:prstGeom>
                    </p:spPr>
                  </p:pic>
                </p:oleObj>
              </mc:Fallback>
            </mc:AlternateContent>
          </a:graphicData>
        </a:graphic>
      </p:graphicFrame>
      <p:sp>
        <p:nvSpPr>
          <p:cNvPr id="9" name="对角圆角矩形 2">
            <a:extLst>
              <a:ext uri="{FF2B5EF4-FFF2-40B4-BE49-F238E27FC236}">
                <a16:creationId xmlns:a16="http://schemas.microsoft.com/office/drawing/2014/main" xmlns="" id="{A8B74B7A-3650-4D57-92AC-DDE796AF2779}"/>
              </a:ext>
            </a:extLst>
          </p:cNvPr>
          <p:cNvSpPr/>
          <p:nvPr/>
        </p:nvSpPr>
        <p:spPr>
          <a:xfrm>
            <a:off x="6885707" y="2564904"/>
            <a:ext cx="4824536" cy="3087542"/>
          </a:xfrm>
          <a:prstGeom prst="round2Diag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Tree>
    <p:extLst>
      <p:ext uri="{BB962C8B-B14F-4D97-AF65-F5344CB8AC3E}">
        <p14:creationId xmlns:p14="http://schemas.microsoft.com/office/powerpoint/2010/main" val="822949512"/>
      </p:ext>
    </p:extLst>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32364" y="580418"/>
            <a:ext cx="11953328" cy="4873752"/>
          </a:xfrm>
        </p:spPr>
        <p:txBody>
          <a:bodyPr>
            <a:noAutofit/>
          </a:bodyPr>
          <a:lstStyle/>
          <a:p>
            <a:pPr marL="0" indent="0">
              <a:lnSpc>
                <a:spcPct val="150000"/>
              </a:lnSpc>
              <a:buNone/>
            </a:pPr>
            <a:r>
              <a:rPr lang="zh-CN" altLang="en-US" sz="2400" b="1" dirty="0"/>
              <a:t>定理二：当债券的收益率不变，此时债券的息票率与收益率之间的差额固定不变时，债券的到期时间与债券价格的波动幅度呈正比关系。故此，到期时间越长，债券价格波动幅度越大；反之，到期时间越短，债券价格波动幅度越小。</a:t>
            </a:r>
            <a:endParaRPr lang="en-US" altLang="zh-CN" sz="2400" b="1" dirty="0"/>
          </a:p>
          <a:p>
            <a:pPr marL="0" indent="0">
              <a:lnSpc>
                <a:spcPct val="150000"/>
              </a:lnSpc>
              <a:buNone/>
            </a:pPr>
            <a:endParaRPr lang="en-US" altLang="zh-CN" sz="2000" b="1" dirty="0"/>
          </a:p>
        </p:txBody>
      </p:sp>
      <p:sp>
        <p:nvSpPr>
          <p:cNvPr id="4" name="标题 1"/>
          <p:cNvSpPr txBox="1">
            <a:spLocks/>
          </p:cNvSpPr>
          <p:nvPr/>
        </p:nvSpPr>
        <p:spPr bwMode="auto">
          <a:xfrm>
            <a:off x="145349" y="44624"/>
            <a:ext cx="2880320"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a:r>
              <a:rPr lang="en-US" altLang="zh-CN" sz="2800" b="1" dirty="0">
                <a:latin typeface="微软雅黑" pitchFamily="34" charset="-122"/>
                <a:ea typeface="微软雅黑" pitchFamily="34" charset="-122"/>
                <a:cs typeface="+mn-cs"/>
              </a:rPr>
              <a:t>5.</a:t>
            </a:r>
            <a:r>
              <a:rPr lang="zh-CN" altLang="en-US" sz="2800" b="1" dirty="0">
                <a:latin typeface="微软雅黑" pitchFamily="34" charset="-122"/>
                <a:ea typeface="微软雅黑" pitchFamily="34" charset="-122"/>
                <a:cs typeface="+mn-cs"/>
              </a:rPr>
              <a:t>债券定价定理</a:t>
            </a:r>
          </a:p>
        </p:txBody>
      </p:sp>
      <p:sp>
        <p:nvSpPr>
          <p:cNvPr id="6" name="矩形: 圆角 5">
            <a:extLst>
              <a:ext uri="{FF2B5EF4-FFF2-40B4-BE49-F238E27FC236}">
                <a16:creationId xmlns:a16="http://schemas.microsoft.com/office/drawing/2014/main" xmlns="" id="{0600B206-FAE0-44A4-967E-17A80D5C4421}"/>
              </a:ext>
            </a:extLst>
          </p:cNvPr>
          <p:cNvSpPr/>
          <p:nvPr/>
        </p:nvSpPr>
        <p:spPr>
          <a:xfrm>
            <a:off x="98355" y="649496"/>
            <a:ext cx="11953328" cy="1699383"/>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xmlns="" id="{06F181D2-471B-47D8-A5C2-BA2CB29FE42A}"/>
              </a:ext>
            </a:extLst>
          </p:cNvPr>
          <p:cNvPicPr>
            <a:picLocks noChangeAspect="1"/>
          </p:cNvPicPr>
          <p:nvPr/>
        </p:nvPicPr>
        <p:blipFill>
          <a:blip r:embed="rId2"/>
          <a:stretch>
            <a:fillRect/>
          </a:stretch>
        </p:blipFill>
        <p:spPr>
          <a:xfrm>
            <a:off x="442856" y="2589534"/>
            <a:ext cx="5384176" cy="3839176"/>
          </a:xfrm>
          <a:prstGeom prst="rect">
            <a:avLst/>
          </a:prstGeom>
        </p:spPr>
      </p:pic>
      <p:sp>
        <p:nvSpPr>
          <p:cNvPr id="10" name="文本框 9">
            <a:extLst>
              <a:ext uri="{FF2B5EF4-FFF2-40B4-BE49-F238E27FC236}">
                <a16:creationId xmlns:a16="http://schemas.microsoft.com/office/drawing/2014/main" xmlns="" id="{B64CA072-30D4-4A10-8902-71E11FC9220D}"/>
              </a:ext>
            </a:extLst>
          </p:cNvPr>
          <p:cNvSpPr txBox="1"/>
          <p:nvPr/>
        </p:nvSpPr>
        <p:spPr>
          <a:xfrm>
            <a:off x="6381651" y="2708920"/>
            <a:ext cx="5464791" cy="3139321"/>
          </a:xfrm>
          <a:prstGeom prst="rect">
            <a:avLst/>
          </a:prstGeom>
          <a:noFill/>
        </p:spPr>
        <p:txBody>
          <a:bodyPr wrap="square" rtlCol="0">
            <a:spAutoFit/>
          </a:bodyPr>
          <a:lstStyle/>
          <a:p>
            <a:r>
              <a:rPr lang="en-US" altLang="zh-CN" dirty="0"/>
              <a:t>*</a:t>
            </a:r>
            <a:r>
              <a:rPr lang="zh-CN" altLang="en-US" sz="2200" dirty="0"/>
              <a:t>定义债券价格波动幅度变量 </a:t>
            </a:r>
            <a:endParaRPr lang="en-US" altLang="zh-CN" sz="2200" dirty="0"/>
          </a:p>
          <a:p>
            <a:endParaRPr lang="en-US" altLang="zh-CN" sz="2200" dirty="0"/>
          </a:p>
          <a:p>
            <a:endParaRPr lang="en-US" altLang="zh-CN" sz="2200" dirty="0"/>
          </a:p>
          <a:p>
            <a:endParaRPr lang="en-US" altLang="zh-CN" sz="2200" dirty="0"/>
          </a:p>
          <a:p>
            <a:endParaRPr lang="en-US" altLang="zh-CN" sz="2200" dirty="0"/>
          </a:p>
          <a:p>
            <a:r>
              <a:rPr lang="zh-CN" altLang="en-US" sz="2200" dirty="0"/>
              <a:t>，按照</a:t>
            </a:r>
            <a:r>
              <a:rPr lang="en-US" altLang="zh-CN" sz="2200" dirty="0"/>
              <a:t>【</a:t>
            </a:r>
            <a:r>
              <a:rPr lang="zh-CN" altLang="en-US" sz="2200" dirty="0"/>
              <a:t>例</a:t>
            </a:r>
            <a:r>
              <a:rPr lang="en-US" altLang="zh-CN" sz="2200" dirty="0"/>
              <a:t>2-4】</a:t>
            </a:r>
            <a:r>
              <a:rPr lang="zh-CN" altLang="en-US" sz="2200" dirty="0"/>
              <a:t>，假定到期收益率为</a:t>
            </a:r>
            <a:r>
              <a:rPr lang="en-US" altLang="zh-CN" sz="2200" dirty="0"/>
              <a:t>9%</a:t>
            </a:r>
            <a:r>
              <a:rPr lang="zh-CN" altLang="en-US" sz="2200" dirty="0"/>
              <a:t>，模拟结果如左图所示，可见，债券价格波动幅度与到期时间呈现显著正相关关系，到期时间越长则债券价格波动幅度越大</a:t>
            </a:r>
            <a:r>
              <a:rPr lang="zh-CN" altLang="en-US" sz="1900" dirty="0"/>
              <a:t>。</a:t>
            </a:r>
          </a:p>
        </p:txBody>
      </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xmlns="" id="{F38D47E2-EBB6-4EAD-8546-02B11392D3D0}"/>
                  </a:ext>
                </a:extLst>
              </p:cNvPr>
              <p:cNvSpPr txBox="1"/>
              <p:nvPr/>
            </p:nvSpPr>
            <p:spPr>
              <a:xfrm>
                <a:off x="5862603" y="3159181"/>
                <a:ext cx="6135672" cy="109664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𝑚</m:t>
                      </m:r>
                      <m:r>
                        <a:rPr lang="zh-CN" altLang="en-US" i="0">
                          <a:latin typeface="Cambria Math" panose="02040503050406030204" pitchFamily="18" charset="0"/>
                        </a:rPr>
                        <m:t>=</m:t>
                      </m:r>
                      <m:f>
                        <m:fPr>
                          <m:ctrlPr>
                            <a:rPr lang="zh-CN" altLang="en-US" i="1">
                              <a:solidFill>
                                <a:srgbClr val="836967"/>
                              </a:solidFill>
                              <a:latin typeface="Cambria Math"/>
                            </a:rPr>
                          </m:ctrlPr>
                        </m:fPr>
                        <m:num>
                          <m:r>
                            <a:rPr lang="zh-CN" altLang="en-US" i="1">
                              <a:latin typeface="Cambria Math" panose="02040503050406030204" pitchFamily="18" charset="0"/>
                            </a:rPr>
                            <m:t>𝑃</m:t>
                          </m:r>
                          <m:r>
                            <a:rPr lang="zh-CN" altLang="en-US" i="0">
                              <a:latin typeface="Cambria Math" panose="02040503050406030204" pitchFamily="18" charset="0"/>
                            </a:rPr>
                            <m:t>−</m:t>
                          </m:r>
                          <m:r>
                            <a:rPr lang="zh-CN" altLang="en-US" i="1">
                              <a:latin typeface="Cambria Math" panose="02040503050406030204" pitchFamily="18" charset="0"/>
                            </a:rPr>
                            <m:t>𝐹</m:t>
                          </m:r>
                        </m:num>
                        <m:den>
                          <m:r>
                            <a:rPr lang="zh-CN" altLang="en-US" i="1">
                              <a:latin typeface="Cambria Math" panose="02040503050406030204" pitchFamily="18" charset="0"/>
                            </a:rPr>
                            <m:t>𝐹</m:t>
                          </m:r>
                        </m:den>
                      </m:f>
                      <m:r>
                        <a:rPr lang="zh-CN" altLang="en-US" i="0">
                          <a:latin typeface="Cambria Math" panose="02040503050406030204" pitchFamily="18" charset="0"/>
                        </a:rPr>
                        <m:t>=</m:t>
                      </m:r>
                      <m:nary>
                        <m:naryPr>
                          <m:chr m:val="∑"/>
                          <m:limLoc m:val="undOvr"/>
                          <m:grow m:val="on"/>
                          <m:ctrlPr>
                            <a:rPr lang="zh-CN" altLang="en-US" i="1">
                              <a:latin typeface="Cambria Math"/>
                            </a:rPr>
                          </m:ctrlPr>
                        </m:naryPr>
                        <m:sub>
                          <m:r>
                            <a:rPr lang="zh-CN" altLang="en-US" i="1">
                              <a:latin typeface="Cambria Math" panose="02040503050406030204" pitchFamily="18" charset="0"/>
                            </a:rPr>
                            <m:t>𝑡</m:t>
                          </m:r>
                          <m:r>
                            <a:rPr lang="zh-CN" altLang="en-US" i="0">
                              <a:latin typeface="Cambria Math" panose="02040503050406030204" pitchFamily="18" charset="0"/>
                            </a:rPr>
                            <m:t>=1</m:t>
                          </m:r>
                        </m:sub>
                        <m:sup>
                          <m:r>
                            <a:rPr lang="zh-CN" altLang="en-US" i="1">
                              <a:latin typeface="Cambria Math" panose="02040503050406030204" pitchFamily="18" charset="0"/>
                            </a:rPr>
                            <m:t>𝑇</m:t>
                          </m:r>
                        </m:sup>
                        <m:e>
                          <m:f>
                            <m:fPr>
                              <m:ctrlPr>
                                <a:rPr lang="zh-CN" altLang="en-US" i="1">
                                  <a:solidFill>
                                    <a:srgbClr val="836967"/>
                                  </a:solidFill>
                                  <a:latin typeface="Cambria Math"/>
                                </a:rPr>
                              </m:ctrlPr>
                            </m:fPr>
                            <m:num>
                              <m:f>
                                <m:fPr>
                                  <m:type m:val="lin"/>
                                  <m:ctrlPr>
                                    <a:rPr lang="zh-CN" altLang="en-US" i="1">
                                      <a:latin typeface="Cambria Math"/>
                                    </a:rPr>
                                  </m:ctrlPr>
                                </m:fPr>
                                <m:num>
                                  <m:sSub>
                                    <m:sSubPr>
                                      <m:ctrlPr>
                                        <a:rPr lang="zh-CN" altLang="en-US" i="1">
                                          <a:solidFill>
                                            <a:srgbClr val="836967"/>
                                          </a:solidFill>
                                          <a:latin typeface="Cambria Math"/>
                                        </a:rPr>
                                      </m:ctrlPr>
                                    </m:sSubPr>
                                    <m:e>
                                      <m:r>
                                        <a:rPr lang="zh-CN" altLang="en-US" i="1">
                                          <a:latin typeface="Cambria Math" panose="02040503050406030204" pitchFamily="18" charset="0"/>
                                        </a:rPr>
                                        <m:t>𝐶</m:t>
                                      </m:r>
                                    </m:e>
                                    <m:sub>
                                      <m:r>
                                        <a:rPr lang="zh-CN" altLang="en-US" i="1">
                                          <a:latin typeface="Cambria Math" panose="02040503050406030204" pitchFamily="18" charset="0"/>
                                        </a:rPr>
                                        <m:t>𝑡</m:t>
                                      </m:r>
                                    </m:sub>
                                  </m:sSub>
                                </m:num>
                                <m:den>
                                  <m:r>
                                    <a:rPr lang="zh-CN" altLang="en-US" i="1">
                                      <a:latin typeface="Cambria Math" panose="02040503050406030204" pitchFamily="18" charset="0"/>
                                    </a:rPr>
                                    <m:t>𝐹</m:t>
                                  </m:r>
                                </m:den>
                              </m:f>
                            </m:num>
                            <m:den>
                              <m:sSup>
                                <m:sSupPr>
                                  <m:ctrlPr>
                                    <a:rPr lang="zh-CN" altLang="en-US" i="1">
                                      <a:solidFill>
                                        <a:srgbClr val="836967"/>
                                      </a:solidFill>
                                      <a:latin typeface="Cambria Math"/>
                                    </a:rPr>
                                  </m:ctrlPr>
                                </m:sSupPr>
                                <m:e>
                                  <m:d>
                                    <m:dPr>
                                      <m:ctrlPr>
                                        <a:rPr lang="zh-CN" altLang="en-US" i="1">
                                          <a:latin typeface="Cambria Math"/>
                                        </a:rPr>
                                      </m:ctrlPr>
                                    </m:dPr>
                                    <m:e>
                                      <m:r>
                                        <a:rPr lang="zh-CN" altLang="en-US" i="0">
                                          <a:latin typeface="Cambria Math" panose="02040503050406030204" pitchFamily="18" charset="0"/>
                                        </a:rPr>
                                        <m:t>1+</m:t>
                                      </m:r>
                                      <m:r>
                                        <a:rPr lang="zh-CN" altLang="en-US" i="1">
                                          <a:latin typeface="Cambria Math" panose="02040503050406030204" pitchFamily="18" charset="0"/>
                                        </a:rPr>
                                        <m:t>𝑟</m:t>
                                      </m:r>
                                    </m:e>
                                  </m:d>
                                </m:e>
                                <m:sup>
                                  <m:r>
                                    <a:rPr lang="zh-CN" altLang="en-US" i="1">
                                      <a:latin typeface="Cambria Math" panose="02040503050406030204" pitchFamily="18" charset="0"/>
                                    </a:rPr>
                                    <m:t>𝑡</m:t>
                                  </m:r>
                                </m:sup>
                              </m:sSup>
                            </m:den>
                          </m:f>
                        </m:e>
                      </m:nary>
                      <m:r>
                        <a:rPr lang="zh-CN" altLang="en-US" i="0">
                          <a:latin typeface="Cambria Math" panose="02040503050406030204" pitchFamily="18" charset="0"/>
                        </a:rPr>
                        <m:t>+</m:t>
                      </m:r>
                      <m:f>
                        <m:fPr>
                          <m:ctrlPr>
                            <a:rPr lang="zh-CN" altLang="en-US" i="1">
                              <a:solidFill>
                                <a:srgbClr val="836967"/>
                              </a:solidFill>
                              <a:latin typeface="Cambria Math"/>
                            </a:rPr>
                          </m:ctrlPr>
                        </m:fPr>
                        <m:num>
                          <m:r>
                            <a:rPr lang="zh-CN" altLang="en-US" i="0">
                              <a:latin typeface="Cambria Math" panose="02040503050406030204" pitchFamily="18" charset="0"/>
                            </a:rPr>
                            <m:t>1−</m:t>
                          </m:r>
                          <m:sSup>
                            <m:sSupPr>
                              <m:ctrlPr>
                                <a:rPr lang="zh-CN" altLang="en-US" i="1">
                                  <a:solidFill>
                                    <a:srgbClr val="836967"/>
                                  </a:solidFill>
                                  <a:latin typeface="Cambria Math"/>
                                </a:rPr>
                              </m:ctrlPr>
                            </m:sSupPr>
                            <m:e>
                              <m:d>
                                <m:dPr>
                                  <m:ctrlPr>
                                    <a:rPr lang="zh-CN" altLang="en-US" i="1">
                                      <a:latin typeface="Cambria Math"/>
                                    </a:rPr>
                                  </m:ctrlPr>
                                </m:dPr>
                                <m:e>
                                  <m:r>
                                    <a:rPr lang="zh-CN" altLang="en-US" i="0">
                                      <a:latin typeface="Cambria Math" panose="02040503050406030204" pitchFamily="18" charset="0"/>
                                    </a:rPr>
                                    <m:t>1+</m:t>
                                  </m:r>
                                  <m:r>
                                    <a:rPr lang="zh-CN" altLang="en-US" i="1">
                                      <a:latin typeface="Cambria Math" panose="02040503050406030204" pitchFamily="18" charset="0"/>
                                    </a:rPr>
                                    <m:t>𝑟</m:t>
                                  </m:r>
                                </m:e>
                              </m:d>
                            </m:e>
                            <m:sup>
                              <m:r>
                                <a:rPr lang="zh-CN" altLang="en-US" i="1">
                                  <a:latin typeface="Cambria Math" panose="02040503050406030204" pitchFamily="18" charset="0"/>
                                </a:rPr>
                                <m:t>𝑇</m:t>
                              </m:r>
                            </m:sup>
                          </m:sSup>
                        </m:num>
                        <m:den>
                          <m:sSup>
                            <m:sSupPr>
                              <m:ctrlPr>
                                <a:rPr lang="zh-CN" altLang="en-US" i="1">
                                  <a:solidFill>
                                    <a:srgbClr val="836967"/>
                                  </a:solidFill>
                                  <a:latin typeface="Cambria Math"/>
                                </a:rPr>
                              </m:ctrlPr>
                            </m:sSupPr>
                            <m:e>
                              <m:d>
                                <m:dPr>
                                  <m:ctrlPr>
                                    <a:rPr lang="zh-CN" altLang="en-US" i="1">
                                      <a:latin typeface="Cambria Math"/>
                                    </a:rPr>
                                  </m:ctrlPr>
                                </m:dPr>
                                <m:e>
                                  <m:r>
                                    <a:rPr lang="zh-CN" altLang="en-US" i="0">
                                      <a:latin typeface="Cambria Math" panose="02040503050406030204" pitchFamily="18" charset="0"/>
                                    </a:rPr>
                                    <m:t>1+</m:t>
                                  </m:r>
                                  <m:r>
                                    <a:rPr lang="zh-CN" altLang="en-US" i="1">
                                      <a:latin typeface="Cambria Math" panose="02040503050406030204" pitchFamily="18" charset="0"/>
                                    </a:rPr>
                                    <m:t>𝑟</m:t>
                                  </m:r>
                                </m:e>
                              </m:d>
                            </m:e>
                            <m:sup>
                              <m:r>
                                <a:rPr lang="zh-CN" altLang="en-US" i="1">
                                  <a:latin typeface="Cambria Math" panose="02040503050406030204" pitchFamily="18" charset="0"/>
                                </a:rPr>
                                <m:t>𝑇</m:t>
                              </m:r>
                            </m:sup>
                          </m:sSup>
                        </m:den>
                      </m:f>
                    </m:oMath>
                  </m:oMathPara>
                </a14:m>
                <a:endParaRPr lang="zh-CN" altLang="en-US" dirty="0"/>
              </a:p>
            </p:txBody>
          </p:sp>
        </mc:Choice>
        <mc:Fallback xmlns="">
          <p:sp>
            <p:nvSpPr>
              <p:cNvPr id="12" name="文本框 11">
                <a:extLst>
                  <a:ext uri="{FF2B5EF4-FFF2-40B4-BE49-F238E27FC236}">
                    <a16:creationId xmlns:a16="http://schemas.microsoft.com/office/drawing/2014/main" id="{F38D47E2-EBB6-4EAD-8546-02B11392D3D0}"/>
                  </a:ext>
                </a:extLst>
              </p:cNvPr>
              <p:cNvSpPr txBox="1">
                <a:spLocks noRot="1" noChangeAspect="1" noMove="1" noResize="1" noEditPoints="1" noAdjustHandles="1" noChangeArrowheads="1" noChangeShapeType="1" noTextEdit="1"/>
              </p:cNvSpPr>
              <p:nvPr/>
            </p:nvSpPr>
            <p:spPr>
              <a:xfrm>
                <a:off x="5862603" y="3159181"/>
                <a:ext cx="6135672" cy="1096647"/>
              </a:xfrm>
              <a:prstGeom prst="rect">
                <a:avLst/>
              </a:prstGeom>
              <a:blipFill>
                <a:blip r:embed="rId3"/>
                <a:stretch>
                  <a:fillRect/>
                </a:stretch>
              </a:blipFill>
            </p:spPr>
            <p:txBody>
              <a:bodyPr/>
              <a:lstStyle/>
              <a:p>
                <a:r>
                  <a:rPr lang="zh-CN" altLang="en-US">
                    <a:noFill/>
                  </a:rPr>
                  <a:t> </a:t>
                </a:r>
              </a:p>
            </p:txBody>
          </p:sp>
        </mc:Fallback>
      </mc:AlternateContent>
      <p:sp>
        <p:nvSpPr>
          <p:cNvPr id="11" name="对角圆角矩形 2">
            <a:extLst>
              <a:ext uri="{FF2B5EF4-FFF2-40B4-BE49-F238E27FC236}">
                <a16:creationId xmlns:a16="http://schemas.microsoft.com/office/drawing/2014/main" xmlns="" id="{BDE1CC98-55FB-42ED-AA95-2D13C685A33D}"/>
              </a:ext>
            </a:extLst>
          </p:cNvPr>
          <p:cNvSpPr/>
          <p:nvPr/>
        </p:nvSpPr>
        <p:spPr>
          <a:xfrm>
            <a:off x="6245452" y="2564904"/>
            <a:ext cx="5464791" cy="3384376"/>
          </a:xfrm>
          <a:prstGeom prst="round2Diag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Tree>
    <p:extLst>
      <p:ext uri="{BB962C8B-B14F-4D97-AF65-F5344CB8AC3E}">
        <p14:creationId xmlns:p14="http://schemas.microsoft.com/office/powerpoint/2010/main" val="1632695698"/>
      </p:ext>
    </p:extLst>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836712"/>
            <a:ext cx="11953328" cy="4873752"/>
          </a:xfrm>
        </p:spPr>
        <p:txBody>
          <a:bodyPr>
            <a:noAutofit/>
          </a:bodyPr>
          <a:lstStyle/>
          <a:p>
            <a:pPr marL="0" indent="0">
              <a:lnSpc>
                <a:spcPct val="150000"/>
              </a:lnSpc>
              <a:buNone/>
            </a:pPr>
            <a:r>
              <a:rPr lang="zh-CN" altLang="en-US" sz="2400" b="1" dirty="0"/>
              <a:t>定理三：随着债券到期时间的临近，债券价格的波动幅度减少，并且是以递增的速度减少；反之，到期时间越长，债券价格波动幅度增加，并且是以递减的速度增加。</a:t>
            </a:r>
            <a:endParaRPr lang="en-US" altLang="zh-CN" sz="2400" b="1" dirty="0"/>
          </a:p>
        </p:txBody>
      </p:sp>
      <p:sp>
        <p:nvSpPr>
          <p:cNvPr id="4" name="标题 1"/>
          <p:cNvSpPr txBox="1">
            <a:spLocks/>
          </p:cNvSpPr>
          <p:nvPr/>
        </p:nvSpPr>
        <p:spPr bwMode="auto">
          <a:xfrm>
            <a:off x="145349" y="44624"/>
            <a:ext cx="2880320"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a:r>
              <a:rPr lang="en-US" altLang="zh-CN" sz="2800" b="1" dirty="0">
                <a:latin typeface="微软雅黑" pitchFamily="34" charset="-122"/>
                <a:ea typeface="微软雅黑" pitchFamily="34" charset="-122"/>
                <a:cs typeface="+mn-cs"/>
              </a:rPr>
              <a:t>5.</a:t>
            </a:r>
            <a:r>
              <a:rPr lang="zh-CN" altLang="en-US" sz="2800" b="1" dirty="0">
                <a:latin typeface="微软雅黑" pitchFamily="34" charset="-122"/>
                <a:ea typeface="微软雅黑" pitchFamily="34" charset="-122"/>
                <a:cs typeface="+mn-cs"/>
              </a:rPr>
              <a:t>债券定价定理</a:t>
            </a:r>
          </a:p>
        </p:txBody>
      </p:sp>
      <p:sp>
        <p:nvSpPr>
          <p:cNvPr id="6" name="矩形: 圆角 5">
            <a:extLst>
              <a:ext uri="{FF2B5EF4-FFF2-40B4-BE49-F238E27FC236}">
                <a16:creationId xmlns:a16="http://schemas.microsoft.com/office/drawing/2014/main" xmlns="" id="{0600B206-FAE0-44A4-967E-17A80D5C4421}"/>
              </a:ext>
            </a:extLst>
          </p:cNvPr>
          <p:cNvSpPr/>
          <p:nvPr/>
        </p:nvSpPr>
        <p:spPr>
          <a:xfrm>
            <a:off x="123832" y="908720"/>
            <a:ext cx="11881320" cy="1073855"/>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a:extLst>
              <a:ext uri="{FF2B5EF4-FFF2-40B4-BE49-F238E27FC236}">
                <a16:creationId xmlns:a16="http://schemas.microsoft.com/office/drawing/2014/main" xmlns="" id="{7A297B9A-C8E5-47F6-B99C-2148BD69CAC1}"/>
              </a:ext>
            </a:extLst>
          </p:cNvPr>
          <p:cNvPicPr>
            <a:picLocks noChangeAspect="1"/>
          </p:cNvPicPr>
          <p:nvPr/>
        </p:nvPicPr>
        <p:blipFill>
          <a:blip r:embed="rId2"/>
          <a:stretch>
            <a:fillRect/>
          </a:stretch>
        </p:blipFill>
        <p:spPr>
          <a:xfrm>
            <a:off x="426301" y="2365894"/>
            <a:ext cx="6048672" cy="3847162"/>
          </a:xfrm>
          <a:prstGeom prst="rect">
            <a:avLst/>
          </a:prstGeom>
        </p:spPr>
      </p:pic>
      <p:sp>
        <p:nvSpPr>
          <p:cNvPr id="2" name="文本框 1">
            <a:extLst>
              <a:ext uri="{FF2B5EF4-FFF2-40B4-BE49-F238E27FC236}">
                <a16:creationId xmlns:a16="http://schemas.microsoft.com/office/drawing/2014/main" xmlns="" id="{DBC5034E-8CB0-4019-97E8-30465C986E41}"/>
              </a:ext>
            </a:extLst>
          </p:cNvPr>
          <p:cNvSpPr txBox="1"/>
          <p:nvPr/>
        </p:nvSpPr>
        <p:spPr>
          <a:xfrm>
            <a:off x="6957715" y="2365894"/>
            <a:ext cx="4608512" cy="3344570"/>
          </a:xfrm>
          <a:prstGeom prst="rect">
            <a:avLst/>
          </a:prstGeom>
          <a:noFill/>
        </p:spPr>
        <p:txBody>
          <a:bodyPr wrap="square" rtlCol="0">
            <a:spAutoFit/>
          </a:bodyPr>
          <a:lstStyle/>
          <a:p>
            <a:pPr>
              <a:lnSpc>
                <a:spcPct val="150000"/>
              </a:lnSpc>
            </a:pPr>
            <a:r>
              <a:rPr lang="en-US" altLang="zh-CN" sz="2400" dirty="0"/>
              <a:t>*</a:t>
            </a:r>
            <a:r>
              <a:rPr lang="zh-CN" altLang="en-US" sz="2400" dirty="0"/>
              <a:t>结合定理二，随着到期时间越临近，债券价格的波动幅度呈下降趋势，同时模拟得到左图可知：债券价格波动幅度变化的下降速度呈现递增的态势。经验模拟结果验证了定理三。</a:t>
            </a:r>
          </a:p>
        </p:txBody>
      </p:sp>
      <p:sp>
        <p:nvSpPr>
          <p:cNvPr id="8" name="对角圆角矩形 2">
            <a:extLst>
              <a:ext uri="{FF2B5EF4-FFF2-40B4-BE49-F238E27FC236}">
                <a16:creationId xmlns:a16="http://schemas.microsoft.com/office/drawing/2014/main" xmlns="" id="{EA21DD25-9F95-46D4-8AE2-2A2E61E20AF8}"/>
              </a:ext>
            </a:extLst>
          </p:cNvPr>
          <p:cNvSpPr/>
          <p:nvPr/>
        </p:nvSpPr>
        <p:spPr>
          <a:xfrm>
            <a:off x="6813699" y="2365894"/>
            <a:ext cx="4853917" cy="3397396"/>
          </a:xfrm>
          <a:prstGeom prst="round2Diag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Tree>
    <p:extLst>
      <p:ext uri="{BB962C8B-B14F-4D97-AF65-F5344CB8AC3E}">
        <p14:creationId xmlns:p14="http://schemas.microsoft.com/office/powerpoint/2010/main" val="3454262262"/>
      </p:ext>
    </p:extLst>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p:cNvSpPr>
                <a:spLocks noGrp="1"/>
              </p:cNvSpPr>
              <p:nvPr>
                <p:ph sz="quarter" idx="1"/>
              </p:nvPr>
            </p:nvSpPr>
            <p:spPr>
              <a:xfrm>
                <a:off x="116955" y="843171"/>
                <a:ext cx="11953328" cy="5616624"/>
              </a:xfrm>
            </p:spPr>
            <p:txBody>
              <a:bodyPr>
                <a:noAutofit/>
              </a:bodyPr>
              <a:lstStyle/>
              <a:p>
                <a:pPr marL="0" indent="0">
                  <a:lnSpc>
                    <a:spcPct val="150000"/>
                  </a:lnSpc>
                  <a:buNone/>
                </a:pPr>
                <a:r>
                  <a:rPr lang="zh-CN" altLang="en-US" sz="2400" b="1" dirty="0"/>
                  <a:t>定理四：对于期限既定的债券，由收益率下降导致的债券价格上升的幅度大于同等幅度的收益率上升导致的债券价格下降的幅度。</a:t>
                </a:r>
                <a:endParaRPr lang="en-US" altLang="zh-CN" sz="2400" b="1" dirty="0"/>
              </a:p>
              <a:p>
                <a:pPr marL="0" indent="0">
                  <a:lnSpc>
                    <a:spcPct val="150000"/>
                  </a:lnSpc>
                  <a:buNone/>
                </a:pPr>
                <a:r>
                  <a:rPr lang="en-US" altLang="zh-CN" sz="2000" b="1" dirty="0"/>
                  <a:t>【</a:t>
                </a:r>
                <a:r>
                  <a:rPr lang="zh-CN" altLang="en-US" sz="2000" b="1" dirty="0"/>
                  <a:t>例</a:t>
                </a:r>
                <a:r>
                  <a:rPr lang="en-US" altLang="zh-CN" sz="2000" b="1" dirty="0"/>
                  <a:t>2-5】</a:t>
                </a:r>
                <a:r>
                  <a:rPr lang="zh-CN" altLang="en-US" sz="2000" dirty="0"/>
                  <a:t>假定债券面值为</a:t>
                </a:r>
                <a:r>
                  <a:rPr lang="en-US" altLang="zh-CN" sz="2000" dirty="0"/>
                  <a:t>1000</a:t>
                </a:r>
                <a:r>
                  <a:rPr lang="zh-CN" altLang="en-US" sz="2000" dirty="0"/>
                  <a:t>元，年息票率为</a:t>
                </a:r>
                <a:r>
                  <a:rPr lang="en-US" altLang="zh-CN" sz="2000" dirty="0"/>
                  <a:t>5%</a:t>
                </a:r>
                <a:r>
                  <a:rPr lang="zh-CN" altLang="en-US" sz="2000" dirty="0"/>
                  <a:t>，年息票次数为</a:t>
                </a:r>
                <a:r>
                  <a:rPr lang="en-US" altLang="zh-CN" sz="2000" dirty="0"/>
                  <a:t>1</a:t>
                </a:r>
                <a:r>
                  <a:rPr lang="zh-CN" altLang="en-US" sz="2000" dirty="0"/>
                  <a:t>次，距离到期的时期数是</a:t>
                </a:r>
                <a:r>
                  <a:rPr lang="en-US" altLang="zh-CN" sz="2000" dirty="0"/>
                  <a:t>8</a:t>
                </a:r>
                <a:r>
                  <a:rPr lang="zh-CN" altLang="en-US" sz="2000" dirty="0"/>
                  <a:t>次，到期收益率为</a:t>
                </a:r>
                <a:r>
                  <a:rPr lang="en-US" altLang="zh-CN" sz="2000" dirty="0"/>
                  <a:t>18%</a:t>
                </a:r>
                <a:r>
                  <a:rPr lang="zh-CN" altLang="en-US" sz="2000" dirty="0"/>
                  <a:t>，现以面值发售。</a:t>
                </a:r>
                <a:endParaRPr lang="en-US" altLang="zh-CN" sz="2000" dirty="0"/>
              </a:p>
              <a:p>
                <a:pPr marL="0" indent="0">
                  <a:lnSpc>
                    <a:spcPct val="150000"/>
                  </a:lnSpc>
                  <a:buNone/>
                </a:pPr>
                <a:r>
                  <a:rPr lang="zh-CN" altLang="en-US" sz="2000" dirty="0"/>
                  <a:t>（</a:t>
                </a:r>
                <a:r>
                  <a:rPr lang="en-US" altLang="zh-CN" sz="2000" dirty="0"/>
                  <a:t>1</a:t>
                </a:r>
                <a:r>
                  <a:rPr lang="zh-CN" altLang="en-US" sz="2000" dirty="0"/>
                  <a:t>）如果到期收益率下降至</a:t>
                </a:r>
                <a:r>
                  <a:rPr lang="en-US" altLang="zh-CN" sz="2000" dirty="0"/>
                  <a:t>16%</a:t>
                </a:r>
                <a:r>
                  <a:rPr lang="zh-CN" altLang="en-US" sz="2000" dirty="0"/>
                  <a:t>，那么它的价格是多少？</a:t>
                </a:r>
                <a:endParaRPr lang="en-US" altLang="zh-CN" sz="2000" dirty="0"/>
              </a:p>
              <a:p>
                <a:pPr marL="0" indent="0">
                  <a:lnSpc>
                    <a:spcPct val="150000"/>
                  </a:lnSpc>
                  <a:buNone/>
                </a:pPr>
                <a:r>
                  <a:rPr lang="zh-CN" altLang="en-US" sz="2000" dirty="0"/>
                  <a:t>（</a:t>
                </a:r>
                <a:r>
                  <a:rPr lang="en-US" altLang="zh-CN" sz="2000" dirty="0"/>
                  <a:t>2</a:t>
                </a:r>
                <a:r>
                  <a:rPr lang="zh-CN" altLang="en-US" sz="2000" dirty="0"/>
                  <a:t>）如果到期收益率上升至</a:t>
                </a:r>
                <a:r>
                  <a:rPr lang="en-US" altLang="zh-CN" sz="2000" dirty="0"/>
                  <a:t>20%</a:t>
                </a:r>
                <a:r>
                  <a:rPr lang="zh-CN" altLang="en-US" sz="2000" dirty="0"/>
                  <a:t>，那么它的价格又是多少？</a:t>
                </a:r>
              </a:p>
              <a:p>
                <a:pPr marL="0" indent="0">
                  <a:lnSpc>
                    <a:spcPct val="150000"/>
                  </a:lnSpc>
                  <a:buNone/>
                </a:pPr>
                <a:r>
                  <a:rPr lang="zh-CN" altLang="en-US" sz="2000" b="1" dirty="0"/>
                  <a:t>解</a:t>
                </a:r>
                <a:r>
                  <a:rPr lang="en-US" altLang="zh-CN" sz="2000" dirty="0">
                    <a:sym typeface="Wingdings" panose="05000000000000000000" pitchFamily="2" charset="2"/>
                  </a:rPr>
                  <a:t>:</a:t>
                </a:r>
                <a:r>
                  <a:rPr lang="zh-CN" altLang="en-US" sz="2000" dirty="0"/>
                  <a:t>经债券定价公式，可以计算</a:t>
                </a:r>
                <a:endParaRPr lang="en-US" altLang="zh-CN" sz="2000" dirty="0"/>
              </a:p>
              <a:p>
                <a:pPr marL="0" indent="0">
                  <a:lnSpc>
                    <a:spcPct val="150000"/>
                  </a:lnSpc>
                  <a:buNone/>
                </a:pPr>
                <a:r>
                  <a:rPr lang="en-US" altLang="zh-CN" sz="2000" dirty="0"/>
                  <a:t>     (1)</a:t>
                </a:r>
                <a:r>
                  <a:rPr lang="zh-CN" altLang="en-US" sz="2000" dirty="0"/>
                  <a:t>收益率下降</a:t>
                </a:r>
                <a:r>
                  <a:rPr lang="en-US" altLang="zh-CN" sz="2000" dirty="0"/>
                  <a:t>2%</a:t>
                </a:r>
                <a:r>
                  <a:rPr lang="zh-CN" altLang="en-US" sz="2000" dirty="0"/>
                  <a:t>时，债券价格为</a:t>
                </a:r>
                <a14:m>
                  <m:oMath xmlns:m="http://schemas.openxmlformats.org/officeDocument/2006/math">
                    <m:sSub>
                      <m:sSubPr>
                        <m:ctrlPr>
                          <a:rPr lang="en-US" altLang="zh-CN" sz="2000" b="0" i="1" smtClean="0">
                            <a:latin typeface="Cambria Math"/>
                          </a:rPr>
                        </m:ctrlPr>
                      </m:sSubPr>
                      <m:e>
                        <m:r>
                          <a:rPr lang="en-US" altLang="zh-CN" sz="2000" b="0" i="1" smtClean="0">
                            <a:latin typeface="Cambria Math" panose="02040503050406030204" pitchFamily="18" charset="0"/>
                          </a:rPr>
                          <m:t>𝑃</m:t>
                        </m:r>
                      </m:e>
                      <m:sub>
                        <m:r>
                          <a:rPr lang="en-US" altLang="zh-CN" sz="2000" b="0" i="1" smtClean="0">
                            <a:latin typeface="Cambria Math" panose="02040503050406030204" pitchFamily="18" charset="0"/>
                          </a:rPr>
                          <m:t>1</m:t>
                        </m:r>
                      </m:sub>
                    </m:sSub>
                  </m:oMath>
                </a14:m>
                <a:r>
                  <a:rPr lang="en-US" altLang="zh-CN" sz="2000" dirty="0"/>
                  <a:t>=522.21</a:t>
                </a:r>
                <a:r>
                  <a:rPr lang="zh-CN" altLang="en-US" sz="2000" dirty="0"/>
                  <a:t> ，此时债券价格上升幅度 </a:t>
                </a:r>
                <a14:m>
                  <m:oMath xmlns:m="http://schemas.openxmlformats.org/officeDocument/2006/math">
                    <m:sSub>
                      <m:sSubPr>
                        <m:ctrlPr>
                          <a:rPr lang="en-US" altLang="zh-CN" sz="2000" i="1" smtClean="0">
                            <a:latin typeface="Cambria Math"/>
                          </a:rPr>
                        </m:ctrlPr>
                      </m:sSubPr>
                      <m:e>
                        <m:r>
                          <a:rPr lang="en-US" altLang="zh-CN" sz="2000" b="0" i="1" smtClean="0">
                            <a:latin typeface="Cambria Math" panose="02040503050406030204" pitchFamily="18" charset="0"/>
                          </a:rPr>
                          <m:t>𝑚</m:t>
                        </m:r>
                      </m:e>
                      <m:sub>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=11.13%</m:t>
                    </m:r>
                  </m:oMath>
                </a14:m>
                <a:r>
                  <a:rPr lang="zh-CN" altLang="en-US" sz="2000" dirty="0"/>
                  <a:t>；</a:t>
                </a:r>
                <a:endParaRPr lang="en-US" altLang="zh-CN" sz="2000" dirty="0"/>
              </a:p>
              <a:p>
                <a:pPr marL="0" indent="0">
                  <a:lnSpc>
                    <a:spcPct val="150000"/>
                  </a:lnSpc>
                  <a:buNone/>
                </a:pPr>
                <a:r>
                  <a:rPr lang="en-US" altLang="zh-CN" sz="2000" dirty="0"/>
                  <a:t>     (2)</a:t>
                </a:r>
                <a:r>
                  <a:rPr lang="zh-CN" altLang="en-US" sz="2000" dirty="0"/>
                  <a:t>而收益率上升</a:t>
                </a:r>
                <a:r>
                  <a:rPr lang="en-US" altLang="zh-CN" sz="2000" dirty="0"/>
                  <a:t>2%</a:t>
                </a:r>
                <a:r>
                  <a:rPr lang="zh-CN" altLang="en-US" sz="2000" dirty="0"/>
                  <a:t>时，债券价格为</a:t>
                </a:r>
                <a14:m>
                  <m:oMath xmlns:m="http://schemas.openxmlformats.org/officeDocument/2006/math">
                    <m:sSub>
                      <m:sSubPr>
                        <m:ctrlPr>
                          <a:rPr lang="en-US" altLang="zh-CN" sz="2000" i="1" smtClean="0">
                            <a:latin typeface="Cambria Math"/>
                          </a:rPr>
                        </m:ctrlPr>
                      </m:sSubPr>
                      <m:e>
                        <m:r>
                          <a:rPr lang="en-US" altLang="zh-CN" sz="2000" b="0" i="1" smtClean="0">
                            <a:latin typeface="Cambria Math" panose="02040503050406030204" pitchFamily="18" charset="0"/>
                          </a:rPr>
                          <m:t>𝑃</m:t>
                        </m:r>
                      </m:e>
                      <m:sub>
                        <m:r>
                          <a:rPr lang="en-US" altLang="zh-CN" sz="2000" b="0" i="1" smtClean="0">
                            <a:latin typeface="Cambria Math" panose="02040503050406030204" pitchFamily="18" charset="0"/>
                          </a:rPr>
                          <m:t>2</m:t>
                        </m:r>
                      </m:sub>
                    </m:sSub>
                  </m:oMath>
                </a14:m>
                <a:r>
                  <a:rPr lang="zh-CN" altLang="en-US" sz="2000" dirty="0"/>
                  <a:t> </a:t>
                </a:r>
                <a:r>
                  <a:rPr lang="en-US" altLang="zh-CN" sz="2000" dirty="0"/>
                  <a:t>=424.43</a:t>
                </a:r>
                <a:r>
                  <a:rPr lang="zh-CN" altLang="en-US" sz="2000" dirty="0"/>
                  <a:t>，此时债券价格下降幅度 </a:t>
                </a:r>
                <a14:m>
                  <m:oMath xmlns:m="http://schemas.openxmlformats.org/officeDocument/2006/math">
                    <m:sSub>
                      <m:sSubPr>
                        <m:ctrlPr>
                          <a:rPr lang="en-US" altLang="zh-CN" sz="2000" i="1" smtClean="0">
                            <a:latin typeface="Cambria Math"/>
                          </a:rPr>
                        </m:ctrlPr>
                      </m:sSubPr>
                      <m:e>
                        <m:r>
                          <a:rPr lang="en-US" altLang="zh-CN" sz="2000" b="0" i="1" smtClean="0">
                            <a:latin typeface="Cambria Math" panose="02040503050406030204" pitchFamily="18" charset="0"/>
                          </a:rPr>
                          <m:t>𝑚</m:t>
                        </m:r>
                      </m:e>
                      <m:sub>
                        <m:r>
                          <a:rPr lang="en-US" altLang="zh-CN" sz="2000" b="0" i="1" smtClean="0">
                            <a:latin typeface="Cambria Math" panose="02040503050406030204" pitchFamily="18" charset="0"/>
                          </a:rPr>
                          <m:t>2</m:t>
                        </m:r>
                      </m:sub>
                    </m:sSub>
                    <m:r>
                      <a:rPr lang="en-US" altLang="zh-CN" sz="2000" b="0" i="1" smtClean="0">
                        <a:latin typeface="Cambria Math" panose="02040503050406030204" pitchFamily="18" charset="0"/>
                      </a:rPr>
                      <m:t>=9.68%</m:t>
                    </m:r>
                  </m:oMath>
                </a14:m>
                <a:r>
                  <a:rPr lang="en-US" altLang="zh-CN" sz="2000" dirty="0"/>
                  <a:t>;</a:t>
                </a:r>
              </a:p>
              <a:p>
                <a:pPr marL="0" indent="0">
                  <a:lnSpc>
                    <a:spcPct val="150000"/>
                  </a:lnSpc>
                  <a:buNone/>
                </a:pPr>
                <a:r>
                  <a:rPr lang="en-US" altLang="zh-CN" sz="2000" dirty="0"/>
                  <a:t>        </a:t>
                </a:r>
                <a:r>
                  <a:rPr lang="zh-CN" altLang="en-US" sz="2000" dirty="0"/>
                  <a:t>满足 </a:t>
                </a:r>
                <a14:m>
                  <m:oMath xmlns:m="http://schemas.openxmlformats.org/officeDocument/2006/math">
                    <m:sSub>
                      <m:sSubPr>
                        <m:ctrlPr>
                          <a:rPr lang="en-US" altLang="zh-CN" sz="2000" i="1" smtClean="0">
                            <a:latin typeface="Cambria Math"/>
                          </a:rPr>
                        </m:ctrlPr>
                      </m:sSubPr>
                      <m:e>
                        <m:r>
                          <a:rPr lang="en-US" altLang="zh-CN" sz="2000" b="0" i="1" smtClean="0">
                            <a:latin typeface="Cambria Math" panose="02040503050406030204" pitchFamily="18" charset="0"/>
                          </a:rPr>
                          <m:t>𝑚</m:t>
                        </m:r>
                      </m:e>
                      <m:sub>
                        <m:r>
                          <a:rPr lang="en-US" altLang="zh-CN" sz="2000" b="0" i="1" smtClean="0">
                            <a:latin typeface="Cambria Math" panose="02040503050406030204" pitchFamily="18" charset="0"/>
                          </a:rPr>
                          <m:t>1</m:t>
                        </m:r>
                      </m:sub>
                    </m:sSub>
                    <m:r>
                      <a:rPr lang="en-US" altLang="zh-CN" sz="2000" i="1" smtClean="0">
                        <a:latin typeface="Cambria Math" panose="02040503050406030204" pitchFamily="18" charset="0"/>
                        <a:ea typeface="Cambria Math" panose="02040503050406030204" pitchFamily="18" charset="0"/>
                      </a:rPr>
                      <m:t>&gt;</m:t>
                    </m:r>
                    <m:sSub>
                      <m:sSubPr>
                        <m:ctrlPr>
                          <a:rPr lang="en-US" altLang="zh-CN" sz="2000" i="1" smtClean="0">
                            <a:latin typeface="Cambria Math"/>
                            <a:ea typeface="Cambria Math" panose="02040503050406030204" pitchFamily="18" charset="0"/>
                          </a:rPr>
                        </m:ctrlPr>
                      </m:sSubPr>
                      <m:e>
                        <m:r>
                          <a:rPr lang="en-US" altLang="zh-CN" sz="2000" b="0" i="1" smtClean="0">
                            <a:latin typeface="Cambria Math" panose="02040503050406030204" pitchFamily="18" charset="0"/>
                            <a:ea typeface="Cambria Math" panose="02040503050406030204" pitchFamily="18" charset="0"/>
                          </a:rPr>
                          <m:t>𝑚</m:t>
                        </m:r>
                      </m:e>
                      <m:sub>
                        <m:r>
                          <a:rPr lang="en-US" altLang="zh-CN" sz="2000" b="0" i="1" smtClean="0">
                            <a:latin typeface="Cambria Math" panose="02040503050406030204" pitchFamily="18" charset="0"/>
                            <a:ea typeface="Cambria Math" panose="02040503050406030204" pitchFamily="18" charset="0"/>
                          </a:rPr>
                          <m:t>2</m:t>
                        </m:r>
                      </m:sub>
                    </m:sSub>
                  </m:oMath>
                </a14:m>
                <a:r>
                  <a:rPr lang="en-US" altLang="zh-CN" sz="2000" dirty="0"/>
                  <a:t>.</a:t>
                </a:r>
                <a:endParaRPr lang="zh-CN" altLang="en-US" sz="2000" dirty="0"/>
              </a:p>
              <a:p>
                <a:pPr marL="0" indent="0">
                  <a:lnSpc>
                    <a:spcPct val="150000"/>
                  </a:lnSpc>
                  <a:buNone/>
                </a:pPr>
                <a:endParaRPr lang="en-US" altLang="zh-CN" sz="2000" b="1" dirty="0"/>
              </a:p>
            </p:txBody>
          </p:sp>
        </mc:Choice>
        <mc:Fallback xmlns="">
          <p:sp>
            <p:nvSpPr>
              <p:cNvPr id="3" name="内容占位符 2"/>
              <p:cNvSpPr>
                <a:spLocks noGrp="1" noRot="1" noChangeAspect="1" noMove="1" noResize="1" noEditPoints="1" noAdjustHandles="1" noChangeArrowheads="1" noChangeShapeType="1" noTextEdit="1"/>
              </p:cNvSpPr>
              <p:nvPr>
                <p:ph sz="quarter" idx="1"/>
              </p:nvPr>
            </p:nvSpPr>
            <p:spPr>
              <a:xfrm>
                <a:off x="116955" y="843171"/>
                <a:ext cx="11953328" cy="5616624"/>
              </a:xfrm>
              <a:blipFill>
                <a:blip r:embed="rId2"/>
                <a:stretch>
                  <a:fillRect l="-765"/>
                </a:stretch>
              </a:blipFill>
            </p:spPr>
            <p:txBody>
              <a:bodyPr/>
              <a:lstStyle/>
              <a:p>
                <a:r>
                  <a:rPr lang="zh-CN" altLang="en-US">
                    <a:noFill/>
                  </a:rPr>
                  <a:t> </a:t>
                </a:r>
              </a:p>
            </p:txBody>
          </p:sp>
        </mc:Fallback>
      </mc:AlternateContent>
      <p:sp>
        <p:nvSpPr>
          <p:cNvPr id="4" name="标题 1"/>
          <p:cNvSpPr txBox="1">
            <a:spLocks/>
          </p:cNvSpPr>
          <p:nvPr/>
        </p:nvSpPr>
        <p:spPr bwMode="auto">
          <a:xfrm>
            <a:off x="145349" y="44624"/>
            <a:ext cx="2880320"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a:r>
              <a:rPr lang="en-US" altLang="zh-CN" sz="2800" b="1" dirty="0">
                <a:latin typeface="微软雅黑" pitchFamily="34" charset="-122"/>
                <a:ea typeface="微软雅黑" pitchFamily="34" charset="-122"/>
                <a:cs typeface="+mn-cs"/>
              </a:rPr>
              <a:t>5.</a:t>
            </a:r>
            <a:r>
              <a:rPr lang="zh-CN" altLang="en-US" sz="2800" b="1" dirty="0">
                <a:latin typeface="微软雅黑" pitchFamily="34" charset="-122"/>
                <a:ea typeface="微软雅黑" pitchFamily="34" charset="-122"/>
                <a:cs typeface="+mn-cs"/>
              </a:rPr>
              <a:t>债券定价定理</a:t>
            </a:r>
          </a:p>
        </p:txBody>
      </p:sp>
      <p:sp>
        <p:nvSpPr>
          <p:cNvPr id="6" name="矩形: 圆角 5">
            <a:extLst>
              <a:ext uri="{FF2B5EF4-FFF2-40B4-BE49-F238E27FC236}">
                <a16:creationId xmlns:a16="http://schemas.microsoft.com/office/drawing/2014/main" xmlns="" id="{0600B206-FAE0-44A4-967E-17A80D5C4421}"/>
              </a:ext>
            </a:extLst>
          </p:cNvPr>
          <p:cNvSpPr/>
          <p:nvPr/>
        </p:nvSpPr>
        <p:spPr>
          <a:xfrm>
            <a:off x="116955" y="816891"/>
            <a:ext cx="11881320" cy="1224136"/>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7068020"/>
      </p:ext>
    </p:extLst>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bwMode="auto">
          <a:xfrm>
            <a:off x="145349" y="44624"/>
            <a:ext cx="2880320"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a:r>
              <a:rPr lang="en-US" altLang="zh-CN" sz="2800" b="1" dirty="0">
                <a:latin typeface="微软雅黑" pitchFamily="34" charset="-122"/>
                <a:ea typeface="微软雅黑" pitchFamily="34" charset="-122"/>
                <a:cs typeface="+mn-cs"/>
              </a:rPr>
              <a:t>5.</a:t>
            </a:r>
            <a:r>
              <a:rPr lang="zh-CN" altLang="en-US" sz="2800" b="1" dirty="0">
                <a:latin typeface="微软雅黑" pitchFamily="34" charset="-122"/>
                <a:ea typeface="微软雅黑" pitchFamily="34" charset="-122"/>
                <a:cs typeface="+mn-cs"/>
              </a:rPr>
              <a:t>债券定价定理</a:t>
            </a:r>
          </a:p>
        </p:txBody>
      </p:sp>
      <p:sp>
        <p:nvSpPr>
          <p:cNvPr id="2" name="内容占位符 1">
            <a:extLst>
              <a:ext uri="{FF2B5EF4-FFF2-40B4-BE49-F238E27FC236}">
                <a16:creationId xmlns:a16="http://schemas.microsoft.com/office/drawing/2014/main" xmlns="" id="{D2D06477-E073-4CE3-9759-0629BEA4F234}"/>
              </a:ext>
            </a:extLst>
          </p:cNvPr>
          <p:cNvSpPr>
            <a:spLocks noGrp="1"/>
          </p:cNvSpPr>
          <p:nvPr>
            <p:ph sz="quarter" idx="1"/>
          </p:nvPr>
        </p:nvSpPr>
        <p:spPr>
          <a:xfrm>
            <a:off x="145349" y="692696"/>
            <a:ext cx="11737304" cy="4873752"/>
          </a:xfrm>
        </p:spPr>
        <p:txBody>
          <a:bodyPr/>
          <a:lstStyle/>
          <a:p>
            <a:pPr marL="0" indent="0">
              <a:buNone/>
            </a:pPr>
            <a:r>
              <a:rPr lang="en-US" altLang="zh-CN" sz="2000" dirty="0"/>
              <a:t>•</a:t>
            </a:r>
            <a:r>
              <a:rPr lang="zh-CN" altLang="en-US" sz="2200" dirty="0"/>
              <a:t>如果进一步动态模拟到期收益率变化落在</a:t>
            </a:r>
            <a:r>
              <a:rPr lang="en-US" altLang="zh-CN" sz="2200" dirty="0"/>
              <a:t>-5%~5%</a:t>
            </a:r>
            <a:r>
              <a:rPr lang="zh-CN" altLang="en-US" sz="2200" dirty="0"/>
              <a:t>内时，可得债券价格百分变化的情况如下图所示，同时，我们也模拟了债券价格变化关于到期收益率变化的对称性函数。由估计结果可知，收益率下降导致债券价格上升的幅度大于同等幅度的收益率上升导致的债券价格下降的幅度，即经验数据有效验证了定理四。</a:t>
            </a:r>
          </a:p>
        </p:txBody>
      </p:sp>
      <p:pic>
        <p:nvPicPr>
          <p:cNvPr id="7" name="图片 6">
            <a:extLst>
              <a:ext uri="{FF2B5EF4-FFF2-40B4-BE49-F238E27FC236}">
                <a16:creationId xmlns:a16="http://schemas.microsoft.com/office/drawing/2014/main" xmlns="" id="{7CCB17C6-E17E-4B94-9170-435F60444693}"/>
              </a:ext>
            </a:extLst>
          </p:cNvPr>
          <p:cNvPicPr>
            <a:picLocks noChangeAspect="1"/>
          </p:cNvPicPr>
          <p:nvPr/>
        </p:nvPicPr>
        <p:blipFill>
          <a:blip r:embed="rId2"/>
          <a:stretch>
            <a:fillRect/>
          </a:stretch>
        </p:blipFill>
        <p:spPr>
          <a:xfrm>
            <a:off x="2421211" y="2132856"/>
            <a:ext cx="6120680" cy="4248472"/>
          </a:xfrm>
          <a:prstGeom prst="rect">
            <a:avLst/>
          </a:prstGeom>
        </p:spPr>
      </p:pic>
    </p:spTree>
    <p:extLst>
      <p:ext uri="{BB962C8B-B14F-4D97-AF65-F5344CB8AC3E}">
        <p14:creationId xmlns:p14="http://schemas.microsoft.com/office/powerpoint/2010/main" val="3482966569"/>
      </p:ext>
    </p:extLst>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圆角矩形 23"/>
          <p:cNvSpPr/>
          <p:nvPr/>
        </p:nvSpPr>
        <p:spPr>
          <a:xfrm>
            <a:off x="4217459" y="2270807"/>
            <a:ext cx="6892925"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smtClean="0">
                <a:solidFill>
                  <a:schemeClr val="tx1"/>
                </a:solidFill>
              </a:rPr>
              <a:t>            </a:t>
            </a:r>
            <a:r>
              <a:rPr lang="zh-CN" altLang="zh-CN" sz="2600" b="1" dirty="0">
                <a:solidFill>
                  <a:schemeClr val="tx1"/>
                </a:solidFill>
                <a:latin typeface="微软雅黑" panose="020B0503020204020204" pitchFamily="34" charset="-122"/>
                <a:ea typeface="微软雅黑" panose="020B0503020204020204" pitchFamily="34" charset="-122"/>
              </a:rPr>
              <a:t>债券线性风险管理——久期</a:t>
            </a:r>
          </a:p>
        </p:txBody>
      </p:sp>
      <p:sp>
        <p:nvSpPr>
          <p:cNvPr id="25" name="圆角矩形 24"/>
          <p:cNvSpPr/>
          <p:nvPr/>
        </p:nvSpPr>
        <p:spPr>
          <a:xfrm>
            <a:off x="4228572" y="3236007"/>
            <a:ext cx="6892925" cy="674687"/>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smtClean="0">
                <a:solidFill>
                  <a:schemeClr val="tx1"/>
                </a:solidFill>
                <a:latin typeface="微软雅黑" panose="020B0503020204020204" pitchFamily="34" charset="-122"/>
                <a:ea typeface="微软雅黑" panose="020B0503020204020204" pitchFamily="34" charset="-122"/>
              </a:rPr>
              <a:t> </a:t>
            </a:r>
            <a:r>
              <a:rPr lang="en-US" altLang="zh-CN" sz="2600" b="1" dirty="0" smtClean="0">
                <a:solidFill>
                  <a:schemeClr val="tx1"/>
                </a:solidFill>
                <a:latin typeface="微软雅黑" panose="020B0503020204020204" pitchFamily="34" charset="-122"/>
                <a:ea typeface="微软雅黑" panose="020B0503020204020204" pitchFamily="34" charset="-122"/>
              </a:rPr>
              <a:t> </a:t>
            </a:r>
            <a:r>
              <a:rPr lang="zh-CN" altLang="en-US" sz="2600" b="1" dirty="0">
                <a:solidFill>
                  <a:schemeClr val="tx1"/>
                </a:solidFill>
                <a:latin typeface="微软雅黑" panose="020B0503020204020204" pitchFamily="34" charset="-122"/>
                <a:ea typeface="微软雅黑" panose="020B0503020204020204" pitchFamily="34" charset="-122"/>
              </a:rPr>
              <a:t>债券非线性风险管理——凸性</a:t>
            </a:r>
          </a:p>
        </p:txBody>
      </p:sp>
      <p:sp>
        <p:nvSpPr>
          <p:cNvPr id="26" name="圆角矩形 25"/>
          <p:cNvSpPr/>
          <p:nvPr/>
        </p:nvSpPr>
        <p:spPr>
          <a:xfrm>
            <a:off x="4228572" y="4231369"/>
            <a:ext cx="689292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2800" dirty="0" smtClean="0">
                <a:solidFill>
                  <a:schemeClr val="tx1"/>
                </a:solidFill>
              </a:rPr>
              <a:t>           </a:t>
            </a:r>
            <a:r>
              <a:rPr lang="zh-CN" altLang="zh-CN" sz="2600" b="1" dirty="0">
                <a:solidFill>
                  <a:schemeClr val="tx1"/>
                </a:solidFill>
                <a:latin typeface="微软雅黑" panose="020B0503020204020204" pitchFamily="34" charset="-122"/>
                <a:ea typeface="微软雅黑" panose="020B0503020204020204" pitchFamily="34" charset="-122"/>
              </a:rPr>
              <a:t>债券投资组合风险管理</a:t>
            </a:r>
          </a:p>
        </p:txBody>
      </p:sp>
      <p:sp>
        <p:nvSpPr>
          <p:cNvPr id="28" name="椭圆 27"/>
          <p:cNvSpPr/>
          <p:nvPr/>
        </p:nvSpPr>
        <p:spPr>
          <a:xfrm>
            <a:off x="4387322" y="4334557"/>
            <a:ext cx="671512"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smtClean="0">
                <a:solidFill>
                  <a:srgbClr val="FFFFFF"/>
                </a:solidFill>
                <a:cs typeface="Times New Roman" panose="02020603050405020304" pitchFamily="18" charset="0"/>
              </a:rPr>
              <a:t>4</a:t>
            </a:r>
            <a:endParaRPr lang="zh-CN" altLang="en-US" sz="2800" b="1" kern="0" dirty="0">
              <a:solidFill>
                <a:srgbClr val="FFFFFF"/>
              </a:solidFill>
              <a:cs typeface="Times New Roman" panose="02020603050405020304" pitchFamily="18" charset="0"/>
            </a:endParaRPr>
          </a:p>
        </p:txBody>
      </p:sp>
      <p:sp>
        <p:nvSpPr>
          <p:cNvPr id="30" name="椭圆 29"/>
          <p:cNvSpPr/>
          <p:nvPr/>
        </p:nvSpPr>
        <p:spPr>
          <a:xfrm>
            <a:off x="4366684" y="2342244"/>
            <a:ext cx="671513" cy="503238"/>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smtClean="0">
                <a:solidFill>
                  <a:srgbClr val="FFFFFF"/>
                </a:solidFill>
                <a:cs typeface="Times New Roman" panose="02020603050405020304" pitchFamily="18" charset="0"/>
              </a:rPr>
              <a:t>2</a:t>
            </a:r>
            <a:endParaRPr lang="zh-CN" altLang="en-US" sz="2800" b="1" kern="0" dirty="0">
              <a:solidFill>
                <a:srgbClr val="FFFFFF"/>
              </a:solidFill>
              <a:cs typeface="Times New Roman" panose="02020603050405020304" pitchFamily="18" charset="0"/>
            </a:endParaRPr>
          </a:p>
        </p:txBody>
      </p:sp>
      <p:sp>
        <p:nvSpPr>
          <p:cNvPr id="31" name="椭圆 30"/>
          <p:cNvSpPr/>
          <p:nvPr/>
        </p:nvSpPr>
        <p:spPr>
          <a:xfrm>
            <a:off x="4366684" y="3321732"/>
            <a:ext cx="671513"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smtClean="0">
                <a:solidFill>
                  <a:srgbClr val="FFFFFF"/>
                </a:solidFill>
                <a:cs typeface="Times New Roman" panose="02020603050405020304" pitchFamily="18" charset="0"/>
              </a:rPr>
              <a:t>3</a:t>
            </a:r>
            <a:endParaRPr lang="zh-CN" altLang="en-US" sz="2800" b="1" kern="0" dirty="0">
              <a:solidFill>
                <a:srgbClr val="FFFFFF"/>
              </a:solidFill>
              <a:cs typeface="Times New Roman" panose="02020603050405020304" pitchFamily="18" charset="0"/>
            </a:endParaRPr>
          </a:p>
        </p:txBody>
      </p:sp>
      <p:sp>
        <p:nvSpPr>
          <p:cNvPr id="34" name="MH_Others_10" descr="#wm#_48_07_*Z"/>
          <p:cNvSpPr>
            <a:spLocks noChangeArrowheads="1"/>
          </p:cNvSpPr>
          <p:nvPr>
            <p:custDataLst>
              <p:tags r:id="rId1"/>
            </p:custDataLst>
          </p:nvPr>
        </p:nvSpPr>
        <p:spPr bwMode="auto">
          <a:xfrm>
            <a:off x="650875" y="947738"/>
            <a:ext cx="2035175" cy="1530350"/>
          </a:xfrm>
          <a:prstGeom prst="ellipse">
            <a:avLst/>
          </a:prstGeom>
          <a:solidFill>
            <a:schemeClr val="accent6">
              <a:lumMod val="75000"/>
            </a:schemeClr>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提</a:t>
            </a:r>
            <a:endParaRPr lang="zh-CN" altLang="zh-CN"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MH_Others_11" descr="#wm#_48_07_*Z"/>
          <p:cNvSpPr>
            <a:spLocks noChangeArrowheads="1"/>
          </p:cNvSpPr>
          <p:nvPr>
            <p:custDataLst>
              <p:tags r:id="rId2"/>
            </p:custDataLst>
          </p:nvPr>
        </p:nvSpPr>
        <p:spPr bwMode="auto">
          <a:xfrm>
            <a:off x="2120900" y="2012950"/>
            <a:ext cx="1233488" cy="928688"/>
          </a:xfrm>
          <a:prstGeom prst="ellipse">
            <a:avLst/>
          </a:prstGeom>
          <a:solidFill>
            <a:srgbClr val="FBBD9B"/>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4800" b="1" kern="0" dirty="0">
                <a:solidFill>
                  <a:srgbClr val="3333FF"/>
                </a:solidFill>
                <a:latin typeface="微软雅黑" panose="020B0503020204020204" pitchFamily="34" charset="-122"/>
                <a:ea typeface="微软雅黑" panose="020B0503020204020204" pitchFamily="34" charset="-122"/>
              </a:rPr>
              <a:t>纲</a:t>
            </a:r>
            <a:endParaRPr lang="zh-CN" altLang="zh-CN" sz="4800" b="1" kern="0" dirty="0">
              <a:solidFill>
                <a:srgbClr val="3333FF"/>
              </a:solidFill>
              <a:latin typeface="微软雅黑" panose="020B0503020204020204" pitchFamily="34" charset="-122"/>
              <a:ea typeface="微软雅黑" panose="020B0503020204020204" pitchFamily="34" charset="-122"/>
            </a:endParaRPr>
          </a:p>
        </p:txBody>
      </p:sp>
      <p:sp>
        <p:nvSpPr>
          <p:cNvPr id="17421" name="MH_Others_12"/>
          <p:cNvSpPr txBox="1">
            <a:spLocks noChangeArrowheads="1"/>
          </p:cNvSpPr>
          <p:nvPr>
            <p:custDataLst>
              <p:tags r:id="rId3"/>
            </p:custDataLst>
          </p:nvPr>
        </p:nvSpPr>
        <p:spPr bwMode="auto">
          <a:xfrm>
            <a:off x="1260475" y="2925763"/>
            <a:ext cx="8159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kumimoji="0" lang="en-US" altLang="zh-CN" sz="3600" b="1">
                <a:latin typeface="华文细黑" panose="02010600040101010101" pitchFamily="2" charset="-122"/>
                <a:ea typeface="华文细黑" panose="02010600040101010101" pitchFamily="2" charset="-122"/>
              </a:rPr>
              <a:t>CONTENTS</a:t>
            </a:r>
            <a:endParaRPr kumimoji="0" lang="zh-CN" altLang="en-US" sz="3600" b="1">
              <a:latin typeface="华文细黑" panose="02010600040101010101" pitchFamily="2" charset="-122"/>
              <a:ea typeface="华文细黑" panose="02010600040101010101" pitchFamily="2" charset="-122"/>
            </a:endParaRPr>
          </a:p>
        </p:txBody>
      </p:sp>
      <p:pic>
        <p:nvPicPr>
          <p:cNvPr id="17423"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3"/>
          <p:cNvSpPr/>
          <p:nvPr/>
        </p:nvSpPr>
        <p:spPr>
          <a:xfrm>
            <a:off x="4217458" y="1334539"/>
            <a:ext cx="6892925"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smtClean="0">
                <a:solidFill>
                  <a:schemeClr val="tx1"/>
                </a:solidFill>
              </a:rPr>
              <a:t>            </a:t>
            </a:r>
            <a:r>
              <a:rPr lang="zh-CN" altLang="zh-CN" sz="2600" b="1" dirty="0" smtClean="0">
                <a:solidFill>
                  <a:schemeClr val="tx1"/>
                </a:solidFill>
                <a:latin typeface="微软雅黑" panose="020B0503020204020204" pitchFamily="34" charset="-122"/>
                <a:ea typeface="微软雅黑" panose="020B0503020204020204" pitchFamily="34" charset="-122"/>
              </a:rPr>
              <a:t>债券</a:t>
            </a:r>
            <a:r>
              <a:rPr lang="zh-CN" altLang="en-US" sz="2600" b="1" dirty="0" smtClean="0">
                <a:solidFill>
                  <a:schemeClr val="tx1"/>
                </a:solidFill>
                <a:latin typeface="微软雅黑" panose="020B0503020204020204" pitchFamily="34" charset="-122"/>
                <a:ea typeface="微软雅黑" panose="020B0503020204020204" pitchFamily="34" charset="-122"/>
              </a:rPr>
              <a:t>定价</a:t>
            </a:r>
            <a:endParaRPr lang="zh-CN" altLang="zh-CN" sz="2600" b="1" dirty="0">
              <a:solidFill>
                <a:schemeClr val="tx1"/>
              </a:solidFill>
              <a:latin typeface="微软雅黑" panose="020B0503020204020204" pitchFamily="34" charset="-122"/>
              <a:ea typeface="微软雅黑" panose="020B0503020204020204" pitchFamily="34" charset="-122"/>
            </a:endParaRPr>
          </a:p>
        </p:txBody>
      </p:sp>
      <p:sp>
        <p:nvSpPr>
          <p:cNvPr id="15" name="椭圆 14"/>
          <p:cNvSpPr/>
          <p:nvPr/>
        </p:nvSpPr>
        <p:spPr>
          <a:xfrm>
            <a:off x="4366683" y="1405976"/>
            <a:ext cx="671513" cy="503238"/>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1</a:t>
            </a:r>
            <a:endParaRPr lang="zh-CN" altLang="en-US" sz="2800" b="1" kern="0" dirty="0">
              <a:solidFill>
                <a:srgbClr val="FFFFFF"/>
              </a:solidFill>
              <a:cs typeface="Times New Roman" panose="02020603050405020304" pitchFamily="18" charset="0"/>
            </a:endParaRPr>
          </a:p>
        </p:txBody>
      </p:sp>
    </p:spTree>
  </p:cSld>
  <p:clrMapOvr>
    <a:masterClrMapping/>
  </p:clrMapOvr>
  <p:transition spd="slow" advClick="0" advTm="3855">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bwMode="auto">
          <a:xfrm>
            <a:off x="145349" y="44624"/>
            <a:ext cx="2880320"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a:r>
              <a:rPr lang="en-US" altLang="zh-CN" sz="2800" b="1" dirty="0">
                <a:latin typeface="微软雅黑" pitchFamily="34" charset="-122"/>
                <a:ea typeface="微软雅黑" pitchFamily="34" charset="-122"/>
                <a:cs typeface="+mn-cs"/>
              </a:rPr>
              <a:t>5.</a:t>
            </a:r>
            <a:r>
              <a:rPr lang="zh-CN" altLang="en-US" sz="2800" b="1" dirty="0">
                <a:latin typeface="微软雅黑" pitchFamily="34" charset="-122"/>
                <a:ea typeface="微软雅黑" pitchFamily="34" charset="-122"/>
                <a:cs typeface="+mn-cs"/>
              </a:rPr>
              <a:t>债券定价定理</a:t>
            </a:r>
          </a:p>
        </p:txBody>
      </p:sp>
      <p:sp>
        <p:nvSpPr>
          <p:cNvPr id="2" name="内容占位符 1">
            <a:extLst>
              <a:ext uri="{FF2B5EF4-FFF2-40B4-BE49-F238E27FC236}">
                <a16:creationId xmlns:a16="http://schemas.microsoft.com/office/drawing/2014/main" xmlns="" id="{D2D06477-E073-4CE3-9759-0629BEA4F234}"/>
              </a:ext>
            </a:extLst>
          </p:cNvPr>
          <p:cNvSpPr>
            <a:spLocks noGrp="1"/>
          </p:cNvSpPr>
          <p:nvPr>
            <p:ph sz="quarter" idx="1"/>
          </p:nvPr>
        </p:nvSpPr>
        <p:spPr>
          <a:xfrm>
            <a:off x="145349" y="757324"/>
            <a:ext cx="11564894" cy="5479987"/>
          </a:xfrm>
        </p:spPr>
        <p:txBody>
          <a:bodyPr/>
          <a:lstStyle/>
          <a:p>
            <a:pPr marL="0" indent="0">
              <a:lnSpc>
                <a:spcPct val="150000"/>
              </a:lnSpc>
              <a:buNone/>
            </a:pPr>
            <a:r>
              <a:rPr lang="zh-CN" altLang="en-US" sz="2400" b="1" dirty="0"/>
              <a:t>定理五：对于给定的收益率变动幅度，债券的息票率与债券价格的波动幅度之间成反比关系。即息票率越高，债券价格的波动幅度越小。</a:t>
            </a:r>
            <a:endParaRPr lang="en-US" altLang="zh-CN" sz="2400" b="1" dirty="0"/>
          </a:p>
          <a:p>
            <a:pPr marL="0" indent="0">
              <a:lnSpc>
                <a:spcPct val="150000"/>
              </a:lnSpc>
              <a:buNone/>
            </a:pPr>
            <a:r>
              <a:rPr lang="en-US" altLang="zh-CN" sz="2000" b="1" dirty="0"/>
              <a:t>【</a:t>
            </a:r>
            <a:r>
              <a:rPr lang="zh-CN" altLang="en-US" sz="2000" b="1" dirty="0"/>
              <a:t>例</a:t>
            </a:r>
            <a:r>
              <a:rPr lang="en-US" altLang="zh-CN" sz="2000" b="1" dirty="0"/>
              <a:t>2-6】</a:t>
            </a:r>
            <a:r>
              <a:rPr lang="zh-CN" altLang="en-US" sz="2000" dirty="0"/>
              <a:t>假定债券</a:t>
            </a:r>
            <a:r>
              <a:rPr lang="en-US" altLang="zh-CN" sz="2000" dirty="0"/>
              <a:t>A</a:t>
            </a:r>
            <a:r>
              <a:rPr lang="zh-CN" altLang="en-US" sz="2000" dirty="0"/>
              <a:t>与债券</a:t>
            </a:r>
            <a:r>
              <a:rPr lang="en-US" altLang="zh-CN" sz="2000" dirty="0"/>
              <a:t>B</a:t>
            </a:r>
            <a:r>
              <a:rPr lang="zh-CN" altLang="en-US" sz="2000" dirty="0"/>
              <a:t>的票面价值均为</a:t>
            </a:r>
            <a:r>
              <a:rPr lang="en-US" altLang="zh-CN" sz="2000" dirty="0"/>
              <a:t>1000</a:t>
            </a:r>
            <a:r>
              <a:rPr lang="zh-CN" altLang="en-US" sz="2000" dirty="0"/>
              <a:t>元，期限为</a:t>
            </a:r>
            <a:r>
              <a:rPr lang="en-US" altLang="zh-CN" sz="2000" dirty="0"/>
              <a:t>8</a:t>
            </a:r>
            <a:r>
              <a:rPr lang="zh-CN" altLang="en-US" sz="2000" dirty="0"/>
              <a:t>年，每年付息一次，但票面利率不相同，其中，债券</a:t>
            </a:r>
            <a:r>
              <a:rPr lang="en-US" altLang="zh-CN" sz="2000" dirty="0"/>
              <a:t>A</a:t>
            </a:r>
            <a:r>
              <a:rPr lang="zh-CN" altLang="en-US" sz="2000" dirty="0"/>
              <a:t>、债券</a:t>
            </a:r>
            <a:r>
              <a:rPr lang="en-US" altLang="zh-CN" sz="2000" dirty="0"/>
              <a:t>B</a:t>
            </a:r>
            <a:r>
              <a:rPr lang="zh-CN" altLang="en-US" sz="2000" dirty="0"/>
              <a:t>的票面利率分别为</a:t>
            </a:r>
            <a:r>
              <a:rPr lang="en-US" altLang="zh-CN" sz="2000" dirty="0"/>
              <a:t>5%</a:t>
            </a:r>
            <a:r>
              <a:rPr lang="zh-CN" altLang="en-US" sz="2000" dirty="0"/>
              <a:t>、</a:t>
            </a:r>
            <a:r>
              <a:rPr lang="en-US" altLang="zh-CN" sz="2000" dirty="0"/>
              <a:t>10%</a:t>
            </a:r>
            <a:r>
              <a:rPr lang="zh-CN" altLang="en-US" sz="2000" dirty="0"/>
              <a:t>。假定两者的到期收益率均为</a:t>
            </a:r>
            <a:r>
              <a:rPr lang="en-US" altLang="zh-CN" sz="2000" dirty="0"/>
              <a:t>8%</a:t>
            </a:r>
            <a:r>
              <a:rPr lang="zh-CN" altLang="en-US" sz="2000" dirty="0"/>
              <a:t>，此时，债券</a:t>
            </a:r>
            <a:r>
              <a:rPr lang="en-US" altLang="zh-CN" sz="2000" dirty="0"/>
              <a:t>A</a:t>
            </a:r>
            <a:r>
              <a:rPr lang="zh-CN" altLang="en-US" sz="2000" dirty="0"/>
              <a:t>、债券</a:t>
            </a:r>
            <a:r>
              <a:rPr lang="en-US" altLang="zh-CN" sz="2000" dirty="0"/>
              <a:t>B</a:t>
            </a:r>
            <a:r>
              <a:rPr lang="zh-CN" altLang="en-US" sz="2000" dirty="0"/>
              <a:t>的市场价格分别为</a:t>
            </a:r>
            <a:r>
              <a:rPr lang="en-US" altLang="zh-CN" sz="2000" dirty="0"/>
              <a:t>827.6</a:t>
            </a:r>
            <a:r>
              <a:rPr lang="zh-CN" altLang="en-US" sz="2000" dirty="0"/>
              <a:t>、</a:t>
            </a:r>
            <a:r>
              <a:rPr lang="en-US" altLang="zh-CN" sz="2000" dirty="0"/>
              <a:t>1114.9</a:t>
            </a:r>
            <a:r>
              <a:rPr lang="zh-CN" altLang="en-US" sz="2000" dirty="0"/>
              <a:t>。当两种债券的到期收益率同时由</a:t>
            </a:r>
            <a:r>
              <a:rPr lang="en-US" altLang="zh-CN" sz="2000" dirty="0"/>
              <a:t>8%</a:t>
            </a:r>
            <a:r>
              <a:rPr lang="zh-CN" altLang="en-US" sz="2000" dirty="0"/>
              <a:t>上升至</a:t>
            </a:r>
            <a:r>
              <a:rPr lang="en-US" altLang="zh-CN" sz="2000" dirty="0"/>
              <a:t>10%</a:t>
            </a:r>
            <a:r>
              <a:rPr lang="zh-CN" altLang="en-US" sz="2000" dirty="0"/>
              <a:t>时，两种债券的价格变化率有何不同？</a:t>
            </a:r>
          </a:p>
          <a:p>
            <a:pPr marL="0" indent="0">
              <a:lnSpc>
                <a:spcPct val="150000"/>
              </a:lnSpc>
              <a:buNone/>
            </a:pPr>
            <a:r>
              <a:rPr lang="zh-CN" altLang="en-US" sz="2000" b="1" dirty="0"/>
              <a:t>解：</a:t>
            </a:r>
            <a:r>
              <a:rPr lang="zh-CN" altLang="en-US" sz="2000" dirty="0"/>
              <a:t>当到期收益率为</a:t>
            </a:r>
            <a:r>
              <a:rPr lang="en-US" altLang="zh-CN" sz="2000" dirty="0"/>
              <a:t>10%</a:t>
            </a:r>
            <a:r>
              <a:rPr lang="zh-CN" altLang="en-US" sz="2000" dirty="0"/>
              <a:t>时，债券</a:t>
            </a:r>
            <a:r>
              <a:rPr lang="en-US" altLang="zh-CN" sz="2000" dirty="0"/>
              <a:t>A</a:t>
            </a:r>
            <a:r>
              <a:rPr lang="zh-CN" altLang="en-US" sz="2000" dirty="0"/>
              <a:t>的价格为</a:t>
            </a:r>
            <a:r>
              <a:rPr lang="en-US" altLang="zh-CN" sz="2000" dirty="0"/>
              <a:t>733.3</a:t>
            </a:r>
            <a:r>
              <a:rPr lang="zh-CN" altLang="en-US" sz="2000" dirty="0"/>
              <a:t>，此时，债券</a:t>
            </a:r>
            <a:r>
              <a:rPr lang="en-US" altLang="zh-CN" sz="2000" dirty="0"/>
              <a:t>A</a:t>
            </a:r>
            <a:r>
              <a:rPr lang="zh-CN" altLang="en-US" sz="2000" dirty="0"/>
              <a:t>的价格变化率为 </a:t>
            </a:r>
            <a:endParaRPr lang="en-US" altLang="zh-CN" sz="2000" dirty="0"/>
          </a:p>
          <a:p>
            <a:pPr marL="0" indent="0">
              <a:lnSpc>
                <a:spcPct val="150000"/>
              </a:lnSpc>
              <a:buNone/>
            </a:pPr>
            <a:endParaRPr lang="en-US" altLang="zh-CN" sz="2000" dirty="0"/>
          </a:p>
          <a:p>
            <a:pPr marL="0" indent="0">
              <a:lnSpc>
                <a:spcPct val="150000"/>
              </a:lnSpc>
              <a:buNone/>
            </a:pPr>
            <a:r>
              <a:rPr lang="zh-CN" altLang="en-US" sz="2000" dirty="0"/>
              <a:t>        债券</a:t>
            </a:r>
            <a:r>
              <a:rPr lang="en-US" altLang="zh-CN" sz="2000" dirty="0"/>
              <a:t>B</a:t>
            </a:r>
            <a:r>
              <a:rPr lang="zh-CN" altLang="en-US" sz="2000" dirty="0"/>
              <a:t>的价格为</a:t>
            </a:r>
            <a:r>
              <a:rPr lang="en-US" altLang="zh-CN" sz="2000" dirty="0"/>
              <a:t>1000</a:t>
            </a:r>
            <a:r>
              <a:rPr lang="zh-CN" altLang="en-US" sz="2000" dirty="0"/>
              <a:t>，此时，债券</a:t>
            </a:r>
            <a:r>
              <a:rPr lang="en-US" altLang="zh-CN" sz="2000" dirty="0"/>
              <a:t>B</a:t>
            </a:r>
            <a:r>
              <a:rPr lang="zh-CN" altLang="en-US" sz="2000" dirty="0"/>
              <a:t>的价格变化率为 </a:t>
            </a:r>
            <a:endParaRPr lang="en-US" altLang="zh-CN" sz="2000" dirty="0"/>
          </a:p>
          <a:p>
            <a:pPr marL="0" indent="0">
              <a:lnSpc>
                <a:spcPct val="150000"/>
              </a:lnSpc>
              <a:buNone/>
            </a:pPr>
            <a:endParaRPr lang="en-US" altLang="zh-CN" sz="2000" dirty="0"/>
          </a:p>
          <a:p>
            <a:pPr marL="0" indent="0">
              <a:lnSpc>
                <a:spcPct val="150000"/>
              </a:lnSpc>
              <a:buNone/>
            </a:pPr>
            <a:r>
              <a:rPr lang="zh-CN" altLang="en-US" sz="2000" dirty="0"/>
              <a:t>    由于                 ，所以于给定的收益率变动幅度，息票率越低的债券，其债券价格的波动幅度越小。</a:t>
            </a:r>
          </a:p>
          <a:p>
            <a:pPr marL="0" indent="0">
              <a:lnSpc>
                <a:spcPct val="150000"/>
              </a:lnSpc>
              <a:buNone/>
            </a:pPr>
            <a:endParaRPr lang="zh-CN" altLang="en-US" sz="2000" b="1" dirty="0"/>
          </a:p>
        </p:txBody>
      </p:sp>
      <p:sp>
        <p:nvSpPr>
          <p:cNvPr id="3" name="矩形: 圆角 2">
            <a:extLst>
              <a:ext uri="{FF2B5EF4-FFF2-40B4-BE49-F238E27FC236}">
                <a16:creationId xmlns:a16="http://schemas.microsoft.com/office/drawing/2014/main" xmlns="" id="{DA89331A-8E1C-4F5E-97D6-2468603E5BF6}"/>
              </a:ext>
            </a:extLst>
          </p:cNvPr>
          <p:cNvSpPr/>
          <p:nvPr/>
        </p:nvSpPr>
        <p:spPr>
          <a:xfrm>
            <a:off x="145349" y="757323"/>
            <a:ext cx="11420878" cy="1159509"/>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5" name="对象 4">
            <a:extLst>
              <a:ext uri="{FF2B5EF4-FFF2-40B4-BE49-F238E27FC236}">
                <a16:creationId xmlns:a16="http://schemas.microsoft.com/office/drawing/2014/main" xmlns="" id="{43C6FD97-1692-4F6E-B61F-1D696511088D}"/>
              </a:ext>
            </a:extLst>
          </p:cNvPr>
          <p:cNvGraphicFramePr>
            <a:graphicFrameLocks noChangeAspect="1"/>
          </p:cNvGraphicFramePr>
          <p:nvPr>
            <p:extLst>
              <p:ext uri="{D42A27DB-BD31-4B8C-83A1-F6EECF244321}">
                <p14:modId xmlns:p14="http://schemas.microsoft.com/office/powerpoint/2010/main" val="1768345439"/>
              </p:ext>
            </p:extLst>
          </p:nvPr>
        </p:nvGraphicFramePr>
        <p:xfrm>
          <a:off x="2572047" y="4365104"/>
          <a:ext cx="6192688" cy="504056"/>
        </p:xfrm>
        <a:graphic>
          <a:graphicData uri="http://schemas.openxmlformats.org/presentationml/2006/ole">
            <mc:AlternateContent xmlns:mc="http://schemas.openxmlformats.org/markup-compatibility/2006">
              <mc:Choice xmlns:v="urn:schemas-microsoft-com:vml" Requires="v">
                <p:oleObj spid="_x0000_s33797" name="Equation" r:id="rId3" imgW="2628720" imgH="228600" progId="Equation.DSMT4">
                  <p:embed/>
                </p:oleObj>
              </mc:Choice>
              <mc:Fallback>
                <p:oleObj name="Equation" r:id="rId3" imgW="2628720" imgH="228600" progId="Equation.DSMT4">
                  <p:embed/>
                  <p:pic>
                    <p:nvPicPr>
                      <p:cNvPr id="0" name=""/>
                      <p:cNvPicPr/>
                      <p:nvPr/>
                    </p:nvPicPr>
                    <p:blipFill>
                      <a:blip r:embed="rId4"/>
                      <a:stretch>
                        <a:fillRect/>
                      </a:stretch>
                    </p:blipFill>
                    <p:spPr>
                      <a:xfrm>
                        <a:off x="2572047" y="4365104"/>
                        <a:ext cx="6192688" cy="504056"/>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xmlns="" id="{50FE00CC-C044-4E69-B0DB-DBC0452AB4B2}"/>
              </a:ext>
            </a:extLst>
          </p:cNvPr>
          <p:cNvGraphicFramePr>
            <a:graphicFrameLocks noChangeAspect="1"/>
          </p:cNvGraphicFramePr>
          <p:nvPr>
            <p:extLst>
              <p:ext uri="{D42A27DB-BD31-4B8C-83A1-F6EECF244321}">
                <p14:modId xmlns:p14="http://schemas.microsoft.com/office/powerpoint/2010/main" val="1421941845"/>
              </p:ext>
            </p:extLst>
          </p:nvPr>
        </p:nvGraphicFramePr>
        <p:xfrm>
          <a:off x="2420938" y="5364163"/>
          <a:ext cx="6599237" cy="503237"/>
        </p:xfrm>
        <a:graphic>
          <a:graphicData uri="http://schemas.openxmlformats.org/presentationml/2006/ole">
            <mc:AlternateContent xmlns:mc="http://schemas.openxmlformats.org/markup-compatibility/2006">
              <mc:Choice xmlns:v="urn:schemas-microsoft-com:vml" Requires="v">
                <p:oleObj spid="_x0000_s33798" name="Equation" r:id="rId5" imgW="2730240" imgH="228600" progId="Equation.DSMT4">
                  <p:embed/>
                </p:oleObj>
              </mc:Choice>
              <mc:Fallback>
                <p:oleObj name="Equation" r:id="rId5" imgW="2730240" imgH="228600" progId="Equation.DSMT4">
                  <p:embed/>
                  <p:pic>
                    <p:nvPicPr>
                      <p:cNvPr id="0" name=""/>
                      <p:cNvPicPr/>
                      <p:nvPr/>
                    </p:nvPicPr>
                    <p:blipFill>
                      <a:blip r:embed="rId6"/>
                      <a:stretch>
                        <a:fillRect/>
                      </a:stretch>
                    </p:blipFill>
                    <p:spPr>
                      <a:xfrm>
                        <a:off x="2420938" y="5364163"/>
                        <a:ext cx="6599237" cy="503237"/>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xmlns="" id="{B9700089-E767-4D71-B034-6D072EDE27C9}"/>
              </a:ext>
            </a:extLst>
          </p:cNvPr>
          <p:cNvGraphicFramePr>
            <a:graphicFrameLocks noChangeAspect="1"/>
          </p:cNvGraphicFramePr>
          <p:nvPr>
            <p:extLst>
              <p:ext uri="{D42A27DB-BD31-4B8C-83A1-F6EECF244321}">
                <p14:modId xmlns:p14="http://schemas.microsoft.com/office/powerpoint/2010/main" val="1647907487"/>
              </p:ext>
            </p:extLst>
          </p:nvPr>
        </p:nvGraphicFramePr>
        <p:xfrm>
          <a:off x="981051" y="5949280"/>
          <a:ext cx="936104" cy="360040"/>
        </p:xfrm>
        <a:graphic>
          <a:graphicData uri="http://schemas.openxmlformats.org/presentationml/2006/ole">
            <mc:AlternateContent xmlns:mc="http://schemas.openxmlformats.org/markup-compatibility/2006">
              <mc:Choice xmlns:v="urn:schemas-microsoft-com:vml" Requires="v">
                <p:oleObj spid="_x0000_s33799" name="Equation" r:id="rId7" imgW="583920" imgH="253800" progId="Equation.DSMT4">
                  <p:embed/>
                </p:oleObj>
              </mc:Choice>
              <mc:Fallback>
                <p:oleObj name="Equation" r:id="rId7" imgW="583920" imgH="253800" progId="Equation.DSMT4">
                  <p:embed/>
                  <p:pic>
                    <p:nvPicPr>
                      <p:cNvPr id="0" name=""/>
                      <p:cNvPicPr/>
                      <p:nvPr/>
                    </p:nvPicPr>
                    <p:blipFill>
                      <a:blip r:embed="rId8"/>
                      <a:stretch>
                        <a:fillRect/>
                      </a:stretch>
                    </p:blipFill>
                    <p:spPr>
                      <a:xfrm>
                        <a:off x="981051" y="5949280"/>
                        <a:ext cx="936104" cy="360040"/>
                      </a:xfrm>
                      <a:prstGeom prst="rect">
                        <a:avLst/>
                      </a:prstGeom>
                    </p:spPr>
                  </p:pic>
                </p:oleObj>
              </mc:Fallback>
            </mc:AlternateContent>
          </a:graphicData>
        </a:graphic>
      </p:graphicFrame>
    </p:spTree>
    <p:extLst>
      <p:ext uri="{BB962C8B-B14F-4D97-AF65-F5344CB8AC3E}">
        <p14:creationId xmlns:p14="http://schemas.microsoft.com/office/powerpoint/2010/main" val="2613290937"/>
      </p:ext>
    </p:extLst>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708910" y="2421255"/>
            <a:ext cx="7804785"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lang="zh-CN" altLang="en-US" sz="5400" b="1" dirty="0" smtClean="0">
                <a:solidFill>
                  <a:schemeClr val="bg1"/>
                </a:solidFill>
                <a:latin typeface="微软雅黑" panose="020B0503020204020204" pitchFamily="34" charset="-122"/>
                <a:ea typeface="微软雅黑" panose="020B0503020204020204" pitchFamily="34" charset="-122"/>
                <a:sym typeface="+mn-ea"/>
              </a:rPr>
              <a:t>二</a:t>
            </a:r>
            <a:r>
              <a:rPr lang="zh-CN" altLang="zh-CN" sz="5400" b="1" dirty="0" smtClean="0">
                <a:solidFill>
                  <a:schemeClr val="bg1"/>
                </a:solidFill>
                <a:latin typeface="微软雅黑" panose="020B0503020204020204" pitchFamily="34" charset="-122"/>
                <a:ea typeface="微软雅黑" panose="020B0503020204020204" pitchFamily="34" charset="-122"/>
                <a:sym typeface="+mn-ea"/>
              </a:rPr>
              <a:t>、</a:t>
            </a:r>
            <a:r>
              <a:rPr lang="zh-CN" altLang="zh-CN" sz="5400" b="1" dirty="0">
                <a:solidFill>
                  <a:schemeClr val="bg1"/>
                </a:solidFill>
                <a:latin typeface="微软雅黑" panose="020B0503020204020204" pitchFamily="34" charset="-122"/>
                <a:ea typeface="微软雅黑" panose="020B0503020204020204" pitchFamily="34" charset="-122"/>
                <a:sym typeface="+mn-ea"/>
              </a:rPr>
              <a:t>债券线性风险管理</a:t>
            </a:r>
          </a:p>
          <a:p>
            <a:pPr algn="r"/>
            <a:r>
              <a:rPr kumimoji="0" lang="zh-CN" sz="5400" b="1" dirty="0">
                <a:solidFill>
                  <a:schemeClr val="bg1"/>
                </a:solidFill>
                <a:latin typeface="微软雅黑" panose="020B0503020204020204" pitchFamily="34" charset="-122"/>
                <a:ea typeface="微软雅黑" panose="020B0503020204020204" pitchFamily="34" charset="-122"/>
                <a:sym typeface="+mn-ea"/>
              </a:rPr>
              <a:t>—</a:t>
            </a:r>
            <a:r>
              <a:rPr lang="en-US" altLang="zh-CN" sz="5400" b="1" dirty="0">
                <a:solidFill>
                  <a:schemeClr val="bg1"/>
                </a:solidFill>
                <a:latin typeface="微软雅黑" panose="020B0503020204020204" pitchFamily="34" charset="-122"/>
                <a:ea typeface="微软雅黑" panose="020B0503020204020204" pitchFamily="34" charset="-122"/>
                <a:sym typeface="+mn-ea"/>
              </a:rPr>
              <a:t>—</a:t>
            </a:r>
            <a:r>
              <a:rPr lang="zh-CN" altLang="zh-CN" sz="5400" b="1" dirty="0">
                <a:solidFill>
                  <a:schemeClr val="bg1"/>
                </a:solidFill>
                <a:latin typeface="微软雅黑" panose="020B0503020204020204" pitchFamily="34" charset="-122"/>
                <a:ea typeface="微软雅黑" panose="020B0503020204020204" pitchFamily="34" charset="-122"/>
                <a:sym typeface="+mn-ea"/>
              </a:rPr>
              <a:t>久期</a:t>
            </a:r>
            <a:endParaRPr kumimoji="0" lang="zh-CN" altLang="zh-CN" sz="5400" b="1" dirty="0">
              <a:solidFill>
                <a:schemeClr val="bg1"/>
              </a:solidFill>
              <a:latin typeface="微软雅黑" panose="020B0503020204020204" pitchFamily="34" charset="-122"/>
              <a:ea typeface="微软雅黑" panose="020B0503020204020204" pitchFamily="34" charset="-122"/>
              <a:sym typeface="+mn-ea"/>
            </a:endParaRPr>
          </a:p>
        </p:txBody>
      </p:sp>
    </p:spTree>
    <p:extLst>
      <p:ext uri="{BB962C8B-B14F-4D97-AF65-F5344CB8AC3E}">
        <p14:creationId xmlns:p14="http://schemas.microsoft.com/office/powerpoint/2010/main" val="3777541728"/>
      </p:ext>
    </p:extLst>
  </p:cSld>
  <p:clrMapOvr>
    <a:masterClrMapping/>
  </p:clrMapOvr>
  <p:transition spd="slow" advClick="0" advTm="3340">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内容占位符 2"/>
              <p:cNvSpPr txBox="1"/>
              <p:nvPr/>
            </p:nvSpPr>
            <p:spPr bwMode="auto">
              <a:xfrm>
                <a:off x="116955" y="800991"/>
                <a:ext cx="11449050" cy="60413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rtlCol="0" anchor="t" anchorCtr="0" compatLnSpc="1">
                <a:normAutofit fontScale="95000"/>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457200" indent="-457200">
                  <a:buFont typeface="Wingdings" panose="05000000000000000000" pitchFamily="2" charset="2"/>
                  <a:buChar char="Ø"/>
                </a:pPr>
                <a:r>
                  <a:rPr lang="zh-CN" altLang="en-US" sz="3500" b="1" dirty="0"/>
                  <a:t>以一张</a:t>
                </a:r>
                <a:r>
                  <a:rPr lang="en-US" altLang="zh-CN" sz="3500" b="1" i="1" dirty="0">
                    <a:latin typeface="Times New Roman" panose="02020603050405020304" pitchFamily="18" charset="0"/>
                    <a:cs typeface="Times New Roman" panose="02020603050405020304" pitchFamily="18" charset="0"/>
                  </a:rPr>
                  <a:t>n</a:t>
                </a:r>
                <a:r>
                  <a:rPr lang="zh-CN" altLang="en-US" sz="3500" b="1" dirty="0"/>
                  <a:t>年期，每年年末支付固定现金流，到期还本的债券为例，其定价公式为：</a:t>
                </a:r>
                <a:endParaRPr lang="en-US" altLang="zh-CN" sz="3500" b="1" dirty="0"/>
              </a:p>
              <a:p>
                <a:pPr>
                  <a:lnSpc>
                    <a:spcPct val="150000"/>
                  </a:lnSpc>
                  <a:spcBef>
                    <a:spcPts val="0"/>
                  </a:spcBef>
                </a:pPr>
                <a14:m>
                  <m:oMathPara xmlns:m="http://schemas.openxmlformats.org/officeDocument/2006/math">
                    <m:oMathParaPr>
                      <m:jc m:val="center"/>
                    </m:oMathParaPr>
                    <m:oMath xmlns:m="http://schemas.openxmlformats.org/officeDocument/2006/math">
                      <m:r>
                        <a:rPr lang="en-US" altLang="zh-CN" i="1" smtClean="0">
                          <a:latin typeface="Cambria Math" panose="02040503050406030204" pitchFamily="18" charset="0"/>
                        </a:rPr>
                        <m:t>𝐵</m:t>
                      </m:r>
                      <m:r>
                        <a:rPr lang="en-US" altLang="zh-CN" i="1" smtClean="0">
                          <a:latin typeface="Cambria Math" panose="02040503050406030204" pitchFamily="18" charset="0"/>
                        </a:rPr>
                        <m:t>=</m:t>
                      </m:r>
                      <m:f>
                        <m:fPr>
                          <m:ctrlPr>
                            <a:rPr lang="zh-CN" altLang="zh-CN" i="1">
                              <a:latin typeface="Cambria Math"/>
                            </a:rPr>
                          </m:ctrlPr>
                        </m:fPr>
                        <m:num>
                          <m:sSub>
                            <m:sSubPr>
                              <m:ctrlPr>
                                <a:rPr lang="zh-CN" altLang="zh-CN" i="1">
                                  <a:latin typeface="Cambria Math"/>
                                </a:rPr>
                              </m:ctrlPr>
                            </m:sSubPr>
                            <m:e>
                              <m:r>
                                <a:rPr lang="en-US" altLang="zh-CN" i="1">
                                  <a:latin typeface="Cambria Math" panose="02040503050406030204" pitchFamily="18" charset="0"/>
                                </a:rPr>
                                <m:t>𝑐</m:t>
                              </m:r>
                            </m:e>
                            <m:sub>
                              <m:r>
                                <a:rPr lang="en-US" altLang="zh-CN" i="1">
                                  <a:latin typeface="Cambria Math" panose="02040503050406030204" pitchFamily="18" charset="0"/>
                                </a:rPr>
                                <m:t>1</m:t>
                              </m:r>
                            </m:sub>
                          </m:sSub>
                        </m:num>
                        <m:den>
                          <m:r>
                            <a:rPr lang="en-US" altLang="zh-CN" i="1">
                              <a:latin typeface="Cambria Math" panose="02040503050406030204" pitchFamily="18" charset="0"/>
                            </a:rPr>
                            <m:t>1+</m:t>
                          </m:r>
                          <m:r>
                            <a:rPr lang="en-US" altLang="zh-CN" i="1">
                              <a:latin typeface="Cambria Math" panose="02040503050406030204" pitchFamily="18" charset="0"/>
                            </a:rPr>
                            <m:t>𝑦</m:t>
                          </m:r>
                        </m:den>
                      </m:f>
                      <m:r>
                        <a:rPr lang="en-US" altLang="zh-CN" i="1">
                          <a:latin typeface="Cambria Math" panose="02040503050406030204" pitchFamily="18" charset="0"/>
                        </a:rPr>
                        <m:t>+</m:t>
                      </m:r>
                      <m:f>
                        <m:fPr>
                          <m:ctrlPr>
                            <a:rPr lang="zh-CN" altLang="zh-CN" i="1">
                              <a:latin typeface="Cambria Math"/>
                            </a:rPr>
                          </m:ctrlPr>
                        </m:fPr>
                        <m:num>
                          <m:sSub>
                            <m:sSubPr>
                              <m:ctrlPr>
                                <a:rPr lang="zh-CN" altLang="zh-CN" i="1">
                                  <a:latin typeface="Cambria Math"/>
                                </a:rPr>
                              </m:ctrlPr>
                            </m:sSubPr>
                            <m:e>
                              <m:r>
                                <a:rPr lang="en-US" altLang="zh-CN" i="1">
                                  <a:latin typeface="Cambria Math" panose="02040503050406030204" pitchFamily="18" charset="0"/>
                                </a:rPr>
                                <m:t>𝑐</m:t>
                              </m:r>
                            </m:e>
                            <m:sub>
                              <m:r>
                                <a:rPr lang="en-US" altLang="zh-CN" i="1">
                                  <a:latin typeface="Cambria Math" panose="02040503050406030204" pitchFamily="18" charset="0"/>
                                </a:rPr>
                                <m:t>2</m:t>
                              </m:r>
                            </m:sub>
                          </m:sSub>
                        </m:num>
                        <m:den>
                          <m:sSup>
                            <m:sSupPr>
                              <m:ctrlPr>
                                <a:rPr lang="zh-CN" altLang="zh-CN" i="1">
                                  <a:latin typeface="Cambria Math"/>
                                </a:rPr>
                              </m:ctrlPr>
                            </m:sSupPr>
                            <m:e>
                              <m:r>
                                <a:rPr lang="en-US" altLang="zh-CN" i="1">
                                  <a:latin typeface="Cambria Math" panose="02040503050406030204" pitchFamily="18" charset="0"/>
                                </a:rPr>
                                <m:t>(1+</m:t>
                              </m:r>
                              <m:r>
                                <a:rPr lang="en-US" altLang="zh-CN" i="1">
                                  <a:latin typeface="Cambria Math" panose="02040503050406030204" pitchFamily="18" charset="0"/>
                                </a:rPr>
                                <m:t>𝑦</m:t>
                              </m:r>
                              <m:r>
                                <a:rPr lang="en-US" altLang="zh-CN" i="1">
                                  <a:latin typeface="Cambria Math" panose="02040503050406030204" pitchFamily="18" charset="0"/>
                                </a:rPr>
                                <m:t>)</m:t>
                              </m:r>
                            </m:e>
                            <m:sup>
                              <m:r>
                                <a:rPr lang="en-US" altLang="zh-CN" i="1">
                                  <a:latin typeface="Cambria Math" panose="02040503050406030204" pitchFamily="18" charset="0"/>
                                </a:rPr>
                                <m:t>2</m:t>
                              </m:r>
                            </m:sup>
                          </m:sSup>
                        </m:den>
                      </m:f>
                      <m:r>
                        <a:rPr lang="en-US" altLang="zh-CN" i="1">
                          <a:latin typeface="Cambria Math" panose="02040503050406030204" pitchFamily="18" charset="0"/>
                        </a:rPr>
                        <m:t>+⋯+</m:t>
                      </m:r>
                      <m:f>
                        <m:fPr>
                          <m:ctrlPr>
                            <a:rPr lang="zh-CN" altLang="zh-CN" i="1">
                              <a:latin typeface="Cambria Math"/>
                            </a:rPr>
                          </m:ctrlPr>
                        </m:fPr>
                        <m:num>
                          <m:sSub>
                            <m:sSubPr>
                              <m:ctrlPr>
                                <a:rPr lang="zh-CN" altLang="zh-CN" i="1">
                                  <a:latin typeface="Cambria Math"/>
                                </a:rPr>
                              </m:ctrlPr>
                            </m:sSubPr>
                            <m:e>
                              <m:r>
                                <a:rPr lang="en-US" altLang="zh-CN" i="1">
                                  <a:latin typeface="Cambria Math" panose="02040503050406030204" pitchFamily="18" charset="0"/>
                                </a:rPr>
                                <m:t>𝑐</m:t>
                              </m:r>
                            </m:e>
                            <m:sub>
                              <m:r>
                                <a:rPr lang="en-US" altLang="zh-CN" i="1">
                                  <a:latin typeface="Cambria Math" panose="02040503050406030204" pitchFamily="18" charset="0"/>
                                </a:rPr>
                                <m:t>𝑛</m:t>
                              </m:r>
                            </m:sub>
                          </m:sSub>
                        </m:num>
                        <m:den>
                          <m:sSup>
                            <m:sSupPr>
                              <m:ctrlPr>
                                <a:rPr lang="zh-CN" altLang="zh-CN" i="1">
                                  <a:latin typeface="Cambria Math"/>
                                </a:rPr>
                              </m:ctrlPr>
                            </m:sSupPr>
                            <m:e>
                              <m:r>
                                <a:rPr lang="en-US" altLang="zh-CN" i="1">
                                  <a:latin typeface="Cambria Math" panose="02040503050406030204" pitchFamily="18" charset="0"/>
                                </a:rPr>
                                <m:t>(1+</m:t>
                              </m:r>
                              <m:r>
                                <a:rPr lang="en-US" altLang="zh-CN" i="1">
                                  <a:latin typeface="Cambria Math" panose="02040503050406030204" pitchFamily="18" charset="0"/>
                                </a:rPr>
                                <m:t>𝑦</m:t>
                              </m:r>
                              <m:r>
                                <a:rPr lang="en-US" altLang="zh-CN" i="1">
                                  <a:latin typeface="Cambria Math" panose="02040503050406030204" pitchFamily="18" charset="0"/>
                                </a:rPr>
                                <m:t>)</m:t>
                              </m:r>
                            </m:e>
                            <m:sup>
                              <m:r>
                                <a:rPr lang="en-US" altLang="zh-CN" i="1">
                                  <a:latin typeface="Cambria Math" panose="02040503050406030204" pitchFamily="18" charset="0"/>
                                </a:rPr>
                                <m:t>𝑛</m:t>
                              </m:r>
                            </m:sup>
                          </m:sSup>
                        </m:den>
                      </m:f>
                    </m:oMath>
                  </m:oMathPara>
                </a14:m>
                <a:endParaRPr lang="zh-CN" altLang="zh-CN" dirty="0"/>
              </a:p>
              <a:p>
                <a:pPr marL="914400" lvl="1" indent="-457200">
                  <a:buFont typeface="Arial" panose="020B0604020202020204" pitchFamily="34" charset="0"/>
                  <a:buChar char="•"/>
                </a:pPr>
                <a:endParaRPr lang="en-US" altLang="zh-CN" sz="3200" dirty="0"/>
              </a:p>
              <a:p>
                <a:pPr marL="914400" lvl="1" indent="-457200">
                  <a:buFont typeface="Arial" panose="020B0604020202020204" pitchFamily="34" charset="0"/>
                  <a:buChar char="•"/>
                </a:pPr>
                <a:r>
                  <a:rPr lang="zh-CN" altLang="zh-CN" sz="2900" dirty="0"/>
                  <a:t>债券到期收益率为</a:t>
                </a:r>
                <a:r>
                  <a:rPr lang="en-US" altLang="zh-CN" sz="2900" i="1" dirty="0">
                    <a:latin typeface="Times New Roman" panose="02020603050405020304" pitchFamily="18" charset="0"/>
                    <a:cs typeface="Times New Roman" panose="02020603050405020304" pitchFamily="18" charset="0"/>
                  </a:rPr>
                  <a:t>y</a:t>
                </a:r>
                <a:r>
                  <a:rPr lang="zh-CN" altLang="zh-CN" sz="2900" dirty="0"/>
                  <a:t>，债券的价格为</a:t>
                </a:r>
                <a:r>
                  <a:rPr lang="en-US" altLang="zh-CN" sz="2900" i="1" dirty="0">
                    <a:latin typeface="Times New Roman" panose="02020603050405020304" pitchFamily="18" charset="0"/>
                    <a:cs typeface="Times New Roman" panose="02020603050405020304" pitchFamily="18" charset="0"/>
                  </a:rPr>
                  <a:t>B</a:t>
                </a:r>
                <a:r>
                  <a:rPr lang="zh-CN" altLang="zh-CN" sz="2900" dirty="0"/>
                  <a:t>，</a:t>
                </a:r>
                <a:r>
                  <a:rPr lang="en-US" altLang="zh-CN" sz="2900" i="1" dirty="0" err="1">
                    <a:latin typeface="Times New Roman" panose="02020603050405020304" pitchFamily="18" charset="0"/>
                    <a:cs typeface="Times New Roman" panose="02020603050405020304" pitchFamily="18" charset="0"/>
                  </a:rPr>
                  <a:t>t</a:t>
                </a:r>
                <a:r>
                  <a:rPr lang="en-US" altLang="zh-CN" sz="2900" i="1" baseline="-25000" dirty="0" err="1">
                    <a:latin typeface="Times New Roman" panose="02020603050405020304" pitchFamily="18" charset="0"/>
                    <a:cs typeface="Times New Roman" panose="02020603050405020304" pitchFamily="18" charset="0"/>
                  </a:rPr>
                  <a:t>i</a:t>
                </a:r>
                <a:r>
                  <a:rPr lang="zh-CN" altLang="zh-CN" sz="2900" dirty="0"/>
                  <a:t>期的现金流为</a:t>
                </a:r>
                <a:r>
                  <a:rPr lang="zh-CN" altLang="zh-CN" sz="2900" i="1" dirty="0">
                    <a:latin typeface="Times New Roman" panose="02020603050405020304" pitchFamily="18" charset="0"/>
                    <a:cs typeface="Times New Roman" panose="02020603050405020304" pitchFamily="18" charset="0"/>
                  </a:rPr>
                  <a:t>c</a:t>
                </a:r>
                <a:r>
                  <a:rPr lang="en-US" altLang="zh-CN" sz="2900" i="1" baseline="-25000" dirty="0" err="1">
                    <a:latin typeface="Times New Roman" panose="02020603050405020304" pitchFamily="18" charset="0"/>
                    <a:cs typeface="Times New Roman" panose="02020603050405020304" pitchFamily="18" charset="0"/>
                  </a:rPr>
                  <a:t>t</a:t>
                </a:r>
                <a:r>
                  <a:rPr lang="en-US" altLang="zh-CN" sz="2900" i="1" baseline="-40000" dirty="0" err="1">
                    <a:latin typeface="Times New Roman" panose="02020603050405020304" pitchFamily="18" charset="0"/>
                    <a:cs typeface="Times New Roman" panose="02020603050405020304" pitchFamily="18" charset="0"/>
                  </a:rPr>
                  <a:t>i</a:t>
                </a:r>
                <a:r>
                  <a:rPr lang="zh-CN" altLang="en-US" sz="2900" dirty="0"/>
                  <a:t>。</a:t>
                </a:r>
                <a:endParaRPr lang="en-US" altLang="zh-CN" sz="2900" dirty="0">
                  <a:latin typeface="Times New Roman" panose="02020603050405020304" pitchFamily="18" charset="0"/>
                  <a:ea typeface="宋体" panose="02010600030101010101" pitchFamily="2" charset="-122"/>
                  <a:cs typeface="Times New Roman" panose="02020603050405020304" pitchFamily="18" charset="0"/>
                </a:endParaRPr>
              </a:p>
            </p:txBody>
          </p:sp>
        </mc:Choice>
        <mc:Fallback xmlns="">
          <p:sp>
            <p:nvSpPr>
              <p:cNvPr id="5" name="内容占位符 2"/>
              <p:cNvSpPr txBox="1">
                <a:spLocks noRot="1" noChangeAspect="1" noMove="1" noResize="1" noEditPoints="1" noAdjustHandles="1" noChangeArrowheads="1" noChangeShapeType="1" noTextEdit="1"/>
              </p:cNvSpPr>
              <p:nvPr/>
            </p:nvSpPr>
            <p:spPr bwMode="auto">
              <a:xfrm>
                <a:off x="116955" y="800991"/>
                <a:ext cx="11449050" cy="6041390"/>
              </a:xfrm>
              <a:prstGeom prst="rect">
                <a:avLst/>
              </a:prstGeom>
              <a:blipFill>
                <a:blip r:embed="rId2"/>
                <a:stretch>
                  <a:fillRect l="-1278" t="-1715" r="-111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6" name="矩形 5"/>
          <p:cNvSpPr/>
          <p:nvPr/>
        </p:nvSpPr>
        <p:spPr>
          <a:xfrm>
            <a:off x="476885" y="116840"/>
            <a:ext cx="6565900"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rPr>
              <a:t>债券线性风险管理——久期</a:t>
            </a:r>
          </a:p>
        </p:txBody>
      </p:sp>
    </p:spTree>
    <p:extLst>
      <p:ext uri="{BB962C8B-B14F-4D97-AF65-F5344CB8AC3E}">
        <p14:creationId xmlns:p14="http://schemas.microsoft.com/office/powerpoint/2010/main" val="1605776486"/>
      </p:ext>
    </p:extLst>
  </p:cSld>
  <p:clrMapOvr>
    <a:masterClrMapping/>
  </p:clrMapOvr>
  <p:transition>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16955" y="816610"/>
            <a:ext cx="11449050" cy="6041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fontScale="95000"/>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457200" indent="-457200">
              <a:buFont typeface="Wingdings" panose="05000000000000000000" pitchFamily="2" charset="2"/>
              <a:buChar char="Ø"/>
            </a:pPr>
            <a:r>
              <a:rPr lang="zh-CN" sz="3500" b="1" dirty="0"/>
              <a:t>债券投资者面临的投资风险</a:t>
            </a:r>
            <a:endParaRPr lang="en-US" altLang="zh-CN" sz="29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矩形 5"/>
          <p:cNvSpPr/>
          <p:nvPr/>
        </p:nvSpPr>
        <p:spPr>
          <a:xfrm>
            <a:off x="476885" y="116840"/>
            <a:ext cx="6565900"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rPr>
              <a:t>债券线性风险管理——久期</a:t>
            </a:r>
          </a:p>
        </p:txBody>
      </p:sp>
      <p:sp>
        <p:nvSpPr>
          <p:cNvPr id="3" name="圆角矩形 2"/>
          <p:cNvSpPr/>
          <p:nvPr/>
        </p:nvSpPr>
        <p:spPr>
          <a:xfrm>
            <a:off x="4053597" y="1700808"/>
            <a:ext cx="2440305" cy="55753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2400" dirty="0">
                <a:latin typeface="宋体" panose="02010600030101010101" pitchFamily="2" charset="-122"/>
                <a:ea typeface="宋体" panose="02010600030101010101" pitchFamily="2" charset="-122"/>
                <a:cs typeface="Times New Roman" panose="02020603050405020304" pitchFamily="18" charset="0"/>
                <a:sym typeface="+mn-ea"/>
              </a:rPr>
              <a:t>投资风险</a:t>
            </a:r>
            <a:endParaRPr kumimoji="1" lang="zh-CN" altLang="en-US" sz="2400" dirty="0">
              <a:latin typeface="宋体" panose="02010600030101010101" pitchFamily="2" charset="-122"/>
              <a:ea typeface="宋体" panose="02010600030101010101" pitchFamily="2" charset="-122"/>
            </a:endParaRPr>
          </a:p>
        </p:txBody>
      </p:sp>
      <p:grpSp>
        <p:nvGrpSpPr>
          <p:cNvPr id="4" name="组合 3"/>
          <p:cNvGrpSpPr/>
          <p:nvPr/>
        </p:nvGrpSpPr>
        <p:grpSpPr>
          <a:xfrm>
            <a:off x="2982796" y="2815868"/>
            <a:ext cx="2198370" cy="1993900"/>
            <a:chOff x="7327" y="7871"/>
            <a:chExt cx="3462" cy="2467"/>
          </a:xfrm>
          <a:solidFill>
            <a:schemeClr val="accent6">
              <a:lumMod val="20000"/>
              <a:lumOff val="80000"/>
            </a:schemeClr>
          </a:solidFill>
        </p:grpSpPr>
        <p:sp>
          <p:nvSpPr>
            <p:cNvPr id="10" name="圆角矩形 9"/>
            <p:cNvSpPr/>
            <p:nvPr/>
          </p:nvSpPr>
          <p:spPr>
            <a:xfrm>
              <a:off x="7327" y="7871"/>
              <a:ext cx="3463" cy="690"/>
            </a:xfrm>
            <a:prstGeom prst="roundRect">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kumimoji="1" lang="zh-CN" altLang="en-US" sz="2400" b="1" dirty="0">
                  <a:solidFill>
                    <a:schemeClr val="bg1"/>
                  </a:solidFill>
                </a:rPr>
                <a:t>利率风险</a:t>
              </a:r>
            </a:p>
          </p:txBody>
        </p:sp>
        <p:grpSp>
          <p:nvGrpSpPr>
            <p:cNvPr id="2" name="组合 1"/>
            <p:cNvGrpSpPr/>
            <p:nvPr/>
          </p:nvGrpSpPr>
          <p:grpSpPr>
            <a:xfrm>
              <a:off x="7327" y="8760"/>
              <a:ext cx="3462" cy="1578"/>
              <a:chOff x="7327" y="7457"/>
              <a:chExt cx="3462" cy="2881"/>
            </a:xfrm>
            <a:grpFill/>
          </p:grpSpPr>
          <p:sp>
            <p:nvSpPr>
              <p:cNvPr id="11" name="圆角矩形 10"/>
              <p:cNvSpPr/>
              <p:nvPr/>
            </p:nvSpPr>
            <p:spPr>
              <a:xfrm>
                <a:off x="7327" y="7457"/>
                <a:ext cx="3463" cy="1260"/>
              </a:xfrm>
              <a:prstGeom prst="roundRect">
                <a:avLst/>
              </a:prstGeom>
              <a:grpFill/>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2400" dirty="0">
                    <a:latin typeface="Times New Roman" panose="02020603050405020304" pitchFamily="18" charset="0"/>
                    <a:ea typeface="宋体" panose="02010600030101010101" pitchFamily="2" charset="-122"/>
                    <a:cs typeface="Times New Roman" panose="02020603050405020304" pitchFamily="18" charset="0"/>
                    <a:sym typeface="+mn-ea"/>
                  </a:rPr>
                  <a:t>通货膨胀风险</a:t>
                </a:r>
                <a:endParaRPr kumimoji="1" lang="zh-CN" altLang="en-US" sz="2400" dirty="0"/>
              </a:p>
            </p:txBody>
          </p:sp>
          <p:sp>
            <p:nvSpPr>
              <p:cNvPr id="12" name="圆角矩形 11"/>
              <p:cNvSpPr/>
              <p:nvPr/>
            </p:nvSpPr>
            <p:spPr>
              <a:xfrm>
                <a:off x="7327" y="9080"/>
                <a:ext cx="3463" cy="1258"/>
              </a:xfrm>
              <a:prstGeom prst="roundRect">
                <a:avLst/>
              </a:prstGeom>
              <a:grpFill/>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2400" dirty="0">
                    <a:latin typeface="Times New Roman" panose="02020603050405020304" pitchFamily="18" charset="0"/>
                    <a:ea typeface="宋体" panose="02010600030101010101" pitchFamily="2" charset="-122"/>
                    <a:cs typeface="Times New Roman" panose="02020603050405020304" pitchFamily="18" charset="0"/>
                    <a:sym typeface="+mn-ea"/>
                  </a:rPr>
                  <a:t>经营风险</a:t>
                </a:r>
                <a:endParaRPr kumimoji="1" lang="zh-CN" altLang="en-US" sz="2400" dirty="0"/>
              </a:p>
            </p:txBody>
          </p:sp>
        </p:grpSp>
      </p:grpSp>
      <p:grpSp>
        <p:nvGrpSpPr>
          <p:cNvPr id="7" name="组合 6"/>
          <p:cNvGrpSpPr/>
          <p:nvPr/>
        </p:nvGrpSpPr>
        <p:grpSpPr>
          <a:xfrm>
            <a:off x="5445547" y="2812692"/>
            <a:ext cx="2198370" cy="1993900"/>
            <a:chOff x="7327" y="7871"/>
            <a:chExt cx="3462" cy="2467"/>
          </a:xfrm>
          <a:solidFill>
            <a:schemeClr val="accent6">
              <a:lumMod val="20000"/>
              <a:lumOff val="80000"/>
            </a:schemeClr>
          </a:solidFill>
        </p:grpSpPr>
        <p:sp>
          <p:nvSpPr>
            <p:cNvPr id="8" name="圆角矩形 7"/>
            <p:cNvSpPr/>
            <p:nvPr/>
          </p:nvSpPr>
          <p:spPr>
            <a:xfrm>
              <a:off x="7327" y="7871"/>
              <a:ext cx="3463" cy="690"/>
            </a:xfrm>
            <a:prstGeom prst="roundRect">
              <a:avLst/>
            </a:prstGeom>
            <a:grpFill/>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2400" dirty="0">
                  <a:latin typeface="Times New Roman" panose="02020603050405020304" pitchFamily="18" charset="0"/>
                  <a:ea typeface="宋体" panose="02010600030101010101" pitchFamily="2" charset="-122"/>
                  <a:cs typeface="Times New Roman" panose="02020603050405020304" pitchFamily="18" charset="0"/>
                  <a:sym typeface="+mn-ea"/>
                </a:rPr>
                <a:t>期限风险</a:t>
              </a:r>
              <a:endParaRPr kumimoji="1" lang="zh-CN" altLang="en-US" sz="2400" dirty="0"/>
            </a:p>
          </p:txBody>
        </p:sp>
        <p:grpSp>
          <p:nvGrpSpPr>
            <p:cNvPr id="9" name="组合 8"/>
            <p:cNvGrpSpPr/>
            <p:nvPr/>
          </p:nvGrpSpPr>
          <p:grpSpPr>
            <a:xfrm>
              <a:off x="7327" y="8760"/>
              <a:ext cx="3462" cy="1578"/>
              <a:chOff x="7327" y="7457"/>
              <a:chExt cx="3462" cy="2881"/>
            </a:xfrm>
            <a:grpFill/>
          </p:grpSpPr>
          <p:sp>
            <p:nvSpPr>
              <p:cNvPr id="13" name="圆角矩形 12"/>
              <p:cNvSpPr/>
              <p:nvPr/>
            </p:nvSpPr>
            <p:spPr>
              <a:xfrm>
                <a:off x="7327" y="7457"/>
                <a:ext cx="3463" cy="1260"/>
              </a:xfrm>
              <a:prstGeom prst="roundRect">
                <a:avLst/>
              </a:prstGeom>
              <a:grpFill/>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2400" dirty="0">
                    <a:latin typeface="Times New Roman" panose="02020603050405020304" pitchFamily="18" charset="0"/>
                    <a:ea typeface="宋体" panose="02010600030101010101" pitchFamily="2" charset="-122"/>
                    <a:cs typeface="Times New Roman" panose="02020603050405020304" pitchFamily="18" charset="0"/>
                    <a:sym typeface="+mn-ea"/>
                  </a:rPr>
                  <a:t>流动性风险</a:t>
                </a:r>
                <a:endParaRPr kumimoji="1" lang="zh-CN" altLang="en-US" sz="2400" dirty="0"/>
              </a:p>
            </p:txBody>
          </p:sp>
          <p:sp>
            <p:nvSpPr>
              <p:cNvPr id="14" name="圆角矩形 13"/>
              <p:cNvSpPr/>
              <p:nvPr/>
            </p:nvSpPr>
            <p:spPr>
              <a:xfrm>
                <a:off x="7327" y="9080"/>
                <a:ext cx="3463" cy="1258"/>
              </a:xfrm>
              <a:prstGeom prst="roundRect">
                <a:avLst/>
              </a:prstGeom>
              <a:grpFill/>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2400" dirty="0">
                    <a:latin typeface="Times New Roman" panose="02020603050405020304" pitchFamily="18" charset="0"/>
                    <a:ea typeface="宋体" panose="02010600030101010101" pitchFamily="2" charset="-122"/>
                    <a:cs typeface="Times New Roman" panose="02020603050405020304" pitchFamily="18" charset="0"/>
                    <a:sym typeface="+mn-ea"/>
                  </a:rPr>
                  <a:t>汇率风险</a:t>
                </a:r>
                <a:endParaRPr kumimoji="1" lang="zh-CN" altLang="en-US" sz="2400" dirty="0"/>
              </a:p>
            </p:txBody>
          </p:sp>
        </p:grpSp>
      </p:grpSp>
      <p:cxnSp>
        <p:nvCxnSpPr>
          <p:cNvPr id="17" name="直接箭头连接符 16"/>
          <p:cNvCxnSpPr/>
          <p:nvPr/>
        </p:nvCxnSpPr>
        <p:spPr>
          <a:xfrm>
            <a:off x="5157515" y="2258338"/>
            <a:ext cx="0" cy="214355"/>
          </a:xfrm>
          <a:prstGeom prst="straightConnector1">
            <a:avLst/>
          </a:prstGeom>
          <a:ln w="25400">
            <a:tailEnd type="arrow" w="med" len="med"/>
          </a:ln>
        </p:spPr>
        <p:style>
          <a:lnRef idx="1">
            <a:schemeClr val="accent2"/>
          </a:lnRef>
          <a:fillRef idx="0">
            <a:schemeClr val="accent2"/>
          </a:fillRef>
          <a:effectRef idx="0">
            <a:schemeClr val="accent2"/>
          </a:effectRef>
          <a:fontRef idx="minor">
            <a:schemeClr val="tx1"/>
          </a:fontRef>
        </p:style>
      </p:cxnSp>
      <p:sp>
        <p:nvSpPr>
          <p:cNvPr id="15" name="矩形 14"/>
          <p:cNvSpPr/>
          <p:nvPr/>
        </p:nvSpPr>
        <p:spPr>
          <a:xfrm>
            <a:off x="2637235" y="2486325"/>
            <a:ext cx="5472608" cy="2670867"/>
          </a:xfrm>
          <a:prstGeom prst="rect">
            <a:avLst/>
          </a:prstGeom>
          <a:noFill/>
          <a:ln>
            <a:solidFill>
              <a:schemeClr val="accent6"/>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40010586"/>
      </p:ext>
    </p:extLst>
  </p:cSld>
  <p:clrMapOvr>
    <a:masterClrMapping/>
  </p:clrMapOvr>
  <p:transition>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16955" y="788947"/>
            <a:ext cx="11449050" cy="6041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fontScale="95000"/>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457200" indent="-457200">
              <a:buFont typeface="Wingdings" panose="05000000000000000000" pitchFamily="2" charset="2"/>
              <a:buChar char="Ø"/>
            </a:pPr>
            <a:r>
              <a:rPr lang="zh-CN" sz="3500" b="1" dirty="0"/>
              <a:t>债券投资</a:t>
            </a:r>
            <a:r>
              <a:rPr lang="zh-CN" altLang="en-US" sz="3500" b="1" dirty="0"/>
              <a:t>的利率</a:t>
            </a:r>
            <a:r>
              <a:rPr lang="zh-CN" sz="3500" b="1" dirty="0"/>
              <a:t>风险</a:t>
            </a:r>
            <a:endParaRPr lang="en-US" altLang="zh-CN" sz="29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矩形 5"/>
          <p:cNvSpPr/>
          <p:nvPr/>
        </p:nvSpPr>
        <p:spPr>
          <a:xfrm>
            <a:off x="476885" y="116840"/>
            <a:ext cx="6565900"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rPr>
              <a:t>债券线性风险管理——久期</a:t>
            </a:r>
          </a:p>
        </p:txBody>
      </p:sp>
      <p:pic>
        <p:nvPicPr>
          <p:cNvPr id="16" name="图片 15"/>
          <p:cNvPicPr>
            <a:picLocks noChangeAspect="1"/>
          </p:cNvPicPr>
          <p:nvPr/>
        </p:nvPicPr>
        <p:blipFill>
          <a:blip r:embed="rId2"/>
          <a:stretch>
            <a:fillRect/>
          </a:stretch>
        </p:blipFill>
        <p:spPr>
          <a:xfrm>
            <a:off x="1845147" y="1628800"/>
            <a:ext cx="7920879" cy="4752528"/>
          </a:xfrm>
          <a:prstGeom prst="rect">
            <a:avLst/>
          </a:prstGeom>
        </p:spPr>
      </p:pic>
      <p:cxnSp>
        <p:nvCxnSpPr>
          <p:cNvPr id="19" name="直接连接符 18"/>
          <p:cNvCxnSpPr/>
          <p:nvPr/>
        </p:nvCxnSpPr>
        <p:spPr>
          <a:xfrm>
            <a:off x="5409385" y="3883396"/>
            <a:ext cx="13098" cy="1993876"/>
          </a:xfrm>
          <a:prstGeom prst="line">
            <a:avLst/>
          </a:prstGeom>
          <a:noFill/>
          <a:ln w="28575" cap="flat" cmpd="sng" algn="ctr">
            <a:solidFill>
              <a:sysClr val="windowText" lastClr="000000"/>
            </a:solidFill>
            <a:prstDash val="sysDot"/>
            <a:miter lim="800000"/>
          </a:ln>
          <a:effectLst/>
        </p:spPr>
      </p:cxnSp>
      <p:cxnSp>
        <p:nvCxnSpPr>
          <p:cNvPr id="22" name="直接连接符 21"/>
          <p:cNvCxnSpPr/>
          <p:nvPr/>
        </p:nvCxnSpPr>
        <p:spPr>
          <a:xfrm flipH="1" flipV="1">
            <a:off x="2493219" y="3826546"/>
            <a:ext cx="2954995" cy="28419"/>
          </a:xfrm>
          <a:prstGeom prst="line">
            <a:avLst/>
          </a:prstGeom>
          <a:noFill/>
          <a:ln w="28575" cap="flat" cmpd="sng" algn="ctr">
            <a:solidFill>
              <a:sysClr val="windowText" lastClr="000000"/>
            </a:solidFill>
            <a:prstDash val="sysDot"/>
            <a:miter lim="800000"/>
          </a:ln>
          <a:effectLst/>
        </p:spPr>
      </p:cxnSp>
      <mc:AlternateContent xmlns:mc="http://schemas.openxmlformats.org/markup-compatibility/2006" xmlns:a14="http://schemas.microsoft.com/office/drawing/2010/main">
        <mc:Choice Requires="a14">
          <p:sp>
            <p:nvSpPr>
              <p:cNvPr id="23" name="文本框 6"/>
              <p:cNvSpPr txBox="1"/>
              <p:nvPr/>
            </p:nvSpPr>
            <p:spPr>
              <a:xfrm>
                <a:off x="5053080" y="5535544"/>
                <a:ext cx="316580" cy="320501"/>
              </a:xfrm>
              <a:prstGeom prst="rect">
                <a:avLst/>
              </a:prstGeom>
              <a:solidFill>
                <a:sysClr val="window" lastClr="FFFFFF"/>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zh-CN" sz="1600" i="1" kern="100">
                              <a:effectLst/>
                              <a:latin typeface="Cambria Math"/>
                              <a:ea typeface="Cambria Math" panose="02040503050406030204" pitchFamily="18" charset="0"/>
                              <a:cs typeface="Times New Roman" panose="02020603050405020304" pitchFamily="18" charset="0"/>
                            </a:rPr>
                          </m:ctrlPr>
                        </m:sSubPr>
                        <m:e>
                          <m:r>
                            <a:rPr lang="en-US" sz="1600" i="1" kern="100">
                              <a:effectLst/>
                              <a:latin typeface="Cambria Math" panose="02040503050406030204" pitchFamily="18" charset="0"/>
                              <a:cs typeface="Times New Roman" panose="02020603050405020304" pitchFamily="18" charset="0"/>
                            </a:rPr>
                            <m:t>𝑦</m:t>
                          </m:r>
                        </m:e>
                        <m:sub>
                          <m:r>
                            <a:rPr lang="en-US" sz="1600" i="1" kern="100">
                              <a:effectLst/>
                              <a:latin typeface="Cambria Math" panose="02040503050406030204" pitchFamily="18" charset="0"/>
                              <a:cs typeface="Times New Roman" panose="02020603050405020304" pitchFamily="18" charset="0"/>
                            </a:rPr>
                            <m:t>0</m:t>
                          </m:r>
                        </m:sub>
                      </m:sSub>
                    </m:oMath>
                  </m:oMathPara>
                </a14:m>
                <a:endParaRPr lang="zh-CN" sz="1600" kern="100" dirty="0">
                  <a:effectLst/>
                  <a:latin typeface="Calibri" panose="020F0502020204030204" pitchFamily="34" charset="0"/>
                  <a:cs typeface="Times New Roman" panose="02020603050405020304" pitchFamily="18" charset="0"/>
                </a:endParaRPr>
              </a:p>
            </p:txBody>
          </p:sp>
        </mc:Choice>
        <mc:Fallback xmlns="">
          <p:sp>
            <p:nvSpPr>
              <p:cNvPr id="23" name="文本框 6"/>
              <p:cNvSpPr txBox="1">
                <a:spLocks noRot="1" noChangeAspect="1" noMove="1" noResize="1" noEditPoints="1" noAdjustHandles="1" noChangeArrowheads="1" noChangeShapeType="1" noTextEdit="1"/>
              </p:cNvSpPr>
              <p:nvPr/>
            </p:nvSpPr>
            <p:spPr>
              <a:xfrm>
                <a:off x="5053080" y="5535544"/>
                <a:ext cx="316580" cy="320501"/>
              </a:xfrm>
              <a:prstGeom prst="rect">
                <a:avLst/>
              </a:prstGeom>
              <a:blipFill>
                <a:blip r:embed="rId3"/>
                <a:stretch>
                  <a:fillRect l="-5769"/>
                </a:stretch>
              </a:blipFill>
              <a:ln w="6350">
                <a:noFill/>
              </a:ln>
            </p:spPr>
            <p:txBody>
              <a:bodyPr/>
              <a:lstStyle/>
              <a:p>
                <a:r>
                  <a:rPr lang="zh-CN" altLang="en-US">
                    <a:noFill/>
                  </a:rPr>
                  <a:t> </a:t>
                </a:r>
              </a:p>
            </p:txBody>
          </p:sp>
        </mc:Fallback>
      </mc:AlternateContent>
      <p:cxnSp>
        <p:nvCxnSpPr>
          <p:cNvPr id="24" name="直接箭头连接符 23"/>
          <p:cNvCxnSpPr/>
          <p:nvPr/>
        </p:nvCxnSpPr>
        <p:spPr>
          <a:xfrm>
            <a:off x="5387116" y="4396029"/>
            <a:ext cx="1613647" cy="20982"/>
          </a:xfrm>
          <a:prstGeom prst="straightConnector1">
            <a:avLst/>
          </a:prstGeom>
          <a:noFill/>
          <a:ln w="38100" cap="flat" cmpd="sng" algn="ctr">
            <a:solidFill>
              <a:srgbClr val="C00000"/>
            </a:solidFill>
            <a:prstDash val="solid"/>
            <a:miter lim="800000"/>
            <a:tailEnd type="triangle"/>
          </a:ln>
          <a:effectLst/>
        </p:spPr>
      </p:cxnSp>
      <mc:AlternateContent xmlns:mc="http://schemas.openxmlformats.org/markup-compatibility/2006" xmlns:a14="http://schemas.microsoft.com/office/drawing/2010/main">
        <mc:Choice Requires="a14">
          <p:sp>
            <p:nvSpPr>
              <p:cNvPr id="25" name="文本框 11"/>
              <p:cNvSpPr txBox="1"/>
              <p:nvPr/>
            </p:nvSpPr>
            <p:spPr>
              <a:xfrm>
                <a:off x="5645805" y="4509120"/>
                <a:ext cx="341208" cy="288032"/>
              </a:xfrm>
              <a:prstGeom prst="rect">
                <a:avLst/>
              </a:prstGeom>
              <a:solidFill>
                <a:sysClr val="window" lastClr="FFFFFF"/>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a:spcAft>
                    <a:spcPts val="0"/>
                  </a:spcAft>
                </a:pPr>
                <a14:m>
                  <m:oMathPara xmlns:m="http://schemas.openxmlformats.org/officeDocument/2006/math">
                    <m:oMathParaPr>
                      <m:jc m:val="centerGroup"/>
                    </m:oMathParaPr>
                    <m:oMath xmlns:m="http://schemas.openxmlformats.org/officeDocument/2006/math">
                      <m:r>
                        <a:rPr lang="en-US" i="1" kern="10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i="1" kern="10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𝑦</m:t>
                      </m:r>
                    </m:oMath>
                  </m:oMathPara>
                </a14:m>
                <a:endParaRPr lang="zh-CN" kern="1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25" name="文本框 11"/>
              <p:cNvSpPr txBox="1">
                <a:spLocks noRot="1" noChangeAspect="1" noMove="1" noResize="1" noEditPoints="1" noAdjustHandles="1" noChangeArrowheads="1" noChangeShapeType="1" noTextEdit="1"/>
              </p:cNvSpPr>
              <p:nvPr/>
            </p:nvSpPr>
            <p:spPr>
              <a:xfrm>
                <a:off x="5645805" y="4509120"/>
                <a:ext cx="341208" cy="288032"/>
              </a:xfrm>
              <a:prstGeom prst="rect">
                <a:avLst/>
              </a:prstGeom>
              <a:blipFill>
                <a:blip r:embed="rId4"/>
                <a:stretch>
                  <a:fillRect l="-12500" r="-14286" b="-21277"/>
                </a:stretch>
              </a:blipFill>
              <a:ln w="6350">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文本框 12"/>
              <p:cNvSpPr txBox="1"/>
              <p:nvPr/>
            </p:nvSpPr>
            <p:spPr>
              <a:xfrm>
                <a:off x="4611213" y="4073209"/>
                <a:ext cx="454544" cy="219887"/>
              </a:xfrm>
              <a:prstGeom prst="rect">
                <a:avLst/>
              </a:prstGeom>
              <a:solidFill>
                <a:sysClr val="window" lastClr="FFFFFF"/>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a:spcAft>
                    <a:spcPts val="0"/>
                  </a:spcAft>
                </a:pPr>
                <a14:m>
                  <m:oMathPara xmlns:m="http://schemas.openxmlformats.org/officeDocument/2006/math">
                    <m:oMathParaPr>
                      <m:jc m:val="centerGroup"/>
                    </m:oMathParaPr>
                    <m:oMath xmlns:m="http://schemas.openxmlformats.org/officeDocument/2006/math">
                      <m:r>
                        <a:rPr lang="en-US" i="1" kern="10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i="1" kern="10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𝐵</m:t>
                      </m:r>
                    </m:oMath>
                  </m:oMathPara>
                </a14:m>
                <a:endParaRPr lang="zh-CN" kern="1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26" name="文本框 12"/>
              <p:cNvSpPr txBox="1">
                <a:spLocks noRot="1" noChangeAspect="1" noMove="1" noResize="1" noEditPoints="1" noAdjustHandles="1" noChangeArrowheads="1" noChangeShapeType="1" noTextEdit="1"/>
              </p:cNvSpPr>
              <p:nvPr/>
            </p:nvSpPr>
            <p:spPr>
              <a:xfrm>
                <a:off x="4611213" y="4073209"/>
                <a:ext cx="454544" cy="219887"/>
              </a:xfrm>
              <a:prstGeom prst="rect">
                <a:avLst/>
              </a:prstGeom>
              <a:blipFill>
                <a:blip r:embed="rId5"/>
                <a:stretch>
                  <a:fillRect b="-36111"/>
                </a:stretch>
              </a:blipFill>
              <a:ln w="6350">
                <a:noFill/>
              </a:ln>
            </p:spPr>
            <p:txBody>
              <a:bodyPr/>
              <a:lstStyle/>
              <a:p>
                <a:r>
                  <a:rPr lang="zh-CN" altLang="en-US">
                    <a:noFill/>
                  </a:rPr>
                  <a:t> </a:t>
                </a:r>
              </a:p>
            </p:txBody>
          </p:sp>
        </mc:Fallback>
      </mc:AlternateContent>
      <p:cxnSp>
        <p:nvCxnSpPr>
          <p:cNvPr id="27" name="直接连接符 26"/>
          <p:cNvCxnSpPr/>
          <p:nvPr/>
        </p:nvCxnSpPr>
        <p:spPr>
          <a:xfrm>
            <a:off x="3257773" y="3033718"/>
            <a:ext cx="5212110" cy="2052817"/>
          </a:xfrm>
          <a:prstGeom prst="line">
            <a:avLst/>
          </a:prstGeom>
          <a:ln w="57150">
            <a:solidFill>
              <a:srgbClr val="215968"/>
            </a:solidFill>
            <a:prstDash val="dash"/>
          </a:ln>
        </p:spPr>
        <p:style>
          <a:lnRef idx="1">
            <a:schemeClr val="accent1"/>
          </a:lnRef>
          <a:fillRef idx="0">
            <a:schemeClr val="accent1"/>
          </a:fillRef>
          <a:effectRef idx="0">
            <a:schemeClr val="accent1"/>
          </a:effectRef>
          <a:fontRef idx="minor">
            <a:schemeClr val="tx1"/>
          </a:fontRef>
        </p:style>
      </p:cxnSp>
      <p:cxnSp>
        <p:nvCxnSpPr>
          <p:cNvPr id="28" name="曲线连接符 27"/>
          <p:cNvCxnSpPr/>
          <p:nvPr/>
        </p:nvCxnSpPr>
        <p:spPr>
          <a:xfrm rot="16200000" flipH="1">
            <a:off x="7169136" y="4634743"/>
            <a:ext cx="583870" cy="508268"/>
          </a:xfrm>
          <a:prstGeom prst="curvedConnector3">
            <a:avLst/>
          </a:prstGeom>
          <a:ln w="38100">
            <a:solidFill>
              <a:srgbClr val="215968"/>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文本框 15"/>
              <p:cNvSpPr txBox="1"/>
              <p:nvPr/>
            </p:nvSpPr>
            <p:spPr>
              <a:xfrm>
                <a:off x="7574094" y="5180812"/>
                <a:ext cx="1532434" cy="354732"/>
              </a:xfrm>
              <a:prstGeom prst="rect">
                <a:avLst/>
              </a:prstGeom>
              <a:solidFill>
                <a:sysClr val="window" lastClr="FFFFFF"/>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a:spcAft>
                    <a:spcPts val="0"/>
                  </a:spcAft>
                </a:pPr>
                <a14:m>
                  <m:oMathPara xmlns:m="http://schemas.openxmlformats.org/officeDocument/2006/math">
                    <m:oMathParaPr>
                      <m:jc m:val="centerGroup"/>
                    </m:oMathParaPr>
                    <m:oMath xmlns:m="http://schemas.openxmlformats.org/officeDocument/2006/math">
                      <m:r>
                        <a:rPr lang="en-US" i="1" kern="100">
                          <a:solidFill>
                            <a:srgbClr val="548235"/>
                          </a:solidFill>
                          <a:effectLst/>
                          <a:latin typeface="Cambria Math" panose="02040503050406030204" pitchFamily="18" charset="0"/>
                          <a:cs typeface="Times New Roman" panose="02020603050405020304" pitchFamily="18" charset="0"/>
                        </a:rPr>
                        <m:t>𝑠𝑙𝑜𝑝𝑒</m:t>
                      </m:r>
                      <m:r>
                        <a:rPr lang="en-US" i="1" kern="100">
                          <a:solidFill>
                            <a:srgbClr val="548235"/>
                          </a:solidFill>
                          <a:effectLst/>
                          <a:latin typeface="Cambria Math" panose="02040503050406030204" pitchFamily="18" charset="0"/>
                          <a:cs typeface="Times New Roman" panose="02020603050405020304" pitchFamily="18" charset="0"/>
                        </a:rPr>
                        <m:t>=</m:t>
                      </m:r>
                      <m:sSup>
                        <m:sSupPr>
                          <m:ctrlPr>
                            <a:rPr lang="zh-CN" i="1" kern="100">
                              <a:solidFill>
                                <a:srgbClr val="548235"/>
                              </a:solidFill>
                              <a:effectLst/>
                              <a:latin typeface="Cambria Math"/>
                              <a:ea typeface="Cambria Math" panose="02040503050406030204" pitchFamily="18" charset="0"/>
                              <a:cs typeface="Times New Roman" panose="02020603050405020304" pitchFamily="18" charset="0"/>
                            </a:rPr>
                          </m:ctrlPr>
                        </m:sSupPr>
                        <m:e>
                          <m:r>
                            <a:rPr lang="en-US" i="1" kern="100">
                              <a:solidFill>
                                <a:srgbClr val="548235"/>
                              </a:solidFill>
                              <a:effectLst/>
                              <a:latin typeface="Cambria Math" panose="02040503050406030204" pitchFamily="18" charset="0"/>
                              <a:cs typeface="Times New Roman" panose="02020603050405020304" pitchFamily="18" charset="0"/>
                            </a:rPr>
                            <m:t>𝑓</m:t>
                          </m:r>
                        </m:e>
                        <m:sup>
                          <m:r>
                            <a:rPr lang="en-US" i="1" kern="100">
                              <a:solidFill>
                                <a:srgbClr val="548235"/>
                              </a:solidFill>
                              <a:effectLst/>
                              <a:latin typeface="Cambria Math" panose="02040503050406030204" pitchFamily="18" charset="0"/>
                              <a:cs typeface="Times New Roman" panose="02020603050405020304" pitchFamily="18" charset="0"/>
                            </a:rPr>
                            <m:t>′</m:t>
                          </m:r>
                        </m:sup>
                      </m:sSup>
                      <m:d>
                        <m:dPr>
                          <m:ctrlPr>
                            <a:rPr lang="zh-CN" i="1" kern="100">
                              <a:solidFill>
                                <a:srgbClr val="548235"/>
                              </a:solidFill>
                              <a:effectLst/>
                              <a:latin typeface="Cambria Math"/>
                              <a:ea typeface="Cambria Math" panose="02040503050406030204" pitchFamily="18" charset="0"/>
                              <a:cs typeface="Times New Roman" panose="02020603050405020304" pitchFamily="18" charset="0"/>
                            </a:rPr>
                          </m:ctrlPr>
                        </m:dPr>
                        <m:e>
                          <m:r>
                            <a:rPr lang="en-US" i="1" kern="100">
                              <a:solidFill>
                                <a:srgbClr val="548235"/>
                              </a:solidFill>
                              <a:effectLst/>
                              <a:latin typeface="Cambria Math" panose="02040503050406030204" pitchFamily="18" charset="0"/>
                              <a:cs typeface="Times New Roman" panose="02020603050405020304" pitchFamily="18" charset="0"/>
                            </a:rPr>
                            <m:t>𝑦</m:t>
                          </m:r>
                        </m:e>
                      </m:d>
                    </m:oMath>
                  </m:oMathPara>
                </a14:m>
                <a:endParaRPr lang="zh-CN" kern="100" dirty="0">
                  <a:effectLst/>
                  <a:latin typeface="Calibri" panose="020F0502020204030204" pitchFamily="34" charset="0"/>
                  <a:cs typeface="Times New Roman" panose="02020603050405020304" pitchFamily="18" charset="0"/>
                </a:endParaRPr>
              </a:p>
            </p:txBody>
          </p:sp>
        </mc:Choice>
        <mc:Fallback xmlns="">
          <p:sp>
            <p:nvSpPr>
              <p:cNvPr id="29" name="文本框 15"/>
              <p:cNvSpPr txBox="1">
                <a:spLocks noRot="1" noChangeAspect="1" noMove="1" noResize="1" noEditPoints="1" noAdjustHandles="1" noChangeArrowheads="1" noChangeShapeType="1" noTextEdit="1"/>
              </p:cNvSpPr>
              <p:nvPr/>
            </p:nvSpPr>
            <p:spPr>
              <a:xfrm>
                <a:off x="7574094" y="5180812"/>
                <a:ext cx="1532434" cy="354732"/>
              </a:xfrm>
              <a:prstGeom prst="rect">
                <a:avLst/>
              </a:prstGeom>
              <a:blipFill>
                <a:blip r:embed="rId6"/>
                <a:stretch>
                  <a:fillRect l="-1984" t="-1724" b="-5172"/>
                </a:stretch>
              </a:blipFill>
              <a:ln w="6350">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文本框 16"/>
              <p:cNvSpPr txBox="1"/>
              <p:nvPr/>
            </p:nvSpPr>
            <p:spPr>
              <a:xfrm>
                <a:off x="4161296" y="2097246"/>
                <a:ext cx="1208364" cy="360039"/>
              </a:xfrm>
              <a:prstGeom prst="rect">
                <a:avLst/>
              </a:prstGeom>
              <a:solidFill>
                <a:sysClr val="window" lastClr="FFFFFF"/>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a:spcAft>
                    <a:spcPts val="0"/>
                  </a:spcAft>
                </a:pPr>
                <a14:m>
                  <m:oMathPara xmlns:m="http://schemas.openxmlformats.org/officeDocument/2006/math">
                    <m:oMathParaPr>
                      <m:jc m:val="centerGroup"/>
                    </m:oMathParaPr>
                    <m:oMath xmlns:m="http://schemas.openxmlformats.org/officeDocument/2006/math">
                      <m:r>
                        <a:rPr lang="en-US" i="1" kern="100">
                          <a:solidFill>
                            <a:srgbClr val="0070C0"/>
                          </a:solidFill>
                          <a:effectLst/>
                          <a:latin typeface="Cambria Math" panose="02040503050406030204" pitchFamily="18" charset="0"/>
                          <a:ea typeface="宋体" panose="02010600030101010101" pitchFamily="2" charset="-122"/>
                          <a:cs typeface="Times New Roman" panose="02020603050405020304" pitchFamily="18" charset="0"/>
                        </a:rPr>
                        <m:t>𝐵</m:t>
                      </m:r>
                      <m:r>
                        <a:rPr lang="en-US" i="1" kern="100">
                          <a:solidFill>
                            <a:srgbClr val="0070C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i="1" kern="100">
                          <a:solidFill>
                            <a:srgbClr val="0070C0"/>
                          </a:solidFill>
                          <a:effectLst/>
                          <a:latin typeface="Cambria Math" panose="02040503050406030204" pitchFamily="18" charset="0"/>
                          <a:ea typeface="宋体" panose="02010600030101010101" pitchFamily="2" charset="-122"/>
                          <a:cs typeface="Times New Roman" panose="02020603050405020304" pitchFamily="18" charset="0"/>
                        </a:rPr>
                        <m:t>𝑓</m:t>
                      </m:r>
                      <m:r>
                        <a:rPr lang="en-US" i="1" kern="100">
                          <a:solidFill>
                            <a:srgbClr val="0070C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i="1" kern="100">
                          <a:solidFill>
                            <a:srgbClr val="0070C0"/>
                          </a:solidFill>
                          <a:effectLst/>
                          <a:latin typeface="Cambria Math" panose="02040503050406030204" pitchFamily="18" charset="0"/>
                          <a:ea typeface="宋体" panose="02010600030101010101" pitchFamily="2" charset="-122"/>
                          <a:cs typeface="Times New Roman" panose="02020603050405020304" pitchFamily="18" charset="0"/>
                        </a:rPr>
                        <m:t>𝑦</m:t>
                      </m:r>
                      <m:r>
                        <a:rPr lang="en-US" i="1" kern="100">
                          <a:solidFill>
                            <a:srgbClr val="0070C0"/>
                          </a:solidFill>
                          <a:effectLst/>
                          <a:latin typeface="Cambria Math" panose="02040503050406030204" pitchFamily="18" charset="0"/>
                          <a:ea typeface="宋体" panose="02010600030101010101" pitchFamily="2" charset="-122"/>
                          <a:cs typeface="Times New Roman" panose="02020603050405020304" pitchFamily="18" charset="0"/>
                        </a:rPr>
                        <m:t>)</m:t>
                      </m:r>
                    </m:oMath>
                  </m:oMathPara>
                </a14:m>
                <a:endParaRPr lang="zh-CN" kern="1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30" name="文本框 16"/>
              <p:cNvSpPr txBox="1">
                <a:spLocks noRot="1" noChangeAspect="1" noMove="1" noResize="1" noEditPoints="1" noAdjustHandles="1" noChangeArrowheads="1" noChangeShapeType="1" noTextEdit="1"/>
              </p:cNvSpPr>
              <p:nvPr/>
            </p:nvSpPr>
            <p:spPr>
              <a:xfrm>
                <a:off x="4161296" y="2097246"/>
                <a:ext cx="1208364" cy="360039"/>
              </a:xfrm>
              <a:prstGeom prst="rect">
                <a:avLst/>
              </a:prstGeom>
              <a:blipFill>
                <a:blip r:embed="rId7"/>
                <a:stretch>
                  <a:fillRect t="-1695" b="-3390"/>
                </a:stretch>
              </a:blipFill>
              <a:ln w="6350">
                <a:noFill/>
              </a:ln>
            </p:spPr>
            <p:txBody>
              <a:bodyPr/>
              <a:lstStyle/>
              <a:p>
                <a:r>
                  <a:rPr lang="zh-CN" altLang="en-US">
                    <a:noFill/>
                  </a:rPr>
                  <a:t> </a:t>
                </a:r>
              </a:p>
            </p:txBody>
          </p:sp>
        </mc:Fallback>
      </mc:AlternateContent>
      <p:cxnSp>
        <p:nvCxnSpPr>
          <p:cNvPr id="31" name="曲线连接符 30"/>
          <p:cNvCxnSpPr/>
          <p:nvPr/>
        </p:nvCxnSpPr>
        <p:spPr>
          <a:xfrm flipV="1">
            <a:off x="3501331" y="2267668"/>
            <a:ext cx="677026" cy="346124"/>
          </a:xfrm>
          <a:prstGeom prst="curved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5397751" y="3828612"/>
            <a:ext cx="0" cy="589721"/>
          </a:xfrm>
          <a:prstGeom prst="line">
            <a:avLst/>
          </a:prstGeom>
          <a:noFill/>
          <a:ln w="38100" cap="flat" cmpd="sng" algn="ctr">
            <a:solidFill>
              <a:srgbClr val="C00000"/>
            </a:solidFill>
            <a:prstDash val="solid"/>
            <a:miter lim="800000"/>
            <a:headEnd type="none" w="med" len="med"/>
            <a:tailEnd type="triangle" w="med" len="med"/>
          </a:ln>
          <a:effectLst/>
        </p:spPr>
      </p:cxnSp>
    </p:spTree>
    <p:extLst>
      <p:ext uri="{BB962C8B-B14F-4D97-AF65-F5344CB8AC3E}">
        <p14:creationId xmlns:p14="http://schemas.microsoft.com/office/powerpoint/2010/main" val="2648928824"/>
      </p:ext>
    </p:extLst>
  </p:cSld>
  <p:clrMapOvr>
    <a:masterClrMapping/>
  </p:clrMapOvr>
  <p:transition>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内容占位符 2"/>
              <p:cNvSpPr txBox="1"/>
              <p:nvPr/>
            </p:nvSpPr>
            <p:spPr bwMode="auto">
              <a:xfrm>
                <a:off x="105270" y="822808"/>
                <a:ext cx="11953328" cy="60413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rtlCol="0" anchor="t" anchorCtr="0" compatLnSpc="1">
                <a:normAutofit fontScale="95000"/>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457200" indent="-457200">
                  <a:buFont typeface="Wingdings" panose="05000000000000000000" pitchFamily="2" charset="2"/>
                  <a:buChar char="Ø"/>
                </a:pPr>
                <a:r>
                  <a:rPr lang="zh-CN" altLang="en-US" sz="3500" b="1" dirty="0"/>
                  <a:t>美元久期（</a:t>
                </a:r>
                <a:r>
                  <a:rPr lang="en-US" altLang="zh-CN" sz="3500" b="1" dirty="0"/>
                  <a:t>Dollar Duration/DD</a:t>
                </a:r>
                <a:r>
                  <a:rPr lang="zh-CN" altLang="en-US" sz="3500" b="1" dirty="0"/>
                  <a:t>）</a:t>
                </a:r>
                <a:endParaRPr lang="zh-CN" altLang="zh-CN" dirty="0"/>
              </a:p>
              <a:p>
                <a:pPr>
                  <a:lnSpc>
                    <a:spcPct val="135000"/>
                  </a:lnSpc>
                  <a:spcBef>
                    <a:spcPts val="0"/>
                  </a:spcBef>
                </a:pPr>
                <a14:m>
                  <m:oMathPara xmlns:m="http://schemas.openxmlformats.org/officeDocument/2006/math">
                    <m:oMathParaPr>
                      <m:jc m:val="centerGroup"/>
                    </m:oMathParaPr>
                    <m:oMath xmlns:m="http://schemas.openxmlformats.org/officeDocument/2006/math">
                      <m:r>
                        <a:rPr lang="en-US" altLang="zh-CN" sz="2500" i="1">
                          <a:latin typeface="Cambria Math" panose="02040503050406030204" pitchFamily="18" charset="0"/>
                        </a:rPr>
                        <m:t>𝐵</m:t>
                      </m:r>
                      <m:r>
                        <a:rPr lang="en-US" altLang="zh-CN" sz="2500" i="1">
                          <a:latin typeface="Cambria Math" panose="02040503050406030204" pitchFamily="18" charset="0"/>
                        </a:rPr>
                        <m:t>=</m:t>
                      </m:r>
                      <m:r>
                        <a:rPr lang="en-US" altLang="zh-CN" sz="2500" i="1">
                          <a:latin typeface="Cambria Math" panose="02040503050406030204" pitchFamily="18" charset="0"/>
                        </a:rPr>
                        <m:t>𝑓</m:t>
                      </m:r>
                      <m:r>
                        <a:rPr lang="en-US" altLang="zh-CN" sz="2500" i="1">
                          <a:latin typeface="Cambria Math" panose="02040503050406030204" pitchFamily="18" charset="0"/>
                        </a:rPr>
                        <m:t>(</m:t>
                      </m:r>
                      <m:r>
                        <a:rPr lang="en-US" altLang="zh-CN" sz="2500" i="1">
                          <a:latin typeface="Cambria Math" panose="02040503050406030204" pitchFamily="18" charset="0"/>
                        </a:rPr>
                        <m:t>𝑦</m:t>
                      </m:r>
                      <m:r>
                        <a:rPr lang="en-US" altLang="zh-CN" sz="2500" i="1">
                          <a:latin typeface="Cambria Math" panose="02040503050406030204" pitchFamily="18" charset="0"/>
                        </a:rPr>
                        <m:t>)=</m:t>
                      </m:r>
                      <m:f>
                        <m:fPr>
                          <m:ctrlPr>
                            <a:rPr lang="zh-CN" altLang="zh-CN" sz="2500" i="1">
                              <a:latin typeface="Cambria Math"/>
                            </a:rPr>
                          </m:ctrlPr>
                        </m:fPr>
                        <m:num>
                          <m:sSub>
                            <m:sSubPr>
                              <m:ctrlPr>
                                <a:rPr lang="zh-CN" altLang="zh-CN" sz="2500" i="1">
                                  <a:latin typeface="Cambria Math"/>
                                </a:rPr>
                              </m:ctrlPr>
                            </m:sSubPr>
                            <m:e>
                              <m:r>
                                <a:rPr lang="en-US" altLang="zh-CN" sz="2500" i="1">
                                  <a:latin typeface="Cambria Math" panose="02040503050406030204" pitchFamily="18" charset="0"/>
                                </a:rPr>
                                <m:t>𝑐</m:t>
                              </m:r>
                            </m:e>
                            <m:sub>
                              <m:r>
                                <a:rPr lang="en-US" altLang="zh-CN" sz="2500" i="1">
                                  <a:latin typeface="Cambria Math" panose="02040503050406030204" pitchFamily="18" charset="0"/>
                                </a:rPr>
                                <m:t>1</m:t>
                              </m:r>
                            </m:sub>
                          </m:sSub>
                        </m:num>
                        <m:den>
                          <m:r>
                            <a:rPr lang="en-US" altLang="zh-CN" sz="2500" i="1">
                              <a:latin typeface="Cambria Math" panose="02040503050406030204" pitchFamily="18" charset="0"/>
                            </a:rPr>
                            <m:t>1+</m:t>
                          </m:r>
                          <m:r>
                            <a:rPr lang="en-US" altLang="zh-CN" sz="2500" i="1">
                              <a:latin typeface="Cambria Math" panose="02040503050406030204" pitchFamily="18" charset="0"/>
                            </a:rPr>
                            <m:t>𝑦</m:t>
                          </m:r>
                        </m:den>
                      </m:f>
                      <m:r>
                        <a:rPr lang="en-US" altLang="zh-CN" sz="2500" i="1">
                          <a:latin typeface="Cambria Math" panose="02040503050406030204" pitchFamily="18" charset="0"/>
                        </a:rPr>
                        <m:t>+</m:t>
                      </m:r>
                      <m:f>
                        <m:fPr>
                          <m:ctrlPr>
                            <a:rPr lang="zh-CN" altLang="zh-CN" sz="2500" i="1">
                              <a:latin typeface="Cambria Math"/>
                            </a:rPr>
                          </m:ctrlPr>
                        </m:fPr>
                        <m:num>
                          <m:sSub>
                            <m:sSubPr>
                              <m:ctrlPr>
                                <a:rPr lang="zh-CN" altLang="zh-CN" sz="2500" i="1">
                                  <a:latin typeface="Cambria Math"/>
                                </a:rPr>
                              </m:ctrlPr>
                            </m:sSubPr>
                            <m:e>
                              <m:r>
                                <a:rPr lang="en-US" altLang="zh-CN" sz="2500" i="1">
                                  <a:latin typeface="Cambria Math" panose="02040503050406030204" pitchFamily="18" charset="0"/>
                                </a:rPr>
                                <m:t>𝑐</m:t>
                              </m:r>
                            </m:e>
                            <m:sub>
                              <m:r>
                                <a:rPr lang="en-US" altLang="zh-CN" sz="2500" i="1">
                                  <a:latin typeface="Cambria Math" panose="02040503050406030204" pitchFamily="18" charset="0"/>
                                </a:rPr>
                                <m:t>2</m:t>
                              </m:r>
                            </m:sub>
                          </m:sSub>
                        </m:num>
                        <m:den>
                          <m:sSup>
                            <m:sSupPr>
                              <m:ctrlPr>
                                <a:rPr lang="zh-CN" altLang="zh-CN" sz="2500" i="1">
                                  <a:latin typeface="Cambria Math"/>
                                </a:rPr>
                              </m:ctrlPr>
                            </m:sSupPr>
                            <m:e>
                              <m:r>
                                <a:rPr lang="en-US" altLang="zh-CN" sz="2500" i="1">
                                  <a:latin typeface="Cambria Math" panose="02040503050406030204" pitchFamily="18" charset="0"/>
                                </a:rPr>
                                <m:t>(1+</m:t>
                              </m:r>
                              <m:r>
                                <a:rPr lang="en-US" altLang="zh-CN" sz="2500" i="1">
                                  <a:latin typeface="Cambria Math" panose="02040503050406030204" pitchFamily="18" charset="0"/>
                                </a:rPr>
                                <m:t>𝑦</m:t>
                              </m:r>
                              <m:r>
                                <a:rPr lang="en-US" altLang="zh-CN" sz="2500" i="1">
                                  <a:latin typeface="Cambria Math" panose="02040503050406030204" pitchFamily="18" charset="0"/>
                                </a:rPr>
                                <m:t>)</m:t>
                              </m:r>
                            </m:e>
                            <m:sup>
                              <m:r>
                                <a:rPr lang="en-US" altLang="zh-CN" sz="2500" i="1">
                                  <a:latin typeface="Cambria Math" panose="02040503050406030204" pitchFamily="18" charset="0"/>
                                </a:rPr>
                                <m:t>2</m:t>
                              </m:r>
                            </m:sup>
                          </m:sSup>
                        </m:den>
                      </m:f>
                      <m:r>
                        <a:rPr lang="en-US" altLang="zh-CN" sz="2500" i="1">
                          <a:latin typeface="Cambria Math" panose="02040503050406030204" pitchFamily="18" charset="0"/>
                        </a:rPr>
                        <m:t>+⋯+</m:t>
                      </m:r>
                      <m:f>
                        <m:fPr>
                          <m:ctrlPr>
                            <a:rPr lang="zh-CN" altLang="zh-CN" sz="2500" i="1">
                              <a:latin typeface="Cambria Math"/>
                            </a:rPr>
                          </m:ctrlPr>
                        </m:fPr>
                        <m:num>
                          <m:sSub>
                            <m:sSubPr>
                              <m:ctrlPr>
                                <a:rPr lang="zh-CN" altLang="zh-CN" sz="2500" i="1">
                                  <a:latin typeface="Cambria Math"/>
                                </a:rPr>
                              </m:ctrlPr>
                            </m:sSubPr>
                            <m:e>
                              <m:r>
                                <a:rPr lang="en-US" altLang="zh-CN" sz="2500" i="1">
                                  <a:latin typeface="Cambria Math" panose="02040503050406030204" pitchFamily="18" charset="0"/>
                                </a:rPr>
                                <m:t>𝑐</m:t>
                              </m:r>
                            </m:e>
                            <m:sub>
                              <m:r>
                                <a:rPr lang="en-US" altLang="zh-CN" sz="2500" i="1">
                                  <a:latin typeface="Cambria Math" panose="02040503050406030204" pitchFamily="18" charset="0"/>
                                </a:rPr>
                                <m:t>𝑛</m:t>
                              </m:r>
                            </m:sub>
                          </m:sSub>
                        </m:num>
                        <m:den>
                          <m:sSup>
                            <m:sSupPr>
                              <m:ctrlPr>
                                <a:rPr lang="zh-CN" altLang="zh-CN" sz="2500" i="1">
                                  <a:latin typeface="Cambria Math"/>
                                </a:rPr>
                              </m:ctrlPr>
                            </m:sSupPr>
                            <m:e>
                              <m:r>
                                <a:rPr lang="en-US" altLang="zh-CN" sz="2500" i="1">
                                  <a:latin typeface="Cambria Math" panose="02040503050406030204" pitchFamily="18" charset="0"/>
                                </a:rPr>
                                <m:t>(1+</m:t>
                              </m:r>
                              <m:r>
                                <a:rPr lang="en-US" altLang="zh-CN" sz="2500" i="1">
                                  <a:latin typeface="Cambria Math" panose="02040503050406030204" pitchFamily="18" charset="0"/>
                                </a:rPr>
                                <m:t>𝑦</m:t>
                              </m:r>
                              <m:r>
                                <a:rPr lang="en-US" altLang="zh-CN" sz="2500" i="1">
                                  <a:latin typeface="Cambria Math" panose="02040503050406030204" pitchFamily="18" charset="0"/>
                                </a:rPr>
                                <m:t>)</m:t>
                              </m:r>
                            </m:e>
                            <m:sup>
                              <m:r>
                                <a:rPr lang="en-US" altLang="zh-CN" sz="2500" i="1">
                                  <a:latin typeface="Cambria Math" panose="02040503050406030204" pitchFamily="18" charset="0"/>
                                </a:rPr>
                                <m:t>𝑛</m:t>
                              </m:r>
                            </m:sup>
                          </m:sSup>
                        </m:den>
                      </m:f>
                    </m:oMath>
                  </m:oMathPara>
                </a14:m>
                <a:endParaRPr lang="zh-CN" altLang="zh-CN" dirty="0"/>
              </a:p>
              <a:p>
                <a:pPr>
                  <a:lnSpc>
                    <a:spcPct val="135000"/>
                  </a:lnSpc>
                  <a:spcBef>
                    <a:spcPts val="0"/>
                  </a:spcBef>
                </a:pPr>
                <a:r>
                  <a:rPr lang="en-US" altLang="zh-CN" dirty="0"/>
                  <a:t>     </a:t>
                </a:r>
                <a:r>
                  <a:rPr lang="zh-CN" altLang="zh-CN" sz="2900" dirty="0"/>
                  <a:t>对其求一阶导数可得如下表达式：</a:t>
                </a:r>
              </a:p>
              <a:p>
                <a:pPr algn="ctr">
                  <a:lnSpc>
                    <a:spcPct val="135000"/>
                  </a:lnSpc>
                  <a:spcBef>
                    <a:spcPts val="0"/>
                  </a:spcBef>
                </a:pPr>
                <a14:m>
                  <m:oMathPara xmlns:m="http://schemas.openxmlformats.org/officeDocument/2006/math">
                    <m:oMathParaPr>
                      <m:jc m:val="center"/>
                    </m:oMathParaPr>
                    <m:oMath xmlns:m="http://schemas.openxmlformats.org/officeDocument/2006/math">
                      <m:f>
                        <m:fPr>
                          <m:ctrlPr>
                            <a:rPr lang="zh-CN" altLang="zh-CN" sz="2100" i="1">
                              <a:latin typeface="Cambria Math"/>
                            </a:rPr>
                          </m:ctrlPr>
                        </m:fPr>
                        <m:num>
                          <m:r>
                            <a:rPr lang="en-US" altLang="zh-CN" sz="2100" i="1">
                              <a:latin typeface="Cambria Math" panose="02040503050406030204" pitchFamily="18" charset="0"/>
                            </a:rPr>
                            <m:t>𝑑𝐵</m:t>
                          </m:r>
                        </m:num>
                        <m:den>
                          <m:r>
                            <a:rPr lang="en-US" altLang="zh-CN" sz="2100" i="1">
                              <a:latin typeface="Cambria Math" panose="02040503050406030204" pitchFamily="18" charset="0"/>
                            </a:rPr>
                            <m:t>𝑑𝑦</m:t>
                          </m:r>
                        </m:den>
                      </m:f>
                      <m:r>
                        <a:rPr lang="en-US" altLang="zh-CN" sz="2100" i="1">
                          <a:latin typeface="Cambria Math" panose="02040503050406030204" pitchFamily="18" charset="0"/>
                        </a:rPr>
                        <m:t>=</m:t>
                      </m:r>
                      <m:func>
                        <m:funcPr>
                          <m:ctrlPr>
                            <a:rPr lang="zh-CN" altLang="zh-CN" sz="2100" i="1">
                              <a:latin typeface="Cambria Math"/>
                            </a:rPr>
                          </m:ctrlPr>
                        </m:funcPr>
                        <m:fName>
                          <m:limLow>
                            <m:limLowPr>
                              <m:ctrlPr>
                                <a:rPr lang="zh-CN" altLang="zh-CN" sz="2100" i="1">
                                  <a:latin typeface="Cambria Math"/>
                                </a:rPr>
                              </m:ctrlPr>
                            </m:limLowPr>
                            <m:e>
                              <m:r>
                                <m:rPr>
                                  <m:sty m:val="p"/>
                                </m:rPr>
                                <a:rPr lang="en-US" altLang="zh-CN" sz="2100">
                                  <a:latin typeface="Cambria Math" panose="02040503050406030204" pitchFamily="18" charset="0"/>
                                </a:rPr>
                                <m:t>lim</m:t>
                              </m:r>
                            </m:e>
                            <m:lim>
                              <m:r>
                                <a:rPr lang="en-US" altLang="zh-CN" sz="2100" i="1">
                                  <a:latin typeface="Cambria Math" panose="02040503050406030204" pitchFamily="18" charset="0"/>
                                </a:rPr>
                                <m:t>∆→0</m:t>
                              </m:r>
                            </m:lim>
                          </m:limLow>
                        </m:fName>
                        <m:e>
                          <m:f>
                            <m:fPr>
                              <m:ctrlPr>
                                <a:rPr lang="zh-CN" altLang="zh-CN" sz="2100" i="1">
                                  <a:latin typeface="Cambria Math"/>
                                </a:rPr>
                              </m:ctrlPr>
                            </m:fPr>
                            <m:num>
                              <m:r>
                                <a:rPr lang="en-US" altLang="zh-CN" sz="2100" i="1">
                                  <a:latin typeface="Cambria Math" panose="02040503050406030204" pitchFamily="18" charset="0"/>
                                </a:rPr>
                                <m:t>∆</m:t>
                              </m:r>
                              <m:r>
                                <a:rPr lang="en-US" altLang="zh-CN" sz="2100" i="1">
                                  <a:latin typeface="Cambria Math" panose="02040503050406030204" pitchFamily="18" charset="0"/>
                                </a:rPr>
                                <m:t>𝐵</m:t>
                              </m:r>
                            </m:num>
                            <m:den>
                              <m:r>
                                <a:rPr lang="en-US" altLang="zh-CN" sz="2100" i="1">
                                  <a:latin typeface="Cambria Math" panose="02040503050406030204" pitchFamily="18" charset="0"/>
                                </a:rPr>
                                <m:t>∆</m:t>
                              </m:r>
                              <m:r>
                                <a:rPr lang="en-US" altLang="zh-CN" sz="2100" i="1">
                                  <a:latin typeface="Cambria Math" panose="02040503050406030204" pitchFamily="18" charset="0"/>
                                </a:rPr>
                                <m:t>𝑦</m:t>
                              </m:r>
                            </m:den>
                          </m:f>
                        </m:e>
                      </m:func>
                      <m:r>
                        <a:rPr lang="en-US" altLang="zh-CN" sz="2100" i="1">
                          <a:latin typeface="Cambria Math" panose="02040503050406030204" pitchFamily="18" charset="0"/>
                        </a:rPr>
                        <m:t>=</m:t>
                      </m:r>
                      <m:sSup>
                        <m:sSupPr>
                          <m:ctrlPr>
                            <a:rPr lang="zh-CN" altLang="zh-CN" sz="2100" i="1">
                              <a:latin typeface="Cambria Math"/>
                            </a:rPr>
                          </m:ctrlPr>
                        </m:sSupPr>
                        <m:e>
                          <m:r>
                            <a:rPr lang="en-US" altLang="zh-CN" sz="2100" i="1">
                              <a:latin typeface="Cambria Math" panose="02040503050406030204" pitchFamily="18" charset="0"/>
                            </a:rPr>
                            <m:t>𝑓</m:t>
                          </m:r>
                        </m:e>
                        <m:sup>
                          <m:r>
                            <a:rPr lang="en-US" altLang="zh-CN" sz="2100" i="1">
                              <a:latin typeface="Cambria Math" panose="02040503050406030204" pitchFamily="18" charset="0"/>
                            </a:rPr>
                            <m:t>′</m:t>
                          </m:r>
                        </m:sup>
                      </m:sSup>
                      <m:d>
                        <m:dPr>
                          <m:ctrlPr>
                            <a:rPr lang="zh-CN" altLang="zh-CN" sz="2100" i="1">
                              <a:latin typeface="Cambria Math"/>
                            </a:rPr>
                          </m:ctrlPr>
                        </m:dPr>
                        <m:e>
                          <m:r>
                            <a:rPr lang="en-US" altLang="zh-CN" sz="2100" i="1">
                              <a:latin typeface="Cambria Math" panose="02040503050406030204" pitchFamily="18" charset="0"/>
                            </a:rPr>
                            <m:t>𝑦</m:t>
                          </m:r>
                        </m:e>
                      </m:d>
                      <m:r>
                        <a:rPr lang="en-US" altLang="zh-CN" sz="2100" i="1">
                          <a:latin typeface="Cambria Math" panose="02040503050406030204" pitchFamily="18" charset="0"/>
                        </a:rPr>
                        <m:t>=−</m:t>
                      </m:r>
                      <m:f>
                        <m:fPr>
                          <m:ctrlPr>
                            <a:rPr lang="zh-CN" altLang="zh-CN" sz="2100" i="1">
                              <a:latin typeface="Cambria Math"/>
                            </a:rPr>
                          </m:ctrlPr>
                        </m:fPr>
                        <m:num>
                          <m:r>
                            <a:rPr lang="en-US" altLang="zh-CN" sz="2100" i="1">
                              <a:latin typeface="Cambria Math" panose="02040503050406030204" pitchFamily="18" charset="0"/>
                            </a:rPr>
                            <m:t>1</m:t>
                          </m:r>
                        </m:num>
                        <m:den>
                          <m:r>
                            <a:rPr lang="en-US" altLang="zh-CN" sz="2100" i="1">
                              <a:latin typeface="Cambria Math" panose="02040503050406030204" pitchFamily="18" charset="0"/>
                            </a:rPr>
                            <m:t>1+</m:t>
                          </m:r>
                          <m:r>
                            <a:rPr lang="en-US" altLang="zh-CN" sz="2100" i="1">
                              <a:latin typeface="Cambria Math" panose="02040503050406030204" pitchFamily="18" charset="0"/>
                            </a:rPr>
                            <m:t>𝑦</m:t>
                          </m:r>
                        </m:den>
                      </m:f>
                      <m:d>
                        <m:dPr>
                          <m:begChr m:val="["/>
                          <m:endChr m:val="]"/>
                          <m:ctrlPr>
                            <a:rPr lang="zh-CN" altLang="zh-CN" sz="2100" i="1">
                              <a:latin typeface="Cambria Math"/>
                            </a:rPr>
                          </m:ctrlPr>
                        </m:dPr>
                        <m:e>
                          <m:r>
                            <a:rPr lang="en-US" altLang="zh-CN" sz="2100" i="1" smtClean="0">
                              <a:latin typeface="Cambria Math" panose="02040503050406030204" pitchFamily="18" charset="0"/>
                            </a:rPr>
                            <m:t>1×</m:t>
                          </m:r>
                          <m:f>
                            <m:fPr>
                              <m:ctrlPr>
                                <a:rPr lang="zh-CN" altLang="zh-CN" sz="2100" i="1">
                                  <a:latin typeface="Cambria Math"/>
                                </a:rPr>
                              </m:ctrlPr>
                            </m:fPr>
                            <m:num>
                              <m:sSub>
                                <m:sSubPr>
                                  <m:ctrlPr>
                                    <a:rPr lang="zh-CN" altLang="zh-CN" sz="2100" i="1">
                                      <a:latin typeface="Cambria Math"/>
                                    </a:rPr>
                                  </m:ctrlPr>
                                </m:sSubPr>
                                <m:e>
                                  <m:r>
                                    <a:rPr lang="en-US" altLang="zh-CN" sz="2100" i="1">
                                      <a:latin typeface="Cambria Math" panose="02040503050406030204" pitchFamily="18" charset="0"/>
                                    </a:rPr>
                                    <m:t>𝑐</m:t>
                                  </m:r>
                                </m:e>
                                <m:sub>
                                  <m:r>
                                    <a:rPr lang="en-US" altLang="zh-CN" sz="2100" i="1">
                                      <a:latin typeface="Cambria Math" panose="02040503050406030204" pitchFamily="18" charset="0"/>
                                    </a:rPr>
                                    <m:t>1</m:t>
                                  </m:r>
                                </m:sub>
                              </m:sSub>
                            </m:num>
                            <m:den>
                              <m:r>
                                <a:rPr lang="en-US" altLang="zh-CN" sz="2100" i="1">
                                  <a:latin typeface="Cambria Math" panose="02040503050406030204" pitchFamily="18" charset="0"/>
                                </a:rPr>
                                <m:t>1+</m:t>
                              </m:r>
                              <m:r>
                                <a:rPr lang="en-US" altLang="zh-CN" sz="2100" i="1">
                                  <a:latin typeface="Cambria Math" panose="02040503050406030204" pitchFamily="18" charset="0"/>
                                </a:rPr>
                                <m:t>𝑦</m:t>
                              </m:r>
                            </m:den>
                          </m:f>
                          <m:r>
                            <a:rPr lang="en-US" altLang="zh-CN" sz="2100" i="1">
                              <a:latin typeface="Cambria Math" panose="02040503050406030204" pitchFamily="18" charset="0"/>
                            </a:rPr>
                            <m:t>+2×</m:t>
                          </m:r>
                          <m:f>
                            <m:fPr>
                              <m:ctrlPr>
                                <a:rPr lang="zh-CN" altLang="zh-CN" sz="2100" i="1">
                                  <a:latin typeface="Cambria Math"/>
                                </a:rPr>
                              </m:ctrlPr>
                            </m:fPr>
                            <m:num>
                              <m:sSub>
                                <m:sSubPr>
                                  <m:ctrlPr>
                                    <a:rPr lang="zh-CN" altLang="zh-CN" sz="2100" i="1">
                                      <a:latin typeface="Cambria Math"/>
                                    </a:rPr>
                                  </m:ctrlPr>
                                </m:sSubPr>
                                <m:e>
                                  <m:r>
                                    <a:rPr lang="en-US" altLang="zh-CN" sz="2100" i="1">
                                      <a:latin typeface="Cambria Math" panose="02040503050406030204" pitchFamily="18" charset="0"/>
                                    </a:rPr>
                                    <m:t>𝑐</m:t>
                                  </m:r>
                                </m:e>
                                <m:sub>
                                  <m:r>
                                    <a:rPr lang="en-US" altLang="zh-CN" sz="2100" i="1">
                                      <a:latin typeface="Cambria Math" panose="02040503050406030204" pitchFamily="18" charset="0"/>
                                    </a:rPr>
                                    <m:t>2</m:t>
                                  </m:r>
                                </m:sub>
                              </m:sSub>
                            </m:num>
                            <m:den>
                              <m:sSup>
                                <m:sSupPr>
                                  <m:ctrlPr>
                                    <a:rPr lang="zh-CN" altLang="zh-CN" sz="2100" i="1">
                                      <a:latin typeface="Cambria Math"/>
                                    </a:rPr>
                                  </m:ctrlPr>
                                </m:sSupPr>
                                <m:e>
                                  <m:d>
                                    <m:dPr>
                                      <m:ctrlPr>
                                        <a:rPr lang="zh-CN" altLang="zh-CN" sz="2100" i="1">
                                          <a:latin typeface="Cambria Math"/>
                                        </a:rPr>
                                      </m:ctrlPr>
                                    </m:dPr>
                                    <m:e>
                                      <m:r>
                                        <a:rPr lang="en-US" altLang="zh-CN" sz="2100" i="1">
                                          <a:latin typeface="Cambria Math" panose="02040503050406030204" pitchFamily="18" charset="0"/>
                                        </a:rPr>
                                        <m:t>1+</m:t>
                                      </m:r>
                                      <m:r>
                                        <a:rPr lang="en-US" altLang="zh-CN" sz="2100" i="1">
                                          <a:latin typeface="Cambria Math" panose="02040503050406030204" pitchFamily="18" charset="0"/>
                                        </a:rPr>
                                        <m:t>𝑦</m:t>
                                      </m:r>
                                    </m:e>
                                  </m:d>
                                </m:e>
                                <m:sup>
                                  <m:r>
                                    <a:rPr lang="en-US" altLang="zh-CN" sz="2100" i="1">
                                      <a:latin typeface="Cambria Math" panose="02040503050406030204" pitchFamily="18" charset="0"/>
                                    </a:rPr>
                                    <m:t>2</m:t>
                                  </m:r>
                                </m:sup>
                              </m:sSup>
                            </m:den>
                          </m:f>
                          <m:r>
                            <a:rPr lang="en-US" altLang="zh-CN" sz="2100" i="1">
                              <a:latin typeface="Cambria Math" panose="02040503050406030204" pitchFamily="18" charset="0"/>
                            </a:rPr>
                            <m:t>+⋯+</m:t>
                          </m:r>
                          <m:r>
                            <a:rPr lang="en-US" altLang="zh-CN" sz="2100" i="1">
                              <a:latin typeface="Cambria Math" panose="02040503050406030204" pitchFamily="18" charset="0"/>
                            </a:rPr>
                            <m:t>𝑛</m:t>
                          </m:r>
                          <m:r>
                            <a:rPr lang="en-US" altLang="zh-CN" sz="2100" i="1">
                              <a:latin typeface="Cambria Math" panose="02040503050406030204" pitchFamily="18" charset="0"/>
                            </a:rPr>
                            <m:t>×</m:t>
                          </m:r>
                          <m:f>
                            <m:fPr>
                              <m:ctrlPr>
                                <a:rPr lang="zh-CN" altLang="zh-CN" sz="2100" i="1">
                                  <a:latin typeface="Cambria Math"/>
                                </a:rPr>
                              </m:ctrlPr>
                            </m:fPr>
                            <m:num>
                              <m:sSub>
                                <m:sSubPr>
                                  <m:ctrlPr>
                                    <a:rPr lang="zh-CN" altLang="zh-CN" sz="2100" i="1">
                                      <a:latin typeface="Cambria Math"/>
                                    </a:rPr>
                                  </m:ctrlPr>
                                </m:sSubPr>
                                <m:e>
                                  <m:r>
                                    <a:rPr lang="en-US" altLang="zh-CN" sz="2100" i="1">
                                      <a:latin typeface="Cambria Math" panose="02040503050406030204" pitchFamily="18" charset="0"/>
                                    </a:rPr>
                                    <m:t>𝑐</m:t>
                                  </m:r>
                                </m:e>
                                <m:sub>
                                  <m:r>
                                    <a:rPr lang="en-US" altLang="zh-CN" sz="2100" i="1">
                                      <a:latin typeface="Cambria Math" panose="02040503050406030204" pitchFamily="18" charset="0"/>
                                    </a:rPr>
                                    <m:t>𝑛</m:t>
                                  </m:r>
                                </m:sub>
                              </m:sSub>
                            </m:num>
                            <m:den>
                              <m:sSup>
                                <m:sSupPr>
                                  <m:ctrlPr>
                                    <a:rPr lang="zh-CN" altLang="zh-CN" sz="2100" i="1">
                                      <a:latin typeface="Cambria Math"/>
                                    </a:rPr>
                                  </m:ctrlPr>
                                </m:sSupPr>
                                <m:e>
                                  <m:d>
                                    <m:dPr>
                                      <m:ctrlPr>
                                        <a:rPr lang="zh-CN" altLang="zh-CN" sz="2100" i="1">
                                          <a:latin typeface="Cambria Math"/>
                                        </a:rPr>
                                      </m:ctrlPr>
                                    </m:dPr>
                                    <m:e>
                                      <m:r>
                                        <a:rPr lang="en-US" altLang="zh-CN" sz="2100" i="1">
                                          <a:latin typeface="Cambria Math" panose="02040503050406030204" pitchFamily="18" charset="0"/>
                                        </a:rPr>
                                        <m:t>1+</m:t>
                                      </m:r>
                                      <m:r>
                                        <a:rPr lang="en-US" altLang="zh-CN" sz="2100" i="1">
                                          <a:latin typeface="Cambria Math" panose="02040503050406030204" pitchFamily="18" charset="0"/>
                                        </a:rPr>
                                        <m:t>𝑦</m:t>
                                      </m:r>
                                    </m:e>
                                  </m:d>
                                </m:e>
                                <m:sup>
                                  <m:r>
                                    <a:rPr lang="en-US" altLang="zh-CN" sz="2100" i="1">
                                      <a:latin typeface="Cambria Math" panose="02040503050406030204" pitchFamily="18" charset="0"/>
                                    </a:rPr>
                                    <m:t>𝑛</m:t>
                                  </m:r>
                                </m:sup>
                              </m:sSup>
                            </m:den>
                          </m:f>
                        </m:e>
                      </m:d>
                      <m:r>
                        <a:rPr lang="en-US" altLang="zh-CN" sz="2100" i="1">
                          <a:latin typeface="Cambria Math" panose="02040503050406030204" pitchFamily="18" charset="0"/>
                        </a:rPr>
                        <m:t>=</m:t>
                      </m:r>
                      <m:r>
                        <a:rPr lang="zh-CN" altLang="en-US" sz="2100" i="1">
                          <a:latin typeface="Cambria Math" panose="02040503050406030204" pitchFamily="18" charset="0"/>
                        </a:rPr>
                        <m:t>−</m:t>
                      </m:r>
                      <m:f>
                        <m:fPr>
                          <m:ctrlPr>
                            <a:rPr lang="zh-CN" altLang="zh-CN" sz="2100" i="1">
                              <a:latin typeface="Cambria Math"/>
                            </a:rPr>
                          </m:ctrlPr>
                        </m:fPr>
                        <m:num>
                          <m:r>
                            <a:rPr lang="en-US" altLang="zh-CN" sz="2100" i="1">
                              <a:latin typeface="Cambria Math" panose="02040503050406030204" pitchFamily="18" charset="0"/>
                            </a:rPr>
                            <m:t>1</m:t>
                          </m:r>
                        </m:num>
                        <m:den>
                          <m:r>
                            <a:rPr lang="en-US" altLang="zh-CN" sz="2100" i="1">
                              <a:latin typeface="Cambria Math" panose="02040503050406030204" pitchFamily="18" charset="0"/>
                            </a:rPr>
                            <m:t>1+</m:t>
                          </m:r>
                          <m:r>
                            <a:rPr lang="en-US" altLang="zh-CN" sz="2100" i="1">
                              <a:latin typeface="Cambria Math" panose="02040503050406030204" pitchFamily="18" charset="0"/>
                            </a:rPr>
                            <m:t>𝑦</m:t>
                          </m:r>
                        </m:den>
                      </m:f>
                      <m:nary>
                        <m:naryPr>
                          <m:chr m:val="∑"/>
                          <m:limLoc m:val="subSup"/>
                          <m:ctrlPr>
                            <a:rPr lang="zh-CN" altLang="zh-CN" sz="2100" i="1">
                              <a:latin typeface="Cambria Math"/>
                            </a:rPr>
                          </m:ctrlPr>
                        </m:naryPr>
                        <m:sub>
                          <m:sSub>
                            <m:sSubPr>
                              <m:ctrlPr>
                                <a:rPr lang="en-US" altLang="zh-CN" sz="2100" i="1" smtClean="0">
                                  <a:latin typeface="Cambria Math"/>
                                </a:rPr>
                              </m:ctrlPr>
                            </m:sSubPr>
                            <m:e>
                              <m:r>
                                <a:rPr lang="en-US" altLang="zh-CN" sz="2100" b="0" i="1" smtClean="0">
                                  <a:latin typeface="Cambria Math" panose="02040503050406030204" pitchFamily="18" charset="0"/>
                                </a:rPr>
                                <m:t>𝑡</m:t>
                              </m:r>
                            </m:e>
                            <m:sub>
                              <m:r>
                                <a:rPr lang="en-US" altLang="zh-CN" sz="2100" b="0" i="1" smtClean="0">
                                  <a:latin typeface="Cambria Math" panose="02040503050406030204" pitchFamily="18" charset="0"/>
                                </a:rPr>
                                <m:t>𝑖</m:t>
                              </m:r>
                            </m:sub>
                          </m:sSub>
                          <m:r>
                            <a:rPr lang="en-US" altLang="zh-CN" sz="2100" i="1">
                              <a:latin typeface="Cambria Math" panose="02040503050406030204" pitchFamily="18" charset="0"/>
                            </a:rPr>
                            <m:t>=1</m:t>
                          </m:r>
                        </m:sub>
                        <m:sup>
                          <m:r>
                            <a:rPr lang="en-US" altLang="zh-CN" sz="2100" i="1">
                              <a:latin typeface="Cambria Math" panose="02040503050406030204" pitchFamily="18" charset="0"/>
                            </a:rPr>
                            <m:t>𝑛</m:t>
                          </m:r>
                        </m:sup>
                        <m:e>
                          <m:f>
                            <m:fPr>
                              <m:ctrlPr>
                                <a:rPr lang="zh-CN" altLang="zh-CN" sz="2100" i="1">
                                  <a:latin typeface="Cambria Math"/>
                                </a:rPr>
                              </m:ctrlPr>
                            </m:fPr>
                            <m:num>
                              <m:sSub>
                                <m:sSubPr>
                                  <m:ctrlPr>
                                    <a:rPr lang="zh-CN" altLang="zh-CN" sz="2100" i="1">
                                      <a:latin typeface="Cambria Math"/>
                                    </a:rPr>
                                  </m:ctrlPr>
                                </m:sSubPr>
                                <m:e>
                                  <m:r>
                                    <a:rPr lang="en-US" altLang="zh-CN" sz="2100" i="1">
                                      <a:latin typeface="Cambria Math" panose="02040503050406030204" pitchFamily="18" charset="0"/>
                                    </a:rPr>
                                    <m:t>𝑡</m:t>
                                  </m:r>
                                </m:e>
                                <m:sub>
                                  <m:r>
                                    <a:rPr lang="en-US" altLang="zh-CN" sz="2100" i="1">
                                      <a:latin typeface="Cambria Math" panose="02040503050406030204" pitchFamily="18" charset="0"/>
                                    </a:rPr>
                                    <m:t>𝑖</m:t>
                                  </m:r>
                                </m:sub>
                              </m:sSub>
                              <m:r>
                                <a:rPr lang="en-US" altLang="zh-CN" sz="2100" i="1">
                                  <a:latin typeface="Cambria Math" panose="02040503050406030204" pitchFamily="18" charset="0"/>
                                </a:rPr>
                                <m:t>×</m:t>
                              </m:r>
                              <m:sSub>
                                <m:sSubPr>
                                  <m:ctrlPr>
                                    <a:rPr lang="en-US" altLang="zh-CN" sz="2100" i="1" smtClean="0">
                                      <a:latin typeface="Cambria Math"/>
                                    </a:rPr>
                                  </m:ctrlPr>
                                </m:sSubPr>
                                <m:e>
                                  <m:r>
                                    <a:rPr lang="en-US" altLang="zh-CN" sz="2100" b="0" i="1" smtClean="0">
                                      <a:latin typeface="Cambria Math" panose="02040503050406030204" pitchFamily="18" charset="0"/>
                                    </a:rPr>
                                    <m:t>𝑐</m:t>
                                  </m:r>
                                </m:e>
                                <m:sub>
                                  <m:sSub>
                                    <m:sSubPr>
                                      <m:ctrlPr>
                                        <a:rPr lang="en-US" altLang="zh-CN" sz="2100" i="1" smtClean="0">
                                          <a:latin typeface="Cambria Math"/>
                                        </a:rPr>
                                      </m:ctrlPr>
                                    </m:sSubPr>
                                    <m:e>
                                      <m:r>
                                        <a:rPr lang="en-US" altLang="zh-CN" sz="2100" b="0" i="1" smtClean="0">
                                          <a:latin typeface="Cambria Math" panose="02040503050406030204" pitchFamily="18" charset="0"/>
                                        </a:rPr>
                                        <m:t>𝑡</m:t>
                                      </m:r>
                                    </m:e>
                                    <m:sub>
                                      <m:r>
                                        <a:rPr lang="en-US" altLang="zh-CN" sz="2100" b="0" i="1" smtClean="0">
                                          <a:latin typeface="Cambria Math" panose="02040503050406030204" pitchFamily="18" charset="0"/>
                                        </a:rPr>
                                        <m:t>𝑖</m:t>
                                      </m:r>
                                    </m:sub>
                                  </m:sSub>
                                </m:sub>
                              </m:sSub>
                            </m:num>
                            <m:den>
                              <m:sSup>
                                <m:sSupPr>
                                  <m:ctrlPr>
                                    <a:rPr lang="zh-CN" altLang="zh-CN" sz="2100" i="1">
                                      <a:latin typeface="Cambria Math"/>
                                    </a:rPr>
                                  </m:ctrlPr>
                                </m:sSupPr>
                                <m:e>
                                  <m:r>
                                    <a:rPr lang="en-US" altLang="zh-CN" sz="2100" i="1">
                                      <a:latin typeface="Cambria Math" panose="02040503050406030204" pitchFamily="18" charset="0"/>
                                    </a:rPr>
                                    <m:t>(1+</m:t>
                                  </m:r>
                                  <m:r>
                                    <a:rPr lang="en-US" altLang="zh-CN" sz="2100" i="1">
                                      <a:latin typeface="Cambria Math" panose="02040503050406030204" pitchFamily="18" charset="0"/>
                                    </a:rPr>
                                    <m:t>𝑦</m:t>
                                  </m:r>
                                  <m:r>
                                    <a:rPr lang="en-US" altLang="zh-CN" sz="2100" i="1">
                                      <a:latin typeface="Cambria Math" panose="02040503050406030204" pitchFamily="18" charset="0"/>
                                    </a:rPr>
                                    <m:t>)</m:t>
                                  </m:r>
                                </m:e>
                                <m:sup>
                                  <m:sSub>
                                    <m:sSubPr>
                                      <m:ctrlPr>
                                        <a:rPr lang="en-US" altLang="zh-CN" sz="2100" i="1" smtClean="0">
                                          <a:latin typeface="Cambria Math"/>
                                        </a:rPr>
                                      </m:ctrlPr>
                                    </m:sSubPr>
                                    <m:e>
                                      <m:r>
                                        <a:rPr lang="en-US" altLang="zh-CN" sz="2100" b="0" i="1" smtClean="0">
                                          <a:latin typeface="Cambria Math" panose="02040503050406030204" pitchFamily="18" charset="0"/>
                                        </a:rPr>
                                        <m:t>𝑡</m:t>
                                      </m:r>
                                    </m:e>
                                    <m:sub>
                                      <m:r>
                                        <a:rPr lang="en-US" altLang="zh-CN" sz="2100" b="0" i="1" smtClean="0">
                                          <a:latin typeface="Cambria Math" panose="02040503050406030204" pitchFamily="18" charset="0"/>
                                        </a:rPr>
                                        <m:t>𝑖</m:t>
                                      </m:r>
                                    </m:sub>
                                  </m:sSub>
                                </m:sup>
                              </m:sSup>
                            </m:den>
                          </m:f>
                        </m:e>
                      </m:nary>
                    </m:oMath>
                  </m:oMathPara>
                </a14:m>
                <a:endParaRPr lang="en-US" altLang="zh-CN" sz="2900" dirty="0">
                  <a:latin typeface="Times New Roman" panose="02020603050405020304" pitchFamily="18" charset="0"/>
                  <a:ea typeface="宋体" panose="02010600030101010101" pitchFamily="2" charset="-122"/>
                  <a:cs typeface="Times New Roman" panose="02020603050405020304" pitchFamily="18" charset="0"/>
                </a:endParaRPr>
              </a:p>
              <a:p>
                <a:pPr algn="ctr">
                  <a:lnSpc>
                    <a:spcPct val="135000"/>
                  </a:lnSpc>
                  <a:spcBef>
                    <a:spcPts val="0"/>
                  </a:spcBef>
                </a:pPr>
                <a14:m>
                  <m:oMathPara xmlns:m="http://schemas.openxmlformats.org/officeDocument/2006/math">
                    <m:oMathParaPr>
                      <m:jc m:val="center"/>
                    </m:oMathParaPr>
                    <m:oMath xmlns:m="http://schemas.openxmlformats.org/officeDocument/2006/math">
                      <m:r>
                        <a:rPr lang="en-US" altLang="zh-CN" sz="2500" i="1">
                          <a:latin typeface="Cambria Math" panose="02040503050406030204" pitchFamily="18" charset="0"/>
                        </a:rPr>
                        <m:t>𝐷𝐷</m:t>
                      </m:r>
                      <m:r>
                        <a:rPr lang="en-US" altLang="zh-CN" sz="2500" i="1">
                          <a:latin typeface="Cambria Math" panose="02040503050406030204" pitchFamily="18" charset="0"/>
                        </a:rPr>
                        <m:t>=−</m:t>
                      </m:r>
                      <m:f>
                        <m:fPr>
                          <m:ctrlPr>
                            <a:rPr lang="en-US" altLang="zh-CN" sz="2500" b="0" i="1" smtClean="0">
                              <a:latin typeface="Cambria Math"/>
                            </a:rPr>
                          </m:ctrlPr>
                        </m:fPr>
                        <m:num>
                          <m:r>
                            <a:rPr lang="en-US" altLang="zh-CN" sz="2500" b="0" i="1" smtClean="0">
                              <a:latin typeface="Cambria Math" panose="02040503050406030204" pitchFamily="18" charset="0"/>
                            </a:rPr>
                            <m:t>𝑑𝐵</m:t>
                          </m:r>
                        </m:num>
                        <m:den>
                          <m:r>
                            <a:rPr lang="en-US" altLang="zh-CN" sz="2500" b="0" i="1" smtClean="0">
                              <a:latin typeface="Cambria Math" panose="02040503050406030204" pitchFamily="18" charset="0"/>
                            </a:rPr>
                            <m:t>𝑑𝑦</m:t>
                          </m:r>
                        </m:den>
                      </m:f>
                      <m:r>
                        <a:rPr lang="en-US" altLang="zh-CN" sz="2500" b="0" i="1" smtClean="0">
                          <a:latin typeface="Cambria Math" panose="02040503050406030204" pitchFamily="18" charset="0"/>
                        </a:rPr>
                        <m:t>=</m:t>
                      </m:r>
                      <m:r>
                        <a:rPr lang="zh-CN" altLang="en-US" sz="2500" i="1">
                          <a:latin typeface="Cambria Math" panose="02040503050406030204" pitchFamily="18" charset="0"/>
                        </a:rPr>
                        <m:t>−</m:t>
                      </m:r>
                      <m:sSup>
                        <m:sSupPr>
                          <m:ctrlPr>
                            <a:rPr lang="zh-CN" altLang="zh-CN" sz="2500" i="1">
                              <a:latin typeface="Cambria Math"/>
                            </a:rPr>
                          </m:ctrlPr>
                        </m:sSupPr>
                        <m:e>
                          <m:r>
                            <a:rPr lang="en-US" altLang="zh-CN" sz="2500" i="1">
                              <a:latin typeface="Cambria Math" panose="02040503050406030204" pitchFamily="18" charset="0"/>
                            </a:rPr>
                            <m:t>𝑓</m:t>
                          </m:r>
                        </m:e>
                        <m:sup>
                          <m:r>
                            <a:rPr lang="en-US" altLang="zh-CN" sz="2500" i="1">
                              <a:latin typeface="Cambria Math" panose="02040503050406030204" pitchFamily="18" charset="0"/>
                            </a:rPr>
                            <m:t>′</m:t>
                          </m:r>
                        </m:sup>
                      </m:sSup>
                      <m:d>
                        <m:dPr>
                          <m:ctrlPr>
                            <a:rPr lang="zh-CN" altLang="zh-CN" sz="2500" i="1">
                              <a:latin typeface="Cambria Math"/>
                            </a:rPr>
                          </m:ctrlPr>
                        </m:dPr>
                        <m:e>
                          <m:r>
                            <a:rPr lang="en-US" altLang="zh-CN" sz="2500" i="1">
                              <a:latin typeface="Cambria Math" panose="02040503050406030204" pitchFamily="18" charset="0"/>
                            </a:rPr>
                            <m:t>𝑦</m:t>
                          </m:r>
                        </m:e>
                      </m:d>
                      <m:r>
                        <a:rPr lang="en-US" altLang="zh-CN" sz="2500" i="1">
                          <a:latin typeface="Cambria Math" panose="02040503050406030204" pitchFamily="18" charset="0"/>
                        </a:rPr>
                        <m:t>=</m:t>
                      </m:r>
                      <m:f>
                        <m:fPr>
                          <m:ctrlPr>
                            <a:rPr lang="zh-CN" altLang="zh-CN" sz="2500" i="1">
                              <a:latin typeface="Cambria Math"/>
                            </a:rPr>
                          </m:ctrlPr>
                        </m:fPr>
                        <m:num>
                          <m:r>
                            <a:rPr lang="en-US" altLang="zh-CN" sz="2500" i="1">
                              <a:latin typeface="Cambria Math" panose="02040503050406030204" pitchFamily="18" charset="0"/>
                            </a:rPr>
                            <m:t>1</m:t>
                          </m:r>
                        </m:num>
                        <m:den>
                          <m:r>
                            <a:rPr lang="en-US" altLang="zh-CN" sz="2500" i="1">
                              <a:latin typeface="Cambria Math" panose="02040503050406030204" pitchFamily="18" charset="0"/>
                            </a:rPr>
                            <m:t>1+</m:t>
                          </m:r>
                          <m:r>
                            <a:rPr lang="en-US" altLang="zh-CN" sz="2500" i="1">
                              <a:latin typeface="Cambria Math" panose="02040503050406030204" pitchFamily="18" charset="0"/>
                            </a:rPr>
                            <m:t>𝑦</m:t>
                          </m:r>
                        </m:den>
                      </m:f>
                      <m:nary>
                        <m:naryPr>
                          <m:chr m:val="∑"/>
                          <m:limLoc m:val="subSup"/>
                          <m:ctrlPr>
                            <a:rPr lang="zh-CN" altLang="zh-CN" sz="2500" i="1">
                              <a:latin typeface="Cambria Math"/>
                            </a:rPr>
                          </m:ctrlPr>
                        </m:naryPr>
                        <m:sub>
                          <m:sSub>
                            <m:sSubPr>
                              <m:ctrlPr>
                                <a:rPr lang="en-US" altLang="zh-CN" sz="2500" i="1" smtClean="0">
                                  <a:latin typeface="Cambria Math"/>
                                </a:rPr>
                              </m:ctrlPr>
                            </m:sSubPr>
                            <m:e>
                              <m:r>
                                <a:rPr lang="en-US" altLang="zh-CN" sz="2500" b="0" i="1" smtClean="0">
                                  <a:latin typeface="Cambria Math" panose="02040503050406030204" pitchFamily="18" charset="0"/>
                                </a:rPr>
                                <m:t>𝑡</m:t>
                              </m:r>
                            </m:e>
                            <m:sub>
                              <m:r>
                                <a:rPr lang="en-US" altLang="zh-CN" sz="2500" b="0" i="1" smtClean="0">
                                  <a:latin typeface="Cambria Math" panose="02040503050406030204" pitchFamily="18" charset="0"/>
                                </a:rPr>
                                <m:t>𝑖</m:t>
                              </m:r>
                            </m:sub>
                          </m:sSub>
                          <m:r>
                            <a:rPr lang="en-US" altLang="zh-CN" sz="2500" i="1">
                              <a:latin typeface="Cambria Math" panose="02040503050406030204" pitchFamily="18" charset="0"/>
                            </a:rPr>
                            <m:t>=1</m:t>
                          </m:r>
                        </m:sub>
                        <m:sup>
                          <m:r>
                            <a:rPr lang="en-US" altLang="zh-CN" sz="2500" i="1">
                              <a:latin typeface="Cambria Math" panose="02040503050406030204" pitchFamily="18" charset="0"/>
                            </a:rPr>
                            <m:t>𝑛</m:t>
                          </m:r>
                        </m:sup>
                        <m:e>
                          <m:sSub>
                            <m:sSubPr>
                              <m:ctrlPr>
                                <a:rPr lang="zh-CN" altLang="zh-CN" sz="2500" i="1">
                                  <a:latin typeface="Cambria Math"/>
                                </a:rPr>
                              </m:ctrlPr>
                            </m:sSubPr>
                            <m:e>
                              <m:r>
                                <a:rPr lang="en-US" altLang="zh-CN" sz="2500" i="1">
                                  <a:latin typeface="Cambria Math" panose="02040503050406030204" pitchFamily="18" charset="0"/>
                                </a:rPr>
                                <m:t>𝑡</m:t>
                              </m:r>
                            </m:e>
                            <m:sub>
                              <m:r>
                                <a:rPr lang="en-US" altLang="zh-CN" sz="2500" i="1">
                                  <a:latin typeface="Cambria Math" panose="02040503050406030204" pitchFamily="18" charset="0"/>
                                </a:rPr>
                                <m:t>𝑖</m:t>
                              </m:r>
                            </m:sub>
                          </m:sSub>
                          <m:r>
                            <a:rPr lang="en-US" altLang="zh-CN" sz="2500" i="1">
                              <a:latin typeface="Cambria Math" panose="02040503050406030204" pitchFamily="18" charset="0"/>
                            </a:rPr>
                            <m:t>×</m:t>
                          </m:r>
                          <m:f>
                            <m:fPr>
                              <m:ctrlPr>
                                <a:rPr lang="zh-CN" altLang="zh-CN" sz="2500" i="1">
                                  <a:latin typeface="Cambria Math"/>
                                </a:rPr>
                              </m:ctrlPr>
                            </m:fPr>
                            <m:num>
                              <m:sSub>
                                <m:sSubPr>
                                  <m:ctrlPr>
                                    <a:rPr lang="zh-CN" altLang="zh-CN" sz="2500" i="1">
                                      <a:latin typeface="Cambria Math"/>
                                    </a:rPr>
                                  </m:ctrlPr>
                                </m:sSubPr>
                                <m:e>
                                  <m:r>
                                    <a:rPr lang="en-US" altLang="zh-CN" sz="2500" i="1">
                                      <a:latin typeface="Cambria Math" panose="02040503050406030204" pitchFamily="18" charset="0"/>
                                    </a:rPr>
                                    <m:t>𝑐</m:t>
                                  </m:r>
                                </m:e>
                                <m:sub>
                                  <m:sSub>
                                    <m:sSubPr>
                                      <m:ctrlPr>
                                        <a:rPr lang="en-US" altLang="zh-CN" sz="2500" i="1" smtClean="0">
                                          <a:latin typeface="Cambria Math"/>
                                        </a:rPr>
                                      </m:ctrlPr>
                                    </m:sSubPr>
                                    <m:e>
                                      <m:r>
                                        <a:rPr lang="en-US" altLang="zh-CN" sz="2500" b="0" i="1" smtClean="0">
                                          <a:latin typeface="Cambria Math" panose="02040503050406030204" pitchFamily="18" charset="0"/>
                                        </a:rPr>
                                        <m:t>𝑡</m:t>
                                      </m:r>
                                    </m:e>
                                    <m:sub>
                                      <m:r>
                                        <a:rPr lang="en-US" altLang="zh-CN" sz="2500" b="0" i="1" smtClean="0">
                                          <a:latin typeface="Cambria Math" panose="02040503050406030204" pitchFamily="18" charset="0"/>
                                        </a:rPr>
                                        <m:t>𝑖</m:t>
                                      </m:r>
                                    </m:sub>
                                  </m:sSub>
                                </m:sub>
                              </m:sSub>
                            </m:num>
                            <m:den>
                              <m:sSup>
                                <m:sSupPr>
                                  <m:ctrlPr>
                                    <a:rPr lang="zh-CN" altLang="zh-CN" sz="2500" i="1">
                                      <a:latin typeface="Cambria Math"/>
                                    </a:rPr>
                                  </m:ctrlPr>
                                </m:sSupPr>
                                <m:e>
                                  <m:r>
                                    <a:rPr lang="en-US" altLang="zh-CN" sz="2500" i="1">
                                      <a:latin typeface="Cambria Math" panose="02040503050406030204" pitchFamily="18" charset="0"/>
                                    </a:rPr>
                                    <m:t>(1+</m:t>
                                  </m:r>
                                  <m:r>
                                    <a:rPr lang="en-US" altLang="zh-CN" sz="2500" i="1">
                                      <a:latin typeface="Cambria Math" panose="02040503050406030204" pitchFamily="18" charset="0"/>
                                    </a:rPr>
                                    <m:t>𝑦</m:t>
                                  </m:r>
                                  <m:r>
                                    <a:rPr lang="en-US" altLang="zh-CN" sz="2500" i="1">
                                      <a:latin typeface="Cambria Math" panose="02040503050406030204" pitchFamily="18" charset="0"/>
                                    </a:rPr>
                                    <m:t>)</m:t>
                                  </m:r>
                                </m:e>
                                <m:sup>
                                  <m:sSub>
                                    <m:sSubPr>
                                      <m:ctrlPr>
                                        <a:rPr lang="en-US" altLang="zh-CN" sz="2500" i="1" smtClean="0">
                                          <a:latin typeface="Cambria Math"/>
                                        </a:rPr>
                                      </m:ctrlPr>
                                    </m:sSubPr>
                                    <m:e>
                                      <m:r>
                                        <a:rPr lang="en-US" altLang="zh-CN" sz="2500" b="0" i="1" smtClean="0">
                                          <a:latin typeface="Cambria Math" panose="02040503050406030204" pitchFamily="18" charset="0"/>
                                        </a:rPr>
                                        <m:t>𝑡</m:t>
                                      </m:r>
                                    </m:e>
                                    <m:sub>
                                      <m:r>
                                        <a:rPr lang="en-US" altLang="zh-CN" sz="2500" b="0" i="1" smtClean="0">
                                          <a:latin typeface="Cambria Math" panose="02040503050406030204" pitchFamily="18" charset="0"/>
                                        </a:rPr>
                                        <m:t>𝑖</m:t>
                                      </m:r>
                                    </m:sub>
                                  </m:sSub>
                                </m:sup>
                              </m:sSup>
                            </m:den>
                          </m:f>
                        </m:e>
                      </m:nary>
                    </m:oMath>
                  </m:oMathPara>
                </a14:m>
                <a:endParaRPr lang="en-US" altLang="zh-CN" sz="2900" dirty="0">
                  <a:latin typeface="Times New Roman" panose="02020603050405020304" pitchFamily="18" charset="0"/>
                  <a:ea typeface="宋体" panose="02010600030101010101" pitchFamily="2" charset="-122"/>
                  <a:cs typeface="Times New Roman" panose="02020603050405020304" pitchFamily="18" charset="0"/>
                </a:endParaRPr>
              </a:p>
            </p:txBody>
          </p:sp>
        </mc:Choice>
        <mc:Fallback xmlns="">
          <p:sp>
            <p:nvSpPr>
              <p:cNvPr id="5" name="内容占位符 2"/>
              <p:cNvSpPr txBox="1">
                <a:spLocks noRot="1" noChangeAspect="1" noMove="1" noResize="1" noEditPoints="1" noAdjustHandles="1" noChangeArrowheads="1" noChangeShapeType="1" noTextEdit="1"/>
              </p:cNvSpPr>
              <p:nvPr/>
            </p:nvSpPr>
            <p:spPr bwMode="auto">
              <a:xfrm>
                <a:off x="105270" y="822808"/>
                <a:ext cx="11953328" cy="6041390"/>
              </a:xfrm>
              <a:prstGeom prst="rect">
                <a:avLst/>
              </a:prstGeom>
              <a:blipFill>
                <a:blip r:embed="rId3"/>
                <a:stretch>
                  <a:fillRect l="-1224" t="-191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6" name="矩形 5"/>
          <p:cNvSpPr/>
          <p:nvPr/>
        </p:nvSpPr>
        <p:spPr>
          <a:xfrm>
            <a:off x="476885" y="116840"/>
            <a:ext cx="6565900"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rPr>
              <a:t>债券线性风险管理——久期</a:t>
            </a:r>
          </a:p>
        </p:txBody>
      </p:sp>
      <p:grpSp>
        <p:nvGrpSpPr>
          <p:cNvPr id="11" name="组合 10"/>
          <p:cNvGrpSpPr/>
          <p:nvPr/>
        </p:nvGrpSpPr>
        <p:grpSpPr>
          <a:xfrm>
            <a:off x="110893" y="4077072"/>
            <a:ext cx="9511119" cy="1307802"/>
            <a:chOff x="-185246" y="5228330"/>
            <a:chExt cx="8779355" cy="1307802"/>
          </a:xfrm>
        </p:grpSpPr>
        <p:sp>
          <p:nvSpPr>
            <p:cNvPr id="7" name="文本框 6"/>
            <p:cNvSpPr txBox="1"/>
            <p:nvPr/>
          </p:nvSpPr>
          <p:spPr>
            <a:xfrm>
              <a:off x="-185246" y="6136022"/>
              <a:ext cx="4398549" cy="400110"/>
            </a:xfrm>
            <a:prstGeom prst="rect">
              <a:avLst/>
            </a:prstGeom>
            <a:noFill/>
          </p:spPr>
          <p:txBody>
            <a:bodyPr wrap="square" rtlCol="0">
              <a:spAutoFit/>
            </a:bodyPr>
            <a:lstStyle/>
            <a:p>
              <a:r>
                <a:rPr lang="zh-CN" altLang="en-US" sz="2000" b="1" dirty="0">
                  <a:solidFill>
                    <a:srgbClr val="E46C0A"/>
                  </a:solidFill>
                </a:rPr>
                <a:t>因利率变动导致的债券价格的变动金额</a:t>
              </a:r>
              <a:endParaRPr lang="zh-CN" altLang="en-US" sz="2000" dirty="0">
                <a:solidFill>
                  <a:srgbClr val="E46C0A"/>
                </a:solidFill>
              </a:endParaRPr>
            </a:p>
          </p:txBody>
        </p:sp>
        <p:sp>
          <p:nvSpPr>
            <p:cNvPr id="8" name="圆角矩形 7"/>
            <p:cNvSpPr/>
            <p:nvPr/>
          </p:nvSpPr>
          <p:spPr>
            <a:xfrm>
              <a:off x="2274915" y="5228330"/>
              <a:ext cx="6319194" cy="936104"/>
            </a:xfrm>
            <a:prstGeom prst="roundRect">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右箭头 8"/>
            <p:cNvSpPr/>
            <p:nvPr/>
          </p:nvSpPr>
          <p:spPr>
            <a:xfrm rot="10800000">
              <a:off x="1791794" y="5595601"/>
              <a:ext cx="471315" cy="216024"/>
            </a:xfrm>
            <a:prstGeom prst="rightArrow">
              <a:avLst/>
            </a:prstGeom>
            <a:solidFill>
              <a:srgbClr val="E46C0A"/>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55628" y="5357582"/>
              <a:ext cx="1859227" cy="649188"/>
            </a:xfrm>
            <a:prstGeom prst="ellipse">
              <a:avLst/>
            </a:prstGeom>
            <a:solidFill>
              <a:srgbClr val="E46C0A"/>
            </a:solidFill>
          </p:spPr>
          <p:txBody>
            <a:bodyPr wrap="square" rtlCol="0">
              <a:spAutoFit/>
            </a:bodyPr>
            <a:lstStyle/>
            <a:p>
              <a:pPr algn="ctr"/>
              <a:r>
                <a:rPr lang="zh-CN" altLang="en-US" sz="2400" b="1" dirty="0">
                  <a:solidFill>
                    <a:schemeClr val="bg1"/>
                  </a:solidFill>
                </a:rPr>
                <a:t>美元久期</a:t>
              </a:r>
              <a:endParaRPr lang="en-US" altLang="zh-CN" sz="2400" b="1" dirty="0">
                <a:solidFill>
                  <a:schemeClr val="bg1"/>
                </a:solidFill>
              </a:endParaRPr>
            </a:p>
          </p:txBody>
        </p:sp>
      </p:grpSp>
      <p:sp>
        <p:nvSpPr>
          <p:cNvPr id="12" name="圆角矩形 11"/>
          <p:cNvSpPr/>
          <p:nvPr/>
        </p:nvSpPr>
        <p:spPr>
          <a:xfrm>
            <a:off x="2265510" y="5445946"/>
            <a:ext cx="9793088"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400" b="1" dirty="0"/>
              <a:t>所谓久期</a:t>
            </a:r>
            <a:r>
              <a:rPr lang="zh-CN" altLang="en-US" sz="2400" b="1" dirty="0"/>
              <a:t>（</a:t>
            </a:r>
            <a:r>
              <a:rPr lang="en-US" altLang="zh-CN" sz="2400" b="1" dirty="0"/>
              <a:t>duration</a:t>
            </a:r>
            <a:r>
              <a:rPr lang="zh-CN" altLang="en-US" sz="2400" b="1" dirty="0"/>
              <a:t>）</a:t>
            </a:r>
            <a:r>
              <a:rPr lang="zh-CN" altLang="zh-CN" sz="2400" b="1" dirty="0"/>
              <a:t>，是指用于衡量交易组合对于利率曲线的风险敞口，是根据某一金融资产的现金流计算的收回本息的加权平均时间。</a:t>
            </a:r>
            <a:endParaRPr lang="zh-CN" altLang="en-US" sz="2400" b="1" dirty="0">
              <a:solidFill>
                <a:schemeClr val="bg1"/>
              </a:solidFill>
            </a:endParaRPr>
          </a:p>
        </p:txBody>
      </p:sp>
    </p:spTree>
    <p:extLst>
      <p:ext uri="{BB962C8B-B14F-4D97-AF65-F5344CB8AC3E}">
        <p14:creationId xmlns:p14="http://schemas.microsoft.com/office/powerpoint/2010/main" val="1008340319"/>
      </p:ext>
    </p:extLst>
  </p:cSld>
  <p:clrMapOvr>
    <a:masterClrMapping/>
  </p:clrMapOvr>
  <p:transition>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05270" y="822808"/>
            <a:ext cx="11953328" cy="6041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fontScale="95000"/>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457200" indent="-457200">
              <a:buFont typeface="Wingdings" panose="05000000000000000000" pitchFamily="2" charset="2"/>
              <a:buChar char="Ø"/>
            </a:pPr>
            <a:r>
              <a:rPr lang="zh-CN" altLang="en-US" sz="3500" b="1" dirty="0"/>
              <a:t>修正久期（</a:t>
            </a:r>
            <a:r>
              <a:rPr lang="en-US" altLang="zh-CN" sz="3500" b="1" dirty="0"/>
              <a:t>Modified Duration/D</a:t>
            </a:r>
            <a:r>
              <a:rPr lang="zh-CN" altLang="en-US" sz="3500" b="1" dirty="0"/>
              <a:t>*）</a:t>
            </a:r>
            <a:endParaRPr lang="zh-CN" altLang="zh-CN" dirty="0"/>
          </a:p>
          <a:p>
            <a:pPr>
              <a:lnSpc>
                <a:spcPct val="135000"/>
              </a:lnSpc>
              <a:spcBef>
                <a:spcPts val="0"/>
              </a:spcBef>
            </a:pPr>
            <a:endParaRPr lang="en-US" altLang="zh-CN" sz="29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35000"/>
              </a:lnSpc>
              <a:spcBef>
                <a:spcPts val="0"/>
              </a:spcBef>
            </a:pPr>
            <a:endParaRPr lang="en-US" altLang="zh-CN" sz="29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35000"/>
              </a:lnSpc>
              <a:spcBef>
                <a:spcPts val="0"/>
              </a:spcBef>
            </a:pPr>
            <a:endParaRPr lang="en-US" altLang="zh-CN" sz="29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35000"/>
              </a:lnSpc>
              <a:spcBef>
                <a:spcPts val="0"/>
              </a:spcBef>
            </a:pPr>
            <a:endParaRPr lang="en-US" altLang="zh-CN" sz="29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35000"/>
              </a:lnSpc>
              <a:spcBef>
                <a:spcPts val="0"/>
              </a:spcBef>
            </a:pPr>
            <a:endParaRPr lang="en-US" altLang="zh-CN" sz="2900" dirty="0">
              <a:latin typeface="Times New Roman" panose="02020603050405020304" pitchFamily="18" charset="0"/>
              <a:ea typeface="宋体" panose="02010600030101010101" pitchFamily="2" charset="-122"/>
              <a:cs typeface="Times New Roman" panose="02020603050405020304" pitchFamily="18" charset="0"/>
            </a:endParaRPr>
          </a:p>
          <a:p>
            <a:pPr marL="914400" lvl="1" indent="-457200">
              <a:buFont typeface="Arial" panose="020B0604020202020204" pitchFamily="34" charset="0"/>
              <a:buChar char="•"/>
            </a:pPr>
            <a:r>
              <a:rPr lang="zh-CN" altLang="en-US" sz="2900" dirty="0"/>
              <a:t>上式等价于：</a:t>
            </a:r>
            <a:r>
              <a:rPr lang="en-US" altLang="zh-CN" sz="2900" dirty="0"/>
              <a:t>                   </a:t>
            </a:r>
            <a:r>
              <a:rPr lang="zh-CN" altLang="en-US" sz="2900" dirty="0"/>
              <a:t>，即债券收益率微小的变化会相应引起债券价格的变化。</a:t>
            </a:r>
          </a:p>
          <a:p>
            <a:pPr marL="914400" lvl="1" indent="-457200">
              <a:buFont typeface="Arial" panose="020B0604020202020204" pitchFamily="34" charset="0"/>
              <a:buChar char="•"/>
            </a:pPr>
            <a:r>
              <a:rPr lang="zh-CN" altLang="en-US" sz="2900" dirty="0">
                <a:solidFill>
                  <a:srgbClr val="FF0000"/>
                </a:solidFill>
              </a:rPr>
              <a:t>当修正久期较大时，利率上升会使得债券价格下降较大。</a:t>
            </a:r>
            <a:endParaRPr lang="zh-CN" altLang="en-US" sz="2900" dirty="0"/>
          </a:p>
          <a:p>
            <a:pPr>
              <a:lnSpc>
                <a:spcPct val="135000"/>
              </a:lnSpc>
              <a:spcBef>
                <a:spcPts val="0"/>
              </a:spcBef>
            </a:pPr>
            <a:endParaRPr lang="en-US" altLang="zh-CN" sz="29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矩形 5"/>
          <p:cNvSpPr/>
          <p:nvPr/>
        </p:nvSpPr>
        <p:spPr>
          <a:xfrm>
            <a:off x="476885" y="116840"/>
            <a:ext cx="6565900"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rPr>
              <a:t>债券线性风险管理——久期</a:t>
            </a:r>
          </a:p>
        </p:txBody>
      </p:sp>
      <p:grpSp>
        <p:nvGrpSpPr>
          <p:cNvPr id="11" name="组合 10"/>
          <p:cNvGrpSpPr/>
          <p:nvPr/>
        </p:nvGrpSpPr>
        <p:grpSpPr>
          <a:xfrm>
            <a:off x="1773139" y="1772815"/>
            <a:ext cx="9933153" cy="2304817"/>
            <a:chOff x="1433193" y="5101624"/>
            <a:chExt cx="9933153" cy="1271228"/>
          </a:xfrm>
        </p:grpSpPr>
        <p:sp>
          <p:nvSpPr>
            <p:cNvPr id="7" name="文本框 6"/>
            <p:cNvSpPr txBox="1"/>
            <p:nvPr/>
          </p:nvSpPr>
          <p:spPr>
            <a:xfrm>
              <a:off x="6473753" y="6152170"/>
              <a:ext cx="4892593" cy="220682"/>
            </a:xfrm>
            <a:prstGeom prst="rect">
              <a:avLst/>
            </a:prstGeom>
            <a:noFill/>
          </p:spPr>
          <p:txBody>
            <a:bodyPr wrap="square" rtlCol="0">
              <a:spAutoFit/>
            </a:bodyPr>
            <a:lstStyle/>
            <a:p>
              <a:r>
                <a:rPr lang="zh-CN" altLang="en-US" sz="2000" b="1" dirty="0">
                  <a:solidFill>
                    <a:srgbClr val="E46C0A"/>
                  </a:solidFill>
                </a:rPr>
                <a:t>因利率变动导致的债券价格的变动百分比</a:t>
              </a:r>
            </a:p>
          </p:txBody>
        </p:sp>
        <p:sp>
          <p:nvSpPr>
            <p:cNvPr id="8" name="圆角矩形 7"/>
            <p:cNvSpPr/>
            <p:nvPr/>
          </p:nvSpPr>
          <p:spPr>
            <a:xfrm>
              <a:off x="1433193" y="5101624"/>
              <a:ext cx="7033758" cy="936104"/>
            </a:xfrm>
            <a:prstGeom prst="roundRect">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右箭头 8"/>
            <p:cNvSpPr/>
            <p:nvPr/>
          </p:nvSpPr>
          <p:spPr>
            <a:xfrm rot="10800000" flipH="1">
              <a:off x="8466951" y="5485135"/>
              <a:ext cx="483383" cy="169082"/>
            </a:xfrm>
            <a:prstGeom prst="rightArrow">
              <a:avLst/>
            </a:prstGeom>
            <a:solidFill>
              <a:srgbClr val="E46C0A"/>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8996925" y="5372274"/>
              <a:ext cx="1997817" cy="358061"/>
            </a:xfrm>
            <a:prstGeom prst="ellipse">
              <a:avLst/>
            </a:prstGeom>
            <a:solidFill>
              <a:srgbClr val="E46C0A"/>
            </a:solidFill>
          </p:spPr>
          <p:txBody>
            <a:bodyPr wrap="square" rtlCol="0">
              <a:spAutoFit/>
            </a:bodyPr>
            <a:lstStyle/>
            <a:p>
              <a:pPr algn="ctr"/>
              <a:r>
                <a:rPr lang="zh-CN" altLang="en-US" sz="2400" b="1" dirty="0">
                  <a:solidFill>
                    <a:schemeClr val="bg1"/>
                  </a:solidFill>
                </a:rPr>
                <a:t>修正久期</a:t>
              </a:r>
              <a:endParaRPr lang="en-US" altLang="zh-CN" sz="2400" b="1" dirty="0">
                <a:solidFill>
                  <a:schemeClr val="bg1"/>
                </a:solidFill>
              </a:endParaRPr>
            </a:p>
          </p:txBody>
        </p:sp>
      </p:grpSp>
      <p:cxnSp>
        <p:nvCxnSpPr>
          <p:cNvPr id="14" name="曲线连接符 13"/>
          <p:cNvCxnSpPr>
            <a:stCxn id="10" idx="4"/>
          </p:cNvCxnSpPr>
          <p:nvPr/>
        </p:nvCxnSpPr>
        <p:spPr>
          <a:xfrm rot="5400000">
            <a:off x="9584789" y="3006426"/>
            <a:ext cx="844708" cy="657275"/>
          </a:xfrm>
          <a:prstGeom prst="curvedConnector3">
            <a:avLst>
              <a:gd name="adj1" fmla="val 50000"/>
            </a:avLst>
          </a:prstGeom>
          <a:ln w="28575">
            <a:solidFill>
              <a:srgbClr val="E46C0A"/>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3" name="对象 -2147482608"/>
          <p:cNvGraphicFramePr/>
          <p:nvPr>
            <p:extLst>
              <p:ext uri="{D42A27DB-BD31-4B8C-83A1-F6EECF244321}">
                <p14:modId xmlns:p14="http://schemas.microsoft.com/office/powerpoint/2010/main" val="3913914887"/>
              </p:ext>
            </p:extLst>
          </p:nvPr>
        </p:nvGraphicFramePr>
        <p:xfrm>
          <a:off x="3141291" y="4293096"/>
          <a:ext cx="1644650" cy="506730"/>
        </p:xfrm>
        <a:graphic>
          <a:graphicData uri="http://schemas.openxmlformats.org/presentationml/2006/ole">
            <mc:AlternateContent xmlns:mc="http://schemas.openxmlformats.org/markup-compatibility/2006">
              <mc:Choice xmlns:v="urn:schemas-microsoft-com:vml" Requires="v">
                <p:oleObj spid="_x0000_s16402" r:id="rId4" imgW="914400" imgH="228600" progId="Equation.DSMT4">
                  <p:embed/>
                </p:oleObj>
              </mc:Choice>
              <mc:Fallback>
                <p:oleObj r:id="rId4" imgW="914400" imgH="228600" progId="Equation.DSMT4">
                  <p:embed/>
                  <p:pic>
                    <p:nvPicPr>
                      <p:cNvPr id="0" name=""/>
                      <p:cNvPicPr/>
                      <p:nvPr/>
                    </p:nvPicPr>
                    <p:blipFill>
                      <a:blip r:embed="rId5"/>
                      <a:stretch>
                        <a:fillRect/>
                      </a:stretch>
                    </p:blipFill>
                    <p:spPr>
                      <a:xfrm>
                        <a:off x="3141291" y="4293096"/>
                        <a:ext cx="1644650" cy="506730"/>
                      </a:xfrm>
                      <a:prstGeom prst="rect">
                        <a:avLst/>
                      </a:prstGeom>
                      <a:noFill/>
                      <a:ln w="9525">
                        <a:noFill/>
                        <a:miter/>
                      </a:ln>
                    </p:spPr>
                  </p:pic>
                </p:oleObj>
              </mc:Fallback>
            </mc:AlternateContent>
          </a:graphicData>
        </a:graphic>
      </p:graphicFrame>
      <p:graphicFrame>
        <p:nvGraphicFramePr>
          <p:cNvPr id="15" name="对象 -2147482612">
            <a:extLst>
              <a:ext uri="{FF2B5EF4-FFF2-40B4-BE49-F238E27FC236}">
                <a16:creationId xmlns:a16="http://schemas.microsoft.com/office/drawing/2014/main" xmlns="" id="{6728F74B-B070-48EF-9E44-9DECDDF3A2A5}"/>
              </a:ext>
            </a:extLst>
          </p:cNvPr>
          <p:cNvGraphicFramePr/>
          <p:nvPr>
            <p:extLst>
              <p:ext uri="{D42A27DB-BD31-4B8C-83A1-F6EECF244321}">
                <p14:modId xmlns:p14="http://schemas.microsoft.com/office/powerpoint/2010/main" val="1529929183"/>
              </p:ext>
            </p:extLst>
          </p:nvPr>
        </p:nvGraphicFramePr>
        <p:xfrm>
          <a:off x="2021623" y="1858830"/>
          <a:ext cx="6657975" cy="1407160"/>
        </p:xfrm>
        <a:graphic>
          <a:graphicData uri="http://schemas.openxmlformats.org/presentationml/2006/ole">
            <mc:AlternateContent xmlns:mc="http://schemas.openxmlformats.org/markup-compatibility/2006">
              <mc:Choice xmlns:v="urn:schemas-microsoft-com:vml" Requires="v">
                <p:oleObj spid="_x0000_s16403" name="Equation" r:id="rId6" imgW="3276600" imgH="660400" progId="Equation.DSMT4">
                  <p:embed/>
                </p:oleObj>
              </mc:Choice>
              <mc:Fallback>
                <p:oleObj name="Equation" r:id="rId6" imgW="3276600" imgH="660400" progId="Equation.DSMT4">
                  <p:embed/>
                  <p:pic>
                    <p:nvPicPr>
                      <p:cNvPr id="0" name=""/>
                      <p:cNvPicPr/>
                      <p:nvPr/>
                    </p:nvPicPr>
                    <p:blipFill>
                      <a:blip r:embed="rId7"/>
                      <a:stretch>
                        <a:fillRect/>
                      </a:stretch>
                    </p:blipFill>
                    <p:spPr>
                      <a:xfrm>
                        <a:off x="2021623" y="1858830"/>
                        <a:ext cx="6657975" cy="1407160"/>
                      </a:xfrm>
                      <a:prstGeom prst="rect">
                        <a:avLst/>
                      </a:prstGeom>
                      <a:noFill/>
                      <a:ln w="9525">
                        <a:noFill/>
                        <a:miter/>
                      </a:ln>
                    </p:spPr>
                  </p:pic>
                </p:oleObj>
              </mc:Fallback>
            </mc:AlternateContent>
          </a:graphicData>
        </a:graphic>
      </p:graphicFrame>
    </p:spTree>
    <p:extLst>
      <p:ext uri="{BB962C8B-B14F-4D97-AF65-F5344CB8AC3E}">
        <p14:creationId xmlns:p14="http://schemas.microsoft.com/office/powerpoint/2010/main" val="4171606211"/>
      </p:ext>
    </p:extLst>
  </p:cSld>
  <p:clrMapOvr>
    <a:masterClrMapping/>
  </p:clrMapOvr>
  <p:transition>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05270" y="822808"/>
            <a:ext cx="11953328" cy="6041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fontScale="95000"/>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457200" indent="-457200">
              <a:buFont typeface="Wingdings" panose="05000000000000000000" pitchFamily="2" charset="2"/>
              <a:buChar char="Ø"/>
            </a:pPr>
            <a:r>
              <a:rPr lang="zh-CN" altLang="en-US" sz="3500" b="1" dirty="0"/>
              <a:t>麦考利久期（</a:t>
            </a:r>
            <a:r>
              <a:rPr lang="en-US" altLang="zh-CN" sz="3500" b="1" dirty="0"/>
              <a:t>Macaulay’s Duration/D</a:t>
            </a:r>
            <a:r>
              <a:rPr lang="zh-CN" altLang="en-US" sz="3500" b="1" dirty="0"/>
              <a:t>）</a:t>
            </a:r>
            <a:endParaRPr lang="zh-CN" altLang="zh-CN" dirty="0"/>
          </a:p>
          <a:p>
            <a:pPr>
              <a:lnSpc>
                <a:spcPct val="135000"/>
              </a:lnSpc>
              <a:spcBef>
                <a:spcPts val="0"/>
              </a:spcBef>
            </a:pPr>
            <a:endParaRPr lang="en-US" altLang="zh-CN" sz="29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35000"/>
              </a:lnSpc>
              <a:spcBef>
                <a:spcPts val="0"/>
              </a:spcBef>
            </a:pPr>
            <a:endParaRPr lang="en-US" altLang="zh-CN" sz="29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35000"/>
              </a:lnSpc>
              <a:spcBef>
                <a:spcPts val="0"/>
              </a:spcBef>
            </a:pPr>
            <a:endParaRPr lang="en-US" altLang="zh-CN" sz="29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35000"/>
              </a:lnSpc>
              <a:spcBef>
                <a:spcPts val="0"/>
              </a:spcBef>
            </a:pPr>
            <a:endParaRPr lang="en-US" altLang="zh-CN" sz="29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35000"/>
              </a:lnSpc>
              <a:spcBef>
                <a:spcPts val="0"/>
              </a:spcBef>
            </a:pPr>
            <a:endParaRPr lang="en-US" altLang="zh-CN" sz="29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35000"/>
              </a:lnSpc>
              <a:spcBef>
                <a:spcPts val="0"/>
              </a:spcBef>
            </a:pPr>
            <a:endParaRPr lang="en-US" altLang="zh-CN" sz="2900" dirty="0">
              <a:latin typeface="Times New Roman" panose="02020603050405020304" pitchFamily="18" charset="0"/>
              <a:ea typeface="宋体" panose="02010600030101010101" pitchFamily="2" charset="-122"/>
              <a:cs typeface="Times New Roman" panose="02020603050405020304" pitchFamily="18" charset="0"/>
            </a:endParaRPr>
          </a:p>
          <a:p>
            <a:pPr marL="447675">
              <a:lnSpc>
                <a:spcPct val="135000"/>
              </a:lnSpc>
              <a:spcBef>
                <a:spcPts val="0"/>
              </a:spcBef>
            </a:pPr>
            <a:r>
              <a:rPr lang="zh-CN" altLang="en-US" sz="2900" dirty="0">
                <a:sym typeface="+mn-ea"/>
              </a:rPr>
              <a:t>其中，                                  表示每一期现金流现值占债券现价的比重。</a:t>
            </a:r>
          </a:p>
        </p:txBody>
      </p:sp>
      <p:sp>
        <p:nvSpPr>
          <p:cNvPr id="6" name="矩形 5"/>
          <p:cNvSpPr/>
          <p:nvPr/>
        </p:nvSpPr>
        <p:spPr>
          <a:xfrm>
            <a:off x="476885" y="116840"/>
            <a:ext cx="6565900"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rPr>
              <a:t>债券线性风险管理——久期</a:t>
            </a:r>
          </a:p>
        </p:txBody>
      </p:sp>
      <p:grpSp>
        <p:nvGrpSpPr>
          <p:cNvPr id="11" name="组合 10"/>
          <p:cNvGrpSpPr/>
          <p:nvPr/>
        </p:nvGrpSpPr>
        <p:grpSpPr>
          <a:xfrm>
            <a:off x="1773139" y="1973556"/>
            <a:ext cx="10077169" cy="2379755"/>
            <a:chOff x="1448801" y="5215530"/>
            <a:chExt cx="10077169" cy="1312560"/>
          </a:xfrm>
        </p:grpSpPr>
        <p:sp>
          <p:nvSpPr>
            <p:cNvPr id="7" name="文本框 6"/>
            <p:cNvSpPr txBox="1"/>
            <p:nvPr/>
          </p:nvSpPr>
          <p:spPr>
            <a:xfrm>
              <a:off x="6718447" y="6307408"/>
              <a:ext cx="4807523" cy="220682"/>
            </a:xfrm>
            <a:prstGeom prst="rect">
              <a:avLst/>
            </a:prstGeom>
            <a:noFill/>
          </p:spPr>
          <p:txBody>
            <a:bodyPr wrap="square" rtlCol="0">
              <a:spAutoFit/>
            </a:bodyPr>
            <a:lstStyle/>
            <a:p>
              <a:r>
                <a:rPr lang="zh-CN" altLang="en-US" sz="2000" b="1" dirty="0">
                  <a:solidFill>
                    <a:srgbClr val="E46C0A"/>
                  </a:solidFill>
                </a:rPr>
                <a:t>债券在未来产生现金流的时间的加权平均</a:t>
              </a:r>
            </a:p>
          </p:txBody>
        </p:sp>
        <p:sp>
          <p:nvSpPr>
            <p:cNvPr id="8" name="圆角矩形 7"/>
            <p:cNvSpPr/>
            <p:nvPr/>
          </p:nvSpPr>
          <p:spPr>
            <a:xfrm>
              <a:off x="1448801" y="5215530"/>
              <a:ext cx="7033758" cy="936104"/>
            </a:xfrm>
            <a:prstGeom prst="roundRect">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右箭头 8"/>
            <p:cNvSpPr/>
            <p:nvPr/>
          </p:nvSpPr>
          <p:spPr>
            <a:xfrm rot="10800000" flipH="1">
              <a:off x="8516723" y="5606542"/>
              <a:ext cx="483383" cy="169082"/>
            </a:xfrm>
            <a:prstGeom prst="rightArrow">
              <a:avLst/>
            </a:prstGeom>
            <a:solidFill>
              <a:srgbClr val="E46C0A"/>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9028048" y="5512052"/>
              <a:ext cx="2436976" cy="358061"/>
            </a:xfrm>
            <a:prstGeom prst="ellipse">
              <a:avLst/>
            </a:prstGeom>
            <a:solidFill>
              <a:srgbClr val="E46C0A"/>
            </a:solidFill>
          </p:spPr>
          <p:txBody>
            <a:bodyPr wrap="square" rtlCol="0">
              <a:spAutoFit/>
            </a:bodyPr>
            <a:lstStyle/>
            <a:p>
              <a:pPr algn="ctr"/>
              <a:r>
                <a:rPr lang="zh-CN" altLang="en-US" sz="2400" b="1" dirty="0">
                  <a:solidFill>
                    <a:schemeClr val="bg1"/>
                  </a:solidFill>
                </a:rPr>
                <a:t>麦考利久期</a:t>
              </a:r>
              <a:endParaRPr lang="en-US" altLang="zh-CN" sz="2400" b="1" dirty="0">
                <a:solidFill>
                  <a:schemeClr val="bg1"/>
                </a:solidFill>
              </a:endParaRPr>
            </a:p>
          </p:txBody>
        </p:sp>
      </p:grpSp>
      <p:cxnSp>
        <p:nvCxnSpPr>
          <p:cNvPr id="14" name="曲线连接符 13"/>
          <p:cNvCxnSpPr/>
          <p:nvPr/>
        </p:nvCxnSpPr>
        <p:spPr>
          <a:xfrm rot="5400000">
            <a:off x="9604772" y="3176743"/>
            <a:ext cx="917568" cy="739073"/>
          </a:xfrm>
          <a:prstGeom prst="curvedConnector3">
            <a:avLst>
              <a:gd name="adj1" fmla="val 50000"/>
            </a:avLst>
          </a:prstGeom>
          <a:ln w="28575">
            <a:solidFill>
              <a:srgbClr val="E46C0A"/>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2" name="对象 -2147482616">
            <a:extLst>
              <a:ext uri="{FF2B5EF4-FFF2-40B4-BE49-F238E27FC236}">
                <a16:creationId xmlns:a16="http://schemas.microsoft.com/office/drawing/2014/main" xmlns="" id="{E452EB4D-00C5-43C0-BD34-83E44288118F}"/>
              </a:ext>
            </a:extLst>
          </p:cNvPr>
          <p:cNvGraphicFramePr/>
          <p:nvPr>
            <p:extLst>
              <p:ext uri="{D42A27DB-BD31-4B8C-83A1-F6EECF244321}">
                <p14:modId xmlns:p14="http://schemas.microsoft.com/office/powerpoint/2010/main" val="3234301570"/>
              </p:ext>
            </p:extLst>
          </p:nvPr>
        </p:nvGraphicFramePr>
        <p:xfrm>
          <a:off x="1857208" y="1924026"/>
          <a:ext cx="6865620" cy="1702435"/>
        </p:xfrm>
        <a:graphic>
          <a:graphicData uri="http://schemas.openxmlformats.org/presentationml/2006/ole">
            <mc:AlternateContent xmlns:mc="http://schemas.openxmlformats.org/markup-compatibility/2006">
              <mc:Choice xmlns:v="urn:schemas-microsoft-com:vml" Requires="v">
                <p:oleObj spid="_x0000_s17426" name="Equation" r:id="rId4" imgW="3962400" imgH="862965" progId="Equation.DSMT4">
                  <p:embed/>
                </p:oleObj>
              </mc:Choice>
              <mc:Fallback>
                <p:oleObj name="Equation" r:id="rId4" imgW="3962400" imgH="862965" progId="Equation.DSMT4">
                  <p:embed/>
                  <p:pic>
                    <p:nvPicPr>
                      <p:cNvPr id="0" name=""/>
                      <p:cNvPicPr/>
                      <p:nvPr/>
                    </p:nvPicPr>
                    <p:blipFill>
                      <a:blip r:embed="rId5"/>
                      <a:stretch>
                        <a:fillRect/>
                      </a:stretch>
                    </p:blipFill>
                    <p:spPr>
                      <a:xfrm>
                        <a:off x="1857208" y="1924026"/>
                        <a:ext cx="6865620" cy="1702435"/>
                      </a:xfrm>
                      <a:prstGeom prst="rect">
                        <a:avLst/>
                      </a:prstGeom>
                      <a:noFill/>
                      <a:ln w="9525">
                        <a:noFill/>
                        <a:miter/>
                      </a:ln>
                    </p:spPr>
                  </p:pic>
                </p:oleObj>
              </mc:Fallback>
            </mc:AlternateContent>
          </a:graphicData>
        </a:graphic>
      </p:graphicFrame>
      <p:graphicFrame>
        <p:nvGraphicFramePr>
          <p:cNvPr id="15" name="对象 -2147482614">
            <a:extLst>
              <a:ext uri="{FF2B5EF4-FFF2-40B4-BE49-F238E27FC236}">
                <a16:creationId xmlns:a16="http://schemas.microsoft.com/office/drawing/2014/main" xmlns="" id="{527D9F98-270C-4175-A6AE-14367D0E80CF}"/>
              </a:ext>
            </a:extLst>
          </p:cNvPr>
          <p:cNvGraphicFramePr>
            <a:graphicFrameLocks noChangeAspect="1"/>
          </p:cNvGraphicFramePr>
          <p:nvPr>
            <p:extLst>
              <p:ext uri="{D42A27DB-BD31-4B8C-83A1-F6EECF244321}">
                <p14:modId xmlns:p14="http://schemas.microsoft.com/office/powerpoint/2010/main" val="914100734"/>
              </p:ext>
            </p:extLst>
          </p:nvPr>
        </p:nvGraphicFramePr>
        <p:xfrm>
          <a:off x="1557115" y="4700865"/>
          <a:ext cx="2839720" cy="768985"/>
        </p:xfrm>
        <a:graphic>
          <a:graphicData uri="http://schemas.openxmlformats.org/presentationml/2006/ole">
            <mc:AlternateContent xmlns:mc="http://schemas.openxmlformats.org/markup-compatibility/2006">
              <mc:Choice xmlns:v="urn:schemas-microsoft-com:vml" Requires="v">
                <p:oleObj spid="_x0000_s17427" name="Equation" r:id="rId6" imgW="1663700" imgH="444500" progId="Equation.DSMT4">
                  <p:embed/>
                </p:oleObj>
              </mc:Choice>
              <mc:Fallback>
                <p:oleObj name="Equation" r:id="rId6" imgW="1663700" imgH="444500" progId="Equation.DSMT4">
                  <p:embed/>
                  <p:pic>
                    <p:nvPicPr>
                      <p:cNvPr id="0" name=""/>
                      <p:cNvPicPr/>
                      <p:nvPr/>
                    </p:nvPicPr>
                    <p:blipFill>
                      <a:blip r:embed="rId7"/>
                      <a:stretch>
                        <a:fillRect/>
                      </a:stretch>
                    </p:blipFill>
                    <p:spPr>
                      <a:xfrm>
                        <a:off x="1557115" y="4700865"/>
                        <a:ext cx="2839720" cy="768985"/>
                      </a:xfrm>
                      <a:prstGeom prst="rect">
                        <a:avLst/>
                      </a:prstGeom>
                      <a:noFill/>
                      <a:ln w="9525">
                        <a:noFill/>
                        <a:miter/>
                      </a:ln>
                    </p:spPr>
                  </p:pic>
                </p:oleObj>
              </mc:Fallback>
            </mc:AlternateContent>
          </a:graphicData>
        </a:graphic>
      </p:graphicFrame>
    </p:spTree>
    <p:extLst>
      <p:ext uri="{BB962C8B-B14F-4D97-AF65-F5344CB8AC3E}">
        <p14:creationId xmlns:p14="http://schemas.microsoft.com/office/powerpoint/2010/main" val="1921494556"/>
      </p:ext>
    </p:extLst>
  </p:cSld>
  <p:clrMapOvr>
    <a:masterClrMapping/>
  </p:clrMapOvr>
  <p:transition>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692696"/>
            <a:ext cx="12025336" cy="5493224"/>
          </a:xfrm>
        </p:spPr>
        <p:txBody>
          <a:bodyPr>
            <a:normAutofit/>
          </a:bodyPr>
          <a:lstStyle/>
          <a:p>
            <a:pPr>
              <a:lnSpc>
                <a:spcPct val="160000"/>
              </a:lnSpc>
              <a:buFont typeface="Wingdings" panose="05000000000000000000" pitchFamily="2" charset="2"/>
              <a:buChar char="Ø"/>
            </a:pPr>
            <a:r>
              <a:rPr lang="zh-CN" altLang="en-US" sz="3300" b="1" dirty="0"/>
              <a:t>久期之间的关系</a:t>
            </a:r>
            <a:endParaRPr lang="en-US" sz="3300" b="1" dirty="0"/>
          </a:p>
          <a:p>
            <a:pPr lvl="1">
              <a:lnSpc>
                <a:spcPct val="160000"/>
              </a:lnSpc>
              <a:buFont typeface="Arial" panose="020B0604020202020204" pitchFamily="34" charset="0"/>
              <a:buChar char="•"/>
            </a:pPr>
            <a:r>
              <a:rPr dirty="0" err="1">
                <a:cs typeface="宋体" panose="02010600030101010101" pitchFamily="2" charset="-122"/>
              </a:rPr>
              <a:t>对比前文美元久期</a:t>
            </a:r>
            <a:r>
              <a:rPr dirty="0">
                <a:cs typeface="宋体" panose="02010600030101010101" pitchFamily="2" charset="-122"/>
              </a:rPr>
              <a:t>（</a:t>
            </a:r>
            <a:r>
              <a:rPr lang="en-US" dirty="0">
                <a:cs typeface="宋体" panose="02010600030101010101" pitchFamily="2" charset="-122"/>
              </a:rPr>
              <a:t>     </a:t>
            </a:r>
            <a:r>
              <a:rPr dirty="0">
                <a:cs typeface="宋体" panose="02010600030101010101" pitchFamily="2" charset="-122"/>
              </a:rPr>
              <a:t>）、</a:t>
            </a:r>
            <a:r>
              <a:rPr lang="zh-CN" altLang="en-US" dirty="0">
                <a:cs typeface="宋体" panose="02010600030101010101" pitchFamily="2" charset="-122"/>
              </a:rPr>
              <a:t>修正久期（   ）和</a:t>
            </a:r>
            <a:r>
              <a:rPr dirty="0" err="1">
                <a:cs typeface="宋体" panose="02010600030101010101" pitchFamily="2" charset="-122"/>
              </a:rPr>
              <a:t>麦考利久期</a:t>
            </a:r>
            <a:r>
              <a:rPr dirty="0">
                <a:cs typeface="宋体" panose="02010600030101010101" pitchFamily="2" charset="-122"/>
              </a:rPr>
              <a:t>（</a:t>
            </a:r>
            <a:r>
              <a:rPr lang="en-US" dirty="0">
                <a:cs typeface="宋体" panose="02010600030101010101" pitchFamily="2" charset="-122"/>
              </a:rPr>
              <a:t>  </a:t>
            </a:r>
            <a:r>
              <a:rPr dirty="0">
                <a:cs typeface="宋体" panose="02010600030101010101" pitchFamily="2" charset="-122"/>
              </a:rPr>
              <a:t>）</a:t>
            </a:r>
            <a:r>
              <a:rPr dirty="0" err="1">
                <a:cs typeface="宋体" panose="02010600030101010101" pitchFamily="2" charset="-122"/>
              </a:rPr>
              <a:t>的计算公式，可以发现三者之间存在如下关系</a:t>
            </a:r>
            <a:r>
              <a:rPr dirty="0">
                <a:cs typeface="宋体" panose="02010600030101010101" pitchFamily="2" charset="-122"/>
              </a:rPr>
              <a:t>：</a:t>
            </a:r>
            <a:endParaRPr lang="zh-CN" sz="2400" dirty="0"/>
          </a:p>
        </p:txBody>
      </p:sp>
      <p:sp>
        <p:nvSpPr>
          <p:cNvPr id="5" name="标题 1"/>
          <p:cNvSpPr txBox="1"/>
          <p:nvPr/>
        </p:nvSpPr>
        <p:spPr bwMode="auto">
          <a:xfrm>
            <a:off x="394828" y="46990"/>
            <a:ext cx="6048658"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r>
              <a:rPr lang="zh-CN" altLang="en-US" sz="2800" b="1" dirty="0" smtClean="0">
                <a:latin typeface="微软雅黑" panose="020B0503020204020204" pitchFamily="34" charset="-122"/>
                <a:ea typeface="微软雅黑" panose="020B0503020204020204" pitchFamily="34" charset="-122"/>
              </a:rPr>
              <a:t>第二节 </a:t>
            </a:r>
            <a:r>
              <a:rPr lang="zh-CN" altLang="zh-CN" sz="2800" b="1" dirty="0">
                <a:latin typeface="微软雅黑" panose="020B0503020204020204" pitchFamily="34" charset="-122"/>
                <a:ea typeface="微软雅黑" panose="020B0503020204020204" pitchFamily="34" charset="-122"/>
              </a:rPr>
              <a:t>债券线性风险管理——久期</a:t>
            </a:r>
          </a:p>
        </p:txBody>
      </p:sp>
      <p:graphicFrame>
        <p:nvGraphicFramePr>
          <p:cNvPr id="2" name="对象 -2147482607"/>
          <p:cNvGraphicFramePr/>
          <p:nvPr>
            <p:extLst>
              <p:ext uri="{D42A27DB-BD31-4B8C-83A1-F6EECF244321}">
                <p14:modId xmlns:p14="http://schemas.microsoft.com/office/powerpoint/2010/main" val="3057884502"/>
              </p:ext>
            </p:extLst>
          </p:nvPr>
        </p:nvGraphicFramePr>
        <p:xfrm>
          <a:off x="4152086" y="1864995"/>
          <a:ext cx="412115" cy="280035"/>
        </p:xfrm>
        <a:graphic>
          <a:graphicData uri="http://schemas.openxmlformats.org/presentationml/2006/ole">
            <mc:AlternateContent xmlns:mc="http://schemas.openxmlformats.org/markup-compatibility/2006">
              <mc:Choice xmlns:v="urn:schemas-microsoft-com:vml" Requires="v">
                <p:oleObj spid="_x0000_s18482" r:id="rId3" imgW="279400" imgH="165100" progId="Equation.DSMT4">
                  <p:embed/>
                </p:oleObj>
              </mc:Choice>
              <mc:Fallback>
                <p:oleObj r:id="rId3" imgW="279400" imgH="165100" progId="Equation.DSMT4">
                  <p:embed/>
                  <p:pic>
                    <p:nvPicPr>
                      <p:cNvPr id="0" name=""/>
                      <p:cNvPicPr/>
                      <p:nvPr/>
                    </p:nvPicPr>
                    <p:blipFill>
                      <a:blip r:embed="rId4"/>
                      <a:stretch>
                        <a:fillRect/>
                      </a:stretch>
                    </p:blipFill>
                    <p:spPr>
                      <a:xfrm>
                        <a:off x="4152086" y="1864995"/>
                        <a:ext cx="412115" cy="280035"/>
                      </a:xfrm>
                      <a:prstGeom prst="rect">
                        <a:avLst/>
                      </a:prstGeom>
                      <a:noFill/>
                      <a:ln w="9525">
                        <a:noFill/>
                        <a:miter/>
                      </a:ln>
                    </p:spPr>
                  </p:pic>
                </p:oleObj>
              </mc:Fallback>
            </mc:AlternateContent>
          </a:graphicData>
        </a:graphic>
      </p:graphicFrame>
      <p:graphicFrame>
        <p:nvGraphicFramePr>
          <p:cNvPr id="4" name="对象 -2147482606"/>
          <p:cNvGraphicFramePr/>
          <p:nvPr>
            <p:extLst>
              <p:ext uri="{D42A27DB-BD31-4B8C-83A1-F6EECF244321}">
                <p14:modId xmlns:p14="http://schemas.microsoft.com/office/powerpoint/2010/main" val="3325970228"/>
              </p:ext>
            </p:extLst>
          </p:nvPr>
        </p:nvGraphicFramePr>
        <p:xfrm>
          <a:off x="10054059" y="1902859"/>
          <a:ext cx="390525" cy="273050"/>
        </p:xfrm>
        <a:graphic>
          <a:graphicData uri="http://schemas.openxmlformats.org/presentationml/2006/ole">
            <mc:AlternateContent xmlns:mc="http://schemas.openxmlformats.org/markup-compatibility/2006">
              <mc:Choice xmlns:v="urn:schemas-microsoft-com:vml" Requires="v">
                <p:oleObj spid="_x0000_s18483" r:id="rId5" imgW="165100" imgH="165100" progId="Equation.DSMT4">
                  <p:embed/>
                </p:oleObj>
              </mc:Choice>
              <mc:Fallback>
                <p:oleObj r:id="rId5" imgW="165100" imgH="165100" progId="Equation.DSMT4">
                  <p:embed/>
                  <p:pic>
                    <p:nvPicPr>
                      <p:cNvPr id="0" name=""/>
                      <p:cNvPicPr/>
                      <p:nvPr/>
                    </p:nvPicPr>
                    <p:blipFill>
                      <a:blip r:embed="rId6"/>
                      <a:stretch>
                        <a:fillRect/>
                      </a:stretch>
                    </p:blipFill>
                    <p:spPr>
                      <a:xfrm>
                        <a:off x="10054059" y="1902859"/>
                        <a:ext cx="390525" cy="273050"/>
                      </a:xfrm>
                      <a:prstGeom prst="rect">
                        <a:avLst/>
                      </a:prstGeom>
                      <a:noFill/>
                      <a:ln w="9525">
                        <a:noFill/>
                        <a:miter/>
                      </a:ln>
                    </p:spPr>
                  </p:pic>
                </p:oleObj>
              </mc:Fallback>
            </mc:AlternateContent>
          </a:graphicData>
        </a:graphic>
      </p:graphicFrame>
      <p:graphicFrame>
        <p:nvGraphicFramePr>
          <p:cNvPr id="7" name="对象 -2147482605"/>
          <p:cNvGraphicFramePr/>
          <p:nvPr>
            <p:extLst>
              <p:ext uri="{D42A27DB-BD31-4B8C-83A1-F6EECF244321}">
                <p14:modId xmlns:p14="http://schemas.microsoft.com/office/powerpoint/2010/main" val="2662237051"/>
              </p:ext>
            </p:extLst>
          </p:nvPr>
        </p:nvGraphicFramePr>
        <p:xfrm>
          <a:off x="7029723" y="1825990"/>
          <a:ext cx="365760" cy="328295"/>
        </p:xfrm>
        <a:graphic>
          <a:graphicData uri="http://schemas.openxmlformats.org/presentationml/2006/ole">
            <mc:AlternateContent xmlns:mc="http://schemas.openxmlformats.org/markup-compatibility/2006">
              <mc:Choice xmlns:v="urn:schemas-microsoft-com:vml" Requires="v">
                <p:oleObj spid="_x0000_s18484" r:id="rId7" imgW="215900" imgH="190500" progId="Equation.DSMT4">
                  <p:embed/>
                </p:oleObj>
              </mc:Choice>
              <mc:Fallback>
                <p:oleObj r:id="rId7" imgW="215900" imgH="190500" progId="Equation.DSMT4">
                  <p:embed/>
                  <p:pic>
                    <p:nvPicPr>
                      <p:cNvPr id="0" name=""/>
                      <p:cNvPicPr/>
                      <p:nvPr/>
                    </p:nvPicPr>
                    <p:blipFill>
                      <a:blip r:embed="rId8"/>
                      <a:stretch>
                        <a:fillRect/>
                      </a:stretch>
                    </p:blipFill>
                    <p:spPr>
                      <a:xfrm>
                        <a:off x="7029723" y="1825990"/>
                        <a:ext cx="365760" cy="328295"/>
                      </a:xfrm>
                      <a:prstGeom prst="rect">
                        <a:avLst/>
                      </a:prstGeom>
                      <a:noFill/>
                      <a:ln w="9525">
                        <a:noFill/>
                        <a:miter/>
                      </a:ln>
                    </p:spPr>
                  </p:pic>
                </p:oleObj>
              </mc:Fallback>
            </mc:AlternateContent>
          </a:graphicData>
        </a:graphic>
      </p:graphicFrame>
      <p:graphicFrame>
        <p:nvGraphicFramePr>
          <p:cNvPr id="9" name="对象 -2147482604"/>
          <p:cNvGraphicFramePr/>
          <p:nvPr>
            <p:extLst>
              <p:ext uri="{D42A27DB-BD31-4B8C-83A1-F6EECF244321}">
                <p14:modId xmlns:p14="http://schemas.microsoft.com/office/powerpoint/2010/main" val="1792366357"/>
              </p:ext>
            </p:extLst>
          </p:nvPr>
        </p:nvGraphicFramePr>
        <p:xfrm>
          <a:off x="2727175" y="4221088"/>
          <a:ext cx="1440299" cy="360546"/>
        </p:xfrm>
        <a:graphic>
          <a:graphicData uri="http://schemas.openxmlformats.org/presentationml/2006/ole">
            <mc:AlternateContent xmlns:mc="http://schemas.openxmlformats.org/markup-compatibility/2006">
              <mc:Choice xmlns:v="urn:schemas-microsoft-com:vml" Requires="v">
                <p:oleObj spid="_x0000_s18485" r:id="rId9" imgW="825500" imgH="190500" progId="Equation.DSMT4">
                  <p:embed/>
                </p:oleObj>
              </mc:Choice>
              <mc:Fallback>
                <p:oleObj r:id="rId9" imgW="825500" imgH="190500" progId="Equation.DSMT4">
                  <p:embed/>
                  <p:pic>
                    <p:nvPicPr>
                      <p:cNvPr id="0" name=""/>
                      <p:cNvPicPr/>
                      <p:nvPr/>
                    </p:nvPicPr>
                    <p:blipFill>
                      <a:blip r:embed="rId10"/>
                      <a:stretch>
                        <a:fillRect/>
                      </a:stretch>
                    </p:blipFill>
                    <p:spPr>
                      <a:xfrm>
                        <a:off x="2727175" y="4221088"/>
                        <a:ext cx="1440299" cy="360546"/>
                      </a:xfrm>
                      <a:prstGeom prst="rect">
                        <a:avLst/>
                      </a:prstGeom>
                      <a:noFill/>
                      <a:ln w="9525">
                        <a:noFill/>
                        <a:miter/>
                      </a:ln>
                    </p:spPr>
                  </p:pic>
                </p:oleObj>
              </mc:Fallback>
            </mc:AlternateContent>
          </a:graphicData>
        </a:graphic>
      </p:graphicFrame>
      <p:graphicFrame>
        <p:nvGraphicFramePr>
          <p:cNvPr id="11" name="对象 -2147482603"/>
          <p:cNvGraphicFramePr/>
          <p:nvPr>
            <p:extLst>
              <p:ext uri="{D42A27DB-BD31-4B8C-83A1-F6EECF244321}">
                <p14:modId xmlns:p14="http://schemas.microsoft.com/office/powerpoint/2010/main" val="1839468447"/>
              </p:ext>
            </p:extLst>
          </p:nvPr>
        </p:nvGraphicFramePr>
        <p:xfrm>
          <a:off x="5410827" y="5053311"/>
          <a:ext cx="1317001" cy="746077"/>
        </p:xfrm>
        <a:graphic>
          <a:graphicData uri="http://schemas.openxmlformats.org/presentationml/2006/ole">
            <mc:AlternateContent xmlns:mc="http://schemas.openxmlformats.org/markup-compatibility/2006">
              <mc:Choice xmlns:v="urn:schemas-microsoft-com:vml" Requires="v">
                <p:oleObj spid="_x0000_s18486" r:id="rId11" imgW="673100" imgH="419100" progId="Equation.DSMT4">
                  <p:embed/>
                </p:oleObj>
              </mc:Choice>
              <mc:Fallback>
                <p:oleObj r:id="rId11" imgW="673100" imgH="419100" progId="Equation.DSMT4">
                  <p:embed/>
                  <p:pic>
                    <p:nvPicPr>
                      <p:cNvPr id="0" name=""/>
                      <p:cNvPicPr/>
                      <p:nvPr/>
                    </p:nvPicPr>
                    <p:blipFill>
                      <a:blip r:embed="rId12"/>
                      <a:stretch>
                        <a:fillRect/>
                      </a:stretch>
                    </p:blipFill>
                    <p:spPr>
                      <a:xfrm>
                        <a:off x="5410827" y="5053311"/>
                        <a:ext cx="1317001" cy="746077"/>
                      </a:xfrm>
                      <a:prstGeom prst="rect">
                        <a:avLst/>
                      </a:prstGeom>
                      <a:noFill/>
                      <a:ln w="9525">
                        <a:noFill/>
                        <a:miter/>
                      </a:ln>
                    </p:spPr>
                  </p:pic>
                </p:oleObj>
              </mc:Fallback>
            </mc:AlternateContent>
          </a:graphicData>
        </a:graphic>
      </p:graphicFrame>
      <p:graphicFrame>
        <p:nvGraphicFramePr>
          <p:cNvPr id="17" name="对象 -2147482600"/>
          <p:cNvGraphicFramePr/>
          <p:nvPr>
            <p:extLst>
              <p:ext uri="{D42A27DB-BD31-4B8C-83A1-F6EECF244321}">
                <p14:modId xmlns:p14="http://schemas.microsoft.com/office/powerpoint/2010/main" val="3629387677"/>
              </p:ext>
            </p:extLst>
          </p:nvPr>
        </p:nvGraphicFramePr>
        <p:xfrm>
          <a:off x="8109843" y="4113529"/>
          <a:ext cx="1340485" cy="775335"/>
        </p:xfrm>
        <a:graphic>
          <a:graphicData uri="http://schemas.openxmlformats.org/presentationml/2006/ole">
            <mc:AlternateContent xmlns:mc="http://schemas.openxmlformats.org/markup-compatibility/2006">
              <mc:Choice xmlns:v="urn:schemas-microsoft-com:vml" Requires="v">
                <p:oleObj spid="_x0000_s18487" r:id="rId13" imgW="787400" imgH="419100" progId="Equation.DSMT4">
                  <p:embed/>
                </p:oleObj>
              </mc:Choice>
              <mc:Fallback>
                <p:oleObj r:id="rId13" imgW="787400" imgH="419100" progId="Equation.DSMT4">
                  <p:embed/>
                  <p:pic>
                    <p:nvPicPr>
                      <p:cNvPr id="0" name=""/>
                      <p:cNvPicPr/>
                      <p:nvPr/>
                    </p:nvPicPr>
                    <p:blipFill>
                      <a:blip r:embed="rId14"/>
                      <a:stretch>
                        <a:fillRect/>
                      </a:stretch>
                    </p:blipFill>
                    <p:spPr>
                      <a:xfrm>
                        <a:off x="8109843" y="4113529"/>
                        <a:ext cx="1340485" cy="775335"/>
                      </a:xfrm>
                      <a:prstGeom prst="rect">
                        <a:avLst/>
                      </a:prstGeom>
                      <a:noFill/>
                      <a:ln w="9525">
                        <a:noFill/>
                        <a:miter/>
                      </a:ln>
                    </p:spPr>
                  </p:pic>
                </p:oleObj>
              </mc:Fallback>
            </mc:AlternateContent>
          </a:graphicData>
        </a:graphic>
      </p:graphicFrame>
      <p:cxnSp>
        <p:nvCxnSpPr>
          <p:cNvPr id="22" name="直接箭头连接符 21"/>
          <p:cNvCxnSpPr>
            <a:stCxn id="25" idx="5"/>
            <a:endCxn id="18" idx="0"/>
          </p:cNvCxnSpPr>
          <p:nvPr/>
        </p:nvCxnSpPr>
        <p:spPr>
          <a:xfrm>
            <a:off x="6768556" y="3888733"/>
            <a:ext cx="2649786" cy="1446304"/>
          </a:xfrm>
          <a:prstGeom prst="straightConnector1">
            <a:avLst/>
          </a:prstGeom>
          <a:ln w="28575">
            <a:headEnd type="arrow" w="med" len="med"/>
            <a:tailEnd type="arrow" w="med" len="med"/>
          </a:ln>
        </p:spPr>
        <p:style>
          <a:lnRef idx="1">
            <a:schemeClr val="accent5"/>
          </a:lnRef>
          <a:fillRef idx="0">
            <a:schemeClr val="accent5"/>
          </a:fillRef>
          <a:effectRef idx="0">
            <a:schemeClr val="accent5"/>
          </a:effectRef>
          <a:fontRef idx="minor">
            <a:schemeClr val="tx1"/>
          </a:fontRef>
        </p:style>
      </p:cxnSp>
      <p:sp>
        <p:nvSpPr>
          <p:cNvPr id="18" name="椭圆 17"/>
          <p:cNvSpPr/>
          <p:nvPr/>
        </p:nvSpPr>
        <p:spPr>
          <a:xfrm>
            <a:off x="8206561" y="5335037"/>
            <a:ext cx="2423562" cy="88265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2400" b="1" dirty="0">
                <a:latin typeface="华文楷体" panose="02010600040101010101" pitchFamily="2" charset="-122"/>
                <a:ea typeface="华文楷体" panose="02010600040101010101" pitchFamily="2" charset="-122"/>
                <a:sym typeface="+mn-ea"/>
              </a:rPr>
              <a:t>麦考利</a:t>
            </a:r>
            <a:r>
              <a:rPr sz="2400" b="1" dirty="0" err="1">
                <a:latin typeface="华文楷体" panose="02010600040101010101" pitchFamily="2" charset="-122"/>
                <a:ea typeface="华文楷体" panose="02010600040101010101" pitchFamily="2" charset="-122"/>
                <a:sym typeface="+mn-ea"/>
              </a:rPr>
              <a:t>久期</a:t>
            </a:r>
            <a:endParaRPr lang="zh-CN" altLang="en-US" sz="2400" b="1" dirty="0">
              <a:latin typeface="华文楷体" panose="02010600040101010101" pitchFamily="2" charset="-122"/>
              <a:ea typeface="华文楷体" panose="02010600040101010101" pitchFamily="2" charset="-122"/>
            </a:endParaRPr>
          </a:p>
        </p:txBody>
      </p:sp>
      <p:sp>
        <p:nvSpPr>
          <p:cNvPr id="25" name="椭圆 24"/>
          <p:cNvSpPr/>
          <p:nvPr/>
        </p:nvSpPr>
        <p:spPr>
          <a:xfrm>
            <a:off x="4934406" y="3135344"/>
            <a:ext cx="2148840" cy="88265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sz="2400" b="1" dirty="0">
                <a:latin typeface="华文楷体" panose="02010600040101010101" pitchFamily="2" charset="-122"/>
                <a:ea typeface="华文楷体" panose="02010600040101010101" pitchFamily="2" charset="-122"/>
                <a:sym typeface="+mn-ea"/>
              </a:rPr>
              <a:t>美元久期</a:t>
            </a:r>
            <a:endParaRPr lang="zh-CN" altLang="en-US" sz="2400" b="1">
              <a:latin typeface="华文楷体" panose="02010600040101010101" pitchFamily="2" charset="-122"/>
              <a:ea typeface="华文楷体" panose="02010600040101010101" pitchFamily="2" charset="-122"/>
            </a:endParaRPr>
          </a:p>
        </p:txBody>
      </p:sp>
      <p:sp>
        <p:nvSpPr>
          <p:cNvPr id="26" name="椭圆 25"/>
          <p:cNvSpPr/>
          <p:nvPr/>
        </p:nvSpPr>
        <p:spPr>
          <a:xfrm>
            <a:off x="2145487" y="5336693"/>
            <a:ext cx="2120265" cy="88265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2400" b="1" dirty="0">
                <a:latin typeface="华文楷体" panose="02010600040101010101" pitchFamily="2" charset="-122"/>
                <a:ea typeface="华文楷体" panose="02010600040101010101" pitchFamily="2" charset="-122"/>
                <a:sym typeface="+mn-ea"/>
              </a:rPr>
              <a:t>修正</a:t>
            </a:r>
            <a:r>
              <a:rPr sz="2400" b="1" dirty="0" err="1">
                <a:latin typeface="华文楷体" panose="02010600040101010101" pitchFamily="2" charset="-122"/>
                <a:ea typeface="华文楷体" panose="02010600040101010101" pitchFamily="2" charset="-122"/>
                <a:sym typeface="+mn-ea"/>
              </a:rPr>
              <a:t>久期</a:t>
            </a:r>
            <a:endParaRPr lang="zh-CN" altLang="en-US" sz="2400" b="1" dirty="0">
              <a:latin typeface="华文楷体" panose="02010600040101010101" pitchFamily="2" charset="-122"/>
              <a:ea typeface="华文楷体" panose="02010600040101010101" pitchFamily="2" charset="-122"/>
            </a:endParaRPr>
          </a:p>
        </p:txBody>
      </p:sp>
      <p:cxnSp>
        <p:nvCxnSpPr>
          <p:cNvPr id="27" name="直接箭头连接符 26"/>
          <p:cNvCxnSpPr>
            <a:stCxn id="25" idx="3"/>
            <a:endCxn id="26" idx="0"/>
          </p:cNvCxnSpPr>
          <p:nvPr/>
        </p:nvCxnSpPr>
        <p:spPr>
          <a:xfrm flipH="1">
            <a:off x="3205620" y="3888733"/>
            <a:ext cx="2043476" cy="1447960"/>
          </a:xfrm>
          <a:prstGeom prst="straightConnector1">
            <a:avLst/>
          </a:prstGeom>
          <a:ln w="28575">
            <a:headEnd type="arrow" w="med" len="med"/>
            <a:tailEnd type="arrow" w="med" len="med"/>
          </a:ln>
        </p:spPr>
        <p:style>
          <a:lnRef idx="1">
            <a:schemeClr val="accent5"/>
          </a:lnRef>
          <a:fillRef idx="0">
            <a:schemeClr val="accent5"/>
          </a:fillRef>
          <a:effectRef idx="0">
            <a:schemeClr val="accent5"/>
          </a:effectRef>
          <a:fontRef idx="minor">
            <a:schemeClr val="tx1"/>
          </a:fontRef>
        </p:style>
      </p:cxnSp>
      <p:cxnSp>
        <p:nvCxnSpPr>
          <p:cNvPr id="28" name="直接箭头连接符 27"/>
          <p:cNvCxnSpPr>
            <a:stCxn id="26" idx="6"/>
            <a:endCxn id="18" idx="2"/>
          </p:cNvCxnSpPr>
          <p:nvPr/>
        </p:nvCxnSpPr>
        <p:spPr>
          <a:xfrm flipV="1">
            <a:off x="4265752" y="5776362"/>
            <a:ext cx="3940809" cy="1656"/>
          </a:xfrm>
          <a:prstGeom prst="straightConnector1">
            <a:avLst/>
          </a:prstGeom>
          <a:ln w="28575">
            <a:headEnd type="arrow" w="med" len="med"/>
            <a:tailEnd type="arrow" w="med" len="med"/>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107895607"/>
      </p:ext>
    </p:extLst>
  </p:cSld>
  <p:clrMapOvr>
    <a:masterClrMapping/>
  </p:clrMapOvr>
  <p:transition>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692696"/>
            <a:ext cx="11953328" cy="5493224"/>
          </a:xfrm>
        </p:spPr>
        <p:txBody>
          <a:bodyPr>
            <a:normAutofit/>
          </a:bodyPr>
          <a:lstStyle/>
          <a:p>
            <a:pPr marL="685800" latinLnBrk="0">
              <a:lnSpc>
                <a:spcPct val="150000"/>
              </a:lnSpc>
              <a:spcBef>
                <a:spcPts val="0"/>
              </a:spcBef>
              <a:buFont typeface="Wingdings" panose="05000000000000000000" pitchFamily="2" charset="2"/>
              <a:buChar char="Ø"/>
            </a:pPr>
            <a:r>
              <a:rPr lang="zh-CN" altLang="en-US" sz="3300" b="1" dirty="0"/>
              <a:t>久期法则</a:t>
            </a:r>
            <a:endParaRPr lang="zh-CN" sz="3300" b="1" dirty="0"/>
          </a:p>
          <a:p>
            <a:pPr indent="0" latinLnBrk="0">
              <a:lnSpc>
                <a:spcPct val="150000"/>
              </a:lnSpc>
              <a:spcBef>
                <a:spcPts val="0"/>
              </a:spcBef>
              <a:buNone/>
            </a:pPr>
            <a:endParaRPr lang="zh-CN" sz="2400" dirty="0"/>
          </a:p>
          <a:p>
            <a:pPr indent="0" latinLnBrk="0">
              <a:lnSpc>
                <a:spcPct val="150000"/>
              </a:lnSpc>
              <a:spcBef>
                <a:spcPts val="0"/>
              </a:spcBef>
              <a:buNone/>
            </a:pPr>
            <a:endParaRPr lang="zh-CN" sz="2400" dirty="0"/>
          </a:p>
          <a:p>
            <a:pPr indent="0" latinLnBrk="0">
              <a:lnSpc>
                <a:spcPct val="150000"/>
              </a:lnSpc>
              <a:spcBef>
                <a:spcPts val="0"/>
              </a:spcBef>
              <a:buNone/>
            </a:pPr>
            <a:endParaRPr lang="zh-CN" sz="2400" dirty="0"/>
          </a:p>
          <a:p>
            <a:pPr indent="0" latinLnBrk="0">
              <a:lnSpc>
                <a:spcPct val="150000"/>
              </a:lnSpc>
              <a:spcBef>
                <a:spcPts val="0"/>
              </a:spcBef>
              <a:buNone/>
            </a:pPr>
            <a:endParaRPr sz="1800" dirty="0"/>
          </a:p>
          <a:p>
            <a:pPr indent="0" latinLnBrk="0">
              <a:lnSpc>
                <a:spcPct val="150000"/>
              </a:lnSpc>
              <a:spcBef>
                <a:spcPts val="0"/>
              </a:spcBef>
              <a:buNone/>
            </a:pPr>
            <a:endParaRPr sz="2400" dirty="0"/>
          </a:p>
          <a:p>
            <a:pPr indent="0" latinLnBrk="0">
              <a:lnSpc>
                <a:spcPct val="150000"/>
              </a:lnSpc>
              <a:spcBef>
                <a:spcPts val="0"/>
              </a:spcBef>
              <a:buNone/>
            </a:pPr>
            <a:endParaRPr sz="2400" dirty="0"/>
          </a:p>
          <a:p>
            <a:pPr indent="0" latinLnBrk="0">
              <a:lnSpc>
                <a:spcPct val="150000"/>
              </a:lnSpc>
              <a:spcBef>
                <a:spcPts val="0"/>
              </a:spcBef>
              <a:buNone/>
            </a:pPr>
            <a:endParaRPr sz="2400" dirty="0"/>
          </a:p>
          <a:p>
            <a:pPr indent="0" latinLnBrk="0">
              <a:lnSpc>
                <a:spcPct val="150000"/>
              </a:lnSpc>
              <a:spcBef>
                <a:spcPts val="0"/>
              </a:spcBef>
              <a:buNone/>
            </a:pPr>
            <a:endParaRPr sz="2400" dirty="0"/>
          </a:p>
          <a:p>
            <a:pPr marL="0" indent="0" latinLnBrk="0">
              <a:lnSpc>
                <a:spcPct val="150000"/>
              </a:lnSpc>
              <a:spcBef>
                <a:spcPts val="0"/>
              </a:spcBef>
              <a:buNone/>
            </a:pPr>
            <a:endParaRPr lang="zh-CN" sz="2400" dirty="0">
              <a:solidFill>
                <a:schemeClr val="tx1"/>
              </a:solidFill>
            </a:endParaRPr>
          </a:p>
        </p:txBody>
      </p:sp>
      <p:sp>
        <p:nvSpPr>
          <p:cNvPr id="4" name="标题 1"/>
          <p:cNvSpPr txBox="1"/>
          <p:nvPr/>
        </p:nvSpPr>
        <p:spPr bwMode="auto">
          <a:xfrm>
            <a:off x="621011" y="102595"/>
            <a:ext cx="5801626" cy="508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r>
              <a:rPr lang="zh-CN" altLang="en-US" sz="2800" b="1" dirty="0" smtClean="0">
                <a:latin typeface="微软雅黑" panose="020B0503020204020204" pitchFamily="34" charset="-122"/>
                <a:ea typeface="微软雅黑" panose="020B0503020204020204" pitchFamily="34" charset="-122"/>
              </a:rPr>
              <a:t>第二节 </a:t>
            </a:r>
            <a:r>
              <a:rPr lang="zh-CN" altLang="zh-CN" sz="2800" b="1" dirty="0">
                <a:latin typeface="微软雅黑" panose="020B0503020204020204" pitchFamily="34" charset="-122"/>
                <a:ea typeface="微软雅黑" panose="020B0503020204020204" pitchFamily="34" charset="-122"/>
              </a:rPr>
              <a:t>债券线性风险管理——久期</a:t>
            </a:r>
          </a:p>
        </p:txBody>
      </p:sp>
      <p:grpSp>
        <p:nvGrpSpPr>
          <p:cNvPr id="17" name="组合 16"/>
          <p:cNvGrpSpPr/>
          <p:nvPr/>
        </p:nvGrpSpPr>
        <p:grpSpPr>
          <a:xfrm>
            <a:off x="981051" y="1700808"/>
            <a:ext cx="10873208" cy="4608511"/>
            <a:chOff x="3135" y="3019"/>
            <a:chExt cx="12993" cy="4687"/>
          </a:xfrm>
        </p:grpSpPr>
        <p:sp>
          <p:nvSpPr>
            <p:cNvPr id="13" name="圆角矩形 12"/>
            <p:cNvSpPr/>
            <p:nvPr/>
          </p:nvSpPr>
          <p:spPr>
            <a:xfrm>
              <a:off x="3135" y="3019"/>
              <a:ext cx="12922" cy="832"/>
            </a:xfrm>
            <a:prstGeom prst="roundRect">
              <a:avLst/>
            </a:prstGeom>
            <a:extLst>
              <a:ext uri="{909E8E84-426E-40DD-AFC4-6F175D3DCCD1}">
                <a14:hiddenFill xmlns:a14="http://schemas.microsoft.com/office/drawing/2010/main">
                  <a:solidFill>
                    <a:schemeClr val="accent1"/>
                  </a:solidFill>
                </a14:hiddenFill>
              </a:ext>
            </a:extLst>
          </p:spPr>
          <p:style>
            <a:lnRef idx="2">
              <a:schemeClr val="accent5"/>
            </a:lnRef>
            <a:fillRef idx="1">
              <a:schemeClr val="lt1"/>
            </a:fillRef>
            <a:effectRef idx="0">
              <a:schemeClr val="accent5"/>
            </a:effectRef>
            <a:fontRef idx="minor">
              <a:schemeClr val="dk1"/>
            </a:fontRef>
          </p:style>
          <p:txBody>
            <a:bodyPr rtlCol="0" anchor="ctr"/>
            <a:lstStyle/>
            <a:p>
              <a:r>
                <a:rPr sz="2800" dirty="0">
                  <a:solidFill>
                    <a:schemeClr val="tx1"/>
                  </a:solidFill>
                  <a:latin typeface="华文楷体" panose="02010600040101010101" pitchFamily="2" charset="-122"/>
                  <a:ea typeface="华文楷体" panose="02010600040101010101" pitchFamily="2" charset="-122"/>
                  <a:sym typeface="+mn-ea"/>
                </a:rPr>
                <a:t>（</a:t>
              </a:r>
              <a:r>
                <a:rPr lang="en-US" sz="2800" dirty="0">
                  <a:solidFill>
                    <a:schemeClr val="tx1"/>
                  </a:solidFill>
                  <a:latin typeface="华文楷体" panose="02010600040101010101" pitchFamily="2" charset="-122"/>
                  <a:ea typeface="华文楷体" panose="02010600040101010101" pitchFamily="2" charset="-122"/>
                  <a:sym typeface="+mn-ea"/>
                </a:rPr>
                <a:t>1</a:t>
              </a:r>
              <a:r>
                <a:rPr sz="2800" dirty="0">
                  <a:solidFill>
                    <a:schemeClr val="tx1"/>
                  </a:solidFill>
                  <a:latin typeface="华文楷体" panose="02010600040101010101" pitchFamily="2" charset="-122"/>
                  <a:ea typeface="华文楷体" panose="02010600040101010101" pitchFamily="2" charset="-122"/>
                  <a:sym typeface="+mn-ea"/>
                </a:rPr>
                <a:t>）</a:t>
              </a:r>
              <a:r>
                <a:rPr lang="zh-CN" altLang="en-US" sz="2800" dirty="0">
                  <a:solidFill>
                    <a:schemeClr val="tx1"/>
                  </a:solidFill>
                  <a:latin typeface="华文楷体" panose="02010600040101010101" pitchFamily="2" charset="-122"/>
                  <a:ea typeface="华文楷体" panose="02010600040101010101" pitchFamily="2" charset="-122"/>
                  <a:cs typeface="Calibri" panose="020F0502020204030204" pitchFamily="34" charset="0"/>
                  <a:sym typeface="+mn-ea"/>
                </a:rPr>
                <a:t>零息债券的麦考利久期等同于其期限</a:t>
              </a:r>
            </a:p>
          </p:txBody>
        </p:sp>
        <p:sp>
          <p:nvSpPr>
            <p:cNvPr id="14" name="圆角矩形 13"/>
            <p:cNvSpPr/>
            <p:nvPr/>
          </p:nvSpPr>
          <p:spPr>
            <a:xfrm>
              <a:off x="3135" y="4266"/>
              <a:ext cx="12922" cy="832"/>
            </a:xfrm>
            <a:prstGeom prst="roundRect">
              <a:avLst/>
            </a:prstGeom>
            <a:extLst>
              <a:ext uri="{909E8E84-426E-40DD-AFC4-6F175D3DCCD1}">
                <a14:hiddenFill xmlns:a14="http://schemas.microsoft.com/office/drawing/2010/main">
                  <a:solidFill>
                    <a:schemeClr val="accent1"/>
                  </a:solidFill>
                </a14:hiddenFill>
              </a:ext>
            </a:extLst>
          </p:spPr>
          <p:style>
            <a:lnRef idx="2">
              <a:schemeClr val="accent5"/>
            </a:lnRef>
            <a:fillRef idx="1">
              <a:schemeClr val="lt1"/>
            </a:fillRef>
            <a:effectRef idx="0">
              <a:schemeClr val="accent5"/>
            </a:effectRef>
            <a:fontRef idx="minor">
              <a:schemeClr val="dk1"/>
            </a:fontRef>
          </p:style>
          <p:txBody>
            <a:bodyPr rtlCol="0" anchor="ctr"/>
            <a:lstStyle/>
            <a:p>
              <a:r>
                <a:rPr sz="2800" dirty="0">
                  <a:solidFill>
                    <a:schemeClr val="tx1"/>
                  </a:solidFill>
                  <a:latin typeface="华文楷体" panose="02010600040101010101" pitchFamily="2" charset="-122"/>
                  <a:ea typeface="华文楷体" panose="02010600040101010101" pitchFamily="2" charset="-122"/>
                  <a:cs typeface="Calibri" panose="020F0502020204030204" pitchFamily="34" charset="0"/>
                  <a:sym typeface="+mn-ea"/>
                </a:rPr>
                <a:t>（</a:t>
              </a:r>
              <a:r>
                <a:rPr lang="en-US" sz="2800" dirty="0">
                  <a:solidFill>
                    <a:schemeClr val="tx1"/>
                  </a:solidFill>
                  <a:latin typeface="华文楷体" panose="02010600040101010101" pitchFamily="2" charset="-122"/>
                  <a:ea typeface="华文楷体" panose="02010600040101010101" pitchFamily="2" charset="-122"/>
                  <a:cs typeface="Calibri" panose="020F0502020204030204" pitchFamily="34" charset="0"/>
                  <a:sym typeface="+mn-ea"/>
                </a:rPr>
                <a:t>2</a:t>
              </a:r>
              <a:r>
                <a:rPr sz="2800" dirty="0">
                  <a:solidFill>
                    <a:schemeClr val="tx1"/>
                  </a:solidFill>
                  <a:latin typeface="华文楷体" panose="02010600040101010101" pitchFamily="2" charset="-122"/>
                  <a:ea typeface="华文楷体" panose="02010600040101010101" pitchFamily="2" charset="-122"/>
                  <a:cs typeface="Calibri" panose="020F0502020204030204" pitchFamily="34" charset="0"/>
                  <a:sym typeface="+mn-ea"/>
                </a:rPr>
                <a:t>）</a:t>
              </a:r>
              <a:r>
                <a:rPr lang="zh-CN" altLang="en-US" sz="2800" dirty="0">
                  <a:solidFill>
                    <a:schemeClr val="tx1"/>
                  </a:solidFill>
                  <a:latin typeface="华文楷体" panose="02010600040101010101" pitchFamily="2" charset="-122"/>
                  <a:ea typeface="华文楷体" panose="02010600040101010101" pitchFamily="2" charset="-122"/>
                  <a:cs typeface="Calibri" panose="020F0502020204030204" pitchFamily="34" charset="0"/>
                  <a:sym typeface="+mn-ea"/>
                </a:rPr>
                <a:t>给定债券期限</a:t>
              </a:r>
              <a:r>
                <a:rPr lang="zh-CN" altLang="en-US" sz="2800" dirty="0">
                  <a:solidFill>
                    <a:schemeClr val="tx1"/>
                  </a:solidFill>
                  <a:latin typeface="华文楷体" panose="02010600040101010101" pitchFamily="2" charset="-122"/>
                  <a:ea typeface="华文楷体" panose="02010600040101010101" pitchFamily="2" charset="-122"/>
                  <a:sym typeface="+mn-ea"/>
                </a:rPr>
                <a:t>时，息票率越高，债券久期越小</a:t>
              </a:r>
              <a:endParaRPr lang="zh-CN" altLang="en-US" sz="2800" dirty="0">
                <a:solidFill>
                  <a:schemeClr val="tx1"/>
                </a:solidFill>
                <a:latin typeface="华文楷体" panose="02010600040101010101" pitchFamily="2" charset="-122"/>
                <a:ea typeface="华文楷体" panose="02010600040101010101" pitchFamily="2" charset="-122"/>
                <a:cs typeface="Calibri" panose="020F0502020204030204" pitchFamily="34" charset="0"/>
                <a:sym typeface="+mn-ea"/>
              </a:endParaRPr>
            </a:p>
          </p:txBody>
        </p:sp>
        <p:sp>
          <p:nvSpPr>
            <p:cNvPr id="15" name="圆角矩形 14"/>
            <p:cNvSpPr/>
            <p:nvPr/>
          </p:nvSpPr>
          <p:spPr>
            <a:xfrm>
              <a:off x="3135" y="5513"/>
              <a:ext cx="12922" cy="832"/>
            </a:xfrm>
            <a:prstGeom prst="roundRect">
              <a:avLst/>
            </a:prstGeom>
            <a:extLst>
              <a:ext uri="{909E8E84-426E-40DD-AFC4-6F175D3DCCD1}">
                <a14:hiddenFill xmlns:a14="http://schemas.microsoft.com/office/drawing/2010/main">
                  <a:solidFill>
                    <a:schemeClr val="accent1"/>
                  </a:solidFill>
                </a14:hiddenFill>
              </a:ext>
            </a:extLst>
          </p:spPr>
          <p:style>
            <a:lnRef idx="2">
              <a:schemeClr val="accent5"/>
            </a:lnRef>
            <a:fillRef idx="1">
              <a:schemeClr val="lt1"/>
            </a:fillRef>
            <a:effectRef idx="0">
              <a:schemeClr val="accent5"/>
            </a:effectRef>
            <a:fontRef idx="minor">
              <a:schemeClr val="dk1"/>
            </a:fontRef>
          </p:style>
          <p:txBody>
            <a:bodyPr rtlCol="0" anchor="ctr"/>
            <a:lstStyle/>
            <a:p>
              <a:pPr marL="0" indent="0" algn="l" latinLnBrk="0">
                <a:lnSpc>
                  <a:spcPct val="150000"/>
                </a:lnSpc>
                <a:spcBef>
                  <a:spcPts val="0"/>
                </a:spcBef>
                <a:buNone/>
              </a:pPr>
              <a:r>
                <a:rPr lang="zh-CN" sz="2800" dirty="0">
                  <a:solidFill>
                    <a:schemeClr val="tx1"/>
                  </a:solidFill>
                  <a:latin typeface="华文楷体" panose="02010600040101010101" pitchFamily="2" charset="-122"/>
                  <a:ea typeface="华文楷体" panose="02010600040101010101" pitchFamily="2" charset="-122"/>
                  <a:sym typeface="+mn-ea"/>
                </a:rPr>
                <a:t>（</a:t>
              </a:r>
              <a:r>
                <a:rPr lang="en-US" altLang="zh-CN" sz="2800" dirty="0">
                  <a:solidFill>
                    <a:schemeClr val="tx1"/>
                  </a:solidFill>
                  <a:latin typeface="华文楷体" panose="02010600040101010101" pitchFamily="2" charset="-122"/>
                  <a:ea typeface="华文楷体" panose="02010600040101010101" pitchFamily="2" charset="-122"/>
                  <a:sym typeface="+mn-ea"/>
                </a:rPr>
                <a:t>3</a:t>
              </a:r>
              <a:r>
                <a:rPr lang="zh-CN" sz="2800" dirty="0">
                  <a:solidFill>
                    <a:schemeClr val="tx1"/>
                  </a:solidFill>
                  <a:latin typeface="华文楷体" panose="02010600040101010101" pitchFamily="2" charset="-122"/>
                  <a:ea typeface="华文楷体" panose="02010600040101010101" pitchFamily="2" charset="-122"/>
                  <a:sym typeface="+mn-ea"/>
                </a:rPr>
                <a:t>）</a:t>
              </a:r>
              <a:r>
                <a:rPr lang="zh-CN" altLang="en-US" sz="2800" dirty="0">
                  <a:solidFill>
                    <a:schemeClr val="tx1"/>
                  </a:solidFill>
                  <a:latin typeface="华文楷体" panose="02010600040101010101" pitchFamily="2" charset="-122"/>
                  <a:ea typeface="华文楷体" panose="02010600040101010101" pitchFamily="2" charset="-122"/>
                  <a:sym typeface="+mn-ea"/>
                </a:rPr>
                <a:t>给定债券息票</a:t>
              </a:r>
              <a:r>
                <a:rPr sz="2800" dirty="0">
                  <a:solidFill>
                    <a:schemeClr val="tx1"/>
                  </a:solidFill>
                  <a:latin typeface="华文楷体" panose="02010600040101010101" pitchFamily="2" charset="-122"/>
                  <a:ea typeface="华文楷体" panose="02010600040101010101" pitchFamily="2" charset="-122"/>
                  <a:sym typeface="+mn-ea"/>
                </a:rPr>
                <a:t>率</a:t>
              </a:r>
              <a:r>
                <a:rPr lang="zh-CN" altLang="en-US" sz="2800" dirty="0">
                  <a:solidFill>
                    <a:schemeClr val="tx1"/>
                  </a:solidFill>
                  <a:latin typeface="华文楷体" panose="02010600040101010101" pitchFamily="2" charset="-122"/>
                  <a:ea typeface="华文楷体" panose="02010600040101010101" pitchFamily="2" charset="-122"/>
                  <a:sym typeface="+mn-ea"/>
                </a:rPr>
                <a:t>时</a:t>
              </a:r>
              <a:r>
                <a:rPr sz="2800" dirty="0">
                  <a:solidFill>
                    <a:schemeClr val="tx1"/>
                  </a:solidFill>
                  <a:latin typeface="华文楷体" panose="02010600040101010101" pitchFamily="2" charset="-122"/>
                  <a:ea typeface="华文楷体" panose="02010600040101010101" pitchFamily="2" charset="-122"/>
                  <a:sym typeface="+mn-ea"/>
                </a:rPr>
                <a:t>，</a:t>
              </a:r>
              <a:r>
                <a:rPr sz="2800" dirty="0" err="1">
                  <a:solidFill>
                    <a:schemeClr val="tx1"/>
                  </a:solidFill>
                  <a:latin typeface="华文楷体" panose="02010600040101010101" pitchFamily="2" charset="-122"/>
                  <a:ea typeface="华文楷体" panose="02010600040101010101" pitchFamily="2" charset="-122"/>
                  <a:sym typeface="+mn-ea"/>
                </a:rPr>
                <a:t>期限</a:t>
              </a:r>
              <a:r>
                <a:rPr lang="zh-CN" altLang="en-US" sz="2800" dirty="0">
                  <a:solidFill>
                    <a:schemeClr val="tx1"/>
                  </a:solidFill>
                  <a:latin typeface="华文楷体" panose="02010600040101010101" pitchFamily="2" charset="-122"/>
                  <a:ea typeface="华文楷体" panose="02010600040101010101" pitchFamily="2" charset="-122"/>
                  <a:sym typeface="+mn-ea"/>
                </a:rPr>
                <a:t>越长，债券久期越大</a:t>
              </a:r>
            </a:p>
          </p:txBody>
        </p:sp>
        <p:sp>
          <p:nvSpPr>
            <p:cNvPr id="16" name="圆角矩形 15"/>
            <p:cNvSpPr/>
            <p:nvPr/>
          </p:nvSpPr>
          <p:spPr>
            <a:xfrm>
              <a:off x="3136" y="6874"/>
              <a:ext cx="12993" cy="832"/>
            </a:xfrm>
            <a:prstGeom prst="roundRect">
              <a:avLst/>
            </a:prstGeom>
            <a:extLst>
              <a:ext uri="{909E8E84-426E-40DD-AFC4-6F175D3DCCD1}">
                <a14:hiddenFill xmlns:a14="http://schemas.microsoft.com/office/drawing/2010/main">
                  <a:solidFill>
                    <a:schemeClr val="accent1"/>
                  </a:solidFill>
                </a14:hiddenFill>
              </a:ext>
            </a:extLst>
          </p:spPr>
          <p:style>
            <a:lnRef idx="2">
              <a:schemeClr val="accent5"/>
            </a:lnRef>
            <a:fillRef idx="1">
              <a:schemeClr val="lt1"/>
            </a:fillRef>
            <a:effectRef idx="0">
              <a:schemeClr val="accent5"/>
            </a:effectRef>
            <a:fontRef idx="minor">
              <a:schemeClr val="dk1"/>
            </a:fontRef>
          </p:style>
          <p:txBody>
            <a:bodyPr rtlCol="0" anchor="ctr"/>
            <a:lstStyle/>
            <a:p>
              <a:pPr marL="0" indent="0" algn="l" latinLnBrk="0">
                <a:lnSpc>
                  <a:spcPct val="150000"/>
                </a:lnSpc>
                <a:spcBef>
                  <a:spcPts val="0"/>
                </a:spcBef>
                <a:buNone/>
              </a:pPr>
              <a:r>
                <a:rPr sz="2800" dirty="0">
                  <a:solidFill>
                    <a:schemeClr val="tx1"/>
                  </a:solidFill>
                  <a:latin typeface="华文楷体" panose="02010600040101010101" pitchFamily="2" charset="-122"/>
                  <a:ea typeface="华文楷体" panose="02010600040101010101" pitchFamily="2" charset="-122"/>
                  <a:sym typeface="+mn-ea"/>
                </a:rPr>
                <a:t>（</a:t>
              </a:r>
              <a:r>
                <a:rPr lang="en-US" sz="2800" dirty="0">
                  <a:solidFill>
                    <a:schemeClr val="tx1"/>
                  </a:solidFill>
                  <a:latin typeface="华文楷体" panose="02010600040101010101" pitchFamily="2" charset="-122"/>
                  <a:ea typeface="华文楷体" panose="02010600040101010101" pitchFamily="2" charset="-122"/>
                  <a:sym typeface="+mn-ea"/>
                </a:rPr>
                <a:t>4</a:t>
              </a:r>
              <a:r>
                <a:rPr sz="2800" dirty="0">
                  <a:solidFill>
                    <a:schemeClr val="tx1"/>
                  </a:solidFill>
                  <a:latin typeface="华文楷体" panose="02010600040101010101" pitchFamily="2" charset="-122"/>
                  <a:ea typeface="华文楷体" panose="02010600040101010101" pitchFamily="2" charset="-122"/>
                  <a:sym typeface="+mn-ea"/>
                </a:rPr>
                <a:t>）当债券到期收益率较高时，息票债券的久期会较</a:t>
              </a:r>
              <a:r>
                <a:rPr lang="zh-CN" altLang="en-US" sz="2800" dirty="0">
                  <a:solidFill>
                    <a:schemeClr val="tx1"/>
                  </a:solidFill>
                  <a:latin typeface="华文楷体" panose="02010600040101010101" pitchFamily="2" charset="-122"/>
                  <a:ea typeface="华文楷体" panose="02010600040101010101" pitchFamily="2" charset="-122"/>
                  <a:sym typeface="+mn-ea"/>
                </a:rPr>
                <a:t>小</a:t>
              </a:r>
            </a:p>
          </p:txBody>
        </p:sp>
      </p:grpSp>
    </p:spTree>
    <p:extLst>
      <p:ext uri="{BB962C8B-B14F-4D97-AF65-F5344CB8AC3E}">
        <p14:creationId xmlns:p14="http://schemas.microsoft.com/office/powerpoint/2010/main" val="632486434"/>
      </p:ext>
    </p:extLst>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71278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r>
              <a:rPr kumimoji="0" lang="zh-CN" altLang="en-US" sz="5400" b="1" dirty="0">
                <a:solidFill>
                  <a:schemeClr val="bg1"/>
                </a:solidFill>
                <a:latin typeface="微软雅黑" pitchFamily="34" charset="-122"/>
                <a:ea typeface="微软雅黑" pitchFamily="34" charset="-122"/>
              </a:rPr>
              <a:t>一、债券定价</a:t>
            </a:r>
            <a:endParaRPr kumimoji="0" lang="en-US" altLang="zh-CN" sz="5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721043559"/>
      </p:ext>
    </p:extLst>
  </p:cSld>
  <p:clrMapOvr>
    <a:masterClrMapping/>
  </p:clrMapOvr>
  <p:transition spd="slow" advClick="0" advTm="3340">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692696"/>
            <a:ext cx="11953328" cy="5493224"/>
          </a:xfrm>
        </p:spPr>
        <p:txBody>
          <a:bodyPr>
            <a:normAutofit/>
          </a:bodyPr>
          <a:lstStyle/>
          <a:p>
            <a:pPr marL="685800" latinLnBrk="0">
              <a:lnSpc>
                <a:spcPct val="150000"/>
              </a:lnSpc>
              <a:spcBef>
                <a:spcPts val="0"/>
              </a:spcBef>
              <a:buFont typeface="Wingdings" panose="05000000000000000000" pitchFamily="2" charset="2"/>
              <a:buChar char="Ø"/>
            </a:pPr>
            <a:r>
              <a:rPr lang="zh-CN" altLang="en-US" sz="3300" b="1" dirty="0"/>
              <a:t>案例分析</a:t>
            </a:r>
            <a:endParaRPr lang="en-US" altLang="zh-CN" sz="3300" b="1" dirty="0"/>
          </a:p>
          <a:p>
            <a:pPr marL="811213" lvl="1" indent="-342900">
              <a:lnSpc>
                <a:spcPct val="150000"/>
              </a:lnSpc>
              <a:spcBef>
                <a:spcPts val="0"/>
              </a:spcBef>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rPr>
              <a:t>假设存在某个面值为</a:t>
            </a:r>
            <a:r>
              <a:rPr lang="en-US" altLang="zh-CN" sz="2400" dirty="0">
                <a:latin typeface="Times New Roman" panose="02020603050405020304" pitchFamily="18" charset="0"/>
                <a:cs typeface="Times New Roman" panose="02020603050405020304" pitchFamily="18" charset="0"/>
              </a:rPr>
              <a:t>100</a:t>
            </a:r>
            <a:r>
              <a:rPr lang="zh-CN" altLang="en-US" sz="2400" dirty="0">
                <a:latin typeface="Times New Roman" panose="02020603050405020304" pitchFamily="18" charset="0"/>
                <a:cs typeface="Times New Roman" panose="02020603050405020304" pitchFamily="18" charset="0"/>
              </a:rPr>
              <a:t>美元、息票利率为</a:t>
            </a:r>
            <a:r>
              <a:rPr lang="en-US" altLang="zh-CN" sz="2400" dirty="0">
                <a:latin typeface="Times New Roman" panose="02020603050405020304" pitchFamily="18" charset="0"/>
                <a:cs typeface="Times New Roman" panose="02020603050405020304" pitchFamily="18" charset="0"/>
              </a:rPr>
              <a:t>10%</a:t>
            </a:r>
            <a:r>
              <a:rPr lang="zh-CN" altLang="en-US" sz="2400" dirty="0">
                <a:latin typeface="Times New Roman" panose="02020603050405020304" pitchFamily="18" charset="0"/>
                <a:cs typeface="Times New Roman" panose="02020603050405020304" pitchFamily="18" charset="0"/>
              </a:rPr>
              <a:t>的</a:t>
            </a:r>
            <a:r>
              <a:rPr lang="en-US" altLang="zh-CN" sz="2400" dirty="0">
                <a:latin typeface="Times New Roman" panose="02020603050405020304" pitchFamily="18" charset="0"/>
                <a:cs typeface="Times New Roman" panose="02020603050405020304" pitchFamily="18" charset="0"/>
              </a:rPr>
              <a:t>3</a:t>
            </a:r>
            <a:r>
              <a:rPr lang="zh-CN" altLang="en-US" sz="2400" dirty="0">
                <a:latin typeface="Times New Roman" panose="02020603050405020304" pitchFamily="18" charset="0"/>
                <a:cs typeface="Times New Roman" panose="02020603050405020304" pitchFamily="18" charset="0"/>
              </a:rPr>
              <a:t>年期债券，该债券连续复利下的年收益率为</a:t>
            </a:r>
            <a:r>
              <a:rPr lang="en-US" altLang="zh-CN" sz="2400" dirty="0">
                <a:latin typeface="Times New Roman" panose="02020603050405020304" pitchFamily="18" charset="0"/>
                <a:cs typeface="Times New Roman" panose="02020603050405020304" pitchFamily="18" charset="0"/>
              </a:rPr>
              <a:t>10%</a:t>
            </a:r>
            <a:r>
              <a:rPr lang="zh-CN" altLang="en-US" sz="2400" dirty="0">
                <a:latin typeface="Times New Roman" panose="02020603050405020304" pitchFamily="18" charset="0"/>
                <a:cs typeface="Times New Roman" panose="02020603050405020304" pitchFamily="18" charset="0"/>
              </a:rPr>
              <a:t>，每</a:t>
            </a:r>
            <a:r>
              <a:rPr lang="en-US" altLang="zh-CN" sz="2400" dirty="0">
                <a:latin typeface="Times New Roman" panose="02020603050405020304" pitchFamily="18" charset="0"/>
                <a:cs typeface="Times New Roman" panose="02020603050405020304" pitchFamily="18" charset="0"/>
              </a:rPr>
              <a:t>6</a:t>
            </a:r>
            <a:r>
              <a:rPr lang="zh-CN" altLang="en-US" sz="2400" dirty="0">
                <a:latin typeface="Times New Roman" panose="02020603050405020304" pitchFamily="18" charset="0"/>
                <a:cs typeface="Times New Roman" panose="02020603050405020304" pitchFamily="18" charset="0"/>
              </a:rPr>
              <a:t>个月付息一次，即每期付息</a:t>
            </a:r>
            <a:r>
              <a:rPr lang="en-US" altLang="zh-CN" sz="2400" dirty="0">
                <a:latin typeface="Times New Roman" panose="02020603050405020304" pitchFamily="18" charset="0"/>
                <a:cs typeface="Times New Roman" panose="02020603050405020304" pitchFamily="18" charset="0"/>
              </a:rPr>
              <a:t>5</a:t>
            </a:r>
            <a:r>
              <a:rPr lang="zh-CN" altLang="en-US" sz="2400" dirty="0">
                <a:latin typeface="Times New Roman" panose="02020603050405020304" pitchFamily="18" charset="0"/>
                <a:cs typeface="Times New Roman" panose="02020603050405020304" pitchFamily="18" charset="0"/>
              </a:rPr>
              <a:t>美元，请计算该债券久期。</a:t>
            </a:r>
          </a:p>
        </p:txBody>
      </p:sp>
      <p:sp>
        <p:nvSpPr>
          <p:cNvPr id="4" name="标题 1"/>
          <p:cNvSpPr txBox="1"/>
          <p:nvPr/>
        </p:nvSpPr>
        <p:spPr bwMode="auto">
          <a:xfrm>
            <a:off x="621011" y="102595"/>
            <a:ext cx="5801626" cy="508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r>
              <a:rPr lang="zh-CN" altLang="en-US" sz="2800" b="1" dirty="0" smtClean="0">
                <a:latin typeface="微软雅黑" panose="020B0503020204020204" pitchFamily="34" charset="-122"/>
                <a:ea typeface="微软雅黑" panose="020B0503020204020204" pitchFamily="34" charset="-122"/>
              </a:rPr>
              <a:t>第二节 </a:t>
            </a:r>
            <a:r>
              <a:rPr lang="zh-CN" altLang="zh-CN" sz="2800" b="1" dirty="0">
                <a:latin typeface="微软雅黑" panose="020B0503020204020204" pitchFamily="34" charset="-122"/>
                <a:ea typeface="微软雅黑" panose="020B0503020204020204" pitchFamily="34" charset="-122"/>
              </a:rPr>
              <a:t>债券线性风险管理——久期</a:t>
            </a:r>
          </a:p>
        </p:txBody>
      </p:sp>
      <p:graphicFrame>
        <p:nvGraphicFramePr>
          <p:cNvPr id="9" name="表格 8"/>
          <p:cNvGraphicFramePr/>
          <p:nvPr>
            <p:custDataLst>
              <p:tags r:id="rId1"/>
            </p:custDataLst>
            <p:extLst>
              <p:ext uri="{D42A27DB-BD31-4B8C-83A1-F6EECF244321}">
                <p14:modId xmlns:p14="http://schemas.microsoft.com/office/powerpoint/2010/main" val="1543857533"/>
              </p:ext>
            </p:extLst>
          </p:nvPr>
        </p:nvGraphicFramePr>
        <p:xfrm>
          <a:off x="1557115" y="2980440"/>
          <a:ext cx="8829675" cy="3205480"/>
        </p:xfrm>
        <a:graphic>
          <a:graphicData uri="http://schemas.openxmlformats.org/drawingml/2006/table">
            <a:tbl>
              <a:tblPr firstRow="1" bandRow="1">
                <a:tableStyleId>{5940675A-B579-460E-94D1-54222C63F5DA}</a:tableStyleId>
              </a:tblPr>
              <a:tblGrid>
                <a:gridCol w="1765300">
                  <a:extLst>
                    <a:ext uri="{9D8B030D-6E8A-4147-A177-3AD203B41FA5}">
                      <a16:colId xmlns:a16="http://schemas.microsoft.com/office/drawing/2014/main" xmlns="" val="20000"/>
                    </a:ext>
                  </a:extLst>
                </a:gridCol>
                <a:gridCol w="1767205">
                  <a:extLst>
                    <a:ext uri="{9D8B030D-6E8A-4147-A177-3AD203B41FA5}">
                      <a16:colId xmlns:a16="http://schemas.microsoft.com/office/drawing/2014/main" xmlns="" val="20001"/>
                    </a:ext>
                  </a:extLst>
                </a:gridCol>
                <a:gridCol w="1763395">
                  <a:extLst>
                    <a:ext uri="{9D8B030D-6E8A-4147-A177-3AD203B41FA5}">
                      <a16:colId xmlns:a16="http://schemas.microsoft.com/office/drawing/2014/main" xmlns="" val="20002"/>
                    </a:ext>
                  </a:extLst>
                </a:gridCol>
                <a:gridCol w="1766570">
                  <a:extLst>
                    <a:ext uri="{9D8B030D-6E8A-4147-A177-3AD203B41FA5}">
                      <a16:colId xmlns:a16="http://schemas.microsoft.com/office/drawing/2014/main" xmlns="" val="20003"/>
                    </a:ext>
                  </a:extLst>
                </a:gridCol>
                <a:gridCol w="1767205">
                  <a:extLst>
                    <a:ext uri="{9D8B030D-6E8A-4147-A177-3AD203B41FA5}">
                      <a16:colId xmlns:a16="http://schemas.microsoft.com/office/drawing/2014/main" xmlns="" val="20004"/>
                    </a:ext>
                  </a:extLst>
                </a:gridCol>
              </a:tblGrid>
              <a:tr h="400685">
                <a:tc>
                  <a:txBody>
                    <a:bodyPr/>
                    <a:lstStyle/>
                    <a:p>
                      <a:pPr indent="0" algn="ctr">
                        <a:buNone/>
                      </a:pPr>
                      <a:r>
                        <a:rPr lang="en-US" sz="1600" b="1">
                          <a:solidFill>
                            <a:srgbClr val="000000"/>
                          </a:solidFill>
                          <a:latin typeface="Times New Roman" panose="02020603050405020304" pitchFamily="18" charset="0"/>
                          <a:cs typeface="Times New Roman" panose="02020603050405020304" pitchFamily="18" charset="0"/>
                        </a:rPr>
                        <a:t>期限</a:t>
                      </a:r>
                      <a:r>
                        <a:rPr lang="en-US" sz="1600" b="0">
                          <a:solidFill>
                            <a:srgbClr val="000000"/>
                          </a:solidFill>
                          <a:latin typeface="Times New Roman" panose="02020603050405020304" pitchFamily="18" charset="0"/>
                          <a:cs typeface="Times New Roman" panose="02020603050405020304" pitchFamily="18" charset="0"/>
                        </a:rPr>
                        <a:t>（年）</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a:solidFill>
                            <a:srgbClr val="000000"/>
                          </a:solidFill>
                          <a:latin typeface="Times New Roman" panose="02020603050405020304" pitchFamily="18" charset="0"/>
                          <a:cs typeface="Times New Roman" panose="02020603050405020304" pitchFamily="18" charset="0"/>
                        </a:rPr>
                        <a:t>现金流</a:t>
                      </a:r>
                      <a:r>
                        <a:rPr lang="en-US" sz="1600" b="0">
                          <a:solidFill>
                            <a:srgbClr val="000000"/>
                          </a:solidFill>
                          <a:latin typeface="Times New Roman" panose="02020603050405020304" pitchFamily="18" charset="0"/>
                          <a:cs typeface="Times New Roman" panose="02020603050405020304" pitchFamily="18" charset="0"/>
                        </a:rPr>
                        <a:t>（美元）</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a:solidFill>
                            <a:srgbClr val="000000"/>
                          </a:solidFill>
                          <a:latin typeface="Times New Roman" panose="02020603050405020304" pitchFamily="18" charset="0"/>
                          <a:cs typeface="Times New Roman" panose="02020603050405020304" pitchFamily="18" charset="0"/>
                        </a:rPr>
                        <a:t>现值</a:t>
                      </a:r>
                      <a:endParaRPr lang="en-US" altLang="en-US" sz="16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a:solidFill>
                            <a:srgbClr val="000000"/>
                          </a:solidFill>
                          <a:latin typeface="Times New Roman" panose="02020603050405020304" pitchFamily="18" charset="0"/>
                          <a:cs typeface="Times New Roman" panose="02020603050405020304" pitchFamily="18" charset="0"/>
                        </a:rPr>
                        <a:t>权重</a:t>
                      </a:r>
                      <a:endParaRPr lang="en-US" altLang="en-US" sz="16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dirty="0" err="1">
                          <a:solidFill>
                            <a:srgbClr val="000000"/>
                          </a:solidFill>
                          <a:latin typeface="Times New Roman" panose="02020603050405020304" pitchFamily="18" charset="0"/>
                          <a:cs typeface="Times New Roman" panose="02020603050405020304" pitchFamily="18" charset="0"/>
                        </a:rPr>
                        <a:t>权重</a:t>
                      </a:r>
                      <a:r>
                        <a:rPr lang="en-US" sz="1600" b="1" dirty="0">
                          <a:solidFill>
                            <a:srgbClr val="000000"/>
                          </a:solidFill>
                          <a:latin typeface="Times New Roman" panose="02020603050405020304" pitchFamily="18" charset="0"/>
                          <a:cs typeface="Times New Roman" panose="02020603050405020304" pitchFamily="18" charset="0"/>
                        </a:rPr>
                        <a:t>×</a:t>
                      </a:r>
                      <a:r>
                        <a:rPr lang="zh-CN" altLang="en-US" sz="1600" b="1" dirty="0">
                          <a:solidFill>
                            <a:srgbClr val="000000"/>
                          </a:solidFill>
                          <a:latin typeface="Times New Roman" panose="02020603050405020304" pitchFamily="18" charset="0"/>
                          <a:cs typeface="Times New Roman" panose="02020603050405020304" pitchFamily="18" charset="0"/>
                        </a:rPr>
                        <a:t>时间</a:t>
                      </a:r>
                      <a:endParaRPr lang="en-US" altLang="en-US"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0068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4.756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0.048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0.024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0068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1.0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4.524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0.046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0.046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0068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1.5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4.304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0.043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0.065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0068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2.0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4.094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0.041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0.082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0068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2.5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3.894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0.039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0.098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40068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3.0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105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77.786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0.783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2.349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40068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总计</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130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99.357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1.000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dirty="0">
                          <a:solidFill>
                            <a:srgbClr val="000000"/>
                          </a:solidFill>
                          <a:latin typeface="Times New Roman" panose="02020603050405020304" pitchFamily="18" charset="0"/>
                          <a:cs typeface="Times New Roman" panose="02020603050405020304" pitchFamily="18" charset="0"/>
                        </a:rPr>
                        <a:t>2.663 </a:t>
                      </a:r>
                      <a:endParaRPr lang="en-US" altLang="en-US" sz="16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3913268859"/>
      </p:ext>
    </p:extLst>
  </p:cSld>
  <p:clrMapOvr>
    <a:masterClrMapping/>
  </p:clrMapOvr>
  <p:transition>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bwMode="auto">
          <a:xfrm>
            <a:off x="621011" y="102595"/>
            <a:ext cx="5801626" cy="508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r>
              <a:rPr lang="zh-CN" altLang="en-US" sz="2800" b="1" dirty="0" smtClean="0">
                <a:latin typeface="微软雅黑" panose="020B0503020204020204" pitchFamily="34" charset="-122"/>
                <a:ea typeface="微软雅黑" panose="020B0503020204020204" pitchFamily="34" charset="-122"/>
              </a:rPr>
              <a:t>第二节 </a:t>
            </a:r>
            <a:r>
              <a:rPr lang="zh-CN" altLang="zh-CN" sz="2800" b="1" dirty="0">
                <a:latin typeface="微软雅黑" panose="020B0503020204020204" pitchFamily="34" charset="-122"/>
                <a:ea typeface="微软雅黑" panose="020B0503020204020204" pitchFamily="34" charset="-122"/>
              </a:rPr>
              <a:t>债券线性风险管理——久期</a:t>
            </a:r>
          </a:p>
        </p:txBody>
      </p:sp>
      <p:sp>
        <p:nvSpPr>
          <p:cNvPr id="5" name="矩形 4"/>
          <p:cNvSpPr/>
          <p:nvPr/>
        </p:nvSpPr>
        <p:spPr>
          <a:xfrm>
            <a:off x="332979" y="548680"/>
            <a:ext cx="2988639" cy="767133"/>
          </a:xfrm>
          <a:prstGeom prst="rect">
            <a:avLst/>
          </a:prstGeom>
        </p:spPr>
        <p:txBody>
          <a:bodyPr wrap="none">
            <a:spAutoFit/>
          </a:bodyPr>
          <a:lstStyle/>
          <a:p>
            <a:pPr marL="685800" indent="-342900">
              <a:lnSpc>
                <a:spcPct val="150000"/>
              </a:lnSpc>
              <a:spcBef>
                <a:spcPts val="0"/>
              </a:spcBef>
              <a:buFont typeface="Wingdings" panose="05000000000000000000" pitchFamily="2" charset="2"/>
              <a:buChar char="Ø"/>
            </a:pPr>
            <a:r>
              <a:rPr kumimoji="1" lang="en-US" altLang="zh-CN" sz="3300" b="1" dirty="0" smtClean="0">
                <a:latin typeface="+mn-lt"/>
                <a:ea typeface="+mn-ea"/>
                <a:cs typeface="宋体" panose="02010600030101010101" pitchFamily="2" charset="-122"/>
              </a:rPr>
              <a:t>Python</a:t>
            </a:r>
            <a:r>
              <a:rPr kumimoji="1" lang="zh-CN" altLang="en-US" sz="3300" b="1" dirty="0" smtClean="0">
                <a:latin typeface="+mn-lt"/>
                <a:ea typeface="+mn-ea"/>
                <a:cs typeface="宋体" panose="02010600030101010101" pitchFamily="2" charset="-122"/>
              </a:rPr>
              <a:t>实现</a:t>
            </a:r>
            <a:endParaRPr kumimoji="1" lang="en-US" altLang="zh-CN" sz="3300" b="1" dirty="0">
              <a:latin typeface="+mn-lt"/>
              <a:ea typeface="+mn-ea"/>
              <a:cs typeface="宋体" panose="02010600030101010101" pitchFamily="2" charset="-122"/>
            </a:endParaRP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011" y="1484784"/>
            <a:ext cx="4042133"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5667" y="1700808"/>
            <a:ext cx="4910138" cy="360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4994078"/>
      </p:ext>
    </p:extLst>
  </p:cSld>
  <p:clrMapOvr>
    <a:masterClrMapping/>
  </p:clrMapOvr>
  <p:transition>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692696"/>
            <a:ext cx="11953328" cy="864096"/>
          </a:xfrm>
        </p:spPr>
        <p:txBody>
          <a:bodyPr>
            <a:normAutofit/>
          </a:bodyPr>
          <a:lstStyle/>
          <a:p>
            <a:pPr marL="685800" latinLnBrk="0">
              <a:lnSpc>
                <a:spcPct val="150000"/>
              </a:lnSpc>
              <a:spcBef>
                <a:spcPts val="0"/>
              </a:spcBef>
              <a:buFont typeface="Wingdings" panose="05000000000000000000" pitchFamily="2" charset="2"/>
              <a:buChar char="Ø"/>
            </a:pPr>
            <a:r>
              <a:rPr lang="zh-CN" altLang="en-US" sz="3300" b="1" dirty="0"/>
              <a:t>案例分析</a:t>
            </a:r>
            <a:endParaRPr lang="en-US" altLang="zh-CN" sz="3300" b="1" dirty="0"/>
          </a:p>
        </p:txBody>
      </p:sp>
      <p:sp>
        <p:nvSpPr>
          <p:cNvPr id="4" name="标题 1"/>
          <p:cNvSpPr txBox="1"/>
          <p:nvPr/>
        </p:nvSpPr>
        <p:spPr bwMode="auto">
          <a:xfrm>
            <a:off x="621011" y="102595"/>
            <a:ext cx="5801626" cy="508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r>
              <a:rPr lang="zh-CN" altLang="en-US" sz="2800" b="1" dirty="0" smtClean="0">
                <a:latin typeface="微软雅黑" panose="020B0503020204020204" pitchFamily="34" charset="-122"/>
                <a:ea typeface="微软雅黑" panose="020B0503020204020204" pitchFamily="34" charset="-122"/>
              </a:rPr>
              <a:t>第二节 </a:t>
            </a:r>
            <a:r>
              <a:rPr lang="zh-CN" altLang="zh-CN" sz="2800" b="1" dirty="0">
                <a:latin typeface="微软雅黑" panose="020B0503020204020204" pitchFamily="34" charset="-122"/>
                <a:ea typeface="微软雅黑" panose="020B0503020204020204" pitchFamily="34" charset="-122"/>
              </a:rPr>
              <a:t>债券线性风险管理——久期</a:t>
            </a:r>
          </a:p>
        </p:txBody>
      </p:sp>
      <p:graphicFrame>
        <p:nvGraphicFramePr>
          <p:cNvPr id="9" name="表格 8"/>
          <p:cNvGraphicFramePr/>
          <p:nvPr>
            <p:custDataLst>
              <p:tags r:id="rId2"/>
            </p:custDataLst>
            <p:extLst>
              <p:ext uri="{D42A27DB-BD31-4B8C-83A1-F6EECF244321}">
                <p14:modId xmlns:p14="http://schemas.microsoft.com/office/powerpoint/2010/main" val="369631239"/>
              </p:ext>
            </p:extLst>
          </p:nvPr>
        </p:nvGraphicFramePr>
        <p:xfrm>
          <a:off x="404987" y="1626261"/>
          <a:ext cx="4392486" cy="2666834"/>
        </p:xfrm>
        <a:graphic>
          <a:graphicData uri="http://schemas.openxmlformats.org/drawingml/2006/table">
            <a:tbl>
              <a:tblPr firstRow="1" bandRow="1">
                <a:tableStyleId>{5940675A-B579-460E-94D1-54222C63F5DA}</a:tableStyleId>
              </a:tblPr>
              <a:tblGrid>
                <a:gridCol w="864095">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20001"/>
                    </a:ext>
                  </a:extLst>
                </a:gridCol>
                <a:gridCol w="762337">
                  <a:extLst>
                    <a:ext uri="{9D8B030D-6E8A-4147-A177-3AD203B41FA5}">
                      <a16:colId xmlns:a16="http://schemas.microsoft.com/office/drawing/2014/main" xmlns="" val="20002"/>
                    </a:ext>
                  </a:extLst>
                </a:gridCol>
                <a:gridCol w="677823">
                  <a:extLst>
                    <a:ext uri="{9D8B030D-6E8A-4147-A177-3AD203B41FA5}">
                      <a16:colId xmlns:a16="http://schemas.microsoft.com/office/drawing/2014/main" xmlns="" val="20003"/>
                    </a:ext>
                  </a:extLst>
                </a:gridCol>
                <a:gridCol w="1080119">
                  <a:extLst>
                    <a:ext uri="{9D8B030D-6E8A-4147-A177-3AD203B41FA5}">
                      <a16:colId xmlns:a16="http://schemas.microsoft.com/office/drawing/2014/main" xmlns="" val="20004"/>
                    </a:ext>
                  </a:extLst>
                </a:gridCol>
              </a:tblGrid>
              <a:tr h="592629">
                <a:tc>
                  <a:txBody>
                    <a:bodyPr/>
                    <a:lstStyle/>
                    <a:p>
                      <a:pPr indent="0" algn="ctr">
                        <a:buNone/>
                      </a:pPr>
                      <a:r>
                        <a:rPr lang="en-US" sz="1600" b="1" dirty="0" err="1">
                          <a:solidFill>
                            <a:srgbClr val="000000"/>
                          </a:solidFill>
                          <a:latin typeface="Times New Roman" panose="02020603050405020304" pitchFamily="18" charset="0"/>
                          <a:cs typeface="Times New Roman" panose="02020603050405020304" pitchFamily="18" charset="0"/>
                        </a:rPr>
                        <a:t>期限</a:t>
                      </a:r>
                      <a:endParaRPr lang="en-US" sz="1600" b="1" dirty="0">
                        <a:solidFill>
                          <a:srgbClr val="000000"/>
                        </a:solidFill>
                        <a:latin typeface="Times New Roman" panose="02020603050405020304" pitchFamily="18" charset="0"/>
                        <a:cs typeface="Times New Roman" panose="02020603050405020304" pitchFamily="18" charset="0"/>
                      </a:endParaRPr>
                    </a:p>
                    <a:p>
                      <a:pPr indent="0" algn="ctr">
                        <a:buNone/>
                      </a:pPr>
                      <a:r>
                        <a:rPr lang="en-US" sz="1600" b="0" dirty="0">
                          <a:solidFill>
                            <a:srgbClr val="000000"/>
                          </a:solidFill>
                          <a:latin typeface="Times New Roman" panose="02020603050405020304" pitchFamily="18" charset="0"/>
                          <a:cs typeface="Times New Roman" panose="02020603050405020304" pitchFamily="18" charset="0"/>
                        </a:rPr>
                        <a:t>（年）</a:t>
                      </a:r>
                      <a:endParaRPr lang="en-US" altLang="en-US" sz="16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dirty="0" err="1">
                          <a:solidFill>
                            <a:srgbClr val="000000"/>
                          </a:solidFill>
                          <a:latin typeface="Times New Roman" panose="02020603050405020304" pitchFamily="18" charset="0"/>
                          <a:cs typeface="Times New Roman" panose="02020603050405020304" pitchFamily="18" charset="0"/>
                        </a:rPr>
                        <a:t>现金流</a:t>
                      </a:r>
                      <a:endParaRPr lang="en-US" sz="1600" b="1" dirty="0">
                        <a:solidFill>
                          <a:srgbClr val="000000"/>
                        </a:solidFill>
                        <a:latin typeface="Times New Roman" panose="02020603050405020304" pitchFamily="18" charset="0"/>
                        <a:cs typeface="Times New Roman" panose="02020603050405020304" pitchFamily="18" charset="0"/>
                      </a:endParaRPr>
                    </a:p>
                    <a:p>
                      <a:pPr indent="0" algn="ctr">
                        <a:buNone/>
                      </a:pPr>
                      <a:r>
                        <a:rPr lang="en-US" sz="1600" b="0" dirty="0">
                          <a:solidFill>
                            <a:srgbClr val="000000"/>
                          </a:solidFill>
                          <a:latin typeface="Times New Roman" panose="02020603050405020304" pitchFamily="18" charset="0"/>
                          <a:cs typeface="Times New Roman" panose="02020603050405020304" pitchFamily="18" charset="0"/>
                        </a:rPr>
                        <a:t>（</a:t>
                      </a:r>
                      <a:r>
                        <a:rPr lang="en-US" sz="1600" b="0" dirty="0" err="1">
                          <a:solidFill>
                            <a:srgbClr val="000000"/>
                          </a:solidFill>
                          <a:latin typeface="Times New Roman" panose="02020603050405020304" pitchFamily="18" charset="0"/>
                          <a:cs typeface="Times New Roman" panose="02020603050405020304" pitchFamily="18" charset="0"/>
                        </a:rPr>
                        <a:t>美元</a:t>
                      </a:r>
                      <a:r>
                        <a:rPr lang="en-US" sz="1600" b="0" dirty="0">
                          <a:solidFill>
                            <a:srgbClr val="000000"/>
                          </a:solidFill>
                          <a:latin typeface="Times New Roman" panose="02020603050405020304" pitchFamily="18" charset="0"/>
                          <a:cs typeface="Times New Roman" panose="02020603050405020304" pitchFamily="18" charset="0"/>
                        </a:rPr>
                        <a:t>）</a:t>
                      </a:r>
                      <a:endParaRPr lang="en-US" altLang="en-US" sz="16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a:solidFill>
                            <a:srgbClr val="000000"/>
                          </a:solidFill>
                          <a:latin typeface="Times New Roman" panose="02020603050405020304" pitchFamily="18" charset="0"/>
                          <a:cs typeface="Times New Roman" panose="02020603050405020304" pitchFamily="18" charset="0"/>
                        </a:rPr>
                        <a:t>现值</a:t>
                      </a:r>
                      <a:endParaRPr lang="en-US" altLang="en-US" sz="16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dirty="0" err="1">
                          <a:solidFill>
                            <a:srgbClr val="000000"/>
                          </a:solidFill>
                          <a:latin typeface="Times New Roman" panose="02020603050405020304" pitchFamily="18" charset="0"/>
                          <a:cs typeface="Times New Roman" panose="02020603050405020304" pitchFamily="18" charset="0"/>
                        </a:rPr>
                        <a:t>权重</a:t>
                      </a:r>
                      <a:endParaRPr lang="en-US" altLang="en-US"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dirty="0" err="1">
                          <a:solidFill>
                            <a:srgbClr val="000000"/>
                          </a:solidFill>
                          <a:latin typeface="Times New Roman" panose="02020603050405020304" pitchFamily="18" charset="0"/>
                          <a:cs typeface="Times New Roman" panose="02020603050405020304" pitchFamily="18" charset="0"/>
                        </a:rPr>
                        <a:t>权重</a:t>
                      </a:r>
                      <a:r>
                        <a:rPr lang="en-US" sz="1600" b="1" dirty="0">
                          <a:solidFill>
                            <a:srgbClr val="000000"/>
                          </a:solidFill>
                          <a:latin typeface="Times New Roman" panose="02020603050405020304" pitchFamily="18" charset="0"/>
                          <a:cs typeface="Times New Roman" panose="02020603050405020304" pitchFamily="18" charset="0"/>
                        </a:rPr>
                        <a:t>×</a:t>
                      </a:r>
                      <a:r>
                        <a:rPr lang="zh-CN" altLang="en-US" sz="1600" b="1" dirty="0">
                          <a:solidFill>
                            <a:srgbClr val="000000"/>
                          </a:solidFill>
                          <a:latin typeface="Times New Roman" panose="02020603050405020304" pitchFamily="18" charset="0"/>
                          <a:cs typeface="Times New Roman" panose="02020603050405020304" pitchFamily="18" charset="0"/>
                        </a:rPr>
                        <a:t>时间</a:t>
                      </a:r>
                      <a:endParaRPr lang="en-US" altLang="en-US"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29631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4.756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0.048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0.024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29631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1.0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4.524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0.046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0.046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29631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1.5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4.304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dirty="0">
                          <a:solidFill>
                            <a:srgbClr val="000000"/>
                          </a:solidFill>
                          <a:latin typeface="Times New Roman" panose="02020603050405020304" pitchFamily="18" charset="0"/>
                          <a:cs typeface="Times New Roman" panose="02020603050405020304" pitchFamily="18" charset="0"/>
                        </a:rPr>
                        <a:t>0.043 </a:t>
                      </a:r>
                      <a:endParaRPr lang="en-US" altLang="en-US" sz="16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0.065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29631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2.0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4.094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0.041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0.082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29631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2.5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3.894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0.039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0.098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29631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3.0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105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77.786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0.783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2.349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29631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总计</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130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99.357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1.000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dirty="0">
                          <a:solidFill>
                            <a:srgbClr val="000000"/>
                          </a:solidFill>
                          <a:latin typeface="Times New Roman" panose="02020603050405020304" pitchFamily="18" charset="0"/>
                          <a:cs typeface="Times New Roman" panose="02020603050405020304" pitchFamily="18" charset="0"/>
                        </a:rPr>
                        <a:t>2.663 </a:t>
                      </a:r>
                      <a:endParaRPr lang="en-US" altLang="en-US" sz="16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bl>
          </a:graphicData>
        </a:graphic>
      </p:graphicFrame>
      <p:sp>
        <p:nvSpPr>
          <p:cNvPr id="2" name="文本框 1"/>
          <p:cNvSpPr txBox="1"/>
          <p:nvPr/>
        </p:nvSpPr>
        <p:spPr>
          <a:xfrm>
            <a:off x="4986438" y="1061441"/>
            <a:ext cx="7200800" cy="3231654"/>
          </a:xfrm>
          <a:prstGeom prst="rect">
            <a:avLst/>
          </a:prstGeom>
          <a:noFill/>
        </p:spPr>
        <p:txBody>
          <a:bodyPr wrap="square" rtlCol="0">
            <a:spAutoFit/>
          </a:bodyPr>
          <a:lstStyle/>
          <a:p>
            <a:pPr latinLnBrk="0">
              <a:spcBef>
                <a:spcPts val="0"/>
              </a:spcBef>
            </a:pPr>
            <a:r>
              <a:rPr lang="zh-CN" altLang="en-US" sz="2400" b="1" dirty="0">
                <a:solidFill>
                  <a:srgbClr val="0000FF"/>
                </a:solidFill>
                <a:latin typeface="Times New Roman" panose="02020603050405020304" pitchFamily="18" charset="0"/>
                <a:cs typeface="Times New Roman" panose="02020603050405020304" pitchFamily="18" charset="0"/>
                <a:sym typeface="+mn-ea"/>
              </a:rPr>
              <a:t>根据久期公式</a:t>
            </a:r>
            <a:endParaRPr lang="en-US" altLang="zh-CN" sz="2400" b="1" dirty="0">
              <a:solidFill>
                <a:srgbClr val="0000FF"/>
              </a:solidFill>
              <a:latin typeface="Times New Roman" panose="02020603050405020304" pitchFamily="18" charset="0"/>
              <a:cs typeface="Times New Roman" panose="02020603050405020304" pitchFamily="18" charset="0"/>
              <a:sym typeface="+mn-ea"/>
            </a:endParaRPr>
          </a:p>
          <a:p>
            <a:pPr marL="285750" indent="-285750" latinLnBrk="0">
              <a:lnSpc>
                <a:spcPct val="250000"/>
              </a:lnSpc>
              <a:spcBef>
                <a:spcPts val="0"/>
              </a:spcBef>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sym typeface="+mn-ea"/>
              </a:rPr>
              <a:t>连续复利下，修正久期 </a:t>
            </a:r>
            <a:r>
              <a:rPr lang="en-US" altLang="zh-CN" sz="2400" dirty="0">
                <a:latin typeface="Times New Roman" panose="02020603050405020304" pitchFamily="18" charset="0"/>
                <a:cs typeface="Times New Roman" panose="02020603050405020304" pitchFamily="18" charset="0"/>
                <a:sym typeface="+mn-ea"/>
              </a:rPr>
              <a:t>= </a:t>
            </a:r>
            <a:r>
              <a:rPr lang="zh-CN" altLang="en-US" sz="2400" dirty="0">
                <a:latin typeface="Times New Roman" panose="02020603050405020304" pitchFamily="18" charset="0"/>
                <a:cs typeface="Times New Roman" panose="02020603050405020304" pitchFamily="18" charset="0"/>
                <a:sym typeface="+mn-ea"/>
              </a:rPr>
              <a:t>麦考利久期：</a:t>
            </a:r>
            <a:endParaRPr lang="zh-CN" altLang="en-US" sz="2400" dirty="0">
              <a:latin typeface="Times New Roman" panose="02020603050405020304" pitchFamily="18" charset="0"/>
              <a:cs typeface="Times New Roman" panose="02020603050405020304" pitchFamily="18" charset="0"/>
            </a:endParaRPr>
          </a:p>
          <a:p>
            <a:pPr marL="285750" indent="-285750" latinLnBrk="0">
              <a:lnSpc>
                <a:spcPct val="250000"/>
              </a:lnSpc>
              <a:spcBef>
                <a:spcPts val="0"/>
              </a:spcBef>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rPr>
              <a:t>当收益率增加</a:t>
            </a:r>
            <a:r>
              <a:rPr lang="en-US" altLang="zh-CN" sz="2400" dirty="0">
                <a:latin typeface="Times New Roman" panose="02020603050405020304" pitchFamily="18" charset="0"/>
                <a:cs typeface="Times New Roman" panose="02020603050405020304" pitchFamily="18" charset="0"/>
              </a:rPr>
              <a:t>0.1%</a:t>
            </a:r>
            <a:r>
              <a:rPr lang="zh-CN" altLang="en-US" sz="2400" dirty="0">
                <a:latin typeface="Times New Roman" panose="02020603050405020304" pitchFamily="18" charset="0"/>
                <a:cs typeface="Times New Roman" panose="02020603050405020304" pitchFamily="18" charset="0"/>
              </a:rPr>
              <a:t>时，债券价格变化为：</a:t>
            </a:r>
          </a:p>
          <a:p>
            <a:pPr marL="285750" indent="-285750" latinLnBrk="0">
              <a:lnSpc>
                <a:spcPct val="250000"/>
              </a:lnSpc>
              <a:spcBef>
                <a:spcPts val="0"/>
              </a:spcBef>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rPr>
              <a:t>因此，预计债券价格会下降到：</a:t>
            </a:r>
          </a:p>
        </p:txBody>
      </p:sp>
      <p:graphicFrame>
        <p:nvGraphicFramePr>
          <p:cNvPr id="6" name="对象 -2147482522"/>
          <p:cNvGraphicFramePr/>
          <p:nvPr>
            <p:extLst>
              <p:ext uri="{D42A27DB-BD31-4B8C-83A1-F6EECF244321}">
                <p14:modId xmlns:p14="http://schemas.microsoft.com/office/powerpoint/2010/main" val="3232355"/>
              </p:ext>
            </p:extLst>
          </p:nvPr>
        </p:nvGraphicFramePr>
        <p:xfrm>
          <a:off x="7251433" y="2382840"/>
          <a:ext cx="1335405" cy="350520"/>
        </p:xfrm>
        <a:graphic>
          <a:graphicData uri="http://schemas.openxmlformats.org/presentationml/2006/ole">
            <mc:AlternateContent xmlns:mc="http://schemas.openxmlformats.org/markup-compatibility/2006">
              <mc:Choice xmlns:v="urn:schemas-microsoft-com:vml" Requires="v">
                <p:oleObj spid="_x0000_s19490" r:id="rId4" imgW="977900" imgH="203200" progId="Equation.DSMT4">
                  <p:embed/>
                </p:oleObj>
              </mc:Choice>
              <mc:Fallback>
                <p:oleObj r:id="rId4" imgW="977900" imgH="203200" progId="Equation.DSMT4">
                  <p:embed/>
                  <p:pic>
                    <p:nvPicPr>
                      <p:cNvPr id="0" name=""/>
                      <p:cNvPicPr/>
                      <p:nvPr/>
                    </p:nvPicPr>
                    <p:blipFill>
                      <a:blip r:embed="rId5"/>
                      <a:stretch>
                        <a:fillRect/>
                      </a:stretch>
                    </p:blipFill>
                    <p:spPr>
                      <a:xfrm>
                        <a:off x="7251433" y="2382840"/>
                        <a:ext cx="1335405" cy="350520"/>
                      </a:xfrm>
                      <a:prstGeom prst="rect">
                        <a:avLst/>
                      </a:prstGeom>
                      <a:noFill/>
                      <a:ln w="9525">
                        <a:noFill/>
                        <a:miter/>
                      </a:ln>
                    </p:spPr>
                  </p:pic>
                </p:oleObj>
              </mc:Fallback>
            </mc:AlternateContent>
          </a:graphicData>
        </a:graphic>
      </p:graphicFrame>
      <p:graphicFrame>
        <p:nvGraphicFramePr>
          <p:cNvPr id="7" name="对象 -2147482593"/>
          <p:cNvGraphicFramePr/>
          <p:nvPr>
            <p:extLst>
              <p:ext uri="{D42A27DB-BD31-4B8C-83A1-F6EECF244321}">
                <p14:modId xmlns:p14="http://schemas.microsoft.com/office/powerpoint/2010/main" val="3911674283"/>
              </p:ext>
            </p:extLst>
          </p:nvPr>
        </p:nvGraphicFramePr>
        <p:xfrm>
          <a:off x="6391549" y="3263483"/>
          <a:ext cx="4238574" cy="309533"/>
        </p:xfrm>
        <a:graphic>
          <a:graphicData uri="http://schemas.openxmlformats.org/presentationml/2006/ole">
            <mc:AlternateContent xmlns:mc="http://schemas.openxmlformats.org/markup-compatibility/2006">
              <mc:Choice xmlns:v="urn:schemas-microsoft-com:vml" Requires="v">
                <p:oleObj spid="_x0000_s19491" r:id="rId6" imgW="2362200" imgH="177165" progId="Equation.DSMT4">
                  <p:embed/>
                </p:oleObj>
              </mc:Choice>
              <mc:Fallback>
                <p:oleObj r:id="rId6" imgW="2362200" imgH="177165" progId="Equation.DSMT4">
                  <p:embed/>
                  <p:pic>
                    <p:nvPicPr>
                      <p:cNvPr id="0" name=""/>
                      <p:cNvPicPr/>
                      <p:nvPr/>
                    </p:nvPicPr>
                    <p:blipFill>
                      <a:blip r:embed="rId7"/>
                      <a:stretch>
                        <a:fillRect/>
                      </a:stretch>
                    </p:blipFill>
                    <p:spPr>
                      <a:xfrm>
                        <a:off x="6391549" y="3263483"/>
                        <a:ext cx="4238574" cy="309533"/>
                      </a:xfrm>
                      <a:prstGeom prst="rect">
                        <a:avLst/>
                      </a:prstGeom>
                      <a:noFill/>
                      <a:ln w="9525">
                        <a:noFill/>
                        <a:miter/>
                      </a:ln>
                    </p:spPr>
                  </p:pic>
                </p:oleObj>
              </mc:Fallback>
            </mc:AlternateContent>
          </a:graphicData>
        </a:graphic>
      </p:graphicFrame>
      <p:graphicFrame>
        <p:nvGraphicFramePr>
          <p:cNvPr id="8" name="对象 -2147482592"/>
          <p:cNvGraphicFramePr/>
          <p:nvPr>
            <p:extLst>
              <p:ext uri="{D42A27DB-BD31-4B8C-83A1-F6EECF244321}">
                <p14:modId xmlns:p14="http://schemas.microsoft.com/office/powerpoint/2010/main" val="781466900"/>
              </p:ext>
            </p:extLst>
          </p:nvPr>
        </p:nvGraphicFramePr>
        <p:xfrm>
          <a:off x="6597675" y="4214621"/>
          <a:ext cx="3168352" cy="366507"/>
        </p:xfrm>
        <a:graphic>
          <a:graphicData uri="http://schemas.openxmlformats.org/presentationml/2006/ole">
            <mc:AlternateContent xmlns:mc="http://schemas.openxmlformats.org/markup-compatibility/2006">
              <mc:Choice xmlns:v="urn:schemas-microsoft-com:vml" Requires="v">
                <p:oleObj spid="_x0000_s19492" r:id="rId8" imgW="1727200" imgH="203200" progId="Equation.DSMT4">
                  <p:embed/>
                </p:oleObj>
              </mc:Choice>
              <mc:Fallback>
                <p:oleObj r:id="rId8" imgW="1727200" imgH="203200" progId="Equation.DSMT4">
                  <p:embed/>
                  <p:pic>
                    <p:nvPicPr>
                      <p:cNvPr id="0" name=""/>
                      <p:cNvPicPr/>
                      <p:nvPr/>
                    </p:nvPicPr>
                    <p:blipFill>
                      <a:blip r:embed="rId9"/>
                      <a:stretch>
                        <a:fillRect/>
                      </a:stretch>
                    </p:blipFill>
                    <p:spPr>
                      <a:xfrm>
                        <a:off x="6597675" y="4214621"/>
                        <a:ext cx="3168352" cy="366507"/>
                      </a:xfrm>
                      <a:prstGeom prst="rect">
                        <a:avLst/>
                      </a:prstGeom>
                      <a:noFill/>
                      <a:ln w="9525">
                        <a:noFill/>
                        <a:miter/>
                      </a:ln>
                    </p:spPr>
                  </p:pic>
                </p:oleObj>
              </mc:Fallback>
            </mc:AlternateContent>
          </a:graphicData>
        </a:graphic>
      </p:graphicFrame>
      <p:sp>
        <p:nvSpPr>
          <p:cNvPr id="5" name="文本框 4"/>
          <p:cNvSpPr txBox="1"/>
          <p:nvPr/>
        </p:nvSpPr>
        <p:spPr>
          <a:xfrm>
            <a:off x="332979" y="4707124"/>
            <a:ext cx="11593288" cy="1292662"/>
          </a:xfrm>
          <a:prstGeom prst="rect">
            <a:avLst/>
          </a:prstGeom>
          <a:noFill/>
        </p:spPr>
        <p:txBody>
          <a:bodyPr wrap="square" rtlCol="0">
            <a:spAutoFit/>
          </a:bodyPr>
          <a:lstStyle/>
          <a:p>
            <a:pPr latinLnBrk="0">
              <a:spcBef>
                <a:spcPts val="0"/>
              </a:spcBef>
            </a:pPr>
            <a:r>
              <a:rPr lang="zh-CN" altLang="en-US" sz="2400" b="1" dirty="0">
                <a:solidFill>
                  <a:srgbClr val="0000FF"/>
                </a:solidFill>
                <a:latin typeface="Times New Roman" panose="02020603050405020304" pitchFamily="18" charset="0"/>
                <a:cs typeface="Times New Roman" panose="02020603050405020304" pitchFamily="18" charset="0"/>
              </a:rPr>
              <a:t>直接计算</a:t>
            </a:r>
            <a:endParaRPr lang="en-US" altLang="zh-CN" sz="2400" b="1" dirty="0">
              <a:solidFill>
                <a:srgbClr val="0000FF"/>
              </a:solidFill>
              <a:latin typeface="Times New Roman" panose="02020603050405020304" pitchFamily="18" charset="0"/>
              <a:cs typeface="Times New Roman" panose="02020603050405020304" pitchFamily="18" charset="0"/>
            </a:endParaRPr>
          </a:p>
          <a:p>
            <a:pPr marL="285750" indent="-285750" latinLnBrk="0">
              <a:lnSpc>
                <a:spcPct val="225000"/>
              </a:lnSpc>
              <a:spcBef>
                <a:spcPts val="0"/>
              </a:spcBef>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rPr>
              <a:t>计算收益率增加</a:t>
            </a:r>
            <a:r>
              <a:rPr lang="en-US" altLang="zh-CN" sz="2400" dirty="0">
                <a:latin typeface="Times New Roman" panose="02020603050405020304" pitchFamily="18" charset="0"/>
                <a:cs typeface="Times New Roman" panose="02020603050405020304" pitchFamily="18" charset="0"/>
              </a:rPr>
              <a:t>10</a:t>
            </a:r>
            <a:r>
              <a:rPr lang="zh-CN" altLang="en-US" sz="2400" dirty="0">
                <a:latin typeface="Times New Roman" panose="02020603050405020304" pitchFamily="18" charset="0"/>
                <a:cs typeface="Times New Roman" panose="02020603050405020304" pitchFamily="18" charset="0"/>
              </a:rPr>
              <a:t>个基点到</a:t>
            </a:r>
            <a:r>
              <a:rPr lang="en-US" altLang="zh-CN" sz="2400" dirty="0">
                <a:latin typeface="Times New Roman" panose="02020603050405020304" pitchFamily="18" charset="0"/>
                <a:cs typeface="Times New Roman" panose="02020603050405020304" pitchFamily="18" charset="0"/>
              </a:rPr>
              <a:t>10.1%</a:t>
            </a:r>
            <a:r>
              <a:rPr lang="zh-CN" altLang="en-US" sz="2400" dirty="0">
                <a:latin typeface="Times New Roman" panose="02020603050405020304" pitchFamily="18" charset="0"/>
                <a:cs typeface="Times New Roman" panose="02020603050405020304" pitchFamily="18" charset="0"/>
              </a:rPr>
              <a:t>时债券真正价格：</a:t>
            </a:r>
          </a:p>
        </p:txBody>
      </p:sp>
      <p:graphicFrame>
        <p:nvGraphicFramePr>
          <p:cNvPr id="10" name="对象 -2147482521"/>
          <p:cNvGraphicFramePr/>
          <p:nvPr>
            <p:extLst>
              <p:ext uri="{D42A27DB-BD31-4B8C-83A1-F6EECF244321}">
                <p14:modId xmlns:p14="http://schemas.microsoft.com/office/powerpoint/2010/main" val="1899800088"/>
              </p:ext>
            </p:extLst>
          </p:nvPr>
        </p:nvGraphicFramePr>
        <p:xfrm>
          <a:off x="1480731" y="6021288"/>
          <a:ext cx="8267323" cy="392527"/>
        </p:xfrm>
        <a:graphic>
          <a:graphicData uri="http://schemas.openxmlformats.org/presentationml/2006/ole">
            <mc:AlternateContent xmlns:mc="http://schemas.openxmlformats.org/markup-compatibility/2006">
              <mc:Choice xmlns:v="urn:schemas-microsoft-com:vml" Requires="v">
                <p:oleObj spid="_x0000_s19493" r:id="rId10" imgW="4927600" imgH="203200" progId="Equation.DSMT4">
                  <p:embed/>
                </p:oleObj>
              </mc:Choice>
              <mc:Fallback>
                <p:oleObj r:id="rId10" imgW="4927600" imgH="203200" progId="Equation.DSMT4">
                  <p:embed/>
                  <p:pic>
                    <p:nvPicPr>
                      <p:cNvPr id="0" name=""/>
                      <p:cNvPicPr/>
                      <p:nvPr/>
                    </p:nvPicPr>
                    <p:blipFill>
                      <a:blip r:embed="rId11"/>
                      <a:stretch>
                        <a:fillRect/>
                      </a:stretch>
                    </p:blipFill>
                    <p:spPr>
                      <a:xfrm>
                        <a:off x="1480731" y="6021288"/>
                        <a:ext cx="8267323" cy="392527"/>
                      </a:xfrm>
                      <a:prstGeom prst="rect">
                        <a:avLst/>
                      </a:prstGeom>
                      <a:noFill/>
                      <a:ln w="9525">
                        <a:noFill/>
                        <a:miter/>
                      </a:ln>
                    </p:spPr>
                  </p:pic>
                </p:oleObj>
              </mc:Fallback>
            </mc:AlternateContent>
          </a:graphicData>
        </a:graphic>
      </p:graphicFrame>
      <p:sp>
        <p:nvSpPr>
          <p:cNvPr id="11" name="圆角矩形 10"/>
          <p:cNvSpPr/>
          <p:nvPr/>
        </p:nvSpPr>
        <p:spPr>
          <a:xfrm>
            <a:off x="8901931" y="4077072"/>
            <a:ext cx="864096" cy="237626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爆炸形 1 11"/>
          <p:cNvSpPr/>
          <p:nvPr/>
        </p:nvSpPr>
        <p:spPr>
          <a:xfrm>
            <a:off x="9322838" y="4591635"/>
            <a:ext cx="2537029" cy="1441235"/>
          </a:xfrm>
          <a:custGeom>
            <a:avLst/>
            <a:gdLst>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8145 w 21600"/>
              <a:gd name="connsiteY9" fmla="*/ 18095 h 21600"/>
              <a:gd name="connsiteX10" fmla="*/ 14020 w 21600"/>
              <a:gd name="connsiteY10" fmla="*/ 14457 h 21600"/>
              <a:gd name="connsiteX11" fmla="*/ 13247 w 21600"/>
              <a:gd name="connsiteY11" fmla="*/ 19737 h 21600"/>
              <a:gd name="connsiteX12" fmla="*/ 10532 w 21600"/>
              <a:gd name="connsiteY12" fmla="*/ 14935 h 21600"/>
              <a:gd name="connsiteX13" fmla="*/ 8485 w 21600"/>
              <a:gd name="connsiteY13" fmla="*/ 21600 h 21600"/>
              <a:gd name="connsiteX14" fmla="*/ 7715 w 21600"/>
              <a:gd name="connsiteY14" fmla="*/ 15627 h 21600"/>
              <a:gd name="connsiteX15" fmla="*/ 4762 w 21600"/>
              <a:gd name="connsiteY15" fmla="*/ 17617 h 21600"/>
              <a:gd name="connsiteX16" fmla="*/ 5667 w 21600"/>
              <a:gd name="connsiteY16" fmla="*/ 13937 h 21600"/>
              <a:gd name="connsiteX17" fmla="*/ 135 w 21600"/>
              <a:gd name="connsiteY17" fmla="*/ 14587 h 21600"/>
              <a:gd name="connsiteX18" fmla="*/ 3722 w 21600"/>
              <a:gd name="connsiteY18" fmla="*/ 11775 h 21600"/>
              <a:gd name="connsiteX19" fmla="*/ 0 w 21600"/>
              <a:gd name="connsiteY19" fmla="*/ 8615 h 21600"/>
              <a:gd name="connsiteX20" fmla="*/ 4627 w 21600"/>
              <a:gd name="connsiteY20" fmla="*/ 7617 h 21600"/>
              <a:gd name="connsiteX21" fmla="*/ 370 w 21600"/>
              <a:gd name="connsiteY21" fmla="*/ 2295 h 21600"/>
              <a:gd name="connsiteX22" fmla="*/ 7312 w 21600"/>
              <a:gd name="connsiteY22" fmla="*/ 6320 h 21600"/>
              <a:gd name="connsiteX23" fmla="*/ 8352 w 21600"/>
              <a:gd name="connsiteY23" fmla="*/ 2295 h 21600"/>
              <a:gd name="connsiteX24" fmla="*/ 10800 w 21600"/>
              <a:gd name="connsiteY24" fmla="*/ 5800 h 21600"/>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8145 w 21600"/>
              <a:gd name="connsiteY9" fmla="*/ 18095 h 21600"/>
              <a:gd name="connsiteX10" fmla="*/ 14020 w 21600"/>
              <a:gd name="connsiteY10" fmla="*/ 14457 h 21600"/>
              <a:gd name="connsiteX11" fmla="*/ 13247 w 21600"/>
              <a:gd name="connsiteY11" fmla="*/ 19737 h 21600"/>
              <a:gd name="connsiteX12" fmla="*/ 10532 w 21600"/>
              <a:gd name="connsiteY12" fmla="*/ 14935 h 21600"/>
              <a:gd name="connsiteX13" fmla="*/ 8485 w 21600"/>
              <a:gd name="connsiteY13" fmla="*/ 21600 h 21600"/>
              <a:gd name="connsiteX14" fmla="*/ 7715 w 21600"/>
              <a:gd name="connsiteY14" fmla="*/ 15627 h 21600"/>
              <a:gd name="connsiteX15" fmla="*/ 4762 w 21600"/>
              <a:gd name="connsiteY15" fmla="*/ 17617 h 21600"/>
              <a:gd name="connsiteX16" fmla="*/ 5667 w 21600"/>
              <a:gd name="connsiteY16" fmla="*/ 13937 h 21600"/>
              <a:gd name="connsiteX17" fmla="*/ 135 w 21600"/>
              <a:gd name="connsiteY17" fmla="*/ 14587 h 21600"/>
              <a:gd name="connsiteX18" fmla="*/ 3722 w 21600"/>
              <a:gd name="connsiteY18" fmla="*/ 11775 h 21600"/>
              <a:gd name="connsiteX19" fmla="*/ 0 w 21600"/>
              <a:gd name="connsiteY19" fmla="*/ 8615 h 21600"/>
              <a:gd name="connsiteX20" fmla="*/ 4627 w 21600"/>
              <a:gd name="connsiteY20" fmla="*/ 7617 h 21600"/>
              <a:gd name="connsiteX21" fmla="*/ 2743 w 21600"/>
              <a:gd name="connsiteY21" fmla="*/ 3819 h 21600"/>
              <a:gd name="connsiteX22" fmla="*/ 7312 w 21600"/>
              <a:gd name="connsiteY22" fmla="*/ 6320 h 21600"/>
              <a:gd name="connsiteX23" fmla="*/ 8352 w 21600"/>
              <a:gd name="connsiteY23" fmla="*/ 2295 h 21600"/>
              <a:gd name="connsiteX24" fmla="*/ 10800 w 21600"/>
              <a:gd name="connsiteY24" fmla="*/ 5800 h 21600"/>
              <a:gd name="connsiteX0" fmla="*/ 10800 w 21600"/>
              <a:gd name="connsiteY0" fmla="*/ 3505 h 19305"/>
              <a:gd name="connsiteX1" fmla="*/ 13597 w 21600"/>
              <a:gd name="connsiteY1" fmla="*/ 25 h 19305"/>
              <a:gd name="connsiteX2" fmla="*/ 14155 w 21600"/>
              <a:gd name="connsiteY2" fmla="*/ 3030 h 19305"/>
              <a:gd name="connsiteX3" fmla="*/ 18380 w 21600"/>
              <a:gd name="connsiteY3" fmla="*/ 2162 h 19305"/>
              <a:gd name="connsiteX4" fmla="*/ 16702 w 21600"/>
              <a:gd name="connsiteY4" fmla="*/ 5020 h 19305"/>
              <a:gd name="connsiteX5" fmla="*/ 21097 w 21600"/>
              <a:gd name="connsiteY5" fmla="*/ 5842 h 19305"/>
              <a:gd name="connsiteX6" fmla="*/ 17607 w 21600"/>
              <a:gd name="connsiteY6" fmla="*/ 8180 h 19305"/>
              <a:gd name="connsiteX7" fmla="*/ 21600 w 21600"/>
              <a:gd name="connsiteY7" fmla="*/ 10995 h 19305"/>
              <a:gd name="connsiteX8" fmla="*/ 16837 w 21600"/>
              <a:gd name="connsiteY8" fmla="*/ 10647 h 19305"/>
              <a:gd name="connsiteX9" fmla="*/ 18145 w 21600"/>
              <a:gd name="connsiteY9" fmla="*/ 15800 h 19305"/>
              <a:gd name="connsiteX10" fmla="*/ 14020 w 21600"/>
              <a:gd name="connsiteY10" fmla="*/ 12162 h 19305"/>
              <a:gd name="connsiteX11" fmla="*/ 13247 w 21600"/>
              <a:gd name="connsiteY11" fmla="*/ 17442 h 19305"/>
              <a:gd name="connsiteX12" fmla="*/ 10532 w 21600"/>
              <a:gd name="connsiteY12" fmla="*/ 12640 h 19305"/>
              <a:gd name="connsiteX13" fmla="*/ 8485 w 21600"/>
              <a:gd name="connsiteY13" fmla="*/ 19305 h 19305"/>
              <a:gd name="connsiteX14" fmla="*/ 7715 w 21600"/>
              <a:gd name="connsiteY14" fmla="*/ 13332 h 19305"/>
              <a:gd name="connsiteX15" fmla="*/ 4762 w 21600"/>
              <a:gd name="connsiteY15" fmla="*/ 15322 h 19305"/>
              <a:gd name="connsiteX16" fmla="*/ 5667 w 21600"/>
              <a:gd name="connsiteY16" fmla="*/ 11642 h 19305"/>
              <a:gd name="connsiteX17" fmla="*/ 135 w 21600"/>
              <a:gd name="connsiteY17" fmla="*/ 12292 h 19305"/>
              <a:gd name="connsiteX18" fmla="*/ 3722 w 21600"/>
              <a:gd name="connsiteY18" fmla="*/ 9480 h 19305"/>
              <a:gd name="connsiteX19" fmla="*/ 0 w 21600"/>
              <a:gd name="connsiteY19" fmla="*/ 6320 h 19305"/>
              <a:gd name="connsiteX20" fmla="*/ 4627 w 21600"/>
              <a:gd name="connsiteY20" fmla="*/ 5322 h 19305"/>
              <a:gd name="connsiteX21" fmla="*/ 2743 w 21600"/>
              <a:gd name="connsiteY21" fmla="*/ 1524 h 19305"/>
              <a:gd name="connsiteX22" fmla="*/ 7312 w 21600"/>
              <a:gd name="connsiteY22" fmla="*/ 4025 h 19305"/>
              <a:gd name="connsiteX23" fmla="*/ 8352 w 21600"/>
              <a:gd name="connsiteY23" fmla="*/ 0 h 19305"/>
              <a:gd name="connsiteX24" fmla="*/ 10800 w 21600"/>
              <a:gd name="connsiteY24" fmla="*/ 3505 h 19305"/>
              <a:gd name="connsiteX0" fmla="*/ 10800 w 21600"/>
              <a:gd name="connsiteY0" fmla="*/ 3505 h 19305"/>
              <a:gd name="connsiteX1" fmla="*/ 13597 w 21600"/>
              <a:gd name="connsiteY1" fmla="*/ 25 h 19305"/>
              <a:gd name="connsiteX2" fmla="*/ 14155 w 21600"/>
              <a:gd name="connsiteY2" fmla="*/ 3030 h 19305"/>
              <a:gd name="connsiteX3" fmla="*/ 18380 w 21600"/>
              <a:gd name="connsiteY3" fmla="*/ 2162 h 19305"/>
              <a:gd name="connsiteX4" fmla="*/ 16702 w 21600"/>
              <a:gd name="connsiteY4" fmla="*/ 5020 h 19305"/>
              <a:gd name="connsiteX5" fmla="*/ 18925 w 21600"/>
              <a:gd name="connsiteY5" fmla="*/ 6372 h 19305"/>
              <a:gd name="connsiteX6" fmla="*/ 17607 w 21600"/>
              <a:gd name="connsiteY6" fmla="*/ 8180 h 19305"/>
              <a:gd name="connsiteX7" fmla="*/ 21600 w 21600"/>
              <a:gd name="connsiteY7" fmla="*/ 10995 h 19305"/>
              <a:gd name="connsiteX8" fmla="*/ 16837 w 21600"/>
              <a:gd name="connsiteY8" fmla="*/ 10647 h 19305"/>
              <a:gd name="connsiteX9" fmla="*/ 18145 w 21600"/>
              <a:gd name="connsiteY9" fmla="*/ 15800 h 19305"/>
              <a:gd name="connsiteX10" fmla="*/ 14020 w 21600"/>
              <a:gd name="connsiteY10" fmla="*/ 12162 h 19305"/>
              <a:gd name="connsiteX11" fmla="*/ 13247 w 21600"/>
              <a:gd name="connsiteY11" fmla="*/ 17442 h 19305"/>
              <a:gd name="connsiteX12" fmla="*/ 10532 w 21600"/>
              <a:gd name="connsiteY12" fmla="*/ 12640 h 19305"/>
              <a:gd name="connsiteX13" fmla="*/ 8485 w 21600"/>
              <a:gd name="connsiteY13" fmla="*/ 19305 h 19305"/>
              <a:gd name="connsiteX14" fmla="*/ 7715 w 21600"/>
              <a:gd name="connsiteY14" fmla="*/ 13332 h 19305"/>
              <a:gd name="connsiteX15" fmla="*/ 4762 w 21600"/>
              <a:gd name="connsiteY15" fmla="*/ 15322 h 19305"/>
              <a:gd name="connsiteX16" fmla="*/ 5667 w 21600"/>
              <a:gd name="connsiteY16" fmla="*/ 11642 h 19305"/>
              <a:gd name="connsiteX17" fmla="*/ 135 w 21600"/>
              <a:gd name="connsiteY17" fmla="*/ 12292 h 19305"/>
              <a:gd name="connsiteX18" fmla="*/ 3722 w 21600"/>
              <a:gd name="connsiteY18" fmla="*/ 9480 h 19305"/>
              <a:gd name="connsiteX19" fmla="*/ 0 w 21600"/>
              <a:gd name="connsiteY19" fmla="*/ 6320 h 19305"/>
              <a:gd name="connsiteX20" fmla="*/ 4627 w 21600"/>
              <a:gd name="connsiteY20" fmla="*/ 5322 h 19305"/>
              <a:gd name="connsiteX21" fmla="*/ 2743 w 21600"/>
              <a:gd name="connsiteY21" fmla="*/ 1524 h 19305"/>
              <a:gd name="connsiteX22" fmla="*/ 7312 w 21600"/>
              <a:gd name="connsiteY22" fmla="*/ 4025 h 19305"/>
              <a:gd name="connsiteX23" fmla="*/ 8352 w 21600"/>
              <a:gd name="connsiteY23" fmla="*/ 0 h 19305"/>
              <a:gd name="connsiteX24" fmla="*/ 10800 w 21600"/>
              <a:gd name="connsiteY24" fmla="*/ 3505 h 19305"/>
              <a:gd name="connsiteX0" fmla="*/ 10800 w 19790"/>
              <a:gd name="connsiteY0" fmla="*/ 3505 h 19305"/>
              <a:gd name="connsiteX1" fmla="*/ 13597 w 19790"/>
              <a:gd name="connsiteY1" fmla="*/ 25 h 19305"/>
              <a:gd name="connsiteX2" fmla="*/ 14155 w 19790"/>
              <a:gd name="connsiteY2" fmla="*/ 3030 h 19305"/>
              <a:gd name="connsiteX3" fmla="*/ 18380 w 19790"/>
              <a:gd name="connsiteY3" fmla="*/ 2162 h 19305"/>
              <a:gd name="connsiteX4" fmla="*/ 16702 w 19790"/>
              <a:gd name="connsiteY4" fmla="*/ 5020 h 19305"/>
              <a:gd name="connsiteX5" fmla="*/ 18925 w 19790"/>
              <a:gd name="connsiteY5" fmla="*/ 6372 h 19305"/>
              <a:gd name="connsiteX6" fmla="*/ 17607 w 19790"/>
              <a:gd name="connsiteY6" fmla="*/ 8180 h 19305"/>
              <a:gd name="connsiteX7" fmla="*/ 19790 w 19790"/>
              <a:gd name="connsiteY7" fmla="*/ 10664 h 19305"/>
              <a:gd name="connsiteX8" fmla="*/ 16837 w 19790"/>
              <a:gd name="connsiteY8" fmla="*/ 10647 h 19305"/>
              <a:gd name="connsiteX9" fmla="*/ 18145 w 19790"/>
              <a:gd name="connsiteY9" fmla="*/ 15800 h 19305"/>
              <a:gd name="connsiteX10" fmla="*/ 14020 w 19790"/>
              <a:gd name="connsiteY10" fmla="*/ 12162 h 19305"/>
              <a:gd name="connsiteX11" fmla="*/ 13247 w 19790"/>
              <a:gd name="connsiteY11" fmla="*/ 17442 h 19305"/>
              <a:gd name="connsiteX12" fmla="*/ 10532 w 19790"/>
              <a:gd name="connsiteY12" fmla="*/ 12640 h 19305"/>
              <a:gd name="connsiteX13" fmla="*/ 8485 w 19790"/>
              <a:gd name="connsiteY13" fmla="*/ 19305 h 19305"/>
              <a:gd name="connsiteX14" fmla="*/ 7715 w 19790"/>
              <a:gd name="connsiteY14" fmla="*/ 13332 h 19305"/>
              <a:gd name="connsiteX15" fmla="*/ 4762 w 19790"/>
              <a:gd name="connsiteY15" fmla="*/ 15322 h 19305"/>
              <a:gd name="connsiteX16" fmla="*/ 5667 w 19790"/>
              <a:gd name="connsiteY16" fmla="*/ 11642 h 19305"/>
              <a:gd name="connsiteX17" fmla="*/ 135 w 19790"/>
              <a:gd name="connsiteY17" fmla="*/ 12292 h 19305"/>
              <a:gd name="connsiteX18" fmla="*/ 3722 w 19790"/>
              <a:gd name="connsiteY18" fmla="*/ 9480 h 19305"/>
              <a:gd name="connsiteX19" fmla="*/ 0 w 19790"/>
              <a:gd name="connsiteY19" fmla="*/ 6320 h 19305"/>
              <a:gd name="connsiteX20" fmla="*/ 4627 w 19790"/>
              <a:gd name="connsiteY20" fmla="*/ 5322 h 19305"/>
              <a:gd name="connsiteX21" fmla="*/ 2743 w 19790"/>
              <a:gd name="connsiteY21" fmla="*/ 1524 h 19305"/>
              <a:gd name="connsiteX22" fmla="*/ 7312 w 19790"/>
              <a:gd name="connsiteY22" fmla="*/ 4025 h 19305"/>
              <a:gd name="connsiteX23" fmla="*/ 8352 w 19790"/>
              <a:gd name="connsiteY23" fmla="*/ 0 h 19305"/>
              <a:gd name="connsiteX24" fmla="*/ 10800 w 19790"/>
              <a:gd name="connsiteY24" fmla="*/ 3505 h 19305"/>
              <a:gd name="connsiteX0" fmla="*/ 10800 w 19790"/>
              <a:gd name="connsiteY0" fmla="*/ 3505 h 17442"/>
              <a:gd name="connsiteX1" fmla="*/ 13597 w 19790"/>
              <a:gd name="connsiteY1" fmla="*/ 25 h 17442"/>
              <a:gd name="connsiteX2" fmla="*/ 14155 w 19790"/>
              <a:gd name="connsiteY2" fmla="*/ 3030 h 17442"/>
              <a:gd name="connsiteX3" fmla="*/ 18380 w 19790"/>
              <a:gd name="connsiteY3" fmla="*/ 2162 h 17442"/>
              <a:gd name="connsiteX4" fmla="*/ 16702 w 19790"/>
              <a:gd name="connsiteY4" fmla="*/ 5020 h 17442"/>
              <a:gd name="connsiteX5" fmla="*/ 18925 w 19790"/>
              <a:gd name="connsiteY5" fmla="*/ 6372 h 17442"/>
              <a:gd name="connsiteX6" fmla="*/ 17607 w 19790"/>
              <a:gd name="connsiteY6" fmla="*/ 8180 h 17442"/>
              <a:gd name="connsiteX7" fmla="*/ 19790 w 19790"/>
              <a:gd name="connsiteY7" fmla="*/ 10664 h 17442"/>
              <a:gd name="connsiteX8" fmla="*/ 16837 w 19790"/>
              <a:gd name="connsiteY8" fmla="*/ 10647 h 17442"/>
              <a:gd name="connsiteX9" fmla="*/ 18145 w 19790"/>
              <a:gd name="connsiteY9" fmla="*/ 15800 h 17442"/>
              <a:gd name="connsiteX10" fmla="*/ 14020 w 19790"/>
              <a:gd name="connsiteY10" fmla="*/ 12162 h 17442"/>
              <a:gd name="connsiteX11" fmla="*/ 13247 w 19790"/>
              <a:gd name="connsiteY11" fmla="*/ 17442 h 17442"/>
              <a:gd name="connsiteX12" fmla="*/ 10532 w 19790"/>
              <a:gd name="connsiteY12" fmla="*/ 12640 h 17442"/>
              <a:gd name="connsiteX13" fmla="*/ 8565 w 19790"/>
              <a:gd name="connsiteY13" fmla="*/ 16323 h 17442"/>
              <a:gd name="connsiteX14" fmla="*/ 7715 w 19790"/>
              <a:gd name="connsiteY14" fmla="*/ 13332 h 17442"/>
              <a:gd name="connsiteX15" fmla="*/ 4762 w 19790"/>
              <a:gd name="connsiteY15" fmla="*/ 15322 h 17442"/>
              <a:gd name="connsiteX16" fmla="*/ 5667 w 19790"/>
              <a:gd name="connsiteY16" fmla="*/ 11642 h 17442"/>
              <a:gd name="connsiteX17" fmla="*/ 135 w 19790"/>
              <a:gd name="connsiteY17" fmla="*/ 12292 h 17442"/>
              <a:gd name="connsiteX18" fmla="*/ 3722 w 19790"/>
              <a:gd name="connsiteY18" fmla="*/ 9480 h 17442"/>
              <a:gd name="connsiteX19" fmla="*/ 0 w 19790"/>
              <a:gd name="connsiteY19" fmla="*/ 6320 h 17442"/>
              <a:gd name="connsiteX20" fmla="*/ 4627 w 19790"/>
              <a:gd name="connsiteY20" fmla="*/ 5322 h 17442"/>
              <a:gd name="connsiteX21" fmla="*/ 2743 w 19790"/>
              <a:gd name="connsiteY21" fmla="*/ 1524 h 17442"/>
              <a:gd name="connsiteX22" fmla="*/ 7312 w 19790"/>
              <a:gd name="connsiteY22" fmla="*/ 4025 h 17442"/>
              <a:gd name="connsiteX23" fmla="*/ 8352 w 19790"/>
              <a:gd name="connsiteY23" fmla="*/ 0 h 17442"/>
              <a:gd name="connsiteX24" fmla="*/ 10800 w 19790"/>
              <a:gd name="connsiteY24" fmla="*/ 3505 h 17442"/>
              <a:gd name="connsiteX0" fmla="*/ 10800 w 19790"/>
              <a:gd name="connsiteY0" fmla="*/ 3505 h 17442"/>
              <a:gd name="connsiteX1" fmla="*/ 13597 w 19790"/>
              <a:gd name="connsiteY1" fmla="*/ 25 h 17442"/>
              <a:gd name="connsiteX2" fmla="*/ 14155 w 19790"/>
              <a:gd name="connsiteY2" fmla="*/ 3030 h 17442"/>
              <a:gd name="connsiteX3" fmla="*/ 18380 w 19790"/>
              <a:gd name="connsiteY3" fmla="*/ 2162 h 17442"/>
              <a:gd name="connsiteX4" fmla="*/ 16702 w 19790"/>
              <a:gd name="connsiteY4" fmla="*/ 5020 h 17442"/>
              <a:gd name="connsiteX5" fmla="*/ 18925 w 19790"/>
              <a:gd name="connsiteY5" fmla="*/ 6372 h 17442"/>
              <a:gd name="connsiteX6" fmla="*/ 17607 w 19790"/>
              <a:gd name="connsiteY6" fmla="*/ 8180 h 17442"/>
              <a:gd name="connsiteX7" fmla="*/ 19790 w 19790"/>
              <a:gd name="connsiteY7" fmla="*/ 10664 h 17442"/>
              <a:gd name="connsiteX8" fmla="*/ 16837 w 19790"/>
              <a:gd name="connsiteY8" fmla="*/ 10647 h 17442"/>
              <a:gd name="connsiteX9" fmla="*/ 18145 w 19790"/>
              <a:gd name="connsiteY9" fmla="*/ 15800 h 17442"/>
              <a:gd name="connsiteX10" fmla="*/ 14020 w 19790"/>
              <a:gd name="connsiteY10" fmla="*/ 12162 h 17442"/>
              <a:gd name="connsiteX11" fmla="*/ 13247 w 19790"/>
              <a:gd name="connsiteY11" fmla="*/ 17442 h 17442"/>
              <a:gd name="connsiteX12" fmla="*/ 10532 w 19790"/>
              <a:gd name="connsiteY12" fmla="*/ 12640 h 17442"/>
              <a:gd name="connsiteX13" fmla="*/ 8565 w 19790"/>
              <a:gd name="connsiteY13" fmla="*/ 16323 h 17442"/>
              <a:gd name="connsiteX14" fmla="*/ 7715 w 19790"/>
              <a:gd name="connsiteY14" fmla="*/ 13332 h 17442"/>
              <a:gd name="connsiteX15" fmla="*/ 4762 w 19790"/>
              <a:gd name="connsiteY15" fmla="*/ 15322 h 17442"/>
              <a:gd name="connsiteX16" fmla="*/ 5667 w 19790"/>
              <a:gd name="connsiteY16" fmla="*/ 11642 h 17442"/>
              <a:gd name="connsiteX17" fmla="*/ 2870 w 19790"/>
              <a:gd name="connsiteY17" fmla="*/ 12159 h 17442"/>
              <a:gd name="connsiteX18" fmla="*/ 3722 w 19790"/>
              <a:gd name="connsiteY18" fmla="*/ 9480 h 17442"/>
              <a:gd name="connsiteX19" fmla="*/ 0 w 19790"/>
              <a:gd name="connsiteY19" fmla="*/ 6320 h 17442"/>
              <a:gd name="connsiteX20" fmla="*/ 4627 w 19790"/>
              <a:gd name="connsiteY20" fmla="*/ 5322 h 17442"/>
              <a:gd name="connsiteX21" fmla="*/ 2743 w 19790"/>
              <a:gd name="connsiteY21" fmla="*/ 1524 h 17442"/>
              <a:gd name="connsiteX22" fmla="*/ 7312 w 19790"/>
              <a:gd name="connsiteY22" fmla="*/ 4025 h 17442"/>
              <a:gd name="connsiteX23" fmla="*/ 8352 w 19790"/>
              <a:gd name="connsiteY23" fmla="*/ 0 h 17442"/>
              <a:gd name="connsiteX24" fmla="*/ 10800 w 19790"/>
              <a:gd name="connsiteY24" fmla="*/ 3505 h 17442"/>
              <a:gd name="connsiteX0" fmla="*/ 8306 w 17296"/>
              <a:gd name="connsiteY0" fmla="*/ 3505 h 17442"/>
              <a:gd name="connsiteX1" fmla="*/ 11103 w 17296"/>
              <a:gd name="connsiteY1" fmla="*/ 25 h 17442"/>
              <a:gd name="connsiteX2" fmla="*/ 11661 w 17296"/>
              <a:gd name="connsiteY2" fmla="*/ 3030 h 17442"/>
              <a:gd name="connsiteX3" fmla="*/ 15886 w 17296"/>
              <a:gd name="connsiteY3" fmla="*/ 2162 h 17442"/>
              <a:gd name="connsiteX4" fmla="*/ 14208 w 17296"/>
              <a:gd name="connsiteY4" fmla="*/ 5020 h 17442"/>
              <a:gd name="connsiteX5" fmla="*/ 16431 w 17296"/>
              <a:gd name="connsiteY5" fmla="*/ 6372 h 17442"/>
              <a:gd name="connsiteX6" fmla="*/ 15113 w 17296"/>
              <a:gd name="connsiteY6" fmla="*/ 8180 h 17442"/>
              <a:gd name="connsiteX7" fmla="*/ 17296 w 17296"/>
              <a:gd name="connsiteY7" fmla="*/ 10664 h 17442"/>
              <a:gd name="connsiteX8" fmla="*/ 14343 w 17296"/>
              <a:gd name="connsiteY8" fmla="*/ 10647 h 17442"/>
              <a:gd name="connsiteX9" fmla="*/ 15651 w 17296"/>
              <a:gd name="connsiteY9" fmla="*/ 15800 h 17442"/>
              <a:gd name="connsiteX10" fmla="*/ 11526 w 17296"/>
              <a:gd name="connsiteY10" fmla="*/ 12162 h 17442"/>
              <a:gd name="connsiteX11" fmla="*/ 10753 w 17296"/>
              <a:gd name="connsiteY11" fmla="*/ 17442 h 17442"/>
              <a:gd name="connsiteX12" fmla="*/ 8038 w 17296"/>
              <a:gd name="connsiteY12" fmla="*/ 12640 h 17442"/>
              <a:gd name="connsiteX13" fmla="*/ 6071 w 17296"/>
              <a:gd name="connsiteY13" fmla="*/ 16323 h 17442"/>
              <a:gd name="connsiteX14" fmla="*/ 5221 w 17296"/>
              <a:gd name="connsiteY14" fmla="*/ 13332 h 17442"/>
              <a:gd name="connsiteX15" fmla="*/ 2268 w 17296"/>
              <a:gd name="connsiteY15" fmla="*/ 15322 h 17442"/>
              <a:gd name="connsiteX16" fmla="*/ 3173 w 17296"/>
              <a:gd name="connsiteY16" fmla="*/ 11642 h 17442"/>
              <a:gd name="connsiteX17" fmla="*/ 376 w 17296"/>
              <a:gd name="connsiteY17" fmla="*/ 12159 h 17442"/>
              <a:gd name="connsiteX18" fmla="*/ 1228 w 17296"/>
              <a:gd name="connsiteY18" fmla="*/ 9480 h 17442"/>
              <a:gd name="connsiteX19" fmla="*/ 0 w 17296"/>
              <a:gd name="connsiteY19" fmla="*/ 6983 h 17442"/>
              <a:gd name="connsiteX20" fmla="*/ 2133 w 17296"/>
              <a:gd name="connsiteY20" fmla="*/ 5322 h 17442"/>
              <a:gd name="connsiteX21" fmla="*/ 249 w 17296"/>
              <a:gd name="connsiteY21" fmla="*/ 1524 h 17442"/>
              <a:gd name="connsiteX22" fmla="*/ 4818 w 17296"/>
              <a:gd name="connsiteY22" fmla="*/ 4025 h 17442"/>
              <a:gd name="connsiteX23" fmla="*/ 5858 w 17296"/>
              <a:gd name="connsiteY23" fmla="*/ 0 h 17442"/>
              <a:gd name="connsiteX24" fmla="*/ 8306 w 17296"/>
              <a:gd name="connsiteY24" fmla="*/ 3505 h 17442"/>
              <a:gd name="connsiteX0" fmla="*/ 8306 w 17296"/>
              <a:gd name="connsiteY0" fmla="*/ 3505 h 17442"/>
              <a:gd name="connsiteX1" fmla="*/ 11103 w 17296"/>
              <a:gd name="connsiteY1" fmla="*/ 25 h 17442"/>
              <a:gd name="connsiteX2" fmla="*/ 11661 w 17296"/>
              <a:gd name="connsiteY2" fmla="*/ 3030 h 17442"/>
              <a:gd name="connsiteX3" fmla="*/ 15886 w 17296"/>
              <a:gd name="connsiteY3" fmla="*/ 2162 h 17442"/>
              <a:gd name="connsiteX4" fmla="*/ 14208 w 17296"/>
              <a:gd name="connsiteY4" fmla="*/ 5020 h 17442"/>
              <a:gd name="connsiteX5" fmla="*/ 16431 w 17296"/>
              <a:gd name="connsiteY5" fmla="*/ 6372 h 17442"/>
              <a:gd name="connsiteX6" fmla="*/ 15113 w 17296"/>
              <a:gd name="connsiteY6" fmla="*/ 8180 h 17442"/>
              <a:gd name="connsiteX7" fmla="*/ 17296 w 17296"/>
              <a:gd name="connsiteY7" fmla="*/ 10664 h 17442"/>
              <a:gd name="connsiteX8" fmla="*/ 14343 w 17296"/>
              <a:gd name="connsiteY8" fmla="*/ 10647 h 17442"/>
              <a:gd name="connsiteX9" fmla="*/ 15651 w 17296"/>
              <a:gd name="connsiteY9" fmla="*/ 15800 h 17442"/>
              <a:gd name="connsiteX10" fmla="*/ 11526 w 17296"/>
              <a:gd name="connsiteY10" fmla="*/ 12162 h 17442"/>
              <a:gd name="connsiteX11" fmla="*/ 10753 w 17296"/>
              <a:gd name="connsiteY11" fmla="*/ 17442 h 17442"/>
              <a:gd name="connsiteX12" fmla="*/ 8038 w 17296"/>
              <a:gd name="connsiteY12" fmla="*/ 12640 h 17442"/>
              <a:gd name="connsiteX13" fmla="*/ 6071 w 17296"/>
              <a:gd name="connsiteY13" fmla="*/ 16323 h 17442"/>
              <a:gd name="connsiteX14" fmla="*/ 5221 w 17296"/>
              <a:gd name="connsiteY14" fmla="*/ 13332 h 17442"/>
              <a:gd name="connsiteX15" fmla="*/ 2268 w 17296"/>
              <a:gd name="connsiteY15" fmla="*/ 15322 h 17442"/>
              <a:gd name="connsiteX16" fmla="*/ 3173 w 17296"/>
              <a:gd name="connsiteY16" fmla="*/ 11642 h 17442"/>
              <a:gd name="connsiteX17" fmla="*/ 376 w 17296"/>
              <a:gd name="connsiteY17" fmla="*/ 12159 h 17442"/>
              <a:gd name="connsiteX18" fmla="*/ 1228 w 17296"/>
              <a:gd name="connsiteY18" fmla="*/ 9480 h 17442"/>
              <a:gd name="connsiteX19" fmla="*/ 0 w 17296"/>
              <a:gd name="connsiteY19" fmla="*/ 6983 h 17442"/>
              <a:gd name="connsiteX20" fmla="*/ 2133 w 17296"/>
              <a:gd name="connsiteY20" fmla="*/ 5322 h 17442"/>
              <a:gd name="connsiteX21" fmla="*/ 1697 w 17296"/>
              <a:gd name="connsiteY21" fmla="*/ 2054 h 17442"/>
              <a:gd name="connsiteX22" fmla="*/ 4818 w 17296"/>
              <a:gd name="connsiteY22" fmla="*/ 4025 h 17442"/>
              <a:gd name="connsiteX23" fmla="*/ 5858 w 17296"/>
              <a:gd name="connsiteY23" fmla="*/ 0 h 17442"/>
              <a:gd name="connsiteX24" fmla="*/ 8306 w 17296"/>
              <a:gd name="connsiteY24" fmla="*/ 3505 h 17442"/>
              <a:gd name="connsiteX0" fmla="*/ 8306 w 17296"/>
              <a:gd name="connsiteY0" fmla="*/ 3505 h 17442"/>
              <a:gd name="connsiteX1" fmla="*/ 11103 w 17296"/>
              <a:gd name="connsiteY1" fmla="*/ 25 h 17442"/>
              <a:gd name="connsiteX2" fmla="*/ 11661 w 17296"/>
              <a:gd name="connsiteY2" fmla="*/ 3030 h 17442"/>
              <a:gd name="connsiteX3" fmla="*/ 15886 w 17296"/>
              <a:gd name="connsiteY3" fmla="*/ 2162 h 17442"/>
              <a:gd name="connsiteX4" fmla="*/ 14208 w 17296"/>
              <a:gd name="connsiteY4" fmla="*/ 5020 h 17442"/>
              <a:gd name="connsiteX5" fmla="*/ 16431 w 17296"/>
              <a:gd name="connsiteY5" fmla="*/ 6372 h 17442"/>
              <a:gd name="connsiteX6" fmla="*/ 15113 w 17296"/>
              <a:gd name="connsiteY6" fmla="*/ 8180 h 17442"/>
              <a:gd name="connsiteX7" fmla="*/ 17296 w 17296"/>
              <a:gd name="connsiteY7" fmla="*/ 10664 h 17442"/>
              <a:gd name="connsiteX8" fmla="*/ 14343 w 17296"/>
              <a:gd name="connsiteY8" fmla="*/ 10647 h 17442"/>
              <a:gd name="connsiteX9" fmla="*/ 15651 w 17296"/>
              <a:gd name="connsiteY9" fmla="*/ 15800 h 17442"/>
              <a:gd name="connsiteX10" fmla="*/ 11526 w 17296"/>
              <a:gd name="connsiteY10" fmla="*/ 12162 h 17442"/>
              <a:gd name="connsiteX11" fmla="*/ 10753 w 17296"/>
              <a:gd name="connsiteY11" fmla="*/ 17442 h 17442"/>
              <a:gd name="connsiteX12" fmla="*/ 8038 w 17296"/>
              <a:gd name="connsiteY12" fmla="*/ 12640 h 17442"/>
              <a:gd name="connsiteX13" fmla="*/ 6071 w 17296"/>
              <a:gd name="connsiteY13" fmla="*/ 16323 h 17442"/>
              <a:gd name="connsiteX14" fmla="*/ 5221 w 17296"/>
              <a:gd name="connsiteY14" fmla="*/ 13332 h 17442"/>
              <a:gd name="connsiteX15" fmla="*/ 4078 w 17296"/>
              <a:gd name="connsiteY15" fmla="*/ 14063 h 17442"/>
              <a:gd name="connsiteX16" fmla="*/ 3173 w 17296"/>
              <a:gd name="connsiteY16" fmla="*/ 11642 h 17442"/>
              <a:gd name="connsiteX17" fmla="*/ 376 w 17296"/>
              <a:gd name="connsiteY17" fmla="*/ 12159 h 17442"/>
              <a:gd name="connsiteX18" fmla="*/ 1228 w 17296"/>
              <a:gd name="connsiteY18" fmla="*/ 9480 h 17442"/>
              <a:gd name="connsiteX19" fmla="*/ 0 w 17296"/>
              <a:gd name="connsiteY19" fmla="*/ 6983 h 17442"/>
              <a:gd name="connsiteX20" fmla="*/ 2133 w 17296"/>
              <a:gd name="connsiteY20" fmla="*/ 5322 h 17442"/>
              <a:gd name="connsiteX21" fmla="*/ 1697 w 17296"/>
              <a:gd name="connsiteY21" fmla="*/ 2054 h 17442"/>
              <a:gd name="connsiteX22" fmla="*/ 4818 w 17296"/>
              <a:gd name="connsiteY22" fmla="*/ 4025 h 17442"/>
              <a:gd name="connsiteX23" fmla="*/ 5858 w 17296"/>
              <a:gd name="connsiteY23" fmla="*/ 0 h 17442"/>
              <a:gd name="connsiteX24" fmla="*/ 8306 w 17296"/>
              <a:gd name="connsiteY24" fmla="*/ 3505 h 17442"/>
              <a:gd name="connsiteX0" fmla="*/ 8306 w 17296"/>
              <a:gd name="connsiteY0" fmla="*/ 3505 h 17442"/>
              <a:gd name="connsiteX1" fmla="*/ 11103 w 17296"/>
              <a:gd name="connsiteY1" fmla="*/ 25 h 17442"/>
              <a:gd name="connsiteX2" fmla="*/ 11661 w 17296"/>
              <a:gd name="connsiteY2" fmla="*/ 3030 h 17442"/>
              <a:gd name="connsiteX3" fmla="*/ 15886 w 17296"/>
              <a:gd name="connsiteY3" fmla="*/ 2162 h 17442"/>
              <a:gd name="connsiteX4" fmla="*/ 14208 w 17296"/>
              <a:gd name="connsiteY4" fmla="*/ 5020 h 17442"/>
              <a:gd name="connsiteX5" fmla="*/ 16431 w 17296"/>
              <a:gd name="connsiteY5" fmla="*/ 6372 h 17442"/>
              <a:gd name="connsiteX6" fmla="*/ 15113 w 17296"/>
              <a:gd name="connsiteY6" fmla="*/ 8180 h 17442"/>
              <a:gd name="connsiteX7" fmla="*/ 17296 w 17296"/>
              <a:gd name="connsiteY7" fmla="*/ 10664 h 17442"/>
              <a:gd name="connsiteX8" fmla="*/ 14343 w 17296"/>
              <a:gd name="connsiteY8" fmla="*/ 10647 h 17442"/>
              <a:gd name="connsiteX9" fmla="*/ 15651 w 17296"/>
              <a:gd name="connsiteY9" fmla="*/ 15800 h 17442"/>
              <a:gd name="connsiteX10" fmla="*/ 11526 w 17296"/>
              <a:gd name="connsiteY10" fmla="*/ 12162 h 17442"/>
              <a:gd name="connsiteX11" fmla="*/ 10753 w 17296"/>
              <a:gd name="connsiteY11" fmla="*/ 17442 h 17442"/>
              <a:gd name="connsiteX12" fmla="*/ 8038 w 17296"/>
              <a:gd name="connsiteY12" fmla="*/ 12640 h 17442"/>
              <a:gd name="connsiteX13" fmla="*/ 6071 w 17296"/>
              <a:gd name="connsiteY13" fmla="*/ 16323 h 17442"/>
              <a:gd name="connsiteX14" fmla="*/ 5221 w 17296"/>
              <a:gd name="connsiteY14" fmla="*/ 13332 h 17442"/>
              <a:gd name="connsiteX15" fmla="*/ 2791 w 17296"/>
              <a:gd name="connsiteY15" fmla="*/ 14593 h 17442"/>
              <a:gd name="connsiteX16" fmla="*/ 3173 w 17296"/>
              <a:gd name="connsiteY16" fmla="*/ 11642 h 17442"/>
              <a:gd name="connsiteX17" fmla="*/ 376 w 17296"/>
              <a:gd name="connsiteY17" fmla="*/ 12159 h 17442"/>
              <a:gd name="connsiteX18" fmla="*/ 1228 w 17296"/>
              <a:gd name="connsiteY18" fmla="*/ 9480 h 17442"/>
              <a:gd name="connsiteX19" fmla="*/ 0 w 17296"/>
              <a:gd name="connsiteY19" fmla="*/ 6983 h 17442"/>
              <a:gd name="connsiteX20" fmla="*/ 2133 w 17296"/>
              <a:gd name="connsiteY20" fmla="*/ 5322 h 17442"/>
              <a:gd name="connsiteX21" fmla="*/ 1697 w 17296"/>
              <a:gd name="connsiteY21" fmla="*/ 2054 h 17442"/>
              <a:gd name="connsiteX22" fmla="*/ 4818 w 17296"/>
              <a:gd name="connsiteY22" fmla="*/ 4025 h 17442"/>
              <a:gd name="connsiteX23" fmla="*/ 5858 w 17296"/>
              <a:gd name="connsiteY23" fmla="*/ 0 h 17442"/>
              <a:gd name="connsiteX24" fmla="*/ 8306 w 17296"/>
              <a:gd name="connsiteY24" fmla="*/ 3505 h 17442"/>
              <a:gd name="connsiteX0" fmla="*/ 8306 w 17296"/>
              <a:gd name="connsiteY0" fmla="*/ 3505 h 16323"/>
              <a:gd name="connsiteX1" fmla="*/ 11103 w 17296"/>
              <a:gd name="connsiteY1" fmla="*/ 25 h 16323"/>
              <a:gd name="connsiteX2" fmla="*/ 11661 w 17296"/>
              <a:gd name="connsiteY2" fmla="*/ 3030 h 16323"/>
              <a:gd name="connsiteX3" fmla="*/ 15886 w 17296"/>
              <a:gd name="connsiteY3" fmla="*/ 2162 h 16323"/>
              <a:gd name="connsiteX4" fmla="*/ 14208 w 17296"/>
              <a:gd name="connsiteY4" fmla="*/ 5020 h 16323"/>
              <a:gd name="connsiteX5" fmla="*/ 16431 w 17296"/>
              <a:gd name="connsiteY5" fmla="*/ 6372 h 16323"/>
              <a:gd name="connsiteX6" fmla="*/ 15113 w 17296"/>
              <a:gd name="connsiteY6" fmla="*/ 8180 h 16323"/>
              <a:gd name="connsiteX7" fmla="*/ 17296 w 17296"/>
              <a:gd name="connsiteY7" fmla="*/ 10664 h 16323"/>
              <a:gd name="connsiteX8" fmla="*/ 14343 w 17296"/>
              <a:gd name="connsiteY8" fmla="*/ 10647 h 16323"/>
              <a:gd name="connsiteX9" fmla="*/ 15651 w 17296"/>
              <a:gd name="connsiteY9" fmla="*/ 15800 h 16323"/>
              <a:gd name="connsiteX10" fmla="*/ 11526 w 17296"/>
              <a:gd name="connsiteY10" fmla="*/ 12162 h 16323"/>
              <a:gd name="connsiteX11" fmla="*/ 10150 w 17296"/>
              <a:gd name="connsiteY11" fmla="*/ 14725 h 16323"/>
              <a:gd name="connsiteX12" fmla="*/ 8038 w 17296"/>
              <a:gd name="connsiteY12" fmla="*/ 12640 h 16323"/>
              <a:gd name="connsiteX13" fmla="*/ 6071 w 17296"/>
              <a:gd name="connsiteY13" fmla="*/ 16323 h 16323"/>
              <a:gd name="connsiteX14" fmla="*/ 5221 w 17296"/>
              <a:gd name="connsiteY14" fmla="*/ 13332 h 16323"/>
              <a:gd name="connsiteX15" fmla="*/ 2791 w 17296"/>
              <a:gd name="connsiteY15" fmla="*/ 14593 h 16323"/>
              <a:gd name="connsiteX16" fmla="*/ 3173 w 17296"/>
              <a:gd name="connsiteY16" fmla="*/ 11642 h 16323"/>
              <a:gd name="connsiteX17" fmla="*/ 376 w 17296"/>
              <a:gd name="connsiteY17" fmla="*/ 12159 h 16323"/>
              <a:gd name="connsiteX18" fmla="*/ 1228 w 17296"/>
              <a:gd name="connsiteY18" fmla="*/ 9480 h 16323"/>
              <a:gd name="connsiteX19" fmla="*/ 0 w 17296"/>
              <a:gd name="connsiteY19" fmla="*/ 6983 h 16323"/>
              <a:gd name="connsiteX20" fmla="*/ 2133 w 17296"/>
              <a:gd name="connsiteY20" fmla="*/ 5322 h 16323"/>
              <a:gd name="connsiteX21" fmla="*/ 1697 w 17296"/>
              <a:gd name="connsiteY21" fmla="*/ 2054 h 16323"/>
              <a:gd name="connsiteX22" fmla="*/ 4818 w 17296"/>
              <a:gd name="connsiteY22" fmla="*/ 4025 h 16323"/>
              <a:gd name="connsiteX23" fmla="*/ 5858 w 17296"/>
              <a:gd name="connsiteY23" fmla="*/ 0 h 16323"/>
              <a:gd name="connsiteX24" fmla="*/ 8306 w 17296"/>
              <a:gd name="connsiteY24" fmla="*/ 3505 h 16323"/>
              <a:gd name="connsiteX0" fmla="*/ 8306 w 17296"/>
              <a:gd name="connsiteY0" fmla="*/ 3505 h 16323"/>
              <a:gd name="connsiteX1" fmla="*/ 11103 w 17296"/>
              <a:gd name="connsiteY1" fmla="*/ 25 h 16323"/>
              <a:gd name="connsiteX2" fmla="*/ 11661 w 17296"/>
              <a:gd name="connsiteY2" fmla="*/ 3030 h 16323"/>
              <a:gd name="connsiteX3" fmla="*/ 15886 w 17296"/>
              <a:gd name="connsiteY3" fmla="*/ 2162 h 16323"/>
              <a:gd name="connsiteX4" fmla="*/ 14208 w 17296"/>
              <a:gd name="connsiteY4" fmla="*/ 5020 h 16323"/>
              <a:gd name="connsiteX5" fmla="*/ 16431 w 17296"/>
              <a:gd name="connsiteY5" fmla="*/ 6372 h 16323"/>
              <a:gd name="connsiteX6" fmla="*/ 15113 w 17296"/>
              <a:gd name="connsiteY6" fmla="*/ 8180 h 16323"/>
              <a:gd name="connsiteX7" fmla="*/ 17296 w 17296"/>
              <a:gd name="connsiteY7" fmla="*/ 10664 h 16323"/>
              <a:gd name="connsiteX8" fmla="*/ 14343 w 17296"/>
              <a:gd name="connsiteY8" fmla="*/ 10647 h 16323"/>
              <a:gd name="connsiteX9" fmla="*/ 14364 w 17296"/>
              <a:gd name="connsiteY9" fmla="*/ 12685 h 16323"/>
              <a:gd name="connsiteX10" fmla="*/ 11526 w 17296"/>
              <a:gd name="connsiteY10" fmla="*/ 12162 h 16323"/>
              <a:gd name="connsiteX11" fmla="*/ 10150 w 17296"/>
              <a:gd name="connsiteY11" fmla="*/ 14725 h 16323"/>
              <a:gd name="connsiteX12" fmla="*/ 8038 w 17296"/>
              <a:gd name="connsiteY12" fmla="*/ 12640 h 16323"/>
              <a:gd name="connsiteX13" fmla="*/ 6071 w 17296"/>
              <a:gd name="connsiteY13" fmla="*/ 16323 h 16323"/>
              <a:gd name="connsiteX14" fmla="*/ 5221 w 17296"/>
              <a:gd name="connsiteY14" fmla="*/ 13332 h 16323"/>
              <a:gd name="connsiteX15" fmla="*/ 2791 w 17296"/>
              <a:gd name="connsiteY15" fmla="*/ 14593 h 16323"/>
              <a:gd name="connsiteX16" fmla="*/ 3173 w 17296"/>
              <a:gd name="connsiteY16" fmla="*/ 11642 h 16323"/>
              <a:gd name="connsiteX17" fmla="*/ 376 w 17296"/>
              <a:gd name="connsiteY17" fmla="*/ 12159 h 16323"/>
              <a:gd name="connsiteX18" fmla="*/ 1228 w 17296"/>
              <a:gd name="connsiteY18" fmla="*/ 9480 h 16323"/>
              <a:gd name="connsiteX19" fmla="*/ 0 w 17296"/>
              <a:gd name="connsiteY19" fmla="*/ 6983 h 16323"/>
              <a:gd name="connsiteX20" fmla="*/ 2133 w 17296"/>
              <a:gd name="connsiteY20" fmla="*/ 5322 h 16323"/>
              <a:gd name="connsiteX21" fmla="*/ 1697 w 17296"/>
              <a:gd name="connsiteY21" fmla="*/ 2054 h 16323"/>
              <a:gd name="connsiteX22" fmla="*/ 4818 w 17296"/>
              <a:gd name="connsiteY22" fmla="*/ 4025 h 16323"/>
              <a:gd name="connsiteX23" fmla="*/ 5858 w 17296"/>
              <a:gd name="connsiteY23" fmla="*/ 0 h 16323"/>
              <a:gd name="connsiteX24" fmla="*/ 8306 w 17296"/>
              <a:gd name="connsiteY24" fmla="*/ 3505 h 16323"/>
              <a:gd name="connsiteX0" fmla="*/ 8306 w 17296"/>
              <a:gd name="connsiteY0" fmla="*/ 3505 h 16323"/>
              <a:gd name="connsiteX1" fmla="*/ 11103 w 17296"/>
              <a:gd name="connsiteY1" fmla="*/ 25 h 16323"/>
              <a:gd name="connsiteX2" fmla="*/ 11661 w 17296"/>
              <a:gd name="connsiteY2" fmla="*/ 3030 h 16323"/>
              <a:gd name="connsiteX3" fmla="*/ 15886 w 17296"/>
              <a:gd name="connsiteY3" fmla="*/ 2162 h 16323"/>
              <a:gd name="connsiteX4" fmla="*/ 14208 w 17296"/>
              <a:gd name="connsiteY4" fmla="*/ 5020 h 16323"/>
              <a:gd name="connsiteX5" fmla="*/ 16431 w 17296"/>
              <a:gd name="connsiteY5" fmla="*/ 6372 h 16323"/>
              <a:gd name="connsiteX6" fmla="*/ 15113 w 17296"/>
              <a:gd name="connsiteY6" fmla="*/ 8180 h 16323"/>
              <a:gd name="connsiteX7" fmla="*/ 17296 w 17296"/>
              <a:gd name="connsiteY7" fmla="*/ 10664 h 16323"/>
              <a:gd name="connsiteX8" fmla="*/ 14343 w 17296"/>
              <a:gd name="connsiteY8" fmla="*/ 10647 h 16323"/>
              <a:gd name="connsiteX9" fmla="*/ 14324 w 17296"/>
              <a:gd name="connsiteY9" fmla="*/ 14209 h 16323"/>
              <a:gd name="connsiteX10" fmla="*/ 11526 w 17296"/>
              <a:gd name="connsiteY10" fmla="*/ 12162 h 16323"/>
              <a:gd name="connsiteX11" fmla="*/ 10150 w 17296"/>
              <a:gd name="connsiteY11" fmla="*/ 14725 h 16323"/>
              <a:gd name="connsiteX12" fmla="*/ 8038 w 17296"/>
              <a:gd name="connsiteY12" fmla="*/ 12640 h 16323"/>
              <a:gd name="connsiteX13" fmla="*/ 6071 w 17296"/>
              <a:gd name="connsiteY13" fmla="*/ 16323 h 16323"/>
              <a:gd name="connsiteX14" fmla="*/ 5221 w 17296"/>
              <a:gd name="connsiteY14" fmla="*/ 13332 h 16323"/>
              <a:gd name="connsiteX15" fmla="*/ 2791 w 17296"/>
              <a:gd name="connsiteY15" fmla="*/ 14593 h 16323"/>
              <a:gd name="connsiteX16" fmla="*/ 3173 w 17296"/>
              <a:gd name="connsiteY16" fmla="*/ 11642 h 16323"/>
              <a:gd name="connsiteX17" fmla="*/ 376 w 17296"/>
              <a:gd name="connsiteY17" fmla="*/ 12159 h 16323"/>
              <a:gd name="connsiteX18" fmla="*/ 1228 w 17296"/>
              <a:gd name="connsiteY18" fmla="*/ 9480 h 16323"/>
              <a:gd name="connsiteX19" fmla="*/ 0 w 17296"/>
              <a:gd name="connsiteY19" fmla="*/ 6983 h 16323"/>
              <a:gd name="connsiteX20" fmla="*/ 2133 w 17296"/>
              <a:gd name="connsiteY20" fmla="*/ 5322 h 16323"/>
              <a:gd name="connsiteX21" fmla="*/ 1697 w 17296"/>
              <a:gd name="connsiteY21" fmla="*/ 2054 h 16323"/>
              <a:gd name="connsiteX22" fmla="*/ 4818 w 17296"/>
              <a:gd name="connsiteY22" fmla="*/ 4025 h 16323"/>
              <a:gd name="connsiteX23" fmla="*/ 5858 w 17296"/>
              <a:gd name="connsiteY23" fmla="*/ 0 h 16323"/>
              <a:gd name="connsiteX24" fmla="*/ 8306 w 17296"/>
              <a:gd name="connsiteY24" fmla="*/ 3505 h 16323"/>
              <a:gd name="connsiteX0" fmla="*/ 8306 w 17296"/>
              <a:gd name="connsiteY0" fmla="*/ 3505 h 15064"/>
              <a:gd name="connsiteX1" fmla="*/ 11103 w 17296"/>
              <a:gd name="connsiteY1" fmla="*/ 25 h 15064"/>
              <a:gd name="connsiteX2" fmla="*/ 11661 w 17296"/>
              <a:gd name="connsiteY2" fmla="*/ 3030 h 15064"/>
              <a:gd name="connsiteX3" fmla="*/ 15886 w 17296"/>
              <a:gd name="connsiteY3" fmla="*/ 2162 h 15064"/>
              <a:gd name="connsiteX4" fmla="*/ 14208 w 17296"/>
              <a:gd name="connsiteY4" fmla="*/ 5020 h 15064"/>
              <a:gd name="connsiteX5" fmla="*/ 16431 w 17296"/>
              <a:gd name="connsiteY5" fmla="*/ 6372 h 15064"/>
              <a:gd name="connsiteX6" fmla="*/ 15113 w 17296"/>
              <a:gd name="connsiteY6" fmla="*/ 8180 h 15064"/>
              <a:gd name="connsiteX7" fmla="*/ 17296 w 17296"/>
              <a:gd name="connsiteY7" fmla="*/ 10664 h 15064"/>
              <a:gd name="connsiteX8" fmla="*/ 14343 w 17296"/>
              <a:gd name="connsiteY8" fmla="*/ 10647 h 15064"/>
              <a:gd name="connsiteX9" fmla="*/ 14324 w 17296"/>
              <a:gd name="connsiteY9" fmla="*/ 14209 h 15064"/>
              <a:gd name="connsiteX10" fmla="*/ 11526 w 17296"/>
              <a:gd name="connsiteY10" fmla="*/ 12162 h 15064"/>
              <a:gd name="connsiteX11" fmla="*/ 10150 w 17296"/>
              <a:gd name="connsiteY11" fmla="*/ 14725 h 15064"/>
              <a:gd name="connsiteX12" fmla="*/ 8038 w 17296"/>
              <a:gd name="connsiteY12" fmla="*/ 12640 h 15064"/>
              <a:gd name="connsiteX13" fmla="*/ 6513 w 17296"/>
              <a:gd name="connsiteY13" fmla="*/ 15064 h 15064"/>
              <a:gd name="connsiteX14" fmla="*/ 5221 w 17296"/>
              <a:gd name="connsiteY14" fmla="*/ 13332 h 15064"/>
              <a:gd name="connsiteX15" fmla="*/ 2791 w 17296"/>
              <a:gd name="connsiteY15" fmla="*/ 14593 h 15064"/>
              <a:gd name="connsiteX16" fmla="*/ 3173 w 17296"/>
              <a:gd name="connsiteY16" fmla="*/ 11642 h 15064"/>
              <a:gd name="connsiteX17" fmla="*/ 376 w 17296"/>
              <a:gd name="connsiteY17" fmla="*/ 12159 h 15064"/>
              <a:gd name="connsiteX18" fmla="*/ 1228 w 17296"/>
              <a:gd name="connsiteY18" fmla="*/ 9480 h 15064"/>
              <a:gd name="connsiteX19" fmla="*/ 0 w 17296"/>
              <a:gd name="connsiteY19" fmla="*/ 6983 h 15064"/>
              <a:gd name="connsiteX20" fmla="*/ 2133 w 17296"/>
              <a:gd name="connsiteY20" fmla="*/ 5322 h 15064"/>
              <a:gd name="connsiteX21" fmla="*/ 1697 w 17296"/>
              <a:gd name="connsiteY21" fmla="*/ 2054 h 15064"/>
              <a:gd name="connsiteX22" fmla="*/ 4818 w 17296"/>
              <a:gd name="connsiteY22" fmla="*/ 4025 h 15064"/>
              <a:gd name="connsiteX23" fmla="*/ 5858 w 17296"/>
              <a:gd name="connsiteY23" fmla="*/ 0 h 15064"/>
              <a:gd name="connsiteX24" fmla="*/ 8306 w 17296"/>
              <a:gd name="connsiteY24" fmla="*/ 3505 h 15064"/>
              <a:gd name="connsiteX0" fmla="*/ 8306 w 17296"/>
              <a:gd name="connsiteY0" fmla="*/ 3505 h 16191"/>
              <a:gd name="connsiteX1" fmla="*/ 11103 w 17296"/>
              <a:gd name="connsiteY1" fmla="*/ 25 h 16191"/>
              <a:gd name="connsiteX2" fmla="*/ 11661 w 17296"/>
              <a:gd name="connsiteY2" fmla="*/ 3030 h 16191"/>
              <a:gd name="connsiteX3" fmla="*/ 15886 w 17296"/>
              <a:gd name="connsiteY3" fmla="*/ 2162 h 16191"/>
              <a:gd name="connsiteX4" fmla="*/ 14208 w 17296"/>
              <a:gd name="connsiteY4" fmla="*/ 5020 h 16191"/>
              <a:gd name="connsiteX5" fmla="*/ 16431 w 17296"/>
              <a:gd name="connsiteY5" fmla="*/ 6372 h 16191"/>
              <a:gd name="connsiteX6" fmla="*/ 15113 w 17296"/>
              <a:gd name="connsiteY6" fmla="*/ 8180 h 16191"/>
              <a:gd name="connsiteX7" fmla="*/ 17296 w 17296"/>
              <a:gd name="connsiteY7" fmla="*/ 10664 h 16191"/>
              <a:gd name="connsiteX8" fmla="*/ 14343 w 17296"/>
              <a:gd name="connsiteY8" fmla="*/ 10647 h 16191"/>
              <a:gd name="connsiteX9" fmla="*/ 14324 w 17296"/>
              <a:gd name="connsiteY9" fmla="*/ 14209 h 16191"/>
              <a:gd name="connsiteX10" fmla="*/ 11526 w 17296"/>
              <a:gd name="connsiteY10" fmla="*/ 12162 h 16191"/>
              <a:gd name="connsiteX11" fmla="*/ 10150 w 17296"/>
              <a:gd name="connsiteY11" fmla="*/ 14725 h 16191"/>
              <a:gd name="connsiteX12" fmla="*/ 8038 w 17296"/>
              <a:gd name="connsiteY12" fmla="*/ 12640 h 16191"/>
              <a:gd name="connsiteX13" fmla="*/ 6553 w 17296"/>
              <a:gd name="connsiteY13" fmla="*/ 16191 h 16191"/>
              <a:gd name="connsiteX14" fmla="*/ 5221 w 17296"/>
              <a:gd name="connsiteY14" fmla="*/ 13332 h 16191"/>
              <a:gd name="connsiteX15" fmla="*/ 2791 w 17296"/>
              <a:gd name="connsiteY15" fmla="*/ 14593 h 16191"/>
              <a:gd name="connsiteX16" fmla="*/ 3173 w 17296"/>
              <a:gd name="connsiteY16" fmla="*/ 11642 h 16191"/>
              <a:gd name="connsiteX17" fmla="*/ 376 w 17296"/>
              <a:gd name="connsiteY17" fmla="*/ 12159 h 16191"/>
              <a:gd name="connsiteX18" fmla="*/ 1228 w 17296"/>
              <a:gd name="connsiteY18" fmla="*/ 9480 h 16191"/>
              <a:gd name="connsiteX19" fmla="*/ 0 w 17296"/>
              <a:gd name="connsiteY19" fmla="*/ 6983 h 16191"/>
              <a:gd name="connsiteX20" fmla="*/ 2133 w 17296"/>
              <a:gd name="connsiteY20" fmla="*/ 5322 h 16191"/>
              <a:gd name="connsiteX21" fmla="*/ 1697 w 17296"/>
              <a:gd name="connsiteY21" fmla="*/ 2054 h 16191"/>
              <a:gd name="connsiteX22" fmla="*/ 4818 w 17296"/>
              <a:gd name="connsiteY22" fmla="*/ 4025 h 16191"/>
              <a:gd name="connsiteX23" fmla="*/ 5858 w 17296"/>
              <a:gd name="connsiteY23" fmla="*/ 0 h 16191"/>
              <a:gd name="connsiteX24" fmla="*/ 8306 w 17296"/>
              <a:gd name="connsiteY24" fmla="*/ 3505 h 16191"/>
              <a:gd name="connsiteX0" fmla="*/ 8306 w 17296"/>
              <a:gd name="connsiteY0" fmla="*/ 3505 h 16191"/>
              <a:gd name="connsiteX1" fmla="*/ 11103 w 17296"/>
              <a:gd name="connsiteY1" fmla="*/ 25 h 16191"/>
              <a:gd name="connsiteX2" fmla="*/ 11661 w 17296"/>
              <a:gd name="connsiteY2" fmla="*/ 3030 h 16191"/>
              <a:gd name="connsiteX3" fmla="*/ 14881 w 17296"/>
              <a:gd name="connsiteY3" fmla="*/ 2096 h 16191"/>
              <a:gd name="connsiteX4" fmla="*/ 14208 w 17296"/>
              <a:gd name="connsiteY4" fmla="*/ 5020 h 16191"/>
              <a:gd name="connsiteX5" fmla="*/ 16431 w 17296"/>
              <a:gd name="connsiteY5" fmla="*/ 6372 h 16191"/>
              <a:gd name="connsiteX6" fmla="*/ 15113 w 17296"/>
              <a:gd name="connsiteY6" fmla="*/ 8180 h 16191"/>
              <a:gd name="connsiteX7" fmla="*/ 17296 w 17296"/>
              <a:gd name="connsiteY7" fmla="*/ 10664 h 16191"/>
              <a:gd name="connsiteX8" fmla="*/ 14343 w 17296"/>
              <a:gd name="connsiteY8" fmla="*/ 10647 h 16191"/>
              <a:gd name="connsiteX9" fmla="*/ 14324 w 17296"/>
              <a:gd name="connsiteY9" fmla="*/ 14209 h 16191"/>
              <a:gd name="connsiteX10" fmla="*/ 11526 w 17296"/>
              <a:gd name="connsiteY10" fmla="*/ 12162 h 16191"/>
              <a:gd name="connsiteX11" fmla="*/ 10150 w 17296"/>
              <a:gd name="connsiteY11" fmla="*/ 14725 h 16191"/>
              <a:gd name="connsiteX12" fmla="*/ 8038 w 17296"/>
              <a:gd name="connsiteY12" fmla="*/ 12640 h 16191"/>
              <a:gd name="connsiteX13" fmla="*/ 6553 w 17296"/>
              <a:gd name="connsiteY13" fmla="*/ 16191 h 16191"/>
              <a:gd name="connsiteX14" fmla="*/ 5221 w 17296"/>
              <a:gd name="connsiteY14" fmla="*/ 13332 h 16191"/>
              <a:gd name="connsiteX15" fmla="*/ 2791 w 17296"/>
              <a:gd name="connsiteY15" fmla="*/ 14593 h 16191"/>
              <a:gd name="connsiteX16" fmla="*/ 3173 w 17296"/>
              <a:gd name="connsiteY16" fmla="*/ 11642 h 16191"/>
              <a:gd name="connsiteX17" fmla="*/ 376 w 17296"/>
              <a:gd name="connsiteY17" fmla="*/ 12159 h 16191"/>
              <a:gd name="connsiteX18" fmla="*/ 1228 w 17296"/>
              <a:gd name="connsiteY18" fmla="*/ 9480 h 16191"/>
              <a:gd name="connsiteX19" fmla="*/ 0 w 17296"/>
              <a:gd name="connsiteY19" fmla="*/ 6983 h 16191"/>
              <a:gd name="connsiteX20" fmla="*/ 2133 w 17296"/>
              <a:gd name="connsiteY20" fmla="*/ 5322 h 16191"/>
              <a:gd name="connsiteX21" fmla="*/ 1697 w 17296"/>
              <a:gd name="connsiteY21" fmla="*/ 2054 h 16191"/>
              <a:gd name="connsiteX22" fmla="*/ 4818 w 17296"/>
              <a:gd name="connsiteY22" fmla="*/ 4025 h 16191"/>
              <a:gd name="connsiteX23" fmla="*/ 5858 w 17296"/>
              <a:gd name="connsiteY23" fmla="*/ 0 h 16191"/>
              <a:gd name="connsiteX24" fmla="*/ 8306 w 17296"/>
              <a:gd name="connsiteY24" fmla="*/ 3505 h 16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296" h="16191">
                <a:moveTo>
                  <a:pt x="8306" y="3505"/>
                </a:moveTo>
                <a:lnTo>
                  <a:pt x="11103" y="25"/>
                </a:lnTo>
                <a:cubicBezTo>
                  <a:pt x="10981" y="1800"/>
                  <a:pt x="11783" y="1255"/>
                  <a:pt x="11661" y="3030"/>
                </a:cubicBezTo>
                <a:lnTo>
                  <a:pt x="14881" y="2096"/>
                </a:lnTo>
                <a:lnTo>
                  <a:pt x="14208" y="5020"/>
                </a:lnTo>
                <a:lnTo>
                  <a:pt x="16431" y="6372"/>
                </a:lnTo>
                <a:lnTo>
                  <a:pt x="15113" y="8180"/>
                </a:lnTo>
                <a:lnTo>
                  <a:pt x="17296" y="10664"/>
                </a:lnTo>
                <a:lnTo>
                  <a:pt x="14343" y="10647"/>
                </a:lnTo>
                <a:cubicBezTo>
                  <a:pt x="14350" y="11326"/>
                  <a:pt x="14317" y="13530"/>
                  <a:pt x="14324" y="14209"/>
                </a:cubicBezTo>
                <a:lnTo>
                  <a:pt x="11526" y="12162"/>
                </a:lnTo>
                <a:lnTo>
                  <a:pt x="10150" y="14725"/>
                </a:lnTo>
                <a:lnTo>
                  <a:pt x="8038" y="12640"/>
                </a:lnTo>
                <a:lnTo>
                  <a:pt x="6553" y="16191"/>
                </a:lnTo>
                <a:cubicBezTo>
                  <a:pt x="6296" y="14200"/>
                  <a:pt x="5478" y="15323"/>
                  <a:pt x="5221" y="13332"/>
                </a:cubicBezTo>
                <a:lnTo>
                  <a:pt x="2791" y="14593"/>
                </a:lnTo>
                <a:cubicBezTo>
                  <a:pt x="2918" y="13609"/>
                  <a:pt x="3046" y="12626"/>
                  <a:pt x="3173" y="11642"/>
                </a:cubicBezTo>
                <a:lnTo>
                  <a:pt x="376" y="12159"/>
                </a:lnTo>
                <a:lnTo>
                  <a:pt x="1228" y="9480"/>
                </a:lnTo>
                <a:lnTo>
                  <a:pt x="0" y="6983"/>
                </a:lnTo>
                <a:lnTo>
                  <a:pt x="2133" y="5322"/>
                </a:lnTo>
                <a:cubicBezTo>
                  <a:pt x="1988" y="4233"/>
                  <a:pt x="1842" y="3143"/>
                  <a:pt x="1697" y="2054"/>
                </a:cubicBezTo>
                <a:lnTo>
                  <a:pt x="4818" y="4025"/>
                </a:lnTo>
                <a:lnTo>
                  <a:pt x="5858" y="0"/>
                </a:lnTo>
                <a:lnTo>
                  <a:pt x="8306" y="3505"/>
                </a:ln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bg1"/>
                </a:solidFill>
              </a:rPr>
              <a:t>结果一致！</a:t>
            </a:r>
          </a:p>
        </p:txBody>
      </p:sp>
    </p:spTree>
    <p:extLst>
      <p:ext uri="{BB962C8B-B14F-4D97-AF65-F5344CB8AC3E}">
        <p14:creationId xmlns:p14="http://schemas.microsoft.com/office/powerpoint/2010/main" val="1493481762"/>
      </p:ext>
    </p:extLst>
  </p:cSld>
  <p:clrMapOvr>
    <a:masterClrMapping/>
  </p:clrMapOvr>
  <p:transition>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692696"/>
            <a:ext cx="11953328" cy="864096"/>
          </a:xfrm>
        </p:spPr>
        <p:txBody>
          <a:bodyPr>
            <a:normAutofit/>
          </a:bodyPr>
          <a:lstStyle/>
          <a:p>
            <a:pPr marL="685800" latinLnBrk="0">
              <a:lnSpc>
                <a:spcPct val="150000"/>
              </a:lnSpc>
              <a:spcBef>
                <a:spcPts val="0"/>
              </a:spcBef>
              <a:buFont typeface="Wingdings" panose="05000000000000000000" pitchFamily="2" charset="2"/>
              <a:buChar char="Ø"/>
            </a:pPr>
            <a:r>
              <a:rPr lang="zh-CN" altLang="en-US" sz="3300" b="1" dirty="0"/>
              <a:t>案例分析</a:t>
            </a:r>
            <a:endParaRPr lang="en-US" altLang="zh-CN" sz="3300" b="1" dirty="0"/>
          </a:p>
        </p:txBody>
      </p:sp>
      <p:sp>
        <p:nvSpPr>
          <p:cNvPr id="4" name="标题 1"/>
          <p:cNvSpPr txBox="1"/>
          <p:nvPr/>
        </p:nvSpPr>
        <p:spPr bwMode="auto">
          <a:xfrm>
            <a:off x="621011" y="102595"/>
            <a:ext cx="5801626" cy="508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r>
              <a:rPr lang="zh-CN" altLang="en-US" sz="2800" b="1" dirty="0" smtClean="0">
                <a:latin typeface="微软雅黑" panose="020B0503020204020204" pitchFamily="34" charset="-122"/>
                <a:ea typeface="微软雅黑" panose="020B0503020204020204" pitchFamily="34" charset="-122"/>
              </a:rPr>
              <a:t>第二节 </a:t>
            </a:r>
            <a:r>
              <a:rPr lang="zh-CN" altLang="zh-CN" sz="2800" b="1" dirty="0">
                <a:latin typeface="微软雅黑" panose="020B0503020204020204" pitchFamily="34" charset="-122"/>
                <a:ea typeface="微软雅黑" panose="020B0503020204020204" pitchFamily="34" charset="-122"/>
              </a:rPr>
              <a:t>债券线性风险管理——久期</a:t>
            </a:r>
          </a:p>
        </p:txBody>
      </p:sp>
      <p:sp>
        <p:nvSpPr>
          <p:cNvPr id="2" name="文本框 1"/>
          <p:cNvSpPr txBox="1"/>
          <p:nvPr/>
        </p:nvSpPr>
        <p:spPr>
          <a:xfrm>
            <a:off x="799685" y="1552709"/>
            <a:ext cx="11278195" cy="3346237"/>
          </a:xfrm>
          <a:prstGeom prst="rect">
            <a:avLst/>
          </a:prstGeom>
          <a:noFill/>
        </p:spPr>
        <p:txBody>
          <a:bodyPr wrap="square" rtlCol="0">
            <a:spAutoFit/>
          </a:bodyPr>
          <a:lstStyle/>
          <a:p>
            <a:pPr latinLnBrk="0">
              <a:lnSpc>
                <a:spcPct val="150000"/>
              </a:lnSpc>
              <a:spcBef>
                <a:spcPts val="0"/>
              </a:spcBef>
            </a:pPr>
            <a:r>
              <a:rPr lang="zh-CN" altLang="en-US" sz="2400" b="1" dirty="0">
                <a:solidFill>
                  <a:srgbClr val="0000FF"/>
                </a:solidFill>
                <a:latin typeface="Times New Roman" panose="02020603050405020304" pitchFamily="18" charset="0"/>
                <a:cs typeface="Times New Roman" panose="02020603050405020304" pitchFamily="18" charset="0"/>
              </a:rPr>
              <a:t>考虑离散复利的情形</a:t>
            </a:r>
            <a:endParaRPr lang="en-US" altLang="zh-CN" sz="2400" b="1" dirty="0">
              <a:solidFill>
                <a:srgbClr val="0000FF"/>
              </a:solidFill>
              <a:latin typeface="Times New Roman" panose="02020603050405020304" pitchFamily="18" charset="0"/>
              <a:cs typeface="Times New Roman" panose="02020603050405020304" pitchFamily="18" charset="0"/>
            </a:endParaRPr>
          </a:p>
          <a:p>
            <a:pPr marL="342900" indent="-342900" latinLnBrk="0">
              <a:lnSpc>
                <a:spcPct val="150000"/>
              </a:lnSpc>
              <a:spcBef>
                <a:spcPts val="0"/>
              </a:spcBef>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rPr>
              <a:t>如果一年复利</a:t>
            </a:r>
            <a:r>
              <a:rPr lang="en-US" altLang="zh-CN" sz="2400" dirty="0">
                <a:latin typeface="Times New Roman" panose="02020603050405020304" pitchFamily="18" charset="0"/>
                <a:cs typeface="Times New Roman" panose="02020603050405020304" pitchFamily="18" charset="0"/>
              </a:rPr>
              <a:t>2</a:t>
            </a:r>
            <a:r>
              <a:rPr lang="zh-CN" altLang="en-US" sz="2400" dirty="0">
                <a:latin typeface="Times New Roman" panose="02020603050405020304" pitchFamily="18" charset="0"/>
                <a:cs typeface="Times New Roman" panose="02020603050405020304" pitchFamily="18" charset="0"/>
              </a:rPr>
              <a:t>次，连续复利收益率仍然为</a:t>
            </a:r>
            <a:r>
              <a:rPr lang="en-US" altLang="zh-CN" sz="2400" dirty="0">
                <a:latin typeface="Times New Roman" panose="02020603050405020304" pitchFamily="18" charset="0"/>
                <a:cs typeface="Times New Roman" panose="02020603050405020304" pitchFamily="18" charset="0"/>
              </a:rPr>
              <a:t>10%</a:t>
            </a:r>
            <a:r>
              <a:rPr lang="zh-CN" altLang="en-US" sz="2400" dirty="0">
                <a:latin typeface="Times New Roman" panose="02020603050405020304" pitchFamily="18" charset="0"/>
                <a:cs typeface="Times New Roman" panose="02020603050405020304" pitchFamily="18" charset="0"/>
              </a:rPr>
              <a:t>，则所对应的每年复利两次的收益率为</a:t>
            </a:r>
            <a:r>
              <a:rPr lang="en-US" altLang="zh-CN" sz="2400" dirty="0">
                <a:latin typeface="Times New Roman" panose="02020603050405020304" pitchFamily="18" charset="0"/>
                <a:cs typeface="Times New Roman" panose="02020603050405020304" pitchFamily="18" charset="0"/>
              </a:rPr>
              <a:t>10.25%</a:t>
            </a:r>
            <a:r>
              <a:rPr lang="zh-CN" altLang="en-US" sz="2400" dirty="0">
                <a:latin typeface="Times New Roman" panose="02020603050405020304" pitchFamily="18" charset="0"/>
                <a:cs typeface="Times New Roman" panose="02020603050405020304" pitchFamily="18" charset="0"/>
              </a:rPr>
              <a:t>（其计算公式为                      ）</a:t>
            </a:r>
          </a:p>
          <a:p>
            <a:pPr marL="342900" indent="-342900">
              <a:lnSpc>
                <a:spcPct val="150000"/>
              </a:lnSpc>
              <a:spcBef>
                <a:spcPts val="0"/>
              </a:spcBef>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rPr>
              <a:t>一年复利</a:t>
            </a:r>
            <a:r>
              <a:rPr lang="en-US" altLang="zh-CN" sz="2400" dirty="0">
                <a:latin typeface="Times New Roman" panose="02020603050405020304" pitchFamily="18" charset="0"/>
                <a:cs typeface="Times New Roman" panose="02020603050405020304" pitchFamily="18" charset="0"/>
              </a:rPr>
              <a:t>2</a:t>
            </a:r>
            <a:r>
              <a:rPr lang="zh-CN" altLang="en-US" sz="2400" dirty="0">
                <a:latin typeface="Times New Roman" panose="02020603050405020304" pitchFamily="18" charset="0"/>
                <a:cs typeface="Times New Roman" panose="02020603050405020304" pitchFamily="18" charset="0"/>
              </a:rPr>
              <a:t>次的修正久期为：</a:t>
            </a:r>
          </a:p>
          <a:p>
            <a:pPr marL="342900" indent="-342900">
              <a:lnSpc>
                <a:spcPct val="150000"/>
              </a:lnSpc>
              <a:spcBef>
                <a:spcPts val="0"/>
              </a:spcBef>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rPr>
              <a:t>相应的，美元久期为：</a:t>
            </a:r>
          </a:p>
          <a:p>
            <a:pPr marL="342900" indent="-342900">
              <a:lnSpc>
                <a:spcPct val="150000"/>
              </a:lnSpc>
              <a:spcBef>
                <a:spcPts val="0"/>
              </a:spcBef>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rPr>
              <a:t>此时，当收益率增加</a:t>
            </a:r>
            <a:r>
              <a:rPr lang="en-US" altLang="zh-CN" sz="2400" dirty="0">
                <a:latin typeface="Times New Roman" panose="02020603050405020304" pitchFamily="18" charset="0"/>
                <a:cs typeface="Times New Roman" panose="02020603050405020304" pitchFamily="18" charset="0"/>
              </a:rPr>
              <a:t>10</a:t>
            </a:r>
            <a:r>
              <a:rPr lang="zh-CN" altLang="en-US" sz="2400" dirty="0">
                <a:latin typeface="Times New Roman" panose="02020603050405020304" pitchFamily="18" charset="0"/>
                <a:cs typeface="Times New Roman" panose="02020603050405020304" pitchFamily="18" charset="0"/>
              </a:rPr>
              <a:t>个</a:t>
            </a:r>
            <a:r>
              <a:rPr lang="en-US" altLang="zh-CN" sz="2400" dirty="0">
                <a:latin typeface="Times New Roman" panose="02020603050405020304" pitchFamily="18" charset="0"/>
                <a:cs typeface="Times New Roman" panose="02020603050405020304" pitchFamily="18" charset="0"/>
              </a:rPr>
              <a:t>BP</a:t>
            </a:r>
            <a:r>
              <a:rPr lang="zh-CN" altLang="en-US" sz="2400" dirty="0">
                <a:latin typeface="Times New Roman" panose="02020603050405020304" pitchFamily="18" charset="0"/>
                <a:cs typeface="Times New Roman" panose="02020603050405020304" pitchFamily="18" charset="0"/>
              </a:rPr>
              <a:t>时，债券价格变化为：</a:t>
            </a:r>
          </a:p>
        </p:txBody>
      </p:sp>
      <p:pic>
        <p:nvPicPr>
          <p:cNvPr id="13" name="图片 28087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5252097" y="2563983"/>
            <a:ext cx="1623060" cy="786765"/>
          </a:xfrm>
          <a:prstGeom prst="rect">
            <a:avLst/>
          </a:prstGeom>
          <a:noFill/>
          <a:ln>
            <a:noFill/>
          </a:ln>
        </p:spPr>
      </p:pic>
      <p:graphicFrame>
        <p:nvGraphicFramePr>
          <p:cNvPr id="14" name="对象 -2147482590"/>
          <p:cNvGraphicFramePr/>
          <p:nvPr>
            <p:extLst>
              <p:ext uri="{D42A27DB-BD31-4B8C-83A1-F6EECF244321}">
                <p14:modId xmlns:p14="http://schemas.microsoft.com/office/powerpoint/2010/main" val="1929448429"/>
              </p:ext>
            </p:extLst>
          </p:nvPr>
        </p:nvGraphicFramePr>
        <p:xfrm>
          <a:off x="4941491" y="3314542"/>
          <a:ext cx="3808730" cy="457835"/>
        </p:xfrm>
        <a:graphic>
          <a:graphicData uri="http://schemas.openxmlformats.org/presentationml/2006/ole">
            <mc:AlternateContent xmlns:mc="http://schemas.openxmlformats.org/markup-compatibility/2006">
              <mc:Choice xmlns:v="urn:schemas-microsoft-com:vml" Requires="v">
                <p:oleObj spid="_x0000_s20506" r:id="rId4" imgW="2209800" imgH="228600" progId="Equation.DSMT4">
                  <p:embed/>
                </p:oleObj>
              </mc:Choice>
              <mc:Fallback>
                <p:oleObj r:id="rId4" imgW="2209800" imgH="228600" progId="Equation.DSMT4">
                  <p:embed/>
                  <p:pic>
                    <p:nvPicPr>
                      <p:cNvPr id="0" name=""/>
                      <p:cNvPicPr/>
                      <p:nvPr/>
                    </p:nvPicPr>
                    <p:blipFill>
                      <a:blip r:embed="rId5"/>
                      <a:stretch>
                        <a:fillRect/>
                      </a:stretch>
                    </p:blipFill>
                    <p:spPr>
                      <a:xfrm>
                        <a:off x="4941491" y="3314542"/>
                        <a:ext cx="3808730" cy="457835"/>
                      </a:xfrm>
                      <a:prstGeom prst="rect">
                        <a:avLst/>
                      </a:prstGeom>
                      <a:noFill/>
                      <a:ln w="9525">
                        <a:noFill/>
                        <a:miter/>
                      </a:ln>
                    </p:spPr>
                  </p:pic>
                </p:oleObj>
              </mc:Fallback>
            </mc:AlternateContent>
          </a:graphicData>
        </a:graphic>
      </p:graphicFrame>
      <p:graphicFrame>
        <p:nvGraphicFramePr>
          <p:cNvPr id="15" name="对象 -2147482589"/>
          <p:cNvGraphicFramePr/>
          <p:nvPr>
            <p:extLst>
              <p:ext uri="{D42A27DB-BD31-4B8C-83A1-F6EECF244321}">
                <p14:modId xmlns:p14="http://schemas.microsoft.com/office/powerpoint/2010/main" val="1971114725"/>
              </p:ext>
            </p:extLst>
          </p:nvPr>
        </p:nvGraphicFramePr>
        <p:xfrm>
          <a:off x="4221411" y="3903191"/>
          <a:ext cx="3612515" cy="375285"/>
        </p:xfrm>
        <a:graphic>
          <a:graphicData uri="http://schemas.openxmlformats.org/presentationml/2006/ole">
            <mc:AlternateContent xmlns:mc="http://schemas.openxmlformats.org/markup-compatibility/2006">
              <mc:Choice xmlns:v="urn:schemas-microsoft-com:vml" Requires="v">
                <p:oleObj spid="_x0000_s20507" r:id="rId6" imgW="1841500" imgH="177165" progId="Equation.DSMT4">
                  <p:embed/>
                </p:oleObj>
              </mc:Choice>
              <mc:Fallback>
                <p:oleObj r:id="rId6" imgW="1841500" imgH="177165" progId="Equation.DSMT4">
                  <p:embed/>
                  <p:pic>
                    <p:nvPicPr>
                      <p:cNvPr id="0" name=""/>
                      <p:cNvPicPr/>
                      <p:nvPr/>
                    </p:nvPicPr>
                    <p:blipFill>
                      <a:blip r:embed="rId7"/>
                      <a:stretch>
                        <a:fillRect/>
                      </a:stretch>
                    </p:blipFill>
                    <p:spPr>
                      <a:xfrm>
                        <a:off x="4221411" y="3903191"/>
                        <a:ext cx="3612515" cy="375285"/>
                      </a:xfrm>
                      <a:prstGeom prst="rect">
                        <a:avLst/>
                      </a:prstGeom>
                      <a:noFill/>
                      <a:ln w="9525">
                        <a:noFill/>
                        <a:miter/>
                      </a:ln>
                    </p:spPr>
                  </p:pic>
                </p:oleObj>
              </mc:Fallback>
            </mc:AlternateContent>
          </a:graphicData>
        </a:graphic>
      </p:graphicFrame>
      <p:graphicFrame>
        <p:nvGraphicFramePr>
          <p:cNvPr id="16" name="对象 -2147482588"/>
          <p:cNvGraphicFramePr/>
          <p:nvPr>
            <p:extLst>
              <p:ext uri="{D42A27DB-BD31-4B8C-83A1-F6EECF244321}">
                <p14:modId xmlns:p14="http://schemas.microsoft.com/office/powerpoint/2010/main" val="2741565377"/>
              </p:ext>
            </p:extLst>
          </p:nvPr>
        </p:nvGraphicFramePr>
        <p:xfrm>
          <a:off x="2431291" y="5118860"/>
          <a:ext cx="5020400" cy="372745"/>
        </p:xfrm>
        <a:graphic>
          <a:graphicData uri="http://schemas.openxmlformats.org/presentationml/2006/ole">
            <mc:AlternateContent xmlns:mc="http://schemas.openxmlformats.org/markup-compatibility/2006">
              <mc:Choice xmlns:v="urn:schemas-microsoft-com:vml" Requires="v">
                <p:oleObj spid="_x0000_s20508" r:id="rId8" imgW="2336800" imgH="177165" progId="Equation.DSMT4">
                  <p:embed/>
                </p:oleObj>
              </mc:Choice>
              <mc:Fallback>
                <p:oleObj r:id="rId8" imgW="2336800" imgH="177165" progId="Equation.DSMT4">
                  <p:embed/>
                  <p:pic>
                    <p:nvPicPr>
                      <p:cNvPr id="0" name=""/>
                      <p:cNvPicPr/>
                      <p:nvPr/>
                    </p:nvPicPr>
                    <p:blipFill>
                      <a:blip r:embed="rId9"/>
                      <a:stretch>
                        <a:fillRect/>
                      </a:stretch>
                    </p:blipFill>
                    <p:spPr>
                      <a:xfrm>
                        <a:off x="2431291" y="5118860"/>
                        <a:ext cx="5020400" cy="372745"/>
                      </a:xfrm>
                      <a:prstGeom prst="rect">
                        <a:avLst/>
                      </a:prstGeom>
                      <a:noFill/>
                      <a:ln w="9525">
                        <a:noFill/>
                        <a:miter/>
                      </a:ln>
                    </p:spPr>
                  </p:pic>
                </p:oleObj>
              </mc:Fallback>
            </mc:AlternateContent>
          </a:graphicData>
        </a:graphic>
      </p:graphicFrame>
      <p:sp>
        <p:nvSpPr>
          <p:cNvPr id="17" name="文本框 16"/>
          <p:cNvSpPr txBox="1"/>
          <p:nvPr/>
        </p:nvSpPr>
        <p:spPr>
          <a:xfrm>
            <a:off x="7605787" y="5056192"/>
            <a:ext cx="3575165" cy="1405533"/>
          </a:xfrm>
          <a:prstGeom prst="cloud">
            <a:avLst/>
          </a:prstGeom>
          <a:solidFill>
            <a:srgbClr val="0000FF"/>
          </a:solidFill>
        </p:spPr>
        <p:txBody>
          <a:bodyPr wrap="square" lIns="0" tIns="0" rIns="0" bIns="0" rtlCol="0">
            <a:spAutoFit/>
          </a:bodyPr>
          <a:lstStyle/>
          <a:p>
            <a:r>
              <a:rPr lang="zh-CN" altLang="en-US" sz="2000" dirty="0">
                <a:solidFill>
                  <a:schemeClr val="bg1"/>
                </a:solidFill>
              </a:rPr>
              <a:t>小于连续复利情形下的债券价格变化：</a:t>
            </a:r>
            <a:endParaRPr lang="en-US" altLang="zh-CN" sz="2000" dirty="0">
              <a:solidFill>
                <a:schemeClr val="bg1"/>
              </a:solidFill>
            </a:endParaRPr>
          </a:p>
          <a:p>
            <a:pPr algn="ctr"/>
            <a:r>
              <a:rPr lang="en-US" altLang="zh-CN" sz="2000" dirty="0">
                <a:solidFill>
                  <a:schemeClr val="bg1"/>
                </a:solidFill>
              </a:rPr>
              <a:t>-0.2646</a:t>
            </a:r>
            <a:endParaRPr lang="zh-CN" altLang="en-US" sz="2000" dirty="0">
              <a:solidFill>
                <a:schemeClr val="bg1"/>
              </a:solidFill>
            </a:endParaRPr>
          </a:p>
        </p:txBody>
      </p:sp>
    </p:spTree>
    <p:extLst>
      <p:ext uri="{BB962C8B-B14F-4D97-AF65-F5344CB8AC3E}">
        <p14:creationId xmlns:p14="http://schemas.microsoft.com/office/powerpoint/2010/main" val="1068077992"/>
      </p:ext>
    </p:extLst>
  </p:cSld>
  <p:clrMapOvr>
    <a:masterClrMapping/>
  </p:clrMapOvr>
  <p:transition>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8481695"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r"/>
            <a:r>
              <a:rPr kumimoji="0" lang="zh-CN" altLang="en-US" sz="5400" b="1" dirty="0" smtClean="0">
                <a:solidFill>
                  <a:schemeClr val="bg1"/>
                </a:solidFill>
                <a:latin typeface="微软雅黑" panose="020B0503020204020204" pitchFamily="34" charset="-122"/>
                <a:ea typeface="微软雅黑" panose="020B0503020204020204" pitchFamily="34" charset="-122"/>
              </a:rPr>
              <a:t>三、</a:t>
            </a:r>
            <a:r>
              <a:rPr kumimoji="0" lang="zh-CN" sz="5400" b="1" dirty="0">
                <a:solidFill>
                  <a:schemeClr val="bg1"/>
                </a:solidFill>
                <a:latin typeface="微软雅黑" panose="020B0503020204020204" pitchFamily="34" charset="-122"/>
                <a:ea typeface="微软雅黑" panose="020B0503020204020204" pitchFamily="34" charset="-122"/>
              </a:rPr>
              <a:t>债券非线性风险管理——凸性</a:t>
            </a:r>
          </a:p>
        </p:txBody>
      </p:sp>
    </p:spTree>
    <p:extLst>
      <p:ext uri="{BB962C8B-B14F-4D97-AF65-F5344CB8AC3E}">
        <p14:creationId xmlns:p14="http://schemas.microsoft.com/office/powerpoint/2010/main" val="1456465971"/>
      </p:ext>
    </p:extLst>
  </p:cSld>
  <p:clrMapOvr>
    <a:masterClrMapping/>
  </p:clrMapOvr>
  <p:transition spd="slow" advClick="0" advTm="3340">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980222"/>
            <a:ext cx="11953328" cy="5617130"/>
          </a:xfrm>
        </p:spPr>
        <p:txBody>
          <a:bodyPr>
            <a:noAutofit/>
          </a:bodyPr>
          <a:lstStyle/>
          <a:p>
            <a:pPr>
              <a:lnSpc>
                <a:spcPct val="150000"/>
              </a:lnSpc>
            </a:pPr>
            <a:endParaRPr lang="zh-CN" altLang="en-US" sz="2400" dirty="0">
              <a:solidFill>
                <a:srgbClr val="FF0000"/>
              </a:solidFill>
            </a:endParaRPr>
          </a:p>
          <a:p>
            <a:pPr>
              <a:lnSpc>
                <a:spcPct val="150000"/>
              </a:lnSpc>
            </a:pPr>
            <a:endParaRPr lang="zh-CN" altLang="en-US" sz="2400" dirty="0"/>
          </a:p>
          <a:p>
            <a:pPr>
              <a:lnSpc>
                <a:spcPct val="150000"/>
              </a:lnSpc>
            </a:pPr>
            <a:endParaRPr lang="zh-CN" altLang="en-US" sz="2400" dirty="0"/>
          </a:p>
          <a:p>
            <a:pPr>
              <a:lnSpc>
                <a:spcPct val="150000"/>
              </a:lnSpc>
            </a:pPr>
            <a:endParaRPr lang="zh-CN" altLang="en-US" sz="2400" dirty="0"/>
          </a:p>
          <a:p>
            <a:pPr>
              <a:lnSpc>
                <a:spcPct val="150000"/>
              </a:lnSpc>
            </a:pPr>
            <a:endParaRPr lang="zh-CN" altLang="en-US" sz="2400" dirty="0"/>
          </a:p>
          <a:p>
            <a:pPr>
              <a:lnSpc>
                <a:spcPct val="150000"/>
              </a:lnSpc>
            </a:pPr>
            <a:endParaRPr lang="en-US" altLang="zh-CN" sz="2400" dirty="0"/>
          </a:p>
          <a:p>
            <a:pPr>
              <a:lnSpc>
                <a:spcPct val="150000"/>
              </a:lnSpc>
            </a:pPr>
            <a:endParaRPr lang="en-US" altLang="zh-CN" sz="2400" dirty="0"/>
          </a:p>
          <a:p>
            <a:pPr>
              <a:lnSpc>
                <a:spcPct val="150000"/>
              </a:lnSpc>
            </a:pPr>
            <a:endParaRPr lang="en-US" altLang="zh-CN" sz="2400" b="1" dirty="0"/>
          </a:p>
          <a:p>
            <a:pPr>
              <a:lnSpc>
                <a:spcPct val="150000"/>
              </a:lnSpc>
            </a:pPr>
            <a:r>
              <a:rPr lang="zh-CN" altLang="en-US" sz="2400" b="1" dirty="0"/>
              <a:t>我们需要一个更为精准的衡量债券价格变化的工具，即凸性！</a:t>
            </a:r>
          </a:p>
        </p:txBody>
      </p:sp>
      <p:sp>
        <p:nvSpPr>
          <p:cNvPr id="4" name="标题 1"/>
          <p:cNvSpPr txBox="1"/>
          <p:nvPr/>
        </p:nvSpPr>
        <p:spPr bwMode="auto">
          <a:xfrm>
            <a:off x="260971" y="44624"/>
            <a:ext cx="5700281"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sz="2800" b="1" dirty="0">
                <a:latin typeface="微软雅黑" panose="020B0503020204020204" pitchFamily="34" charset="-122"/>
                <a:ea typeface="微软雅黑" panose="020B0503020204020204" pitchFamily="34" charset="-122"/>
                <a:cs typeface="+mn-cs"/>
              </a:rPr>
              <a:t>1.</a:t>
            </a:r>
            <a:r>
              <a:rPr lang="zh-CN" altLang="en-US" sz="2800" b="1" dirty="0">
                <a:latin typeface="微软雅黑" panose="020B0503020204020204" pitchFamily="34" charset="-122"/>
                <a:ea typeface="微软雅黑" panose="020B0503020204020204" pitchFamily="34" charset="-122"/>
                <a:cs typeface="+mn-cs"/>
              </a:rPr>
              <a:t>定义</a:t>
            </a:r>
          </a:p>
        </p:txBody>
      </p:sp>
      <p:grpSp>
        <p:nvGrpSpPr>
          <p:cNvPr id="37" name="组合 36"/>
          <p:cNvGrpSpPr/>
          <p:nvPr/>
        </p:nvGrpSpPr>
        <p:grpSpPr>
          <a:xfrm>
            <a:off x="5042860" y="836712"/>
            <a:ext cx="7027423" cy="4977139"/>
            <a:chOff x="260971" y="692696"/>
            <a:chExt cx="7027423" cy="4977139"/>
          </a:xfrm>
        </p:grpSpPr>
        <p:pic>
          <p:nvPicPr>
            <p:cNvPr id="7" name="图片 6"/>
            <p:cNvPicPr>
              <a:picLocks noChangeAspect="1"/>
            </p:cNvPicPr>
            <p:nvPr/>
          </p:nvPicPr>
          <p:blipFill>
            <a:blip r:embed="rId2"/>
            <a:stretch>
              <a:fillRect/>
            </a:stretch>
          </p:blipFill>
          <p:spPr>
            <a:xfrm>
              <a:off x="260971" y="692696"/>
              <a:ext cx="6309272" cy="4977139"/>
            </a:xfrm>
            <a:prstGeom prst="rect">
              <a:avLst/>
            </a:prstGeom>
          </p:spPr>
        </p:pic>
        <p:cxnSp>
          <p:nvCxnSpPr>
            <p:cNvPr id="9" name="直接连接符 8"/>
            <p:cNvCxnSpPr/>
            <p:nvPr/>
          </p:nvCxnSpPr>
          <p:spPr>
            <a:xfrm>
              <a:off x="3107287" y="3050088"/>
              <a:ext cx="5642" cy="2107104"/>
            </a:xfrm>
            <a:prstGeom prst="line">
              <a:avLst/>
            </a:prstGeom>
            <a:noFill/>
            <a:ln w="28575" cap="flat" cmpd="sng" algn="ctr">
              <a:solidFill>
                <a:sysClr val="windowText" lastClr="000000"/>
              </a:solidFill>
              <a:prstDash val="sysDot"/>
              <a:miter lim="800000"/>
            </a:ln>
            <a:effectLst/>
          </p:spPr>
        </p:cxnSp>
        <p:cxnSp>
          <p:nvCxnSpPr>
            <p:cNvPr id="10" name="直接连接符 9"/>
            <p:cNvCxnSpPr/>
            <p:nvPr/>
          </p:nvCxnSpPr>
          <p:spPr>
            <a:xfrm flipH="1" flipV="1">
              <a:off x="837035" y="3021830"/>
              <a:ext cx="2288991" cy="23235"/>
            </a:xfrm>
            <a:prstGeom prst="line">
              <a:avLst/>
            </a:prstGeom>
            <a:noFill/>
            <a:ln w="28575" cap="flat" cmpd="sng" algn="ctr">
              <a:solidFill>
                <a:sysClr val="windowText" lastClr="000000"/>
              </a:solidFill>
              <a:prstDash val="sysDot"/>
              <a:miter lim="800000"/>
            </a:ln>
            <a:effectLst/>
          </p:spPr>
        </p:cxnSp>
        <mc:AlternateContent xmlns:mc="http://schemas.openxmlformats.org/markup-compatibility/2006" xmlns:a14="http://schemas.microsoft.com/office/drawing/2010/main">
          <mc:Choice Requires="a14">
            <p:sp>
              <p:nvSpPr>
                <p:cNvPr id="11" name="文本框 6"/>
                <p:cNvSpPr txBox="1"/>
                <p:nvPr/>
              </p:nvSpPr>
              <p:spPr>
                <a:xfrm>
                  <a:off x="3234946" y="4712815"/>
                  <a:ext cx="316580" cy="320501"/>
                </a:xfrm>
                <a:prstGeom prst="rect">
                  <a:avLst/>
                </a:prstGeom>
                <a:solidFill>
                  <a:sysClr val="window" lastClr="FFFFFF"/>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zh-CN" sz="1600" i="1" kern="100">
                                <a:effectLst/>
                                <a:latin typeface="Cambria Math"/>
                                <a:ea typeface="Cambria Math" panose="02040503050406030204" pitchFamily="18" charset="0"/>
                                <a:cs typeface="Times New Roman" panose="02020603050405020304" pitchFamily="18" charset="0"/>
                              </a:rPr>
                            </m:ctrlPr>
                          </m:sSubPr>
                          <m:e>
                            <m:r>
                              <a:rPr lang="en-US" sz="1600" i="1" kern="100">
                                <a:effectLst/>
                                <a:latin typeface="Cambria Math" panose="02040503050406030204" pitchFamily="18" charset="0"/>
                                <a:cs typeface="Times New Roman" panose="02020603050405020304" pitchFamily="18" charset="0"/>
                              </a:rPr>
                              <m:t>𝑦</m:t>
                            </m:r>
                          </m:e>
                          <m:sub>
                            <m:r>
                              <a:rPr lang="en-US" sz="1600" i="1" kern="100">
                                <a:effectLst/>
                                <a:latin typeface="Cambria Math" panose="02040503050406030204" pitchFamily="18" charset="0"/>
                                <a:cs typeface="Times New Roman" panose="02020603050405020304" pitchFamily="18" charset="0"/>
                              </a:rPr>
                              <m:t>0</m:t>
                            </m:r>
                          </m:sub>
                        </m:sSub>
                      </m:oMath>
                    </m:oMathPara>
                  </a14:m>
                  <a:endParaRPr lang="zh-CN" sz="1600" kern="100" dirty="0">
                    <a:effectLst/>
                    <a:latin typeface="Calibri" panose="020F0502020204030204" pitchFamily="34" charset="0"/>
                    <a:cs typeface="Times New Roman" panose="02020603050405020304" pitchFamily="18" charset="0"/>
                  </a:endParaRPr>
                </a:p>
              </p:txBody>
            </p:sp>
          </mc:Choice>
          <mc:Fallback xmlns="">
            <p:sp>
              <p:nvSpPr>
                <p:cNvPr id="11" name="文本框 6"/>
                <p:cNvSpPr txBox="1">
                  <a:spLocks noRot="1" noChangeAspect="1" noMove="1" noResize="1" noEditPoints="1" noAdjustHandles="1" noChangeArrowheads="1" noChangeShapeType="1" noTextEdit="1"/>
                </p:cNvSpPr>
                <p:nvPr/>
              </p:nvSpPr>
              <p:spPr>
                <a:xfrm>
                  <a:off x="3234946" y="4712815"/>
                  <a:ext cx="316580" cy="320501"/>
                </a:xfrm>
                <a:prstGeom prst="rect">
                  <a:avLst/>
                </a:prstGeom>
                <a:blipFill>
                  <a:blip r:embed="rId3"/>
                  <a:stretch>
                    <a:fillRect l="-5769"/>
                  </a:stretch>
                </a:blipFill>
                <a:ln w="6350">
                  <a:noFill/>
                </a:ln>
              </p:spPr>
              <p:txBody>
                <a:bodyPr/>
                <a:lstStyle/>
                <a:p>
                  <a:r>
                    <a:rPr lang="zh-CN" altLang="en-US">
                      <a:noFill/>
                    </a:rPr>
                    <a:t> </a:t>
                  </a:r>
                </a:p>
              </p:txBody>
            </p:sp>
          </mc:Fallback>
        </mc:AlternateContent>
        <p:cxnSp>
          <p:nvCxnSpPr>
            <p:cNvPr id="12" name="直接箭头连接符 11"/>
            <p:cNvCxnSpPr/>
            <p:nvPr/>
          </p:nvCxnSpPr>
          <p:spPr>
            <a:xfrm>
              <a:off x="3101646" y="3640077"/>
              <a:ext cx="1067233" cy="4694"/>
            </a:xfrm>
            <a:prstGeom prst="straightConnector1">
              <a:avLst/>
            </a:prstGeom>
            <a:noFill/>
            <a:ln w="38100" cap="flat" cmpd="sng" algn="ctr">
              <a:solidFill>
                <a:srgbClr val="C00000"/>
              </a:solidFill>
              <a:prstDash val="solid"/>
              <a:miter lim="800000"/>
              <a:tailEnd type="triangle"/>
            </a:ln>
            <a:effectLst/>
          </p:spPr>
        </p:cxnSp>
        <mc:AlternateContent xmlns:mc="http://schemas.openxmlformats.org/markup-compatibility/2006" xmlns:a14="http://schemas.microsoft.com/office/drawing/2010/main">
          <mc:Choice Requires="a14">
            <p:sp>
              <p:nvSpPr>
                <p:cNvPr id="13" name="文本框 11"/>
                <p:cNvSpPr txBox="1"/>
                <p:nvPr/>
              </p:nvSpPr>
              <p:spPr>
                <a:xfrm>
                  <a:off x="3474028" y="3723438"/>
                  <a:ext cx="341208" cy="288032"/>
                </a:xfrm>
                <a:prstGeom prst="rect">
                  <a:avLst/>
                </a:prstGeom>
                <a:solidFill>
                  <a:sysClr val="window" lastClr="FFFFFF"/>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a:spcAft>
                      <a:spcPts val="0"/>
                    </a:spcAft>
                  </a:pPr>
                  <a14:m>
                    <m:oMathPara xmlns:m="http://schemas.openxmlformats.org/officeDocument/2006/math">
                      <m:oMathParaPr>
                        <m:jc m:val="centerGroup"/>
                      </m:oMathParaPr>
                      <m:oMath xmlns:m="http://schemas.openxmlformats.org/officeDocument/2006/math">
                        <m:r>
                          <a:rPr lang="en-US" i="1" kern="10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i="1" kern="10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𝑦</m:t>
                        </m:r>
                      </m:oMath>
                    </m:oMathPara>
                  </a14:m>
                  <a:endParaRPr lang="zh-CN" kern="1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13" name="文本框 11"/>
                <p:cNvSpPr txBox="1">
                  <a:spLocks noRot="1" noChangeAspect="1" noMove="1" noResize="1" noEditPoints="1" noAdjustHandles="1" noChangeArrowheads="1" noChangeShapeType="1" noTextEdit="1"/>
                </p:cNvSpPr>
                <p:nvPr/>
              </p:nvSpPr>
              <p:spPr>
                <a:xfrm>
                  <a:off x="3474028" y="3723438"/>
                  <a:ext cx="341208" cy="288032"/>
                </a:xfrm>
                <a:prstGeom prst="rect">
                  <a:avLst/>
                </a:prstGeom>
                <a:blipFill>
                  <a:blip r:embed="rId4"/>
                  <a:stretch>
                    <a:fillRect l="-12500" r="-14286" b="-18750"/>
                  </a:stretch>
                </a:blipFill>
                <a:ln w="6350">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2"/>
                <p:cNvSpPr txBox="1"/>
                <p:nvPr/>
              </p:nvSpPr>
              <p:spPr>
                <a:xfrm>
                  <a:off x="963972" y="2881055"/>
                  <a:ext cx="1849776" cy="937219"/>
                </a:xfrm>
                <a:prstGeom prst="rect">
                  <a:avLst/>
                </a:prstGeom>
                <a:solidFill>
                  <a:sysClr val="window" lastClr="FFFFFF"/>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spcAft>
                      <a:spcPts val="0"/>
                    </a:spcAft>
                  </a:pPr>
                  <a:r>
                    <a:rPr lang="en-US" kern="100" dirty="0">
                      <a:solidFill>
                        <a:srgbClr val="FF0000"/>
                      </a:solidFill>
                      <a:effectLst/>
                      <a:ea typeface="宋体" panose="02010600030101010101" pitchFamily="2" charset="-122"/>
                      <a:cs typeface="Times New Roman" panose="02020603050405020304" pitchFamily="18" charset="0"/>
                    </a:rPr>
                    <a:t> </a:t>
                  </a:r>
                  <a:r>
                    <a:rPr lang="zh-CN" altLang="en-US" kern="100" dirty="0">
                      <a:solidFill>
                        <a:srgbClr val="FF0000"/>
                      </a:solidFill>
                      <a:effectLst/>
                      <a:ea typeface="宋体" panose="02010600030101010101" pitchFamily="2" charset="-122"/>
                      <a:cs typeface="Times New Roman" panose="02020603050405020304" pitchFamily="18" charset="0"/>
                    </a:rPr>
                    <a:t>基于久期计算得到的债券价格变动</a:t>
                  </a:r>
                  <a:endParaRPr lang="en-US" i="1" kern="100" dirty="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endParaRPr>
                </a:p>
                <a:p>
                  <a:pPr algn="just">
                    <a:spcAft>
                      <a:spcPts val="0"/>
                    </a:spcAft>
                  </a:pPr>
                  <a14:m>
                    <m:oMathPara xmlns:m="http://schemas.openxmlformats.org/officeDocument/2006/math">
                      <m:oMathParaPr>
                        <m:jc m:val="centerGroup"/>
                      </m:oMathParaPr>
                      <m:oMath xmlns:m="http://schemas.openxmlformats.org/officeDocument/2006/math">
                        <m:r>
                          <a:rPr lang="en-US" i="1" kern="10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i="1" kern="10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𝐵</m:t>
                        </m:r>
                      </m:oMath>
                    </m:oMathPara>
                  </a14:m>
                  <a:endParaRPr lang="zh-CN" kern="1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14" name="文本框 12"/>
                <p:cNvSpPr txBox="1">
                  <a:spLocks noRot="1" noChangeAspect="1" noMove="1" noResize="1" noEditPoints="1" noAdjustHandles="1" noChangeArrowheads="1" noChangeShapeType="1" noTextEdit="1"/>
                </p:cNvSpPr>
                <p:nvPr/>
              </p:nvSpPr>
              <p:spPr>
                <a:xfrm>
                  <a:off x="963972" y="2881055"/>
                  <a:ext cx="1849776" cy="937219"/>
                </a:xfrm>
                <a:prstGeom prst="rect">
                  <a:avLst/>
                </a:prstGeom>
                <a:blipFill>
                  <a:blip r:embed="rId5"/>
                  <a:stretch>
                    <a:fillRect l="-7921" t="-9740" r="-7591"/>
                  </a:stretch>
                </a:blipFill>
                <a:ln w="6350">
                  <a:noFill/>
                </a:ln>
              </p:spPr>
              <p:txBody>
                <a:bodyPr/>
                <a:lstStyle/>
                <a:p>
                  <a:r>
                    <a:rPr lang="zh-CN" altLang="en-US">
                      <a:noFill/>
                    </a:rPr>
                    <a:t> </a:t>
                  </a:r>
                </a:p>
              </p:txBody>
            </p:sp>
          </mc:Fallback>
        </mc:AlternateContent>
        <p:cxnSp>
          <p:nvCxnSpPr>
            <p:cNvPr id="15" name="直接连接符 14"/>
            <p:cNvCxnSpPr/>
            <p:nvPr/>
          </p:nvCxnSpPr>
          <p:spPr>
            <a:xfrm>
              <a:off x="1059414" y="2016970"/>
              <a:ext cx="4386133" cy="2272950"/>
            </a:xfrm>
            <a:prstGeom prst="line">
              <a:avLst/>
            </a:prstGeom>
            <a:ln w="57150">
              <a:solidFill>
                <a:srgbClr val="215968"/>
              </a:solidFill>
              <a:prstDash val="dash"/>
            </a:ln>
          </p:spPr>
          <p:style>
            <a:lnRef idx="1">
              <a:schemeClr val="accent1"/>
            </a:lnRef>
            <a:fillRef idx="0">
              <a:schemeClr val="accent1"/>
            </a:fillRef>
            <a:effectRef idx="0">
              <a:schemeClr val="accent1"/>
            </a:effectRef>
            <a:fontRef idx="minor">
              <a:schemeClr val="tx1"/>
            </a:fontRef>
          </p:style>
        </p:cxnSp>
        <p:cxnSp>
          <p:nvCxnSpPr>
            <p:cNvPr id="16" name="曲线连接符 15"/>
            <p:cNvCxnSpPr/>
            <p:nvPr/>
          </p:nvCxnSpPr>
          <p:spPr>
            <a:xfrm rot="16200000" flipH="1">
              <a:off x="5351002" y="3812014"/>
              <a:ext cx="583870" cy="508268"/>
            </a:xfrm>
            <a:prstGeom prst="curvedConnector3">
              <a:avLst/>
            </a:prstGeom>
            <a:ln w="38100">
              <a:solidFill>
                <a:srgbClr val="215968"/>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文本框 15"/>
                <p:cNvSpPr txBox="1"/>
                <p:nvPr/>
              </p:nvSpPr>
              <p:spPr>
                <a:xfrm>
                  <a:off x="5755960" y="4358083"/>
                  <a:ext cx="1532434" cy="354732"/>
                </a:xfrm>
                <a:prstGeom prst="rect">
                  <a:avLst/>
                </a:prstGeom>
                <a:solidFill>
                  <a:sysClr val="window" lastClr="FFFFFF"/>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a:spcAft>
                      <a:spcPts val="0"/>
                    </a:spcAft>
                  </a:pPr>
                  <a14:m>
                    <m:oMathPara xmlns:m="http://schemas.openxmlformats.org/officeDocument/2006/math">
                      <m:oMathParaPr>
                        <m:jc m:val="centerGroup"/>
                      </m:oMathParaPr>
                      <m:oMath xmlns:m="http://schemas.openxmlformats.org/officeDocument/2006/math">
                        <m:r>
                          <a:rPr lang="en-US" i="1" kern="100">
                            <a:solidFill>
                              <a:srgbClr val="548235"/>
                            </a:solidFill>
                            <a:effectLst/>
                            <a:latin typeface="Cambria Math" panose="02040503050406030204" pitchFamily="18" charset="0"/>
                            <a:cs typeface="Times New Roman" panose="02020603050405020304" pitchFamily="18" charset="0"/>
                          </a:rPr>
                          <m:t>𝑠𝑙𝑜𝑝𝑒</m:t>
                        </m:r>
                        <m:r>
                          <a:rPr lang="en-US" i="1" kern="100">
                            <a:solidFill>
                              <a:srgbClr val="548235"/>
                            </a:solidFill>
                            <a:effectLst/>
                            <a:latin typeface="Cambria Math" panose="02040503050406030204" pitchFamily="18" charset="0"/>
                            <a:cs typeface="Times New Roman" panose="02020603050405020304" pitchFamily="18" charset="0"/>
                          </a:rPr>
                          <m:t>=</m:t>
                        </m:r>
                        <m:sSup>
                          <m:sSupPr>
                            <m:ctrlPr>
                              <a:rPr lang="zh-CN" i="1" kern="100">
                                <a:solidFill>
                                  <a:srgbClr val="548235"/>
                                </a:solidFill>
                                <a:effectLst/>
                                <a:latin typeface="Cambria Math"/>
                                <a:ea typeface="Cambria Math" panose="02040503050406030204" pitchFamily="18" charset="0"/>
                                <a:cs typeface="Times New Roman" panose="02020603050405020304" pitchFamily="18" charset="0"/>
                              </a:rPr>
                            </m:ctrlPr>
                          </m:sSupPr>
                          <m:e>
                            <m:r>
                              <a:rPr lang="en-US" i="1" kern="100">
                                <a:solidFill>
                                  <a:srgbClr val="548235"/>
                                </a:solidFill>
                                <a:effectLst/>
                                <a:latin typeface="Cambria Math" panose="02040503050406030204" pitchFamily="18" charset="0"/>
                                <a:cs typeface="Times New Roman" panose="02020603050405020304" pitchFamily="18" charset="0"/>
                              </a:rPr>
                              <m:t>𝑓</m:t>
                            </m:r>
                          </m:e>
                          <m:sup>
                            <m:r>
                              <a:rPr lang="en-US" i="1" kern="100">
                                <a:solidFill>
                                  <a:srgbClr val="548235"/>
                                </a:solidFill>
                                <a:effectLst/>
                                <a:latin typeface="Cambria Math" panose="02040503050406030204" pitchFamily="18" charset="0"/>
                                <a:cs typeface="Times New Roman" panose="02020603050405020304" pitchFamily="18" charset="0"/>
                              </a:rPr>
                              <m:t>′</m:t>
                            </m:r>
                          </m:sup>
                        </m:sSup>
                        <m:d>
                          <m:dPr>
                            <m:ctrlPr>
                              <a:rPr lang="zh-CN" i="1" kern="100">
                                <a:solidFill>
                                  <a:srgbClr val="548235"/>
                                </a:solidFill>
                                <a:effectLst/>
                                <a:latin typeface="Cambria Math"/>
                                <a:ea typeface="Cambria Math" panose="02040503050406030204" pitchFamily="18" charset="0"/>
                                <a:cs typeface="Times New Roman" panose="02020603050405020304" pitchFamily="18" charset="0"/>
                              </a:rPr>
                            </m:ctrlPr>
                          </m:dPr>
                          <m:e>
                            <m:r>
                              <a:rPr lang="en-US" i="1" kern="100">
                                <a:solidFill>
                                  <a:srgbClr val="548235"/>
                                </a:solidFill>
                                <a:effectLst/>
                                <a:latin typeface="Cambria Math" panose="02040503050406030204" pitchFamily="18" charset="0"/>
                                <a:cs typeface="Times New Roman" panose="02020603050405020304" pitchFamily="18" charset="0"/>
                              </a:rPr>
                              <m:t>𝑦</m:t>
                            </m:r>
                          </m:e>
                        </m:d>
                      </m:oMath>
                    </m:oMathPara>
                  </a14:m>
                  <a:endParaRPr lang="zh-CN" kern="100" dirty="0">
                    <a:effectLst/>
                    <a:latin typeface="Calibri" panose="020F0502020204030204" pitchFamily="34" charset="0"/>
                    <a:cs typeface="Times New Roman" panose="02020603050405020304" pitchFamily="18" charset="0"/>
                  </a:endParaRPr>
                </a:p>
              </p:txBody>
            </p:sp>
          </mc:Choice>
          <mc:Fallback xmlns="">
            <p:sp>
              <p:nvSpPr>
                <p:cNvPr id="17" name="文本框 15"/>
                <p:cNvSpPr txBox="1">
                  <a:spLocks noRot="1" noChangeAspect="1" noMove="1" noResize="1" noEditPoints="1" noAdjustHandles="1" noChangeArrowheads="1" noChangeShapeType="1" noTextEdit="1"/>
                </p:cNvSpPr>
                <p:nvPr/>
              </p:nvSpPr>
              <p:spPr>
                <a:xfrm>
                  <a:off x="5755960" y="4358083"/>
                  <a:ext cx="1532434" cy="354732"/>
                </a:xfrm>
                <a:prstGeom prst="rect">
                  <a:avLst/>
                </a:prstGeom>
                <a:blipFill>
                  <a:blip r:embed="rId6"/>
                  <a:stretch>
                    <a:fillRect l="-1992" t="-3448" b="-5172"/>
                  </a:stretch>
                </a:blipFill>
                <a:ln w="6350">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6"/>
                <p:cNvSpPr txBox="1"/>
                <p:nvPr/>
              </p:nvSpPr>
              <p:spPr>
                <a:xfrm>
                  <a:off x="2343162" y="1274517"/>
                  <a:ext cx="1208364" cy="360039"/>
                </a:xfrm>
                <a:prstGeom prst="rect">
                  <a:avLst/>
                </a:prstGeom>
                <a:solidFill>
                  <a:sysClr val="window" lastClr="FFFFFF"/>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a:spcAft>
                      <a:spcPts val="0"/>
                    </a:spcAft>
                  </a:pPr>
                  <a14:m>
                    <m:oMathPara xmlns:m="http://schemas.openxmlformats.org/officeDocument/2006/math">
                      <m:oMathParaPr>
                        <m:jc m:val="centerGroup"/>
                      </m:oMathParaPr>
                      <m:oMath xmlns:m="http://schemas.openxmlformats.org/officeDocument/2006/math">
                        <m:r>
                          <a:rPr lang="en-US" i="1" kern="100">
                            <a:solidFill>
                              <a:srgbClr val="0070C0"/>
                            </a:solidFill>
                            <a:effectLst/>
                            <a:latin typeface="Cambria Math" panose="02040503050406030204" pitchFamily="18" charset="0"/>
                            <a:ea typeface="宋体" panose="02010600030101010101" pitchFamily="2" charset="-122"/>
                            <a:cs typeface="Times New Roman" panose="02020603050405020304" pitchFamily="18" charset="0"/>
                          </a:rPr>
                          <m:t>𝐵</m:t>
                        </m:r>
                        <m:r>
                          <a:rPr lang="en-US" i="1" kern="100">
                            <a:solidFill>
                              <a:srgbClr val="0070C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i="1" kern="100">
                            <a:solidFill>
                              <a:srgbClr val="0070C0"/>
                            </a:solidFill>
                            <a:effectLst/>
                            <a:latin typeface="Cambria Math" panose="02040503050406030204" pitchFamily="18" charset="0"/>
                            <a:ea typeface="宋体" panose="02010600030101010101" pitchFamily="2" charset="-122"/>
                            <a:cs typeface="Times New Roman" panose="02020603050405020304" pitchFamily="18" charset="0"/>
                          </a:rPr>
                          <m:t>𝑓</m:t>
                        </m:r>
                        <m:r>
                          <a:rPr lang="en-US" i="1" kern="100">
                            <a:solidFill>
                              <a:srgbClr val="0070C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i="1" kern="100">
                            <a:solidFill>
                              <a:srgbClr val="0070C0"/>
                            </a:solidFill>
                            <a:effectLst/>
                            <a:latin typeface="Cambria Math" panose="02040503050406030204" pitchFamily="18" charset="0"/>
                            <a:ea typeface="宋体" panose="02010600030101010101" pitchFamily="2" charset="-122"/>
                            <a:cs typeface="Times New Roman" panose="02020603050405020304" pitchFamily="18" charset="0"/>
                          </a:rPr>
                          <m:t>𝑦</m:t>
                        </m:r>
                        <m:r>
                          <a:rPr lang="en-US" i="1" kern="100">
                            <a:solidFill>
                              <a:srgbClr val="0070C0"/>
                            </a:solidFill>
                            <a:effectLst/>
                            <a:latin typeface="Cambria Math" panose="02040503050406030204" pitchFamily="18" charset="0"/>
                            <a:ea typeface="宋体" panose="02010600030101010101" pitchFamily="2" charset="-122"/>
                            <a:cs typeface="Times New Roman" panose="02020603050405020304" pitchFamily="18" charset="0"/>
                          </a:rPr>
                          <m:t>)</m:t>
                        </m:r>
                      </m:oMath>
                    </m:oMathPara>
                  </a14:m>
                  <a:endParaRPr lang="zh-CN" kern="1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18" name="文本框 16"/>
                <p:cNvSpPr txBox="1">
                  <a:spLocks noRot="1" noChangeAspect="1" noMove="1" noResize="1" noEditPoints="1" noAdjustHandles="1" noChangeArrowheads="1" noChangeShapeType="1" noTextEdit="1"/>
                </p:cNvSpPr>
                <p:nvPr/>
              </p:nvSpPr>
              <p:spPr>
                <a:xfrm>
                  <a:off x="2343162" y="1274517"/>
                  <a:ext cx="1208364" cy="360039"/>
                </a:xfrm>
                <a:prstGeom prst="rect">
                  <a:avLst/>
                </a:prstGeom>
                <a:blipFill>
                  <a:blip r:embed="rId7"/>
                  <a:stretch>
                    <a:fillRect t="-3390" b="-3390"/>
                  </a:stretch>
                </a:blipFill>
                <a:ln w="6350">
                  <a:noFill/>
                </a:ln>
              </p:spPr>
              <p:txBody>
                <a:bodyPr/>
                <a:lstStyle/>
                <a:p>
                  <a:r>
                    <a:rPr lang="zh-CN" altLang="en-US">
                      <a:noFill/>
                    </a:rPr>
                    <a:t> </a:t>
                  </a:r>
                </a:p>
              </p:txBody>
            </p:sp>
          </mc:Fallback>
        </mc:AlternateContent>
        <p:cxnSp>
          <p:nvCxnSpPr>
            <p:cNvPr id="19" name="曲线连接符 18"/>
            <p:cNvCxnSpPr/>
            <p:nvPr/>
          </p:nvCxnSpPr>
          <p:spPr>
            <a:xfrm flipV="1">
              <a:off x="1683197" y="1444939"/>
              <a:ext cx="677026" cy="346124"/>
            </a:xfrm>
            <a:prstGeom prst="curved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3107287" y="3080537"/>
              <a:ext cx="0" cy="589721"/>
            </a:xfrm>
            <a:prstGeom prst="line">
              <a:avLst/>
            </a:prstGeom>
            <a:noFill/>
            <a:ln w="38100" cap="flat" cmpd="sng" algn="ctr">
              <a:solidFill>
                <a:srgbClr val="C00000"/>
              </a:solidFill>
              <a:prstDash val="solid"/>
              <a:miter lim="800000"/>
              <a:headEnd type="none" w="med" len="med"/>
              <a:tailEnd type="triangle" w="med" len="med"/>
            </a:ln>
            <a:effectLst/>
          </p:spPr>
        </p:cxnSp>
        <p:cxnSp>
          <p:nvCxnSpPr>
            <p:cNvPr id="26" name="直接箭头连接符 25"/>
            <p:cNvCxnSpPr/>
            <p:nvPr/>
          </p:nvCxnSpPr>
          <p:spPr>
            <a:xfrm>
              <a:off x="3101646" y="3492837"/>
              <a:ext cx="1067233" cy="4694"/>
            </a:xfrm>
            <a:prstGeom prst="straightConnector1">
              <a:avLst/>
            </a:prstGeom>
            <a:noFill/>
            <a:ln w="38100" cap="flat" cmpd="sng" algn="ctr">
              <a:solidFill>
                <a:srgbClr val="7030A0"/>
              </a:solidFill>
              <a:prstDash val="solid"/>
              <a:miter lim="800000"/>
              <a:tailEnd type="triangle"/>
            </a:ln>
            <a:effectLst/>
          </p:spPr>
        </p:cxnSp>
        <p:sp>
          <p:nvSpPr>
            <p:cNvPr id="29" name="左大括号 28"/>
            <p:cNvSpPr/>
            <p:nvPr/>
          </p:nvSpPr>
          <p:spPr>
            <a:xfrm>
              <a:off x="2853259" y="3080537"/>
              <a:ext cx="248387" cy="559540"/>
            </a:xfrm>
            <a:prstGeom prst="leftBrace">
              <a:avLst>
                <a:gd name="adj1" fmla="val 18918"/>
                <a:gd name="adj2" fmla="val 45783"/>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1" name="右大括号 30"/>
            <p:cNvSpPr/>
            <p:nvPr/>
          </p:nvSpPr>
          <p:spPr>
            <a:xfrm>
              <a:off x="3126025" y="3045065"/>
              <a:ext cx="224007" cy="447772"/>
            </a:xfrm>
            <a:prstGeom prst="rightBrace">
              <a:avLst/>
            </a:prstGeom>
            <a:ln w="28575">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2" name="文本框 12"/>
                <p:cNvSpPr txBox="1"/>
                <p:nvPr/>
              </p:nvSpPr>
              <p:spPr>
                <a:xfrm>
                  <a:off x="3389544" y="2509967"/>
                  <a:ext cx="2261733" cy="523480"/>
                </a:xfrm>
                <a:prstGeom prst="rect">
                  <a:avLst/>
                </a:prstGeom>
                <a:solidFill>
                  <a:sysClr val="window" lastClr="FFFFFF"/>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spcAft>
                      <a:spcPts val="0"/>
                    </a:spcAft>
                  </a:pPr>
                  <a:r>
                    <a:rPr lang="en-US" kern="100" dirty="0">
                      <a:solidFill>
                        <a:srgbClr val="7030A0"/>
                      </a:solidFill>
                      <a:effectLst/>
                      <a:ea typeface="宋体" panose="02010600030101010101" pitchFamily="2" charset="-122"/>
                      <a:cs typeface="Times New Roman" panose="02020603050405020304" pitchFamily="18" charset="0"/>
                    </a:rPr>
                    <a:t> </a:t>
                  </a:r>
                  <a:r>
                    <a:rPr lang="zh-CN" altLang="en-US" kern="100" dirty="0">
                      <a:solidFill>
                        <a:srgbClr val="7030A0"/>
                      </a:solidFill>
                      <a:effectLst/>
                      <a:ea typeface="宋体" panose="02010600030101010101" pitchFamily="2" charset="-122"/>
                      <a:cs typeface="Times New Roman" panose="02020603050405020304" pitchFamily="18" charset="0"/>
                    </a:rPr>
                    <a:t>实际的债券价格变动</a:t>
                  </a:r>
                  <a:endParaRPr lang="en-US" i="1" kern="100" dirty="0">
                    <a:solidFill>
                      <a:srgbClr val="7030A0"/>
                    </a:solidFill>
                    <a:effectLst/>
                    <a:latin typeface="Cambria Math" panose="02040503050406030204" pitchFamily="18" charset="0"/>
                    <a:ea typeface="宋体" panose="02010600030101010101" pitchFamily="2" charset="-122"/>
                    <a:cs typeface="Times New Roman" panose="02020603050405020304" pitchFamily="18" charset="0"/>
                  </a:endParaRPr>
                </a:p>
                <a:p>
                  <a:pPr algn="ctr">
                    <a:spcAft>
                      <a:spcPts val="0"/>
                    </a:spcAft>
                  </a:pPr>
                  <a14:m>
                    <m:oMath xmlns:m="http://schemas.openxmlformats.org/officeDocument/2006/math">
                      <m:r>
                        <a:rPr lang="en-US" i="1" kern="100">
                          <a:solidFill>
                            <a:srgbClr val="7030A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i="1" kern="100">
                          <a:solidFill>
                            <a:srgbClr val="7030A0"/>
                          </a:solidFill>
                          <a:effectLst/>
                          <a:latin typeface="Cambria Math" panose="02040503050406030204" pitchFamily="18" charset="0"/>
                          <a:ea typeface="宋体" panose="02010600030101010101" pitchFamily="2" charset="-122"/>
                          <a:cs typeface="Times New Roman" panose="02020603050405020304" pitchFamily="18" charset="0"/>
                        </a:rPr>
                        <m:t>𝐵</m:t>
                      </m:r>
                    </m:oMath>
                  </a14:m>
                  <a:r>
                    <a:rPr lang="zh-CN" altLang="en-US" kern="100" dirty="0">
                      <a:solidFill>
                        <a:srgbClr val="7030A0"/>
                      </a:solidFill>
                      <a:effectLst/>
                      <a:latin typeface="Calibri" panose="020F0502020204030204" pitchFamily="34" charset="0"/>
                      <a:ea typeface="宋体" panose="02010600030101010101" pitchFamily="2" charset="-122"/>
                      <a:cs typeface="Times New Roman" panose="02020603050405020304" pitchFamily="18" charset="0"/>
                    </a:rPr>
                    <a:t>*</a:t>
                  </a:r>
                  <a:endParaRPr lang="zh-CN" kern="100" dirty="0">
                    <a:solidFill>
                      <a:srgbClr val="7030A0"/>
                    </a:solidFill>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32" name="文本框 12"/>
                <p:cNvSpPr txBox="1">
                  <a:spLocks noRot="1" noChangeAspect="1" noMove="1" noResize="1" noEditPoints="1" noAdjustHandles="1" noChangeArrowheads="1" noChangeShapeType="1" noTextEdit="1"/>
                </p:cNvSpPr>
                <p:nvPr/>
              </p:nvSpPr>
              <p:spPr>
                <a:xfrm>
                  <a:off x="3389544" y="2509967"/>
                  <a:ext cx="2261733" cy="523480"/>
                </a:xfrm>
                <a:prstGeom prst="rect">
                  <a:avLst/>
                </a:prstGeom>
                <a:blipFill>
                  <a:blip r:embed="rId8"/>
                  <a:stretch>
                    <a:fillRect l="-809" t="-17442" r="-3774" b="-32558"/>
                  </a:stretch>
                </a:blipFill>
                <a:ln w="6350">
                  <a:noFill/>
                </a:ln>
              </p:spPr>
              <p:txBody>
                <a:bodyPr/>
                <a:lstStyle/>
                <a:p>
                  <a:r>
                    <a:rPr lang="zh-CN" altLang="en-US">
                      <a:noFill/>
                    </a:rPr>
                    <a:t> </a:t>
                  </a:r>
                </a:p>
              </p:txBody>
            </p:sp>
          </mc:Fallback>
        </mc:AlternateContent>
        <p:cxnSp>
          <p:nvCxnSpPr>
            <p:cNvPr id="34" name="曲线连接符 33"/>
            <p:cNvCxnSpPr/>
            <p:nvPr/>
          </p:nvCxnSpPr>
          <p:spPr>
            <a:xfrm flipV="1">
              <a:off x="3425206" y="2896910"/>
              <a:ext cx="743673" cy="380190"/>
            </a:xfrm>
            <a:prstGeom prst="curvedConnector3">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sp>
        <p:nvSpPr>
          <p:cNvPr id="38" name="椭圆 37"/>
          <p:cNvSpPr/>
          <p:nvPr/>
        </p:nvSpPr>
        <p:spPr>
          <a:xfrm>
            <a:off x="453094" y="1025936"/>
            <a:ext cx="4248472" cy="1475945"/>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400" dirty="0">
                <a:solidFill>
                  <a:schemeClr val="tx1"/>
                </a:solidFill>
                <a:sym typeface="+mn-ea"/>
              </a:rPr>
              <a:t>久期能否准确度量债券价格的变化？</a:t>
            </a:r>
          </a:p>
        </p:txBody>
      </p:sp>
      <p:sp>
        <p:nvSpPr>
          <p:cNvPr id="39" name="矩形 38"/>
          <p:cNvSpPr/>
          <p:nvPr/>
        </p:nvSpPr>
        <p:spPr>
          <a:xfrm>
            <a:off x="1049342" y="3421117"/>
            <a:ext cx="3168015" cy="101282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2400" dirty="0">
                <a:solidFill>
                  <a:srgbClr val="FF0000"/>
                </a:solidFill>
                <a:sym typeface="+mn-ea"/>
              </a:rPr>
              <a:t>答案是否定的</a:t>
            </a:r>
            <a:r>
              <a:rPr lang="en-US" altLang="zh-CN" sz="2400" dirty="0">
                <a:solidFill>
                  <a:srgbClr val="FF0000"/>
                </a:solidFill>
                <a:sym typeface="+mn-ea"/>
              </a:rPr>
              <a:t>!</a:t>
            </a:r>
          </a:p>
        </p:txBody>
      </p:sp>
      <p:sp>
        <p:nvSpPr>
          <p:cNvPr id="40" name="右箭头 39"/>
          <p:cNvSpPr/>
          <p:nvPr/>
        </p:nvSpPr>
        <p:spPr>
          <a:xfrm rot="5400000">
            <a:off x="2172493" y="2747506"/>
            <a:ext cx="921711" cy="304165"/>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1786484542"/>
      </p:ext>
    </p:extLst>
  </p:cSld>
  <p:clrMapOvr>
    <a:masterClrMapping/>
  </p:clrMapOvr>
  <p:transition>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0971" y="0"/>
            <a:ext cx="9952911" cy="778098"/>
          </a:xfrm>
        </p:spPr>
        <p:txBody>
          <a:bodyPr/>
          <a:lstStyle/>
          <a:p>
            <a:pPr algn="l"/>
            <a:r>
              <a:rPr lang="en-US" sz="2800" b="1" dirty="0">
                <a:latin typeface="微软雅黑" panose="020B0503020204020204" pitchFamily="34" charset="-122"/>
                <a:ea typeface="微软雅黑" panose="020B0503020204020204" pitchFamily="34" charset="-122"/>
                <a:cs typeface="+mn-cs"/>
                <a:sym typeface="+mn-ea"/>
              </a:rPr>
              <a:t>1.</a:t>
            </a:r>
            <a:r>
              <a:rPr lang="zh-CN" altLang="en-US" sz="2800" b="1" dirty="0">
                <a:latin typeface="微软雅黑" panose="020B0503020204020204" pitchFamily="34" charset="-122"/>
                <a:ea typeface="微软雅黑" panose="020B0503020204020204" pitchFamily="34" charset="-122"/>
                <a:cs typeface="+mn-cs"/>
                <a:sym typeface="+mn-ea"/>
              </a:rPr>
              <a:t>定义</a:t>
            </a:r>
            <a:endParaRPr lang="zh-CN" altLang="en-US" sz="2800" b="1" dirty="0">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sz="quarter" idx="1"/>
          </p:nvPr>
        </p:nvSpPr>
        <p:spPr>
          <a:xfrm>
            <a:off x="116573" y="777786"/>
            <a:ext cx="11809312" cy="4917160"/>
          </a:xfrm>
        </p:spPr>
        <p:txBody>
          <a:bodyPr>
            <a:noAutofit/>
          </a:bodyPr>
          <a:lstStyle/>
          <a:p>
            <a:pPr>
              <a:lnSpc>
                <a:spcPct val="150000"/>
              </a:lnSpc>
            </a:pPr>
            <a:r>
              <a:rPr lang="zh-CN" altLang="en-US" sz="2400" dirty="0"/>
              <a:t>凸性又称作曲率（</a:t>
            </a:r>
            <a:r>
              <a:rPr lang="zh-CN" altLang="en-US" sz="2400" dirty="0">
                <a:latin typeface="Times New Roman" panose="02020603050405020304" pitchFamily="18" charset="0"/>
                <a:cs typeface="Times New Roman" panose="02020603050405020304" pitchFamily="18" charset="0"/>
              </a:rPr>
              <a:t>Convexity</a:t>
            </a:r>
            <a:r>
              <a:rPr lang="zh-CN" altLang="en-US" sz="2400" dirty="0"/>
              <a:t>），用以度量债券价格—收益率曲线的凹凸变化程度。</a:t>
            </a:r>
          </a:p>
          <a:p>
            <a:pPr>
              <a:lnSpc>
                <a:spcPct val="150000"/>
              </a:lnSpc>
            </a:pPr>
            <a:r>
              <a:rPr lang="zh-CN" altLang="en-US" sz="2400" dirty="0"/>
              <a:t>从公式上，债券的凸性（</a:t>
            </a:r>
            <a:r>
              <a:rPr lang="en-US" altLang="zh-CN" sz="2400" dirty="0"/>
              <a:t>  </a:t>
            </a:r>
            <a:r>
              <a:rPr lang="zh-CN" altLang="en-US" sz="2400" dirty="0"/>
              <a:t>）为债券价格对收益率的二阶导数与债券价格之比得到：</a:t>
            </a:r>
          </a:p>
          <a:p>
            <a:pPr>
              <a:lnSpc>
                <a:spcPct val="150000"/>
              </a:lnSpc>
            </a:pPr>
            <a:endParaRPr lang="zh-CN" altLang="en-US" sz="2400" dirty="0"/>
          </a:p>
          <a:p>
            <a:pPr>
              <a:lnSpc>
                <a:spcPct val="150000"/>
              </a:lnSpc>
            </a:pPr>
            <a:endParaRPr lang="zh-CN" altLang="en-US" sz="2400" dirty="0"/>
          </a:p>
          <a:p>
            <a:pPr>
              <a:lnSpc>
                <a:spcPct val="150000"/>
              </a:lnSpc>
            </a:pPr>
            <a:r>
              <a:rPr lang="zh-CN" altLang="en-US" sz="2400" dirty="0"/>
              <a:t>利用凸性可以得到收益率曲线变动关于债券价格的二阶近似式：</a:t>
            </a:r>
          </a:p>
          <a:p>
            <a:pPr>
              <a:lnSpc>
                <a:spcPct val="150000"/>
              </a:lnSpc>
            </a:pPr>
            <a:endParaRPr lang="zh-CN" altLang="en-US" sz="2400" dirty="0"/>
          </a:p>
          <a:p>
            <a:pPr>
              <a:lnSpc>
                <a:spcPct val="150000"/>
              </a:lnSpc>
            </a:pPr>
            <a:endParaRPr lang="zh-CN" altLang="en-US" sz="2400" dirty="0"/>
          </a:p>
          <a:p>
            <a:pPr>
              <a:lnSpc>
                <a:spcPct val="150000"/>
              </a:lnSpc>
            </a:pPr>
            <a:r>
              <a:rPr lang="zh-CN" altLang="en-US" sz="2400" dirty="0">
                <a:solidFill>
                  <a:srgbClr val="FF0000"/>
                </a:solidFill>
              </a:rPr>
              <a:t>收益率变动相应引起的债券价格变动百分比：</a:t>
            </a:r>
            <a:endParaRPr lang="zh-CN" altLang="en-US" sz="2400" dirty="0"/>
          </a:p>
        </p:txBody>
      </p:sp>
      <p:graphicFrame>
        <p:nvGraphicFramePr>
          <p:cNvPr id="4" name="对象 -2147482587"/>
          <p:cNvGraphicFramePr/>
          <p:nvPr/>
        </p:nvGraphicFramePr>
        <p:xfrm>
          <a:off x="3860800" y="1628775"/>
          <a:ext cx="342265" cy="324485"/>
        </p:xfrm>
        <a:graphic>
          <a:graphicData uri="http://schemas.openxmlformats.org/presentationml/2006/ole">
            <mc:AlternateContent xmlns:mc="http://schemas.openxmlformats.org/markup-compatibility/2006">
              <mc:Choice xmlns:v="urn:schemas-microsoft-com:vml" Requires="v">
                <p:oleObj spid="_x0000_s21538" r:id="rId3" imgW="152400" imgH="177165" progId="Equation.DSMT4">
                  <p:embed/>
                </p:oleObj>
              </mc:Choice>
              <mc:Fallback>
                <p:oleObj r:id="rId3" imgW="152400" imgH="177165" progId="Equation.DSMT4">
                  <p:embed/>
                  <p:pic>
                    <p:nvPicPr>
                      <p:cNvPr id="0" name=""/>
                      <p:cNvPicPr/>
                      <p:nvPr/>
                    </p:nvPicPr>
                    <p:blipFill>
                      <a:blip r:embed="rId4"/>
                      <a:stretch>
                        <a:fillRect/>
                      </a:stretch>
                    </p:blipFill>
                    <p:spPr>
                      <a:xfrm>
                        <a:off x="3860800" y="1628775"/>
                        <a:ext cx="342265" cy="324485"/>
                      </a:xfrm>
                      <a:prstGeom prst="rect">
                        <a:avLst/>
                      </a:prstGeom>
                      <a:noFill/>
                      <a:ln w="9525">
                        <a:noFill/>
                        <a:miter/>
                      </a:ln>
                    </p:spPr>
                  </p:pic>
                </p:oleObj>
              </mc:Fallback>
            </mc:AlternateContent>
          </a:graphicData>
        </a:graphic>
      </p:graphicFrame>
      <p:graphicFrame>
        <p:nvGraphicFramePr>
          <p:cNvPr id="5" name="对象 -2147482586"/>
          <p:cNvGraphicFramePr/>
          <p:nvPr/>
        </p:nvGraphicFramePr>
        <p:xfrm>
          <a:off x="3429000" y="2348865"/>
          <a:ext cx="1517015" cy="753110"/>
        </p:xfrm>
        <a:graphic>
          <a:graphicData uri="http://schemas.openxmlformats.org/presentationml/2006/ole">
            <mc:AlternateContent xmlns:mc="http://schemas.openxmlformats.org/markup-compatibility/2006">
              <mc:Choice xmlns:v="urn:schemas-microsoft-com:vml" Requires="v">
                <p:oleObj spid="_x0000_s21539" name="Equation" r:id="rId5" imgW="774065" imgH="457200" progId="Equation.DSMT4">
                  <p:embed/>
                </p:oleObj>
              </mc:Choice>
              <mc:Fallback>
                <p:oleObj name="Equation" r:id="rId5" imgW="774065" imgH="457200" progId="Equation.DSMT4">
                  <p:embed/>
                  <p:pic>
                    <p:nvPicPr>
                      <p:cNvPr id="0" name=""/>
                      <p:cNvPicPr/>
                      <p:nvPr/>
                    </p:nvPicPr>
                    <p:blipFill>
                      <a:blip r:embed="rId6"/>
                      <a:stretch>
                        <a:fillRect/>
                      </a:stretch>
                    </p:blipFill>
                    <p:spPr>
                      <a:xfrm>
                        <a:off x="3429000" y="2348865"/>
                        <a:ext cx="1517015" cy="753110"/>
                      </a:xfrm>
                      <a:prstGeom prst="rect">
                        <a:avLst/>
                      </a:prstGeom>
                      <a:noFill/>
                      <a:ln w="9525">
                        <a:noFill/>
                        <a:miter/>
                      </a:ln>
                    </p:spPr>
                  </p:pic>
                </p:oleObj>
              </mc:Fallback>
            </mc:AlternateContent>
          </a:graphicData>
        </a:graphic>
      </p:graphicFrame>
      <p:graphicFrame>
        <p:nvGraphicFramePr>
          <p:cNvPr id="7" name="对象 -2147482583"/>
          <p:cNvGraphicFramePr/>
          <p:nvPr/>
        </p:nvGraphicFramePr>
        <p:xfrm>
          <a:off x="2997200" y="4149090"/>
          <a:ext cx="2840990" cy="882650"/>
        </p:xfrm>
        <a:graphic>
          <a:graphicData uri="http://schemas.openxmlformats.org/presentationml/2006/ole">
            <mc:AlternateContent xmlns:mc="http://schemas.openxmlformats.org/markup-compatibility/2006">
              <mc:Choice xmlns:v="urn:schemas-microsoft-com:vml" Requires="v">
                <p:oleObj spid="_x0000_s21540" r:id="rId7" imgW="1536700" imgH="444500" progId="Equation.DSMT4">
                  <p:embed/>
                </p:oleObj>
              </mc:Choice>
              <mc:Fallback>
                <p:oleObj r:id="rId7" imgW="1536700" imgH="444500" progId="Equation.DSMT4">
                  <p:embed/>
                  <p:pic>
                    <p:nvPicPr>
                      <p:cNvPr id="0" name=""/>
                      <p:cNvPicPr/>
                      <p:nvPr/>
                    </p:nvPicPr>
                    <p:blipFill>
                      <a:blip r:embed="rId8"/>
                      <a:stretch>
                        <a:fillRect/>
                      </a:stretch>
                    </p:blipFill>
                    <p:spPr>
                      <a:xfrm>
                        <a:off x="2997200" y="4149090"/>
                        <a:ext cx="2840990" cy="882650"/>
                      </a:xfrm>
                      <a:prstGeom prst="rect">
                        <a:avLst/>
                      </a:prstGeom>
                      <a:noFill/>
                      <a:ln w="9525">
                        <a:noFill/>
                        <a:miter/>
                      </a:ln>
                    </p:spPr>
                  </p:pic>
                </p:oleObj>
              </mc:Fallback>
            </mc:AlternateContent>
          </a:graphicData>
        </a:graphic>
      </p:graphicFrame>
      <p:graphicFrame>
        <p:nvGraphicFramePr>
          <p:cNvPr id="9" name="对象 -2147482582"/>
          <p:cNvGraphicFramePr/>
          <p:nvPr/>
        </p:nvGraphicFramePr>
        <p:xfrm>
          <a:off x="6813550" y="5229225"/>
          <a:ext cx="2376170" cy="689610"/>
        </p:xfrm>
        <a:graphic>
          <a:graphicData uri="http://schemas.openxmlformats.org/presentationml/2006/ole">
            <mc:AlternateContent xmlns:mc="http://schemas.openxmlformats.org/markup-compatibility/2006">
              <mc:Choice xmlns:v="urn:schemas-microsoft-com:vml" Requires="v">
                <p:oleObj spid="_x0000_s21541" r:id="rId9" imgW="1473200" imgH="393700" progId="Equation.DSMT4">
                  <p:embed/>
                </p:oleObj>
              </mc:Choice>
              <mc:Fallback>
                <p:oleObj r:id="rId9" imgW="1473200" imgH="393700" progId="Equation.DSMT4">
                  <p:embed/>
                  <p:pic>
                    <p:nvPicPr>
                      <p:cNvPr id="0" name=""/>
                      <p:cNvPicPr/>
                      <p:nvPr/>
                    </p:nvPicPr>
                    <p:blipFill>
                      <a:blip r:embed="rId10"/>
                      <a:stretch>
                        <a:fillRect/>
                      </a:stretch>
                    </p:blipFill>
                    <p:spPr>
                      <a:xfrm>
                        <a:off x="6813550" y="5229225"/>
                        <a:ext cx="2376170" cy="689610"/>
                      </a:xfrm>
                      <a:prstGeom prst="rect">
                        <a:avLst/>
                      </a:prstGeom>
                      <a:noFill/>
                      <a:ln w="9525">
                        <a:noFill/>
                        <a:miter/>
                      </a:ln>
                    </p:spPr>
                  </p:pic>
                </p:oleObj>
              </mc:Fallback>
            </mc:AlternateContent>
          </a:graphicData>
        </a:graphic>
      </p:graphicFrame>
      <p:sp>
        <p:nvSpPr>
          <p:cNvPr id="18" name="同侧圆角矩形 17"/>
          <p:cNvSpPr/>
          <p:nvPr/>
        </p:nvSpPr>
        <p:spPr>
          <a:xfrm>
            <a:off x="3318510" y="2256790"/>
            <a:ext cx="1864360" cy="869315"/>
          </a:xfrm>
          <a:prstGeom prst="round2SameRect">
            <a:avLst>
              <a:gd name="adj1" fmla="val 16667"/>
              <a:gd name="adj2" fmla="val 0"/>
            </a:avLst>
          </a:prstGeom>
          <a:noFill/>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4" name="同侧圆角矩形 13"/>
          <p:cNvSpPr/>
          <p:nvPr/>
        </p:nvSpPr>
        <p:spPr>
          <a:xfrm>
            <a:off x="2940050" y="4149090"/>
            <a:ext cx="2991485" cy="883285"/>
          </a:xfrm>
          <a:prstGeom prst="round2SameRect">
            <a:avLst/>
          </a:prstGeom>
          <a:noFill/>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 name="同侧圆角矩形 14"/>
          <p:cNvSpPr/>
          <p:nvPr/>
        </p:nvSpPr>
        <p:spPr>
          <a:xfrm>
            <a:off x="6753860" y="5123180"/>
            <a:ext cx="2445385" cy="856615"/>
          </a:xfrm>
          <a:prstGeom prst="round2SameRect">
            <a:avLst/>
          </a:prstGeom>
          <a:noFill/>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1897772678"/>
      </p:ext>
    </p:extLst>
  </p:cSld>
  <p:clrMapOvr>
    <a:masterClrMapping/>
  </p:clrMapOvr>
  <p:transition>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692696"/>
            <a:ext cx="11953328" cy="5493224"/>
          </a:xfrm>
        </p:spPr>
        <p:txBody>
          <a:bodyPr>
            <a:normAutofit/>
          </a:bodyPr>
          <a:lstStyle/>
          <a:p>
            <a:pPr indent="0" latinLnBrk="0">
              <a:lnSpc>
                <a:spcPct val="150000"/>
              </a:lnSpc>
              <a:spcBef>
                <a:spcPts val="0"/>
              </a:spcBef>
              <a:buNone/>
            </a:pPr>
            <a:endParaRPr lang="zh-CN" sz="2400" dirty="0"/>
          </a:p>
          <a:p>
            <a:pPr indent="0" latinLnBrk="0">
              <a:lnSpc>
                <a:spcPct val="150000"/>
              </a:lnSpc>
              <a:spcBef>
                <a:spcPts val="0"/>
              </a:spcBef>
              <a:buNone/>
            </a:pPr>
            <a:endParaRPr lang="zh-CN" sz="2400" dirty="0"/>
          </a:p>
          <a:p>
            <a:pPr indent="0" latinLnBrk="0">
              <a:lnSpc>
                <a:spcPct val="150000"/>
              </a:lnSpc>
              <a:spcBef>
                <a:spcPts val="0"/>
              </a:spcBef>
              <a:buNone/>
            </a:pPr>
            <a:endParaRPr lang="zh-CN" sz="2400" dirty="0"/>
          </a:p>
          <a:p>
            <a:pPr indent="0" latinLnBrk="0">
              <a:lnSpc>
                <a:spcPct val="150000"/>
              </a:lnSpc>
              <a:spcBef>
                <a:spcPts val="0"/>
              </a:spcBef>
              <a:buNone/>
            </a:pPr>
            <a:endParaRPr lang="zh-CN" sz="2400" dirty="0"/>
          </a:p>
          <a:p>
            <a:pPr indent="0" latinLnBrk="0">
              <a:lnSpc>
                <a:spcPct val="150000"/>
              </a:lnSpc>
              <a:spcBef>
                <a:spcPts val="0"/>
              </a:spcBef>
              <a:buNone/>
            </a:pPr>
            <a:r>
              <a:rPr lang="zh-CN" altLang="en-US" sz="2400" b="1" dirty="0">
                <a:latin typeface="宋体" panose="02010600030101010101" pitchFamily="2" charset="-122"/>
                <a:ea typeface="宋体" panose="02010600030101010101" pitchFamily="2" charset="-122"/>
                <a:cs typeface="+mn-cs"/>
                <a:sym typeface="+mn-ea"/>
              </a:rPr>
              <a:t>凸性的性质</a:t>
            </a:r>
            <a:r>
              <a:rPr sz="2400" b="1" dirty="0">
                <a:latin typeface="宋体" panose="02010600030101010101" pitchFamily="2" charset="-122"/>
                <a:ea typeface="宋体" panose="02010600030101010101" pitchFamily="2" charset="-122"/>
              </a:rPr>
              <a:t>：</a:t>
            </a:r>
            <a:endParaRPr sz="2400" dirty="0"/>
          </a:p>
          <a:p>
            <a:pPr indent="0" latinLnBrk="0">
              <a:lnSpc>
                <a:spcPct val="150000"/>
              </a:lnSpc>
              <a:spcBef>
                <a:spcPts val="0"/>
              </a:spcBef>
              <a:buNone/>
            </a:pPr>
            <a:endParaRPr sz="2400" dirty="0"/>
          </a:p>
          <a:p>
            <a:pPr indent="0" latinLnBrk="0">
              <a:lnSpc>
                <a:spcPct val="150000"/>
              </a:lnSpc>
              <a:spcBef>
                <a:spcPts val="0"/>
              </a:spcBef>
              <a:buNone/>
            </a:pPr>
            <a:endParaRPr sz="2400" dirty="0"/>
          </a:p>
          <a:p>
            <a:pPr indent="0" latinLnBrk="0">
              <a:lnSpc>
                <a:spcPct val="150000"/>
              </a:lnSpc>
              <a:spcBef>
                <a:spcPts val="0"/>
              </a:spcBef>
              <a:buNone/>
            </a:pPr>
            <a:endParaRPr sz="2400" dirty="0"/>
          </a:p>
          <a:p>
            <a:pPr indent="0" latinLnBrk="0">
              <a:lnSpc>
                <a:spcPct val="150000"/>
              </a:lnSpc>
              <a:spcBef>
                <a:spcPts val="0"/>
              </a:spcBef>
              <a:buNone/>
            </a:pPr>
            <a:endParaRPr sz="2400" dirty="0"/>
          </a:p>
          <a:p>
            <a:pPr indent="0" latinLnBrk="0">
              <a:lnSpc>
                <a:spcPct val="150000"/>
              </a:lnSpc>
              <a:spcBef>
                <a:spcPts val="0"/>
              </a:spcBef>
              <a:buNone/>
            </a:pPr>
            <a:endParaRPr sz="2400" dirty="0"/>
          </a:p>
          <a:p>
            <a:pPr marL="0" indent="0" latinLnBrk="0">
              <a:lnSpc>
                <a:spcPct val="150000"/>
              </a:lnSpc>
              <a:spcBef>
                <a:spcPts val="0"/>
              </a:spcBef>
              <a:buNone/>
            </a:pPr>
            <a:endParaRPr lang="zh-CN" sz="2400" dirty="0">
              <a:solidFill>
                <a:schemeClr val="tx1"/>
              </a:solidFill>
            </a:endParaRPr>
          </a:p>
        </p:txBody>
      </p:sp>
      <p:sp>
        <p:nvSpPr>
          <p:cNvPr id="4" name="标题 1"/>
          <p:cNvSpPr txBox="1"/>
          <p:nvPr/>
        </p:nvSpPr>
        <p:spPr bwMode="auto">
          <a:xfrm>
            <a:off x="260985" y="44450"/>
            <a:ext cx="257175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dirty="0">
                <a:latin typeface="微软雅黑" panose="020B0503020204020204" pitchFamily="34" charset="-122"/>
                <a:ea typeface="微软雅黑" panose="020B0503020204020204" pitchFamily="34" charset="-122"/>
                <a:cs typeface="+mn-cs"/>
                <a:sym typeface="+mn-ea"/>
              </a:rPr>
              <a:t>2.</a:t>
            </a:r>
            <a:r>
              <a:rPr lang="zh-CN" altLang="en-US" sz="2800" b="1" dirty="0">
                <a:latin typeface="微软雅黑" panose="020B0503020204020204" pitchFamily="34" charset="-122"/>
                <a:ea typeface="微软雅黑" panose="020B0503020204020204" pitchFamily="34" charset="-122"/>
                <a:cs typeface="+mn-cs"/>
                <a:sym typeface="+mn-ea"/>
              </a:rPr>
              <a:t>凸性的性质</a:t>
            </a:r>
            <a:endParaRPr altLang="zh-CN" sz="2800" b="1" dirty="0">
              <a:latin typeface="微软雅黑" panose="020B0503020204020204" pitchFamily="34" charset="-122"/>
              <a:ea typeface="微软雅黑" panose="020B0503020204020204" pitchFamily="34" charset="-122"/>
              <a:cs typeface="+mn-cs"/>
            </a:endParaRPr>
          </a:p>
        </p:txBody>
      </p:sp>
      <p:sp>
        <p:nvSpPr>
          <p:cNvPr id="12" name="左大括号 11"/>
          <p:cNvSpPr/>
          <p:nvPr/>
        </p:nvSpPr>
        <p:spPr>
          <a:xfrm>
            <a:off x="2277110" y="2060575"/>
            <a:ext cx="800100" cy="2549525"/>
          </a:xfrm>
          <a:prstGeom prst="leftBrace">
            <a:avLst/>
          </a:prstGeom>
          <a:noFill/>
          <a:ln>
            <a:solidFill>
              <a:srgbClr val="0066FF"/>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b="1" dirty="0"/>
          </a:p>
        </p:txBody>
      </p:sp>
      <p:grpSp>
        <p:nvGrpSpPr>
          <p:cNvPr id="17" name="组合 16"/>
          <p:cNvGrpSpPr/>
          <p:nvPr/>
        </p:nvGrpSpPr>
        <p:grpSpPr>
          <a:xfrm>
            <a:off x="3077210" y="2132965"/>
            <a:ext cx="8205470" cy="2571115"/>
            <a:chOff x="3135" y="2793"/>
            <a:chExt cx="12922" cy="3552"/>
          </a:xfrm>
        </p:grpSpPr>
        <p:sp>
          <p:nvSpPr>
            <p:cNvPr id="13" name="圆角矩形 12"/>
            <p:cNvSpPr/>
            <p:nvPr/>
          </p:nvSpPr>
          <p:spPr>
            <a:xfrm>
              <a:off x="3135" y="2793"/>
              <a:ext cx="12922" cy="1282"/>
            </a:xfrm>
            <a:prstGeom prst="round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dirty="0">
                  <a:solidFill>
                    <a:schemeClr val="tx1"/>
                  </a:solidFill>
                  <a:sym typeface="+mn-ea"/>
                </a:rPr>
                <a:t>（</a:t>
              </a:r>
              <a:r>
                <a:rPr lang="en-US" altLang="zh-CN" sz="2400" dirty="0">
                  <a:solidFill>
                    <a:schemeClr val="tx1"/>
                  </a:solidFill>
                  <a:sym typeface="+mn-ea"/>
                </a:rPr>
                <a:t>1</a:t>
              </a:r>
              <a:r>
                <a:rPr lang="zh-CN" altLang="en-US" sz="2400" dirty="0">
                  <a:solidFill>
                    <a:schemeClr val="tx1"/>
                  </a:solidFill>
                  <a:sym typeface="+mn-ea"/>
                </a:rPr>
                <a:t>）由于凸性的存在，当利率下跌的幅度较大时，久期往往低估了债券价格的上涨程度，反之，则高估。</a:t>
              </a:r>
            </a:p>
          </p:txBody>
        </p:sp>
        <p:sp>
          <p:nvSpPr>
            <p:cNvPr id="14" name="圆角矩形 13"/>
            <p:cNvSpPr/>
            <p:nvPr/>
          </p:nvSpPr>
          <p:spPr>
            <a:xfrm>
              <a:off x="3135" y="4266"/>
              <a:ext cx="12922" cy="832"/>
            </a:xfrm>
            <a:prstGeom prst="round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sz="2400" dirty="0">
                  <a:solidFill>
                    <a:schemeClr val="tx1"/>
                  </a:solidFill>
                  <a:sym typeface="+mn-ea"/>
                </a:rPr>
                <a:t>（</a:t>
              </a:r>
              <a:r>
                <a:rPr lang="en-US" sz="2400" dirty="0">
                  <a:solidFill>
                    <a:schemeClr val="tx1"/>
                  </a:solidFill>
                  <a:sym typeface="+mn-ea"/>
                </a:rPr>
                <a:t>2</a:t>
              </a:r>
              <a:r>
                <a:rPr sz="2400" dirty="0">
                  <a:solidFill>
                    <a:schemeClr val="tx1"/>
                  </a:solidFill>
                  <a:sym typeface="+mn-ea"/>
                </a:rPr>
                <a:t>）</a:t>
              </a:r>
              <a:r>
                <a:rPr lang="zh-CN" altLang="en-US" sz="2400" dirty="0">
                  <a:solidFill>
                    <a:schemeClr val="tx1"/>
                  </a:solidFill>
                  <a:sym typeface="+mn-ea"/>
                </a:rPr>
                <a:t>凸性更大的债券，具有更高的抗风险作用。</a:t>
              </a:r>
            </a:p>
          </p:txBody>
        </p:sp>
        <p:sp>
          <p:nvSpPr>
            <p:cNvPr id="15" name="圆角矩形 14"/>
            <p:cNvSpPr/>
            <p:nvPr/>
          </p:nvSpPr>
          <p:spPr>
            <a:xfrm>
              <a:off x="3135" y="5513"/>
              <a:ext cx="12922" cy="832"/>
            </a:xfrm>
            <a:prstGeom prst="round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l" latinLnBrk="0">
                <a:lnSpc>
                  <a:spcPct val="150000"/>
                </a:lnSpc>
                <a:spcBef>
                  <a:spcPts val="0"/>
                </a:spcBef>
                <a:buNone/>
              </a:pPr>
              <a:r>
                <a:rPr lang="zh-CN" sz="2400" dirty="0">
                  <a:solidFill>
                    <a:schemeClr val="tx1"/>
                  </a:solidFill>
                  <a:sym typeface="+mn-ea"/>
                </a:rPr>
                <a:t>（</a:t>
              </a:r>
              <a:r>
                <a:rPr lang="en-US" altLang="zh-CN" sz="2400" dirty="0">
                  <a:solidFill>
                    <a:schemeClr val="tx1"/>
                  </a:solidFill>
                  <a:sym typeface="+mn-ea"/>
                </a:rPr>
                <a:t>3</a:t>
              </a:r>
              <a:r>
                <a:rPr lang="zh-CN" sz="2400" dirty="0">
                  <a:solidFill>
                    <a:schemeClr val="tx1"/>
                  </a:solidFill>
                  <a:sym typeface="+mn-ea"/>
                </a:rPr>
                <a:t>）</a:t>
              </a:r>
              <a:r>
                <a:rPr lang="zh-CN" altLang="en-US" sz="2400" dirty="0">
                  <a:solidFill>
                    <a:schemeClr val="tx1"/>
                  </a:solidFill>
                  <a:sym typeface="+mn-ea"/>
                </a:rPr>
                <a:t>对于具有固定息票的债券来说，凸性一定是正值。</a:t>
              </a:r>
            </a:p>
          </p:txBody>
        </p:sp>
      </p:grpSp>
    </p:spTree>
    <p:extLst>
      <p:ext uri="{BB962C8B-B14F-4D97-AF65-F5344CB8AC3E}">
        <p14:creationId xmlns:p14="http://schemas.microsoft.com/office/powerpoint/2010/main" val="3567256725"/>
      </p:ext>
    </p:extLst>
  </p:cSld>
  <p:clrMapOvr>
    <a:masterClrMapping/>
  </p:clrMapOvr>
  <p:transition>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260350" y="859790"/>
            <a:ext cx="11318875" cy="4389755"/>
          </a:xfrm>
        </p:spPr>
        <p:txBody>
          <a:bodyPr>
            <a:noAutofit/>
          </a:bodyPr>
          <a:lstStyle/>
          <a:p>
            <a:endParaRPr lang="zh-CN" altLang="en-US" sz="2400" dirty="0">
              <a:latin typeface="Times New Roman" panose="02020603050405020304" pitchFamily="18" charset="0"/>
              <a:cs typeface="Times New Roman" panose="02020603050405020304" pitchFamily="18" charset="0"/>
            </a:endParaRPr>
          </a:p>
          <a:p>
            <a:r>
              <a:rPr lang="zh-CN" altLang="en-US" sz="2400" dirty="0">
                <a:latin typeface="Times New Roman" panose="02020603050405020304" pitchFamily="18" charset="0"/>
                <a:cs typeface="Times New Roman" panose="02020603050405020304" pitchFamily="18" charset="0"/>
              </a:rPr>
              <a:t>继续前文例子，并且假设此时市场上该类债券的收益率上涨到12%，即收益率增加了2%，请计算此时债券的凸性以及估计收益率变动对债券价格的影响。</a:t>
            </a:r>
          </a:p>
          <a:p>
            <a:endParaRPr lang="zh-CN" altLang="en-US" sz="2400" dirty="0">
              <a:latin typeface="Times New Roman" panose="02020603050405020304" pitchFamily="18" charset="0"/>
              <a:cs typeface="Times New Roman" panose="02020603050405020304" pitchFamily="18" charset="0"/>
            </a:endParaRPr>
          </a:p>
          <a:p>
            <a:endParaRPr lang="zh-CN" altLang="en-US" sz="2400" dirty="0">
              <a:latin typeface="Times New Roman" panose="02020603050405020304" pitchFamily="18" charset="0"/>
              <a:cs typeface="Times New Roman" panose="02020603050405020304" pitchFamily="18" charset="0"/>
            </a:endParaRPr>
          </a:p>
          <a:p>
            <a:endParaRPr lang="zh-CN" altLang="en-US" sz="2400" dirty="0">
              <a:latin typeface="Times New Roman" panose="02020603050405020304" pitchFamily="18" charset="0"/>
              <a:cs typeface="Times New Roman" panose="02020603050405020304" pitchFamily="18" charset="0"/>
            </a:endParaRPr>
          </a:p>
          <a:p>
            <a:endParaRPr lang="zh-CN" altLang="en-US" sz="2400" dirty="0">
              <a:latin typeface="Times New Roman" panose="02020603050405020304" pitchFamily="18" charset="0"/>
              <a:cs typeface="Times New Roman" panose="02020603050405020304" pitchFamily="18" charset="0"/>
            </a:endParaRPr>
          </a:p>
          <a:p>
            <a:endParaRPr lang="zh-CN" altLang="en-US" sz="2400" dirty="0">
              <a:solidFill>
                <a:srgbClr val="FF0000"/>
              </a:solidFill>
              <a:latin typeface="Times New Roman" panose="02020603050405020304" pitchFamily="18" charset="0"/>
              <a:cs typeface="Times New Roman" panose="02020603050405020304" pitchFamily="18" charset="0"/>
            </a:endParaRPr>
          </a:p>
        </p:txBody>
      </p:sp>
      <p:sp>
        <p:nvSpPr>
          <p:cNvPr id="105" name="文本框 104"/>
          <p:cNvSpPr txBox="1"/>
          <p:nvPr/>
        </p:nvSpPr>
        <p:spPr>
          <a:xfrm>
            <a:off x="260985" y="44624"/>
            <a:ext cx="5080000" cy="521970"/>
          </a:xfrm>
          <a:prstGeom prst="rect">
            <a:avLst/>
          </a:prstGeom>
          <a:noFill/>
          <a:ln w="9525">
            <a:noFill/>
          </a:ln>
        </p:spPr>
        <p:txBody>
          <a:bodyPr>
            <a:spAutoFit/>
          </a:bodyPr>
          <a:lstStyle/>
          <a:p>
            <a:pPr marL="0" indent="0"/>
            <a:r>
              <a:rPr lang="en-US" altLang="zh-CN" sz="2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案例分析</a:t>
            </a:r>
          </a:p>
        </p:txBody>
      </p:sp>
      <p:graphicFrame>
        <p:nvGraphicFramePr>
          <p:cNvPr id="4" name="表格 3"/>
          <p:cNvGraphicFramePr/>
          <p:nvPr>
            <p:custDataLst>
              <p:tags r:id="rId1"/>
            </p:custDataLst>
            <p:extLst>
              <p:ext uri="{D42A27DB-BD31-4B8C-83A1-F6EECF244321}">
                <p14:modId xmlns:p14="http://schemas.microsoft.com/office/powerpoint/2010/main" val="2237063993"/>
              </p:ext>
            </p:extLst>
          </p:nvPr>
        </p:nvGraphicFramePr>
        <p:xfrm>
          <a:off x="1811020" y="2593975"/>
          <a:ext cx="8519795" cy="3124200"/>
        </p:xfrm>
        <a:graphic>
          <a:graphicData uri="http://schemas.openxmlformats.org/drawingml/2006/table">
            <a:tbl>
              <a:tblPr firstRow="1" bandRow="1">
                <a:tableStyleId>{5940675A-B579-460E-94D1-54222C63F5DA}</a:tableStyleId>
              </a:tblPr>
              <a:tblGrid>
                <a:gridCol w="1702435">
                  <a:extLst>
                    <a:ext uri="{9D8B030D-6E8A-4147-A177-3AD203B41FA5}">
                      <a16:colId xmlns:a16="http://schemas.microsoft.com/office/drawing/2014/main" xmlns="" val="20000"/>
                    </a:ext>
                  </a:extLst>
                </a:gridCol>
                <a:gridCol w="1704975">
                  <a:extLst>
                    <a:ext uri="{9D8B030D-6E8A-4147-A177-3AD203B41FA5}">
                      <a16:colId xmlns:a16="http://schemas.microsoft.com/office/drawing/2014/main" xmlns="" val="20001"/>
                    </a:ext>
                  </a:extLst>
                </a:gridCol>
                <a:gridCol w="1702435">
                  <a:extLst>
                    <a:ext uri="{9D8B030D-6E8A-4147-A177-3AD203B41FA5}">
                      <a16:colId xmlns:a16="http://schemas.microsoft.com/office/drawing/2014/main" xmlns="" val="20002"/>
                    </a:ext>
                  </a:extLst>
                </a:gridCol>
                <a:gridCol w="1705610">
                  <a:extLst>
                    <a:ext uri="{9D8B030D-6E8A-4147-A177-3AD203B41FA5}">
                      <a16:colId xmlns:a16="http://schemas.microsoft.com/office/drawing/2014/main" xmlns="" val="20003"/>
                    </a:ext>
                  </a:extLst>
                </a:gridCol>
                <a:gridCol w="1704340">
                  <a:extLst>
                    <a:ext uri="{9D8B030D-6E8A-4147-A177-3AD203B41FA5}">
                      <a16:colId xmlns:a16="http://schemas.microsoft.com/office/drawing/2014/main" xmlns="" val="20004"/>
                    </a:ext>
                  </a:extLst>
                </a:gridCol>
              </a:tblGrid>
              <a:tr h="390525">
                <a:tc>
                  <a:txBody>
                    <a:bodyPr/>
                    <a:lstStyle/>
                    <a:p>
                      <a:pPr indent="0" algn="ctr">
                        <a:buNone/>
                      </a:pPr>
                      <a:r>
                        <a:rPr lang="en-US" sz="1600" b="1">
                          <a:solidFill>
                            <a:srgbClr val="000000"/>
                          </a:solidFill>
                          <a:latin typeface="Times New Roman" panose="02020603050405020304" pitchFamily="18" charset="0"/>
                          <a:cs typeface="Times New Roman" panose="02020603050405020304" pitchFamily="18" charset="0"/>
                        </a:rPr>
                        <a:t>期限</a:t>
                      </a:r>
                      <a:r>
                        <a:rPr lang="en-US" sz="1600" b="0">
                          <a:solidFill>
                            <a:srgbClr val="000000"/>
                          </a:solidFill>
                          <a:latin typeface="Times New Roman" panose="02020603050405020304" pitchFamily="18" charset="0"/>
                          <a:cs typeface="Times New Roman" panose="02020603050405020304" pitchFamily="18" charset="0"/>
                        </a:rPr>
                        <a:t>（年）</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a:solidFill>
                            <a:srgbClr val="000000"/>
                          </a:solidFill>
                          <a:latin typeface="Times New Roman" panose="02020603050405020304" pitchFamily="18" charset="0"/>
                          <a:cs typeface="Times New Roman" panose="02020603050405020304" pitchFamily="18" charset="0"/>
                        </a:rPr>
                        <a:t>现金流</a:t>
                      </a:r>
                      <a:r>
                        <a:rPr lang="en-US" sz="1600" b="0">
                          <a:solidFill>
                            <a:srgbClr val="000000"/>
                          </a:solidFill>
                          <a:latin typeface="Times New Roman" panose="02020603050405020304" pitchFamily="18" charset="0"/>
                          <a:cs typeface="Times New Roman" panose="02020603050405020304" pitchFamily="18" charset="0"/>
                        </a:rPr>
                        <a:t>（美元）</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dirty="0" err="1">
                          <a:solidFill>
                            <a:srgbClr val="000000"/>
                          </a:solidFill>
                          <a:latin typeface="Times New Roman" panose="02020603050405020304" pitchFamily="18" charset="0"/>
                          <a:cs typeface="Times New Roman" panose="02020603050405020304" pitchFamily="18" charset="0"/>
                        </a:rPr>
                        <a:t>现值</a:t>
                      </a:r>
                      <a:endParaRPr lang="en-US" altLang="en-US"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dirty="0" err="1">
                          <a:solidFill>
                            <a:srgbClr val="000000"/>
                          </a:solidFill>
                          <a:latin typeface="Times New Roman" panose="02020603050405020304" pitchFamily="18" charset="0"/>
                          <a:cs typeface="Times New Roman" panose="02020603050405020304" pitchFamily="18" charset="0"/>
                        </a:rPr>
                        <a:t>权重</a:t>
                      </a:r>
                      <a:endParaRPr lang="en-US" altLang="en-US"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dirty="0">
                          <a:solidFill>
                            <a:srgbClr val="000000"/>
                          </a:solidFill>
                          <a:latin typeface="Times New Roman" panose="02020603050405020304" pitchFamily="18" charset="0"/>
                          <a:cs typeface="Times New Roman" panose="02020603050405020304" pitchFamily="18" charset="0"/>
                        </a:rPr>
                        <a:t>权重×</a:t>
                      </a:r>
                      <a:r>
                        <a:rPr lang="en-US" altLang="zh-CN" sz="1600" b="1" dirty="0">
                          <a:solidFill>
                            <a:srgbClr val="000000"/>
                          </a:solidFill>
                          <a:latin typeface="Times New Roman" panose="02020603050405020304" pitchFamily="18" charset="0"/>
                          <a:cs typeface="Times New Roman" panose="02020603050405020304" pitchFamily="18" charset="0"/>
                        </a:rPr>
                        <a:t>时间</a:t>
                      </a:r>
                      <a:r>
                        <a:rPr lang="en-US" altLang="zh-CN" sz="1600" b="1" baseline="30000" dirty="0">
                          <a:solidFill>
                            <a:srgbClr val="000000"/>
                          </a:solidFill>
                          <a:latin typeface="Times New Roman" panose="02020603050405020304" pitchFamily="18" charset="0"/>
                          <a:cs typeface="Times New Roman" panose="02020603050405020304" pitchFamily="18" charset="0"/>
                        </a:rPr>
                        <a:t>2</a:t>
                      </a:r>
                      <a:endParaRPr lang="en-US" altLang="en-US"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9052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4.756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0.048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0.012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9052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1.0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4.524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0.046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0.046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9052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1.5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4.304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0.043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0.097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9052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2.0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4.094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0.041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0.165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9052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2.5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3.894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0.039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0.245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39052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3.0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105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77.786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0.783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7.046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39052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总计</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130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99.357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1.000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dirty="0">
                          <a:solidFill>
                            <a:srgbClr val="000000"/>
                          </a:solidFill>
                          <a:latin typeface="Times New Roman" panose="02020603050405020304" pitchFamily="18" charset="0"/>
                          <a:cs typeface="Times New Roman" panose="02020603050405020304" pitchFamily="18" charset="0"/>
                        </a:rPr>
                        <a:t>7.611 </a:t>
                      </a:r>
                      <a:endParaRPr lang="en-US" altLang="en-US" sz="16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bl>
          </a:graphicData>
        </a:graphic>
      </p:graphicFrame>
      <p:pic>
        <p:nvPicPr>
          <p:cNvPr id="5" name="图片 4"/>
          <p:cNvPicPr/>
          <p:nvPr/>
        </p:nvPicPr>
        <p:blipFill>
          <a:blip r:embed="rId3"/>
          <a:stretch>
            <a:fillRect/>
          </a:stretch>
        </p:blipFill>
        <p:spPr>
          <a:xfrm>
            <a:off x="7860347" y="2819400"/>
            <a:ext cx="50800" cy="54610"/>
          </a:xfrm>
          <a:prstGeom prst="rect">
            <a:avLst/>
          </a:prstGeom>
          <a:noFill/>
          <a:ln w="9525">
            <a:noFill/>
          </a:ln>
        </p:spPr>
      </p:pic>
    </p:spTree>
    <p:extLst>
      <p:ext uri="{BB962C8B-B14F-4D97-AF65-F5344CB8AC3E}">
        <p14:creationId xmlns:p14="http://schemas.microsoft.com/office/powerpoint/2010/main" val="2289469988"/>
      </p:ext>
    </p:extLst>
  </p:cSld>
  <p:clrMapOvr>
    <a:masterClrMapping/>
  </p:clrMapOvr>
  <p:transition>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32979" y="548680"/>
            <a:ext cx="2988639" cy="767133"/>
          </a:xfrm>
          <a:prstGeom prst="rect">
            <a:avLst/>
          </a:prstGeom>
        </p:spPr>
        <p:txBody>
          <a:bodyPr wrap="none">
            <a:spAutoFit/>
          </a:bodyPr>
          <a:lstStyle/>
          <a:p>
            <a:pPr marL="685800" indent="-342900">
              <a:lnSpc>
                <a:spcPct val="150000"/>
              </a:lnSpc>
              <a:spcBef>
                <a:spcPts val="0"/>
              </a:spcBef>
              <a:buFont typeface="Wingdings" panose="05000000000000000000" pitchFamily="2" charset="2"/>
              <a:buChar char="Ø"/>
            </a:pPr>
            <a:r>
              <a:rPr kumimoji="1" lang="en-US" altLang="zh-CN" sz="3300" b="1" dirty="0" smtClean="0">
                <a:latin typeface="+mn-lt"/>
                <a:ea typeface="+mn-ea"/>
                <a:cs typeface="宋体" panose="02010600030101010101" pitchFamily="2" charset="-122"/>
              </a:rPr>
              <a:t>Python</a:t>
            </a:r>
            <a:r>
              <a:rPr kumimoji="1" lang="zh-CN" altLang="en-US" sz="3300" b="1" dirty="0" smtClean="0">
                <a:latin typeface="+mn-lt"/>
                <a:ea typeface="+mn-ea"/>
                <a:cs typeface="宋体" panose="02010600030101010101" pitchFamily="2" charset="-122"/>
              </a:rPr>
              <a:t>实现</a:t>
            </a:r>
            <a:endParaRPr kumimoji="1" lang="en-US" altLang="zh-CN" sz="3300" b="1" dirty="0">
              <a:latin typeface="+mn-lt"/>
              <a:ea typeface="+mn-ea"/>
              <a:cs typeface="宋体" panose="02010600030101010101" pitchFamily="2" charset="-122"/>
            </a:endParaRP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003" y="1591366"/>
            <a:ext cx="5465092" cy="3762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7634" y="1556792"/>
            <a:ext cx="5377619"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文本框 104"/>
          <p:cNvSpPr txBox="1"/>
          <p:nvPr/>
        </p:nvSpPr>
        <p:spPr>
          <a:xfrm>
            <a:off x="260985" y="44624"/>
            <a:ext cx="5080000" cy="521970"/>
          </a:xfrm>
          <a:prstGeom prst="rect">
            <a:avLst/>
          </a:prstGeom>
          <a:noFill/>
          <a:ln w="9525">
            <a:noFill/>
          </a:ln>
        </p:spPr>
        <p:txBody>
          <a:bodyPr>
            <a:spAutoFit/>
          </a:bodyPr>
          <a:lstStyle/>
          <a:p>
            <a:pPr marL="0" indent="0"/>
            <a:r>
              <a:rPr lang="en-US" altLang="zh-CN" sz="2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案例分析</a:t>
            </a:r>
          </a:p>
        </p:txBody>
      </p:sp>
    </p:spTree>
    <p:extLst>
      <p:ext uri="{BB962C8B-B14F-4D97-AF65-F5344CB8AC3E}">
        <p14:creationId xmlns:p14="http://schemas.microsoft.com/office/powerpoint/2010/main" val="4222580561"/>
      </p:ext>
    </p:extLst>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116955" y="692696"/>
            <a:ext cx="11809312" cy="561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r>
              <a:rPr lang="en-US" altLang="zh-CN" sz="3000" b="1" dirty="0"/>
              <a:t>1.</a:t>
            </a:r>
            <a:r>
              <a:rPr lang="zh-CN" altLang="en-US" sz="3000" b="1" dirty="0"/>
              <a:t>债券的定义</a:t>
            </a:r>
            <a:endParaRPr lang="en-US" altLang="zh-CN" sz="3000" dirty="0"/>
          </a:p>
          <a:p>
            <a:pPr>
              <a:lnSpc>
                <a:spcPct val="170000"/>
              </a:lnSpc>
            </a:pPr>
            <a:r>
              <a:rPr lang="zh-CN" altLang="en-US" sz="2800" b="1" dirty="0"/>
              <a:t>债券（</a:t>
            </a:r>
            <a:r>
              <a:rPr lang="en-US" altLang="zh-CN" sz="2800" b="1" dirty="0"/>
              <a:t>Bonds</a:t>
            </a:r>
            <a:r>
              <a:rPr lang="zh-CN" altLang="en-US" sz="2800" b="1" dirty="0"/>
              <a:t>）</a:t>
            </a:r>
            <a:r>
              <a:rPr lang="zh-CN" altLang="en-US" sz="2800" dirty="0"/>
              <a:t>也可称为</a:t>
            </a:r>
            <a:r>
              <a:rPr lang="zh-CN" altLang="en-US" sz="2800" b="1" dirty="0"/>
              <a:t>固定收益证券</a:t>
            </a:r>
            <a:r>
              <a:rPr lang="zh-CN" altLang="en-US" sz="2800" dirty="0"/>
              <a:t>，是一种承诺在一段固定时间后，支付给其持有者固定收益的证券。它是债务人为筹集资金按照法定程序发行并向债权人承诺于指定日期还本付息的有价证券，记载着债务人与债权人之间的契约关系，债务人在向债权人借贷资金后，需要履行承诺向债权人还本付息。</a:t>
            </a:r>
            <a:endParaRPr lang="en-US" altLang="zh-CN" sz="2800" dirty="0"/>
          </a:p>
          <a:p>
            <a:pPr>
              <a:lnSpc>
                <a:spcPct val="170000"/>
              </a:lnSpc>
            </a:pPr>
            <a:endParaRPr lang="en-US" altLang="zh-CN" sz="3100" dirty="0"/>
          </a:p>
          <a:p>
            <a:pPr>
              <a:lnSpc>
                <a:spcPct val="170000"/>
              </a:lnSpc>
            </a:pPr>
            <a:endParaRPr lang="zh-CN" altLang="en-US" sz="3100" dirty="0"/>
          </a:p>
        </p:txBody>
      </p:sp>
      <p:sp>
        <p:nvSpPr>
          <p:cNvPr id="6" name="矩形 5"/>
          <p:cNvSpPr/>
          <p:nvPr/>
        </p:nvSpPr>
        <p:spPr>
          <a:xfrm>
            <a:off x="332979" y="116632"/>
            <a:ext cx="4176464" cy="492443"/>
          </a:xfrm>
          <a:prstGeom prst="rect">
            <a:avLst/>
          </a:prstGeom>
        </p:spPr>
        <p:txBody>
          <a:bodyPr wrap="square">
            <a:spAutoFit/>
          </a:bodyPr>
          <a:lstStyle/>
          <a:p>
            <a:r>
              <a:rPr lang="zh-CN" altLang="en-US" sz="2600" b="1" smtClean="0">
                <a:latin typeface="微软雅黑" pitchFamily="34" charset="-122"/>
                <a:ea typeface="微软雅黑" pitchFamily="34" charset="-122"/>
              </a:rPr>
              <a:t>第一节 </a:t>
            </a:r>
            <a:r>
              <a:rPr lang="zh-CN" altLang="en-US" sz="2600" b="1" dirty="0">
                <a:latin typeface="微软雅黑" pitchFamily="34" charset="-122"/>
                <a:ea typeface="微软雅黑" pitchFamily="34" charset="-122"/>
              </a:rPr>
              <a:t>债券定价</a:t>
            </a:r>
          </a:p>
        </p:txBody>
      </p:sp>
    </p:spTree>
    <p:extLst>
      <p:ext uri="{BB962C8B-B14F-4D97-AF65-F5344CB8AC3E}">
        <p14:creationId xmlns:p14="http://schemas.microsoft.com/office/powerpoint/2010/main" val="1685623422"/>
      </p:ext>
    </p:extLst>
  </p:cSld>
  <p:clrMapOvr>
    <a:masterClrMapping/>
  </p:clrMapOvr>
  <p:transition>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260083" y="620162"/>
            <a:ext cx="11809312" cy="4629128"/>
          </a:xfrm>
        </p:spPr>
        <p:txBody>
          <a:bodyPr>
            <a:noAutofit/>
          </a:bodyPr>
          <a:lstStyle/>
          <a:p>
            <a:endParaRPr lang="zh-CN" altLang="en-US" sz="2400" dirty="0">
              <a:latin typeface="Times New Roman" panose="02020603050405020304" pitchFamily="18" charset="0"/>
              <a:cs typeface="Times New Roman" panose="02020603050405020304" pitchFamily="18" charset="0"/>
            </a:endParaRPr>
          </a:p>
          <a:p>
            <a:r>
              <a:rPr lang="zh-CN" altLang="en-US" sz="2400" dirty="0">
                <a:latin typeface="Times New Roman" panose="02020603050405020304" pitchFamily="18" charset="0"/>
                <a:cs typeface="Times New Roman" panose="02020603050405020304" pitchFamily="18" charset="0"/>
              </a:rPr>
              <a:t>债券的凸性：</a:t>
            </a:r>
          </a:p>
          <a:p>
            <a:r>
              <a:rPr lang="zh-CN" altLang="en-US" sz="2400" dirty="0">
                <a:latin typeface="Times New Roman" panose="02020603050405020304" pitchFamily="18" charset="0"/>
                <a:cs typeface="Times New Roman" panose="02020603050405020304" pitchFamily="18" charset="0"/>
              </a:rPr>
              <a:t>当收益率变化2%所引起的债券价格的变化用凸性方法：</a:t>
            </a:r>
          </a:p>
          <a:p>
            <a:endParaRPr lang="zh-CN" altLang="en-US" sz="2400" dirty="0">
              <a:latin typeface="Times New Roman" panose="02020603050405020304" pitchFamily="18" charset="0"/>
              <a:cs typeface="Times New Roman" panose="02020603050405020304" pitchFamily="18" charset="0"/>
            </a:endParaRPr>
          </a:p>
          <a:p>
            <a:endParaRPr lang="zh-CN" altLang="en-US" sz="2400" dirty="0">
              <a:latin typeface="Times New Roman" panose="02020603050405020304" pitchFamily="18" charset="0"/>
              <a:cs typeface="Times New Roman" panose="02020603050405020304" pitchFamily="18" charset="0"/>
            </a:endParaRPr>
          </a:p>
          <a:p>
            <a:endParaRPr lang="zh-CN" altLang="en-US" sz="2400" dirty="0">
              <a:latin typeface="Times New Roman" panose="02020603050405020304" pitchFamily="18" charset="0"/>
              <a:cs typeface="Times New Roman" panose="02020603050405020304" pitchFamily="18" charset="0"/>
            </a:endParaRPr>
          </a:p>
          <a:p>
            <a:r>
              <a:rPr lang="zh-CN" altLang="en-US" sz="2400" dirty="0">
                <a:latin typeface="Times New Roman" panose="02020603050405020304" pitchFamily="18" charset="0"/>
                <a:cs typeface="Times New Roman" panose="02020603050405020304" pitchFamily="18" charset="0"/>
              </a:rPr>
              <a:t>用久期的方法计算债券的价格变化时：</a:t>
            </a:r>
          </a:p>
          <a:p>
            <a:endParaRPr lang="zh-CN" altLang="en-US" sz="2400" dirty="0">
              <a:latin typeface="Times New Roman" panose="02020603050405020304" pitchFamily="18" charset="0"/>
              <a:cs typeface="Times New Roman" panose="02020603050405020304" pitchFamily="18" charset="0"/>
            </a:endParaRPr>
          </a:p>
          <a:p>
            <a:r>
              <a:rPr lang="zh-CN" altLang="en-US" sz="2400" dirty="0">
                <a:latin typeface="Times New Roman" panose="02020603050405020304" pitchFamily="18" charset="0"/>
                <a:cs typeface="Times New Roman" panose="02020603050405020304" pitchFamily="18" charset="0"/>
              </a:rPr>
              <a:t>当收益率为1</a:t>
            </a:r>
            <a:r>
              <a:rPr lang="en-US" altLang="zh-CN" sz="2400" dirty="0">
                <a:latin typeface="Times New Roman" panose="02020603050405020304" pitchFamily="18" charset="0"/>
                <a:cs typeface="Times New Roman" panose="02020603050405020304" pitchFamily="18" charset="0"/>
              </a:rPr>
              <a:t>2</a:t>
            </a:r>
            <a:r>
              <a:rPr lang="zh-CN" altLang="en-US" sz="2400" dirty="0">
                <a:latin typeface="Times New Roman" panose="02020603050405020304" pitchFamily="18" charset="0"/>
                <a:cs typeface="Times New Roman" panose="02020603050405020304" pitchFamily="18" charset="0"/>
              </a:rPr>
              <a:t>%时债券的真实价格:</a:t>
            </a:r>
          </a:p>
          <a:p>
            <a:endParaRPr lang="zh-CN" altLang="en-US" sz="2400" dirty="0">
              <a:latin typeface="Times New Roman" panose="02020603050405020304" pitchFamily="18" charset="0"/>
              <a:cs typeface="Times New Roman" panose="02020603050405020304" pitchFamily="18" charset="0"/>
            </a:endParaRPr>
          </a:p>
          <a:p>
            <a:endParaRPr lang="zh-CN" altLang="en-US" sz="2400" dirty="0">
              <a:latin typeface="Times New Roman" panose="02020603050405020304" pitchFamily="18" charset="0"/>
              <a:cs typeface="Times New Roman" panose="02020603050405020304" pitchFamily="18" charset="0"/>
            </a:endParaRPr>
          </a:p>
          <a:p>
            <a:r>
              <a:rPr lang="zh-CN" altLang="en-US" sz="2400" dirty="0">
                <a:solidFill>
                  <a:srgbClr val="FF0000"/>
                </a:solidFill>
                <a:latin typeface="Times New Roman" panose="02020603050405020304" pitchFamily="18" charset="0"/>
                <a:cs typeface="Times New Roman" panose="02020603050405020304" pitchFamily="18" charset="0"/>
              </a:rPr>
              <a:t>用凸性计算的债券价格的变动与债券真实价格变动更为接近！</a:t>
            </a:r>
          </a:p>
        </p:txBody>
      </p:sp>
      <p:sp>
        <p:nvSpPr>
          <p:cNvPr id="105" name="文本框 104"/>
          <p:cNvSpPr txBox="1"/>
          <p:nvPr/>
        </p:nvSpPr>
        <p:spPr>
          <a:xfrm>
            <a:off x="260985" y="188595"/>
            <a:ext cx="5080000" cy="521970"/>
          </a:xfrm>
          <a:prstGeom prst="rect">
            <a:avLst/>
          </a:prstGeom>
          <a:noFill/>
          <a:ln w="9525">
            <a:noFill/>
          </a:ln>
        </p:spPr>
        <p:txBody>
          <a:bodyPr>
            <a:spAutoFit/>
          </a:bodyPr>
          <a:lstStyle/>
          <a:p>
            <a:pPr marL="0" indent="0"/>
            <a:r>
              <a:rPr lang="en-US" altLang="zh-CN" sz="28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8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案例分析</a:t>
            </a:r>
          </a:p>
        </p:txBody>
      </p:sp>
      <p:pic>
        <p:nvPicPr>
          <p:cNvPr id="5" name="图片 4"/>
          <p:cNvPicPr/>
          <p:nvPr/>
        </p:nvPicPr>
        <p:blipFill>
          <a:blip r:embed="rId3"/>
          <a:stretch>
            <a:fillRect/>
          </a:stretch>
        </p:blipFill>
        <p:spPr>
          <a:xfrm>
            <a:off x="7860347" y="2819400"/>
            <a:ext cx="50800" cy="54610"/>
          </a:xfrm>
          <a:prstGeom prst="rect">
            <a:avLst/>
          </a:prstGeom>
          <a:noFill/>
          <a:ln w="9525">
            <a:noFill/>
          </a:ln>
        </p:spPr>
      </p:pic>
      <p:graphicFrame>
        <p:nvGraphicFramePr>
          <p:cNvPr id="2" name="对象 -2147482575"/>
          <p:cNvGraphicFramePr/>
          <p:nvPr/>
        </p:nvGraphicFramePr>
        <p:xfrm>
          <a:off x="2565400" y="1054100"/>
          <a:ext cx="7597775" cy="295910"/>
        </p:xfrm>
        <a:graphic>
          <a:graphicData uri="http://schemas.openxmlformats.org/presentationml/2006/ole">
            <mc:AlternateContent xmlns:mc="http://schemas.openxmlformats.org/markup-compatibility/2006">
              <mc:Choice xmlns:v="urn:schemas-microsoft-com:vml" Requires="v">
                <p:oleObj spid="_x0000_s26661" r:id="rId4" imgW="5588000" imgH="203200" progId="Equation.DSMT4">
                  <p:embed/>
                </p:oleObj>
              </mc:Choice>
              <mc:Fallback>
                <p:oleObj r:id="rId4" imgW="5588000" imgH="203200" progId="Equation.DSMT4">
                  <p:embed/>
                  <p:pic>
                    <p:nvPicPr>
                      <p:cNvPr id="0" name=""/>
                      <p:cNvPicPr/>
                      <p:nvPr/>
                    </p:nvPicPr>
                    <p:blipFill>
                      <a:blip r:embed="rId5"/>
                      <a:stretch>
                        <a:fillRect/>
                      </a:stretch>
                    </p:blipFill>
                    <p:spPr>
                      <a:xfrm>
                        <a:off x="2565400" y="1054100"/>
                        <a:ext cx="7597775" cy="295910"/>
                      </a:xfrm>
                      <a:prstGeom prst="rect">
                        <a:avLst/>
                      </a:prstGeom>
                      <a:noFill/>
                      <a:ln w="9525">
                        <a:noFill/>
                        <a:miter/>
                      </a:ln>
                    </p:spPr>
                  </p:pic>
                </p:oleObj>
              </mc:Fallback>
            </mc:AlternateContent>
          </a:graphicData>
        </a:graphic>
      </p:graphicFrame>
      <p:graphicFrame>
        <p:nvGraphicFramePr>
          <p:cNvPr id="10" name="对象 -2147482572"/>
          <p:cNvGraphicFramePr/>
          <p:nvPr/>
        </p:nvGraphicFramePr>
        <p:xfrm>
          <a:off x="5517515" y="4180840"/>
          <a:ext cx="4366895" cy="484505"/>
        </p:xfrm>
        <a:graphic>
          <a:graphicData uri="http://schemas.openxmlformats.org/presentationml/2006/ole">
            <mc:AlternateContent xmlns:mc="http://schemas.openxmlformats.org/markup-compatibility/2006">
              <mc:Choice xmlns:v="urn:schemas-microsoft-com:vml" Requires="v">
                <p:oleObj spid="_x0000_s26662" r:id="rId6" imgW="2578100" imgH="292100" progId="Equation.DSMT4">
                  <p:embed/>
                </p:oleObj>
              </mc:Choice>
              <mc:Fallback>
                <p:oleObj r:id="rId6" imgW="2578100" imgH="292100" progId="Equation.DSMT4">
                  <p:embed/>
                  <p:pic>
                    <p:nvPicPr>
                      <p:cNvPr id="0" name=""/>
                      <p:cNvPicPr/>
                      <p:nvPr/>
                    </p:nvPicPr>
                    <p:blipFill>
                      <a:blip r:embed="rId7"/>
                      <a:stretch>
                        <a:fillRect/>
                      </a:stretch>
                    </p:blipFill>
                    <p:spPr>
                      <a:xfrm>
                        <a:off x="5517515" y="4180840"/>
                        <a:ext cx="4366895" cy="484505"/>
                      </a:xfrm>
                      <a:prstGeom prst="rect">
                        <a:avLst/>
                      </a:prstGeom>
                      <a:noFill/>
                      <a:ln w="9525">
                        <a:noFill/>
                        <a:miter/>
                      </a:ln>
                    </p:spPr>
                  </p:pic>
                </p:oleObj>
              </mc:Fallback>
            </mc:AlternateContent>
          </a:graphicData>
        </a:graphic>
      </p:graphicFrame>
      <p:graphicFrame>
        <p:nvGraphicFramePr>
          <p:cNvPr id="12" name="对象 -2147482571"/>
          <p:cNvGraphicFramePr/>
          <p:nvPr/>
        </p:nvGraphicFramePr>
        <p:xfrm>
          <a:off x="5445760" y="4960620"/>
          <a:ext cx="4442460" cy="366395"/>
        </p:xfrm>
        <a:graphic>
          <a:graphicData uri="http://schemas.openxmlformats.org/presentationml/2006/ole">
            <mc:AlternateContent xmlns:mc="http://schemas.openxmlformats.org/markup-compatibility/2006">
              <mc:Choice xmlns:v="urn:schemas-microsoft-com:vml" Requires="v">
                <p:oleObj spid="_x0000_s26663" r:id="rId8" imgW="2602865" imgH="228600" progId="Equation.DSMT4">
                  <p:embed/>
                </p:oleObj>
              </mc:Choice>
              <mc:Fallback>
                <p:oleObj r:id="rId8" imgW="2602865" imgH="228600" progId="Equation.DSMT4">
                  <p:embed/>
                  <p:pic>
                    <p:nvPicPr>
                      <p:cNvPr id="0" name=""/>
                      <p:cNvPicPr/>
                      <p:nvPr/>
                    </p:nvPicPr>
                    <p:blipFill>
                      <a:blip r:embed="rId9"/>
                      <a:stretch>
                        <a:fillRect/>
                      </a:stretch>
                    </p:blipFill>
                    <p:spPr>
                      <a:xfrm>
                        <a:off x="5445760" y="4960620"/>
                        <a:ext cx="4442460" cy="366395"/>
                      </a:xfrm>
                      <a:prstGeom prst="rect">
                        <a:avLst/>
                      </a:prstGeom>
                      <a:noFill/>
                      <a:ln w="9525">
                        <a:noFill/>
                        <a:miter/>
                      </a:ln>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4101069191"/>
              </p:ext>
            </p:extLst>
          </p:nvPr>
        </p:nvGraphicFramePr>
        <p:xfrm>
          <a:off x="3717355" y="1988840"/>
          <a:ext cx="6434336" cy="1273462"/>
        </p:xfrm>
        <a:graphic>
          <a:graphicData uri="http://schemas.openxmlformats.org/presentationml/2006/ole">
            <mc:AlternateContent xmlns:mc="http://schemas.openxmlformats.org/markup-compatibility/2006">
              <mc:Choice xmlns:v="urn:schemas-microsoft-com:vml" Requires="v">
                <p:oleObj spid="_x0000_s26664" name="Equation" r:id="rId10" imgW="3619440" imgH="711000" progId="Equation.DSMT4">
                  <p:embed/>
                </p:oleObj>
              </mc:Choice>
              <mc:Fallback>
                <p:oleObj name="Equation" r:id="rId10" imgW="3619440" imgH="711000" progId="Equation.DSMT4">
                  <p:embed/>
                  <p:pic>
                    <p:nvPicPr>
                      <p:cNvPr id="0" name=""/>
                      <p:cNvPicPr>
                        <a:picLocks noChangeAspect="1" noChangeArrowheads="1"/>
                      </p:cNvPicPr>
                      <p:nvPr/>
                    </p:nvPicPr>
                    <p:blipFill>
                      <a:blip r:embed="rId11"/>
                      <a:srcRect/>
                      <a:stretch>
                        <a:fillRect/>
                      </a:stretch>
                    </p:blipFill>
                    <p:spPr bwMode="auto">
                      <a:xfrm>
                        <a:off x="3717355" y="1988840"/>
                        <a:ext cx="6434336" cy="1273462"/>
                      </a:xfrm>
                      <a:prstGeom prst="rect">
                        <a:avLst/>
                      </a:prstGeom>
                      <a:noFill/>
                      <a:ln>
                        <a:noFill/>
                      </a:ln>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1905383965"/>
              </p:ext>
            </p:extLst>
          </p:nvPr>
        </p:nvGraphicFramePr>
        <p:xfrm>
          <a:off x="6021611" y="3356992"/>
          <a:ext cx="4130675" cy="766762"/>
        </p:xfrm>
        <a:graphic>
          <a:graphicData uri="http://schemas.openxmlformats.org/presentationml/2006/ole">
            <mc:AlternateContent xmlns:mc="http://schemas.openxmlformats.org/markup-compatibility/2006">
              <mc:Choice xmlns:v="urn:schemas-microsoft-com:vml" Requires="v">
                <p:oleObj spid="_x0000_s26665" name="Equation" r:id="rId12" imgW="2133360" imgH="393480" progId="Equation.DSMT4">
                  <p:embed/>
                </p:oleObj>
              </mc:Choice>
              <mc:Fallback>
                <p:oleObj name="Equation" r:id="rId12" imgW="2133360" imgH="393480" progId="Equation.DSMT4">
                  <p:embed/>
                  <p:pic>
                    <p:nvPicPr>
                      <p:cNvPr id="0" name=""/>
                      <p:cNvPicPr>
                        <a:picLocks noChangeAspect="1" noChangeArrowheads="1"/>
                      </p:cNvPicPr>
                      <p:nvPr/>
                    </p:nvPicPr>
                    <p:blipFill>
                      <a:blip r:embed="rId13"/>
                      <a:srcRect/>
                      <a:stretch>
                        <a:fillRect/>
                      </a:stretch>
                    </p:blipFill>
                    <p:spPr bwMode="auto">
                      <a:xfrm>
                        <a:off x="6021611" y="3356992"/>
                        <a:ext cx="4130675"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76307644"/>
      </p:ext>
    </p:extLst>
  </p:cSld>
  <p:clrMapOvr>
    <a:masterClrMapping/>
  </p:clrMapOvr>
  <p:transition>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5" y="-1480"/>
            <a:ext cx="9952911" cy="706090"/>
          </a:xfrm>
        </p:spPr>
        <p:txBody>
          <a:bodyPr/>
          <a:lstStyle/>
          <a:p>
            <a:pPr algn="l"/>
            <a:r>
              <a:rPr lang="en-US" altLang="zh-CN" sz="2800" b="1" dirty="0">
                <a:latin typeface="微软雅黑" panose="020B0503020204020204" pitchFamily="34" charset="-122"/>
                <a:ea typeface="微软雅黑" panose="020B0503020204020204" pitchFamily="34" charset="-122"/>
                <a:cs typeface="+mn-cs"/>
              </a:rPr>
              <a:t>4.</a:t>
            </a:r>
            <a:r>
              <a:rPr lang="zh-CN" altLang="en-US" sz="2800" b="1" dirty="0">
                <a:latin typeface="微软雅黑" panose="020B0503020204020204" pitchFamily="34" charset="-122"/>
                <a:ea typeface="微软雅黑" panose="020B0503020204020204" pitchFamily="34" charset="-122"/>
                <a:cs typeface="+mn-cs"/>
              </a:rPr>
              <a:t>久期与凸性的推广</a:t>
            </a:r>
          </a:p>
        </p:txBody>
      </p:sp>
      <p:sp>
        <p:nvSpPr>
          <p:cNvPr id="3" name="内容占位符 2"/>
          <p:cNvSpPr>
            <a:spLocks noGrp="1"/>
          </p:cNvSpPr>
          <p:nvPr>
            <p:ph sz="quarter" idx="1"/>
          </p:nvPr>
        </p:nvSpPr>
        <p:spPr>
          <a:xfrm>
            <a:off x="188595" y="548640"/>
            <a:ext cx="11881485" cy="6064250"/>
          </a:xfrm>
        </p:spPr>
        <p:txBody>
          <a:bodyPr>
            <a:normAutofit/>
          </a:bodyPr>
          <a:lstStyle/>
          <a:p>
            <a:endParaRPr lang="zh-CN" altLang="en-US" sz="2400" dirty="0">
              <a:latin typeface="Times New Roman" panose="02020603050405020304" pitchFamily="18" charset="0"/>
              <a:cs typeface="Times New Roman" panose="02020603050405020304" pitchFamily="18" charset="0"/>
            </a:endParaRPr>
          </a:p>
          <a:p>
            <a:endParaRPr lang="zh-CN" altLang="en-US" sz="2400" dirty="0">
              <a:latin typeface="Times New Roman" panose="02020603050405020304" pitchFamily="18" charset="0"/>
              <a:cs typeface="Times New Roman" panose="02020603050405020304" pitchFamily="18" charset="0"/>
            </a:endParaRPr>
          </a:p>
          <a:p>
            <a:endParaRPr lang="zh-CN" altLang="en-US" sz="2400" dirty="0">
              <a:latin typeface="Times New Roman" panose="02020603050405020304" pitchFamily="18" charset="0"/>
              <a:cs typeface="Times New Roman" panose="02020603050405020304" pitchFamily="18" charset="0"/>
            </a:endParaRPr>
          </a:p>
          <a:p>
            <a:endParaRPr lang="zh-CN" altLang="en-US" sz="2400" dirty="0">
              <a:latin typeface="Times New Roman" panose="02020603050405020304" pitchFamily="18" charset="0"/>
              <a:cs typeface="Times New Roman" panose="02020603050405020304" pitchFamily="18" charset="0"/>
            </a:endParaRPr>
          </a:p>
          <a:p>
            <a:endParaRPr lang="zh-CN" altLang="en-US" sz="2400" dirty="0">
              <a:latin typeface="Times New Roman" panose="02020603050405020304" pitchFamily="18" charset="0"/>
              <a:cs typeface="Times New Roman" panose="02020603050405020304" pitchFamily="18" charset="0"/>
            </a:endParaRPr>
          </a:p>
          <a:p>
            <a:endParaRPr lang="zh-CN" altLang="en-US" sz="2400" dirty="0">
              <a:latin typeface="Times New Roman" panose="02020603050405020304" pitchFamily="18" charset="0"/>
              <a:cs typeface="Times New Roman" panose="02020603050405020304" pitchFamily="18" charset="0"/>
            </a:endParaRPr>
          </a:p>
          <a:p>
            <a:endParaRPr lang="zh-CN" altLang="en-US" sz="2400" dirty="0">
              <a:latin typeface="Times New Roman" panose="02020603050405020304" pitchFamily="18" charset="0"/>
              <a:cs typeface="Times New Roman" panose="02020603050405020304" pitchFamily="18" charset="0"/>
            </a:endParaRPr>
          </a:p>
          <a:p>
            <a:endParaRPr lang="zh-CN" altLang="en-US" sz="2400" dirty="0">
              <a:latin typeface="Times New Roman" panose="02020603050405020304" pitchFamily="18" charset="0"/>
              <a:cs typeface="Times New Roman" panose="02020603050405020304" pitchFamily="18" charset="0"/>
            </a:endParaRPr>
          </a:p>
          <a:p>
            <a:endParaRPr lang="zh-CN" altLang="en-US" sz="2400" dirty="0">
              <a:latin typeface="Times New Roman" panose="02020603050405020304" pitchFamily="18" charset="0"/>
              <a:cs typeface="Times New Roman" panose="02020603050405020304" pitchFamily="18" charset="0"/>
            </a:endParaRPr>
          </a:p>
        </p:txBody>
      </p:sp>
      <p:graphicFrame>
        <p:nvGraphicFramePr>
          <p:cNvPr id="7" name="对象 -2147482555"/>
          <p:cNvGraphicFramePr/>
          <p:nvPr/>
        </p:nvGraphicFramePr>
        <p:xfrm>
          <a:off x="6597650" y="949325"/>
          <a:ext cx="1533525" cy="789940"/>
        </p:xfrm>
        <a:graphic>
          <a:graphicData uri="http://schemas.openxmlformats.org/presentationml/2006/ole">
            <mc:AlternateContent xmlns:mc="http://schemas.openxmlformats.org/markup-compatibility/2006">
              <mc:Choice xmlns:v="urn:schemas-microsoft-com:vml" Requires="v">
                <p:oleObj spid="_x0000_s23586" r:id="rId3" imgW="850900" imgH="431800" progId="Equation.DSMT4">
                  <p:embed/>
                </p:oleObj>
              </mc:Choice>
              <mc:Fallback>
                <p:oleObj r:id="rId3" imgW="850900" imgH="431800" progId="Equation.DSMT4">
                  <p:embed/>
                  <p:pic>
                    <p:nvPicPr>
                      <p:cNvPr id="0" name=""/>
                      <p:cNvPicPr/>
                      <p:nvPr/>
                    </p:nvPicPr>
                    <p:blipFill>
                      <a:blip r:embed="rId4"/>
                      <a:stretch>
                        <a:fillRect/>
                      </a:stretch>
                    </p:blipFill>
                    <p:spPr>
                      <a:xfrm>
                        <a:off x="6597650" y="949325"/>
                        <a:ext cx="1533525" cy="789940"/>
                      </a:xfrm>
                      <a:prstGeom prst="rect">
                        <a:avLst/>
                      </a:prstGeom>
                      <a:noFill/>
                      <a:ln w="38100">
                        <a:noFill/>
                        <a:miter/>
                      </a:ln>
                    </p:spPr>
                  </p:pic>
                </p:oleObj>
              </mc:Fallback>
            </mc:AlternateContent>
          </a:graphicData>
        </a:graphic>
      </p:graphicFrame>
      <p:graphicFrame>
        <p:nvGraphicFramePr>
          <p:cNvPr id="11" name="对象 -2147482553"/>
          <p:cNvGraphicFramePr/>
          <p:nvPr/>
        </p:nvGraphicFramePr>
        <p:xfrm>
          <a:off x="6381750" y="3741420"/>
          <a:ext cx="1762760" cy="510540"/>
        </p:xfrm>
        <a:graphic>
          <a:graphicData uri="http://schemas.openxmlformats.org/presentationml/2006/ole">
            <mc:AlternateContent xmlns:mc="http://schemas.openxmlformats.org/markup-compatibility/2006">
              <mc:Choice xmlns:v="urn:schemas-microsoft-com:vml" Requires="v">
                <p:oleObj spid="_x0000_s23587" r:id="rId5" imgW="927100" imgH="292100" progId="Equation.DSMT4">
                  <p:embed/>
                </p:oleObj>
              </mc:Choice>
              <mc:Fallback>
                <p:oleObj r:id="rId5" imgW="927100" imgH="292100" progId="Equation.DSMT4">
                  <p:embed/>
                  <p:pic>
                    <p:nvPicPr>
                      <p:cNvPr id="0" name=""/>
                      <p:cNvPicPr/>
                      <p:nvPr/>
                    </p:nvPicPr>
                    <p:blipFill>
                      <a:blip r:embed="rId6"/>
                      <a:stretch>
                        <a:fillRect/>
                      </a:stretch>
                    </p:blipFill>
                    <p:spPr>
                      <a:xfrm>
                        <a:off x="6381750" y="3741420"/>
                        <a:ext cx="1762760" cy="510540"/>
                      </a:xfrm>
                      <a:prstGeom prst="rect">
                        <a:avLst/>
                      </a:prstGeom>
                      <a:noFill/>
                      <a:ln w="9525">
                        <a:noFill/>
                        <a:miter/>
                      </a:ln>
                    </p:spPr>
                  </p:pic>
                </p:oleObj>
              </mc:Fallback>
            </mc:AlternateContent>
          </a:graphicData>
        </a:graphic>
      </p:graphicFrame>
      <p:graphicFrame>
        <p:nvGraphicFramePr>
          <p:cNvPr id="19" name="对象 -2147482551"/>
          <p:cNvGraphicFramePr/>
          <p:nvPr/>
        </p:nvGraphicFramePr>
        <p:xfrm>
          <a:off x="6165850" y="4478020"/>
          <a:ext cx="3046095" cy="695325"/>
        </p:xfrm>
        <a:graphic>
          <a:graphicData uri="http://schemas.openxmlformats.org/presentationml/2006/ole">
            <mc:AlternateContent xmlns:mc="http://schemas.openxmlformats.org/markup-compatibility/2006">
              <mc:Choice xmlns:v="urn:schemas-microsoft-com:vml" Requires="v">
                <p:oleObj spid="_x0000_s23588" r:id="rId7" imgW="1968500" imgH="393700" progId="Equation.DSMT4">
                  <p:embed/>
                </p:oleObj>
              </mc:Choice>
              <mc:Fallback>
                <p:oleObj r:id="rId7" imgW="1968500" imgH="393700" progId="Equation.DSMT4">
                  <p:embed/>
                  <p:pic>
                    <p:nvPicPr>
                      <p:cNvPr id="0" name=""/>
                      <p:cNvPicPr/>
                      <p:nvPr/>
                    </p:nvPicPr>
                    <p:blipFill>
                      <a:blip r:embed="rId8"/>
                      <a:stretch>
                        <a:fillRect/>
                      </a:stretch>
                    </p:blipFill>
                    <p:spPr>
                      <a:xfrm>
                        <a:off x="6165850" y="4478020"/>
                        <a:ext cx="3046095" cy="695325"/>
                      </a:xfrm>
                      <a:prstGeom prst="rect">
                        <a:avLst/>
                      </a:prstGeom>
                      <a:noFill/>
                      <a:ln w="9525">
                        <a:noFill/>
                        <a:miter/>
                      </a:ln>
                    </p:spPr>
                  </p:pic>
                </p:oleObj>
              </mc:Fallback>
            </mc:AlternateContent>
          </a:graphicData>
        </a:graphic>
      </p:graphicFrame>
      <p:grpSp>
        <p:nvGrpSpPr>
          <p:cNvPr id="42" name="组合 41"/>
          <p:cNvGrpSpPr/>
          <p:nvPr/>
        </p:nvGrpSpPr>
        <p:grpSpPr>
          <a:xfrm>
            <a:off x="981075" y="1124585"/>
            <a:ext cx="7720330" cy="1581150"/>
            <a:chOff x="1367" y="2225"/>
            <a:chExt cx="12158" cy="2490"/>
          </a:xfrm>
        </p:grpSpPr>
        <p:grpSp>
          <p:nvGrpSpPr>
            <p:cNvPr id="30" name="组合 29"/>
            <p:cNvGrpSpPr/>
            <p:nvPr/>
          </p:nvGrpSpPr>
          <p:grpSpPr>
            <a:xfrm>
              <a:off x="1367" y="2225"/>
              <a:ext cx="12158" cy="2490"/>
              <a:chOff x="1367" y="2274"/>
              <a:chExt cx="12158" cy="2490"/>
            </a:xfrm>
          </p:grpSpPr>
          <p:graphicFrame>
            <p:nvGraphicFramePr>
              <p:cNvPr id="17" name="对象 -2147482552"/>
              <p:cNvGraphicFramePr/>
              <p:nvPr/>
            </p:nvGraphicFramePr>
            <p:xfrm>
              <a:off x="9716" y="3710"/>
              <a:ext cx="3636" cy="783"/>
            </p:xfrm>
            <a:graphic>
              <a:graphicData uri="http://schemas.openxmlformats.org/presentationml/2006/ole">
                <mc:AlternateContent xmlns:mc="http://schemas.openxmlformats.org/markup-compatibility/2006">
                  <mc:Choice xmlns:v="urn:schemas-microsoft-com:vml" Requires="v">
                    <p:oleObj spid="_x0000_s23589" r:id="rId9" imgW="1193800" imgH="241300" progId="Equation.DSMT4">
                      <p:embed/>
                    </p:oleObj>
                  </mc:Choice>
                  <mc:Fallback>
                    <p:oleObj r:id="rId9" imgW="1193800" imgH="241300" progId="Equation.DSMT4">
                      <p:embed/>
                      <p:pic>
                        <p:nvPicPr>
                          <p:cNvPr id="0" name=""/>
                          <p:cNvPicPr/>
                          <p:nvPr/>
                        </p:nvPicPr>
                        <p:blipFill>
                          <a:blip r:embed="rId10"/>
                          <a:stretch>
                            <a:fillRect/>
                          </a:stretch>
                        </p:blipFill>
                        <p:spPr>
                          <a:xfrm>
                            <a:off x="9716" y="3710"/>
                            <a:ext cx="3636" cy="783"/>
                          </a:xfrm>
                          <a:prstGeom prst="rect">
                            <a:avLst/>
                          </a:prstGeom>
                          <a:noFill/>
                          <a:ln w="9525">
                            <a:noFill/>
                            <a:miter/>
                          </a:ln>
                        </p:spPr>
                      </p:pic>
                    </p:oleObj>
                  </mc:Fallback>
                </mc:AlternateContent>
              </a:graphicData>
            </a:graphic>
          </p:graphicFrame>
          <p:grpSp>
            <p:nvGrpSpPr>
              <p:cNvPr id="39" name="组合 38"/>
              <p:cNvGrpSpPr/>
              <p:nvPr/>
            </p:nvGrpSpPr>
            <p:grpSpPr>
              <a:xfrm>
                <a:off x="1367" y="2274"/>
                <a:ext cx="8203" cy="2490"/>
                <a:chOff x="1555775" y="2823216"/>
                <a:chExt cx="5209038" cy="1580904"/>
              </a:xfrm>
            </p:grpSpPr>
            <p:sp>
              <p:nvSpPr>
                <p:cNvPr id="4" name="椭圆 3"/>
                <p:cNvSpPr/>
                <p:nvPr/>
              </p:nvSpPr>
              <p:spPr>
                <a:xfrm>
                  <a:off x="4580357" y="2823216"/>
                  <a:ext cx="2184456" cy="719978"/>
                </a:xfrm>
                <a:prstGeom prst="ellipse">
                  <a:avLst/>
                </a:prstGeom>
                <a:solidFill>
                  <a:schemeClr val="bg1"/>
                </a:solidFill>
                <a:ln>
                  <a:solidFill>
                    <a:schemeClr val="accent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zh-CN" altLang="en-US" b="1" dirty="0">
                      <a:latin typeface="Times New Roman" panose="02020603050405020304" pitchFamily="18" charset="0"/>
                      <a:sym typeface="+mn-ea"/>
                    </a:rPr>
                    <a:t>组合久期</a:t>
                  </a:r>
                  <a:endParaRPr kumimoji="1" lang="zh-CN" altLang="en-US" b="1" dirty="0">
                    <a:latin typeface="Times New Roman" panose="02020603050405020304" pitchFamily="18" charset="0"/>
                  </a:endParaRPr>
                </a:p>
              </p:txBody>
            </p:sp>
            <p:sp>
              <p:nvSpPr>
                <p:cNvPr id="21" name="椭圆 20"/>
                <p:cNvSpPr/>
                <p:nvPr/>
              </p:nvSpPr>
              <p:spPr>
                <a:xfrm>
                  <a:off x="4620998" y="3727950"/>
                  <a:ext cx="2143180" cy="676170"/>
                </a:xfrm>
                <a:prstGeom prst="ellipse">
                  <a:avLst/>
                </a:prstGeom>
                <a:solidFill>
                  <a:schemeClr val="bg1"/>
                </a:solidFill>
                <a:ln>
                  <a:solidFill>
                    <a:schemeClr val="accent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dirty="0">
                      <a:solidFill>
                        <a:schemeClr val="tx1"/>
                      </a:solidFill>
                      <a:latin typeface="Times New Roman" panose="02020603050405020304" pitchFamily="18" charset="0"/>
                      <a:cs typeface="Times New Roman" panose="02020603050405020304" pitchFamily="18" charset="0"/>
                      <a:sym typeface="+mn-ea"/>
                    </a:rPr>
                    <a:t>投资组合的价格变化</a:t>
                  </a:r>
                  <a:endParaRPr kumimoji="1" lang="zh-CN" altLang="en-US" b="1" dirty="0">
                    <a:solidFill>
                      <a:schemeClr val="tx1"/>
                    </a:solidFill>
                    <a:latin typeface="Times New Roman" panose="02020603050405020304" pitchFamily="18" charset="0"/>
                    <a:cs typeface="Times New Roman" panose="02020603050405020304" pitchFamily="18" charset="0"/>
                    <a:sym typeface="+mn-ea"/>
                  </a:endParaRPr>
                </a:p>
              </p:txBody>
            </p:sp>
            <p:cxnSp>
              <p:nvCxnSpPr>
                <p:cNvPr id="22" name="直接箭头连接符 16"/>
                <p:cNvCxnSpPr>
                  <a:stCxn id="24" idx="7"/>
                  <a:endCxn id="4" idx="2"/>
                </p:cNvCxnSpPr>
                <p:nvPr/>
              </p:nvCxnSpPr>
              <p:spPr>
                <a:xfrm flipV="1">
                  <a:off x="3038372" y="3183186"/>
                  <a:ext cx="1541819" cy="105394"/>
                </a:xfrm>
                <a:prstGeom prst="straightConnector1">
                  <a:avLst/>
                </a:prstGeom>
                <a:ln>
                  <a:tailEnd type="arrow" w="med" len="med"/>
                </a:ln>
              </p:spPr>
              <p:style>
                <a:lnRef idx="2">
                  <a:schemeClr val="accent6"/>
                </a:lnRef>
                <a:fillRef idx="0">
                  <a:schemeClr val="accent6"/>
                </a:fillRef>
                <a:effectRef idx="1">
                  <a:schemeClr val="accent6"/>
                </a:effectRef>
                <a:fontRef idx="minor">
                  <a:schemeClr val="tx1"/>
                </a:fontRef>
              </p:style>
            </p:cxnSp>
            <p:cxnSp>
              <p:nvCxnSpPr>
                <p:cNvPr id="23" name="直接箭头连接符 17"/>
                <p:cNvCxnSpPr>
                  <a:stCxn id="24" idx="5"/>
                  <a:endCxn id="21" idx="2"/>
                </p:cNvCxnSpPr>
                <p:nvPr/>
              </p:nvCxnSpPr>
              <p:spPr>
                <a:xfrm>
                  <a:off x="3038372" y="3797756"/>
                  <a:ext cx="1582460" cy="268563"/>
                </a:xfrm>
                <a:prstGeom prst="straightConnector1">
                  <a:avLst/>
                </a:prstGeom>
                <a:ln>
                  <a:tailEnd type="arrow" w="med" len="med"/>
                </a:ln>
              </p:spPr>
              <p:style>
                <a:lnRef idx="2">
                  <a:schemeClr val="accent6"/>
                </a:lnRef>
                <a:fillRef idx="0">
                  <a:schemeClr val="accent6"/>
                </a:fillRef>
                <a:effectRef idx="1">
                  <a:schemeClr val="accent6"/>
                </a:effectRef>
                <a:fontRef idx="minor">
                  <a:schemeClr val="tx1"/>
                </a:fontRef>
              </p:style>
            </p:cxnSp>
            <p:sp>
              <p:nvSpPr>
                <p:cNvPr id="24" name="椭圆 23"/>
                <p:cNvSpPr/>
                <p:nvPr/>
              </p:nvSpPr>
              <p:spPr>
                <a:xfrm>
                  <a:off x="1555775" y="3183128"/>
                  <a:ext cx="1737714" cy="720081"/>
                </a:xfrm>
                <a:prstGeom prst="ellipse">
                  <a:avLst/>
                </a:prstGeom>
                <a:solidFill>
                  <a:schemeClr val="bg1"/>
                </a:solidFill>
                <a:ln>
                  <a:solidFill>
                    <a:schemeClr val="accent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zh-CN" altLang="en-US" b="1" dirty="0">
                      <a:latin typeface="Times New Roman" panose="02020603050405020304" pitchFamily="18" charset="0"/>
                      <a:sym typeface="+mn-ea"/>
                    </a:rPr>
                    <a:t>久期</a:t>
                  </a:r>
                  <a:endParaRPr kumimoji="1" lang="zh-CN" altLang="en-US" b="1" dirty="0">
                    <a:latin typeface="Times New Roman" panose="02020603050405020304" pitchFamily="18" charset="0"/>
                  </a:endParaRPr>
                </a:p>
              </p:txBody>
            </p:sp>
          </p:grpSp>
          <p:cxnSp>
            <p:nvCxnSpPr>
              <p:cNvPr id="28" name="直接连接符 27"/>
              <p:cNvCxnSpPr/>
              <p:nvPr/>
            </p:nvCxnSpPr>
            <p:spPr>
              <a:xfrm>
                <a:off x="9443" y="3181"/>
                <a:ext cx="4082" cy="61"/>
              </a:xfrm>
              <a:prstGeom prst="line">
                <a:avLst/>
              </a:prstGeom>
            </p:spPr>
            <p:style>
              <a:lnRef idx="2">
                <a:schemeClr val="accent6"/>
              </a:lnRef>
              <a:fillRef idx="0">
                <a:schemeClr val="accent6"/>
              </a:fillRef>
              <a:effectRef idx="1">
                <a:schemeClr val="accent6"/>
              </a:effectRef>
              <a:fontRef idx="minor">
                <a:schemeClr val="tx1"/>
              </a:fontRef>
            </p:style>
          </p:cxnSp>
        </p:grpSp>
        <p:cxnSp>
          <p:nvCxnSpPr>
            <p:cNvPr id="29" name="直接连接符 28"/>
            <p:cNvCxnSpPr/>
            <p:nvPr/>
          </p:nvCxnSpPr>
          <p:spPr>
            <a:xfrm>
              <a:off x="9443" y="4493"/>
              <a:ext cx="4082" cy="61"/>
            </a:xfrm>
            <a:prstGeom prst="line">
              <a:avLst/>
            </a:prstGeom>
          </p:spPr>
          <p:style>
            <a:lnRef idx="2">
              <a:schemeClr val="accent6"/>
            </a:lnRef>
            <a:fillRef idx="0">
              <a:schemeClr val="accent6"/>
            </a:fillRef>
            <a:effectRef idx="1">
              <a:schemeClr val="accent6"/>
            </a:effectRef>
            <a:fontRef idx="minor">
              <a:schemeClr val="tx1"/>
            </a:fontRef>
          </p:style>
        </p:cxnSp>
      </p:grpSp>
      <p:grpSp>
        <p:nvGrpSpPr>
          <p:cNvPr id="43" name="组合 42"/>
          <p:cNvGrpSpPr/>
          <p:nvPr/>
        </p:nvGrpSpPr>
        <p:grpSpPr>
          <a:xfrm>
            <a:off x="868045" y="3741420"/>
            <a:ext cx="7720330" cy="1581150"/>
            <a:chOff x="1367" y="2225"/>
            <a:chExt cx="12158" cy="2490"/>
          </a:xfrm>
        </p:grpSpPr>
        <p:grpSp>
          <p:nvGrpSpPr>
            <p:cNvPr id="44" name="组合 43"/>
            <p:cNvGrpSpPr/>
            <p:nvPr/>
          </p:nvGrpSpPr>
          <p:grpSpPr>
            <a:xfrm>
              <a:off x="1367" y="2225"/>
              <a:ext cx="12158" cy="2490"/>
              <a:chOff x="1367" y="2274"/>
              <a:chExt cx="12158" cy="2490"/>
            </a:xfrm>
          </p:grpSpPr>
          <p:grpSp>
            <p:nvGrpSpPr>
              <p:cNvPr id="47" name="组合 46"/>
              <p:cNvGrpSpPr/>
              <p:nvPr/>
            </p:nvGrpSpPr>
            <p:grpSpPr>
              <a:xfrm>
                <a:off x="1367" y="2274"/>
                <a:ext cx="8203" cy="2490"/>
                <a:chOff x="1555775" y="2823216"/>
                <a:chExt cx="5209038" cy="1580904"/>
              </a:xfrm>
            </p:grpSpPr>
            <p:sp>
              <p:nvSpPr>
                <p:cNvPr id="48" name="椭圆 47"/>
                <p:cNvSpPr/>
                <p:nvPr/>
              </p:nvSpPr>
              <p:spPr>
                <a:xfrm>
                  <a:off x="4580357" y="2823216"/>
                  <a:ext cx="2184456" cy="719978"/>
                </a:xfrm>
                <a:prstGeom prst="ellipse">
                  <a:avLst/>
                </a:prstGeom>
                <a:solidFill>
                  <a:schemeClr val="bg1"/>
                </a:solidFill>
                <a:ln>
                  <a:solidFill>
                    <a:schemeClr val="accent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zh-CN" altLang="en-US" b="1" dirty="0">
                      <a:latin typeface="Times New Roman" panose="02020603050405020304" pitchFamily="18" charset="0"/>
                      <a:sym typeface="+mn-ea"/>
                    </a:rPr>
                    <a:t>组合凸性</a:t>
                  </a:r>
                  <a:endParaRPr kumimoji="1" lang="zh-CN" altLang="en-US" b="1" dirty="0">
                    <a:latin typeface="Times New Roman" panose="02020603050405020304" pitchFamily="18" charset="0"/>
                  </a:endParaRPr>
                </a:p>
              </p:txBody>
            </p:sp>
            <p:sp>
              <p:nvSpPr>
                <p:cNvPr id="49" name="椭圆 48"/>
                <p:cNvSpPr/>
                <p:nvPr/>
              </p:nvSpPr>
              <p:spPr>
                <a:xfrm>
                  <a:off x="4620998" y="3727950"/>
                  <a:ext cx="2143180" cy="676170"/>
                </a:xfrm>
                <a:prstGeom prst="ellipse">
                  <a:avLst/>
                </a:prstGeom>
                <a:solidFill>
                  <a:schemeClr val="bg1"/>
                </a:solidFill>
                <a:ln>
                  <a:solidFill>
                    <a:schemeClr val="accent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dirty="0">
                      <a:solidFill>
                        <a:schemeClr val="tx1"/>
                      </a:solidFill>
                      <a:latin typeface="Times New Roman" panose="02020603050405020304" pitchFamily="18" charset="0"/>
                      <a:cs typeface="Times New Roman" panose="02020603050405020304" pitchFamily="18" charset="0"/>
                      <a:sym typeface="+mn-ea"/>
                    </a:rPr>
                    <a:t>投资组合的价格变化</a:t>
                  </a:r>
                  <a:endParaRPr kumimoji="1" lang="zh-CN" altLang="en-US" b="1" dirty="0">
                    <a:solidFill>
                      <a:schemeClr val="tx1"/>
                    </a:solidFill>
                    <a:latin typeface="Times New Roman" panose="02020603050405020304" pitchFamily="18" charset="0"/>
                    <a:cs typeface="Times New Roman" panose="02020603050405020304" pitchFamily="18" charset="0"/>
                    <a:sym typeface="+mn-ea"/>
                  </a:endParaRPr>
                </a:p>
              </p:txBody>
            </p:sp>
            <p:cxnSp>
              <p:nvCxnSpPr>
                <p:cNvPr id="50" name="直接箭头连接符 16"/>
                <p:cNvCxnSpPr>
                  <a:stCxn id="52" idx="7"/>
                  <a:endCxn id="48" idx="2"/>
                </p:cNvCxnSpPr>
                <p:nvPr/>
              </p:nvCxnSpPr>
              <p:spPr>
                <a:xfrm flipV="1">
                  <a:off x="3038372" y="3183186"/>
                  <a:ext cx="1541819" cy="105394"/>
                </a:xfrm>
                <a:prstGeom prst="straightConnector1">
                  <a:avLst/>
                </a:prstGeom>
                <a:ln>
                  <a:tailEnd type="arrow" w="med" len="med"/>
                </a:ln>
              </p:spPr>
              <p:style>
                <a:lnRef idx="2">
                  <a:schemeClr val="accent6"/>
                </a:lnRef>
                <a:fillRef idx="0">
                  <a:schemeClr val="accent6"/>
                </a:fillRef>
                <a:effectRef idx="1">
                  <a:schemeClr val="accent6"/>
                </a:effectRef>
                <a:fontRef idx="minor">
                  <a:schemeClr val="tx1"/>
                </a:fontRef>
              </p:style>
            </p:cxnSp>
            <p:cxnSp>
              <p:nvCxnSpPr>
                <p:cNvPr id="51" name="直接箭头连接符 17"/>
                <p:cNvCxnSpPr>
                  <a:stCxn id="52" idx="5"/>
                  <a:endCxn id="49" idx="2"/>
                </p:cNvCxnSpPr>
                <p:nvPr/>
              </p:nvCxnSpPr>
              <p:spPr>
                <a:xfrm>
                  <a:off x="3038372" y="3797756"/>
                  <a:ext cx="1582460" cy="268563"/>
                </a:xfrm>
                <a:prstGeom prst="straightConnector1">
                  <a:avLst/>
                </a:prstGeom>
                <a:ln>
                  <a:tailEnd type="arrow" w="med" len="med"/>
                </a:ln>
              </p:spPr>
              <p:style>
                <a:lnRef idx="2">
                  <a:schemeClr val="accent6"/>
                </a:lnRef>
                <a:fillRef idx="0">
                  <a:schemeClr val="accent6"/>
                </a:fillRef>
                <a:effectRef idx="1">
                  <a:schemeClr val="accent6"/>
                </a:effectRef>
                <a:fontRef idx="minor">
                  <a:schemeClr val="tx1"/>
                </a:fontRef>
              </p:style>
            </p:cxnSp>
            <p:sp>
              <p:nvSpPr>
                <p:cNvPr id="52" name="椭圆 51"/>
                <p:cNvSpPr/>
                <p:nvPr/>
              </p:nvSpPr>
              <p:spPr>
                <a:xfrm>
                  <a:off x="1555775" y="3183128"/>
                  <a:ext cx="1737714" cy="720081"/>
                </a:xfrm>
                <a:prstGeom prst="ellipse">
                  <a:avLst/>
                </a:prstGeom>
                <a:solidFill>
                  <a:schemeClr val="bg1"/>
                </a:solidFill>
                <a:ln>
                  <a:solidFill>
                    <a:schemeClr val="accent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zh-CN" altLang="en-US" b="1" dirty="0">
                      <a:latin typeface="Times New Roman" panose="02020603050405020304" pitchFamily="18" charset="0"/>
                      <a:sym typeface="+mn-ea"/>
                    </a:rPr>
                    <a:t>凸性</a:t>
                  </a:r>
                  <a:endParaRPr kumimoji="1" lang="zh-CN" altLang="en-US" b="1" dirty="0">
                    <a:latin typeface="Times New Roman" panose="02020603050405020304" pitchFamily="18" charset="0"/>
                  </a:endParaRPr>
                </a:p>
              </p:txBody>
            </p:sp>
          </p:grpSp>
          <p:cxnSp>
            <p:nvCxnSpPr>
              <p:cNvPr id="53" name="直接连接符 52"/>
              <p:cNvCxnSpPr/>
              <p:nvPr/>
            </p:nvCxnSpPr>
            <p:spPr>
              <a:xfrm>
                <a:off x="9443" y="3181"/>
                <a:ext cx="4082" cy="61"/>
              </a:xfrm>
              <a:prstGeom prst="line">
                <a:avLst/>
              </a:prstGeom>
            </p:spPr>
            <p:style>
              <a:lnRef idx="2">
                <a:schemeClr val="accent6"/>
              </a:lnRef>
              <a:fillRef idx="0">
                <a:schemeClr val="accent6"/>
              </a:fillRef>
              <a:effectRef idx="1">
                <a:schemeClr val="accent6"/>
              </a:effectRef>
              <a:fontRef idx="minor">
                <a:schemeClr val="tx1"/>
              </a:fontRef>
            </p:style>
          </p:cxnSp>
        </p:grpSp>
        <p:cxnSp>
          <p:nvCxnSpPr>
            <p:cNvPr id="54" name="直接连接符 53"/>
            <p:cNvCxnSpPr/>
            <p:nvPr/>
          </p:nvCxnSpPr>
          <p:spPr>
            <a:xfrm>
              <a:off x="9443" y="4493"/>
              <a:ext cx="4082" cy="61"/>
            </a:xfrm>
            <a:prstGeom prst="line">
              <a:avLst/>
            </a:prstGeom>
          </p:spPr>
          <p:style>
            <a:lnRef idx="2">
              <a:schemeClr val="accent6"/>
            </a:lnRef>
            <a:fillRef idx="0">
              <a:schemeClr val="accent6"/>
            </a:fillRef>
            <a:effectRef idx="1">
              <a:schemeClr val="accent6"/>
            </a:effectRef>
            <a:fontRef idx="minor">
              <a:schemeClr val="tx1"/>
            </a:fontRef>
          </p:style>
        </p:cxnSp>
      </p:grpSp>
    </p:spTree>
    <p:extLst>
      <p:ext uri="{BB962C8B-B14F-4D97-AF65-F5344CB8AC3E}">
        <p14:creationId xmlns:p14="http://schemas.microsoft.com/office/powerpoint/2010/main" val="3790467997"/>
      </p:ext>
    </p:extLst>
  </p:cSld>
  <p:clrMapOvr>
    <a:masterClrMapping/>
  </p:clrMapOvr>
  <p:transition>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7804785"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5400" b="1" dirty="0" smtClean="0">
                <a:solidFill>
                  <a:schemeClr val="bg1"/>
                </a:solidFill>
                <a:latin typeface="微软雅黑" panose="020B0503020204020204" pitchFamily="34" charset="-122"/>
                <a:ea typeface="微软雅黑" panose="020B0503020204020204" pitchFamily="34" charset="-122"/>
              </a:rPr>
              <a:t>四、</a:t>
            </a:r>
            <a:r>
              <a:rPr kumimoji="0" lang="zh-CN" altLang="zh-CN" sz="5400" b="1" dirty="0">
                <a:solidFill>
                  <a:schemeClr val="bg1"/>
                </a:solidFill>
                <a:latin typeface="微软雅黑" panose="020B0503020204020204" pitchFamily="34" charset="-122"/>
                <a:ea typeface="微软雅黑" panose="020B0503020204020204" pitchFamily="34" charset="-122"/>
              </a:rPr>
              <a:t>债券投资组合风险管理</a:t>
            </a:r>
          </a:p>
        </p:txBody>
      </p:sp>
    </p:spTree>
    <p:extLst>
      <p:ext uri="{BB962C8B-B14F-4D97-AF65-F5344CB8AC3E}">
        <p14:creationId xmlns:p14="http://schemas.microsoft.com/office/powerpoint/2010/main" val="1942146127"/>
      </p:ext>
    </p:extLst>
  </p:cSld>
  <p:clrMapOvr>
    <a:masterClrMapping/>
  </p:clrMapOvr>
  <p:transition spd="slow" advClick="0" advTm="3340">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0971" y="0"/>
            <a:ext cx="9952911" cy="634082"/>
          </a:xfrm>
        </p:spPr>
        <p:txBody>
          <a:bodyPr/>
          <a:lstStyle/>
          <a:p>
            <a:pPr algn="l"/>
            <a:r>
              <a:rPr lang="zh-CN" altLang="en-US" sz="2800" b="1" dirty="0">
                <a:latin typeface="微软雅黑" panose="020B0503020204020204" pitchFamily="34" charset="-122"/>
                <a:ea typeface="微软雅黑" panose="020B0503020204020204" pitchFamily="34" charset="-122"/>
                <a:cs typeface="+mn-cs"/>
              </a:rPr>
              <a:t>（一）消极管理策略</a:t>
            </a:r>
          </a:p>
        </p:txBody>
      </p:sp>
      <p:sp>
        <p:nvSpPr>
          <p:cNvPr id="3" name="内容占位符 2"/>
          <p:cNvSpPr>
            <a:spLocks noGrp="1"/>
          </p:cNvSpPr>
          <p:nvPr>
            <p:ph sz="quarter" idx="1"/>
          </p:nvPr>
        </p:nvSpPr>
        <p:spPr>
          <a:xfrm>
            <a:off x="116840" y="764540"/>
            <a:ext cx="11790680" cy="5102225"/>
          </a:xfrm>
        </p:spPr>
        <p:txBody>
          <a:bodyPr>
            <a:normAutofit/>
          </a:bodyPr>
          <a:lstStyle/>
          <a:p>
            <a:pPr latinLnBrk="0">
              <a:lnSpc>
                <a:spcPts val="3200"/>
              </a:lnSpc>
              <a:spcBef>
                <a:spcPts val="0"/>
              </a:spcBef>
            </a:pPr>
            <a:r>
              <a:rPr lang="zh-CN" altLang="en-US" sz="2000" b="1" dirty="0"/>
              <a:t>主要思想：</a:t>
            </a:r>
            <a:r>
              <a:rPr lang="zh-CN" altLang="en-US" sz="2000" dirty="0"/>
              <a:t>消极债券管理者认为债券定价是合理的，不再积极寻求交易的可能性去战胜市场，消极的资产管理者仅试图控制他们持有的固定收益资产组合的风险。</a:t>
            </a:r>
          </a:p>
          <a:p>
            <a:pPr latinLnBrk="0">
              <a:lnSpc>
                <a:spcPts val="3200"/>
              </a:lnSpc>
              <a:spcBef>
                <a:spcPts val="0"/>
              </a:spcBef>
            </a:pPr>
            <a:endParaRPr lang="zh-CN" altLang="en-US" sz="2400" b="1" dirty="0"/>
          </a:p>
          <a:p>
            <a:pPr latinLnBrk="0">
              <a:lnSpc>
                <a:spcPts val="3200"/>
              </a:lnSpc>
              <a:spcBef>
                <a:spcPts val="0"/>
              </a:spcBef>
            </a:pPr>
            <a:endParaRPr lang="zh-CN" altLang="en-US" sz="2400" b="1" dirty="0"/>
          </a:p>
          <a:p>
            <a:pPr latinLnBrk="0">
              <a:lnSpc>
                <a:spcPts val="3200"/>
              </a:lnSpc>
              <a:spcBef>
                <a:spcPts val="0"/>
              </a:spcBef>
            </a:pPr>
            <a:endParaRPr lang="zh-CN" altLang="en-US" sz="2400" b="1" dirty="0"/>
          </a:p>
          <a:p>
            <a:pPr latinLnBrk="0">
              <a:lnSpc>
                <a:spcPts val="3200"/>
              </a:lnSpc>
              <a:spcBef>
                <a:spcPts val="0"/>
              </a:spcBef>
            </a:pPr>
            <a:endParaRPr lang="zh-CN" altLang="en-US" sz="2400" b="1" dirty="0"/>
          </a:p>
          <a:p>
            <a:pPr latinLnBrk="0">
              <a:lnSpc>
                <a:spcPts val="3200"/>
              </a:lnSpc>
              <a:spcBef>
                <a:spcPts val="0"/>
              </a:spcBef>
            </a:pPr>
            <a:endParaRPr lang="zh-CN" altLang="en-US" sz="2400" b="1" dirty="0"/>
          </a:p>
          <a:p>
            <a:pPr latinLnBrk="0">
              <a:lnSpc>
                <a:spcPts val="3200"/>
              </a:lnSpc>
              <a:spcBef>
                <a:spcPts val="0"/>
              </a:spcBef>
            </a:pPr>
            <a:endParaRPr lang="zh-CN" altLang="en-US" sz="2400" b="1" dirty="0"/>
          </a:p>
          <a:p>
            <a:pPr marL="0" indent="0" latinLnBrk="0">
              <a:lnSpc>
                <a:spcPts val="3200"/>
              </a:lnSpc>
              <a:spcBef>
                <a:spcPts val="0"/>
              </a:spcBef>
              <a:buNone/>
            </a:pPr>
            <a:endParaRPr lang="zh-CN" altLang="en-US" sz="2400" dirty="0"/>
          </a:p>
        </p:txBody>
      </p:sp>
      <p:grpSp>
        <p:nvGrpSpPr>
          <p:cNvPr id="6" name="组合 5"/>
          <p:cNvGrpSpPr/>
          <p:nvPr/>
        </p:nvGrpSpPr>
        <p:grpSpPr>
          <a:xfrm>
            <a:off x="1125220" y="2165950"/>
            <a:ext cx="9846945" cy="3380775"/>
            <a:chOff x="1097" y="2792"/>
            <a:chExt cx="15507" cy="5324"/>
          </a:xfrm>
        </p:grpSpPr>
        <p:grpSp>
          <p:nvGrpSpPr>
            <p:cNvPr id="4" name="组合 3"/>
            <p:cNvGrpSpPr/>
            <p:nvPr/>
          </p:nvGrpSpPr>
          <p:grpSpPr>
            <a:xfrm>
              <a:off x="1097" y="2792"/>
              <a:ext cx="15394" cy="4786"/>
              <a:chOff x="3995" y="2407"/>
              <a:chExt cx="11358" cy="2209"/>
            </a:xfrm>
          </p:grpSpPr>
          <p:sp>
            <p:nvSpPr>
              <p:cNvPr id="8" name="圆角矩形 7"/>
              <p:cNvSpPr/>
              <p:nvPr/>
            </p:nvSpPr>
            <p:spPr>
              <a:xfrm>
                <a:off x="5330" y="2407"/>
                <a:ext cx="9968" cy="702"/>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en-US" sz="2000" b="1" dirty="0">
                    <a:sym typeface="+mn-ea"/>
                  </a:rPr>
                  <a:t>指数策略</a:t>
                </a:r>
                <a:r>
                  <a:rPr lang="zh-CN" altLang="en-US" sz="2000" dirty="0">
                    <a:sym typeface="+mn-ea"/>
                  </a:rPr>
                  <a:t>：构造债券组合以复制指数的业绩，主要包括区格方法、最优化方法和方差最小化方法。</a:t>
                </a:r>
                <a:endParaRPr lang="zh-CN" altLang="en-US" sz="2000" dirty="0">
                  <a:latin typeface="Times New Roman" panose="02020603050405020304" pitchFamily="18" charset="0"/>
                  <a:sym typeface="+mn-ea"/>
                </a:endParaRPr>
              </a:p>
            </p:txBody>
          </p:sp>
          <p:sp>
            <p:nvSpPr>
              <p:cNvPr id="12" name="左大括号 11"/>
              <p:cNvSpPr/>
              <p:nvPr/>
            </p:nvSpPr>
            <p:spPr>
              <a:xfrm>
                <a:off x="3995" y="2618"/>
                <a:ext cx="1260" cy="1998"/>
              </a:xfrm>
              <a:prstGeom prst="leftBrace">
                <a:avLst>
                  <a:gd name="adj1" fmla="val 8333"/>
                  <a:gd name="adj2" fmla="val 51018"/>
                </a:avLst>
              </a:prstGeom>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CN" altLang="en-US" sz="2200" dirty="0"/>
              </a:p>
            </p:txBody>
          </p:sp>
          <p:sp>
            <p:nvSpPr>
              <p:cNvPr id="13" name="圆角矩形 12"/>
              <p:cNvSpPr/>
              <p:nvPr/>
            </p:nvSpPr>
            <p:spPr>
              <a:xfrm>
                <a:off x="5330" y="3284"/>
                <a:ext cx="10023" cy="681"/>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latinLnBrk="0">
                  <a:lnSpc>
                    <a:spcPts val="3200"/>
                  </a:lnSpc>
                  <a:spcBef>
                    <a:spcPts val="0"/>
                  </a:spcBef>
                </a:pPr>
                <a:r>
                  <a:rPr lang="zh-CN" altLang="en-US" sz="2000" b="1" dirty="0">
                    <a:sym typeface="+mn-ea"/>
                  </a:rPr>
                  <a:t>免疫策略：</a:t>
                </a:r>
                <a:r>
                  <a:rPr lang="zh-CN" altLang="en-US" sz="2000" dirty="0">
                    <a:sym typeface="+mn-ea"/>
                  </a:rPr>
                  <a:t>选择久期等于负债的到期期限的证券组合来抵消风险，广泛应用于保险公司、养老基金等各类金融机构。</a:t>
                </a:r>
                <a:endParaRPr lang="zh-CN" altLang="en-US" sz="2000" dirty="0">
                  <a:latin typeface="Times New Roman" panose="02020603050405020304" pitchFamily="18" charset="0"/>
                  <a:sym typeface="+mn-ea"/>
                </a:endParaRPr>
              </a:p>
            </p:txBody>
          </p:sp>
        </p:grpSp>
        <p:sp>
          <p:nvSpPr>
            <p:cNvPr id="5" name="圆角矩形 4"/>
            <p:cNvSpPr/>
            <p:nvPr/>
          </p:nvSpPr>
          <p:spPr>
            <a:xfrm>
              <a:off x="3019" y="6534"/>
              <a:ext cx="13585" cy="1582"/>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latinLnBrk="0">
                <a:lnSpc>
                  <a:spcPts val="3200"/>
                </a:lnSpc>
                <a:spcBef>
                  <a:spcPts val="0"/>
                </a:spcBef>
              </a:pPr>
              <a:r>
                <a:rPr lang="zh-CN" altLang="en-US" sz="2000" b="1" dirty="0">
                  <a:sym typeface="+mn-ea"/>
                </a:rPr>
                <a:t>主要区别：</a:t>
              </a:r>
              <a:r>
                <a:rPr lang="zh-CN" altLang="en-US" sz="2000" dirty="0">
                  <a:sym typeface="+mn-ea"/>
                </a:rPr>
                <a:t>债券指数资产组合风险</a:t>
              </a:r>
              <a:r>
                <a:rPr lang="en-US" altLang="zh-CN" sz="2000" dirty="0">
                  <a:sym typeface="+mn-ea"/>
                </a:rPr>
                <a:t>-</a:t>
              </a:r>
              <a:r>
                <a:rPr lang="zh-CN" altLang="en-US" sz="2000" dirty="0">
                  <a:sym typeface="+mn-ea"/>
                </a:rPr>
                <a:t>回报与其所复制的市场指数状况相当；而免疫策略寻求建立的是一种几乎是零风险的资产组合</a:t>
              </a:r>
              <a:r>
                <a:rPr lang="zh-CN" altLang="en-US" sz="2200" dirty="0">
                  <a:sym typeface="+mn-ea"/>
                </a:rPr>
                <a:t>。</a:t>
              </a:r>
              <a:endParaRPr lang="zh-CN" altLang="zh-CN" sz="2200" dirty="0">
                <a:latin typeface="Times New Roman" panose="02020603050405020304" pitchFamily="18" charset="0"/>
              </a:endParaRPr>
            </a:p>
          </p:txBody>
        </p:sp>
      </p:grpSp>
    </p:spTree>
    <p:extLst>
      <p:ext uri="{BB962C8B-B14F-4D97-AF65-F5344CB8AC3E}">
        <p14:creationId xmlns:p14="http://schemas.microsoft.com/office/powerpoint/2010/main" val="1564016621"/>
      </p:ext>
    </p:extLst>
  </p:cSld>
  <p:clrMapOvr>
    <a:masterClrMapping/>
  </p:clrMapOvr>
  <p:transition>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04476" y="764307"/>
            <a:ext cx="10968514" cy="4497363"/>
          </a:xfrm>
        </p:spPr>
        <p:txBody>
          <a:bodyPr/>
          <a:lstStyle/>
          <a:p>
            <a:r>
              <a:rPr lang="zh-CN" sz="2400" dirty="0"/>
              <a:t>指数包含了数千只债券，这使得按它们的市值比重购买很困难。因此，作为替代，在指数基金的复制中常常采用</a:t>
            </a:r>
            <a:r>
              <a:rPr lang="zh-CN" sz="2400" b="1" dirty="0"/>
              <a:t>分层取样或分格方法。</a:t>
            </a:r>
          </a:p>
          <a:p>
            <a:endParaRPr lang="zh-CN" sz="2400" b="1" dirty="0"/>
          </a:p>
        </p:txBody>
      </p:sp>
      <p:sp>
        <p:nvSpPr>
          <p:cNvPr id="5" name="标题 1"/>
          <p:cNvSpPr txBox="1"/>
          <p:nvPr/>
        </p:nvSpPr>
        <p:spPr>
          <a:xfrm>
            <a:off x="404987" y="44624"/>
            <a:ext cx="9952911"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1.</a:t>
            </a:r>
            <a:r>
              <a:rPr kumimoji="1" lang="zh-CN" sz="2800" b="1" dirty="0">
                <a:solidFill>
                  <a:schemeClr val="tx1"/>
                </a:solidFill>
                <a:latin typeface="微软雅黑" panose="020B0503020204020204" pitchFamily="34" charset="-122"/>
                <a:ea typeface="微软雅黑" panose="020B0503020204020204" pitchFamily="34" charset="-122"/>
                <a:cs typeface="+mn-cs"/>
              </a:rPr>
              <a:t>债券指数基金</a:t>
            </a:r>
          </a:p>
        </p:txBody>
      </p:sp>
      <p:sp>
        <p:nvSpPr>
          <p:cNvPr id="100" name="文本框 99"/>
          <p:cNvSpPr txBox="1"/>
          <p:nvPr/>
        </p:nvSpPr>
        <p:spPr>
          <a:xfrm>
            <a:off x="3357245" y="1772920"/>
            <a:ext cx="5080000" cy="368300"/>
          </a:xfrm>
          <a:prstGeom prst="rect">
            <a:avLst/>
          </a:prstGeom>
          <a:noFill/>
          <a:ln w="9525">
            <a:noFill/>
          </a:ln>
        </p:spPr>
        <p:txBody>
          <a:bodyPr>
            <a:spAutoFit/>
          </a:bodyPr>
          <a:lstStyle/>
          <a:p>
            <a:pPr marL="0" indent="267970" algn="ctr"/>
            <a:r>
              <a:rPr lang="zh-CN" sz="1800" b="1">
                <a:solidFill>
                  <a:srgbClr val="000000"/>
                </a:solidFill>
                <a:latin typeface="Times New Roman" panose="02020603050405020304" pitchFamily="18" charset="0"/>
                <a:ea typeface="宋体" panose="02010600030101010101" pitchFamily="2" charset="-122"/>
              </a:rPr>
              <a:t>表</a:t>
            </a:r>
            <a:r>
              <a:rPr lang="en-US" sz="1800" b="1">
                <a:solidFill>
                  <a:srgbClr val="000000"/>
                </a:solidFill>
                <a:latin typeface="Times New Roman" panose="02020603050405020304" pitchFamily="18" charset="0"/>
                <a:ea typeface="宋体" panose="02010600030101010101" pitchFamily="2" charset="-122"/>
              </a:rPr>
              <a:t>6-3 </a:t>
            </a:r>
            <a:r>
              <a:rPr lang="zh-CN" sz="1800" b="1">
                <a:solidFill>
                  <a:srgbClr val="000000"/>
                </a:solidFill>
                <a:latin typeface="Times New Roman" panose="02020603050405020304" pitchFamily="18" charset="0"/>
                <a:ea typeface="宋体" panose="02010600030101010101" pitchFamily="2" charset="-122"/>
              </a:rPr>
              <a:t>债券指数复制分格法</a:t>
            </a:r>
            <a:endParaRPr lang="zh-CN" altLang="en-US" sz="1800" b="1">
              <a:solidFill>
                <a:srgbClr val="000000"/>
              </a:solidFill>
              <a:latin typeface="Times New Roman" panose="02020603050405020304" pitchFamily="18" charset="0"/>
              <a:ea typeface="宋体" panose="02010600030101010101" pitchFamily="2" charset="-122"/>
            </a:endParaRPr>
          </a:p>
        </p:txBody>
      </p:sp>
      <p:graphicFrame>
        <p:nvGraphicFramePr>
          <p:cNvPr id="6" name="表格 5"/>
          <p:cNvGraphicFramePr/>
          <p:nvPr>
            <p:custDataLst>
              <p:tags r:id="rId1"/>
            </p:custDataLst>
            <p:extLst>
              <p:ext uri="{D42A27DB-BD31-4B8C-83A1-F6EECF244321}">
                <p14:modId xmlns:p14="http://schemas.microsoft.com/office/powerpoint/2010/main" val="858633015"/>
              </p:ext>
            </p:extLst>
          </p:nvPr>
        </p:nvGraphicFramePr>
        <p:xfrm>
          <a:off x="2216150" y="2277110"/>
          <a:ext cx="7753985" cy="3286125"/>
        </p:xfrm>
        <a:graphic>
          <a:graphicData uri="http://schemas.openxmlformats.org/drawingml/2006/table">
            <a:tbl>
              <a:tblPr firstRow="1" bandRow="1">
                <a:tableStyleId>{5940675A-B579-460E-94D1-54222C63F5DA}</a:tableStyleId>
              </a:tblPr>
              <a:tblGrid>
                <a:gridCol w="1582420">
                  <a:extLst>
                    <a:ext uri="{9D8B030D-6E8A-4147-A177-3AD203B41FA5}">
                      <a16:colId xmlns:a16="http://schemas.microsoft.com/office/drawing/2014/main" xmlns="" val="20000"/>
                    </a:ext>
                  </a:extLst>
                </a:gridCol>
                <a:gridCol w="874395">
                  <a:extLst>
                    <a:ext uri="{9D8B030D-6E8A-4147-A177-3AD203B41FA5}">
                      <a16:colId xmlns:a16="http://schemas.microsoft.com/office/drawing/2014/main" xmlns="" val="20001"/>
                    </a:ext>
                  </a:extLst>
                </a:gridCol>
                <a:gridCol w="876300">
                  <a:extLst>
                    <a:ext uri="{9D8B030D-6E8A-4147-A177-3AD203B41FA5}">
                      <a16:colId xmlns:a16="http://schemas.microsoft.com/office/drawing/2014/main" xmlns="" val="20002"/>
                    </a:ext>
                  </a:extLst>
                </a:gridCol>
                <a:gridCol w="895985">
                  <a:extLst>
                    <a:ext uri="{9D8B030D-6E8A-4147-A177-3AD203B41FA5}">
                      <a16:colId xmlns:a16="http://schemas.microsoft.com/office/drawing/2014/main" xmlns="" val="20003"/>
                    </a:ext>
                  </a:extLst>
                </a:gridCol>
                <a:gridCol w="874395">
                  <a:extLst>
                    <a:ext uri="{9D8B030D-6E8A-4147-A177-3AD203B41FA5}">
                      <a16:colId xmlns:a16="http://schemas.microsoft.com/office/drawing/2014/main" xmlns="" val="20004"/>
                    </a:ext>
                  </a:extLst>
                </a:gridCol>
                <a:gridCol w="875665">
                  <a:extLst>
                    <a:ext uri="{9D8B030D-6E8A-4147-A177-3AD203B41FA5}">
                      <a16:colId xmlns:a16="http://schemas.microsoft.com/office/drawing/2014/main" xmlns="" val="20005"/>
                    </a:ext>
                  </a:extLst>
                </a:gridCol>
                <a:gridCol w="897255">
                  <a:extLst>
                    <a:ext uri="{9D8B030D-6E8A-4147-A177-3AD203B41FA5}">
                      <a16:colId xmlns:a16="http://schemas.microsoft.com/office/drawing/2014/main" xmlns="" val="20006"/>
                    </a:ext>
                  </a:extLst>
                </a:gridCol>
                <a:gridCol w="877570">
                  <a:extLst>
                    <a:ext uri="{9D8B030D-6E8A-4147-A177-3AD203B41FA5}">
                      <a16:colId xmlns:a16="http://schemas.microsoft.com/office/drawing/2014/main" xmlns="" val="20007"/>
                    </a:ext>
                  </a:extLst>
                </a:gridCol>
              </a:tblGrid>
              <a:tr h="713105">
                <a:tc>
                  <a:txBody>
                    <a:bodyPr/>
                    <a:lstStyle/>
                    <a:p>
                      <a:pPr indent="0" algn="ctr">
                        <a:buNone/>
                      </a:pPr>
                      <a:r>
                        <a:rPr lang="zh-CN" altLang="en-US" sz="1600" b="0" dirty="0">
                          <a:solidFill>
                            <a:srgbClr val="000000"/>
                          </a:solidFill>
                          <a:latin typeface="宋体" panose="02010600030101010101" pitchFamily="2" charset="-122"/>
                          <a:ea typeface="宋体" panose="02010600030101010101" pitchFamily="2" charset="-122"/>
                          <a:cs typeface="宋体" panose="02010600030101010101" pitchFamily="2" charset="-122"/>
                        </a:rPr>
                        <a:t>久期</a:t>
                      </a:r>
                      <a:endParaRPr lang="en-US" altLang="en-US" sz="1600" b="0"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国债</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机构</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dirty="0" err="1">
                          <a:solidFill>
                            <a:srgbClr val="000000"/>
                          </a:solidFill>
                          <a:latin typeface="Times New Roman" panose="02020603050405020304" pitchFamily="18" charset="0"/>
                          <a:cs typeface="Times New Roman" panose="02020603050405020304" pitchFamily="18" charset="0"/>
                        </a:rPr>
                        <a:t>按揭</a:t>
                      </a:r>
                      <a:endParaRPr lang="en-US" sz="1600" b="0" dirty="0">
                        <a:solidFill>
                          <a:srgbClr val="000000"/>
                        </a:solidFill>
                        <a:latin typeface="Times New Roman" panose="02020603050405020304" pitchFamily="18" charset="0"/>
                        <a:cs typeface="Times New Roman" panose="02020603050405020304" pitchFamily="18" charset="0"/>
                      </a:endParaRPr>
                    </a:p>
                    <a:p>
                      <a:pPr indent="0" algn="ctr">
                        <a:buNone/>
                      </a:pPr>
                      <a:r>
                        <a:rPr lang="en-US" sz="1600" b="0" dirty="0" err="1">
                          <a:solidFill>
                            <a:srgbClr val="000000"/>
                          </a:solidFill>
                          <a:latin typeface="Times New Roman" panose="02020603050405020304" pitchFamily="18" charset="0"/>
                          <a:cs typeface="Times New Roman" panose="02020603050405020304" pitchFamily="18" charset="0"/>
                        </a:rPr>
                        <a:t>抵押</a:t>
                      </a:r>
                      <a:endParaRPr lang="en-US" altLang="en-US" sz="16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工业</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金融</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dirty="0" err="1">
                          <a:solidFill>
                            <a:srgbClr val="000000"/>
                          </a:solidFill>
                          <a:latin typeface="Times New Roman" panose="02020603050405020304" pitchFamily="18" charset="0"/>
                          <a:cs typeface="Times New Roman" panose="02020603050405020304" pitchFamily="18" charset="0"/>
                        </a:rPr>
                        <a:t>公用</a:t>
                      </a:r>
                      <a:endParaRPr lang="en-US" sz="1600" b="0" dirty="0">
                        <a:solidFill>
                          <a:srgbClr val="000000"/>
                        </a:solidFill>
                        <a:latin typeface="Times New Roman" panose="02020603050405020304" pitchFamily="18" charset="0"/>
                        <a:cs typeface="Times New Roman" panose="02020603050405020304" pitchFamily="18" charset="0"/>
                      </a:endParaRPr>
                    </a:p>
                    <a:p>
                      <a:pPr indent="0" algn="ctr">
                        <a:buNone/>
                      </a:pPr>
                      <a:r>
                        <a:rPr lang="en-US" sz="1600" b="0" dirty="0" err="1">
                          <a:solidFill>
                            <a:srgbClr val="000000"/>
                          </a:solidFill>
                          <a:latin typeface="Times New Roman" panose="02020603050405020304" pitchFamily="18" charset="0"/>
                          <a:cs typeface="Times New Roman" panose="02020603050405020304" pitchFamily="18" charset="0"/>
                        </a:rPr>
                        <a:t>事业</a:t>
                      </a:r>
                      <a:endParaRPr lang="en-US" altLang="en-US" sz="16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dirty="0" err="1">
                          <a:solidFill>
                            <a:srgbClr val="000000"/>
                          </a:solidFill>
                          <a:latin typeface="Times New Roman" panose="02020603050405020304" pitchFamily="18" charset="0"/>
                          <a:cs typeface="Times New Roman" panose="02020603050405020304" pitchFamily="18" charset="0"/>
                        </a:rPr>
                        <a:t>扬基</a:t>
                      </a:r>
                      <a:endParaRPr lang="en-US" sz="1600" b="0" dirty="0">
                        <a:solidFill>
                          <a:srgbClr val="000000"/>
                        </a:solidFill>
                        <a:latin typeface="Times New Roman" panose="02020603050405020304" pitchFamily="18" charset="0"/>
                        <a:cs typeface="Times New Roman" panose="02020603050405020304" pitchFamily="18" charset="0"/>
                      </a:endParaRPr>
                    </a:p>
                    <a:p>
                      <a:pPr indent="0" algn="ctr">
                        <a:buNone/>
                      </a:pPr>
                      <a:r>
                        <a:rPr lang="zh-CN" altLang="en-US" sz="1600" b="0" dirty="0">
                          <a:solidFill>
                            <a:srgbClr val="000000"/>
                          </a:solidFill>
                          <a:latin typeface="Times New Roman" panose="02020603050405020304" pitchFamily="18" charset="0"/>
                          <a:cs typeface="Times New Roman" panose="02020603050405020304" pitchFamily="18" charset="0"/>
                        </a:rPr>
                        <a:t>债券</a:t>
                      </a:r>
                      <a:endParaRPr lang="en-US" altLang="en-US" sz="16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56870">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＜1年</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12.</a:t>
                      </a: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2</a:t>
                      </a:r>
                      <a:r>
                        <a:rPr lang="en-US" sz="1600" b="0">
                          <a:solidFill>
                            <a:srgbClr val="000000"/>
                          </a:solidFill>
                          <a:latin typeface="Times New Roman" panose="02020603050405020304" pitchFamily="18" charset="0"/>
                          <a:cs typeface="Times New Roman" panose="02020603050405020304" pitchFamily="18" charset="0"/>
                        </a:rPr>
                        <a:t>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55600">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1-3年</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5.</a:t>
                      </a: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5</a:t>
                      </a:r>
                      <a:r>
                        <a:rPr lang="en-US" sz="1600" b="0">
                          <a:solidFill>
                            <a:srgbClr val="000000"/>
                          </a:solidFill>
                          <a:latin typeface="Times New Roman" panose="02020603050405020304" pitchFamily="18" charset="0"/>
                          <a:cs typeface="Times New Roman" panose="02020603050405020304" pitchFamily="18" charset="0"/>
                        </a:rPr>
                        <a:t>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56870">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3-5年</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4.</a:t>
                      </a: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2</a:t>
                      </a:r>
                      <a:r>
                        <a:rPr lang="en-US" sz="1600" b="0">
                          <a:solidFill>
                            <a:srgbClr val="000000"/>
                          </a:solidFill>
                          <a:latin typeface="Times New Roman" panose="02020603050405020304" pitchFamily="18" charset="0"/>
                          <a:cs typeface="Times New Roman" panose="02020603050405020304" pitchFamily="18" charset="0"/>
                        </a:rPr>
                        <a:t>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26352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5-7年</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56870">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7-10年</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a:t>
                      </a: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2</a:t>
                      </a:r>
                      <a:r>
                        <a:rPr lang="en-US" sz="1600" b="0">
                          <a:solidFill>
                            <a:srgbClr val="000000"/>
                          </a:solidFill>
                          <a:latin typeface="Times New Roman" panose="02020603050405020304" pitchFamily="18" charset="0"/>
                          <a:cs typeface="Times New Roman" panose="02020603050405020304" pitchFamily="18" charset="0"/>
                        </a:rPr>
                        <a:t>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26352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10-15年</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35623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15-30年</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9.</a:t>
                      </a: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3</a:t>
                      </a:r>
                      <a:r>
                        <a:rPr lang="en-US" sz="1600" b="0">
                          <a:solidFill>
                            <a:srgbClr val="000000"/>
                          </a:solidFill>
                          <a:latin typeface="Times New Roman" panose="02020603050405020304" pitchFamily="18" charset="0"/>
                          <a:cs typeface="Times New Roman" panose="02020603050405020304" pitchFamily="18" charset="0"/>
                        </a:rPr>
                        <a:t>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3.</a:t>
                      </a: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5</a:t>
                      </a:r>
                      <a:r>
                        <a:rPr lang="en-US" sz="1600" b="0">
                          <a:solidFill>
                            <a:srgbClr val="000000"/>
                          </a:solidFill>
                          <a:latin typeface="Times New Roman" panose="02020603050405020304" pitchFamily="18" charset="0"/>
                          <a:cs typeface="Times New Roman" panose="02020603050405020304" pitchFamily="18" charset="0"/>
                        </a:rPr>
                        <a:t>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26352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30年以上</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endParaRPr lang="en-US" altLang="en-US" sz="16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318935519"/>
      </p:ext>
    </p:extLst>
  </p:cSld>
  <p:clrMapOvr>
    <a:masterClrMapping/>
  </p:clrMapOvr>
  <p:transition>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92785" y="1340485"/>
            <a:ext cx="10419080" cy="2319020"/>
          </a:xfrm>
        </p:spPr>
        <p:txBody>
          <a:bodyPr/>
          <a:lstStyle/>
          <a:p>
            <a:pPr>
              <a:lnSpc>
                <a:spcPct val="150000"/>
              </a:lnSpc>
            </a:pPr>
            <a:r>
              <a:rPr sz="2400" b="1" dirty="0"/>
              <a:t>免疫背后的思想是久期匹配的资产和负债可以使得资产组合免受利率波动的影响。</a:t>
            </a:r>
          </a:p>
          <a:p>
            <a:pPr>
              <a:lnSpc>
                <a:spcPct val="150000"/>
              </a:lnSpc>
            </a:pPr>
            <a:endParaRPr sz="2400" b="1" dirty="0"/>
          </a:p>
          <a:p>
            <a:pPr>
              <a:lnSpc>
                <a:spcPct val="150000"/>
              </a:lnSpc>
            </a:pPr>
            <a:r>
              <a:rPr sz="2400" dirty="0"/>
              <a:t>对于预计利率的波动较小时，免疫策略采取的是久期为0的免疫策略</a:t>
            </a:r>
            <a:r>
              <a:rPr lang="zh-CN" sz="2400" dirty="0"/>
              <a:t>；</a:t>
            </a:r>
            <a:endParaRPr sz="2400" dirty="0"/>
          </a:p>
          <a:p>
            <a:pPr>
              <a:lnSpc>
                <a:spcPct val="150000"/>
              </a:lnSpc>
            </a:pPr>
            <a:r>
              <a:rPr sz="2400" dirty="0"/>
              <a:t>当认为利率会有一个较大的波动时候，免疫策略则采取保证久期和凸性均为0的策略以达到免疫。</a:t>
            </a:r>
          </a:p>
        </p:txBody>
      </p:sp>
      <p:sp>
        <p:nvSpPr>
          <p:cNvPr id="5" name="标题 1"/>
          <p:cNvSpPr txBox="1"/>
          <p:nvPr/>
        </p:nvSpPr>
        <p:spPr>
          <a:xfrm>
            <a:off x="404987" y="44624"/>
            <a:ext cx="9952911"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2.</a:t>
            </a:r>
            <a:r>
              <a:rPr kumimoji="1" lang="zh-CN" sz="2800" b="1" dirty="0">
                <a:solidFill>
                  <a:schemeClr val="tx1"/>
                </a:solidFill>
                <a:latin typeface="微软雅黑" panose="020B0503020204020204" pitchFamily="34" charset="-122"/>
                <a:ea typeface="微软雅黑" panose="020B0503020204020204" pitchFamily="34" charset="-122"/>
                <a:cs typeface="+mn-cs"/>
              </a:rPr>
              <a:t>免疫策略</a:t>
            </a:r>
          </a:p>
        </p:txBody>
      </p:sp>
    </p:spTree>
    <p:extLst>
      <p:ext uri="{BB962C8B-B14F-4D97-AF65-F5344CB8AC3E}">
        <p14:creationId xmlns:p14="http://schemas.microsoft.com/office/powerpoint/2010/main" val="714476880"/>
      </p:ext>
    </p:extLst>
  </p:cSld>
  <p:clrMapOvr>
    <a:masterClrMapping/>
  </p:clrMapOvr>
  <p:transition>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53465" y="1125220"/>
            <a:ext cx="9774555" cy="3905250"/>
          </a:xfrm>
        </p:spPr>
        <p:txBody>
          <a:bodyPr/>
          <a:lstStyle/>
          <a:p>
            <a:pPr algn="l" latinLnBrk="0">
              <a:lnSpc>
                <a:spcPct val="200000"/>
              </a:lnSpc>
            </a:pPr>
            <a:r>
              <a:rPr sz="2800" b="1" dirty="0">
                <a:latin typeface="微软雅黑" panose="020B0503020204020204" pitchFamily="34" charset="-122"/>
                <a:ea typeface="微软雅黑" panose="020B0503020204020204" pitchFamily="34" charset="-122"/>
                <a:cs typeface="微软雅黑" panose="020B0503020204020204" pitchFamily="34" charset="-122"/>
              </a:rPr>
              <a:t>久期对冲风险的案例</a:t>
            </a:r>
            <a:br>
              <a:rPr sz="2800" b="1" dirty="0">
                <a:latin typeface="微软雅黑" panose="020B0503020204020204" pitchFamily="34" charset="-122"/>
                <a:ea typeface="微软雅黑" panose="020B0503020204020204" pitchFamily="34" charset="-122"/>
                <a:cs typeface="微软雅黑" panose="020B0503020204020204" pitchFamily="34" charset="-122"/>
              </a:rPr>
            </a:br>
            <a:r>
              <a:rPr lang="en-US" sz="2800" dirty="0">
                <a:latin typeface="微软雅黑" panose="020B0503020204020204" pitchFamily="34" charset="-122"/>
                <a:ea typeface="微软雅黑" panose="020B0503020204020204" pitchFamily="34" charset="-122"/>
                <a:cs typeface="微软雅黑" panose="020B0503020204020204" pitchFamily="34" charset="-122"/>
              </a:rPr>
              <a:t>     </a:t>
            </a:r>
            <a:r>
              <a:rPr sz="2400" dirty="0">
                <a:latin typeface="宋体" panose="02010600030101010101" pitchFamily="2" charset="-122"/>
                <a:ea typeface="宋体" panose="02010600030101010101" pitchFamily="2" charset="-122"/>
              </a:rPr>
              <a:t>假设一投资者持有一个修正久期为7.0，价值为1000万美元的投资组合P，该投资组合需要对冲3个月时间。已知当前的国债期货合约价格是93-02（</a:t>
            </a:r>
            <a:r>
              <a:rPr lang="en-US" sz="2400"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），名义金额为100000美元，假定它的久期是9.5年，请计算该投资者应该购买的最优对冲的期货合约数量</a:t>
            </a:r>
            <a:r>
              <a:rPr lang="zh-CN" sz="2400" dirty="0">
                <a:latin typeface="宋体" panose="02010600030101010101" pitchFamily="2" charset="-122"/>
                <a:ea typeface="宋体" panose="02010600030101010101" pitchFamily="2" charset="-122"/>
              </a:rPr>
              <a:t>？</a:t>
            </a:r>
            <a:r>
              <a:rPr sz="2400" dirty="0">
                <a:latin typeface="宋体" panose="02010600030101010101" pitchFamily="2" charset="-122"/>
                <a:ea typeface="宋体" panose="02010600030101010101" pitchFamily="2" charset="-122"/>
              </a:rPr>
              <a:t/>
            </a:r>
            <a:br>
              <a:rPr sz="2400" dirty="0">
                <a:latin typeface="宋体" panose="02010600030101010101" pitchFamily="2" charset="-122"/>
                <a:ea typeface="宋体" panose="02010600030101010101" pitchFamily="2" charset="-122"/>
              </a:rPr>
            </a:br>
            <a:endParaRPr sz="2400" dirty="0">
              <a:latin typeface="等线" panose="02010600030101010101" pitchFamily="2" charset="-122"/>
              <a:ea typeface="等线" panose="02010600030101010101" pitchFamily="2" charset="-122"/>
              <a:cs typeface="等线" panose="02010600030101010101" pitchFamily="2" charset="-122"/>
            </a:endParaRPr>
          </a:p>
        </p:txBody>
      </p:sp>
      <p:sp>
        <p:nvSpPr>
          <p:cNvPr id="5" name="标题 1"/>
          <p:cNvSpPr txBox="1"/>
          <p:nvPr/>
        </p:nvSpPr>
        <p:spPr>
          <a:xfrm>
            <a:off x="404987" y="45259"/>
            <a:ext cx="9952911"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3.</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案例分析</a:t>
            </a:r>
          </a:p>
        </p:txBody>
      </p:sp>
      <p:graphicFrame>
        <p:nvGraphicFramePr>
          <p:cNvPr id="3" name="对象 -2147482547"/>
          <p:cNvGraphicFramePr/>
          <p:nvPr>
            <p:extLst>
              <p:ext uri="{D42A27DB-BD31-4B8C-83A1-F6EECF244321}">
                <p14:modId xmlns:p14="http://schemas.microsoft.com/office/powerpoint/2010/main" val="3869549475"/>
              </p:ext>
            </p:extLst>
          </p:nvPr>
        </p:nvGraphicFramePr>
        <p:xfrm>
          <a:off x="2205187" y="3356992"/>
          <a:ext cx="1558925" cy="588010"/>
        </p:xfrm>
        <a:graphic>
          <a:graphicData uri="http://schemas.openxmlformats.org/presentationml/2006/ole">
            <mc:AlternateContent xmlns:mc="http://schemas.openxmlformats.org/markup-compatibility/2006">
              <mc:Choice xmlns:v="urn:schemas-microsoft-com:vml" Requires="v">
                <p:oleObj spid="_x0000_s24586" r:id="rId3" imgW="977900" imgH="393700" progId="Equation.DSMT4">
                  <p:embed/>
                </p:oleObj>
              </mc:Choice>
              <mc:Fallback>
                <p:oleObj r:id="rId3" imgW="977900" imgH="393700" progId="Equation.DSMT4">
                  <p:embed/>
                  <p:pic>
                    <p:nvPicPr>
                      <p:cNvPr id="0" name=""/>
                      <p:cNvPicPr/>
                      <p:nvPr/>
                    </p:nvPicPr>
                    <p:blipFill>
                      <a:blip r:embed="rId4"/>
                      <a:stretch>
                        <a:fillRect/>
                      </a:stretch>
                    </p:blipFill>
                    <p:spPr>
                      <a:xfrm>
                        <a:off x="2205187" y="3356992"/>
                        <a:ext cx="1558925" cy="588010"/>
                      </a:xfrm>
                      <a:prstGeom prst="rect">
                        <a:avLst/>
                      </a:prstGeom>
                      <a:noFill/>
                      <a:ln w="9525">
                        <a:noFill/>
                        <a:miter/>
                      </a:ln>
                    </p:spPr>
                  </p:pic>
                </p:oleObj>
              </mc:Fallback>
            </mc:AlternateContent>
          </a:graphicData>
        </a:graphic>
      </p:graphicFrame>
    </p:spTree>
    <p:extLst>
      <p:ext uri="{BB962C8B-B14F-4D97-AF65-F5344CB8AC3E}">
        <p14:creationId xmlns:p14="http://schemas.microsoft.com/office/powerpoint/2010/main" val="3089127409"/>
      </p:ext>
    </p:extLst>
  </p:cSld>
  <p:clrMapOvr>
    <a:masterClrMapping/>
  </p:clrMapOvr>
  <p:transition>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225" y="781685"/>
            <a:ext cx="12164695" cy="5294630"/>
          </a:xfrm>
        </p:spPr>
        <p:txBody>
          <a:bodyPr/>
          <a:lstStyle/>
          <a:p>
            <a:pPr marL="0" indent="0" algn="l" latinLnBrk="0">
              <a:lnSpc>
                <a:spcPts val="3480"/>
              </a:lnSpc>
              <a:buFont typeface="Wingdings" panose="05000000000000000000" charset="0"/>
              <a:buNone/>
            </a:pPr>
            <a:r>
              <a:rPr sz="2400" dirty="0">
                <a:latin typeface="微软雅黑" panose="020B0503020204020204" pitchFamily="34" charset="-122"/>
                <a:ea typeface="微软雅黑" panose="020B0503020204020204" pitchFamily="34" charset="-122"/>
                <a:cs typeface="微软雅黑" panose="020B0503020204020204" pitchFamily="34" charset="-122"/>
              </a:rPr>
              <a:t/>
            </a:r>
            <a:br>
              <a:rPr sz="2400" dirty="0">
                <a:latin typeface="微软雅黑" panose="020B0503020204020204" pitchFamily="34" charset="-122"/>
                <a:ea typeface="微软雅黑" panose="020B0503020204020204" pitchFamily="34" charset="-122"/>
                <a:cs typeface="微软雅黑" panose="020B0503020204020204" pitchFamily="34" charset="-122"/>
              </a:rPr>
            </a:br>
            <a:r>
              <a:rPr lang="zh-CN" sz="2000" dirty="0">
                <a:latin typeface="宋体" panose="02010600030101010101" pitchFamily="2" charset="-122"/>
                <a:ea typeface="宋体" panose="02010600030101010101" pitchFamily="2" charset="-122"/>
              </a:rPr>
              <a:t>（</a:t>
            </a:r>
            <a:r>
              <a:rPr lang="en-US" altLang="zh-CN" sz="2000" dirty="0">
                <a:latin typeface="宋体" panose="02010600030101010101" pitchFamily="2" charset="-122"/>
                <a:ea typeface="宋体" panose="02010600030101010101" pitchFamily="2" charset="-122"/>
              </a:rPr>
              <a:t>1</a:t>
            </a:r>
            <a:r>
              <a:rPr lang="zh-CN" sz="2000" dirty="0">
                <a:latin typeface="宋体" panose="02010600030101010101" pitchFamily="2" charset="-122"/>
                <a:ea typeface="宋体" panose="02010600030101010101" pitchFamily="2" charset="-122"/>
              </a:rPr>
              <a:t>）</a:t>
            </a:r>
            <a:r>
              <a:rPr sz="2000" dirty="0">
                <a:latin typeface="宋体" panose="02010600030101010101" pitchFamily="2" charset="-122"/>
                <a:ea typeface="宋体" panose="02010600030101010101" pitchFamily="2" charset="-122"/>
              </a:rPr>
              <a:t>计算一份期货合约的价值为：</a:t>
            </a:r>
            <a:br>
              <a:rPr sz="2000" dirty="0">
                <a:latin typeface="宋体" panose="02010600030101010101" pitchFamily="2" charset="-122"/>
                <a:ea typeface="宋体" panose="02010600030101010101" pitchFamily="2" charset="-122"/>
              </a:rPr>
            </a:br>
            <a:r>
              <a:rPr lang="zh-CN" sz="2000" dirty="0">
                <a:latin typeface="宋体" panose="02010600030101010101" pitchFamily="2" charset="-122"/>
                <a:ea typeface="宋体" panose="02010600030101010101" pitchFamily="2" charset="-122"/>
              </a:rPr>
              <a:t>（</a:t>
            </a:r>
            <a:r>
              <a:rPr lang="en-US" altLang="zh-CN" sz="2000" dirty="0">
                <a:latin typeface="宋体" panose="02010600030101010101" pitchFamily="2" charset="-122"/>
                <a:ea typeface="宋体" panose="02010600030101010101" pitchFamily="2" charset="-122"/>
              </a:rPr>
              <a:t>2</a:t>
            </a:r>
            <a:r>
              <a:rPr lang="zh-CN" sz="2000" dirty="0">
                <a:latin typeface="宋体" panose="02010600030101010101" pitchFamily="2" charset="-122"/>
                <a:ea typeface="宋体" panose="02010600030101010101" pitchFamily="2" charset="-122"/>
              </a:rPr>
              <a:t>）</a:t>
            </a:r>
            <a:r>
              <a:rPr sz="2000" dirty="0">
                <a:latin typeface="宋体" panose="02010600030101010101" pitchFamily="2" charset="-122"/>
                <a:ea typeface="宋体" panose="02010600030101010101" pitchFamily="2" charset="-122"/>
              </a:rPr>
              <a:t>计算市场利率上升1个基点时，一份期货合约的价值变动为:</a:t>
            </a:r>
            <a:br>
              <a:rPr sz="2000" dirty="0">
                <a:latin typeface="宋体" panose="02010600030101010101" pitchFamily="2" charset="-122"/>
                <a:ea typeface="宋体" panose="02010600030101010101" pitchFamily="2" charset="-122"/>
              </a:rPr>
            </a:br>
            <a:r>
              <a:rPr sz="2000" dirty="0">
                <a:latin typeface="宋体" panose="02010600030101010101" pitchFamily="2" charset="-122"/>
                <a:ea typeface="宋体" panose="02010600030101010101" pitchFamily="2" charset="-122"/>
              </a:rPr>
              <a:t/>
            </a:r>
            <a:br>
              <a:rPr sz="2000" dirty="0">
                <a:latin typeface="宋体" panose="02010600030101010101" pitchFamily="2" charset="-122"/>
                <a:ea typeface="宋体" panose="02010600030101010101" pitchFamily="2" charset="-122"/>
              </a:rPr>
            </a:br>
            <a:r>
              <a:rPr lang="zh-CN" sz="2000" dirty="0">
                <a:latin typeface="宋体" panose="02010600030101010101" pitchFamily="2" charset="-122"/>
                <a:ea typeface="宋体" panose="02010600030101010101" pitchFamily="2" charset="-122"/>
              </a:rPr>
              <a:t>（</a:t>
            </a:r>
            <a:r>
              <a:rPr lang="en-US" altLang="zh-CN" sz="2000" dirty="0">
                <a:latin typeface="宋体" panose="02010600030101010101" pitchFamily="2" charset="-122"/>
                <a:ea typeface="宋体" panose="02010600030101010101" pitchFamily="2" charset="-122"/>
              </a:rPr>
              <a:t>3</a:t>
            </a:r>
            <a:r>
              <a:rPr lang="zh-CN" sz="2000" dirty="0">
                <a:latin typeface="宋体" panose="02010600030101010101" pitchFamily="2" charset="-122"/>
                <a:ea typeface="宋体" panose="02010600030101010101" pitchFamily="2" charset="-122"/>
              </a:rPr>
              <a:t>）</a:t>
            </a:r>
            <a:r>
              <a:rPr sz="2000" dirty="0">
                <a:latin typeface="宋体" panose="02010600030101010101" pitchFamily="2" charset="-122"/>
                <a:ea typeface="宋体" panose="02010600030101010101" pitchFamily="2" charset="-122"/>
              </a:rPr>
              <a:t>计算当市场利率上升1个基点时，投资者持有的债券组合的价值变动为：</a:t>
            </a:r>
            <a:br>
              <a:rPr sz="2000" dirty="0">
                <a:latin typeface="宋体" panose="02010600030101010101" pitchFamily="2" charset="-122"/>
                <a:ea typeface="宋体" panose="02010600030101010101" pitchFamily="2" charset="-122"/>
              </a:rPr>
            </a:br>
            <a:r>
              <a:rPr sz="2000" dirty="0">
                <a:latin typeface="宋体" panose="02010600030101010101" pitchFamily="2" charset="-122"/>
                <a:ea typeface="宋体" panose="02010600030101010101" pitchFamily="2" charset="-122"/>
              </a:rPr>
              <a:t/>
            </a:r>
            <a:br>
              <a:rPr sz="2000" dirty="0">
                <a:latin typeface="宋体" panose="02010600030101010101" pitchFamily="2" charset="-122"/>
                <a:ea typeface="宋体" panose="02010600030101010101" pitchFamily="2" charset="-122"/>
              </a:rPr>
            </a:br>
            <a:r>
              <a:rPr lang="zh-CN" sz="2000" dirty="0">
                <a:latin typeface="宋体" panose="02010600030101010101" pitchFamily="2" charset="-122"/>
                <a:ea typeface="宋体" panose="02010600030101010101" pitchFamily="2" charset="-122"/>
              </a:rPr>
              <a:t>（</a:t>
            </a:r>
            <a:r>
              <a:rPr lang="en-US" altLang="zh-CN" sz="2000" dirty="0">
                <a:latin typeface="宋体" panose="02010600030101010101" pitchFamily="2" charset="-122"/>
                <a:ea typeface="宋体" panose="02010600030101010101" pitchFamily="2" charset="-122"/>
              </a:rPr>
              <a:t>4</a:t>
            </a:r>
            <a:r>
              <a:rPr lang="zh-CN" sz="2000" dirty="0">
                <a:latin typeface="宋体" panose="02010600030101010101" pitchFamily="2" charset="-122"/>
                <a:ea typeface="宋体" panose="02010600030101010101" pitchFamily="2" charset="-122"/>
              </a:rPr>
              <a:t>）</a:t>
            </a:r>
            <a:r>
              <a:rPr sz="2000" dirty="0">
                <a:latin typeface="宋体" panose="02010600030101010101" pitchFamily="2" charset="-122"/>
                <a:ea typeface="宋体" panose="02010600030101010101" pitchFamily="2" charset="-122"/>
              </a:rPr>
              <a:t>假设持有N份期货合约才能对冲市场利率波动的风险，</a:t>
            </a:r>
            <a:r>
              <a:rPr sz="2000" dirty="0">
                <a:solidFill>
                  <a:srgbClr val="FF0000"/>
                </a:solidFill>
                <a:latin typeface="宋体" panose="02010600030101010101" pitchFamily="2" charset="-122"/>
                <a:ea typeface="宋体" panose="02010600030101010101" pitchFamily="2" charset="-122"/>
              </a:rPr>
              <a:t>当市场利率上升0.01%时，在免疫策略下新组合的价值变动应该为零(利率变动对于债券价值影响为0)，即：</a:t>
            </a:r>
            <a:r>
              <a:rPr sz="2000" dirty="0">
                <a:latin typeface="宋体" panose="02010600030101010101" pitchFamily="2" charset="-122"/>
                <a:ea typeface="宋体" panose="02010600030101010101" pitchFamily="2" charset="-122"/>
              </a:rPr>
              <a:t/>
            </a:r>
            <a:br>
              <a:rPr sz="2000" dirty="0">
                <a:latin typeface="宋体" panose="02010600030101010101" pitchFamily="2" charset="-122"/>
                <a:ea typeface="宋体" panose="02010600030101010101" pitchFamily="2" charset="-122"/>
              </a:rPr>
            </a:br>
            <a:r>
              <a:rPr sz="2000" dirty="0">
                <a:latin typeface="宋体" panose="02010600030101010101" pitchFamily="2" charset="-122"/>
                <a:ea typeface="宋体" panose="02010600030101010101" pitchFamily="2" charset="-122"/>
              </a:rPr>
              <a:t/>
            </a:r>
            <a:br>
              <a:rPr sz="2000" dirty="0">
                <a:latin typeface="宋体" panose="02010600030101010101" pitchFamily="2" charset="-122"/>
                <a:ea typeface="宋体" panose="02010600030101010101" pitchFamily="2" charset="-122"/>
              </a:rPr>
            </a:br>
            <a:r>
              <a:rPr sz="2000" dirty="0">
                <a:latin typeface="宋体" panose="02010600030101010101" pitchFamily="2" charset="-122"/>
                <a:ea typeface="宋体" panose="02010600030101010101" pitchFamily="2" charset="-122"/>
              </a:rPr>
              <a:t>因此，投资者需要持有的期货合约的份数：</a:t>
            </a:r>
            <a:br>
              <a:rPr sz="2000" dirty="0">
                <a:latin typeface="宋体" panose="02010600030101010101" pitchFamily="2" charset="-122"/>
                <a:ea typeface="宋体" panose="02010600030101010101" pitchFamily="2" charset="-122"/>
              </a:rPr>
            </a:br>
            <a:r>
              <a:rPr sz="2000" dirty="0">
                <a:latin typeface="宋体" panose="02010600030101010101" pitchFamily="2" charset="-122"/>
                <a:ea typeface="宋体" panose="02010600030101010101" pitchFamily="2" charset="-122"/>
              </a:rPr>
              <a:t/>
            </a:r>
            <a:br>
              <a:rPr sz="2000" dirty="0">
                <a:latin typeface="宋体" panose="02010600030101010101" pitchFamily="2" charset="-122"/>
                <a:ea typeface="宋体" panose="02010600030101010101" pitchFamily="2" charset="-122"/>
              </a:rPr>
            </a:br>
            <a:r>
              <a:rPr sz="2000" dirty="0">
                <a:latin typeface="宋体" panose="02010600030101010101" pitchFamily="2" charset="-122"/>
                <a:ea typeface="宋体" panose="02010600030101010101" pitchFamily="2" charset="-122"/>
              </a:rPr>
              <a:t>结论：在当前时刻，投资者需要卖出79份国债期货合约才能使得手中持有的1000万美元资产组合不受利率波动的影响</a:t>
            </a:r>
            <a:r>
              <a:rPr sz="2000" b="1" dirty="0">
                <a:latin typeface="宋体" panose="02010600030101010101" pitchFamily="2" charset="-122"/>
                <a:ea typeface="宋体" panose="02010600030101010101" pitchFamily="2" charset="-122"/>
              </a:rPr>
              <a:t>。</a:t>
            </a:r>
            <a:r>
              <a:rPr sz="2000" dirty="0">
                <a:latin typeface="等线" panose="02010600030101010101" pitchFamily="2" charset="-122"/>
                <a:ea typeface="等线" panose="02010600030101010101" pitchFamily="2" charset="-122"/>
                <a:cs typeface="等线" panose="02010600030101010101" pitchFamily="2" charset="-122"/>
              </a:rPr>
              <a:t>  </a:t>
            </a:r>
          </a:p>
        </p:txBody>
      </p:sp>
      <p:sp>
        <p:nvSpPr>
          <p:cNvPr id="5" name="标题 1"/>
          <p:cNvSpPr txBox="1"/>
          <p:nvPr/>
        </p:nvSpPr>
        <p:spPr>
          <a:xfrm>
            <a:off x="404987" y="44624"/>
            <a:ext cx="9952911"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3.</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案例分析</a:t>
            </a:r>
          </a:p>
        </p:txBody>
      </p:sp>
      <p:graphicFrame>
        <p:nvGraphicFramePr>
          <p:cNvPr id="4" name="对象 -2147482546"/>
          <p:cNvGraphicFramePr/>
          <p:nvPr/>
        </p:nvGraphicFramePr>
        <p:xfrm>
          <a:off x="4149090" y="1124585"/>
          <a:ext cx="3703955" cy="314960"/>
        </p:xfrm>
        <a:graphic>
          <a:graphicData uri="http://schemas.openxmlformats.org/presentationml/2006/ole">
            <mc:AlternateContent xmlns:mc="http://schemas.openxmlformats.org/markup-compatibility/2006">
              <mc:Choice xmlns:v="urn:schemas-microsoft-com:vml" Requires="v">
                <p:oleObj spid="_x0000_s25642" r:id="rId3" imgW="2120900" imgH="177165" progId="Equation.DSMT4">
                  <p:embed/>
                </p:oleObj>
              </mc:Choice>
              <mc:Fallback>
                <p:oleObj r:id="rId3" imgW="2120900" imgH="177165" progId="Equation.DSMT4">
                  <p:embed/>
                  <p:pic>
                    <p:nvPicPr>
                      <p:cNvPr id="0" name=""/>
                      <p:cNvPicPr/>
                      <p:nvPr/>
                    </p:nvPicPr>
                    <p:blipFill>
                      <a:blip r:embed="rId4"/>
                      <a:stretch>
                        <a:fillRect/>
                      </a:stretch>
                    </p:blipFill>
                    <p:spPr>
                      <a:xfrm>
                        <a:off x="4149090" y="1124585"/>
                        <a:ext cx="3703955" cy="314960"/>
                      </a:xfrm>
                      <a:prstGeom prst="rect">
                        <a:avLst/>
                      </a:prstGeom>
                      <a:noFill/>
                      <a:ln w="9525">
                        <a:noFill/>
                        <a:miter/>
                      </a:ln>
                    </p:spPr>
                  </p:pic>
                </p:oleObj>
              </mc:Fallback>
            </mc:AlternateContent>
          </a:graphicData>
        </a:graphic>
      </p:graphicFrame>
      <p:graphicFrame>
        <p:nvGraphicFramePr>
          <p:cNvPr id="7" name="对象 -2147482545"/>
          <p:cNvGraphicFramePr/>
          <p:nvPr/>
        </p:nvGraphicFramePr>
        <p:xfrm>
          <a:off x="7461885" y="1557020"/>
          <a:ext cx="3971925" cy="380365"/>
        </p:xfrm>
        <a:graphic>
          <a:graphicData uri="http://schemas.openxmlformats.org/presentationml/2006/ole">
            <mc:AlternateContent xmlns:mc="http://schemas.openxmlformats.org/markup-compatibility/2006">
              <mc:Choice xmlns:v="urn:schemas-microsoft-com:vml" Requires="v">
                <p:oleObj spid="_x0000_s25643" r:id="rId5" imgW="2247900" imgH="228600" progId="Equation.DSMT4">
                  <p:embed/>
                </p:oleObj>
              </mc:Choice>
              <mc:Fallback>
                <p:oleObj r:id="rId5" imgW="2247900" imgH="228600" progId="Equation.DSMT4">
                  <p:embed/>
                  <p:pic>
                    <p:nvPicPr>
                      <p:cNvPr id="0" name=""/>
                      <p:cNvPicPr/>
                      <p:nvPr/>
                    </p:nvPicPr>
                    <p:blipFill>
                      <a:blip r:embed="rId6"/>
                      <a:stretch>
                        <a:fillRect/>
                      </a:stretch>
                    </p:blipFill>
                    <p:spPr>
                      <a:xfrm>
                        <a:off x="7461885" y="1557020"/>
                        <a:ext cx="3971925" cy="380365"/>
                      </a:xfrm>
                      <a:prstGeom prst="rect">
                        <a:avLst/>
                      </a:prstGeom>
                      <a:noFill/>
                      <a:ln w="9525">
                        <a:noFill/>
                        <a:miter/>
                      </a:ln>
                    </p:spPr>
                  </p:pic>
                </p:oleObj>
              </mc:Fallback>
            </mc:AlternateContent>
          </a:graphicData>
        </a:graphic>
      </p:graphicFrame>
      <p:graphicFrame>
        <p:nvGraphicFramePr>
          <p:cNvPr id="9" name="对象 -2147482544"/>
          <p:cNvGraphicFramePr/>
          <p:nvPr/>
        </p:nvGraphicFramePr>
        <p:xfrm>
          <a:off x="8685530" y="2348865"/>
          <a:ext cx="3233420" cy="400685"/>
        </p:xfrm>
        <a:graphic>
          <a:graphicData uri="http://schemas.openxmlformats.org/presentationml/2006/ole">
            <mc:AlternateContent xmlns:mc="http://schemas.openxmlformats.org/markup-compatibility/2006">
              <mc:Choice xmlns:v="urn:schemas-microsoft-com:vml" Requires="v">
                <p:oleObj spid="_x0000_s25644" r:id="rId7" imgW="1879600" imgH="241300" progId="Equation.DSMT4">
                  <p:embed/>
                </p:oleObj>
              </mc:Choice>
              <mc:Fallback>
                <p:oleObj r:id="rId7" imgW="1879600" imgH="241300" progId="Equation.DSMT4">
                  <p:embed/>
                  <p:pic>
                    <p:nvPicPr>
                      <p:cNvPr id="0" name=""/>
                      <p:cNvPicPr/>
                      <p:nvPr/>
                    </p:nvPicPr>
                    <p:blipFill>
                      <a:blip r:embed="rId8"/>
                      <a:stretch>
                        <a:fillRect/>
                      </a:stretch>
                    </p:blipFill>
                    <p:spPr>
                      <a:xfrm>
                        <a:off x="8685530" y="2348865"/>
                        <a:ext cx="3233420" cy="400685"/>
                      </a:xfrm>
                      <a:prstGeom prst="rect">
                        <a:avLst/>
                      </a:prstGeom>
                      <a:noFill/>
                      <a:ln w="9525">
                        <a:noFill/>
                        <a:miter/>
                      </a:ln>
                    </p:spPr>
                  </p:pic>
                </p:oleObj>
              </mc:Fallback>
            </mc:AlternateContent>
          </a:graphicData>
        </a:graphic>
      </p:graphicFrame>
      <p:graphicFrame>
        <p:nvGraphicFramePr>
          <p:cNvPr id="11" name="对象 -2147482543"/>
          <p:cNvGraphicFramePr/>
          <p:nvPr/>
        </p:nvGraphicFramePr>
        <p:xfrm>
          <a:off x="6813550" y="3789045"/>
          <a:ext cx="1847215" cy="443865"/>
        </p:xfrm>
        <a:graphic>
          <a:graphicData uri="http://schemas.openxmlformats.org/presentationml/2006/ole">
            <mc:AlternateContent xmlns:mc="http://schemas.openxmlformats.org/markup-compatibility/2006">
              <mc:Choice xmlns:v="urn:schemas-microsoft-com:vml" Requires="v">
                <p:oleObj spid="_x0000_s25645" r:id="rId9" imgW="1016000" imgH="228600" progId="Equation.DSMT4">
                  <p:embed/>
                </p:oleObj>
              </mc:Choice>
              <mc:Fallback>
                <p:oleObj r:id="rId9" imgW="1016000" imgH="228600" progId="Equation.DSMT4">
                  <p:embed/>
                  <p:pic>
                    <p:nvPicPr>
                      <p:cNvPr id="0" name=""/>
                      <p:cNvPicPr/>
                      <p:nvPr/>
                    </p:nvPicPr>
                    <p:blipFill>
                      <a:blip r:embed="rId10"/>
                      <a:stretch>
                        <a:fillRect/>
                      </a:stretch>
                    </p:blipFill>
                    <p:spPr>
                      <a:xfrm>
                        <a:off x="6813550" y="3789045"/>
                        <a:ext cx="1847215" cy="443865"/>
                      </a:xfrm>
                      <a:prstGeom prst="rect">
                        <a:avLst/>
                      </a:prstGeom>
                      <a:noFill/>
                      <a:ln w="9525">
                        <a:noFill/>
                        <a:miter/>
                      </a:ln>
                    </p:spPr>
                  </p:pic>
                </p:oleObj>
              </mc:Fallback>
            </mc:AlternateContent>
          </a:graphicData>
        </a:graphic>
      </p:graphicFrame>
      <p:graphicFrame>
        <p:nvGraphicFramePr>
          <p:cNvPr id="13" name="对象 -2147482542"/>
          <p:cNvGraphicFramePr/>
          <p:nvPr/>
        </p:nvGraphicFramePr>
        <p:xfrm>
          <a:off x="4941570" y="4436745"/>
          <a:ext cx="4019550" cy="716280"/>
        </p:xfrm>
        <a:graphic>
          <a:graphicData uri="http://schemas.openxmlformats.org/presentationml/2006/ole">
            <mc:AlternateContent xmlns:mc="http://schemas.openxmlformats.org/markup-compatibility/2006">
              <mc:Choice xmlns:v="urn:schemas-microsoft-com:vml" Requires="v">
                <p:oleObj spid="_x0000_s25646" r:id="rId11" imgW="2602865" imgH="457200" progId="Equation.DSMT4">
                  <p:embed/>
                </p:oleObj>
              </mc:Choice>
              <mc:Fallback>
                <p:oleObj r:id="rId11" imgW="2602865" imgH="457200" progId="Equation.DSMT4">
                  <p:embed/>
                  <p:pic>
                    <p:nvPicPr>
                      <p:cNvPr id="0" name=""/>
                      <p:cNvPicPr/>
                      <p:nvPr/>
                    </p:nvPicPr>
                    <p:blipFill>
                      <a:blip r:embed="rId12"/>
                      <a:stretch>
                        <a:fillRect/>
                      </a:stretch>
                    </p:blipFill>
                    <p:spPr>
                      <a:xfrm>
                        <a:off x="4941570" y="4436745"/>
                        <a:ext cx="4019550" cy="716280"/>
                      </a:xfrm>
                      <a:prstGeom prst="rect">
                        <a:avLst/>
                      </a:prstGeom>
                      <a:noFill/>
                      <a:ln w="9525">
                        <a:noFill/>
                        <a:miter/>
                      </a:ln>
                    </p:spPr>
                  </p:pic>
                </p:oleObj>
              </mc:Fallback>
            </mc:AlternateContent>
          </a:graphicData>
        </a:graphic>
      </p:graphicFrame>
    </p:spTree>
    <p:extLst>
      <p:ext uri="{BB962C8B-B14F-4D97-AF65-F5344CB8AC3E}">
        <p14:creationId xmlns:p14="http://schemas.microsoft.com/office/powerpoint/2010/main" val="2269780306"/>
      </p:ext>
    </p:extLst>
  </p:cSld>
  <p:clrMapOvr>
    <a:masterClrMapping/>
  </p:clrMapOvr>
  <p:transition>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0971" y="0"/>
            <a:ext cx="9952911" cy="634082"/>
          </a:xfrm>
        </p:spPr>
        <p:txBody>
          <a:bodyPr/>
          <a:lstStyle/>
          <a:p>
            <a:pPr algn="l"/>
            <a:r>
              <a:rPr lang="zh-CN" altLang="en-US" sz="2800" b="1" dirty="0">
                <a:latin typeface="微软雅黑" panose="020B0503020204020204" pitchFamily="34" charset="-122"/>
                <a:ea typeface="微软雅黑" panose="020B0503020204020204" pitchFamily="34" charset="-122"/>
                <a:cs typeface="+mn-cs"/>
                <a:sym typeface="+mn-ea"/>
              </a:rPr>
              <a:t>（二）积极管理策略</a:t>
            </a:r>
            <a:endParaRPr lang="zh-CN" altLang="en-US" sz="2800" b="1" dirty="0">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sz="quarter" idx="1"/>
          </p:nvPr>
        </p:nvSpPr>
        <p:spPr>
          <a:xfrm>
            <a:off x="116840" y="764540"/>
            <a:ext cx="11790680" cy="5102225"/>
          </a:xfrm>
        </p:spPr>
        <p:txBody>
          <a:bodyPr>
            <a:normAutofit/>
          </a:bodyPr>
          <a:lstStyle/>
          <a:p>
            <a:pPr latinLnBrk="0">
              <a:lnSpc>
                <a:spcPts val="3200"/>
              </a:lnSpc>
              <a:spcBef>
                <a:spcPts val="0"/>
              </a:spcBef>
            </a:pPr>
            <a:r>
              <a:rPr lang="zh-CN" altLang="en-US" sz="2000" dirty="0"/>
              <a:t>主要思想：</a:t>
            </a:r>
            <a:r>
              <a:rPr lang="zh-CN" altLang="en-US" sz="2000" dirty="0">
                <a:sym typeface="+mn-ea"/>
              </a:rPr>
              <a:t>积极管理策略是通过积极交易证券组合以试图得到附加收益的一种策略</a:t>
            </a:r>
            <a:r>
              <a:rPr lang="en-US" altLang="zh-CN" sz="2000" dirty="0">
                <a:sym typeface="+mn-ea"/>
              </a:rPr>
              <a:t>.</a:t>
            </a:r>
            <a:endParaRPr lang="zh-CN" altLang="en-US" sz="2000" dirty="0"/>
          </a:p>
          <a:p>
            <a:pPr latinLnBrk="0">
              <a:lnSpc>
                <a:spcPts val="3200"/>
              </a:lnSpc>
              <a:spcBef>
                <a:spcPts val="0"/>
              </a:spcBef>
            </a:pPr>
            <a:r>
              <a:rPr lang="zh-CN" altLang="en-US" sz="2000" dirty="0">
                <a:sym typeface="+mn-ea"/>
              </a:rPr>
              <a:t>一般而言，积极债券管理中有两种潜在价值来源：</a:t>
            </a:r>
            <a:endParaRPr lang="zh-CN" altLang="en-US" sz="2000" dirty="0"/>
          </a:p>
          <a:p>
            <a:pPr latinLnBrk="0">
              <a:lnSpc>
                <a:spcPts val="3200"/>
              </a:lnSpc>
              <a:spcBef>
                <a:spcPts val="0"/>
              </a:spcBef>
            </a:pPr>
            <a:endParaRPr lang="zh-CN" altLang="en-US" sz="2400" b="1" dirty="0"/>
          </a:p>
          <a:p>
            <a:pPr latinLnBrk="0">
              <a:lnSpc>
                <a:spcPts val="3200"/>
              </a:lnSpc>
              <a:spcBef>
                <a:spcPts val="0"/>
              </a:spcBef>
            </a:pPr>
            <a:endParaRPr lang="zh-CN" altLang="en-US" sz="2400" b="1" dirty="0"/>
          </a:p>
          <a:p>
            <a:pPr latinLnBrk="0">
              <a:lnSpc>
                <a:spcPts val="3200"/>
              </a:lnSpc>
              <a:spcBef>
                <a:spcPts val="0"/>
              </a:spcBef>
            </a:pPr>
            <a:endParaRPr lang="zh-CN" altLang="en-US" sz="2400" b="1" dirty="0"/>
          </a:p>
          <a:p>
            <a:pPr latinLnBrk="0">
              <a:lnSpc>
                <a:spcPts val="3200"/>
              </a:lnSpc>
              <a:spcBef>
                <a:spcPts val="0"/>
              </a:spcBef>
            </a:pPr>
            <a:endParaRPr lang="zh-CN" altLang="en-US" sz="2400" b="1" dirty="0"/>
          </a:p>
          <a:p>
            <a:pPr latinLnBrk="0">
              <a:lnSpc>
                <a:spcPts val="3200"/>
              </a:lnSpc>
              <a:spcBef>
                <a:spcPts val="0"/>
              </a:spcBef>
            </a:pPr>
            <a:endParaRPr lang="zh-CN" altLang="en-US" sz="2400" b="1" dirty="0"/>
          </a:p>
          <a:p>
            <a:pPr latinLnBrk="0">
              <a:lnSpc>
                <a:spcPts val="3200"/>
              </a:lnSpc>
              <a:spcBef>
                <a:spcPts val="0"/>
              </a:spcBef>
            </a:pPr>
            <a:endParaRPr lang="zh-CN" altLang="en-US" sz="2400" b="1" dirty="0"/>
          </a:p>
          <a:p>
            <a:pPr marL="0" indent="0" latinLnBrk="0">
              <a:lnSpc>
                <a:spcPts val="3200"/>
              </a:lnSpc>
              <a:spcBef>
                <a:spcPts val="0"/>
              </a:spcBef>
              <a:buNone/>
            </a:pPr>
            <a:endParaRPr lang="zh-CN" altLang="en-US" sz="2400" dirty="0"/>
          </a:p>
        </p:txBody>
      </p:sp>
      <p:grpSp>
        <p:nvGrpSpPr>
          <p:cNvPr id="4" name="组合 3"/>
          <p:cNvGrpSpPr/>
          <p:nvPr/>
        </p:nvGrpSpPr>
        <p:grpSpPr>
          <a:xfrm>
            <a:off x="908685" y="2348865"/>
            <a:ext cx="9775158" cy="2678221"/>
            <a:chOff x="3995" y="2407"/>
            <a:chExt cx="11358" cy="2043"/>
          </a:xfrm>
        </p:grpSpPr>
        <p:sp>
          <p:nvSpPr>
            <p:cNvPr id="8" name="圆角矩形 7"/>
            <p:cNvSpPr/>
            <p:nvPr/>
          </p:nvSpPr>
          <p:spPr>
            <a:xfrm>
              <a:off x="5330" y="2407"/>
              <a:ext cx="9968" cy="798"/>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latinLnBrk="0">
                <a:lnSpc>
                  <a:spcPct val="150000"/>
                </a:lnSpc>
                <a:spcBef>
                  <a:spcPts val="0"/>
                </a:spcBef>
                <a:buFont typeface="Wingdings" panose="05000000000000000000" charset="0"/>
                <a:buChar char="ü"/>
              </a:pPr>
              <a:r>
                <a:rPr lang="zh-CN" altLang="en-US" sz="1800" b="1" dirty="0">
                  <a:solidFill>
                    <a:schemeClr val="tx1"/>
                  </a:solidFill>
                  <a:sym typeface="+mn-ea"/>
                </a:rPr>
                <a:t>利率预测</a:t>
              </a:r>
              <a:r>
                <a:rPr lang="en-US" altLang="zh-CN" sz="1800" b="1" dirty="0">
                  <a:solidFill>
                    <a:schemeClr val="tx1"/>
                  </a:solidFill>
                  <a:sym typeface="+mn-ea"/>
                </a:rPr>
                <a:t>:</a:t>
              </a:r>
              <a:r>
                <a:rPr lang="zh-CN" altLang="en-US" sz="1800" dirty="0">
                  <a:sym typeface="+mn-ea"/>
                </a:rPr>
                <a:t>预计固定收益市场利率动向。如预计利率下降，债券价格将会提高，则增加投资组合的久期；反之，则减少投资组合的久期。</a:t>
              </a:r>
              <a:endParaRPr lang="zh-CN" altLang="en-US" sz="1800" dirty="0">
                <a:latin typeface="Times New Roman" panose="02020603050405020304" pitchFamily="18" charset="0"/>
                <a:sym typeface="+mn-ea"/>
              </a:endParaRPr>
            </a:p>
          </p:txBody>
        </p:sp>
        <p:sp>
          <p:nvSpPr>
            <p:cNvPr id="12" name="左大括号 11"/>
            <p:cNvSpPr/>
            <p:nvPr/>
          </p:nvSpPr>
          <p:spPr>
            <a:xfrm>
              <a:off x="3995" y="2618"/>
              <a:ext cx="1260" cy="1504"/>
            </a:xfrm>
            <a:prstGeom prst="leftBrace">
              <a:avLst>
                <a:gd name="adj1" fmla="val 8333"/>
                <a:gd name="adj2" fmla="val 51018"/>
              </a:avLst>
            </a:prstGeom>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CN" altLang="en-US" sz="2200" dirty="0"/>
            </a:p>
          </p:txBody>
        </p:sp>
        <p:sp>
          <p:nvSpPr>
            <p:cNvPr id="13" name="圆角矩形 12"/>
            <p:cNvSpPr/>
            <p:nvPr/>
          </p:nvSpPr>
          <p:spPr>
            <a:xfrm>
              <a:off x="5330" y="3725"/>
              <a:ext cx="10023" cy="725"/>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latinLnBrk="0">
                <a:lnSpc>
                  <a:spcPct val="150000"/>
                </a:lnSpc>
                <a:spcBef>
                  <a:spcPts val="0"/>
                </a:spcBef>
                <a:buFont typeface="Wingdings" panose="05000000000000000000" charset="0"/>
                <a:buChar char="ü"/>
              </a:pPr>
              <a:r>
                <a:rPr lang="zh-CN" altLang="en-US" sz="1800" b="1" dirty="0">
                  <a:solidFill>
                    <a:schemeClr val="tx1"/>
                  </a:solidFill>
                  <a:sym typeface="+mn-ea"/>
                </a:rPr>
                <a:t>识别错误的估值债券</a:t>
              </a:r>
              <a:r>
                <a:rPr lang="en-US" altLang="zh-CN" sz="1800" b="1" dirty="0">
                  <a:solidFill>
                    <a:schemeClr val="tx1"/>
                  </a:solidFill>
                  <a:sym typeface="+mn-ea"/>
                </a:rPr>
                <a:t>:</a:t>
              </a:r>
              <a:r>
                <a:rPr lang="zh-CN" altLang="en-US" sz="1800" dirty="0">
                  <a:sym typeface="+mn-ea"/>
                </a:rPr>
                <a:t>以低价购买低估债券，当该债券价值被市场正确定价后在卖出，以赚取其中的买卖差价。</a:t>
              </a:r>
              <a:endParaRPr lang="zh-CN" altLang="en-US" sz="1800" dirty="0">
                <a:latin typeface="Times New Roman" panose="02020603050405020304" pitchFamily="18" charset="0"/>
                <a:sym typeface="+mn-ea"/>
              </a:endParaRPr>
            </a:p>
          </p:txBody>
        </p:sp>
      </p:grpSp>
    </p:spTree>
    <p:extLst>
      <p:ext uri="{BB962C8B-B14F-4D97-AF65-F5344CB8AC3E}">
        <p14:creationId xmlns:p14="http://schemas.microsoft.com/office/powerpoint/2010/main" val="2572774262"/>
      </p:ext>
    </p:extLst>
  </p:cSld>
  <p:clrMapOvr>
    <a:masterClrMapping/>
  </p:clrMapOvr>
  <p:transition>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0971" y="0"/>
            <a:ext cx="9952911" cy="634082"/>
          </a:xfrm>
        </p:spPr>
        <p:txBody>
          <a:bodyPr/>
          <a:lstStyle/>
          <a:p>
            <a:pPr algn="l"/>
            <a:r>
              <a:rPr lang="zh-CN" altLang="en-US" sz="2800" b="1" dirty="0">
                <a:latin typeface="微软雅黑" panose="020B0503020204020204" pitchFamily="34" charset="-122"/>
                <a:ea typeface="微软雅黑" panose="020B0503020204020204" pitchFamily="34" charset="-122"/>
                <a:cs typeface="+mn-cs"/>
                <a:sym typeface="+mn-ea"/>
              </a:rPr>
              <a:t>（二）积极管理策略</a:t>
            </a:r>
            <a:endParaRPr lang="zh-CN" altLang="en-US" sz="2800" b="1" dirty="0">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sz="quarter" idx="1"/>
          </p:nvPr>
        </p:nvSpPr>
        <p:spPr>
          <a:xfrm>
            <a:off x="116840" y="764540"/>
            <a:ext cx="11790680" cy="5102225"/>
          </a:xfrm>
        </p:spPr>
        <p:txBody>
          <a:bodyPr>
            <a:normAutofit/>
          </a:bodyPr>
          <a:lstStyle/>
          <a:p>
            <a:pPr latinLnBrk="0">
              <a:lnSpc>
                <a:spcPts val="3200"/>
              </a:lnSpc>
              <a:spcBef>
                <a:spcPts val="0"/>
              </a:spcBef>
            </a:pPr>
            <a:r>
              <a:rPr lang="zh-CN" altLang="en-US" sz="2000" dirty="0">
                <a:solidFill>
                  <a:schemeClr val="tx1"/>
                </a:solidFill>
                <a:sym typeface="+mn-ea"/>
              </a:rPr>
              <a:t>积极管理策略主要包括应变免疫、水平分析和债券换值：</a:t>
            </a:r>
            <a:endParaRPr lang="zh-CN" altLang="en-US" sz="2000" dirty="0">
              <a:solidFill>
                <a:schemeClr val="tx1"/>
              </a:solidFill>
            </a:endParaRPr>
          </a:p>
          <a:p>
            <a:pPr latinLnBrk="0">
              <a:lnSpc>
                <a:spcPts val="3200"/>
              </a:lnSpc>
              <a:spcBef>
                <a:spcPts val="0"/>
              </a:spcBef>
            </a:pPr>
            <a:endParaRPr lang="zh-CN" altLang="en-US" sz="2400" b="1" dirty="0"/>
          </a:p>
          <a:p>
            <a:pPr latinLnBrk="0">
              <a:lnSpc>
                <a:spcPts val="3200"/>
              </a:lnSpc>
              <a:spcBef>
                <a:spcPts val="0"/>
              </a:spcBef>
            </a:pPr>
            <a:endParaRPr lang="zh-CN" altLang="en-US" sz="2400" b="1" dirty="0"/>
          </a:p>
          <a:p>
            <a:pPr latinLnBrk="0">
              <a:lnSpc>
                <a:spcPts val="3200"/>
              </a:lnSpc>
              <a:spcBef>
                <a:spcPts val="0"/>
              </a:spcBef>
            </a:pPr>
            <a:endParaRPr lang="zh-CN" altLang="en-US" sz="2400" b="1" dirty="0"/>
          </a:p>
          <a:p>
            <a:pPr latinLnBrk="0">
              <a:lnSpc>
                <a:spcPts val="3200"/>
              </a:lnSpc>
              <a:spcBef>
                <a:spcPts val="0"/>
              </a:spcBef>
            </a:pPr>
            <a:endParaRPr lang="zh-CN" altLang="en-US" sz="2400" b="1" dirty="0"/>
          </a:p>
          <a:p>
            <a:pPr latinLnBrk="0">
              <a:lnSpc>
                <a:spcPts val="3200"/>
              </a:lnSpc>
              <a:spcBef>
                <a:spcPts val="0"/>
              </a:spcBef>
            </a:pPr>
            <a:endParaRPr lang="zh-CN" altLang="en-US" sz="2400" b="1" dirty="0"/>
          </a:p>
          <a:p>
            <a:pPr latinLnBrk="0">
              <a:lnSpc>
                <a:spcPts val="3200"/>
              </a:lnSpc>
              <a:spcBef>
                <a:spcPts val="0"/>
              </a:spcBef>
            </a:pPr>
            <a:endParaRPr lang="zh-CN" altLang="en-US" sz="2400" b="1" dirty="0"/>
          </a:p>
          <a:p>
            <a:pPr marL="0" indent="0" latinLnBrk="0">
              <a:lnSpc>
                <a:spcPts val="3200"/>
              </a:lnSpc>
              <a:spcBef>
                <a:spcPts val="0"/>
              </a:spcBef>
              <a:buNone/>
            </a:pPr>
            <a:endParaRPr lang="zh-CN" altLang="en-US" sz="2400" dirty="0"/>
          </a:p>
        </p:txBody>
      </p:sp>
      <p:grpSp>
        <p:nvGrpSpPr>
          <p:cNvPr id="6" name="组合 5"/>
          <p:cNvGrpSpPr/>
          <p:nvPr/>
        </p:nvGrpSpPr>
        <p:grpSpPr>
          <a:xfrm>
            <a:off x="621030" y="1842770"/>
            <a:ext cx="10373785" cy="3726236"/>
            <a:chOff x="1097" y="2792"/>
            <a:chExt cx="15321" cy="5561"/>
          </a:xfrm>
        </p:grpSpPr>
        <p:grpSp>
          <p:nvGrpSpPr>
            <p:cNvPr id="4" name="组合 3"/>
            <p:cNvGrpSpPr/>
            <p:nvPr/>
          </p:nvGrpSpPr>
          <p:grpSpPr>
            <a:xfrm>
              <a:off x="1097" y="2792"/>
              <a:ext cx="15321" cy="4786"/>
              <a:chOff x="3995" y="2407"/>
              <a:chExt cx="11304" cy="2209"/>
            </a:xfrm>
          </p:grpSpPr>
          <p:sp>
            <p:nvSpPr>
              <p:cNvPr id="8" name="圆角矩形 7"/>
              <p:cNvSpPr/>
              <p:nvPr/>
            </p:nvSpPr>
            <p:spPr>
              <a:xfrm>
                <a:off x="5330" y="2407"/>
                <a:ext cx="9968" cy="702"/>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latinLnBrk="0"/>
                <a:r>
                  <a:rPr lang="zh-CN" altLang="en-US" sz="1800" b="1" dirty="0">
                    <a:sym typeface="+mn-ea"/>
                  </a:rPr>
                  <a:t>应变免疫：</a:t>
                </a:r>
                <a:r>
                  <a:rPr lang="zh-CN" altLang="en-US" sz="1800" dirty="0">
                    <a:sym typeface="+mn-ea"/>
                  </a:rPr>
                  <a:t>事先确定了一个最小目标的利率，然后通过积极管理策略免疫证券组合以确保达到最小目标利率。如果证券组合的收益下跌到安全净收益这一点，则进行积极的操作，使得该证券组合免疫并锁定安全净收益</a:t>
                </a:r>
                <a:endParaRPr lang="zh-CN" altLang="en-US" sz="1800" dirty="0">
                  <a:latin typeface="Times New Roman" panose="02020603050405020304" pitchFamily="18" charset="0"/>
                  <a:sym typeface="+mn-ea"/>
                </a:endParaRPr>
              </a:p>
            </p:txBody>
          </p:sp>
          <p:sp>
            <p:nvSpPr>
              <p:cNvPr id="12" name="左大括号 11"/>
              <p:cNvSpPr/>
              <p:nvPr/>
            </p:nvSpPr>
            <p:spPr>
              <a:xfrm>
                <a:off x="3995" y="2618"/>
                <a:ext cx="1260" cy="1998"/>
              </a:xfrm>
              <a:prstGeom prst="leftBrace">
                <a:avLst>
                  <a:gd name="adj1" fmla="val 8333"/>
                  <a:gd name="adj2" fmla="val 51018"/>
                </a:avLst>
              </a:prstGeom>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CN" altLang="en-US" sz="2200" dirty="0"/>
              </a:p>
            </p:txBody>
          </p:sp>
          <p:sp>
            <p:nvSpPr>
              <p:cNvPr id="13" name="圆角矩形 12"/>
              <p:cNvSpPr/>
              <p:nvPr/>
            </p:nvSpPr>
            <p:spPr>
              <a:xfrm>
                <a:off x="5330" y="3326"/>
                <a:ext cx="9969" cy="700"/>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latinLnBrk="0">
                  <a:lnSpc>
                    <a:spcPct val="100000"/>
                  </a:lnSpc>
                  <a:spcBef>
                    <a:spcPts val="0"/>
                  </a:spcBef>
                </a:pPr>
                <a:r>
                  <a:rPr lang="zh-CN" altLang="en-US" sz="1800" b="1" dirty="0">
                    <a:sym typeface="+mn-ea"/>
                  </a:rPr>
                  <a:t>水平分析：</a:t>
                </a:r>
                <a:r>
                  <a:rPr lang="zh-CN" altLang="en-US" sz="1800" dirty="0">
                    <a:sym typeface="+mn-ea"/>
                  </a:rPr>
                  <a:t>首先确定持有资产的期限并预测其期末的收益率曲线；由此，它的收益可以从预测的收益率曲线和计算的期末价格中得出；最后，把利息收入和预期的债券收益加起来得到持有期间债券的总收益。</a:t>
                </a:r>
              </a:p>
            </p:txBody>
          </p:sp>
        </p:grpSp>
        <p:sp>
          <p:nvSpPr>
            <p:cNvPr id="5" name="圆角矩形 4"/>
            <p:cNvSpPr/>
            <p:nvPr/>
          </p:nvSpPr>
          <p:spPr>
            <a:xfrm>
              <a:off x="3019" y="6771"/>
              <a:ext cx="13399" cy="1582"/>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latinLnBrk="0">
                <a:lnSpc>
                  <a:spcPct val="100000"/>
                </a:lnSpc>
                <a:spcBef>
                  <a:spcPts val="0"/>
                </a:spcBef>
              </a:pPr>
              <a:r>
                <a:rPr lang="zh-CN" altLang="en-US" sz="1800" b="1" dirty="0">
                  <a:sym typeface="+mn-ea"/>
                </a:rPr>
                <a:t>债券换值：</a:t>
              </a:r>
              <a:r>
                <a:rPr lang="zh-CN" altLang="en-US" sz="1800" dirty="0">
                  <a:sym typeface="+mn-ea"/>
                </a:rPr>
                <a:t>首先辨别市场中债券是否被暂时错误定价，然后购买或者出售同等数量的类似债券以提高债券组合收益率的积极管理策略，通常有替代互换、市场间差价互换、利率预期互换、纯收益获得互换等。</a:t>
              </a:r>
              <a:endParaRPr lang="zh-CN" altLang="zh-CN" sz="1800" dirty="0">
                <a:latin typeface="Times New Roman" panose="02020603050405020304" pitchFamily="18" charset="0"/>
              </a:endParaRPr>
            </a:p>
          </p:txBody>
        </p:sp>
      </p:grpSp>
    </p:spTree>
    <p:extLst>
      <p:ext uri="{BB962C8B-B14F-4D97-AF65-F5344CB8AC3E}">
        <p14:creationId xmlns:p14="http://schemas.microsoft.com/office/powerpoint/2010/main" val="3580033532"/>
      </p:ext>
    </p:extLst>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2979" y="44624"/>
            <a:ext cx="4620161" cy="490066"/>
          </a:xfrm>
        </p:spPr>
        <p:txBody>
          <a:bodyPr>
            <a:noAutofit/>
          </a:bodyPr>
          <a:lstStyle/>
          <a:p>
            <a:pPr algn="l"/>
            <a:r>
              <a:rPr lang="en-US" altLang="zh-CN" sz="2800" b="1" dirty="0">
                <a:latin typeface="微软雅黑" pitchFamily="34" charset="-122"/>
                <a:ea typeface="微软雅黑" pitchFamily="34" charset="-122"/>
                <a:cs typeface="+mn-cs"/>
              </a:rPr>
              <a:t>1.</a:t>
            </a:r>
            <a:r>
              <a:rPr lang="zh-CN" altLang="en-US" sz="2800" b="1" dirty="0">
                <a:latin typeface="微软雅黑" pitchFamily="34" charset="-122"/>
                <a:ea typeface="微软雅黑" pitchFamily="34" charset="-122"/>
                <a:cs typeface="+mn-cs"/>
              </a:rPr>
              <a:t>债券的定义</a:t>
            </a:r>
          </a:p>
        </p:txBody>
      </p:sp>
      <p:sp>
        <p:nvSpPr>
          <p:cNvPr id="3" name="内容占位符 2"/>
          <p:cNvSpPr>
            <a:spLocks noGrp="1"/>
          </p:cNvSpPr>
          <p:nvPr>
            <p:ph sz="quarter" idx="1"/>
          </p:nvPr>
        </p:nvSpPr>
        <p:spPr>
          <a:xfrm>
            <a:off x="188963" y="620688"/>
            <a:ext cx="11809312" cy="5493224"/>
          </a:xfrm>
        </p:spPr>
        <p:txBody>
          <a:bodyPr>
            <a:noAutofit/>
          </a:bodyPr>
          <a:lstStyle/>
          <a:p>
            <a:pPr marL="0" indent="0">
              <a:buNone/>
            </a:pPr>
            <a:r>
              <a:rPr lang="en-US" altLang="zh-CN" sz="2800" dirty="0">
                <a:latin typeface="Times New Roman" panose="02020603050405020304" pitchFamily="18" charset="0"/>
                <a:cs typeface="Times New Roman" panose="02020603050405020304" pitchFamily="18" charset="0"/>
              </a:rPr>
              <a:t>• </a:t>
            </a:r>
            <a:r>
              <a:rPr lang="zh-CN" altLang="en-US" sz="2800" dirty="0"/>
              <a:t>合格的债券必须载明债权人和债务人有关权利与义务的主要约定，这些约定主要包括如下基本要素：</a:t>
            </a:r>
            <a:endParaRPr lang="en-US" altLang="zh-CN" sz="2800" dirty="0"/>
          </a:p>
        </p:txBody>
      </p:sp>
      <p:sp>
        <p:nvSpPr>
          <p:cNvPr id="6" name="圆角矩形 3">
            <a:extLst>
              <a:ext uri="{FF2B5EF4-FFF2-40B4-BE49-F238E27FC236}">
                <a16:creationId xmlns:a16="http://schemas.microsoft.com/office/drawing/2014/main" xmlns="" id="{288DB8B3-7A06-4E71-900F-6BAD8FC797D9}"/>
              </a:ext>
            </a:extLst>
          </p:cNvPr>
          <p:cNvSpPr/>
          <p:nvPr/>
        </p:nvSpPr>
        <p:spPr>
          <a:xfrm>
            <a:off x="1620435" y="3484713"/>
            <a:ext cx="2132959" cy="557530"/>
          </a:xfrm>
          <a:prstGeom prst="roundRect">
            <a:avLst/>
          </a:prstGeom>
          <a:solidFill>
            <a:schemeClr val="bg1"/>
          </a:solidFill>
          <a:ln>
            <a:solidFill>
              <a:schemeClr val="accent4">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dirty="0">
                <a:latin typeface="Times New Roman" panose="02020503050405090304" pitchFamily="18" charset="0"/>
              </a:rPr>
              <a:t>基本要素</a:t>
            </a:r>
            <a:endParaRPr kumimoji="1" lang="zh-CN" altLang="en-US" sz="2400" dirty="0"/>
          </a:p>
        </p:txBody>
      </p:sp>
      <p:sp>
        <p:nvSpPr>
          <p:cNvPr id="7" name="左大括号 6">
            <a:extLst>
              <a:ext uri="{FF2B5EF4-FFF2-40B4-BE49-F238E27FC236}">
                <a16:creationId xmlns:a16="http://schemas.microsoft.com/office/drawing/2014/main" xmlns="" id="{99EB0246-60B2-4874-B081-21BB771BB7B2}"/>
              </a:ext>
            </a:extLst>
          </p:cNvPr>
          <p:cNvSpPr/>
          <p:nvPr/>
        </p:nvSpPr>
        <p:spPr>
          <a:xfrm>
            <a:off x="3750841" y="1923528"/>
            <a:ext cx="821690" cy="3667944"/>
          </a:xfrm>
          <a:prstGeom prst="leftBrace">
            <a:avLst/>
          </a:prstGeom>
          <a:noFill/>
          <a:ln>
            <a:solidFill>
              <a:srgbClr val="0066FF"/>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b="1" dirty="0"/>
          </a:p>
        </p:txBody>
      </p:sp>
      <p:grpSp>
        <p:nvGrpSpPr>
          <p:cNvPr id="8" name="组合 7">
            <a:extLst>
              <a:ext uri="{FF2B5EF4-FFF2-40B4-BE49-F238E27FC236}">
                <a16:creationId xmlns:a16="http://schemas.microsoft.com/office/drawing/2014/main" xmlns="" id="{A5A6A795-40C3-41FA-9D2A-233E2E90C712}"/>
              </a:ext>
            </a:extLst>
          </p:cNvPr>
          <p:cNvGrpSpPr/>
          <p:nvPr/>
        </p:nvGrpSpPr>
        <p:grpSpPr>
          <a:xfrm>
            <a:off x="4572414" y="1690969"/>
            <a:ext cx="2397760" cy="2942760"/>
            <a:chOff x="9608" y="7430"/>
            <a:chExt cx="3776" cy="3641"/>
          </a:xfrm>
          <a:solidFill>
            <a:schemeClr val="accent1">
              <a:lumMod val="20000"/>
              <a:lumOff val="80000"/>
            </a:schemeClr>
          </a:solidFill>
        </p:grpSpPr>
        <p:sp>
          <p:nvSpPr>
            <p:cNvPr id="9" name="圆角矩形 7">
              <a:extLst>
                <a:ext uri="{FF2B5EF4-FFF2-40B4-BE49-F238E27FC236}">
                  <a16:creationId xmlns:a16="http://schemas.microsoft.com/office/drawing/2014/main" xmlns="" id="{BA495F18-BD7F-44C2-9131-64A7C7B32092}"/>
                </a:ext>
              </a:extLst>
            </p:cNvPr>
            <p:cNvSpPr/>
            <p:nvPr/>
          </p:nvSpPr>
          <p:spPr>
            <a:xfrm>
              <a:off x="9608" y="7430"/>
              <a:ext cx="3756" cy="725"/>
            </a:xfrm>
            <a:prstGeom prst="roundRect">
              <a:avLst/>
            </a:prstGeom>
            <a:grp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a:latin typeface="Times New Roman" panose="02020503050405090304" pitchFamily="18" charset="0"/>
                </a:rPr>
                <a:t>债券面值</a:t>
              </a:r>
              <a:endParaRPr kumimoji="1" lang="zh-CN" altLang="en-US" sz="2400" b="1" dirty="0"/>
            </a:p>
          </p:txBody>
        </p:sp>
        <p:grpSp>
          <p:nvGrpSpPr>
            <p:cNvPr id="10" name="组合 9">
              <a:extLst>
                <a:ext uri="{FF2B5EF4-FFF2-40B4-BE49-F238E27FC236}">
                  <a16:creationId xmlns:a16="http://schemas.microsoft.com/office/drawing/2014/main" xmlns="" id="{1732B7D3-9ABA-4C17-A8CD-6BA7E91098CB}"/>
                </a:ext>
              </a:extLst>
            </p:cNvPr>
            <p:cNvGrpSpPr/>
            <p:nvPr/>
          </p:nvGrpSpPr>
          <p:grpSpPr>
            <a:xfrm>
              <a:off x="9628" y="8924"/>
              <a:ext cx="3756" cy="2147"/>
              <a:chOff x="9628" y="7753"/>
              <a:chExt cx="3756" cy="3916"/>
            </a:xfrm>
            <a:grpFill/>
          </p:grpSpPr>
          <p:sp>
            <p:nvSpPr>
              <p:cNvPr id="11" name="圆角矩形 9">
                <a:extLst>
                  <a:ext uri="{FF2B5EF4-FFF2-40B4-BE49-F238E27FC236}">
                    <a16:creationId xmlns:a16="http://schemas.microsoft.com/office/drawing/2014/main" xmlns="" id="{DE431227-83F7-45C4-A0CB-DD04072949FC}"/>
                  </a:ext>
                </a:extLst>
              </p:cNvPr>
              <p:cNvSpPr/>
              <p:nvPr/>
            </p:nvSpPr>
            <p:spPr>
              <a:xfrm>
                <a:off x="9628" y="7753"/>
                <a:ext cx="3756" cy="1323"/>
              </a:xfrm>
              <a:prstGeom prst="roundRect">
                <a:avLst/>
              </a:prstGeom>
              <a:grp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a:latin typeface="Times New Roman" panose="02020503050405090304" pitchFamily="18" charset="0"/>
                  </a:rPr>
                  <a:t>偿还期限</a:t>
                </a:r>
                <a:endParaRPr kumimoji="1" lang="zh-CN" altLang="en-US" sz="2400" b="1" dirty="0"/>
              </a:p>
            </p:txBody>
          </p:sp>
          <p:sp>
            <p:nvSpPr>
              <p:cNvPr id="12" name="圆角矩形 10">
                <a:extLst>
                  <a:ext uri="{FF2B5EF4-FFF2-40B4-BE49-F238E27FC236}">
                    <a16:creationId xmlns:a16="http://schemas.microsoft.com/office/drawing/2014/main" xmlns="" id="{45661EA3-D7D5-42EB-B6F3-3D4952C6CD29}"/>
                  </a:ext>
                </a:extLst>
              </p:cNvPr>
              <p:cNvSpPr/>
              <p:nvPr/>
            </p:nvSpPr>
            <p:spPr>
              <a:xfrm>
                <a:off x="9628" y="10410"/>
                <a:ext cx="3756" cy="1259"/>
              </a:xfrm>
              <a:prstGeom prst="roundRect">
                <a:avLst/>
              </a:prstGeom>
              <a:grp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a:latin typeface="Times New Roman" panose="02020503050405090304" pitchFamily="18" charset="0"/>
                  </a:rPr>
                  <a:t>付息周期</a:t>
                </a:r>
                <a:endParaRPr kumimoji="1" lang="zh-CN" altLang="en-US" sz="2400" b="1" dirty="0"/>
              </a:p>
            </p:txBody>
          </p:sp>
        </p:grpSp>
      </p:grpSp>
      <p:sp>
        <p:nvSpPr>
          <p:cNvPr id="13" name="圆角矩形 7">
            <a:extLst>
              <a:ext uri="{FF2B5EF4-FFF2-40B4-BE49-F238E27FC236}">
                <a16:creationId xmlns:a16="http://schemas.microsoft.com/office/drawing/2014/main" xmlns="" id="{FD9A9F63-6DD3-48BA-823D-1359849694A6}"/>
              </a:ext>
            </a:extLst>
          </p:cNvPr>
          <p:cNvSpPr/>
          <p:nvPr/>
        </p:nvSpPr>
        <p:spPr>
          <a:xfrm>
            <a:off x="4585114" y="5251915"/>
            <a:ext cx="2397760" cy="557891"/>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a:latin typeface="Times New Roman" panose="02020503050405090304" pitchFamily="18" charset="0"/>
              </a:rPr>
              <a:t>票面利率</a:t>
            </a:r>
            <a:endParaRPr kumimoji="1" lang="zh-CN" altLang="en-US" sz="2400" b="1" dirty="0"/>
          </a:p>
        </p:txBody>
      </p:sp>
    </p:spTree>
    <p:extLst>
      <p:ext uri="{BB962C8B-B14F-4D97-AF65-F5344CB8AC3E}">
        <p14:creationId xmlns:p14="http://schemas.microsoft.com/office/powerpoint/2010/main" val="880041842"/>
      </p:ext>
    </p:extLst>
  </p:cSld>
  <p:clrMapOvr>
    <a:masterClrMapping/>
  </p:clrMapOvr>
  <p:transition>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4294967295"/>
          </p:nvPr>
        </p:nvSpPr>
        <p:spPr bwMode="auto">
          <a:xfrm>
            <a:off x="5837604" y="6408739"/>
            <a:ext cx="313355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eaLnBrk="1" hangingPunct="1"/>
            <a:fld id="{228EFD97-1859-43C3-BDAB-1B0F00206538}" type="slidenum">
              <a:rPr lang="en-US" altLang="zh-CN" smtClean="0">
                <a:latin typeface="Times New Roman" panose="02020603050405020304" pitchFamily="18" charset="0"/>
                <a:ea typeface="隶书" panose="02010509060101010101" pitchFamily="49" charset="-122"/>
              </a:rPr>
              <a:t>50</a:t>
            </a:fld>
            <a:endParaRPr lang="en-US" altLang="zh-CN" smtClean="0">
              <a:latin typeface="Times New Roman" panose="02020603050405020304" pitchFamily="18" charset="0"/>
              <a:ea typeface="隶书" panose="02010509060101010101" pitchFamily="49" charset="-122"/>
            </a:endParaRPr>
          </a:p>
        </p:txBody>
      </p:sp>
      <p:sp>
        <p:nvSpPr>
          <p:cNvPr id="58371" name="WordArt 2"/>
          <p:cNvSpPr>
            <a:spLocks noChangeArrowheads="1" noChangeShapeType="1" noTextEdit="1"/>
          </p:cNvSpPr>
          <p:nvPr/>
        </p:nvSpPr>
        <p:spPr bwMode="auto">
          <a:xfrm>
            <a:off x="2733665" y="2420939"/>
            <a:ext cx="5520227" cy="1157287"/>
          </a:xfrm>
          <a:prstGeom prst="rect">
            <a:avLst/>
          </a:prstGeom>
        </p:spPr>
        <p:txBody>
          <a:bodyPr wrap="none" fromWordArt="1">
            <a:prstTxWarp prst="textCascadeUp">
              <a:avLst>
                <a:gd name="adj" fmla="val 80597"/>
              </a:avLst>
            </a:prstTxWarp>
            <a:scene3d>
              <a:camera prst="legacyPerspectiveFront">
                <a:rot lat="20519958" lon="1080000" rev="0"/>
              </a:camera>
              <a:lightRig rig="legacyHarsh2" dir="b"/>
            </a:scene3d>
            <a:sp3d extrusionH="430200" prstMaterial="legacyMatte">
              <a:extrusionClr>
                <a:srgbClr val="FF6600"/>
              </a:extrusionClr>
            </a:sp3d>
          </a:bodyPr>
          <a:lstStyle/>
          <a:p>
            <a:r>
              <a:rPr lang="zh-CN" altLang="en-US" sz="3600" kern="10">
                <a:ln w="9525">
                  <a:round/>
                </a:ln>
                <a:gradFill rotWithShape="1">
                  <a:gsLst>
                    <a:gs pos="0">
                      <a:srgbClr val="FFE701"/>
                    </a:gs>
                    <a:gs pos="100000">
                      <a:srgbClr val="FE3E02"/>
                    </a:gs>
                  </a:gsLst>
                  <a:lin ang="5400000" scaled="1"/>
                </a:gradFill>
                <a:latin typeface="隶书" panose="02010509060101010101" pitchFamily="49" charset="-122"/>
                <a:ea typeface="隶书" panose="02010509060101010101" pitchFamily="49" charset="-122"/>
              </a:rPr>
              <a:t>谢谢！</a:t>
            </a:r>
          </a:p>
        </p:txBody>
      </p:sp>
      <p:graphicFrame>
        <p:nvGraphicFramePr>
          <p:cNvPr id="58372" name="Object 3"/>
          <p:cNvGraphicFramePr>
            <a:graphicFrameLocks noChangeAspect="1"/>
          </p:cNvGraphicFramePr>
          <p:nvPr/>
        </p:nvGraphicFramePr>
        <p:xfrm>
          <a:off x="2733665" y="4005264"/>
          <a:ext cx="6601421" cy="2046287"/>
        </p:xfrm>
        <a:graphic>
          <a:graphicData uri="http://schemas.openxmlformats.org/presentationml/2006/ole">
            <mc:AlternateContent xmlns:mc="http://schemas.openxmlformats.org/markup-compatibility/2006">
              <mc:Choice xmlns:v="urn:schemas-microsoft-com:vml" Requires="v">
                <p:oleObj spid="_x0000_s2072" name="剪辑" r:id="rId3" imgW="4961255" imgH="2811780" progId="">
                  <p:embed/>
                </p:oleObj>
              </mc:Choice>
              <mc:Fallback>
                <p:oleObj name="剪辑" r:id="rId3" imgW="4961255" imgH="2811780" progId="">
                  <p:embed/>
                  <p:pic>
                    <p:nvPicPr>
                      <p:cNvPr id="0" name="图片 20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3665" y="4005264"/>
                        <a:ext cx="6601421"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4933" y="116632"/>
            <a:ext cx="3960440" cy="490066"/>
          </a:xfrm>
        </p:spPr>
        <p:txBody>
          <a:bodyPr>
            <a:noAutofit/>
          </a:bodyPr>
          <a:lstStyle/>
          <a:p>
            <a:r>
              <a:rPr lang="en-US" altLang="zh-CN" sz="2800" b="1" dirty="0">
                <a:latin typeface="微软雅黑" pitchFamily="34" charset="-122"/>
                <a:ea typeface="微软雅黑" pitchFamily="34" charset="-122"/>
                <a:cs typeface="+mn-cs"/>
              </a:rPr>
              <a:t>2.</a:t>
            </a:r>
            <a:r>
              <a:rPr lang="zh-CN" altLang="en-US" sz="2800" b="1" dirty="0">
                <a:latin typeface="微软雅黑" pitchFamily="34" charset="-122"/>
                <a:ea typeface="微软雅黑" pitchFamily="34" charset="-122"/>
                <a:cs typeface="+mn-cs"/>
              </a:rPr>
              <a:t>即期利率与远期利率</a:t>
            </a:r>
          </a:p>
        </p:txBody>
      </p:sp>
      <p:sp>
        <p:nvSpPr>
          <p:cNvPr id="7" name="左大括号 6">
            <a:extLst>
              <a:ext uri="{FF2B5EF4-FFF2-40B4-BE49-F238E27FC236}">
                <a16:creationId xmlns:a16="http://schemas.microsoft.com/office/drawing/2014/main" xmlns="" id="{2C2B08FD-1F0A-4851-8BE7-74D0536169E1}"/>
              </a:ext>
            </a:extLst>
          </p:cNvPr>
          <p:cNvSpPr/>
          <p:nvPr/>
        </p:nvSpPr>
        <p:spPr>
          <a:xfrm>
            <a:off x="924032" y="1661700"/>
            <a:ext cx="576064" cy="2469664"/>
          </a:xfrm>
          <a:prstGeom prst="leftBrace">
            <a:avLst>
              <a:gd name="adj1" fmla="val 8333"/>
              <a:gd name="adj2" fmla="val 50000"/>
            </a:avLst>
          </a:prstGeom>
          <a:noFill/>
          <a:ln w="22225">
            <a:solidFill>
              <a:schemeClr val="accent6">
                <a:lumMod val="75000"/>
                <a:alpha val="99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dirty="0"/>
          </a:p>
        </p:txBody>
      </p:sp>
      <p:sp>
        <p:nvSpPr>
          <p:cNvPr id="8" name="圆角矩形 4">
            <a:extLst>
              <a:ext uri="{FF2B5EF4-FFF2-40B4-BE49-F238E27FC236}">
                <a16:creationId xmlns:a16="http://schemas.microsoft.com/office/drawing/2014/main" xmlns="" id="{6400208B-907F-4180-A4E6-D145B456B02D}"/>
              </a:ext>
            </a:extLst>
          </p:cNvPr>
          <p:cNvSpPr/>
          <p:nvPr/>
        </p:nvSpPr>
        <p:spPr>
          <a:xfrm>
            <a:off x="1500096" y="1229652"/>
            <a:ext cx="3168352" cy="864096"/>
          </a:xfrm>
          <a:prstGeom prst="roundRect">
            <a:avLst/>
          </a:prstGeom>
          <a:solidFill>
            <a:schemeClr val="accent1">
              <a:lumMod val="20000"/>
              <a:lumOff val="80000"/>
            </a:schemeClr>
          </a:solidFill>
          <a:ln>
            <a:solidFill>
              <a:schemeClr val="tx2">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zh-CN" altLang="en-US" sz="2400" kern="100" dirty="0">
                <a:solidFill>
                  <a:srgbClr val="000000"/>
                </a:solidFill>
                <a:latin typeface="Times New Roman" panose="02020503050405090304" pitchFamily="18" charset="0"/>
                <a:cs typeface="Times New Roman" panose="02020503050405090304" pitchFamily="18" charset="0"/>
              </a:rPr>
              <a:t>即期利率</a:t>
            </a:r>
            <a:endParaRPr kumimoji="1" lang="zh-CN" altLang="en-US" sz="2400" dirty="0"/>
          </a:p>
        </p:txBody>
      </p:sp>
      <p:sp>
        <p:nvSpPr>
          <p:cNvPr id="9" name="圆角矩形 5">
            <a:extLst>
              <a:ext uri="{FF2B5EF4-FFF2-40B4-BE49-F238E27FC236}">
                <a16:creationId xmlns:a16="http://schemas.microsoft.com/office/drawing/2014/main" xmlns="" id="{C1779C15-3393-437B-9AD9-6693E352231B}"/>
              </a:ext>
            </a:extLst>
          </p:cNvPr>
          <p:cNvSpPr/>
          <p:nvPr/>
        </p:nvSpPr>
        <p:spPr>
          <a:xfrm>
            <a:off x="1505408" y="3699316"/>
            <a:ext cx="3168352" cy="864096"/>
          </a:xfrm>
          <a:prstGeom prst="roundRect">
            <a:avLst/>
          </a:prstGeom>
          <a:solidFill>
            <a:schemeClr val="accent1">
              <a:lumMod val="20000"/>
              <a:lumOff val="80000"/>
            </a:schemeClr>
          </a:solidFill>
          <a:ln>
            <a:solidFill>
              <a:schemeClr val="tx2">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zh-CN" altLang="en-US" sz="2400" kern="100" dirty="0">
                <a:solidFill>
                  <a:srgbClr val="000000"/>
                </a:solidFill>
                <a:latin typeface="Times New Roman" panose="02020503050405090304" pitchFamily="18" charset="0"/>
                <a:cs typeface="Times New Roman" panose="02020503050405090304" pitchFamily="18" charset="0"/>
              </a:rPr>
              <a:t>远期利率</a:t>
            </a:r>
            <a:endParaRPr kumimoji="1" lang="zh-CN" altLang="en-US" sz="2400" dirty="0"/>
          </a:p>
        </p:txBody>
      </p:sp>
      <p:sp>
        <p:nvSpPr>
          <p:cNvPr id="10" name="文本框 9">
            <a:extLst>
              <a:ext uri="{FF2B5EF4-FFF2-40B4-BE49-F238E27FC236}">
                <a16:creationId xmlns:a16="http://schemas.microsoft.com/office/drawing/2014/main" xmlns="" id="{985D306D-365A-47B9-BF99-ACC3ACB22F09}"/>
              </a:ext>
            </a:extLst>
          </p:cNvPr>
          <p:cNvSpPr txBox="1"/>
          <p:nvPr/>
        </p:nvSpPr>
        <p:spPr>
          <a:xfrm>
            <a:off x="5554782" y="1517657"/>
            <a:ext cx="5688632" cy="400110"/>
          </a:xfrm>
          <a:prstGeom prst="rect">
            <a:avLst/>
          </a:prstGeom>
          <a:noFill/>
        </p:spPr>
        <p:txBody>
          <a:bodyPr wrap="square" rtlCol="0">
            <a:spAutoFit/>
          </a:bodyPr>
          <a:lstStyle/>
          <a:p>
            <a:r>
              <a:rPr lang="zh-CN" altLang="en-US" sz="2000" kern="100" dirty="0">
                <a:solidFill>
                  <a:srgbClr val="000000"/>
                </a:solidFill>
                <a:latin typeface="Times New Roman" panose="02020503050405090304" pitchFamily="18" charset="0"/>
                <a:cs typeface="Times New Roman" panose="02020503050405090304" pitchFamily="18" charset="0"/>
              </a:rPr>
              <a:t>是指从今天开始计算持续</a:t>
            </a:r>
            <a:r>
              <a:rPr lang="en-US" altLang="zh-CN" sz="2000" kern="100" dirty="0">
                <a:solidFill>
                  <a:srgbClr val="000000"/>
                </a:solidFill>
                <a:latin typeface="Times New Roman" panose="02020503050405090304" pitchFamily="18" charset="0"/>
                <a:cs typeface="Times New Roman" panose="02020503050405090304" pitchFamily="18" charset="0"/>
              </a:rPr>
              <a:t>n</a:t>
            </a:r>
            <a:r>
              <a:rPr lang="zh-CN" altLang="en-US" sz="2000" kern="100" dirty="0">
                <a:solidFill>
                  <a:srgbClr val="000000"/>
                </a:solidFill>
                <a:latin typeface="Times New Roman" panose="02020503050405090304" pitchFamily="18" charset="0"/>
                <a:cs typeface="Times New Roman" panose="02020503050405090304" pitchFamily="18" charset="0"/>
              </a:rPr>
              <a:t>年期限的到期收益率</a:t>
            </a:r>
          </a:p>
        </p:txBody>
      </p:sp>
      <p:cxnSp>
        <p:nvCxnSpPr>
          <p:cNvPr id="11" name="直接箭头连接符 16">
            <a:extLst>
              <a:ext uri="{FF2B5EF4-FFF2-40B4-BE49-F238E27FC236}">
                <a16:creationId xmlns:a16="http://schemas.microsoft.com/office/drawing/2014/main" xmlns="" id="{F31B0BE0-CA4D-4BFC-B63E-B63550B8DF0C}"/>
              </a:ext>
            </a:extLst>
          </p:cNvPr>
          <p:cNvCxnSpPr>
            <a:cxnSpLocks/>
          </p:cNvCxnSpPr>
          <p:nvPr/>
        </p:nvCxnSpPr>
        <p:spPr>
          <a:xfrm>
            <a:off x="4668448" y="1661700"/>
            <a:ext cx="745518" cy="0"/>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6">
            <a:extLst>
              <a:ext uri="{FF2B5EF4-FFF2-40B4-BE49-F238E27FC236}">
                <a16:creationId xmlns:a16="http://schemas.microsoft.com/office/drawing/2014/main" xmlns="" id="{9AE533CD-D378-466B-99E7-FB8AD5BEF06F}"/>
              </a:ext>
            </a:extLst>
          </p:cNvPr>
          <p:cNvCxnSpPr>
            <a:cxnSpLocks/>
          </p:cNvCxnSpPr>
          <p:nvPr/>
        </p:nvCxnSpPr>
        <p:spPr>
          <a:xfrm>
            <a:off x="4668448" y="4131364"/>
            <a:ext cx="745518" cy="0"/>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xmlns="" id="{A726EF57-20E1-4BC9-B0D1-4ADDE1041D30}"/>
              </a:ext>
            </a:extLst>
          </p:cNvPr>
          <p:cNvSpPr txBox="1"/>
          <p:nvPr/>
        </p:nvSpPr>
        <p:spPr>
          <a:xfrm>
            <a:off x="5506394" y="3847894"/>
            <a:ext cx="5688632" cy="707886"/>
          </a:xfrm>
          <a:prstGeom prst="rect">
            <a:avLst/>
          </a:prstGeom>
          <a:noFill/>
        </p:spPr>
        <p:txBody>
          <a:bodyPr wrap="square" rtlCol="0">
            <a:spAutoFit/>
          </a:bodyPr>
          <a:lstStyle/>
          <a:p>
            <a:r>
              <a:rPr lang="zh-CN" altLang="en-US" sz="2000" kern="100" dirty="0">
                <a:solidFill>
                  <a:srgbClr val="000000"/>
                </a:solidFill>
                <a:latin typeface="Times New Roman" panose="02020503050405090304" pitchFamily="18" charset="0"/>
                <a:cs typeface="Times New Roman" panose="02020503050405090304" pitchFamily="18" charset="0"/>
              </a:rPr>
              <a:t>是隐含在给定的即期利率中，定义为未来某一时点到另外一个时点的利率</a:t>
            </a:r>
          </a:p>
        </p:txBody>
      </p:sp>
      <p:sp>
        <p:nvSpPr>
          <p:cNvPr id="15" name="矩形: 圆角 14">
            <a:extLst>
              <a:ext uri="{FF2B5EF4-FFF2-40B4-BE49-F238E27FC236}">
                <a16:creationId xmlns:a16="http://schemas.microsoft.com/office/drawing/2014/main" xmlns="" id="{9FD7CE25-6F99-4099-AB42-7CB4BDA00FEA}"/>
              </a:ext>
            </a:extLst>
          </p:cNvPr>
          <p:cNvSpPr/>
          <p:nvPr/>
        </p:nvSpPr>
        <p:spPr>
          <a:xfrm>
            <a:off x="5413965" y="1285665"/>
            <a:ext cx="5688631" cy="86409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圆角 15">
            <a:extLst>
              <a:ext uri="{FF2B5EF4-FFF2-40B4-BE49-F238E27FC236}">
                <a16:creationId xmlns:a16="http://schemas.microsoft.com/office/drawing/2014/main" xmlns="" id="{99F4ECEB-0B70-49B9-A340-BE117C61DB79}"/>
              </a:ext>
            </a:extLst>
          </p:cNvPr>
          <p:cNvSpPr/>
          <p:nvPr/>
        </p:nvSpPr>
        <p:spPr>
          <a:xfrm>
            <a:off x="5413966" y="3699316"/>
            <a:ext cx="5688630" cy="100504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66084988"/>
      </p:ext>
    </p:extLst>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4933" y="116632"/>
            <a:ext cx="3960440" cy="490066"/>
          </a:xfrm>
        </p:spPr>
        <p:txBody>
          <a:bodyPr>
            <a:noAutofit/>
          </a:bodyPr>
          <a:lstStyle/>
          <a:p>
            <a:r>
              <a:rPr lang="en-US" altLang="zh-CN" sz="2800" b="1" dirty="0">
                <a:latin typeface="微软雅黑" pitchFamily="34" charset="-122"/>
                <a:ea typeface="微软雅黑" pitchFamily="34" charset="-122"/>
                <a:cs typeface="+mn-cs"/>
              </a:rPr>
              <a:t>2.</a:t>
            </a:r>
            <a:r>
              <a:rPr lang="zh-CN" altLang="en-US" sz="2800" b="1" dirty="0">
                <a:latin typeface="微软雅黑" pitchFamily="34" charset="-122"/>
                <a:ea typeface="微软雅黑" pitchFamily="34" charset="-122"/>
                <a:cs typeface="+mn-cs"/>
              </a:rPr>
              <a:t>即期利率与远期利率</a:t>
            </a:r>
          </a:p>
        </p:txBody>
      </p:sp>
      <mc:AlternateContent xmlns:mc="http://schemas.openxmlformats.org/markup-compatibility/2006">
        <mc:Choice xmlns:a14="http://schemas.microsoft.com/office/drawing/2010/main" Requires="a14">
          <p:sp>
            <p:nvSpPr>
              <p:cNvPr id="3" name="内容占位符 2"/>
              <p:cNvSpPr>
                <a:spLocks noGrp="1"/>
              </p:cNvSpPr>
              <p:nvPr>
                <p:ph sz="quarter" idx="1"/>
              </p:nvPr>
            </p:nvSpPr>
            <p:spPr>
              <a:xfrm>
                <a:off x="332979" y="692696"/>
                <a:ext cx="11089232" cy="5760640"/>
              </a:xfrm>
            </p:spPr>
            <p:txBody>
              <a:bodyPr>
                <a:noAutofit/>
              </a:bodyPr>
              <a:lstStyle/>
              <a:p>
                <a:pPr marL="0" indent="0">
                  <a:lnSpc>
                    <a:spcPct val="150000"/>
                  </a:lnSpc>
                  <a:buNone/>
                </a:pPr>
                <a:r>
                  <a:rPr lang="en-US" altLang="zh-CN" sz="2800" b="1" dirty="0" smtClean="0"/>
                  <a:t>【</a:t>
                </a:r>
                <a:r>
                  <a:rPr lang="zh-CN" altLang="en-US" sz="2800" b="1" dirty="0" smtClean="0"/>
                  <a:t>例</a:t>
                </a:r>
                <a:r>
                  <a:rPr lang="en-US" altLang="zh-CN" sz="2800" b="1" dirty="0" smtClean="0"/>
                  <a:t>1】</a:t>
                </a:r>
                <a:endParaRPr lang="en-US" altLang="zh-CN" sz="2800" b="1" dirty="0"/>
              </a:p>
              <a:p>
                <a:pPr marL="0" indent="0">
                  <a:lnSpc>
                    <a:spcPct val="150000"/>
                  </a:lnSpc>
                  <a:buNone/>
                </a:pPr>
                <a:r>
                  <a:rPr lang="zh-CN" altLang="en-US" sz="2800" dirty="0"/>
                  <a:t>假定</a:t>
                </a:r>
                <a:r>
                  <a:rPr lang="en-US" altLang="zh-CN" sz="2800" dirty="0"/>
                  <a:t>1</a:t>
                </a:r>
                <a:r>
                  <a:rPr lang="zh-CN" altLang="en-US" sz="2800" dirty="0"/>
                  <a:t>年期和</a:t>
                </a:r>
                <a:r>
                  <a:rPr lang="en-US" altLang="zh-CN" sz="2800" dirty="0"/>
                  <a:t>2</a:t>
                </a:r>
                <a:r>
                  <a:rPr lang="zh-CN" altLang="en-US" sz="2800" dirty="0"/>
                  <a:t>年期的即期利率分别为 </a:t>
                </a:r>
                <a:r>
                  <a:rPr lang="en-US" altLang="zh-CN" sz="2800" dirty="0"/>
                  <a:t>3.8% </a:t>
                </a:r>
                <a:r>
                  <a:rPr lang="zh-CN" altLang="en-US" sz="2800" dirty="0"/>
                  <a:t>和 </a:t>
                </a:r>
                <a:r>
                  <a:rPr lang="en-US" altLang="zh-CN" sz="2800" dirty="0"/>
                  <a:t>4.5%</a:t>
                </a:r>
                <a:r>
                  <a:rPr lang="zh-CN" altLang="en-US" sz="2800" dirty="0"/>
                  <a:t>，</a:t>
                </a:r>
                <a:endParaRPr lang="en-US" altLang="zh-CN" sz="2800" dirty="0"/>
              </a:p>
              <a:p>
                <a:pPr marL="0" indent="0">
                  <a:lnSpc>
                    <a:spcPct val="150000"/>
                  </a:lnSpc>
                  <a:buNone/>
                </a:pPr>
                <a:r>
                  <a:rPr lang="zh-CN" altLang="en-US" sz="2800" dirty="0"/>
                  <a:t>假定</a:t>
                </a:r>
                <a:r>
                  <a:rPr lang="en-US" altLang="zh-CN" sz="2800" dirty="0"/>
                  <a:t>1</a:t>
                </a:r>
                <a:r>
                  <a:rPr lang="zh-CN" altLang="en-US" sz="2800" dirty="0"/>
                  <a:t>年之后</a:t>
                </a:r>
                <a:r>
                  <a:rPr lang="zh-CN" altLang="en-US" sz="2800" dirty="0" smtClean="0"/>
                  <a:t>的一年</a:t>
                </a:r>
                <a:r>
                  <a:rPr lang="zh-CN" altLang="en-US" sz="2800" dirty="0"/>
                  <a:t>期远期利率为</a:t>
                </a:r>
                <a14:m>
                  <m:oMath xmlns:m="http://schemas.openxmlformats.org/officeDocument/2006/math">
                    <m:r>
                      <a:rPr lang="en-US" altLang="zh-CN" sz="2800" b="0" i="0" smtClean="0">
                        <a:latin typeface="Cambria Math" panose="02040503050406030204" pitchFamily="18" charset="0"/>
                      </a:rPr>
                      <m:t>  </m:t>
                    </m:r>
                    <m:r>
                      <a:rPr lang="en-US" altLang="zh-CN" sz="2800" b="0" i="1" smtClean="0">
                        <a:latin typeface="Cambria Math" panose="02040503050406030204" pitchFamily="18" charset="0"/>
                      </a:rPr>
                      <m:t>𝑟</m:t>
                    </m:r>
                  </m:oMath>
                </a14:m>
                <a:r>
                  <a:rPr lang="zh-CN" altLang="en-US" sz="2800" dirty="0"/>
                  <a:t> ，</a:t>
                </a:r>
                <a:endParaRPr lang="en-US" altLang="zh-CN" sz="2800" dirty="0"/>
              </a:p>
              <a:p>
                <a:pPr marL="0" indent="0">
                  <a:lnSpc>
                    <a:spcPct val="150000"/>
                  </a:lnSpc>
                  <a:buNone/>
                </a:pPr>
                <a:r>
                  <a:rPr lang="zh-CN" altLang="en-US" sz="2800" dirty="0"/>
                  <a:t>通过恒等式</a:t>
                </a:r>
                <a:r>
                  <a:rPr lang="en-US" altLang="zh-CN" sz="2800" dirty="0"/>
                  <a:t>:  </a:t>
                </a:r>
                <a14:m>
                  <m:oMath xmlns:m="http://schemas.openxmlformats.org/officeDocument/2006/math">
                    <m:d>
                      <m:dPr>
                        <m:ctrlPr>
                          <a:rPr lang="en-US" altLang="zh-CN" sz="2800" b="0" i="1" smtClean="0">
                            <a:latin typeface="Cambria Math"/>
                          </a:rPr>
                        </m:ctrlPr>
                      </m:dPr>
                      <m:e>
                        <m:r>
                          <a:rPr lang="en-US" altLang="zh-CN" sz="2800" b="0" i="1" smtClean="0">
                            <a:latin typeface="Cambria Math" panose="02040503050406030204" pitchFamily="18" charset="0"/>
                          </a:rPr>
                          <m:t>1+3.8%</m:t>
                        </m:r>
                      </m:e>
                    </m:d>
                    <m:d>
                      <m:dPr>
                        <m:ctrlPr>
                          <a:rPr lang="en-US" altLang="zh-CN" sz="2800" b="0" i="1" smtClean="0">
                            <a:latin typeface="Cambria Math"/>
                          </a:rPr>
                        </m:ctrlPr>
                      </m:dPr>
                      <m:e>
                        <m:r>
                          <a:rPr lang="en-US" altLang="zh-CN" sz="2800" b="0" i="1" smtClean="0">
                            <a:latin typeface="Cambria Math" panose="02040503050406030204" pitchFamily="18" charset="0"/>
                          </a:rPr>
                          <m:t>1+</m:t>
                        </m:r>
                        <m:r>
                          <a:rPr lang="en-US" altLang="zh-CN" sz="2800" b="0" i="1" smtClean="0">
                            <a:latin typeface="Cambria Math" panose="02040503050406030204" pitchFamily="18" charset="0"/>
                          </a:rPr>
                          <m:t>𝑟</m:t>
                        </m:r>
                      </m:e>
                    </m:d>
                    <m:r>
                      <a:rPr lang="en-US" altLang="zh-CN" sz="2800" b="0" i="1" smtClean="0">
                        <a:latin typeface="Cambria Math" panose="02040503050406030204" pitchFamily="18" charset="0"/>
                      </a:rPr>
                      <m:t>=</m:t>
                    </m:r>
                    <m:sSup>
                      <m:sSupPr>
                        <m:ctrlPr>
                          <a:rPr lang="en-US" altLang="zh-CN" sz="2800" b="0" i="1" smtClean="0">
                            <a:latin typeface="Cambria Math"/>
                          </a:rPr>
                        </m:ctrlPr>
                      </m:sSupPr>
                      <m:e>
                        <m:r>
                          <a:rPr lang="en-US" altLang="zh-CN" sz="2800" b="0" i="1" smtClean="0">
                            <a:latin typeface="Cambria Math" panose="02040503050406030204" pitchFamily="18" charset="0"/>
                          </a:rPr>
                          <m:t>(1+4.5%)</m:t>
                        </m:r>
                      </m:e>
                      <m:sup>
                        <m:r>
                          <a:rPr lang="en-US" altLang="zh-CN" sz="2800" b="0" i="1" smtClean="0">
                            <a:latin typeface="Cambria Math" panose="02040503050406030204" pitchFamily="18" charset="0"/>
                          </a:rPr>
                          <m:t>2</m:t>
                        </m:r>
                      </m:sup>
                    </m:sSup>
                    <m:r>
                      <a:rPr lang="zh-CN" altLang="en-US" sz="2800" i="1">
                        <a:latin typeface="Cambria Math" panose="02040503050406030204" pitchFamily="18" charset="0"/>
                      </a:rPr>
                      <m:t>，</m:t>
                    </m:r>
                  </m:oMath>
                </a14:m>
                <a:endParaRPr lang="en-US" altLang="zh-CN" sz="2800" dirty="0"/>
              </a:p>
              <a:p>
                <a:pPr marL="0" indent="0">
                  <a:lnSpc>
                    <a:spcPct val="150000"/>
                  </a:lnSpc>
                  <a:buNone/>
                </a:pPr>
                <a:r>
                  <a:rPr lang="zh-CN" altLang="en-US" sz="2800" dirty="0"/>
                  <a:t>可求得</a:t>
                </a:r>
                <a:r>
                  <a:rPr lang="en-US" altLang="zh-CN" sz="2800" dirty="0"/>
                  <a:t>1</a:t>
                </a:r>
                <a:r>
                  <a:rPr lang="zh-CN" altLang="en-US" sz="2800" dirty="0"/>
                  <a:t>年</a:t>
                </a:r>
                <a:r>
                  <a:rPr lang="en-US" altLang="zh-CN" sz="2800" dirty="0"/>
                  <a:t>~2</a:t>
                </a:r>
                <a:r>
                  <a:rPr lang="zh-CN" altLang="en-US" sz="2800" dirty="0"/>
                  <a:t>年的远期利率为</a:t>
                </a:r>
                <a14:m>
                  <m:oMath xmlns:m="http://schemas.openxmlformats.org/officeDocument/2006/math">
                    <m:r>
                      <a:rPr lang="en-US" altLang="zh-CN" sz="2800" b="0" i="0" smtClean="0">
                        <a:latin typeface="Cambria Math" panose="02040503050406030204" pitchFamily="18" charset="0"/>
                      </a:rPr>
                      <m:t>    </m:t>
                    </m:r>
                    <m:r>
                      <a:rPr lang="en-US" altLang="zh-CN" sz="2800" b="0" i="1" smtClean="0">
                        <a:latin typeface="Cambria Math" panose="02040503050406030204" pitchFamily="18" charset="0"/>
                      </a:rPr>
                      <m:t>𝑟</m:t>
                    </m:r>
                    <m:r>
                      <a:rPr lang="en-US" altLang="zh-CN" sz="2800" b="0" i="1" smtClean="0">
                        <a:latin typeface="Cambria Math" panose="02040503050406030204" pitchFamily="18" charset="0"/>
                      </a:rPr>
                      <m:t>=5.2%</m:t>
                    </m:r>
                  </m:oMath>
                </a14:m>
                <a:r>
                  <a:rPr lang="zh-CN" altLang="en-US" sz="2800" dirty="0"/>
                  <a:t>。</a:t>
                </a:r>
              </a:p>
            </p:txBody>
          </p:sp>
        </mc:Choice>
        <mc:Fallback>
          <p:sp>
            <p:nvSpPr>
              <p:cNvPr id="3" name="内容占位符 2"/>
              <p:cNvSpPr>
                <a:spLocks noGrp="1" noRot="1" noChangeAspect="1" noMove="1" noResize="1" noEditPoints="1" noAdjustHandles="1" noChangeArrowheads="1" noChangeShapeType="1" noTextEdit="1"/>
              </p:cNvSpPr>
              <p:nvPr>
                <p:ph sz="quarter" idx="1"/>
              </p:nvPr>
            </p:nvSpPr>
            <p:spPr>
              <a:xfrm>
                <a:off x="332979" y="692696"/>
                <a:ext cx="11089232" cy="5760640"/>
              </a:xfrm>
              <a:blipFill rotWithShape="1">
                <a:blip r:embed="rId2"/>
                <a:stretch>
                  <a:fillRect l="-115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888197022"/>
      </p:ext>
    </p:extLst>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5" y="116632"/>
            <a:ext cx="2448271" cy="562074"/>
          </a:xfrm>
        </p:spPr>
        <p:txBody>
          <a:bodyPr/>
          <a:lstStyle/>
          <a:p>
            <a:r>
              <a:rPr lang="en-US" altLang="zh-CN" sz="2800" b="1" dirty="0">
                <a:latin typeface="微软雅黑" pitchFamily="34" charset="-122"/>
                <a:ea typeface="微软雅黑" pitchFamily="34" charset="-122"/>
                <a:cs typeface="+mn-cs"/>
              </a:rPr>
              <a:t>3.</a:t>
            </a:r>
            <a:r>
              <a:rPr lang="zh-CN" altLang="en-US" sz="2800" b="1" dirty="0">
                <a:latin typeface="微软雅黑" pitchFamily="34" charset="-122"/>
                <a:ea typeface="微软雅黑" pitchFamily="34" charset="-122"/>
                <a:cs typeface="+mn-cs"/>
              </a:rPr>
              <a:t>单利与复利</a:t>
            </a:r>
          </a:p>
        </p:txBody>
      </p:sp>
      <p:sp>
        <p:nvSpPr>
          <p:cNvPr id="4" name="圆角矩形 3">
            <a:extLst>
              <a:ext uri="{FF2B5EF4-FFF2-40B4-BE49-F238E27FC236}">
                <a16:creationId xmlns:a16="http://schemas.microsoft.com/office/drawing/2014/main" xmlns="" id="{A596F1B1-313F-477B-AC27-3D00156F3172}"/>
              </a:ext>
            </a:extLst>
          </p:cNvPr>
          <p:cNvSpPr/>
          <p:nvPr/>
        </p:nvSpPr>
        <p:spPr>
          <a:xfrm>
            <a:off x="1197075" y="1916832"/>
            <a:ext cx="928345" cy="557530"/>
          </a:xfrm>
          <a:prstGeom prst="roundRect">
            <a:avLst/>
          </a:prstGeom>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zh-CN" altLang="en-US" sz="2400" b="1" dirty="0"/>
              <a:t>单利</a:t>
            </a:r>
          </a:p>
        </p:txBody>
      </p:sp>
      <p:sp>
        <p:nvSpPr>
          <p:cNvPr id="6" name="左大括号 5">
            <a:extLst>
              <a:ext uri="{FF2B5EF4-FFF2-40B4-BE49-F238E27FC236}">
                <a16:creationId xmlns:a16="http://schemas.microsoft.com/office/drawing/2014/main" xmlns="" id="{5054D09A-7881-4529-8788-2E5D5A0A75EA}"/>
              </a:ext>
            </a:extLst>
          </p:cNvPr>
          <p:cNvSpPr/>
          <p:nvPr/>
        </p:nvSpPr>
        <p:spPr>
          <a:xfrm>
            <a:off x="2155683" y="1452184"/>
            <a:ext cx="800100" cy="1486825"/>
          </a:xfrm>
          <a:prstGeom prst="leftBrace">
            <a:avLst>
              <a:gd name="adj1" fmla="val 8333"/>
              <a:gd name="adj2" fmla="val 51018"/>
            </a:avLst>
          </a:prstGeom>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CN" altLang="en-US" sz="2200" dirty="0"/>
          </a:p>
        </p:txBody>
      </p:sp>
      <p:sp>
        <p:nvSpPr>
          <p:cNvPr id="7" name="圆角矩形 7">
            <a:extLst>
              <a:ext uri="{FF2B5EF4-FFF2-40B4-BE49-F238E27FC236}">
                <a16:creationId xmlns:a16="http://schemas.microsoft.com/office/drawing/2014/main" xmlns="" id="{ED9C4E7F-E910-41C2-99C4-491287836E16}"/>
              </a:ext>
            </a:extLst>
          </p:cNvPr>
          <p:cNvSpPr/>
          <p:nvPr/>
        </p:nvSpPr>
        <p:spPr>
          <a:xfrm>
            <a:off x="2942320" y="901397"/>
            <a:ext cx="6728743" cy="1119402"/>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en-US" sz="2000" dirty="0">
                <a:latin typeface="Times New Roman" panose="02020503050405090304" pitchFamily="18" charset="0"/>
              </a:rPr>
              <a:t>指一笔资金无论持有期多长，只对本金计息，不计算利息的计息方式。</a:t>
            </a:r>
          </a:p>
        </p:txBody>
      </p:sp>
      <p:sp>
        <p:nvSpPr>
          <p:cNvPr id="8" name="圆角矩形 12">
            <a:extLst>
              <a:ext uri="{FF2B5EF4-FFF2-40B4-BE49-F238E27FC236}">
                <a16:creationId xmlns:a16="http://schemas.microsoft.com/office/drawing/2014/main" xmlns="" id="{AD26AD60-7EAF-4073-A0EB-A0C4EA82D201}"/>
              </a:ext>
            </a:extLst>
          </p:cNvPr>
          <p:cNvSpPr/>
          <p:nvPr/>
        </p:nvSpPr>
        <p:spPr>
          <a:xfrm>
            <a:off x="2986046" y="2418643"/>
            <a:ext cx="6728743" cy="1010357"/>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en-US" sz="2000" dirty="0">
                <a:latin typeface="Times New Roman" panose="02020503050405090304" pitchFamily="18" charset="0"/>
              </a:rPr>
              <a:t>令𝑆表示本金， 𝑟表示利息， 𝑛为计息期数，则在单利计息方式下，期末本金利息总和为 𝑆</a:t>
            </a:r>
            <a:r>
              <a:rPr lang="en-US" altLang="zh-CN" sz="2000" dirty="0">
                <a:latin typeface="Times New Roman" panose="02020503050405090304" pitchFamily="18" charset="0"/>
              </a:rPr>
              <a:t>(1+</a:t>
            </a:r>
            <a:r>
              <a:rPr lang="zh-CN" altLang="en-US" sz="2000" dirty="0">
                <a:latin typeface="Times New Roman" panose="02020503050405090304" pitchFamily="18" charset="0"/>
              </a:rPr>
              <a:t>𝑛𝑟</a:t>
            </a:r>
            <a:r>
              <a:rPr lang="en-US" altLang="zh-CN" sz="2000" dirty="0">
                <a:latin typeface="Times New Roman" panose="02020503050405090304" pitchFamily="18" charset="0"/>
              </a:rPr>
              <a:t>)</a:t>
            </a:r>
            <a:r>
              <a:rPr lang="zh-CN" altLang="en-US" sz="2000" dirty="0">
                <a:latin typeface="Times New Roman" panose="02020503050405090304" pitchFamily="18" charset="0"/>
              </a:rPr>
              <a:t>。</a:t>
            </a:r>
          </a:p>
        </p:txBody>
      </p:sp>
      <p:sp>
        <p:nvSpPr>
          <p:cNvPr id="9" name="圆角矩形 13">
            <a:extLst>
              <a:ext uri="{FF2B5EF4-FFF2-40B4-BE49-F238E27FC236}">
                <a16:creationId xmlns:a16="http://schemas.microsoft.com/office/drawing/2014/main" xmlns="" id="{EC82BAE9-6676-4B5B-899D-3C82843C60D5}"/>
              </a:ext>
            </a:extLst>
          </p:cNvPr>
          <p:cNvSpPr/>
          <p:nvPr/>
        </p:nvSpPr>
        <p:spPr>
          <a:xfrm>
            <a:off x="1207812" y="4564764"/>
            <a:ext cx="928345" cy="55753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zh-CN" altLang="en-US" sz="2400" b="1" dirty="0"/>
              <a:t>复利</a:t>
            </a:r>
          </a:p>
        </p:txBody>
      </p:sp>
      <p:sp>
        <p:nvSpPr>
          <p:cNvPr id="10" name="左大括号 9">
            <a:extLst>
              <a:ext uri="{FF2B5EF4-FFF2-40B4-BE49-F238E27FC236}">
                <a16:creationId xmlns:a16="http://schemas.microsoft.com/office/drawing/2014/main" xmlns="" id="{54BFF199-DFDA-48E5-ADF0-2CB7E4C21AC7}"/>
              </a:ext>
            </a:extLst>
          </p:cNvPr>
          <p:cNvSpPr/>
          <p:nvPr/>
        </p:nvSpPr>
        <p:spPr>
          <a:xfrm>
            <a:off x="2172696" y="3962995"/>
            <a:ext cx="800100" cy="1761069"/>
          </a:xfrm>
          <a:prstGeom prst="leftBrace">
            <a:avLst>
              <a:gd name="adj1" fmla="val 8333"/>
              <a:gd name="adj2" fmla="val 51018"/>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CN" altLang="en-US" sz="2200" dirty="0"/>
          </a:p>
        </p:txBody>
      </p:sp>
      <p:sp>
        <p:nvSpPr>
          <p:cNvPr id="11" name="圆角矩形 14">
            <a:extLst>
              <a:ext uri="{FF2B5EF4-FFF2-40B4-BE49-F238E27FC236}">
                <a16:creationId xmlns:a16="http://schemas.microsoft.com/office/drawing/2014/main" xmlns="" id="{F896654A-F260-48CF-ACB9-6E926D938986}"/>
              </a:ext>
            </a:extLst>
          </p:cNvPr>
          <p:cNvSpPr/>
          <p:nvPr/>
        </p:nvSpPr>
        <p:spPr>
          <a:xfrm>
            <a:off x="2986209" y="3605126"/>
            <a:ext cx="6775031" cy="1048009"/>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r>
              <a:rPr lang="zh-CN" altLang="en-US" sz="2000" dirty="0">
                <a:latin typeface="Times New Roman" panose="02020503050405090304" pitchFamily="18" charset="0"/>
              </a:rPr>
              <a:t>也称“利滚利”，指某一计息周期内由本金加上先前周期所积累利息总额来计算的计息方式。</a:t>
            </a:r>
          </a:p>
        </p:txBody>
      </p:sp>
      <mc:AlternateContent xmlns:mc="http://schemas.openxmlformats.org/markup-compatibility/2006" xmlns:a14="http://schemas.microsoft.com/office/drawing/2010/main">
        <mc:Choice Requires="a14">
          <p:sp>
            <p:nvSpPr>
              <p:cNvPr id="12" name="圆角矩形 14">
                <a:extLst>
                  <a:ext uri="{FF2B5EF4-FFF2-40B4-BE49-F238E27FC236}">
                    <a16:creationId xmlns:a16="http://schemas.microsoft.com/office/drawing/2014/main" xmlns="" id="{4A44ED32-D0ED-4DEA-8F56-5378EECE8FC9}"/>
                  </a:ext>
                </a:extLst>
              </p:cNvPr>
              <p:cNvSpPr/>
              <p:nvPr/>
            </p:nvSpPr>
            <p:spPr>
              <a:xfrm>
                <a:off x="2979260" y="5164363"/>
                <a:ext cx="6735529" cy="1119402"/>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lvl="0"/>
                <a:r>
                  <a:rPr lang="zh-CN" altLang="en-US" sz="2000" dirty="0" smtClean="0"/>
                  <a:t>若每年计息一次，则期末本金利息总和为 </a:t>
                </a:r>
                <a14:m>
                  <m:oMath xmlns:m="http://schemas.openxmlformats.org/officeDocument/2006/math">
                    <m:r>
                      <a:rPr lang="en-US" altLang="zh-CN" sz="2000" b="0" i="1" smtClean="0">
                        <a:latin typeface="Cambria Math" panose="02040503050406030204" pitchFamily="18" charset="0"/>
                      </a:rPr>
                      <m:t>𝑆</m:t>
                    </m:r>
                    <m:sSup>
                      <m:sSupPr>
                        <m:ctrlPr>
                          <a:rPr lang="en-US" altLang="zh-CN" sz="2000" b="0" i="1" smtClean="0">
                            <a:latin typeface="Cambria Math"/>
                          </a:rPr>
                        </m:ctrlPr>
                      </m:sSupPr>
                      <m:e>
                        <m:r>
                          <a:rPr lang="en-US" altLang="zh-CN" sz="2000" b="0" i="1" smtClean="0">
                            <a:latin typeface="Cambria Math" panose="02040503050406030204" pitchFamily="18" charset="0"/>
                          </a:rPr>
                          <m:t>(1+</m:t>
                        </m:r>
                        <m:r>
                          <a:rPr lang="en-US" altLang="zh-CN" sz="2000" b="0" i="1" smtClean="0">
                            <a:latin typeface="Cambria Math" panose="02040503050406030204" pitchFamily="18" charset="0"/>
                          </a:rPr>
                          <m:t>𝑟</m:t>
                        </m:r>
                        <m:r>
                          <a:rPr lang="en-US" altLang="zh-CN" sz="2000" b="0" i="1" smtClean="0">
                            <a:latin typeface="Cambria Math" panose="02040503050406030204" pitchFamily="18" charset="0"/>
                          </a:rPr>
                          <m:t>)</m:t>
                        </m:r>
                      </m:e>
                      <m:sup>
                        <m:r>
                          <a:rPr lang="en-US" altLang="zh-CN" sz="2000" b="0" i="1" smtClean="0">
                            <a:latin typeface="Cambria Math" panose="02040503050406030204" pitchFamily="18" charset="0"/>
                          </a:rPr>
                          <m:t>𝑛</m:t>
                        </m:r>
                      </m:sup>
                    </m:sSup>
                  </m:oMath>
                </a14:m>
                <a:r>
                  <a:rPr lang="zh-CN" altLang="en-US" sz="2000" dirty="0"/>
                  <a:t>；</a:t>
                </a:r>
                <a:endParaRPr lang="en-US" altLang="zh-CN" sz="2000" dirty="0"/>
              </a:p>
              <a:p>
                <a:pPr lvl="0"/>
                <a:r>
                  <a:rPr lang="zh-CN" altLang="en-US" sz="2000" dirty="0"/>
                  <a:t>若每年计息</a:t>
                </a:r>
                <a14:m>
                  <m:oMath xmlns:m="http://schemas.openxmlformats.org/officeDocument/2006/math">
                    <m:r>
                      <a:rPr lang="en-US" altLang="zh-CN" sz="2000" b="0" i="1" smtClean="0">
                        <a:latin typeface="Cambria Math" panose="02040503050406030204" pitchFamily="18" charset="0"/>
                      </a:rPr>
                      <m:t>𝑚</m:t>
                    </m:r>
                  </m:oMath>
                </a14:m>
                <a:r>
                  <a:rPr lang="zh-CN" altLang="en-US" sz="2000" dirty="0"/>
                  <a:t>次，则在计息期数为</a:t>
                </a:r>
                <a14:m>
                  <m:oMath xmlns:m="http://schemas.openxmlformats.org/officeDocument/2006/math">
                    <m:r>
                      <a:rPr lang="en-US" altLang="zh-CN" sz="2000" b="0" i="1" smtClean="0">
                        <a:latin typeface="Cambria Math" panose="02040503050406030204" pitchFamily="18" charset="0"/>
                      </a:rPr>
                      <m:t>𝑛</m:t>
                    </m:r>
                  </m:oMath>
                </a14:m>
                <a:r>
                  <a:rPr lang="zh-CN" altLang="en-US" sz="2000" dirty="0"/>
                  <a:t>的期末，本金利息总和为 </a:t>
                </a:r>
                <a14:m>
                  <m:oMath xmlns:m="http://schemas.openxmlformats.org/officeDocument/2006/math">
                    <m:r>
                      <a:rPr lang="en-US" altLang="zh-CN" sz="2000" b="0" i="1" smtClean="0">
                        <a:latin typeface="Cambria Math" panose="02040503050406030204" pitchFamily="18" charset="0"/>
                      </a:rPr>
                      <m:t>𝑆</m:t>
                    </m:r>
                    <m:sSup>
                      <m:sSupPr>
                        <m:ctrlPr>
                          <a:rPr lang="en-US" altLang="zh-CN" sz="2000" b="0" i="1" smtClean="0">
                            <a:latin typeface="Cambria Math"/>
                          </a:rPr>
                        </m:ctrlPr>
                      </m:sSupPr>
                      <m:e>
                        <m:r>
                          <a:rPr lang="en-US" altLang="zh-CN" sz="2000" b="0" i="1" smtClean="0">
                            <a:latin typeface="Cambria Math" panose="02040503050406030204" pitchFamily="18" charset="0"/>
                          </a:rPr>
                          <m:t>(1+</m:t>
                        </m:r>
                        <m:f>
                          <m:fPr>
                            <m:ctrlPr>
                              <a:rPr lang="en-US" altLang="zh-CN" sz="2000" b="0" i="1" smtClean="0">
                                <a:latin typeface="Cambria Math"/>
                              </a:rPr>
                            </m:ctrlPr>
                          </m:fPr>
                          <m:num>
                            <m:r>
                              <a:rPr lang="en-US" altLang="zh-CN" sz="2000" b="0" i="1" smtClean="0">
                                <a:latin typeface="Cambria Math" panose="02040503050406030204" pitchFamily="18" charset="0"/>
                              </a:rPr>
                              <m:t>𝑟</m:t>
                            </m:r>
                          </m:num>
                          <m:den>
                            <m:r>
                              <a:rPr lang="en-US" altLang="zh-CN" sz="2000" b="0" i="1" smtClean="0">
                                <a:latin typeface="Cambria Math" panose="02040503050406030204" pitchFamily="18" charset="0"/>
                              </a:rPr>
                              <m:t>𝑚</m:t>
                            </m:r>
                          </m:den>
                        </m:f>
                        <m:r>
                          <a:rPr lang="en-US" altLang="zh-CN" sz="2000" b="0" i="1" smtClean="0">
                            <a:latin typeface="Cambria Math" panose="02040503050406030204" pitchFamily="18" charset="0"/>
                          </a:rPr>
                          <m:t>)</m:t>
                        </m:r>
                      </m:e>
                      <m:sup>
                        <m:r>
                          <a:rPr lang="en-US" altLang="zh-CN" sz="2000" b="0" i="1" smtClean="0">
                            <a:latin typeface="Cambria Math" panose="02040503050406030204" pitchFamily="18" charset="0"/>
                          </a:rPr>
                          <m:t>𝑛𝑚</m:t>
                        </m:r>
                      </m:sup>
                    </m:sSup>
                  </m:oMath>
                </a14:m>
                <a:r>
                  <a:rPr lang="en-US" altLang="zh-CN" sz="2000" dirty="0" smtClean="0"/>
                  <a:t>=</a:t>
                </a:r>
                <a:r>
                  <a:rPr lang="en-US" altLang="zh-CN" sz="2000" i="1" dirty="0" smtClean="0"/>
                  <a:t>S</a:t>
                </a:r>
                <a14:m>
                  <m:oMath xmlns:m="http://schemas.openxmlformats.org/officeDocument/2006/math">
                    <m:sSup>
                      <m:sSupPr>
                        <m:ctrlPr>
                          <a:rPr lang="en-US" altLang="zh-CN" sz="2000" i="1">
                            <a:latin typeface="Cambria Math"/>
                          </a:rPr>
                        </m:ctrlPr>
                      </m:sSupPr>
                      <m:e>
                        <m:r>
                          <a:rPr lang="en-US" altLang="zh-CN" sz="2000" b="0" i="1" smtClean="0">
                            <a:latin typeface="Cambria Math"/>
                          </a:rPr>
                          <m:t>𝑒</m:t>
                        </m:r>
                      </m:e>
                      <m:sup>
                        <m:r>
                          <a:rPr lang="en-US" altLang="zh-CN" sz="2000" i="1">
                            <a:latin typeface="Cambria Math" panose="02040503050406030204" pitchFamily="18" charset="0"/>
                          </a:rPr>
                          <m:t>𝑛</m:t>
                        </m:r>
                        <m:r>
                          <a:rPr lang="en-US" altLang="zh-CN" sz="2000" b="0" i="1" smtClean="0">
                            <a:latin typeface="Cambria Math"/>
                          </a:rPr>
                          <m:t>𝑟</m:t>
                        </m:r>
                      </m:sup>
                    </m:sSup>
                  </m:oMath>
                </a14:m>
                <a:r>
                  <a:rPr lang="zh-CN" altLang="en-US" sz="2000" dirty="0" smtClean="0"/>
                  <a:t>。</a:t>
                </a:r>
                <a:endParaRPr lang="zh-CN" altLang="en-US" sz="2000" dirty="0"/>
              </a:p>
            </p:txBody>
          </p:sp>
        </mc:Choice>
        <mc:Fallback xmlns="">
          <p:sp>
            <p:nvSpPr>
              <p:cNvPr id="12" name="圆角矩形 14">
                <a:extLst>
                  <a:ext uri="{FF2B5EF4-FFF2-40B4-BE49-F238E27FC236}">
                    <a16:creationId xmlns:a16="http://schemas.microsoft.com/office/drawing/2014/main" xmlns="" xmlns:a14="http://schemas.microsoft.com/office/drawing/2010/main" id="{4A44ED32-D0ED-4DEA-8F56-5378EECE8FC9}"/>
                  </a:ext>
                </a:extLst>
              </p:cNvPr>
              <p:cNvSpPr>
                <a:spLocks noRot="1" noChangeAspect="1" noMove="1" noResize="1" noEditPoints="1" noAdjustHandles="1" noChangeArrowheads="1" noChangeShapeType="1" noTextEdit="1"/>
              </p:cNvSpPr>
              <p:nvPr/>
            </p:nvSpPr>
            <p:spPr>
              <a:xfrm>
                <a:off x="2979260" y="5164363"/>
                <a:ext cx="6735529" cy="1119402"/>
              </a:xfrm>
              <a:prstGeom prst="roundRect">
                <a:avLst/>
              </a:prstGeom>
              <a:blipFill rotWithShape="1">
                <a:blip r:embed="rId3"/>
                <a:stretch>
                  <a:fillRect t="-2660" b="-266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344196170"/>
      </p:ext>
    </p:extLst>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99797" y="682388"/>
            <a:ext cx="11970486" cy="5770948"/>
          </a:xfrm>
        </p:spPr>
        <p:txBody>
          <a:bodyPr>
            <a:normAutofit/>
          </a:bodyPr>
          <a:lstStyle/>
          <a:p>
            <a:pPr marL="0" indent="0">
              <a:buNone/>
            </a:pPr>
            <a:r>
              <a:rPr lang="en-US" altLang="zh-CN" sz="2600" b="1" dirty="0" smtClean="0"/>
              <a:t>【</a:t>
            </a:r>
            <a:r>
              <a:rPr lang="zh-CN" altLang="en-US" sz="2600" b="1" dirty="0" smtClean="0"/>
              <a:t>例</a:t>
            </a:r>
            <a:r>
              <a:rPr lang="en-US" altLang="zh-CN" sz="2600" b="1" dirty="0" smtClean="0"/>
              <a:t>2】</a:t>
            </a:r>
            <a:r>
              <a:rPr lang="zh-CN" altLang="en-US" sz="2600" dirty="0">
                <a:latin typeface="+mn-ea"/>
              </a:rPr>
              <a:t>李嘉诚关于年存</a:t>
            </a:r>
            <a:r>
              <a:rPr lang="en-US" altLang="zh-CN" sz="2600" dirty="0">
                <a:latin typeface="+mn-ea"/>
              </a:rPr>
              <a:t>1.4</a:t>
            </a:r>
            <a:r>
              <a:rPr lang="zh-CN" altLang="en-US" sz="2600" dirty="0">
                <a:latin typeface="+mn-ea"/>
              </a:rPr>
              <a:t>万复利计算</a:t>
            </a:r>
            <a:r>
              <a:rPr lang="en-US" altLang="zh-CN" sz="2600" dirty="0">
                <a:latin typeface="+mn-ea"/>
              </a:rPr>
              <a:t>40</a:t>
            </a:r>
            <a:r>
              <a:rPr lang="zh-CN" altLang="en-US" sz="2600" dirty="0">
                <a:latin typeface="+mn-ea"/>
              </a:rPr>
              <a:t>年后成亿万富翁的故事。华人首富李嘉诚称，一个人从现在开始，每年存</a:t>
            </a:r>
            <a:r>
              <a:rPr lang="en-US" altLang="zh-CN" sz="2600" dirty="0">
                <a:latin typeface="+mn-ea"/>
              </a:rPr>
              <a:t>1.4</a:t>
            </a:r>
            <a:r>
              <a:rPr lang="zh-CN" altLang="en-US" sz="2600" dirty="0">
                <a:latin typeface="+mn-ea"/>
              </a:rPr>
              <a:t>万，并将其投资于股票、债券、房地产，假定每年平均回报率为</a:t>
            </a:r>
            <a:r>
              <a:rPr lang="en-US" altLang="zh-CN" sz="2600" dirty="0">
                <a:latin typeface="+mn-ea"/>
              </a:rPr>
              <a:t>20%</a:t>
            </a:r>
            <a:r>
              <a:rPr lang="zh-CN" altLang="en-US" sz="2600" dirty="0">
                <a:latin typeface="+mn-ea"/>
              </a:rPr>
              <a:t>，如果按照单利计算，则</a:t>
            </a:r>
            <a:r>
              <a:rPr lang="en-US" altLang="zh-CN" sz="2600" dirty="0">
                <a:latin typeface="+mn-ea"/>
              </a:rPr>
              <a:t>40</a:t>
            </a:r>
            <a:r>
              <a:rPr lang="zh-CN" altLang="en-US" sz="2600" dirty="0">
                <a:latin typeface="+mn-ea"/>
              </a:rPr>
              <a:t>年后资产总额为</a:t>
            </a:r>
            <a:r>
              <a:rPr lang="zh-CN" altLang="en-US" sz="2600" dirty="0"/>
              <a:t>：</a:t>
            </a:r>
          </a:p>
          <a:p>
            <a:pPr marL="0" indent="0">
              <a:buNone/>
            </a:pPr>
            <a:r>
              <a:rPr lang="zh-CN" altLang="en-US" sz="2600" dirty="0"/>
              <a:t> </a:t>
            </a:r>
          </a:p>
          <a:p>
            <a:pPr marL="0" indent="0">
              <a:buNone/>
            </a:pPr>
            <a:endParaRPr lang="en-US" altLang="zh-CN" sz="2600" dirty="0"/>
          </a:p>
          <a:p>
            <a:pPr marL="0" indent="0">
              <a:buNone/>
            </a:pPr>
            <a:r>
              <a:rPr lang="zh-CN" altLang="en-US" sz="2600" dirty="0"/>
              <a:t>如果按照复利计算，则</a:t>
            </a:r>
            <a:r>
              <a:rPr lang="en-US" altLang="zh-CN" sz="2600" dirty="0"/>
              <a:t>40</a:t>
            </a:r>
            <a:r>
              <a:rPr lang="zh-CN" altLang="en-US" sz="2600" dirty="0"/>
              <a:t>年后资产总额为：</a:t>
            </a:r>
          </a:p>
          <a:p>
            <a:pPr marL="0" indent="0">
              <a:buNone/>
            </a:pPr>
            <a:r>
              <a:rPr lang="zh-CN" altLang="en-US" sz="2600" dirty="0"/>
              <a:t> </a:t>
            </a:r>
          </a:p>
          <a:p>
            <a:pPr marL="0" indent="0">
              <a:buNone/>
            </a:pPr>
            <a:r>
              <a:rPr lang="zh-CN" altLang="en-US" sz="2600" dirty="0"/>
              <a:t>    </a:t>
            </a:r>
            <a:endParaRPr lang="en-US" altLang="zh-CN" sz="2600" dirty="0"/>
          </a:p>
          <a:p>
            <a:pPr marL="0" indent="0">
              <a:buNone/>
            </a:pPr>
            <a:r>
              <a:rPr lang="zh-CN" altLang="en-US" sz="2600" dirty="0" smtClean="0"/>
              <a:t>由</a:t>
            </a:r>
            <a:r>
              <a:rPr lang="zh-CN" altLang="en-US" sz="2600" dirty="0"/>
              <a:t>上述估计结果可知，在单利计息方式下，投资</a:t>
            </a:r>
            <a:r>
              <a:rPr lang="en-US" altLang="zh-CN" sz="2600" dirty="0"/>
              <a:t>40</a:t>
            </a:r>
            <a:r>
              <a:rPr lang="zh-CN" altLang="en-US" sz="2600" dirty="0"/>
              <a:t>年后总资产仅为</a:t>
            </a:r>
            <a:r>
              <a:rPr lang="en-US" altLang="zh-CN" sz="2600" dirty="0"/>
              <a:t>285.6</a:t>
            </a:r>
            <a:r>
              <a:rPr lang="zh-CN" altLang="en-US" sz="2600" dirty="0"/>
              <a:t>万；在复利计息方式下，总资产则高达</a:t>
            </a:r>
            <a:r>
              <a:rPr lang="en-US" altLang="zh-CN" sz="2600" dirty="0"/>
              <a:t>1.23</a:t>
            </a:r>
            <a:r>
              <a:rPr lang="zh-CN" altLang="en-US" sz="2600" dirty="0"/>
              <a:t>亿。可见，一个人要成为亿万富翁并非难事，这也是神奇的复利投资，从这个角度看，合理的理财方式比投资的资金规模更为重要</a:t>
            </a:r>
            <a:r>
              <a:rPr lang="zh-CN" altLang="en-US" sz="2600" dirty="0" smtClean="0"/>
              <a:t>。</a:t>
            </a:r>
            <a:endParaRPr lang="zh-CN" altLang="en-US" sz="2600" dirty="0"/>
          </a:p>
        </p:txBody>
      </p:sp>
      <p:sp>
        <p:nvSpPr>
          <p:cNvPr id="5" name="标题 1"/>
          <p:cNvSpPr txBox="1">
            <a:spLocks/>
          </p:cNvSpPr>
          <p:nvPr/>
        </p:nvSpPr>
        <p:spPr bwMode="auto">
          <a:xfrm>
            <a:off x="116955" y="110006"/>
            <a:ext cx="2448272"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r>
              <a:rPr lang="en-US" altLang="zh-CN" sz="2800" b="1" dirty="0">
                <a:latin typeface="微软雅黑" pitchFamily="34" charset="-122"/>
                <a:ea typeface="微软雅黑" pitchFamily="34" charset="-122"/>
                <a:cs typeface="+mn-cs"/>
              </a:rPr>
              <a:t>3.</a:t>
            </a:r>
            <a:r>
              <a:rPr lang="zh-CN" altLang="en-US" sz="2800" b="1" dirty="0">
                <a:latin typeface="微软雅黑" pitchFamily="34" charset="-122"/>
                <a:ea typeface="微软雅黑" pitchFamily="34" charset="-122"/>
                <a:cs typeface="+mn-cs"/>
              </a:rPr>
              <a:t>单利与复利</a:t>
            </a:r>
          </a:p>
        </p:txBody>
      </p:sp>
      <p:graphicFrame>
        <p:nvGraphicFramePr>
          <p:cNvPr id="2" name="对象 1">
            <a:extLst>
              <a:ext uri="{FF2B5EF4-FFF2-40B4-BE49-F238E27FC236}">
                <a16:creationId xmlns:a16="http://schemas.microsoft.com/office/drawing/2014/main" xmlns="" id="{DA3DE3C8-728E-4C54-870C-12473059DADD}"/>
              </a:ext>
            </a:extLst>
          </p:cNvPr>
          <p:cNvGraphicFramePr>
            <a:graphicFrameLocks noChangeAspect="1"/>
          </p:cNvGraphicFramePr>
          <p:nvPr>
            <p:extLst>
              <p:ext uri="{D42A27DB-BD31-4B8C-83A1-F6EECF244321}">
                <p14:modId xmlns:p14="http://schemas.microsoft.com/office/powerpoint/2010/main" val="3278686119"/>
              </p:ext>
            </p:extLst>
          </p:nvPr>
        </p:nvGraphicFramePr>
        <p:xfrm>
          <a:off x="3416518" y="1916832"/>
          <a:ext cx="4219203" cy="1080120"/>
        </p:xfrm>
        <a:graphic>
          <a:graphicData uri="http://schemas.openxmlformats.org/presentationml/2006/ole">
            <mc:AlternateContent xmlns:mc="http://schemas.openxmlformats.org/markup-compatibility/2006">
              <mc:Choice xmlns:v="urn:schemas-microsoft-com:vml" Requires="v">
                <p:oleObj spid="_x0000_s27652" name="Equation" r:id="rId3" imgW="1752480" imgH="431640" progId="Equation.DSMT4">
                  <p:embed/>
                </p:oleObj>
              </mc:Choice>
              <mc:Fallback>
                <p:oleObj name="Equation" r:id="rId3" imgW="1752480" imgH="431640" progId="Equation.DSMT4">
                  <p:embed/>
                  <p:pic>
                    <p:nvPicPr>
                      <p:cNvPr id="0" name=""/>
                      <p:cNvPicPr/>
                      <p:nvPr/>
                    </p:nvPicPr>
                    <p:blipFill>
                      <a:blip r:embed="rId4"/>
                      <a:stretch>
                        <a:fillRect/>
                      </a:stretch>
                    </p:blipFill>
                    <p:spPr>
                      <a:xfrm>
                        <a:off x="3416518" y="1916832"/>
                        <a:ext cx="4219203" cy="1080120"/>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xmlns="" id="{9B0CAB45-2461-4547-BA2A-350D12D60542}"/>
              </a:ext>
            </a:extLst>
          </p:cNvPr>
          <p:cNvGraphicFramePr>
            <a:graphicFrameLocks noChangeAspect="1"/>
          </p:cNvGraphicFramePr>
          <p:nvPr>
            <p:extLst>
              <p:ext uri="{D42A27DB-BD31-4B8C-83A1-F6EECF244321}">
                <p14:modId xmlns:p14="http://schemas.microsoft.com/office/powerpoint/2010/main" val="4219423791"/>
              </p:ext>
            </p:extLst>
          </p:nvPr>
        </p:nvGraphicFramePr>
        <p:xfrm>
          <a:off x="3429323" y="3401666"/>
          <a:ext cx="4032448" cy="1012458"/>
        </p:xfrm>
        <a:graphic>
          <a:graphicData uri="http://schemas.openxmlformats.org/presentationml/2006/ole">
            <mc:AlternateContent xmlns:mc="http://schemas.openxmlformats.org/markup-compatibility/2006">
              <mc:Choice xmlns:v="urn:schemas-microsoft-com:vml" Requires="v">
                <p:oleObj spid="_x0000_s27653" name="Equation" r:id="rId5" imgW="1841400" imgH="431640" progId="Equation.DSMT4">
                  <p:embed/>
                </p:oleObj>
              </mc:Choice>
              <mc:Fallback>
                <p:oleObj name="Equation" r:id="rId5" imgW="1841400" imgH="431640" progId="Equation.DSMT4">
                  <p:embed/>
                  <p:pic>
                    <p:nvPicPr>
                      <p:cNvPr id="0" name=""/>
                      <p:cNvPicPr/>
                      <p:nvPr/>
                    </p:nvPicPr>
                    <p:blipFill>
                      <a:blip r:embed="rId6"/>
                      <a:stretch>
                        <a:fillRect/>
                      </a:stretch>
                    </p:blipFill>
                    <p:spPr>
                      <a:xfrm>
                        <a:off x="3429323" y="3401666"/>
                        <a:ext cx="4032448" cy="1012458"/>
                      </a:xfrm>
                      <a:prstGeom prst="rect">
                        <a:avLst/>
                      </a:prstGeom>
                    </p:spPr>
                  </p:pic>
                </p:oleObj>
              </mc:Fallback>
            </mc:AlternateContent>
          </a:graphicData>
        </a:graphic>
      </p:graphicFrame>
    </p:spTree>
    <p:extLst>
      <p:ext uri="{BB962C8B-B14F-4D97-AF65-F5344CB8AC3E}">
        <p14:creationId xmlns:p14="http://schemas.microsoft.com/office/powerpoint/2010/main" val="3584593686"/>
      </p:ext>
    </p:extLst>
  </p:cSld>
  <p:clrMapOvr>
    <a:masterClrMapping/>
  </p:clrMapOvr>
  <p:transition>
    <p:wipe/>
  </p:transition>
</p:sld>
</file>

<file path=ppt/tags/tag1.xml><?xml version="1.0" encoding="utf-8"?>
<p:tagLst xmlns:a="http://schemas.openxmlformats.org/drawingml/2006/main" xmlns:r="http://schemas.openxmlformats.org/officeDocument/2006/relationships" xmlns:p="http://schemas.openxmlformats.org/presentationml/2006/main">
  <p:tag name="SLIDEELEMTYPE" val="27"/>
</p:tagLst>
</file>

<file path=ppt/tags/tag2.xml><?xml version="1.0" encoding="utf-8"?>
<p:tagLst xmlns:a="http://schemas.openxmlformats.org/drawingml/2006/main" xmlns:r="http://schemas.openxmlformats.org/officeDocument/2006/relationships" xmlns:p="http://schemas.openxmlformats.org/presentationml/2006/main">
  <p:tag name="SLIDEELEMTYPE" val="28"/>
</p:tagLst>
</file>

<file path=ppt/tags/tag3.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4.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5.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6.xml><?xml version="1.0" encoding="utf-8"?>
<p:tagLst xmlns:a="http://schemas.openxmlformats.org/drawingml/2006/main" xmlns:r="http://schemas.openxmlformats.org/officeDocument/2006/relationships" xmlns:p="http://schemas.openxmlformats.org/presentationml/2006/main">
  <p:tag name="KSO_WM_UNIT_TABLE_BEAUTIFY" val="smartTable{f2bfa190-2214-4933-85a9-65490dd84bb0}"/>
  <p:tag name="TABLE_ENDDRAG_ORIGIN_RECT" val="695*252"/>
  <p:tag name="TABLE_ENDDRAG_RECT" val="129*183*695*252"/>
</p:tagLst>
</file>

<file path=ppt/tags/tag7.xml><?xml version="1.0" encoding="utf-8"?>
<p:tagLst xmlns:a="http://schemas.openxmlformats.org/drawingml/2006/main" xmlns:r="http://schemas.openxmlformats.org/officeDocument/2006/relationships" xmlns:p="http://schemas.openxmlformats.org/presentationml/2006/main">
  <p:tag name="KSO_WM_UNIT_TABLE_BEAUTIFY" val="smartTable{f2bfa190-2214-4933-85a9-65490dd84bb0}"/>
  <p:tag name="TABLE_ENDDRAG_ORIGIN_RECT" val="695*252"/>
  <p:tag name="TABLE_ENDDRAG_RECT" val="129*183*695*252"/>
</p:tagLst>
</file>

<file path=ppt/tags/tag8.xml><?xml version="1.0" encoding="utf-8"?>
<p:tagLst xmlns:a="http://schemas.openxmlformats.org/drawingml/2006/main" xmlns:r="http://schemas.openxmlformats.org/officeDocument/2006/relationships" xmlns:p="http://schemas.openxmlformats.org/presentationml/2006/main">
  <p:tag name="KSO_WM_UNIT_TABLE_BEAUTIFY" val="smartTable{5d8f70f3-d9d0-4667-8541-3adf71e7f8a6}"/>
  <p:tag name="TABLE_ENDDRAG_ORIGIN_RECT" val="670*245"/>
  <p:tag name="TABLE_ENDDRAG_RECT" val="142*204*670*245"/>
</p:tagLst>
</file>

<file path=ppt/tags/tag9.xml><?xml version="1.0" encoding="utf-8"?>
<p:tagLst xmlns:a="http://schemas.openxmlformats.org/drawingml/2006/main" xmlns:r="http://schemas.openxmlformats.org/officeDocument/2006/relationships" xmlns:p="http://schemas.openxmlformats.org/presentationml/2006/main">
  <p:tag name="KSO_WM_UNIT_TABLE_BEAUTIFY" val="smartTable{daa185ce-31e7-4eab-ada7-6ccab6a7e741}"/>
  <p:tag name="TABLE_ENDDRAG_ORIGIN_RECT" val="610*258"/>
  <p:tag name="TABLE_ENDDRAG_RECT" val="190*241*610*25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3837</Words>
  <Application>Microsoft Office PowerPoint</Application>
  <PresentationFormat>自定义</PresentationFormat>
  <Paragraphs>541</Paragraphs>
  <Slides>50</Slides>
  <Notes>5</Notes>
  <HiddenSlides>0</HiddenSlides>
  <MMClips>0</MMClips>
  <ScaleCrop>false</ScaleCrop>
  <HeadingPairs>
    <vt:vector size="6" baseType="variant">
      <vt:variant>
        <vt:lpstr>主题</vt:lpstr>
      </vt:variant>
      <vt:variant>
        <vt:i4>1</vt:i4>
      </vt:variant>
      <vt:variant>
        <vt:lpstr>嵌入 OLE 服务器</vt:lpstr>
      </vt:variant>
      <vt:variant>
        <vt:i4>3</vt:i4>
      </vt:variant>
      <vt:variant>
        <vt:lpstr>幻灯片标题</vt:lpstr>
      </vt:variant>
      <vt:variant>
        <vt:i4>50</vt:i4>
      </vt:variant>
    </vt:vector>
  </HeadingPairs>
  <TitlesOfParts>
    <vt:vector size="54" baseType="lpstr">
      <vt:lpstr>Office 主题​​</vt:lpstr>
      <vt:lpstr>Equation</vt:lpstr>
      <vt:lpstr>MathType 6.0 Equation</vt:lpstr>
      <vt:lpstr>剪辑</vt:lpstr>
      <vt:lpstr>PowerPoint 演示文稿</vt:lpstr>
      <vt:lpstr>PowerPoint 演示文稿</vt:lpstr>
      <vt:lpstr>PowerPoint 演示文稿</vt:lpstr>
      <vt:lpstr>PowerPoint 演示文稿</vt:lpstr>
      <vt:lpstr>1.债券的定义</vt:lpstr>
      <vt:lpstr>2.即期利率与远期利率</vt:lpstr>
      <vt:lpstr>2.即期利率与远期利率</vt:lpstr>
      <vt:lpstr>3.单利与复利</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1.定义</vt:lpstr>
      <vt:lpstr>PowerPoint 演示文稿</vt:lpstr>
      <vt:lpstr>PowerPoint 演示文稿</vt:lpstr>
      <vt:lpstr>PowerPoint 演示文稿</vt:lpstr>
      <vt:lpstr>PowerPoint 演示文稿</vt:lpstr>
      <vt:lpstr>4.久期与凸性的推广</vt:lpstr>
      <vt:lpstr>PowerPoint 演示文稿</vt:lpstr>
      <vt:lpstr>（一）消极管理策略</vt:lpstr>
      <vt:lpstr>PowerPoint 演示文稿</vt:lpstr>
      <vt:lpstr>PowerPoint 演示文稿</vt:lpstr>
      <vt:lpstr>久期对冲风险的案例      假设一投资者持有一个修正久期为7.0，价值为1000万美元的投资组合P，该投资组合需要对冲3个月时间。已知当前的国债期货合约价格是93-02（           ），名义金额为100000美元，假定它的久期是9.5年，请计算该投资者应该购买的最优对冲的期货合约数量？ </vt:lpstr>
      <vt:lpstr> （1）计算一份期货合约的价值为： （2）计算市场利率上升1个基点时，一份期货合约的价值变动为:  （3）计算当市场利率上升1个基点时，投资者持有的债券组合的价值变动为：  （4）假设持有N份期货合约才能对冲市场利率波动的风险，当市场利率上升0.01%时，在免疫策略下新组合的价值变动应该为零(利率变动对于债券价值影响为0)，即：  因此，投资者需要持有的期货合约的份数：  结论：在当前时刻，投资者需要卖出79份国债期货合约才能使得手中持有的1000万美元资产组合不受利率波动的影响。  </vt:lpstr>
      <vt:lpstr>（二）积极管理策略</vt:lpstr>
      <vt:lpstr>（二）积极管理策略</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apple</cp:lastModifiedBy>
  <cp:revision>1433</cp:revision>
  <dcterms:created xsi:type="dcterms:W3CDTF">2014-05-22T15:27:00Z</dcterms:created>
  <dcterms:modified xsi:type="dcterms:W3CDTF">2024-08-06T05:10:15Z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F8BEB9D91E074A1C8BF9C0DF43ED237F</vt:lpwstr>
  </property>
  <property fmtid="{D5CDD505-2E9C-101B-9397-08002B2CF9AE}" pid="3" name="KSOProductBuildVer">
    <vt:lpwstr>2052-11.1.0.11636</vt:lpwstr>
  </property>
</Properties>
</file>