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256" r:id="rId2"/>
    <p:sldId id="334" r:id="rId3"/>
    <p:sldId id="338" r:id="rId4"/>
    <p:sldId id="388" r:id="rId5"/>
    <p:sldId id="467" r:id="rId6"/>
    <p:sldId id="441" r:id="rId7"/>
    <p:sldId id="469" r:id="rId8"/>
    <p:sldId id="470" r:id="rId9"/>
    <p:sldId id="471" r:id="rId10"/>
    <p:sldId id="473" r:id="rId11"/>
    <p:sldId id="474" r:id="rId12"/>
    <p:sldId id="475" r:id="rId13"/>
    <p:sldId id="476" r:id="rId14"/>
    <p:sldId id="477" r:id="rId15"/>
    <p:sldId id="478" r:id="rId16"/>
    <p:sldId id="442" r:id="rId17"/>
    <p:sldId id="479" r:id="rId18"/>
    <p:sldId id="480" r:id="rId19"/>
    <p:sldId id="481" r:id="rId20"/>
    <p:sldId id="482" r:id="rId21"/>
    <p:sldId id="483" r:id="rId22"/>
    <p:sldId id="484" r:id="rId23"/>
    <p:sldId id="435" r:id="rId24"/>
    <p:sldId id="485" r:id="rId25"/>
    <p:sldId id="486" r:id="rId26"/>
    <p:sldId id="487" r:id="rId27"/>
    <p:sldId id="488" r:id="rId28"/>
    <p:sldId id="489" r:id="rId29"/>
    <p:sldId id="490" r:id="rId30"/>
    <p:sldId id="491" r:id="rId31"/>
    <p:sldId id="436" r:id="rId32"/>
    <p:sldId id="492" r:id="rId33"/>
    <p:sldId id="493" r:id="rId34"/>
    <p:sldId id="494" r:id="rId35"/>
    <p:sldId id="495" r:id="rId36"/>
    <p:sldId id="496" r:id="rId37"/>
    <p:sldId id="497" r:id="rId38"/>
    <p:sldId id="498" r:id="rId39"/>
    <p:sldId id="453" r:id="rId40"/>
    <p:sldId id="499" r:id="rId41"/>
    <p:sldId id="512" r:id="rId42"/>
    <p:sldId id="455" r:id="rId43"/>
    <p:sldId id="407" r:id="rId44"/>
    <p:sldId id="503" r:id="rId45"/>
    <p:sldId id="504" r:id="rId46"/>
    <p:sldId id="505" r:id="rId47"/>
    <p:sldId id="456" r:id="rId48"/>
    <p:sldId id="506" r:id="rId49"/>
    <p:sldId id="457" r:id="rId50"/>
    <p:sldId id="458" r:id="rId51"/>
    <p:sldId id="459" r:id="rId52"/>
    <p:sldId id="461" r:id="rId53"/>
    <p:sldId id="507" r:id="rId54"/>
    <p:sldId id="462" r:id="rId55"/>
    <p:sldId id="508" r:id="rId56"/>
    <p:sldId id="509" r:id="rId57"/>
    <p:sldId id="510" r:id="rId58"/>
    <p:sldId id="511" r:id="rId59"/>
    <p:sldId id="466" r:id="rId60"/>
    <p:sldId id="450" r:id="rId61"/>
    <p:sldId id="434" r:id="rId62"/>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383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15968"/>
    <a:srgbClr val="0000FF"/>
    <a:srgbClr val="E46C0A"/>
    <a:srgbClr val="B9BF41"/>
    <a:srgbClr val="0066FF"/>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6013" autoAdjust="0"/>
  </p:normalViewPr>
  <p:slideViewPr>
    <p:cSldViewPr>
      <p:cViewPr>
        <p:scale>
          <a:sx n="168" d="100"/>
          <a:sy n="168" d="100"/>
        </p:scale>
        <p:origin x="-60" y="-72"/>
      </p:cViewPr>
      <p:guideLst>
        <p:guide orient="horz" pos="2160"/>
        <p:guide pos="3839"/>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image" Target="../media/image6.emf"/><Relationship Id="rId6" Type="http://schemas.openxmlformats.org/officeDocument/2006/relationships/image" Target="../media/image11.emf"/><Relationship Id="rId11" Type="http://schemas.openxmlformats.org/officeDocument/2006/relationships/image" Target="../media/image16.wmf"/><Relationship Id="rId5" Type="http://schemas.openxmlformats.org/officeDocument/2006/relationships/image" Target="../media/image10.emf"/><Relationship Id="rId10" Type="http://schemas.openxmlformats.org/officeDocument/2006/relationships/image" Target="../media/image15.wmf"/><Relationship Id="rId4" Type="http://schemas.openxmlformats.org/officeDocument/2006/relationships/image" Target="../media/image9.emf"/><Relationship Id="rId9"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6.emf"/><Relationship Id="rId7" Type="http://schemas.openxmlformats.org/officeDocument/2006/relationships/image" Target="../media/image60.wmf"/><Relationship Id="rId2" Type="http://schemas.openxmlformats.org/officeDocument/2006/relationships/image" Target="../media/image55.emf"/><Relationship Id="rId1" Type="http://schemas.openxmlformats.org/officeDocument/2006/relationships/image" Target="../media/image54.wmf"/><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image" Target="../media/image61.emf"/><Relationship Id="rId4" Type="http://schemas.openxmlformats.org/officeDocument/2006/relationships/image" Target="../media/image64.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image" Target="../media/image6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9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6.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23.wmf"/><Relationship Id="rId1" Type="http://schemas.openxmlformats.org/officeDocument/2006/relationships/image" Target="../media/image12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3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3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57.wmf"/><Relationship Id="rId2" Type="http://schemas.openxmlformats.org/officeDocument/2006/relationships/image" Target="../media/image156.wmf"/><Relationship Id="rId1" Type="http://schemas.openxmlformats.org/officeDocument/2006/relationships/image" Target="../media/image15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9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 Id="rId5" Type="http://schemas.openxmlformats.org/officeDocument/2006/relationships/image" Target="../media/image26.emf"/><Relationship Id="rId4"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 Id="rId4"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 Id="rId6" Type="http://schemas.openxmlformats.org/officeDocument/2006/relationships/image" Target="../media/image37.emf"/><Relationship Id="rId5" Type="http://schemas.openxmlformats.org/officeDocument/2006/relationships/image" Target="../media/image36.wmf"/><Relationship Id="rId4"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 Id="rId5" Type="http://schemas.openxmlformats.org/officeDocument/2006/relationships/image" Target="../media/image42.emf"/><Relationship Id="rId4"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wmf"/><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emf"/><Relationship Id="rId1" Type="http://schemas.openxmlformats.org/officeDocument/2006/relationships/image" Target="../media/image49.emf"/><Relationship Id="rId4" Type="http://schemas.openxmlformats.org/officeDocument/2006/relationships/image" Target="../media/image5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宋体" pitchFamily="2" charset="-122"/>
              </a:defRPr>
            </a:lvl1pPr>
          </a:lstStyle>
          <a:p>
            <a:pPr>
              <a:defRPr/>
            </a:pPr>
            <a:fld id="{5C9BBA8F-0133-4E87-B046-A2FDEDCF47AD}" type="datetimeFigureOut">
              <a:rPr lang="zh-CN" altLang="en-US"/>
              <a:pPr>
                <a:defRPr/>
              </a:pPr>
              <a:t>2024/8/2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D81BE3-8160-4299-B6B9-8A4475FAB90D}" type="slidenum">
              <a:rPr lang="zh-CN" altLang="en-US"/>
              <a:pPr/>
              <a:t>‹#›</a:t>
            </a:fld>
            <a:endParaRPr lang="zh-CN" altLang="en-US"/>
          </a:p>
        </p:txBody>
      </p:sp>
    </p:spTree>
    <p:extLst>
      <p:ext uri="{BB962C8B-B14F-4D97-AF65-F5344CB8AC3E}">
        <p14:creationId xmlns:p14="http://schemas.microsoft.com/office/powerpoint/2010/main" val="181045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itchFamily="2" charset="-122"/>
              </a:defRPr>
            </a:lvl1pPr>
          </a:lstStyle>
          <a:p>
            <a:pPr>
              <a:defRPr/>
            </a:pPr>
            <a:fld id="{3B1F3953-5F16-47C0-B42C-DF3778086CEE}" type="datetimeFigureOut">
              <a:rPr lang="zh-CN" altLang="en-US"/>
              <a:pPr>
                <a:defRPr/>
              </a:pPr>
              <a:t>2024/8/2</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F12B51-38F5-440D-987E-EA5538A19096}" type="slidenum">
              <a:rPr lang="zh-CN" altLang="en-US"/>
              <a:pPr/>
              <a:t>‹#›</a:t>
            </a:fld>
            <a:endParaRPr lang="zh-CN" altLang="en-US"/>
          </a:p>
        </p:txBody>
      </p:sp>
    </p:spTree>
    <p:extLst>
      <p:ext uri="{BB962C8B-B14F-4D97-AF65-F5344CB8AC3E}">
        <p14:creationId xmlns:p14="http://schemas.microsoft.com/office/powerpoint/2010/main" val="4281797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itchFamily="34" charset="0"/>
                <a:ea typeface="宋体" pitchFamily="2" charset="-122"/>
              </a:rPr>
              <a:pPr/>
              <a:t>1</a:t>
            </a:fld>
            <a:endParaRPr lang="zh-CN" altLang="en-US">
              <a:latin typeface="Arial" pitchFamily="34" charset="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pPr>
                <a:defRPr/>
              </a:pPr>
              <a:t>2024/8/2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pPr/>
              <a:t>‹#›</a:t>
            </a:fld>
            <a:endParaRPr lang="zh-CN" altLang="en-US"/>
          </a:p>
        </p:txBody>
      </p:sp>
    </p:spTree>
    <p:extLst>
      <p:ext uri="{BB962C8B-B14F-4D97-AF65-F5344CB8AC3E}">
        <p14:creationId xmlns:p14="http://schemas.microsoft.com/office/powerpoint/2010/main" val="145913520"/>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pPr algn="ctr" eaLnBrk="1" hangingPunct="1"/>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pPr>
                <a:defRPr/>
              </a:pPr>
              <a:t>2024/8/2</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pPr/>
              <a:t>‹#›</a:t>
            </a:fld>
            <a:endParaRPr lang="zh-CN" altLang="en-US"/>
          </a:p>
        </p:txBody>
      </p:sp>
    </p:spTree>
    <p:extLst>
      <p:ext uri="{BB962C8B-B14F-4D97-AF65-F5344CB8AC3E}">
        <p14:creationId xmlns:p14="http://schemas.microsoft.com/office/powerpoint/2010/main" val="2915171808"/>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pPr>
                <a:defRPr/>
              </a:pPr>
              <a:t>2024/8/2</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pPr/>
              <a:t>‹#›</a:t>
            </a:fld>
            <a:endParaRPr lang="zh-CN" altLang="en-US"/>
          </a:p>
        </p:txBody>
      </p:sp>
    </p:spTree>
    <p:extLst>
      <p:ext uri="{BB962C8B-B14F-4D97-AF65-F5344CB8AC3E}">
        <p14:creationId xmlns:p14="http://schemas.microsoft.com/office/powerpoint/2010/main" val="1566712734"/>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2024/8/2</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2955529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2024/8/2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23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a:grpSpLocks/>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pPr>
                <a:defRPr/>
              </a:pPr>
              <a:t>2024/8/2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pPr/>
              <a:t>‹#›</a:t>
            </a:fld>
            <a:endParaRPr lang="zh-CN" altLang="en-US"/>
          </a:p>
        </p:txBody>
      </p:sp>
    </p:spTree>
    <p:extLst>
      <p:ext uri="{BB962C8B-B14F-4D97-AF65-F5344CB8AC3E}">
        <p14:creationId xmlns:p14="http://schemas.microsoft.com/office/powerpoint/2010/main" val="650242960"/>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pPr algn="ctr" eaLnBrk="1" hangingPunct="1"/>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pPr>
                <a:defRPr/>
              </a:pPr>
              <a:t>2024/8/2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pPr/>
              <a:t>‹#›</a:t>
            </a:fld>
            <a:endParaRPr lang="zh-CN" altLang="en-US"/>
          </a:p>
        </p:txBody>
      </p:sp>
    </p:spTree>
    <p:extLst>
      <p:ext uri="{BB962C8B-B14F-4D97-AF65-F5344CB8AC3E}">
        <p14:creationId xmlns:p14="http://schemas.microsoft.com/office/powerpoint/2010/main" val="1441754003"/>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pPr>
                <a:defRPr/>
              </a:pPr>
              <a:t>2024/8/2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pPr/>
              <a:t>‹#›</a:t>
            </a:fld>
            <a:endParaRPr lang="zh-CN" altLang="en-US"/>
          </a:p>
        </p:txBody>
      </p:sp>
    </p:spTree>
    <p:extLst>
      <p:ext uri="{BB962C8B-B14F-4D97-AF65-F5344CB8AC3E}">
        <p14:creationId xmlns:p14="http://schemas.microsoft.com/office/powerpoint/2010/main" val="912243842"/>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pPr algn="ctr" eaLnBrk="1" hangingPunct="1"/>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a:spLocks/>
          </p:cNvSpPr>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kumimoji="1" lang="zh-CN" altLang="en-US" sz="4400">
                <a:latin typeface="Calibri"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pPr>
                <a:defRPr/>
              </a:pPr>
              <a:t>2024/8/2</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pPr/>
              <a:t>‹#›</a:t>
            </a:fld>
            <a:endParaRPr lang="zh-CN" altLang="en-US"/>
          </a:p>
        </p:txBody>
      </p:sp>
    </p:spTree>
    <p:extLst>
      <p:ext uri="{BB962C8B-B14F-4D97-AF65-F5344CB8AC3E}">
        <p14:creationId xmlns:p14="http://schemas.microsoft.com/office/powerpoint/2010/main" val="2826394660"/>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a:grpSpLocks/>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pPr>
                <a:defRPr/>
              </a:pPr>
              <a:t>2024/8/2</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pPr/>
              <a:t>‹#›</a:t>
            </a:fld>
            <a:endParaRPr lang="zh-CN" altLang="en-US"/>
          </a:p>
        </p:txBody>
      </p:sp>
    </p:spTree>
    <p:extLst>
      <p:ext uri="{BB962C8B-B14F-4D97-AF65-F5344CB8AC3E}">
        <p14:creationId xmlns:p14="http://schemas.microsoft.com/office/powerpoint/2010/main" val="733088026"/>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pPr algn="ctr" eaLnBrk="1" hangingPunct="1"/>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pPr>
                <a:defRPr/>
              </a:pPr>
              <a:t>2024/8/2</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pPr/>
              <a:t>‹#›</a:t>
            </a:fld>
            <a:endParaRPr lang="zh-CN" altLang="en-US"/>
          </a:p>
        </p:txBody>
      </p:sp>
    </p:spTree>
    <p:extLst>
      <p:ext uri="{BB962C8B-B14F-4D97-AF65-F5344CB8AC3E}">
        <p14:creationId xmlns:p14="http://schemas.microsoft.com/office/powerpoint/2010/main" val="3408529031"/>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pPr>
                <a:defRPr/>
              </a:pPr>
              <a:t>2024/8/2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pPr/>
              <a:t>‹#›</a:t>
            </a:fld>
            <a:endParaRPr lang="zh-CN" altLang="en-US"/>
          </a:p>
        </p:txBody>
      </p:sp>
    </p:spTree>
    <p:extLst>
      <p:ext uri="{BB962C8B-B14F-4D97-AF65-F5344CB8AC3E}">
        <p14:creationId xmlns:p14="http://schemas.microsoft.com/office/powerpoint/2010/main" val="1795130068"/>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pPr>
                <a:defRPr/>
              </a:pPr>
              <a:t>2024/8/2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pPr/>
              <a:t>‹#›</a:t>
            </a:fld>
            <a:endParaRPr lang="zh-CN" altLang="en-US"/>
          </a:p>
        </p:txBody>
      </p:sp>
    </p:spTree>
    <p:extLst>
      <p:ext uri="{BB962C8B-B14F-4D97-AF65-F5344CB8AC3E}">
        <p14:creationId xmlns:p14="http://schemas.microsoft.com/office/powerpoint/2010/main" val="311522199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pPr>
                <a:defRPr/>
              </a:pPr>
              <a:t>2024/8/2</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26CD09E8-74C0-4594-AB1A-81A9916E392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488" r:id="rId1"/>
    <p:sldLayoutId id="2147485489" r:id="rId2"/>
    <p:sldLayoutId id="2147485490" r:id="rId3"/>
    <p:sldLayoutId id="2147485491" r:id="rId4"/>
    <p:sldLayoutId id="2147485492" r:id="rId5"/>
    <p:sldLayoutId id="2147485493" r:id="rId6"/>
    <p:sldLayoutId id="2147485494" r:id="rId7"/>
    <p:sldLayoutId id="2147485495" r:id="rId8"/>
    <p:sldLayoutId id="2147485496" r:id="rId9"/>
    <p:sldLayoutId id="2147485497" r:id="rId10"/>
    <p:sldLayoutId id="2147485498" r:id="rId11"/>
    <p:sldLayoutId id="2147485499" r:id="rId12"/>
    <p:sldLayoutId id="2147485500"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42.e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39.e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41.emf"/><Relationship Id="rId4" Type="http://schemas.openxmlformats.org/officeDocument/2006/relationships/image" Target="../media/image38.emf"/><Relationship Id="rId9" Type="http://schemas.openxmlformats.org/officeDocument/2006/relationships/oleObject" Target="../embeddings/oleObject35.bin"/></Relationships>
</file>

<file path=ppt/slides/_rels/slide11.xml.rels><?xml version="1.0" encoding="UTF-8" standalone="yes"?>
<Relationships xmlns="http://schemas.openxmlformats.org/package/2006/relationships"><Relationship Id="rId8" Type="http://schemas.openxmlformats.org/officeDocument/2006/relationships/image" Target="../media/image45.emf"/><Relationship Id="rId13"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47.emf"/><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44.e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46.emf"/><Relationship Id="rId4" Type="http://schemas.openxmlformats.org/officeDocument/2006/relationships/image" Target="../media/image43.wmf"/><Relationship Id="rId9" Type="http://schemas.openxmlformats.org/officeDocument/2006/relationships/oleObject" Target="../embeddings/oleObject40.bin"/><Relationship Id="rId14" Type="http://schemas.openxmlformats.org/officeDocument/2006/relationships/image" Target="../media/image48.emf"/></Relationships>
</file>

<file path=ppt/slides/_rels/slide12.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50.emf"/><Relationship Id="rId5" Type="http://schemas.openxmlformats.org/officeDocument/2006/relationships/oleObject" Target="../embeddings/oleObject44.bin"/><Relationship Id="rId10" Type="http://schemas.openxmlformats.org/officeDocument/2006/relationships/image" Target="../media/image52.emf"/><Relationship Id="rId4" Type="http://schemas.openxmlformats.org/officeDocument/2006/relationships/image" Target="../media/image49.emf"/><Relationship Id="rId9" Type="http://schemas.openxmlformats.org/officeDocument/2006/relationships/oleObject" Target="../embeddings/oleObject46.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image" Target="../media/image53.emf"/></Relationships>
</file>

<file path=ppt/slides/_rels/slide14.xml.rels><?xml version="1.0" encoding="UTF-8" standalone="yes"?>
<Relationships xmlns="http://schemas.openxmlformats.org/package/2006/relationships"><Relationship Id="rId8" Type="http://schemas.openxmlformats.org/officeDocument/2006/relationships/image" Target="../media/image56.emf"/><Relationship Id="rId13" Type="http://schemas.openxmlformats.org/officeDocument/2006/relationships/oleObject" Target="../embeddings/oleObject53.bin"/><Relationship Id="rId3" Type="http://schemas.openxmlformats.org/officeDocument/2006/relationships/oleObject" Target="../embeddings/oleObject48.bin"/><Relationship Id="rId7" Type="http://schemas.openxmlformats.org/officeDocument/2006/relationships/oleObject" Target="../embeddings/oleObject50.bin"/><Relationship Id="rId12" Type="http://schemas.openxmlformats.org/officeDocument/2006/relationships/image" Target="../media/image58.emf"/><Relationship Id="rId2" Type="http://schemas.openxmlformats.org/officeDocument/2006/relationships/slideLayout" Target="../slideLayouts/slideLayout12.xml"/><Relationship Id="rId16" Type="http://schemas.openxmlformats.org/officeDocument/2006/relationships/image" Target="../media/image60.wmf"/><Relationship Id="rId1" Type="http://schemas.openxmlformats.org/officeDocument/2006/relationships/vmlDrawing" Target="../drawings/vmlDrawing10.vml"/><Relationship Id="rId6" Type="http://schemas.openxmlformats.org/officeDocument/2006/relationships/image" Target="../media/image55.emf"/><Relationship Id="rId11" Type="http://schemas.openxmlformats.org/officeDocument/2006/relationships/oleObject" Target="../embeddings/oleObject52.bin"/><Relationship Id="rId5" Type="http://schemas.openxmlformats.org/officeDocument/2006/relationships/oleObject" Target="../embeddings/oleObject49.bin"/><Relationship Id="rId15" Type="http://schemas.openxmlformats.org/officeDocument/2006/relationships/oleObject" Target="../embeddings/oleObject54.bin"/><Relationship Id="rId10" Type="http://schemas.openxmlformats.org/officeDocument/2006/relationships/image" Target="../media/image57.emf"/><Relationship Id="rId4" Type="http://schemas.openxmlformats.org/officeDocument/2006/relationships/image" Target="../media/image54.wmf"/><Relationship Id="rId9" Type="http://schemas.openxmlformats.org/officeDocument/2006/relationships/oleObject" Target="../embeddings/oleObject51.bin"/><Relationship Id="rId14" Type="http://schemas.openxmlformats.org/officeDocument/2006/relationships/image" Target="../media/image59.emf"/></Relationships>
</file>

<file path=ppt/slides/_rels/slide15.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62.emf"/><Relationship Id="rId5" Type="http://schemas.openxmlformats.org/officeDocument/2006/relationships/oleObject" Target="../embeddings/oleObject56.bin"/><Relationship Id="rId10" Type="http://schemas.openxmlformats.org/officeDocument/2006/relationships/image" Target="../media/image64.emf"/><Relationship Id="rId4" Type="http://schemas.openxmlformats.org/officeDocument/2006/relationships/image" Target="../media/image61.emf"/><Relationship Id="rId9" Type="http://schemas.openxmlformats.org/officeDocument/2006/relationships/oleObject" Target="../embeddings/oleObject58.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oleObject" Target="../embeddings/oleObject59.bin"/><Relationship Id="rId7" Type="http://schemas.openxmlformats.org/officeDocument/2006/relationships/oleObject" Target="../embeddings/oleObject61.bin"/><Relationship Id="rId12" Type="http://schemas.openxmlformats.org/officeDocument/2006/relationships/image" Target="../media/image71.wmf"/><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66.emf"/><Relationship Id="rId11" Type="http://schemas.openxmlformats.org/officeDocument/2006/relationships/image" Target="../media/image70.wmf"/><Relationship Id="rId5" Type="http://schemas.openxmlformats.org/officeDocument/2006/relationships/oleObject" Target="../embeddings/oleObject60.bin"/><Relationship Id="rId10" Type="http://schemas.openxmlformats.org/officeDocument/2006/relationships/image" Target="../media/image69.wmf"/><Relationship Id="rId4" Type="http://schemas.openxmlformats.org/officeDocument/2006/relationships/image" Target="../media/image65.wmf"/><Relationship Id="rId9" Type="http://schemas.openxmlformats.org/officeDocument/2006/relationships/image" Target="../media/image68.wmf"/></Relationships>
</file>

<file path=ppt/slides/_rels/slide19.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slideLayout" Target="../slideLayouts/slideLayout12.xml"/><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slideLayout" Target="../slideLayouts/slideLayout12.xml"/><Relationship Id="rId4" Type="http://schemas.openxmlformats.org/officeDocument/2006/relationships/image" Target="../media/image79.wmf"/></Relationships>
</file>

<file path=ppt/slides/_rels/slide21.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slideLayout" Target="../slideLayouts/slideLayout12.xml"/><Relationship Id="rId4" Type="http://schemas.openxmlformats.org/officeDocument/2006/relationships/image" Target="../media/image82.png"/></Relationships>
</file>

<file path=ppt/slides/_rels/slide22.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image" Target="../media/image84.wmf"/><Relationship Id="rId7" Type="http://schemas.openxmlformats.org/officeDocument/2006/relationships/image" Target="../media/image88.wmf"/><Relationship Id="rId2" Type="http://schemas.openxmlformats.org/officeDocument/2006/relationships/image" Target="../media/image83.wmf"/><Relationship Id="rId1" Type="http://schemas.openxmlformats.org/officeDocument/2006/relationships/slideLayout" Target="../slideLayouts/slideLayout12.xml"/><Relationship Id="rId6" Type="http://schemas.openxmlformats.org/officeDocument/2006/relationships/image" Target="../media/image87.wmf"/><Relationship Id="rId5" Type="http://schemas.openxmlformats.org/officeDocument/2006/relationships/image" Target="../media/image86.wmf"/><Relationship Id="rId4" Type="http://schemas.openxmlformats.org/officeDocument/2006/relationships/image" Target="../media/image85.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image" Target="../media/image92.wmf"/><Relationship Id="rId7" Type="http://schemas.openxmlformats.org/officeDocument/2006/relationships/oleObject" Target="../embeddings/oleObject62.bin"/><Relationship Id="rId2" Type="http://schemas.openxmlformats.org/officeDocument/2006/relationships/slideLayout" Target="../slideLayouts/slideLayout10.xml"/><Relationship Id="rId1" Type="http://schemas.openxmlformats.org/officeDocument/2006/relationships/vmlDrawing" Target="../drawings/vmlDrawing13.vml"/><Relationship Id="rId6" Type="http://schemas.openxmlformats.org/officeDocument/2006/relationships/image" Target="../media/image95.wmf"/><Relationship Id="rId5" Type="http://schemas.openxmlformats.org/officeDocument/2006/relationships/image" Target="../media/image94.wmf"/><Relationship Id="rId10" Type="http://schemas.openxmlformats.org/officeDocument/2006/relationships/image" Target="../media/image91.wmf"/><Relationship Id="rId4" Type="http://schemas.openxmlformats.org/officeDocument/2006/relationships/image" Target="../media/image93.wmf"/><Relationship Id="rId9" Type="http://schemas.openxmlformats.org/officeDocument/2006/relationships/oleObject" Target="../embeddings/oleObject63.bin"/></Relationships>
</file>

<file path=ppt/slides/_rels/slide25.xml.rels><?xml version="1.0" encoding="UTF-8" standalone="yes"?>
<Relationships xmlns="http://schemas.openxmlformats.org/package/2006/relationships"><Relationship Id="rId8" Type="http://schemas.openxmlformats.org/officeDocument/2006/relationships/image" Target="../media/image96.wmf"/><Relationship Id="rId3" Type="http://schemas.openxmlformats.org/officeDocument/2006/relationships/image" Target="../media/image97.wmf"/><Relationship Id="rId7" Type="http://schemas.openxmlformats.org/officeDocument/2006/relationships/oleObject" Target="../embeddings/oleObject64.bin"/><Relationship Id="rId2" Type="http://schemas.openxmlformats.org/officeDocument/2006/relationships/slideLayout" Target="../slideLayouts/slideLayout10.xml"/><Relationship Id="rId1" Type="http://schemas.openxmlformats.org/officeDocument/2006/relationships/vmlDrawing" Target="../drawings/vmlDrawing14.vml"/><Relationship Id="rId6" Type="http://schemas.openxmlformats.org/officeDocument/2006/relationships/image" Target="../media/image100.wmf"/><Relationship Id="rId5" Type="http://schemas.openxmlformats.org/officeDocument/2006/relationships/image" Target="../media/image99.wmf"/><Relationship Id="rId4" Type="http://schemas.openxmlformats.org/officeDocument/2006/relationships/image" Target="../media/image98.wmf"/></Relationships>
</file>

<file path=ppt/slides/_rels/slide26.xml.rels><?xml version="1.0" encoding="UTF-8" standalone="yes"?>
<Relationships xmlns="http://schemas.openxmlformats.org/package/2006/relationships"><Relationship Id="rId8" Type="http://schemas.openxmlformats.org/officeDocument/2006/relationships/image" Target="../media/image107.wmf"/><Relationship Id="rId3" Type="http://schemas.openxmlformats.org/officeDocument/2006/relationships/image" Target="../media/image102.wmf"/><Relationship Id="rId7" Type="http://schemas.openxmlformats.org/officeDocument/2006/relationships/image" Target="../media/image106.wmf"/><Relationship Id="rId2" Type="http://schemas.openxmlformats.org/officeDocument/2006/relationships/image" Target="../media/image101.wmf"/><Relationship Id="rId1" Type="http://schemas.openxmlformats.org/officeDocument/2006/relationships/slideLayout" Target="../slideLayouts/slideLayout10.xml"/><Relationship Id="rId6" Type="http://schemas.openxmlformats.org/officeDocument/2006/relationships/image" Target="../media/image105.wmf"/><Relationship Id="rId5" Type="http://schemas.openxmlformats.org/officeDocument/2006/relationships/image" Target="../media/image104.wmf"/><Relationship Id="rId10" Type="http://schemas.openxmlformats.org/officeDocument/2006/relationships/image" Target="../media/image109.wmf"/><Relationship Id="rId4" Type="http://schemas.openxmlformats.org/officeDocument/2006/relationships/image" Target="../media/image103.wmf"/><Relationship Id="rId9" Type="http://schemas.openxmlformats.org/officeDocument/2006/relationships/image" Target="../media/image108.wmf"/></Relationships>
</file>

<file path=ppt/slides/_rels/slide27.xml.rels><?xml version="1.0" encoding="UTF-8" standalone="yes"?>
<Relationships xmlns="http://schemas.openxmlformats.org/package/2006/relationships"><Relationship Id="rId3" Type="http://schemas.openxmlformats.org/officeDocument/2006/relationships/image" Target="../media/image111.wmf"/><Relationship Id="rId7" Type="http://schemas.openxmlformats.org/officeDocument/2006/relationships/image" Target="../media/image115.wmf"/><Relationship Id="rId2" Type="http://schemas.openxmlformats.org/officeDocument/2006/relationships/image" Target="../media/image110.wmf"/><Relationship Id="rId1" Type="http://schemas.openxmlformats.org/officeDocument/2006/relationships/slideLayout" Target="../slideLayouts/slideLayout10.xml"/><Relationship Id="rId6" Type="http://schemas.openxmlformats.org/officeDocument/2006/relationships/image" Target="../media/image114.wmf"/><Relationship Id="rId5" Type="http://schemas.openxmlformats.org/officeDocument/2006/relationships/image" Target="../media/image113.wmf"/><Relationship Id="rId4" Type="http://schemas.openxmlformats.org/officeDocument/2006/relationships/image" Target="../media/image112.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10.xml"/><Relationship Id="rId1" Type="http://schemas.openxmlformats.org/officeDocument/2006/relationships/vmlDrawing" Target="../drawings/vmlDrawing15.vml"/><Relationship Id="rId4" Type="http://schemas.openxmlformats.org/officeDocument/2006/relationships/image" Target="../media/image116.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slideLayout" Target="../slideLayouts/slideLayout10.xml"/><Relationship Id="rId6" Type="http://schemas.openxmlformats.org/officeDocument/2006/relationships/image" Target="../media/image121.wmf"/><Relationship Id="rId5" Type="http://schemas.openxmlformats.org/officeDocument/2006/relationships/image" Target="../media/image120.wmf"/><Relationship Id="rId4" Type="http://schemas.openxmlformats.org/officeDocument/2006/relationships/image" Target="../media/image119.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8" Type="http://schemas.openxmlformats.org/officeDocument/2006/relationships/image" Target="../media/image129.wmf"/><Relationship Id="rId3" Type="http://schemas.openxmlformats.org/officeDocument/2006/relationships/image" Target="../media/image124.wmf"/><Relationship Id="rId7" Type="http://schemas.openxmlformats.org/officeDocument/2006/relationships/image" Target="../media/image128.wmf"/><Relationship Id="rId12" Type="http://schemas.openxmlformats.org/officeDocument/2006/relationships/image" Target="../media/image123.wmf"/><Relationship Id="rId2" Type="http://schemas.openxmlformats.org/officeDocument/2006/relationships/slideLayout" Target="../slideLayouts/slideLayout10.xml"/><Relationship Id="rId1" Type="http://schemas.openxmlformats.org/officeDocument/2006/relationships/vmlDrawing" Target="../drawings/vmlDrawing16.vml"/><Relationship Id="rId6" Type="http://schemas.openxmlformats.org/officeDocument/2006/relationships/image" Target="../media/image127.wmf"/><Relationship Id="rId11" Type="http://schemas.openxmlformats.org/officeDocument/2006/relationships/oleObject" Target="../embeddings/oleObject67.bin"/><Relationship Id="rId5" Type="http://schemas.openxmlformats.org/officeDocument/2006/relationships/image" Target="../media/image126.wmf"/><Relationship Id="rId10" Type="http://schemas.openxmlformats.org/officeDocument/2006/relationships/image" Target="../media/image122.wmf"/><Relationship Id="rId4" Type="http://schemas.openxmlformats.org/officeDocument/2006/relationships/image" Target="../media/image125.wmf"/><Relationship Id="rId9" Type="http://schemas.openxmlformats.org/officeDocument/2006/relationships/oleObject" Target="../embeddings/oleObject66.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image" Target="../media/image133.wmf"/><Relationship Id="rId7" Type="http://schemas.openxmlformats.org/officeDocument/2006/relationships/image" Target="../media/image131.wmf"/><Relationship Id="rId2" Type="http://schemas.openxmlformats.org/officeDocument/2006/relationships/slideLayout" Target="../slideLayouts/slideLayout10.xml"/><Relationship Id="rId1" Type="http://schemas.openxmlformats.org/officeDocument/2006/relationships/vmlDrawing" Target="../drawings/vmlDrawing17.vml"/><Relationship Id="rId6" Type="http://schemas.openxmlformats.org/officeDocument/2006/relationships/oleObject" Target="../embeddings/oleObject69.bin"/><Relationship Id="rId5" Type="http://schemas.openxmlformats.org/officeDocument/2006/relationships/image" Target="../media/image130.wmf"/><Relationship Id="rId4" Type="http://schemas.openxmlformats.org/officeDocument/2006/relationships/oleObject" Target="../embeddings/oleObject68.bin"/><Relationship Id="rId9" Type="http://schemas.openxmlformats.org/officeDocument/2006/relationships/image" Target="../media/image132.wmf"/></Relationships>
</file>

<file path=ppt/slides/_rels/slide35.xml.rels><?xml version="1.0" encoding="UTF-8" standalone="yes"?>
<Relationships xmlns="http://schemas.openxmlformats.org/package/2006/relationships"><Relationship Id="rId8" Type="http://schemas.openxmlformats.org/officeDocument/2006/relationships/image" Target="../media/image134.wmf"/><Relationship Id="rId3" Type="http://schemas.openxmlformats.org/officeDocument/2006/relationships/image" Target="../media/image135.png"/><Relationship Id="rId7" Type="http://schemas.openxmlformats.org/officeDocument/2006/relationships/oleObject" Target="../embeddings/oleObject71.bin"/><Relationship Id="rId2" Type="http://schemas.openxmlformats.org/officeDocument/2006/relationships/slideLayout" Target="../slideLayouts/slideLayout10.xml"/><Relationship Id="rId1" Type="http://schemas.openxmlformats.org/officeDocument/2006/relationships/vmlDrawing" Target="../drawings/vmlDrawing18.vml"/><Relationship Id="rId6" Type="http://schemas.openxmlformats.org/officeDocument/2006/relationships/image" Target="../media/image138.wmf"/><Relationship Id="rId5" Type="http://schemas.openxmlformats.org/officeDocument/2006/relationships/image" Target="../media/image137.wmf"/><Relationship Id="rId4" Type="http://schemas.openxmlformats.org/officeDocument/2006/relationships/image" Target="../media/image136.wmf"/></Relationships>
</file>

<file path=ppt/slides/_rels/slide36.xml.rels><?xml version="1.0" encoding="UTF-8" standalone="yes"?>
<Relationships xmlns="http://schemas.openxmlformats.org/package/2006/relationships"><Relationship Id="rId3" Type="http://schemas.openxmlformats.org/officeDocument/2006/relationships/image" Target="../media/image140.wmf"/><Relationship Id="rId7" Type="http://schemas.openxmlformats.org/officeDocument/2006/relationships/image" Target="../media/image139.wmf"/><Relationship Id="rId2" Type="http://schemas.openxmlformats.org/officeDocument/2006/relationships/slideLayout" Target="../slideLayouts/slideLayout10.xml"/><Relationship Id="rId1" Type="http://schemas.openxmlformats.org/officeDocument/2006/relationships/vmlDrawing" Target="../drawings/vmlDrawing19.vml"/><Relationship Id="rId6" Type="http://schemas.openxmlformats.org/officeDocument/2006/relationships/oleObject" Target="../embeddings/oleObject72.bin"/><Relationship Id="rId5" Type="http://schemas.openxmlformats.org/officeDocument/2006/relationships/image" Target="../media/image142.wmf"/><Relationship Id="rId4" Type="http://schemas.openxmlformats.org/officeDocument/2006/relationships/image" Target="../media/image141.wmf"/></Relationships>
</file>

<file path=ppt/slides/_rels/slide37.xml.rels><?xml version="1.0" encoding="UTF-8" standalone="yes"?>
<Relationships xmlns="http://schemas.openxmlformats.org/package/2006/relationships"><Relationship Id="rId8" Type="http://schemas.openxmlformats.org/officeDocument/2006/relationships/image" Target="../media/image149.wmf"/><Relationship Id="rId3" Type="http://schemas.openxmlformats.org/officeDocument/2006/relationships/image" Target="../media/image144.wmf"/><Relationship Id="rId7" Type="http://schemas.openxmlformats.org/officeDocument/2006/relationships/image" Target="../media/image148.wmf"/><Relationship Id="rId12" Type="http://schemas.openxmlformats.org/officeDocument/2006/relationships/image" Target="../media/image153.wmf"/><Relationship Id="rId2" Type="http://schemas.openxmlformats.org/officeDocument/2006/relationships/image" Target="../media/image143.wmf"/><Relationship Id="rId1" Type="http://schemas.openxmlformats.org/officeDocument/2006/relationships/slideLayout" Target="../slideLayouts/slideLayout10.xml"/><Relationship Id="rId6" Type="http://schemas.openxmlformats.org/officeDocument/2006/relationships/image" Target="../media/image147.wmf"/><Relationship Id="rId11" Type="http://schemas.openxmlformats.org/officeDocument/2006/relationships/image" Target="../media/image152.wmf"/><Relationship Id="rId5" Type="http://schemas.openxmlformats.org/officeDocument/2006/relationships/image" Target="../media/image146.wmf"/><Relationship Id="rId10" Type="http://schemas.openxmlformats.org/officeDocument/2006/relationships/image" Target="../media/image151.wmf"/><Relationship Id="rId4" Type="http://schemas.openxmlformats.org/officeDocument/2006/relationships/image" Target="../media/image145.wmf"/><Relationship Id="rId9" Type="http://schemas.openxmlformats.org/officeDocument/2006/relationships/image" Target="../media/image150.wmf"/></Relationships>
</file>

<file path=ppt/slides/_rels/slide38.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8" Type="http://schemas.openxmlformats.org/officeDocument/2006/relationships/image" Target="../media/image161.wmf"/><Relationship Id="rId3" Type="http://schemas.openxmlformats.org/officeDocument/2006/relationships/oleObject" Target="../embeddings/oleObject73.bin"/><Relationship Id="rId7" Type="http://schemas.openxmlformats.org/officeDocument/2006/relationships/image" Target="../media/image160.wmf"/><Relationship Id="rId12" Type="http://schemas.openxmlformats.org/officeDocument/2006/relationships/image" Target="../media/image157.wmf"/><Relationship Id="rId2" Type="http://schemas.openxmlformats.org/officeDocument/2006/relationships/slideLayout" Target="../slideLayouts/slideLayout10.xml"/><Relationship Id="rId1" Type="http://schemas.openxmlformats.org/officeDocument/2006/relationships/vmlDrawing" Target="../drawings/vmlDrawing20.vml"/><Relationship Id="rId6" Type="http://schemas.openxmlformats.org/officeDocument/2006/relationships/image" Target="../media/image159.wmf"/><Relationship Id="rId11" Type="http://schemas.openxmlformats.org/officeDocument/2006/relationships/oleObject" Target="../embeddings/oleObject75.bin"/><Relationship Id="rId5" Type="http://schemas.openxmlformats.org/officeDocument/2006/relationships/image" Target="../media/image158.wmf"/><Relationship Id="rId10" Type="http://schemas.openxmlformats.org/officeDocument/2006/relationships/image" Target="../media/image156.wmf"/><Relationship Id="rId4" Type="http://schemas.openxmlformats.org/officeDocument/2006/relationships/image" Target="../media/image155.wmf"/><Relationship Id="rId9" Type="http://schemas.openxmlformats.org/officeDocument/2006/relationships/oleObject" Target="../embeddings/oleObject74.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62.em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63.emf"/><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oleObject" Target="../embeddings/oleObject6.bin"/><Relationship Id="rId18" Type="http://schemas.openxmlformats.org/officeDocument/2006/relationships/image" Target="../media/image13.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10.emf"/><Relationship Id="rId17" Type="http://schemas.openxmlformats.org/officeDocument/2006/relationships/oleObject" Target="../embeddings/oleObject8.bin"/><Relationship Id="rId2" Type="http://schemas.openxmlformats.org/officeDocument/2006/relationships/slideLayout" Target="../slideLayouts/slideLayout10.xml"/><Relationship Id="rId16" Type="http://schemas.openxmlformats.org/officeDocument/2006/relationships/image" Target="../media/image12.emf"/><Relationship Id="rId20" Type="http://schemas.openxmlformats.org/officeDocument/2006/relationships/image" Target="../media/image14.wmf"/><Relationship Id="rId1" Type="http://schemas.openxmlformats.org/officeDocument/2006/relationships/vmlDrawing" Target="../drawings/vmlDrawing1.vml"/><Relationship Id="rId6" Type="http://schemas.openxmlformats.org/officeDocument/2006/relationships/image" Target="../media/image7.emf"/><Relationship Id="rId11" Type="http://schemas.openxmlformats.org/officeDocument/2006/relationships/oleObject" Target="../embeddings/oleObject5.bin"/><Relationship Id="rId24" Type="http://schemas.openxmlformats.org/officeDocument/2006/relationships/image" Target="../media/image16.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10" Type="http://schemas.openxmlformats.org/officeDocument/2006/relationships/image" Target="../media/image9.emf"/><Relationship Id="rId19" Type="http://schemas.openxmlformats.org/officeDocument/2006/relationships/oleObject" Target="../embeddings/oleObject9.bin"/><Relationship Id="rId4" Type="http://schemas.openxmlformats.org/officeDocument/2006/relationships/image" Target="../media/image6.emf"/><Relationship Id="rId9" Type="http://schemas.openxmlformats.org/officeDocument/2006/relationships/oleObject" Target="../embeddings/oleObject4.bin"/><Relationship Id="rId14" Type="http://schemas.openxmlformats.org/officeDocument/2006/relationships/image" Target="../media/image11.emf"/><Relationship Id="rId22" Type="http://schemas.openxmlformats.org/officeDocument/2006/relationships/image" Target="../media/image15.wmf"/></Relationships>
</file>

<file path=ppt/slides/_rels/slide50.xml.rels><?xml version="1.0" encoding="UTF-8" standalone="yes"?>
<Relationships xmlns="http://schemas.openxmlformats.org/package/2006/relationships"><Relationship Id="rId2" Type="http://schemas.openxmlformats.org/officeDocument/2006/relationships/image" Target="../media/image165.emf"/><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67.emf"/><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8" Type="http://schemas.openxmlformats.org/officeDocument/2006/relationships/image" Target="../media/image174.wmf"/><Relationship Id="rId3" Type="http://schemas.openxmlformats.org/officeDocument/2006/relationships/image" Target="../media/image169.wmf"/><Relationship Id="rId7" Type="http://schemas.openxmlformats.org/officeDocument/2006/relationships/image" Target="../media/image173.wmf"/><Relationship Id="rId2" Type="http://schemas.openxmlformats.org/officeDocument/2006/relationships/image" Target="../media/image168.wmf"/><Relationship Id="rId1" Type="http://schemas.openxmlformats.org/officeDocument/2006/relationships/slideLayout" Target="../slideLayouts/slideLayout12.xml"/><Relationship Id="rId6" Type="http://schemas.openxmlformats.org/officeDocument/2006/relationships/image" Target="../media/image172.wmf"/><Relationship Id="rId11" Type="http://schemas.openxmlformats.org/officeDocument/2006/relationships/image" Target="../media/image177.wmf"/><Relationship Id="rId5" Type="http://schemas.openxmlformats.org/officeDocument/2006/relationships/image" Target="../media/image171.wmf"/><Relationship Id="rId10" Type="http://schemas.openxmlformats.org/officeDocument/2006/relationships/image" Target="../media/image176.wmf"/><Relationship Id="rId4" Type="http://schemas.openxmlformats.org/officeDocument/2006/relationships/image" Target="../media/image170.wmf"/><Relationship Id="rId9" Type="http://schemas.openxmlformats.org/officeDocument/2006/relationships/image" Target="../media/image175.wmf"/></Relationships>
</file>

<file path=ppt/slides/_rels/slide54.xml.rels><?xml version="1.0" encoding="UTF-8" standalone="yes"?>
<Relationships xmlns="http://schemas.openxmlformats.org/package/2006/relationships"><Relationship Id="rId2" Type="http://schemas.openxmlformats.org/officeDocument/2006/relationships/image" Target="../media/image178.emf"/><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8" Type="http://schemas.openxmlformats.org/officeDocument/2006/relationships/image" Target="../media/image185.wmf"/><Relationship Id="rId3" Type="http://schemas.openxmlformats.org/officeDocument/2006/relationships/image" Target="../media/image180.wmf"/><Relationship Id="rId7" Type="http://schemas.openxmlformats.org/officeDocument/2006/relationships/image" Target="../media/image184.wmf"/><Relationship Id="rId12" Type="http://schemas.openxmlformats.org/officeDocument/2006/relationships/image" Target="../media/image189.wmf"/><Relationship Id="rId2" Type="http://schemas.openxmlformats.org/officeDocument/2006/relationships/image" Target="../media/image179.wmf"/><Relationship Id="rId1" Type="http://schemas.openxmlformats.org/officeDocument/2006/relationships/slideLayout" Target="../slideLayouts/slideLayout12.xml"/><Relationship Id="rId6" Type="http://schemas.openxmlformats.org/officeDocument/2006/relationships/image" Target="../media/image183.wmf"/><Relationship Id="rId11" Type="http://schemas.openxmlformats.org/officeDocument/2006/relationships/image" Target="../media/image188.wmf"/><Relationship Id="rId5" Type="http://schemas.openxmlformats.org/officeDocument/2006/relationships/image" Target="../media/image182.wmf"/><Relationship Id="rId10" Type="http://schemas.openxmlformats.org/officeDocument/2006/relationships/image" Target="../media/image187.wmf"/><Relationship Id="rId4" Type="http://schemas.openxmlformats.org/officeDocument/2006/relationships/image" Target="../media/image181.wmf"/><Relationship Id="rId9" Type="http://schemas.openxmlformats.org/officeDocument/2006/relationships/image" Target="../media/image186.wmf"/></Relationships>
</file>

<file path=ppt/slides/_rels/slide56.xml.rels><?xml version="1.0" encoding="UTF-8" standalone="yes"?>
<Relationships xmlns="http://schemas.openxmlformats.org/package/2006/relationships"><Relationship Id="rId3" Type="http://schemas.openxmlformats.org/officeDocument/2006/relationships/image" Target="../media/image191.wmf"/><Relationship Id="rId7" Type="http://schemas.openxmlformats.org/officeDocument/2006/relationships/image" Target="../media/image195.emf"/><Relationship Id="rId2" Type="http://schemas.openxmlformats.org/officeDocument/2006/relationships/image" Target="../media/image190.wmf"/><Relationship Id="rId1" Type="http://schemas.openxmlformats.org/officeDocument/2006/relationships/slideLayout" Target="../slideLayouts/slideLayout12.xml"/><Relationship Id="rId6" Type="http://schemas.openxmlformats.org/officeDocument/2006/relationships/image" Target="../media/image194.wmf"/><Relationship Id="rId5" Type="http://schemas.openxmlformats.org/officeDocument/2006/relationships/image" Target="../media/image193.wmf"/><Relationship Id="rId4" Type="http://schemas.openxmlformats.org/officeDocument/2006/relationships/image" Target="../media/image192.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96.wmf"/><Relationship Id="rId2" Type="http://schemas.openxmlformats.org/officeDocument/2006/relationships/image" Target="../media/image92.wmf"/><Relationship Id="rId1" Type="http://schemas.openxmlformats.org/officeDocument/2006/relationships/slideLayout" Target="../slideLayouts/slideLayout12.xml"/><Relationship Id="rId5" Type="http://schemas.openxmlformats.org/officeDocument/2006/relationships/image" Target="../media/image119.wmf"/><Relationship Id="rId4" Type="http://schemas.openxmlformats.org/officeDocument/2006/relationships/image" Target="../media/image197.wmf"/></Relationships>
</file>

<file path=ppt/slides/_rels/slide59.xml.rels><?xml version="1.0" encoding="UTF-8" standalone="yes"?>
<Relationships xmlns="http://schemas.openxmlformats.org/package/2006/relationships"><Relationship Id="rId2" Type="http://schemas.openxmlformats.org/officeDocument/2006/relationships/image" Target="../media/image198.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21.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8.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5.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12.xml"/><Relationship Id="rId1" Type="http://schemas.openxmlformats.org/officeDocument/2006/relationships/vmlDrawing" Target="../drawings/vmlDrawing21.vml"/><Relationship Id="rId4" Type="http://schemas.openxmlformats.org/officeDocument/2006/relationships/image" Target="../media/image199.wmf"/></Relationships>
</file>

<file path=ppt/slides/_rels/slide7.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26.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3.e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25.emf"/><Relationship Id="rId4" Type="http://schemas.openxmlformats.org/officeDocument/2006/relationships/image" Target="../media/image22.emf"/><Relationship Id="rId9" Type="http://schemas.openxmlformats.org/officeDocument/2006/relationships/oleObject" Target="../embeddings/oleObject20.bin"/></Relationships>
</file>

<file path=ppt/slides/_rels/slide8.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28.emf"/><Relationship Id="rId11" Type="http://schemas.openxmlformats.org/officeDocument/2006/relationships/image" Target="../media/image31.png"/><Relationship Id="rId5" Type="http://schemas.openxmlformats.org/officeDocument/2006/relationships/oleObject" Target="../embeddings/oleObject23.bin"/><Relationship Id="rId10" Type="http://schemas.openxmlformats.org/officeDocument/2006/relationships/image" Target="../media/image30.emf"/><Relationship Id="rId4" Type="http://schemas.openxmlformats.org/officeDocument/2006/relationships/image" Target="../media/image27.emf"/><Relationship Id="rId9" Type="http://schemas.openxmlformats.org/officeDocument/2006/relationships/oleObject" Target="../embeddings/oleObject25.bin"/></Relationships>
</file>

<file path=ppt/slides/_rels/slide9.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oleObject" Target="../embeddings/oleObject31.bin"/><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36.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33.e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35.emf"/><Relationship Id="rId4" Type="http://schemas.openxmlformats.org/officeDocument/2006/relationships/image" Target="../media/image32.emf"/><Relationship Id="rId9" Type="http://schemas.openxmlformats.org/officeDocument/2006/relationships/oleObject" Target="../embeddings/oleObject29.bin"/><Relationship Id="rId14" Type="http://schemas.openxmlformats.org/officeDocument/2006/relationships/image" Target="../media/image3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49" y="1945382"/>
            <a:ext cx="93297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eaLnBrk="1" hangingPunct="1">
              <a:lnSpc>
                <a:spcPct val="130000"/>
              </a:lnSpc>
            </a:pPr>
            <a:r>
              <a:rPr kumimoji="0" lang="zh-CN" altLang="en-US" sz="4800" b="1" dirty="0" smtClean="0">
                <a:latin typeface="黑体" pitchFamily="49" charset="-122"/>
                <a:ea typeface="黑体" pitchFamily="49" charset="-122"/>
              </a:rPr>
              <a:t>第十一章</a:t>
            </a:r>
            <a:r>
              <a:rPr kumimoji="0" lang="zh-CN" altLang="zh-CN" sz="4800" b="1" dirty="0" smtClean="0">
                <a:latin typeface="黑体" pitchFamily="49" charset="-122"/>
                <a:ea typeface="黑体" pitchFamily="49" charset="-122"/>
              </a:rPr>
              <a:t> </a:t>
            </a:r>
            <a:r>
              <a:rPr kumimoji="0" lang="en-US" altLang="zh-CN" sz="6600" b="1" dirty="0">
                <a:latin typeface="黑体" pitchFamily="49" charset="-122"/>
                <a:ea typeface="黑体" pitchFamily="49" charset="-122"/>
              </a:rPr>
              <a:t/>
            </a:r>
            <a:br>
              <a:rPr kumimoji="0" lang="en-US" altLang="zh-CN" sz="6600" b="1" dirty="0">
                <a:latin typeface="黑体" pitchFamily="49" charset="-122"/>
                <a:ea typeface="黑体" pitchFamily="49" charset="-122"/>
              </a:rPr>
            </a:br>
            <a:r>
              <a:rPr kumimoji="0" lang="zh-CN" altLang="en-US" sz="4800" b="1" dirty="0">
                <a:latin typeface="黑体" pitchFamily="49" charset="-122"/>
                <a:ea typeface="黑体" pitchFamily="49" charset="-122"/>
              </a:rPr>
              <a:t>证券投资组合理论的扩展与应用</a:t>
            </a: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itchFamily="34" charset="0"/>
                <a:ea typeface="宋体" pitchFamily="2" charset="-122"/>
              </a:defRPr>
            </a:lvl1pPr>
            <a:lvl2pPr defTabSz="685800">
              <a:defRPr kumimoji="1" sz="2800">
                <a:solidFill>
                  <a:schemeClr val="tx1"/>
                </a:solidFill>
                <a:latin typeface="Calibri" pitchFamily="34" charset="0"/>
                <a:ea typeface="宋体" pitchFamily="2" charset="-122"/>
              </a:defRPr>
            </a:lvl2pPr>
            <a:lvl3pPr defTabSz="685800">
              <a:defRPr kumimoji="1" sz="2400">
                <a:solidFill>
                  <a:schemeClr val="tx1"/>
                </a:solidFill>
                <a:latin typeface="Calibri" pitchFamily="34" charset="0"/>
                <a:ea typeface="宋体" pitchFamily="2" charset="-122"/>
              </a:defRPr>
            </a:lvl3pPr>
            <a:lvl4pPr defTabSz="685800">
              <a:defRPr kumimoji="1" sz="2000">
                <a:solidFill>
                  <a:schemeClr val="tx1"/>
                </a:solidFill>
                <a:latin typeface="Calibri" pitchFamily="34" charset="0"/>
                <a:ea typeface="宋体" pitchFamily="2" charset="-122"/>
              </a:defRPr>
            </a:lvl4pPr>
            <a:lvl5pPr defTabSz="685800">
              <a:defRPr kumimoji="1" sz="2000">
                <a:solidFill>
                  <a:schemeClr val="tx1"/>
                </a:solidFill>
                <a:latin typeface="Calibri" pitchFamily="34" charset="0"/>
                <a:ea typeface="宋体" pitchFamily="2" charset="-122"/>
              </a:defRPr>
            </a:lvl5pPr>
            <a:lvl6pPr defTabSz="685800" eaLnBrk="0" fontAlgn="base" hangingPunct="0">
              <a:spcAft>
                <a:spcPct val="0"/>
              </a:spcAft>
              <a:buChar char="»"/>
              <a:defRPr kumimoji="1" sz="2000">
                <a:solidFill>
                  <a:schemeClr val="tx1"/>
                </a:solidFill>
                <a:latin typeface="Calibri" pitchFamily="34" charset="0"/>
                <a:ea typeface="宋体" pitchFamily="2" charset="-122"/>
              </a:defRPr>
            </a:lvl6pPr>
            <a:lvl7pPr defTabSz="685800" eaLnBrk="0" fontAlgn="base" hangingPunct="0">
              <a:spcAft>
                <a:spcPct val="0"/>
              </a:spcAft>
              <a:buChar char="»"/>
              <a:defRPr kumimoji="1" sz="2000">
                <a:solidFill>
                  <a:schemeClr val="tx1"/>
                </a:solidFill>
                <a:latin typeface="Calibri" pitchFamily="34" charset="0"/>
                <a:ea typeface="宋体" pitchFamily="2" charset="-122"/>
              </a:defRPr>
            </a:lvl7pPr>
            <a:lvl8pPr defTabSz="685800" eaLnBrk="0" fontAlgn="base" hangingPunct="0">
              <a:spcAft>
                <a:spcPct val="0"/>
              </a:spcAft>
              <a:buChar char="»"/>
              <a:defRPr kumimoji="1" sz="2000">
                <a:solidFill>
                  <a:schemeClr val="tx1"/>
                </a:solidFill>
                <a:latin typeface="Calibri" pitchFamily="34" charset="0"/>
                <a:ea typeface="宋体" pitchFamily="2" charset="-122"/>
              </a:defRPr>
            </a:lvl8pPr>
            <a:lvl9pPr defTabSz="685800" eaLnBrk="0" fontAlgn="base" hangingPunct="0">
              <a:spcAft>
                <a:spcPct val="0"/>
              </a:spcAft>
              <a:buChar char="»"/>
              <a:defRPr kumimoji="1" sz="2000">
                <a:solidFill>
                  <a:schemeClr val="tx1"/>
                </a:solidFill>
                <a:latin typeface="Calibri" pitchFamily="34" charset="0"/>
                <a:ea typeface="宋体" pitchFamily="2" charset="-122"/>
              </a:defRPr>
            </a:lvl9pPr>
          </a:lstStyle>
          <a:p>
            <a:pPr algn="ctr">
              <a:lnSpc>
                <a:spcPct val="150000"/>
              </a:lnSpc>
            </a:pPr>
            <a:r>
              <a:rPr kumimoji="0" lang="zh-CN" altLang="en-US" b="1" dirty="0">
                <a:latin typeface="黑体" pitchFamily="49" charset="-122"/>
                <a:ea typeface="黑体" pitchFamily="49" charset="-122"/>
              </a:rPr>
              <a:t>任课教师：陈创练</a:t>
            </a: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355" y="519353"/>
            <a:ext cx="7056784" cy="648072"/>
          </a:xfrm>
        </p:spPr>
        <p:txBody>
          <a:bodyPr>
            <a:noAutofit/>
          </a:bodyPr>
          <a:lstStyle/>
          <a:p>
            <a:pPr algn="l"/>
            <a:r>
              <a:rPr lang="zh-CN" altLang="en-US" sz="2400" b="1" dirty="0">
                <a:latin typeface="+mn-ea"/>
                <a:ea typeface="+mn-ea"/>
                <a:cs typeface="+mn-cs"/>
              </a:rPr>
              <a:t>二、最大化投资收益目标下的投资组合求解</a:t>
            </a:r>
          </a:p>
        </p:txBody>
      </p:sp>
      <p:sp>
        <p:nvSpPr>
          <p:cNvPr id="3" name="内容占位符 2"/>
          <p:cNvSpPr>
            <a:spLocks noGrp="1"/>
          </p:cNvSpPr>
          <p:nvPr>
            <p:ph sz="quarter" idx="1"/>
          </p:nvPr>
        </p:nvSpPr>
        <p:spPr>
          <a:xfrm>
            <a:off x="34355" y="1052736"/>
            <a:ext cx="11881320" cy="5493224"/>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mn-ea"/>
                <a:cs typeface="Times New Roman" panose="02020603050405020304" pitchFamily="18" charset="0"/>
              </a:rPr>
              <a:t>最小化方差目标下求得的投资组合是有其局限性的，其</a:t>
            </a:r>
            <a:r>
              <a:rPr lang="zh-CN" altLang="en-US" sz="2000" dirty="0">
                <a:solidFill>
                  <a:srgbClr val="C00000"/>
                </a:solidFill>
                <a:effectLst/>
                <a:latin typeface="+mn-ea"/>
                <a:cs typeface="Times New Roman" panose="02020603050405020304" pitchFamily="18" charset="0"/>
              </a:rPr>
              <a:t>仅仅考虑了风险因素，而忽略了投资者重视的收益因素</a:t>
            </a:r>
            <a:r>
              <a:rPr lang="zh-CN" altLang="en-US" sz="2000" dirty="0">
                <a:solidFill>
                  <a:srgbClr val="000000"/>
                </a:solidFill>
                <a:effectLst/>
                <a:latin typeface="+mn-ea"/>
                <a:cs typeface="Times New Roman" panose="02020603050405020304" pitchFamily="18" charset="0"/>
              </a:rPr>
              <a:t>，且在现实中，投资的目的更多是为了获得更多的经济利润。因此本小节以最大化期望收益为目标，构建拉格朗日函数求解最大化投资收益目标下的投资组合。</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令：</a:t>
            </a:r>
            <a:endParaRPr lang="en-US" altLang="zh-CN" sz="2000" dirty="0">
              <a:solidFill>
                <a:srgbClr val="000000"/>
              </a:solidFill>
              <a:latin typeface="+mn-ea"/>
              <a:cs typeface="Times New Roman" panose="02020603050405020304" pitchFamily="18" charset="0"/>
            </a:endParaRPr>
          </a:p>
          <a:p>
            <a:pPr marL="0" indent="0">
              <a:lnSpc>
                <a:spcPct val="150000"/>
              </a:lnSpc>
              <a:buClr>
                <a:srgbClr val="215968"/>
              </a:buClr>
              <a:buNone/>
            </a:pPr>
            <a:r>
              <a:rPr lang="en-US" altLang="zh-CN" sz="2000" dirty="0">
                <a:solidFill>
                  <a:srgbClr val="000000"/>
                </a:solidFill>
                <a:latin typeface="+mn-ea"/>
                <a:cs typeface="Times New Roman" panose="02020603050405020304" pitchFamily="18" charset="0"/>
              </a:rPr>
              <a:t>                                                             </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zh-CN" sz="2000" dirty="0">
                <a:solidFill>
                  <a:srgbClr val="000000"/>
                </a:solidFill>
                <a:effectLst/>
                <a:latin typeface="+mn-ea"/>
                <a:cs typeface="Times New Roman" panose="02020603050405020304" pitchFamily="18" charset="0"/>
              </a:rPr>
              <a:t>构建拉格朗日函数：</a:t>
            </a:r>
            <a:r>
              <a:rPr lang="en-US" altLang="zh-CN" sz="2000" dirty="0">
                <a:solidFill>
                  <a:srgbClr val="000000"/>
                </a:solidFill>
                <a:effectLst/>
                <a:latin typeface="+mn-ea"/>
                <a:cs typeface="Times New Roman" panose="02020603050405020304" pitchFamily="18" charset="0"/>
              </a:rPr>
              <a:t>                                                                               </a:t>
            </a: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最优化偏导等于零</a:t>
            </a:r>
            <a:r>
              <a:rPr lang="en-US" altLang="zh-CN" sz="2000" dirty="0">
                <a:solidFill>
                  <a:srgbClr val="000000"/>
                </a:solidFill>
                <a:latin typeface="+mn-ea"/>
                <a:cs typeface="Times New Roman" panose="02020603050405020304" pitchFamily="18" charset="0"/>
              </a:rPr>
              <a:t>, </a:t>
            </a:r>
            <a:r>
              <a:rPr lang="zh-CN" altLang="en-US" sz="2000" dirty="0">
                <a:solidFill>
                  <a:srgbClr val="000000"/>
                </a:solidFill>
                <a:latin typeface="+mn-ea"/>
                <a:cs typeface="Times New Roman" panose="02020603050405020304" pitchFamily="18" charset="0"/>
              </a:rPr>
              <a:t>可得： </a:t>
            </a: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求得</a:t>
            </a:r>
            <a:endParaRPr lang="zh-CN" altLang="en-US" sz="2400" dirty="0"/>
          </a:p>
        </p:txBody>
      </p:sp>
      <p:sp>
        <p:nvSpPr>
          <p:cNvPr id="4" name="Rectangle 2">
            <a:extLst>
              <a:ext uri="{FF2B5EF4-FFF2-40B4-BE49-F238E27FC236}">
                <a16:creationId xmlns="" xmlns:a16="http://schemas.microsoft.com/office/drawing/2014/main"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 xmlns:a16="http://schemas.microsoft.com/office/drawing/2014/main"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 xmlns:a16="http://schemas.microsoft.com/office/drawing/2014/main"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 xmlns:a16="http://schemas.microsoft.com/office/drawing/2014/main"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 xmlns:a16="http://schemas.microsoft.com/office/drawing/2014/main"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 xmlns:a16="http://schemas.microsoft.com/office/drawing/2014/main"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 xmlns:a16="http://schemas.microsoft.com/office/drawing/2014/main"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3" name="文本框 22">
            <a:extLst>
              <a:ext uri="{FF2B5EF4-FFF2-40B4-BE49-F238E27FC236}">
                <a16:creationId xmlns="" xmlns:a16="http://schemas.microsoft.com/office/drawing/2014/main" id="{E98371A2-F5C2-4C3C-B191-4DDF9EAA4273}"/>
              </a:ext>
            </a:extLst>
          </p:cNvPr>
          <p:cNvSpPr txBox="1"/>
          <p:nvPr/>
        </p:nvSpPr>
        <p:spPr>
          <a:xfrm>
            <a:off x="10306087" y="2668903"/>
            <a:ext cx="1780330" cy="507831"/>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(11-16)</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 xmlns:a16="http://schemas.microsoft.com/office/drawing/2014/main" id="{08F3D832-A308-4923-A4F9-53DA0F0FB1D3}"/>
              </a:ext>
            </a:extLst>
          </p:cNvPr>
          <p:cNvSpPr txBox="1"/>
          <p:nvPr/>
        </p:nvSpPr>
        <p:spPr>
          <a:xfrm>
            <a:off x="10629140" y="3267453"/>
            <a:ext cx="1132258" cy="369332"/>
          </a:xfrm>
          <a:prstGeom prst="rect">
            <a:avLst/>
          </a:prstGeom>
          <a:noFill/>
        </p:spPr>
        <p:txBody>
          <a:bodyPr wrap="square">
            <a:spAutoFit/>
          </a:bodyPr>
          <a:lstStyle/>
          <a:p>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11-17</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0" name="文本框 29">
            <a:extLst>
              <a:ext uri="{FF2B5EF4-FFF2-40B4-BE49-F238E27FC236}">
                <a16:creationId xmlns="" xmlns:a16="http://schemas.microsoft.com/office/drawing/2014/main" id="{78EA05EA-6ABD-4894-99DC-0EB09B86F25C}"/>
              </a:ext>
            </a:extLst>
          </p:cNvPr>
          <p:cNvSpPr txBox="1"/>
          <p:nvPr/>
        </p:nvSpPr>
        <p:spPr>
          <a:xfrm>
            <a:off x="10367433" y="4914567"/>
            <a:ext cx="1407171" cy="507831"/>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(11-19)</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3" name="文本框 32">
            <a:extLst>
              <a:ext uri="{FF2B5EF4-FFF2-40B4-BE49-F238E27FC236}">
                <a16:creationId xmlns="" xmlns:a16="http://schemas.microsoft.com/office/drawing/2014/main" id="{E5364DC6-9A9E-47CC-9D05-C31E0F341C35}"/>
              </a:ext>
            </a:extLst>
          </p:cNvPr>
          <p:cNvSpPr txBox="1"/>
          <p:nvPr/>
        </p:nvSpPr>
        <p:spPr>
          <a:xfrm>
            <a:off x="10629140" y="6022899"/>
            <a:ext cx="1204266" cy="369332"/>
          </a:xfrm>
          <a:prstGeom prst="rect">
            <a:avLst/>
          </a:prstGeom>
          <a:noFill/>
        </p:spPr>
        <p:txBody>
          <a:bodyPr wrap="square">
            <a:spAutoFit/>
          </a:bodyPr>
          <a:lstStyle/>
          <a:p>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11-20</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dirty="0" smtClean="0">
                <a:effectLst/>
                <a:ea typeface="宋体" panose="02010600030101010101" pitchFamily="2" charset="-122"/>
                <a:cs typeface="Times New Roman" panose="02020603050405020304" pitchFamily="18" charset="0"/>
              </a:rPr>
              <a:t> </a:t>
            </a:r>
            <a:endParaRPr lang="zh-CN" altLang="en-US" dirty="0"/>
          </a:p>
        </p:txBody>
      </p:sp>
      <p:graphicFrame>
        <p:nvGraphicFramePr>
          <p:cNvPr id="6" name="对象 5">
            <a:extLst>
              <a:ext uri="{FF2B5EF4-FFF2-40B4-BE49-F238E27FC236}">
                <a16:creationId xmlns="" xmlns:a16="http://schemas.microsoft.com/office/drawing/2014/main" id="{85C764B9-9DED-474A-9D84-06A876175AA2}"/>
              </a:ext>
            </a:extLst>
          </p:cNvPr>
          <p:cNvGraphicFramePr>
            <a:graphicFrameLocks noChangeAspect="1"/>
          </p:cNvGraphicFramePr>
          <p:nvPr>
            <p:extLst>
              <p:ext uri="{D42A27DB-BD31-4B8C-83A1-F6EECF244321}">
                <p14:modId xmlns:p14="http://schemas.microsoft.com/office/powerpoint/2010/main" val="2149690199"/>
              </p:ext>
            </p:extLst>
          </p:nvPr>
        </p:nvGraphicFramePr>
        <p:xfrm>
          <a:off x="5301531" y="2794477"/>
          <a:ext cx="1122970" cy="380489"/>
        </p:xfrm>
        <a:graphic>
          <a:graphicData uri="http://schemas.openxmlformats.org/presentationml/2006/ole">
            <mc:AlternateContent xmlns:mc="http://schemas.openxmlformats.org/markup-compatibility/2006">
              <mc:Choice xmlns:v="urn:schemas-microsoft-com:vml" Requires="v">
                <p:oleObj spid="_x0000_s18483" name="Equation" r:id="rId3" imgW="674788" imgH="228206" progId="Equation.DSMT4">
                  <p:embed/>
                </p:oleObj>
              </mc:Choice>
              <mc:Fallback>
                <p:oleObj name="Equation" r:id="rId3" imgW="674788" imgH="228206" progId="Equation.DSMT4">
                  <p:embed/>
                  <p:pic>
                    <p:nvPicPr>
                      <p:cNvPr id="0" name=""/>
                      <p:cNvPicPr/>
                      <p:nvPr/>
                    </p:nvPicPr>
                    <p:blipFill>
                      <a:blip r:embed="rId4"/>
                      <a:stretch>
                        <a:fillRect/>
                      </a:stretch>
                    </p:blipFill>
                    <p:spPr>
                      <a:xfrm>
                        <a:off x="5301531" y="2794477"/>
                        <a:ext cx="1122970" cy="380489"/>
                      </a:xfrm>
                      <a:prstGeom prst="rect">
                        <a:avLst/>
                      </a:prstGeom>
                    </p:spPr>
                  </p:pic>
                </p:oleObj>
              </mc:Fallback>
            </mc:AlternateContent>
          </a:graphicData>
        </a:graphic>
      </p:graphicFrame>
      <p:graphicFrame>
        <p:nvGraphicFramePr>
          <p:cNvPr id="16" name="对象 15">
            <a:extLst>
              <a:ext uri="{FF2B5EF4-FFF2-40B4-BE49-F238E27FC236}">
                <a16:creationId xmlns="" xmlns:a16="http://schemas.microsoft.com/office/drawing/2014/main" id="{7CF1B9B2-2961-4B08-8504-4FBE2EE8DF82}"/>
              </a:ext>
            </a:extLst>
          </p:cNvPr>
          <p:cNvGraphicFramePr>
            <a:graphicFrameLocks noChangeAspect="1"/>
          </p:cNvGraphicFramePr>
          <p:nvPr>
            <p:extLst>
              <p:ext uri="{D42A27DB-BD31-4B8C-83A1-F6EECF244321}">
                <p14:modId xmlns:p14="http://schemas.microsoft.com/office/powerpoint/2010/main" val="3318578796"/>
              </p:ext>
            </p:extLst>
          </p:nvPr>
        </p:nvGraphicFramePr>
        <p:xfrm>
          <a:off x="4154276" y="3238374"/>
          <a:ext cx="3641477" cy="398411"/>
        </p:xfrm>
        <a:graphic>
          <a:graphicData uri="http://schemas.openxmlformats.org/presentationml/2006/ole">
            <mc:AlternateContent xmlns:mc="http://schemas.openxmlformats.org/markup-compatibility/2006">
              <mc:Choice xmlns:v="urn:schemas-microsoft-com:vml" Requires="v">
                <p:oleObj spid="_x0000_s18484" name="Equation" r:id="rId5" imgW="2175913" imgH="237550" progId="Equation.DSMT4">
                  <p:embed/>
                </p:oleObj>
              </mc:Choice>
              <mc:Fallback>
                <p:oleObj name="Equation" r:id="rId5" imgW="2175913" imgH="237550" progId="Equation.DSMT4">
                  <p:embed/>
                  <p:pic>
                    <p:nvPicPr>
                      <p:cNvPr id="0" name=""/>
                      <p:cNvPicPr/>
                      <p:nvPr/>
                    </p:nvPicPr>
                    <p:blipFill>
                      <a:blip r:embed="rId6"/>
                      <a:stretch>
                        <a:fillRect/>
                      </a:stretch>
                    </p:blipFill>
                    <p:spPr>
                      <a:xfrm>
                        <a:off x="4154276" y="3238374"/>
                        <a:ext cx="3641477" cy="398411"/>
                      </a:xfrm>
                      <a:prstGeom prst="rect">
                        <a:avLst/>
                      </a:prstGeom>
                    </p:spPr>
                  </p:pic>
                </p:oleObj>
              </mc:Fallback>
            </mc:AlternateContent>
          </a:graphicData>
        </a:graphic>
      </p:graphicFrame>
      <p:graphicFrame>
        <p:nvGraphicFramePr>
          <p:cNvPr id="18" name="对象 17">
            <a:extLst>
              <a:ext uri="{FF2B5EF4-FFF2-40B4-BE49-F238E27FC236}">
                <a16:creationId xmlns="" xmlns:a16="http://schemas.microsoft.com/office/drawing/2014/main" id="{A371633D-DDD5-42A8-9DD3-6551A6313D59}"/>
              </a:ext>
            </a:extLst>
          </p:cNvPr>
          <p:cNvGraphicFramePr>
            <a:graphicFrameLocks noChangeAspect="1"/>
          </p:cNvGraphicFramePr>
          <p:nvPr>
            <p:extLst>
              <p:ext uri="{D42A27DB-BD31-4B8C-83A1-F6EECF244321}">
                <p14:modId xmlns:p14="http://schemas.microsoft.com/office/powerpoint/2010/main" val="3690168758"/>
              </p:ext>
            </p:extLst>
          </p:nvPr>
        </p:nvGraphicFramePr>
        <p:xfrm>
          <a:off x="4154276" y="4045276"/>
          <a:ext cx="3793455" cy="453962"/>
        </p:xfrm>
        <a:graphic>
          <a:graphicData uri="http://schemas.openxmlformats.org/presentationml/2006/ole">
            <mc:AlternateContent xmlns:mc="http://schemas.openxmlformats.org/markup-compatibility/2006">
              <mc:Choice xmlns:v="urn:schemas-microsoft-com:vml" Requires="v">
                <p:oleObj spid="_x0000_s18485" name="Equation" r:id="rId7" imgW="2308788" imgH="275644" progId="Equation.DSMT4">
                  <p:embed/>
                </p:oleObj>
              </mc:Choice>
              <mc:Fallback>
                <p:oleObj name="Equation" r:id="rId7" imgW="2308788" imgH="275644" progId="Equation.DSMT4">
                  <p:embed/>
                  <p:pic>
                    <p:nvPicPr>
                      <p:cNvPr id="0" name=""/>
                      <p:cNvPicPr/>
                      <p:nvPr/>
                    </p:nvPicPr>
                    <p:blipFill>
                      <a:blip r:embed="rId8"/>
                      <a:stretch>
                        <a:fillRect/>
                      </a:stretch>
                    </p:blipFill>
                    <p:spPr>
                      <a:xfrm>
                        <a:off x="4154276" y="4045276"/>
                        <a:ext cx="3793455" cy="453962"/>
                      </a:xfrm>
                      <a:prstGeom prst="rect">
                        <a:avLst/>
                      </a:prstGeom>
                    </p:spPr>
                  </p:pic>
                </p:oleObj>
              </mc:Fallback>
            </mc:AlternateContent>
          </a:graphicData>
        </a:graphic>
      </p:graphicFrame>
      <p:sp>
        <p:nvSpPr>
          <p:cNvPr id="24" name="文本框 23">
            <a:extLst>
              <a:ext uri="{FF2B5EF4-FFF2-40B4-BE49-F238E27FC236}">
                <a16:creationId xmlns="" xmlns:a16="http://schemas.microsoft.com/office/drawing/2014/main" id="{814DCEAE-F322-4D1C-9017-D2ABFE79ABF6}"/>
              </a:ext>
            </a:extLst>
          </p:cNvPr>
          <p:cNvSpPr txBox="1"/>
          <p:nvPr/>
        </p:nvSpPr>
        <p:spPr>
          <a:xfrm>
            <a:off x="10629140" y="4045276"/>
            <a:ext cx="1132258" cy="369332"/>
          </a:xfrm>
          <a:prstGeom prst="rect">
            <a:avLst/>
          </a:prstGeom>
          <a:noFill/>
        </p:spPr>
        <p:txBody>
          <a:bodyPr wrap="square">
            <a:spAutoFit/>
          </a:bodyPr>
          <a:lstStyle/>
          <a:p>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11-18</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19" name="对象 18">
            <a:extLst>
              <a:ext uri="{FF2B5EF4-FFF2-40B4-BE49-F238E27FC236}">
                <a16:creationId xmlns="" xmlns:a16="http://schemas.microsoft.com/office/drawing/2014/main" id="{3D1E2F35-D68C-4819-88CA-9B94FFACFA3E}"/>
              </a:ext>
            </a:extLst>
          </p:cNvPr>
          <p:cNvGraphicFramePr>
            <a:graphicFrameLocks noChangeAspect="1"/>
          </p:cNvGraphicFramePr>
          <p:nvPr>
            <p:extLst>
              <p:ext uri="{D42A27DB-BD31-4B8C-83A1-F6EECF244321}">
                <p14:modId xmlns:p14="http://schemas.microsoft.com/office/powerpoint/2010/main" val="2107573350"/>
              </p:ext>
            </p:extLst>
          </p:nvPr>
        </p:nvGraphicFramePr>
        <p:xfrm>
          <a:off x="4797476" y="4928020"/>
          <a:ext cx="2232248" cy="603443"/>
        </p:xfrm>
        <a:graphic>
          <a:graphicData uri="http://schemas.openxmlformats.org/presentationml/2006/ole">
            <mc:AlternateContent xmlns:mc="http://schemas.openxmlformats.org/markup-compatibility/2006">
              <mc:Choice xmlns:v="urn:schemas-microsoft-com:vml" Requires="v">
                <p:oleObj spid="_x0000_s18486" name="Equation" r:id="rId9" imgW="1444384" imgH="389926" progId="Equation.DSMT4">
                  <p:embed/>
                </p:oleObj>
              </mc:Choice>
              <mc:Fallback>
                <p:oleObj name="Equation" r:id="rId9" imgW="1444384" imgH="389926" progId="Equation.DSMT4">
                  <p:embed/>
                  <p:pic>
                    <p:nvPicPr>
                      <p:cNvPr id="0" name=""/>
                      <p:cNvPicPr/>
                      <p:nvPr/>
                    </p:nvPicPr>
                    <p:blipFill>
                      <a:blip r:embed="rId10"/>
                      <a:stretch>
                        <a:fillRect/>
                      </a:stretch>
                    </p:blipFill>
                    <p:spPr>
                      <a:xfrm>
                        <a:off x="4797476" y="4928020"/>
                        <a:ext cx="2232248" cy="603443"/>
                      </a:xfrm>
                      <a:prstGeom prst="rect">
                        <a:avLst/>
                      </a:prstGeom>
                    </p:spPr>
                  </p:pic>
                </p:oleObj>
              </mc:Fallback>
            </mc:AlternateContent>
          </a:graphicData>
        </a:graphic>
      </p:graphicFrame>
      <p:graphicFrame>
        <p:nvGraphicFramePr>
          <p:cNvPr id="21" name="对象 20">
            <a:extLst>
              <a:ext uri="{FF2B5EF4-FFF2-40B4-BE49-F238E27FC236}">
                <a16:creationId xmlns="" xmlns:a16="http://schemas.microsoft.com/office/drawing/2014/main" id="{C1914F0E-10AC-4E08-AE33-9784A46BB5E6}"/>
              </a:ext>
            </a:extLst>
          </p:cNvPr>
          <p:cNvGraphicFramePr>
            <a:graphicFrameLocks noChangeAspect="1"/>
          </p:cNvGraphicFramePr>
          <p:nvPr>
            <p:extLst>
              <p:ext uri="{D42A27DB-BD31-4B8C-83A1-F6EECF244321}">
                <p14:modId xmlns:p14="http://schemas.microsoft.com/office/powerpoint/2010/main" val="438448170"/>
              </p:ext>
            </p:extLst>
          </p:nvPr>
        </p:nvGraphicFramePr>
        <p:xfrm>
          <a:off x="4941491" y="5948020"/>
          <a:ext cx="1864573" cy="584031"/>
        </p:xfrm>
        <a:graphic>
          <a:graphicData uri="http://schemas.openxmlformats.org/presentationml/2006/ole">
            <mc:AlternateContent xmlns:mc="http://schemas.openxmlformats.org/markup-compatibility/2006">
              <mc:Choice xmlns:v="urn:schemas-microsoft-com:vml" Requires="v">
                <p:oleObj spid="_x0000_s18487" name="Equation" r:id="rId11" imgW="1368250" imgH="428021" progId="Equation.DSMT4">
                  <p:embed/>
                </p:oleObj>
              </mc:Choice>
              <mc:Fallback>
                <p:oleObj name="Equation" r:id="rId11" imgW="1368250" imgH="428021" progId="Equation.DSMT4">
                  <p:embed/>
                  <p:pic>
                    <p:nvPicPr>
                      <p:cNvPr id="0" name=""/>
                      <p:cNvPicPr/>
                      <p:nvPr/>
                    </p:nvPicPr>
                    <p:blipFill>
                      <a:blip r:embed="rId12"/>
                      <a:stretch>
                        <a:fillRect/>
                      </a:stretch>
                    </p:blipFill>
                    <p:spPr>
                      <a:xfrm>
                        <a:off x="4941491" y="5948020"/>
                        <a:ext cx="1864573" cy="584031"/>
                      </a:xfrm>
                      <a:prstGeom prst="rect">
                        <a:avLst/>
                      </a:prstGeom>
                    </p:spPr>
                  </p:pic>
                </p:oleObj>
              </mc:Fallback>
            </mc:AlternateContent>
          </a:graphicData>
        </a:graphic>
      </p:graphicFrame>
    </p:spTree>
    <p:extLst>
      <p:ext uri="{BB962C8B-B14F-4D97-AF65-F5344CB8AC3E}">
        <p14:creationId xmlns:p14="http://schemas.microsoft.com/office/powerpoint/2010/main" val="1344594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22988" y="980728"/>
            <a:ext cx="11881320" cy="5482916"/>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代入约束条件可得：</a:t>
            </a:r>
            <a:endParaRPr lang="en-US" altLang="zh-CN" sz="2000" dirty="0">
              <a:latin typeface="Times New Roman" panose="02020603050405020304" pitchFamily="18" charset="0"/>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a typeface="宋体" panose="02010600030101010101" pitchFamily="2" charset="-122"/>
              <a:cs typeface="Times New Roman" panose="02020603050405020304" pitchFamily="18" charset="0"/>
            </a:endParaRPr>
          </a:p>
          <a:p>
            <a:pPr indent="0">
              <a:lnSpc>
                <a:spcPct val="150000"/>
              </a:lnSpc>
              <a:buClr>
                <a:srgbClr val="215968"/>
              </a:buClr>
              <a:buNone/>
            </a:pPr>
            <a:endParaRPr lang="en-US" altLang="zh-CN" sz="1800" dirty="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1800" dirty="0">
                <a:effectLst/>
                <a:ea typeface="宋体" panose="02010600030101010101" pitchFamily="2" charset="-122"/>
                <a:cs typeface="Times New Roman" panose="02020603050405020304" pitchFamily="18" charset="0"/>
              </a:rPr>
              <a:t>上式代入                                                               ，可得</a:t>
            </a: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en-US" altLang="zh-CN" sz="1800" dirty="0" smtClean="0">
                <a:effectLst/>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11-21</a:t>
            </a:r>
            <a:r>
              <a:rPr lang="en-US" altLang="zh-CN" sz="1800" dirty="0" smtClean="0">
                <a:effectLst/>
                <a:ea typeface="宋体" panose="02010600030101010101" pitchFamily="2" charset="-122"/>
                <a:cs typeface="Times New Roman" panose="02020603050405020304" pitchFamily="18" charset="0"/>
              </a:rPr>
              <a:t>)</a:t>
            </a:r>
            <a:r>
              <a:rPr lang="zh-CN" altLang="en-US" sz="1800" dirty="0" smtClean="0">
                <a:effectLst/>
                <a:ea typeface="宋体" panose="02010600030101010101" pitchFamily="2" charset="-122"/>
                <a:cs typeface="Times New Roman" panose="02020603050405020304" pitchFamily="18" charset="0"/>
              </a:rPr>
              <a:t>式</a:t>
            </a:r>
            <a:r>
              <a:rPr lang="zh-CN" altLang="en-US" sz="1800" dirty="0">
                <a:effectLst/>
                <a:ea typeface="宋体" panose="02010600030101010101" pitchFamily="2" charset="-122"/>
                <a:cs typeface="Times New Roman" panose="02020603050405020304" pitchFamily="18" charset="0"/>
              </a:rPr>
              <a:t>代入                                                               ，可得</a:t>
            </a: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nSpc>
                <a:spcPct val="150000"/>
              </a:lnSpc>
              <a:buClr>
                <a:srgbClr val="215968"/>
              </a:buClr>
              <a:buNone/>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zh-CN" altLang="en-US" sz="2000" dirty="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 xmlns:a16="http://schemas.microsoft.com/office/drawing/2014/main"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 xmlns:a16="http://schemas.microsoft.com/office/drawing/2014/main"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 xmlns:a16="http://schemas.microsoft.com/office/drawing/2014/main"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 xmlns:a16="http://schemas.microsoft.com/office/drawing/2014/main"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 xmlns:a16="http://schemas.microsoft.com/office/drawing/2014/main"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 xmlns:a16="http://schemas.microsoft.com/office/drawing/2014/main"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 xmlns:a16="http://schemas.microsoft.com/office/drawing/2014/main"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5" name="文本框 24">
            <a:extLst>
              <a:ext uri="{FF2B5EF4-FFF2-40B4-BE49-F238E27FC236}">
                <a16:creationId xmlns="" xmlns:a16="http://schemas.microsoft.com/office/drawing/2014/main" id="{05FACEC2-B623-42EB-B03D-6A9BD773800A}"/>
              </a:ext>
            </a:extLst>
          </p:cNvPr>
          <p:cNvSpPr txBox="1"/>
          <p:nvPr/>
        </p:nvSpPr>
        <p:spPr>
          <a:xfrm>
            <a:off x="10784041" y="1777351"/>
            <a:ext cx="1353314" cy="507831"/>
          </a:xfrm>
          <a:prstGeom prst="rect">
            <a:avLst/>
          </a:prstGeom>
          <a:noFill/>
        </p:spPr>
        <p:txBody>
          <a:bodyPr wrap="square">
            <a:spAutoFit/>
          </a:bodyPr>
          <a:lstStyle/>
          <a:p>
            <a:pPr marL="266700" algn="l">
              <a:lnSpc>
                <a:spcPct val="150000"/>
              </a:lnSpc>
              <a:spcAft>
                <a:spcPts val="0"/>
              </a:spcAft>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(11-21)</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1" name="文本框 30">
            <a:extLst>
              <a:ext uri="{FF2B5EF4-FFF2-40B4-BE49-F238E27FC236}">
                <a16:creationId xmlns="" xmlns:a16="http://schemas.microsoft.com/office/drawing/2014/main" id="{1A2146F2-FA53-4FFD-B689-984CB4B5F99E}"/>
              </a:ext>
            </a:extLst>
          </p:cNvPr>
          <p:cNvSpPr txBox="1"/>
          <p:nvPr/>
        </p:nvSpPr>
        <p:spPr>
          <a:xfrm>
            <a:off x="11068204" y="2847927"/>
            <a:ext cx="1069151" cy="369332"/>
          </a:xfrm>
          <a:prstGeom prst="rect">
            <a:avLst/>
          </a:prstGeom>
          <a:noFill/>
        </p:spPr>
        <p:txBody>
          <a:bodyPr wrap="square">
            <a:spAutoFit/>
          </a:bodyPr>
          <a:lstStyle/>
          <a:p>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11-22</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5" name="文本框 34">
            <a:extLst>
              <a:ext uri="{FF2B5EF4-FFF2-40B4-BE49-F238E27FC236}">
                <a16:creationId xmlns="" xmlns:a16="http://schemas.microsoft.com/office/drawing/2014/main" id="{27152E51-FA2E-4B29-AD0B-DDDF9609430C}"/>
              </a:ext>
            </a:extLst>
          </p:cNvPr>
          <p:cNvSpPr txBox="1"/>
          <p:nvPr/>
        </p:nvSpPr>
        <p:spPr>
          <a:xfrm>
            <a:off x="11068204" y="3506310"/>
            <a:ext cx="1141159" cy="369332"/>
          </a:xfrm>
          <a:prstGeom prst="rect">
            <a:avLst/>
          </a:prstGeom>
          <a:noFill/>
        </p:spPr>
        <p:txBody>
          <a:bodyPr wrap="square">
            <a:spAutoFit/>
          </a:bodyPr>
          <a:lstStyle/>
          <a:p>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11-23</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2" name="对象 1">
            <a:extLst>
              <a:ext uri="{FF2B5EF4-FFF2-40B4-BE49-F238E27FC236}">
                <a16:creationId xmlns="" xmlns:a16="http://schemas.microsoft.com/office/drawing/2014/main" id="{7B8DB16A-666A-4B6F-BFFE-14411619A142}"/>
              </a:ext>
            </a:extLst>
          </p:cNvPr>
          <p:cNvGraphicFramePr>
            <a:graphicFrameLocks noChangeAspect="1"/>
          </p:cNvGraphicFramePr>
          <p:nvPr>
            <p:extLst>
              <p:ext uri="{D42A27DB-BD31-4B8C-83A1-F6EECF244321}">
                <p14:modId xmlns:p14="http://schemas.microsoft.com/office/powerpoint/2010/main" val="1233519786"/>
              </p:ext>
            </p:extLst>
          </p:nvPr>
        </p:nvGraphicFramePr>
        <p:xfrm>
          <a:off x="4397375" y="1435100"/>
          <a:ext cx="3641725" cy="1190625"/>
        </p:xfrm>
        <a:graphic>
          <a:graphicData uri="http://schemas.openxmlformats.org/presentationml/2006/ole">
            <mc:AlternateContent xmlns:mc="http://schemas.openxmlformats.org/markup-compatibility/2006">
              <mc:Choice xmlns:v="urn:schemas-microsoft-com:vml" Requires="v">
                <p:oleObj spid="_x0000_s17469" name="Equation" r:id="rId3" imgW="2717640" imgH="888840" progId="Equation.DSMT4">
                  <p:embed/>
                </p:oleObj>
              </mc:Choice>
              <mc:Fallback>
                <p:oleObj name="Equation" r:id="rId3" imgW="2717640" imgH="888840" progId="Equation.DSMT4">
                  <p:embed/>
                  <p:pic>
                    <p:nvPicPr>
                      <p:cNvPr id="0" name=""/>
                      <p:cNvPicPr/>
                      <p:nvPr/>
                    </p:nvPicPr>
                    <p:blipFill>
                      <a:blip r:embed="rId4"/>
                      <a:stretch>
                        <a:fillRect/>
                      </a:stretch>
                    </p:blipFill>
                    <p:spPr>
                      <a:xfrm>
                        <a:off x="4397375" y="1435100"/>
                        <a:ext cx="3641725" cy="1190625"/>
                      </a:xfrm>
                      <a:prstGeom prst="rect">
                        <a:avLst/>
                      </a:prstGeom>
                    </p:spPr>
                  </p:pic>
                </p:oleObj>
              </mc:Fallback>
            </mc:AlternateContent>
          </a:graphicData>
        </a:graphic>
      </p:graphicFrame>
      <p:sp>
        <p:nvSpPr>
          <p:cNvPr id="21" name="箭头: 右 20">
            <a:extLst>
              <a:ext uri="{FF2B5EF4-FFF2-40B4-BE49-F238E27FC236}">
                <a16:creationId xmlns="" xmlns:a16="http://schemas.microsoft.com/office/drawing/2014/main" id="{2F26FF9A-87F2-41B0-AF4B-4AB19DD37F5B}"/>
              </a:ext>
            </a:extLst>
          </p:cNvPr>
          <p:cNvSpPr/>
          <p:nvPr/>
        </p:nvSpPr>
        <p:spPr>
          <a:xfrm>
            <a:off x="2781251" y="2949130"/>
            <a:ext cx="360040" cy="262609"/>
          </a:xfrm>
          <a:prstGeom prst="right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对象 4">
            <a:extLst>
              <a:ext uri="{FF2B5EF4-FFF2-40B4-BE49-F238E27FC236}">
                <a16:creationId xmlns="" xmlns:a16="http://schemas.microsoft.com/office/drawing/2014/main" id="{E4B92E31-5F5A-4EF6-8232-675192B2D333}"/>
              </a:ext>
            </a:extLst>
          </p:cNvPr>
          <p:cNvGraphicFramePr>
            <a:graphicFrameLocks noChangeAspect="1"/>
          </p:cNvGraphicFramePr>
          <p:nvPr>
            <p:extLst>
              <p:ext uri="{D42A27DB-BD31-4B8C-83A1-F6EECF244321}">
                <p14:modId xmlns:p14="http://schemas.microsoft.com/office/powerpoint/2010/main" val="3022577021"/>
              </p:ext>
            </p:extLst>
          </p:nvPr>
        </p:nvGraphicFramePr>
        <p:xfrm>
          <a:off x="4165742" y="2905033"/>
          <a:ext cx="3478504" cy="361842"/>
        </p:xfrm>
        <a:graphic>
          <a:graphicData uri="http://schemas.openxmlformats.org/presentationml/2006/ole">
            <mc:AlternateContent xmlns:mc="http://schemas.openxmlformats.org/markup-compatibility/2006">
              <mc:Choice xmlns:v="urn:schemas-microsoft-com:vml" Requires="v">
                <p:oleObj spid="_x0000_s17470" name="Equation" r:id="rId5" imgW="2289754" imgH="237550" progId="Equation.DSMT4">
                  <p:embed/>
                </p:oleObj>
              </mc:Choice>
              <mc:Fallback>
                <p:oleObj name="Equation" r:id="rId5" imgW="2289754" imgH="237550" progId="Equation.DSMT4">
                  <p:embed/>
                  <p:pic>
                    <p:nvPicPr>
                      <p:cNvPr id="0" name=""/>
                      <p:cNvPicPr/>
                      <p:nvPr/>
                    </p:nvPicPr>
                    <p:blipFill>
                      <a:blip r:embed="rId6"/>
                      <a:stretch>
                        <a:fillRect/>
                      </a:stretch>
                    </p:blipFill>
                    <p:spPr>
                      <a:xfrm>
                        <a:off x="4165742" y="2905033"/>
                        <a:ext cx="3478504" cy="361842"/>
                      </a:xfrm>
                      <a:prstGeom prst="rect">
                        <a:avLst/>
                      </a:prstGeom>
                    </p:spPr>
                  </p:pic>
                </p:oleObj>
              </mc:Fallback>
            </mc:AlternateContent>
          </a:graphicData>
        </a:graphic>
      </p:graphicFrame>
      <p:graphicFrame>
        <p:nvGraphicFramePr>
          <p:cNvPr id="6" name="对象 5">
            <a:extLst>
              <a:ext uri="{FF2B5EF4-FFF2-40B4-BE49-F238E27FC236}">
                <a16:creationId xmlns="" xmlns:a16="http://schemas.microsoft.com/office/drawing/2014/main" id="{D92AAFC9-F225-4CF7-810E-FD76A66088C6}"/>
              </a:ext>
            </a:extLst>
          </p:cNvPr>
          <p:cNvGraphicFramePr>
            <a:graphicFrameLocks noChangeAspect="1"/>
          </p:cNvGraphicFramePr>
          <p:nvPr>
            <p:extLst>
              <p:ext uri="{D42A27DB-BD31-4B8C-83A1-F6EECF244321}">
                <p14:modId xmlns:p14="http://schemas.microsoft.com/office/powerpoint/2010/main" val="3979395502"/>
              </p:ext>
            </p:extLst>
          </p:nvPr>
        </p:nvGraphicFramePr>
        <p:xfrm>
          <a:off x="1851180" y="3458466"/>
          <a:ext cx="3264108" cy="361841"/>
        </p:xfrm>
        <a:graphic>
          <a:graphicData uri="http://schemas.openxmlformats.org/presentationml/2006/ole">
            <mc:AlternateContent xmlns:mc="http://schemas.openxmlformats.org/markup-compatibility/2006">
              <mc:Choice xmlns:v="urn:schemas-microsoft-com:vml" Requires="v">
                <p:oleObj spid="_x0000_s17471" name="Equation" r:id="rId7" imgW="2061712" imgH="228206" progId="Equation.DSMT4">
                  <p:embed/>
                </p:oleObj>
              </mc:Choice>
              <mc:Fallback>
                <p:oleObj name="Equation" r:id="rId7" imgW="2061712" imgH="228206" progId="Equation.DSMT4">
                  <p:embed/>
                  <p:pic>
                    <p:nvPicPr>
                      <p:cNvPr id="0" name=""/>
                      <p:cNvPicPr/>
                      <p:nvPr/>
                    </p:nvPicPr>
                    <p:blipFill>
                      <a:blip r:embed="rId8"/>
                      <a:stretch>
                        <a:fillRect/>
                      </a:stretch>
                    </p:blipFill>
                    <p:spPr>
                      <a:xfrm>
                        <a:off x="1851180" y="3458466"/>
                        <a:ext cx="3264108" cy="361841"/>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3D00DA4F-D481-4B8E-922B-4375C1DE1F5A}"/>
              </a:ext>
            </a:extLst>
          </p:cNvPr>
          <p:cNvGraphicFramePr>
            <a:graphicFrameLocks noChangeAspect="1"/>
          </p:cNvGraphicFramePr>
          <p:nvPr>
            <p:extLst>
              <p:ext uri="{D42A27DB-BD31-4B8C-83A1-F6EECF244321}">
                <p14:modId xmlns:p14="http://schemas.microsoft.com/office/powerpoint/2010/main" val="758002962"/>
              </p:ext>
            </p:extLst>
          </p:nvPr>
        </p:nvGraphicFramePr>
        <p:xfrm>
          <a:off x="4683240" y="4126302"/>
          <a:ext cx="2592288" cy="367180"/>
        </p:xfrm>
        <a:graphic>
          <a:graphicData uri="http://schemas.openxmlformats.org/presentationml/2006/ole">
            <mc:AlternateContent xmlns:mc="http://schemas.openxmlformats.org/markup-compatibility/2006">
              <mc:Choice xmlns:v="urn:schemas-microsoft-com:vml" Requires="v">
                <p:oleObj spid="_x0000_s17472" name="Equation" r:id="rId9" imgW="1681763" imgH="237550" progId="Equation.DSMT4">
                  <p:embed/>
                </p:oleObj>
              </mc:Choice>
              <mc:Fallback>
                <p:oleObj name="Equation" r:id="rId9" imgW="1681763" imgH="237550" progId="Equation.DSMT4">
                  <p:embed/>
                  <p:pic>
                    <p:nvPicPr>
                      <p:cNvPr id="0" name=""/>
                      <p:cNvPicPr/>
                      <p:nvPr/>
                    </p:nvPicPr>
                    <p:blipFill>
                      <a:blip r:embed="rId10"/>
                      <a:stretch>
                        <a:fillRect/>
                      </a:stretch>
                    </p:blipFill>
                    <p:spPr>
                      <a:xfrm>
                        <a:off x="4683240" y="4126302"/>
                        <a:ext cx="2592288" cy="367180"/>
                      </a:xfrm>
                      <a:prstGeom prst="rect">
                        <a:avLst/>
                      </a:prstGeom>
                    </p:spPr>
                  </p:pic>
                </p:oleObj>
              </mc:Fallback>
            </mc:AlternateContent>
          </a:graphicData>
        </a:graphic>
      </p:graphicFrame>
      <p:sp>
        <p:nvSpPr>
          <p:cNvPr id="24" name="文本框 23">
            <a:extLst>
              <a:ext uri="{FF2B5EF4-FFF2-40B4-BE49-F238E27FC236}">
                <a16:creationId xmlns="" xmlns:a16="http://schemas.microsoft.com/office/drawing/2014/main" id="{BB83AEEB-76CA-46E1-A418-A86CC446FBEE}"/>
              </a:ext>
            </a:extLst>
          </p:cNvPr>
          <p:cNvSpPr txBox="1"/>
          <p:nvPr/>
        </p:nvSpPr>
        <p:spPr>
          <a:xfrm>
            <a:off x="11068204" y="4126302"/>
            <a:ext cx="1141159" cy="369332"/>
          </a:xfrm>
          <a:prstGeom prst="rect">
            <a:avLst/>
          </a:prstGeom>
          <a:noFill/>
        </p:spPr>
        <p:txBody>
          <a:bodyPr wrap="square">
            <a:spAutoFit/>
          </a:bodyPr>
          <a:lstStyle/>
          <a:p>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11-24</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10" name="对象 9">
            <a:extLst>
              <a:ext uri="{FF2B5EF4-FFF2-40B4-BE49-F238E27FC236}">
                <a16:creationId xmlns="" xmlns:a16="http://schemas.microsoft.com/office/drawing/2014/main" id="{B93591C5-D38D-4D02-AF4E-CB71E035070C}"/>
              </a:ext>
            </a:extLst>
          </p:cNvPr>
          <p:cNvGraphicFramePr>
            <a:graphicFrameLocks noChangeAspect="1"/>
          </p:cNvGraphicFramePr>
          <p:nvPr>
            <p:extLst>
              <p:ext uri="{D42A27DB-BD31-4B8C-83A1-F6EECF244321}">
                <p14:modId xmlns:p14="http://schemas.microsoft.com/office/powerpoint/2010/main" val="2799062303"/>
              </p:ext>
            </p:extLst>
          </p:nvPr>
        </p:nvGraphicFramePr>
        <p:xfrm>
          <a:off x="2499252" y="4823225"/>
          <a:ext cx="3265487" cy="361950"/>
        </p:xfrm>
        <a:graphic>
          <a:graphicData uri="http://schemas.openxmlformats.org/presentationml/2006/ole">
            <mc:AlternateContent xmlns:mc="http://schemas.openxmlformats.org/markup-compatibility/2006">
              <mc:Choice xmlns:v="urn:schemas-microsoft-com:vml" Requires="v">
                <p:oleObj spid="_x0000_s17473" name="Equation" r:id="rId11" imgW="3264724" imgH="361453" progId="Equation.DSMT4">
                  <p:embed/>
                </p:oleObj>
              </mc:Choice>
              <mc:Fallback>
                <p:oleObj name="Equation" r:id="rId11" imgW="3264724" imgH="361453" progId="Equation.DSMT4">
                  <p:embed/>
                  <p:pic>
                    <p:nvPicPr>
                      <p:cNvPr id="0" name=""/>
                      <p:cNvPicPr/>
                      <p:nvPr/>
                    </p:nvPicPr>
                    <p:blipFill>
                      <a:blip r:embed="rId12"/>
                      <a:stretch>
                        <a:fillRect/>
                      </a:stretch>
                    </p:blipFill>
                    <p:spPr>
                      <a:xfrm>
                        <a:off x="2499252" y="4823225"/>
                        <a:ext cx="3265487" cy="361950"/>
                      </a:xfrm>
                      <a:prstGeom prst="rect">
                        <a:avLst/>
                      </a:prstGeom>
                    </p:spPr>
                  </p:pic>
                </p:oleObj>
              </mc:Fallback>
            </mc:AlternateContent>
          </a:graphicData>
        </a:graphic>
      </p:graphicFrame>
      <p:graphicFrame>
        <p:nvGraphicFramePr>
          <p:cNvPr id="12" name="对象 11">
            <a:extLst>
              <a:ext uri="{FF2B5EF4-FFF2-40B4-BE49-F238E27FC236}">
                <a16:creationId xmlns="" xmlns:a16="http://schemas.microsoft.com/office/drawing/2014/main" id="{55EB5A01-8286-4008-8182-6961262F4CF7}"/>
              </a:ext>
            </a:extLst>
          </p:cNvPr>
          <p:cNvGraphicFramePr>
            <a:graphicFrameLocks noChangeAspect="1"/>
          </p:cNvGraphicFramePr>
          <p:nvPr>
            <p:extLst>
              <p:ext uri="{D42A27DB-BD31-4B8C-83A1-F6EECF244321}">
                <p14:modId xmlns:p14="http://schemas.microsoft.com/office/powerpoint/2010/main" val="4058101777"/>
              </p:ext>
            </p:extLst>
          </p:nvPr>
        </p:nvGraphicFramePr>
        <p:xfrm>
          <a:off x="5379572" y="5467032"/>
          <a:ext cx="1296144" cy="328600"/>
        </p:xfrm>
        <a:graphic>
          <a:graphicData uri="http://schemas.openxmlformats.org/presentationml/2006/ole">
            <mc:AlternateContent xmlns:mc="http://schemas.openxmlformats.org/markup-compatibility/2006">
              <mc:Choice xmlns:v="urn:schemas-microsoft-com:vml" Requires="v">
                <p:oleObj spid="_x0000_s17474" name="Equation" r:id="rId13" imgW="788629" imgH="199815" progId="Equation.DSMT4">
                  <p:embed/>
                </p:oleObj>
              </mc:Choice>
              <mc:Fallback>
                <p:oleObj name="Equation" r:id="rId13" imgW="788629" imgH="199815" progId="Equation.DSMT4">
                  <p:embed/>
                  <p:pic>
                    <p:nvPicPr>
                      <p:cNvPr id="0" name=""/>
                      <p:cNvPicPr/>
                      <p:nvPr/>
                    </p:nvPicPr>
                    <p:blipFill>
                      <a:blip r:embed="rId14"/>
                      <a:stretch>
                        <a:fillRect/>
                      </a:stretch>
                    </p:blipFill>
                    <p:spPr>
                      <a:xfrm>
                        <a:off x="5379572" y="5467032"/>
                        <a:ext cx="1296144" cy="328600"/>
                      </a:xfrm>
                      <a:prstGeom prst="rect">
                        <a:avLst/>
                      </a:prstGeom>
                    </p:spPr>
                  </p:pic>
                </p:oleObj>
              </mc:Fallback>
            </mc:AlternateContent>
          </a:graphicData>
        </a:graphic>
      </p:graphicFrame>
      <p:sp>
        <p:nvSpPr>
          <p:cNvPr id="27" name="文本框 26">
            <a:extLst>
              <a:ext uri="{FF2B5EF4-FFF2-40B4-BE49-F238E27FC236}">
                <a16:creationId xmlns="" xmlns:a16="http://schemas.microsoft.com/office/drawing/2014/main" id="{6B7446A4-825B-46BE-87C2-3AD523E8D4CD}"/>
              </a:ext>
            </a:extLst>
          </p:cNvPr>
          <p:cNvSpPr txBox="1"/>
          <p:nvPr/>
        </p:nvSpPr>
        <p:spPr>
          <a:xfrm>
            <a:off x="11059934" y="5383524"/>
            <a:ext cx="1141159" cy="369332"/>
          </a:xfrm>
          <a:prstGeom prst="rect">
            <a:avLst/>
          </a:prstGeom>
          <a:noFill/>
        </p:spPr>
        <p:txBody>
          <a:bodyPr wrap="square">
            <a:spAutoFit/>
          </a:bodyPr>
          <a:lstStyle/>
          <a:p>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11-25</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Tree>
    <p:extLst>
      <p:ext uri="{BB962C8B-B14F-4D97-AF65-F5344CB8AC3E}">
        <p14:creationId xmlns:p14="http://schemas.microsoft.com/office/powerpoint/2010/main" val="1858110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22988" y="980728"/>
            <a:ext cx="11881320" cy="5482916"/>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结合</a:t>
            </a:r>
            <a:r>
              <a:rPr lang="zh-CN" altLang="en-US" sz="2000" dirty="0" smtClean="0">
                <a:latin typeface="Times New Roman" panose="02020603050405020304" pitchFamily="18" charset="0"/>
                <a:cs typeface="Times New Roman" panose="02020603050405020304" pitchFamily="18" charset="0"/>
              </a:rPr>
              <a:t>上述</a:t>
            </a:r>
            <a:r>
              <a:rPr lang="en-US" altLang="zh-CN" sz="2000" dirty="0" smtClean="0">
                <a:latin typeface="Times New Roman" panose="02020603050405020304" pitchFamily="18" charset="0"/>
                <a:cs typeface="Times New Roman" panose="02020603050405020304" pitchFamily="18" charset="0"/>
              </a:rPr>
              <a:t>(11-24)</a:t>
            </a:r>
            <a:r>
              <a:rPr lang="zh-CN" altLang="en-US" sz="2000" dirty="0" smtClean="0">
                <a:latin typeface="Times New Roman" panose="02020603050405020304" pitchFamily="18" charset="0"/>
                <a:cs typeface="Times New Roman" panose="02020603050405020304" pitchFamily="18" charset="0"/>
              </a:rPr>
              <a:t>式和</a:t>
            </a:r>
            <a:r>
              <a:rPr lang="en-US" altLang="zh-CN" sz="2000" dirty="0" smtClean="0">
                <a:latin typeface="Times New Roman" panose="02020603050405020304" pitchFamily="18" charset="0"/>
                <a:cs typeface="Times New Roman" panose="02020603050405020304" pitchFamily="18" charset="0"/>
              </a:rPr>
              <a:t>(11-25)</a:t>
            </a:r>
            <a:r>
              <a:rPr lang="zh-CN" altLang="en-US" sz="2000" dirty="0" smtClean="0">
                <a:latin typeface="Times New Roman" panose="02020603050405020304" pitchFamily="18" charset="0"/>
                <a:cs typeface="Times New Roman" panose="02020603050405020304" pitchFamily="18" charset="0"/>
              </a:rPr>
              <a:t>式</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可求得：</a:t>
            </a: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a typeface="宋体" panose="02010600030101010101" pitchFamily="2" charset="-122"/>
              <a:cs typeface="Times New Roman" panose="02020603050405020304" pitchFamily="18" charset="0"/>
            </a:endParaRPr>
          </a:p>
          <a:p>
            <a:pPr indent="0">
              <a:lnSpc>
                <a:spcPct val="150000"/>
              </a:lnSpc>
              <a:buClr>
                <a:srgbClr val="215968"/>
              </a:buClr>
              <a:buNone/>
            </a:pPr>
            <a:endParaRPr lang="en-US" altLang="zh-CN" sz="1800" dirty="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1800" dirty="0">
                <a:effectLst/>
                <a:ea typeface="宋体" panose="02010600030101010101" pitchFamily="2" charset="-122"/>
                <a:cs typeface="Times New Roman" panose="02020603050405020304" pitchFamily="18" charset="0"/>
              </a:rPr>
              <a:t>求解可得：</a:t>
            </a:r>
            <a:endParaRPr lang="en-US" altLang="zh-CN" sz="1800" dirty="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1800" dirty="0" smtClean="0">
                <a:effectLst/>
                <a:ea typeface="宋体" panose="02010600030101010101" pitchFamily="2" charset="-122"/>
                <a:cs typeface="Times New Roman" panose="02020603050405020304" pitchFamily="18" charset="0"/>
              </a:rPr>
              <a:t>代入</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(11-25)</a:t>
            </a:r>
            <a:r>
              <a:rPr lang="zh-CN" altLang="en-US" sz="1800" dirty="0" smtClean="0">
                <a:effectLst/>
                <a:ea typeface="宋体" panose="02010600030101010101" pitchFamily="2" charset="-122"/>
                <a:cs typeface="Times New Roman" panose="02020603050405020304" pitchFamily="18" charset="0"/>
              </a:rPr>
              <a:t>式</a:t>
            </a:r>
            <a:r>
              <a:rPr lang="zh-CN" altLang="en-US" sz="1800" dirty="0">
                <a:effectLst/>
                <a:ea typeface="宋体" panose="02010600030101010101" pitchFamily="2" charset="-122"/>
                <a:cs typeface="Times New Roman" panose="02020603050405020304" pitchFamily="18" charset="0"/>
              </a:rPr>
              <a:t>，可得：</a:t>
            </a: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nSpc>
                <a:spcPct val="150000"/>
              </a:lnSpc>
              <a:buClr>
                <a:srgbClr val="215968"/>
              </a:buClr>
              <a:buNone/>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zh-CN" altLang="en-US" sz="2000" dirty="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 xmlns:a16="http://schemas.microsoft.com/office/drawing/2014/main"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 xmlns:a16="http://schemas.microsoft.com/office/drawing/2014/main"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 xmlns:a16="http://schemas.microsoft.com/office/drawing/2014/main"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 xmlns:a16="http://schemas.microsoft.com/office/drawing/2014/main"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 xmlns:a16="http://schemas.microsoft.com/office/drawing/2014/main"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 xmlns:a16="http://schemas.microsoft.com/office/drawing/2014/main"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 xmlns:a16="http://schemas.microsoft.com/office/drawing/2014/main"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5" name="文本框 24">
            <a:extLst>
              <a:ext uri="{FF2B5EF4-FFF2-40B4-BE49-F238E27FC236}">
                <a16:creationId xmlns="" xmlns:a16="http://schemas.microsoft.com/office/drawing/2014/main" id="{05FACEC2-B623-42EB-B03D-6A9BD773800A}"/>
              </a:ext>
            </a:extLst>
          </p:cNvPr>
          <p:cNvSpPr txBox="1"/>
          <p:nvPr/>
        </p:nvSpPr>
        <p:spPr>
          <a:xfrm>
            <a:off x="10784041" y="1726148"/>
            <a:ext cx="1353314" cy="507831"/>
          </a:xfrm>
          <a:prstGeom prst="rect">
            <a:avLst/>
          </a:prstGeom>
          <a:noFill/>
        </p:spPr>
        <p:txBody>
          <a:bodyPr wrap="square">
            <a:spAutoFit/>
          </a:bodyPr>
          <a:lstStyle/>
          <a:p>
            <a:pPr marL="266700" algn="l">
              <a:lnSpc>
                <a:spcPct val="150000"/>
              </a:lnSpc>
              <a:spcAft>
                <a:spcPts val="0"/>
              </a:spcAft>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(11-26)</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1" name="文本框 30">
            <a:extLst>
              <a:ext uri="{FF2B5EF4-FFF2-40B4-BE49-F238E27FC236}">
                <a16:creationId xmlns="" xmlns:a16="http://schemas.microsoft.com/office/drawing/2014/main" id="{1A2146F2-FA53-4FFD-B689-984CB4B5F99E}"/>
              </a:ext>
            </a:extLst>
          </p:cNvPr>
          <p:cNvSpPr txBox="1"/>
          <p:nvPr/>
        </p:nvSpPr>
        <p:spPr>
          <a:xfrm>
            <a:off x="11033549" y="2531956"/>
            <a:ext cx="1069151" cy="369332"/>
          </a:xfrm>
          <a:prstGeom prst="rect">
            <a:avLst/>
          </a:prstGeom>
          <a:noFill/>
        </p:spPr>
        <p:txBody>
          <a:bodyPr wrap="square">
            <a:spAutoFit/>
          </a:bodyPr>
          <a:lstStyle/>
          <a:p>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11-27</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5" name="文本框 34">
            <a:extLst>
              <a:ext uri="{FF2B5EF4-FFF2-40B4-BE49-F238E27FC236}">
                <a16:creationId xmlns="" xmlns:a16="http://schemas.microsoft.com/office/drawing/2014/main" id="{27152E51-FA2E-4B29-AD0B-DDDF9609430C}"/>
              </a:ext>
            </a:extLst>
          </p:cNvPr>
          <p:cNvSpPr txBox="1"/>
          <p:nvPr/>
        </p:nvSpPr>
        <p:spPr>
          <a:xfrm>
            <a:off x="11059934" y="3947601"/>
            <a:ext cx="1141159" cy="369332"/>
          </a:xfrm>
          <a:prstGeom prst="rect">
            <a:avLst/>
          </a:prstGeom>
          <a:noFill/>
        </p:spPr>
        <p:txBody>
          <a:bodyPr wrap="square">
            <a:spAutoFit/>
          </a:bodyPr>
          <a:lstStyle/>
          <a:p>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11-28</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24" name="文本框 23">
            <a:extLst>
              <a:ext uri="{FF2B5EF4-FFF2-40B4-BE49-F238E27FC236}">
                <a16:creationId xmlns="" xmlns:a16="http://schemas.microsoft.com/office/drawing/2014/main" id="{BB83AEEB-76CA-46E1-A418-A86CC446FBEE}"/>
              </a:ext>
            </a:extLst>
          </p:cNvPr>
          <p:cNvSpPr txBox="1"/>
          <p:nvPr/>
        </p:nvSpPr>
        <p:spPr>
          <a:xfrm>
            <a:off x="11068216" y="5398593"/>
            <a:ext cx="1141159" cy="369332"/>
          </a:xfrm>
          <a:prstGeom prst="rect">
            <a:avLst/>
          </a:prstGeom>
          <a:noFill/>
        </p:spPr>
        <p:txBody>
          <a:bodyPr wrap="square">
            <a:spAutoFit/>
          </a:bodyPr>
          <a:lstStyle/>
          <a:p>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11-29</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14" name="对象 13">
            <a:extLst>
              <a:ext uri="{FF2B5EF4-FFF2-40B4-BE49-F238E27FC236}">
                <a16:creationId xmlns="" xmlns:a16="http://schemas.microsoft.com/office/drawing/2014/main" id="{92537386-8CC8-4284-9928-463833F3FE79}"/>
              </a:ext>
            </a:extLst>
          </p:cNvPr>
          <p:cNvGraphicFramePr>
            <a:graphicFrameLocks noChangeAspect="1"/>
          </p:cNvGraphicFramePr>
          <p:nvPr>
            <p:extLst>
              <p:ext uri="{D42A27DB-BD31-4B8C-83A1-F6EECF244321}">
                <p14:modId xmlns:p14="http://schemas.microsoft.com/office/powerpoint/2010/main" val="305375532"/>
              </p:ext>
            </p:extLst>
          </p:nvPr>
        </p:nvGraphicFramePr>
        <p:xfrm>
          <a:off x="3933379" y="1741035"/>
          <a:ext cx="3672408" cy="424066"/>
        </p:xfrm>
        <a:graphic>
          <a:graphicData uri="http://schemas.openxmlformats.org/presentationml/2006/ole">
            <mc:AlternateContent xmlns:mc="http://schemas.openxmlformats.org/markup-compatibility/2006">
              <mc:Choice xmlns:v="urn:schemas-microsoft-com:vml" Requires="v">
                <p:oleObj spid="_x0000_s16427" name="Equation" r:id="rId3" imgW="2061712" imgH="237550" progId="Equation.DSMT4">
                  <p:embed/>
                </p:oleObj>
              </mc:Choice>
              <mc:Fallback>
                <p:oleObj name="Equation" r:id="rId3" imgW="2061712" imgH="237550" progId="Equation.DSMT4">
                  <p:embed/>
                  <p:pic>
                    <p:nvPicPr>
                      <p:cNvPr id="0" name=""/>
                      <p:cNvPicPr/>
                      <p:nvPr/>
                    </p:nvPicPr>
                    <p:blipFill>
                      <a:blip r:embed="rId4"/>
                      <a:stretch>
                        <a:fillRect/>
                      </a:stretch>
                    </p:blipFill>
                    <p:spPr>
                      <a:xfrm>
                        <a:off x="3933379" y="1741035"/>
                        <a:ext cx="3672408" cy="424066"/>
                      </a:xfrm>
                      <a:prstGeom prst="rect">
                        <a:avLst/>
                      </a:prstGeom>
                    </p:spPr>
                  </p:pic>
                </p:oleObj>
              </mc:Fallback>
            </mc:AlternateContent>
          </a:graphicData>
        </a:graphic>
      </p:graphicFrame>
      <p:sp>
        <p:nvSpPr>
          <p:cNvPr id="26" name="箭头: 右 25">
            <a:extLst>
              <a:ext uri="{FF2B5EF4-FFF2-40B4-BE49-F238E27FC236}">
                <a16:creationId xmlns="" xmlns:a16="http://schemas.microsoft.com/office/drawing/2014/main" id="{7B272E2A-C5AB-4E9E-BF49-AC8776BB44E3}"/>
              </a:ext>
            </a:extLst>
          </p:cNvPr>
          <p:cNvSpPr/>
          <p:nvPr/>
        </p:nvSpPr>
        <p:spPr>
          <a:xfrm>
            <a:off x="2565227" y="2585318"/>
            <a:ext cx="360040" cy="262609"/>
          </a:xfrm>
          <a:prstGeom prst="right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9" name="对象 18">
            <a:extLst>
              <a:ext uri="{FF2B5EF4-FFF2-40B4-BE49-F238E27FC236}">
                <a16:creationId xmlns="" xmlns:a16="http://schemas.microsoft.com/office/drawing/2014/main" id="{83D7EF21-401C-4D9E-91AB-5C4DE87BDDD5}"/>
              </a:ext>
            </a:extLst>
          </p:cNvPr>
          <p:cNvGraphicFramePr>
            <a:graphicFrameLocks noChangeAspect="1"/>
          </p:cNvGraphicFramePr>
          <p:nvPr>
            <p:extLst>
              <p:ext uri="{D42A27DB-BD31-4B8C-83A1-F6EECF244321}">
                <p14:modId xmlns:p14="http://schemas.microsoft.com/office/powerpoint/2010/main" val="3391852650"/>
              </p:ext>
            </p:extLst>
          </p:nvPr>
        </p:nvGraphicFramePr>
        <p:xfrm>
          <a:off x="3501331" y="2513589"/>
          <a:ext cx="4591494" cy="446324"/>
        </p:xfrm>
        <a:graphic>
          <a:graphicData uri="http://schemas.openxmlformats.org/presentationml/2006/ole">
            <mc:AlternateContent xmlns:mc="http://schemas.openxmlformats.org/markup-compatibility/2006">
              <mc:Choice xmlns:v="urn:schemas-microsoft-com:vml" Requires="v">
                <p:oleObj spid="_x0000_s16428" name="Equation" r:id="rId5" imgW="2841005" imgH="275644" progId="Equation.DSMT4">
                  <p:embed/>
                </p:oleObj>
              </mc:Choice>
              <mc:Fallback>
                <p:oleObj name="Equation" r:id="rId5" imgW="2841005" imgH="275644" progId="Equation.DSMT4">
                  <p:embed/>
                  <p:pic>
                    <p:nvPicPr>
                      <p:cNvPr id="0" name=""/>
                      <p:cNvPicPr/>
                      <p:nvPr/>
                    </p:nvPicPr>
                    <p:blipFill>
                      <a:blip r:embed="rId6"/>
                      <a:stretch>
                        <a:fillRect/>
                      </a:stretch>
                    </p:blipFill>
                    <p:spPr>
                      <a:xfrm>
                        <a:off x="3501331" y="2513589"/>
                        <a:ext cx="4591494" cy="446324"/>
                      </a:xfrm>
                      <a:prstGeom prst="rect">
                        <a:avLst/>
                      </a:prstGeom>
                    </p:spPr>
                  </p:pic>
                </p:oleObj>
              </mc:Fallback>
            </mc:AlternateContent>
          </a:graphicData>
        </a:graphic>
      </p:graphicFrame>
      <p:graphicFrame>
        <p:nvGraphicFramePr>
          <p:cNvPr id="23" name="对象 22">
            <a:extLst>
              <a:ext uri="{FF2B5EF4-FFF2-40B4-BE49-F238E27FC236}">
                <a16:creationId xmlns="" xmlns:a16="http://schemas.microsoft.com/office/drawing/2014/main" id="{08EEDED9-80F8-4A53-9595-D2123A9993E8}"/>
              </a:ext>
            </a:extLst>
          </p:cNvPr>
          <p:cNvGraphicFramePr>
            <a:graphicFrameLocks noChangeAspect="1"/>
          </p:cNvGraphicFramePr>
          <p:nvPr>
            <p:extLst>
              <p:ext uri="{D42A27DB-BD31-4B8C-83A1-F6EECF244321}">
                <p14:modId xmlns:p14="http://schemas.microsoft.com/office/powerpoint/2010/main" val="1032756707"/>
              </p:ext>
            </p:extLst>
          </p:nvPr>
        </p:nvGraphicFramePr>
        <p:xfrm>
          <a:off x="4503738" y="3819525"/>
          <a:ext cx="3121025" cy="704850"/>
        </p:xfrm>
        <a:graphic>
          <a:graphicData uri="http://schemas.openxmlformats.org/presentationml/2006/ole">
            <mc:AlternateContent xmlns:mc="http://schemas.openxmlformats.org/markup-compatibility/2006">
              <mc:Choice xmlns:v="urn:schemas-microsoft-com:vml" Requires="v">
                <p:oleObj spid="_x0000_s16429" name="Equation" r:id="rId7" imgW="2197080" imgH="495000" progId="Equation.DSMT4">
                  <p:embed/>
                </p:oleObj>
              </mc:Choice>
              <mc:Fallback>
                <p:oleObj name="Equation" r:id="rId7" imgW="2197080" imgH="495000" progId="Equation.DSMT4">
                  <p:embed/>
                  <p:pic>
                    <p:nvPicPr>
                      <p:cNvPr id="0" name=""/>
                      <p:cNvPicPr/>
                      <p:nvPr/>
                    </p:nvPicPr>
                    <p:blipFill>
                      <a:blip r:embed="rId8"/>
                      <a:stretch>
                        <a:fillRect/>
                      </a:stretch>
                    </p:blipFill>
                    <p:spPr>
                      <a:xfrm>
                        <a:off x="4503738" y="3819525"/>
                        <a:ext cx="3121025" cy="704850"/>
                      </a:xfrm>
                      <a:prstGeom prst="rect">
                        <a:avLst/>
                      </a:prstGeom>
                    </p:spPr>
                  </p:pic>
                </p:oleObj>
              </mc:Fallback>
            </mc:AlternateContent>
          </a:graphicData>
        </a:graphic>
      </p:graphicFrame>
      <p:graphicFrame>
        <p:nvGraphicFramePr>
          <p:cNvPr id="28" name="对象 27">
            <a:extLst>
              <a:ext uri="{FF2B5EF4-FFF2-40B4-BE49-F238E27FC236}">
                <a16:creationId xmlns="" xmlns:a16="http://schemas.microsoft.com/office/drawing/2014/main" id="{B988FBBA-AD73-437F-A18D-933946337F51}"/>
              </a:ext>
            </a:extLst>
          </p:cNvPr>
          <p:cNvGraphicFramePr>
            <a:graphicFrameLocks noChangeAspect="1"/>
          </p:cNvGraphicFramePr>
          <p:nvPr>
            <p:extLst>
              <p:ext uri="{D42A27DB-BD31-4B8C-83A1-F6EECF244321}">
                <p14:modId xmlns:p14="http://schemas.microsoft.com/office/powerpoint/2010/main" val="100008197"/>
              </p:ext>
            </p:extLst>
          </p:nvPr>
        </p:nvGraphicFramePr>
        <p:xfrm>
          <a:off x="4962287" y="5306417"/>
          <a:ext cx="1779404" cy="766400"/>
        </p:xfrm>
        <a:graphic>
          <a:graphicData uri="http://schemas.openxmlformats.org/presentationml/2006/ole">
            <mc:AlternateContent xmlns:mc="http://schemas.openxmlformats.org/markup-compatibility/2006">
              <mc:Choice xmlns:v="urn:schemas-microsoft-com:vml" Requires="v">
                <p:oleObj spid="_x0000_s16430" name="Equation" r:id="rId9" imgW="1168579" imgH="503850" progId="Equation.DSMT4">
                  <p:embed/>
                </p:oleObj>
              </mc:Choice>
              <mc:Fallback>
                <p:oleObj name="Equation" r:id="rId9" imgW="1168579" imgH="503850" progId="Equation.DSMT4">
                  <p:embed/>
                  <p:pic>
                    <p:nvPicPr>
                      <p:cNvPr id="0" name=""/>
                      <p:cNvPicPr/>
                      <p:nvPr/>
                    </p:nvPicPr>
                    <p:blipFill>
                      <a:blip r:embed="rId10"/>
                      <a:stretch>
                        <a:fillRect/>
                      </a:stretch>
                    </p:blipFill>
                    <p:spPr>
                      <a:xfrm>
                        <a:off x="4962287" y="5306417"/>
                        <a:ext cx="1779404" cy="766400"/>
                      </a:xfrm>
                      <a:prstGeom prst="rect">
                        <a:avLst/>
                      </a:prstGeom>
                    </p:spPr>
                  </p:pic>
                </p:oleObj>
              </mc:Fallback>
            </mc:AlternateContent>
          </a:graphicData>
        </a:graphic>
      </p:graphicFrame>
    </p:spTree>
    <p:extLst>
      <p:ext uri="{BB962C8B-B14F-4D97-AF65-F5344CB8AC3E}">
        <p14:creationId xmlns:p14="http://schemas.microsoft.com/office/powerpoint/2010/main" val="989770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22988" y="980728"/>
            <a:ext cx="11881320" cy="5482916"/>
          </a:xfrm>
        </p:spPr>
        <p:txBody>
          <a:bodyPr>
            <a:noAutofit/>
          </a:bodyPr>
          <a:lstStyle/>
          <a:p>
            <a:pPr marL="6858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smtClean="0">
                <a:latin typeface="Times New Roman" panose="02020603050405020304" pitchFamily="18" charset="0"/>
                <a:cs typeface="Times New Roman" panose="02020603050405020304" pitchFamily="18" charset="0"/>
              </a:rPr>
              <a:t>将</a:t>
            </a:r>
            <a:r>
              <a:rPr lang="en-US" altLang="zh-CN" sz="2000" dirty="0" smtClean="0">
                <a:latin typeface="Times New Roman" panose="02020603050405020304" pitchFamily="18" charset="0"/>
                <a:cs typeface="Times New Roman" panose="02020603050405020304" pitchFamily="18" charset="0"/>
              </a:rPr>
              <a:t>(11-28)</a:t>
            </a:r>
            <a:r>
              <a:rPr lang="zh-CN" altLang="en-US" sz="2000" dirty="0" smtClean="0">
                <a:latin typeface="Times New Roman" panose="02020603050405020304" pitchFamily="18" charset="0"/>
                <a:cs typeface="Times New Roman" panose="02020603050405020304" pitchFamily="18" charset="0"/>
              </a:rPr>
              <a:t>式</a:t>
            </a:r>
            <a:r>
              <a:rPr lang="zh-CN" altLang="en-US" sz="2000" dirty="0">
                <a:latin typeface="Times New Roman" panose="02020603050405020304" pitchFamily="18" charset="0"/>
                <a:cs typeface="Times New Roman" panose="02020603050405020304" pitchFamily="18" charset="0"/>
              </a:rPr>
              <a:t>和 </a:t>
            </a:r>
            <a:r>
              <a:rPr lang="en-US" altLang="zh-CN" sz="2000" dirty="0" smtClean="0">
                <a:latin typeface="Times New Roman" panose="02020603050405020304" pitchFamily="18" charset="0"/>
                <a:cs typeface="Times New Roman" panose="02020603050405020304" pitchFamily="18" charset="0"/>
              </a:rPr>
              <a:t>(11-29) </a:t>
            </a:r>
            <a:r>
              <a:rPr lang="zh-CN" altLang="en-US" sz="2000" dirty="0">
                <a:latin typeface="Times New Roman" panose="02020603050405020304" pitchFamily="18" charset="0"/>
                <a:cs typeface="Times New Roman" panose="02020603050405020304" pitchFamily="18" charset="0"/>
              </a:rPr>
              <a:t>式</a:t>
            </a:r>
            <a:r>
              <a:rPr lang="zh-CN" altLang="en-US" sz="2000" dirty="0" smtClean="0">
                <a:latin typeface="Times New Roman" panose="02020603050405020304" pitchFamily="18" charset="0"/>
                <a:cs typeface="Times New Roman" panose="02020603050405020304" pitchFamily="18" charset="0"/>
              </a:rPr>
              <a:t>代入</a:t>
            </a:r>
            <a:r>
              <a:rPr lang="en-US" altLang="zh-CN" sz="2000" dirty="0" smtClean="0">
                <a:latin typeface="Times New Roman" panose="02020603050405020304" pitchFamily="18" charset="0"/>
                <a:cs typeface="Times New Roman" panose="02020603050405020304" pitchFamily="18" charset="0"/>
              </a:rPr>
              <a:t>(11-20)</a:t>
            </a:r>
            <a:r>
              <a:rPr lang="zh-CN" altLang="en-US" sz="2000" dirty="0" smtClean="0">
                <a:latin typeface="Times New Roman" panose="02020603050405020304" pitchFamily="18" charset="0"/>
                <a:cs typeface="Times New Roman" panose="02020603050405020304" pitchFamily="18" charset="0"/>
              </a:rPr>
              <a:t>式</a:t>
            </a:r>
            <a:r>
              <a:rPr lang="zh-CN" altLang="en-US" sz="2000" dirty="0">
                <a:latin typeface="Times New Roman" panose="02020603050405020304" pitchFamily="18" charset="0"/>
                <a:cs typeface="Times New Roman" panose="02020603050405020304" pitchFamily="18" charset="0"/>
              </a:rPr>
              <a:t>，可得最优投资组合权重向量的表达式：</a:t>
            </a: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a typeface="宋体" panose="02010600030101010101" pitchFamily="2" charset="-122"/>
              <a:cs typeface="Times New Roman" panose="02020603050405020304" pitchFamily="18" charset="0"/>
            </a:endParaRPr>
          </a:p>
          <a:p>
            <a:pPr indent="0">
              <a:lnSpc>
                <a:spcPct val="150000"/>
              </a:lnSpc>
              <a:buClr>
                <a:srgbClr val="215968"/>
              </a:buClr>
              <a:buNone/>
            </a:pPr>
            <a:endParaRPr lang="en-US" altLang="zh-CN" sz="1800" dirty="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1800" dirty="0">
                <a:effectLst/>
                <a:ea typeface="宋体" panose="02010600030101010101" pitchFamily="2" charset="-122"/>
                <a:cs typeface="Times New Roman" panose="02020603050405020304" pitchFamily="18" charset="0"/>
              </a:rPr>
              <a:t>期望收益最大化模型常被投资组合经理所采用，此时</a:t>
            </a:r>
            <a:r>
              <a:rPr lang="zh-CN" altLang="en-US" sz="1800" dirty="0">
                <a:solidFill>
                  <a:srgbClr val="C00000"/>
                </a:solidFill>
                <a:effectLst/>
                <a:ea typeface="宋体" panose="02010600030101010101" pitchFamily="2" charset="-122"/>
                <a:cs typeface="Times New Roman" panose="02020603050405020304" pitchFamily="18" charset="0"/>
              </a:rPr>
              <a:t>构建组合的目标在于追求投资组合高于基准的期望超额收益最大化。</a:t>
            </a:r>
            <a:endParaRPr lang="en-US" altLang="zh-CN" sz="1800" dirty="0">
              <a:solidFill>
                <a:srgbClr val="C00000"/>
              </a:solidFill>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indent="0">
              <a:lnSpc>
                <a:spcPct val="150000"/>
              </a:lnSpc>
              <a:buClr>
                <a:srgbClr val="215968"/>
              </a:buClr>
              <a:buNone/>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zh-CN" altLang="en-US" sz="2000" dirty="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 xmlns:a16="http://schemas.microsoft.com/office/drawing/2014/main"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 xmlns:a16="http://schemas.microsoft.com/office/drawing/2014/main"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 xmlns:a16="http://schemas.microsoft.com/office/drawing/2014/main"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 xmlns:a16="http://schemas.microsoft.com/office/drawing/2014/main"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 xmlns:a16="http://schemas.microsoft.com/office/drawing/2014/main"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 xmlns:a16="http://schemas.microsoft.com/office/drawing/2014/main"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 xmlns:a16="http://schemas.microsoft.com/office/drawing/2014/main"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5" name="文本框 24">
            <a:extLst>
              <a:ext uri="{FF2B5EF4-FFF2-40B4-BE49-F238E27FC236}">
                <a16:creationId xmlns="" xmlns:a16="http://schemas.microsoft.com/office/drawing/2014/main" id="{05FACEC2-B623-42EB-B03D-6A9BD773800A}"/>
              </a:ext>
            </a:extLst>
          </p:cNvPr>
          <p:cNvSpPr txBox="1"/>
          <p:nvPr/>
        </p:nvSpPr>
        <p:spPr>
          <a:xfrm>
            <a:off x="10642741" y="2971761"/>
            <a:ext cx="1353314" cy="463397"/>
          </a:xfrm>
          <a:prstGeom prst="rect">
            <a:avLst/>
          </a:prstGeom>
          <a:noFill/>
        </p:spPr>
        <p:txBody>
          <a:bodyPr wrap="square">
            <a:spAutoFit/>
          </a:bodyPr>
          <a:lstStyle/>
          <a:p>
            <a:pPr marL="266700" algn="l">
              <a:lnSpc>
                <a:spcPct val="150000"/>
              </a:lnSpc>
              <a:spcAft>
                <a:spcPts val="0"/>
              </a:spcAft>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(11-30)</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2" name="对象 1">
            <a:extLst>
              <a:ext uri="{FF2B5EF4-FFF2-40B4-BE49-F238E27FC236}">
                <a16:creationId xmlns="" xmlns:a16="http://schemas.microsoft.com/office/drawing/2014/main" id="{6B1D07EA-46C6-4320-B832-74DD77A69379}"/>
              </a:ext>
            </a:extLst>
          </p:cNvPr>
          <p:cNvGraphicFramePr>
            <a:graphicFrameLocks noChangeAspect="1"/>
          </p:cNvGraphicFramePr>
          <p:nvPr>
            <p:extLst>
              <p:ext uri="{D42A27DB-BD31-4B8C-83A1-F6EECF244321}">
                <p14:modId xmlns:p14="http://schemas.microsoft.com/office/powerpoint/2010/main" val="4268685269"/>
              </p:ext>
            </p:extLst>
          </p:nvPr>
        </p:nvGraphicFramePr>
        <p:xfrm>
          <a:off x="3471593" y="2708920"/>
          <a:ext cx="4762923" cy="1152128"/>
        </p:xfrm>
        <a:graphic>
          <a:graphicData uri="http://schemas.openxmlformats.org/presentationml/2006/ole">
            <mc:AlternateContent xmlns:mc="http://schemas.openxmlformats.org/markup-compatibility/2006">
              <mc:Choice xmlns:v="urn:schemas-microsoft-com:vml" Requires="v">
                <p:oleObj spid="_x0000_s36876" name="Equation" r:id="rId3" imgW="3183247" imgH="770150" progId="Equation.DSMT4">
                  <p:embed/>
                </p:oleObj>
              </mc:Choice>
              <mc:Fallback>
                <p:oleObj name="Equation" r:id="rId3" imgW="3183247" imgH="770150" progId="Equation.DSMT4">
                  <p:embed/>
                  <p:pic>
                    <p:nvPicPr>
                      <p:cNvPr id="0" name=""/>
                      <p:cNvPicPr/>
                      <p:nvPr/>
                    </p:nvPicPr>
                    <p:blipFill>
                      <a:blip r:embed="rId4"/>
                      <a:stretch>
                        <a:fillRect/>
                      </a:stretch>
                    </p:blipFill>
                    <p:spPr>
                      <a:xfrm>
                        <a:off x="3471593" y="2708920"/>
                        <a:ext cx="4762923" cy="1152128"/>
                      </a:xfrm>
                      <a:prstGeom prst="rect">
                        <a:avLst/>
                      </a:prstGeom>
                    </p:spPr>
                  </p:pic>
                </p:oleObj>
              </mc:Fallback>
            </mc:AlternateContent>
          </a:graphicData>
        </a:graphic>
      </p:graphicFrame>
    </p:spTree>
    <p:extLst>
      <p:ext uri="{BB962C8B-B14F-4D97-AF65-F5344CB8AC3E}">
        <p14:creationId xmlns:p14="http://schemas.microsoft.com/office/powerpoint/2010/main" val="3739815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355" y="519353"/>
            <a:ext cx="7056784" cy="648072"/>
          </a:xfrm>
        </p:spPr>
        <p:txBody>
          <a:bodyPr>
            <a:noAutofit/>
          </a:bodyPr>
          <a:lstStyle/>
          <a:p>
            <a:pPr algn="l"/>
            <a:r>
              <a:rPr lang="zh-CN" altLang="en-US" sz="2400" b="1" dirty="0">
                <a:latin typeface="+mn-ea"/>
                <a:ea typeface="+mn-ea"/>
                <a:cs typeface="+mn-cs"/>
              </a:rPr>
              <a:t>三、最大化期望效用目标下的投资组合求解</a:t>
            </a:r>
          </a:p>
        </p:txBody>
      </p:sp>
      <p:sp>
        <p:nvSpPr>
          <p:cNvPr id="3" name="内容占位符 2"/>
          <p:cNvSpPr>
            <a:spLocks noGrp="1"/>
          </p:cNvSpPr>
          <p:nvPr>
            <p:ph sz="quarter" idx="1"/>
          </p:nvPr>
        </p:nvSpPr>
        <p:spPr>
          <a:xfrm>
            <a:off x="34355" y="1052736"/>
            <a:ext cx="11881320" cy="5493224"/>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mn-ea"/>
                <a:cs typeface="Times New Roman" panose="02020603050405020304" pitchFamily="18" charset="0"/>
              </a:rPr>
              <a:t>以最小化方差为目标解得的投资组合仅适用于风险厌恶者，而已最大化收益为目标解得的投资组合又忽略了投资者的风险偏好。因此，本小节</a:t>
            </a:r>
            <a:r>
              <a:rPr lang="zh-CN" altLang="en-US" sz="2000" dirty="0">
                <a:solidFill>
                  <a:srgbClr val="C00000"/>
                </a:solidFill>
                <a:effectLst/>
                <a:latin typeface="+mn-ea"/>
                <a:cs typeface="Times New Roman" panose="02020603050405020304" pitchFamily="18" charset="0"/>
              </a:rPr>
              <a:t>纳入投资者的风险偏好因素</a:t>
            </a:r>
            <a:r>
              <a:rPr lang="zh-CN" altLang="en-US" sz="2000" dirty="0">
                <a:solidFill>
                  <a:srgbClr val="000000"/>
                </a:solidFill>
                <a:effectLst/>
                <a:latin typeface="+mn-ea"/>
                <a:cs typeface="Times New Roman" panose="02020603050405020304" pitchFamily="18" charset="0"/>
              </a:rPr>
              <a:t>，利用第七章我们介绍的投资者期望效用函数                </a:t>
            </a:r>
            <a:r>
              <a:rPr lang="zh-CN" altLang="en-US" sz="2000" dirty="0" smtClean="0">
                <a:solidFill>
                  <a:srgbClr val="000000"/>
                </a:solidFill>
                <a:effectLst/>
                <a:latin typeface="+mn-ea"/>
                <a:cs typeface="Times New Roman" panose="02020603050405020304" pitchFamily="18" charset="0"/>
              </a:rPr>
              <a:t>， 为风险厌恶系数，构建</a:t>
            </a:r>
            <a:r>
              <a:rPr lang="zh-CN" altLang="en-US" sz="2000" dirty="0">
                <a:solidFill>
                  <a:srgbClr val="000000"/>
                </a:solidFill>
                <a:effectLst/>
                <a:latin typeface="+mn-ea"/>
                <a:cs typeface="Times New Roman" panose="02020603050405020304" pitchFamily="18" charset="0"/>
              </a:rPr>
              <a:t>拉格朗日函数以期求得最大化期望效用目标下的投资组合。</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令最大化期望效用目标模型和约束条件为：</a:t>
            </a:r>
            <a:endParaRPr lang="en-US" altLang="zh-CN" sz="2000" dirty="0">
              <a:solidFill>
                <a:srgbClr val="000000"/>
              </a:solidFill>
              <a:latin typeface="+mn-ea"/>
              <a:cs typeface="Times New Roman" panose="02020603050405020304" pitchFamily="18" charset="0"/>
            </a:endParaRPr>
          </a:p>
          <a:p>
            <a:pPr marL="0" indent="0">
              <a:lnSpc>
                <a:spcPct val="150000"/>
              </a:lnSpc>
              <a:buClr>
                <a:srgbClr val="215968"/>
              </a:buClr>
              <a:buNone/>
            </a:pPr>
            <a:r>
              <a:rPr lang="en-US" altLang="zh-CN" sz="2000" dirty="0">
                <a:solidFill>
                  <a:srgbClr val="000000"/>
                </a:solidFill>
                <a:latin typeface="+mn-ea"/>
                <a:cs typeface="Times New Roman" panose="02020603050405020304" pitchFamily="18" charset="0"/>
              </a:rPr>
              <a:t>                                                             </a:t>
            </a:r>
          </a:p>
          <a:p>
            <a:pPr marL="0" indent="0">
              <a:lnSpc>
                <a:spcPct val="150000"/>
              </a:lnSpc>
              <a:buClr>
                <a:srgbClr val="215968"/>
              </a:buClr>
              <a:buNone/>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zh-CN" sz="2000" dirty="0">
                <a:solidFill>
                  <a:srgbClr val="000000"/>
                </a:solidFill>
                <a:effectLst/>
                <a:latin typeface="+mn-ea"/>
                <a:cs typeface="Times New Roman" panose="02020603050405020304" pitchFamily="18" charset="0"/>
              </a:rPr>
              <a:t>构建拉格朗日函数：</a:t>
            </a:r>
            <a:r>
              <a:rPr lang="en-US" altLang="zh-CN" sz="2000" dirty="0">
                <a:solidFill>
                  <a:srgbClr val="000000"/>
                </a:solidFill>
                <a:effectLst/>
                <a:latin typeface="+mn-ea"/>
                <a:cs typeface="Times New Roman" panose="02020603050405020304" pitchFamily="18" charset="0"/>
              </a:rPr>
              <a:t>                                                                               </a:t>
            </a: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求导</a:t>
            </a:r>
            <a:endParaRPr lang="en-US" altLang="zh-CN" sz="2000" dirty="0">
              <a:solidFill>
                <a:srgbClr val="000000"/>
              </a:solidFill>
              <a:latin typeface="+mn-ea"/>
              <a:cs typeface="Times New Roman" panose="02020603050405020304" pitchFamily="18" charset="0"/>
            </a:endParaRPr>
          </a:p>
        </p:txBody>
      </p:sp>
      <p:sp>
        <p:nvSpPr>
          <p:cNvPr id="4" name="Rectangle 2">
            <a:extLst>
              <a:ext uri="{FF2B5EF4-FFF2-40B4-BE49-F238E27FC236}">
                <a16:creationId xmlns="" xmlns:a16="http://schemas.microsoft.com/office/drawing/2014/main"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 xmlns:a16="http://schemas.microsoft.com/office/drawing/2014/main"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 xmlns:a16="http://schemas.microsoft.com/office/drawing/2014/main"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 xmlns:a16="http://schemas.microsoft.com/office/drawing/2014/main"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 xmlns:a16="http://schemas.microsoft.com/office/drawing/2014/main"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 xmlns:a16="http://schemas.microsoft.com/office/drawing/2014/main"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 xmlns:a16="http://schemas.microsoft.com/office/drawing/2014/main"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3" name="文本框 22">
            <a:extLst>
              <a:ext uri="{FF2B5EF4-FFF2-40B4-BE49-F238E27FC236}">
                <a16:creationId xmlns="" xmlns:a16="http://schemas.microsoft.com/office/drawing/2014/main" id="{E98371A2-F5C2-4C3C-B191-4DDF9EAA4273}"/>
              </a:ext>
            </a:extLst>
          </p:cNvPr>
          <p:cNvSpPr txBox="1"/>
          <p:nvPr/>
        </p:nvSpPr>
        <p:spPr>
          <a:xfrm>
            <a:off x="10353956" y="3452119"/>
            <a:ext cx="1780330" cy="507831"/>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(11-31)</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 xmlns:a16="http://schemas.microsoft.com/office/drawing/2014/main" id="{08F3D832-A308-4923-A4F9-53DA0F0FB1D3}"/>
              </a:ext>
            </a:extLst>
          </p:cNvPr>
          <p:cNvSpPr txBox="1"/>
          <p:nvPr/>
        </p:nvSpPr>
        <p:spPr>
          <a:xfrm>
            <a:off x="10665144" y="3985485"/>
            <a:ext cx="1132258" cy="369332"/>
          </a:xfrm>
          <a:prstGeom prst="rect">
            <a:avLst/>
          </a:prstGeom>
          <a:noFill/>
        </p:spPr>
        <p:txBody>
          <a:bodyPr wrap="square">
            <a:spAutoFit/>
          </a:bodyPr>
          <a:lstStyle/>
          <a:p>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11-32</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3" name="文本框 32">
            <a:extLst>
              <a:ext uri="{FF2B5EF4-FFF2-40B4-BE49-F238E27FC236}">
                <a16:creationId xmlns="" xmlns:a16="http://schemas.microsoft.com/office/drawing/2014/main" id="{E5364DC6-9A9E-47CC-9D05-C31E0F341C35}"/>
              </a:ext>
            </a:extLst>
          </p:cNvPr>
          <p:cNvSpPr txBox="1"/>
          <p:nvPr/>
        </p:nvSpPr>
        <p:spPr>
          <a:xfrm>
            <a:off x="10661781" y="5975810"/>
            <a:ext cx="1204266" cy="369332"/>
          </a:xfrm>
          <a:prstGeom prst="rect">
            <a:avLst/>
          </a:prstGeom>
          <a:noFill/>
        </p:spPr>
        <p:txBody>
          <a:bodyPr wrap="square">
            <a:spAutoFit/>
          </a:bodyPr>
          <a:lstStyle/>
          <a:p>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11-34</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dirty="0" smtClean="0">
                <a:effectLst/>
                <a:ea typeface="宋体" panose="02010600030101010101" pitchFamily="2" charset="-122"/>
                <a:cs typeface="Times New Roman" panose="02020603050405020304" pitchFamily="18" charset="0"/>
              </a:rPr>
              <a:t> </a:t>
            </a:r>
            <a:endParaRPr lang="zh-CN" altLang="en-US" dirty="0"/>
          </a:p>
        </p:txBody>
      </p:sp>
      <p:graphicFrame>
        <p:nvGraphicFramePr>
          <p:cNvPr id="5" name="对象 4">
            <a:extLst>
              <a:ext uri="{FF2B5EF4-FFF2-40B4-BE49-F238E27FC236}">
                <a16:creationId xmlns="" xmlns:a16="http://schemas.microsoft.com/office/drawing/2014/main" id="{0F1AE214-8B36-4F1C-ABA1-998C674564E2}"/>
              </a:ext>
            </a:extLst>
          </p:cNvPr>
          <p:cNvGraphicFramePr>
            <a:graphicFrameLocks noChangeAspect="1"/>
          </p:cNvGraphicFramePr>
          <p:nvPr>
            <p:extLst>
              <p:ext uri="{D42A27DB-BD31-4B8C-83A1-F6EECF244321}">
                <p14:modId xmlns:p14="http://schemas.microsoft.com/office/powerpoint/2010/main" val="2304575661"/>
              </p:ext>
            </p:extLst>
          </p:nvPr>
        </p:nvGraphicFramePr>
        <p:xfrm>
          <a:off x="2852738" y="2092325"/>
          <a:ext cx="2017712" cy="374650"/>
        </p:xfrm>
        <a:graphic>
          <a:graphicData uri="http://schemas.openxmlformats.org/presentationml/2006/ole">
            <mc:AlternateContent xmlns:mc="http://schemas.openxmlformats.org/markup-compatibility/2006">
              <mc:Choice xmlns:v="urn:schemas-microsoft-com:vml" Requires="v">
                <p:oleObj spid="_x0000_s37960" name="Equation" r:id="rId3" imgW="1231560" imgH="228600" progId="Equation.DSMT4">
                  <p:embed/>
                </p:oleObj>
              </mc:Choice>
              <mc:Fallback>
                <p:oleObj name="Equation" r:id="rId3" imgW="1231560" imgH="228600" progId="Equation.DSMT4">
                  <p:embed/>
                  <p:pic>
                    <p:nvPicPr>
                      <p:cNvPr id="0" name=""/>
                      <p:cNvPicPr/>
                      <p:nvPr/>
                    </p:nvPicPr>
                    <p:blipFill>
                      <a:blip r:embed="rId4"/>
                      <a:stretch>
                        <a:fillRect/>
                      </a:stretch>
                    </p:blipFill>
                    <p:spPr>
                      <a:xfrm>
                        <a:off x="2852738" y="2092325"/>
                        <a:ext cx="2017712" cy="374650"/>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36B38212-B238-40A1-8A0C-5383D6926CFF}"/>
              </a:ext>
            </a:extLst>
          </p:cNvPr>
          <p:cNvGraphicFramePr>
            <a:graphicFrameLocks noChangeAspect="1"/>
          </p:cNvGraphicFramePr>
          <p:nvPr>
            <p:extLst>
              <p:ext uri="{D42A27DB-BD31-4B8C-83A1-F6EECF244321}">
                <p14:modId xmlns:p14="http://schemas.microsoft.com/office/powerpoint/2010/main" val="142427148"/>
              </p:ext>
            </p:extLst>
          </p:nvPr>
        </p:nvGraphicFramePr>
        <p:xfrm>
          <a:off x="4849813" y="3436938"/>
          <a:ext cx="2016125" cy="579437"/>
        </p:xfrm>
        <a:graphic>
          <a:graphicData uri="http://schemas.openxmlformats.org/presentationml/2006/ole">
            <mc:AlternateContent xmlns:mc="http://schemas.openxmlformats.org/markup-compatibility/2006">
              <mc:Choice xmlns:v="urn:schemas-microsoft-com:vml" Requires="v">
                <p:oleObj spid="_x0000_s37961" name="Equation" r:id="rId5" imgW="1358913" imgH="389926" progId="Equation.DSMT4">
                  <p:embed/>
                </p:oleObj>
              </mc:Choice>
              <mc:Fallback>
                <p:oleObj name="Equation" r:id="rId5" imgW="1358913" imgH="389926" progId="Equation.DSMT4">
                  <p:embed/>
                  <p:pic>
                    <p:nvPicPr>
                      <p:cNvPr id="0" name=""/>
                      <p:cNvPicPr/>
                      <p:nvPr/>
                    </p:nvPicPr>
                    <p:blipFill>
                      <a:blip r:embed="rId6"/>
                      <a:stretch>
                        <a:fillRect/>
                      </a:stretch>
                    </p:blipFill>
                    <p:spPr>
                      <a:xfrm>
                        <a:off x="4849813" y="3436938"/>
                        <a:ext cx="2016125" cy="579437"/>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F3AC7114-17CF-48CF-B782-B3C93D70B86D}"/>
              </a:ext>
            </a:extLst>
          </p:cNvPr>
          <p:cNvGraphicFramePr>
            <a:graphicFrameLocks noChangeAspect="1"/>
          </p:cNvGraphicFramePr>
          <p:nvPr>
            <p:extLst>
              <p:ext uri="{D42A27DB-BD31-4B8C-83A1-F6EECF244321}">
                <p14:modId xmlns:p14="http://schemas.microsoft.com/office/powerpoint/2010/main" val="1546909807"/>
              </p:ext>
            </p:extLst>
          </p:nvPr>
        </p:nvGraphicFramePr>
        <p:xfrm>
          <a:off x="4674890" y="4045276"/>
          <a:ext cx="2365672" cy="325409"/>
        </p:xfrm>
        <a:graphic>
          <a:graphicData uri="http://schemas.openxmlformats.org/presentationml/2006/ole">
            <mc:AlternateContent xmlns:mc="http://schemas.openxmlformats.org/markup-compatibility/2006">
              <mc:Choice xmlns:v="urn:schemas-microsoft-com:vml" Requires="v">
                <p:oleObj spid="_x0000_s37962" name="Equation" r:id="rId7" imgW="1453721" imgH="199815" progId="Equation.DSMT4">
                  <p:embed/>
                </p:oleObj>
              </mc:Choice>
              <mc:Fallback>
                <p:oleObj name="Equation" r:id="rId7" imgW="1453721" imgH="199815" progId="Equation.DSMT4">
                  <p:embed/>
                  <p:pic>
                    <p:nvPicPr>
                      <p:cNvPr id="0" name=""/>
                      <p:cNvPicPr/>
                      <p:nvPr/>
                    </p:nvPicPr>
                    <p:blipFill>
                      <a:blip r:embed="rId8"/>
                      <a:stretch>
                        <a:fillRect/>
                      </a:stretch>
                    </p:blipFill>
                    <p:spPr>
                      <a:xfrm>
                        <a:off x="4674890" y="4045276"/>
                        <a:ext cx="2365672" cy="325409"/>
                      </a:xfrm>
                      <a:prstGeom prst="rect">
                        <a:avLst/>
                      </a:prstGeom>
                    </p:spPr>
                  </p:pic>
                </p:oleObj>
              </mc:Fallback>
            </mc:AlternateContent>
          </a:graphicData>
        </a:graphic>
      </p:graphicFrame>
      <p:graphicFrame>
        <p:nvGraphicFramePr>
          <p:cNvPr id="12" name="对象 11">
            <a:extLst>
              <a:ext uri="{FF2B5EF4-FFF2-40B4-BE49-F238E27FC236}">
                <a16:creationId xmlns="" xmlns:a16="http://schemas.microsoft.com/office/drawing/2014/main" id="{7FD9D95B-FF86-414A-A84B-D3DA7AFA27C0}"/>
              </a:ext>
            </a:extLst>
          </p:cNvPr>
          <p:cNvGraphicFramePr>
            <a:graphicFrameLocks noChangeAspect="1"/>
          </p:cNvGraphicFramePr>
          <p:nvPr>
            <p:extLst>
              <p:ext uri="{D42A27DB-BD31-4B8C-83A1-F6EECF244321}">
                <p14:modId xmlns:p14="http://schemas.microsoft.com/office/powerpoint/2010/main" val="3936405510"/>
              </p:ext>
            </p:extLst>
          </p:nvPr>
        </p:nvGraphicFramePr>
        <p:xfrm>
          <a:off x="4481513" y="4946650"/>
          <a:ext cx="2763837" cy="546100"/>
        </p:xfrm>
        <a:graphic>
          <a:graphicData uri="http://schemas.openxmlformats.org/presentationml/2006/ole">
            <mc:AlternateContent xmlns:mc="http://schemas.openxmlformats.org/markup-compatibility/2006">
              <mc:Choice xmlns:v="urn:schemas-microsoft-com:vml" Requires="v">
                <p:oleObj spid="_x0000_s37963" name="Equation" r:id="rId9" imgW="1976242" imgH="389926" progId="Equation.DSMT4">
                  <p:embed/>
                </p:oleObj>
              </mc:Choice>
              <mc:Fallback>
                <p:oleObj name="Equation" r:id="rId9" imgW="1976242" imgH="389926" progId="Equation.DSMT4">
                  <p:embed/>
                  <p:pic>
                    <p:nvPicPr>
                      <p:cNvPr id="0" name=""/>
                      <p:cNvPicPr/>
                      <p:nvPr/>
                    </p:nvPicPr>
                    <p:blipFill>
                      <a:blip r:embed="rId10"/>
                      <a:stretch>
                        <a:fillRect/>
                      </a:stretch>
                    </p:blipFill>
                    <p:spPr>
                      <a:xfrm>
                        <a:off x="4481513" y="4946650"/>
                        <a:ext cx="2763837" cy="546100"/>
                      </a:xfrm>
                      <a:prstGeom prst="rect">
                        <a:avLst/>
                      </a:prstGeom>
                    </p:spPr>
                  </p:pic>
                </p:oleObj>
              </mc:Fallback>
            </mc:AlternateContent>
          </a:graphicData>
        </a:graphic>
      </p:graphicFrame>
      <p:sp>
        <p:nvSpPr>
          <p:cNvPr id="27" name="文本框 26">
            <a:extLst>
              <a:ext uri="{FF2B5EF4-FFF2-40B4-BE49-F238E27FC236}">
                <a16:creationId xmlns="" xmlns:a16="http://schemas.microsoft.com/office/drawing/2014/main" id="{DA3FAA78-9913-4EE6-A6EB-FFD3CEF66A5B}"/>
              </a:ext>
            </a:extLst>
          </p:cNvPr>
          <p:cNvSpPr txBox="1"/>
          <p:nvPr/>
        </p:nvSpPr>
        <p:spPr>
          <a:xfrm>
            <a:off x="10661781" y="5007010"/>
            <a:ext cx="1132258" cy="369332"/>
          </a:xfrm>
          <a:prstGeom prst="rect">
            <a:avLst/>
          </a:prstGeom>
          <a:noFill/>
        </p:spPr>
        <p:txBody>
          <a:bodyPr wrap="square">
            <a:spAutoFit/>
          </a:bodyPr>
          <a:lstStyle/>
          <a:p>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11-33</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14" name="对象 13">
            <a:extLst>
              <a:ext uri="{FF2B5EF4-FFF2-40B4-BE49-F238E27FC236}">
                <a16:creationId xmlns="" xmlns:a16="http://schemas.microsoft.com/office/drawing/2014/main" id="{B9B71E88-61D3-4F47-B608-BCF4738CD341}"/>
              </a:ext>
            </a:extLst>
          </p:cNvPr>
          <p:cNvGraphicFramePr>
            <a:graphicFrameLocks noChangeAspect="1"/>
          </p:cNvGraphicFramePr>
          <p:nvPr>
            <p:extLst>
              <p:ext uri="{D42A27DB-BD31-4B8C-83A1-F6EECF244321}">
                <p14:modId xmlns:p14="http://schemas.microsoft.com/office/powerpoint/2010/main" val="3547172753"/>
              </p:ext>
            </p:extLst>
          </p:nvPr>
        </p:nvGraphicFramePr>
        <p:xfrm>
          <a:off x="4221163" y="5821363"/>
          <a:ext cx="2039937" cy="571500"/>
        </p:xfrm>
        <a:graphic>
          <a:graphicData uri="http://schemas.openxmlformats.org/presentationml/2006/ole">
            <mc:AlternateContent xmlns:mc="http://schemas.openxmlformats.org/markup-compatibility/2006">
              <mc:Choice xmlns:v="urn:schemas-microsoft-com:vml" Requires="v">
                <p:oleObj spid="_x0000_s37964" name="Equation" r:id="rId11" imgW="1396621" imgH="389926" progId="Equation.DSMT4">
                  <p:embed/>
                </p:oleObj>
              </mc:Choice>
              <mc:Fallback>
                <p:oleObj name="Equation" r:id="rId11" imgW="1396621" imgH="389926" progId="Equation.DSMT4">
                  <p:embed/>
                  <p:pic>
                    <p:nvPicPr>
                      <p:cNvPr id="0" name=""/>
                      <p:cNvPicPr/>
                      <p:nvPr/>
                    </p:nvPicPr>
                    <p:blipFill>
                      <a:blip r:embed="rId12"/>
                      <a:stretch>
                        <a:fillRect/>
                      </a:stretch>
                    </p:blipFill>
                    <p:spPr>
                      <a:xfrm>
                        <a:off x="4221163" y="5821363"/>
                        <a:ext cx="2039937" cy="571500"/>
                      </a:xfrm>
                      <a:prstGeom prst="rect">
                        <a:avLst/>
                      </a:prstGeom>
                    </p:spPr>
                  </p:pic>
                </p:oleObj>
              </mc:Fallback>
            </mc:AlternateContent>
          </a:graphicData>
        </a:graphic>
      </p:graphicFrame>
      <p:sp>
        <p:nvSpPr>
          <p:cNvPr id="28" name="箭头: 右 27">
            <a:extLst>
              <a:ext uri="{FF2B5EF4-FFF2-40B4-BE49-F238E27FC236}">
                <a16:creationId xmlns="" xmlns:a16="http://schemas.microsoft.com/office/drawing/2014/main" id="{A49C743A-BE83-4DED-8ED6-E686F0462B63}"/>
              </a:ext>
            </a:extLst>
          </p:cNvPr>
          <p:cNvSpPr/>
          <p:nvPr/>
        </p:nvSpPr>
        <p:spPr>
          <a:xfrm>
            <a:off x="6381651" y="5975810"/>
            <a:ext cx="360040" cy="262609"/>
          </a:xfrm>
          <a:prstGeom prst="right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2" name="对象 21">
            <a:extLst>
              <a:ext uri="{FF2B5EF4-FFF2-40B4-BE49-F238E27FC236}">
                <a16:creationId xmlns="" xmlns:a16="http://schemas.microsoft.com/office/drawing/2014/main" id="{B67150CD-AA1C-4D48-BCD8-AF4C9CF2BBA2}"/>
              </a:ext>
            </a:extLst>
          </p:cNvPr>
          <p:cNvGraphicFramePr>
            <a:graphicFrameLocks noChangeAspect="1"/>
          </p:cNvGraphicFramePr>
          <p:nvPr>
            <p:extLst>
              <p:ext uri="{D42A27DB-BD31-4B8C-83A1-F6EECF244321}">
                <p14:modId xmlns:p14="http://schemas.microsoft.com/office/powerpoint/2010/main" val="3356646380"/>
              </p:ext>
            </p:extLst>
          </p:nvPr>
        </p:nvGraphicFramePr>
        <p:xfrm>
          <a:off x="7040563" y="5780088"/>
          <a:ext cx="1457325" cy="585787"/>
        </p:xfrm>
        <a:graphic>
          <a:graphicData uri="http://schemas.openxmlformats.org/presentationml/2006/ole">
            <mc:AlternateContent xmlns:mc="http://schemas.openxmlformats.org/markup-compatibility/2006">
              <mc:Choice xmlns:v="urn:schemas-microsoft-com:vml" Requires="v">
                <p:oleObj spid="_x0000_s37965" name="Equation" r:id="rId13" imgW="1064075" imgH="428021" progId="Equation.DSMT4">
                  <p:embed/>
                </p:oleObj>
              </mc:Choice>
              <mc:Fallback>
                <p:oleObj name="Equation" r:id="rId13" imgW="1064075" imgH="428021" progId="Equation.DSMT4">
                  <p:embed/>
                  <p:pic>
                    <p:nvPicPr>
                      <p:cNvPr id="0" name=""/>
                      <p:cNvPicPr/>
                      <p:nvPr/>
                    </p:nvPicPr>
                    <p:blipFill>
                      <a:blip r:embed="rId14"/>
                      <a:stretch>
                        <a:fillRect/>
                      </a:stretch>
                    </p:blipFill>
                    <p:spPr>
                      <a:xfrm>
                        <a:off x="7040563" y="5780088"/>
                        <a:ext cx="1457325" cy="585787"/>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665637381"/>
              </p:ext>
            </p:extLst>
          </p:nvPr>
        </p:nvGraphicFramePr>
        <p:xfrm>
          <a:off x="5013499" y="2132856"/>
          <a:ext cx="207963" cy="269875"/>
        </p:xfrm>
        <a:graphic>
          <a:graphicData uri="http://schemas.openxmlformats.org/presentationml/2006/ole">
            <mc:AlternateContent xmlns:mc="http://schemas.openxmlformats.org/markup-compatibility/2006">
              <mc:Choice xmlns:v="urn:schemas-microsoft-com:vml" Requires="v">
                <p:oleObj spid="_x0000_s37966" name="Equation" r:id="rId15" imgW="126720" imgH="164880" progId="Equation.DSMT4">
                  <p:embed/>
                </p:oleObj>
              </mc:Choice>
              <mc:Fallback>
                <p:oleObj name="Equation" r:id="rId15" imgW="126720" imgH="164880" progId="Equation.DSMT4">
                  <p:embed/>
                  <p:pic>
                    <p:nvPicPr>
                      <p:cNvPr id="0" name="对象 4"/>
                      <p:cNvPicPr>
                        <a:picLocks noChangeAspect="1" noChangeArrowheads="1"/>
                      </p:cNvPicPr>
                      <p:nvPr/>
                    </p:nvPicPr>
                    <p:blipFill>
                      <a:blip r:embed="rId16"/>
                      <a:srcRect/>
                      <a:stretch>
                        <a:fillRect/>
                      </a:stretch>
                    </p:blipFill>
                    <p:spPr bwMode="auto">
                      <a:xfrm>
                        <a:off x="5013499" y="2132856"/>
                        <a:ext cx="20796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96124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9883" y="764852"/>
            <a:ext cx="11881320" cy="5482916"/>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代入约束条件               可得：</a:t>
            </a:r>
            <a:endParaRPr lang="en-US" altLang="zh-CN" sz="2000" dirty="0">
              <a:latin typeface="Times New Roman" panose="02020603050405020304" pitchFamily="18" charset="0"/>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a typeface="宋体" panose="02010600030101010101" pitchFamily="2" charset="-122"/>
              <a:cs typeface="Times New Roman" panose="02020603050405020304" pitchFamily="18" charset="0"/>
            </a:endParaRPr>
          </a:p>
          <a:p>
            <a:pPr indent="0">
              <a:lnSpc>
                <a:spcPct val="150000"/>
              </a:lnSpc>
              <a:buClr>
                <a:srgbClr val="215968"/>
              </a:buClr>
              <a:buNone/>
            </a:pPr>
            <a:endParaRPr lang="en-US" altLang="zh-CN" sz="1800" dirty="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1800" dirty="0">
                <a:effectLst/>
                <a:ea typeface="宋体" panose="02010600030101010101" pitchFamily="2" charset="-122"/>
                <a:cs typeface="Times New Roman" panose="02020603050405020304" pitchFamily="18" charset="0"/>
              </a:rPr>
              <a:t>故此， 最优投资组合权重向量可以被简洁地写为：</a:t>
            </a:r>
            <a:endParaRPr lang="en-US" altLang="zh-CN" sz="1800" dirty="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nSpc>
                <a:spcPct val="150000"/>
              </a:lnSpc>
              <a:buClr>
                <a:srgbClr val="215968"/>
              </a:buClr>
              <a:buNone/>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可见，投资者在投资过程中所追求的往往不是最终获得的财富，而是最终能够获得的期望效用。</a:t>
            </a:r>
          </a:p>
        </p:txBody>
      </p:sp>
      <p:sp>
        <p:nvSpPr>
          <p:cNvPr id="4" name="Rectangle 2">
            <a:extLst>
              <a:ext uri="{FF2B5EF4-FFF2-40B4-BE49-F238E27FC236}">
                <a16:creationId xmlns="" xmlns:a16="http://schemas.microsoft.com/office/drawing/2014/main"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 xmlns:a16="http://schemas.microsoft.com/office/drawing/2014/main"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 xmlns:a16="http://schemas.microsoft.com/office/drawing/2014/main"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 xmlns:a16="http://schemas.microsoft.com/office/drawing/2014/main"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 xmlns:a16="http://schemas.microsoft.com/office/drawing/2014/main"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 xmlns:a16="http://schemas.microsoft.com/office/drawing/2014/main"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 xmlns:a16="http://schemas.microsoft.com/office/drawing/2014/main"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5" name="文本框 24">
            <a:extLst>
              <a:ext uri="{FF2B5EF4-FFF2-40B4-BE49-F238E27FC236}">
                <a16:creationId xmlns="" xmlns:a16="http://schemas.microsoft.com/office/drawing/2014/main" id="{05FACEC2-B623-42EB-B03D-6A9BD773800A}"/>
              </a:ext>
            </a:extLst>
          </p:cNvPr>
          <p:cNvSpPr txBox="1"/>
          <p:nvPr/>
        </p:nvSpPr>
        <p:spPr>
          <a:xfrm>
            <a:off x="10798993" y="1430807"/>
            <a:ext cx="1353314" cy="463397"/>
          </a:xfrm>
          <a:prstGeom prst="rect">
            <a:avLst/>
          </a:prstGeom>
          <a:noFill/>
        </p:spPr>
        <p:txBody>
          <a:bodyPr wrap="square">
            <a:spAutoFit/>
          </a:bodyPr>
          <a:lstStyle/>
          <a:p>
            <a:pPr marL="266700" algn="l">
              <a:lnSpc>
                <a:spcPct val="150000"/>
              </a:lnSpc>
              <a:spcAft>
                <a:spcPts val="0"/>
              </a:spcAft>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(11-35)</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1" name="文本框 30">
            <a:extLst>
              <a:ext uri="{FF2B5EF4-FFF2-40B4-BE49-F238E27FC236}">
                <a16:creationId xmlns="" xmlns:a16="http://schemas.microsoft.com/office/drawing/2014/main" id="{1A2146F2-FA53-4FFD-B689-984CB4B5F99E}"/>
              </a:ext>
            </a:extLst>
          </p:cNvPr>
          <p:cNvSpPr txBox="1"/>
          <p:nvPr/>
        </p:nvSpPr>
        <p:spPr>
          <a:xfrm>
            <a:off x="11065463" y="2485310"/>
            <a:ext cx="1069151" cy="369332"/>
          </a:xfrm>
          <a:prstGeom prst="rect">
            <a:avLst/>
          </a:prstGeom>
          <a:noFill/>
        </p:spPr>
        <p:txBody>
          <a:bodyPr wrap="square">
            <a:spAutoFit/>
          </a:bodyPr>
          <a:lstStyle/>
          <a:p>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11-36</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5" name="文本框 34">
            <a:extLst>
              <a:ext uri="{FF2B5EF4-FFF2-40B4-BE49-F238E27FC236}">
                <a16:creationId xmlns="" xmlns:a16="http://schemas.microsoft.com/office/drawing/2014/main" id="{27152E51-FA2E-4B29-AD0B-DDDF9609430C}"/>
              </a:ext>
            </a:extLst>
          </p:cNvPr>
          <p:cNvSpPr txBox="1"/>
          <p:nvPr/>
        </p:nvSpPr>
        <p:spPr>
          <a:xfrm>
            <a:off x="11029458" y="4149080"/>
            <a:ext cx="1141159" cy="369332"/>
          </a:xfrm>
          <a:prstGeom prst="rect">
            <a:avLst/>
          </a:prstGeom>
          <a:noFill/>
        </p:spPr>
        <p:txBody>
          <a:bodyPr wrap="square">
            <a:spAutoFit/>
          </a:bodyPr>
          <a:lstStyle/>
          <a:p>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11-37</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21" name="箭头: 右 20">
            <a:extLst>
              <a:ext uri="{FF2B5EF4-FFF2-40B4-BE49-F238E27FC236}">
                <a16:creationId xmlns="" xmlns:a16="http://schemas.microsoft.com/office/drawing/2014/main" id="{2F26FF9A-87F2-41B0-AF4B-4AB19DD37F5B}"/>
              </a:ext>
            </a:extLst>
          </p:cNvPr>
          <p:cNvSpPr/>
          <p:nvPr/>
        </p:nvSpPr>
        <p:spPr>
          <a:xfrm>
            <a:off x="3573339" y="2485310"/>
            <a:ext cx="360040" cy="262609"/>
          </a:xfrm>
          <a:prstGeom prst="right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4" name="对象 13">
            <a:extLst>
              <a:ext uri="{FF2B5EF4-FFF2-40B4-BE49-F238E27FC236}">
                <a16:creationId xmlns="" xmlns:a16="http://schemas.microsoft.com/office/drawing/2014/main" id="{FF3C3079-55F5-4D88-A698-01B089AD7406}"/>
              </a:ext>
            </a:extLst>
          </p:cNvPr>
          <p:cNvGraphicFramePr>
            <a:graphicFrameLocks noChangeAspect="1"/>
          </p:cNvGraphicFramePr>
          <p:nvPr>
            <p:extLst>
              <p:ext uri="{D42A27DB-BD31-4B8C-83A1-F6EECF244321}">
                <p14:modId xmlns:p14="http://schemas.microsoft.com/office/powerpoint/2010/main" val="152785965"/>
              </p:ext>
            </p:extLst>
          </p:nvPr>
        </p:nvGraphicFramePr>
        <p:xfrm>
          <a:off x="2421211" y="910568"/>
          <a:ext cx="870512" cy="306339"/>
        </p:xfrm>
        <a:graphic>
          <a:graphicData uri="http://schemas.openxmlformats.org/presentationml/2006/ole">
            <mc:AlternateContent xmlns:mc="http://schemas.openxmlformats.org/markup-compatibility/2006">
              <mc:Choice xmlns:v="urn:schemas-microsoft-com:vml" Requires="v">
                <p:oleObj spid="_x0000_s38958" name="Equation" r:id="rId3" imgW="541554" imgH="190112" progId="Equation.DSMT4">
                  <p:embed/>
                </p:oleObj>
              </mc:Choice>
              <mc:Fallback>
                <p:oleObj name="Equation" r:id="rId3" imgW="541554" imgH="190112" progId="Equation.DSMT4">
                  <p:embed/>
                  <p:pic>
                    <p:nvPicPr>
                      <p:cNvPr id="0" name=""/>
                      <p:cNvPicPr/>
                      <p:nvPr/>
                    </p:nvPicPr>
                    <p:blipFill>
                      <a:blip r:embed="rId4"/>
                      <a:stretch>
                        <a:fillRect/>
                      </a:stretch>
                    </p:blipFill>
                    <p:spPr>
                      <a:xfrm>
                        <a:off x="2421211" y="910568"/>
                        <a:ext cx="870512" cy="306339"/>
                      </a:xfrm>
                      <a:prstGeom prst="rect">
                        <a:avLst/>
                      </a:prstGeom>
                    </p:spPr>
                  </p:pic>
                </p:oleObj>
              </mc:Fallback>
            </mc:AlternateContent>
          </a:graphicData>
        </a:graphic>
      </p:graphicFrame>
      <p:graphicFrame>
        <p:nvGraphicFramePr>
          <p:cNvPr id="16" name="对象 15">
            <a:extLst>
              <a:ext uri="{FF2B5EF4-FFF2-40B4-BE49-F238E27FC236}">
                <a16:creationId xmlns="" xmlns:a16="http://schemas.microsoft.com/office/drawing/2014/main" id="{6CBA2AFC-66FB-4703-8C25-90D9F7EDC6C7}"/>
              </a:ext>
            </a:extLst>
          </p:cNvPr>
          <p:cNvGraphicFramePr>
            <a:graphicFrameLocks noChangeAspect="1"/>
          </p:cNvGraphicFramePr>
          <p:nvPr>
            <p:extLst>
              <p:ext uri="{D42A27DB-BD31-4B8C-83A1-F6EECF244321}">
                <p14:modId xmlns:p14="http://schemas.microsoft.com/office/powerpoint/2010/main" val="1904848624"/>
              </p:ext>
            </p:extLst>
          </p:nvPr>
        </p:nvGraphicFramePr>
        <p:xfrm>
          <a:off x="5064125" y="1344613"/>
          <a:ext cx="1852613" cy="633412"/>
        </p:xfrm>
        <a:graphic>
          <a:graphicData uri="http://schemas.openxmlformats.org/presentationml/2006/ole">
            <mc:AlternateContent xmlns:mc="http://schemas.openxmlformats.org/markup-compatibility/2006">
              <mc:Choice xmlns:v="urn:schemas-microsoft-com:vml" Requires="v">
                <p:oleObj spid="_x0000_s38959" name="Equation" r:id="rId5" imgW="1225679" imgH="418317" progId="Equation.DSMT4">
                  <p:embed/>
                </p:oleObj>
              </mc:Choice>
              <mc:Fallback>
                <p:oleObj name="Equation" r:id="rId5" imgW="1225679" imgH="418317" progId="Equation.DSMT4">
                  <p:embed/>
                  <p:pic>
                    <p:nvPicPr>
                      <p:cNvPr id="0" name=""/>
                      <p:cNvPicPr/>
                      <p:nvPr/>
                    </p:nvPicPr>
                    <p:blipFill>
                      <a:blip r:embed="rId6"/>
                      <a:stretch>
                        <a:fillRect/>
                      </a:stretch>
                    </p:blipFill>
                    <p:spPr>
                      <a:xfrm>
                        <a:off x="5064125" y="1344613"/>
                        <a:ext cx="1852613" cy="633412"/>
                      </a:xfrm>
                      <a:prstGeom prst="rect">
                        <a:avLst/>
                      </a:prstGeom>
                    </p:spPr>
                  </p:pic>
                </p:oleObj>
              </mc:Fallback>
            </mc:AlternateContent>
          </a:graphicData>
        </a:graphic>
      </p:graphicFrame>
      <p:graphicFrame>
        <p:nvGraphicFramePr>
          <p:cNvPr id="18" name="对象 17">
            <a:extLst>
              <a:ext uri="{FF2B5EF4-FFF2-40B4-BE49-F238E27FC236}">
                <a16:creationId xmlns="" xmlns:a16="http://schemas.microsoft.com/office/drawing/2014/main" id="{3D6F28B8-A20A-4CA3-AEA5-C9ECF5A7E0F1}"/>
              </a:ext>
            </a:extLst>
          </p:cNvPr>
          <p:cNvGraphicFramePr>
            <a:graphicFrameLocks noChangeAspect="1"/>
          </p:cNvGraphicFramePr>
          <p:nvPr>
            <p:extLst>
              <p:ext uri="{D42A27DB-BD31-4B8C-83A1-F6EECF244321}">
                <p14:modId xmlns:p14="http://schemas.microsoft.com/office/powerpoint/2010/main" val="1783023533"/>
              </p:ext>
            </p:extLst>
          </p:nvPr>
        </p:nvGraphicFramePr>
        <p:xfrm>
          <a:off x="5229225" y="2312988"/>
          <a:ext cx="1349375" cy="606425"/>
        </p:xfrm>
        <a:graphic>
          <a:graphicData uri="http://schemas.openxmlformats.org/presentationml/2006/ole">
            <mc:AlternateContent xmlns:mc="http://schemas.openxmlformats.org/markup-compatibility/2006">
              <mc:Choice xmlns:v="urn:schemas-microsoft-com:vml" Requires="v">
                <p:oleObj spid="_x0000_s38960" name="Equation" r:id="rId7" imgW="931200" imgH="418317" progId="Equation.DSMT4">
                  <p:embed/>
                </p:oleObj>
              </mc:Choice>
              <mc:Fallback>
                <p:oleObj name="Equation" r:id="rId7" imgW="931200" imgH="418317" progId="Equation.DSMT4">
                  <p:embed/>
                  <p:pic>
                    <p:nvPicPr>
                      <p:cNvPr id="0" name=""/>
                      <p:cNvPicPr/>
                      <p:nvPr/>
                    </p:nvPicPr>
                    <p:blipFill>
                      <a:blip r:embed="rId8"/>
                      <a:stretch>
                        <a:fillRect/>
                      </a:stretch>
                    </p:blipFill>
                    <p:spPr>
                      <a:xfrm>
                        <a:off x="5229225" y="2312988"/>
                        <a:ext cx="1349375" cy="606425"/>
                      </a:xfrm>
                      <a:prstGeom prst="rect">
                        <a:avLst/>
                      </a:prstGeom>
                    </p:spPr>
                  </p:pic>
                </p:oleObj>
              </mc:Fallback>
            </mc:AlternateContent>
          </a:graphicData>
        </a:graphic>
      </p:graphicFrame>
      <p:graphicFrame>
        <p:nvGraphicFramePr>
          <p:cNvPr id="19" name="对象 18">
            <a:extLst>
              <a:ext uri="{FF2B5EF4-FFF2-40B4-BE49-F238E27FC236}">
                <a16:creationId xmlns="" xmlns:a16="http://schemas.microsoft.com/office/drawing/2014/main" id="{95D0F239-4155-475C-8C32-F41C748995E2}"/>
              </a:ext>
            </a:extLst>
          </p:cNvPr>
          <p:cNvGraphicFramePr>
            <a:graphicFrameLocks noChangeAspect="1"/>
          </p:cNvGraphicFramePr>
          <p:nvPr>
            <p:extLst>
              <p:ext uri="{D42A27DB-BD31-4B8C-83A1-F6EECF244321}">
                <p14:modId xmlns:p14="http://schemas.microsoft.com/office/powerpoint/2010/main" val="56592040"/>
              </p:ext>
            </p:extLst>
          </p:nvPr>
        </p:nvGraphicFramePr>
        <p:xfrm>
          <a:off x="4575175" y="3938588"/>
          <a:ext cx="2830513" cy="696912"/>
        </p:xfrm>
        <a:graphic>
          <a:graphicData uri="http://schemas.openxmlformats.org/presentationml/2006/ole">
            <mc:AlternateContent xmlns:mc="http://schemas.openxmlformats.org/markup-compatibility/2006">
              <mc:Choice xmlns:v="urn:schemas-microsoft-com:vml" Requires="v">
                <p:oleObj spid="_x0000_s38961" name="Equation" r:id="rId9" imgW="1700796" imgH="418317" progId="Equation.DSMT4">
                  <p:embed/>
                </p:oleObj>
              </mc:Choice>
              <mc:Fallback>
                <p:oleObj name="Equation" r:id="rId9" imgW="1700796" imgH="418317" progId="Equation.DSMT4">
                  <p:embed/>
                  <p:pic>
                    <p:nvPicPr>
                      <p:cNvPr id="0" name=""/>
                      <p:cNvPicPr/>
                      <p:nvPr/>
                    </p:nvPicPr>
                    <p:blipFill>
                      <a:blip r:embed="rId10"/>
                      <a:stretch>
                        <a:fillRect/>
                      </a:stretch>
                    </p:blipFill>
                    <p:spPr>
                      <a:xfrm>
                        <a:off x="4575175" y="3938588"/>
                        <a:ext cx="2830513" cy="696912"/>
                      </a:xfrm>
                      <a:prstGeom prst="rect">
                        <a:avLst/>
                      </a:prstGeom>
                    </p:spPr>
                  </p:pic>
                </p:oleObj>
              </mc:Fallback>
            </mc:AlternateContent>
          </a:graphicData>
        </a:graphic>
      </p:graphicFrame>
    </p:spTree>
    <p:extLst>
      <p:ext uri="{BB962C8B-B14F-4D97-AF65-F5344CB8AC3E}">
        <p14:creationId xmlns:p14="http://schemas.microsoft.com/office/powerpoint/2010/main" val="3310420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907352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4000" b="1" dirty="0">
                <a:solidFill>
                  <a:schemeClr val="bg1"/>
                </a:solidFill>
                <a:latin typeface="微软雅黑" pitchFamily="34" charset="-122"/>
                <a:ea typeface="微软雅黑" pitchFamily="34" charset="-122"/>
              </a:rPr>
              <a:t>二、无风险资产与多种风险资产情形</a:t>
            </a:r>
            <a:endParaRPr kumimoji="0" lang="en-US" altLang="zh-CN" sz="4000" b="1" dirty="0">
              <a:solidFill>
                <a:schemeClr val="bg1"/>
              </a:solidFill>
              <a:latin typeface="微软雅黑" pitchFamily="34" charset="-122"/>
              <a:ea typeface="微软雅黑" pitchFamily="34" charset="-122"/>
            </a:endParaRPr>
          </a:p>
          <a:p>
            <a:r>
              <a:rPr kumimoji="0" lang="en-US" altLang="zh-CN" sz="4000" b="1" dirty="0">
                <a:solidFill>
                  <a:schemeClr val="bg1"/>
                </a:solidFill>
                <a:latin typeface="微软雅黑" pitchFamily="34" charset="-122"/>
                <a:ea typeface="微软雅黑" pitchFamily="34" charset="-122"/>
              </a:rPr>
              <a:t>                  ——</a:t>
            </a:r>
            <a:r>
              <a:rPr kumimoji="0" lang="zh-CN" altLang="en-US" sz="4000" b="1" dirty="0">
                <a:solidFill>
                  <a:schemeClr val="bg1"/>
                </a:solidFill>
                <a:latin typeface="微软雅黑" pitchFamily="34" charset="-122"/>
                <a:ea typeface="微软雅黑" pitchFamily="34" charset="-122"/>
              </a:rPr>
              <a:t>可卖空情形</a:t>
            </a:r>
            <a:endParaRPr kumimoji="0" lang="en-US" altLang="zh-CN" sz="40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125506707"/>
      </p:ext>
    </p:extLst>
  </p:cSld>
  <p:clrMapOvr>
    <a:masterClrMapping/>
  </p:clrMapOvr>
  <p:transition spd="slow" advClick="0" advTm="3340">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9001000"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无风险资产与多种风险资产情形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909043" y="1340768"/>
            <a:ext cx="10225136" cy="3727239"/>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这一节将无风险资产纳入，讨论</a:t>
            </a:r>
            <a:r>
              <a:rPr lang="zh-CN" altLang="en-US" sz="2000" dirty="0">
                <a:solidFill>
                  <a:srgbClr val="C00000"/>
                </a:solidFill>
                <a:latin typeface="Times New Roman" panose="02020603050405020304" pitchFamily="18" charset="0"/>
                <a:cs typeface="Times New Roman" panose="02020603050405020304" pitchFamily="18" charset="0"/>
              </a:rPr>
              <a:t>可卖空情形下包含无风险资产与多种风险资产的最优投资组合</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第七章我们说到，无风险贷出可视为投资于无风险资产，而无风险借入可视为卖空无风险资产，故</a:t>
            </a:r>
            <a:r>
              <a:rPr lang="zh-CN" altLang="en-US" sz="2000" dirty="0">
                <a:solidFill>
                  <a:srgbClr val="C00000"/>
                </a:solidFill>
                <a:latin typeface="Times New Roman" panose="02020603050405020304" pitchFamily="18" charset="0"/>
                <a:cs typeface="Times New Roman" panose="02020603050405020304" pitchFamily="18" charset="0"/>
              </a:rPr>
              <a:t>纳入无风险资产后的投资组合确定也即纳入可借贷情形下的投资组合确定</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下面求解纳入无风险资产且可卖空情形下</a:t>
            </a:r>
            <a:r>
              <a:rPr lang="zh-CN" altLang="en-US" sz="2000" dirty="0">
                <a:solidFill>
                  <a:srgbClr val="C00000"/>
                </a:solidFill>
                <a:latin typeface="Times New Roman" panose="02020603050405020304" pitchFamily="18" charset="0"/>
                <a:cs typeface="Times New Roman" panose="02020603050405020304" pitchFamily="18" charset="0"/>
              </a:rPr>
              <a:t>最小化方差及最大化夏普比率两种目标下</a:t>
            </a:r>
            <a:r>
              <a:rPr lang="zh-CN" altLang="en-US" sz="2000" dirty="0">
                <a:latin typeface="Times New Roman" panose="02020603050405020304" pitchFamily="18" charset="0"/>
                <a:cs typeface="Times New Roman" panose="02020603050405020304" pitchFamily="18" charset="0"/>
              </a:rPr>
              <a:t>的最优投资组合。</a:t>
            </a:r>
          </a:p>
        </p:txBody>
      </p:sp>
    </p:spTree>
    <p:extLst>
      <p:ext uri="{BB962C8B-B14F-4D97-AF65-F5344CB8AC3E}">
        <p14:creationId xmlns:p14="http://schemas.microsoft.com/office/powerpoint/2010/main" val="1604684996"/>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355" y="519353"/>
            <a:ext cx="7056784" cy="648072"/>
          </a:xfrm>
        </p:spPr>
        <p:txBody>
          <a:bodyPr>
            <a:noAutofit/>
          </a:bodyPr>
          <a:lstStyle/>
          <a:p>
            <a:pPr algn="l"/>
            <a:r>
              <a:rPr lang="zh-CN" altLang="en-US" sz="2400" b="1" dirty="0">
                <a:latin typeface="+mn-ea"/>
                <a:ea typeface="+mn-ea"/>
                <a:cs typeface="+mn-cs"/>
              </a:rPr>
              <a:t>一、最小化方差目标下的最优投资组合求解</a:t>
            </a:r>
          </a:p>
        </p:txBody>
      </p:sp>
      <p:sp>
        <p:nvSpPr>
          <p:cNvPr id="3" name="内容占位符 2"/>
          <p:cNvSpPr>
            <a:spLocks noGrp="1"/>
          </p:cNvSpPr>
          <p:nvPr>
            <p:ph sz="quarter" idx="1"/>
          </p:nvPr>
        </p:nvSpPr>
        <p:spPr>
          <a:xfrm>
            <a:off x="34355" y="1248144"/>
            <a:ext cx="11881320" cy="5493224"/>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mn-ea"/>
                <a:cs typeface="Times New Roman" panose="02020603050405020304" pitchFamily="18" charset="0"/>
              </a:rPr>
              <a:t>设风险资产权重                  ，其中      ，则无风险资产权重为      ，且无风险资产权重可以为负值。</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考虑到无风险资产具有零方差并且与风险资产不相关，因此令最小化方差模型为及其约束条件为：</a:t>
            </a:r>
            <a:r>
              <a:rPr lang="en-US" altLang="zh-CN" sz="2000" dirty="0">
                <a:solidFill>
                  <a:srgbClr val="000000"/>
                </a:solidFill>
                <a:latin typeface="+mn-ea"/>
                <a:cs typeface="Times New Roman" panose="02020603050405020304" pitchFamily="18" charset="0"/>
              </a:rPr>
              <a:t>                                                                   </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zh-CN" sz="2000" dirty="0">
                <a:solidFill>
                  <a:srgbClr val="000000"/>
                </a:solidFill>
                <a:effectLst/>
                <a:latin typeface="+mn-ea"/>
                <a:cs typeface="Times New Roman" panose="02020603050405020304" pitchFamily="18" charset="0"/>
              </a:rPr>
              <a:t>构建拉格朗日函数：</a:t>
            </a:r>
            <a:r>
              <a:rPr lang="en-US" altLang="zh-CN" sz="2000" dirty="0">
                <a:solidFill>
                  <a:srgbClr val="000000"/>
                </a:solidFill>
                <a:effectLst/>
                <a:latin typeface="+mn-ea"/>
                <a:cs typeface="Times New Roman" panose="02020603050405020304" pitchFamily="18" charset="0"/>
              </a:rPr>
              <a:t>                                                                               </a:t>
            </a: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求解： </a:t>
            </a: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p:txBody>
      </p:sp>
      <p:sp>
        <p:nvSpPr>
          <p:cNvPr id="4" name="Rectangle 2">
            <a:extLst>
              <a:ext uri="{FF2B5EF4-FFF2-40B4-BE49-F238E27FC236}">
                <a16:creationId xmlns="" xmlns:a16="http://schemas.microsoft.com/office/drawing/2014/main"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 xmlns:a16="http://schemas.microsoft.com/office/drawing/2014/main"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 xmlns:a16="http://schemas.microsoft.com/office/drawing/2014/main"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 xmlns:a16="http://schemas.microsoft.com/office/drawing/2014/main"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 xmlns:a16="http://schemas.microsoft.com/office/drawing/2014/main"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 xmlns:a16="http://schemas.microsoft.com/office/drawing/2014/main"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 xmlns:a16="http://schemas.microsoft.com/office/drawing/2014/main"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文本框 22">
            <a:extLst>
              <a:ext uri="{FF2B5EF4-FFF2-40B4-BE49-F238E27FC236}">
                <a16:creationId xmlns="" xmlns:a16="http://schemas.microsoft.com/office/drawing/2014/main" id="{E98371A2-F5C2-4C3C-B191-4DDF9EAA4273}"/>
              </a:ext>
            </a:extLst>
          </p:cNvPr>
          <p:cNvSpPr txBox="1"/>
          <p:nvPr/>
        </p:nvSpPr>
        <p:spPr>
          <a:xfrm>
            <a:off x="10306087" y="3103201"/>
            <a:ext cx="1780330" cy="507831"/>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(11-38)</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 xmlns:a16="http://schemas.microsoft.com/office/drawing/2014/main" id="{08F3D832-A308-4923-A4F9-53DA0F0FB1D3}"/>
              </a:ext>
            </a:extLst>
          </p:cNvPr>
          <p:cNvSpPr txBox="1"/>
          <p:nvPr/>
        </p:nvSpPr>
        <p:spPr>
          <a:xfrm>
            <a:off x="10630123" y="4322543"/>
            <a:ext cx="1132258" cy="369332"/>
          </a:xfrm>
          <a:prstGeom prst="rect">
            <a:avLst/>
          </a:prstGeom>
          <a:noFill/>
        </p:spPr>
        <p:txBody>
          <a:bodyPr wrap="square">
            <a:spAutoFit/>
          </a:bodyPr>
          <a:lstStyle/>
          <a:p>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11-39</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0" name="文本框 29">
            <a:extLst>
              <a:ext uri="{FF2B5EF4-FFF2-40B4-BE49-F238E27FC236}">
                <a16:creationId xmlns="" xmlns:a16="http://schemas.microsoft.com/office/drawing/2014/main" id="{78EA05EA-6ABD-4894-99DC-0EB09B86F25C}"/>
              </a:ext>
            </a:extLst>
          </p:cNvPr>
          <p:cNvSpPr txBox="1"/>
          <p:nvPr/>
        </p:nvSpPr>
        <p:spPr>
          <a:xfrm>
            <a:off x="10342091" y="5486430"/>
            <a:ext cx="1492298" cy="463397"/>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(11-40)</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1" name="矩形 20">
            <a:extLst>
              <a:ext uri="{FF2B5EF4-FFF2-40B4-BE49-F238E27FC236}">
                <a16:creationId xmlns="" xmlns:a16="http://schemas.microsoft.com/office/drawing/2014/main" id="{E36EB0A7-95B8-4AD4-8A08-D334CF5424EA}"/>
              </a:ext>
            </a:extLst>
          </p:cNvPr>
          <p:cNvSpPr/>
          <p:nvPr/>
        </p:nvSpPr>
        <p:spPr>
          <a:xfrm>
            <a:off x="476995" y="116632"/>
            <a:ext cx="9001000"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无风险资产与多种风险资产情形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graphicFrame>
        <p:nvGraphicFramePr>
          <p:cNvPr id="6" name="对象 5">
            <a:extLst>
              <a:ext uri="{FF2B5EF4-FFF2-40B4-BE49-F238E27FC236}">
                <a16:creationId xmlns="" xmlns:a16="http://schemas.microsoft.com/office/drawing/2014/main" id="{47E8F5D4-2121-491C-B9C1-6B235F9C8C94}"/>
              </a:ext>
            </a:extLst>
          </p:cNvPr>
          <p:cNvGraphicFramePr>
            <a:graphicFrameLocks noChangeAspect="1"/>
          </p:cNvGraphicFramePr>
          <p:nvPr>
            <p:extLst>
              <p:ext uri="{D42A27DB-BD31-4B8C-83A1-F6EECF244321}">
                <p14:modId xmlns:p14="http://schemas.microsoft.com/office/powerpoint/2010/main" val="447055865"/>
              </p:ext>
            </p:extLst>
          </p:nvPr>
        </p:nvGraphicFramePr>
        <p:xfrm>
          <a:off x="2651125" y="1344613"/>
          <a:ext cx="2132013" cy="404812"/>
        </p:xfrm>
        <a:graphic>
          <a:graphicData uri="http://schemas.openxmlformats.org/presentationml/2006/ole">
            <mc:AlternateContent xmlns:mc="http://schemas.openxmlformats.org/markup-compatibility/2006">
              <mc:Choice xmlns:v="urn:schemas-microsoft-com:vml" Requires="v">
                <p:oleObj spid="_x0000_s22570" name="Equation" r:id="rId3" imgW="1473120" imgH="279360" progId="Equation.DSMT4">
                  <p:embed/>
                </p:oleObj>
              </mc:Choice>
              <mc:Fallback>
                <p:oleObj name="Equation" r:id="rId3" imgW="1473120" imgH="279360" progId="Equation.DSMT4">
                  <p:embed/>
                  <p:pic>
                    <p:nvPicPr>
                      <p:cNvPr id="0" name=""/>
                      <p:cNvPicPr/>
                      <p:nvPr/>
                    </p:nvPicPr>
                    <p:blipFill>
                      <a:blip r:embed="rId4"/>
                      <a:stretch>
                        <a:fillRect/>
                      </a:stretch>
                    </p:blipFill>
                    <p:spPr>
                      <a:xfrm>
                        <a:off x="2651125" y="1344613"/>
                        <a:ext cx="2132013" cy="404812"/>
                      </a:xfrm>
                      <a:prstGeom prst="rect">
                        <a:avLst/>
                      </a:prstGeom>
                    </p:spPr>
                  </p:pic>
                </p:oleObj>
              </mc:Fallback>
            </mc:AlternateContent>
          </a:graphicData>
        </a:graphic>
      </p:graphicFrame>
      <p:graphicFrame>
        <p:nvGraphicFramePr>
          <p:cNvPr id="16" name="对象 15">
            <a:extLst>
              <a:ext uri="{FF2B5EF4-FFF2-40B4-BE49-F238E27FC236}">
                <a16:creationId xmlns="" xmlns:a16="http://schemas.microsoft.com/office/drawing/2014/main" id="{73BE19D4-B269-487D-B7F8-5861AFC6E27B}"/>
              </a:ext>
            </a:extLst>
          </p:cNvPr>
          <p:cNvGraphicFramePr>
            <a:graphicFrameLocks noChangeAspect="1"/>
          </p:cNvGraphicFramePr>
          <p:nvPr>
            <p:extLst>
              <p:ext uri="{D42A27DB-BD31-4B8C-83A1-F6EECF244321}">
                <p14:modId xmlns:p14="http://schemas.microsoft.com/office/powerpoint/2010/main" val="2323102077"/>
              </p:ext>
            </p:extLst>
          </p:nvPr>
        </p:nvGraphicFramePr>
        <p:xfrm>
          <a:off x="5733579" y="1384230"/>
          <a:ext cx="624031" cy="326765"/>
        </p:xfrm>
        <a:graphic>
          <a:graphicData uri="http://schemas.openxmlformats.org/presentationml/2006/ole">
            <mc:AlternateContent xmlns:mc="http://schemas.openxmlformats.org/markup-compatibility/2006">
              <mc:Choice xmlns:v="urn:schemas-microsoft-com:vml" Requires="v">
                <p:oleObj spid="_x0000_s22571" name="Equation" r:id="rId5" imgW="437050" imgH="228206" progId="Equation.DSMT4">
                  <p:embed/>
                </p:oleObj>
              </mc:Choice>
              <mc:Fallback>
                <p:oleObj name="Equation" r:id="rId5" imgW="437050" imgH="228206" progId="Equation.DSMT4">
                  <p:embed/>
                  <p:pic>
                    <p:nvPicPr>
                      <p:cNvPr id="0" name=""/>
                      <p:cNvPicPr/>
                      <p:nvPr/>
                    </p:nvPicPr>
                    <p:blipFill>
                      <a:blip r:embed="rId6"/>
                      <a:stretch>
                        <a:fillRect/>
                      </a:stretch>
                    </p:blipFill>
                    <p:spPr>
                      <a:xfrm>
                        <a:off x="5733579" y="1384230"/>
                        <a:ext cx="624031" cy="326765"/>
                      </a:xfrm>
                      <a:prstGeom prst="rect">
                        <a:avLst/>
                      </a:prstGeom>
                    </p:spPr>
                  </p:pic>
                </p:oleObj>
              </mc:Fallback>
            </mc:AlternateContent>
          </a:graphicData>
        </a:graphic>
      </p:graphicFrame>
      <p:graphicFrame>
        <p:nvGraphicFramePr>
          <p:cNvPr id="18" name="对象 17">
            <a:extLst>
              <a:ext uri="{FF2B5EF4-FFF2-40B4-BE49-F238E27FC236}">
                <a16:creationId xmlns="" xmlns:a16="http://schemas.microsoft.com/office/drawing/2014/main" id="{91FFBBE4-2931-47FF-B277-E8BD6C169EE5}"/>
              </a:ext>
            </a:extLst>
          </p:cNvPr>
          <p:cNvGraphicFramePr>
            <a:graphicFrameLocks noChangeAspect="1"/>
          </p:cNvGraphicFramePr>
          <p:nvPr>
            <p:extLst>
              <p:ext uri="{D42A27DB-BD31-4B8C-83A1-F6EECF244321}">
                <p14:modId xmlns:p14="http://schemas.microsoft.com/office/powerpoint/2010/main" val="3130569418"/>
              </p:ext>
            </p:extLst>
          </p:nvPr>
        </p:nvGraphicFramePr>
        <p:xfrm>
          <a:off x="9053857" y="1372651"/>
          <a:ext cx="595570" cy="350050"/>
        </p:xfrm>
        <a:graphic>
          <a:graphicData uri="http://schemas.openxmlformats.org/presentationml/2006/ole">
            <mc:AlternateContent xmlns:mc="http://schemas.openxmlformats.org/markup-compatibility/2006">
              <mc:Choice xmlns:v="urn:schemas-microsoft-com:vml" Requires="v">
                <p:oleObj spid="_x0000_s22572" name="Equation" r:id="rId7" imgW="389646" imgH="228206" progId="Equation.DSMT4">
                  <p:embed/>
                </p:oleObj>
              </mc:Choice>
              <mc:Fallback>
                <p:oleObj name="Equation" r:id="rId7" imgW="389646" imgH="228206" progId="Equation.DSMT4">
                  <p:embed/>
                  <p:pic>
                    <p:nvPicPr>
                      <p:cNvPr id="0" name=""/>
                      <p:cNvPicPr/>
                      <p:nvPr/>
                    </p:nvPicPr>
                    <p:blipFill>
                      <a:blip r:embed="rId8"/>
                      <a:stretch>
                        <a:fillRect/>
                      </a:stretch>
                    </p:blipFill>
                    <p:spPr>
                      <a:xfrm>
                        <a:off x="9053857" y="1372651"/>
                        <a:ext cx="595570" cy="350050"/>
                      </a:xfrm>
                      <a:prstGeom prst="rect">
                        <a:avLst/>
                      </a:prstGeom>
                    </p:spPr>
                  </p:pic>
                </p:oleObj>
              </mc:Fallback>
            </mc:AlternateContent>
          </a:graphicData>
        </a:graphic>
      </p:graphicFrame>
      <p:pic>
        <p:nvPicPr>
          <p:cNvPr id="22533" name="Picture 5">
            <a:extLst>
              <a:ext uri="{FF2B5EF4-FFF2-40B4-BE49-F238E27FC236}">
                <a16:creationId xmlns="" xmlns:a16="http://schemas.microsoft.com/office/drawing/2014/main" id="{1D94C12F-CC7F-45F3-816E-688C41E8691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17555" y="2949115"/>
            <a:ext cx="1319408" cy="34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a:extLst>
              <a:ext uri="{FF2B5EF4-FFF2-40B4-BE49-F238E27FC236}">
                <a16:creationId xmlns="" xmlns:a16="http://schemas.microsoft.com/office/drawing/2014/main" id="{97B89339-DCA0-449A-ACE7-B818F76898B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13499" y="3382072"/>
            <a:ext cx="2292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a:extLst>
              <a:ext uri="{FF2B5EF4-FFF2-40B4-BE49-F238E27FC236}">
                <a16:creationId xmlns="" xmlns:a16="http://schemas.microsoft.com/office/drawing/2014/main" id="{6EB73C05-12C5-409E-A339-37B85282BBE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05387" y="4209679"/>
            <a:ext cx="3992667" cy="59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a:extLst>
              <a:ext uri="{FF2B5EF4-FFF2-40B4-BE49-F238E27FC236}">
                <a16:creationId xmlns="" xmlns:a16="http://schemas.microsoft.com/office/drawing/2014/main" id="{9E153EFD-1E7C-4E25-A66F-8EE961EB353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06696" y="5240471"/>
            <a:ext cx="2373845" cy="98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383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99069" y="682388"/>
            <a:ext cx="12169352" cy="5493224"/>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smtClean="0">
                <a:solidFill>
                  <a:srgbClr val="000000"/>
                </a:solidFill>
                <a:effectLst/>
                <a:latin typeface="+mn-ea"/>
                <a:cs typeface="Times New Roman" panose="02020603050405020304" pitchFamily="18" charset="0"/>
              </a:rPr>
              <a:t>代入</a:t>
            </a:r>
            <a:r>
              <a:rPr lang="zh-CN" altLang="en-US" sz="2000" dirty="0">
                <a:solidFill>
                  <a:srgbClr val="000000"/>
                </a:solidFill>
                <a:effectLst/>
                <a:latin typeface="+mn-ea"/>
                <a:cs typeface="Times New Roman" panose="02020603050405020304" pitchFamily="18" charset="0"/>
              </a:rPr>
              <a:t>约束条件</a:t>
            </a:r>
            <a:endParaRPr lang="en-US" altLang="zh-CN" sz="2000" dirty="0">
              <a:solidFill>
                <a:srgbClr val="000000"/>
              </a:solidFill>
              <a:effectLst/>
              <a:latin typeface="+mn-ea"/>
              <a:cs typeface="Times New Roman" panose="02020603050405020304" pitchFamily="18" charset="0"/>
            </a:endParaRPr>
          </a:p>
          <a:p>
            <a:pPr indent="0">
              <a:lnSpc>
                <a:spcPct val="150000"/>
              </a:lnSpc>
              <a:buClr>
                <a:srgbClr val="215968"/>
              </a:buClr>
              <a:buNone/>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解得：</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mn-ea"/>
                <a:cs typeface="Times New Roman" panose="02020603050405020304" pitchFamily="18" charset="0"/>
              </a:rPr>
              <a:t>由此可得最小化方差目标下的最优投资组合权重：</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可见，最小方差投资组合中的风险资产权重与向量       成比例。这一投资组合也叫</a:t>
            </a:r>
            <a:r>
              <a:rPr lang="zh-CN" altLang="en-US" sz="2000" dirty="0">
                <a:solidFill>
                  <a:srgbClr val="C00000"/>
                </a:solidFill>
                <a:latin typeface="+mn-ea"/>
                <a:cs typeface="Times New Roman" panose="02020603050405020304" pitchFamily="18" charset="0"/>
              </a:rPr>
              <a:t>切点投资组合</a:t>
            </a:r>
            <a:r>
              <a:rPr lang="zh-CN" altLang="en-US" sz="2000" dirty="0">
                <a:solidFill>
                  <a:srgbClr val="000000"/>
                </a:solidFill>
                <a:latin typeface="+mn-ea"/>
                <a:cs typeface="Times New Roman" panose="02020603050405020304" pitchFamily="18" charset="0"/>
              </a:rPr>
              <a:t>，存在无风险资产时，所有切点投资组合都是由无风险资产和特定风险组合构成。计算可得方差：</a:t>
            </a:r>
            <a:endParaRPr lang="en-US" altLang="zh-CN" sz="2000" dirty="0">
              <a:solidFill>
                <a:srgbClr val="000000"/>
              </a:solidFill>
              <a:latin typeface="+mn-ea"/>
              <a:cs typeface="Times New Roman" panose="02020603050405020304" pitchFamily="18" charset="0"/>
            </a:endParaRPr>
          </a:p>
        </p:txBody>
      </p:sp>
      <p:sp>
        <p:nvSpPr>
          <p:cNvPr id="4" name="Rectangle 2">
            <a:extLst>
              <a:ext uri="{FF2B5EF4-FFF2-40B4-BE49-F238E27FC236}">
                <a16:creationId xmlns="" xmlns:a16="http://schemas.microsoft.com/office/drawing/2014/main"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 xmlns:a16="http://schemas.microsoft.com/office/drawing/2014/main"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 xmlns:a16="http://schemas.microsoft.com/office/drawing/2014/main"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 xmlns:a16="http://schemas.microsoft.com/office/drawing/2014/main"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 xmlns:a16="http://schemas.microsoft.com/office/drawing/2014/main"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 xmlns:a16="http://schemas.microsoft.com/office/drawing/2014/main"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 xmlns:a16="http://schemas.microsoft.com/office/drawing/2014/main"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文本框 22">
            <a:extLst>
              <a:ext uri="{FF2B5EF4-FFF2-40B4-BE49-F238E27FC236}">
                <a16:creationId xmlns="" xmlns:a16="http://schemas.microsoft.com/office/drawing/2014/main" id="{E98371A2-F5C2-4C3C-B191-4DDF9EAA4273}"/>
              </a:ext>
            </a:extLst>
          </p:cNvPr>
          <p:cNvSpPr txBox="1"/>
          <p:nvPr/>
        </p:nvSpPr>
        <p:spPr>
          <a:xfrm>
            <a:off x="10198075" y="1128138"/>
            <a:ext cx="1780330" cy="507831"/>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(11-41)</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 xmlns:a16="http://schemas.microsoft.com/office/drawing/2014/main" id="{08F3D832-A308-4923-A4F9-53DA0F0FB1D3}"/>
              </a:ext>
            </a:extLst>
          </p:cNvPr>
          <p:cNvSpPr txBox="1"/>
          <p:nvPr/>
        </p:nvSpPr>
        <p:spPr>
          <a:xfrm>
            <a:off x="10522111" y="2243536"/>
            <a:ext cx="1132258" cy="369332"/>
          </a:xfrm>
          <a:prstGeom prst="rect">
            <a:avLst/>
          </a:prstGeom>
          <a:noFill/>
        </p:spPr>
        <p:txBody>
          <a:bodyPr wrap="square">
            <a:spAutoFit/>
          </a:bodyPr>
          <a:lstStyle/>
          <a:p>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11-42</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0" name="文本框 29">
            <a:extLst>
              <a:ext uri="{FF2B5EF4-FFF2-40B4-BE49-F238E27FC236}">
                <a16:creationId xmlns="" xmlns:a16="http://schemas.microsoft.com/office/drawing/2014/main" id="{78EA05EA-6ABD-4894-99DC-0EB09B86F25C}"/>
              </a:ext>
            </a:extLst>
          </p:cNvPr>
          <p:cNvSpPr txBox="1"/>
          <p:nvPr/>
        </p:nvSpPr>
        <p:spPr>
          <a:xfrm>
            <a:off x="10270083" y="3495046"/>
            <a:ext cx="1492298" cy="463397"/>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(11-43)</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1" name="矩形 20">
            <a:extLst>
              <a:ext uri="{FF2B5EF4-FFF2-40B4-BE49-F238E27FC236}">
                <a16:creationId xmlns="" xmlns:a16="http://schemas.microsoft.com/office/drawing/2014/main" id="{E36EB0A7-95B8-4AD4-8A08-D334CF5424EA}"/>
              </a:ext>
            </a:extLst>
          </p:cNvPr>
          <p:cNvSpPr/>
          <p:nvPr/>
        </p:nvSpPr>
        <p:spPr>
          <a:xfrm>
            <a:off x="476995" y="116632"/>
            <a:ext cx="9001000"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无风险资产与多种风险资产情形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pic>
        <p:nvPicPr>
          <p:cNvPr id="23554" name="Picture 2">
            <a:extLst>
              <a:ext uri="{FF2B5EF4-FFF2-40B4-BE49-F238E27FC236}">
                <a16:creationId xmlns="" xmlns:a16="http://schemas.microsoft.com/office/drawing/2014/main" id="{93FE1338-3110-40B5-A8E1-6FE4B67A92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067" y="1194587"/>
            <a:ext cx="2196244" cy="43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a:extLst>
              <a:ext uri="{FF2B5EF4-FFF2-40B4-BE49-F238E27FC236}">
                <a16:creationId xmlns="" xmlns:a16="http://schemas.microsoft.com/office/drawing/2014/main" id="{90F8AC33-148B-42AE-B9E0-808C158272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0055" y="2083914"/>
            <a:ext cx="2304256" cy="68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a:extLst>
              <a:ext uri="{FF2B5EF4-FFF2-40B4-BE49-F238E27FC236}">
                <a16:creationId xmlns="" xmlns:a16="http://schemas.microsoft.com/office/drawing/2014/main" id="{D8EBF187-4963-4DE3-B407-157548EAED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9995" y="3495046"/>
            <a:ext cx="3847262" cy="74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a:extLst>
              <a:ext uri="{FF2B5EF4-FFF2-40B4-BE49-F238E27FC236}">
                <a16:creationId xmlns="" xmlns:a16="http://schemas.microsoft.com/office/drawing/2014/main" id="{B00698B1-FF87-4647-9CAA-AA6D494FBE16}"/>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9643" y="4437112"/>
            <a:ext cx="864096"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a:extLst>
              <a:ext uri="{FF2B5EF4-FFF2-40B4-BE49-F238E27FC236}">
                <a16:creationId xmlns="" xmlns:a16="http://schemas.microsoft.com/office/drawing/2014/main" id="{95D16A51-2A83-46D7-8DE2-4170E7D6024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9323" y="5243232"/>
            <a:ext cx="5564055" cy="139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文本框 35">
            <a:extLst>
              <a:ext uri="{FF2B5EF4-FFF2-40B4-BE49-F238E27FC236}">
                <a16:creationId xmlns="" xmlns:a16="http://schemas.microsoft.com/office/drawing/2014/main" id="{3F310ACF-B41A-49C5-B5D2-C69F798B9E4C}"/>
              </a:ext>
            </a:extLst>
          </p:cNvPr>
          <p:cNvSpPr txBox="1"/>
          <p:nvPr/>
        </p:nvSpPr>
        <p:spPr>
          <a:xfrm>
            <a:off x="10287179" y="5661248"/>
            <a:ext cx="1492298" cy="463397"/>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(11-44)</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36228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4225925" y="4482505"/>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   </a:t>
            </a:r>
            <a:r>
              <a:rPr lang="zh-CN" altLang="en-US" sz="2100" b="1" dirty="0">
                <a:solidFill>
                  <a:schemeClr val="tx1"/>
                </a:solidFill>
                <a:latin typeface="微软雅黑" pitchFamily="34" charset="-122"/>
                <a:ea typeface="微软雅黑" pitchFamily="34" charset="-122"/>
              </a:rPr>
              <a:t>基于</a:t>
            </a:r>
            <a:r>
              <a:rPr lang="en-US" altLang="zh-CN" sz="2100" b="1" dirty="0">
                <a:solidFill>
                  <a:schemeClr val="tx1"/>
                </a:solidFill>
                <a:latin typeface="微软雅黑" pitchFamily="34" charset="-122"/>
                <a:ea typeface="微软雅黑" pitchFamily="34" charset="-122"/>
              </a:rPr>
              <a:t>ES</a:t>
            </a:r>
            <a:r>
              <a:rPr lang="zh-CN" altLang="en-US" sz="2100" b="1" dirty="0">
                <a:solidFill>
                  <a:schemeClr val="tx1"/>
                </a:solidFill>
                <a:latin typeface="微软雅黑" pitchFamily="34" charset="-122"/>
                <a:ea typeface="微软雅黑" pitchFamily="34" charset="-122"/>
              </a:rPr>
              <a:t>修正的投资组合理论</a:t>
            </a:r>
          </a:p>
        </p:txBody>
      </p:sp>
      <p:sp>
        <p:nvSpPr>
          <p:cNvPr id="16" name="圆角矩形 15"/>
          <p:cNvSpPr/>
          <p:nvPr/>
        </p:nvSpPr>
        <p:spPr>
          <a:xfrm>
            <a:off x="4225925" y="3534767"/>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800" dirty="0">
                <a:solidFill>
                  <a:schemeClr val="tx1"/>
                </a:solidFill>
              </a:rPr>
              <a:t>    </a:t>
            </a:r>
            <a:r>
              <a:rPr lang="zh-CN" altLang="en-US" sz="2100" b="1" dirty="0">
                <a:solidFill>
                  <a:schemeClr val="tx1"/>
                </a:solidFill>
                <a:latin typeface="微软雅黑" pitchFamily="34" charset="-122"/>
                <a:ea typeface="微软雅黑" pitchFamily="34" charset="-122"/>
              </a:rPr>
              <a:t>基于</a:t>
            </a:r>
            <a:r>
              <a:rPr lang="en-US" altLang="zh-CN" sz="2100" b="1" dirty="0" err="1">
                <a:solidFill>
                  <a:schemeClr val="tx1"/>
                </a:solidFill>
                <a:latin typeface="微软雅黑" pitchFamily="34" charset="-122"/>
                <a:ea typeface="微软雅黑" pitchFamily="34" charset="-122"/>
              </a:rPr>
              <a:t>VaR</a:t>
            </a:r>
            <a:r>
              <a:rPr lang="zh-CN" altLang="en-US" sz="2100" b="1" dirty="0">
                <a:solidFill>
                  <a:schemeClr val="tx1"/>
                </a:solidFill>
                <a:latin typeface="微软雅黑" pitchFamily="34" charset="-122"/>
                <a:ea typeface="微软雅黑" pitchFamily="34" charset="-122"/>
              </a:rPr>
              <a:t>修正的投资组合理论</a:t>
            </a:r>
          </a:p>
        </p:txBody>
      </p:sp>
      <p:sp>
        <p:nvSpPr>
          <p:cNvPr id="29" name="椭圆 28"/>
          <p:cNvSpPr/>
          <p:nvPr/>
        </p:nvSpPr>
        <p:spPr>
          <a:xfrm>
            <a:off x="4398963" y="3606205"/>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nvSpPr>
        <p:spPr>
          <a:xfrm>
            <a:off x="4216400" y="548680"/>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100" dirty="0">
                <a:solidFill>
                  <a:schemeClr val="tx1"/>
                </a:solidFill>
              </a:rPr>
              <a:t>                </a:t>
            </a:r>
            <a:r>
              <a:rPr lang="zh-CN" altLang="en-US" sz="2100" b="1" dirty="0">
                <a:solidFill>
                  <a:schemeClr val="tx1"/>
                </a:solidFill>
                <a:latin typeface="微软雅黑" pitchFamily="34" charset="-122"/>
                <a:ea typeface="微软雅黑" pitchFamily="34" charset="-122"/>
              </a:rPr>
              <a:t>多种风险资产情形</a:t>
            </a:r>
            <a:r>
              <a:rPr lang="en-US" altLang="zh-CN" sz="2100" b="1" dirty="0">
                <a:solidFill>
                  <a:schemeClr val="tx1"/>
                </a:solidFill>
                <a:latin typeface="微软雅黑" pitchFamily="34" charset="-122"/>
                <a:ea typeface="微软雅黑" pitchFamily="34" charset="-122"/>
              </a:rPr>
              <a:t>——</a:t>
            </a:r>
            <a:r>
              <a:rPr lang="zh-CN" altLang="en-US" sz="2100" b="1" dirty="0">
                <a:solidFill>
                  <a:schemeClr val="tx1"/>
                </a:solidFill>
                <a:latin typeface="微软雅黑" pitchFamily="34" charset="-122"/>
                <a:ea typeface="微软雅黑" pitchFamily="34" charset="-122"/>
              </a:rPr>
              <a:t>可卖空情形</a:t>
            </a:r>
            <a:endParaRPr lang="en-US" altLang="zh-CN" sz="2100" b="1" dirty="0">
              <a:solidFill>
                <a:schemeClr val="tx1"/>
              </a:solidFill>
              <a:latin typeface="微软雅黑" pitchFamily="34" charset="-122"/>
              <a:ea typeface="微软雅黑" pitchFamily="34" charset="-122"/>
            </a:endParaRPr>
          </a:p>
        </p:txBody>
      </p:sp>
      <p:sp>
        <p:nvSpPr>
          <p:cNvPr id="25" name="圆角矩形 24"/>
          <p:cNvSpPr/>
          <p:nvPr/>
        </p:nvSpPr>
        <p:spPr>
          <a:xfrm>
            <a:off x="4227513" y="1513880"/>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100" b="1" dirty="0">
                <a:solidFill>
                  <a:schemeClr val="tx1"/>
                </a:solidFill>
                <a:latin typeface="微软雅黑" pitchFamily="34" charset="-122"/>
                <a:ea typeface="微软雅黑" pitchFamily="34" charset="-122"/>
              </a:rPr>
              <a:t>   无风险资产与多种风险资产情形</a:t>
            </a:r>
            <a:r>
              <a:rPr lang="en-US" altLang="zh-CN" sz="2100" b="1" dirty="0">
                <a:solidFill>
                  <a:schemeClr val="tx1"/>
                </a:solidFill>
                <a:latin typeface="微软雅黑" pitchFamily="34" charset="-122"/>
                <a:ea typeface="微软雅黑" pitchFamily="34" charset="-122"/>
              </a:rPr>
              <a:t>——</a:t>
            </a:r>
            <a:r>
              <a:rPr lang="zh-CN" altLang="en-US" sz="2100" b="1" dirty="0">
                <a:solidFill>
                  <a:schemeClr val="tx1"/>
                </a:solidFill>
                <a:latin typeface="微软雅黑" pitchFamily="34" charset="-122"/>
                <a:ea typeface="微软雅黑" pitchFamily="34" charset="-122"/>
              </a:rPr>
              <a:t>可卖空情形</a:t>
            </a:r>
          </a:p>
        </p:txBody>
      </p:sp>
      <p:sp>
        <p:nvSpPr>
          <p:cNvPr id="26" name="圆角矩形 25"/>
          <p:cNvSpPr/>
          <p:nvPr/>
        </p:nvSpPr>
        <p:spPr>
          <a:xfrm>
            <a:off x="4227513" y="2509242"/>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100" b="1" dirty="0">
                <a:solidFill>
                  <a:schemeClr val="tx1"/>
                </a:solidFill>
                <a:latin typeface="微软雅黑" pitchFamily="34" charset="-122"/>
                <a:ea typeface="微软雅黑" pitchFamily="34" charset="-122"/>
              </a:rPr>
              <a:t>不可卖空情形的投资组合确定</a:t>
            </a:r>
            <a:endParaRPr lang="en-US" altLang="zh-CN" sz="2100" b="1" dirty="0">
              <a:solidFill>
                <a:schemeClr val="tx1"/>
              </a:solidFill>
              <a:latin typeface="微软雅黑" pitchFamily="34" charset="-122"/>
              <a:ea typeface="微软雅黑" pitchFamily="34" charset="-122"/>
            </a:endParaRPr>
          </a:p>
        </p:txBody>
      </p:sp>
      <p:sp>
        <p:nvSpPr>
          <p:cNvPr id="28" name="椭圆 27"/>
          <p:cNvSpPr/>
          <p:nvPr/>
        </p:nvSpPr>
        <p:spPr>
          <a:xfrm>
            <a:off x="4386263" y="2612430"/>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365625" y="620117"/>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365625" y="1599605"/>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sp>
        <p:nvSpPr>
          <p:cNvPr id="43" name="椭圆 42"/>
          <p:cNvSpPr/>
          <p:nvPr/>
        </p:nvSpPr>
        <p:spPr>
          <a:xfrm>
            <a:off x="4398963" y="4569817"/>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圆角矩形 26">
            <a:extLst>
              <a:ext uri="{FF2B5EF4-FFF2-40B4-BE49-F238E27FC236}">
                <a16:creationId xmlns="" xmlns:a16="http://schemas.microsoft.com/office/drawing/2014/main" id="{254B8D71-CD75-41DC-8F4F-74720AADED9B}"/>
              </a:ext>
            </a:extLst>
          </p:cNvPr>
          <p:cNvSpPr/>
          <p:nvPr/>
        </p:nvSpPr>
        <p:spPr>
          <a:xfrm>
            <a:off x="4241254" y="5517232"/>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   </a:t>
            </a:r>
            <a:r>
              <a:rPr lang="zh-CN" altLang="en-US" sz="2100" b="1" dirty="0">
                <a:solidFill>
                  <a:schemeClr val="tx1"/>
                </a:solidFill>
                <a:latin typeface="微软雅黑" pitchFamily="34" charset="-122"/>
                <a:ea typeface="微软雅黑" pitchFamily="34" charset="-122"/>
              </a:rPr>
              <a:t>最优投资组合构建的应用</a:t>
            </a:r>
          </a:p>
        </p:txBody>
      </p:sp>
      <p:sp>
        <p:nvSpPr>
          <p:cNvPr id="19" name="椭圆 18">
            <a:extLst>
              <a:ext uri="{FF2B5EF4-FFF2-40B4-BE49-F238E27FC236}">
                <a16:creationId xmlns="" xmlns:a16="http://schemas.microsoft.com/office/drawing/2014/main" id="{875F0DDB-DEB0-4F6C-8F35-250F9DA84C34}"/>
              </a:ext>
            </a:extLst>
          </p:cNvPr>
          <p:cNvSpPr/>
          <p:nvPr/>
        </p:nvSpPr>
        <p:spPr>
          <a:xfrm>
            <a:off x="4394449" y="5604544"/>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6</a:t>
            </a:r>
            <a:endParaRPr lang="zh-CN" altLang="en-US" sz="2800" b="1" kern="0" dirty="0">
              <a:solidFill>
                <a:srgbClr val="FFFFFF"/>
              </a:solidFill>
              <a:cs typeface="Times New Roman" panose="02020603050405020304" pitchFamily="18" charset="0"/>
            </a:endParaRPr>
          </a:p>
        </p:txBody>
      </p:sp>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355" y="519353"/>
            <a:ext cx="7056784" cy="648072"/>
          </a:xfrm>
        </p:spPr>
        <p:txBody>
          <a:bodyPr>
            <a:noAutofit/>
          </a:bodyPr>
          <a:lstStyle/>
          <a:p>
            <a:pPr algn="l"/>
            <a:r>
              <a:rPr lang="zh-CN" altLang="en-US" sz="2400" b="1" dirty="0">
                <a:latin typeface="+mn-ea"/>
                <a:ea typeface="+mn-ea"/>
                <a:cs typeface="+mn-cs"/>
              </a:rPr>
              <a:t>二、最大化夏普比率目标下的最优投资组合求解</a:t>
            </a:r>
          </a:p>
        </p:txBody>
      </p:sp>
      <p:sp>
        <p:nvSpPr>
          <p:cNvPr id="3" name="内容占位符 2"/>
          <p:cNvSpPr>
            <a:spLocks noGrp="1"/>
          </p:cNvSpPr>
          <p:nvPr>
            <p:ph sz="quarter" idx="1"/>
          </p:nvPr>
        </p:nvSpPr>
        <p:spPr>
          <a:xfrm>
            <a:off x="34355" y="1248144"/>
            <a:ext cx="11881320" cy="5493224"/>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mn-ea"/>
                <a:cs typeface="Times New Roman" panose="02020603050405020304" pitchFamily="18" charset="0"/>
              </a:rPr>
              <a:t>上一节中提到最小化方差为目标的投资组合忽略了收益因素，最大化收益为目标的投资组合则忽略了风险因素，是否存在一种综合考虑</a:t>
            </a:r>
            <a:r>
              <a:rPr lang="zh-CN" altLang="en-US" sz="2000" dirty="0" smtClean="0">
                <a:solidFill>
                  <a:srgbClr val="000000"/>
                </a:solidFill>
                <a:effectLst/>
                <a:latin typeface="+mn-ea"/>
                <a:cs typeface="Times New Roman" panose="02020603050405020304" pitchFamily="18" charset="0"/>
              </a:rPr>
              <a:t>风险</a:t>
            </a:r>
            <a:r>
              <a:rPr lang="en-US" altLang="zh-CN" sz="2000" dirty="0" smtClean="0">
                <a:solidFill>
                  <a:srgbClr val="000000"/>
                </a:solidFill>
                <a:effectLst/>
                <a:latin typeface="+mn-ea"/>
                <a:cs typeface="Times New Roman" panose="02020603050405020304" pitchFamily="18" charset="0"/>
              </a:rPr>
              <a:t>(</a:t>
            </a:r>
            <a:r>
              <a:rPr lang="zh-CN" altLang="en-US" sz="2000" dirty="0" smtClean="0">
                <a:solidFill>
                  <a:srgbClr val="000000"/>
                </a:solidFill>
                <a:effectLst/>
                <a:latin typeface="+mn-ea"/>
                <a:cs typeface="Times New Roman" panose="02020603050405020304" pitchFamily="18" charset="0"/>
              </a:rPr>
              <a:t>方差</a:t>
            </a:r>
            <a:r>
              <a:rPr lang="en-US" altLang="zh-CN" sz="2000" dirty="0" smtClean="0">
                <a:solidFill>
                  <a:srgbClr val="000000"/>
                </a:solidFill>
                <a:effectLst/>
                <a:latin typeface="+mn-ea"/>
                <a:cs typeface="Times New Roman" panose="02020603050405020304" pitchFamily="18" charset="0"/>
              </a:rPr>
              <a:t>)</a:t>
            </a:r>
            <a:r>
              <a:rPr lang="zh-CN" altLang="en-US" sz="2000" dirty="0" smtClean="0">
                <a:solidFill>
                  <a:srgbClr val="000000"/>
                </a:solidFill>
                <a:effectLst/>
                <a:latin typeface="+mn-ea"/>
                <a:cs typeface="Times New Roman" panose="02020603050405020304" pitchFamily="18" charset="0"/>
              </a:rPr>
              <a:t>与</a:t>
            </a:r>
            <a:r>
              <a:rPr lang="zh-CN" altLang="en-US" sz="2000" dirty="0">
                <a:solidFill>
                  <a:srgbClr val="000000"/>
                </a:solidFill>
                <a:effectLst/>
                <a:latin typeface="+mn-ea"/>
                <a:cs typeface="Times New Roman" panose="02020603050405020304" pitchFamily="18" charset="0"/>
              </a:rPr>
              <a:t>收益率，也就是尽量追求风险最小、收益最大的优化途径呢？</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C00000"/>
                </a:solidFill>
                <a:latin typeface="+mn-ea"/>
                <a:cs typeface="Times New Roman" panose="02020603050405020304" pitchFamily="18" charset="0"/>
              </a:rPr>
              <a:t>夏普比率是一个可以同时对收益与风险加以考虑的综合指标</a:t>
            </a:r>
            <a:r>
              <a:rPr lang="zh-CN" altLang="en-US" sz="2000" dirty="0">
                <a:solidFill>
                  <a:srgbClr val="000000"/>
                </a:solidFill>
                <a:latin typeface="+mn-ea"/>
                <a:cs typeface="Times New Roman" panose="02020603050405020304" pitchFamily="18" charset="0"/>
              </a:rPr>
              <a:t>，很好地弥补了上述目标的不足。</a:t>
            </a: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zh-CN" sz="2000" dirty="0">
                <a:solidFill>
                  <a:srgbClr val="000000"/>
                </a:solidFill>
                <a:latin typeface="+mn-ea"/>
                <a:cs typeface="Times New Roman" panose="02020603050405020304" pitchFamily="18" charset="0"/>
              </a:rPr>
              <a:t>下面利用夏普比率，构建拉格朗日函数以期求得最大化夏普比率目标下的投资组合。</a:t>
            </a: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令投资组合的夏普比例为       ，则最大化夏普比例目标模型及其约束条件为：</a:t>
            </a: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p:txBody>
      </p:sp>
      <p:sp>
        <p:nvSpPr>
          <p:cNvPr id="4" name="Rectangle 2">
            <a:extLst>
              <a:ext uri="{FF2B5EF4-FFF2-40B4-BE49-F238E27FC236}">
                <a16:creationId xmlns="" xmlns:a16="http://schemas.microsoft.com/office/drawing/2014/main"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 xmlns:a16="http://schemas.microsoft.com/office/drawing/2014/main"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 xmlns:a16="http://schemas.microsoft.com/office/drawing/2014/main"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 xmlns:a16="http://schemas.microsoft.com/office/drawing/2014/main"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 xmlns:a16="http://schemas.microsoft.com/office/drawing/2014/main"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 xmlns:a16="http://schemas.microsoft.com/office/drawing/2014/main"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 xmlns:a16="http://schemas.microsoft.com/office/drawing/2014/main"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文本框 22">
            <a:extLst>
              <a:ext uri="{FF2B5EF4-FFF2-40B4-BE49-F238E27FC236}">
                <a16:creationId xmlns="" xmlns:a16="http://schemas.microsoft.com/office/drawing/2014/main" id="{E98371A2-F5C2-4C3C-B191-4DDF9EAA4273}"/>
              </a:ext>
            </a:extLst>
          </p:cNvPr>
          <p:cNvSpPr txBox="1"/>
          <p:nvPr/>
        </p:nvSpPr>
        <p:spPr>
          <a:xfrm>
            <a:off x="10306087" y="5149474"/>
            <a:ext cx="1780330" cy="507831"/>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(11-45)</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 xmlns:a16="http://schemas.microsoft.com/office/drawing/2014/main" id="{08F3D832-A308-4923-A4F9-53DA0F0FB1D3}"/>
              </a:ext>
            </a:extLst>
          </p:cNvPr>
          <p:cNvSpPr txBox="1"/>
          <p:nvPr/>
        </p:nvSpPr>
        <p:spPr>
          <a:xfrm>
            <a:off x="10630123" y="5929288"/>
            <a:ext cx="1132258" cy="369332"/>
          </a:xfrm>
          <a:prstGeom prst="rect">
            <a:avLst/>
          </a:prstGeom>
          <a:noFill/>
        </p:spPr>
        <p:txBody>
          <a:bodyPr wrap="square">
            <a:spAutoFit/>
          </a:bodyPr>
          <a:lstStyle/>
          <a:p>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11-46</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21" name="矩形 20">
            <a:extLst>
              <a:ext uri="{FF2B5EF4-FFF2-40B4-BE49-F238E27FC236}">
                <a16:creationId xmlns="" xmlns:a16="http://schemas.microsoft.com/office/drawing/2014/main" id="{E36EB0A7-95B8-4AD4-8A08-D334CF5424EA}"/>
              </a:ext>
            </a:extLst>
          </p:cNvPr>
          <p:cNvSpPr/>
          <p:nvPr/>
        </p:nvSpPr>
        <p:spPr>
          <a:xfrm>
            <a:off x="476995" y="116632"/>
            <a:ext cx="9001000"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无风险资产与多种风险资产情形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pic>
        <p:nvPicPr>
          <p:cNvPr id="24578" name="Picture 2">
            <a:extLst>
              <a:ext uri="{FF2B5EF4-FFF2-40B4-BE49-F238E27FC236}">
                <a16:creationId xmlns="" xmlns:a16="http://schemas.microsoft.com/office/drawing/2014/main" id="{83973027-109B-48AD-BF2E-36B8E882F768}"/>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5347" y="4199451"/>
            <a:ext cx="864096" cy="62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a:extLst>
              <a:ext uri="{FF2B5EF4-FFF2-40B4-BE49-F238E27FC236}">
                <a16:creationId xmlns="" xmlns:a16="http://schemas.microsoft.com/office/drawing/2014/main" id="{ADC73353-86BA-4078-BAF2-F1CDE839FE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3539" y="5021154"/>
            <a:ext cx="1292161" cy="72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a:extLst>
              <a:ext uri="{FF2B5EF4-FFF2-40B4-BE49-F238E27FC236}">
                <a16:creationId xmlns="" xmlns:a16="http://schemas.microsoft.com/office/drawing/2014/main" id="{5E0026BA-A055-45FE-814D-3778333820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7475" y="5894741"/>
            <a:ext cx="2417284" cy="336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767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00821" y="816971"/>
            <a:ext cx="11881320" cy="5493224"/>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mn-ea"/>
                <a:cs typeface="Times New Roman" panose="02020603050405020304" pitchFamily="18" charset="0"/>
              </a:rPr>
              <a:t>求导：</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化简可得：</a:t>
            </a:r>
            <a:r>
              <a:rPr lang="en-US" altLang="zh-CN" sz="2000" dirty="0">
                <a:solidFill>
                  <a:srgbClr val="000000"/>
                </a:solidFill>
                <a:latin typeface="+mn-ea"/>
                <a:cs typeface="Times New Roman" panose="02020603050405020304" pitchFamily="18" charset="0"/>
              </a:rPr>
              <a:t>                                                                   </a:t>
            </a:r>
            <a:endParaRPr lang="en-US" altLang="zh-CN" sz="2000" dirty="0">
              <a:solidFill>
                <a:srgbClr val="000000"/>
              </a:solidFill>
              <a:effectLst/>
              <a:latin typeface="+mn-ea"/>
              <a:cs typeface="Times New Roman" panose="02020603050405020304" pitchFamily="18" charset="0"/>
            </a:endParaRPr>
          </a:p>
          <a:p>
            <a:pPr indent="0">
              <a:lnSpc>
                <a:spcPct val="150000"/>
              </a:lnSpc>
              <a:buClr>
                <a:srgbClr val="215968"/>
              </a:buClr>
              <a:buNone/>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Times New Roman" panose="02020603050405020304" pitchFamily="18" charset="0"/>
                <a:cs typeface="Times New Roman" panose="02020603050405020304" pitchFamily="18" charset="0"/>
              </a:rPr>
              <a:t>通过求解可卖空情形下无风险资产与多种风险资产的最优投资组合，还可推导出资本市场线</a:t>
            </a:r>
            <a:endParaRPr lang="en-US" altLang="zh-CN" sz="2000" dirty="0">
              <a:solidFill>
                <a:srgbClr val="000000"/>
              </a:solidFill>
              <a:effectLst/>
              <a:latin typeface="Times New Roman" panose="02020603050405020304" pitchFamily="18" charset="0"/>
              <a:cs typeface="Times New Roman" panose="02020603050405020304" pitchFamily="18" charset="0"/>
            </a:endParaRPr>
          </a:p>
          <a:p>
            <a:pPr indent="0">
              <a:lnSpc>
                <a:spcPct val="150000"/>
              </a:lnSpc>
              <a:buClr>
                <a:srgbClr val="215968"/>
              </a:buClr>
              <a:buNone/>
            </a:pPr>
            <a:r>
              <a:rPr lang="en-US" altLang="zh-CN" sz="2000" dirty="0" smtClean="0">
                <a:solidFill>
                  <a:srgbClr val="000000"/>
                </a:solidFill>
                <a:effectLst/>
                <a:latin typeface="Times New Roman" panose="02020603050405020304" pitchFamily="18" charset="0"/>
                <a:cs typeface="Times New Roman" panose="02020603050405020304" pitchFamily="18" charset="0"/>
              </a:rPr>
              <a:t>(CML)</a:t>
            </a:r>
            <a:r>
              <a:rPr lang="zh-CN" altLang="en-US" sz="2000" dirty="0" smtClean="0">
                <a:solidFill>
                  <a:srgbClr val="000000"/>
                </a:solidFill>
                <a:effectLst/>
                <a:latin typeface="Times New Roman" panose="02020603050405020304" pitchFamily="18" charset="0"/>
                <a:cs typeface="Times New Roman" panose="02020603050405020304" pitchFamily="18" charset="0"/>
              </a:rPr>
              <a:t>：</a:t>
            </a:r>
            <a:endParaRPr lang="en-US" altLang="zh-CN" sz="2000" dirty="0">
              <a:solidFill>
                <a:srgbClr val="000000"/>
              </a:solidFill>
              <a:latin typeface="Times New Roman" panose="02020603050405020304" pitchFamily="18" charset="0"/>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p:txBody>
      </p:sp>
      <p:sp>
        <p:nvSpPr>
          <p:cNvPr id="4" name="Rectangle 2">
            <a:extLst>
              <a:ext uri="{FF2B5EF4-FFF2-40B4-BE49-F238E27FC236}">
                <a16:creationId xmlns="" xmlns:a16="http://schemas.microsoft.com/office/drawing/2014/main"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 xmlns:a16="http://schemas.microsoft.com/office/drawing/2014/main"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 xmlns:a16="http://schemas.microsoft.com/office/drawing/2014/main"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 xmlns:a16="http://schemas.microsoft.com/office/drawing/2014/main"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 xmlns:a16="http://schemas.microsoft.com/office/drawing/2014/main"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 xmlns:a16="http://schemas.microsoft.com/office/drawing/2014/main"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 xmlns:a16="http://schemas.microsoft.com/office/drawing/2014/main"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文本框 22">
            <a:extLst>
              <a:ext uri="{FF2B5EF4-FFF2-40B4-BE49-F238E27FC236}">
                <a16:creationId xmlns="" xmlns:a16="http://schemas.microsoft.com/office/drawing/2014/main" id="{E98371A2-F5C2-4C3C-B191-4DDF9EAA4273}"/>
              </a:ext>
            </a:extLst>
          </p:cNvPr>
          <p:cNvSpPr txBox="1"/>
          <p:nvPr/>
        </p:nvSpPr>
        <p:spPr>
          <a:xfrm>
            <a:off x="10306087" y="1536183"/>
            <a:ext cx="1780330" cy="507831"/>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(11-47)</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 xmlns:a16="http://schemas.microsoft.com/office/drawing/2014/main" id="{08F3D832-A308-4923-A4F9-53DA0F0FB1D3}"/>
              </a:ext>
            </a:extLst>
          </p:cNvPr>
          <p:cNvSpPr txBox="1"/>
          <p:nvPr/>
        </p:nvSpPr>
        <p:spPr>
          <a:xfrm>
            <a:off x="10630123" y="2931957"/>
            <a:ext cx="1132258" cy="369332"/>
          </a:xfrm>
          <a:prstGeom prst="rect">
            <a:avLst/>
          </a:prstGeom>
          <a:noFill/>
        </p:spPr>
        <p:txBody>
          <a:bodyPr wrap="square">
            <a:spAutoFit/>
          </a:bodyPr>
          <a:lstStyle/>
          <a:p>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11-48</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21" name="矩形 20">
            <a:extLst>
              <a:ext uri="{FF2B5EF4-FFF2-40B4-BE49-F238E27FC236}">
                <a16:creationId xmlns="" xmlns:a16="http://schemas.microsoft.com/office/drawing/2014/main" id="{E36EB0A7-95B8-4AD4-8A08-D334CF5424EA}"/>
              </a:ext>
            </a:extLst>
          </p:cNvPr>
          <p:cNvSpPr/>
          <p:nvPr/>
        </p:nvSpPr>
        <p:spPr>
          <a:xfrm>
            <a:off x="476995" y="116632"/>
            <a:ext cx="9001000"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无风险资产与多种风险资产情形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pic>
        <p:nvPicPr>
          <p:cNvPr id="25602" name="Picture 2">
            <a:extLst>
              <a:ext uri="{FF2B5EF4-FFF2-40B4-BE49-F238E27FC236}">
                <a16:creationId xmlns="" xmlns:a16="http://schemas.microsoft.com/office/drawing/2014/main" id="{541E6B3E-2555-46C6-8262-7994A29CCD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1331" y="1368176"/>
            <a:ext cx="5184576" cy="82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a:extLst>
              <a:ext uri="{FF2B5EF4-FFF2-40B4-BE49-F238E27FC236}">
                <a16:creationId xmlns="" xmlns:a16="http://schemas.microsoft.com/office/drawing/2014/main" id="{410862D1-4B5B-4A73-AF83-A70B1010AA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7355" y="2865499"/>
            <a:ext cx="4536503" cy="50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26">
            <a:extLst>
              <a:ext uri="{FF2B5EF4-FFF2-40B4-BE49-F238E27FC236}">
                <a16:creationId xmlns="" xmlns:a16="http://schemas.microsoft.com/office/drawing/2014/main" id="{F6EEE02F-41FF-4B05-8506-493DE62309B8}"/>
              </a:ext>
            </a:extLst>
          </p:cNvPr>
          <p:cNvPicPr>
            <a:picLocks noChangeAspect="1"/>
          </p:cNvPicPr>
          <p:nvPr/>
        </p:nvPicPr>
        <p:blipFill>
          <a:blip r:embed="rId4"/>
          <a:stretch>
            <a:fillRect/>
          </a:stretch>
        </p:blipFill>
        <p:spPr>
          <a:xfrm>
            <a:off x="4509443" y="4132009"/>
            <a:ext cx="2880320" cy="2432940"/>
          </a:xfrm>
          <a:prstGeom prst="rect">
            <a:avLst/>
          </a:prstGeom>
        </p:spPr>
      </p:pic>
      <p:sp>
        <p:nvSpPr>
          <p:cNvPr id="28" name="文本框 27">
            <a:extLst>
              <a:ext uri="{FF2B5EF4-FFF2-40B4-BE49-F238E27FC236}">
                <a16:creationId xmlns="" xmlns:a16="http://schemas.microsoft.com/office/drawing/2014/main" id="{89DB18D6-3BDF-4F8E-A794-2D9E425107B9}"/>
              </a:ext>
            </a:extLst>
          </p:cNvPr>
          <p:cNvSpPr txBox="1"/>
          <p:nvPr/>
        </p:nvSpPr>
        <p:spPr>
          <a:xfrm>
            <a:off x="5157515" y="6345399"/>
            <a:ext cx="2088232" cy="307777"/>
          </a:xfrm>
          <a:prstGeom prst="rect">
            <a:avLst/>
          </a:prstGeom>
          <a:noFill/>
        </p:spPr>
        <p:txBody>
          <a:bodyPr wrap="square" rtlCol="0">
            <a:spAutoFit/>
          </a:bodyPr>
          <a:lstStyle/>
          <a:p>
            <a:r>
              <a:rPr lang="zh-CN" altLang="en-US" sz="1400" dirty="0" smtClean="0">
                <a:latin typeface="Times New Roman" panose="02020603050405020304" pitchFamily="18" charset="0"/>
                <a:ea typeface="+mn-ea"/>
                <a:cs typeface="Times New Roman" panose="02020603050405020304" pitchFamily="18" charset="0"/>
              </a:rPr>
              <a:t>图</a:t>
            </a:r>
            <a:r>
              <a:rPr lang="en-US" altLang="zh-CN" sz="1400" dirty="0" smtClean="0">
                <a:latin typeface="Times New Roman" panose="02020603050405020304" pitchFamily="18" charset="0"/>
                <a:ea typeface="+mn-ea"/>
                <a:cs typeface="Times New Roman" panose="02020603050405020304" pitchFamily="18" charset="0"/>
              </a:rPr>
              <a:t>11-2</a:t>
            </a:r>
            <a:r>
              <a:rPr lang="zh-CN" altLang="en-US" sz="1400" dirty="0">
                <a:latin typeface="Times New Roman" panose="02020603050405020304" pitchFamily="18" charset="0"/>
                <a:ea typeface="+mn-ea"/>
                <a:cs typeface="Times New Roman" panose="02020603050405020304" pitchFamily="18" charset="0"/>
              </a:rPr>
              <a:t>资本市场线</a:t>
            </a:r>
          </a:p>
        </p:txBody>
      </p:sp>
    </p:spTree>
    <p:extLst>
      <p:ext uri="{BB962C8B-B14F-4D97-AF65-F5344CB8AC3E}">
        <p14:creationId xmlns:p14="http://schemas.microsoft.com/office/powerpoint/2010/main" val="1405301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52959" y="1196752"/>
            <a:ext cx="11881320" cy="5493224"/>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mn-ea"/>
                <a:cs typeface="Times New Roman" panose="02020603050405020304" pitchFamily="18" charset="0"/>
              </a:rPr>
              <a:t>组合收益率：</a:t>
            </a:r>
            <a:endParaRPr lang="en-US" altLang="zh-CN" sz="2000" dirty="0">
              <a:solidFill>
                <a:srgbClr val="000000"/>
              </a:solidFill>
              <a:effectLst/>
              <a:latin typeface="+mn-ea"/>
              <a:cs typeface="Times New Roman" panose="02020603050405020304" pitchFamily="18" charset="0"/>
            </a:endParaRPr>
          </a:p>
          <a:p>
            <a:pPr indent="0">
              <a:lnSpc>
                <a:spcPct val="150000"/>
              </a:lnSpc>
              <a:buClr>
                <a:srgbClr val="215968"/>
              </a:buClr>
              <a:buNone/>
            </a:pPr>
            <a:r>
              <a:rPr lang="zh-CN" altLang="en-US" sz="2000" dirty="0">
                <a:solidFill>
                  <a:srgbClr val="000000"/>
                </a:solidFill>
                <a:effectLst/>
                <a:latin typeface="+mn-ea"/>
                <a:cs typeface="Times New Roman" panose="02020603050405020304" pitchFamily="18" charset="0"/>
              </a:rPr>
              <a:t>   其中，   表示风险资产比重，         表示无风险资产比重。</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即可得出资本市场线：</a:t>
            </a: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effectLst/>
              <a:latin typeface="Times New Roman" panose="02020603050405020304" pitchFamily="18" charset="0"/>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effectLst/>
                <a:latin typeface="Times New Roman" panose="02020603050405020304" pitchFamily="18" charset="0"/>
                <a:cs typeface="Times New Roman" panose="02020603050405020304" pitchFamily="18" charset="0"/>
              </a:rPr>
              <a:t>其中，           </a:t>
            </a:r>
            <a:r>
              <a:rPr lang="zh-CN" altLang="zh-CN" sz="20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表示风险补偿。</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p:txBody>
      </p:sp>
      <p:sp>
        <p:nvSpPr>
          <p:cNvPr id="4" name="Rectangle 2">
            <a:extLst>
              <a:ext uri="{FF2B5EF4-FFF2-40B4-BE49-F238E27FC236}">
                <a16:creationId xmlns="" xmlns:a16="http://schemas.microsoft.com/office/drawing/2014/main"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 xmlns:a16="http://schemas.microsoft.com/office/drawing/2014/main"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 xmlns:a16="http://schemas.microsoft.com/office/drawing/2014/main"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 xmlns:a16="http://schemas.microsoft.com/office/drawing/2014/main"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 xmlns:a16="http://schemas.microsoft.com/office/drawing/2014/main"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 xmlns:a16="http://schemas.microsoft.com/office/drawing/2014/main"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 xmlns:a16="http://schemas.microsoft.com/office/drawing/2014/main"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文本框 22">
            <a:extLst>
              <a:ext uri="{FF2B5EF4-FFF2-40B4-BE49-F238E27FC236}">
                <a16:creationId xmlns="" xmlns:a16="http://schemas.microsoft.com/office/drawing/2014/main" id="{E98371A2-F5C2-4C3C-B191-4DDF9EAA4273}"/>
              </a:ext>
            </a:extLst>
          </p:cNvPr>
          <p:cNvSpPr txBox="1"/>
          <p:nvPr/>
        </p:nvSpPr>
        <p:spPr>
          <a:xfrm>
            <a:off x="10306087" y="1536183"/>
            <a:ext cx="1780330" cy="507831"/>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(11-49)</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 xmlns:a16="http://schemas.microsoft.com/office/drawing/2014/main" id="{08F3D832-A308-4923-A4F9-53DA0F0FB1D3}"/>
              </a:ext>
            </a:extLst>
          </p:cNvPr>
          <p:cNvSpPr txBox="1"/>
          <p:nvPr/>
        </p:nvSpPr>
        <p:spPr>
          <a:xfrm>
            <a:off x="10630123" y="2412999"/>
            <a:ext cx="1132258" cy="369332"/>
          </a:xfrm>
          <a:prstGeom prst="rect">
            <a:avLst/>
          </a:prstGeom>
          <a:noFill/>
        </p:spPr>
        <p:txBody>
          <a:bodyPr wrap="square">
            <a:spAutoFit/>
          </a:bodyPr>
          <a:lstStyle/>
          <a:p>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11-50</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0" name="文本框 29">
            <a:extLst>
              <a:ext uri="{FF2B5EF4-FFF2-40B4-BE49-F238E27FC236}">
                <a16:creationId xmlns="" xmlns:a16="http://schemas.microsoft.com/office/drawing/2014/main" id="{78EA05EA-6ABD-4894-99DC-0EB09B86F25C}"/>
              </a:ext>
            </a:extLst>
          </p:cNvPr>
          <p:cNvSpPr txBox="1"/>
          <p:nvPr/>
        </p:nvSpPr>
        <p:spPr>
          <a:xfrm>
            <a:off x="10374054" y="2758063"/>
            <a:ext cx="1492298" cy="463397"/>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(11-51)</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1" name="矩形 20">
            <a:extLst>
              <a:ext uri="{FF2B5EF4-FFF2-40B4-BE49-F238E27FC236}">
                <a16:creationId xmlns="" xmlns:a16="http://schemas.microsoft.com/office/drawing/2014/main" id="{E36EB0A7-95B8-4AD4-8A08-D334CF5424EA}"/>
              </a:ext>
            </a:extLst>
          </p:cNvPr>
          <p:cNvSpPr/>
          <p:nvPr/>
        </p:nvSpPr>
        <p:spPr>
          <a:xfrm>
            <a:off x="476995" y="116632"/>
            <a:ext cx="9001000"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无风险资产与多种风险资产情形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 name="文本框 1">
            <a:extLst>
              <a:ext uri="{FF2B5EF4-FFF2-40B4-BE49-F238E27FC236}">
                <a16:creationId xmlns="" xmlns:a16="http://schemas.microsoft.com/office/drawing/2014/main" id="{A42A8DBC-B8FA-40FE-9730-EFD185753D6E}"/>
              </a:ext>
            </a:extLst>
          </p:cNvPr>
          <p:cNvSpPr txBox="1"/>
          <p:nvPr/>
        </p:nvSpPr>
        <p:spPr>
          <a:xfrm>
            <a:off x="476995" y="660621"/>
            <a:ext cx="2736304" cy="400110"/>
          </a:xfrm>
          <a:prstGeom prst="rect">
            <a:avLst/>
          </a:prstGeom>
          <a:noFill/>
        </p:spPr>
        <p:txBody>
          <a:bodyPr wrap="square" rtlCol="0">
            <a:spAutoFit/>
          </a:bodyPr>
          <a:lstStyle/>
          <a:p>
            <a:r>
              <a:rPr lang="en-US" altLang="zh-CN" sz="2000" dirty="0">
                <a:latin typeface="Times New Roman" panose="02020603050405020304" pitchFamily="18" charset="0"/>
                <a:ea typeface="+mn-ea"/>
                <a:cs typeface="Times New Roman" panose="02020603050405020304" pitchFamily="18" charset="0"/>
              </a:rPr>
              <a:t>CML</a:t>
            </a:r>
            <a:r>
              <a:rPr lang="zh-CN" altLang="en-US" sz="2000" dirty="0">
                <a:latin typeface="Times New Roman" panose="02020603050405020304" pitchFamily="18" charset="0"/>
                <a:ea typeface="+mn-ea"/>
                <a:cs typeface="Times New Roman" panose="02020603050405020304" pitchFamily="18" charset="0"/>
              </a:rPr>
              <a:t>推导过程：</a:t>
            </a:r>
          </a:p>
        </p:txBody>
      </p:sp>
      <p:pic>
        <p:nvPicPr>
          <p:cNvPr id="26626" name="Picture 2">
            <a:extLst>
              <a:ext uri="{FF2B5EF4-FFF2-40B4-BE49-F238E27FC236}">
                <a16:creationId xmlns="" xmlns:a16="http://schemas.microsoft.com/office/drawing/2014/main" id="{E973A6A5-488D-4AF6-A999-47BCC19088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5347" y="1292058"/>
            <a:ext cx="5040560" cy="42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a:extLst>
              <a:ext uri="{FF2B5EF4-FFF2-40B4-BE49-F238E27FC236}">
                <a16:creationId xmlns="" xmlns:a16="http://schemas.microsoft.com/office/drawing/2014/main" id="{57208B4C-157E-4B5C-AC0C-5CBC1DBB93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1131" y="1781485"/>
            <a:ext cx="417337" cy="3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a:extLst>
              <a:ext uri="{FF2B5EF4-FFF2-40B4-BE49-F238E27FC236}">
                <a16:creationId xmlns="" xmlns:a16="http://schemas.microsoft.com/office/drawing/2014/main" id="{144A825F-60D6-4923-BB5B-D1CF1FB261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3516" y="1832480"/>
            <a:ext cx="1192430"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a:extLst>
              <a:ext uri="{FF2B5EF4-FFF2-40B4-BE49-F238E27FC236}">
                <a16:creationId xmlns="" xmlns:a16="http://schemas.microsoft.com/office/drawing/2014/main" id="{01545D94-DA9B-499B-A498-886C1112B91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7395" y="2394891"/>
            <a:ext cx="3168352" cy="40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a:extLst>
              <a:ext uri="{FF2B5EF4-FFF2-40B4-BE49-F238E27FC236}">
                <a16:creationId xmlns="" xmlns:a16="http://schemas.microsoft.com/office/drawing/2014/main" id="{04223997-981A-44B8-A5E2-C91A9CD117D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1331" y="2722094"/>
            <a:ext cx="4464496" cy="675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a:extLst>
              <a:ext uri="{FF2B5EF4-FFF2-40B4-BE49-F238E27FC236}">
                <a16:creationId xmlns="" xmlns:a16="http://schemas.microsoft.com/office/drawing/2014/main" id="{D1915A5A-11A1-4426-AB52-2EDF8BA8F78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9323" y="4040808"/>
            <a:ext cx="4680519" cy="66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8">
            <a:extLst>
              <a:ext uri="{FF2B5EF4-FFF2-40B4-BE49-F238E27FC236}">
                <a16:creationId xmlns="" xmlns:a16="http://schemas.microsoft.com/office/drawing/2014/main" id="{0C0A9D2A-C84F-4B96-9B01-BDCF96DFADB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29123" y="4804740"/>
            <a:ext cx="720080" cy="61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文本框 33">
            <a:extLst>
              <a:ext uri="{FF2B5EF4-FFF2-40B4-BE49-F238E27FC236}">
                <a16:creationId xmlns="" xmlns:a16="http://schemas.microsoft.com/office/drawing/2014/main" id="{AD0B8679-DE37-4FBE-90C2-4659D8941F68}"/>
              </a:ext>
            </a:extLst>
          </p:cNvPr>
          <p:cNvSpPr txBox="1"/>
          <p:nvPr/>
        </p:nvSpPr>
        <p:spPr>
          <a:xfrm>
            <a:off x="10374054" y="4080085"/>
            <a:ext cx="1492298" cy="463397"/>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(11-52)</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43256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577098"/>
            <a:ext cx="89295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4000" b="1" dirty="0">
                <a:solidFill>
                  <a:schemeClr val="bg1"/>
                </a:solidFill>
                <a:latin typeface="微软雅黑" pitchFamily="34" charset="-122"/>
                <a:ea typeface="微软雅黑" pitchFamily="34" charset="-122"/>
              </a:rPr>
              <a:t>三、 不可卖空情形的投资组合确定</a:t>
            </a:r>
            <a:endParaRPr kumimoji="0" lang="en-US" altLang="zh-CN" sz="40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47179483"/>
      </p:ext>
    </p:extLst>
  </p:cSld>
  <p:clrMapOvr>
    <a:masterClrMapping/>
  </p:clrMapOvr>
  <p:transition spd="slow" advClick="0" advTm="3340">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不可卖空情形的投资组合确定</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476995" y="1412776"/>
            <a:ext cx="10225136" cy="2400657"/>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求解思路：</a:t>
            </a:r>
            <a:r>
              <a:rPr lang="zh-CN" altLang="en-US" sz="2000" dirty="0">
                <a:solidFill>
                  <a:srgbClr val="C00000"/>
                </a:solidFill>
                <a:latin typeface="Times New Roman" panose="02020603050405020304" pitchFamily="18" charset="0"/>
                <a:cs typeface="Times New Roman" panose="02020603050405020304" pitchFamily="18" charset="0"/>
              </a:rPr>
              <a:t>先依照模型在没有施加约束时求最优化问题，如果得出结果某一支股票的权重值为负，则令其等于零，再求资金再其他风险资产上的最优化配置问题</a:t>
            </a:r>
            <a:r>
              <a:rPr lang="zh-CN" altLang="en-US" sz="2000" dirty="0">
                <a:latin typeface="Times New Roman" panose="02020603050405020304" pitchFamily="18" charset="0"/>
                <a:cs typeface="Times New Roman" panose="02020603050405020304" pitchFamily="18" charset="0"/>
              </a:rPr>
              <a:t>。以此类推，直至每只股票的权重都大于等于零为止。下面以最小化方差目标下的最优投资组合求解为例进行求解。</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在不允许卖空条件下最优组合系数的求解模型变成如下</a:t>
            </a:r>
            <a:r>
              <a:rPr lang="zh-CN" altLang="en-US" sz="2000" dirty="0" smtClean="0">
                <a:latin typeface="Times New Roman" panose="02020603050405020304" pitchFamily="18" charset="0"/>
                <a:cs typeface="Times New Roman" panose="02020603050405020304" pitchFamily="18" charset="0"/>
              </a:rPr>
              <a:t>形式</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不可</a:t>
            </a:r>
            <a:r>
              <a:rPr lang="zh-CN" altLang="en-US" sz="2000" dirty="0">
                <a:latin typeface="Times New Roman" panose="02020603050405020304" pitchFamily="18" charset="0"/>
                <a:cs typeface="Times New Roman" panose="02020603050405020304" pitchFamily="18" charset="0"/>
              </a:rPr>
              <a:t>卖空则令           </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7" name="标题 1">
            <a:extLst>
              <a:ext uri="{FF2B5EF4-FFF2-40B4-BE49-F238E27FC236}">
                <a16:creationId xmlns="" xmlns:a16="http://schemas.microsoft.com/office/drawing/2014/main" id="{4A138319-23E4-41F5-B25A-D64748D05956}"/>
              </a:ext>
            </a:extLst>
          </p:cNvPr>
          <p:cNvSpPr>
            <a:spLocks noGrp="1"/>
          </p:cNvSpPr>
          <p:nvPr>
            <p:ph type="title"/>
          </p:nvPr>
        </p:nvSpPr>
        <p:spPr>
          <a:xfrm>
            <a:off x="34355" y="519353"/>
            <a:ext cx="7056784" cy="648072"/>
          </a:xfrm>
        </p:spPr>
        <p:txBody>
          <a:bodyPr>
            <a:noAutofit/>
          </a:bodyPr>
          <a:lstStyle/>
          <a:p>
            <a:pPr algn="l"/>
            <a:r>
              <a:rPr lang="zh-CN" altLang="en-US" sz="2400" b="1" dirty="0">
                <a:latin typeface="+mn-ea"/>
                <a:ea typeface="+mn-ea"/>
                <a:cs typeface="+mn-cs"/>
              </a:rPr>
              <a:t>一、风险资产配置</a:t>
            </a:r>
            <a:r>
              <a:rPr lang="en-US" altLang="zh-CN" sz="2400" b="1" dirty="0">
                <a:latin typeface="+mn-ea"/>
                <a:ea typeface="+mn-ea"/>
                <a:cs typeface="+mn-cs"/>
              </a:rPr>
              <a:t>——</a:t>
            </a:r>
            <a:r>
              <a:rPr lang="zh-CN" altLang="en-US" sz="2400" b="1" dirty="0">
                <a:latin typeface="+mn-ea"/>
                <a:ea typeface="+mn-ea"/>
                <a:cs typeface="+mn-cs"/>
              </a:rPr>
              <a:t>不可卖空情形</a:t>
            </a:r>
          </a:p>
        </p:txBody>
      </p:sp>
      <p:pic>
        <p:nvPicPr>
          <p:cNvPr id="27650" name="Picture 2">
            <a:extLst>
              <a:ext uri="{FF2B5EF4-FFF2-40B4-BE49-F238E27FC236}">
                <a16:creationId xmlns="" xmlns:a16="http://schemas.microsoft.com/office/drawing/2014/main" id="{95115AC2-7DB1-4A12-AFB4-1BF0A7088B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3979" y="3356992"/>
            <a:ext cx="621725" cy="37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a:extLst>
              <a:ext uri="{FF2B5EF4-FFF2-40B4-BE49-F238E27FC236}">
                <a16:creationId xmlns="" xmlns:a16="http://schemas.microsoft.com/office/drawing/2014/main" id="{F1815E41-3E52-409E-AD7F-11F9763E07AA}"/>
              </a:ext>
            </a:extLst>
          </p:cNvPr>
          <p:cNvSpPr txBox="1"/>
          <p:nvPr/>
        </p:nvSpPr>
        <p:spPr>
          <a:xfrm>
            <a:off x="484883" y="5373216"/>
            <a:ext cx="11369375" cy="1015663"/>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其中</a:t>
            </a:r>
            <a:r>
              <a:rPr lang="zh-CN" altLang="en-US" sz="2000" dirty="0" smtClean="0">
                <a:latin typeface="Times New Roman" panose="02020603050405020304" pitchFamily="18" charset="0"/>
                <a:cs typeface="Times New Roman" panose="02020603050405020304" pitchFamily="18" charset="0"/>
              </a:rPr>
              <a:t>，                ，                   表示</a:t>
            </a:r>
            <a:r>
              <a:rPr lang="zh-CN" altLang="en-US" sz="2000" dirty="0">
                <a:latin typeface="Times New Roman" panose="02020603050405020304" pitchFamily="18" charset="0"/>
                <a:cs typeface="Times New Roman" panose="02020603050405020304" pitchFamily="18" charset="0"/>
              </a:rPr>
              <a:t>是每个资产投资占总投资的比例，由于引入了不等式           ，使得求解过程比较困难。同样，讨论最简单的情形，当只有两资产</a:t>
            </a:r>
            <a:r>
              <a:rPr lang="zh-CN" altLang="en-US" sz="2000" dirty="0" smtClean="0">
                <a:latin typeface="Times New Roman" panose="02020603050405020304" pitchFamily="18" charset="0"/>
                <a:cs typeface="Times New Roman" panose="02020603050405020304" pitchFamily="18" charset="0"/>
              </a:rPr>
              <a:t>时</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pic>
        <p:nvPicPr>
          <p:cNvPr id="27652" name="Picture 4">
            <a:extLst>
              <a:ext uri="{FF2B5EF4-FFF2-40B4-BE49-F238E27FC236}">
                <a16:creationId xmlns="" xmlns:a16="http://schemas.microsoft.com/office/drawing/2014/main" id="{9D7DD69E-FB84-4B34-B0FD-75F55A7BAC7F}"/>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5267" y="5515996"/>
            <a:ext cx="1080120" cy="33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a:extLst>
              <a:ext uri="{FF2B5EF4-FFF2-40B4-BE49-F238E27FC236}">
                <a16:creationId xmlns="" xmlns:a16="http://schemas.microsoft.com/office/drawing/2014/main" id="{7B4B471B-C649-476D-BB9F-3B69DFEBAB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18467" y="5489421"/>
            <a:ext cx="648072" cy="38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a:extLst>
              <a:ext uri="{FF2B5EF4-FFF2-40B4-BE49-F238E27FC236}">
                <a16:creationId xmlns="" xmlns:a16="http://schemas.microsoft.com/office/drawing/2014/main" id="{1C6994BA-B83E-4FFF-898C-9F5E606BF58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69883" y="5991005"/>
            <a:ext cx="655787"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文本框 19">
            <a:extLst>
              <a:ext uri="{FF2B5EF4-FFF2-40B4-BE49-F238E27FC236}">
                <a16:creationId xmlns="" xmlns:a16="http://schemas.microsoft.com/office/drawing/2014/main" id="{8948AD84-A98E-4E54-B235-7F1E4C688878}"/>
              </a:ext>
            </a:extLst>
          </p:cNvPr>
          <p:cNvSpPr txBox="1"/>
          <p:nvPr/>
        </p:nvSpPr>
        <p:spPr>
          <a:xfrm>
            <a:off x="10414099" y="4422945"/>
            <a:ext cx="1492298" cy="463397"/>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(11-53)</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832148344"/>
              </p:ext>
            </p:extLst>
          </p:nvPr>
        </p:nvGraphicFramePr>
        <p:xfrm>
          <a:off x="4869483" y="3933056"/>
          <a:ext cx="1865313" cy="1235075"/>
        </p:xfrm>
        <a:graphic>
          <a:graphicData uri="http://schemas.openxmlformats.org/presentationml/2006/ole">
            <mc:AlternateContent xmlns:mc="http://schemas.openxmlformats.org/markup-compatibility/2006">
              <mc:Choice xmlns:v="urn:schemas-microsoft-com:vml" Requires="v">
                <p:oleObj spid="_x0000_s41996" name="Equation" r:id="rId7" imgW="1307880" imgH="863280" progId="Equation.DSMT4">
                  <p:embed/>
                </p:oleObj>
              </mc:Choice>
              <mc:Fallback>
                <p:oleObj name="Equation" r:id="rId7" imgW="1307880" imgH="863280" progId="Equation.DSMT4">
                  <p:embed/>
                  <p:pic>
                    <p:nvPicPr>
                      <p:cNvPr id="0" name="对象 3"/>
                      <p:cNvPicPr>
                        <a:picLocks noChangeAspect="1" noChangeArrowheads="1"/>
                      </p:cNvPicPr>
                      <p:nvPr/>
                    </p:nvPicPr>
                    <p:blipFill>
                      <a:blip r:embed="rId8"/>
                      <a:srcRect/>
                      <a:stretch>
                        <a:fillRect/>
                      </a:stretch>
                    </p:blipFill>
                    <p:spPr bwMode="auto">
                      <a:xfrm>
                        <a:off x="4869483" y="3933056"/>
                        <a:ext cx="186531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918173188"/>
              </p:ext>
            </p:extLst>
          </p:nvPr>
        </p:nvGraphicFramePr>
        <p:xfrm>
          <a:off x="1565275" y="5545138"/>
          <a:ext cx="1106488" cy="290512"/>
        </p:xfrm>
        <a:graphic>
          <a:graphicData uri="http://schemas.openxmlformats.org/presentationml/2006/ole">
            <mc:AlternateContent xmlns:mc="http://schemas.openxmlformats.org/markup-compatibility/2006">
              <mc:Choice xmlns:v="urn:schemas-microsoft-com:vml" Requires="v">
                <p:oleObj spid="_x0000_s41997" name="Equation" r:id="rId9" imgW="774360" imgH="203040" progId="Equation.DSMT4">
                  <p:embed/>
                </p:oleObj>
              </mc:Choice>
              <mc:Fallback>
                <p:oleObj name="Equation" r:id="rId9" imgW="774360" imgH="203040" progId="Equation.DSMT4">
                  <p:embed/>
                  <p:pic>
                    <p:nvPicPr>
                      <p:cNvPr id="0" name="对象 7"/>
                      <p:cNvPicPr>
                        <a:picLocks noChangeAspect="1" noChangeArrowheads="1"/>
                      </p:cNvPicPr>
                      <p:nvPr/>
                    </p:nvPicPr>
                    <p:blipFill>
                      <a:blip r:embed="rId10"/>
                      <a:srcRect/>
                      <a:stretch>
                        <a:fillRect/>
                      </a:stretch>
                    </p:blipFill>
                    <p:spPr bwMode="auto">
                      <a:xfrm>
                        <a:off x="1565275" y="5545138"/>
                        <a:ext cx="1106488"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93354574"/>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不可卖空情形的投资组合确定</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621011" y="2187945"/>
            <a:ext cx="10225136" cy="498663"/>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故此</a:t>
            </a:r>
          </a:p>
        </p:txBody>
      </p:sp>
      <p:sp>
        <p:nvSpPr>
          <p:cNvPr id="13" name="文本框 12">
            <a:extLst>
              <a:ext uri="{FF2B5EF4-FFF2-40B4-BE49-F238E27FC236}">
                <a16:creationId xmlns="" xmlns:a16="http://schemas.microsoft.com/office/drawing/2014/main" id="{F1815E41-3E52-409E-AD7F-11F9763E07AA}"/>
              </a:ext>
            </a:extLst>
          </p:cNvPr>
          <p:cNvSpPr txBox="1"/>
          <p:nvPr/>
        </p:nvSpPr>
        <p:spPr>
          <a:xfrm>
            <a:off x="621011" y="4164399"/>
            <a:ext cx="10225136" cy="960328"/>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由于</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故要使           ，则需要：</a:t>
            </a:r>
            <a:endParaRPr lang="en-US" altLang="zh-CN" sz="2000" dirty="0">
              <a:latin typeface="Times New Roman" panose="02020603050405020304" pitchFamily="18" charset="0"/>
              <a:cs typeface="Times New Roman" panose="02020603050405020304" pitchFamily="18" charset="0"/>
            </a:endParaRPr>
          </a:p>
        </p:txBody>
      </p:sp>
      <p:pic>
        <p:nvPicPr>
          <p:cNvPr id="28675" name="Picture 3">
            <a:extLst>
              <a:ext uri="{FF2B5EF4-FFF2-40B4-BE49-F238E27FC236}">
                <a16:creationId xmlns="" xmlns:a16="http://schemas.microsoft.com/office/drawing/2014/main" id="{C1F99C54-B7FC-4501-BFD3-51AECED7B1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3419" y="2685347"/>
            <a:ext cx="3367700" cy="131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a:extLst>
              <a:ext uri="{FF2B5EF4-FFF2-40B4-BE49-F238E27FC236}">
                <a16:creationId xmlns="" xmlns:a16="http://schemas.microsoft.com/office/drawing/2014/main" id="{7006BD25-F9A2-4EF6-A0A5-295A290641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9123" y="4325900"/>
            <a:ext cx="5381453" cy="33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a:extLst>
              <a:ext uri="{FF2B5EF4-FFF2-40B4-BE49-F238E27FC236}">
                <a16:creationId xmlns="" xmlns:a16="http://schemas.microsoft.com/office/drawing/2014/main" id="{6AE046AA-CFF7-403A-9214-930CB5521F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7155" y="4787859"/>
            <a:ext cx="579585" cy="27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a:extLst>
              <a:ext uri="{FF2B5EF4-FFF2-40B4-BE49-F238E27FC236}">
                <a16:creationId xmlns="" xmlns:a16="http://schemas.microsoft.com/office/drawing/2014/main" id="{E726DDEE-3327-4638-9E08-69BE198A1C1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3250" y="5124727"/>
            <a:ext cx="1340738" cy="71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文本框 24">
            <a:extLst>
              <a:ext uri="{FF2B5EF4-FFF2-40B4-BE49-F238E27FC236}">
                <a16:creationId xmlns="" xmlns:a16="http://schemas.microsoft.com/office/drawing/2014/main" id="{230B1A34-C65A-473D-8446-DC9606A2EC89}"/>
              </a:ext>
            </a:extLst>
          </p:cNvPr>
          <p:cNvSpPr txBox="1"/>
          <p:nvPr/>
        </p:nvSpPr>
        <p:spPr>
          <a:xfrm>
            <a:off x="10107694" y="2812550"/>
            <a:ext cx="1492298" cy="463397"/>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(11-55)</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7" name="文本框 26">
            <a:extLst>
              <a:ext uri="{FF2B5EF4-FFF2-40B4-BE49-F238E27FC236}">
                <a16:creationId xmlns="" xmlns:a16="http://schemas.microsoft.com/office/drawing/2014/main" id="{0440B8C6-C412-4FC6-83FE-077C49FF8BB5}"/>
              </a:ext>
            </a:extLst>
          </p:cNvPr>
          <p:cNvSpPr txBox="1"/>
          <p:nvPr/>
        </p:nvSpPr>
        <p:spPr>
          <a:xfrm>
            <a:off x="10107694" y="1463813"/>
            <a:ext cx="1492298" cy="463397"/>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(11-54)</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8" name="文本框 27">
            <a:extLst>
              <a:ext uri="{FF2B5EF4-FFF2-40B4-BE49-F238E27FC236}">
                <a16:creationId xmlns="" xmlns:a16="http://schemas.microsoft.com/office/drawing/2014/main" id="{B51EF922-B446-4ADE-94AA-33046475DDDE}"/>
              </a:ext>
            </a:extLst>
          </p:cNvPr>
          <p:cNvSpPr txBox="1"/>
          <p:nvPr/>
        </p:nvSpPr>
        <p:spPr>
          <a:xfrm>
            <a:off x="10107694" y="5124727"/>
            <a:ext cx="1492298" cy="463397"/>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(11-57)</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9" name="文本框 28">
            <a:extLst>
              <a:ext uri="{FF2B5EF4-FFF2-40B4-BE49-F238E27FC236}">
                <a16:creationId xmlns="" xmlns:a16="http://schemas.microsoft.com/office/drawing/2014/main" id="{24AFA977-D4DC-4C97-9FC3-766735E68873}"/>
              </a:ext>
            </a:extLst>
          </p:cNvPr>
          <p:cNvSpPr txBox="1"/>
          <p:nvPr/>
        </p:nvSpPr>
        <p:spPr>
          <a:xfrm>
            <a:off x="10107694" y="3398874"/>
            <a:ext cx="1492298" cy="463397"/>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(11-56)</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394459054"/>
              </p:ext>
            </p:extLst>
          </p:nvPr>
        </p:nvGraphicFramePr>
        <p:xfrm>
          <a:off x="3633788" y="1455738"/>
          <a:ext cx="4200525" cy="688975"/>
        </p:xfrm>
        <a:graphic>
          <a:graphicData uri="http://schemas.openxmlformats.org/presentationml/2006/ole">
            <mc:AlternateContent xmlns:mc="http://schemas.openxmlformats.org/markup-compatibility/2006">
              <mc:Choice xmlns:v="urn:schemas-microsoft-com:vml" Requires="v">
                <p:oleObj spid="_x0000_s39945" name="Equation" r:id="rId7" imgW="2946240" imgH="482400" progId="Equation.DSMT4">
                  <p:embed/>
                </p:oleObj>
              </mc:Choice>
              <mc:Fallback>
                <p:oleObj name="Equation" r:id="rId7" imgW="2946240" imgH="482400" progId="Equation.DSMT4">
                  <p:embed/>
                  <p:pic>
                    <p:nvPicPr>
                      <p:cNvPr id="0" name="对象 2"/>
                      <p:cNvPicPr>
                        <a:picLocks noChangeAspect="1" noChangeArrowheads="1"/>
                      </p:cNvPicPr>
                      <p:nvPr/>
                    </p:nvPicPr>
                    <p:blipFill>
                      <a:blip r:embed="rId8"/>
                      <a:srcRect/>
                      <a:stretch>
                        <a:fillRect/>
                      </a:stretch>
                    </p:blipFill>
                    <p:spPr bwMode="auto">
                      <a:xfrm>
                        <a:off x="3633788" y="1455738"/>
                        <a:ext cx="42005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50696961"/>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不可卖空情形的投资组合确定</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457560" y="1029668"/>
            <a:ext cx="10225136" cy="498663"/>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合起来即 </a:t>
            </a:r>
          </a:p>
        </p:txBody>
      </p:sp>
      <p:sp>
        <p:nvSpPr>
          <p:cNvPr id="13" name="文本框 12">
            <a:extLst>
              <a:ext uri="{FF2B5EF4-FFF2-40B4-BE49-F238E27FC236}">
                <a16:creationId xmlns="" xmlns:a16="http://schemas.microsoft.com/office/drawing/2014/main" id="{F1815E41-3E52-409E-AD7F-11F9763E07AA}"/>
              </a:ext>
            </a:extLst>
          </p:cNvPr>
          <p:cNvSpPr txBox="1"/>
          <p:nvPr/>
        </p:nvSpPr>
        <p:spPr>
          <a:xfrm>
            <a:off x="476995" y="1948924"/>
            <a:ext cx="10225136" cy="2400657"/>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分三种情况讨论：</a:t>
            </a:r>
          </a:p>
          <a:p>
            <a:pPr>
              <a:lnSpc>
                <a:spcPct val="150000"/>
              </a:lnSpc>
              <a:buClr>
                <a:srgbClr val="215968"/>
              </a:buClr>
            </a:pPr>
            <a:r>
              <a:rPr lang="en-US" altLang="zh-CN" sz="2000" dirty="0" smtClean="0">
                <a:latin typeface="Times New Roman" panose="02020603050405020304" pitchFamily="18" charset="0"/>
                <a:cs typeface="Times New Roman" panose="02020603050405020304" pitchFamily="18" charset="0"/>
              </a:rPr>
              <a:t>(1)</a:t>
            </a:r>
            <a:r>
              <a:rPr lang="zh-CN" altLang="en-US" sz="2000" dirty="0" smtClean="0">
                <a:latin typeface="Times New Roman" panose="02020603050405020304" pitchFamily="18" charset="0"/>
                <a:cs typeface="Times New Roman" panose="02020603050405020304" pitchFamily="18" charset="0"/>
              </a:rPr>
              <a:t>当                       </a:t>
            </a:r>
            <a:r>
              <a:rPr lang="zh-CN" altLang="en-US" sz="2000" dirty="0">
                <a:latin typeface="Times New Roman" panose="02020603050405020304" pitchFamily="18" charset="0"/>
                <a:cs typeface="Times New Roman" panose="02020603050405020304" pitchFamily="18" charset="0"/>
              </a:rPr>
              <a:t>时</a:t>
            </a:r>
            <a:r>
              <a:rPr lang="en-US" altLang="zh-CN" sz="2000" dirty="0">
                <a:latin typeface="Times New Roman" panose="02020603050405020304" pitchFamily="18" charset="0"/>
                <a:cs typeface="Times New Roman" panose="02020603050405020304" pitchFamily="18" charset="0"/>
              </a:rPr>
              <a:t>, </a:t>
            </a:r>
          </a:p>
          <a:p>
            <a:pPr>
              <a:lnSpc>
                <a:spcPct val="150000"/>
              </a:lnSpc>
              <a:buClr>
                <a:srgbClr val="215968"/>
              </a:buClr>
            </a:pPr>
            <a:endParaRPr lang="en-US" altLang="zh-CN" sz="2000" dirty="0">
              <a:latin typeface="Times New Roman" panose="02020603050405020304" pitchFamily="18" charset="0"/>
              <a:cs typeface="Times New Roman" panose="02020603050405020304" pitchFamily="18" charset="0"/>
            </a:endParaRPr>
          </a:p>
          <a:p>
            <a:pPr>
              <a:lnSpc>
                <a:spcPct val="150000"/>
              </a:lnSpc>
              <a:buClr>
                <a:srgbClr val="215968"/>
              </a:buClr>
            </a:pPr>
            <a:r>
              <a:rPr lang="en-US" altLang="zh-CN" sz="2000" dirty="0" smtClean="0">
                <a:latin typeface="Times New Roman" panose="02020603050405020304" pitchFamily="18" charset="0"/>
                <a:cs typeface="Times New Roman" panose="02020603050405020304" pitchFamily="18" charset="0"/>
              </a:rPr>
              <a:t>(2)</a:t>
            </a:r>
            <a:r>
              <a:rPr lang="zh-CN" altLang="en-US" sz="2000" dirty="0" smtClean="0">
                <a:latin typeface="Times New Roman" panose="02020603050405020304" pitchFamily="18" charset="0"/>
                <a:cs typeface="Times New Roman" panose="02020603050405020304" pitchFamily="18" charset="0"/>
              </a:rPr>
              <a:t>当             </a:t>
            </a:r>
            <a:r>
              <a:rPr lang="zh-CN" altLang="en-US" sz="2000" dirty="0">
                <a:latin typeface="Times New Roman" panose="02020603050405020304" pitchFamily="18" charset="0"/>
                <a:cs typeface="Times New Roman" panose="02020603050405020304" pitchFamily="18" charset="0"/>
              </a:rPr>
              <a:t>时</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因不能卖空</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即          </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不妨设                 </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且                      ，则：</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 </a:t>
            </a:r>
            <a:endParaRPr lang="en-US" altLang="zh-CN" sz="2000" dirty="0">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 xmlns:a16="http://schemas.microsoft.com/office/drawing/2014/main" id="{230B1A34-C65A-473D-8446-DC9606A2EC89}"/>
              </a:ext>
            </a:extLst>
          </p:cNvPr>
          <p:cNvSpPr txBox="1"/>
          <p:nvPr/>
        </p:nvSpPr>
        <p:spPr>
          <a:xfrm>
            <a:off x="10107694" y="2498005"/>
            <a:ext cx="1492298" cy="463397"/>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(11-59)</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7" name="文本框 26">
            <a:extLst>
              <a:ext uri="{FF2B5EF4-FFF2-40B4-BE49-F238E27FC236}">
                <a16:creationId xmlns="" xmlns:a16="http://schemas.microsoft.com/office/drawing/2014/main" id="{0440B8C6-C412-4FC6-83FE-077C49FF8BB5}"/>
              </a:ext>
            </a:extLst>
          </p:cNvPr>
          <p:cNvSpPr txBox="1"/>
          <p:nvPr/>
        </p:nvSpPr>
        <p:spPr>
          <a:xfrm>
            <a:off x="10107694" y="1086697"/>
            <a:ext cx="1492298" cy="463397"/>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(11-58)</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8" name="文本框 27">
            <a:extLst>
              <a:ext uri="{FF2B5EF4-FFF2-40B4-BE49-F238E27FC236}">
                <a16:creationId xmlns="" xmlns:a16="http://schemas.microsoft.com/office/drawing/2014/main" id="{B51EF922-B446-4ADE-94AA-33046475DDDE}"/>
              </a:ext>
            </a:extLst>
          </p:cNvPr>
          <p:cNvSpPr txBox="1"/>
          <p:nvPr/>
        </p:nvSpPr>
        <p:spPr>
          <a:xfrm>
            <a:off x="10107694" y="5124727"/>
            <a:ext cx="1492298" cy="463397"/>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(11-61)</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9" name="文本框 28">
            <a:extLst>
              <a:ext uri="{FF2B5EF4-FFF2-40B4-BE49-F238E27FC236}">
                <a16:creationId xmlns="" xmlns:a16="http://schemas.microsoft.com/office/drawing/2014/main" id="{24AFA977-D4DC-4C97-9FC3-766735E68873}"/>
              </a:ext>
            </a:extLst>
          </p:cNvPr>
          <p:cNvSpPr txBox="1"/>
          <p:nvPr/>
        </p:nvSpPr>
        <p:spPr>
          <a:xfrm>
            <a:off x="10107694" y="3894418"/>
            <a:ext cx="1492298" cy="463397"/>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(11-60)</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29698" name="Picture 2">
            <a:extLst>
              <a:ext uri="{FF2B5EF4-FFF2-40B4-BE49-F238E27FC236}">
                <a16:creationId xmlns="" xmlns:a16="http://schemas.microsoft.com/office/drawing/2014/main" id="{E7318EE2-B249-4E66-B55B-F6C809C7CB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4759" y="1071605"/>
            <a:ext cx="1597639" cy="66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a:extLst>
              <a:ext uri="{FF2B5EF4-FFF2-40B4-BE49-F238E27FC236}">
                <a16:creationId xmlns="" xmlns:a16="http://schemas.microsoft.com/office/drawing/2014/main" id="{64C298C2-46DA-403C-971B-3E2387F422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8852" y="2420888"/>
            <a:ext cx="1468801" cy="61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a:extLst>
              <a:ext uri="{FF2B5EF4-FFF2-40B4-BE49-F238E27FC236}">
                <a16:creationId xmlns="" xmlns:a16="http://schemas.microsoft.com/office/drawing/2014/main" id="{A8661EDD-0862-4596-96BB-8A870758E5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6923" y="2420888"/>
            <a:ext cx="3133309" cy="61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a:extLst>
              <a:ext uri="{FF2B5EF4-FFF2-40B4-BE49-F238E27FC236}">
                <a16:creationId xmlns="" xmlns:a16="http://schemas.microsoft.com/office/drawing/2014/main" id="{7A1C7A04-EEDE-4C0B-B6BD-48D3933195F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845" y="3341033"/>
            <a:ext cx="648336"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a:extLst>
              <a:ext uri="{FF2B5EF4-FFF2-40B4-BE49-F238E27FC236}">
                <a16:creationId xmlns="" xmlns:a16="http://schemas.microsoft.com/office/drawing/2014/main" id="{CAC91C61-295E-47B7-89CD-BCF27053B30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0557" y="3489789"/>
            <a:ext cx="634202" cy="27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a:extLst>
              <a:ext uri="{FF2B5EF4-FFF2-40B4-BE49-F238E27FC236}">
                <a16:creationId xmlns="" xmlns:a16="http://schemas.microsoft.com/office/drawing/2014/main" id="{7C0FB90D-BA4E-4E91-8D8C-BE6840E6332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77595" y="3463475"/>
            <a:ext cx="1003833" cy="34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a:extLst>
              <a:ext uri="{FF2B5EF4-FFF2-40B4-BE49-F238E27FC236}">
                <a16:creationId xmlns="" xmlns:a16="http://schemas.microsoft.com/office/drawing/2014/main" id="{D2D1649D-CCEC-462D-92A1-AA193454A53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73032" y="3459147"/>
            <a:ext cx="1254778" cy="33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9">
            <a:extLst>
              <a:ext uri="{FF2B5EF4-FFF2-40B4-BE49-F238E27FC236}">
                <a16:creationId xmlns="" xmlns:a16="http://schemas.microsoft.com/office/drawing/2014/main" id="{95BAD7A6-12D3-4075-B814-41BE5E5F5D9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69483" y="4010063"/>
            <a:ext cx="2003858" cy="35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32">
            <a:extLst>
              <a:ext uri="{FF2B5EF4-FFF2-40B4-BE49-F238E27FC236}">
                <a16:creationId xmlns="" xmlns:a16="http://schemas.microsoft.com/office/drawing/2014/main" id="{CC68FC95-441F-4F30-BFAF-92DB91066BC2}"/>
              </a:ext>
            </a:extLst>
          </p:cNvPr>
          <p:cNvSpPr txBox="1"/>
          <p:nvPr/>
        </p:nvSpPr>
        <p:spPr>
          <a:xfrm>
            <a:off x="621011" y="4359206"/>
            <a:ext cx="6097712" cy="400110"/>
          </a:xfrm>
          <a:prstGeom prst="rect">
            <a:avLst/>
          </a:prstGeom>
          <a:noFill/>
        </p:spPr>
        <p:txBody>
          <a:bodyPr wrap="square">
            <a:spAutoFit/>
          </a:bodyPr>
          <a:lstStyle/>
          <a:p>
            <a:r>
              <a:rPr lang="zh-CN" altLang="en-US" sz="2000" dirty="0"/>
              <a:t>于是：</a:t>
            </a:r>
          </a:p>
        </p:txBody>
      </p:sp>
      <p:pic>
        <p:nvPicPr>
          <p:cNvPr id="29706" name="Picture 10">
            <a:extLst>
              <a:ext uri="{FF2B5EF4-FFF2-40B4-BE49-F238E27FC236}">
                <a16:creationId xmlns="" xmlns:a16="http://schemas.microsoft.com/office/drawing/2014/main" id="{41130D12-6A9C-4A08-9DB6-FDB21B12CE8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00557" y="4653136"/>
            <a:ext cx="4039876" cy="162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0904760"/>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不可卖空情形的投资组合确定</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332979" y="838557"/>
            <a:ext cx="10225136" cy="1015663"/>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此时该组合收益率的标准差是以风险较小的</a:t>
            </a:r>
            <a:r>
              <a:rPr lang="zh-CN" altLang="en-US" sz="2000" dirty="0" smtClean="0">
                <a:latin typeface="Times New Roman" panose="02020603050405020304" pitchFamily="18" charset="0"/>
                <a:cs typeface="Times New Roman" panose="02020603050405020304" pitchFamily="18" charset="0"/>
              </a:rPr>
              <a:t>证券</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证券</a:t>
            </a:r>
            <a:r>
              <a:rPr lang="en-US" altLang="zh-CN" sz="2000" dirty="0" smtClean="0">
                <a:latin typeface="Times New Roman" panose="02020603050405020304" pitchFamily="18" charset="0"/>
                <a:cs typeface="Times New Roman" panose="02020603050405020304" pitchFamily="18" charset="0"/>
              </a:rPr>
              <a:t>2)</a:t>
            </a:r>
            <a:r>
              <a:rPr lang="zh-CN" altLang="en-US" sz="2000" dirty="0" smtClean="0">
                <a:latin typeface="Times New Roman" panose="02020603050405020304" pitchFamily="18" charset="0"/>
                <a:cs typeface="Times New Roman" panose="02020603050405020304" pitchFamily="18" charset="0"/>
              </a:rPr>
              <a:t>的</a:t>
            </a:r>
            <a:r>
              <a:rPr lang="zh-CN" altLang="en-US" sz="2000" dirty="0">
                <a:latin typeface="Times New Roman" panose="02020603050405020304" pitchFamily="18" charset="0"/>
                <a:cs typeface="Times New Roman" panose="02020603050405020304" pitchFamily="18" charset="0"/>
              </a:rPr>
              <a:t>标准差为下限的。因此</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可以取                                      </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以保证证劵组合收益率的标准差最小</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为                    。</a:t>
            </a:r>
          </a:p>
        </p:txBody>
      </p:sp>
      <p:sp>
        <p:nvSpPr>
          <p:cNvPr id="13" name="文本框 12">
            <a:extLst>
              <a:ext uri="{FF2B5EF4-FFF2-40B4-BE49-F238E27FC236}">
                <a16:creationId xmlns="" xmlns:a16="http://schemas.microsoft.com/office/drawing/2014/main" id="{F1815E41-3E52-409E-AD7F-11F9763E07AA}"/>
              </a:ext>
            </a:extLst>
          </p:cNvPr>
          <p:cNvSpPr txBox="1"/>
          <p:nvPr/>
        </p:nvSpPr>
        <p:spPr>
          <a:xfrm>
            <a:off x="332979" y="3303141"/>
            <a:ext cx="10225136" cy="553998"/>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smtClean="0">
                <a:latin typeface="Times New Roman" panose="02020603050405020304" pitchFamily="18" charset="0"/>
                <a:cs typeface="Times New Roman" panose="02020603050405020304" pitchFamily="18" charset="0"/>
              </a:rPr>
              <a:t>综合</a:t>
            </a:r>
            <a:r>
              <a:rPr lang="en-US" altLang="zh-CN" sz="2000" dirty="0" smtClean="0">
                <a:latin typeface="Times New Roman" panose="02020603050405020304" pitchFamily="18" charset="0"/>
                <a:cs typeface="Times New Roman" panose="02020603050405020304" pitchFamily="18" charset="0"/>
              </a:rPr>
              <a:t>(1)(2)(3)</a:t>
            </a:r>
            <a:r>
              <a:rPr lang="zh-CN" altLang="en-US" sz="2000" dirty="0" smtClean="0">
                <a:latin typeface="Times New Roman" panose="02020603050405020304" pitchFamily="18" charset="0"/>
                <a:cs typeface="Times New Roman" panose="02020603050405020304" pitchFamily="18" charset="0"/>
              </a:rPr>
              <a:t>的</a:t>
            </a:r>
            <a:r>
              <a:rPr lang="zh-CN" altLang="en-US" sz="2000" dirty="0">
                <a:latin typeface="Times New Roman" panose="02020603050405020304" pitchFamily="18" charset="0"/>
                <a:cs typeface="Times New Roman" panose="02020603050405020304" pitchFamily="18" charset="0"/>
              </a:rPr>
              <a:t>讨论</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当            时</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最优投资组合系数为</a:t>
            </a:r>
            <a:endParaRPr lang="en-US" altLang="zh-CN" sz="2000" dirty="0">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 xmlns:a16="http://schemas.microsoft.com/office/drawing/2014/main" id="{B51EF922-B446-4ADE-94AA-33046475DDDE}"/>
              </a:ext>
            </a:extLst>
          </p:cNvPr>
          <p:cNvSpPr txBox="1"/>
          <p:nvPr/>
        </p:nvSpPr>
        <p:spPr>
          <a:xfrm>
            <a:off x="10107694" y="5124727"/>
            <a:ext cx="1492298" cy="463397"/>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(11-62)</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3" name="文本框 32">
            <a:extLst>
              <a:ext uri="{FF2B5EF4-FFF2-40B4-BE49-F238E27FC236}">
                <a16:creationId xmlns="" xmlns:a16="http://schemas.microsoft.com/office/drawing/2014/main" id="{CC68FC95-441F-4F30-BFAF-92DB91066BC2}"/>
              </a:ext>
            </a:extLst>
          </p:cNvPr>
          <p:cNvSpPr txBox="1"/>
          <p:nvPr/>
        </p:nvSpPr>
        <p:spPr>
          <a:xfrm>
            <a:off x="482267" y="2096829"/>
            <a:ext cx="10867935" cy="1015663"/>
          </a:xfrm>
          <a:prstGeom prst="rect">
            <a:avLst/>
          </a:prstGeom>
          <a:noFill/>
        </p:spPr>
        <p:txBody>
          <a:bodyPr wrap="square">
            <a:spAutoFit/>
          </a:bodyPr>
          <a:lstStyle/>
          <a:p>
            <a:pPr>
              <a:lnSpc>
                <a:spcPct val="150000"/>
              </a:lnSpc>
            </a:pPr>
            <a:r>
              <a:rPr lang="en-US" altLang="zh-CN" sz="2000" dirty="0" smtClean="0">
                <a:latin typeface="Times New Roman" panose="02020603050405020304" pitchFamily="18" charset="0"/>
                <a:ea typeface="+mn-ea"/>
                <a:cs typeface="Times New Roman" panose="02020603050405020304" pitchFamily="18" charset="0"/>
              </a:rPr>
              <a:t>(3)</a:t>
            </a:r>
            <a:r>
              <a:rPr lang="zh-CN" altLang="en-US" sz="2000" dirty="0" smtClean="0">
                <a:latin typeface="Times New Roman" panose="02020603050405020304" pitchFamily="18" charset="0"/>
                <a:ea typeface="+mn-ea"/>
                <a:cs typeface="Times New Roman" panose="02020603050405020304" pitchFamily="18" charset="0"/>
              </a:rPr>
              <a:t>当            </a:t>
            </a:r>
            <a:r>
              <a:rPr lang="zh-CN" altLang="en-US" sz="2000" dirty="0">
                <a:latin typeface="Times New Roman" panose="02020603050405020304" pitchFamily="18" charset="0"/>
                <a:ea typeface="+mn-ea"/>
                <a:cs typeface="Times New Roman" panose="02020603050405020304" pitchFamily="18" charset="0"/>
              </a:rPr>
              <a:t>时</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与第 </a:t>
            </a:r>
            <a:r>
              <a:rPr lang="en-US" altLang="zh-CN" sz="2000" dirty="0">
                <a:latin typeface="Times New Roman" panose="02020603050405020304" pitchFamily="18" charset="0"/>
                <a:ea typeface="+mn-ea"/>
                <a:cs typeface="Times New Roman" panose="02020603050405020304" pitchFamily="18" charset="0"/>
              </a:rPr>
              <a:t>2 </a:t>
            </a:r>
            <a:r>
              <a:rPr lang="zh-CN" altLang="en-US" sz="2000" dirty="0">
                <a:latin typeface="Times New Roman" panose="02020603050405020304" pitchFamily="18" charset="0"/>
                <a:ea typeface="+mn-ea"/>
                <a:cs typeface="Times New Roman" panose="02020603050405020304" pitchFamily="18" charset="0"/>
              </a:rPr>
              <a:t>种情况讨论的方法一样</a:t>
            </a:r>
            <a:r>
              <a:rPr lang="en-US" altLang="zh-CN" sz="2000" dirty="0">
                <a:latin typeface="Times New Roman" panose="02020603050405020304" pitchFamily="18" charset="0"/>
                <a:ea typeface="+mn-ea"/>
                <a:cs typeface="Times New Roman" panose="02020603050405020304" pitchFamily="18" charset="0"/>
              </a:rPr>
              <a:t>, </a:t>
            </a:r>
            <a:r>
              <a:rPr lang="zh-CN" altLang="en-US" sz="2000" dirty="0">
                <a:latin typeface="Times New Roman" panose="02020603050405020304" pitchFamily="18" charset="0"/>
                <a:ea typeface="+mn-ea"/>
                <a:cs typeface="Times New Roman" panose="02020603050405020304" pitchFamily="18" charset="0"/>
              </a:rPr>
              <a:t>可以取                                      </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以保证证券组合收益率的标准差最小</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为                    。</a:t>
            </a:r>
          </a:p>
        </p:txBody>
      </p:sp>
      <p:pic>
        <p:nvPicPr>
          <p:cNvPr id="30722" name="Picture 2">
            <a:extLst>
              <a:ext uri="{FF2B5EF4-FFF2-40B4-BE49-F238E27FC236}">
                <a16:creationId xmlns="" xmlns:a16="http://schemas.microsoft.com/office/drawing/2014/main" id="{7D7FDE6E-C3BD-4F9B-9190-F088E44C8F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067" y="1440324"/>
            <a:ext cx="2293358" cy="355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a:extLst>
              <a:ext uri="{FF2B5EF4-FFF2-40B4-BE49-F238E27FC236}">
                <a16:creationId xmlns="" xmlns:a16="http://schemas.microsoft.com/office/drawing/2014/main" id="{0885B64C-7C7D-41D2-AF04-A3569487B7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5795" y="1423209"/>
            <a:ext cx="1100040" cy="37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a:extLst>
              <a:ext uri="{FF2B5EF4-FFF2-40B4-BE49-F238E27FC236}">
                <a16:creationId xmlns="" xmlns:a16="http://schemas.microsoft.com/office/drawing/2014/main" id="{26AF0135-45A8-4EDB-8A01-A492DFAE1C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7115" y="2102098"/>
            <a:ext cx="660865" cy="58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a:extLst>
              <a:ext uri="{FF2B5EF4-FFF2-40B4-BE49-F238E27FC236}">
                <a16:creationId xmlns="" xmlns:a16="http://schemas.microsoft.com/office/drawing/2014/main" id="{E734BD4B-7564-42F5-8DCC-1DF0779A8E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0128" y="2234955"/>
            <a:ext cx="2232248" cy="34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a:extLst>
              <a:ext uri="{FF2B5EF4-FFF2-40B4-BE49-F238E27FC236}">
                <a16:creationId xmlns="" xmlns:a16="http://schemas.microsoft.com/office/drawing/2014/main" id="{0A499789-8B69-4419-9CAC-87AA6B70FF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9283" y="2681527"/>
            <a:ext cx="1130304" cy="38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a:extLst>
              <a:ext uri="{FF2B5EF4-FFF2-40B4-BE49-F238E27FC236}">
                <a16:creationId xmlns="" xmlns:a16="http://schemas.microsoft.com/office/drawing/2014/main" id="{C809C551-1F44-413E-85C9-1B3BD55B2DB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5427" y="3456072"/>
            <a:ext cx="672819" cy="2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8">
            <a:extLst>
              <a:ext uri="{FF2B5EF4-FFF2-40B4-BE49-F238E27FC236}">
                <a16:creationId xmlns="" xmlns:a16="http://schemas.microsoft.com/office/drawing/2014/main" id="{9963585B-BCA9-421D-99AA-74F0A0E8EE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7355" y="4068168"/>
            <a:ext cx="4407345" cy="212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1621882"/>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不可卖空情形的投资组合确定</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346145" y="1484784"/>
            <a:ext cx="10225136" cy="553998"/>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对应的投资组合最小风险</a:t>
            </a:r>
            <a:r>
              <a:rPr lang="zh-CN" altLang="en-US" sz="2000" dirty="0" smtClean="0">
                <a:latin typeface="Times New Roman" panose="02020603050405020304" pitchFamily="18" charset="0"/>
                <a:cs typeface="Times New Roman" panose="02020603050405020304" pitchFamily="18" charset="0"/>
              </a:rPr>
              <a:t>为：</a:t>
            </a:r>
            <a:endParaRPr lang="zh-CN" altLang="en-US" sz="2000"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 xmlns:a16="http://schemas.microsoft.com/office/drawing/2014/main" id="{F1815E41-3E52-409E-AD7F-11F9763E07AA}"/>
              </a:ext>
            </a:extLst>
          </p:cNvPr>
          <p:cNvSpPr txBox="1"/>
          <p:nvPr/>
        </p:nvSpPr>
        <p:spPr>
          <a:xfrm>
            <a:off x="332979" y="4167477"/>
            <a:ext cx="10225136" cy="95725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最大化投资收益以及最大化期望效用二种目标下的最优投资组合求解类似上述最小化方差目标下的最优投资组合求解，在此不再赘述。</a:t>
            </a:r>
            <a:endParaRPr lang="en-US" altLang="zh-CN" sz="2000" dirty="0">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 xmlns:a16="http://schemas.microsoft.com/office/drawing/2014/main" id="{B51EF922-B446-4ADE-94AA-33046475DDDE}"/>
              </a:ext>
            </a:extLst>
          </p:cNvPr>
          <p:cNvSpPr txBox="1"/>
          <p:nvPr/>
        </p:nvSpPr>
        <p:spPr>
          <a:xfrm>
            <a:off x="10126067" y="2588734"/>
            <a:ext cx="1492298" cy="463397"/>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(11-63)</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388889394"/>
              </p:ext>
            </p:extLst>
          </p:nvPr>
        </p:nvGraphicFramePr>
        <p:xfrm>
          <a:off x="3789363" y="2204864"/>
          <a:ext cx="4273550" cy="1449387"/>
        </p:xfrm>
        <a:graphic>
          <a:graphicData uri="http://schemas.openxmlformats.org/presentationml/2006/ole">
            <mc:AlternateContent xmlns:mc="http://schemas.openxmlformats.org/markup-compatibility/2006">
              <mc:Choice xmlns:v="urn:schemas-microsoft-com:vml" Requires="v">
                <p:oleObj spid="_x0000_s40968" name="Equation" r:id="rId3" imgW="2997000" imgH="1015920" progId="Equation.DSMT4">
                  <p:embed/>
                </p:oleObj>
              </mc:Choice>
              <mc:Fallback>
                <p:oleObj name="Equation" r:id="rId3" imgW="2997000" imgH="1015920" progId="Equation.DSMT4">
                  <p:embed/>
                  <p:pic>
                    <p:nvPicPr>
                      <p:cNvPr id="0" name="对象 3"/>
                      <p:cNvPicPr>
                        <a:picLocks noChangeAspect="1" noChangeArrowheads="1"/>
                      </p:cNvPicPr>
                      <p:nvPr/>
                    </p:nvPicPr>
                    <p:blipFill>
                      <a:blip r:embed="rId4"/>
                      <a:srcRect/>
                      <a:stretch>
                        <a:fillRect/>
                      </a:stretch>
                    </p:blipFill>
                    <p:spPr bwMode="auto">
                      <a:xfrm>
                        <a:off x="3789363" y="2204864"/>
                        <a:ext cx="4273550"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42090090"/>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不可卖空情形的投资组合确定</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476995" y="1570146"/>
            <a:ext cx="10945216" cy="4247317"/>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为了更贴合实际，此处将投资组合进一步扩展到存在无风险资产的情形。</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solidFill>
                  <a:srgbClr val="C00000"/>
                </a:solidFill>
                <a:latin typeface="Times New Roman" panose="02020603050405020304" pitchFamily="18" charset="0"/>
                <a:cs typeface="Times New Roman" panose="02020603050405020304" pitchFamily="18" charset="0"/>
              </a:rPr>
              <a:t>求解思路</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(1)</a:t>
            </a:r>
            <a:r>
              <a:rPr lang="zh-CN" altLang="en-US" sz="2000" dirty="0" smtClean="0">
                <a:latin typeface="Times New Roman" panose="02020603050405020304" pitchFamily="18" charset="0"/>
                <a:cs typeface="Times New Roman" panose="02020603050405020304" pitchFamily="18" charset="0"/>
              </a:rPr>
              <a:t>先</a:t>
            </a:r>
            <a:r>
              <a:rPr lang="zh-CN" altLang="en-US" sz="2000" dirty="0">
                <a:latin typeface="Times New Roman" panose="02020603050405020304" pitchFamily="18" charset="0"/>
                <a:cs typeface="Times New Roman" panose="02020603050405020304" pitchFamily="18" charset="0"/>
              </a:rPr>
              <a:t>依照上一节介绍的可卖空最优组合模型在没有施加约束时求最优化问题。</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(2)</a:t>
            </a:r>
            <a:r>
              <a:rPr lang="zh-CN" altLang="en-US" sz="2000" dirty="0" smtClean="0">
                <a:latin typeface="Times New Roman" panose="02020603050405020304" pitchFamily="18" charset="0"/>
                <a:cs typeface="Times New Roman" panose="02020603050405020304" pitchFamily="18" charset="0"/>
              </a:rPr>
              <a:t>反复</a:t>
            </a:r>
            <a:r>
              <a:rPr lang="zh-CN" altLang="en-US" sz="2000" dirty="0">
                <a:latin typeface="Times New Roman" panose="02020603050405020304" pitchFamily="18" charset="0"/>
                <a:cs typeface="Times New Roman" panose="02020603050405020304" pitchFamily="18" charset="0"/>
              </a:rPr>
              <a:t>调试上述模型。如果得出的结果中某一支股票的权重值为负，则令其等于零，再将该股票的投资资金重新分配到其他风险资产上的最优化配置问题。</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(3)</a:t>
            </a:r>
            <a:r>
              <a:rPr lang="zh-CN" altLang="en-US" sz="2000" dirty="0" smtClean="0">
                <a:latin typeface="Times New Roman" panose="02020603050405020304" pitchFamily="18" charset="0"/>
                <a:cs typeface="Times New Roman" panose="02020603050405020304" pitchFamily="18" charset="0"/>
              </a:rPr>
              <a:t>以此类推</a:t>
            </a:r>
            <a:r>
              <a:rPr lang="zh-CN" altLang="en-US" sz="2000" dirty="0">
                <a:latin typeface="Times New Roman" panose="02020603050405020304" pitchFamily="18" charset="0"/>
                <a:cs typeface="Times New Roman" panose="02020603050405020304" pitchFamily="18" charset="0"/>
              </a:rPr>
              <a:t>，直至每只股票的权重都大于等于零为止，得出一组投资者满意的投资比例系数。</a:t>
            </a: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p:txBody>
      </p:sp>
      <p:sp>
        <p:nvSpPr>
          <p:cNvPr id="7" name="标题 1">
            <a:extLst>
              <a:ext uri="{FF2B5EF4-FFF2-40B4-BE49-F238E27FC236}">
                <a16:creationId xmlns="" xmlns:a16="http://schemas.microsoft.com/office/drawing/2014/main" id="{4A138319-23E4-41F5-B25A-D64748D05956}"/>
              </a:ext>
            </a:extLst>
          </p:cNvPr>
          <p:cNvSpPr>
            <a:spLocks noGrp="1"/>
          </p:cNvSpPr>
          <p:nvPr>
            <p:ph type="title"/>
          </p:nvPr>
        </p:nvSpPr>
        <p:spPr>
          <a:xfrm>
            <a:off x="34355" y="519353"/>
            <a:ext cx="7056784" cy="648072"/>
          </a:xfrm>
        </p:spPr>
        <p:txBody>
          <a:bodyPr>
            <a:noAutofit/>
          </a:bodyPr>
          <a:lstStyle/>
          <a:p>
            <a:pPr algn="l"/>
            <a:r>
              <a:rPr lang="zh-CN" altLang="en-US" sz="2400" b="1" dirty="0">
                <a:latin typeface="+mn-ea"/>
                <a:ea typeface="+mn-ea"/>
                <a:cs typeface="+mn-cs"/>
              </a:rPr>
              <a:t>二、无风险与风险资产配置</a:t>
            </a:r>
            <a:r>
              <a:rPr lang="en-US" altLang="zh-CN" sz="2400" b="1" dirty="0">
                <a:latin typeface="+mn-ea"/>
                <a:ea typeface="+mn-ea"/>
                <a:cs typeface="+mn-cs"/>
              </a:rPr>
              <a:t>——</a:t>
            </a:r>
            <a:r>
              <a:rPr lang="zh-CN" altLang="en-US" sz="2400" b="1" dirty="0">
                <a:latin typeface="+mn-ea"/>
                <a:ea typeface="+mn-ea"/>
                <a:cs typeface="+mn-cs"/>
              </a:rPr>
              <a:t>不可卖空情形</a:t>
            </a:r>
          </a:p>
        </p:txBody>
      </p:sp>
    </p:spTree>
    <p:extLst>
      <p:ext uri="{BB962C8B-B14F-4D97-AF65-F5344CB8AC3E}">
        <p14:creationId xmlns:p14="http://schemas.microsoft.com/office/powerpoint/2010/main" val="691448196"/>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907352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4000" b="1" dirty="0">
                <a:solidFill>
                  <a:schemeClr val="bg1"/>
                </a:solidFill>
                <a:latin typeface="微软雅黑" pitchFamily="34" charset="-122"/>
                <a:ea typeface="微软雅黑" pitchFamily="34" charset="-122"/>
              </a:rPr>
              <a:t>一、多种风险资产情形</a:t>
            </a:r>
            <a:endParaRPr kumimoji="0" lang="en-US" altLang="zh-CN" sz="4000" b="1" dirty="0">
              <a:solidFill>
                <a:schemeClr val="bg1"/>
              </a:solidFill>
              <a:latin typeface="微软雅黑" pitchFamily="34" charset="-122"/>
              <a:ea typeface="微软雅黑" pitchFamily="34" charset="-122"/>
            </a:endParaRPr>
          </a:p>
          <a:p>
            <a:r>
              <a:rPr kumimoji="0" lang="en-US" altLang="zh-CN" sz="4000" b="1" dirty="0">
                <a:solidFill>
                  <a:schemeClr val="bg1"/>
                </a:solidFill>
                <a:latin typeface="微软雅黑" pitchFamily="34" charset="-122"/>
                <a:ea typeface="微软雅黑" pitchFamily="34" charset="-122"/>
              </a:rPr>
              <a:t>              ——</a:t>
            </a:r>
            <a:r>
              <a:rPr kumimoji="0" lang="zh-CN" altLang="en-US" sz="4000" b="1" dirty="0">
                <a:solidFill>
                  <a:schemeClr val="bg1"/>
                </a:solidFill>
                <a:latin typeface="微软雅黑" pitchFamily="34" charset="-122"/>
                <a:ea typeface="微软雅黑" pitchFamily="34" charset="-122"/>
              </a:rPr>
              <a:t>可卖空情形</a:t>
            </a:r>
            <a:endParaRPr kumimoji="0" lang="en-US" altLang="zh-CN" sz="40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不可卖空情形的投资组合确定</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476995" y="1131634"/>
            <a:ext cx="10945216" cy="3268652"/>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当以最小化方差为目标时，令最优资产组合模型和约束条件为：</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当以最大化夏普比率为目标时，令最优资产组合模型和约束条件为：</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p:txBody>
      </p:sp>
      <p:sp>
        <p:nvSpPr>
          <p:cNvPr id="7" name="标题 1">
            <a:extLst>
              <a:ext uri="{FF2B5EF4-FFF2-40B4-BE49-F238E27FC236}">
                <a16:creationId xmlns="" xmlns:a16="http://schemas.microsoft.com/office/drawing/2014/main" id="{4A138319-23E4-41F5-B25A-D64748D05956}"/>
              </a:ext>
            </a:extLst>
          </p:cNvPr>
          <p:cNvSpPr>
            <a:spLocks noGrp="1"/>
          </p:cNvSpPr>
          <p:nvPr>
            <p:ph type="title"/>
          </p:nvPr>
        </p:nvSpPr>
        <p:spPr>
          <a:xfrm>
            <a:off x="34355" y="519353"/>
            <a:ext cx="7056784" cy="648072"/>
          </a:xfrm>
        </p:spPr>
        <p:txBody>
          <a:bodyPr>
            <a:noAutofit/>
          </a:bodyPr>
          <a:lstStyle/>
          <a:p>
            <a:pPr algn="l"/>
            <a:r>
              <a:rPr lang="zh-CN" altLang="en-US" sz="2400" b="1" dirty="0">
                <a:latin typeface="+mn-ea"/>
                <a:ea typeface="+mn-ea"/>
                <a:cs typeface="+mn-cs"/>
              </a:rPr>
              <a:t>二、无风险与风险资产配置</a:t>
            </a:r>
            <a:r>
              <a:rPr lang="en-US" altLang="zh-CN" sz="2400" b="1" dirty="0">
                <a:latin typeface="+mn-ea"/>
                <a:ea typeface="+mn-ea"/>
                <a:cs typeface="+mn-cs"/>
              </a:rPr>
              <a:t>——</a:t>
            </a:r>
            <a:r>
              <a:rPr lang="zh-CN" altLang="en-US" sz="2400" b="1" dirty="0">
                <a:latin typeface="+mn-ea"/>
                <a:ea typeface="+mn-ea"/>
                <a:cs typeface="+mn-cs"/>
              </a:rPr>
              <a:t>不可卖空情形</a:t>
            </a:r>
          </a:p>
        </p:txBody>
      </p:sp>
      <p:pic>
        <p:nvPicPr>
          <p:cNvPr id="32770" name="Picture 2">
            <a:extLst>
              <a:ext uri="{FF2B5EF4-FFF2-40B4-BE49-F238E27FC236}">
                <a16:creationId xmlns="" xmlns:a16="http://schemas.microsoft.com/office/drawing/2014/main" id="{1B532490-5B0A-4372-A61D-9EA5C5FEDB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9523" y="1838360"/>
            <a:ext cx="1433730" cy="37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a:extLst>
              <a:ext uri="{FF2B5EF4-FFF2-40B4-BE49-F238E27FC236}">
                <a16:creationId xmlns="" xmlns:a16="http://schemas.microsoft.com/office/drawing/2014/main" id="{255D6167-7616-4A45-A468-87756F4462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0241" y="2330311"/>
            <a:ext cx="2358563" cy="37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a:extLst>
              <a:ext uri="{FF2B5EF4-FFF2-40B4-BE49-F238E27FC236}">
                <a16:creationId xmlns="" xmlns:a16="http://schemas.microsoft.com/office/drawing/2014/main" id="{78F11C67-217F-4F4F-81F3-10E81C8F9D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3253" y="2378808"/>
            <a:ext cx="608479" cy="27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a:extLst>
              <a:ext uri="{FF2B5EF4-FFF2-40B4-BE49-F238E27FC236}">
                <a16:creationId xmlns="" xmlns:a16="http://schemas.microsoft.com/office/drawing/2014/main" id="{F6985F13-5669-4E51-985B-719DBA0FF1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9522" y="3714193"/>
            <a:ext cx="1322947" cy="58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a:extLst>
              <a:ext uri="{FF2B5EF4-FFF2-40B4-BE49-F238E27FC236}">
                <a16:creationId xmlns="" xmlns:a16="http://schemas.microsoft.com/office/drawing/2014/main" id="{90605C03-DAFD-4560-A309-40317D20FB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3658" y="4421856"/>
            <a:ext cx="867955" cy="2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a:extLst>
              <a:ext uri="{FF2B5EF4-FFF2-40B4-BE49-F238E27FC236}">
                <a16:creationId xmlns="" xmlns:a16="http://schemas.microsoft.com/office/drawing/2014/main" id="{38C33886-C8AA-4337-B855-342DBB38FC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0823" y="4421856"/>
            <a:ext cx="509729" cy="2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18">
            <a:extLst>
              <a:ext uri="{FF2B5EF4-FFF2-40B4-BE49-F238E27FC236}">
                <a16:creationId xmlns="" xmlns:a16="http://schemas.microsoft.com/office/drawing/2014/main" id="{47DB0E15-AA37-4326-A5F1-0CBA3189F5CF}"/>
              </a:ext>
            </a:extLst>
          </p:cNvPr>
          <p:cNvSpPr txBox="1"/>
          <p:nvPr/>
        </p:nvSpPr>
        <p:spPr>
          <a:xfrm>
            <a:off x="476995" y="4680170"/>
            <a:ext cx="10945216" cy="1938992"/>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采用扩展的拉格朗日函数方法可以求解该最优组合系数，然而该方法通常得到的答案不会是简洁的闭合解形式。事实上，上述模型的求解是一个二次规划问题，也可以采用</a:t>
            </a:r>
            <a:r>
              <a:rPr lang="en-US" altLang="zh-CN" sz="2000" dirty="0">
                <a:latin typeface="Times New Roman" panose="02020603050405020304" pitchFamily="18" charset="0"/>
                <a:cs typeface="Times New Roman" panose="02020603050405020304" pitchFamily="18" charset="0"/>
              </a:rPr>
              <a:t>Kuhn-Tucker</a:t>
            </a:r>
            <a:r>
              <a:rPr lang="zh-CN" altLang="en-US" sz="2000" dirty="0" smtClean="0">
                <a:latin typeface="Times New Roman" panose="02020603050405020304" pitchFamily="18" charset="0"/>
                <a:cs typeface="Times New Roman" panose="02020603050405020304" pitchFamily="18" charset="0"/>
              </a:rPr>
              <a:t>条件</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库</a:t>
            </a:r>
            <a:r>
              <a:rPr lang="zh-CN" altLang="en-US" sz="2000" dirty="0">
                <a:latin typeface="Times New Roman" panose="02020603050405020304" pitchFamily="18" charset="0"/>
                <a:cs typeface="Times New Roman" panose="02020603050405020304" pitchFamily="18" charset="0"/>
              </a:rPr>
              <a:t>恩</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塔克尔</a:t>
            </a:r>
            <a:r>
              <a:rPr lang="zh-CN" altLang="en-US" sz="2000" dirty="0" smtClean="0">
                <a:latin typeface="Times New Roman" panose="02020603050405020304" pitchFamily="18" charset="0"/>
                <a:cs typeface="Times New Roman" panose="02020603050405020304" pitchFamily="18" charset="0"/>
              </a:rPr>
              <a:t>条件</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将模型转化为线性规划问题，并对模型求角点解。在第六节将通过</a:t>
            </a:r>
            <a:r>
              <a:rPr lang="en-US" altLang="zh-CN" sz="2000" dirty="0">
                <a:latin typeface="Times New Roman" panose="02020603050405020304" pitchFamily="18" charset="0"/>
                <a:cs typeface="Times New Roman" panose="02020603050405020304" pitchFamily="18" charset="0"/>
              </a:rPr>
              <a:t>Python</a:t>
            </a:r>
            <a:r>
              <a:rPr lang="zh-CN" altLang="en-US" sz="2000" dirty="0">
                <a:latin typeface="Times New Roman" panose="02020603050405020304" pitchFamily="18" charset="0"/>
                <a:cs typeface="Times New Roman" panose="02020603050405020304" pitchFamily="18" charset="0"/>
              </a:rPr>
              <a:t>动态规划程序求解卖空限制下的最优资金配置。</a:t>
            </a:r>
            <a:endParaRPr lang="en-US" altLang="zh-CN" sz="2000" dirty="0">
              <a:latin typeface="Times New Roman" panose="02020603050405020304" pitchFamily="18" charset="0"/>
              <a:cs typeface="Times New Roman" panose="02020603050405020304" pitchFamily="18" charset="0"/>
            </a:endParaRPr>
          </a:p>
        </p:txBody>
      </p:sp>
      <p:sp>
        <p:nvSpPr>
          <p:cNvPr id="21" name="文本框 20">
            <a:extLst>
              <a:ext uri="{FF2B5EF4-FFF2-40B4-BE49-F238E27FC236}">
                <a16:creationId xmlns="" xmlns:a16="http://schemas.microsoft.com/office/drawing/2014/main" id="{931BD893-F747-4089-BEA4-F95D2E89C9EF}"/>
              </a:ext>
            </a:extLst>
          </p:cNvPr>
          <p:cNvSpPr txBox="1"/>
          <p:nvPr/>
        </p:nvSpPr>
        <p:spPr>
          <a:xfrm>
            <a:off x="10217945" y="2055824"/>
            <a:ext cx="1492298" cy="463397"/>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(11-64)</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2" name="文本框 21">
            <a:extLst>
              <a:ext uri="{FF2B5EF4-FFF2-40B4-BE49-F238E27FC236}">
                <a16:creationId xmlns="" xmlns:a16="http://schemas.microsoft.com/office/drawing/2014/main" id="{DD226C97-DC51-40E4-B8F8-5FC79CA12B54}"/>
              </a:ext>
            </a:extLst>
          </p:cNvPr>
          <p:cNvSpPr txBox="1"/>
          <p:nvPr/>
        </p:nvSpPr>
        <p:spPr>
          <a:xfrm>
            <a:off x="10217945" y="3881413"/>
            <a:ext cx="1492298" cy="463397"/>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(11-65)</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62327607"/>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7854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4000" b="1" dirty="0">
                <a:solidFill>
                  <a:schemeClr val="bg1"/>
                </a:solidFill>
                <a:latin typeface="微软雅黑" pitchFamily="34" charset="-122"/>
                <a:ea typeface="微软雅黑" pitchFamily="34" charset="-122"/>
              </a:rPr>
              <a:t>四、基于</a:t>
            </a:r>
            <a:r>
              <a:rPr kumimoji="0" lang="en-US" altLang="zh-CN" sz="4000" b="1" dirty="0" err="1">
                <a:solidFill>
                  <a:schemeClr val="bg1"/>
                </a:solidFill>
                <a:latin typeface="微软雅黑" pitchFamily="34" charset="-122"/>
                <a:ea typeface="微软雅黑" pitchFamily="34" charset="-122"/>
              </a:rPr>
              <a:t>VaR</a:t>
            </a:r>
            <a:r>
              <a:rPr kumimoji="0" lang="zh-CN" altLang="en-US" sz="4000" b="1" dirty="0">
                <a:solidFill>
                  <a:schemeClr val="bg1"/>
                </a:solidFill>
                <a:latin typeface="微软雅黑" pitchFamily="34" charset="-122"/>
                <a:ea typeface="微软雅黑" pitchFamily="34" charset="-122"/>
              </a:rPr>
              <a:t>修正的投资组合理论</a:t>
            </a:r>
            <a:endParaRPr kumimoji="0" lang="en-US" altLang="zh-CN" sz="40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238108656"/>
      </p:ext>
    </p:extLst>
  </p:cSld>
  <p:clrMapOvr>
    <a:masterClrMapping/>
  </p:clrMapOvr>
  <p:transition spd="slow" advClick="0" advTm="3340">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第四节 基于</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修正的投资组合理论</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307448" y="578963"/>
            <a:ext cx="10225136" cy="5632311"/>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Markowitz</a:t>
            </a:r>
            <a:r>
              <a:rPr lang="zh-CN" altLang="en-US" sz="2000" dirty="0">
                <a:latin typeface="Times New Roman" panose="02020603050405020304" pitchFamily="18" charset="0"/>
                <a:cs typeface="Times New Roman" panose="02020603050405020304" pitchFamily="18" charset="0"/>
              </a:rPr>
              <a:t>的均值</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方差模型虽然提供了一个完美的投资组合配置框架，但正是由于其采取了均值</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方差模型，</a:t>
            </a:r>
            <a:r>
              <a:rPr lang="zh-CN" altLang="en-US" sz="2000" dirty="0">
                <a:solidFill>
                  <a:srgbClr val="C00000"/>
                </a:solidFill>
                <a:latin typeface="Times New Roman" panose="02020603050405020304" pitchFamily="18" charset="0"/>
                <a:cs typeface="Times New Roman" panose="02020603050405020304" pitchFamily="18" charset="0"/>
              </a:rPr>
              <a:t>存在重要缺陷</a:t>
            </a:r>
            <a:r>
              <a:rPr lang="zh-CN" altLang="en-US" sz="2000" dirty="0">
                <a:latin typeface="Times New Roman" panose="02020603050405020304" pitchFamily="18" charset="0"/>
                <a:cs typeface="Times New Roman" panose="02020603050405020304" pitchFamily="18" charset="0"/>
              </a:rPr>
              <a:t>：</a:t>
            </a:r>
          </a:p>
          <a:p>
            <a:pPr marL="342900" indent="-342900">
              <a:lnSpc>
                <a:spcPct val="150000"/>
              </a:lnSpc>
              <a:buClr>
                <a:srgbClr val="215968"/>
              </a:buClr>
              <a:buFont typeface="Wingdings" panose="05000000000000000000" pitchFamily="2" charset="2"/>
              <a:buChar char="Ø"/>
            </a:pPr>
            <a:r>
              <a:rPr lang="en-US" altLang="zh-CN" sz="2000" dirty="0" smtClean="0">
                <a:latin typeface="Times New Roman" panose="02020603050405020304" pitchFamily="18" charset="0"/>
                <a:cs typeface="Times New Roman" panose="02020603050405020304" pitchFamily="18" charset="0"/>
              </a:rPr>
              <a:t>(1)</a:t>
            </a:r>
            <a:r>
              <a:rPr lang="zh-CN" altLang="en-US" sz="2000" dirty="0" smtClean="0">
                <a:solidFill>
                  <a:srgbClr val="C00000"/>
                </a:solidFill>
                <a:latin typeface="Times New Roman" panose="02020603050405020304" pitchFamily="18" charset="0"/>
                <a:cs typeface="Times New Roman" panose="02020603050405020304" pitchFamily="18" charset="0"/>
              </a:rPr>
              <a:t>利用</a:t>
            </a:r>
            <a:r>
              <a:rPr lang="zh-CN" altLang="en-US" sz="2000" dirty="0">
                <a:solidFill>
                  <a:srgbClr val="C00000"/>
                </a:solidFill>
                <a:latin typeface="Times New Roman" panose="02020603050405020304" pitchFamily="18" charset="0"/>
                <a:cs typeface="Times New Roman" panose="02020603050405020304" pitchFamily="18" charset="0"/>
              </a:rPr>
              <a:t>方差衡量投资风险，即一旦预期收益偏离平均收益越大，则风险越大</a:t>
            </a:r>
            <a:r>
              <a:rPr lang="zh-CN" altLang="en-US" sz="2000" dirty="0">
                <a:latin typeface="Times New Roman" panose="02020603050405020304" pitchFamily="18" charset="0"/>
                <a:cs typeface="Times New Roman" panose="02020603050405020304" pitchFamily="18" charset="0"/>
              </a:rPr>
              <a:t>。然而，现实中，如果预期收益超出平均收益越大，则投资者更倾向于</a:t>
            </a:r>
            <a:r>
              <a:rPr lang="zh-CN" altLang="en-US" sz="2000" dirty="0" smtClean="0">
                <a:latin typeface="Times New Roman" panose="02020603050405020304" pitchFamily="18" charset="0"/>
                <a:cs typeface="Times New Roman" panose="02020603050405020304" pitchFamily="18" charset="0"/>
              </a:rPr>
              <a:t>投资</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高收益</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而不是基于模型认为，</a:t>
            </a:r>
            <a:r>
              <a:rPr lang="zh-CN" altLang="en-US" sz="2000" dirty="0" smtClean="0">
                <a:latin typeface="Times New Roman" panose="02020603050405020304" pitchFamily="18" charset="0"/>
                <a:cs typeface="Times New Roman" panose="02020603050405020304" pitchFamily="18" charset="0"/>
              </a:rPr>
              <a:t>方差</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风险</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越</a:t>
            </a:r>
            <a:r>
              <a:rPr lang="zh-CN" altLang="en-US" sz="2000" dirty="0">
                <a:latin typeface="Times New Roman" panose="02020603050405020304" pitchFamily="18" charset="0"/>
                <a:cs typeface="Times New Roman" panose="02020603050405020304" pitchFamily="18" charset="0"/>
              </a:rPr>
              <a:t>大则因为厌恶而不投资，因此，求解的组合未必是最优化的。</a:t>
            </a:r>
          </a:p>
          <a:p>
            <a:pPr marL="342900" indent="-342900">
              <a:lnSpc>
                <a:spcPct val="150000"/>
              </a:lnSpc>
              <a:buClr>
                <a:srgbClr val="215968"/>
              </a:buClr>
              <a:buFont typeface="Wingdings" panose="05000000000000000000" pitchFamily="2" charset="2"/>
              <a:buChar char="Ø"/>
            </a:pPr>
            <a:r>
              <a:rPr lang="en-US" altLang="zh-CN" sz="2000" dirty="0" smtClean="0">
                <a:latin typeface="Times New Roman" panose="02020603050405020304" pitchFamily="18" charset="0"/>
                <a:cs typeface="Times New Roman" panose="02020603050405020304" pitchFamily="18" charset="0"/>
              </a:rPr>
              <a:t>(2)</a:t>
            </a:r>
            <a:r>
              <a:rPr lang="zh-CN" altLang="en-US" sz="2000" dirty="0" smtClean="0">
                <a:solidFill>
                  <a:srgbClr val="C00000"/>
                </a:solidFill>
                <a:latin typeface="Times New Roman" panose="02020603050405020304" pitchFamily="18" charset="0"/>
                <a:cs typeface="Times New Roman" panose="02020603050405020304" pitchFamily="18" charset="0"/>
              </a:rPr>
              <a:t>未</a:t>
            </a:r>
            <a:r>
              <a:rPr lang="zh-CN" altLang="en-US" sz="2000" dirty="0">
                <a:solidFill>
                  <a:srgbClr val="C00000"/>
                </a:solidFill>
                <a:latin typeface="Times New Roman" panose="02020603050405020304" pitchFamily="18" charset="0"/>
                <a:cs typeface="Times New Roman" panose="02020603050405020304" pitchFamily="18" charset="0"/>
              </a:rPr>
              <a:t>提供衡量投资者风险厌恶程度的指标</a:t>
            </a:r>
            <a:r>
              <a:rPr lang="zh-CN" altLang="en-US" sz="2000" dirty="0">
                <a:latin typeface="Times New Roman" panose="02020603050405020304" pitchFamily="18" charset="0"/>
                <a:cs typeface="Times New Roman" panose="02020603050405020304" pitchFamily="18" charset="0"/>
              </a:rPr>
              <a:t>，效用函数也只是特例，特别是，不同偏好投资者具有不同的风险厌恶衡量标准，在该框架下均无法令投资者可以根据自己的风险厌恶使其投资最优化。</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en-US" altLang="zh-CN" sz="2000" dirty="0" smtClean="0">
                <a:latin typeface="Times New Roman" panose="02020603050405020304" pitchFamily="18" charset="0"/>
                <a:cs typeface="Times New Roman" panose="02020603050405020304" pitchFamily="18" charset="0"/>
              </a:rPr>
              <a:t>(3)</a:t>
            </a:r>
            <a:r>
              <a:rPr lang="zh-CN" altLang="en-US" sz="2000" dirty="0" smtClean="0">
                <a:solidFill>
                  <a:srgbClr val="C00000"/>
                </a:solidFill>
                <a:latin typeface="Times New Roman" panose="02020603050405020304" pitchFamily="18" charset="0"/>
                <a:cs typeface="Times New Roman" panose="02020603050405020304" pitchFamily="18" charset="0"/>
              </a:rPr>
              <a:t>均值</a:t>
            </a:r>
            <a:r>
              <a:rPr lang="en-US" altLang="zh-CN" sz="2000" dirty="0">
                <a:solidFill>
                  <a:srgbClr val="C00000"/>
                </a:solidFill>
                <a:latin typeface="Times New Roman" panose="02020603050405020304" pitchFamily="18" charset="0"/>
                <a:cs typeface="Times New Roman" panose="02020603050405020304" pitchFamily="18" charset="0"/>
              </a:rPr>
              <a:t>-</a:t>
            </a:r>
            <a:r>
              <a:rPr lang="zh-CN" altLang="en-US" sz="2000" dirty="0">
                <a:solidFill>
                  <a:srgbClr val="C00000"/>
                </a:solidFill>
                <a:latin typeface="Times New Roman" panose="02020603050405020304" pitchFamily="18" charset="0"/>
                <a:cs typeface="Times New Roman" panose="02020603050405020304" pitchFamily="18" charset="0"/>
              </a:rPr>
              <a:t>方差模型是依据证券之间的关联性推测未来关联情况，但现实中，投资者往往存在博弈，证券之间的关联也并未稳定</a:t>
            </a:r>
            <a:r>
              <a:rPr lang="zh-CN" altLang="en-US" sz="2000" dirty="0">
                <a:latin typeface="Times New Roman" panose="02020603050405020304" pitchFamily="18" charset="0"/>
                <a:cs typeface="Times New Roman" panose="02020603050405020304" pitchFamily="18" charset="0"/>
              </a:rPr>
              <a:t>，特别是常常发生较大的变化和波动，由此使得基于历史证券收益数据计算的协方差矩阵未能代表未来。</a:t>
            </a:r>
          </a:p>
          <a:p>
            <a:pPr marL="342900" indent="-342900">
              <a:lnSpc>
                <a:spcPct val="150000"/>
              </a:lnSpc>
              <a:buClr>
                <a:srgbClr val="215968"/>
              </a:buClr>
              <a:buFont typeface="Wingdings" panose="05000000000000000000" pitchFamily="2" charset="2"/>
              <a:buChar char="Ø"/>
            </a:pP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9758041"/>
      </p:ext>
    </p:extLst>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第四节 基于</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修正的投资组合理论</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404986" y="725706"/>
            <a:ext cx="10873207" cy="95725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由此，将</a:t>
            </a:r>
            <a:r>
              <a:rPr lang="en-US" altLang="zh-CN" sz="2000" dirty="0" err="1">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引入</a:t>
            </a:r>
            <a:r>
              <a:rPr lang="en-US" altLang="zh-CN" sz="2000" dirty="0">
                <a:latin typeface="Times New Roman" panose="02020603050405020304" pitchFamily="18" charset="0"/>
                <a:cs typeface="Times New Roman" panose="02020603050405020304" pitchFamily="18" charset="0"/>
              </a:rPr>
              <a:t>Markowitz</a:t>
            </a:r>
            <a:r>
              <a:rPr lang="zh-CN" altLang="en-US" sz="2000" dirty="0">
                <a:latin typeface="Times New Roman" panose="02020603050405020304" pitchFamily="18" charset="0"/>
                <a:cs typeface="Times New Roman" panose="02020603050405020304" pitchFamily="18" charset="0"/>
              </a:rPr>
              <a:t>组合理论，在一定程度上，可以弥补投资组合理论在风险度量上的不足。下面将介绍基于</a:t>
            </a:r>
            <a:r>
              <a:rPr lang="en-US" altLang="zh-CN" sz="2000" dirty="0" err="1">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修正的投资组合理论。</a:t>
            </a:r>
          </a:p>
        </p:txBody>
      </p:sp>
      <p:sp>
        <p:nvSpPr>
          <p:cNvPr id="7" name="文本框 6">
            <a:extLst>
              <a:ext uri="{FF2B5EF4-FFF2-40B4-BE49-F238E27FC236}">
                <a16:creationId xmlns="" xmlns:a16="http://schemas.microsoft.com/office/drawing/2014/main" id="{3B6805D9-B014-4521-BFAB-BBB2A12379D9}"/>
              </a:ext>
            </a:extLst>
          </p:cNvPr>
          <p:cNvSpPr txBox="1"/>
          <p:nvPr/>
        </p:nvSpPr>
        <p:spPr>
          <a:xfrm>
            <a:off x="397337" y="1930036"/>
            <a:ext cx="10880857" cy="95725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回顾第四章可知，组合</a:t>
            </a:r>
            <a:r>
              <a:rPr lang="en-US" altLang="zh-CN" sz="2000" dirty="0" err="1">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风险                                      ，假定投资组合的回报率满足正态分布，即                    时，根据大数定理，可得水平     下的</a:t>
            </a:r>
            <a:r>
              <a:rPr lang="en-US" altLang="zh-CN" sz="2000" dirty="0">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a:t>
            </a:r>
          </a:p>
        </p:txBody>
      </p:sp>
      <p:pic>
        <p:nvPicPr>
          <p:cNvPr id="33794" name="Picture 2">
            <a:extLst>
              <a:ext uri="{FF2B5EF4-FFF2-40B4-BE49-F238E27FC236}">
                <a16:creationId xmlns="" xmlns:a16="http://schemas.microsoft.com/office/drawing/2014/main" id="{67389D25-3D91-4DAB-BB07-591B5EF397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7435" y="2060848"/>
            <a:ext cx="2258638" cy="38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a:extLst>
              <a:ext uri="{FF2B5EF4-FFF2-40B4-BE49-F238E27FC236}">
                <a16:creationId xmlns="" xmlns:a16="http://schemas.microsoft.com/office/drawing/2014/main" id="{3EB97212-BF68-4B37-A9B0-4C0F055E267E}"/>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3099" y="2514265"/>
            <a:ext cx="1152128" cy="34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a:extLst>
              <a:ext uri="{FF2B5EF4-FFF2-40B4-BE49-F238E27FC236}">
                <a16:creationId xmlns="" xmlns:a16="http://schemas.microsoft.com/office/drawing/2014/main" id="{2B812CF4-3D03-4C1B-A9FE-1F088B912CC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0570" y="2565006"/>
            <a:ext cx="266097" cy="24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a:extLst>
              <a:ext uri="{FF2B5EF4-FFF2-40B4-BE49-F238E27FC236}">
                <a16:creationId xmlns="" xmlns:a16="http://schemas.microsoft.com/office/drawing/2014/main" id="{78126BC3-6403-42CC-9493-45DFED7E26A9}"/>
              </a:ext>
            </a:extLst>
          </p:cNvPr>
          <p:cNvSpPr txBox="1"/>
          <p:nvPr/>
        </p:nvSpPr>
        <p:spPr>
          <a:xfrm>
            <a:off x="373565" y="3612991"/>
            <a:ext cx="10873207" cy="1477328"/>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其中，    表示标准正态分布的 分位点，即               ，    为标准正态分布的累计分布函数。用上式替代</a:t>
            </a:r>
            <a:r>
              <a:rPr lang="en-US" altLang="zh-CN" sz="2000" dirty="0">
                <a:latin typeface="Times New Roman" panose="02020603050405020304" pitchFamily="18" charset="0"/>
                <a:cs typeface="Times New Roman" panose="02020603050405020304" pitchFamily="18" charset="0"/>
              </a:rPr>
              <a:t>Markowitz</a:t>
            </a:r>
            <a:r>
              <a:rPr lang="zh-CN" altLang="en-US" sz="2000" dirty="0">
                <a:latin typeface="Times New Roman" panose="02020603050405020304" pitchFamily="18" charset="0"/>
                <a:cs typeface="Times New Roman" panose="02020603050405020304" pitchFamily="18" charset="0"/>
              </a:rPr>
              <a:t>模型中的风险函数</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可得到只考虑风险资产情形的均值</a:t>
            </a:r>
            <a:r>
              <a:rPr lang="en-US" altLang="zh-CN" sz="2000" dirty="0">
                <a:latin typeface="Times New Roman" panose="02020603050405020304" pitchFamily="18" charset="0"/>
                <a:cs typeface="Times New Roman" panose="02020603050405020304" pitchFamily="18" charset="0"/>
              </a:rPr>
              <a:t>—</a:t>
            </a:r>
            <a:r>
              <a:rPr lang="en-US" altLang="zh-CN" sz="2000" dirty="0" err="1" smtClean="0">
                <a:latin typeface="Times New Roman" panose="02020603050405020304" pitchFamily="18" charset="0"/>
                <a:cs typeface="Times New Roman" panose="02020603050405020304" pitchFamily="18" charset="0"/>
              </a:rPr>
              <a:t>VaR</a:t>
            </a:r>
            <a:r>
              <a:rPr lang="en-US" altLang="zh-CN" sz="2000" dirty="0" smtClean="0">
                <a:latin typeface="Times New Roman" panose="02020603050405020304" pitchFamily="18" charset="0"/>
                <a:cs typeface="Times New Roman" panose="02020603050405020304" pitchFamily="18" charset="0"/>
              </a:rPr>
              <a:t>(Risk </a:t>
            </a:r>
            <a:r>
              <a:rPr lang="en-US" altLang="zh-CN" sz="2000" dirty="0">
                <a:latin typeface="Times New Roman" panose="02020603050405020304" pitchFamily="18" charset="0"/>
                <a:cs typeface="Times New Roman" panose="02020603050405020304" pitchFamily="18" charset="0"/>
              </a:rPr>
              <a:t>Portfolio Mean-</a:t>
            </a:r>
            <a:r>
              <a:rPr lang="en-US" altLang="zh-CN" sz="2000" dirty="0" err="1">
                <a:latin typeface="Times New Roman" panose="02020603050405020304" pitchFamily="18" charset="0"/>
                <a:cs typeface="Times New Roman" panose="02020603050405020304" pitchFamily="18" charset="0"/>
              </a:rPr>
              <a:t>Var</a:t>
            </a: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Model)</a:t>
            </a:r>
            <a:r>
              <a:rPr lang="zh-CN" altLang="en-US" sz="2000" dirty="0" smtClean="0">
                <a:latin typeface="Times New Roman" panose="02020603050405020304" pitchFamily="18" charset="0"/>
                <a:cs typeface="Times New Roman" panose="02020603050405020304" pitchFamily="18" charset="0"/>
              </a:rPr>
              <a:t>模型</a:t>
            </a:r>
            <a:r>
              <a:rPr lang="zh-CN" altLang="en-US" sz="2000" dirty="0">
                <a:latin typeface="Times New Roman" panose="02020603050405020304" pitchFamily="18" charset="0"/>
                <a:cs typeface="Times New Roman" panose="02020603050405020304" pitchFamily="18" charset="0"/>
              </a:rPr>
              <a:t>： </a:t>
            </a:r>
          </a:p>
        </p:txBody>
      </p:sp>
      <p:pic>
        <p:nvPicPr>
          <p:cNvPr id="33798" name="Picture 6">
            <a:extLst>
              <a:ext uri="{FF2B5EF4-FFF2-40B4-BE49-F238E27FC236}">
                <a16:creationId xmlns="" xmlns:a16="http://schemas.microsoft.com/office/drawing/2014/main" id="{EB9E712E-0E98-4670-91FD-83C8400DDF9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5107" y="3717032"/>
            <a:ext cx="327865" cy="36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a:extLst>
              <a:ext uri="{FF2B5EF4-FFF2-40B4-BE49-F238E27FC236}">
                <a16:creationId xmlns="" xmlns:a16="http://schemas.microsoft.com/office/drawing/2014/main" id="{BEDFA367-4AAF-4605-988D-274997DD30C7}"/>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45547" y="3747243"/>
            <a:ext cx="894482" cy="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a:extLst>
              <a:ext uri="{FF2B5EF4-FFF2-40B4-BE49-F238E27FC236}">
                <a16:creationId xmlns="" xmlns:a16="http://schemas.microsoft.com/office/drawing/2014/main" id="{94A10955-D549-45FC-90FF-12CA2CEE8A73}"/>
              </a:ext>
            </a:extLst>
          </p:cNvPr>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97675" y="3798226"/>
            <a:ext cx="323778" cy="27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文本框 24">
            <a:extLst>
              <a:ext uri="{FF2B5EF4-FFF2-40B4-BE49-F238E27FC236}">
                <a16:creationId xmlns="" xmlns:a16="http://schemas.microsoft.com/office/drawing/2014/main" id="{9940906D-3B16-4758-8551-07F6717D831B}"/>
              </a:ext>
            </a:extLst>
          </p:cNvPr>
          <p:cNvSpPr txBox="1"/>
          <p:nvPr/>
        </p:nvSpPr>
        <p:spPr>
          <a:xfrm>
            <a:off x="4119817" y="6045181"/>
            <a:ext cx="2893873" cy="369332"/>
          </a:xfrm>
          <a:prstGeom prst="rect">
            <a:avLst/>
          </a:prstGeom>
          <a:noFill/>
        </p:spPr>
        <p:txBody>
          <a:bodyPr wrap="square">
            <a:spAutoFit/>
          </a:bodyPr>
          <a:lstStyle/>
          <a:p>
            <a:r>
              <a:rPr lang="en-US" altLang="zh-CN" sz="1800" dirty="0" smtClean="0">
                <a:solidFill>
                  <a:srgbClr val="000000"/>
                </a:solidFill>
                <a:effectLst/>
                <a:ea typeface="宋体" panose="02010600030101010101" pitchFamily="2" charset="-122"/>
                <a:cs typeface="Times New Roman" panose="02020603050405020304" pitchFamily="18" charset="0"/>
              </a:rPr>
              <a:t>(</a:t>
            </a:r>
            <a:r>
              <a:rPr lang="zh-CN" altLang="zh-CN" sz="1800" dirty="0" smtClean="0">
                <a:solidFill>
                  <a:srgbClr val="000000"/>
                </a:solidFill>
                <a:effectLst/>
                <a:ea typeface="宋体" panose="02010600030101010101" pitchFamily="2" charset="-122"/>
                <a:cs typeface="Times New Roman" panose="02020603050405020304" pitchFamily="18" charset="0"/>
              </a:rPr>
              <a:t>只</a:t>
            </a:r>
            <a:r>
              <a:rPr lang="zh-CN" altLang="zh-CN" sz="1800" dirty="0">
                <a:solidFill>
                  <a:srgbClr val="000000"/>
                </a:solidFill>
                <a:effectLst/>
                <a:ea typeface="宋体" panose="02010600030101010101" pitchFamily="2" charset="-122"/>
                <a:cs typeface="Times New Roman" panose="02020603050405020304" pitchFamily="18" charset="0"/>
              </a:rPr>
              <a:t>考虑风险资产</a:t>
            </a:r>
            <a:r>
              <a:rPr lang="zh-CN" altLang="zh-CN" sz="1800" dirty="0" smtClean="0">
                <a:solidFill>
                  <a:srgbClr val="000000"/>
                </a:solidFill>
                <a:effectLst/>
                <a:ea typeface="宋体" panose="02010600030101010101" pitchFamily="2" charset="-122"/>
                <a:cs typeface="Times New Roman" panose="02020603050405020304" pitchFamily="18" charset="0"/>
              </a:rPr>
              <a:t>情形</a:t>
            </a:r>
            <a:r>
              <a:rPr lang="en-US" altLang="zh-CN" sz="1800" dirty="0" smtClean="0">
                <a:solidFill>
                  <a:srgbClr val="000000"/>
                </a:solidFill>
                <a:effectLst/>
                <a:ea typeface="宋体" panose="02010600030101010101" pitchFamily="2" charset="-122"/>
                <a:cs typeface="Times New Roman" panose="02020603050405020304" pitchFamily="18" charset="0"/>
              </a:rPr>
              <a:t>)</a:t>
            </a:r>
            <a:r>
              <a:rPr lang="zh-CN" altLang="zh-CN" sz="1800" dirty="0" smtClean="0">
                <a:solidFill>
                  <a:srgbClr val="000000"/>
                </a:solidFill>
                <a:effectLst/>
                <a:ea typeface="Cambria Math" panose="02040503050406030204" pitchFamily="18" charset="0"/>
                <a:cs typeface="Times New Roman" panose="02020603050405020304" pitchFamily="18" charset="0"/>
              </a:rPr>
              <a:t> </a:t>
            </a:r>
            <a:endParaRPr lang="zh-CN" altLang="en-US" dirty="0"/>
          </a:p>
        </p:txBody>
      </p:sp>
      <p:sp>
        <p:nvSpPr>
          <p:cNvPr id="27" name="文本框 26">
            <a:extLst>
              <a:ext uri="{FF2B5EF4-FFF2-40B4-BE49-F238E27FC236}">
                <a16:creationId xmlns="" xmlns:a16="http://schemas.microsoft.com/office/drawing/2014/main" id="{FA3C0B0F-C738-42B5-9CA6-04B4D1D6C4FF}"/>
              </a:ext>
            </a:extLst>
          </p:cNvPr>
          <p:cNvSpPr txBox="1"/>
          <p:nvPr/>
        </p:nvSpPr>
        <p:spPr>
          <a:xfrm>
            <a:off x="10270083" y="3068960"/>
            <a:ext cx="1492298" cy="463397"/>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(11-66)</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8" name="文本框 27">
            <a:extLst>
              <a:ext uri="{FF2B5EF4-FFF2-40B4-BE49-F238E27FC236}">
                <a16:creationId xmlns="" xmlns:a16="http://schemas.microsoft.com/office/drawing/2014/main" id="{7DDAA9A7-B294-4685-8740-C29F9DB6C7C4}"/>
              </a:ext>
            </a:extLst>
          </p:cNvPr>
          <p:cNvSpPr txBox="1"/>
          <p:nvPr/>
        </p:nvSpPr>
        <p:spPr>
          <a:xfrm>
            <a:off x="10270083" y="5584799"/>
            <a:ext cx="1492298" cy="463397"/>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(11-67)</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168341834"/>
              </p:ext>
            </p:extLst>
          </p:nvPr>
        </p:nvGraphicFramePr>
        <p:xfrm>
          <a:off x="5025978" y="2996952"/>
          <a:ext cx="1895475" cy="417513"/>
        </p:xfrm>
        <a:graphic>
          <a:graphicData uri="http://schemas.openxmlformats.org/presentationml/2006/ole">
            <mc:AlternateContent xmlns:mc="http://schemas.openxmlformats.org/markup-compatibility/2006">
              <mc:Choice xmlns:v="urn:schemas-microsoft-com:vml" Requires="v">
                <p:oleObj spid="_x0000_s44040" name="Equation" r:id="rId9" imgW="1155600" imgH="253800" progId="Equation.DSMT4">
                  <p:embed/>
                </p:oleObj>
              </mc:Choice>
              <mc:Fallback>
                <p:oleObj name="Equation" r:id="rId9" imgW="1155600" imgH="253800" progId="Equation.DSMT4">
                  <p:embed/>
                  <p:pic>
                    <p:nvPicPr>
                      <p:cNvPr id="0" name="对象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5978" y="2996952"/>
                        <a:ext cx="189547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115778372"/>
              </p:ext>
            </p:extLst>
          </p:nvPr>
        </p:nvGraphicFramePr>
        <p:xfrm>
          <a:off x="4685504" y="4869160"/>
          <a:ext cx="4021137" cy="876300"/>
        </p:xfrm>
        <a:graphic>
          <a:graphicData uri="http://schemas.openxmlformats.org/presentationml/2006/ole">
            <mc:AlternateContent xmlns:mc="http://schemas.openxmlformats.org/markup-compatibility/2006">
              <mc:Choice xmlns:v="urn:schemas-microsoft-com:vml" Requires="v">
                <p:oleObj spid="_x0000_s44041" name="Equation" r:id="rId11" imgW="2450880" imgH="533160" progId="Equation.DSMT4">
                  <p:embed/>
                </p:oleObj>
              </mc:Choice>
              <mc:Fallback>
                <p:oleObj name="Equation" r:id="rId11" imgW="2450880" imgH="533160" progId="Equation.DSMT4">
                  <p:embed/>
                  <p:pic>
                    <p:nvPicPr>
                      <p:cNvPr id="0" name="对象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85504" y="4869160"/>
                        <a:ext cx="402113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99065324"/>
      </p:ext>
    </p:extLst>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第四节 基于</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修正的投资组合理论</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307448" y="578963"/>
            <a:ext cx="10225136" cy="507831"/>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zh-CN" sz="1800" dirty="0" smtClean="0">
                <a:solidFill>
                  <a:srgbClr val="000000"/>
                </a:solidFill>
                <a:effectLst/>
                <a:ea typeface="宋体" panose="02010600030101010101" pitchFamily="2" charset="-122"/>
                <a:cs typeface="Times New Roman" panose="02020603050405020304" pitchFamily="18" charset="0"/>
              </a:rPr>
              <a:t>将</a:t>
            </a:r>
            <a:r>
              <a:rPr lang="en-US" altLang="zh-CN" sz="18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solidFill>
                  <a:srgbClr val="000000"/>
                </a:solidFill>
                <a:effectLst/>
                <a:latin typeface="Times New Roman" panose="02020603050405020304" pitchFamily="18" charset="0"/>
                <a:ea typeface="宋体" panose="02010600030101010101" pitchFamily="2" charset="-122"/>
              </a:rPr>
              <a:t>11-9</a:t>
            </a:r>
            <a:r>
              <a:rPr lang="en-US" altLang="zh-CN" sz="18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dirty="0" smtClean="0">
                <a:solidFill>
                  <a:srgbClr val="000000"/>
                </a:solidFill>
                <a:effectLst/>
                <a:ea typeface="宋体" panose="02010600030101010101" pitchFamily="2" charset="-122"/>
                <a:cs typeface="Times New Roman" panose="02020603050405020304" pitchFamily="18" charset="0"/>
              </a:rPr>
              <a:t>式</a:t>
            </a:r>
            <a:r>
              <a:rPr lang="zh-CN" altLang="zh-CN" sz="1800" dirty="0">
                <a:solidFill>
                  <a:srgbClr val="000000"/>
                </a:solidFill>
                <a:effectLst/>
                <a:ea typeface="宋体" panose="02010600030101010101" pitchFamily="2" charset="-122"/>
                <a:cs typeface="Times New Roman" panose="02020603050405020304" pitchFamily="18" charset="0"/>
              </a:rPr>
              <a:t>代入，得</a:t>
            </a:r>
            <a:endParaRPr lang="zh-CN" altLang="en-US" sz="2000"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 xmlns:a16="http://schemas.microsoft.com/office/drawing/2014/main" id="{702F1BE5-CEE8-4F8D-B90D-A3B6D16049B7}"/>
              </a:ext>
            </a:extLst>
          </p:cNvPr>
          <p:cNvSpPr txBox="1"/>
          <p:nvPr/>
        </p:nvSpPr>
        <p:spPr>
          <a:xfrm>
            <a:off x="10335980" y="996299"/>
            <a:ext cx="1492298" cy="463397"/>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(11-68)</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7" name="文本框 16">
            <a:extLst>
              <a:ext uri="{FF2B5EF4-FFF2-40B4-BE49-F238E27FC236}">
                <a16:creationId xmlns="" xmlns:a16="http://schemas.microsoft.com/office/drawing/2014/main" id="{69874EAC-8F24-4B35-BF9A-81ABF5094482}"/>
              </a:ext>
            </a:extLst>
          </p:cNvPr>
          <p:cNvSpPr txBox="1"/>
          <p:nvPr/>
        </p:nvSpPr>
        <p:spPr>
          <a:xfrm>
            <a:off x="306447" y="2678842"/>
            <a:ext cx="10225136" cy="495585"/>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其中，                                                                 。可得投资组合收益率与</a:t>
            </a:r>
            <a:r>
              <a:rPr lang="en-US" altLang="zh-CN" sz="2000" dirty="0" err="1">
                <a:solidFill>
                  <a:srgbClr val="0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的关系式为：</a:t>
            </a:r>
            <a:endParaRPr lang="zh-CN" altLang="en-US" sz="2400" dirty="0">
              <a:latin typeface="Times New Roman" panose="02020603050405020304" pitchFamily="18" charset="0"/>
              <a:ea typeface="+mn-ea"/>
              <a:cs typeface="Times New Roman" panose="02020603050405020304" pitchFamily="18" charset="0"/>
            </a:endParaRPr>
          </a:p>
        </p:txBody>
      </p:sp>
      <p:pic>
        <p:nvPicPr>
          <p:cNvPr id="39943" name="Picture 7">
            <a:extLst>
              <a:ext uri="{FF2B5EF4-FFF2-40B4-BE49-F238E27FC236}">
                <a16:creationId xmlns="" xmlns:a16="http://schemas.microsoft.com/office/drawing/2014/main" id="{60BBB18F-206C-461B-9EF4-AB742E706B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6567" y="2783207"/>
            <a:ext cx="4292929" cy="332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21">
            <a:extLst>
              <a:ext uri="{FF2B5EF4-FFF2-40B4-BE49-F238E27FC236}">
                <a16:creationId xmlns="" xmlns:a16="http://schemas.microsoft.com/office/drawing/2014/main" id="{09507487-D01C-434F-BF13-B8964103BF19}"/>
              </a:ext>
            </a:extLst>
          </p:cNvPr>
          <p:cNvSpPr txBox="1"/>
          <p:nvPr/>
        </p:nvSpPr>
        <p:spPr>
          <a:xfrm>
            <a:off x="307448" y="4437112"/>
            <a:ext cx="10325400" cy="1015663"/>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满足上式的点组成均值</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a:t>
            </a:r>
            <a:r>
              <a:rPr lang="en-US" altLang="zh-CN" sz="2000" dirty="0" err="1">
                <a:solidFill>
                  <a:srgbClr val="0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有效</a:t>
            </a:r>
            <a:r>
              <a:rPr lang="zh-CN" altLang="en-US" sz="2000" dirty="0" smtClean="0">
                <a:solidFill>
                  <a:srgbClr val="000000"/>
                </a:solidFill>
                <a:effectLst/>
                <a:latin typeface="Times New Roman" panose="02020603050405020304" pitchFamily="18" charset="0"/>
                <a:ea typeface="+mn-ea"/>
                <a:cs typeface="Times New Roman" panose="02020603050405020304" pitchFamily="18" charset="0"/>
              </a:rPr>
              <a:t>前沿</a:t>
            </a:r>
            <a:r>
              <a:rPr lang="en-US" altLang="zh-CN" sz="2000" dirty="0" smtClean="0">
                <a:solidFill>
                  <a:srgbClr val="000000"/>
                </a:solidFill>
                <a:effectLst/>
                <a:latin typeface="Times New Roman" panose="02020603050405020304" pitchFamily="18" charset="0"/>
                <a:ea typeface="+mn-ea"/>
                <a:cs typeface="Times New Roman" panose="02020603050405020304" pitchFamily="18" charset="0"/>
              </a:rPr>
              <a:t>(</a:t>
            </a:r>
            <a:r>
              <a:rPr lang="zh-CN" altLang="en-US" sz="2000" dirty="0" smtClean="0">
                <a:solidFill>
                  <a:srgbClr val="000000"/>
                </a:solidFill>
                <a:effectLst/>
                <a:latin typeface="Times New Roman" panose="02020603050405020304" pitchFamily="18" charset="0"/>
                <a:ea typeface="+mn-ea"/>
                <a:cs typeface="Times New Roman" panose="02020603050405020304" pitchFamily="18" charset="0"/>
              </a:rPr>
              <a:t>如图</a:t>
            </a:r>
            <a:r>
              <a:rPr lang="en-US" altLang="zh-CN" sz="2000" dirty="0" smtClean="0">
                <a:solidFill>
                  <a:srgbClr val="000000"/>
                </a:solidFill>
                <a:effectLst/>
                <a:latin typeface="Times New Roman" panose="02020603050405020304" pitchFamily="18" charset="0"/>
                <a:ea typeface="+mn-ea"/>
                <a:cs typeface="Times New Roman" panose="02020603050405020304" pitchFamily="18" charset="0"/>
              </a:rPr>
              <a:t>11-3</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所</a:t>
            </a:r>
            <a:r>
              <a:rPr lang="zh-CN" altLang="en-US" sz="2000" dirty="0" smtClean="0">
                <a:solidFill>
                  <a:srgbClr val="000000"/>
                </a:solidFill>
                <a:effectLst/>
                <a:latin typeface="Times New Roman" panose="02020603050405020304" pitchFamily="18" charset="0"/>
                <a:ea typeface="+mn-ea"/>
                <a:cs typeface="Times New Roman" panose="02020603050405020304" pitchFamily="18" charset="0"/>
              </a:rPr>
              <a:t>示</a:t>
            </a:r>
            <a:r>
              <a:rPr lang="en-US" altLang="zh-CN" sz="2000" dirty="0" smtClean="0">
                <a:solidFill>
                  <a:srgbClr val="000000"/>
                </a:solidFill>
                <a:effectLst/>
                <a:latin typeface="Times New Roman" panose="02020603050405020304" pitchFamily="18" charset="0"/>
                <a:ea typeface="+mn-ea"/>
                <a:cs typeface="Times New Roman" panose="02020603050405020304" pitchFamily="18" charset="0"/>
              </a:rPr>
              <a:t>)</a:t>
            </a:r>
            <a:r>
              <a:rPr lang="zh-CN" altLang="en-US" sz="2000" dirty="0" smtClean="0">
                <a:solidFill>
                  <a:srgbClr val="000000"/>
                </a:solidFill>
                <a:effectLst/>
                <a:latin typeface="Times New Roman" panose="02020603050405020304" pitchFamily="18" charset="0"/>
                <a:ea typeface="+mn-ea"/>
                <a:cs typeface="Times New Roman" panose="02020603050405020304" pitchFamily="18" charset="0"/>
              </a:rPr>
              <a:t>。</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显然，均值</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a:t>
            </a:r>
            <a:r>
              <a:rPr lang="en-US" altLang="zh-CN" sz="2000" dirty="0" err="1">
                <a:solidFill>
                  <a:srgbClr val="0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有效前沿上的点式均值</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方差有效的，但反之则不成立，即均值</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a:t>
            </a:r>
            <a:r>
              <a:rPr lang="en-US" altLang="zh-CN" sz="2000" dirty="0" err="1">
                <a:solidFill>
                  <a:srgbClr val="0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有效集式均值</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方差有效集的子集。</a:t>
            </a:r>
            <a:endParaRPr lang="zh-CN" altLang="en-US" sz="2400" dirty="0">
              <a:latin typeface="Times New Roman" panose="02020603050405020304" pitchFamily="18" charset="0"/>
              <a:ea typeface="+mn-ea"/>
              <a:cs typeface="Times New Roman" panose="02020603050405020304" pitchFamily="18" charset="0"/>
            </a:endParaRPr>
          </a:p>
        </p:txBody>
      </p:sp>
      <p:sp>
        <p:nvSpPr>
          <p:cNvPr id="23" name="文本框 22">
            <a:extLst>
              <a:ext uri="{FF2B5EF4-FFF2-40B4-BE49-F238E27FC236}">
                <a16:creationId xmlns="" xmlns:a16="http://schemas.microsoft.com/office/drawing/2014/main" id="{8C721517-96EB-4068-8298-E03BDC226381}"/>
              </a:ext>
            </a:extLst>
          </p:cNvPr>
          <p:cNvSpPr txBox="1"/>
          <p:nvPr/>
        </p:nvSpPr>
        <p:spPr>
          <a:xfrm>
            <a:off x="10335980" y="1590922"/>
            <a:ext cx="1492298" cy="463397"/>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(11-69)</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5" name="文本框 24">
            <a:extLst>
              <a:ext uri="{FF2B5EF4-FFF2-40B4-BE49-F238E27FC236}">
                <a16:creationId xmlns="" xmlns:a16="http://schemas.microsoft.com/office/drawing/2014/main" id="{BDEC7CF3-049A-4EBE-90A6-0FF0DD3E8AD6}"/>
              </a:ext>
            </a:extLst>
          </p:cNvPr>
          <p:cNvSpPr txBox="1"/>
          <p:nvPr/>
        </p:nvSpPr>
        <p:spPr>
          <a:xfrm>
            <a:off x="10302683" y="3429000"/>
            <a:ext cx="1492298" cy="463397"/>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(11-70)</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760328376"/>
              </p:ext>
            </p:extLst>
          </p:nvPr>
        </p:nvGraphicFramePr>
        <p:xfrm>
          <a:off x="4149725" y="914400"/>
          <a:ext cx="2411413" cy="576263"/>
        </p:xfrm>
        <a:graphic>
          <a:graphicData uri="http://schemas.openxmlformats.org/presentationml/2006/ole">
            <mc:AlternateContent xmlns:mc="http://schemas.openxmlformats.org/markup-compatibility/2006">
              <mc:Choice xmlns:v="urn:schemas-microsoft-com:vml" Requires="v">
                <p:oleObj spid="_x0000_s45067" name="Equation" r:id="rId4" imgW="1815840" imgH="431640" progId="Equation.DSMT4">
                  <p:embed/>
                </p:oleObj>
              </mc:Choice>
              <mc:Fallback>
                <p:oleObj name="Equation" r:id="rId4" imgW="1815840" imgH="431640" progId="Equation.DSMT4">
                  <p:embed/>
                  <p:pic>
                    <p:nvPicPr>
                      <p:cNvPr id="0" name="对象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9725" y="914400"/>
                        <a:ext cx="24114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454913481"/>
              </p:ext>
            </p:extLst>
          </p:nvPr>
        </p:nvGraphicFramePr>
        <p:xfrm>
          <a:off x="3440113" y="1844675"/>
          <a:ext cx="4354512" cy="360363"/>
        </p:xfrm>
        <a:graphic>
          <a:graphicData uri="http://schemas.openxmlformats.org/presentationml/2006/ole">
            <mc:AlternateContent xmlns:mc="http://schemas.openxmlformats.org/markup-compatibility/2006">
              <mc:Choice xmlns:v="urn:schemas-microsoft-com:vml" Requires="v">
                <p:oleObj spid="_x0000_s45068" name="Equation" r:id="rId6" imgW="3225600" imgH="266400" progId="Equation.DSMT4">
                  <p:embed/>
                </p:oleObj>
              </mc:Choice>
              <mc:Fallback>
                <p:oleObj name="Equation" r:id="rId6" imgW="3225600" imgH="266400" progId="Equation.DSMT4">
                  <p:embed/>
                  <p:pic>
                    <p:nvPicPr>
                      <p:cNvPr id="0" name="对象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0113" y="1844675"/>
                        <a:ext cx="43545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68944853"/>
              </p:ext>
            </p:extLst>
          </p:nvPr>
        </p:nvGraphicFramePr>
        <p:xfrm>
          <a:off x="3132138" y="3430588"/>
          <a:ext cx="4576762" cy="720725"/>
        </p:xfrm>
        <a:graphic>
          <a:graphicData uri="http://schemas.openxmlformats.org/presentationml/2006/ole">
            <mc:AlternateContent xmlns:mc="http://schemas.openxmlformats.org/markup-compatibility/2006">
              <mc:Choice xmlns:v="urn:schemas-microsoft-com:vml" Requires="v">
                <p:oleObj spid="_x0000_s45069" name="Equation" r:id="rId8" imgW="3479800" imgH="546100" progId="Equation.DSMT4">
                  <p:embed/>
                </p:oleObj>
              </mc:Choice>
              <mc:Fallback>
                <p:oleObj name="Equation" r:id="rId8" imgW="3479800" imgH="546100" progId="Equation.DSMT4">
                  <p:embed/>
                  <p:pic>
                    <p:nvPicPr>
                      <p:cNvPr id="0" name="对象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2138" y="3430588"/>
                        <a:ext cx="45767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86078017"/>
      </p:ext>
    </p:extLst>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第四节 基于</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修正的投资组合理论</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307448" y="578963"/>
            <a:ext cx="10225136" cy="553998"/>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en-US" altLang="zh-CN" sz="2000" dirty="0" smtClean="0">
                <a:solidFill>
                  <a:srgbClr val="000000"/>
                </a:solidFill>
                <a:effectLst/>
                <a:latin typeface="Times New Roman" panose="02020603050405020304" pitchFamily="18" charset="0"/>
                <a:ea typeface="+mn-ea"/>
                <a:cs typeface="Times New Roman" panose="02020603050405020304" pitchFamily="18" charset="0"/>
              </a:rPr>
              <a:t>(1)</a:t>
            </a:r>
            <a:r>
              <a:rPr lang="zh-CN" altLang="en-US" sz="2000" dirty="0" smtClean="0">
                <a:solidFill>
                  <a:srgbClr val="000000"/>
                </a:solidFill>
                <a:effectLst/>
                <a:latin typeface="Times New Roman" panose="02020603050405020304" pitchFamily="18" charset="0"/>
                <a:ea typeface="+mn-ea"/>
                <a:cs typeface="Times New Roman" panose="02020603050405020304" pitchFamily="18" charset="0"/>
              </a:rPr>
              <a:t>最低点</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D</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求解</a:t>
            </a:r>
            <a:endParaRPr lang="zh-CN" altLang="en-US" sz="2400" dirty="0">
              <a:latin typeface="Times New Roman" panose="02020603050405020304" pitchFamily="18" charset="0"/>
              <a:ea typeface="+mn-ea"/>
              <a:cs typeface="Times New Roman" panose="02020603050405020304" pitchFamily="18" charset="0"/>
            </a:endParaRPr>
          </a:p>
        </p:txBody>
      </p:sp>
      <p:sp>
        <p:nvSpPr>
          <p:cNvPr id="17" name="文本框 16">
            <a:extLst>
              <a:ext uri="{FF2B5EF4-FFF2-40B4-BE49-F238E27FC236}">
                <a16:creationId xmlns="" xmlns:a16="http://schemas.microsoft.com/office/drawing/2014/main" id="{69874EAC-8F24-4B35-BF9A-81ABF5094482}"/>
              </a:ext>
            </a:extLst>
          </p:cNvPr>
          <p:cNvSpPr txBox="1"/>
          <p:nvPr/>
        </p:nvSpPr>
        <p:spPr>
          <a:xfrm>
            <a:off x="307448" y="1084942"/>
            <a:ext cx="10225136" cy="495585"/>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由                                           ，令                                             为</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0</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，可求得：</a:t>
            </a:r>
            <a:endParaRPr lang="zh-CN" altLang="en-US" sz="2400" dirty="0">
              <a:latin typeface="Times New Roman" panose="02020603050405020304" pitchFamily="18" charset="0"/>
              <a:ea typeface="+mn-ea"/>
              <a:cs typeface="Times New Roman" panose="02020603050405020304" pitchFamily="18" charset="0"/>
            </a:endParaRPr>
          </a:p>
        </p:txBody>
      </p:sp>
      <p:sp>
        <p:nvSpPr>
          <p:cNvPr id="23" name="文本框 22">
            <a:extLst>
              <a:ext uri="{FF2B5EF4-FFF2-40B4-BE49-F238E27FC236}">
                <a16:creationId xmlns="" xmlns:a16="http://schemas.microsoft.com/office/drawing/2014/main" id="{8C721517-96EB-4068-8298-E03BDC226381}"/>
              </a:ext>
            </a:extLst>
          </p:cNvPr>
          <p:cNvSpPr txBox="1"/>
          <p:nvPr/>
        </p:nvSpPr>
        <p:spPr>
          <a:xfrm>
            <a:off x="10335980" y="2073293"/>
            <a:ext cx="1492298" cy="463397"/>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(11-71)</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5" name="文本框 24">
            <a:extLst>
              <a:ext uri="{FF2B5EF4-FFF2-40B4-BE49-F238E27FC236}">
                <a16:creationId xmlns="" xmlns:a16="http://schemas.microsoft.com/office/drawing/2014/main" id="{BDEC7CF3-049A-4EBE-90A6-0FF0DD3E8AD6}"/>
              </a:ext>
            </a:extLst>
          </p:cNvPr>
          <p:cNvSpPr txBox="1"/>
          <p:nvPr/>
        </p:nvSpPr>
        <p:spPr>
          <a:xfrm>
            <a:off x="10335980" y="2989523"/>
            <a:ext cx="1492298" cy="463397"/>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(11-72)</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16" name="图片 15">
            <a:extLst>
              <a:ext uri="{FF2B5EF4-FFF2-40B4-BE49-F238E27FC236}">
                <a16:creationId xmlns="" xmlns:a16="http://schemas.microsoft.com/office/drawing/2014/main" id="{C419C964-0F66-45E0-9CF1-D017251727DE}"/>
              </a:ext>
            </a:extLst>
          </p:cNvPr>
          <p:cNvPicPr>
            <a:picLocks noChangeAspect="1"/>
          </p:cNvPicPr>
          <p:nvPr/>
        </p:nvPicPr>
        <p:blipFill>
          <a:blip r:embed="rId3"/>
          <a:stretch>
            <a:fillRect/>
          </a:stretch>
        </p:blipFill>
        <p:spPr>
          <a:xfrm>
            <a:off x="4466039" y="3735502"/>
            <a:ext cx="2874836" cy="2403765"/>
          </a:xfrm>
          <a:prstGeom prst="rect">
            <a:avLst/>
          </a:prstGeom>
        </p:spPr>
      </p:pic>
      <p:pic>
        <p:nvPicPr>
          <p:cNvPr id="43012" name="Picture 4">
            <a:extLst>
              <a:ext uri="{FF2B5EF4-FFF2-40B4-BE49-F238E27FC236}">
                <a16:creationId xmlns="" xmlns:a16="http://schemas.microsoft.com/office/drawing/2014/main" id="{B9B123C7-00C4-4439-B775-875FEC1C74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7475" y="1992275"/>
            <a:ext cx="2016224" cy="62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箭头: 右 26">
            <a:extLst>
              <a:ext uri="{FF2B5EF4-FFF2-40B4-BE49-F238E27FC236}">
                <a16:creationId xmlns="" xmlns:a16="http://schemas.microsoft.com/office/drawing/2014/main" id="{79749BC2-C518-4B3F-BD18-4017FEF7854F}"/>
              </a:ext>
            </a:extLst>
          </p:cNvPr>
          <p:cNvSpPr/>
          <p:nvPr/>
        </p:nvSpPr>
        <p:spPr>
          <a:xfrm>
            <a:off x="3429323" y="3153309"/>
            <a:ext cx="360040" cy="262609"/>
          </a:xfrm>
          <a:prstGeom prst="right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013" name="Picture 5">
            <a:extLst>
              <a:ext uri="{FF2B5EF4-FFF2-40B4-BE49-F238E27FC236}">
                <a16:creationId xmlns="" xmlns:a16="http://schemas.microsoft.com/office/drawing/2014/main" id="{3BA76E32-BDA4-4AF2-9023-AB426255F18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5922" y="2908505"/>
            <a:ext cx="2994953" cy="62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27">
            <a:extLst>
              <a:ext uri="{FF2B5EF4-FFF2-40B4-BE49-F238E27FC236}">
                <a16:creationId xmlns="" xmlns:a16="http://schemas.microsoft.com/office/drawing/2014/main" id="{A5A20DB3-4602-452E-BDAD-D22BDC989CFB}"/>
              </a:ext>
            </a:extLst>
          </p:cNvPr>
          <p:cNvSpPr txBox="1"/>
          <p:nvPr/>
        </p:nvSpPr>
        <p:spPr>
          <a:xfrm>
            <a:off x="5157515" y="6189957"/>
            <a:ext cx="2088232" cy="307777"/>
          </a:xfrm>
          <a:prstGeom prst="rect">
            <a:avLst/>
          </a:prstGeom>
          <a:noFill/>
        </p:spPr>
        <p:txBody>
          <a:bodyPr wrap="square" rtlCol="0">
            <a:spAutoFit/>
          </a:bodyPr>
          <a:lstStyle/>
          <a:p>
            <a:r>
              <a:rPr lang="zh-CN" altLang="en-US" sz="1400" dirty="0" smtClean="0">
                <a:latin typeface="Times New Roman" panose="02020603050405020304" pitchFamily="18" charset="0"/>
                <a:ea typeface="+mn-ea"/>
                <a:cs typeface="Times New Roman" panose="02020603050405020304" pitchFamily="18" charset="0"/>
              </a:rPr>
              <a:t>图</a:t>
            </a:r>
            <a:r>
              <a:rPr lang="en-US" altLang="zh-CN" sz="1400" dirty="0" smtClean="0">
                <a:latin typeface="Times New Roman" panose="02020603050405020304" pitchFamily="18" charset="0"/>
                <a:ea typeface="+mn-ea"/>
                <a:cs typeface="Times New Roman" panose="02020603050405020304" pitchFamily="18" charset="0"/>
              </a:rPr>
              <a:t>11-3</a:t>
            </a:r>
            <a:r>
              <a:rPr lang="zh-CN" altLang="en-US" sz="1400" dirty="0" smtClean="0">
                <a:latin typeface="Times New Roman" panose="02020603050405020304" pitchFamily="18" charset="0"/>
                <a:ea typeface="+mn-ea"/>
                <a:cs typeface="Times New Roman" panose="02020603050405020304" pitchFamily="18" charset="0"/>
              </a:rPr>
              <a:t> </a:t>
            </a:r>
            <a:r>
              <a:rPr lang="zh-CN" altLang="en-US" sz="1400" dirty="0">
                <a:latin typeface="Times New Roman" panose="02020603050405020304" pitchFamily="18" charset="0"/>
                <a:ea typeface="+mn-ea"/>
                <a:cs typeface="Times New Roman" panose="02020603050405020304" pitchFamily="18" charset="0"/>
              </a:rPr>
              <a:t>有效边界图</a:t>
            </a:r>
          </a:p>
        </p:txBody>
      </p:sp>
      <p:pic>
        <p:nvPicPr>
          <p:cNvPr id="1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5067" y="1124311"/>
            <a:ext cx="2592287" cy="57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extLst>
              <p:ext uri="{D42A27DB-BD31-4B8C-83A1-F6EECF244321}">
                <p14:modId xmlns:p14="http://schemas.microsoft.com/office/powerpoint/2010/main" val="1710755653"/>
              </p:ext>
            </p:extLst>
          </p:nvPr>
        </p:nvGraphicFramePr>
        <p:xfrm>
          <a:off x="4318000" y="1074738"/>
          <a:ext cx="2495550" cy="746125"/>
        </p:xfrm>
        <a:graphic>
          <a:graphicData uri="http://schemas.openxmlformats.org/presentationml/2006/ole">
            <mc:AlternateContent xmlns:mc="http://schemas.openxmlformats.org/markup-compatibility/2006">
              <mc:Choice xmlns:v="urn:schemas-microsoft-com:vml" Requires="v">
                <p:oleObj spid="_x0000_s46085" name="Equation" r:id="rId7" imgW="1879560" imgH="558720" progId="Equation.DSMT4">
                  <p:embed/>
                </p:oleObj>
              </mc:Choice>
              <mc:Fallback>
                <p:oleObj name="Equation" r:id="rId7" imgW="1879560" imgH="558720" progId="Equation.DSMT4">
                  <p:embed/>
                  <p:pic>
                    <p:nvPicPr>
                      <p:cNvPr id="0" name="对象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8000" y="1074738"/>
                        <a:ext cx="24955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34657564"/>
      </p:ext>
    </p:extLst>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第四节 基于</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修正的投资组合理论</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447955" y="816015"/>
            <a:ext cx="10225136" cy="156966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en-US" altLang="zh-CN" sz="2000" dirty="0" smtClean="0">
                <a:solidFill>
                  <a:srgbClr val="000000"/>
                </a:solidFill>
                <a:effectLst/>
                <a:latin typeface="Times New Roman" panose="02020603050405020304" pitchFamily="18" charset="0"/>
                <a:ea typeface="+mn-ea"/>
                <a:cs typeface="Times New Roman" panose="02020603050405020304" pitchFamily="18" charset="0"/>
              </a:rPr>
              <a:t>(2)AB</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曲线斜率求解</a:t>
            </a:r>
          </a:p>
          <a:p>
            <a:pPr>
              <a:lnSpc>
                <a:spcPct val="150000"/>
              </a:lnSpc>
              <a:buClr>
                <a:srgbClr val="215968"/>
              </a:buClr>
            </a:pP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        由边界方程，可求得：</a:t>
            </a:r>
          </a:p>
          <a:p>
            <a:pPr marL="342900" indent="-342900">
              <a:lnSpc>
                <a:spcPct val="150000"/>
              </a:lnSpc>
              <a:buClr>
                <a:srgbClr val="215968"/>
              </a:buClr>
              <a:buFont typeface="Wingdings" panose="05000000000000000000" pitchFamily="2" charset="2"/>
              <a:buChar char="Ø"/>
            </a:pPr>
            <a:endParaRPr lang="zh-CN" altLang="en-US" sz="2400" dirty="0">
              <a:latin typeface="Times New Roman" panose="02020603050405020304" pitchFamily="18" charset="0"/>
              <a:ea typeface="+mn-ea"/>
              <a:cs typeface="Times New Roman" panose="02020603050405020304" pitchFamily="18" charset="0"/>
            </a:endParaRPr>
          </a:p>
        </p:txBody>
      </p:sp>
      <p:sp>
        <p:nvSpPr>
          <p:cNvPr id="17" name="文本框 16">
            <a:extLst>
              <a:ext uri="{FF2B5EF4-FFF2-40B4-BE49-F238E27FC236}">
                <a16:creationId xmlns="" xmlns:a16="http://schemas.microsoft.com/office/drawing/2014/main" id="{69874EAC-8F24-4B35-BF9A-81ABF5094482}"/>
              </a:ext>
            </a:extLst>
          </p:cNvPr>
          <p:cNvSpPr txBox="1"/>
          <p:nvPr/>
        </p:nvSpPr>
        <p:spPr>
          <a:xfrm>
            <a:off x="447955" y="2741089"/>
            <a:ext cx="10225136" cy="1015663"/>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en-US" altLang="zh-CN" sz="2000" dirty="0" smtClean="0">
                <a:latin typeface="Times New Roman" panose="02020603050405020304" pitchFamily="18" charset="0"/>
                <a:ea typeface="+mn-ea"/>
                <a:cs typeface="Times New Roman" panose="02020603050405020304" pitchFamily="18" charset="0"/>
              </a:rPr>
              <a:t>(3)</a:t>
            </a:r>
            <a:r>
              <a:rPr lang="zh-CN" altLang="en-US" sz="2000" dirty="0" smtClean="0">
                <a:latin typeface="Times New Roman" panose="02020603050405020304" pitchFamily="18" charset="0"/>
                <a:ea typeface="+mn-ea"/>
                <a:cs typeface="Times New Roman" panose="02020603050405020304" pitchFamily="18" charset="0"/>
              </a:rPr>
              <a:t>有效</a:t>
            </a:r>
            <a:r>
              <a:rPr lang="zh-CN" altLang="en-US" sz="2000" dirty="0">
                <a:latin typeface="Times New Roman" panose="02020603050405020304" pitchFamily="18" charset="0"/>
                <a:ea typeface="+mn-ea"/>
                <a:cs typeface="Times New Roman" panose="02020603050405020304" pitchFamily="18" charset="0"/>
              </a:rPr>
              <a:t>边界</a:t>
            </a:r>
            <a:r>
              <a:rPr lang="en-US" altLang="zh-CN" sz="2000" dirty="0">
                <a:latin typeface="Times New Roman" panose="02020603050405020304" pitchFamily="18" charset="0"/>
                <a:ea typeface="+mn-ea"/>
                <a:cs typeface="Times New Roman" panose="02020603050405020304" pitchFamily="18" charset="0"/>
              </a:rPr>
              <a:t>DF</a:t>
            </a:r>
            <a:r>
              <a:rPr lang="zh-CN" altLang="en-US" sz="2000" dirty="0">
                <a:latin typeface="Times New Roman" panose="02020603050405020304" pitchFamily="18" charset="0"/>
                <a:ea typeface="+mn-ea"/>
                <a:cs typeface="Times New Roman" panose="02020603050405020304" pitchFamily="18" charset="0"/>
              </a:rPr>
              <a:t>上每一点              对应的投资比率求解</a:t>
            </a:r>
          </a:p>
          <a:p>
            <a:pPr>
              <a:lnSpc>
                <a:spcPct val="150000"/>
              </a:lnSpc>
              <a:buClr>
                <a:srgbClr val="215968"/>
              </a:buClr>
            </a:pPr>
            <a:r>
              <a:rPr lang="zh-CN" altLang="en-US" sz="2000" dirty="0">
                <a:latin typeface="Times New Roman" panose="02020603050405020304" pitchFamily="18" charset="0"/>
                <a:ea typeface="+mn-ea"/>
                <a:cs typeface="Times New Roman" panose="02020603050405020304" pitchFamily="18" charset="0"/>
              </a:rPr>
              <a:t>        由</a:t>
            </a:r>
            <a:r>
              <a:rPr lang="zh-CN" altLang="en-US" sz="2000" dirty="0" smtClean="0">
                <a:latin typeface="Times New Roman" panose="02020603050405020304" pitchFamily="18" charset="0"/>
                <a:ea typeface="+mn-ea"/>
                <a:cs typeface="Times New Roman" panose="02020603050405020304" pitchFamily="18" charset="0"/>
              </a:rPr>
              <a:t>式</a:t>
            </a:r>
            <a:r>
              <a:rPr lang="en-US" altLang="zh-CN" sz="2000" dirty="0" smtClean="0">
                <a:latin typeface="Times New Roman" panose="02020603050405020304" pitchFamily="18" charset="0"/>
                <a:ea typeface="+mn-ea"/>
                <a:cs typeface="Times New Roman" panose="02020603050405020304" pitchFamily="18" charset="0"/>
              </a:rPr>
              <a:t>(11-4)</a:t>
            </a:r>
            <a:r>
              <a:rPr lang="zh-CN" altLang="en-US" sz="2000" dirty="0" smtClean="0">
                <a:latin typeface="Times New Roman" panose="02020603050405020304" pitchFamily="18" charset="0"/>
                <a:ea typeface="+mn-ea"/>
                <a:cs typeface="Times New Roman" panose="02020603050405020304" pitchFamily="18" charset="0"/>
              </a:rPr>
              <a:t>和</a:t>
            </a:r>
            <a:r>
              <a:rPr lang="en-US" altLang="zh-CN" sz="2000" dirty="0" smtClean="0">
                <a:latin typeface="Times New Roman" panose="02020603050405020304" pitchFamily="18" charset="0"/>
                <a:ea typeface="+mn-ea"/>
                <a:cs typeface="Times New Roman" panose="02020603050405020304" pitchFamily="18" charset="0"/>
              </a:rPr>
              <a:t>(11-8)</a:t>
            </a:r>
            <a:r>
              <a:rPr lang="zh-CN" altLang="en-US" sz="2000" dirty="0" smtClean="0">
                <a:latin typeface="Times New Roman" panose="02020603050405020304" pitchFamily="18" charset="0"/>
                <a:ea typeface="+mn-ea"/>
                <a:cs typeface="Times New Roman" panose="02020603050405020304" pitchFamily="18" charset="0"/>
              </a:rPr>
              <a:t>可知</a:t>
            </a:r>
            <a:r>
              <a:rPr lang="zh-CN" altLang="en-US" sz="2000" dirty="0">
                <a:latin typeface="Times New Roman" panose="02020603050405020304" pitchFamily="18" charset="0"/>
                <a:ea typeface="+mn-ea"/>
                <a:cs typeface="Times New Roman" panose="02020603050405020304" pitchFamily="18" charset="0"/>
              </a:rPr>
              <a:t>：</a:t>
            </a:r>
          </a:p>
        </p:txBody>
      </p:sp>
      <p:sp>
        <p:nvSpPr>
          <p:cNvPr id="23" name="文本框 22">
            <a:extLst>
              <a:ext uri="{FF2B5EF4-FFF2-40B4-BE49-F238E27FC236}">
                <a16:creationId xmlns="" xmlns:a16="http://schemas.microsoft.com/office/drawing/2014/main" id="{8C721517-96EB-4068-8298-E03BDC226381}"/>
              </a:ext>
            </a:extLst>
          </p:cNvPr>
          <p:cNvSpPr txBox="1"/>
          <p:nvPr/>
        </p:nvSpPr>
        <p:spPr>
          <a:xfrm>
            <a:off x="10335980" y="1966677"/>
            <a:ext cx="1492298" cy="463397"/>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(11-73)</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5" name="文本框 24">
            <a:extLst>
              <a:ext uri="{FF2B5EF4-FFF2-40B4-BE49-F238E27FC236}">
                <a16:creationId xmlns="" xmlns:a16="http://schemas.microsoft.com/office/drawing/2014/main" id="{BDEC7CF3-049A-4EBE-90A6-0FF0DD3E8AD6}"/>
              </a:ext>
            </a:extLst>
          </p:cNvPr>
          <p:cNvSpPr txBox="1"/>
          <p:nvPr/>
        </p:nvSpPr>
        <p:spPr>
          <a:xfrm>
            <a:off x="10335980" y="3815898"/>
            <a:ext cx="1492298" cy="463397"/>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(11-74)</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4034" name="Picture 2">
            <a:extLst>
              <a:ext uri="{FF2B5EF4-FFF2-40B4-BE49-F238E27FC236}">
                <a16:creationId xmlns="" xmlns:a16="http://schemas.microsoft.com/office/drawing/2014/main" id="{6DB13F68-CBE2-4D22-B65D-0D68D7FA2C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9403" y="1735127"/>
            <a:ext cx="3409083" cy="895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3">
            <a:extLst>
              <a:ext uri="{FF2B5EF4-FFF2-40B4-BE49-F238E27FC236}">
                <a16:creationId xmlns="" xmlns:a16="http://schemas.microsoft.com/office/drawing/2014/main" id="{02ECF12D-4405-4DF4-9FB5-410BCCA787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3379" y="2876535"/>
            <a:ext cx="864096" cy="35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a:extLst>
              <a:ext uri="{FF2B5EF4-FFF2-40B4-BE49-F238E27FC236}">
                <a16:creationId xmlns="" xmlns:a16="http://schemas.microsoft.com/office/drawing/2014/main" id="{3E13940E-DEB9-44B3-8DAF-2CCAF0A6A4A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0278" y="3828174"/>
            <a:ext cx="3665439"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21">
            <a:extLst>
              <a:ext uri="{FF2B5EF4-FFF2-40B4-BE49-F238E27FC236}">
                <a16:creationId xmlns="" xmlns:a16="http://schemas.microsoft.com/office/drawing/2014/main" id="{B94A7BB6-2584-4606-A0FC-9A451A13F993}"/>
              </a:ext>
            </a:extLst>
          </p:cNvPr>
          <p:cNvSpPr txBox="1"/>
          <p:nvPr/>
        </p:nvSpPr>
        <p:spPr>
          <a:xfrm>
            <a:off x="981051" y="4403280"/>
            <a:ext cx="10225136" cy="495585"/>
          </a:xfrm>
          <a:prstGeom prst="rect">
            <a:avLst/>
          </a:prstGeom>
          <a:noFill/>
        </p:spPr>
        <p:txBody>
          <a:bodyPr wrap="square" rtlCol="0">
            <a:spAutoFit/>
          </a:bodyPr>
          <a:lstStyle/>
          <a:p>
            <a:pPr>
              <a:lnSpc>
                <a:spcPct val="150000"/>
              </a:lnSpc>
              <a:buClr>
                <a:srgbClr val="215968"/>
              </a:buClr>
            </a:pPr>
            <a:r>
              <a:rPr lang="zh-CN" altLang="en-US" sz="2000" dirty="0">
                <a:latin typeface="+mn-ea"/>
                <a:ea typeface="+mn-ea"/>
                <a:cs typeface="Times New Roman" panose="02020603050405020304" pitchFamily="18" charset="0"/>
              </a:rPr>
              <a:t>当考虑无风险资产与风险资产配置时，最小化模型可表述为</a:t>
            </a:r>
            <a:r>
              <a:rPr lang="en-US" altLang="zh-CN" sz="2000" dirty="0">
                <a:latin typeface="+mn-ea"/>
                <a:ea typeface="+mn-ea"/>
                <a:cs typeface="Times New Roman" panose="02020603050405020304" pitchFamily="18" charset="0"/>
              </a:rPr>
              <a:t>:</a:t>
            </a:r>
            <a:endParaRPr lang="zh-CN" altLang="en-US" sz="2000" dirty="0">
              <a:latin typeface="+mn-ea"/>
              <a:ea typeface="+mn-ea"/>
              <a:cs typeface="Times New Roman" panose="02020603050405020304" pitchFamily="18" charset="0"/>
            </a:endParaRPr>
          </a:p>
        </p:txBody>
      </p:sp>
      <p:sp>
        <p:nvSpPr>
          <p:cNvPr id="29" name="文本框 28">
            <a:extLst>
              <a:ext uri="{FF2B5EF4-FFF2-40B4-BE49-F238E27FC236}">
                <a16:creationId xmlns="" xmlns:a16="http://schemas.microsoft.com/office/drawing/2014/main" id="{09ED0AEC-18D6-4025-8EC5-3F65DD2F45D5}"/>
              </a:ext>
            </a:extLst>
          </p:cNvPr>
          <p:cNvSpPr txBox="1"/>
          <p:nvPr/>
        </p:nvSpPr>
        <p:spPr>
          <a:xfrm>
            <a:off x="10335980" y="5434928"/>
            <a:ext cx="1492298" cy="463397"/>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(11-75)</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322850530"/>
              </p:ext>
            </p:extLst>
          </p:nvPr>
        </p:nvGraphicFramePr>
        <p:xfrm>
          <a:off x="3863975" y="5205413"/>
          <a:ext cx="4227513" cy="919162"/>
        </p:xfrm>
        <a:graphic>
          <a:graphicData uri="http://schemas.openxmlformats.org/presentationml/2006/ole">
            <mc:AlternateContent xmlns:mc="http://schemas.openxmlformats.org/markup-compatibility/2006">
              <mc:Choice xmlns:v="urn:schemas-microsoft-com:vml" Requires="v">
                <p:oleObj spid="_x0000_s47108" name="Equation" r:id="rId6" imgW="2450880" imgH="533160" progId="Equation.DSMT4">
                  <p:embed/>
                </p:oleObj>
              </mc:Choice>
              <mc:Fallback>
                <p:oleObj name="Equation" r:id="rId6" imgW="2450880" imgH="533160" progId="Equation.DSMT4">
                  <p:embed/>
                  <p:pic>
                    <p:nvPicPr>
                      <p:cNvPr id="0" name="对象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3975" y="5205413"/>
                        <a:ext cx="4227513"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2106845"/>
      </p:ext>
    </p:extLst>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第四节 基于</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修正的投资组合理论</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531080" y="954230"/>
            <a:ext cx="5058483" cy="495585"/>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事实上</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 </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上述最优化问题也可以转换为</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a:t>
            </a:r>
            <a:endParaRPr lang="zh-CN" altLang="en-US" sz="2400" dirty="0">
              <a:latin typeface="Times New Roman" panose="02020603050405020304" pitchFamily="18" charset="0"/>
              <a:ea typeface="+mn-ea"/>
              <a:cs typeface="Times New Roman" panose="02020603050405020304" pitchFamily="18" charset="0"/>
            </a:endParaRPr>
          </a:p>
        </p:txBody>
      </p:sp>
      <p:sp>
        <p:nvSpPr>
          <p:cNvPr id="17" name="文本框 16">
            <a:extLst>
              <a:ext uri="{FF2B5EF4-FFF2-40B4-BE49-F238E27FC236}">
                <a16:creationId xmlns="" xmlns:a16="http://schemas.microsoft.com/office/drawing/2014/main" id="{69874EAC-8F24-4B35-BF9A-81ABF5094482}"/>
              </a:ext>
            </a:extLst>
          </p:cNvPr>
          <p:cNvSpPr txBox="1"/>
          <p:nvPr/>
        </p:nvSpPr>
        <p:spPr>
          <a:xfrm>
            <a:off x="6165627" y="1018698"/>
            <a:ext cx="10225136" cy="95725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由于</a:t>
            </a:r>
            <a:r>
              <a:rPr lang="en-US" altLang="zh-CN" sz="2000" dirty="0" err="1">
                <a:latin typeface="Times New Roman" panose="02020603050405020304" pitchFamily="18" charset="0"/>
                <a:ea typeface="+mn-ea"/>
                <a:cs typeface="Times New Roman" panose="02020603050405020304" pitchFamily="18" charset="0"/>
              </a:rPr>
              <a:t>VaR</a:t>
            </a:r>
            <a:r>
              <a:rPr lang="zh-CN" altLang="en-US" sz="2000" dirty="0">
                <a:latin typeface="Times New Roman" panose="02020603050405020304" pitchFamily="18" charset="0"/>
                <a:ea typeface="+mn-ea"/>
                <a:cs typeface="Times New Roman" panose="02020603050405020304" pitchFamily="18" charset="0"/>
              </a:rPr>
              <a:t>是可变的，因此分情况分析： </a:t>
            </a:r>
          </a:p>
          <a:p>
            <a:pPr>
              <a:lnSpc>
                <a:spcPct val="150000"/>
              </a:lnSpc>
              <a:buClr>
                <a:srgbClr val="215968"/>
              </a:buClr>
            </a:pPr>
            <a:r>
              <a:rPr lang="zh-CN" altLang="en-US" sz="2000" dirty="0">
                <a:latin typeface="Times New Roman" panose="02020603050405020304" pitchFamily="18" charset="0"/>
                <a:ea typeface="+mn-ea"/>
                <a:cs typeface="Times New Roman" panose="02020603050405020304" pitchFamily="18" charset="0"/>
              </a:rPr>
              <a:t>由均值</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方差模型</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已知</a:t>
            </a:r>
          </a:p>
        </p:txBody>
      </p:sp>
      <p:sp>
        <p:nvSpPr>
          <p:cNvPr id="22" name="文本框 21">
            <a:extLst>
              <a:ext uri="{FF2B5EF4-FFF2-40B4-BE49-F238E27FC236}">
                <a16:creationId xmlns="" xmlns:a16="http://schemas.microsoft.com/office/drawing/2014/main" id="{B94A7BB6-2584-4606-A0FC-9A451A13F993}"/>
              </a:ext>
            </a:extLst>
          </p:cNvPr>
          <p:cNvSpPr txBox="1"/>
          <p:nvPr/>
        </p:nvSpPr>
        <p:spPr>
          <a:xfrm>
            <a:off x="857638" y="2485073"/>
            <a:ext cx="5058479" cy="481863"/>
          </a:xfrm>
          <a:prstGeom prst="rect">
            <a:avLst/>
          </a:prstGeom>
          <a:noFill/>
        </p:spPr>
        <p:txBody>
          <a:bodyPr wrap="square" rtlCol="0">
            <a:spAutoFit/>
          </a:bodyPr>
          <a:lstStyle/>
          <a:p>
            <a:pPr>
              <a:lnSpc>
                <a:spcPct val="150000"/>
              </a:lnSpc>
              <a:buClr>
                <a:srgbClr val="215968"/>
              </a:buClr>
            </a:pPr>
            <a:r>
              <a:rPr lang="zh-CN" altLang="en-US" sz="2000" dirty="0">
                <a:latin typeface="+mn-ea"/>
                <a:ea typeface="+mn-ea"/>
                <a:cs typeface="Times New Roman" panose="02020603050405020304" pitchFamily="18" charset="0"/>
              </a:rPr>
              <a:t>同样采用拉格朗日函数方法求解最优解为：</a:t>
            </a:r>
          </a:p>
        </p:txBody>
      </p:sp>
      <p:pic>
        <p:nvPicPr>
          <p:cNvPr id="45058" name="Picture 2">
            <a:extLst>
              <a:ext uri="{FF2B5EF4-FFF2-40B4-BE49-F238E27FC236}">
                <a16:creationId xmlns="" xmlns:a16="http://schemas.microsoft.com/office/drawing/2014/main" id="{680A278A-CAA1-48BF-AA3C-333892AEA2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3099" y="1688396"/>
            <a:ext cx="2763390" cy="7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接连接符 18">
            <a:extLst>
              <a:ext uri="{FF2B5EF4-FFF2-40B4-BE49-F238E27FC236}">
                <a16:creationId xmlns="" xmlns:a16="http://schemas.microsoft.com/office/drawing/2014/main" id="{3FA95633-71A2-4122-BE4B-AE391BB805AC}"/>
              </a:ext>
            </a:extLst>
          </p:cNvPr>
          <p:cNvCxnSpPr>
            <a:cxnSpLocks/>
          </p:cNvCxnSpPr>
          <p:nvPr/>
        </p:nvCxnSpPr>
        <p:spPr>
          <a:xfrm>
            <a:off x="6089190" y="1202022"/>
            <a:ext cx="11797" cy="5019385"/>
          </a:xfrm>
          <a:prstGeom prst="line">
            <a:avLst/>
          </a:prstGeom>
          <a:ln>
            <a:solidFill>
              <a:srgbClr val="215968"/>
            </a:solidFill>
          </a:ln>
        </p:spPr>
        <p:style>
          <a:lnRef idx="1">
            <a:schemeClr val="accent2"/>
          </a:lnRef>
          <a:fillRef idx="0">
            <a:schemeClr val="accent2"/>
          </a:fillRef>
          <a:effectRef idx="0">
            <a:schemeClr val="accent2"/>
          </a:effectRef>
          <a:fontRef idx="minor">
            <a:schemeClr val="tx1"/>
          </a:fontRef>
        </p:style>
      </p:cxnSp>
      <p:pic>
        <p:nvPicPr>
          <p:cNvPr id="45059" name="Picture 3">
            <a:extLst>
              <a:ext uri="{FF2B5EF4-FFF2-40B4-BE49-F238E27FC236}">
                <a16:creationId xmlns="" xmlns:a16="http://schemas.microsoft.com/office/drawing/2014/main" id="{BB81817D-BF50-40EB-BFAE-419B6556F3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080" y="3136437"/>
            <a:ext cx="4374940" cy="69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文本框 26">
            <a:extLst>
              <a:ext uri="{FF2B5EF4-FFF2-40B4-BE49-F238E27FC236}">
                <a16:creationId xmlns="" xmlns:a16="http://schemas.microsoft.com/office/drawing/2014/main" id="{7EBD816C-2707-47D2-9148-BCD348F9C2FF}"/>
              </a:ext>
            </a:extLst>
          </p:cNvPr>
          <p:cNvSpPr txBox="1"/>
          <p:nvPr/>
        </p:nvSpPr>
        <p:spPr>
          <a:xfrm>
            <a:off x="831597" y="3862242"/>
            <a:ext cx="5058479" cy="481863"/>
          </a:xfrm>
          <a:prstGeom prst="rect">
            <a:avLst/>
          </a:prstGeom>
          <a:noFill/>
        </p:spPr>
        <p:txBody>
          <a:bodyPr wrap="square" rtlCol="0">
            <a:spAutoFit/>
          </a:bodyPr>
          <a:lstStyle/>
          <a:p>
            <a:pPr>
              <a:lnSpc>
                <a:spcPct val="150000"/>
              </a:lnSpc>
              <a:buClr>
                <a:srgbClr val="215968"/>
              </a:buClr>
            </a:pPr>
            <a:r>
              <a:rPr lang="zh-CN" altLang="en-US" sz="2000" dirty="0">
                <a:latin typeface="+mn-ea"/>
                <a:ea typeface="+mn-ea"/>
                <a:cs typeface="Times New Roman" panose="02020603050405020304" pitchFamily="18" charset="0"/>
              </a:rPr>
              <a:t>其中，</a:t>
            </a:r>
          </a:p>
        </p:txBody>
      </p:sp>
      <p:pic>
        <p:nvPicPr>
          <p:cNvPr id="45060" name="Picture 4">
            <a:extLst>
              <a:ext uri="{FF2B5EF4-FFF2-40B4-BE49-F238E27FC236}">
                <a16:creationId xmlns="" xmlns:a16="http://schemas.microsoft.com/office/drawing/2014/main" id="{58321467-3469-492F-9000-BC7C7A7621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9123" y="4356772"/>
            <a:ext cx="2626535" cy="41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27">
            <a:extLst>
              <a:ext uri="{FF2B5EF4-FFF2-40B4-BE49-F238E27FC236}">
                <a16:creationId xmlns="" xmlns:a16="http://schemas.microsoft.com/office/drawing/2014/main" id="{44E4DAB8-1A6B-414E-92D2-D5278BC9156D}"/>
              </a:ext>
            </a:extLst>
          </p:cNvPr>
          <p:cNvSpPr txBox="1"/>
          <p:nvPr/>
        </p:nvSpPr>
        <p:spPr>
          <a:xfrm>
            <a:off x="831597" y="4913089"/>
            <a:ext cx="6097712" cy="400110"/>
          </a:xfrm>
          <a:prstGeom prst="rect">
            <a:avLst/>
          </a:prstGeom>
          <a:noFill/>
        </p:spPr>
        <p:txBody>
          <a:bodyPr wrap="square">
            <a:spAutoFit/>
          </a:bodyPr>
          <a:lstStyle/>
          <a:p>
            <a:r>
              <a:rPr lang="zh-CN" altLang="zh-CN" sz="2000" dirty="0">
                <a:solidFill>
                  <a:srgbClr val="000000"/>
                </a:solidFill>
                <a:effectLst/>
                <a:ea typeface="宋体" panose="02010600030101010101" pitchFamily="2" charset="-122"/>
                <a:cs typeface="Times New Roman" panose="02020603050405020304" pitchFamily="18" charset="0"/>
              </a:rPr>
              <a:t>代入可得有效边界为 </a:t>
            </a:r>
            <a:endParaRPr lang="zh-CN" altLang="en-US" sz="2000" dirty="0"/>
          </a:p>
        </p:txBody>
      </p:sp>
      <p:pic>
        <p:nvPicPr>
          <p:cNvPr id="45061" name="Picture 5">
            <a:extLst>
              <a:ext uri="{FF2B5EF4-FFF2-40B4-BE49-F238E27FC236}">
                <a16:creationId xmlns="" xmlns:a16="http://schemas.microsoft.com/office/drawing/2014/main" id="{F4A119E6-AC99-478C-9AC7-4A981FEA9A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7990" y="5452893"/>
            <a:ext cx="4143537" cy="825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a:extLst>
              <a:ext uri="{FF2B5EF4-FFF2-40B4-BE49-F238E27FC236}">
                <a16:creationId xmlns="" xmlns:a16="http://schemas.microsoft.com/office/drawing/2014/main" id="{7664543D-FD35-499D-8173-E24CDA84B4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26443" y="1481517"/>
            <a:ext cx="1224135" cy="57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文本框 33">
            <a:extLst>
              <a:ext uri="{FF2B5EF4-FFF2-40B4-BE49-F238E27FC236}">
                <a16:creationId xmlns="" xmlns:a16="http://schemas.microsoft.com/office/drawing/2014/main" id="{E5D073A2-F8B9-4A52-A9CD-B98DB2785786}"/>
              </a:ext>
            </a:extLst>
          </p:cNvPr>
          <p:cNvSpPr txBox="1"/>
          <p:nvPr/>
        </p:nvSpPr>
        <p:spPr>
          <a:xfrm>
            <a:off x="6165627" y="2107296"/>
            <a:ext cx="8196208" cy="400110"/>
          </a:xfrm>
          <a:prstGeom prst="rect">
            <a:avLst/>
          </a:prstGeom>
          <a:noFill/>
        </p:spPr>
        <p:txBody>
          <a:bodyPr wrap="square">
            <a:spAutoFit/>
          </a:bodyPr>
          <a:lstStyle/>
          <a:p>
            <a:r>
              <a:rPr lang="zh-CN" altLang="zh-CN" sz="2000" dirty="0">
                <a:solidFill>
                  <a:srgbClr val="000000"/>
                </a:solidFill>
                <a:effectLst/>
                <a:ea typeface="宋体" panose="02010600030101010101" pitchFamily="2" charset="-122"/>
                <a:cs typeface="Times New Roman" panose="02020603050405020304" pitchFamily="18" charset="0"/>
              </a:rPr>
              <a:t>可求得</a:t>
            </a:r>
            <a:r>
              <a:rPr lang="en-US" altLang="zh-CN" sz="2000" dirty="0">
                <a:solidFill>
                  <a:srgbClr val="000000"/>
                </a:solidFill>
                <a:effectLst/>
                <a:ea typeface="宋体" panose="02010600030101010101" pitchFamily="2" charset="-122"/>
                <a:cs typeface="Times New Roman" panose="02020603050405020304" pitchFamily="18" charset="0"/>
              </a:rPr>
              <a:t>                </a:t>
            </a:r>
            <a:r>
              <a:rPr lang="zh-CN" altLang="en-US" sz="2000" dirty="0">
                <a:solidFill>
                  <a:srgbClr val="000000"/>
                </a:solidFill>
                <a:effectLst/>
                <a:ea typeface="宋体" panose="02010600030101010101" pitchFamily="2" charset="-122"/>
                <a:cs typeface="Times New Roman" panose="02020603050405020304" pitchFamily="18" charset="0"/>
              </a:rPr>
              <a:t>。</a:t>
            </a:r>
            <a:r>
              <a:rPr lang="zh-CN" altLang="en-US" sz="2000" dirty="0">
                <a:solidFill>
                  <a:srgbClr val="000000"/>
                </a:solidFill>
                <a:effectLst/>
                <a:latin typeface="Times New Roman" panose="02020603050405020304" pitchFamily="18" charset="0"/>
                <a:cs typeface="Times New Roman" panose="02020603050405020304" pitchFamily="18" charset="0"/>
              </a:rPr>
              <a:t>由均值</a:t>
            </a:r>
            <a:r>
              <a:rPr lang="en-US" altLang="zh-CN" sz="2000" dirty="0">
                <a:solidFill>
                  <a:srgbClr val="000000"/>
                </a:solidFill>
                <a:effectLst/>
                <a:latin typeface="Times New Roman" panose="02020603050405020304" pitchFamily="18" charset="0"/>
                <a:cs typeface="Times New Roman" panose="02020603050405020304" pitchFamily="18" charset="0"/>
              </a:rPr>
              <a:t>-</a:t>
            </a:r>
            <a:r>
              <a:rPr lang="en-US" altLang="zh-CN" sz="2000" dirty="0" err="1">
                <a:solidFill>
                  <a:srgbClr val="000000"/>
                </a:solidFill>
                <a:effectLst/>
                <a:latin typeface="Times New Roman" panose="02020603050405020304" pitchFamily="18" charset="0"/>
                <a:cs typeface="Times New Roman" panose="02020603050405020304" pitchFamily="18" charset="0"/>
              </a:rPr>
              <a:t>VaR</a:t>
            </a:r>
            <a:r>
              <a:rPr lang="zh-CN" altLang="en-US" sz="2000" dirty="0">
                <a:solidFill>
                  <a:srgbClr val="000000"/>
                </a:solidFill>
                <a:effectLst/>
                <a:latin typeface="Times New Roman" panose="02020603050405020304" pitchFamily="18" charset="0"/>
                <a:cs typeface="Times New Roman" panose="02020603050405020304" pitchFamily="18" charset="0"/>
              </a:rPr>
              <a:t>模型</a:t>
            </a:r>
            <a:r>
              <a:rPr lang="en-US" altLang="zh-CN" sz="2000" dirty="0">
                <a:solidFill>
                  <a:srgbClr val="000000"/>
                </a:solidFill>
                <a:effectLst/>
                <a:ea typeface="宋体" panose="02010600030101010101" pitchFamily="2" charset="-122"/>
                <a:cs typeface="Times New Roman" panose="02020603050405020304" pitchFamily="18" charset="0"/>
              </a:rPr>
              <a:t>,</a:t>
            </a:r>
            <a:endParaRPr lang="zh-CN" altLang="en-US" sz="2000" dirty="0"/>
          </a:p>
        </p:txBody>
      </p:sp>
      <p:pic>
        <p:nvPicPr>
          <p:cNvPr id="45063" name="Picture 7">
            <a:extLst>
              <a:ext uri="{FF2B5EF4-FFF2-40B4-BE49-F238E27FC236}">
                <a16:creationId xmlns="" xmlns:a16="http://schemas.microsoft.com/office/drawing/2014/main" id="{BFBC7F27-4B2C-499E-A361-AA5257B41DF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45747" y="2088714"/>
            <a:ext cx="905349" cy="48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8">
            <a:extLst>
              <a:ext uri="{FF2B5EF4-FFF2-40B4-BE49-F238E27FC236}">
                <a16:creationId xmlns="" xmlns:a16="http://schemas.microsoft.com/office/drawing/2014/main" id="{F2DC486D-1D6D-407B-AF16-347AE7EE4BB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56174" y="2047025"/>
            <a:ext cx="735738" cy="48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文本框 46">
            <a:extLst>
              <a:ext uri="{FF2B5EF4-FFF2-40B4-BE49-F238E27FC236}">
                <a16:creationId xmlns="" xmlns:a16="http://schemas.microsoft.com/office/drawing/2014/main" id="{4E9DB472-C47B-470D-B1F4-071C5C397A45}"/>
              </a:ext>
            </a:extLst>
          </p:cNvPr>
          <p:cNvSpPr txBox="1"/>
          <p:nvPr/>
        </p:nvSpPr>
        <p:spPr>
          <a:xfrm>
            <a:off x="6165627" y="2641920"/>
            <a:ext cx="8196208" cy="400110"/>
          </a:xfrm>
          <a:prstGeom prst="rect">
            <a:avLst/>
          </a:prstGeom>
          <a:noFill/>
        </p:spPr>
        <p:txBody>
          <a:bodyPr wrap="square">
            <a:spAutoFit/>
          </a:bodyPr>
          <a:lstStyle/>
          <a:p>
            <a:r>
              <a:rPr lang="zh-CN" altLang="en-US" sz="2000" dirty="0"/>
              <a:t>如图所示，相交于 点</a:t>
            </a:r>
            <a:r>
              <a:rPr lang="en-US" altLang="zh-CN" sz="2000" dirty="0"/>
              <a:t>, </a:t>
            </a:r>
            <a:r>
              <a:rPr lang="zh-CN" altLang="en-US" sz="2000" dirty="0"/>
              <a:t>此时有解。</a:t>
            </a:r>
          </a:p>
        </p:txBody>
      </p:sp>
      <p:sp>
        <p:nvSpPr>
          <p:cNvPr id="49" name="文本框 48">
            <a:extLst>
              <a:ext uri="{FF2B5EF4-FFF2-40B4-BE49-F238E27FC236}">
                <a16:creationId xmlns="" xmlns:a16="http://schemas.microsoft.com/office/drawing/2014/main" id="{F3F11F2C-51D7-4585-8C38-1391BB53874F}"/>
              </a:ext>
            </a:extLst>
          </p:cNvPr>
          <p:cNvSpPr txBox="1"/>
          <p:nvPr/>
        </p:nvSpPr>
        <p:spPr>
          <a:xfrm>
            <a:off x="6165627" y="3145799"/>
            <a:ext cx="8196208" cy="400110"/>
          </a:xfrm>
          <a:prstGeom prst="rect">
            <a:avLst/>
          </a:prstGeom>
          <a:noFill/>
        </p:spPr>
        <p:txBody>
          <a:bodyPr wrap="square">
            <a:spAutoFit/>
          </a:bodyPr>
          <a:lstStyle/>
          <a:p>
            <a:r>
              <a:rPr lang="zh-CN" altLang="en-US" sz="2000" dirty="0"/>
              <a:t>令</a:t>
            </a:r>
          </a:p>
        </p:txBody>
      </p:sp>
      <p:pic>
        <p:nvPicPr>
          <p:cNvPr id="45071" name="Picture 15">
            <a:extLst>
              <a:ext uri="{FF2B5EF4-FFF2-40B4-BE49-F238E27FC236}">
                <a16:creationId xmlns="" xmlns:a16="http://schemas.microsoft.com/office/drawing/2014/main" id="{EC871E99-08DC-4AF7-B05A-E682D751278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89762" y="3209344"/>
            <a:ext cx="1995583" cy="70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文本框 52">
            <a:extLst>
              <a:ext uri="{FF2B5EF4-FFF2-40B4-BE49-F238E27FC236}">
                <a16:creationId xmlns="" xmlns:a16="http://schemas.microsoft.com/office/drawing/2014/main" id="{2CCF2748-B46B-416E-B696-6594681F95D9}"/>
              </a:ext>
            </a:extLst>
          </p:cNvPr>
          <p:cNvSpPr txBox="1"/>
          <p:nvPr/>
        </p:nvSpPr>
        <p:spPr>
          <a:xfrm>
            <a:off x="6143898" y="4203303"/>
            <a:ext cx="8196208" cy="400110"/>
          </a:xfrm>
          <a:prstGeom prst="rect">
            <a:avLst/>
          </a:prstGeom>
          <a:noFill/>
        </p:spPr>
        <p:txBody>
          <a:bodyPr wrap="square">
            <a:spAutoFit/>
          </a:bodyPr>
          <a:lstStyle/>
          <a:p>
            <a:r>
              <a:rPr lang="zh-CN" altLang="en-US" sz="2000" dirty="0"/>
              <a:t>得有效边界</a:t>
            </a:r>
          </a:p>
        </p:txBody>
      </p:sp>
      <p:pic>
        <p:nvPicPr>
          <p:cNvPr id="45072" name="Picture 16">
            <a:extLst>
              <a:ext uri="{FF2B5EF4-FFF2-40B4-BE49-F238E27FC236}">
                <a16:creationId xmlns="" xmlns:a16="http://schemas.microsoft.com/office/drawing/2014/main" id="{8928EEA5-351E-4123-9A6D-B31848BCFF9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28037" y="4053972"/>
            <a:ext cx="2736305" cy="69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文本框 56">
            <a:extLst>
              <a:ext uri="{FF2B5EF4-FFF2-40B4-BE49-F238E27FC236}">
                <a16:creationId xmlns="" xmlns:a16="http://schemas.microsoft.com/office/drawing/2014/main" id="{7B6AC0CE-D173-47FF-A805-42E5F67A71DE}"/>
              </a:ext>
            </a:extLst>
          </p:cNvPr>
          <p:cNvSpPr txBox="1"/>
          <p:nvPr/>
        </p:nvSpPr>
        <p:spPr>
          <a:xfrm>
            <a:off x="6100987" y="5091952"/>
            <a:ext cx="8196208" cy="400110"/>
          </a:xfrm>
          <a:prstGeom prst="rect">
            <a:avLst/>
          </a:prstGeom>
          <a:noFill/>
        </p:spPr>
        <p:txBody>
          <a:bodyPr wrap="square">
            <a:spAutoFit/>
          </a:bodyPr>
          <a:lstStyle/>
          <a:p>
            <a:r>
              <a:rPr lang="zh-CN" altLang="en-US" sz="2000" dirty="0">
                <a:latin typeface="Times New Roman" panose="02020603050405020304" pitchFamily="18" charset="0"/>
                <a:cs typeface="Times New Roman" panose="02020603050405020304" pitchFamily="18" charset="0"/>
              </a:rPr>
              <a:t>即</a:t>
            </a:r>
            <a:r>
              <a:rPr lang="en-US" altLang="zh-CN" sz="2000" dirty="0" err="1">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边界为</a:t>
            </a: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pic>
        <p:nvPicPr>
          <p:cNvPr id="45073" name="Picture 17">
            <a:extLst>
              <a:ext uri="{FF2B5EF4-FFF2-40B4-BE49-F238E27FC236}">
                <a16:creationId xmlns="" xmlns:a16="http://schemas.microsoft.com/office/drawing/2014/main" id="{40D2C3E1-6D2C-4636-8552-3C5F9D8B628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42441" y="4947124"/>
            <a:ext cx="2444459" cy="70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文本框 59">
            <a:extLst>
              <a:ext uri="{FF2B5EF4-FFF2-40B4-BE49-F238E27FC236}">
                <a16:creationId xmlns="" xmlns:a16="http://schemas.microsoft.com/office/drawing/2014/main" id="{E67C0E8C-3DE3-442C-8F5F-CFBB66AB8AC5}"/>
              </a:ext>
            </a:extLst>
          </p:cNvPr>
          <p:cNvSpPr txBox="1"/>
          <p:nvPr/>
        </p:nvSpPr>
        <p:spPr>
          <a:xfrm>
            <a:off x="6165627" y="5830459"/>
            <a:ext cx="8126694" cy="400110"/>
          </a:xfrm>
          <a:prstGeom prst="rect">
            <a:avLst/>
          </a:prstGeom>
          <a:noFill/>
        </p:spPr>
        <p:txBody>
          <a:bodyPr wrap="square">
            <a:spAutoFit/>
          </a:bodyPr>
          <a:lstStyle/>
          <a:p>
            <a:r>
              <a:rPr lang="zh-CN" altLang="en-US" sz="2000" dirty="0">
                <a:latin typeface="Times New Roman" panose="02020603050405020304" pitchFamily="18" charset="0"/>
                <a:cs typeface="Times New Roman" panose="02020603050405020304" pitchFamily="18" charset="0"/>
              </a:rPr>
              <a:t>此时，存在最小</a:t>
            </a:r>
            <a:r>
              <a:rPr lang="en-US" altLang="zh-CN" sz="2000" dirty="0" err="1">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对应值</a:t>
            </a:r>
            <a:r>
              <a:rPr lang="zh-CN" altLang="en-US" sz="2000" dirty="0"/>
              <a:t>为：</a:t>
            </a:r>
          </a:p>
        </p:txBody>
      </p:sp>
      <p:pic>
        <p:nvPicPr>
          <p:cNvPr id="45074" name="Picture 18">
            <a:extLst>
              <a:ext uri="{FF2B5EF4-FFF2-40B4-BE49-F238E27FC236}">
                <a16:creationId xmlns="" xmlns:a16="http://schemas.microsoft.com/office/drawing/2014/main" id="{74647D69-6477-4228-B27B-14061B69E9C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938658" y="5878779"/>
            <a:ext cx="1090590" cy="34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文本框 15">
            <a:extLst>
              <a:ext uri="{FF2B5EF4-FFF2-40B4-BE49-F238E27FC236}">
                <a16:creationId xmlns="" xmlns:a16="http://schemas.microsoft.com/office/drawing/2014/main" id="{C4444615-E8FD-4582-B3F5-C3ED37C8F093}"/>
              </a:ext>
            </a:extLst>
          </p:cNvPr>
          <p:cNvSpPr txBox="1"/>
          <p:nvPr/>
        </p:nvSpPr>
        <p:spPr>
          <a:xfrm>
            <a:off x="4843414" y="3209344"/>
            <a:ext cx="1492298" cy="463397"/>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(11-76)</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0" name="文本框 17">
            <a:extLst>
              <a:ext uri="{FF2B5EF4-FFF2-40B4-BE49-F238E27FC236}">
                <a16:creationId xmlns="" xmlns:a16="http://schemas.microsoft.com/office/drawing/2014/main" id="{058D6D9A-5710-44B2-BDFE-A142D2B2CB1F}"/>
              </a:ext>
            </a:extLst>
          </p:cNvPr>
          <p:cNvSpPr txBox="1"/>
          <p:nvPr/>
        </p:nvSpPr>
        <p:spPr>
          <a:xfrm>
            <a:off x="10699844" y="5061816"/>
            <a:ext cx="1492298" cy="463397"/>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(11-77)</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89754473"/>
      </p:ext>
    </p:extLst>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第四节 基于</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修正的投资组合理论</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44947" y="3565085"/>
            <a:ext cx="11639315" cy="2808299"/>
          </a:xfrm>
          <a:prstGeom prst="rect">
            <a:avLst/>
          </a:prstGeom>
          <a:noFill/>
        </p:spPr>
        <p:txBody>
          <a:bodyPr wrap="square" rtlCol="0">
            <a:spAutoFit/>
          </a:bodyPr>
          <a:lstStyle/>
          <a:p>
            <a:pPr marL="342900" indent="457200">
              <a:lnSpc>
                <a:spcPct val="150000"/>
              </a:lnSpc>
              <a:buClr>
                <a:srgbClr val="215968"/>
              </a:buClr>
            </a:pP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当然，基于</a:t>
            </a:r>
            <a:r>
              <a:rPr lang="en-US" altLang="zh-CN" sz="2000" dirty="0" err="1">
                <a:solidFill>
                  <a:srgbClr val="0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修正的投资组合理论也并非完美，</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首先</a:t>
            </a:r>
            <a:r>
              <a:rPr lang="en-US" altLang="zh-CN" sz="2000" dirty="0">
                <a:solidFill>
                  <a:srgbClr val="C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具有非凸及非次可加性</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，因此当投资组合收益的分布不服从正态或对数正态分布时，配置最优投资组合时，使用</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度量风险会产生较大困难。</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再者其可能导致资产面临更大的风险</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，特别是，市场不景气导致波动率变大时，金融机构面临更大的损失；</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最后，置信度越小，</a:t>
            </a:r>
            <a:r>
              <a:rPr lang="en-US" altLang="zh-CN" sz="2000" dirty="0" err="1">
                <a:solidFill>
                  <a:srgbClr val="C00000"/>
                </a:solidFill>
                <a:effectLst/>
                <a:latin typeface="Times New Roman" panose="02020603050405020304" pitchFamily="18" charset="0"/>
                <a:ea typeface="+mn-ea"/>
                <a:cs typeface="Times New Roman" panose="02020603050405020304" pitchFamily="18" charset="0"/>
              </a:rPr>
              <a:t>VaR</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组合边界与标准差组合边界差异越大</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，主要体现在最小方差距离上。置信水平越高，表明投资者越厌恶风险，估计的风险也越大，导致最终的投资分配方案趋于保守化。</a:t>
            </a:r>
            <a:endParaRPr lang="zh-CN" altLang="en-US" sz="2400" dirty="0">
              <a:latin typeface="Times New Roman" panose="02020603050405020304" pitchFamily="18" charset="0"/>
              <a:ea typeface="+mn-ea"/>
              <a:cs typeface="Times New Roman" panose="02020603050405020304" pitchFamily="18" charset="0"/>
            </a:endParaRPr>
          </a:p>
        </p:txBody>
      </p:sp>
      <p:pic>
        <p:nvPicPr>
          <p:cNvPr id="4" name="图片 3">
            <a:extLst>
              <a:ext uri="{FF2B5EF4-FFF2-40B4-BE49-F238E27FC236}">
                <a16:creationId xmlns="" xmlns:a16="http://schemas.microsoft.com/office/drawing/2014/main" id="{D4FA8EDE-E19E-460A-B5B4-C99699A89CC9}"/>
              </a:ext>
            </a:extLst>
          </p:cNvPr>
          <p:cNvPicPr>
            <a:picLocks noChangeAspect="1"/>
          </p:cNvPicPr>
          <p:nvPr/>
        </p:nvPicPr>
        <p:blipFill>
          <a:blip r:embed="rId2"/>
          <a:stretch>
            <a:fillRect/>
          </a:stretch>
        </p:blipFill>
        <p:spPr>
          <a:xfrm>
            <a:off x="4311262" y="892185"/>
            <a:ext cx="3280927" cy="2517413"/>
          </a:xfrm>
          <a:prstGeom prst="rect">
            <a:avLst/>
          </a:prstGeom>
        </p:spPr>
      </p:pic>
      <p:sp>
        <p:nvSpPr>
          <p:cNvPr id="19" name="文本框 18">
            <a:extLst>
              <a:ext uri="{FF2B5EF4-FFF2-40B4-BE49-F238E27FC236}">
                <a16:creationId xmlns="" xmlns:a16="http://schemas.microsoft.com/office/drawing/2014/main" id="{D2F39228-75D9-423E-A502-636C56FCEB21}"/>
              </a:ext>
            </a:extLst>
          </p:cNvPr>
          <p:cNvSpPr txBox="1"/>
          <p:nvPr/>
        </p:nvSpPr>
        <p:spPr>
          <a:xfrm>
            <a:off x="5229523" y="3275111"/>
            <a:ext cx="2088232" cy="307777"/>
          </a:xfrm>
          <a:prstGeom prst="rect">
            <a:avLst/>
          </a:prstGeom>
          <a:noFill/>
        </p:spPr>
        <p:txBody>
          <a:bodyPr wrap="square" rtlCol="0">
            <a:spAutoFit/>
          </a:bodyPr>
          <a:lstStyle/>
          <a:p>
            <a:r>
              <a:rPr lang="zh-CN" altLang="en-US" sz="1400" dirty="0" smtClean="0">
                <a:latin typeface="Times New Roman" panose="02020603050405020304" pitchFamily="18" charset="0"/>
                <a:ea typeface="+mn-ea"/>
                <a:cs typeface="Times New Roman" panose="02020603050405020304" pitchFamily="18" charset="0"/>
              </a:rPr>
              <a:t>图</a:t>
            </a:r>
            <a:r>
              <a:rPr lang="en-US" altLang="zh-CN" sz="1400" dirty="0" smtClean="0">
                <a:latin typeface="Times New Roman" panose="02020603050405020304" pitchFamily="18" charset="0"/>
                <a:ea typeface="+mn-ea"/>
                <a:cs typeface="Times New Roman" panose="02020603050405020304" pitchFamily="18" charset="0"/>
              </a:rPr>
              <a:t>11-4</a:t>
            </a:r>
            <a:r>
              <a:rPr lang="zh-CN" altLang="en-US" sz="1400" dirty="0" smtClean="0">
                <a:latin typeface="Times New Roman" panose="02020603050405020304" pitchFamily="18" charset="0"/>
                <a:ea typeface="+mn-ea"/>
                <a:cs typeface="Times New Roman" panose="02020603050405020304" pitchFamily="18" charset="0"/>
              </a:rPr>
              <a:t> </a:t>
            </a:r>
            <a:r>
              <a:rPr lang="zh-CN" altLang="en-US" sz="1400" dirty="0">
                <a:latin typeface="Times New Roman" panose="02020603050405020304" pitchFamily="18" charset="0"/>
                <a:ea typeface="+mn-ea"/>
                <a:cs typeface="Times New Roman" panose="02020603050405020304" pitchFamily="18" charset="0"/>
              </a:rPr>
              <a:t>有效边界图</a:t>
            </a:r>
          </a:p>
        </p:txBody>
      </p:sp>
    </p:spTree>
    <p:extLst>
      <p:ext uri="{BB962C8B-B14F-4D97-AF65-F5344CB8AC3E}">
        <p14:creationId xmlns:p14="http://schemas.microsoft.com/office/powerpoint/2010/main" val="240739543"/>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7854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4000" b="1" dirty="0">
                <a:solidFill>
                  <a:schemeClr val="bg1"/>
                </a:solidFill>
                <a:latin typeface="微软雅黑" pitchFamily="34" charset="-122"/>
                <a:ea typeface="微软雅黑" pitchFamily="34" charset="-122"/>
              </a:rPr>
              <a:t>五、基于</a:t>
            </a:r>
            <a:r>
              <a:rPr kumimoji="0" lang="en-US" altLang="zh-CN" sz="4000" b="1" dirty="0">
                <a:solidFill>
                  <a:schemeClr val="bg1"/>
                </a:solidFill>
                <a:latin typeface="微软雅黑" pitchFamily="34" charset="-122"/>
                <a:ea typeface="微软雅黑" pitchFamily="34" charset="-122"/>
              </a:rPr>
              <a:t>ES</a:t>
            </a:r>
            <a:r>
              <a:rPr kumimoji="0" lang="zh-CN" altLang="en-US" sz="4000" b="1" dirty="0">
                <a:solidFill>
                  <a:schemeClr val="bg1"/>
                </a:solidFill>
                <a:latin typeface="微软雅黑" pitchFamily="34" charset="-122"/>
                <a:ea typeface="微软雅黑" pitchFamily="34" charset="-122"/>
              </a:rPr>
              <a:t>修正的投资组合理论</a:t>
            </a:r>
            <a:endParaRPr kumimoji="0" lang="en-US" altLang="zh-CN" sz="40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284672694"/>
      </p:ext>
    </p:extLst>
  </p:cSld>
  <p:clrMapOvr>
    <a:masterClrMapping/>
  </p:clrMapOvr>
  <p:transition spd="slow" advClick="0" advTm="334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765027" y="1700808"/>
            <a:ext cx="10225136" cy="3323987"/>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这一节将两资产组合扩展到多资产投资组合，并从最简单的情形入手，</a:t>
            </a:r>
            <a:r>
              <a:rPr lang="zh-CN" altLang="en-US" sz="2000" dirty="0">
                <a:solidFill>
                  <a:srgbClr val="C00000"/>
                </a:solidFill>
                <a:latin typeface="Times New Roman" panose="02020603050405020304" pitchFamily="18" charset="0"/>
                <a:cs typeface="Times New Roman" panose="02020603050405020304" pitchFamily="18" charset="0"/>
              </a:rPr>
              <a:t>讨论可卖空情形下多种风险资产的最优投资组合</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在现实中投资者通常需要同时关注多重目标，因此本章所提到的最优投资组合是对上章中介绍的最优风险组合的扩展，即是</a:t>
            </a:r>
            <a:r>
              <a:rPr lang="zh-CN" altLang="en-US" sz="2000" dirty="0">
                <a:solidFill>
                  <a:srgbClr val="C00000"/>
                </a:solidFill>
                <a:latin typeface="Times New Roman" panose="02020603050405020304" pitchFamily="18" charset="0"/>
                <a:cs typeface="Times New Roman" panose="02020603050405020304" pitchFamily="18" charset="0"/>
              </a:rPr>
              <a:t>根据不同</a:t>
            </a:r>
            <a:r>
              <a:rPr lang="zh-CN" altLang="en-US" sz="2000" dirty="0" smtClean="0">
                <a:solidFill>
                  <a:srgbClr val="C00000"/>
                </a:solidFill>
                <a:latin typeface="Times New Roman" panose="02020603050405020304" pitchFamily="18" charset="0"/>
                <a:cs typeface="Times New Roman" panose="02020603050405020304" pitchFamily="18" charset="0"/>
              </a:rPr>
              <a:t>目标</a:t>
            </a:r>
            <a:r>
              <a:rPr lang="en-US" altLang="zh-CN" sz="2000" dirty="0" smtClean="0">
                <a:solidFill>
                  <a:srgbClr val="C00000"/>
                </a:solidFill>
                <a:latin typeface="Times New Roman" panose="02020603050405020304" pitchFamily="18" charset="0"/>
                <a:cs typeface="Times New Roman" panose="02020603050405020304" pitchFamily="18" charset="0"/>
              </a:rPr>
              <a:t>(</a:t>
            </a:r>
            <a:r>
              <a:rPr lang="zh-CN" altLang="en-US" sz="2000" dirty="0" smtClean="0">
                <a:solidFill>
                  <a:srgbClr val="C00000"/>
                </a:solidFill>
                <a:latin typeface="Times New Roman" panose="02020603050405020304" pitchFamily="18" charset="0"/>
                <a:cs typeface="Times New Roman" panose="02020603050405020304" pitchFamily="18" charset="0"/>
              </a:rPr>
              <a:t>如</a:t>
            </a:r>
            <a:r>
              <a:rPr lang="zh-CN" altLang="en-US" sz="2000" dirty="0">
                <a:solidFill>
                  <a:srgbClr val="C00000"/>
                </a:solidFill>
                <a:latin typeface="Times New Roman" panose="02020603050405020304" pitchFamily="18" charset="0"/>
                <a:cs typeface="Times New Roman" panose="02020603050405020304" pitchFamily="18" charset="0"/>
              </a:rPr>
              <a:t>最小化方差、最大化投资收益</a:t>
            </a:r>
            <a:r>
              <a:rPr lang="zh-CN" altLang="en-US" sz="2000" dirty="0" smtClean="0">
                <a:solidFill>
                  <a:srgbClr val="C00000"/>
                </a:solidFill>
                <a:latin typeface="Times New Roman" panose="02020603050405020304" pitchFamily="18" charset="0"/>
                <a:cs typeface="Times New Roman" panose="02020603050405020304" pitchFamily="18" charset="0"/>
              </a:rPr>
              <a:t>等</a:t>
            </a:r>
            <a:r>
              <a:rPr lang="en-US" altLang="zh-CN" sz="2000" dirty="0" smtClean="0">
                <a:solidFill>
                  <a:srgbClr val="C00000"/>
                </a:solidFill>
                <a:latin typeface="Times New Roman" panose="02020603050405020304" pitchFamily="18" charset="0"/>
                <a:cs typeface="Times New Roman" panose="02020603050405020304" pitchFamily="18" charset="0"/>
              </a:rPr>
              <a:t>)</a:t>
            </a:r>
            <a:r>
              <a:rPr lang="zh-CN" altLang="en-US" sz="2000" dirty="0" smtClean="0">
                <a:solidFill>
                  <a:srgbClr val="C00000"/>
                </a:solidFill>
                <a:latin typeface="Times New Roman" panose="02020603050405020304" pitchFamily="18" charset="0"/>
                <a:cs typeface="Times New Roman" panose="02020603050405020304" pitchFamily="18" charset="0"/>
              </a:rPr>
              <a:t>求得</a:t>
            </a:r>
            <a:r>
              <a:rPr lang="zh-CN" altLang="en-US" sz="2000" dirty="0">
                <a:solidFill>
                  <a:srgbClr val="C00000"/>
                </a:solidFill>
                <a:latin typeface="Times New Roman" panose="02020603050405020304" pitchFamily="18" charset="0"/>
                <a:cs typeface="Times New Roman" panose="02020603050405020304" pitchFamily="18" charset="0"/>
              </a:rPr>
              <a:t>的最优投资组合。</a:t>
            </a:r>
            <a:r>
              <a:rPr lang="zh-CN" altLang="en-US" sz="2000" dirty="0">
                <a:latin typeface="Times New Roman" panose="02020603050405020304" pitchFamily="18" charset="0"/>
                <a:cs typeface="Times New Roman" panose="02020603050405020304" pitchFamily="18" charset="0"/>
              </a:rPr>
              <a:t>本章试图从数理角度，利用</a:t>
            </a:r>
            <a:r>
              <a:rPr lang="zh-CN" altLang="en-US" sz="2000" b="1" dirty="0">
                <a:latin typeface="Times New Roman" panose="02020603050405020304" pitchFamily="18" charset="0"/>
                <a:cs typeface="Times New Roman" panose="02020603050405020304" pitchFamily="18" charset="0"/>
              </a:rPr>
              <a:t>构建拉格朗日的方法</a:t>
            </a:r>
            <a:r>
              <a:rPr lang="zh-CN" altLang="en-US" sz="2000" dirty="0">
                <a:latin typeface="Times New Roman" panose="02020603050405020304" pitchFamily="18" charset="0"/>
                <a:cs typeface="Times New Roman" panose="02020603050405020304" pitchFamily="18" charset="0"/>
              </a:rPr>
              <a:t>推导得出不同目标下的最优投资组合构成。</a:t>
            </a:r>
          </a:p>
        </p:txBody>
      </p:sp>
    </p:spTree>
    <p:extLst>
      <p:ext uri="{BB962C8B-B14F-4D97-AF65-F5344CB8AC3E}">
        <p14:creationId xmlns:p14="http://schemas.microsoft.com/office/powerpoint/2010/main" val="1334715909"/>
      </p:ext>
    </p:extLst>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第五节 基于</a:t>
            </a:r>
            <a:r>
              <a:rPr lang="en-US" altLang="zh-CN" sz="2600" b="1" dirty="0">
                <a:latin typeface="微软雅黑" pitchFamily="34" charset="-122"/>
                <a:ea typeface="微软雅黑" pitchFamily="34" charset="-122"/>
              </a:rPr>
              <a:t>ES</a:t>
            </a:r>
            <a:r>
              <a:rPr lang="zh-CN" altLang="en-US" sz="2600" b="1" dirty="0">
                <a:latin typeface="微软雅黑" pitchFamily="34" charset="-122"/>
                <a:ea typeface="微软雅黑" pitchFamily="34" charset="-122"/>
              </a:rPr>
              <a:t>修正的投资组合理论</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 xmlns:a16="http://schemas.microsoft.com/office/drawing/2014/main" id="{F60B4D3A-2843-42DA-B567-8D911EE40A9D}"/>
              </a:ext>
            </a:extLst>
          </p:cNvPr>
          <p:cNvSpPr txBox="1"/>
          <p:nvPr/>
        </p:nvSpPr>
        <p:spPr>
          <a:xfrm>
            <a:off x="621011" y="629858"/>
            <a:ext cx="10225136" cy="4247317"/>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第四章介绍了预期损失</a:t>
            </a:r>
            <a:r>
              <a:rPr lang="zh-CN" altLang="en-US" sz="2000" dirty="0" smtClean="0">
                <a:latin typeface="Times New Roman" panose="02020603050405020304" pitchFamily="18" charset="0"/>
                <a:cs typeface="Times New Roman" panose="02020603050405020304" pitchFamily="18" charset="0"/>
              </a:rPr>
              <a:t>缺口</a:t>
            </a:r>
            <a:r>
              <a:rPr lang="en-US" altLang="zh-CN" sz="2000" dirty="0" smtClean="0">
                <a:latin typeface="Times New Roman" panose="02020603050405020304" pitchFamily="18" charset="0"/>
                <a:cs typeface="Times New Roman" panose="02020603050405020304" pitchFamily="18" charset="0"/>
              </a:rPr>
              <a:t>(ES)</a:t>
            </a:r>
            <a:r>
              <a:rPr lang="zh-CN" altLang="en-US" sz="2000" dirty="0" smtClean="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其度量了平均损失值。</a:t>
            </a:r>
            <a:r>
              <a:rPr lang="zh-CN" altLang="en-US" sz="2000" dirty="0">
                <a:solidFill>
                  <a:srgbClr val="C00000"/>
                </a:solidFill>
                <a:latin typeface="Times New Roman" panose="02020603050405020304" pitchFamily="18" charset="0"/>
                <a:cs typeface="Times New Roman" panose="02020603050405020304" pitchFamily="18" charset="0"/>
              </a:rPr>
              <a:t>相较于</a:t>
            </a:r>
            <a:r>
              <a:rPr lang="en-US" altLang="zh-CN" sz="2000" dirty="0" err="1">
                <a:solidFill>
                  <a:srgbClr val="C00000"/>
                </a:solidFill>
                <a:latin typeface="Times New Roman" panose="02020603050405020304" pitchFamily="18" charset="0"/>
                <a:cs typeface="Times New Roman" panose="02020603050405020304" pitchFamily="18" charset="0"/>
              </a:rPr>
              <a:t>VaR</a:t>
            </a:r>
            <a:r>
              <a:rPr lang="zh-CN" altLang="en-US" sz="2000" dirty="0">
                <a:solidFill>
                  <a:srgbClr val="C00000"/>
                </a:solidFill>
                <a:latin typeface="Times New Roman" panose="02020603050405020304" pitchFamily="18" charset="0"/>
                <a:cs typeface="Times New Roman" panose="02020603050405020304" pitchFamily="18" charset="0"/>
              </a:rPr>
              <a:t>，</a:t>
            </a:r>
            <a:r>
              <a:rPr lang="en-US" altLang="zh-CN" sz="2000" dirty="0">
                <a:solidFill>
                  <a:srgbClr val="C00000"/>
                </a:solidFill>
                <a:latin typeface="Times New Roman" panose="02020603050405020304" pitchFamily="18" charset="0"/>
                <a:cs typeface="Times New Roman" panose="02020603050405020304" pitchFamily="18" charset="0"/>
              </a:rPr>
              <a:t>ES</a:t>
            </a:r>
            <a:r>
              <a:rPr lang="zh-CN" altLang="en-US" sz="2000" dirty="0">
                <a:solidFill>
                  <a:srgbClr val="C00000"/>
                </a:solidFill>
                <a:latin typeface="Times New Roman" panose="02020603050405020304" pitchFamily="18" charset="0"/>
                <a:cs typeface="Times New Roman" panose="02020603050405020304" pitchFamily="18" charset="0"/>
              </a:rPr>
              <a:t>具有以下优点</a:t>
            </a:r>
            <a:r>
              <a:rPr lang="en-US" altLang="zh-CN" sz="2000" dirty="0">
                <a:solidFill>
                  <a:srgbClr val="C00000"/>
                </a:solidFill>
                <a:latin typeface="Times New Roman" panose="02020603050405020304" pitchFamily="18" charset="0"/>
                <a:cs typeface="Times New Roman" panose="02020603050405020304" pitchFamily="18" charset="0"/>
              </a:rPr>
              <a:t>:</a:t>
            </a: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第一，</a:t>
            </a:r>
            <a:r>
              <a:rPr lang="zh-CN" altLang="en-US" sz="2000" dirty="0">
                <a:solidFill>
                  <a:srgbClr val="C00000"/>
                </a:solidFill>
                <a:latin typeface="Times New Roman" panose="02020603050405020304" pitchFamily="18" charset="0"/>
                <a:cs typeface="Times New Roman" panose="02020603050405020304" pitchFamily="18" charset="0"/>
              </a:rPr>
              <a:t>考虑了水平之上的损失情况</a:t>
            </a:r>
            <a:r>
              <a:rPr lang="zh-CN" altLang="en-US" sz="2000" dirty="0">
                <a:latin typeface="Times New Roman" panose="02020603050405020304" pitchFamily="18" charset="0"/>
                <a:cs typeface="Times New Roman" panose="02020603050405020304" pitchFamily="18" charset="0"/>
              </a:rPr>
              <a:t>，可以为管理者和投资者提供金融风险的评判标准，也可以用于测算不同市场因子、不同金融工具、不同业务部门及不同金融机构投资组合的风险敞口。</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第二，</a:t>
            </a:r>
            <a:r>
              <a:rPr lang="zh-CN" altLang="en-US" sz="2000" dirty="0">
                <a:solidFill>
                  <a:srgbClr val="C00000"/>
                </a:solidFill>
                <a:latin typeface="Times New Roman" panose="02020603050405020304" pitchFamily="18" charset="0"/>
                <a:cs typeface="Times New Roman" panose="02020603050405020304" pitchFamily="18" charset="0"/>
              </a:rPr>
              <a:t>可以反映分散化投资对金融风险的影响效应及其对降低风险的贡献</a:t>
            </a:r>
            <a:r>
              <a:rPr lang="zh-CN" altLang="en-US" sz="2000" dirty="0">
                <a:latin typeface="Times New Roman" panose="02020603050405020304" pitchFamily="18" charset="0"/>
                <a:cs typeface="Times New Roman" panose="02020603050405020304" pitchFamily="18" charset="0"/>
              </a:rPr>
              <a:t>，减少了对投资者进行有害激励的效应。</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第三，</a:t>
            </a:r>
            <a:r>
              <a:rPr lang="zh-CN" altLang="en-US" sz="2000" dirty="0">
                <a:solidFill>
                  <a:srgbClr val="C00000"/>
                </a:solidFill>
                <a:latin typeface="Times New Roman" panose="02020603050405020304" pitchFamily="18" charset="0"/>
                <a:cs typeface="Times New Roman" panose="02020603050405020304" pitchFamily="18" charset="0"/>
              </a:rPr>
              <a:t>可以精确度量尾部风险</a:t>
            </a:r>
            <a:r>
              <a:rPr lang="zh-CN" altLang="en-US" sz="2000" dirty="0">
                <a:latin typeface="Times New Roman" panose="02020603050405020304" pitchFamily="18" charset="0"/>
                <a:cs typeface="Times New Roman" panose="02020603050405020304" pitchFamily="18" charset="0"/>
              </a:rPr>
              <a:t>，为金融机构提供极端事件发生时，所面临的的金融风险大小。</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第四，</a:t>
            </a:r>
            <a:r>
              <a:rPr lang="zh-CN" altLang="en-US" sz="2000" dirty="0">
                <a:solidFill>
                  <a:srgbClr val="C00000"/>
                </a:solidFill>
                <a:latin typeface="Times New Roman" panose="02020603050405020304" pitchFamily="18" charset="0"/>
                <a:cs typeface="Times New Roman" panose="02020603050405020304" pitchFamily="18" charset="0"/>
              </a:rPr>
              <a:t>测度指标具有次可加性</a:t>
            </a:r>
            <a:r>
              <a:rPr lang="zh-CN" altLang="en-US" sz="2000" dirty="0">
                <a:latin typeface="Times New Roman" panose="02020603050405020304" pitchFamily="18" charset="0"/>
                <a:cs typeface="Times New Roman" panose="02020603050405020304" pitchFamily="18" charset="0"/>
              </a:rPr>
              <a:t>，符合新巴塞尔监管要求，在资产组合中容易采用。</a:t>
            </a:r>
          </a:p>
        </p:txBody>
      </p:sp>
      <p:sp>
        <p:nvSpPr>
          <p:cNvPr id="8" name="文本框 7">
            <a:extLst>
              <a:ext uri="{FF2B5EF4-FFF2-40B4-BE49-F238E27FC236}">
                <a16:creationId xmlns="" xmlns:a16="http://schemas.microsoft.com/office/drawing/2014/main" id="{5865922D-D3AA-410E-BB9D-9A229505678B}"/>
              </a:ext>
            </a:extLst>
          </p:cNvPr>
          <p:cNvSpPr txBox="1"/>
          <p:nvPr/>
        </p:nvSpPr>
        <p:spPr>
          <a:xfrm>
            <a:off x="549003" y="5431658"/>
            <a:ext cx="10225136" cy="957250"/>
          </a:xfrm>
          <a:prstGeom prst="rect">
            <a:avLst/>
          </a:prstGeom>
          <a:noFill/>
        </p:spPr>
        <p:txBody>
          <a:bodyPr wrap="square">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由此，将</a:t>
            </a:r>
            <a:r>
              <a:rPr lang="en-US" altLang="zh-CN" sz="2000" dirty="0">
                <a:latin typeface="Times New Roman" panose="02020603050405020304" pitchFamily="18" charset="0"/>
                <a:ea typeface="+mn-ea"/>
                <a:cs typeface="Times New Roman" panose="02020603050405020304" pitchFamily="18" charset="0"/>
              </a:rPr>
              <a:t>ES</a:t>
            </a:r>
            <a:r>
              <a:rPr lang="zh-CN" altLang="en-US" sz="2000" dirty="0">
                <a:latin typeface="Times New Roman" panose="02020603050405020304" pitchFamily="18" charset="0"/>
                <a:ea typeface="+mn-ea"/>
                <a:cs typeface="Times New Roman" panose="02020603050405020304" pitchFamily="18" charset="0"/>
              </a:rPr>
              <a:t>引入</a:t>
            </a:r>
            <a:r>
              <a:rPr lang="en-US" altLang="zh-CN" sz="2000" dirty="0">
                <a:latin typeface="Times New Roman" panose="02020603050405020304" pitchFamily="18" charset="0"/>
                <a:ea typeface="+mn-ea"/>
                <a:cs typeface="Times New Roman" panose="02020603050405020304" pitchFamily="18" charset="0"/>
              </a:rPr>
              <a:t>Markowitz</a:t>
            </a:r>
            <a:r>
              <a:rPr lang="zh-CN" altLang="en-US" sz="2000" dirty="0">
                <a:latin typeface="Times New Roman" panose="02020603050405020304" pitchFamily="18" charset="0"/>
                <a:ea typeface="+mn-ea"/>
                <a:cs typeface="Times New Roman" panose="02020603050405020304" pitchFamily="18" charset="0"/>
              </a:rPr>
              <a:t>组合理论，在一定程度上，可以弥补均值</a:t>
            </a:r>
            <a:r>
              <a:rPr lang="en-US" altLang="zh-CN" sz="2000" dirty="0">
                <a:latin typeface="Times New Roman" panose="02020603050405020304" pitchFamily="18" charset="0"/>
                <a:ea typeface="+mn-ea"/>
                <a:cs typeface="Times New Roman" panose="02020603050405020304" pitchFamily="18" charset="0"/>
              </a:rPr>
              <a:t>-Var</a:t>
            </a:r>
            <a:r>
              <a:rPr lang="zh-CN" altLang="en-US" sz="2000" dirty="0">
                <a:latin typeface="Times New Roman" panose="02020603050405020304" pitchFamily="18" charset="0"/>
                <a:ea typeface="+mn-ea"/>
                <a:cs typeface="Times New Roman" panose="02020603050405020304" pitchFamily="18" charset="0"/>
              </a:rPr>
              <a:t>投资组合理论的不足。本节我们将介绍基于</a:t>
            </a:r>
            <a:r>
              <a:rPr lang="en-US" altLang="zh-CN" sz="2000" dirty="0">
                <a:latin typeface="Times New Roman" panose="02020603050405020304" pitchFamily="18" charset="0"/>
                <a:ea typeface="+mn-ea"/>
                <a:cs typeface="Times New Roman" panose="02020603050405020304" pitchFamily="18" charset="0"/>
              </a:rPr>
              <a:t>ES</a:t>
            </a:r>
            <a:r>
              <a:rPr lang="zh-CN" altLang="en-US" sz="2000" dirty="0">
                <a:latin typeface="Times New Roman" panose="02020603050405020304" pitchFamily="18" charset="0"/>
                <a:ea typeface="+mn-ea"/>
                <a:cs typeface="Times New Roman" panose="02020603050405020304" pitchFamily="18" charset="0"/>
              </a:rPr>
              <a:t>修正的投资组合理论。</a:t>
            </a:r>
          </a:p>
        </p:txBody>
      </p:sp>
    </p:spTree>
    <p:extLst>
      <p:ext uri="{BB962C8B-B14F-4D97-AF65-F5344CB8AC3E}">
        <p14:creationId xmlns:p14="http://schemas.microsoft.com/office/powerpoint/2010/main" val="444661457"/>
      </p:ext>
    </p:extLst>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基于</a:t>
            </a:r>
            <a:r>
              <a:rPr lang="en-US" altLang="zh-CN" sz="2600" b="1" dirty="0">
                <a:latin typeface="微软雅黑" panose="020B0503020204020204" pitchFamily="34" charset="-122"/>
                <a:ea typeface="微软雅黑" panose="020B0503020204020204" pitchFamily="34" charset="-122"/>
              </a:rPr>
              <a:t>ES</a:t>
            </a:r>
            <a:r>
              <a:rPr lang="zh-CN" altLang="en-US" sz="2600" b="1" dirty="0">
                <a:latin typeface="微软雅黑" panose="020B0503020204020204" pitchFamily="34" charset="-122"/>
                <a:ea typeface="微软雅黑" panose="020B0503020204020204" pitchFamily="34" charset="-122"/>
              </a:rPr>
              <a:t>修正的投资组合理论</a:t>
            </a:r>
          </a:p>
        </p:txBody>
      </p:sp>
      <p:sp>
        <p:nvSpPr>
          <p:cNvPr id="24" name="Rectangle 2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文本框 7"/>
          <p:cNvSpPr txBox="1"/>
          <p:nvPr/>
        </p:nvSpPr>
        <p:spPr>
          <a:xfrm>
            <a:off x="837035" y="1700808"/>
            <a:ext cx="10225136" cy="495585"/>
          </a:xfrm>
          <a:prstGeom prst="rect">
            <a:avLst/>
          </a:prstGeom>
          <a:noFill/>
        </p:spPr>
        <p:txBody>
          <a:bodyPr wrap="square">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依据中心极限定理，有：</a:t>
            </a:r>
          </a:p>
        </p:txBody>
      </p:sp>
      <p:sp>
        <p:nvSpPr>
          <p:cNvPr id="17" name="文本框 16"/>
          <p:cNvSpPr txBox="1"/>
          <p:nvPr/>
        </p:nvSpPr>
        <p:spPr>
          <a:xfrm>
            <a:off x="10198075" y="2420888"/>
            <a:ext cx="1492298" cy="463397"/>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(11-78)</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74250" y="595513"/>
            <a:ext cx="11225103" cy="1107996"/>
          </a:xfrm>
          <a:prstGeom prst="rect">
            <a:avLst/>
          </a:prstGeom>
        </p:spPr>
        <p:txBody>
          <a:bodyPr wrap="square">
            <a:spAutoFit/>
          </a:bodyPr>
          <a:lstStyle/>
          <a:p>
            <a:pPr indent="457200">
              <a:lnSpc>
                <a:spcPct val="150000"/>
              </a:lnSpc>
            </a:pPr>
            <a:r>
              <a:rPr lang="zh-CN" altLang="en-US" sz="2200" dirty="0">
                <a:latin typeface="Times New Roman" panose="02020603050405020304" pitchFamily="18" charset="0"/>
                <a:cs typeface="Times New Roman" panose="02020603050405020304" pitchFamily="18" charset="0"/>
              </a:rPr>
              <a:t>由此，将</a:t>
            </a:r>
            <a:r>
              <a:rPr lang="en-US" altLang="zh-CN" sz="2200" dirty="0">
                <a:latin typeface="Times New Roman" panose="02020603050405020304" pitchFamily="18" charset="0"/>
                <a:cs typeface="Times New Roman" panose="02020603050405020304" pitchFamily="18" charset="0"/>
              </a:rPr>
              <a:t>ES</a:t>
            </a:r>
            <a:r>
              <a:rPr lang="zh-CN" altLang="en-US" sz="2200" dirty="0">
                <a:latin typeface="Times New Roman" panose="02020603050405020304" pitchFamily="18" charset="0"/>
                <a:cs typeface="Times New Roman" panose="02020603050405020304" pitchFamily="18" charset="0"/>
              </a:rPr>
              <a:t>引入</a:t>
            </a:r>
            <a:r>
              <a:rPr lang="en-US" altLang="zh-CN" sz="2200" dirty="0">
                <a:latin typeface="Times New Roman" panose="02020603050405020304" pitchFamily="18" charset="0"/>
                <a:cs typeface="Times New Roman" panose="02020603050405020304" pitchFamily="18" charset="0"/>
              </a:rPr>
              <a:t>Markowitz</a:t>
            </a:r>
            <a:r>
              <a:rPr lang="zh-CN" altLang="en-US" sz="2200" dirty="0">
                <a:latin typeface="Times New Roman" panose="02020603050405020304" pitchFamily="18" charset="0"/>
                <a:cs typeface="Times New Roman" panose="02020603050405020304" pitchFamily="18" charset="0"/>
              </a:rPr>
              <a:t>组合理论，在一定程度上，可以弥补均值</a:t>
            </a:r>
            <a:r>
              <a:rPr lang="en-US" altLang="zh-CN" sz="2200" dirty="0">
                <a:latin typeface="Times New Roman" panose="02020603050405020304" pitchFamily="18" charset="0"/>
                <a:cs typeface="Times New Roman" panose="02020603050405020304" pitchFamily="18" charset="0"/>
              </a:rPr>
              <a:t>-</a:t>
            </a:r>
            <a:r>
              <a:rPr lang="en-US" altLang="zh-CN" sz="2200" dirty="0" err="1">
                <a:latin typeface="Times New Roman" panose="02020603050405020304" pitchFamily="18" charset="0"/>
                <a:cs typeface="Times New Roman" panose="02020603050405020304" pitchFamily="18" charset="0"/>
              </a:rPr>
              <a:t>Var</a:t>
            </a:r>
            <a:r>
              <a:rPr lang="zh-CN" altLang="en-US" sz="2200" dirty="0">
                <a:latin typeface="Times New Roman" panose="02020603050405020304" pitchFamily="18" charset="0"/>
                <a:cs typeface="Times New Roman" panose="02020603050405020304" pitchFamily="18" charset="0"/>
              </a:rPr>
              <a:t>投资组合理论的不足。本</a:t>
            </a:r>
            <a:r>
              <a:rPr lang="zh-CN" altLang="en-US" sz="2200" dirty="0" smtClean="0">
                <a:latin typeface="Times New Roman" panose="02020603050405020304" pitchFamily="18" charset="0"/>
                <a:cs typeface="Times New Roman" panose="02020603050405020304" pitchFamily="18" charset="0"/>
              </a:rPr>
              <a:t>节将</a:t>
            </a:r>
            <a:r>
              <a:rPr lang="zh-CN" altLang="en-US" sz="2200" dirty="0">
                <a:latin typeface="Times New Roman" panose="02020603050405020304" pitchFamily="18" charset="0"/>
                <a:cs typeface="Times New Roman" panose="02020603050405020304" pitchFamily="18" charset="0"/>
              </a:rPr>
              <a:t>介绍基于</a:t>
            </a:r>
            <a:r>
              <a:rPr lang="en-US" altLang="zh-CN" sz="2200" dirty="0">
                <a:latin typeface="Times New Roman" panose="02020603050405020304" pitchFamily="18" charset="0"/>
                <a:cs typeface="Times New Roman" panose="02020603050405020304" pitchFamily="18" charset="0"/>
              </a:rPr>
              <a:t>ES</a:t>
            </a:r>
            <a:r>
              <a:rPr lang="zh-CN" altLang="en-US" sz="2200" dirty="0">
                <a:latin typeface="Times New Roman" panose="02020603050405020304" pitchFamily="18" charset="0"/>
                <a:cs typeface="Times New Roman" panose="02020603050405020304" pitchFamily="18" charset="0"/>
              </a:rPr>
              <a:t>修正的投资组合理论。</a:t>
            </a:r>
          </a:p>
        </p:txBody>
      </p:sp>
      <p:sp>
        <p:nvSpPr>
          <p:cNvPr id="4" name="Rectangle 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2585420073"/>
              </p:ext>
            </p:extLst>
          </p:nvPr>
        </p:nvGraphicFramePr>
        <p:xfrm>
          <a:off x="4221411" y="2420888"/>
          <a:ext cx="2740422" cy="337741"/>
        </p:xfrm>
        <a:graphic>
          <a:graphicData uri="http://schemas.openxmlformats.org/presentationml/2006/ole">
            <mc:AlternateContent xmlns:mc="http://schemas.openxmlformats.org/markup-compatibility/2006">
              <mc:Choice xmlns:v="urn:schemas-microsoft-com:vml" Requires="v">
                <p:oleObj spid="_x0000_s50181" name="Equation" r:id="rId3" imgW="2044440" imgH="253800" progId="Equation.DSMT4">
                  <p:embed/>
                </p:oleObj>
              </mc:Choice>
              <mc:Fallback>
                <p:oleObj name="Equation" r:id="rId3" imgW="2044440" imgH="253800" progId="Equation.DSMT4">
                  <p:embed/>
                  <p:pic>
                    <p:nvPicPr>
                      <p:cNvPr id="0" name=""/>
                      <p:cNvPicPr>
                        <a:picLocks noChangeAspect="1" noChangeArrowheads="1"/>
                      </p:cNvPicPr>
                      <p:nvPr/>
                    </p:nvPicPr>
                    <p:blipFill>
                      <a:blip r:embed="rId4"/>
                      <a:srcRect/>
                      <a:stretch>
                        <a:fillRect/>
                      </a:stretch>
                    </p:blipFill>
                    <p:spPr bwMode="auto">
                      <a:xfrm>
                        <a:off x="4221411" y="2420888"/>
                        <a:ext cx="2740422" cy="337741"/>
                      </a:xfrm>
                      <a:prstGeom prst="rect">
                        <a:avLst/>
                      </a:prstGeom>
                      <a:noFill/>
                    </p:spPr>
                  </p:pic>
                </p:oleObj>
              </mc:Fallback>
            </mc:AlternateContent>
          </a:graphicData>
        </a:graphic>
      </p:graphicFrame>
      <p:sp>
        <p:nvSpPr>
          <p:cNvPr id="30" name="文本框 1"/>
          <p:cNvSpPr txBox="1"/>
          <p:nvPr/>
        </p:nvSpPr>
        <p:spPr>
          <a:xfrm>
            <a:off x="504679" y="2859101"/>
            <a:ext cx="10225136" cy="2400657"/>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令                         ，则   服从标准正态分布，记       为标准正态分布的概率密度函数，则上式可重新表述为：</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a:lnSpc>
                <a:spcPct val="150000"/>
              </a:lnSpc>
              <a:buClr>
                <a:srgbClr val="215968"/>
              </a:buClr>
            </a:pP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其中，    为常数，具体理由如下：</a:t>
            </a:r>
            <a:endParaRPr lang="en-US" altLang="zh-CN" sz="2000" dirty="0">
              <a:latin typeface="Times New Roman" panose="02020603050405020304" pitchFamily="18" charset="0"/>
              <a:cs typeface="Times New Roman" panose="02020603050405020304" pitchFamily="18" charset="0"/>
            </a:endParaRPr>
          </a:p>
        </p:txBody>
      </p:sp>
      <p:sp>
        <p:nvSpPr>
          <p:cNvPr id="31" name="文本框 15"/>
          <p:cNvSpPr txBox="1"/>
          <p:nvPr/>
        </p:nvSpPr>
        <p:spPr>
          <a:xfrm>
            <a:off x="10270083" y="3933056"/>
            <a:ext cx="1492298" cy="463397"/>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(11-79)</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7043" y="2839663"/>
            <a:ext cx="1512168" cy="65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5551" y="3048233"/>
            <a:ext cx="216024" cy="24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49295" y="3009175"/>
            <a:ext cx="432048" cy="31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49010" y="4797152"/>
            <a:ext cx="288032" cy="40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4221075385"/>
              </p:ext>
            </p:extLst>
          </p:nvPr>
        </p:nvGraphicFramePr>
        <p:xfrm>
          <a:off x="2061171" y="3861048"/>
          <a:ext cx="7442328" cy="792088"/>
        </p:xfrm>
        <a:graphic>
          <a:graphicData uri="http://schemas.openxmlformats.org/presentationml/2006/ole">
            <mc:AlternateContent xmlns:mc="http://schemas.openxmlformats.org/markup-compatibility/2006">
              <mc:Choice xmlns:v="urn:schemas-microsoft-com:vml" Requires="v">
                <p:oleObj spid="_x0000_s50182" name="Equation" r:id="rId9" imgW="5016240" imgH="533160" progId="Equation.DSMT4">
                  <p:embed/>
                </p:oleObj>
              </mc:Choice>
              <mc:Fallback>
                <p:oleObj name="Equation" r:id="rId9" imgW="5016240" imgH="533160" progId="Equation.DSMT4">
                  <p:embed/>
                  <p:pic>
                    <p:nvPicPr>
                      <p:cNvPr id="0" name=""/>
                      <p:cNvPicPr>
                        <a:picLocks noChangeAspect="1" noChangeArrowheads="1"/>
                      </p:cNvPicPr>
                      <p:nvPr/>
                    </p:nvPicPr>
                    <p:blipFill>
                      <a:blip r:embed="rId10"/>
                      <a:srcRect/>
                      <a:stretch>
                        <a:fillRect/>
                      </a:stretch>
                    </p:blipFill>
                    <p:spPr bwMode="auto">
                      <a:xfrm>
                        <a:off x="2061171" y="3861048"/>
                        <a:ext cx="7442328" cy="792088"/>
                      </a:xfrm>
                      <a:prstGeom prst="rect">
                        <a:avLst/>
                      </a:prstGeom>
                      <a:noFill/>
                    </p:spPr>
                  </p:pic>
                </p:oleObj>
              </mc:Fallback>
            </mc:AlternateContent>
          </a:graphicData>
        </a:graphic>
      </p:graphicFrame>
      <p:sp>
        <p:nvSpPr>
          <p:cNvPr id="10" name="Rectangle 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对象 10"/>
          <p:cNvGraphicFramePr>
            <a:graphicFrameLocks noChangeAspect="1"/>
          </p:cNvGraphicFramePr>
          <p:nvPr>
            <p:extLst>
              <p:ext uri="{D42A27DB-BD31-4B8C-83A1-F6EECF244321}">
                <p14:modId xmlns:p14="http://schemas.microsoft.com/office/powerpoint/2010/main" val="695270721"/>
              </p:ext>
            </p:extLst>
          </p:nvPr>
        </p:nvGraphicFramePr>
        <p:xfrm>
          <a:off x="4941491" y="4797152"/>
          <a:ext cx="3547895" cy="1584176"/>
        </p:xfrm>
        <a:graphic>
          <a:graphicData uri="http://schemas.openxmlformats.org/presentationml/2006/ole">
            <mc:AlternateContent xmlns:mc="http://schemas.openxmlformats.org/markup-compatibility/2006">
              <mc:Choice xmlns:v="urn:schemas-microsoft-com:vml" Requires="v">
                <p:oleObj spid="_x0000_s50183" name="Equation" r:id="rId11" imgW="3073400" imgH="1371600" progId="Equation.DSMT4">
                  <p:embed/>
                </p:oleObj>
              </mc:Choice>
              <mc:Fallback>
                <p:oleObj name="Equation" r:id="rId11" imgW="3073400" imgH="1371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41491" y="4797152"/>
                        <a:ext cx="3547895" cy="1584176"/>
                      </a:xfrm>
                      <a:prstGeom prst="rect">
                        <a:avLst/>
                      </a:prstGeom>
                      <a:noFill/>
                    </p:spPr>
                  </p:pic>
                </p:oleObj>
              </mc:Fallback>
            </mc:AlternateContent>
          </a:graphicData>
        </a:graphic>
      </p:graphicFrame>
      <p:sp>
        <p:nvSpPr>
          <p:cNvPr id="21" name="文本框 16">
            <a:extLst>
              <a:ext uri="{FF2B5EF4-FFF2-40B4-BE49-F238E27FC236}">
                <a16:creationId xmlns="" xmlns:a16="http://schemas.microsoft.com/office/drawing/2014/main" id="{EE49D8B0-B326-43D5-89C5-5DA64944DB91}"/>
              </a:ext>
            </a:extLst>
          </p:cNvPr>
          <p:cNvSpPr txBox="1"/>
          <p:nvPr/>
        </p:nvSpPr>
        <p:spPr>
          <a:xfrm>
            <a:off x="10316022" y="5445224"/>
            <a:ext cx="1492298" cy="463397"/>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(11-80)</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89496651"/>
      </p:ext>
    </p:extLst>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7854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4000" b="1" dirty="0">
                <a:solidFill>
                  <a:schemeClr val="bg1"/>
                </a:solidFill>
                <a:latin typeface="微软雅黑" pitchFamily="34" charset="-122"/>
                <a:ea typeface="微软雅黑" pitchFamily="34" charset="-122"/>
              </a:rPr>
              <a:t>六、最优投资组合构建的应用</a:t>
            </a:r>
            <a:endParaRPr kumimoji="0" lang="en-US" altLang="zh-CN" sz="40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224377159"/>
      </p:ext>
    </p:extLst>
  </p:cSld>
  <p:clrMapOvr>
    <a:masterClrMapping/>
  </p:clrMapOvr>
  <p:transition spd="slow" advClick="0" advTm="3340">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620688"/>
            <a:ext cx="9952911" cy="634082"/>
          </a:xfrm>
        </p:spPr>
        <p:txBody>
          <a:bodyPr/>
          <a:lstStyle/>
          <a:p>
            <a:pPr algn="l"/>
            <a:r>
              <a:rPr lang="zh-CN" altLang="en-US" sz="2400" b="1" dirty="0">
                <a:latin typeface="+mn-ea"/>
                <a:ea typeface="+mn-ea"/>
                <a:cs typeface="+mn-cs"/>
              </a:rPr>
              <a:t>一、计算收益率均值和协方差</a:t>
            </a:r>
          </a:p>
        </p:txBody>
      </p:sp>
      <p:sp>
        <p:nvSpPr>
          <p:cNvPr id="3" name="内容占位符 2"/>
          <p:cNvSpPr>
            <a:spLocks noGrp="1"/>
          </p:cNvSpPr>
          <p:nvPr>
            <p:ph sz="quarter" idx="1"/>
          </p:nvPr>
        </p:nvSpPr>
        <p:spPr>
          <a:xfrm>
            <a:off x="-27061" y="1700808"/>
            <a:ext cx="11953328" cy="4176464"/>
          </a:xfrm>
        </p:spPr>
        <p:txBody>
          <a:bodyPr>
            <a:normAutofit/>
          </a:bodyPr>
          <a:lstStyle/>
          <a:p>
            <a:pPr indent="457200">
              <a:lnSpc>
                <a:spcPct val="150000"/>
              </a:lnSpc>
              <a:buNone/>
            </a:pPr>
            <a:r>
              <a:rPr lang="zh-CN" altLang="en-US" sz="2000" dirty="0">
                <a:effectLst/>
                <a:latin typeface="Times New Roman" panose="02020603050405020304" pitchFamily="18" charset="0"/>
                <a:cs typeface="Times New Roman" panose="02020603050405020304" pitchFamily="18" charset="0"/>
              </a:rPr>
              <a:t>正如上文所介绍到的那样，要想构建投资组合首先得计算出组合股的收益率均值和协方差。在本小节中我们将会介绍如何使用</a:t>
            </a:r>
            <a:r>
              <a:rPr lang="en-US" altLang="zh-CN" sz="2000" dirty="0">
                <a:effectLst/>
                <a:latin typeface="Times New Roman" panose="02020603050405020304" pitchFamily="18" charset="0"/>
                <a:cs typeface="Times New Roman" panose="02020603050405020304" pitchFamily="18" charset="0"/>
              </a:rPr>
              <a:t>Python</a:t>
            </a:r>
            <a:r>
              <a:rPr lang="zh-CN" altLang="en-US" sz="2000" dirty="0">
                <a:effectLst/>
                <a:latin typeface="Times New Roman" panose="02020603050405020304" pitchFamily="18" charset="0"/>
                <a:cs typeface="Times New Roman" panose="02020603050405020304" pitchFamily="18" charset="0"/>
              </a:rPr>
              <a:t>来计算组合的收益率均值和协方差。</a:t>
            </a:r>
          </a:p>
          <a:p>
            <a:pPr indent="457200">
              <a:lnSpc>
                <a:spcPct val="150000"/>
              </a:lnSpc>
              <a:buNone/>
            </a:pPr>
            <a:endParaRPr lang="en-US" altLang="zh-CN" sz="2000" dirty="0">
              <a:effectLst/>
              <a:latin typeface="Times New Roman" panose="02020603050405020304" pitchFamily="18" charset="0"/>
              <a:cs typeface="Times New Roman" panose="02020603050405020304" pitchFamily="18" charset="0"/>
            </a:endParaRPr>
          </a:p>
          <a:p>
            <a:pPr indent="457200">
              <a:lnSpc>
                <a:spcPct val="150000"/>
              </a:lnSpc>
              <a:buNone/>
            </a:pPr>
            <a:endParaRPr lang="en-US" altLang="zh-CN" sz="2000" dirty="0">
              <a:latin typeface="Times New Roman" panose="02020603050405020304" pitchFamily="18" charset="0"/>
              <a:cs typeface="Times New Roman" panose="02020603050405020304" pitchFamily="18" charset="0"/>
            </a:endParaRPr>
          </a:p>
          <a:p>
            <a:pPr indent="457200">
              <a:lnSpc>
                <a:spcPct val="150000"/>
              </a:lnSpc>
              <a:buNone/>
            </a:pPr>
            <a:r>
              <a:rPr lang="zh-CN" altLang="en-US" sz="2000" dirty="0">
                <a:effectLst/>
                <a:latin typeface="Times New Roman" panose="02020603050405020304" pitchFamily="18" charset="0"/>
                <a:cs typeface="Times New Roman" panose="02020603050405020304" pitchFamily="18" charset="0"/>
              </a:rPr>
              <a:t>为了说明具体的计算过程，本节使用成飞</a:t>
            </a:r>
            <a:r>
              <a:rPr lang="zh-CN" altLang="en-US" sz="2000" dirty="0" smtClean="0">
                <a:effectLst/>
                <a:latin typeface="Times New Roman" panose="02020603050405020304" pitchFamily="18" charset="0"/>
                <a:cs typeface="Times New Roman" panose="02020603050405020304" pitchFamily="18" charset="0"/>
              </a:rPr>
              <a:t>集成</a:t>
            </a:r>
            <a:r>
              <a:rPr lang="en-US" altLang="zh-CN" sz="2000" dirty="0" smtClean="0">
                <a:effectLst/>
                <a:latin typeface="Times New Roman" panose="02020603050405020304" pitchFamily="18" charset="0"/>
                <a:cs typeface="Times New Roman" panose="02020603050405020304" pitchFamily="18" charset="0"/>
              </a:rPr>
              <a:t>(002190)</a:t>
            </a:r>
            <a:r>
              <a:rPr lang="zh-CN" altLang="en-US" sz="2000" dirty="0" smtClean="0">
                <a:effectLst/>
                <a:latin typeface="Times New Roman" panose="02020603050405020304" pitchFamily="18" charset="0"/>
                <a:cs typeface="Times New Roman" panose="02020603050405020304" pitchFamily="18" charset="0"/>
              </a:rPr>
              <a:t>、</a:t>
            </a:r>
            <a:r>
              <a:rPr lang="zh-CN" altLang="en-US" sz="2000" dirty="0">
                <a:effectLst/>
                <a:latin typeface="Times New Roman" panose="02020603050405020304" pitchFamily="18" charset="0"/>
                <a:cs typeface="Times New Roman" panose="02020603050405020304" pitchFamily="18" charset="0"/>
              </a:rPr>
              <a:t>九阳</a:t>
            </a:r>
            <a:r>
              <a:rPr lang="zh-CN" altLang="en-US" sz="2000" dirty="0" smtClean="0">
                <a:effectLst/>
                <a:latin typeface="Times New Roman" panose="02020603050405020304" pitchFamily="18" charset="0"/>
                <a:cs typeface="Times New Roman" panose="02020603050405020304" pitchFamily="18" charset="0"/>
              </a:rPr>
              <a:t>股份</a:t>
            </a:r>
            <a:r>
              <a:rPr lang="en-US" altLang="zh-CN" sz="2000" dirty="0" smtClean="0">
                <a:effectLst/>
                <a:latin typeface="Times New Roman" panose="02020603050405020304" pitchFamily="18" charset="0"/>
                <a:cs typeface="Times New Roman" panose="02020603050405020304" pitchFamily="18" charset="0"/>
              </a:rPr>
              <a:t>(002242)</a:t>
            </a:r>
            <a:r>
              <a:rPr lang="zh-CN" altLang="en-US" sz="2000" dirty="0" smtClean="0">
                <a:effectLst/>
                <a:latin typeface="Times New Roman" panose="02020603050405020304" pitchFamily="18" charset="0"/>
                <a:cs typeface="Times New Roman" panose="02020603050405020304" pitchFamily="18" charset="0"/>
              </a:rPr>
              <a:t>和</a:t>
            </a:r>
            <a:r>
              <a:rPr lang="zh-CN" altLang="en-US" sz="2000" dirty="0">
                <a:effectLst/>
                <a:latin typeface="Times New Roman" panose="02020603050405020304" pitchFamily="18" charset="0"/>
                <a:cs typeface="Times New Roman" panose="02020603050405020304" pitchFamily="18" charset="0"/>
              </a:rPr>
              <a:t>民生</a:t>
            </a:r>
            <a:r>
              <a:rPr lang="zh-CN" altLang="en-US" sz="2000" dirty="0" smtClean="0">
                <a:effectLst/>
                <a:latin typeface="Times New Roman" panose="02020603050405020304" pitchFamily="18" charset="0"/>
                <a:cs typeface="Times New Roman" panose="02020603050405020304" pitchFamily="18" charset="0"/>
              </a:rPr>
              <a:t>银行</a:t>
            </a:r>
            <a:r>
              <a:rPr lang="en-US" altLang="zh-CN" sz="2000" dirty="0" smtClean="0">
                <a:effectLst/>
                <a:latin typeface="Times New Roman" panose="02020603050405020304" pitchFamily="18" charset="0"/>
                <a:cs typeface="Times New Roman" panose="02020603050405020304" pitchFamily="18" charset="0"/>
              </a:rPr>
              <a:t>(600016)</a:t>
            </a:r>
            <a:r>
              <a:rPr lang="zh-CN" altLang="en-US" sz="2000" dirty="0" smtClean="0">
                <a:effectLst/>
                <a:latin typeface="Times New Roman" panose="02020603050405020304" pitchFamily="18" charset="0"/>
                <a:cs typeface="Times New Roman" panose="02020603050405020304" pitchFamily="18" charset="0"/>
              </a:rPr>
              <a:t>这</a:t>
            </a:r>
            <a:r>
              <a:rPr lang="zh-CN" altLang="en-US" sz="2000" dirty="0">
                <a:effectLst/>
                <a:latin typeface="Times New Roman" panose="02020603050405020304" pitchFamily="18" charset="0"/>
                <a:cs typeface="Times New Roman" panose="02020603050405020304" pitchFamily="18" charset="0"/>
              </a:rPr>
              <a:t>三只股票来构建投资组合，选取时间跨度为</a:t>
            </a:r>
            <a:r>
              <a:rPr lang="en-US" altLang="zh-CN" sz="2000" dirty="0" smtClean="0">
                <a:effectLst/>
                <a:latin typeface="Times New Roman" panose="02020603050405020304" pitchFamily="18" charset="0"/>
                <a:cs typeface="Times New Roman" panose="02020603050405020304" pitchFamily="18" charset="0"/>
              </a:rPr>
              <a:t>20111-01-31</a:t>
            </a:r>
            <a:r>
              <a:rPr lang="zh-CN" altLang="en-US" sz="2000" dirty="0">
                <a:effectLst/>
                <a:latin typeface="Times New Roman" panose="02020603050405020304" pitchFamily="18" charset="0"/>
                <a:cs typeface="Times New Roman" panose="02020603050405020304" pitchFamily="18" charset="0"/>
              </a:rPr>
              <a:t>至</a:t>
            </a:r>
            <a:r>
              <a:rPr lang="en-US" altLang="zh-CN" sz="2000" dirty="0">
                <a:effectLst/>
                <a:latin typeface="Times New Roman" panose="02020603050405020304" pitchFamily="18" charset="0"/>
                <a:cs typeface="Times New Roman" panose="02020603050405020304" pitchFamily="18" charset="0"/>
              </a:rPr>
              <a:t>2021-9-30</a:t>
            </a:r>
            <a:r>
              <a:rPr lang="zh-CN" altLang="en-US" sz="2000" dirty="0">
                <a:effectLst/>
                <a:latin typeface="Times New Roman" panose="02020603050405020304" pitchFamily="18" charset="0"/>
                <a:cs typeface="Times New Roman" panose="02020603050405020304" pitchFamily="18" charset="0"/>
              </a:rPr>
              <a:t>的月度数据，并利用投资组合理论理论计算组合的收益率均值和协方差。具体代码如下：</a:t>
            </a:r>
          </a:p>
          <a:p>
            <a:endParaRPr lang="zh-CN" altLang="en-US" dirty="0"/>
          </a:p>
        </p:txBody>
      </p:sp>
      <p:sp>
        <p:nvSpPr>
          <p:cNvPr id="8" name="矩形 7">
            <a:extLst>
              <a:ext uri="{FF2B5EF4-FFF2-40B4-BE49-F238E27FC236}">
                <a16:creationId xmlns="" xmlns:a16="http://schemas.microsoft.com/office/drawing/2014/main" id="{3C5A36FF-E6DB-440B-BB22-2CD3A707D47F}"/>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spTree>
    <p:extLst>
      <p:ext uri="{BB962C8B-B14F-4D97-AF65-F5344CB8AC3E}">
        <p14:creationId xmlns:p14="http://schemas.microsoft.com/office/powerpoint/2010/main" val="3438380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28128" y="692696"/>
            <a:ext cx="11953328" cy="5349208"/>
          </a:xfrm>
        </p:spPr>
        <p:txBody>
          <a:bodyPr>
            <a:normAutofit/>
          </a:bodyPr>
          <a:lstStyle/>
          <a:p>
            <a:r>
              <a:rPr lang="zh-CN" altLang="zh-CN" sz="2000" b="1" dirty="0">
                <a:effectLst/>
                <a:latin typeface="Times New Roman" panose="02020603050405020304" pitchFamily="18" charset="0"/>
                <a:ea typeface="宋体" panose="02010600030101010101" pitchFamily="2" charset="-122"/>
                <a:cs typeface="Times New Roman" panose="02020603050405020304" pitchFamily="18" charset="0"/>
              </a:rPr>
              <a:t>范例</a:t>
            </a:r>
            <a:r>
              <a:rPr lang="zh-CN" altLang="zh-CN" sz="2000" b="1" dirty="0" smtClean="0">
                <a:effectLst/>
                <a:latin typeface="Times New Roman" panose="02020603050405020304" pitchFamily="18" charset="0"/>
                <a:ea typeface="宋体" panose="02010600030101010101" pitchFamily="2" charset="-122"/>
                <a:cs typeface="Times New Roman" panose="02020603050405020304" pitchFamily="18" charset="0"/>
              </a:rPr>
              <a:t>程序</a:t>
            </a:r>
            <a:r>
              <a:rPr lang="en-US" altLang="zh-CN" sz="2000" b="1" dirty="0" smtClean="0">
                <a:effectLst/>
                <a:latin typeface="Times New Roman" panose="02020603050405020304" pitchFamily="18" charset="0"/>
                <a:ea typeface="宋体" panose="02010600030101010101" pitchFamily="2" charset="-122"/>
              </a:rPr>
              <a:t>11-1</a:t>
            </a:r>
            <a:r>
              <a:rPr lang="zh-CN" altLang="zh-CN" sz="2000" b="1" dirty="0">
                <a:effectLst/>
                <a:latin typeface="Times New Roman" panose="02020603050405020304" pitchFamily="18" charset="0"/>
                <a:ea typeface="宋体" panose="02010600030101010101" pitchFamily="2" charset="-122"/>
                <a:cs typeface="Times New Roman" panose="02020603050405020304" pitchFamily="18" charset="0"/>
              </a:rPr>
              <a:t>：编写计算函数</a:t>
            </a:r>
            <a:endPar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dirty="0"/>
          </a:p>
        </p:txBody>
      </p:sp>
      <p:pic>
        <p:nvPicPr>
          <p:cNvPr id="5" name="图片 4">
            <a:extLst>
              <a:ext uri="{FF2B5EF4-FFF2-40B4-BE49-F238E27FC236}">
                <a16:creationId xmlns="" xmlns:a16="http://schemas.microsoft.com/office/drawing/2014/main" id="{A5F7FE04-237E-4E92-B8B6-5EA8484092FE}"/>
              </a:ext>
            </a:extLst>
          </p:cNvPr>
          <p:cNvPicPr>
            <a:picLocks noChangeAspect="1"/>
          </p:cNvPicPr>
          <p:nvPr/>
        </p:nvPicPr>
        <p:blipFill>
          <a:blip r:embed="rId2"/>
          <a:stretch>
            <a:fillRect/>
          </a:stretch>
        </p:blipFill>
        <p:spPr>
          <a:xfrm>
            <a:off x="1884312" y="1080149"/>
            <a:ext cx="8647483" cy="5484824"/>
          </a:xfrm>
          <a:prstGeom prst="rect">
            <a:avLst/>
          </a:prstGeom>
        </p:spPr>
      </p:pic>
      <p:sp>
        <p:nvSpPr>
          <p:cNvPr id="8" name="矩形 7">
            <a:extLst>
              <a:ext uri="{FF2B5EF4-FFF2-40B4-BE49-F238E27FC236}">
                <a16:creationId xmlns="" xmlns:a16="http://schemas.microsoft.com/office/drawing/2014/main" id="{3C5A36FF-E6DB-440B-BB22-2CD3A707D47F}"/>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spTree>
    <p:extLst>
      <p:ext uri="{BB962C8B-B14F-4D97-AF65-F5344CB8AC3E}">
        <p14:creationId xmlns:p14="http://schemas.microsoft.com/office/powerpoint/2010/main" val="3929562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15093" y="764704"/>
            <a:ext cx="11953328" cy="4176464"/>
          </a:xfrm>
        </p:spPr>
        <p:txBody>
          <a:bodyPr>
            <a:normAutofit/>
          </a:bodyPr>
          <a:lstStyle/>
          <a:p>
            <a:pPr indent="457200">
              <a:lnSpc>
                <a:spcPct val="150000"/>
              </a:lnSpc>
              <a:buNone/>
            </a:pPr>
            <a:r>
              <a:rPr lang="zh-CN" altLang="en-US" sz="2000" dirty="0">
                <a:effectLst/>
                <a:latin typeface="Times New Roman" panose="02020603050405020304" pitchFamily="18" charset="0"/>
                <a:cs typeface="Times New Roman" panose="02020603050405020304" pitchFamily="18" charset="0"/>
              </a:rPr>
              <a:t>下面我们总结了根据上述代码计算出的结果：</a:t>
            </a:r>
            <a:endParaRPr lang="zh-CN" altLang="en-US" dirty="0"/>
          </a:p>
        </p:txBody>
      </p:sp>
      <p:sp>
        <p:nvSpPr>
          <p:cNvPr id="8" name="矩形 7">
            <a:extLst>
              <a:ext uri="{FF2B5EF4-FFF2-40B4-BE49-F238E27FC236}">
                <a16:creationId xmlns="" xmlns:a16="http://schemas.microsoft.com/office/drawing/2014/main" id="{3C5A36FF-E6DB-440B-BB22-2CD3A707D47F}"/>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graphicFrame>
        <p:nvGraphicFramePr>
          <p:cNvPr id="5" name="表格 4">
            <a:extLst>
              <a:ext uri="{FF2B5EF4-FFF2-40B4-BE49-F238E27FC236}">
                <a16:creationId xmlns="" xmlns:a16="http://schemas.microsoft.com/office/drawing/2014/main" id="{36B0440A-94A9-46C6-9C5E-8984A9C8193D}"/>
              </a:ext>
            </a:extLst>
          </p:cNvPr>
          <p:cNvGraphicFramePr>
            <a:graphicFrameLocks noGrp="1"/>
          </p:cNvGraphicFramePr>
          <p:nvPr>
            <p:extLst>
              <p:ext uri="{D42A27DB-BD31-4B8C-83A1-F6EECF244321}">
                <p14:modId xmlns:p14="http://schemas.microsoft.com/office/powerpoint/2010/main" val="932346831"/>
              </p:ext>
            </p:extLst>
          </p:nvPr>
        </p:nvGraphicFramePr>
        <p:xfrm>
          <a:off x="1917155" y="1663572"/>
          <a:ext cx="8064896" cy="1828800"/>
        </p:xfrm>
        <a:graphic>
          <a:graphicData uri="http://schemas.openxmlformats.org/drawingml/2006/table">
            <a:tbl>
              <a:tblPr firstRow="1" firstCol="1" bandRow="1">
                <a:tableStyleId>{5C22544A-7EE6-4342-B048-85BDC9FD1C3A}</a:tableStyleId>
              </a:tblPr>
              <a:tblGrid>
                <a:gridCol w="1761372">
                  <a:extLst>
                    <a:ext uri="{9D8B030D-6E8A-4147-A177-3AD203B41FA5}">
                      <a16:colId xmlns="" xmlns:a16="http://schemas.microsoft.com/office/drawing/2014/main" val="3639297302"/>
                    </a:ext>
                  </a:extLst>
                </a:gridCol>
                <a:gridCol w="2101713">
                  <a:extLst>
                    <a:ext uri="{9D8B030D-6E8A-4147-A177-3AD203B41FA5}">
                      <a16:colId xmlns="" xmlns:a16="http://schemas.microsoft.com/office/drawing/2014/main" val="24479224"/>
                    </a:ext>
                  </a:extLst>
                </a:gridCol>
                <a:gridCol w="2046871">
                  <a:extLst>
                    <a:ext uri="{9D8B030D-6E8A-4147-A177-3AD203B41FA5}">
                      <a16:colId xmlns="" xmlns:a16="http://schemas.microsoft.com/office/drawing/2014/main" val="730679659"/>
                    </a:ext>
                  </a:extLst>
                </a:gridCol>
                <a:gridCol w="2154940">
                  <a:extLst>
                    <a:ext uri="{9D8B030D-6E8A-4147-A177-3AD203B41FA5}">
                      <a16:colId xmlns="" xmlns:a16="http://schemas.microsoft.com/office/drawing/2014/main" val="2670133874"/>
                    </a:ext>
                  </a:extLst>
                </a:gridCol>
              </a:tblGrid>
              <a:tr h="411689">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协方差</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1980849774"/>
                  </a:ext>
                </a:extLst>
              </a:tr>
              <a:tr h="414832">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155.018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13.4942</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17.7363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061323511"/>
                  </a:ext>
                </a:extLst>
              </a:tr>
              <a:tr h="414832">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13.4942</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73.8287</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6.04758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87677695"/>
                  </a:ext>
                </a:extLst>
              </a:tr>
              <a:tr h="414832">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17.7363</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6.04758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18.8841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68764487"/>
                  </a:ext>
                </a:extLst>
              </a:tr>
            </a:tbl>
          </a:graphicData>
        </a:graphic>
      </p:graphicFrame>
      <p:sp>
        <p:nvSpPr>
          <p:cNvPr id="7" name="文本框 6">
            <a:extLst>
              <a:ext uri="{FF2B5EF4-FFF2-40B4-BE49-F238E27FC236}">
                <a16:creationId xmlns="" xmlns:a16="http://schemas.microsoft.com/office/drawing/2014/main" id="{59D3FEE0-BA9B-4016-A492-125658D7D145}"/>
              </a:ext>
            </a:extLst>
          </p:cNvPr>
          <p:cNvSpPr txBox="1"/>
          <p:nvPr/>
        </p:nvSpPr>
        <p:spPr>
          <a:xfrm>
            <a:off x="4725467" y="1319282"/>
            <a:ext cx="2845111" cy="307777"/>
          </a:xfrm>
          <a:prstGeom prst="rect">
            <a:avLst/>
          </a:prstGeom>
          <a:noFill/>
        </p:spPr>
        <p:txBody>
          <a:bodyPr wrap="square" rtlCol="0">
            <a:spAutoFit/>
          </a:bodyPr>
          <a:lstStyle/>
          <a:p>
            <a:r>
              <a:rPr lang="zh-CN" altLang="en-US" sz="1400" dirty="0" smtClean="0">
                <a:latin typeface="Times New Roman" panose="02020603050405020304" pitchFamily="18" charset="0"/>
                <a:cs typeface="Times New Roman" panose="02020603050405020304" pitchFamily="18" charset="0"/>
              </a:rPr>
              <a:t>表</a:t>
            </a:r>
            <a:r>
              <a:rPr lang="en-US" altLang="zh-CN" sz="1400" dirty="0" smtClean="0">
                <a:latin typeface="Times New Roman" panose="02020603050405020304" pitchFamily="18" charset="0"/>
                <a:cs typeface="Times New Roman" panose="02020603050405020304" pitchFamily="18" charset="0"/>
              </a:rPr>
              <a:t>11-1 </a:t>
            </a:r>
            <a:r>
              <a:rPr lang="zh-CN" altLang="en-US" sz="1400" dirty="0">
                <a:latin typeface="Times New Roman" panose="02020603050405020304" pitchFamily="18" charset="0"/>
                <a:cs typeface="Times New Roman" panose="02020603050405020304" pitchFamily="18" charset="0"/>
              </a:rPr>
              <a:t>资产组合的协方差矩阵</a:t>
            </a:r>
          </a:p>
        </p:txBody>
      </p:sp>
      <p:graphicFrame>
        <p:nvGraphicFramePr>
          <p:cNvPr id="6" name="表格 5">
            <a:extLst>
              <a:ext uri="{FF2B5EF4-FFF2-40B4-BE49-F238E27FC236}">
                <a16:creationId xmlns="" xmlns:a16="http://schemas.microsoft.com/office/drawing/2014/main" id="{709649E6-1E7B-40AD-8581-C85E5C7FFC0F}"/>
              </a:ext>
            </a:extLst>
          </p:cNvPr>
          <p:cNvGraphicFramePr>
            <a:graphicFrameLocks noGrp="1"/>
          </p:cNvGraphicFramePr>
          <p:nvPr>
            <p:extLst>
              <p:ext uri="{D42A27DB-BD31-4B8C-83A1-F6EECF244321}">
                <p14:modId xmlns:p14="http://schemas.microsoft.com/office/powerpoint/2010/main" val="1465240381"/>
              </p:ext>
            </p:extLst>
          </p:nvPr>
        </p:nvGraphicFramePr>
        <p:xfrm>
          <a:off x="2421211" y="4113075"/>
          <a:ext cx="7200800" cy="1828800"/>
        </p:xfrm>
        <a:graphic>
          <a:graphicData uri="http://schemas.openxmlformats.org/drawingml/2006/table">
            <a:tbl>
              <a:tblPr firstRow="1" firstCol="1" bandRow="1">
                <a:tableStyleId>{5C22544A-7EE6-4342-B048-85BDC9FD1C3A}</a:tableStyleId>
              </a:tblPr>
              <a:tblGrid>
                <a:gridCol w="1800200">
                  <a:extLst>
                    <a:ext uri="{9D8B030D-6E8A-4147-A177-3AD203B41FA5}">
                      <a16:colId xmlns="" xmlns:a16="http://schemas.microsoft.com/office/drawing/2014/main" val="3042371633"/>
                    </a:ext>
                  </a:extLst>
                </a:gridCol>
                <a:gridCol w="1800200">
                  <a:extLst>
                    <a:ext uri="{9D8B030D-6E8A-4147-A177-3AD203B41FA5}">
                      <a16:colId xmlns="" xmlns:a16="http://schemas.microsoft.com/office/drawing/2014/main" val="3654977051"/>
                    </a:ext>
                  </a:extLst>
                </a:gridCol>
                <a:gridCol w="1800200">
                  <a:extLst>
                    <a:ext uri="{9D8B030D-6E8A-4147-A177-3AD203B41FA5}">
                      <a16:colId xmlns="" xmlns:a16="http://schemas.microsoft.com/office/drawing/2014/main" val="2674422079"/>
                    </a:ext>
                  </a:extLst>
                </a:gridCol>
                <a:gridCol w="1800200">
                  <a:extLst>
                    <a:ext uri="{9D8B030D-6E8A-4147-A177-3AD203B41FA5}">
                      <a16:colId xmlns="" xmlns:a16="http://schemas.microsoft.com/office/drawing/2014/main" val="584628029"/>
                    </a:ext>
                  </a:extLst>
                </a:gridCol>
              </a:tblGrid>
              <a:tr h="411689">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相关系数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4021182744"/>
                  </a:ext>
                </a:extLst>
              </a:tr>
              <a:tr h="414832">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0.126138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0.327811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306806124"/>
                  </a:ext>
                </a:extLst>
              </a:tr>
              <a:tr h="414832">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0.126138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0.161965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94419499"/>
                  </a:ext>
                </a:extLst>
              </a:tr>
              <a:tr h="414832">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0.327811</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0.161965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0900213"/>
                  </a:ext>
                </a:extLst>
              </a:tr>
            </a:tbl>
          </a:graphicData>
        </a:graphic>
      </p:graphicFrame>
      <p:sp>
        <p:nvSpPr>
          <p:cNvPr id="9" name="文本框 8">
            <a:extLst>
              <a:ext uri="{FF2B5EF4-FFF2-40B4-BE49-F238E27FC236}">
                <a16:creationId xmlns="" xmlns:a16="http://schemas.microsoft.com/office/drawing/2014/main" id="{46DB3C1C-B9FB-4C7B-A2C0-6F5B652E7F5C}"/>
              </a:ext>
            </a:extLst>
          </p:cNvPr>
          <p:cNvSpPr txBox="1"/>
          <p:nvPr/>
        </p:nvSpPr>
        <p:spPr>
          <a:xfrm>
            <a:off x="4797475" y="3805298"/>
            <a:ext cx="2845111" cy="307777"/>
          </a:xfrm>
          <a:prstGeom prst="rect">
            <a:avLst/>
          </a:prstGeom>
          <a:noFill/>
        </p:spPr>
        <p:txBody>
          <a:bodyPr wrap="square" rtlCol="0">
            <a:spAutoFit/>
          </a:bodyPr>
          <a:lstStyle/>
          <a:p>
            <a:r>
              <a:rPr lang="zh-CN" altLang="en-US" sz="1400" dirty="0" smtClean="0">
                <a:latin typeface="Times New Roman" panose="02020603050405020304" pitchFamily="18" charset="0"/>
                <a:cs typeface="Times New Roman" panose="02020603050405020304" pitchFamily="18" charset="0"/>
              </a:rPr>
              <a:t>表</a:t>
            </a:r>
            <a:r>
              <a:rPr lang="en-US" altLang="zh-CN" sz="1400" dirty="0" smtClean="0">
                <a:latin typeface="Times New Roman" panose="02020603050405020304" pitchFamily="18" charset="0"/>
                <a:cs typeface="Times New Roman" panose="02020603050405020304" pitchFamily="18" charset="0"/>
              </a:rPr>
              <a:t>11-2 </a:t>
            </a:r>
            <a:r>
              <a:rPr lang="zh-CN" altLang="en-US" sz="1400" dirty="0">
                <a:latin typeface="Times New Roman" panose="02020603050405020304" pitchFamily="18" charset="0"/>
                <a:cs typeface="Times New Roman" panose="02020603050405020304" pitchFamily="18" charset="0"/>
              </a:rPr>
              <a:t>资产组合的相关系数矩阵</a:t>
            </a:r>
          </a:p>
        </p:txBody>
      </p:sp>
    </p:spTree>
    <p:extLst>
      <p:ext uri="{BB962C8B-B14F-4D97-AF65-F5344CB8AC3E}">
        <p14:creationId xmlns:p14="http://schemas.microsoft.com/office/powerpoint/2010/main" val="12530021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15093" y="764704"/>
            <a:ext cx="11953328" cy="4176464"/>
          </a:xfrm>
        </p:spPr>
        <p:txBody>
          <a:bodyPr>
            <a:normAutofit/>
          </a:bodyPr>
          <a:lstStyle/>
          <a:p>
            <a:pPr indent="457200">
              <a:lnSpc>
                <a:spcPct val="150000"/>
              </a:lnSpc>
              <a:buNone/>
            </a:pPr>
            <a:r>
              <a:rPr lang="zh-CN" altLang="en-US" sz="2000" dirty="0">
                <a:effectLst/>
                <a:latin typeface="Times New Roman" panose="02020603050405020304" pitchFamily="18" charset="0"/>
                <a:cs typeface="Times New Roman" panose="02020603050405020304" pitchFamily="18" charset="0"/>
              </a:rPr>
              <a:t>下面我们总结了根据上述代码计算出的结果：</a:t>
            </a:r>
            <a:endParaRPr lang="zh-CN" altLang="en-US" dirty="0"/>
          </a:p>
        </p:txBody>
      </p:sp>
      <p:sp>
        <p:nvSpPr>
          <p:cNvPr id="8" name="矩形 7">
            <a:extLst>
              <a:ext uri="{FF2B5EF4-FFF2-40B4-BE49-F238E27FC236}">
                <a16:creationId xmlns="" xmlns:a16="http://schemas.microsoft.com/office/drawing/2014/main" id="{3C5A36FF-E6DB-440B-BB22-2CD3A707D47F}"/>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sp>
        <p:nvSpPr>
          <p:cNvPr id="7" name="文本框 6">
            <a:extLst>
              <a:ext uri="{FF2B5EF4-FFF2-40B4-BE49-F238E27FC236}">
                <a16:creationId xmlns="" xmlns:a16="http://schemas.microsoft.com/office/drawing/2014/main" id="{59D3FEE0-BA9B-4016-A492-125658D7D145}"/>
              </a:ext>
            </a:extLst>
          </p:cNvPr>
          <p:cNvSpPr txBox="1"/>
          <p:nvPr/>
        </p:nvSpPr>
        <p:spPr>
          <a:xfrm>
            <a:off x="4077395" y="2708920"/>
            <a:ext cx="4032448" cy="307777"/>
          </a:xfrm>
          <a:prstGeom prst="rect">
            <a:avLst/>
          </a:prstGeom>
          <a:noFill/>
        </p:spPr>
        <p:txBody>
          <a:bodyPr wrap="square" rtlCol="0">
            <a:spAutoFit/>
          </a:bodyPr>
          <a:lstStyle/>
          <a:p>
            <a:r>
              <a:rPr lang="zh-CN" altLang="en-US" sz="1400" dirty="0" smtClean="0">
                <a:latin typeface="Times New Roman" panose="02020603050405020304" pitchFamily="18" charset="0"/>
                <a:cs typeface="Times New Roman" panose="02020603050405020304" pitchFamily="18" charset="0"/>
              </a:rPr>
              <a:t>表</a:t>
            </a:r>
            <a:r>
              <a:rPr lang="en-US" altLang="zh-CN" sz="1400" dirty="0" smtClean="0">
                <a:latin typeface="Times New Roman" panose="02020603050405020304" pitchFamily="18" charset="0"/>
                <a:cs typeface="Times New Roman" panose="02020603050405020304" pitchFamily="18" charset="0"/>
              </a:rPr>
              <a:t>11-3</a:t>
            </a:r>
            <a:r>
              <a:rPr lang="zh-CN" altLang="en-US" sz="1400" dirty="0">
                <a:latin typeface="Times New Roman" panose="02020603050405020304" pitchFamily="18" charset="0"/>
                <a:cs typeface="Times New Roman" panose="02020603050405020304" pitchFamily="18" charset="0"/>
              </a:rPr>
              <a:t>资产组合成分股的平均收益率与标准差</a:t>
            </a:r>
          </a:p>
        </p:txBody>
      </p:sp>
      <p:graphicFrame>
        <p:nvGraphicFramePr>
          <p:cNvPr id="2" name="表格 1">
            <a:extLst>
              <a:ext uri="{FF2B5EF4-FFF2-40B4-BE49-F238E27FC236}">
                <a16:creationId xmlns="" xmlns:a16="http://schemas.microsoft.com/office/drawing/2014/main" id="{3F5E450A-71EA-441A-8A01-7F36F01B8EB1}"/>
              </a:ext>
            </a:extLst>
          </p:cNvPr>
          <p:cNvGraphicFramePr>
            <a:graphicFrameLocks noGrp="1"/>
          </p:cNvGraphicFramePr>
          <p:nvPr>
            <p:extLst>
              <p:ext uri="{D42A27DB-BD31-4B8C-83A1-F6EECF244321}">
                <p14:modId xmlns:p14="http://schemas.microsoft.com/office/powerpoint/2010/main" val="4026514884"/>
              </p:ext>
            </p:extLst>
          </p:nvPr>
        </p:nvGraphicFramePr>
        <p:xfrm>
          <a:off x="1971557" y="3061429"/>
          <a:ext cx="8064897" cy="1371600"/>
        </p:xfrm>
        <a:graphic>
          <a:graphicData uri="http://schemas.openxmlformats.org/drawingml/2006/table">
            <a:tbl>
              <a:tblPr firstRow="1" firstCol="1" bandRow="1">
                <a:tableStyleId>{5C22544A-7EE6-4342-B048-85BDC9FD1C3A}</a:tableStyleId>
              </a:tblPr>
              <a:tblGrid>
                <a:gridCol w="1761373">
                  <a:extLst>
                    <a:ext uri="{9D8B030D-6E8A-4147-A177-3AD203B41FA5}">
                      <a16:colId xmlns="" xmlns:a16="http://schemas.microsoft.com/office/drawing/2014/main" val="940013395"/>
                    </a:ext>
                  </a:extLst>
                </a:gridCol>
                <a:gridCol w="2101712">
                  <a:extLst>
                    <a:ext uri="{9D8B030D-6E8A-4147-A177-3AD203B41FA5}">
                      <a16:colId xmlns="" xmlns:a16="http://schemas.microsoft.com/office/drawing/2014/main" val="368037597"/>
                    </a:ext>
                  </a:extLst>
                </a:gridCol>
                <a:gridCol w="2046871">
                  <a:extLst>
                    <a:ext uri="{9D8B030D-6E8A-4147-A177-3AD203B41FA5}">
                      <a16:colId xmlns="" xmlns:a16="http://schemas.microsoft.com/office/drawing/2014/main" val="1578263588"/>
                    </a:ext>
                  </a:extLst>
                </a:gridCol>
                <a:gridCol w="2154941">
                  <a:extLst>
                    <a:ext uri="{9D8B030D-6E8A-4147-A177-3AD203B41FA5}">
                      <a16:colId xmlns="" xmlns:a16="http://schemas.microsoft.com/office/drawing/2014/main" val="4025669569"/>
                    </a:ext>
                  </a:extLst>
                </a:gridCol>
              </a:tblGrid>
              <a:tr h="293426">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 </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939226131"/>
                  </a:ext>
                </a:extLst>
              </a:tr>
              <a:tr h="293426">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平均收益率</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1.37414</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1.63988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-0.80646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20332656"/>
                  </a:ext>
                </a:extLst>
              </a:tr>
              <a:tr h="293426">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标准差</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12.305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8.49186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4.29476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93241755"/>
                  </a:ext>
                </a:extLst>
              </a:tr>
            </a:tbl>
          </a:graphicData>
        </a:graphic>
      </p:graphicFrame>
    </p:spTree>
    <p:extLst>
      <p:ext uri="{BB962C8B-B14F-4D97-AF65-F5344CB8AC3E}">
        <p14:creationId xmlns:p14="http://schemas.microsoft.com/office/powerpoint/2010/main" val="17055259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5631" y="548680"/>
            <a:ext cx="9952911" cy="634082"/>
          </a:xfrm>
        </p:spPr>
        <p:txBody>
          <a:bodyPr/>
          <a:lstStyle/>
          <a:p>
            <a:pPr algn="l"/>
            <a:r>
              <a:rPr lang="zh-CN" altLang="en-US" sz="2400" b="1" dirty="0">
                <a:latin typeface="+mn-ea"/>
                <a:ea typeface="+mn-ea"/>
                <a:cs typeface="+mn-cs"/>
              </a:rPr>
              <a:t>二、计算投资组合的可行域、预期收益率和标准差</a:t>
            </a:r>
          </a:p>
        </p:txBody>
      </p:sp>
      <p:sp>
        <p:nvSpPr>
          <p:cNvPr id="3" name="内容占位符 2"/>
          <p:cNvSpPr>
            <a:spLocks noGrp="1"/>
          </p:cNvSpPr>
          <p:nvPr>
            <p:ph sz="quarter" idx="1"/>
          </p:nvPr>
        </p:nvSpPr>
        <p:spPr>
          <a:xfrm>
            <a:off x="404987" y="2636912"/>
            <a:ext cx="10019789" cy="1955560"/>
          </a:xfrm>
        </p:spPr>
        <p:txBody>
          <a:bodyPr>
            <a:normAutofit/>
          </a:bodyPr>
          <a:lstStyle/>
          <a:p>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范例</a:t>
            </a:r>
            <a:r>
              <a:rPr lang="zh-CN" altLang="en-US" sz="2000" b="1" dirty="0" smtClean="0">
                <a:effectLst/>
                <a:latin typeface="Times New Roman" panose="02020603050405020304" pitchFamily="18" charset="0"/>
                <a:ea typeface="宋体" panose="02010600030101010101" pitchFamily="2" charset="-122"/>
                <a:cs typeface="Times New Roman" panose="02020603050405020304" pitchFamily="18" charset="0"/>
              </a:rPr>
              <a:t>程序</a:t>
            </a:r>
            <a:r>
              <a:rPr lang="en-US" altLang="zh-CN" sz="2000" b="1" dirty="0" smtClean="0">
                <a:effectLst/>
                <a:latin typeface="Times New Roman" panose="02020603050405020304" pitchFamily="18" charset="0"/>
                <a:ea typeface="宋体" panose="02010600030101010101" pitchFamily="2" charset="-122"/>
                <a:cs typeface="Times New Roman" panose="02020603050405020304" pitchFamily="18" charset="0"/>
              </a:rPr>
              <a:t>11-2</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：计算投资组合的可行域、预期收益率和标准差</a:t>
            </a:r>
            <a:endParaRPr lang="zh-CN" altLang="en-US" dirty="0"/>
          </a:p>
        </p:txBody>
      </p:sp>
      <p:pic>
        <p:nvPicPr>
          <p:cNvPr id="4" name="图片 3">
            <a:extLst>
              <a:ext uri="{FF2B5EF4-FFF2-40B4-BE49-F238E27FC236}">
                <a16:creationId xmlns="" xmlns:a16="http://schemas.microsoft.com/office/drawing/2014/main" id="{340ECF14-155F-4159-BFD6-4522E8BD1AD5}"/>
              </a:ext>
            </a:extLst>
          </p:cNvPr>
          <p:cNvPicPr>
            <a:picLocks noChangeAspect="1"/>
          </p:cNvPicPr>
          <p:nvPr/>
        </p:nvPicPr>
        <p:blipFill>
          <a:blip r:embed="rId2"/>
          <a:stretch>
            <a:fillRect/>
          </a:stretch>
        </p:blipFill>
        <p:spPr>
          <a:xfrm>
            <a:off x="2284395" y="3045606"/>
            <a:ext cx="7098719" cy="3733678"/>
          </a:xfrm>
          <a:prstGeom prst="rect">
            <a:avLst/>
          </a:prstGeom>
        </p:spPr>
      </p:pic>
      <p:sp>
        <p:nvSpPr>
          <p:cNvPr id="5" name="矩形 4">
            <a:extLst>
              <a:ext uri="{FF2B5EF4-FFF2-40B4-BE49-F238E27FC236}">
                <a16:creationId xmlns="" xmlns:a16="http://schemas.microsoft.com/office/drawing/2014/main" id="{8E5E6A16-6F8C-4BFF-84E0-B43D4208524A}"/>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sp>
        <p:nvSpPr>
          <p:cNvPr id="7" name="文本框 6">
            <a:extLst>
              <a:ext uri="{FF2B5EF4-FFF2-40B4-BE49-F238E27FC236}">
                <a16:creationId xmlns="" xmlns:a16="http://schemas.microsoft.com/office/drawing/2014/main" id="{98656FD1-937A-4D41-9E6E-BEDDB7932F7F}"/>
              </a:ext>
            </a:extLst>
          </p:cNvPr>
          <p:cNvSpPr txBox="1"/>
          <p:nvPr/>
        </p:nvSpPr>
        <p:spPr>
          <a:xfrm>
            <a:off x="245299" y="1124744"/>
            <a:ext cx="11176912" cy="1477328"/>
          </a:xfrm>
          <a:prstGeom prst="rect">
            <a:avLst/>
          </a:prstGeom>
          <a:noFill/>
        </p:spPr>
        <p:txBody>
          <a:bodyPr wrap="square">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在计算出资产组合的协方差、收益率及标准差之后，我们还可以使用</a:t>
            </a:r>
            <a:r>
              <a:rPr lang="en-US" altLang="zh-CN" sz="2000" dirty="0">
                <a:latin typeface="Times New Roman" panose="02020603050405020304" pitchFamily="18" charset="0"/>
                <a:ea typeface="+mn-ea"/>
                <a:cs typeface="Times New Roman" panose="02020603050405020304" pitchFamily="18" charset="0"/>
              </a:rPr>
              <a:t>Python</a:t>
            </a:r>
            <a:r>
              <a:rPr lang="zh-CN" altLang="en-US" sz="2000" dirty="0">
                <a:latin typeface="Times New Roman" panose="02020603050405020304" pitchFamily="18" charset="0"/>
                <a:ea typeface="+mn-ea"/>
                <a:cs typeface="Times New Roman" panose="02020603050405020304" pitchFamily="18" charset="0"/>
              </a:rPr>
              <a:t>来模拟出由成飞</a:t>
            </a:r>
            <a:r>
              <a:rPr lang="zh-CN" altLang="en-US" sz="2000" dirty="0" smtClean="0">
                <a:latin typeface="Times New Roman" panose="02020603050405020304" pitchFamily="18" charset="0"/>
                <a:ea typeface="+mn-ea"/>
                <a:cs typeface="Times New Roman" panose="02020603050405020304" pitchFamily="18" charset="0"/>
              </a:rPr>
              <a:t>集成</a:t>
            </a:r>
            <a:r>
              <a:rPr lang="en-US" altLang="zh-CN" sz="2000" dirty="0" smtClean="0">
                <a:latin typeface="Times New Roman" panose="02020603050405020304" pitchFamily="18" charset="0"/>
                <a:ea typeface="+mn-ea"/>
                <a:cs typeface="Times New Roman" panose="02020603050405020304" pitchFamily="18" charset="0"/>
              </a:rPr>
              <a:t>(002190)</a:t>
            </a:r>
            <a:r>
              <a:rPr lang="zh-CN" altLang="en-US" sz="2000" dirty="0" smtClean="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九阳</a:t>
            </a:r>
            <a:r>
              <a:rPr lang="zh-CN" altLang="en-US" sz="2000" dirty="0" smtClean="0">
                <a:latin typeface="Times New Roman" panose="02020603050405020304" pitchFamily="18" charset="0"/>
                <a:ea typeface="+mn-ea"/>
                <a:cs typeface="Times New Roman" panose="02020603050405020304" pitchFamily="18" charset="0"/>
              </a:rPr>
              <a:t>股份</a:t>
            </a:r>
            <a:r>
              <a:rPr lang="en-US" altLang="zh-CN" sz="2000" dirty="0" smtClean="0">
                <a:latin typeface="Times New Roman" panose="02020603050405020304" pitchFamily="18" charset="0"/>
                <a:ea typeface="+mn-ea"/>
                <a:cs typeface="Times New Roman" panose="02020603050405020304" pitchFamily="18" charset="0"/>
              </a:rPr>
              <a:t>(002242)</a:t>
            </a:r>
            <a:r>
              <a:rPr lang="zh-CN" altLang="en-US" sz="2000" dirty="0" smtClean="0">
                <a:latin typeface="Times New Roman" panose="02020603050405020304" pitchFamily="18" charset="0"/>
                <a:ea typeface="+mn-ea"/>
                <a:cs typeface="Times New Roman" panose="02020603050405020304" pitchFamily="18" charset="0"/>
              </a:rPr>
              <a:t>和</a:t>
            </a:r>
            <a:r>
              <a:rPr lang="zh-CN" altLang="en-US" sz="2000" dirty="0">
                <a:latin typeface="Times New Roman" panose="02020603050405020304" pitchFamily="18" charset="0"/>
                <a:ea typeface="+mn-ea"/>
                <a:cs typeface="Times New Roman" panose="02020603050405020304" pitchFamily="18" charset="0"/>
              </a:rPr>
              <a:t>民生</a:t>
            </a:r>
            <a:r>
              <a:rPr lang="zh-CN" altLang="en-US" sz="2000" dirty="0" smtClean="0">
                <a:latin typeface="Times New Roman" panose="02020603050405020304" pitchFamily="18" charset="0"/>
                <a:ea typeface="+mn-ea"/>
                <a:cs typeface="Times New Roman" panose="02020603050405020304" pitchFamily="18" charset="0"/>
              </a:rPr>
              <a:t>银行</a:t>
            </a:r>
            <a:r>
              <a:rPr lang="en-US" altLang="zh-CN" sz="2000" dirty="0" smtClean="0">
                <a:latin typeface="Times New Roman" panose="02020603050405020304" pitchFamily="18" charset="0"/>
                <a:ea typeface="+mn-ea"/>
                <a:cs typeface="Times New Roman" panose="02020603050405020304" pitchFamily="18" charset="0"/>
              </a:rPr>
              <a:t>(600016)</a:t>
            </a:r>
            <a:r>
              <a:rPr lang="zh-CN" altLang="en-US" sz="2000" dirty="0" smtClean="0">
                <a:latin typeface="Times New Roman" panose="02020603050405020304" pitchFamily="18" charset="0"/>
                <a:ea typeface="+mn-ea"/>
                <a:cs typeface="Times New Roman" panose="02020603050405020304" pitchFamily="18" charset="0"/>
              </a:rPr>
              <a:t>这</a:t>
            </a:r>
            <a:r>
              <a:rPr lang="zh-CN" altLang="en-US" sz="2000" dirty="0">
                <a:latin typeface="Times New Roman" panose="02020603050405020304" pitchFamily="18" charset="0"/>
                <a:ea typeface="+mn-ea"/>
                <a:cs typeface="Times New Roman" panose="02020603050405020304" pitchFamily="18" charset="0"/>
              </a:rPr>
              <a:t>三只股票构建出的投资组合可行域。下面我们将对这一过程进行介绍。具体代码如下：</a:t>
            </a:r>
          </a:p>
        </p:txBody>
      </p:sp>
    </p:spTree>
    <p:extLst>
      <p:ext uri="{BB962C8B-B14F-4D97-AF65-F5344CB8AC3E}">
        <p14:creationId xmlns:p14="http://schemas.microsoft.com/office/powerpoint/2010/main" val="12043785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87101" y="609075"/>
            <a:ext cx="11881320" cy="4176464"/>
          </a:xfrm>
        </p:spPr>
        <p:txBody>
          <a:bodyPr>
            <a:normAutofit/>
          </a:bodyPr>
          <a:lstStyle/>
          <a:p>
            <a:pPr indent="457200">
              <a:lnSpc>
                <a:spcPct val="150000"/>
              </a:lnSpc>
              <a:buNone/>
            </a:pPr>
            <a:r>
              <a:rPr lang="zh-CN" altLang="en-US" sz="2000" dirty="0">
                <a:effectLst/>
                <a:latin typeface="Times New Roman" panose="02020603050405020304" pitchFamily="18" charset="0"/>
                <a:cs typeface="Times New Roman" panose="02020603050405020304" pitchFamily="18" charset="0"/>
              </a:rPr>
              <a:t>根据上述代码可计算出部分投资组合成分股权重、预期收益率和标准差如下表所</a:t>
            </a:r>
            <a:r>
              <a:rPr lang="zh-CN" altLang="en-US" sz="2000" dirty="0" smtClean="0">
                <a:effectLst/>
                <a:latin typeface="Times New Roman" panose="02020603050405020304" pitchFamily="18" charset="0"/>
                <a:cs typeface="Times New Roman" panose="02020603050405020304" pitchFamily="18" charset="0"/>
              </a:rPr>
              <a:t>示</a:t>
            </a:r>
            <a:r>
              <a:rPr lang="en-US" altLang="zh-CN" sz="2000" dirty="0" smtClean="0">
                <a:effectLst/>
                <a:latin typeface="Times New Roman" panose="02020603050405020304" pitchFamily="18" charset="0"/>
                <a:cs typeface="Times New Roman" panose="02020603050405020304" pitchFamily="18" charset="0"/>
              </a:rPr>
              <a:t>(</a:t>
            </a:r>
            <a:r>
              <a:rPr lang="zh-CN" altLang="en-US" sz="2000" dirty="0" smtClean="0">
                <a:effectLst/>
                <a:latin typeface="Times New Roman" panose="02020603050405020304" pitchFamily="18" charset="0"/>
                <a:cs typeface="Times New Roman" panose="02020603050405020304" pitchFamily="18" charset="0"/>
              </a:rPr>
              <a:t>篇幅</a:t>
            </a:r>
            <a:r>
              <a:rPr lang="zh-CN" altLang="en-US" sz="2000" dirty="0">
                <a:effectLst/>
                <a:latin typeface="Times New Roman" panose="02020603050405020304" pitchFamily="18" charset="0"/>
                <a:cs typeface="Times New Roman" panose="02020603050405020304" pitchFamily="18" charset="0"/>
              </a:rPr>
              <a:t>所限仅展示</a:t>
            </a:r>
            <a:r>
              <a:rPr lang="zh-CN" altLang="en-US" sz="2000" dirty="0" smtClean="0">
                <a:effectLst/>
                <a:latin typeface="Times New Roman" panose="02020603050405020304" pitchFamily="18" charset="0"/>
                <a:cs typeface="Times New Roman" panose="02020603050405020304" pitchFamily="18" charset="0"/>
              </a:rPr>
              <a:t>部分</a:t>
            </a:r>
            <a:r>
              <a:rPr lang="en-US" altLang="zh-CN" sz="2000" dirty="0" smtClean="0">
                <a:effectLst/>
                <a:latin typeface="Times New Roman" panose="02020603050405020304" pitchFamily="18" charset="0"/>
                <a:cs typeface="Times New Roman" panose="02020603050405020304" pitchFamily="18" charset="0"/>
              </a:rPr>
              <a:t>)</a:t>
            </a:r>
            <a:r>
              <a:rPr lang="zh-CN" altLang="en-US" sz="2000" dirty="0" smtClean="0">
                <a:effectLst/>
                <a:latin typeface="Times New Roman" panose="02020603050405020304" pitchFamily="18" charset="0"/>
                <a:cs typeface="Times New Roman" panose="02020603050405020304" pitchFamily="18" charset="0"/>
              </a:rPr>
              <a:t>：</a:t>
            </a:r>
            <a:endParaRPr lang="zh-CN" altLang="en-US" dirty="0"/>
          </a:p>
        </p:txBody>
      </p:sp>
      <p:sp>
        <p:nvSpPr>
          <p:cNvPr id="8" name="矩形 7">
            <a:extLst>
              <a:ext uri="{FF2B5EF4-FFF2-40B4-BE49-F238E27FC236}">
                <a16:creationId xmlns="" xmlns:a16="http://schemas.microsoft.com/office/drawing/2014/main" id="{3C5A36FF-E6DB-440B-BB22-2CD3A707D47F}"/>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sp>
        <p:nvSpPr>
          <p:cNvPr id="7" name="文本框 6">
            <a:extLst>
              <a:ext uri="{FF2B5EF4-FFF2-40B4-BE49-F238E27FC236}">
                <a16:creationId xmlns="" xmlns:a16="http://schemas.microsoft.com/office/drawing/2014/main" id="{59D3FEE0-BA9B-4016-A492-125658D7D145}"/>
              </a:ext>
            </a:extLst>
          </p:cNvPr>
          <p:cNvSpPr txBox="1"/>
          <p:nvPr/>
        </p:nvSpPr>
        <p:spPr>
          <a:xfrm>
            <a:off x="3933379" y="1468288"/>
            <a:ext cx="5544616" cy="307777"/>
          </a:xfrm>
          <a:prstGeom prst="rect">
            <a:avLst/>
          </a:prstGeom>
          <a:noFill/>
        </p:spPr>
        <p:txBody>
          <a:bodyPr wrap="square" rtlCol="0">
            <a:spAutoFit/>
          </a:bodyPr>
          <a:lstStyle/>
          <a:p>
            <a:r>
              <a:rPr lang="zh-CN" altLang="en-US" sz="1400" dirty="0" smtClean="0">
                <a:latin typeface="Times New Roman" panose="02020603050405020304" pitchFamily="18" charset="0"/>
                <a:cs typeface="Times New Roman" panose="02020603050405020304" pitchFamily="18" charset="0"/>
              </a:rPr>
              <a:t>表</a:t>
            </a:r>
            <a:r>
              <a:rPr lang="en-US" altLang="zh-CN" sz="1400" dirty="0" smtClean="0">
                <a:latin typeface="Times New Roman" panose="02020603050405020304" pitchFamily="18" charset="0"/>
                <a:cs typeface="Times New Roman" panose="02020603050405020304" pitchFamily="18" charset="0"/>
              </a:rPr>
              <a:t>11-4</a:t>
            </a:r>
            <a:r>
              <a:rPr lang="zh-CN" altLang="en-US" sz="1400" dirty="0">
                <a:latin typeface="Times New Roman" panose="02020603050405020304" pitchFamily="18" charset="0"/>
                <a:cs typeface="Times New Roman" panose="02020603050405020304" pitchFamily="18" charset="0"/>
              </a:rPr>
              <a:t>部分投资组合成分股权重、预期收益率和标准差</a:t>
            </a:r>
          </a:p>
        </p:txBody>
      </p:sp>
      <p:graphicFrame>
        <p:nvGraphicFramePr>
          <p:cNvPr id="2" name="表格 1">
            <a:extLst>
              <a:ext uri="{FF2B5EF4-FFF2-40B4-BE49-F238E27FC236}">
                <a16:creationId xmlns="" xmlns:a16="http://schemas.microsoft.com/office/drawing/2014/main" id="{263DCF2E-141A-4289-B389-EBF1725ACB9D}"/>
              </a:ext>
            </a:extLst>
          </p:cNvPr>
          <p:cNvGraphicFramePr>
            <a:graphicFrameLocks noGrp="1"/>
          </p:cNvGraphicFramePr>
          <p:nvPr>
            <p:extLst>
              <p:ext uri="{D42A27DB-BD31-4B8C-83A1-F6EECF244321}">
                <p14:modId xmlns:p14="http://schemas.microsoft.com/office/powerpoint/2010/main" val="2752787106"/>
              </p:ext>
            </p:extLst>
          </p:nvPr>
        </p:nvGraphicFramePr>
        <p:xfrm>
          <a:off x="1611518" y="1796534"/>
          <a:ext cx="9073007" cy="4510239"/>
        </p:xfrm>
        <a:graphic>
          <a:graphicData uri="http://schemas.openxmlformats.org/drawingml/2006/table">
            <a:tbl>
              <a:tblPr firstRow="1" firstCol="1" bandRow="1">
                <a:tableStyleId>{5C22544A-7EE6-4342-B048-85BDC9FD1C3A}</a:tableStyleId>
              </a:tblPr>
              <a:tblGrid>
                <a:gridCol w="1496965">
                  <a:extLst>
                    <a:ext uri="{9D8B030D-6E8A-4147-A177-3AD203B41FA5}">
                      <a16:colId xmlns="" xmlns:a16="http://schemas.microsoft.com/office/drawing/2014/main" val="1875601756"/>
                    </a:ext>
                  </a:extLst>
                </a:gridCol>
                <a:gridCol w="1497926">
                  <a:extLst>
                    <a:ext uri="{9D8B030D-6E8A-4147-A177-3AD203B41FA5}">
                      <a16:colId xmlns="" xmlns:a16="http://schemas.microsoft.com/office/drawing/2014/main" val="3785203713"/>
                    </a:ext>
                  </a:extLst>
                </a:gridCol>
                <a:gridCol w="1674603">
                  <a:extLst>
                    <a:ext uri="{9D8B030D-6E8A-4147-A177-3AD203B41FA5}">
                      <a16:colId xmlns="" xmlns:a16="http://schemas.microsoft.com/office/drawing/2014/main" val="4267341947"/>
                    </a:ext>
                  </a:extLst>
                </a:gridCol>
                <a:gridCol w="1674603">
                  <a:extLst>
                    <a:ext uri="{9D8B030D-6E8A-4147-A177-3AD203B41FA5}">
                      <a16:colId xmlns="" xmlns:a16="http://schemas.microsoft.com/office/drawing/2014/main" val="2884512593"/>
                    </a:ext>
                  </a:extLst>
                </a:gridCol>
                <a:gridCol w="1364455">
                  <a:extLst>
                    <a:ext uri="{9D8B030D-6E8A-4147-A177-3AD203B41FA5}">
                      <a16:colId xmlns="" xmlns:a16="http://schemas.microsoft.com/office/drawing/2014/main" val="1996382119"/>
                    </a:ext>
                  </a:extLst>
                </a:gridCol>
                <a:gridCol w="1364455">
                  <a:extLst>
                    <a:ext uri="{9D8B030D-6E8A-4147-A177-3AD203B41FA5}">
                      <a16:colId xmlns="" xmlns:a16="http://schemas.microsoft.com/office/drawing/2014/main" val="3015373566"/>
                    </a:ext>
                  </a:extLst>
                </a:gridCol>
              </a:tblGrid>
              <a:tr h="269130">
                <a:tc rowSpan="2">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序号</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gridSpan="3">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投资组合成分股权重</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zh-CN" altLang="en-US"/>
                    </a:p>
                  </a:txBody>
                  <a:tcPr/>
                </a:tc>
                <a:tc hMerge="1">
                  <a:txBody>
                    <a:bodyPr/>
                    <a:lstStyle/>
                    <a:p>
                      <a:endParaRPr lang="zh-CN" altLang="en-US"/>
                    </a:p>
                  </a:txBody>
                  <a:tcPr/>
                </a:tc>
                <a:tc rowSpan="2">
                  <a:txBody>
                    <a:bodyPr/>
                    <a:lstStyle/>
                    <a:p>
                      <a:pPr marL="0" indent="266700" algn="ctr" defTabSz="914400" rtl="0" eaLnBrk="1" latinLnBrk="0" hangingPunct="1">
                        <a:lnSpc>
                          <a:spcPct val="150000"/>
                        </a:lnSpc>
                      </a:pPr>
                      <a:r>
                        <a:rPr lang="zh-CN" altLang="en-US" sz="2000" b="0" kern="100">
                          <a:solidFill>
                            <a:schemeClr val="tx1"/>
                          </a:solidFill>
                          <a:effectLst/>
                          <a:latin typeface="Times New Roman" panose="02020603050405020304" pitchFamily="18" charset="0"/>
                          <a:ea typeface="+mn-ea"/>
                          <a:cs typeface="Times New Roman" panose="02020603050405020304" pitchFamily="18" charset="0"/>
                        </a:rPr>
                        <a:t>预期收益率</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rowSpan="2">
                  <a:txBody>
                    <a:bodyPr/>
                    <a:lstStyle/>
                    <a:p>
                      <a:pPr marL="0" indent="266700" algn="ctr" defTabSz="914400" rtl="0" eaLnBrk="1" latinLnBrk="0" hangingPunct="1">
                        <a:lnSpc>
                          <a:spcPct val="150000"/>
                        </a:lnSpc>
                      </a:pPr>
                      <a:r>
                        <a:rPr lang="zh-CN" altLang="en-US" sz="2000" b="0" kern="100">
                          <a:solidFill>
                            <a:schemeClr val="tx1"/>
                          </a:solidFill>
                          <a:effectLst/>
                          <a:latin typeface="Times New Roman" panose="02020603050405020304" pitchFamily="18" charset="0"/>
                          <a:ea typeface="+mn-ea"/>
                          <a:cs typeface="Times New Roman" panose="02020603050405020304" pitchFamily="18" charset="0"/>
                        </a:rPr>
                        <a:t>标准差</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3239973030"/>
                  </a:ext>
                </a:extLst>
              </a:tr>
              <a:tr h="577245">
                <a:tc vMerge="1">
                  <a:txBody>
                    <a:bodyPr/>
                    <a:lstStyle/>
                    <a:p>
                      <a:endParaRPr lang="zh-CN" altLang="en-US"/>
                    </a:p>
                  </a:txBody>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vMerge="1">
                  <a:txBody>
                    <a:bodyPr/>
                    <a:lstStyle/>
                    <a:p>
                      <a:endParaRPr lang="zh-CN" altLang="en-US"/>
                    </a:p>
                  </a:txBody>
                  <a:tcPr/>
                </a:tc>
                <a:tc vMerge="1">
                  <a:txBody>
                    <a:bodyPr/>
                    <a:lstStyle/>
                    <a:p>
                      <a:endParaRPr lang="zh-CN" altLang="en-US"/>
                    </a:p>
                  </a:txBody>
                  <a:tcPr/>
                </a:tc>
                <a:extLst>
                  <a:ext uri="{0D108BD9-81ED-4DB2-BD59-A6C34878D82A}">
                    <a16:rowId xmlns="" xmlns:a16="http://schemas.microsoft.com/office/drawing/2014/main" val="3854610979"/>
                  </a:ext>
                </a:extLst>
              </a:tr>
              <a:tr h="579299">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0.4184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0.3828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0.1987</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1.91427</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6.21305</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80605012"/>
                  </a:ext>
                </a:extLst>
              </a:tr>
              <a:tr h="579299">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2</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0.0313</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0.7842</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0.1846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1.87348</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6.927</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09091094"/>
                  </a:ext>
                </a:extLst>
              </a:tr>
              <a:tr h="579299">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0.6859</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0.014</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1.26554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7.04366</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470578939"/>
                  </a:ext>
                </a:extLst>
              </a:tr>
              <a:tr h="579299">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0.4165</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0.33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0.2534</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2.10479</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6.80765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289542648"/>
                  </a:ext>
                </a:extLst>
              </a:tr>
              <a:tr h="579299">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0.3497</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0.0949</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0.5554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3.15792</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12.4096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17195662"/>
                  </a:ext>
                </a:extLst>
              </a:tr>
              <a:tr h="579299">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0.227</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0.529</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0.244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a:solidFill>
                            <a:schemeClr val="tx1"/>
                          </a:solidFill>
                          <a:effectLst/>
                          <a:latin typeface="Times New Roman" panose="02020603050405020304" pitchFamily="18" charset="0"/>
                          <a:ea typeface="+mn-ea"/>
                          <a:cs typeface="Times New Roman" panose="02020603050405020304" pitchFamily="18" charset="0"/>
                        </a:rPr>
                        <a:t>2.07613</a:t>
                      </a:r>
                      <a:endParaRPr lang="zh-CN" altLang="en-US" sz="2000" b="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6.40423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55523112"/>
                  </a:ext>
                </a:extLst>
              </a:tr>
            </a:tbl>
          </a:graphicData>
        </a:graphic>
      </p:graphicFrame>
    </p:spTree>
    <p:extLst>
      <p:ext uri="{BB962C8B-B14F-4D97-AF65-F5344CB8AC3E}">
        <p14:creationId xmlns:p14="http://schemas.microsoft.com/office/powerpoint/2010/main" val="18079248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5349208"/>
          </a:xfrm>
        </p:spPr>
        <p:txBody>
          <a:bodyPr>
            <a:normAutofit/>
          </a:bodyPr>
          <a:lstStyle/>
          <a:p>
            <a:r>
              <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rPr>
              <a:t>Python</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模拟出的投资组合可行域如下图所示：</a:t>
            </a:r>
            <a:endParaRPr lang="zh-CN" altLang="en-US" dirty="0"/>
          </a:p>
        </p:txBody>
      </p:sp>
      <p:pic>
        <p:nvPicPr>
          <p:cNvPr id="6" name="图片 5">
            <a:extLst>
              <a:ext uri="{FF2B5EF4-FFF2-40B4-BE49-F238E27FC236}">
                <a16:creationId xmlns="" xmlns:a16="http://schemas.microsoft.com/office/drawing/2014/main" id="{D39B9683-DFF4-4082-8967-EE38FE586E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179" y="1179512"/>
            <a:ext cx="7651910" cy="4985792"/>
          </a:xfrm>
          <a:prstGeom prst="rect">
            <a:avLst/>
          </a:prstGeom>
        </p:spPr>
      </p:pic>
      <p:sp>
        <p:nvSpPr>
          <p:cNvPr id="8" name="矩形 7">
            <a:extLst>
              <a:ext uri="{FF2B5EF4-FFF2-40B4-BE49-F238E27FC236}">
                <a16:creationId xmlns="" xmlns:a16="http://schemas.microsoft.com/office/drawing/2014/main" id="{CBB5A6A5-C6AA-4771-9913-2FA3F1E79A4C}"/>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spTree>
    <p:extLst>
      <p:ext uri="{BB962C8B-B14F-4D97-AF65-F5344CB8AC3E}">
        <p14:creationId xmlns:p14="http://schemas.microsoft.com/office/powerpoint/2010/main" val="972257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4" name="Rectangle 20">
            <a:extLst>
              <a:ext uri="{FF2B5EF4-FFF2-40B4-BE49-F238E27FC236}">
                <a16:creationId xmlns="" xmlns:a16="http://schemas.microsoft.com/office/drawing/2014/main" id="{230A82E0-4879-4AB4-8BDD-1484E84FB114}"/>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2">
            <a:extLst>
              <a:ext uri="{FF2B5EF4-FFF2-40B4-BE49-F238E27FC236}">
                <a16:creationId xmlns="" xmlns:a16="http://schemas.microsoft.com/office/drawing/2014/main" id="{EED3EEFE-2B0D-4CFF-819B-204F52FEC88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27">
            <a:extLst>
              <a:ext uri="{FF2B5EF4-FFF2-40B4-BE49-F238E27FC236}">
                <a16:creationId xmlns="" xmlns:a16="http://schemas.microsoft.com/office/drawing/2014/main" id="{69CD8FD1-4931-4564-B8DC-387FDD06B7FB}"/>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文本框 2">
            <a:extLst>
              <a:ext uri="{FF2B5EF4-FFF2-40B4-BE49-F238E27FC236}">
                <a16:creationId xmlns="" xmlns:a16="http://schemas.microsoft.com/office/drawing/2014/main" id="{E9256D29-9C21-4BF3-BF96-24A974E12E63}"/>
              </a:ext>
            </a:extLst>
          </p:cNvPr>
          <p:cNvSpPr txBox="1"/>
          <p:nvPr/>
        </p:nvSpPr>
        <p:spPr>
          <a:xfrm>
            <a:off x="656956" y="1139672"/>
            <a:ext cx="10225136" cy="400110"/>
          </a:xfrm>
          <a:prstGeom prst="rect">
            <a:avLst/>
          </a:prstGeom>
          <a:noFill/>
        </p:spPr>
        <p:txBody>
          <a:bodyPr wrap="square" rtlCol="0">
            <a:spAutoFit/>
          </a:bodyPr>
          <a:lstStyle/>
          <a:p>
            <a:pPr marL="342900" indent="-342900">
              <a:buClr>
                <a:srgbClr val="215968"/>
              </a:buClr>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令</a:t>
            </a:r>
            <a:r>
              <a:rPr lang="en-US" altLang="zh-CN" sz="2000" dirty="0">
                <a:latin typeface="Times New Roman" panose="02020603050405020304" pitchFamily="18" charset="0"/>
                <a:ea typeface="+mn-ea"/>
                <a:cs typeface="Times New Roman" panose="02020603050405020304" pitchFamily="18" charset="0"/>
              </a:rPr>
              <a:t>N</a:t>
            </a:r>
            <a:r>
              <a:rPr lang="zh-CN" altLang="en-US" sz="2000" dirty="0">
                <a:latin typeface="Times New Roman" panose="02020603050405020304" pitchFamily="18" charset="0"/>
                <a:ea typeface="+mn-ea"/>
                <a:cs typeface="Times New Roman" panose="02020603050405020304" pitchFamily="18" charset="0"/>
              </a:rPr>
              <a:t>维权重向量                              ，满足               </a:t>
            </a:r>
            <a:r>
              <a:rPr lang="en-US" altLang="zh-CN" sz="2000" dirty="0" smtClean="0">
                <a:latin typeface="Times New Roman" panose="02020603050405020304" pitchFamily="18" charset="0"/>
                <a:ea typeface="+mn-ea"/>
                <a:cs typeface="Times New Roman" panose="02020603050405020304" pitchFamily="18" charset="0"/>
              </a:rPr>
              <a:t>(</a:t>
            </a:r>
            <a:r>
              <a:rPr lang="zh-CN" altLang="en-US" sz="2000" dirty="0" smtClean="0">
                <a:latin typeface="Times New Roman" panose="02020603050405020304" pitchFamily="18" charset="0"/>
                <a:ea typeface="+mn-ea"/>
                <a:cs typeface="Times New Roman" panose="02020603050405020304" pitchFamily="18" charset="0"/>
              </a:rPr>
              <a:t>若</a:t>
            </a:r>
            <a:r>
              <a:rPr lang="zh-CN" altLang="en-US" sz="2000" dirty="0">
                <a:latin typeface="Times New Roman" panose="02020603050405020304" pitchFamily="18" charset="0"/>
                <a:ea typeface="+mn-ea"/>
                <a:cs typeface="Times New Roman" panose="02020603050405020304" pitchFamily="18" charset="0"/>
              </a:rPr>
              <a:t>允许卖空，则权重可以为</a:t>
            </a:r>
            <a:r>
              <a:rPr lang="zh-CN" altLang="en-US" sz="2000" dirty="0" smtClean="0">
                <a:latin typeface="Times New Roman" panose="02020603050405020304" pitchFamily="18" charset="0"/>
                <a:ea typeface="+mn-ea"/>
                <a:cs typeface="Times New Roman" panose="02020603050405020304" pitchFamily="18" charset="0"/>
              </a:rPr>
              <a:t>负数</a:t>
            </a:r>
            <a:r>
              <a:rPr lang="en-US" altLang="zh-CN" sz="2000" dirty="0" smtClean="0">
                <a:latin typeface="Times New Roman" panose="02020603050405020304" pitchFamily="18" charset="0"/>
                <a:ea typeface="+mn-ea"/>
                <a:cs typeface="Times New Roman" panose="02020603050405020304" pitchFamily="18" charset="0"/>
              </a:rPr>
              <a:t>)</a:t>
            </a:r>
            <a:r>
              <a:rPr lang="zh-CN" altLang="en-US" sz="2000" dirty="0" smtClean="0">
                <a:latin typeface="Times New Roman" panose="02020603050405020304" pitchFamily="18" charset="0"/>
                <a:ea typeface="+mn-ea"/>
                <a:cs typeface="Times New Roman" panose="02020603050405020304" pitchFamily="18" charset="0"/>
              </a:rPr>
              <a:t>；</a:t>
            </a:r>
            <a:endParaRPr lang="zh-CN" altLang="en-US" sz="2000" dirty="0">
              <a:latin typeface="Times New Roman" panose="02020603050405020304" pitchFamily="18" charset="0"/>
              <a:ea typeface="+mn-ea"/>
              <a:cs typeface="Times New Roman" panose="02020603050405020304" pitchFamily="18" charset="0"/>
            </a:endParaRPr>
          </a:p>
        </p:txBody>
      </p:sp>
      <p:graphicFrame>
        <p:nvGraphicFramePr>
          <p:cNvPr id="4" name="对象 3">
            <a:extLst>
              <a:ext uri="{FF2B5EF4-FFF2-40B4-BE49-F238E27FC236}">
                <a16:creationId xmlns="" xmlns:a16="http://schemas.microsoft.com/office/drawing/2014/main" id="{CD31000B-3B3A-480C-B281-178B55FD7FA0}"/>
              </a:ext>
            </a:extLst>
          </p:cNvPr>
          <p:cNvGraphicFramePr>
            <a:graphicFrameLocks noChangeAspect="1"/>
          </p:cNvGraphicFramePr>
          <p:nvPr>
            <p:extLst>
              <p:ext uri="{D42A27DB-BD31-4B8C-83A1-F6EECF244321}">
                <p14:modId xmlns:p14="http://schemas.microsoft.com/office/powerpoint/2010/main" val="3137488459"/>
              </p:ext>
            </p:extLst>
          </p:nvPr>
        </p:nvGraphicFramePr>
        <p:xfrm>
          <a:off x="5661571" y="1056182"/>
          <a:ext cx="720080" cy="532662"/>
        </p:xfrm>
        <a:graphic>
          <a:graphicData uri="http://schemas.openxmlformats.org/presentationml/2006/ole">
            <mc:AlternateContent xmlns:mc="http://schemas.openxmlformats.org/markup-compatibility/2006">
              <mc:Choice xmlns:v="urn:schemas-microsoft-com:vml" Requires="v">
                <p:oleObj spid="_x0000_s34933" name="Equation" r:id="rId3" imgW="579621" imgH="428021" progId="Equation.DSMT4">
                  <p:embed/>
                </p:oleObj>
              </mc:Choice>
              <mc:Fallback>
                <p:oleObj name="Equation" r:id="rId3" imgW="579621" imgH="428021" progId="Equation.DSMT4">
                  <p:embed/>
                  <p:pic>
                    <p:nvPicPr>
                      <p:cNvPr id="0" name=""/>
                      <p:cNvPicPr/>
                      <p:nvPr/>
                    </p:nvPicPr>
                    <p:blipFill>
                      <a:blip r:embed="rId4"/>
                      <a:stretch>
                        <a:fillRect/>
                      </a:stretch>
                    </p:blipFill>
                    <p:spPr>
                      <a:xfrm>
                        <a:off x="5661571" y="1056182"/>
                        <a:ext cx="720080" cy="532662"/>
                      </a:xfrm>
                      <a:prstGeom prst="rect">
                        <a:avLst/>
                      </a:prstGeom>
                    </p:spPr>
                  </p:pic>
                </p:oleObj>
              </mc:Fallback>
            </mc:AlternateContent>
          </a:graphicData>
        </a:graphic>
      </p:graphicFrame>
      <p:sp>
        <p:nvSpPr>
          <p:cNvPr id="5" name="文本框 4">
            <a:extLst>
              <a:ext uri="{FF2B5EF4-FFF2-40B4-BE49-F238E27FC236}">
                <a16:creationId xmlns="" xmlns:a16="http://schemas.microsoft.com/office/drawing/2014/main" id="{4CD9FD76-D192-4F00-A050-9F7F2A2CDEA3}"/>
              </a:ext>
            </a:extLst>
          </p:cNvPr>
          <p:cNvSpPr txBox="1"/>
          <p:nvPr/>
        </p:nvSpPr>
        <p:spPr>
          <a:xfrm>
            <a:off x="549003" y="1772816"/>
            <a:ext cx="9937104" cy="957250"/>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假定    种风险资产构成的投资组合的资产收益率                            ，存在期望收益</a:t>
            </a:r>
            <a:endParaRPr lang="en-US" altLang="zh-CN" sz="2000" dirty="0">
              <a:latin typeface="Times New Roman" panose="02020603050405020304" pitchFamily="18" charset="0"/>
              <a:ea typeface="+mn-ea"/>
              <a:cs typeface="Times New Roman" panose="02020603050405020304" pitchFamily="18" charset="0"/>
            </a:endParaRPr>
          </a:p>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率                                   ，设定投资组合的</a:t>
            </a:r>
            <a:r>
              <a:rPr lang="en-US" altLang="zh-CN" sz="2000" dirty="0">
                <a:latin typeface="Times New Roman" panose="02020603050405020304" pitchFamily="18" charset="0"/>
                <a:ea typeface="+mn-ea"/>
                <a:cs typeface="Times New Roman" panose="02020603050405020304" pitchFamily="18" charset="0"/>
              </a:rPr>
              <a:t>N*N</a:t>
            </a:r>
            <a:r>
              <a:rPr lang="zh-CN" altLang="en-US" sz="2000" dirty="0">
                <a:latin typeface="Times New Roman" panose="02020603050405020304" pitchFamily="18" charset="0"/>
                <a:ea typeface="+mn-ea"/>
                <a:cs typeface="Times New Roman" panose="02020603050405020304" pitchFamily="18" charset="0"/>
              </a:rPr>
              <a:t>维协方差矩阵为：        </a:t>
            </a:r>
          </a:p>
        </p:txBody>
      </p:sp>
      <p:graphicFrame>
        <p:nvGraphicFramePr>
          <p:cNvPr id="7" name="对象 6">
            <a:extLst>
              <a:ext uri="{FF2B5EF4-FFF2-40B4-BE49-F238E27FC236}">
                <a16:creationId xmlns="" xmlns:a16="http://schemas.microsoft.com/office/drawing/2014/main" id="{B35A9C8D-9BBE-43C8-85BD-9A14CE030F5F}"/>
              </a:ext>
            </a:extLst>
          </p:cNvPr>
          <p:cNvGraphicFramePr>
            <a:graphicFrameLocks noChangeAspect="1"/>
          </p:cNvGraphicFramePr>
          <p:nvPr>
            <p:extLst>
              <p:ext uri="{D42A27DB-BD31-4B8C-83A1-F6EECF244321}">
                <p14:modId xmlns:p14="http://schemas.microsoft.com/office/powerpoint/2010/main" val="932852999"/>
              </p:ext>
            </p:extLst>
          </p:nvPr>
        </p:nvGraphicFramePr>
        <p:xfrm>
          <a:off x="1629123" y="1988840"/>
          <a:ext cx="195642" cy="210691"/>
        </p:xfrm>
        <a:graphic>
          <a:graphicData uri="http://schemas.openxmlformats.org/presentationml/2006/ole">
            <mc:AlternateContent xmlns:mc="http://schemas.openxmlformats.org/markup-compatibility/2006">
              <mc:Choice xmlns:v="urn:schemas-microsoft-com:vml" Requires="v">
                <p:oleObj spid="_x0000_s34934" name="Equation" r:id="rId5" imgW="123538" imgH="132970" progId="Equation.DSMT4">
                  <p:embed/>
                </p:oleObj>
              </mc:Choice>
              <mc:Fallback>
                <p:oleObj name="Equation" r:id="rId5" imgW="123538" imgH="132970" progId="Equation.DSMT4">
                  <p:embed/>
                  <p:pic>
                    <p:nvPicPr>
                      <p:cNvPr id="0" name=""/>
                      <p:cNvPicPr/>
                      <p:nvPr/>
                    </p:nvPicPr>
                    <p:blipFill>
                      <a:blip r:embed="rId6"/>
                      <a:stretch>
                        <a:fillRect/>
                      </a:stretch>
                    </p:blipFill>
                    <p:spPr>
                      <a:xfrm>
                        <a:off x="1629123" y="1988840"/>
                        <a:ext cx="195642" cy="210691"/>
                      </a:xfrm>
                      <a:prstGeom prst="rect">
                        <a:avLst/>
                      </a:prstGeom>
                    </p:spPr>
                  </p:pic>
                </p:oleObj>
              </mc:Fallback>
            </mc:AlternateContent>
          </a:graphicData>
        </a:graphic>
      </p:graphicFrame>
      <p:sp>
        <p:nvSpPr>
          <p:cNvPr id="16" name="文本框 15">
            <a:extLst>
              <a:ext uri="{FF2B5EF4-FFF2-40B4-BE49-F238E27FC236}">
                <a16:creationId xmlns="" xmlns:a16="http://schemas.microsoft.com/office/drawing/2014/main" id="{0AE438DE-B4AD-42D0-A345-3D1734DB9A13}"/>
              </a:ext>
            </a:extLst>
          </p:cNvPr>
          <p:cNvSpPr txBox="1"/>
          <p:nvPr/>
        </p:nvSpPr>
        <p:spPr>
          <a:xfrm>
            <a:off x="10270083" y="3244334"/>
            <a:ext cx="1100547" cy="369332"/>
          </a:xfrm>
          <a:prstGeom prst="rect">
            <a:avLst/>
          </a:prstGeom>
          <a:noFill/>
        </p:spPr>
        <p:txBody>
          <a:bodyPr wrap="square">
            <a:spAutoFit/>
          </a:bodyPr>
          <a:lstStyle/>
          <a:p>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11-1</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13" name="文本框 12">
            <a:extLst>
              <a:ext uri="{FF2B5EF4-FFF2-40B4-BE49-F238E27FC236}">
                <a16:creationId xmlns="" xmlns:a16="http://schemas.microsoft.com/office/drawing/2014/main" id="{6F0A399C-C3C5-4AEB-9D19-EF049F143ED7}"/>
              </a:ext>
            </a:extLst>
          </p:cNvPr>
          <p:cNvSpPr txBox="1"/>
          <p:nvPr/>
        </p:nvSpPr>
        <p:spPr>
          <a:xfrm>
            <a:off x="549003" y="4021396"/>
            <a:ext cx="10369152" cy="957250"/>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其中，   表示资产</a:t>
            </a:r>
            <a:r>
              <a:rPr lang="en-US" altLang="zh-CN" sz="2000" dirty="0" err="1">
                <a:latin typeface="Times New Roman" panose="02020603050405020304" pitchFamily="18" charset="0"/>
                <a:ea typeface="+mn-ea"/>
                <a:cs typeface="Times New Roman" panose="02020603050405020304" pitchFamily="18" charset="0"/>
              </a:rPr>
              <a:t>i</a:t>
            </a:r>
            <a:r>
              <a:rPr lang="zh-CN" altLang="en-US" sz="2000" dirty="0">
                <a:latin typeface="Times New Roman" panose="02020603050405020304" pitchFamily="18" charset="0"/>
                <a:ea typeface="+mn-ea"/>
                <a:cs typeface="Times New Roman" panose="02020603050405020304" pitchFamily="18" charset="0"/>
              </a:rPr>
              <a:t>和</a:t>
            </a:r>
            <a:r>
              <a:rPr lang="en-US" altLang="zh-CN" sz="2000" dirty="0">
                <a:latin typeface="Times New Roman" panose="02020603050405020304" pitchFamily="18" charset="0"/>
                <a:ea typeface="+mn-ea"/>
                <a:cs typeface="Times New Roman" panose="02020603050405020304" pitchFamily="18" charset="0"/>
              </a:rPr>
              <a:t>j</a:t>
            </a:r>
            <a:r>
              <a:rPr lang="zh-CN" altLang="en-US" sz="2000" dirty="0">
                <a:latin typeface="Times New Roman" panose="02020603050405020304" pitchFamily="18" charset="0"/>
                <a:ea typeface="+mn-ea"/>
                <a:cs typeface="Times New Roman" panose="02020603050405020304" pitchFamily="18" charset="0"/>
              </a:rPr>
              <a:t>的协方差。    表示资产</a:t>
            </a:r>
            <a:r>
              <a:rPr lang="en-US" altLang="zh-CN" sz="2000" dirty="0" err="1">
                <a:latin typeface="Times New Roman" panose="02020603050405020304" pitchFamily="18" charset="0"/>
                <a:ea typeface="+mn-ea"/>
                <a:cs typeface="Times New Roman" panose="02020603050405020304" pitchFamily="18" charset="0"/>
              </a:rPr>
              <a:t>i</a:t>
            </a:r>
            <a:r>
              <a:rPr lang="zh-CN" altLang="en-US" sz="2000" dirty="0">
                <a:latin typeface="Times New Roman" panose="02020603050405020304" pitchFamily="18" charset="0"/>
                <a:ea typeface="+mn-ea"/>
                <a:cs typeface="Times New Roman" panose="02020603050405020304" pitchFamily="18" charset="0"/>
              </a:rPr>
              <a:t>和</a:t>
            </a:r>
            <a:r>
              <a:rPr lang="en-US" altLang="zh-CN" sz="2000" dirty="0">
                <a:latin typeface="Times New Roman" panose="02020603050405020304" pitchFamily="18" charset="0"/>
                <a:ea typeface="+mn-ea"/>
                <a:cs typeface="Times New Roman" panose="02020603050405020304" pitchFamily="18" charset="0"/>
              </a:rPr>
              <a:t>j</a:t>
            </a:r>
            <a:r>
              <a:rPr lang="zh-CN" altLang="en-US" sz="2000" dirty="0">
                <a:latin typeface="Times New Roman" panose="02020603050405020304" pitchFamily="18" charset="0"/>
                <a:ea typeface="+mn-ea"/>
                <a:cs typeface="Times New Roman" panose="02020603050405020304" pitchFamily="18" charset="0"/>
              </a:rPr>
              <a:t>的相关系数。</a:t>
            </a:r>
          </a:p>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那么，组合的资产收益率             ，组合的期望收益率              ，组合的方差                  。</a:t>
            </a:r>
          </a:p>
        </p:txBody>
      </p:sp>
      <p:graphicFrame>
        <p:nvGraphicFramePr>
          <p:cNvPr id="14" name="对象 13">
            <a:extLst>
              <a:ext uri="{FF2B5EF4-FFF2-40B4-BE49-F238E27FC236}">
                <a16:creationId xmlns="" xmlns:a16="http://schemas.microsoft.com/office/drawing/2014/main" id="{8D3ED943-84A0-4CB2-91B1-7799A8BE7A84}"/>
              </a:ext>
            </a:extLst>
          </p:cNvPr>
          <p:cNvGraphicFramePr>
            <a:graphicFrameLocks noChangeAspect="1"/>
          </p:cNvGraphicFramePr>
          <p:nvPr>
            <p:extLst>
              <p:ext uri="{D42A27DB-BD31-4B8C-83A1-F6EECF244321}">
                <p14:modId xmlns:p14="http://schemas.microsoft.com/office/powerpoint/2010/main" val="2770714308"/>
              </p:ext>
            </p:extLst>
          </p:nvPr>
        </p:nvGraphicFramePr>
        <p:xfrm>
          <a:off x="1773139" y="4146617"/>
          <a:ext cx="286401" cy="340954"/>
        </p:xfrm>
        <a:graphic>
          <a:graphicData uri="http://schemas.openxmlformats.org/presentationml/2006/ole">
            <mc:AlternateContent xmlns:mc="http://schemas.openxmlformats.org/markup-compatibility/2006">
              <mc:Choice xmlns:v="urn:schemas-microsoft-com:vml" Requires="v">
                <p:oleObj spid="_x0000_s34935" name="Equation" r:id="rId7" imgW="199671" imgH="237550" progId="Equation.DSMT4">
                  <p:embed/>
                </p:oleObj>
              </mc:Choice>
              <mc:Fallback>
                <p:oleObj name="Equation" r:id="rId7" imgW="199671" imgH="237550" progId="Equation.DSMT4">
                  <p:embed/>
                  <p:pic>
                    <p:nvPicPr>
                      <p:cNvPr id="0" name=""/>
                      <p:cNvPicPr/>
                      <p:nvPr/>
                    </p:nvPicPr>
                    <p:blipFill>
                      <a:blip r:embed="rId8"/>
                      <a:stretch>
                        <a:fillRect/>
                      </a:stretch>
                    </p:blipFill>
                    <p:spPr>
                      <a:xfrm>
                        <a:off x="1773139" y="4146617"/>
                        <a:ext cx="286401" cy="340954"/>
                      </a:xfrm>
                      <a:prstGeom prst="rect">
                        <a:avLst/>
                      </a:prstGeom>
                    </p:spPr>
                  </p:pic>
                </p:oleObj>
              </mc:Fallback>
            </mc:AlternateContent>
          </a:graphicData>
        </a:graphic>
      </p:graphicFrame>
      <p:graphicFrame>
        <p:nvGraphicFramePr>
          <p:cNvPr id="15" name="对象 14">
            <a:extLst>
              <a:ext uri="{FF2B5EF4-FFF2-40B4-BE49-F238E27FC236}">
                <a16:creationId xmlns="" xmlns:a16="http://schemas.microsoft.com/office/drawing/2014/main" id="{5F73CEAD-8ADB-49C0-9B0B-5138FAEC3FA0}"/>
              </a:ext>
            </a:extLst>
          </p:cNvPr>
          <p:cNvGraphicFramePr>
            <a:graphicFrameLocks noChangeAspect="1"/>
          </p:cNvGraphicFramePr>
          <p:nvPr>
            <p:extLst>
              <p:ext uri="{D42A27DB-BD31-4B8C-83A1-F6EECF244321}">
                <p14:modId xmlns:p14="http://schemas.microsoft.com/office/powerpoint/2010/main" val="2948532960"/>
              </p:ext>
            </p:extLst>
          </p:nvPr>
        </p:nvGraphicFramePr>
        <p:xfrm>
          <a:off x="4689112" y="4141767"/>
          <a:ext cx="286402" cy="340954"/>
        </p:xfrm>
        <a:graphic>
          <a:graphicData uri="http://schemas.openxmlformats.org/presentationml/2006/ole">
            <mc:AlternateContent xmlns:mc="http://schemas.openxmlformats.org/markup-compatibility/2006">
              <mc:Choice xmlns:v="urn:schemas-microsoft-com:vml" Requires="v">
                <p:oleObj spid="_x0000_s34936" name="Equation" r:id="rId9" imgW="199671" imgH="237550" progId="Equation.DSMT4">
                  <p:embed/>
                </p:oleObj>
              </mc:Choice>
              <mc:Fallback>
                <p:oleObj name="Equation" r:id="rId9" imgW="199671" imgH="237550" progId="Equation.DSMT4">
                  <p:embed/>
                  <p:pic>
                    <p:nvPicPr>
                      <p:cNvPr id="0" name=""/>
                      <p:cNvPicPr/>
                      <p:nvPr/>
                    </p:nvPicPr>
                    <p:blipFill>
                      <a:blip r:embed="rId10"/>
                      <a:stretch>
                        <a:fillRect/>
                      </a:stretch>
                    </p:blipFill>
                    <p:spPr>
                      <a:xfrm>
                        <a:off x="4689112" y="4141767"/>
                        <a:ext cx="286402" cy="340954"/>
                      </a:xfrm>
                      <a:prstGeom prst="rect">
                        <a:avLst/>
                      </a:prstGeom>
                    </p:spPr>
                  </p:pic>
                </p:oleObj>
              </mc:Fallback>
            </mc:AlternateContent>
          </a:graphicData>
        </a:graphic>
      </p:graphicFrame>
      <p:graphicFrame>
        <p:nvGraphicFramePr>
          <p:cNvPr id="17" name="对象 16">
            <a:extLst>
              <a:ext uri="{FF2B5EF4-FFF2-40B4-BE49-F238E27FC236}">
                <a16:creationId xmlns="" xmlns:a16="http://schemas.microsoft.com/office/drawing/2014/main" id="{B28A5962-E0E2-4190-B318-917DFC9DCA3C}"/>
              </a:ext>
            </a:extLst>
          </p:cNvPr>
          <p:cNvGraphicFramePr>
            <a:graphicFrameLocks noChangeAspect="1"/>
          </p:cNvGraphicFramePr>
          <p:nvPr>
            <p:extLst>
              <p:ext uri="{D42A27DB-BD31-4B8C-83A1-F6EECF244321}">
                <p14:modId xmlns:p14="http://schemas.microsoft.com/office/powerpoint/2010/main" val="1695444732"/>
              </p:ext>
            </p:extLst>
          </p:nvPr>
        </p:nvGraphicFramePr>
        <p:xfrm>
          <a:off x="3861371" y="4641499"/>
          <a:ext cx="862096" cy="314283"/>
        </p:xfrm>
        <a:graphic>
          <a:graphicData uri="http://schemas.openxmlformats.org/presentationml/2006/ole">
            <mc:AlternateContent xmlns:mc="http://schemas.openxmlformats.org/markup-compatibility/2006">
              <mc:Choice xmlns:v="urn:schemas-microsoft-com:vml" Requires="v">
                <p:oleObj spid="_x0000_s34937" name="Equation" r:id="rId11" imgW="627025" imgH="228206" progId="Equation.DSMT4">
                  <p:embed/>
                </p:oleObj>
              </mc:Choice>
              <mc:Fallback>
                <p:oleObj name="Equation" r:id="rId11" imgW="627025" imgH="228206" progId="Equation.DSMT4">
                  <p:embed/>
                  <p:pic>
                    <p:nvPicPr>
                      <p:cNvPr id="0" name=""/>
                      <p:cNvPicPr/>
                      <p:nvPr/>
                    </p:nvPicPr>
                    <p:blipFill>
                      <a:blip r:embed="rId12"/>
                      <a:stretch>
                        <a:fillRect/>
                      </a:stretch>
                    </p:blipFill>
                    <p:spPr>
                      <a:xfrm>
                        <a:off x="3861371" y="4641499"/>
                        <a:ext cx="862096" cy="314283"/>
                      </a:xfrm>
                      <a:prstGeom prst="rect">
                        <a:avLst/>
                      </a:prstGeom>
                    </p:spPr>
                  </p:pic>
                </p:oleObj>
              </mc:Fallback>
            </mc:AlternateContent>
          </a:graphicData>
        </a:graphic>
      </p:graphicFrame>
      <p:graphicFrame>
        <p:nvGraphicFramePr>
          <p:cNvPr id="18" name="对象 17">
            <a:extLst>
              <a:ext uri="{FF2B5EF4-FFF2-40B4-BE49-F238E27FC236}">
                <a16:creationId xmlns="" xmlns:a16="http://schemas.microsoft.com/office/drawing/2014/main" id="{919E559E-C8AD-4326-827A-603C0E6F254B}"/>
              </a:ext>
            </a:extLst>
          </p:cNvPr>
          <p:cNvGraphicFramePr>
            <a:graphicFrameLocks noChangeAspect="1"/>
          </p:cNvGraphicFramePr>
          <p:nvPr>
            <p:extLst>
              <p:ext uri="{D42A27DB-BD31-4B8C-83A1-F6EECF244321}">
                <p14:modId xmlns:p14="http://schemas.microsoft.com/office/powerpoint/2010/main" val="308953397"/>
              </p:ext>
            </p:extLst>
          </p:nvPr>
        </p:nvGraphicFramePr>
        <p:xfrm>
          <a:off x="6999566" y="4595428"/>
          <a:ext cx="928414" cy="360354"/>
        </p:xfrm>
        <a:graphic>
          <a:graphicData uri="http://schemas.openxmlformats.org/presentationml/2006/ole">
            <mc:AlternateContent xmlns:mc="http://schemas.openxmlformats.org/markup-compatibility/2006">
              <mc:Choice xmlns:v="urn:schemas-microsoft-com:vml" Requires="v">
                <p:oleObj spid="_x0000_s34938" name="Equation" r:id="rId13" imgW="588958" imgH="228206" progId="Equation.DSMT4">
                  <p:embed/>
                </p:oleObj>
              </mc:Choice>
              <mc:Fallback>
                <p:oleObj name="Equation" r:id="rId13" imgW="588958" imgH="228206" progId="Equation.DSMT4">
                  <p:embed/>
                  <p:pic>
                    <p:nvPicPr>
                      <p:cNvPr id="0" name=""/>
                      <p:cNvPicPr/>
                      <p:nvPr/>
                    </p:nvPicPr>
                    <p:blipFill>
                      <a:blip r:embed="rId14"/>
                      <a:stretch>
                        <a:fillRect/>
                      </a:stretch>
                    </p:blipFill>
                    <p:spPr>
                      <a:xfrm>
                        <a:off x="6999566" y="4595428"/>
                        <a:ext cx="928414" cy="360354"/>
                      </a:xfrm>
                      <a:prstGeom prst="rect">
                        <a:avLst/>
                      </a:prstGeom>
                    </p:spPr>
                  </p:pic>
                </p:oleObj>
              </mc:Fallback>
            </mc:AlternateContent>
          </a:graphicData>
        </a:graphic>
      </p:graphicFrame>
      <p:graphicFrame>
        <p:nvGraphicFramePr>
          <p:cNvPr id="19" name="对象 18">
            <a:extLst>
              <a:ext uri="{FF2B5EF4-FFF2-40B4-BE49-F238E27FC236}">
                <a16:creationId xmlns="" xmlns:a16="http://schemas.microsoft.com/office/drawing/2014/main" id="{7134E74F-6C05-42E4-9D31-324F3750E185}"/>
              </a:ext>
            </a:extLst>
          </p:cNvPr>
          <p:cNvGraphicFramePr>
            <a:graphicFrameLocks noChangeAspect="1"/>
          </p:cNvGraphicFramePr>
          <p:nvPr>
            <p:extLst>
              <p:ext uri="{D42A27DB-BD31-4B8C-83A1-F6EECF244321}">
                <p14:modId xmlns:p14="http://schemas.microsoft.com/office/powerpoint/2010/main" val="64945166"/>
              </p:ext>
            </p:extLst>
          </p:nvPr>
        </p:nvGraphicFramePr>
        <p:xfrm>
          <a:off x="9477995" y="4617818"/>
          <a:ext cx="1086908" cy="337964"/>
        </p:xfrm>
        <a:graphic>
          <a:graphicData uri="http://schemas.openxmlformats.org/presentationml/2006/ole">
            <mc:AlternateContent xmlns:mc="http://schemas.openxmlformats.org/markup-compatibility/2006">
              <mc:Choice xmlns:v="urn:schemas-microsoft-com:vml" Requires="v">
                <p:oleObj spid="_x0000_s34939" name="Equation" r:id="rId15" imgW="826696" imgH="256597" progId="Equation.DSMT4">
                  <p:embed/>
                </p:oleObj>
              </mc:Choice>
              <mc:Fallback>
                <p:oleObj name="Equation" r:id="rId15" imgW="826696" imgH="256597" progId="Equation.DSMT4">
                  <p:embed/>
                  <p:pic>
                    <p:nvPicPr>
                      <p:cNvPr id="0" name=""/>
                      <p:cNvPicPr/>
                      <p:nvPr/>
                    </p:nvPicPr>
                    <p:blipFill>
                      <a:blip r:embed="rId16"/>
                      <a:stretch>
                        <a:fillRect/>
                      </a:stretch>
                    </p:blipFill>
                    <p:spPr>
                      <a:xfrm>
                        <a:off x="9477995" y="4617818"/>
                        <a:ext cx="1086908" cy="337964"/>
                      </a:xfrm>
                      <a:prstGeom prst="rect">
                        <a:avLst/>
                      </a:prstGeom>
                    </p:spPr>
                  </p:pic>
                </p:oleObj>
              </mc:Fallback>
            </mc:AlternateContent>
          </a:graphicData>
        </a:graphic>
      </p:graphicFrame>
      <p:sp>
        <p:nvSpPr>
          <p:cNvPr id="20" name="文本框 19">
            <a:extLst>
              <a:ext uri="{FF2B5EF4-FFF2-40B4-BE49-F238E27FC236}">
                <a16:creationId xmlns="" xmlns:a16="http://schemas.microsoft.com/office/drawing/2014/main" id="{9C7CCFEC-E48A-45D2-B411-E5C256F87225}"/>
              </a:ext>
            </a:extLst>
          </p:cNvPr>
          <p:cNvSpPr txBox="1"/>
          <p:nvPr/>
        </p:nvSpPr>
        <p:spPr>
          <a:xfrm>
            <a:off x="549003" y="5211680"/>
            <a:ext cx="10297144" cy="955903"/>
          </a:xfrm>
          <a:prstGeom prst="rect">
            <a:avLst/>
          </a:prstGeom>
          <a:noFill/>
        </p:spPr>
        <p:txBody>
          <a:bodyPr wrap="square" rtlCol="0">
            <a:spAutoFit/>
          </a:bodyPr>
          <a:lstStyle/>
          <a:p>
            <a:pPr indent="457200">
              <a:lnSpc>
                <a:spcPct val="150000"/>
              </a:lnSpc>
            </a:pPr>
            <a:r>
              <a:rPr lang="zh-CN" altLang="en-US" sz="2000" dirty="0"/>
              <a:t>下面我们将依次介绍</a:t>
            </a:r>
            <a:r>
              <a:rPr lang="zh-CN" altLang="en-US" sz="2000" dirty="0">
                <a:solidFill>
                  <a:srgbClr val="C00000"/>
                </a:solidFill>
              </a:rPr>
              <a:t>最小化方差、最大化投资收益以及最大化期望效用三种目标下</a:t>
            </a:r>
            <a:r>
              <a:rPr lang="zh-CN" altLang="en-US" sz="2000" dirty="0"/>
              <a:t>的最优投资组合的求解过程：</a:t>
            </a:r>
          </a:p>
        </p:txBody>
      </p:sp>
      <p:graphicFrame>
        <p:nvGraphicFramePr>
          <p:cNvPr id="11" name="对象 10"/>
          <p:cNvGraphicFramePr>
            <a:graphicFrameLocks noChangeAspect="1"/>
          </p:cNvGraphicFramePr>
          <p:nvPr>
            <p:extLst>
              <p:ext uri="{D42A27DB-BD31-4B8C-83A1-F6EECF244321}">
                <p14:modId xmlns:p14="http://schemas.microsoft.com/office/powerpoint/2010/main" val="1484843864"/>
              </p:ext>
            </p:extLst>
          </p:nvPr>
        </p:nvGraphicFramePr>
        <p:xfrm>
          <a:off x="2781251" y="1192883"/>
          <a:ext cx="1944688" cy="293687"/>
        </p:xfrm>
        <a:graphic>
          <a:graphicData uri="http://schemas.openxmlformats.org/presentationml/2006/ole">
            <mc:AlternateContent xmlns:mc="http://schemas.openxmlformats.org/markup-compatibility/2006">
              <mc:Choice xmlns:v="urn:schemas-microsoft-com:vml" Requires="v">
                <p:oleObj spid="_x0000_s34940" name="Equation" r:id="rId17" imgW="1358640" imgH="203040" progId="Equation.DSMT4">
                  <p:embed/>
                </p:oleObj>
              </mc:Choice>
              <mc:Fallback>
                <p:oleObj name="Equation" r:id="rId17" imgW="1358640" imgH="203040" progId="Equation.DSMT4">
                  <p:embed/>
                  <p:pic>
                    <p:nvPicPr>
                      <p:cNvPr id="0" name="对象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81251" y="1192883"/>
                        <a:ext cx="1944688"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480287352"/>
              </p:ext>
            </p:extLst>
          </p:nvPr>
        </p:nvGraphicFramePr>
        <p:xfrm>
          <a:off x="6453659" y="1947946"/>
          <a:ext cx="1800225" cy="287337"/>
        </p:xfrm>
        <a:graphic>
          <a:graphicData uri="http://schemas.openxmlformats.org/presentationml/2006/ole">
            <mc:AlternateContent xmlns:mc="http://schemas.openxmlformats.org/markup-compatibility/2006">
              <mc:Choice xmlns:v="urn:schemas-microsoft-com:vml" Requires="v">
                <p:oleObj spid="_x0000_s34941" name="Equation" r:id="rId19" imgW="1549400" imgH="228600" progId="Equation.DSMT4">
                  <p:embed/>
                </p:oleObj>
              </mc:Choice>
              <mc:Fallback>
                <p:oleObj name="Equation" r:id="rId19" imgW="1549400" imgH="228600" progId="Equation.DSMT4">
                  <p:embed/>
                  <p:pic>
                    <p:nvPicPr>
                      <p:cNvPr id="0" name="对象 2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53659" y="1947946"/>
                        <a:ext cx="18002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4123392404"/>
              </p:ext>
            </p:extLst>
          </p:nvPr>
        </p:nvGraphicFramePr>
        <p:xfrm>
          <a:off x="1341091" y="2383991"/>
          <a:ext cx="2182812" cy="346075"/>
        </p:xfrm>
        <a:graphic>
          <a:graphicData uri="http://schemas.openxmlformats.org/presentationml/2006/ole">
            <mc:AlternateContent xmlns:mc="http://schemas.openxmlformats.org/markup-compatibility/2006">
              <mc:Choice xmlns:v="urn:schemas-microsoft-com:vml" Requires="v">
                <p:oleObj spid="_x0000_s34942" name="Equation" r:id="rId21" imgW="1447800" imgH="228600" progId="Equation.DSMT4">
                  <p:embed/>
                </p:oleObj>
              </mc:Choice>
              <mc:Fallback>
                <p:oleObj name="Equation" r:id="rId21" imgW="1447800" imgH="228600" progId="Equation.DSMT4">
                  <p:embed/>
                  <p:pic>
                    <p:nvPicPr>
                      <p:cNvPr id="0" name="对象 2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41091" y="2383991"/>
                        <a:ext cx="218281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2496576897"/>
              </p:ext>
            </p:extLst>
          </p:nvPr>
        </p:nvGraphicFramePr>
        <p:xfrm>
          <a:off x="4575212" y="2803784"/>
          <a:ext cx="2244725" cy="1217612"/>
        </p:xfrm>
        <a:graphic>
          <a:graphicData uri="http://schemas.openxmlformats.org/presentationml/2006/ole">
            <mc:AlternateContent xmlns:mc="http://schemas.openxmlformats.org/markup-compatibility/2006">
              <mc:Choice xmlns:v="urn:schemas-microsoft-com:vml" Requires="v">
                <p:oleObj spid="_x0000_s34943" name="Equation" r:id="rId23" imgW="1308100" imgH="711200" progId="Equation.DSMT4">
                  <p:embed/>
                </p:oleObj>
              </mc:Choice>
              <mc:Fallback>
                <p:oleObj name="Equation" r:id="rId23" imgW="1308100" imgH="711200" progId="Equation.DSMT4">
                  <p:embed/>
                  <p:pic>
                    <p:nvPicPr>
                      <p:cNvPr id="0" name="对象 2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575212" y="2803784"/>
                        <a:ext cx="2244725"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91438507"/>
      </p:ext>
    </p:extLst>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5349208"/>
          </a:xfrm>
        </p:spPr>
        <p:txBody>
          <a:bodyPr>
            <a:normAutofit/>
          </a:bodyPr>
          <a:lstStyle/>
          <a:p>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范例</a:t>
            </a:r>
            <a:r>
              <a:rPr lang="zh-CN" altLang="en-US" sz="2000" b="1" dirty="0" smtClean="0">
                <a:effectLst/>
                <a:latin typeface="Times New Roman" panose="02020603050405020304" pitchFamily="18" charset="0"/>
                <a:ea typeface="宋体" panose="02010600030101010101" pitchFamily="2" charset="-122"/>
                <a:cs typeface="Times New Roman" panose="02020603050405020304" pitchFamily="18" charset="0"/>
              </a:rPr>
              <a:t>程序</a:t>
            </a:r>
            <a:r>
              <a:rPr lang="en-US" altLang="zh-CN" sz="2000" b="1" dirty="0" smtClean="0">
                <a:effectLst/>
                <a:latin typeface="Times New Roman" panose="02020603050405020304" pitchFamily="18" charset="0"/>
                <a:ea typeface="宋体" panose="02010600030101010101" pitchFamily="2" charset="-122"/>
                <a:cs typeface="Times New Roman" panose="02020603050405020304" pitchFamily="18" charset="0"/>
              </a:rPr>
              <a:t>11-3</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：纳入无风险资产之后的可行域</a:t>
            </a:r>
            <a:endParaRPr lang="zh-CN" altLang="en-US" dirty="0"/>
          </a:p>
        </p:txBody>
      </p:sp>
      <p:pic>
        <p:nvPicPr>
          <p:cNvPr id="7" name="图片 6">
            <a:extLst>
              <a:ext uri="{FF2B5EF4-FFF2-40B4-BE49-F238E27FC236}">
                <a16:creationId xmlns="" xmlns:a16="http://schemas.microsoft.com/office/drawing/2014/main" id="{7FDF181E-4734-47F5-82EA-0C652C6A563D}"/>
              </a:ext>
            </a:extLst>
          </p:cNvPr>
          <p:cNvPicPr>
            <a:picLocks noChangeAspect="1"/>
          </p:cNvPicPr>
          <p:nvPr/>
        </p:nvPicPr>
        <p:blipFill>
          <a:blip r:embed="rId2"/>
          <a:stretch>
            <a:fillRect/>
          </a:stretch>
        </p:blipFill>
        <p:spPr>
          <a:xfrm>
            <a:off x="765027" y="1268760"/>
            <a:ext cx="10852111" cy="5349208"/>
          </a:xfrm>
          <a:prstGeom prst="rect">
            <a:avLst/>
          </a:prstGeom>
        </p:spPr>
      </p:pic>
      <p:sp>
        <p:nvSpPr>
          <p:cNvPr id="6" name="矩形 5">
            <a:extLst>
              <a:ext uri="{FF2B5EF4-FFF2-40B4-BE49-F238E27FC236}">
                <a16:creationId xmlns="" xmlns:a16="http://schemas.microsoft.com/office/drawing/2014/main" id="{F6413EAE-362A-46B4-A340-E5C0A95C5A7A}"/>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spTree>
    <p:extLst>
      <p:ext uri="{BB962C8B-B14F-4D97-AF65-F5344CB8AC3E}">
        <p14:creationId xmlns:p14="http://schemas.microsoft.com/office/powerpoint/2010/main" val="911968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5349208"/>
          </a:xfrm>
        </p:spPr>
        <p:txBody>
          <a:bodyPr>
            <a:normAutofit/>
          </a:bodyPr>
          <a:lstStyle/>
          <a:p>
            <a:r>
              <a:rPr lang="en-US" altLang="zh-CN" sz="2000" b="1" dirty="0">
                <a:effectLst/>
                <a:latin typeface="Times New Roman" panose="02020603050405020304" pitchFamily="18" charset="0"/>
                <a:ea typeface="宋体" panose="02010600030101010101" pitchFamily="2" charset="-122"/>
                <a:cs typeface="Times New Roman" panose="02020603050405020304" pitchFamily="18" charset="0"/>
              </a:rPr>
              <a:t>Python</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模拟出的纳入无风险资产之后的可行域如下图所示：</a:t>
            </a:r>
            <a:endParaRPr lang="zh-CN" altLang="en-US" dirty="0"/>
          </a:p>
        </p:txBody>
      </p:sp>
      <p:pic>
        <p:nvPicPr>
          <p:cNvPr id="6" name="图片 5">
            <a:extLst>
              <a:ext uri="{FF2B5EF4-FFF2-40B4-BE49-F238E27FC236}">
                <a16:creationId xmlns="" xmlns:a16="http://schemas.microsoft.com/office/drawing/2014/main" id="{72590E7F-8E7E-40A4-A63F-C20AA6DBBE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179" y="1404716"/>
            <a:ext cx="7206850" cy="4695802"/>
          </a:xfrm>
          <a:prstGeom prst="rect">
            <a:avLst/>
          </a:prstGeom>
        </p:spPr>
      </p:pic>
      <p:sp>
        <p:nvSpPr>
          <p:cNvPr id="8" name="矩形 7">
            <a:extLst>
              <a:ext uri="{FF2B5EF4-FFF2-40B4-BE49-F238E27FC236}">
                <a16:creationId xmlns="" xmlns:a16="http://schemas.microsoft.com/office/drawing/2014/main" id="{C1A8217F-AC57-4050-8EC4-C8D7AFE81F58}"/>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spTree>
    <p:extLst>
      <p:ext uri="{BB962C8B-B14F-4D97-AF65-F5344CB8AC3E}">
        <p14:creationId xmlns:p14="http://schemas.microsoft.com/office/powerpoint/2010/main" val="31701254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548680"/>
            <a:ext cx="9952911" cy="634082"/>
          </a:xfrm>
        </p:spPr>
        <p:txBody>
          <a:bodyPr/>
          <a:lstStyle/>
          <a:p>
            <a:pPr algn="l"/>
            <a:r>
              <a:rPr lang="zh-CN" altLang="en-US" sz="2400" b="1" dirty="0">
                <a:latin typeface="+mn-ea"/>
                <a:ea typeface="+mn-ea"/>
                <a:cs typeface="+mn-cs"/>
              </a:rPr>
              <a:t>三、约束条件下的投资组合</a:t>
            </a:r>
            <a:r>
              <a:rPr lang="zh-CN" altLang="en-US" sz="2400" b="1" dirty="0" smtClean="0">
                <a:latin typeface="+mn-ea"/>
                <a:ea typeface="+mn-ea"/>
                <a:cs typeface="+mn-cs"/>
              </a:rPr>
              <a:t>配置</a:t>
            </a:r>
            <a:r>
              <a:rPr lang="en-US" altLang="zh-CN" sz="2400" b="1" dirty="0" smtClean="0">
                <a:latin typeface="+mn-ea"/>
                <a:ea typeface="+mn-ea"/>
                <a:cs typeface="+mn-cs"/>
              </a:rPr>
              <a:t>(</a:t>
            </a:r>
            <a:r>
              <a:rPr lang="zh-CN" altLang="en-US" sz="2400" b="1" dirty="0" smtClean="0">
                <a:latin typeface="+mn-ea"/>
                <a:ea typeface="+mn-ea"/>
                <a:cs typeface="+mn-cs"/>
              </a:rPr>
              <a:t>允许</a:t>
            </a:r>
            <a:r>
              <a:rPr lang="zh-CN" altLang="en-US" sz="2400" b="1" dirty="0">
                <a:latin typeface="+mn-ea"/>
                <a:ea typeface="+mn-ea"/>
                <a:cs typeface="+mn-cs"/>
              </a:rPr>
              <a:t>卖</a:t>
            </a:r>
            <a:r>
              <a:rPr lang="zh-CN" altLang="en-US" sz="2400" b="1" dirty="0" smtClean="0">
                <a:latin typeface="+mn-ea"/>
                <a:ea typeface="+mn-ea"/>
                <a:cs typeface="+mn-cs"/>
              </a:rPr>
              <a:t>空</a:t>
            </a:r>
            <a:r>
              <a:rPr lang="en-US" altLang="zh-CN" sz="2400" b="1" dirty="0" smtClean="0">
                <a:latin typeface="+mn-ea"/>
                <a:ea typeface="+mn-ea"/>
                <a:cs typeface="+mn-cs"/>
              </a:rPr>
              <a:t>)</a:t>
            </a:r>
            <a:endParaRPr lang="zh-CN" altLang="en-US" sz="2400" b="1" dirty="0">
              <a:latin typeface="+mn-ea"/>
              <a:ea typeface="+mn-ea"/>
              <a:cs typeface="+mn-cs"/>
            </a:endParaRPr>
          </a:p>
        </p:txBody>
      </p:sp>
      <p:sp>
        <p:nvSpPr>
          <p:cNvPr id="3" name="内容占位符 2"/>
          <p:cNvSpPr>
            <a:spLocks noGrp="1"/>
          </p:cNvSpPr>
          <p:nvPr>
            <p:ph sz="quarter" idx="1"/>
          </p:nvPr>
        </p:nvSpPr>
        <p:spPr>
          <a:xfrm>
            <a:off x="621011" y="1340768"/>
            <a:ext cx="11953328" cy="5349208"/>
          </a:xfrm>
        </p:spPr>
        <p:txBody>
          <a:bodyPr>
            <a:normAutofit/>
          </a:bodyPr>
          <a:lstStyle/>
          <a:p>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范例</a:t>
            </a:r>
            <a:r>
              <a:rPr lang="zh-CN" altLang="en-US" sz="2000" b="1" dirty="0" smtClean="0">
                <a:effectLst/>
                <a:latin typeface="Times New Roman" panose="02020603050405020304" pitchFamily="18" charset="0"/>
                <a:ea typeface="宋体" panose="02010600030101010101" pitchFamily="2" charset="-122"/>
                <a:cs typeface="Times New Roman" panose="02020603050405020304" pitchFamily="18" charset="0"/>
              </a:rPr>
              <a:t>程序</a:t>
            </a:r>
            <a:r>
              <a:rPr lang="en-US" altLang="zh-CN" sz="2000" b="1" dirty="0" smtClean="0">
                <a:effectLst/>
                <a:latin typeface="Times New Roman" panose="02020603050405020304" pitchFamily="18" charset="0"/>
                <a:ea typeface="宋体" panose="02010600030101010101" pitchFamily="2" charset="-122"/>
                <a:cs typeface="Times New Roman" panose="02020603050405020304" pitchFamily="18" charset="0"/>
              </a:rPr>
              <a:t>11-4</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：约束条件下的投资组合</a:t>
            </a:r>
            <a:r>
              <a:rPr lang="zh-CN" altLang="en-US" sz="2000" b="1" dirty="0" smtClean="0">
                <a:effectLst/>
                <a:latin typeface="Times New Roman" panose="02020603050405020304" pitchFamily="18" charset="0"/>
                <a:ea typeface="宋体" panose="02010600030101010101" pitchFamily="2" charset="-122"/>
                <a:cs typeface="Times New Roman" panose="02020603050405020304" pitchFamily="18" charset="0"/>
              </a:rPr>
              <a:t>配置</a:t>
            </a:r>
            <a:r>
              <a:rPr lang="en-US" altLang="zh-CN" sz="2000" b="1"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000" b="1" dirty="0" smtClean="0">
                <a:effectLst/>
                <a:latin typeface="Times New Roman" panose="02020603050405020304" pitchFamily="18" charset="0"/>
                <a:ea typeface="宋体" panose="02010600030101010101" pitchFamily="2" charset="-122"/>
                <a:cs typeface="Times New Roman" panose="02020603050405020304" pitchFamily="18" charset="0"/>
              </a:rPr>
              <a:t>允许</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卖</a:t>
            </a:r>
            <a:r>
              <a:rPr lang="zh-CN" altLang="en-US" sz="2000" b="1" dirty="0" smtClean="0">
                <a:effectLst/>
                <a:latin typeface="Times New Roman" panose="02020603050405020304" pitchFamily="18" charset="0"/>
                <a:ea typeface="宋体" panose="02010600030101010101" pitchFamily="2" charset="-122"/>
                <a:cs typeface="Times New Roman" panose="02020603050405020304" pitchFamily="18" charset="0"/>
              </a:rPr>
              <a:t>空</a:t>
            </a:r>
            <a:r>
              <a:rPr lang="en-US" altLang="zh-CN" sz="2000" b="1"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pic>
        <p:nvPicPr>
          <p:cNvPr id="4" name="图片 3">
            <a:extLst>
              <a:ext uri="{FF2B5EF4-FFF2-40B4-BE49-F238E27FC236}">
                <a16:creationId xmlns="" xmlns:a16="http://schemas.microsoft.com/office/drawing/2014/main" id="{71F6052C-C313-4D6F-87FE-753F3C556D51}"/>
              </a:ext>
            </a:extLst>
          </p:cNvPr>
          <p:cNvPicPr>
            <a:picLocks noChangeAspect="1"/>
          </p:cNvPicPr>
          <p:nvPr/>
        </p:nvPicPr>
        <p:blipFill>
          <a:blip r:embed="rId2"/>
          <a:stretch>
            <a:fillRect/>
          </a:stretch>
        </p:blipFill>
        <p:spPr>
          <a:xfrm>
            <a:off x="1125067" y="1988840"/>
            <a:ext cx="9686993" cy="4320480"/>
          </a:xfrm>
          <a:prstGeom prst="rect">
            <a:avLst/>
          </a:prstGeom>
        </p:spPr>
      </p:pic>
      <p:sp>
        <p:nvSpPr>
          <p:cNvPr id="5" name="矩形 4">
            <a:extLst>
              <a:ext uri="{FF2B5EF4-FFF2-40B4-BE49-F238E27FC236}">
                <a16:creationId xmlns="" xmlns:a16="http://schemas.microsoft.com/office/drawing/2014/main" id="{DC22AD44-CA6D-4D88-A257-5D698E9DF11A}"/>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spTree>
    <p:extLst>
      <p:ext uri="{BB962C8B-B14F-4D97-AF65-F5344CB8AC3E}">
        <p14:creationId xmlns:p14="http://schemas.microsoft.com/office/powerpoint/2010/main" val="41904518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87101" y="609075"/>
            <a:ext cx="11881320" cy="4176464"/>
          </a:xfrm>
        </p:spPr>
        <p:txBody>
          <a:bodyPr>
            <a:normAutofit/>
          </a:bodyPr>
          <a:lstStyle/>
          <a:p>
            <a:pPr indent="457200">
              <a:lnSpc>
                <a:spcPct val="150000"/>
              </a:lnSpc>
              <a:buNone/>
            </a:pPr>
            <a:r>
              <a:rPr lang="zh-CN" altLang="en-US" sz="2000" dirty="0">
                <a:effectLst/>
                <a:latin typeface="Times New Roman" panose="02020603050405020304" pitchFamily="18" charset="0"/>
                <a:cs typeface="Times New Roman" panose="02020603050405020304" pitchFamily="18" charset="0"/>
              </a:rPr>
              <a:t>根据上述代码计算出的结果如下：</a:t>
            </a:r>
            <a:endParaRPr lang="zh-CN" altLang="en-US" dirty="0"/>
          </a:p>
        </p:txBody>
      </p:sp>
      <p:sp>
        <p:nvSpPr>
          <p:cNvPr id="8" name="矩形 7">
            <a:extLst>
              <a:ext uri="{FF2B5EF4-FFF2-40B4-BE49-F238E27FC236}">
                <a16:creationId xmlns="" xmlns:a16="http://schemas.microsoft.com/office/drawing/2014/main" id="{3C5A36FF-E6DB-440B-BB22-2CD3A707D47F}"/>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sp>
        <p:nvSpPr>
          <p:cNvPr id="7" name="文本框 6">
            <a:extLst>
              <a:ext uri="{FF2B5EF4-FFF2-40B4-BE49-F238E27FC236}">
                <a16:creationId xmlns="" xmlns:a16="http://schemas.microsoft.com/office/drawing/2014/main" id="{59D3FEE0-BA9B-4016-A492-125658D7D145}"/>
              </a:ext>
            </a:extLst>
          </p:cNvPr>
          <p:cNvSpPr txBox="1"/>
          <p:nvPr/>
        </p:nvSpPr>
        <p:spPr>
          <a:xfrm>
            <a:off x="4646505" y="1528618"/>
            <a:ext cx="5544616" cy="307777"/>
          </a:xfrm>
          <a:prstGeom prst="rect">
            <a:avLst/>
          </a:prstGeom>
          <a:noFill/>
        </p:spPr>
        <p:txBody>
          <a:bodyPr wrap="square" rtlCol="0">
            <a:spAutoFit/>
          </a:bodyPr>
          <a:lstStyle/>
          <a:p>
            <a:r>
              <a:rPr lang="zh-CN" altLang="en-US" sz="1400" dirty="0" smtClean="0">
                <a:latin typeface="Times New Roman" panose="02020603050405020304" pitchFamily="18" charset="0"/>
                <a:cs typeface="Times New Roman" panose="02020603050405020304" pitchFamily="18" charset="0"/>
              </a:rPr>
              <a:t>表</a:t>
            </a:r>
            <a:r>
              <a:rPr lang="en-US" altLang="zh-CN" sz="1400" dirty="0" smtClean="0">
                <a:latin typeface="Times New Roman" panose="02020603050405020304" pitchFamily="18" charset="0"/>
                <a:cs typeface="Times New Roman" panose="02020603050405020304" pitchFamily="18" charset="0"/>
              </a:rPr>
              <a:t>11-5 </a:t>
            </a:r>
            <a:r>
              <a:rPr lang="zh-CN" altLang="en-US" sz="1400" dirty="0">
                <a:latin typeface="Times New Roman" panose="02020603050405020304" pitchFamily="18" charset="0"/>
                <a:cs typeface="Times New Roman" panose="02020603050405020304" pitchFamily="18" charset="0"/>
              </a:rPr>
              <a:t>约束条件下资产组合各参数</a:t>
            </a:r>
          </a:p>
        </p:txBody>
      </p:sp>
      <p:graphicFrame>
        <p:nvGraphicFramePr>
          <p:cNvPr id="4" name="表格 3">
            <a:extLst>
              <a:ext uri="{FF2B5EF4-FFF2-40B4-BE49-F238E27FC236}">
                <a16:creationId xmlns="" xmlns:a16="http://schemas.microsoft.com/office/drawing/2014/main" id="{BE4CAF83-1A32-43E4-BCDA-CA46DEEF8BDD}"/>
              </a:ext>
            </a:extLst>
          </p:cNvPr>
          <p:cNvGraphicFramePr>
            <a:graphicFrameLocks noGrp="1"/>
          </p:cNvGraphicFramePr>
          <p:nvPr>
            <p:extLst>
              <p:ext uri="{D42A27DB-BD31-4B8C-83A1-F6EECF244321}">
                <p14:modId xmlns:p14="http://schemas.microsoft.com/office/powerpoint/2010/main" val="1624708066"/>
              </p:ext>
            </p:extLst>
          </p:nvPr>
        </p:nvGraphicFramePr>
        <p:xfrm>
          <a:off x="1980505" y="1847948"/>
          <a:ext cx="8226228" cy="914400"/>
        </p:xfrm>
        <a:graphic>
          <a:graphicData uri="http://schemas.openxmlformats.org/drawingml/2006/table">
            <a:tbl>
              <a:tblPr firstRow="1" firstCol="1" bandRow="1">
                <a:tableStyleId>{5C22544A-7EE6-4342-B048-85BDC9FD1C3A}</a:tableStyleId>
              </a:tblPr>
              <a:tblGrid>
                <a:gridCol w="1371038">
                  <a:extLst>
                    <a:ext uri="{9D8B030D-6E8A-4147-A177-3AD203B41FA5}">
                      <a16:colId xmlns="" xmlns:a16="http://schemas.microsoft.com/office/drawing/2014/main" val="1248133938"/>
                    </a:ext>
                  </a:extLst>
                </a:gridCol>
                <a:gridCol w="1371038">
                  <a:extLst>
                    <a:ext uri="{9D8B030D-6E8A-4147-A177-3AD203B41FA5}">
                      <a16:colId xmlns="" xmlns:a16="http://schemas.microsoft.com/office/drawing/2014/main" val="3291773301"/>
                    </a:ext>
                  </a:extLst>
                </a:gridCol>
                <a:gridCol w="1371038">
                  <a:extLst>
                    <a:ext uri="{9D8B030D-6E8A-4147-A177-3AD203B41FA5}">
                      <a16:colId xmlns="" xmlns:a16="http://schemas.microsoft.com/office/drawing/2014/main" val="1662203844"/>
                    </a:ext>
                  </a:extLst>
                </a:gridCol>
                <a:gridCol w="1371038">
                  <a:extLst>
                    <a:ext uri="{9D8B030D-6E8A-4147-A177-3AD203B41FA5}">
                      <a16:colId xmlns="" xmlns:a16="http://schemas.microsoft.com/office/drawing/2014/main" val="44675947"/>
                    </a:ext>
                  </a:extLst>
                </a:gridCol>
                <a:gridCol w="1371038">
                  <a:extLst>
                    <a:ext uri="{9D8B030D-6E8A-4147-A177-3AD203B41FA5}">
                      <a16:colId xmlns="" xmlns:a16="http://schemas.microsoft.com/office/drawing/2014/main" val="3206717880"/>
                    </a:ext>
                  </a:extLst>
                </a:gridCol>
                <a:gridCol w="1371038">
                  <a:extLst>
                    <a:ext uri="{9D8B030D-6E8A-4147-A177-3AD203B41FA5}">
                      <a16:colId xmlns="" xmlns:a16="http://schemas.microsoft.com/office/drawing/2014/main" val="1486473566"/>
                    </a:ext>
                  </a:extLst>
                </a:gridCol>
              </a:tblGrid>
              <a:tr h="430486">
                <a:tc>
                  <a:txBody>
                    <a:bodyPr/>
                    <a:lstStyle/>
                    <a:p>
                      <a:pPr marL="0" indent="266700" algn="ctr" defTabSz="914400" rtl="0" eaLnBrk="1" latinLnBrk="0" hangingPunct="1">
                        <a:lnSpc>
                          <a:spcPct val="150000"/>
                        </a:lnSpc>
                      </a:pPr>
                      <a:endParaRPr 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endParaRPr 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endParaRPr 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endParaRPr 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endParaRPr 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endParaRPr 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997289578"/>
                  </a:ext>
                </a:extLst>
              </a:tr>
              <a:tr h="430486">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0.059383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-0.02494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0.111512</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0.006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19.20943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5.641693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739262759"/>
                  </a:ext>
                </a:extLst>
              </a:tr>
            </a:tbl>
          </a:graphicData>
        </a:graphic>
      </p:graphicFrame>
      <p:pic>
        <p:nvPicPr>
          <p:cNvPr id="58374" name="Picture 6">
            <a:extLst>
              <a:ext uri="{FF2B5EF4-FFF2-40B4-BE49-F238E27FC236}">
                <a16:creationId xmlns="" xmlns:a16="http://schemas.microsoft.com/office/drawing/2014/main" id="{17BF4286-4B5D-465C-84D9-0174E6E42D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3219" y="1919956"/>
            <a:ext cx="288032" cy="315036"/>
          </a:xfrm>
          <a:prstGeom prst="rect">
            <a:avLst/>
          </a:prstGeom>
          <a:noFill/>
          <a:extLst>
            <a:ext uri="{909E8E84-426E-40DD-AFC4-6F175D3DCCD1}">
              <a14:hiddenFill xmlns:a14="http://schemas.microsoft.com/office/drawing/2010/main">
                <a:solidFill>
                  <a:srgbClr val="FFFFFF"/>
                </a:solidFill>
              </a14:hiddenFill>
            </a:ext>
          </a:extLst>
        </p:spPr>
      </p:pic>
      <p:pic>
        <p:nvPicPr>
          <p:cNvPr id="58373" name="Picture 5">
            <a:extLst>
              <a:ext uri="{FF2B5EF4-FFF2-40B4-BE49-F238E27FC236}">
                <a16:creationId xmlns="" xmlns:a16="http://schemas.microsoft.com/office/drawing/2014/main" id="{64B0F69D-4BDD-4DEB-AC6E-A1146907E4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4249" y="1919956"/>
            <a:ext cx="263663" cy="288382"/>
          </a:xfrm>
          <a:prstGeom prst="rect">
            <a:avLst/>
          </a:prstGeom>
          <a:noFill/>
          <a:extLst>
            <a:ext uri="{909E8E84-426E-40DD-AFC4-6F175D3DCCD1}">
              <a14:hiddenFill xmlns:a14="http://schemas.microsoft.com/office/drawing/2010/main">
                <a:solidFill>
                  <a:srgbClr val="FFFFFF"/>
                </a:solidFill>
              </a14:hiddenFill>
            </a:ext>
          </a:extLst>
        </p:spPr>
      </p:pic>
      <p:pic>
        <p:nvPicPr>
          <p:cNvPr id="58372" name="Picture 4">
            <a:extLst>
              <a:ext uri="{FF2B5EF4-FFF2-40B4-BE49-F238E27FC236}">
                <a16:creationId xmlns="" xmlns:a16="http://schemas.microsoft.com/office/drawing/2014/main" id="{BBF06709-2422-4600-B9F4-548D60A634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4068" y="1932078"/>
            <a:ext cx="249411" cy="288382"/>
          </a:xfrm>
          <a:prstGeom prst="rect">
            <a:avLst/>
          </a:prstGeom>
          <a:noFill/>
          <a:extLst>
            <a:ext uri="{909E8E84-426E-40DD-AFC4-6F175D3DCCD1}">
              <a14:hiddenFill xmlns:a14="http://schemas.microsoft.com/office/drawing/2010/main">
                <a:solidFill>
                  <a:srgbClr val="FFFFFF"/>
                </a:solidFill>
              </a14:hiddenFill>
            </a:ext>
          </a:extLst>
        </p:spPr>
      </p:pic>
      <p:pic>
        <p:nvPicPr>
          <p:cNvPr id="58371" name="Picture 3">
            <a:extLst>
              <a:ext uri="{FF2B5EF4-FFF2-40B4-BE49-F238E27FC236}">
                <a16:creationId xmlns="" xmlns:a16="http://schemas.microsoft.com/office/drawing/2014/main" id="{46D7BB1A-590C-4179-A0C7-A722471E82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9331" y="1928728"/>
            <a:ext cx="216024" cy="260718"/>
          </a:xfrm>
          <a:prstGeom prst="rect">
            <a:avLst/>
          </a:prstGeom>
          <a:noFill/>
          <a:extLst>
            <a:ext uri="{909E8E84-426E-40DD-AFC4-6F175D3DCCD1}">
              <a14:hiddenFill xmlns:a14="http://schemas.microsoft.com/office/drawing/2010/main">
                <a:solidFill>
                  <a:srgbClr val="FFFFFF"/>
                </a:solidFill>
              </a14:hiddenFill>
            </a:ext>
          </a:extLst>
        </p:spPr>
      </p:pic>
      <p:pic>
        <p:nvPicPr>
          <p:cNvPr id="58370" name="Picture 2">
            <a:extLst>
              <a:ext uri="{FF2B5EF4-FFF2-40B4-BE49-F238E27FC236}">
                <a16:creationId xmlns="" xmlns:a16="http://schemas.microsoft.com/office/drawing/2014/main" id="{6C8D2059-93A6-489B-BC13-C350A0DB233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7765" y="1928728"/>
            <a:ext cx="216024" cy="275617"/>
          </a:xfrm>
          <a:prstGeom prst="rect">
            <a:avLst/>
          </a:prstGeom>
          <a:noFill/>
          <a:extLst>
            <a:ext uri="{909E8E84-426E-40DD-AFC4-6F175D3DCCD1}">
              <a14:hiddenFill xmlns:a14="http://schemas.microsoft.com/office/drawing/2010/main">
                <a:solidFill>
                  <a:srgbClr val="FFFFFF"/>
                </a:solidFill>
              </a14:hiddenFill>
            </a:ext>
          </a:extLst>
        </p:spPr>
      </p:pic>
      <p:pic>
        <p:nvPicPr>
          <p:cNvPr id="58369" name="Picture 1">
            <a:extLst>
              <a:ext uri="{FF2B5EF4-FFF2-40B4-BE49-F238E27FC236}">
                <a16:creationId xmlns="" xmlns:a16="http://schemas.microsoft.com/office/drawing/2014/main" id="{EFA2560D-30F4-4E97-B1BF-C0031BAE1D6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58827" y="1940429"/>
            <a:ext cx="216024" cy="2800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表格 4">
            <a:extLst>
              <a:ext uri="{FF2B5EF4-FFF2-40B4-BE49-F238E27FC236}">
                <a16:creationId xmlns="" xmlns:a16="http://schemas.microsoft.com/office/drawing/2014/main" id="{2B709019-C8E4-40B4-B913-5056AD7959B3}"/>
              </a:ext>
            </a:extLst>
          </p:cNvPr>
          <p:cNvGraphicFramePr>
            <a:graphicFrameLocks noGrp="1"/>
          </p:cNvGraphicFramePr>
          <p:nvPr>
            <p:extLst>
              <p:ext uri="{D42A27DB-BD31-4B8C-83A1-F6EECF244321}">
                <p14:modId xmlns:p14="http://schemas.microsoft.com/office/powerpoint/2010/main" val="484410486"/>
              </p:ext>
            </p:extLst>
          </p:nvPr>
        </p:nvGraphicFramePr>
        <p:xfrm>
          <a:off x="1963737" y="3861048"/>
          <a:ext cx="8289578" cy="1828800"/>
        </p:xfrm>
        <a:graphic>
          <a:graphicData uri="http://schemas.openxmlformats.org/drawingml/2006/table">
            <a:tbl>
              <a:tblPr firstRow="1" firstCol="1" bandRow="1">
                <a:tableStyleId>{5C22544A-7EE6-4342-B048-85BDC9FD1C3A}</a:tableStyleId>
              </a:tblPr>
              <a:tblGrid>
                <a:gridCol w="2035776">
                  <a:extLst>
                    <a:ext uri="{9D8B030D-6E8A-4147-A177-3AD203B41FA5}">
                      <a16:colId xmlns="" xmlns:a16="http://schemas.microsoft.com/office/drawing/2014/main" val="4112193294"/>
                    </a:ext>
                  </a:extLst>
                </a:gridCol>
                <a:gridCol w="3126901">
                  <a:extLst>
                    <a:ext uri="{9D8B030D-6E8A-4147-A177-3AD203B41FA5}">
                      <a16:colId xmlns="" xmlns:a16="http://schemas.microsoft.com/office/drawing/2014/main" val="1466618078"/>
                    </a:ext>
                  </a:extLst>
                </a:gridCol>
                <a:gridCol w="3126901">
                  <a:extLst>
                    <a:ext uri="{9D8B030D-6E8A-4147-A177-3AD203B41FA5}">
                      <a16:colId xmlns="" xmlns:a16="http://schemas.microsoft.com/office/drawing/2014/main" val="522857226"/>
                    </a:ext>
                  </a:extLst>
                </a:gridCol>
              </a:tblGrid>
              <a:tr h="349848">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股票名称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smtClean="0">
                          <a:solidFill>
                            <a:schemeClr val="tx1"/>
                          </a:solidFill>
                          <a:effectLst/>
                          <a:latin typeface="Times New Roman" panose="02020603050405020304" pitchFamily="18" charset="0"/>
                          <a:ea typeface="+mn-ea"/>
                          <a:cs typeface="Times New Roman" panose="02020603050405020304" pitchFamily="18" charset="0"/>
                        </a:rPr>
                        <a:t>比重</a:t>
                      </a:r>
                      <a:r>
                        <a:rPr lang="en-US" altLang="zh-CN" sz="2000" b="0" kern="100" dirty="0" smtClean="0">
                          <a:solidFill>
                            <a:schemeClr val="tx1"/>
                          </a:solidFill>
                          <a:effectLst/>
                          <a:latin typeface="Times New Roman" panose="02020603050405020304" pitchFamily="18" charset="0"/>
                          <a:ea typeface="+mn-ea"/>
                          <a:cs typeface="Times New Roman" panose="02020603050405020304" pitchFamily="18" charset="0"/>
                        </a:rPr>
                        <a:t>(</a:t>
                      </a:r>
                      <a:r>
                        <a:rPr lang="zh-CN" altLang="en-US" sz="2000" b="0" kern="1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00" dirty="0" smtClean="0">
                          <a:solidFill>
                            <a:schemeClr val="tx1"/>
                          </a:solidFill>
                          <a:effectLst/>
                          <a:latin typeface="Times New Roman" panose="02020603050405020304" pitchFamily="18" charset="0"/>
                          <a:ea typeface="+mn-ea"/>
                          <a:cs typeface="Times New Roman" panose="02020603050405020304" pitchFamily="18" charset="0"/>
                        </a:rPr>
                        <a:t> </a:t>
                      </a:r>
                      <a:r>
                        <a:rPr lang="en-US" altLang="zh-CN" sz="2000" b="0" kern="100" dirty="0" smtClean="0">
                          <a:solidFill>
                            <a:schemeClr val="tx1"/>
                          </a:solidFill>
                          <a:effectLst/>
                          <a:latin typeface="Times New Roman" panose="02020603050405020304" pitchFamily="18" charset="0"/>
                          <a:ea typeface="+mn-ea"/>
                          <a:cs typeface="Times New Roman" panose="02020603050405020304" pitchFamily="18" charset="0"/>
                        </a:rPr>
                        <a:t>)</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smtClean="0">
                          <a:solidFill>
                            <a:schemeClr val="tx1"/>
                          </a:solidFill>
                          <a:effectLst/>
                          <a:latin typeface="Times New Roman" panose="02020603050405020304" pitchFamily="18" charset="0"/>
                          <a:ea typeface="+mn-ea"/>
                          <a:cs typeface="Times New Roman" panose="02020603050405020304" pitchFamily="18" charset="0"/>
                        </a:rPr>
                        <a:t>收益率</a:t>
                      </a:r>
                      <a:r>
                        <a:rPr lang="en-US" altLang="zh-CN" sz="2000" b="0" kern="100" dirty="0" smtClean="0">
                          <a:solidFill>
                            <a:schemeClr val="tx1"/>
                          </a:solidFill>
                          <a:effectLst/>
                          <a:latin typeface="Times New Roman" panose="02020603050405020304" pitchFamily="18" charset="0"/>
                          <a:ea typeface="+mn-ea"/>
                          <a:cs typeface="Times New Roman" panose="02020603050405020304" pitchFamily="18" charset="0"/>
                        </a:rPr>
                        <a:t>(</a:t>
                      </a:r>
                      <a:r>
                        <a:rPr lang="zh-CN" altLang="en-US" sz="2000" b="0" kern="1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00" dirty="0" smtClean="0">
                          <a:solidFill>
                            <a:schemeClr val="tx1"/>
                          </a:solidFill>
                          <a:effectLst/>
                          <a:latin typeface="Times New Roman" panose="02020603050405020304" pitchFamily="18" charset="0"/>
                          <a:ea typeface="+mn-ea"/>
                          <a:cs typeface="Times New Roman" panose="02020603050405020304" pitchFamily="18" charset="0"/>
                        </a:rPr>
                        <a:t> </a:t>
                      </a:r>
                      <a:r>
                        <a:rPr lang="en-US" altLang="zh-CN" sz="2000" b="0" kern="100" dirty="0" smtClean="0">
                          <a:solidFill>
                            <a:schemeClr val="tx1"/>
                          </a:solidFill>
                          <a:effectLst/>
                          <a:latin typeface="Times New Roman" panose="02020603050405020304" pitchFamily="18" charset="0"/>
                          <a:ea typeface="+mn-ea"/>
                          <a:cs typeface="Times New Roman" panose="02020603050405020304" pitchFamily="18" charset="0"/>
                        </a:rPr>
                        <a:t>)</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3241824960"/>
                  </a:ext>
                </a:extLst>
              </a:tr>
              <a:tr h="352518">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0.0771585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1.37414</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817784708"/>
                  </a:ext>
                </a:extLst>
              </a:tr>
              <a:tr h="352518">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0.322198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1.63988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13638925"/>
                  </a:ext>
                </a:extLst>
              </a:tr>
              <a:tr h="352518">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0.600643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-0.806458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529733488"/>
                  </a:ext>
                </a:extLst>
              </a:tr>
            </a:tbl>
          </a:graphicData>
        </a:graphic>
      </p:graphicFrame>
      <p:pic>
        <p:nvPicPr>
          <p:cNvPr id="58376" name="Picture 8">
            <a:extLst>
              <a:ext uri="{FF2B5EF4-FFF2-40B4-BE49-F238E27FC236}">
                <a16:creationId xmlns="" xmlns:a16="http://schemas.microsoft.com/office/drawing/2014/main" id="{23E6EA1D-7F04-4D90-805B-1F0E4811628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93479" y="4005064"/>
            <a:ext cx="663146" cy="288032"/>
          </a:xfrm>
          <a:prstGeom prst="rect">
            <a:avLst/>
          </a:prstGeom>
          <a:noFill/>
          <a:extLst>
            <a:ext uri="{909E8E84-426E-40DD-AFC4-6F175D3DCCD1}">
              <a14:hiddenFill xmlns:a14="http://schemas.microsoft.com/office/drawing/2010/main">
                <a:solidFill>
                  <a:srgbClr val="FFFFFF"/>
                </a:solidFill>
              </a14:hiddenFill>
            </a:ext>
          </a:extLst>
        </p:spPr>
      </p:pic>
      <p:pic>
        <p:nvPicPr>
          <p:cNvPr id="58375" name="Picture 7">
            <a:extLst>
              <a:ext uri="{FF2B5EF4-FFF2-40B4-BE49-F238E27FC236}">
                <a16:creationId xmlns="" xmlns:a16="http://schemas.microsoft.com/office/drawing/2014/main" id="{86746619-00BC-4182-B5AC-97C9E4DE701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17955" y="4005064"/>
            <a:ext cx="216024" cy="236276"/>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9">
            <a:extLst>
              <a:ext uri="{FF2B5EF4-FFF2-40B4-BE49-F238E27FC236}">
                <a16:creationId xmlns="" xmlns:a16="http://schemas.microsoft.com/office/drawing/2014/main" id="{CD743372-2DDE-48E7-8DB7-72EC084CDD81}"/>
              </a:ext>
            </a:extLst>
          </p:cNvPr>
          <p:cNvSpPr txBox="1"/>
          <p:nvPr/>
        </p:nvSpPr>
        <p:spPr>
          <a:xfrm>
            <a:off x="4129435" y="3514149"/>
            <a:ext cx="5544616" cy="307777"/>
          </a:xfrm>
          <a:prstGeom prst="rect">
            <a:avLst/>
          </a:prstGeom>
          <a:noFill/>
        </p:spPr>
        <p:txBody>
          <a:bodyPr wrap="square" rtlCol="0">
            <a:spAutoFit/>
          </a:bodyPr>
          <a:lstStyle/>
          <a:p>
            <a:r>
              <a:rPr lang="zh-CN" altLang="en-US" sz="1400" dirty="0" smtClean="0">
                <a:latin typeface="Times New Roman" panose="02020603050405020304" pitchFamily="18" charset="0"/>
                <a:cs typeface="Times New Roman" panose="02020603050405020304" pitchFamily="18" charset="0"/>
              </a:rPr>
              <a:t>表</a:t>
            </a:r>
            <a:r>
              <a:rPr lang="en-US" altLang="zh-CN" sz="1400" dirty="0" smtClean="0">
                <a:latin typeface="Times New Roman" panose="02020603050405020304" pitchFamily="18" charset="0"/>
                <a:cs typeface="Times New Roman" panose="02020603050405020304" pitchFamily="18" charset="0"/>
              </a:rPr>
              <a:t>11-6 </a:t>
            </a:r>
            <a:r>
              <a:rPr lang="zh-CN" altLang="en-US" sz="1400" dirty="0">
                <a:latin typeface="Times New Roman" panose="02020603050405020304" pitchFamily="18" charset="0"/>
                <a:cs typeface="Times New Roman" panose="02020603050405020304" pitchFamily="18" charset="0"/>
              </a:rPr>
              <a:t>约束条件下资产组合的成分股比重和收益率</a:t>
            </a:r>
          </a:p>
        </p:txBody>
      </p:sp>
      <p:pic>
        <p:nvPicPr>
          <p:cNvPr id="58378"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471488" cy="204788"/>
          </a:xfrm>
          <a:prstGeom prst="rect">
            <a:avLst/>
          </a:prstGeom>
          <a:noFill/>
          <a:extLst>
            <a:ext uri="{909E8E84-426E-40DD-AFC4-6F175D3DCCD1}">
              <a14:hiddenFill xmlns:a14="http://schemas.microsoft.com/office/drawing/2010/main">
                <a:solidFill>
                  <a:srgbClr val="FFFFFF"/>
                </a:solidFill>
              </a14:hiddenFill>
            </a:ext>
          </a:extLst>
        </p:spPr>
      </p:pic>
      <p:pic>
        <p:nvPicPr>
          <p:cNvPr id="58377"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152400" cy="166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4121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1011" y="798718"/>
            <a:ext cx="10729192" cy="634082"/>
          </a:xfrm>
        </p:spPr>
        <p:txBody>
          <a:bodyPr/>
          <a:lstStyle/>
          <a:p>
            <a:pPr algn="l"/>
            <a:r>
              <a:rPr lang="zh-CN" altLang="en-US" sz="2400" b="1" dirty="0">
                <a:latin typeface="+mn-ea"/>
                <a:ea typeface="+mn-ea"/>
                <a:cs typeface="+mn-cs"/>
              </a:rPr>
              <a:t>四、有约束模型下包含无风险资产和风险资产的投资</a:t>
            </a:r>
            <a:r>
              <a:rPr lang="zh-CN" altLang="en-US" sz="2400" b="1" dirty="0" smtClean="0">
                <a:latin typeface="+mn-ea"/>
                <a:ea typeface="+mn-ea"/>
                <a:cs typeface="+mn-cs"/>
              </a:rPr>
              <a:t>组合</a:t>
            </a:r>
            <a:r>
              <a:rPr lang="en-US" altLang="zh-CN" sz="2400" b="1" dirty="0" smtClean="0">
                <a:latin typeface="+mn-ea"/>
                <a:ea typeface="+mn-ea"/>
                <a:cs typeface="+mn-cs"/>
              </a:rPr>
              <a:t>(</a:t>
            </a:r>
            <a:r>
              <a:rPr lang="zh-CN" altLang="en-US" sz="2400" b="1" dirty="0" smtClean="0">
                <a:latin typeface="+mn-ea"/>
                <a:ea typeface="+mn-ea"/>
                <a:cs typeface="+mn-cs"/>
              </a:rPr>
              <a:t>允许</a:t>
            </a:r>
            <a:r>
              <a:rPr lang="zh-CN" altLang="en-US" sz="2400" b="1" dirty="0">
                <a:latin typeface="+mn-ea"/>
                <a:ea typeface="+mn-ea"/>
                <a:cs typeface="+mn-cs"/>
              </a:rPr>
              <a:t>卖</a:t>
            </a:r>
            <a:r>
              <a:rPr lang="zh-CN" altLang="en-US" sz="2400" b="1" dirty="0" smtClean="0">
                <a:latin typeface="+mn-ea"/>
                <a:ea typeface="+mn-ea"/>
                <a:cs typeface="+mn-cs"/>
              </a:rPr>
              <a:t>空</a:t>
            </a:r>
            <a:r>
              <a:rPr lang="en-US" altLang="zh-CN" sz="2400" b="1" dirty="0" smtClean="0">
                <a:latin typeface="+mn-ea"/>
                <a:ea typeface="+mn-ea"/>
                <a:cs typeface="+mn-cs"/>
              </a:rPr>
              <a:t>)</a:t>
            </a:r>
            <a:endParaRPr lang="zh-CN" altLang="en-US" sz="2400" b="1" dirty="0">
              <a:latin typeface="+mn-ea"/>
              <a:ea typeface="+mn-ea"/>
              <a:cs typeface="+mn-cs"/>
            </a:endParaRPr>
          </a:p>
        </p:txBody>
      </p:sp>
      <p:sp>
        <p:nvSpPr>
          <p:cNvPr id="3" name="内容占位符 2"/>
          <p:cNvSpPr>
            <a:spLocks noGrp="1"/>
          </p:cNvSpPr>
          <p:nvPr>
            <p:ph sz="quarter" idx="1"/>
          </p:nvPr>
        </p:nvSpPr>
        <p:spPr>
          <a:xfrm>
            <a:off x="693019" y="1412776"/>
            <a:ext cx="11953328" cy="4197080"/>
          </a:xfrm>
        </p:spPr>
        <p:txBody>
          <a:bodyPr>
            <a:normAutofit/>
          </a:bodyPr>
          <a:lstStyle/>
          <a:p>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范例</a:t>
            </a:r>
            <a:r>
              <a:rPr lang="zh-CN" altLang="en-US" sz="2000" b="1" dirty="0" smtClean="0">
                <a:effectLst/>
                <a:latin typeface="Times New Roman" panose="02020603050405020304" pitchFamily="18" charset="0"/>
                <a:ea typeface="宋体" panose="02010600030101010101" pitchFamily="2" charset="-122"/>
                <a:cs typeface="Times New Roman" panose="02020603050405020304" pitchFamily="18" charset="0"/>
              </a:rPr>
              <a:t>程序</a:t>
            </a:r>
            <a:r>
              <a:rPr lang="en-US" altLang="zh-CN" sz="2000" b="1" dirty="0" smtClean="0">
                <a:effectLst/>
                <a:latin typeface="Times New Roman" panose="02020603050405020304" pitchFamily="18" charset="0"/>
                <a:ea typeface="宋体" panose="02010600030101010101" pitchFamily="2" charset="-122"/>
                <a:cs typeface="Times New Roman" panose="02020603050405020304" pitchFamily="18" charset="0"/>
              </a:rPr>
              <a:t>11-5</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：有约束模型下包含无风险资产和风险资产的投资</a:t>
            </a:r>
            <a:r>
              <a:rPr lang="zh-CN" altLang="en-US" sz="2000" b="1" dirty="0" smtClean="0">
                <a:effectLst/>
                <a:latin typeface="Times New Roman" panose="02020603050405020304" pitchFamily="18" charset="0"/>
                <a:ea typeface="宋体" panose="02010600030101010101" pitchFamily="2" charset="-122"/>
                <a:cs typeface="Times New Roman" panose="02020603050405020304" pitchFamily="18" charset="0"/>
              </a:rPr>
              <a:t>组合</a:t>
            </a:r>
            <a:r>
              <a:rPr lang="en-US" altLang="zh-CN" sz="2000" b="1"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000" b="1" dirty="0" smtClean="0">
                <a:effectLst/>
                <a:latin typeface="Times New Roman" panose="02020603050405020304" pitchFamily="18" charset="0"/>
                <a:ea typeface="宋体" panose="02010600030101010101" pitchFamily="2" charset="-122"/>
                <a:cs typeface="Times New Roman" panose="02020603050405020304" pitchFamily="18" charset="0"/>
              </a:rPr>
              <a:t>允许</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卖</a:t>
            </a:r>
            <a:r>
              <a:rPr lang="zh-CN" altLang="en-US" sz="2000" b="1" dirty="0" smtClean="0">
                <a:effectLst/>
                <a:latin typeface="Times New Roman" panose="02020603050405020304" pitchFamily="18" charset="0"/>
                <a:ea typeface="宋体" panose="02010600030101010101" pitchFamily="2" charset="-122"/>
                <a:cs typeface="Times New Roman" panose="02020603050405020304" pitchFamily="18" charset="0"/>
              </a:rPr>
              <a:t>空</a:t>
            </a:r>
            <a:r>
              <a:rPr lang="en-US" altLang="zh-CN" sz="2000" b="1"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pic>
        <p:nvPicPr>
          <p:cNvPr id="5" name="图片 4">
            <a:extLst>
              <a:ext uri="{FF2B5EF4-FFF2-40B4-BE49-F238E27FC236}">
                <a16:creationId xmlns="" xmlns:a16="http://schemas.microsoft.com/office/drawing/2014/main" id="{58ABD709-C991-4001-89BE-7AC4872D04E6}"/>
              </a:ext>
            </a:extLst>
          </p:cNvPr>
          <p:cNvPicPr>
            <a:picLocks noChangeAspect="1"/>
          </p:cNvPicPr>
          <p:nvPr/>
        </p:nvPicPr>
        <p:blipFill>
          <a:blip r:embed="rId2"/>
          <a:stretch>
            <a:fillRect/>
          </a:stretch>
        </p:blipFill>
        <p:spPr>
          <a:xfrm>
            <a:off x="836670" y="1952338"/>
            <a:ext cx="9649437" cy="1588278"/>
          </a:xfrm>
          <a:prstGeom prst="rect">
            <a:avLst/>
          </a:prstGeom>
        </p:spPr>
      </p:pic>
      <p:sp>
        <p:nvSpPr>
          <p:cNvPr id="6" name="矩形 5">
            <a:extLst>
              <a:ext uri="{FF2B5EF4-FFF2-40B4-BE49-F238E27FC236}">
                <a16:creationId xmlns="" xmlns:a16="http://schemas.microsoft.com/office/drawing/2014/main" id="{588446A8-AE3B-4848-A1F2-ECEA2285631C}"/>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sp>
        <p:nvSpPr>
          <p:cNvPr id="7" name="文本框 6">
            <a:extLst>
              <a:ext uri="{FF2B5EF4-FFF2-40B4-BE49-F238E27FC236}">
                <a16:creationId xmlns="" xmlns:a16="http://schemas.microsoft.com/office/drawing/2014/main" id="{7BB35D79-33FA-40AC-9A64-412D18297E9A}"/>
              </a:ext>
            </a:extLst>
          </p:cNvPr>
          <p:cNvSpPr txBox="1"/>
          <p:nvPr/>
        </p:nvSpPr>
        <p:spPr>
          <a:xfrm>
            <a:off x="984476" y="3349201"/>
            <a:ext cx="6097712" cy="400110"/>
          </a:xfrm>
          <a:prstGeom prst="rect">
            <a:avLst/>
          </a:prstGeom>
          <a:noFill/>
        </p:spPr>
        <p:txBody>
          <a:bodyPr wrap="square">
            <a:spAutoFit/>
          </a:bodyPr>
          <a:lstStyle/>
          <a:p>
            <a:r>
              <a:rPr lang="zh-CN" altLang="en-US" sz="2000" dirty="0"/>
              <a:t>根据上述代码计算出的结果如下：</a:t>
            </a:r>
          </a:p>
        </p:txBody>
      </p:sp>
      <p:graphicFrame>
        <p:nvGraphicFramePr>
          <p:cNvPr id="8" name="表格 7">
            <a:extLst>
              <a:ext uri="{FF2B5EF4-FFF2-40B4-BE49-F238E27FC236}">
                <a16:creationId xmlns="" xmlns:a16="http://schemas.microsoft.com/office/drawing/2014/main" id="{056A8B3A-8176-4BFA-AB8D-FA4FC886FF27}"/>
              </a:ext>
            </a:extLst>
          </p:cNvPr>
          <p:cNvGraphicFramePr>
            <a:graphicFrameLocks noGrp="1"/>
          </p:cNvGraphicFramePr>
          <p:nvPr>
            <p:extLst>
              <p:ext uri="{D42A27DB-BD31-4B8C-83A1-F6EECF244321}">
                <p14:modId xmlns:p14="http://schemas.microsoft.com/office/powerpoint/2010/main" val="1864750991"/>
              </p:ext>
            </p:extLst>
          </p:nvPr>
        </p:nvGraphicFramePr>
        <p:xfrm>
          <a:off x="1629123" y="4473277"/>
          <a:ext cx="8436350" cy="928404"/>
        </p:xfrm>
        <a:graphic>
          <a:graphicData uri="http://schemas.openxmlformats.org/drawingml/2006/table">
            <a:tbl>
              <a:tblPr firstRow="1" firstCol="1" bandRow="1">
                <a:tableStyleId>{5C22544A-7EE6-4342-B048-85BDC9FD1C3A}</a:tableStyleId>
              </a:tblPr>
              <a:tblGrid>
                <a:gridCol w="1687270">
                  <a:extLst>
                    <a:ext uri="{9D8B030D-6E8A-4147-A177-3AD203B41FA5}">
                      <a16:colId xmlns="" xmlns:a16="http://schemas.microsoft.com/office/drawing/2014/main" val="2753753597"/>
                    </a:ext>
                  </a:extLst>
                </a:gridCol>
                <a:gridCol w="1687270">
                  <a:extLst>
                    <a:ext uri="{9D8B030D-6E8A-4147-A177-3AD203B41FA5}">
                      <a16:colId xmlns="" xmlns:a16="http://schemas.microsoft.com/office/drawing/2014/main" val="1027913819"/>
                    </a:ext>
                  </a:extLst>
                </a:gridCol>
                <a:gridCol w="1687270">
                  <a:extLst>
                    <a:ext uri="{9D8B030D-6E8A-4147-A177-3AD203B41FA5}">
                      <a16:colId xmlns="" xmlns:a16="http://schemas.microsoft.com/office/drawing/2014/main" val="4073816446"/>
                    </a:ext>
                  </a:extLst>
                </a:gridCol>
                <a:gridCol w="1687270">
                  <a:extLst>
                    <a:ext uri="{9D8B030D-6E8A-4147-A177-3AD203B41FA5}">
                      <a16:colId xmlns="" xmlns:a16="http://schemas.microsoft.com/office/drawing/2014/main" val="4168551106"/>
                    </a:ext>
                  </a:extLst>
                </a:gridCol>
                <a:gridCol w="1687270">
                  <a:extLst>
                    <a:ext uri="{9D8B030D-6E8A-4147-A177-3AD203B41FA5}">
                      <a16:colId xmlns="" xmlns:a16="http://schemas.microsoft.com/office/drawing/2014/main" val="3909253691"/>
                    </a:ext>
                  </a:extLst>
                </a:gridCol>
              </a:tblGrid>
              <a:tr h="462437">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股票名称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无风险资产</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2180657808"/>
                  </a:ext>
                </a:extLst>
              </a:tr>
              <a:tr h="465967">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比重</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0.012269</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0.021381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-0.0581</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1.02445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920850639"/>
                  </a:ext>
                </a:extLst>
              </a:tr>
            </a:tbl>
          </a:graphicData>
        </a:graphic>
      </p:graphicFrame>
      <p:sp>
        <p:nvSpPr>
          <p:cNvPr id="9" name="文本框 8">
            <a:extLst>
              <a:ext uri="{FF2B5EF4-FFF2-40B4-BE49-F238E27FC236}">
                <a16:creationId xmlns="" xmlns:a16="http://schemas.microsoft.com/office/drawing/2014/main" id="{B4EE0ED7-89D2-49B0-AA08-D5817894C75D}"/>
              </a:ext>
            </a:extLst>
          </p:cNvPr>
          <p:cNvSpPr txBox="1"/>
          <p:nvPr/>
        </p:nvSpPr>
        <p:spPr>
          <a:xfrm>
            <a:off x="3429323" y="4171468"/>
            <a:ext cx="5544616" cy="307777"/>
          </a:xfrm>
          <a:prstGeom prst="rect">
            <a:avLst/>
          </a:prstGeom>
          <a:noFill/>
        </p:spPr>
        <p:txBody>
          <a:bodyPr wrap="square" rtlCol="0">
            <a:spAutoFit/>
          </a:bodyPr>
          <a:lstStyle/>
          <a:p>
            <a:r>
              <a:rPr lang="zh-CN" altLang="en-US" sz="1400" dirty="0" smtClean="0">
                <a:latin typeface="Times New Roman" panose="02020603050405020304" pitchFamily="18" charset="0"/>
                <a:cs typeface="Times New Roman" panose="02020603050405020304" pitchFamily="18" charset="0"/>
              </a:rPr>
              <a:t>表</a:t>
            </a:r>
            <a:r>
              <a:rPr lang="en-US" altLang="zh-CN" sz="1400" dirty="0" smtClean="0">
                <a:latin typeface="Times New Roman" panose="02020603050405020304" pitchFamily="18" charset="0"/>
                <a:cs typeface="Times New Roman" panose="02020603050405020304" pitchFamily="18" charset="0"/>
              </a:rPr>
              <a:t>11-7 </a:t>
            </a:r>
            <a:r>
              <a:rPr lang="zh-CN" altLang="en-US" sz="1400" dirty="0">
                <a:latin typeface="Times New Roman" panose="02020603050405020304" pitchFamily="18" charset="0"/>
                <a:cs typeface="Times New Roman" panose="02020603050405020304" pitchFamily="18" charset="0"/>
              </a:rPr>
              <a:t>有约束模型下包含无风险资产和风险资产的投资组合权重</a:t>
            </a:r>
          </a:p>
        </p:txBody>
      </p:sp>
    </p:spTree>
    <p:extLst>
      <p:ext uri="{BB962C8B-B14F-4D97-AF65-F5344CB8AC3E}">
        <p14:creationId xmlns:p14="http://schemas.microsoft.com/office/powerpoint/2010/main" val="19256350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6995" y="638511"/>
            <a:ext cx="10729192" cy="634082"/>
          </a:xfrm>
        </p:spPr>
        <p:txBody>
          <a:bodyPr/>
          <a:lstStyle/>
          <a:p>
            <a:pPr algn="l"/>
            <a:r>
              <a:rPr lang="zh-CN" altLang="en-US" sz="2400" b="1" dirty="0">
                <a:latin typeface="+mn-ea"/>
                <a:ea typeface="+mn-ea"/>
                <a:cs typeface="+mn-cs"/>
              </a:rPr>
              <a:t>五、约束条件下的资产组合</a:t>
            </a:r>
            <a:r>
              <a:rPr lang="zh-CN" altLang="en-US" sz="2400" b="1" dirty="0" smtClean="0">
                <a:latin typeface="+mn-ea"/>
                <a:ea typeface="+mn-ea"/>
                <a:cs typeface="+mn-cs"/>
              </a:rPr>
              <a:t>配置</a:t>
            </a:r>
            <a:r>
              <a:rPr lang="en-US" altLang="zh-CN" sz="2400" b="1" dirty="0" smtClean="0">
                <a:latin typeface="+mn-ea"/>
                <a:ea typeface="+mn-ea"/>
                <a:cs typeface="+mn-cs"/>
              </a:rPr>
              <a:t>(</a:t>
            </a:r>
            <a:r>
              <a:rPr lang="zh-CN" altLang="en-US" sz="2400" b="1" dirty="0" smtClean="0">
                <a:latin typeface="+mn-ea"/>
                <a:ea typeface="+mn-ea"/>
                <a:cs typeface="+mn-cs"/>
              </a:rPr>
              <a:t>不</a:t>
            </a:r>
            <a:r>
              <a:rPr lang="zh-CN" altLang="en-US" sz="2400" b="1" dirty="0">
                <a:latin typeface="+mn-ea"/>
                <a:ea typeface="+mn-ea"/>
                <a:cs typeface="+mn-cs"/>
              </a:rPr>
              <a:t>允许卖</a:t>
            </a:r>
            <a:r>
              <a:rPr lang="zh-CN" altLang="en-US" sz="2400" b="1" dirty="0" smtClean="0">
                <a:latin typeface="+mn-ea"/>
                <a:ea typeface="+mn-ea"/>
                <a:cs typeface="+mn-cs"/>
              </a:rPr>
              <a:t>空</a:t>
            </a:r>
            <a:r>
              <a:rPr lang="en-US" altLang="zh-CN" sz="2400" b="1" dirty="0" smtClean="0">
                <a:latin typeface="+mn-ea"/>
                <a:ea typeface="+mn-ea"/>
                <a:cs typeface="+mn-cs"/>
              </a:rPr>
              <a:t>)</a:t>
            </a:r>
            <a:endParaRPr lang="zh-CN" altLang="en-US" sz="2400" b="1" dirty="0">
              <a:latin typeface="+mn-ea"/>
              <a:ea typeface="+mn-ea"/>
              <a:cs typeface="+mn-cs"/>
            </a:endParaRPr>
          </a:p>
        </p:txBody>
      </p:sp>
      <p:sp>
        <p:nvSpPr>
          <p:cNvPr id="6" name="矩形 5">
            <a:extLst>
              <a:ext uri="{FF2B5EF4-FFF2-40B4-BE49-F238E27FC236}">
                <a16:creationId xmlns="" xmlns:a16="http://schemas.microsoft.com/office/drawing/2014/main" id="{588446A8-AE3B-4848-A1F2-ECEA2285631C}"/>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sp>
        <p:nvSpPr>
          <p:cNvPr id="10" name="文本框 9">
            <a:extLst>
              <a:ext uri="{FF2B5EF4-FFF2-40B4-BE49-F238E27FC236}">
                <a16:creationId xmlns="" xmlns:a16="http://schemas.microsoft.com/office/drawing/2014/main" id="{4896FD5E-7348-4E37-8656-7377A2118AE3}"/>
              </a:ext>
            </a:extLst>
          </p:cNvPr>
          <p:cNvSpPr txBox="1"/>
          <p:nvPr/>
        </p:nvSpPr>
        <p:spPr>
          <a:xfrm>
            <a:off x="476995" y="1272593"/>
            <a:ext cx="10225136" cy="957250"/>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在不允许卖空条件下最优组合系数的求解模型涉及到二次规划问题，二次规划问题是指带有二次型目标函数和约束条件的最优化问题。可用函数表达为：</a:t>
            </a:r>
            <a:endParaRPr lang="en-US" altLang="zh-CN" sz="2000" dirty="0">
              <a:latin typeface="Times New Roman" panose="02020603050405020304" pitchFamily="18" charset="0"/>
              <a:cs typeface="Times New Roman" panose="02020603050405020304" pitchFamily="18" charset="0"/>
            </a:endParaRPr>
          </a:p>
        </p:txBody>
      </p:sp>
      <p:pic>
        <p:nvPicPr>
          <p:cNvPr id="64514" name="Picture 2">
            <a:extLst>
              <a:ext uri="{FF2B5EF4-FFF2-40B4-BE49-F238E27FC236}">
                <a16:creationId xmlns="" xmlns:a16="http://schemas.microsoft.com/office/drawing/2014/main" id="{74AA4C94-D1F8-44EF-9498-D7D2B29C1A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1743" y="2327940"/>
            <a:ext cx="1451012" cy="51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3">
            <a:extLst>
              <a:ext uri="{FF2B5EF4-FFF2-40B4-BE49-F238E27FC236}">
                <a16:creationId xmlns="" xmlns:a16="http://schemas.microsoft.com/office/drawing/2014/main" id="{6417CA69-425F-42E8-B767-F84DEF4163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0362" y="2856427"/>
            <a:ext cx="1053035" cy="2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4">
            <a:extLst>
              <a:ext uri="{FF2B5EF4-FFF2-40B4-BE49-F238E27FC236}">
                <a16:creationId xmlns="" xmlns:a16="http://schemas.microsoft.com/office/drawing/2014/main" id="{826BD891-3B56-4392-84B3-652B58490E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5251" y="2856427"/>
            <a:ext cx="1315021" cy="31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5">
            <a:extLst>
              <a:ext uri="{FF2B5EF4-FFF2-40B4-BE49-F238E27FC236}">
                <a16:creationId xmlns="" xmlns:a16="http://schemas.microsoft.com/office/drawing/2014/main" id="{37D0BA7B-8675-41E3-9B29-9FEBAD8E5C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1691" y="2856427"/>
            <a:ext cx="1124009" cy="31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18">
            <a:extLst>
              <a:ext uri="{FF2B5EF4-FFF2-40B4-BE49-F238E27FC236}">
                <a16:creationId xmlns="" xmlns:a16="http://schemas.microsoft.com/office/drawing/2014/main" id="{1E5415C0-DB0C-4A11-B8BA-4C495649ACB1}"/>
              </a:ext>
            </a:extLst>
          </p:cNvPr>
          <p:cNvSpPr txBox="1"/>
          <p:nvPr/>
        </p:nvSpPr>
        <p:spPr>
          <a:xfrm>
            <a:off x="476995" y="3212976"/>
            <a:ext cx="10225136" cy="2862322"/>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需要调用</a:t>
            </a:r>
            <a:r>
              <a:rPr lang="en-US" altLang="zh-CN" sz="2000" dirty="0">
                <a:latin typeface="Times New Roman" panose="02020603050405020304" pitchFamily="18" charset="0"/>
                <a:cs typeface="Times New Roman" panose="02020603050405020304" pitchFamily="18" charset="0"/>
              </a:rPr>
              <a:t>Python</a:t>
            </a:r>
            <a:r>
              <a:rPr lang="zh-CN" altLang="en-US" sz="2000" dirty="0">
                <a:latin typeface="Times New Roman" panose="02020603050405020304" pitchFamily="18" charset="0"/>
                <a:cs typeface="Times New Roman" panose="02020603050405020304" pitchFamily="18" charset="0"/>
              </a:rPr>
              <a:t>的求解二次规划的的函数是</a:t>
            </a:r>
            <a:r>
              <a:rPr lang="en-US" altLang="zh-CN" sz="2000" dirty="0" err="1">
                <a:latin typeface="Times New Roman" panose="02020603050405020304" pitchFamily="18" charset="0"/>
                <a:cs typeface="Times New Roman" panose="02020603050405020304" pitchFamily="18" charset="0"/>
              </a:rPr>
              <a:t>Cvxopt</a:t>
            </a:r>
            <a:r>
              <a:rPr lang="zh-CN" altLang="en-US" sz="2000" dirty="0">
                <a:latin typeface="Times New Roman" panose="02020603050405020304" pitchFamily="18" charset="0"/>
                <a:cs typeface="Times New Roman" panose="02020603050405020304" pitchFamily="18" charset="0"/>
              </a:rPr>
              <a:t>，可查询帮助文件。</a:t>
            </a: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函数原型：</a:t>
            </a:r>
            <a:r>
              <a:rPr lang="en-US" altLang="zh-CN" sz="2000" dirty="0" err="1" smtClean="0">
                <a:latin typeface="Times New Roman" panose="02020603050405020304" pitchFamily="18" charset="0"/>
                <a:cs typeface="Times New Roman" panose="02020603050405020304" pitchFamily="18" charset="0"/>
              </a:rPr>
              <a:t>Cvxopt.solvers.qp</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    ,    ,    ,      </a:t>
            </a:r>
            <a:r>
              <a:rPr lang="zh-CN" altLang="en-US"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输入：    </a:t>
            </a:r>
            <a:r>
              <a:rPr lang="en-US" altLang="zh-CN" sz="2000" dirty="0">
                <a:latin typeface="Times New Roman" panose="02020603050405020304" pitchFamily="18" charset="0"/>
                <a:cs typeface="Times New Roman" panose="02020603050405020304" pitchFamily="18" charset="0"/>
              </a:rPr>
              <a:t>,    ,     ,      ,     </a:t>
            </a:r>
            <a:r>
              <a:rPr lang="zh-CN" altLang="en-US" sz="2000" dirty="0">
                <a:latin typeface="Times New Roman" panose="02020603050405020304" pitchFamily="18" charset="0"/>
                <a:cs typeface="Times New Roman" panose="02020603050405020304" pitchFamily="18" charset="0"/>
              </a:rPr>
              <a:t>为规划里面的对应矩阵。</a:t>
            </a: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输出：</a:t>
            </a:r>
            <a:r>
              <a:rPr lang="en-US" altLang="zh-CN" sz="2000" dirty="0">
                <a:latin typeface="Times New Roman" panose="02020603050405020304" pitchFamily="18" charset="0"/>
                <a:cs typeface="Times New Roman" panose="02020603050405020304" pitchFamily="18" charset="0"/>
              </a:rPr>
              <a:t>weight</a:t>
            </a:r>
            <a:r>
              <a:rPr lang="zh-CN" altLang="en-US" sz="2000" dirty="0">
                <a:latin typeface="Times New Roman" panose="02020603050405020304" pitchFamily="18" charset="0"/>
                <a:cs typeface="Times New Roman" panose="02020603050405020304" pitchFamily="18" charset="0"/>
              </a:rPr>
              <a:t>为权重矩阵，</a:t>
            </a:r>
            <a:r>
              <a:rPr lang="en-US" altLang="zh-CN" sz="2000" dirty="0">
                <a:latin typeface="Times New Roman" panose="02020603050405020304" pitchFamily="18" charset="0"/>
                <a:cs typeface="Times New Roman" panose="02020603050405020304" pitchFamily="18" charset="0"/>
              </a:rPr>
              <a:t>var</a:t>
            </a:r>
            <a:r>
              <a:rPr lang="zh-CN" altLang="en-US" sz="2000" dirty="0">
                <a:latin typeface="Times New Roman" panose="02020603050405020304" pitchFamily="18" charset="0"/>
                <a:cs typeface="Times New Roman" panose="02020603050405020304" pitchFamily="18" charset="0"/>
              </a:rPr>
              <a:t>为投资组合方差。</a:t>
            </a:r>
          </a:p>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如在不允许卖空条件下且以最小化方差为目标求最优组合时，可以将二次规划问题表述如下：</a:t>
            </a:r>
          </a:p>
        </p:txBody>
      </p:sp>
      <p:pic>
        <p:nvPicPr>
          <p:cNvPr id="64523" name="Picture 11">
            <a:extLst>
              <a:ext uri="{FF2B5EF4-FFF2-40B4-BE49-F238E27FC236}">
                <a16:creationId xmlns="" xmlns:a16="http://schemas.microsoft.com/office/drawing/2014/main" id="{69EF278D-9EAC-4EEF-96B4-AE740F9B877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3360" y="3878113"/>
            <a:ext cx="210121" cy="231857"/>
          </a:xfrm>
          <a:prstGeom prst="rect">
            <a:avLst/>
          </a:prstGeom>
          <a:noFill/>
          <a:extLst>
            <a:ext uri="{909E8E84-426E-40DD-AFC4-6F175D3DCCD1}">
              <a14:hiddenFill xmlns:a14="http://schemas.microsoft.com/office/drawing/2010/main">
                <a:solidFill>
                  <a:srgbClr val="FFFFFF"/>
                </a:solidFill>
              </a14:hiddenFill>
            </a:ext>
          </a:extLst>
        </p:spPr>
      </p:pic>
      <p:pic>
        <p:nvPicPr>
          <p:cNvPr id="64522" name="Picture 10">
            <a:extLst>
              <a:ext uri="{FF2B5EF4-FFF2-40B4-BE49-F238E27FC236}">
                <a16:creationId xmlns="" xmlns:a16="http://schemas.microsoft.com/office/drawing/2014/main" id="{165CAEF2-995E-42B1-BFB4-F3D6835D4FB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36880" y="3859791"/>
            <a:ext cx="271463" cy="284705"/>
          </a:xfrm>
          <a:prstGeom prst="rect">
            <a:avLst/>
          </a:prstGeom>
          <a:noFill/>
          <a:extLst>
            <a:ext uri="{909E8E84-426E-40DD-AFC4-6F175D3DCCD1}">
              <a14:hiddenFill xmlns:a14="http://schemas.microsoft.com/office/drawing/2010/main">
                <a:solidFill>
                  <a:srgbClr val="FFFFFF"/>
                </a:solidFill>
              </a14:hiddenFill>
            </a:ext>
          </a:extLst>
        </p:spPr>
      </p:pic>
      <p:pic>
        <p:nvPicPr>
          <p:cNvPr id="64521" name="Picture 9">
            <a:extLst>
              <a:ext uri="{FF2B5EF4-FFF2-40B4-BE49-F238E27FC236}">
                <a16:creationId xmlns="" xmlns:a16="http://schemas.microsoft.com/office/drawing/2014/main" id="{86ADEC02-A279-445E-9B19-1CCD7A4324D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60650" y="3896180"/>
            <a:ext cx="182307" cy="199398"/>
          </a:xfrm>
          <a:prstGeom prst="rect">
            <a:avLst/>
          </a:prstGeom>
          <a:noFill/>
          <a:extLst>
            <a:ext uri="{909E8E84-426E-40DD-AFC4-6F175D3DCCD1}">
              <a14:hiddenFill xmlns:a14="http://schemas.microsoft.com/office/drawing/2010/main">
                <a:solidFill>
                  <a:srgbClr val="FFFFFF"/>
                </a:solidFill>
              </a14:hiddenFill>
            </a:ext>
          </a:extLst>
        </p:spPr>
      </p:pic>
      <p:pic>
        <p:nvPicPr>
          <p:cNvPr id="64520" name="Picture 8">
            <a:extLst>
              <a:ext uri="{FF2B5EF4-FFF2-40B4-BE49-F238E27FC236}">
                <a16:creationId xmlns="" xmlns:a16="http://schemas.microsoft.com/office/drawing/2014/main" id="{7E87B0FD-FDC0-4207-A67C-2CDF805BB9C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4099" y="3878113"/>
            <a:ext cx="182306" cy="249826"/>
          </a:xfrm>
          <a:prstGeom prst="rect">
            <a:avLst/>
          </a:prstGeom>
          <a:noFill/>
          <a:extLst>
            <a:ext uri="{909E8E84-426E-40DD-AFC4-6F175D3DCCD1}">
              <a14:hiddenFill xmlns:a14="http://schemas.microsoft.com/office/drawing/2010/main">
                <a:solidFill>
                  <a:srgbClr val="FFFFFF"/>
                </a:solidFill>
              </a14:hiddenFill>
            </a:ext>
          </a:extLst>
        </p:spPr>
      </p:pic>
      <p:pic>
        <p:nvPicPr>
          <p:cNvPr id="64519" name="Picture 7">
            <a:extLst>
              <a:ext uri="{FF2B5EF4-FFF2-40B4-BE49-F238E27FC236}">
                <a16:creationId xmlns="" xmlns:a16="http://schemas.microsoft.com/office/drawing/2014/main" id="{A6BDA464-8711-4620-B0C5-A805BF515E0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68713" y="3905184"/>
            <a:ext cx="377645" cy="253730"/>
          </a:xfrm>
          <a:prstGeom prst="rect">
            <a:avLst/>
          </a:prstGeom>
          <a:noFill/>
          <a:extLst>
            <a:ext uri="{909E8E84-426E-40DD-AFC4-6F175D3DCCD1}">
              <a14:hiddenFill xmlns:a14="http://schemas.microsoft.com/office/drawing/2010/main">
                <a:solidFill>
                  <a:srgbClr val="FFFFFF"/>
                </a:solidFill>
              </a14:hiddenFill>
            </a:ext>
          </a:extLst>
        </p:spPr>
      </p:pic>
      <p:pic>
        <p:nvPicPr>
          <p:cNvPr id="64518" name="Picture 6">
            <a:extLst>
              <a:ext uri="{FF2B5EF4-FFF2-40B4-BE49-F238E27FC236}">
                <a16:creationId xmlns="" xmlns:a16="http://schemas.microsoft.com/office/drawing/2014/main" id="{662C8A95-3365-4CA0-AEFE-B4F3327478A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41591" y="3883145"/>
            <a:ext cx="346441" cy="26135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 xmlns:a16="http://schemas.microsoft.com/office/drawing/2014/main" id="{3419ABC5-1CE5-4772-A3E1-93E32A5B33F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4" name="Picture 10">
            <a:extLst>
              <a:ext uri="{FF2B5EF4-FFF2-40B4-BE49-F238E27FC236}">
                <a16:creationId xmlns="" xmlns:a16="http://schemas.microsoft.com/office/drawing/2014/main" id="{9B43B0E5-D6D3-4328-A026-BA8D6269035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01131" y="4293096"/>
            <a:ext cx="271463" cy="28470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9">
            <a:extLst>
              <a:ext uri="{FF2B5EF4-FFF2-40B4-BE49-F238E27FC236}">
                <a16:creationId xmlns="" xmlns:a16="http://schemas.microsoft.com/office/drawing/2014/main" id="{B4F3EC5D-D306-4BF2-978D-524F5CC0469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24901" y="4329485"/>
            <a:ext cx="182307" cy="19939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a:extLst>
              <a:ext uri="{FF2B5EF4-FFF2-40B4-BE49-F238E27FC236}">
                <a16:creationId xmlns="" xmlns:a16="http://schemas.microsoft.com/office/drawing/2014/main" id="{006F23A4-F225-4CF0-A7C7-A0588F69CA6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98350" y="4311418"/>
            <a:ext cx="182306" cy="24982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7">
            <a:extLst>
              <a:ext uri="{FF2B5EF4-FFF2-40B4-BE49-F238E27FC236}">
                <a16:creationId xmlns="" xmlns:a16="http://schemas.microsoft.com/office/drawing/2014/main" id="{E45A6697-857A-4248-87E4-6E6AF634931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25240" y="4329485"/>
            <a:ext cx="377645" cy="25373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a:extLst>
              <a:ext uri="{FF2B5EF4-FFF2-40B4-BE49-F238E27FC236}">
                <a16:creationId xmlns="" xmlns:a16="http://schemas.microsoft.com/office/drawing/2014/main" id="{E2CE1A6F-1772-4695-B908-082E423F9BE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36599" y="4316450"/>
            <a:ext cx="346441" cy="261351"/>
          </a:xfrm>
          <a:prstGeom prst="rect">
            <a:avLst/>
          </a:prstGeom>
          <a:noFill/>
          <a:extLst>
            <a:ext uri="{909E8E84-426E-40DD-AFC4-6F175D3DCCD1}">
              <a14:hiddenFill xmlns:a14="http://schemas.microsoft.com/office/drawing/2010/main">
                <a:solidFill>
                  <a:srgbClr val="FFFFFF"/>
                </a:solidFill>
              </a14:hiddenFill>
            </a:ext>
          </a:extLst>
        </p:spPr>
      </p:pic>
      <p:pic>
        <p:nvPicPr>
          <p:cNvPr id="64531" name="Picture 19">
            <a:extLst>
              <a:ext uri="{FF2B5EF4-FFF2-40B4-BE49-F238E27FC236}">
                <a16:creationId xmlns="" xmlns:a16="http://schemas.microsoft.com/office/drawing/2014/main" id="{DD1F1C65-1549-49E7-8643-D17FB2F9CF9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73360" y="5775020"/>
            <a:ext cx="2829343" cy="55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69711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6995" y="638511"/>
            <a:ext cx="10729192" cy="634082"/>
          </a:xfrm>
        </p:spPr>
        <p:txBody>
          <a:bodyPr/>
          <a:lstStyle/>
          <a:p>
            <a:pPr algn="l"/>
            <a:r>
              <a:rPr lang="zh-CN" altLang="en-US" sz="2400" b="1" dirty="0">
                <a:latin typeface="+mn-ea"/>
                <a:ea typeface="+mn-ea"/>
                <a:cs typeface="+mn-cs"/>
              </a:rPr>
              <a:t>五、约束条件下的资产组合</a:t>
            </a:r>
            <a:r>
              <a:rPr lang="zh-CN" altLang="en-US" sz="2400" b="1" dirty="0" smtClean="0">
                <a:latin typeface="+mn-ea"/>
                <a:ea typeface="+mn-ea"/>
                <a:cs typeface="+mn-cs"/>
              </a:rPr>
              <a:t>配置</a:t>
            </a:r>
            <a:r>
              <a:rPr lang="en-US" altLang="zh-CN" sz="2400" b="1" dirty="0" smtClean="0">
                <a:latin typeface="+mn-ea"/>
                <a:ea typeface="+mn-ea"/>
                <a:cs typeface="+mn-cs"/>
              </a:rPr>
              <a:t>(</a:t>
            </a:r>
            <a:r>
              <a:rPr lang="zh-CN" altLang="en-US" sz="2400" b="1" dirty="0" smtClean="0">
                <a:latin typeface="+mn-ea"/>
                <a:ea typeface="+mn-ea"/>
                <a:cs typeface="+mn-cs"/>
              </a:rPr>
              <a:t>不</a:t>
            </a:r>
            <a:r>
              <a:rPr lang="zh-CN" altLang="en-US" sz="2400" b="1" dirty="0">
                <a:latin typeface="+mn-ea"/>
                <a:ea typeface="+mn-ea"/>
                <a:cs typeface="+mn-cs"/>
              </a:rPr>
              <a:t>允许卖</a:t>
            </a:r>
            <a:r>
              <a:rPr lang="zh-CN" altLang="en-US" sz="2400" b="1" dirty="0" smtClean="0">
                <a:latin typeface="+mn-ea"/>
                <a:ea typeface="+mn-ea"/>
                <a:cs typeface="+mn-cs"/>
              </a:rPr>
              <a:t>空</a:t>
            </a:r>
            <a:r>
              <a:rPr lang="en-US" altLang="zh-CN" sz="2400" b="1" dirty="0" smtClean="0">
                <a:latin typeface="+mn-ea"/>
                <a:ea typeface="+mn-ea"/>
                <a:cs typeface="+mn-cs"/>
              </a:rPr>
              <a:t>)</a:t>
            </a:r>
            <a:endParaRPr lang="zh-CN" altLang="en-US" sz="2400" b="1" dirty="0">
              <a:latin typeface="+mn-ea"/>
              <a:ea typeface="+mn-ea"/>
              <a:cs typeface="+mn-cs"/>
            </a:endParaRPr>
          </a:p>
        </p:txBody>
      </p:sp>
      <p:sp>
        <p:nvSpPr>
          <p:cNvPr id="6" name="矩形 5">
            <a:extLst>
              <a:ext uri="{FF2B5EF4-FFF2-40B4-BE49-F238E27FC236}">
                <a16:creationId xmlns="" xmlns:a16="http://schemas.microsoft.com/office/drawing/2014/main" id="{588446A8-AE3B-4848-A1F2-ECEA2285631C}"/>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sp>
        <p:nvSpPr>
          <p:cNvPr id="10" name="文本框 9">
            <a:extLst>
              <a:ext uri="{FF2B5EF4-FFF2-40B4-BE49-F238E27FC236}">
                <a16:creationId xmlns="" xmlns:a16="http://schemas.microsoft.com/office/drawing/2014/main" id="{4896FD5E-7348-4E37-8656-7377A2118AE3}"/>
              </a:ext>
            </a:extLst>
          </p:cNvPr>
          <p:cNvSpPr txBox="1"/>
          <p:nvPr/>
        </p:nvSpPr>
        <p:spPr>
          <a:xfrm>
            <a:off x="549003" y="1385827"/>
            <a:ext cx="10225136" cy="498663"/>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由</a:t>
            </a:r>
            <a:endParaRPr lang="en-US" altLang="zh-CN" sz="2000" dirty="0">
              <a:latin typeface="Times New Roman" panose="02020603050405020304" pitchFamily="18" charset="0"/>
              <a:cs typeface="Times New Roman" panose="02020603050405020304" pitchFamily="18" charset="0"/>
            </a:endParaRPr>
          </a:p>
        </p:txBody>
      </p:sp>
      <p:sp>
        <p:nvSpPr>
          <p:cNvPr id="16" name="Rectangle 12">
            <a:extLst>
              <a:ext uri="{FF2B5EF4-FFF2-40B4-BE49-F238E27FC236}">
                <a16:creationId xmlns="" xmlns:a16="http://schemas.microsoft.com/office/drawing/2014/main" id="{3419ABC5-1CE5-4772-A3E1-93E32A5B33F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65539" name="Picture 3">
            <a:extLst>
              <a:ext uri="{FF2B5EF4-FFF2-40B4-BE49-F238E27FC236}">
                <a16:creationId xmlns="" xmlns:a16="http://schemas.microsoft.com/office/drawing/2014/main" id="{0ED91110-D212-4998-A0BB-220690038D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9443" y="1569660"/>
            <a:ext cx="652948" cy="313755"/>
          </a:xfrm>
          <a:prstGeom prst="rect">
            <a:avLst/>
          </a:prstGeom>
          <a:noFill/>
          <a:extLst>
            <a:ext uri="{909E8E84-426E-40DD-AFC4-6F175D3DCCD1}">
              <a14:hiddenFill xmlns:a14="http://schemas.microsoft.com/office/drawing/2010/main">
                <a:solidFill>
                  <a:srgbClr val="FFFFFF"/>
                </a:solidFill>
              </a14:hiddenFill>
            </a:ext>
          </a:extLst>
        </p:spPr>
      </p:pic>
      <p:pic>
        <p:nvPicPr>
          <p:cNvPr id="65538" name="Picture 2">
            <a:extLst>
              <a:ext uri="{FF2B5EF4-FFF2-40B4-BE49-F238E27FC236}">
                <a16:creationId xmlns="" xmlns:a16="http://schemas.microsoft.com/office/drawing/2014/main" id="{1C7322DF-652C-428F-BE7E-07E399235E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585" y="1624355"/>
            <a:ext cx="261841" cy="204363"/>
          </a:xfrm>
          <a:prstGeom prst="rect">
            <a:avLst/>
          </a:prstGeom>
          <a:noFill/>
          <a:extLst>
            <a:ext uri="{909E8E84-426E-40DD-AFC4-6F175D3DCCD1}">
              <a14:hiddenFill xmlns:a14="http://schemas.microsoft.com/office/drawing/2010/main">
                <a:solidFill>
                  <a:srgbClr val="FFFFFF"/>
                </a:solidFill>
              </a14:hiddenFill>
            </a:ext>
          </a:extLst>
        </p:spPr>
      </p:pic>
      <p:pic>
        <p:nvPicPr>
          <p:cNvPr id="65537" name="Picture 1">
            <a:extLst>
              <a:ext uri="{FF2B5EF4-FFF2-40B4-BE49-F238E27FC236}">
                <a16:creationId xmlns="" xmlns:a16="http://schemas.microsoft.com/office/drawing/2014/main" id="{1AD6427E-E52A-4FDB-8FAB-7A5C430504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6933" y="1554803"/>
            <a:ext cx="2683673" cy="3286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 xmlns:a16="http://schemas.microsoft.com/office/drawing/2014/main" id="{0704D178-D0B2-4119-BF40-B312F52386F6}"/>
              </a:ext>
            </a:extLst>
          </p:cNvPr>
          <p:cNvSpPr>
            <a:spLocks noChangeArrowheads="1"/>
          </p:cNvSpPr>
          <p:nvPr/>
        </p:nvSpPr>
        <p:spPr bwMode="auto">
          <a:xfrm>
            <a:off x="2781251" y="3653408"/>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6">
            <a:extLst>
              <a:ext uri="{FF2B5EF4-FFF2-40B4-BE49-F238E27FC236}">
                <a16:creationId xmlns="" xmlns:a16="http://schemas.microsoft.com/office/drawing/2014/main" id="{9AF6BD93-8372-4E14-A0D8-5C01F6AF47C6}"/>
              </a:ext>
            </a:extLst>
          </p:cNvPr>
          <p:cNvSpPr>
            <a:spLocks noChangeArrowheads="1"/>
          </p:cNvSpPr>
          <p:nvPr/>
        </p:nvSpPr>
        <p:spPr bwMode="auto">
          <a:xfrm>
            <a:off x="2781251" y="3882008"/>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9" name="文本框 38">
            <a:extLst>
              <a:ext uri="{FF2B5EF4-FFF2-40B4-BE49-F238E27FC236}">
                <a16:creationId xmlns="" xmlns:a16="http://schemas.microsoft.com/office/drawing/2014/main" id="{168C09CF-DF37-425F-984B-EA07A3FBFA62}"/>
              </a:ext>
            </a:extLst>
          </p:cNvPr>
          <p:cNvSpPr txBox="1"/>
          <p:nvPr/>
        </p:nvSpPr>
        <p:spPr>
          <a:xfrm>
            <a:off x="909043" y="2188050"/>
            <a:ext cx="6097712" cy="400110"/>
          </a:xfrm>
          <a:prstGeom prst="rect">
            <a:avLst/>
          </a:prstGeom>
          <a:noFill/>
        </p:spPr>
        <p:txBody>
          <a:bodyPr wrap="square">
            <a:spAutoFit/>
          </a:bodyPr>
          <a:lstStyle/>
          <a:p>
            <a:r>
              <a:rPr lang="zh-CN" altLang="en-US" sz="2000" dirty="0"/>
              <a:t>得</a:t>
            </a:r>
          </a:p>
        </p:txBody>
      </p:sp>
      <p:pic>
        <p:nvPicPr>
          <p:cNvPr id="65543" name="Picture 7">
            <a:extLst>
              <a:ext uri="{FF2B5EF4-FFF2-40B4-BE49-F238E27FC236}">
                <a16:creationId xmlns="" xmlns:a16="http://schemas.microsoft.com/office/drawing/2014/main" id="{234751AA-3AC6-4C8C-9E2D-5E6BCC25B0C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8708" y="2145653"/>
            <a:ext cx="2649821" cy="64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文本框 39">
            <a:extLst>
              <a:ext uri="{FF2B5EF4-FFF2-40B4-BE49-F238E27FC236}">
                <a16:creationId xmlns="" xmlns:a16="http://schemas.microsoft.com/office/drawing/2014/main" id="{70BDCE95-1E2B-4F9E-A468-4F55E413729D}"/>
              </a:ext>
            </a:extLst>
          </p:cNvPr>
          <p:cNvSpPr txBox="1"/>
          <p:nvPr/>
        </p:nvSpPr>
        <p:spPr>
          <a:xfrm>
            <a:off x="914671" y="3221042"/>
            <a:ext cx="6097712" cy="400110"/>
          </a:xfrm>
          <a:prstGeom prst="rect">
            <a:avLst/>
          </a:prstGeom>
          <a:noFill/>
        </p:spPr>
        <p:txBody>
          <a:bodyPr wrap="square">
            <a:spAutoFit/>
          </a:bodyPr>
          <a:lstStyle/>
          <a:p>
            <a:r>
              <a:rPr lang="zh-CN" altLang="en-US" sz="2000" dirty="0"/>
              <a:t>故</a:t>
            </a:r>
          </a:p>
        </p:txBody>
      </p:sp>
      <p:pic>
        <p:nvPicPr>
          <p:cNvPr id="65544" name="Picture 8">
            <a:extLst>
              <a:ext uri="{FF2B5EF4-FFF2-40B4-BE49-F238E27FC236}">
                <a16:creationId xmlns="" xmlns:a16="http://schemas.microsoft.com/office/drawing/2014/main" id="{5C9995E1-FFC3-4AC2-8198-7AD9E97FC8B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8708" y="3072355"/>
            <a:ext cx="2184737" cy="69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内容占位符 2">
            <a:extLst>
              <a:ext uri="{FF2B5EF4-FFF2-40B4-BE49-F238E27FC236}">
                <a16:creationId xmlns="" xmlns:a16="http://schemas.microsoft.com/office/drawing/2014/main" id="{D88F6967-13D8-4B23-9026-EEB2DCA048BA}"/>
              </a:ext>
            </a:extLst>
          </p:cNvPr>
          <p:cNvSpPr>
            <a:spLocks noGrp="1"/>
          </p:cNvSpPr>
          <p:nvPr>
            <p:ph sz="quarter" idx="1"/>
          </p:nvPr>
        </p:nvSpPr>
        <p:spPr>
          <a:xfrm>
            <a:off x="505127" y="4261099"/>
            <a:ext cx="8853224" cy="1824690"/>
          </a:xfrm>
        </p:spPr>
        <p:txBody>
          <a:bodyPr>
            <a:normAutofit/>
          </a:bodyPr>
          <a:lstStyle/>
          <a:p>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范例</a:t>
            </a:r>
            <a:r>
              <a:rPr lang="zh-CN" altLang="en-US" sz="2000" b="1" dirty="0" smtClean="0">
                <a:effectLst/>
                <a:latin typeface="Times New Roman" panose="02020603050405020304" pitchFamily="18" charset="0"/>
                <a:ea typeface="宋体" panose="02010600030101010101" pitchFamily="2" charset="-122"/>
                <a:cs typeface="Times New Roman" panose="02020603050405020304" pitchFamily="18" charset="0"/>
              </a:rPr>
              <a:t>程序</a:t>
            </a:r>
            <a:r>
              <a:rPr lang="en-US" altLang="zh-CN" sz="2000" b="1" dirty="0" smtClean="0">
                <a:effectLst/>
                <a:latin typeface="Times New Roman" panose="02020603050405020304" pitchFamily="18" charset="0"/>
                <a:ea typeface="宋体" panose="02010600030101010101" pitchFamily="2" charset="-122"/>
                <a:cs typeface="Times New Roman" panose="02020603050405020304" pitchFamily="18" charset="0"/>
              </a:rPr>
              <a:t>11-6</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：约束条件下的风险资产组合</a:t>
            </a:r>
            <a:r>
              <a:rPr lang="zh-CN" altLang="en-US" sz="2000" b="1" dirty="0" smtClean="0">
                <a:effectLst/>
                <a:latin typeface="Times New Roman" panose="02020603050405020304" pitchFamily="18" charset="0"/>
                <a:ea typeface="宋体" panose="02010600030101010101" pitchFamily="2" charset="-122"/>
                <a:cs typeface="Times New Roman" panose="02020603050405020304" pitchFamily="18" charset="0"/>
              </a:rPr>
              <a:t>配置</a:t>
            </a:r>
            <a:r>
              <a:rPr lang="en-US" altLang="zh-CN" sz="2000" b="1"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000" b="1" dirty="0" smtClean="0">
                <a:effectLst/>
                <a:latin typeface="Times New Roman" panose="02020603050405020304" pitchFamily="18" charset="0"/>
                <a:ea typeface="宋体" panose="02010600030101010101" pitchFamily="2" charset="-122"/>
                <a:cs typeface="Times New Roman" panose="02020603050405020304" pitchFamily="18" charset="0"/>
              </a:rPr>
              <a:t>不</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允许卖</a:t>
            </a:r>
            <a:r>
              <a:rPr lang="zh-CN" altLang="en-US" sz="2000" b="1" dirty="0" smtClean="0">
                <a:effectLst/>
                <a:latin typeface="Times New Roman" panose="02020603050405020304" pitchFamily="18" charset="0"/>
                <a:ea typeface="宋体" panose="02010600030101010101" pitchFamily="2" charset="-122"/>
                <a:cs typeface="Times New Roman" panose="02020603050405020304" pitchFamily="18" charset="0"/>
              </a:rPr>
              <a:t>空</a:t>
            </a:r>
            <a:r>
              <a:rPr lang="en-US" altLang="zh-CN" sz="2000" b="1"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42" name="图片 41">
            <a:extLst>
              <a:ext uri="{FF2B5EF4-FFF2-40B4-BE49-F238E27FC236}">
                <a16:creationId xmlns="" xmlns:a16="http://schemas.microsoft.com/office/drawing/2014/main" id="{EDF76FF1-0070-4805-A5DC-337A3D2A5B43}"/>
              </a:ext>
            </a:extLst>
          </p:cNvPr>
          <p:cNvPicPr>
            <a:picLocks noChangeAspect="1"/>
          </p:cNvPicPr>
          <p:nvPr/>
        </p:nvPicPr>
        <p:blipFill>
          <a:blip r:embed="rId7"/>
          <a:stretch>
            <a:fillRect/>
          </a:stretch>
        </p:blipFill>
        <p:spPr>
          <a:xfrm>
            <a:off x="2351082" y="4661209"/>
            <a:ext cx="7485072" cy="2296419"/>
          </a:xfrm>
          <a:prstGeom prst="rect">
            <a:avLst/>
          </a:prstGeom>
        </p:spPr>
      </p:pic>
      <p:sp>
        <p:nvSpPr>
          <p:cNvPr id="43" name="文本框 42">
            <a:extLst>
              <a:ext uri="{FF2B5EF4-FFF2-40B4-BE49-F238E27FC236}">
                <a16:creationId xmlns="" xmlns:a16="http://schemas.microsoft.com/office/drawing/2014/main" id="{C658C7CF-9C9B-4AC6-BD0B-61974DDB5380}"/>
              </a:ext>
            </a:extLst>
          </p:cNvPr>
          <p:cNvSpPr txBox="1"/>
          <p:nvPr/>
        </p:nvSpPr>
        <p:spPr>
          <a:xfrm>
            <a:off x="857380" y="3884806"/>
            <a:ext cx="6097712" cy="400110"/>
          </a:xfrm>
          <a:prstGeom prst="rect">
            <a:avLst/>
          </a:prstGeom>
          <a:noFill/>
        </p:spPr>
        <p:txBody>
          <a:bodyPr wrap="square">
            <a:spAutoFit/>
          </a:bodyPr>
          <a:lstStyle/>
          <a:p>
            <a:r>
              <a:rPr lang="zh-CN" altLang="en-US" sz="2000" dirty="0"/>
              <a:t>具体代码如下：</a:t>
            </a:r>
          </a:p>
        </p:txBody>
      </p:sp>
    </p:spTree>
    <p:extLst>
      <p:ext uri="{BB962C8B-B14F-4D97-AF65-F5344CB8AC3E}">
        <p14:creationId xmlns:p14="http://schemas.microsoft.com/office/powerpoint/2010/main" val="21164753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87101" y="1196752"/>
            <a:ext cx="11881320" cy="4176464"/>
          </a:xfrm>
        </p:spPr>
        <p:txBody>
          <a:bodyPr>
            <a:normAutofit/>
          </a:bodyPr>
          <a:lstStyle/>
          <a:p>
            <a:pPr indent="457200">
              <a:lnSpc>
                <a:spcPct val="150000"/>
              </a:lnSpc>
              <a:buNone/>
            </a:pPr>
            <a:r>
              <a:rPr lang="zh-CN" altLang="en-US" sz="2000" dirty="0">
                <a:effectLst/>
                <a:latin typeface="Times New Roman" panose="02020603050405020304" pitchFamily="18" charset="0"/>
                <a:cs typeface="Times New Roman" panose="02020603050405020304" pitchFamily="18" charset="0"/>
              </a:rPr>
              <a:t>根据上述代码计算出的结果如下：</a:t>
            </a:r>
            <a:endParaRPr lang="zh-CN" altLang="en-US" dirty="0"/>
          </a:p>
        </p:txBody>
      </p:sp>
      <p:sp>
        <p:nvSpPr>
          <p:cNvPr id="8" name="矩形 7">
            <a:extLst>
              <a:ext uri="{FF2B5EF4-FFF2-40B4-BE49-F238E27FC236}">
                <a16:creationId xmlns="" xmlns:a16="http://schemas.microsoft.com/office/drawing/2014/main" id="{3C5A36FF-E6DB-440B-BB22-2CD3A707D47F}"/>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sp>
        <p:nvSpPr>
          <p:cNvPr id="7" name="文本框 6">
            <a:extLst>
              <a:ext uri="{FF2B5EF4-FFF2-40B4-BE49-F238E27FC236}">
                <a16:creationId xmlns="" xmlns:a16="http://schemas.microsoft.com/office/drawing/2014/main" id="{59D3FEE0-BA9B-4016-A492-125658D7D145}"/>
              </a:ext>
            </a:extLst>
          </p:cNvPr>
          <p:cNvSpPr txBox="1"/>
          <p:nvPr/>
        </p:nvSpPr>
        <p:spPr>
          <a:xfrm>
            <a:off x="4005387" y="2924944"/>
            <a:ext cx="5544616" cy="307777"/>
          </a:xfrm>
          <a:prstGeom prst="rect">
            <a:avLst/>
          </a:prstGeom>
          <a:noFill/>
        </p:spPr>
        <p:txBody>
          <a:bodyPr wrap="square" rtlCol="0">
            <a:spAutoFit/>
          </a:bodyPr>
          <a:lstStyle/>
          <a:p>
            <a:r>
              <a:rPr lang="zh-CN" altLang="en-US" sz="1400" dirty="0" smtClean="0">
                <a:latin typeface="Times New Roman" panose="02020603050405020304" pitchFamily="18" charset="0"/>
                <a:cs typeface="Times New Roman" panose="02020603050405020304" pitchFamily="18" charset="0"/>
              </a:rPr>
              <a:t>表</a:t>
            </a:r>
            <a:r>
              <a:rPr lang="en-US" altLang="zh-CN" sz="1400" dirty="0" smtClean="0">
                <a:latin typeface="Times New Roman" panose="02020603050405020304" pitchFamily="18" charset="0"/>
                <a:cs typeface="Times New Roman" panose="02020603050405020304" pitchFamily="18" charset="0"/>
              </a:rPr>
              <a:t>11-8 </a:t>
            </a:r>
            <a:r>
              <a:rPr lang="zh-CN" altLang="en-US" sz="1400" dirty="0">
                <a:latin typeface="Times New Roman" panose="02020603050405020304" pitchFamily="18" charset="0"/>
                <a:cs typeface="Times New Roman" panose="02020603050405020304" pitchFamily="18" charset="0"/>
              </a:rPr>
              <a:t>约束条件下的风险资产组合</a:t>
            </a:r>
            <a:r>
              <a:rPr lang="zh-CN" altLang="en-US" sz="1400" dirty="0" smtClean="0">
                <a:latin typeface="Times New Roman" panose="02020603050405020304" pitchFamily="18" charset="0"/>
                <a:cs typeface="Times New Roman" panose="02020603050405020304" pitchFamily="18" charset="0"/>
              </a:rPr>
              <a:t>权重</a:t>
            </a:r>
            <a:r>
              <a:rPr lang="en-US" altLang="zh-CN" sz="1400" dirty="0" smtClean="0">
                <a:latin typeface="Times New Roman" panose="02020603050405020304" pitchFamily="18" charset="0"/>
                <a:cs typeface="Times New Roman" panose="02020603050405020304" pitchFamily="18" charset="0"/>
              </a:rPr>
              <a:t>(</a:t>
            </a:r>
            <a:r>
              <a:rPr lang="zh-CN" altLang="en-US" sz="1400" dirty="0" smtClean="0">
                <a:latin typeface="Times New Roman" panose="02020603050405020304" pitchFamily="18" charset="0"/>
                <a:cs typeface="Times New Roman" panose="02020603050405020304" pitchFamily="18" charset="0"/>
              </a:rPr>
              <a:t>不</a:t>
            </a:r>
            <a:r>
              <a:rPr lang="zh-CN" altLang="en-US" sz="1400" dirty="0">
                <a:latin typeface="Times New Roman" panose="02020603050405020304" pitchFamily="18" charset="0"/>
                <a:cs typeface="Times New Roman" panose="02020603050405020304" pitchFamily="18" charset="0"/>
              </a:rPr>
              <a:t>允许卖</a:t>
            </a:r>
            <a:r>
              <a:rPr lang="zh-CN" altLang="en-US" sz="1400" dirty="0" smtClean="0">
                <a:latin typeface="Times New Roman" panose="02020603050405020304" pitchFamily="18" charset="0"/>
                <a:cs typeface="Times New Roman" panose="02020603050405020304" pitchFamily="18" charset="0"/>
              </a:rPr>
              <a:t>空</a:t>
            </a:r>
            <a:r>
              <a:rPr lang="en-US" altLang="zh-CN" sz="1400" dirty="0" smtClean="0">
                <a:latin typeface="Times New Roman" panose="02020603050405020304" pitchFamily="18" charset="0"/>
                <a:cs typeface="Times New Roman" panose="02020603050405020304" pitchFamily="18" charset="0"/>
              </a:rPr>
              <a:t>)</a:t>
            </a:r>
            <a:endParaRPr lang="zh-CN" altLang="en-US" sz="1400" dirty="0">
              <a:latin typeface="Times New Roman" panose="02020603050405020304" pitchFamily="18" charset="0"/>
              <a:cs typeface="Times New Roman" panose="02020603050405020304" pitchFamily="18" charset="0"/>
            </a:endParaRPr>
          </a:p>
        </p:txBody>
      </p:sp>
      <p:graphicFrame>
        <p:nvGraphicFramePr>
          <p:cNvPr id="6" name="表格 5">
            <a:extLst>
              <a:ext uri="{FF2B5EF4-FFF2-40B4-BE49-F238E27FC236}">
                <a16:creationId xmlns="" xmlns:a16="http://schemas.microsoft.com/office/drawing/2014/main" id="{32590338-294A-44FC-8F2F-3BC11D61997B}"/>
              </a:ext>
            </a:extLst>
          </p:cNvPr>
          <p:cNvGraphicFramePr>
            <a:graphicFrameLocks noGrp="1"/>
          </p:cNvGraphicFramePr>
          <p:nvPr>
            <p:extLst>
              <p:ext uri="{D42A27DB-BD31-4B8C-83A1-F6EECF244321}">
                <p14:modId xmlns:p14="http://schemas.microsoft.com/office/powerpoint/2010/main" val="2458221477"/>
              </p:ext>
            </p:extLst>
          </p:nvPr>
        </p:nvGraphicFramePr>
        <p:xfrm>
          <a:off x="2559521" y="3284984"/>
          <a:ext cx="7356228" cy="959189"/>
        </p:xfrm>
        <a:graphic>
          <a:graphicData uri="http://schemas.openxmlformats.org/drawingml/2006/table">
            <a:tbl>
              <a:tblPr firstRow="1" firstCol="1" bandRow="1">
                <a:tableStyleId>{5C22544A-7EE6-4342-B048-85BDC9FD1C3A}</a:tableStyleId>
              </a:tblPr>
              <a:tblGrid>
                <a:gridCol w="1839057">
                  <a:extLst>
                    <a:ext uri="{9D8B030D-6E8A-4147-A177-3AD203B41FA5}">
                      <a16:colId xmlns="" xmlns:a16="http://schemas.microsoft.com/office/drawing/2014/main" val="3254401143"/>
                    </a:ext>
                  </a:extLst>
                </a:gridCol>
                <a:gridCol w="1839057">
                  <a:extLst>
                    <a:ext uri="{9D8B030D-6E8A-4147-A177-3AD203B41FA5}">
                      <a16:colId xmlns="" xmlns:a16="http://schemas.microsoft.com/office/drawing/2014/main" val="1812703359"/>
                    </a:ext>
                  </a:extLst>
                </a:gridCol>
                <a:gridCol w="1839057">
                  <a:extLst>
                    <a:ext uri="{9D8B030D-6E8A-4147-A177-3AD203B41FA5}">
                      <a16:colId xmlns="" xmlns:a16="http://schemas.microsoft.com/office/drawing/2014/main" val="3402998355"/>
                    </a:ext>
                  </a:extLst>
                </a:gridCol>
                <a:gridCol w="1839057">
                  <a:extLst>
                    <a:ext uri="{9D8B030D-6E8A-4147-A177-3AD203B41FA5}">
                      <a16:colId xmlns="" xmlns:a16="http://schemas.microsoft.com/office/drawing/2014/main" val="2630666699"/>
                    </a:ext>
                  </a:extLst>
                </a:gridCol>
              </a:tblGrid>
              <a:tr h="477771">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股票名称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915383371"/>
                  </a:ext>
                </a:extLst>
              </a:tr>
              <a:tr h="481418">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比重</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0.0771585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0.322198</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0.600643</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708794594"/>
                  </a:ext>
                </a:extLst>
              </a:tr>
            </a:tbl>
          </a:graphicData>
        </a:graphic>
      </p:graphicFrame>
    </p:spTree>
    <p:extLst>
      <p:ext uri="{BB962C8B-B14F-4D97-AF65-F5344CB8AC3E}">
        <p14:creationId xmlns:p14="http://schemas.microsoft.com/office/powerpoint/2010/main" val="10089482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6995" y="638511"/>
            <a:ext cx="10729192" cy="634082"/>
          </a:xfrm>
        </p:spPr>
        <p:txBody>
          <a:bodyPr/>
          <a:lstStyle/>
          <a:p>
            <a:pPr algn="l"/>
            <a:r>
              <a:rPr lang="zh-CN" altLang="en-US" sz="2400" b="1" dirty="0">
                <a:latin typeface="+mn-ea"/>
                <a:ea typeface="+mn-ea"/>
                <a:cs typeface="+mn-cs"/>
              </a:rPr>
              <a:t>六、有约束模型下包含无风险资产和风险资产的投资</a:t>
            </a:r>
            <a:r>
              <a:rPr lang="zh-CN" altLang="en-US" sz="2400" b="1" dirty="0" smtClean="0">
                <a:latin typeface="+mn-ea"/>
                <a:ea typeface="+mn-ea"/>
                <a:cs typeface="+mn-cs"/>
              </a:rPr>
              <a:t>组合</a:t>
            </a:r>
            <a:r>
              <a:rPr lang="en-US" altLang="zh-CN" sz="2400" b="1" dirty="0" smtClean="0">
                <a:latin typeface="+mn-ea"/>
                <a:ea typeface="+mn-ea"/>
                <a:cs typeface="+mn-cs"/>
              </a:rPr>
              <a:t>(</a:t>
            </a:r>
            <a:r>
              <a:rPr lang="zh-CN" altLang="en-US" sz="2400" b="1" dirty="0" smtClean="0">
                <a:latin typeface="+mn-ea"/>
                <a:ea typeface="+mn-ea"/>
                <a:cs typeface="+mn-cs"/>
              </a:rPr>
              <a:t>不</a:t>
            </a:r>
            <a:r>
              <a:rPr lang="zh-CN" altLang="en-US" sz="2400" b="1" dirty="0">
                <a:latin typeface="+mn-ea"/>
                <a:ea typeface="+mn-ea"/>
                <a:cs typeface="+mn-cs"/>
              </a:rPr>
              <a:t>允许卖</a:t>
            </a:r>
            <a:r>
              <a:rPr lang="zh-CN" altLang="en-US" sz="2400" b="1" dirty="0" smtClean="0">
                <a:latin typeface="+mn-ea"/>
                <a:ea typeface="+mn-ea"/>
                <a:cs typeface="+mn-cs"/>
              </a:rPr>
              <a:t>空</a:t>
            </a:r>
            <a:r>
              <a:rPr lang="en-US" altLang="zh-CN" sz="2400" b="1" dirty="0" smtClean="0">
                <a:latin typeface="+mn-ea"/>
                <a:ea typeface="+mn-ea"/>
                <a:cs typeface="+mn-cs"/>
              </a:rPr>
              <a:t>)</a:t>
            </a:r>
            <a:endParaRPr lang="zh-CN" altLang="en-US" sz="2400" b="1" dirty="0">
              <a:latin typeface="+mn-ea"/>
              <a:ea typeface="+mn-ea"/>
              <a:cs typeface="+mn-cs"/>
            </a:endParaRPr>
          </a:p>
        </p:txBody>
      </p:sp>
      <p:sp>
        <p:nvSpPr>
          <p:cNvPr id="6" name="矩形 5">
            <a:extLst>
              <a:ext uri="{FF2B5EF4-FFF2-40B4-BE49-F238E27FC236}">
                <a16:creationId xmlns="" xmlns:a16="http://schemas.microsoft.com/office/drawing/2014/main" id="{588446A8-AE3B-4848-A1F2-ECEA2285631C}"/>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sp>
        <p:nvSpPr>
          <p:cNvPr id="10" name="文本框 9">
            <a:extLst>
              <a:ext uri="{FF2B5EF4-FFF2-40B4-BE49-F238E27FC236}">
                <a16:creationId xmlns="" xmlns:a16="http://schemas.microsoft.com/office/drawing/2014/main" id="{4896FD5E-7348-4E37-8656-7377A2118AE3}"/>
              </a:ext>
            </a:extLst>
          </p:cNvPr>
          <p:cNvSpPr txBox="1"/>
          <p:nvPr/>
        </p:nvSpPr>
        <p:spPr>
          <a:xfrm>
            <a:off x="621011" y="1166717"/>
            <a:ext cx="10225136" cy="3323987"/>
          </a:xfrm>
          <a:prstGeom prst="rect">
            <a:avLst/>
          </a:prstGeom>
          <a:noFill/>
        </p:spPr>
        <p:txBody>
          <a:bodyPr wrap="square" rtlCol="0">
            <a:spAutoFit/>
          </a:bodyPr>
          <a:lstStyle/>
          <a:p>
            <a:pPr marL="342900" indent="-342900">
              <a:lnSpc>
                <a:spcPct val="150000"/>
              </a:lnSpc>
              <a:buClr>
                <a:srgbClr val="215968"/>
              </a:buClr>
              <a:buFont typeface="Wingdings" panose="05000000000000000000" pitchFamily="2" charset="2"/>
              <a:buChar char="Ø"/>
            </a:pPr>
            <a:r>
              <a:rPr lang="zh-CN" altLang="en-US" sz="2000" dirty="0">
                <a:solidFill>
                  <a:srgbClr val="C00000"/>
                </a:solidFill>
                <a:latin typeface="Times New Roman" panose="02020603050405020304" pitchFamily="18" charset="0"/>
                <a:cs typeface="Times New Roman" panose="02020603050405020304" pitchFamily="18" charset="0"/>
              </a:rPr>
              <a:t>不允许卖空下风险资产的投资组合确定原理</a:t>
            </a:r>
            <a:r>
              <a:rPr lang="zh-CN" altLang="en-US" sz="2000" dirty="0">
                <a:latin typeface="Times New Roman" panose="02020603050405020304" pitchFamily="18" charset="0"/>
                <a:cs typeface="Times New Roman" panose="02020603050405020304" pitchFamily="18" charset="0"/>
              </a:rPr>
              <a:t>如下：</a:t>
            </a:r>
          </a:p>
          <a:p>
            <a:pPr>
              <a:lnSpc>
                <a:spcPct val="150000"/>
              </a:lnSpc>
              <a:buClr>
                <a:srgbClr val="215968"/>
              </a:buClr>
            </a:pPr>
            <a:r>
              <a:rPr lang="en-US" altLang="zh-CN" sz="2000" dirty="0" smtClean="0">
                <a:latin typeface="Times New Roman" panose="02020603050405020304" pitchFamily="18" charset="0"/>
                <a:cs typeface="Times New Roman" panose="02020603050405020304" pitchFamily="18" charset="0"/>
              </a:rPr>
              <a:t>(1)</a:t>
            </a:r>
            <a:r>
              <a:rPr lang="zh-CN" altLang="en-US" sz="2000" dirty="0" smtClean="0">
                <a:latin typeface="Times New Roman" panose="02020603050405020304" pitchFamily="18" charset="0"/>
                <a:cs typeface="Times New Roman" panose="02020603050405020304" pitchFamily="18" charset="0"/>
              </a:rPr>
              <a:t>先</a:t>
            </a:r>
            <a:r>
              <a:rPr lang="zh-CN" altLang="en-US" sz="2000" dirty="0">
                <a:latin typeface="Times New Roman" panose="02020603050405020304" pitchFamily="18" charset="0"/>
                <a:cs typeface="Times New Roman" panose="02020603050405020304" pitchFamily="18" charset="0"/>
              </a:rPr>
              <a:t>依照模型在没有施加约束时求最优化问题。</a:t>
            </a:r>
          </a:p>
          <a:p>
            <a:pPr>
              <a:lnSpc>
                <a:spcPct val="150000"/>
              </a:lnSpc>
              <a:buClr>
                <a:srgbClr val="215968"/>
              </a:buClr>
            </a:pPr>
            <a:r>
              <a:rPr lang="en-US" altLang="zh-CN" sz="2000" dirty="0" smtClean="0">
                <a:latin typeface="Times New Roman" panose="02020603050405020304" pitchFamily="18" charset="0"/>
                <a:cs typeface="Times New Roman" panose="02020603050405020304" pitchFamily="18" charset="0"/>
              </a:rPr>
              <a:t>(2)</a:t>
            </a:r>
            <a:r>
              <a:rPr lang="zh-CN" altLang="en-US" sz="2000" dirty="0" smtClean="0">
                <a:latin typeface="Times New Roman" panose="02020603050405020304" pitchFamily="18" charset="0"/>
                <a:cs typeface="Times New Roman" panose="02020603050405020304" pitchFamily="18" charset="0"/>
              </a:rPr>
              <a:t>如果</a:t>
            </a:r>
            <a:r>
              <a:rPr lang="zh-CN" altLang="en-US" sz="2000" dirty="0">
                <a:latin typeface="Times New Roman" panose="02020603050405020304" pitchFamily="18" charset="0"/>
                <a:cs typeface="Times New Roman" panose="02020603050405020304" pitchFamily="18" charset="0"/>
              </a:rPr>
              <a:t>得出结果某一支股票的权重值为负，则令其等于零，再求资金再其他风险资产上的最优化配置问题。</a:t>
            </a:r>
          </a:p>
          <a:p>
            <a:pPr>
              <a:lnSpc>
                <a:spcPct val="150000"/>
              </a:lnSpc>
              <a:buClr>
                <a:srgbClr val="215968"/>
              </a:buClr>
            </a:pPr>
            <a:r>
              <a:rPr lang="en-US" altLang="zh-CN" sz="2000" dirty="0" smtClean="0">
                <a:latin typeface="Times New Roman" panose="02020603050405020304" pitchFamily="18" charset="0"/>
                <a:cs typeface="Times New Roman" panose="02020603050405020304" pitchFamily="18" charset="0"/>
              </a:rPr>
              <a:t>(3)</a:t>
            </a:r>
            <a:r>
              <a:rPr lang="zh-CN" altLang="en-US" sz="2000" dirty="0" smtClean="0">
                <a:latin typeface="Times New Roman" panose="02020603050405020304" pitchFamily="18" charset="0"/>
                <a:cs typeface="Times New Roman" panose="02020603050405020304" pitchFamily="18" charset="0"/>
              </a:rPr>
              <a:t>以此类推</a:t>
            </a:r>
            <a:r>
              <a:rPr lang="zh-CN" altLang="en-US" sz="2000" dirty="0">
                <a:latin typeface="Times New Roman" panose="02020603050405020304" pitchFamily="18" charset="0"/>
                <a:cs typeface="Times New Roman" panose="02020603050405020304" pitchFamily="18" charset="0"/>
              </a:rPr>
              <a:t>，直至每只股票的权重都大于等于零为止。</a:t>
            </a: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在不允许卖空条件下最优组合系数的求解模型变成如下</a:t>
            </a:r>
            <a:r>
              <a:rPr lang="zh-CN" altLang="en-US" sz="2000" dirty="0" smtClean="0">
                <a:latin typeface="Times New Roman" panose="02020603050405020304" pitchFamily="18" charset="0"/>
                <a:cs typeface="Times New Roman" panose="02020603050405020304" pitchFamily="18" charset="0"/>
              </a:rPr>
              <a:t>形式</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不可</a:t>
            </a:r>
            <a:r>
              <a:rPr lang="zh-CN" altLang="en-US" sz="2000" dirty="0">
                <a:latin typeface="Times New Roman" panose="02020603050405020304" pitchFamily="18" charset="0"/>
                <a:cs typeface="Times New Roman" panose="02020603050405020304" pitchFamily="18" charset="0"/>
              </a:rPr>
              <a:t>卖空则令          </a:t>
            </a:r>
            <a:r>
              <a:rPr lang="en-US" altLang="zh-CN" sz="2000" dirty="0" smtClean="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a:p>
            <a:pPr>
              <a:lnSpc>
                <a:spcPct val="150000"/>
              </a:lnSpc>
              <a:buClr>
                <a:srgbClr val="215968"/>
              </a:buClr>
            </a:pPr>
            <a:r>
              <a:rPr lang="zh-CN" altLang="en-US" sz="2000" dirty="0">
                <a:latin typeface="Times New Roman" panose="02020603050405020304" pitchFamily="18" charset="0"/>
                <a:cs typeface="Times New Roman" panose="02020603050405020304" pitchFamily="18" charset="0"/>
              </a:rPr>
              <a:t>以最小化方差为目标时，令</a:t>
            </a:r>
          </a:p>
        </p:txBody>
      </p:sp>
      <p:sp>
        <p:nvSpPr>
          <p:cNvPr id="16" name="Rectangle 12">
            <a:extLst>
              <a:ext uri="{FF2B5EF4-FFF2-40B4-BE49-F238E27FC236}">
                <a16:creationId xmlns="" xmlns:a16="http://schemas.microsoft.com/office/drawing/2014/main" id="{3419ABC5-1CE5-4772-A3E1-93E32A5B33F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5">
            <a:extLst>
              <a:ext uri="{FF2B5EF4-FFF2-40B4-BE49-F238E27FC236}">
                <a16:creationId xmlns="" xmlns:a16="http://schemas.microsoft.com/office/drawing/2014/main" id="{0704D178-D0B2-4119-BF40-B312F52386F6}"/>
              </a:ext>
            </a:extLst>
          </p:cNvPr>
          <p:cNvSpPr>
            <a:spLocks noChangeArrowheads="1"/>
          </p:cNvSpPr>
          <p:nvPr/>
        </p:nvSpPr>
        <p:spPr bwMode="auto">
          <a:xfrm>
            <a:off x="2781251" y="3653408"/>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6">
            <a:extLst>
              <a:ext uri="{FF2B5EF4-FFF2-40B4-BE49-F238E27FC236}">
                <a16:creationId xmlns="" xmlns:a16="http://schemas.microsoft.com/office/drawing/2014/main" id="{9AF6BD93-8372-4E14-A0D8-5C01F6AF47C6}"/>
              </a:ext>
            </a:extLst>
          </p:cNvPr>
          <p:cNvSpPr>
            <a:spLocks noChangeArrowheads="1"/>
          </p:cNvSpPr>
          <p:nvPr/>
        </p:nvSpPr>
        <p:spPr bwMode="auto">
          <a:xfrm>
            <a:off x="2781251" y="3882008"/>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67586" name="Picture 2">
            <a:extLst>
              <a:ext uri="{FF2B5EF4-FFF2-40B4-BE49-F238E27FC236}">
                <a16:creationId xmlns="" xmlns:a16="http://schemas.microsoft.com/office/drawing/2014/main" id="{30E8B52F-BEEC-4DC8-B23E-B32909B689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1430" y="3573016"/>
            <a:ext cx="569114" cy="34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3">
            <a:extLst>
              <a:ext uri="{FF2B5EF4-FFF2-40B4-BE49-F238E27FC236}">
                <a16:creationId xmlns="" xmlns:a16="http://schemas.microsoft.com/office/drawing/2014/main" id="{D40EB90C-5540-4DEA-9589-CF3CFE35E0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8448" y="4574743"/>
            <a:ext cx="1326285"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4">
            <a:extLst>
              <a:ext uri="{FF2B5EF4-FFF2-40B4-BE49-F238E27FC236}">
                <a16:creationId xmlns="" xmlns:a16="http://schemas.microsoft.com/office/drawing/2014/main" id="{F0B0F814-463F-41CD-93EA-48DD411F41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1451" y="5085184"/>
            <a:ext cx="2437635"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5">
            <a:extLst>
              <a:ext uri="{FF2B5EF4-FFF2-40B4-BE49-F238E27FC236}">
                <a16:creationId xmlns="" xmlns:a16="http://schemas.microsoft.com/office/drawing/2014/main" id="{9BE0CBF0-7CE9-4DB5-B73F-624C751D51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9825" y="5627565"/>
            <a:ext cx="643529"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93596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4947" y="740463"/>
            <a:ext cx="10441160" cy="745855"/>
          </a:xfrm>
        </p:spPr>
        <p:txBody>
          <a:bodyPr>
            <a:normAutofit/>
          </a:bodyPr>
          <a:lstStyle/>
          <a:p>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范例</a:t>
            </a:r>
            <a:r>
              <a:rPr lang="zh-CN" altLang="en-US" sz="2000" b="1" dirty="0" smtClean="0">
                <a:effectLst/>
                <a:latin typeface="Times New Roman" panose="02020603050405020304" pitchFamily="18" charset="0"/>
                <a:ea typeface="宋体" panose="02010600030101010101" pitchFamily="2" charset="-122"/>
                <a:cs typeface="Times New Roman" panose="02020603050405020304" pitchFamily="18" charset="0"/>
              </a:rPr>
              <a:t>程序</a:t>
            </a:r>
            <a:r>
              <a:rPr lang="en-US" altLang="zh-CN" sz="2000" b="1" dirty="0" smtClean="0">
                <a:effectLst/>
                <a:latin typeface="Times New Roman" panose="02020603050405020304" pitchFamily="18" charset="0"/>
                <a:ea typeface="宋体" panose="02010600030101010101" pitchFamily="2" charset="-122"/>
                <a:cs typeface="Times New Roman" panose="02020603050405020304" pitchFamily="18" charset="0"/>
              </a:rPr>
              <a:t>11-7</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：有约束模型下包含无风险资产和风险资产的投资</a:t>
            </a:r>
            <a:r>
              <a:rPr lang="zh-CN" altLang="en-US" sz="2000" b="1" dirty="0" smtClean="0">
                <a:effectLst/>
                <a:latin typeface="Times New Roman" panose="02020603050405020304" pitchFamily="18" charset="0"/>
                <a:ea typeface="宋体" panose="02010600030101010101" pitchFamily="2" charset="-122"/>
                <a:cs typeface="Times New Roman" panose="02020603050405020304" pitchFamily="18" charset="0"/>
              </a:rPr>
              <a:t>组合</a:t>
            </a:r>
            <a:r>
              <a:rPr lang="en-US" altLang="zh-CN" sz="2000" b="1"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000" b="1" dirty="0" smtClean="0">
                <a:effectLst/>
                <a:latin typeface="Times New Roman" panose="02020603050405020304" pitchFamily="18" charset="0"/>
                <a:ea typeface="宋体" panose="02010600030101010101" pitchFamily="2" charset="-122"/>
                <a:cs typeface="Times New Roman" panose="02020603050405020304" pitchFamily="18" charset="0"/>
              </a:rPr>
              <a:t>不</a:t>
            </a:r>
            <a:r>
              <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rPr>
              <a:t>允许卖</a:t>
            </a:r>
            <a:r>
              <a:rPr lang="zh-CN" altLang="en-US" sz="2000" b="1" dirty="0" smtClean="0">
                <a:effectLst/>
                <a:latin typeface="Times New Roman" panose="02020603050405020304" pitchFamily="18" charset="0"/>
                <a:ea typeface="宋体" panose="02010600030101010101" pitchFamily="2" charset="-122"/>
                <a:cs typeface="Times New Roman" panose="02020603050405020304" pitchFamily="18" charset="0"/>
              </a:rPr>
              <a:t>空</a:t>
            </a:r>
            <a:r>
              <a:rPr lang="en-US" altLang="zh-CN" sz="2000" b="1"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sz="2000" b="1" dirty="0">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7" name="图片 6">
            <a:extLst>
              <a:ext uri="{FF2B5EF4-FFF2-40B4-BE49-F238E27FC236}">
                <a16:creationId xmlns="" xmlns:a16="http://schemas.microsoft.com/office/drawing/2014/main" id="{92A4144D-5B73-49B3-A1F2-B82385468A99}"/>
              </a:ext>
            </a:extLst>
          </p:cNvPr>
          <p:cNvPicPr>
            <a:picLocks noChangeAspect="1"/>
          </p:cNvPicPr>
          <p:nvPr/>
        </p:nvPicPr>
        <p:blipFill>
          <a:blip r:embed="rId2"/>
          <a:stretch>
            <a:fillRect/>
          </a:stretch>
        </p:blipFill>
        <p:spPr>
          <a:xfrm>
            <a:off x="1413099" y="1196752"/>
            <a:ext cx="9145016" cy="3197883"/>
          </a:xfrm>
          <a:prstGeom prst="rect">
            <a:avLst/>
          </a:prstGeom>
        </p:spPr>
      </p:pic>
      <p:sp>
        <p:nvSpPr>
          <p:cNvPr id="8" name="矩形 7">
            <a:extLst>
              <a:ext uri="{FF2B5EF4-FFF2-40B4-BE49-F238E27FC236}">
                <a16:creationId xmlns="" xmlns:a16="http://schemas.microsoft.com/office/drawing/2014/main" id="{0686EE57-1D06-48E7-94C9-D9A55A2960C9}"/>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第六节  最优投资组合构建的应用</a:t>
            </a:r>
          </a:p>
        </p:txBody>
      </p:sp>
      <p:sp>
        <p:nvSpPr>
          <p:cNvPr id="9" name="文本框 8">
            <a:extLst>
              <a:ext uri="{FF2B5EF4-FFF2-40B4-BE49-F238E27FC236}">
                <a16:creationId xmlns="" xmlns:a16="http://schemas.microsoft.com/office/drawing/2014/main" id="{546C3326-2842-42DB-8E21-D78334F73370}"/>
              </a:ext>
            </a:extLst>
          </p:cNvPr>
          <p:cNvSpPr txBox="1"/>
          <p:nvPr/>
        </p:nvSpPr>
        <p:spPr>
          <a:xfrm>
            <a:off x="404987" y="4209969"/>
            <a:ext cx="6100280" cy="369332"/>
          </a:xfrm>
          <a:prstGeom prst="rect">
            <a:avLst/>
          </a:prstGeom>
          <a:noFill/>
        </p:spPr>
        <p:txBody>
          <a:bodyPr wrap="square">
            <a:spAutoFit/>
          </a:bodyPr>
          <a:lstStyle/>
          <a:p>
            <a:r>
              <a:rPr lang="zh-CN" altLang="en-US" dirty="0"/>
              <a:t>根据上述代码计算出的结果如下</a:t>
            </a:r>
          </a:p>
        </p:txBody>
      </p:sp>
      <p:graphicFrame>
        <p:nvGraphicFramePr>
          <p:cNvPr id="10" name="表格 9">
            <a:extLst>
              <a:ext uri="{FF2B5EF4-FFF2-40B4-BE49-F238E27FC236}">
                <a16:creationId xmlns="" xmlns:a16="http://schemas.microsoft.com/office/drawing/2014/main" id="{044612CE-6B47-4946-B85F-11BC5BBF12FA}"/>
              </a:ext>
            </a:extLst>
          </p:cNvPr>
          <p:cNvGraphicFramePr>
            <a:graphicFrameLocks noGrp="1"/>
          </p:cNvGraphicFramePr>
          <p:nvPr>
            <p:extLst>
              <p:ext uri="{D42A27DB-BD31-4B8C-83A1-F6EECF244321}">
                <p14:modId xmlns:p14="http://schemas.microsoft.com/office/powerpoint/2010/main" val="626948766"/>
              </p:ext>
            </p:extLst>
          </p:nvPr>
        </p:nvGraphicFramePr>
        <p:xfrm>
          <a:off x="1803436" y="5144397"/>
          <a:ext cx="8580365" cy="1081443"/>
        </p:xfrm>
        <a:graphic>
          <a:graphicData uri="http://schemas.openxmlformats.org/drawingml/2006/table">
            <a:tbl>
              <a:tblPr firstRow="1" firstCol="1" bandRow="1">
                <a:tableStyleId>{5C22544A-7EE6-4342-B048-85BDC9FD1C3A}</a:tableStyleId>
              </a:tblPr>
              <a:tblGrid>
                <a:gridCol w="1716073">
                  <a:extLst>
                    <a:ext uri="{9D8B030D-6E8A-4147-A177-3AD203B41FA5}">
                      <a16:colId xmlns="" xmlns:a16="http://schemas.microsoft.com/office/drawing/2014/main" val="498110501"/>
                    </a:ext>
                  </a:extLst>
                </a:gridCol>
                <a:gridCol w="1716073">
                  <a:extLst>
                    <a:ext uri="{9D8B030D-6E8A-4147-A177-3AD203B41FA5}">
                      <a16:colId xmlns="" xmlns:a16="http://schemas.microsoft.com/office/drawing/2014/main" val="2918867032"/>
                    </a:ext>
                  </a:extLst>
                </a:gridCol>
                <a:gridCol w="1716073">
                  <a:extLst>
                    <a:ext uri="{9D8B030D-6E8A-4147-A177-3AD203B41FA5}">
                      <a16:colId xmlns="" xmlns:a16="http://schemas.microsoft.com/office/drawing/2014/main" val="1356979402"/>
                    </a:ext>
                  </a:extLst>
                </a:gridCol>
                <a:gridCol w="1716073">
                  <a:extLst>
                    <a:ext uri="{9D8B030D-6E8A-4147-A177-3AD203B41FA5}">
                      <a16:colId xmlns="" xmlns:a16="http://schemas.microsoft.com/office/drawing/2014/main" val="3519088566"/>
                    </a:ext>
                  </a:extLst>
                </a:gridCol>
                <a:gridCol w="1716073">
                  <a:extLst>
                    <a:ext uri="{9D8B030D-6E8A-4147-A177-3AD203B41FA5}">
                      <a16:colId xmlns="" xmlns:a16="http://schemas.microsoft.com/office/drawing/2014/main" val="2496126835"/>
                    </a:ext>
                  </a:extLst>
                </a:gridCol>
              </a:tblGrid>
              <a:tr h="624243">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股票名称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成飞集成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九阳股份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民生银行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无风险资产</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2689519534"/>
                  </a:ext>
                </a:extLst>
              </a:tr>
              <a:tr h="401551">
                <a:tc>
                  <a:txBody>
                    <a:bodyPr/>
                    <a:lstStyle/>
                    <a:p>
                      <a:pPr marL="0" indent="266700" algn="ctr" defTabSz="914400" rtl="0" eaLnBrk="1" latinLnBrk="0" hangingPunct="1">
                        <a:lnSpc>
                          <a:spcPct val="150000"/>
                        </a:lnSpc>
                      </a:pPr>
                      <a:r>
                        <a:rPr lang="zh-CN" altLang="en-US" sz="2000" b="0" kern="100" dirty="0">
                          <a:solidFill>
                            <a:schemeClr val="tx1"/>
                          </a:solidFill>
                          <a:effectLst/>
                          <a:latin typeface="Times New Roman" panose="02020603050405020304" pitchFamily="18" charset="0"/>
                          <a:ea typeface="+mn-ea"/>
                          <a:cs typeface="Times New Roman" panose="02020603050405020304" pitchFamily="18" charset="0"/>
                        </a:rPr>
                        <a:t>比重</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0.0164285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0.049215</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66700" algn="ctr" defTabSz="914400" rtl="0" eaLnBrk="1" latinLnBrk="0" hangingPunct="1">
                        <a:lnSpc>
                          <a:spcPct val="150000"/>
                        </a:lnSpc>
                      </a:pPr>
                      <a:r>
                        <a:rPr lang="en-US" sz="2000" b="0" kern="100" dirty="0">
                          <a:solidFill>
                            <a:schemeClr val="tx1"/>
                          </a:solidFill>
                          <a:effectLst/>
                          <a:latin typeface="Times New Roman" panose="02020603050405020304" pitchFamily="18" charset="0"/>
                          <a:ea typeface="+mn-ea"/>
                          <a:cs typeface="Times New Roman" panose="02020603050405020304" pitchFamily="18" charset="0"/>
                        </a:rPr>
                        <a:t>0.934356</a:t>
                      </a:r>
                      <a:endParaRPr lang="zh-CN" altLang="en-US" sz="20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78362307"/>
                  </a:ext>
                </a:extLst>
              </a:tr>
            </a:tbl>
          </a:graphicData>
        </a:graphic>
      </p:graphicFrame>
      <p:sp>
        <p:nvSpPr>
          <p:cNvPr id="11" name="文本框 10">
            <a:extLst>
              <a:ext uri="{FF2B5EF4-FFF2-40B4-BE49-F238E27FC236}">
                <a16:creationId xmlns="" xmlns:a16="http://schemas.microsoft.com/office/drawing/2014/main" id="{F3A7F3F6-08A4-42D8-803D-AE1F14812A91}"/>
              </a:ext>
            </a:extLst>
          </p:cNvPr>
          <p:cNvSpPr txBox="1"/>
          <p:nvPr/>
        </p:nvSpPr>
        <p:spPr>
          <a:xfrm>
            <a:off x="3285307" y="4850667"/>
            <a:ext cx="6192688" cy="307777"/>
          </a:xfrm>
          <a:prstGeom prst="rect">
            <a:avLst/>
          </a:prstGeom>
          <a:noFill/>
        </p:spPr>
        <p:txBody>
          <a:bodyPr wrap="square" rtlCol="0">
            <a:spAutoFit/>
          </a:bodyPr>
          <a:lstStyle/>
          <a:p>
            <a:r>
              <a:rPr lang="zh-CN" altLang="en-US" sz="1400" dirty="0" smtClean="0">
                <a:latin typeface="Times New Roman" panose="02020603050405020304" pitchFamily="18" charset="0"/>
                <a:cs typeface="Times New Roman" panose="02020603050405020304" pitchFamily="18" charset="0"/>
              </a:rPr>
              <a:t>表</a:t>
            </a:r>
            <a:r>
              <a:rPr lang="en-US" altLang="zh-CN" sz="1400" dirty="0" smtClean="0">
                <a:latin typeface="Times New Roman" panose="02020603050405020304" pitchFamily="18" charset="0"/>
                <a:cs typeface="Times New Roman" panose="02020603050405020304" pitchFamily="18" charset="0"/>
              </a:rPr>
              <a:t>11-9 </a:t>
            </a:r>
            <a:r>
              <a:rPr lang="zh-CN" altLang="en-US" sz="1400" dirty="0">
                <a:latin typeface="Times New Roman" panose="02020603050405020304" pitchFamily="18" charset="0"/>
                <a:cs typeface="Times New Roman" panose="02020603050405020304" pitchFamily="18" charset="0"/>
              </a:rPr>
              <a:t>有约束模型下包含无风险资产和风险资产的投资</a:t>
            </a:r>
            <a:r>
              <a:rPr lang="zh-CN" altLang="en-US" sz="1400" dirty="0" smtClean="0">
                <a:latin typeface="Times New Roman" panose="02020603050405020304" pitchFamily="18" charset="0"/>
                <a:cs typeface="Times New Roman" panose="02020603050405020304" pitchFamily="18" charset="0"/>
              </a:rPr>
              <a:t>组合</a:t>
            </a:r>
            <a:r>
              <a:rPr lang="en-US" altLang="zh-CN" sz="1400" dirty="0" smtClean="0">
                <a:latin typeface="Times New Roman" panose="02020603050405020304" pitchFamily="18" charset="0"/>
                <a:cs typeface="Times New Roman" panose="02020603050405020304" pitchFamily="18" charset="0"/>
              </a:rPr>
              <a:t>(</a:t>
            </a:r>
            <a:r>
              <a:rPr lang="zh-CN" altLang="en-US" sz="1400" dirty="0" smtClean="0">
                <a:latin typeface="Times New Roman" panose="02020603050405020304" pitchFamily="18" charset="0"/>
                <a:cs typeface="Times New Roman" panose="02020603050405020304" pitchFamily="18" charset="0"/>
              </a:rPr>
              <a:t>不</a:t>
            </a:r>
            <a:r>
              <a:rPr lang="zh-CN" altLang="en-US" sz="1400" dirty="0">
                <a:latin typeface="Times New Roman" panose="02020603050405020304" pitchFamily="18" charset="0"/>
                <a:cs typeface="Times New Roman" panose="02020603050405020304" pitchFamily="18" charset="0"/>
              </a:rPr>
              <a:t>允许卖</a:t>
            </a:r>
            <a:r>
              <a:rPr lang="zh-CN" altLang="en-US" sz="1400" dirty="0" smtClean="0">
                <a:latin typeface="Times New Roman" panose="02020603050405020304" pitchFamily="18" charset="0"/>
                <a:cs typeface="Times New Roman" panose="02020603050405020304" pitchFamily="18" charset="0"/>
              </a:rPr>
              <a:t>空</a:t>
            </a:r>
            <a:r>
              <a:rPr lang="en-US" altLang="zh-CN" sz="1400" dirty="0" smtClean="0">
                <a:latin typeface="Times New Roman" panose="02020603050405020304" pitchFamily="18" charset="0"/>
                <a:cs typeface="Times New Roman" panose="02020603050405020304" pitchFamily="18" charset="0"/>
              </a:rPr>
              <a:t>)</a:t>
            </a:r>
            <a:endParaRPr lang="zh-CN"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144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355" y="519353"/>
            <a:ext cx="7056784" cy="648072"/>
          </a:xfrm>
        </p:spPr>
        <p:txBody>
          <a:bodyPr>
            <a:noAutofit/>
          </a:bodyPr>
          <a:lstStyle/>
          <a:p>
            <a:pPr algn="l"/>
            <a:r>
              <a:rPr lang="zh-CN" altLang="en-US" sz="2400" b="1" dirty="0">
                <a:latin typeface="+mn-ea"/>
                <a:ea typeface="+mn-ea"/>
                <a:cs typeface="+mn-cs"/>
              </a:rPr>
              <a:t>一、最小化方差目标下的最优投资组合求解</a:t>
            </a:r>
          </a:p>
        </p:txBody>
      </p:sp>
      <p:sp>
        <p:nvSpPr>
          <p:cNvPr id="3" name="内容占位符 2"/>
          <p:cNvSpPr>
            <a:spLocks noGrp="1"/>
          </p:cNvSpPr>
          <p:nvPr>
            <p:ph sz="quarter" idx="1"/>
          </p:nvPr>
        </p:nvSpPr>
        <p:spPr>
          <a:xfrm>
            <a:off x="34355" y="1052736"/>
            <a:ext cx="11881320" cy="5493224"/>
          </a:xfrm>
        </p:spPr>
        <p:txBody>
          <a:bodyPr>
            <a:noAutofit/>
          </a:bodyPr>
          <a:lstStyle/>
          <a:p>
            <a:pPr marL="685800">
              <a:lnSpc>
                <a:spcPct val="150000"/>
              </a:lnSpc>
              <a:buClr>
                <a:srgbClr val="215968"/>
              </a:buClr>
              <a:buFont typeface="Wingdings" panose="05000000000000000000" pitchFamily="2" charset="2"/>
              <a:buChar char="Ø"/>
            </a:pPr>
            <a:r>
              <a:rPr lang="zh-CN" altLang="zh-CN" sz="2000" dirty="0">
                <a:solidFill>
                  <a:srgbClr val="000000"/>
                </a:solidFill>
                <a:effectLst/>
                <a:latin typeface="+mn-ea"/>
                <a:cs typeface="Times New Roman" panose="02020603050405020304" pitchFamily="18" charset="0"/>
              </a:rPr>
              <a:t>当投资者为</a:t>
            </a:r>
            <a:r>
              <a:rPr lang="zh-CN" altLang="zh-CN" sz="2000" b="1" dirty="0">
                <a:solidFill>
                  <a:srgbClr val="000000"/>
                </a:solidFill>
                <a:effectLst/>
                <a:latin typeface="+mn-ea"/>
                <a:cs typeface="Times New Roman" panose="02020603050405020304" pitchFamily="18" charset="0"/>
              </a:rPr>
              <a:t>极度风险厌恶者时，会以最小化方差为目标</a:t>
            </a:r>
            <a:r>
              <a:rPr lang="zh-CN" altLang="zh-CN" sz="2000" dirty="0">
                <a:solidFill>
                  <a:srgbClr val="000000"/>
                </a:solidFill>
                <a:effectLst/>
                <a:latin typeface="+mn-ea"/>
                <a:cs typeface="Times New Roman" panose="02020603050405020304" pitchFamily="18" charset="0"/>
              </a:rPr>
              <a:t>，此时方差最小的投资组合将成为他们的最优选择。构建拉格朗日函数，推导求得最小化方差目标下的最优投资组合。</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令：</a:t>
            </a:r>
            <a:endParaRPr lang="en-US" altLang="zh-CN" sz="2000" dirty="0">
              <a:solidFill>
                <a:srgbClr val="000000"/>
              </a:solidFill>
              <a:latin typeface="+mn-ea"/>
              <a:cs typeface="Times New Roman" panose="02020603050405020304" pitchFamily="18" charset="0"/>
            </a:endParaRPr>
          </a:p>
          <a:p>
            <a:pPr marL="0" indent="0">
              <a:lnSpc>
                <a:spcPct val="150000"/>
              </a:lnSpc>
              <a:buClr>
                <a:srgbClr val="215968"/>
              </a:buClr>
              <a:buNone/>
            </a:pPr>
            <a:r>
              <a:rPr lang="en-US" altLang="zh-CN" sz="2000" dirty="0">
                <a:solidFill>
                  <a:srgbClr val="000000"/>
                </a:solidFill>
                <a:latin typeface="+mn-ea"/>
                <a:cs typeface="Times New Roman" panose="02020603050405020304" pitchFamily="18" charset="0"/>
              </a:rPr>
              <a:t>                                                                   </a:t>
            </a:r>
            <a:endParaRPr lang="en-US" altLang="zh-CN" sz="2000" dirty="0">
              <a:solidFill>
                <a:srgbClr val="000000"/>
              </a:solidFill>
              <a:effectLst/>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zh-CN" sz="2000" dirty="0">
                <a:solidFill>
                  <a:srgbClr val="000000"/>
                </a:solidFill>
                <a:effectLst/>
                <a:latin typeface="+mn-ea"/>
                <a:cs typeface="Times New Roman" panose="02020603050405020304" pitchFamily="18" charset="0"/>
              </a:rPr>
              <a:t>构建拉格朗日函数：</a:t>
            </a:r>
            <a:r>
              <a:rPr lang="en-US" altLang="zh-CN" sz="2000" dirty="0">
                <a:solidFill>
                  <a:srgbClr val="000000"/>
                </a:solidFill>
                <a:effectLst/>
                <a:latin typeface="+mn-ea"/>
                <a:cs typeface="Times New Roman" panose="02020603050405020304" pitchFamily="18" charset="0"/>
              </a:rPr>
              <a:t>                                                                               </a:t>
            </a: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求解： </a:t>
            </a: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solidFill>
                <a:srgbClr val="000000"/>
              </a:solidFill>
              <a:latin typeface="+mn-ea"/>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2000" dirty="0">
                <a:solidFill>
                  <a:srgbClr val="000000"/>
                </a:solidFill>
                <a:latin typeface="+mn-ea"/>
                <a:cs typeface="Times New Roman" panose="02020603050405020304" pitchFamily="18" charset="0"/>
              </a:rPr>
              <a:t>代入约束条件：</a:t>
            </a:r>
            <a:endParaRPr lang="zh-CN" altLang="en-US" sz="2400" dirty="0"/>
          </a:p>
        </p:txBody>
      </p:sp>
      <p:sp>
        <p:nvSpPr>
          <p:cNvPr id="4" name="Rectangle 2">
            <a:extLst>
              <a:ext uri="{FF2B5EF4-FFF2-40B4-BE49-F238E27FC236}">
                <a16:creationId xmlns="" xmlns:a16="http://schemas.microsoft.com/office/drawing/2014/main"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a:extLst>
              <a:ext uri="{FF2B5EF4-FFF2-40B4-BE49-F238E27FC236}">
                <a16:creationId xmlns="" xmlns:a16="http://schemas.microsoft.com/office/drawing/2014/main" id="{A123C59D-A809-4EB9-9C38-32E7E43B0F5C}"/>
              </a:ext>
            </a:extLst>
          </p:cNvPr>
          <p:cNvGraphicFramePr>
            <a:graphicFrameLocks noChangeAspect="1"/>
          </p:cNvGraphicFramePr>
          <p:nvPr>
            <p:extLst>
              <p:ext uri="{D42A27DB-BD31-4B8C-83A1-F6EECF244321}">
                <p14:modId xmlns:p14="http://schemas.microsoft.com/office/powerpoint/2010/main" val="3454531790"/>
              </p:ext>
            </p:extLst>
          </p:nvPr>
        </p:nvGraphicFramePr>
        <p:xfrm>
          <a:off x="5458119" y="2276410"/>
          <a:ext cx="1271000" cy="511701"/>
        </p:xfrm>
        <a:graphic>
          <a:graphicData uri="http://schemas.openxmlformats.org/presentationml/2006/ole">
            <mc:AlternateContent xmlns:mc="http://schemas.openxmlformats.org/markup-compatibility/2006">
              <mc:Choice xmlns:v="urn:schemas-microsoft-com:vml" Requires="v">
                <p:oleObj spid="_x0000_s8404" name="Equation" r:id="rId3" imgW="977476" imgH="393529" progId="Equation.DSMT4">
                  <p:embed/>
                </p:oleObj>
              </mc:Choice>
              <mc:Fallback>
                <p:oleObj name="Equation" r:id="rId3" imgW="977476" imgH="393529" progId="Equation.DSMT4">
                  <p:embed/>
                  <p:pic>
                    <p:nvPicPr>
                      <p:cNvPr id="5" name="对象 4">
                        <a:extLst>
                          <a:ext uri="{FF2B5EF4-FFF2-40B4-BE49-F238E27FC236}">
                            <a16:creationId xmlns="" xmlns:a16="http://schemas.microsoft.com/office/drawing/2014/main" id="{A123C59D-A809-4EB9-9C38-32E7E43B0F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8119" y="2276410"/>
                        <a:ext cx="1271000" cy="511701"/>
                      </a:xfrm>
                      <a:prstGeom prst="rect">
                        <a:avLst/>
                      </a:prstGeom>
                      <a:noFill/>
                    </p:spPr>
                  </p:pic>
                </p:oleObj>
              </mc:Fallback>
            </mc:AlternateContent>
          </a:graphicData>
        </a:graphic>
      </p:graphicFrame>
      <p:sp>
        <p:nvSpPr>
          <p:cNvPr id="7" name="Rectangle 4">
            <a:extLst>
              <a:ext uri="{FF2B5EF4-FFF2-40B4-BE49-F238E27FC236}">
                <a16:creationId xmlns="" xmlns:a16="http://schemas.microsoft.com/office/drawing/2014/main"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8" name="对象 7">
            <a:extLst>
              <a:ext uri="{FF2B5EF4-FFF2-40B4-BE49-F238E27FC236}">
                <a16:creationId xmlns="" xmlns:a16="http://schemas.microsoft.com/office/drawing/2014/main" id="{51E116C3-0614-4B3E-B975-9BA718958065}"/>
              </a:ext>
            </a:extLst>
          </p:cNvPr>
          <p:cNvGraphicFramePr>
            <a:graphicFrameLocks noChangeAspect="1"/>
          </p:cNvGraphicFramePr>
          <p:nvPr>
            <p:extLst>
              <p:ext uri="{D42A27DB-BD31-4B8C-83A1-F6EECF244321}">
                <p14:modId xmlns:p14="http://schemas.microsoft.com/office/powerpoint/2010/main" val="2682369594"/>
              </p:ext>
            </p:extLst>
          </p:nvPr>
        </p:nvGraphicFramePr>
        <p:xfrm>
          <a:off x="4509443" y="2791631"/>
          <a:ext cx="3024338" cy="327940"/>
        </p:xfrm>
        <a:graphic>
          <a:graphicData uri="http://schemas.openxmlformats.org/presentationml/2006/ole">
            <mc:AlternateContent xmlns:mc="http://schemas.openxmlformats.org/markup-compatibility/2006">
              <mc:Choice xmlns:v="urn:schemas-microsoft-com:vml" Requires="v">
                <p:oleObj spid="_x0000_s8405" name="Equation" r:id="rId5" imgW="2108200" imgH="228600" progId="Equation.DSMT4">
                  <p:embed/>
                </p:oleObj>
              </mc:Choice>
              <mc:Fallback>
                <p:oleObj name="Equation" r:id="rId5" imgW="2108200" imgH="228600" progId="Equation.DSMT4">
                  <p:embed/>
                  <p:pic>
                    <p:nvPicPr>
                      <p:cNvPr id="8" name="对象 7">
                        <a:extLst>
                          <a:ext uri="{FF2B5EF4-FFF2-40B4-BE49-F238E27FC236}">
                            <a16:creationId xmlns="" xmlns:a16="http://schemas.microsoft.com/office/drawing/2014/main" id="{51E116C3-0614-4B3E-B975-9BA7189580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9443" y="2791631"/>
                        <a:ext cx="3024338" cy="327940"/>
                      </a:xfrm>
                      <a:prstGeom prst="rect">
                        <a:avLst/>
                      </a:prstGeom>
                      <a:noFill/>
                    </p:spPr>
                  </p:pic>
                </p:oleObj>
              </mc:Fallback>
            </mc:AlternateContent>
          </a:graphicData>
        </a:graphic>
      </p:graphicFrame>
      <p:sp>
        <p:nvSpPr>
          <p:cNvPr id="9" name="Rectangle 6">
            <a:extLst>
              <a:ext uri="{FF2B5EF4-FFF2-40B4-BE49-F238E27FC236}">
                <a16:creationId xmlns="" xmlns:a16="http://schemas.microsoft.com/office/drawing/2014/main"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a:extLst>
              <a:ext uri="{FF2B5EF4-FFF2-40B4-BE49-F238E27FC236}">
                <a16:creationId xmlns="" xmlns:a16="http://schemas.microsoft.com/office/drawing/2014/main" id="{75F55FB6-26E6-4702-BEB1-B19E8F2BAE4C}"/>
              </a:ext>
            </a:extLst>
          </p:cNvPr>
          <p:cNvGraphicFramePr>
            <a:graphicFrameLocks noChangeAspect="1"/>
          </p:cNvGraphicFramePr>
          <p:nvPr>
            <p:extLst>
              <p:ext uri="{D42A27DB-BD31-4B8C-83A1-F6EECF244321}">
                <p14:modId xmlns:p14="http://schemas.microsoft.com/office/powerpoint/2010/main" val="2471202905"/>
              </p:ext>
            </p:extLst>
          </p:nvPr>
        </p:nvGraphicFramePr>
        <p:xfrm>
          <a:off x="4437435" y="3575584"/>
          <a:ext cx="3537171" cy="568147"/>
        </p:xfrm>
        <a:graphic>
          <a:graphicData uri="http://schemas.openxmlformats.org/presentationml/2006/ole">
            <mc:AlternateContent xmlns:mc="http://schemas.openxmlformats.org/markup-compatibility/2006">
              <mc:Choice xmlns:v="urn:schemas-microsoft-com:vml" Requires="v">
                <p:oleObj spid="_x0000_s8406" name="Equation" r:id="rId7" imgW="2451100" imgH="393700" progId="Equation.DSMT4">
                  <p:embed/>
                </p:oleObj>
              </mc:Choice>
              <mc:Fallback>
                <p:oleObj name="Equation" r:id="rId7" imgW="2451100" imgH="393700" progId="Equation.DSMT4">
                  <p:embed/>
                  <p:pic>
                    <p:nvPicPr>
                      <p:cNvPr id="10" name="对象 9">
                        <a:extLst>
                          <a:ext uri="{FF2B5EF4-FFF2-40B4-BE49-F238E27FC236}">
                            <a16:creationId xmlns="" xmlns:a16="http://schemas.microsoft.com/office/drawing/2014/main" id="{75F55FB6-26E6-4702-BEB1-B19E8F2BAE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37435" y="3575584"/>
                        <a:ext cx="3537171" cy="568147"/>
                      </a:xfrm>
                      <a:prstGeom prst="rect">
                        <a:avLst/>
                      </a:prstGeom>
                      <a:noFill/>
                    </p:spPr>
                  </p:pic>
                </p:oleObj>
              </mc:Fallback>
            </mc:AlternateContent>
          </a:graphicData>
        </a:graphic>
      </p:graphicFrame>
      <p:sp>
        <p:nvSpPr>
          <p:cNvPr id="11" name="Rectangle 8">
            <a:extLst>
              <a:ext uri="{FF2B5EF4-FFF2-40B4-BE49-F238E27FC236}">
                <a16:creationId xmlns="" xmlns:a16="http://schemas.microsoft.com/office/drawing/2014/main"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a:extLst>
              <a:ext uri="{FF2B5EF4-FFF2-40B4-BE49-F238E27FC236}">
                <a16:creationId xmlns="" xmlns:a16="http://schemas.microsoft.com/office/drawing/2014/main" id="{F0BCC782-7250-4FE2-95C2-A52D4677B683}"/>
              </a:ext>
            </a:extLst>
          </p:cNvPr>
          <p:cNvGraphicFramePr>
            <a:graphicFrameLocks noChangeAspect="1"/>
          </p:cNvGraphicFramePr>
          <p:nvPr>
            <p:extLst>
              <p:ext uri="{D42A27DB-BD31-4B8C-83A1-F6EECF244321}">
                <p14:modId xmlns:p14="http://schemas.microsoft.com/office/powerpoint/2010/main" val="1510707248"/>
              </p:ext>
            </p:extLst>
          </p:nvPr>
        </p:nvGraphicFramePr>
        <p:xfrm>
          <a:off x="4300041" y="4466932"/>
          <a:ext cx="3811958" cy="567361"/>
        </p:xfrm>
        <a:graphic>
          <a:graphicData uri="http://schemas.openxmlformats.org/presentationml/2006/ole">
            <mc:AlternateContent xmlns:mc="http://schemas.openxmlformats.org/markup-compatibility/2006">
              <mc:Choice xmlns:v="urn:schemas-microsoft-com:vml" Requires="v">
                <p:oleObj spid="_x0000_s8407" name="Equation" r:id="rId9" imgW="2730500" imgH="406400" progId="Equation.DSMT4">
                  <p:embed/>
                </p:oleObj>
              </mc:Choice>
              <mc:Fallback>
                <p:oleObj name="Equation" r:id="rId9" imgW="2730500" imgH="406400" progId="Equation.DSMT4">
                  <p:embed/>
                  <p:pic>
                    <p:nvPicPr>
                      <p:cNvPr id="12" name="对象 11">
                        <a:extLst>
                          <a:ext uri="{FF2B5EF4-FFF2-40B4-BE49-F238E27FC236}">
                            <a16:creationId xmlns="" xmlns:a16="http://schemas.microsoft.com/office/drawing/2014/main" id="{F0BCC782-7250-4FE2-95C2-A52D4677B6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00041" y="4466932"/>
                        <a:ext cx="3811958" cy="567361"/>
                      </a:xfrm>
                      <a:prstGeom prst="rect">
                        <a:avLst/>
                      </a:prstGeom>
                      <a:noFill/>
                    </p:spPr>
                  </p:pic>
                </p:oleObj>
              </mc:Fallback>
            </mc:AlternateContent>
          </a:graphicData>
        </a:graphic>
      </p:graphicFrame>
      <p:sp>
        <p:nvSpPr>
          <p:cNvPr id="13" name="Rectangle 10">
            <a:extLst>
              <a:ext uri="{FF2B5EF4-FFF2-40B4-BE49-F238E27FC236}">
                <a16:creationId xmlns="" xmlns:a16="http://schemas.microsoft.com/office/drawing/2014/main"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 name="对象 13">
            <a:extLst>
              <a:ext uri="{FF2B5EF4-FFF2-40B4-BE49-F238E27FC236}">
                <a16:creationId xmlns="" xmlns:a16="http://schemas.microsoft.com/office/drawing/2014/main" id="{A153AA25-E08E-4A28-AC80-2DE5EA8C67D4}"/>
              </a:ext>
            </a:extLst>
          </p:cNvPr>
          <p:cNvGraphicFramePr>
            <a:graphicFrameLocks noChangeAspect="1"/>
          </p:cNvGraphicFramePr>
          <p:nvPr>
            <p:extLst>
              <p:ext uri="{D42A27DB-BD31-4B8C-83A1-F6EECF244321}">
                <p14:modId xmlns:p14="http://schemas.microsoft.com/office/powerpoint/2010/main" val="3168323563"/>
              </p:ext>
            </p:extLst>
          </p:nvPr>
        </p:nvGraphicFramePr>
        <p:xfrm>
          <a:off x="4749358" y="5410236"/>
          <a:ext cx="2688522" cy="928411"/>
        </p:xfrm>
        <a:graphic>
          <a:graphicData uri="http://schemas.openxmlformats.org/presentationml/2006/ole">
            <mc:AlternateContent xmlns:mc="http://schemas.openxmlformats.org/markup-compatibility/2006">
              <mc:Choice xmlns:v="urn:schemas-microsoft-com:vml" Requires="v">
                <p:oleObj spid="_x0000_s8408" name="Equation" r:id="rId11" imgW="1765300" imgH="609600" progId="Equation.DSMT4">
                  <p:embed/>
                </p:oleObj>
              </mc:Choice>
              <mc:Fallback>
                <p:oleObj name="Equation" r:id="rId11" imgW="1765300" imgH="609600" progId="Equation.DSMT4">
                  <p:embed/>
                  <p:pic>
                    <p:nvPicPr>
                      <p:cNvPr id="14" name="对象 13">
                        <a:extLst>
                          <a:ext uri="{FF2B5EF4-FFF2-40B4-BE49-F238E27FC236}">
                            <a16:creationId xmlns="" xmlns:a16="http://schemas.microsoft.com/office/drawing/2014/main" id="{A153AA25-E08E-4A28-AC80-2DE5EA8C67D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49358" y="5410236"/>
                        <a:ext cx="2688522" cy="928411"/>
                      </a:xfrm>
                      <a:prstGeom prst="rect">
                        <a:avLst/>
                      </a:prstGeom>
                      <a:noFill/>
                    </p:spPr>
                  </p:pic>
                </p:oleObj>
              </mc:Fallback>
            </mc:AlternateContent>
          </a:graphicData>
        </a:graphic>
      </p:graphicFrame>
      <p:sp>
        <p:nvSpPr>
          <p:cNvPr id="15" name="Rectangle 12">
            <a:extLst>
              <a:ext uri="{FF2B5EF4-FFF2-40B4-BE49-F238E27FC236}">
                <a16:creationId xmlns="" xmlns:a16="http://schemas.microsoft.com/office/drawing/2014/main"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 xmlns:a16="http://schemas.microsoft.com/office/drawing/2014/main"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sp>
        <p:nvSpPr>
          <p:cNvPr id="23" name="文本框 22">
            <a:extLst>
              <a:ext uri="{FF2B5EF4-FFF2-40B4-BE49-F238E27FC236}">
                <a16:creationId xmlns="" xmlns:a16="http://schemas.microsoft.com/office/drawing/2014/main" id="{E98371A2-F5C2-4C3C-B191-4DDF9EAA4273}"/>
              </a:ext>
            </a:extLst>
          </p:cNvPr>
          <p:cNvSpPr txBox="1"/>
          <p:nvPr/>
        </p:nvSpPr>
        <p:spPr>
          <a:xfrm>
            <a:off x="10306087" y="2532260"/>
            <a:ext cx="1780330" cy="507831"/>
          </a:xfrm>
          <a:prstGeom prst="rect">
            <a:avLst/>
          </a:prstGeom>
          <a:noFill/>
        </p:spPr>
        <p:txBody>
          <a:bodyPr wrap="square">
            <a:spAutoFit/>
          </a:bodyPr>
          <a:lstStyle/>
          <a:p>
            <a:pPr indent="266700" algn="just">
              <a:lnSpc>
                <a:spcPct val="150000"/>
              </a:lnSpc>
            </a:pPr>
            <a:r>
              <a:rPr lang="zh-CN" altLang="zh-CN" sz="1800" i="1"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(11-2)</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 xmlns:a16="http://schemas.microsoft.com/office/drawing/2014/main" id="{08F3D832-A308-4923-A4F9-53DA0F0FB1D3}"/>
              </a:ext>
            </a:extLst>
          </p:cNvPr>
          <p:cNvSpPr txBox="1"/>
          <p:nvPr/>
        </p:nvSpPr>
        <p:spPr>
          <a:xfrm>
            <a:off x="10630123" y="3672257"/>
            <a:ext cx="1132258" cy="369332"/>
          </a:xfrm>
          <a:prstGeom prst="rect">
            <a:avLst/>
          </a:prstGeom>
          <a:noFill/>
        </p:spPr>
        <p:txBody>
          <a:bodyPr wrap="square">
            <a:spAutoFit/>
          </a:bodyPr>
          <a:lstStyle/>
          <a:p>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11-3</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0" name="文本框 29">
            <a:extLst>
              <a:ext uri="{FF2B5EF4-FFF2-40B4-BE49-F238E27FC236}">
                <a16:creationId xmlns="" xmlns:a16="http://schemas.microsoft.com/office/drawing/2014/main" id="{78EA05EA-6ABD-4894-99DC-0EB09B86F25C}"/>
              </a:ext>
            </a:extLst>
          </p:cNvPr>
          <p:cNvSpPr txBox="1"/>
          <p:nvPr/>
        </p:nvSpPr>
        <p:spPr>
          <a:xfrm>
            <a:off x="10354228" y="4558547"/>
            <a:ext cx="1276274" cy="507831"/>
          </a:xfrm>
          <a:prstGeom prst="rect">
            <a:avLst/>
          </a:prstGeom>
          <a:noFill/>
        </p:spPr>
        <p:txBody>
          <a:bodyPr wrap="square">
            <a:spAutoFit/>
          </a:bodyPr>
          <a:lstStyle/>
          <a:p>
            <a:pPr indent="266700" algn="just">
              <a:lnSpc>
                <a:spcPct val="150000"/>
              </a:lnSpc>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(11-4)</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3" name="文本框 32">
            <a:extLst>
              <a:ext uri="{FF2B5EF4-FFF2-40B4-BE49-F238E27FC236}">
                <a16:creationId xmlns="" xmlns:a16="http://schemas.microsoft.com/office/drawing/2014/main" id="{E5364DC6-9A9E-47CC-9D05-C31E0F341C35}"/>
              </a:ext>
            </a:extLst>
          </p:cNvPr>
          <p:cNvSpPr txBox="1"/>
          <p:nvPr/>
        </p:nvSpPr>
        <p:spPr>
          <a:xfrm>
            <a:off x="10630123" y="5733256"/>
            <a:ext cx="1204266" cy="369332"/>
          </a:xfrm>
          <a:prstGeom prst="rect">
            <a:avLst/>
          </a:prstGeom>
          <a:noFill/>
        </p:spPr>
        <p:txBody>
          <a:bodyPr wrap="square">
            <a:spAutoFit/>
          </a:bodyPr>
          <a:lstStyle/>
          <a:p>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11-5</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dirty="0" smtClean="0">
                <a:effectLst/>
                <a:ea typeface="宋体" panose="02010600030101010101" pitchFamily="2" charset="-122"/>
                <a:cs typeface="Times New Roman" panose="02020603050405020304" pitchFamily="18" charset="0"/>
              </a:rPr>
              <a:t> </a:t>
            </a:r>
            <a:endParaRPr lang="zh-CN" altLang="en-US" dirty="0"/>
          </a:p>
        </p:txBody>
      </p:sp>
    </p:spTree>
    <p:extLst>
      <p:ext uri="{BB962C8B-B14F-4D97-AF65-F5344CB8AC3E}">
        <p14:creationId xmlns:p14="http://schemas.microsoft.com/office/powerpoint/2010/main" val="37977730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dirty="0">
                <a:latin typeface="微软雅黑" pitchFamily="34" charset="-122"/>
                <a:ea typeface="微软雅黑" pitchFamily="34" charset="-122"/>
              </a:rPr>
              <a:t>证券投资组合理论的扩展与应用</a:t>
            </a:r>
          </a:p>
        </p:txBody>
      </p:sp>
      <p:sp>
        <p:nvSpPr>
          <p:cNvPr id="4" name="矩形 3"/>
          <p:cNvSpPr/>
          <p:nvPr/>
        </p:nvSpPr>
        <p:spPr>
          <a:xfrm>
            <a:off x="837035" y="1124744"/>
            <a:ext cx="10139598" cy="4154984"/>
          </a:xfrm>
          <a:prstGeom prst="rect">
            <a:avLst/>
          </a:prstGeom>
        </p:spPr>
        <p:txBody>
          <a:bodyPr wrap="square">
            <a:spAutoFit/>
          </a:bodyPr>
          <a:lstStyle/>
          <a:p>
            <a:pPr algn="ctr">
              <a:lnSpc>
                <a:spcPct val="150000"/>
              </a:lnSpc>
            </a:pPr>
            <a:r>
              <a:rPr kumimoji="1" lang="zh-CN" altLang="en-US" sz="3600" b="1" dirty="0">
                <a:latin typeface="Times New Roman" panose="02020503050405090304" pitchFamily="18" charset="0"/>
              </a:rPr>
              <a:t>本章小节</a:t>
            </a:r>
            <a:endParaRPr kumimoji="1" lang="en-US" altLang="zh-CN" sz="3600" b="1" dirty="0">
              <a:latin typeface="Times New Roman" panose="02020503050405090304" pitchFamily="18" charset="0"/>
            </a:endParaRPr>
          </a:p>
          <a:p>
            <a:pPr indent="457200">
              <a:lnSpc>
                <a:spcPct val="150000"/>
              </a:lnSpc>
            </a:pPr>
            <a:endParaRPr lang="en-US" altLang="zh-CN" sz="2000" dirty="0" smtClean="0">
              <a:latin typeface="Times New Roman" panose="02020603050405020304" pitchFamily="18" charset="0"/>
              <a:ea typeface="+mn-ea"/>
              <a:cs typeface="Times New Roman" panose="02020603050405020304" pitchFamily="18" charset="0"/>
            </a:endParaRPr>
          </a:p>
          <a:p>
            <a:pPr indent="457200">
              <a:lnSpc>
                <a:spcPct val="150000"/>
              </a:lnSpc>
            </a:pPr>
            <a:r>
              <a:rPr lang="zh-CN" altLang="en-US" sz="2000" dirty="0" smtClean="0">
                <a:latin typeface="Times New Roman" panose="02020603050405020304" pitchFamily="18" charset="0"/>
                <a:ea typeface="+mn-ea"/>
                <a:cs typeface="Times New Roman" panose="02020603050405020304" pitchFamily="18" charset="0"/>
              </a:rPr>
              <a:t>本章</a:t>
            </a:r>
            <a:r>
              <a:rPr lang="zh-CN" altLang="en-US" sz="2000" dirty="0">
                <a:latin typeface="Times New Roman" panose="02020603050405020304" pitchFamily="18" charset="0"/>
                <a:ea typeface="+mn-ea"/>
                <a:cs typeface="Times New Roman" panose="02020603050405020304" pitchFamily="18" charset="0"/>
              </a:rPr>
              <a:t>对投资组合理论进行进一步拓展：分别介绍了是否可卖空情形、是否包含无风险资产情形下的最优投资组合确定，以及基于</a:t>
            </a:r>
            <a:r>
              <a:rPr lang="en-US" altLang="zh-CN" sz="2000" dirty="0" err="1">
                <a:latin typeface="Times New Roman" panose="02020603050405020304" pitchFamily="18" charset="0"/>
                <a:ea typeface="+mn-ea"/>
                <a:cs typeface="Times New Roman" panose="02020603050405020304" pitchFamily="18" charset="0"/>
              </a:rPr>
              <a:t>VaR</a:t>
            </a:r>
            <a:r>
              <a:rPr lang="zh-CN" altLang="en-US" sz="2000" dirty="0">
                <a:latin typeface="Times New Roman" panose="02020603050405020304" pitchFamily="18" charset="0"/>
                <a:ea typeface="+mn-ea"/>
                <a:cs typeface="Times New Roman" panose="02020603050405020304" pitchFamily="18" charset="0"/>
              </a:rPr>
              <a:t>修正的投资组合理论和基于</a:t>
            </a:r>
            <a:r>
              <a:rPr lang="en-US" altLang="zh-CN" sz="2000" dirty="0">
                <a:latin typeface="Times New Roman" panose="02020603050405020304" pitchFamily="18" charset="0"/>
                <a:ea typeface="+mn-ea"/>
                <a:cs typeface="Times New Roman" panose="02020603050405020304" pitchFamily="18" charset="0"/>
              </a:rPr>
              <a:t>ES</a:t>
            </a:r>
            <a:r>
              <a:rPr lang="zh-CN" altLang="en-US" sz="2000" dirty="0">
                <a:latin typeface="Times New Roman" panose="02020603050405020304" pitchFamily="18" charset="0"/>
                <a:ea typeface="+mn-ea"/>
                <a:cs typeface="Times New Roman" panose="02020603050405020304" pitchFamily="18" charset="0"/>
              </a:rPr>
              <a:t>修正的投资组合理论，最后介绍了如何用</a:t>
            </a:r>
            <a:r>
              <a:rPr lang="en-US" altLang="zh-CN" sz="2000" dirty="0">
                <a:latin typeface="Times New Roman" panose="02020603050405020304" pitchFamily="18" charset="0"/>
                <a:ea typeface="+mn-ea"/>
                <a:cs typeface="Times New Roman" panose="02020603050405020304" pitchFamily="18" charset="0"/>
              </a:rPr>
              <a:t>Python</a:t>
            </a:r>
            <a:r>
              <a:rPr lang="zh-CN" altLang="en-US" sz="2000" dirty="0">
                <a:latin typeface="Times New Roman" panose="02020603050405020304" pitchFamily="18" charset="0"/>
                <a:ea typeface="+mn-ea"/>
                <a:cs typeface="Times New Roman" panose="02020603050405020304" pitchFamily="18" charset="0"/>
              </a:rPr>
              <a:t>确定多种情形下的投资组合配置。总的来看，将</a:t>
            </a:r>
            <a:r>
              <a:rPr lang="en-US" altLang="zh-CN" sz="2000" dirty="0" err="1">
                <a:latin typeface="Times New Roman" panose="02020603050405020304" pitchFamily="18" charset="0"/>
                <a:ea typeface="+mn-ea"/>
                <a:cs typeface="Times New Roman" panose="02020603050405020304" pitchFamily="18" charset="0"/>
              </a:rPr>
              <a:t>VaR</a:t>
            </a:r>
            <a:r>
              <a:rPr lang="zh-CN" altLang="en-US" sz="2000" dirty="0">
                <a:latin typeface="Times New Roman" panose="02020603050405020304" pitchFamily="18" charset="0"/>
                <a:ea typeface="+mn-ea"/>
                <a:cs typeface="Times New Roman" panose="02020603050405020304" pitchFamily="18" charset="0"/>
              </a:rPr>
              <a:t>及</a:t>
            </a:r>
            <a:r>
              <a:rPr lang="en-US" altLang="zh-CN" sz="2000" dirty="0">
                <a:latin typeface="Times New Roman" panose="02020603050405020304" pitchFamily="18" charset="0"/>
                <a:ea typeface="+mn-ea"/>
                <a:cs typeface="Times New Roman" panose="02020603050405020304" pitchFamily="18" charset="0"/>
              </a:rPr>
              <a:t>ES</a:t>
            </a:r>
            <a:r>
              <a:rPr lang="zh-CN" altLang="en-US" sz="2000" dirty="0">
                <a:latin typeface="Times New Roman" panose="02020603050405020304" pitchFamily="18" charset="0"/>
                <a:ea typeface="+mn-ea"/>
                <a:cs typeface="Times New Roman" panose="02020603050405020304" pitchFamily="18" charset="0"/>
              </a:rPr>
              <a:t>引入</a:t>
            </a:r>
            <a:r>
              <a:rPr lang="en-US" altLang="zh-CN" sz="2000" dirty="0">
                <a:latin typeface="Times New Roman" panose="02020603050405020304" pitchFamily="18" charset="0"/>
                <a:ea typeface="+mn-ea"/>
                <a:cs typeface="Times New Roman" panose="02020603050405020304" pitchFamily="18" charset="0"/>
              </a:rPr>
              <a:t>Markowitz</a:t>
            </a:r>
            <a:r>
              <a:rPr lang="zh-CN" altLang="en-US" sz="2000" dirty="0">
                <a:latin typeface="Times New Roman" panose="02020603050405020304" pitchFamily="18" charset="0"/>
                <a:ea typeface="+mn-ea"/>
                <a:cs typeface="Times New Roman" panose="02020603050405020304" pitchFamily="18" charset="0"/>
              </a:rPr>
              <a:t>组合理论，在一定程度上，可以弥补均值</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方差投资组合理论在风险度量上的不足。但基于</a:t>
            </a:r>
            <a:r>
              <a:rPr lang="en-US" altLang="zh-CN" sz="2000" dirty="0" err="1">
                <a:latin typeface="Times New Roman" panose="02020603050405020304" pitchFamily="18" charset="0"/>
                <a:ea typeface="+mn-ea"/>
                <a:cs typeface="Times New Roman" panose="02020603050405020304" pitchFamily="18" charset="0"/>
              </a:rPr>
              <a:t>VaR</a:t>
            </a:r>
            <a:r>
              <a:rPr lang="zh-CN" altLang="en-US" sz="2000" dirty="0">
                <a:latin typeface="Times New Roman" panose="02020603050405020304" pitchFamily="18" charset="0"/>
                <a:ea typeface="+mn-ea"/>
                <a:cs typeface="Times New Roman" panose="02020603050405020304" pitchFamily="18" charset="0"/>
              </a:rPr>
              <a:t>和</a:t>
            </a:r>
            <a:r>
              <a:rPr lang="en-US" altLang="zh-CN" sz="2000" dirty="0">
                <a:latin typeface="Times New Roman" panose="02020603050405020304" pitchFamily="18" charset="0"/>
                <a:ea typeface="+mn-ea"/>
                <a:cs typeface="Times New Roman" panose="02020603050405020304" pitchFamily="18" charset="0"/>
              </a:rPr>
              <a:t>ES</a:t>
            </a:r>
            <a:r>
              <a:rPr lang="zh-CN" altLang="en-US" sz="2000" dirty="0">
                <a:latin typeface="Times New Roman" panose="02020603050405020304" pitchFamily="18" charset="0"/>
                <a:ea typeface="+mn-ea"/>
                <a:cs typeface="Times New Roman" panose="02020603050405020304" pitchFamily="18" charset="0"/>
              </a:rPr>
              <a:t>的投资组合理论也均有其缺点，读者需看情况应用。本章推导较多，建议读者多加练习，并区分多种情形下的推导。</a:t>
            </a:r>
            <a:endParaRPr kumimoji="1" lang="zh-CN" altLang="en-US" sz="20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988416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fld id="{228EFD97-1859-43C3-BDAB-1B0F00206538}" type="slidenum">
              <a:rPr lang="en-US" altLang="zh-CN" smtClean="0">
                <a:latin typeface="Times New Roman" pitchFamily="18" charset="0"/>
                <a:ea typeface="隶书" pitchFamily="49" charset="-122"/>
              </a:rPr>
              <a:pPr eaLnBrk="1" hangingPunct="1"/>
              <a:t>61</a:t>
            </a:fld>
            <a:endParaRPr lang="en-US" altLang="zh-CN">
              <a:latin typeface="Times New Roman" pitchFamily="18" charset="0"/>
              <a:ea typeface="隶书"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headEnd/>
                  <a:tailE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095" name="剪辑" r:id="rId3" imgW="4960938" imgH="2811463" progId="">
                  <p:embed/>
                </p:oleObj>
              </mc:Choice>
              <mc:Fallback>
                <p:oleObj name="剪辑" r:id="rId3" imgW="4960938" imgH="28114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477194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71077" y="682388"/>
            <a:ext cx="11881320" cy="5482916"/>
          </a:xfrm>
        </p:spPr>
        <p:txBody>
          <a:bodyPr>
            <a:noAutofit/>
          </a:bodyPr>
          <a:lstStyle/>
          <a:p>
            <a:pPr marL="685800">
              <a:lnSpc>
                <a:spcPct val="150000"/>
              </a:lnSpc>
              <a:buClr>
                <a:srgbClr val="215968"/>
              </a:buClr>
              <a:buFont typeface="Wingdings" panose="05000000000000000000" pitchFamily="2" charset="2"/>
              <a:buChar char="Ø"/>
            </a:pPr>
            <a:r>
              <a:rPr lang="zh-CN" altLang="en-US" sz="2000" dirty="0" smtClean="0">
                <a:latin typeface="Times New Roman" panose="02020603050405020304" pitchFamily="18" charset="0"/>
                <a:cs typeface="Times New Roman" panose="02020603050405020304" pitchFamily="18" charset="0"/>
              </a:rPr>
              <a:t>将</a:t>
            </a:r>
            <a:r>
              <a:rPr lang="en-US" altLang="zh-CN" sz="2000" dirty="0" smtClean="0">
                <a:latin typeface="Times New Roman" panose="02020603050405020304" pitchFamily="18" charset="0"/>
                <a:cs typeface="Times New Roman" panose="02020603050405020304" pitchFamily="18" charset="0"/>
              </a:rPr>
              <a:t>(11-5)</a:t>
            </a:r>
            <a:r>
              <a:rPr lang="zh-CN" altLang="en-US" sz="2000" dirty="0" smtClean="0">
                <a:latin typeface="Times New Roman" panose="02020603050405020304" pitchFamily="18" charset="0"/>
                <a:cs typeface="Times New Roman" panose="02020603050405020304" pitchFamily="18" charset="0"/>
              </a:rPr>
              <a:t>式</a:t>
            </a:r>
            <a:r>
              <a:rPr lang="zh-CN" altLang="en-US" sz="2000" dirty="0">
                <a:latin typeface="Times New Roman" panose="02020603050405020304" pitchFamily="18" charset="0"/>
                <a:cs typeface="Times New Roman" panose="02020603050405020304" pitchFamily="18" charset="0"/>
              </a:rPr>
              <a:t>改写为矩阵形式，可得：</a:t>
            </a:r>
            <a:endParaRPr lang="en-US" altLang="zh-CN" sz="2000" dirty="0">
              <a:latin typeface="Times New Roman" panose="02020603050405020304" pitchFamily="18" charset="0"/>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zh-CN" sz="1800" dirty="0">
                <a:effectLst/>
                <a:ea typeface="宋体" panose="02010600030101010101" pitchFamily="2" charset="-122"/>
                <a:cs typeface="Times New Roman" panose="02020603050405020304" pitchFamily="18" charset="0"/>
              </a:rPr>
              <a:t>其中，</a:t>
            </a:r>
            <a:endParaRPr lang="en-US" altLang="zh-CN" sz="1800" dirty="0">
              <a:effectLst/>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zh-CN" sz="1800" kern="100" dirty="0" smtClean="0">
                <a:effectLst/>
                <a:latin typeface="Calibri" panose="020F0502020204030204" pitchFamily="34" charset="0"/>
                <a:ea typeface="宋体" panose="02010600030101010101" pitchFamily="2" charset="-122"/>
                <a:cs typeface="Times New Roman" panose="02020603050405020304" pitchFamily="18" charset="0"/>
              </a:rPr>
              <a:t>由</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(11-6)</a:t>
            </a:r>
            <a:r>
              <a:rPr lang="zh-CN" altLang="zh-CN" sz="1800" kern="100" dirty="0" smtClean="0">
                <a:effectLst/>
                <a:latin typeface="Calibri" panose="020F0502020204030204" pitchFamily="34" charset="0"/>
                <a:ea typeface="宋体" panose="02010600030101010101" pitchFamily="2" charset="-122"/>
                <a:cs typeface="Times New Roman" panose="02020603050405020304" pitchFamily="18" charset="0"/>
              </a:rPr>
              <a:t>式</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可得</a:t>
            </a: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kern="100" dirty="0">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代入                       中，可得</a:t>
            </a: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en-US" altLang="zh-CN" sz="1800" kern="100" dirty="0">
              <a:latin typeface="Calibri" panose="020F0502020204030204" pitchFamily="34" charset="0"/>
              <a:ea typeface="宋体" panose="02010600030101010101" pitchFamily="2" charset="-122"/>
              <a:cs typeface="Times New Roman" panose="02020603050405020304" pitchFamily="18" charset="0"/>
            </a:endParaRPr>
          </a:p>
          <a:p>
            <a:pPr indent="0">
              <a:lnSpc>
                <a:spcPct val="150000"/>
              </a:lnSpc>
              <a:buClr>
                <a:srgbClr val="215968"/>
              </a:buClr>
              <a:buNone/>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685800">
              <a:lnSpc>
                <a:spcPct val="150000"/>
              </a:lnSpc>
              <a:buClr>
                <a:srgbClr val="215968"/>
              </a:buClr>
              <a:buFont typeface="Wingdings" panose="05000000000000000000" pitchFamily="2" charset="2"/>
              <a:buChar char="Ø"/>
            </a:pPr>
            <a:endParaRPr lang="zh-CN" altLang="en-US" sz="2000" dirty="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 xmlns:a16="http://schemas.microsoft.com/office/drawing/2014/main"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 xmlns:a16="http://schemas.microsoft.com/office/drawing/2014/main"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 xmlns:a16="http://schemas.microsoft.com/office/drawing/2014/main"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 xmlns:a16="http://schemas.microsoft.com/office/drawing/2014/main"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 xmlns:a16="http://schemas.microsoft.com/office/drawing/2014/main"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 xmlns:a16="http://schemas.microsoft.com/office/drawing/2014/main"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 xmlns:a16="http://schemas.microsoft.com/office/drawing/2014/main"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graphicFrame>
        <p:nvGraphicFramePr>
          <p:cNvPr id="16" name="对象 15">
            <a:extLst>
              <a:ext uri="{FF2B5EF4-FFF2-40B4-BE49-F238E27FC236}">
                <a16:creationId xmlns="" xmlns:a16="http://schemas.microsoft.com/office/drawing/2014/main" id="{71D7577C-2D34-42F3-85DE-4985B4A62BDE}"/>
              </a:ext>
            </a:extLst>
          </p:cNvPr>
          <p:cNvGraphicFramePr>
            <a:graphicFrameLocks noChangeAspect="1"/>
          </p:cNvGraphicFramePr>
          <p:nvPr>
            <p:extLst>
              <p:ext uri="{D42A27DB-BD31-4B8C-83A1-F6EECF244321}">
                <p14:modId xmlns:p14="http://schemas.microsoft.com/office/powerpoint/2010/main" val="2591560126"/>
              </p:ext>
            </p:extLst>
          </p:nvPr>
        </p:nvGraphicFramePr>
        <p:xfrm>
          <a:off x="4725467" y="1272046"/>
          <a:ext cx="1728192" cy="662183"/>
        </p:xfrm>
        <a:graphic>
          <a:graphicData uri="http://schemas.openxmlformats.org/presentationml/2006/ole">
            <mc:AlternateContent xmlns:mc="http://schemas.openxmlformats.org/markup-compatibility/2006">
              <mc:Choice xmlns:v="urn:schemas-microsoft-com:vml" Requires="v">
                <p:oleObj spid="_x0000_s15414" name="Equation" r:id="rId3" imgW="1263746" imgH="484803" progId="Equation.DSMT4">
                  <p:embed/>
                </p:oleObj>
              </mc:Choice>
              <mc:Fallback>
                <p:oleObj name="Equation" r:id="rId3" imgW="1263746" imgH="484803" progId="Equation.DSMT4">
                  <p:embed/>
                  <p:pic>
                    <p:nvPicPr>
                      <p:cNvPr id="0" name=""/>
                      <p:cNvPicPr/>
                      <p:nvPr/>
                    </p:nvPicPr>
                    <p:blipFill>
                      <a:blip r:embed="rId4"/>
                      <a:stretch>
                        <a:fillRect/>
                      </a:stretch>
                    </p:blipFill>
                    <p:spPr>
                      <a:xfrm>
                        <a:off x="4725467" y="1272046"/>
                        <a:ext cx="1728192" cy="662183"/>
                      </a:xfrm>
                      <a:prstGeom prst="rect">
                        <a:avLst/>
                      </a:prstGeom>
                    </p:spPr>
                  </p:pic>
                </p:oleObj>
              </mc:Fallback>
            </mc:AlternateContent>
          </a:graphicData>
        </a:graphic>
      </p:graphicFrame>
      <p:sp>
        <p:nvSpPr>
          <p:cNvPr id="25" name="文本框 24">
            <a:extLst>
              <a:ext uri="{FF2B5EF4-FFF2-40B4-BE49-F238E27FC236}">
                <a16:creationId xmlns="" xmlns:a16="http://schemas.microsoft.com/office/drawing/2014/main" id="{05FACEC2-B623-42EB-B03D-6A9BD773800A}"/>
              </a:ext>
            </a:extLst>
          </p:cNvPr>
          <p:cNvSpPr txBox="1"/>
          <p:nvPr/>
        </p:nvSpPr>
        <p:spPr>
          <a:xfrm>
            <a:off x="10489976" y="1298026"/>
            <a:ext cx="1224136" cy="507831"/>
          </a:xfrm>
          <a:prstGeom prst="rect">
            <a:avLst/>
          </a:prstGeom>
          <a:noFill/>
        </p:spPr>
        <p:txBody>
          <a:bodyPr wrap="square">
            <a:spAutoFit/>
          </a:bodyPr>
          <a:lstStyle/>
          <a:p>
            <a:pPr marL="266700" algn="l">
              <a:lnSpc>
                <a:spcPct val="150000"/>
              </a:lnSpc>
              <a:spcAft>
                <a:spcPts val="0"/>
              </a:spcAft>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(11-6)</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22" name="对象 21">
            <a:extLst>
              <a:ext uri="{FF2B5EF4-FFF2-40B4-BE49-F238E27FC236}">
                <a16:creationId xmlns="" xmlns:a16="http://schemas.microsoft.com/office/drawing/2014/main" id="{8757004C-398C-4954-8781-B8FD397E03BA}"/>
              </a:ext>
            </a:extLst>
          </p:cNvPr>
          <p:cNvGraphicFramePr>
            <a:graphicFrameLocks noChangeAspect="1"/>
          </p:cNvGraphicFramePr>
          <p:nvPr>
            <p:extLst>
              <p:ext uri="{D42A27DB-BD31-4B8C-83A1-F6EECF244321}">
                <p14:modId xmlns:p14="http://schemas.microsoft.com/office/powerpoint/2010/main" val="1811746200"/>
              </p:ext>
            </p:extLst>
          </p:nvPr>
        </p:nvGraphicFramePr>
        <p:xfrm>
          <a:off x="3573339" y="2264955"/>
          <a:ext cx="4320479" cy="337574"/>
        </p:xfrm>
        <a:graphic>
          <a:graphicData uri="http://schemas.openxmlformats.org/presentationml/2006/ole">
            <mc:AlternateContent xmlns:mc="http://schemas.openxmlformats.org/markup-compatibility/2006">
              <mc:Choice xmlns:v="urn:schemas-microsoft-com:vml" Requires="v">
                <p:oleObj spid="_x0000_s15415" name="Equation" r:id="rId5" imgW="2926475" imgH="228206" progId="Equation.DSMT4">
                  <p:embed/>
                </p:oleObj>
              </mc:Choice>
              <mc:Fallback>
                <p:oleObj name="Equation" r:id="rId5" imgW="2926475" imgH="228206" progId="Equation.DSMT4">
                  <p:embed/>
                  <p:pic>
                    <p:nvPicPr>
                      <p:cNvPr id="0" name=""/>
                      <p:cNvPicPr/>
                      <p:nvPr/>
                    </p:nvPicPr>
                    <p:blipFill>
                      <a:blip r:embed="rId6"/>
                      <a:stretch>
                        <a:fillRect/>
                      </a:stretch>
                    </p:blipFill>
                    <p:spPr>
                      <a:xfrm>
                        <a:off x="3573339" y="2264955"/>
                        <a:ext cx="4320479" cy="337574"/>
                      </a:xfrm>
                      <a:prstGeom prst="rect">
                        <a:avLst/>
                      </a:prstGeom>
                    </p:spPr>
                  </p:pic>
                </p:oleObj>
              </mc:Fallback>
            </mc:AlternateContent>
          </a:graphicData>
        </a:graphic>
      </p:graphicFrame>
      <p:sp>
        <p:nvSpPr>
          <p:cNvPr id="31" name="文本框 30">
            <a:extLst>
              <a:ext uri="{FF2B5EF4-FFF2-40B4-BE49-F238E27FC236}">
                <a16:creationId xmlns="" xmlns:a16="http://schemas.microsoft.com/office/drawing/2014/main" id="{1A2146F2-FA53-4FFD-B689-984CB4B5F99E}"/>
              </a:ext>
            </a:extLst>
          </p:cNvPr>
          <p:cNvSpPr txBox="1"/>
          <p:nvPr/>
        </p:nvSpPr>
        <p:spPr>
          <a:xfrm>
            <a:off x="10774139" y="2249076"/>
            <a:ext cx="1069151" cy="369332"/>
          </a:xfrm>
          <a:prstGeom prst="rect">
            <a:avLst/>
          </a:prstGeom>
          <a:noFill/>
        </p:spPr>
        <p:txBody>
          <a:bodyPr wrap="square">
            <a:spAutoFit/>
          </a:bodyPr>
          <a:lstStyle/>
          <a:p>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11-7</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29" name="对象 28">
            <a:extLst>
              <a:ext uri="{FF2B5EF4-FFF2-40B4-BE49-F238E27FC236}">
                <a16:creationId xmlns="" xmlns:a16="http://schemas.microsoft.com/office/drawing/2014/main" id="{B22382F5-86CF-4B76-B3C5-D26DB1A8E861}"/>
              </a:ext>
            </a:extLst>
          </p:cNvPr>
          <p:cNvGraphicFramePr>
            <a:graphicFrameLocks noChangeAspect="1"/>
          </p:cNvGraphicFramePr>
          <p:nvPr>
            <p:extLst>
              <p:ext uri="{D42A27DB-BD31-4B8C-83A1-F6EECF244321}">
                <p14:modId xmlns:p14="http://schemas.microsoft.com/office/powerpoint/2010/main" val="549897670"/>
              </p:ext>
            </p:extLst>
          </p:nvPr>
        </p:nvGraphicFramePr>
        <p:xfrm>
          <a:off x="4437435" y="3169516"/>
          <a:ext cx="2132833" cy="518968"/>
        </p:xfrm>
        <a:graphic>
          <a:graphicData uri="http://schemas.openxmlformats.org/presentationml/2006/ole">
            <mc:AlternateContent xmlns:mc="http://schemas.openxmlformats.org/markup-compatibility/2006">
              <mc:Choice xmlns:v="urn:schemas-microsoft-com:vml" Requires="v">
                <p:oleObj spid="_x0000_s15416" name="Equation" r:id="rId7" imgW="1605629" imgH="389926" progId="Equation.DSMT4">
                  <p:embed/>
                </p:oleObj>
              </mc:Choice>
              <mc:Fallback>
                <p:oleObj name="Equation" r:id="rId7" imgW="1605629" imgH="389926" progId="Equation.DSMT4">
                  <p:embed/>
                  <p:pic>
                    <p:nvPicPr>
                      <p:cNvPr id="0" name=""/>
                      <p:cNvPicPr/>
                      <p:nvPr/>
                    </p:nvPicPr>
                    <p:blipFill>
                      <a:blip r:embed="rId8"/>
                      <a:stretch>
                        <a:fillRect/>
                      </a:stretch>
                    </p:blipFill>
                    <p:spPr>
                      <a:xfrm>
                        <a:off x="4437435" y="3169516"/>
                        <a:ext cx="2132833" cy="518968"/>
                      </a:xfrm>
                      <a:prstGeom prst="rect">
                        <a:avLst/>
                      </a:prstGeom>
                    </p:spPr>
                  </p:pic>
                </p:oleObj>
              </mc:Fallback>
            </mc:AlternateContent>
          </a:graphicData>
        </a:graphic>
      </p:graphicFrame>
      <p:sp>
        <p:nvSpPr>
          <p:cNvPr id="35" name="文本框 34">
            <a:extLst>
              <a:ext uri="{FF2B5EF4-FFF2-40B4-BE49-F238E27FC236}">
                <a16:creationId xmlns="" xmlns:a16="http://schemas.microsoft.com/office/drawing/2014/main" id="{27152E51-FA2E-4B29-AD0B-DDDF9609430C}"/>
              </a:ext>
            </a:extLst>
          </p:cNvPr>
          <p:cNvSpPr txBox="1"/>
          <p:nvPr/>
        </p:nvSpPr>
        <p:spPr>
          <a:xfrm>
            <a:off x="10774139" y="3193749"/>
            <a:ext cx="1141159" cy="369332"/>
          </a:xfrm>
          <a:prstGeom prst="rect">
            <a:avLst/>
          </a:prstGeom>
          <a:noFill/>
        </p:spPr>
        <p:txBody>
          <a:bodyPr wrap="square">
            <a:spAutoFit/>
          </a:bodyPr>
          <a:lstStyle/>
          <a:p>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11-8</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40" name="对象 39">
            <a:extLst>
              <a:ext uri="{FF2B5EF4-FFF2-40B4-BE49-F238E27FC236}">
                <a16:creationId xmlns="" xmlns:a16="http://schemas.microsoft.com/office/drawing/2014/main" id="{240BBEB0-0176-4B69-8E34-3DC9824EDF80}"/>
              </a:ext>
            </a:extLst>
          </p:cNvPr>
          <p:cNvGraphicFramePr>
            <a:graphicFrameLocks noChangeAspect="1"/>
          </p:cNvGraphicFramePr>
          <p:nvPr>
            <p:extLst>
              <p:ext uri="{D42A27DB-BD31-4B8C-83A1-F6EECF244321}">
                <p14:modId xmlns:p14="http://schemas.microsoft.com/office/powerpoint/2010/main" val="718710647"/>
              </p:ext>
            </p:extLst>
          </p:nvPr>
        </p:nvGraphicFramePr>
        <p:xfrm>
          <a:off x="1125067" y="3688484"/>
          <a:ext cx="1154374" cy="358942"/>
        </p:xfrm>
        <a:graphic>
          <a:graphicData uri="http://schemas.openxmlformats.org/presentationml/2006/ole">
            <mc:AlternateContent xmlns:mc="http://schemas.openxmlformats.org/markup-compatibility/2006">
              <mc:Choice xmlns:v="urn:schemas-microsoft-com:vml" Requires="v">
                <p:oleObj spid="_x0000_s15417" name="Equation" r:id="rId9" imgW="826696" imgH="256597" progId="Equation.DSMT4">
                  <p:embed/>
                </p:oleObj>
              </mc:Choice>
              <mc:Fallback>
                <p:oleObj name="Equation" r:id="rId9" imgW="826696" imgH="256597" progId="Equation.DSMT4">
                  <p:embed/>
                  <p:pic>
                    <p:nvPicPr>
                      <p:cNvPr id="0" name=""/>
                      <p:cNvPicPr/>
                      <p:nvPr/>
                    </p:nvPicPr>
                    <p:blipFill>
                      <a:blip r:embed="rId10"/>
                      <a:stretch>
                        <a:fillRect/>
                      </a:stretch>
                    </p:blipFill>
                    <p:spPr>
                      <a:xfrm>
                        <a:off x="1125067" y="3688484"/>
                        <a:ext cx="1154374" cy="358942"/>
                      </a:xfrm>
                      <a:prstGeom prst="rect">
                        <a:avLst/>
                      </a:prstGeom>
                    </p:spPr>
                  </p:pic>
                </p:oleObj>
              </mc:Fallback>
            </mc:AlternateContent>
          </a:graphicData>
        </a:graphic>
      </p:graphicFrame>
      <p:graphicFrame>
        <p:nvGraphicFramePr>
          <p:cNvPr id="41" name="对象 40">
            <a:extLst>
              <a:ext uri="{FF2B5EF4-FFF2-40B4-BE49-F238E27FC236}">
                <a16:creationId xmlns="" xmlns:a16="http://schemas.microsoft.com/office/drawing/2014/main" id="{1DB6C37E-CB5C-4706-84E3-5F6F5138A7EE}"/>
              </a:ext>
            </a:extLst>
          </p:cNvPr>
          <p:cNvGraphicFramePr>
            <a:graphicFrameLocks noChangeAspect="1"/>
          </p:cNvGraphicFramePr>
          <p:nvPr>
            <p:extLst>
              <p:ext uri="{D42A27DB-BD31-4B8C-83A1-F6EECF244321}">
                <p14:modId xmlns:p14="http://schemas.microsoft.com/office/powerpoint/2010/main" val="2688837011"/>
              </p:ext>
            </p:extLst>
          </p:nvPr>
        </p:nvGraphicFramePr>
        <p:xfrm>
          <a:off x="3933379" y="4293096"/>
          <a:ext cx="4680520" cy="1750526"/>
        </p:xfrm>
        <a:graphic>
          <a:graphicData uri="http://schemas.openxmlformats.org/presentationml/2006/ole">
            <mc:AlternateContent xmlns:mc="http://schemas.openxmlformats.org/markup-compatibility/2006">
              <mc:Choice xmlns:v="urn:schemas-microsoft-com:vml" Requires="v">
                <p:oleObj spid="_x0000_s15418" name="Equation" r:id="rId11" imgW="3382559" imgH="1264656" progId="Equation.DSMT4">
                  <p:embed/>
                </p:oleObj>
              </mc:Choice>
              <mc:Fallback>
                <p:oleObj name="Equation" r:id="rId11" imgW="3382559" imgH="1264656" progId="Equation.DSMT4">
                  <p:embed/>
                  <p:pic>
                    <p:nvPicPr>
                      <p:cNvPr id="0" name=""/>
                      <p:cNvPicPr/>
                      <p:nvPr/>
                    </p:nvPicPr>
                    <p:blipFill>
                      <a:blip r:embed="rId12"/>
                      <a:stretch>
                        <a:fillRect/>
                      </a:stretch>
                    </p:blipFill>
                    <p:spPr>
                      <a:xfrm>
                        <a:off x="3933379" y="4293096"/>
                        <a:ext cx="4680520" cy="1750526"/>
                      </a:xfrm>
                      <a:prstGeom prst="rect">
                        <a:avLst/>
                      </a:prstGeom>
                    </p:spPr>
                  </p:pic>
                </p:oleObj>
              </mc:Fallback>
            </mc:AlternateContent>
          </a:graphicData>
        </a:graphic>
      </p:graphicFrame>
    </p:spTree>
    <p:extLst>
      <p:ext uri="{BB962C8B-B14F-4D97-AF65-F5344CB8AC3E}">
        <p14:creationId xmlns:p14="http://schemas.microsoft.com/office/powerpoint/2010/main" val="2361455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3502674"/>
            <a:ext cx="10801200" cy="1547201"/>
          </a:xfrm>
        </p:spPr>
        <p:txBody>
          <a:bodyPr>
            <a:noAutofit/>
          </a:bodyPr>
          <a:lstStyle/>
          <a:p>
            <a:pPr indent="457200">
              <a:lnSpc>
                <a:spcPct val="150000"/>
              </a:lnSpc>
              <a:buClr>
                <a:srgbClr val="215968"/>
              </a:buClr>
              <a:buNone/>
            </a:pPr>
            <a:r>
              <a:rPr lang="zh-CN" altLang="en-US" sz="2000" dirty="0">
                <a:latin typeface="Times New Roman" panose="02020603050405020304" pitchFamily="18" charset="0"/>
                <a:cs typeface="Times New Roman" panose="02020603050405020304" pitchFamily="18" charset="0"/>
              </a:rPr>
              <a:t>由上式可看出，   在            平面中是一条抛物线，而在           中形成一条双曲线，也就是有效边界，如下图所示：</a:t>
            </a:r>
          </a:p>
        </p:txBody>
      </p:sp>
      <p:sp>
        <p:nvSpPr>
          <p:cNvPr id="4" name="Rectangle 2">
            <a:extLst>
              <a:ext uri="{FF2B5EF4-FFF2-40B4-BE49-F238E27FC236}">
                <a16:creationId xmlns="" xmlns:a16="http://schemas.microsoft.com/office/drawing/2014/main"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 xmlns:a16="http://schemas.microsoft.com/office/drawing/2014/main"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 xmlns:a16="http://schemas.microsoft.com/office/drawing/2014/main"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 xmlns:a16="http://schemas.microsoft.com/office/drawing/2014/main"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 xmlns:a16="http://schemas.microsoft.com/office/drawing/2014/main"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 xmlns:a16="http://schemas.microsoft.com/office/drawing/2014/main"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 xmlns:a16="http://schemas.microsoft.com/office/drawing/2014/main"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graphicFrame>
        <p:nvGraphicFramePr>
          <p:cNvPr id="2" name="对象 1">
            <a:extLst>
              <a:ext uri="{FF2B5EF4-FFF2-40B4-BE49-F238E27FC236}">
                <a16:creationId xmlns="" xmlns:a16="http://schemas.microsoft.com/office/drawing/2014/main" id="{E42E95E2-0772-4F1D-9D4E-3C6BDD49710F}"/>
              </a:ext>
            </a:extLst>
          </p:cNvPr>
          <p:cNvGraphicFramePr>
            <a:graphicFrameLocks noChangeAspect="1"/>
          </p:cNvGraphicFramePr>
          <p:nvPr>
            <p:extLst>
              <p:ext uri="{D42A27DB-BD31-4B8C-83A1-F6EECF244321}">
                <p14:modId xmlns:p14="http://schemas.microsoft.com/office/powerpoint/2010/main" val="2021693016"/>
              </p:ext>
            </p:extLst>
          </p:nvPr>
        </p:nvGraphicFramePr>
        <p:xfrm>
          <a:off x="2709243" y="1124744"/>
          <a:ext cx="6055704" cy="2376264"/>
        </p:xfrm>
        <a:graphic>
          <a:graphicData uri="http://schemas.openxmlformats.org/presentationml/2006/ole">
            <mc:AlternateContent xmlns:mc="http://schemas.openxmlformats.org/markup-compatibility/2006">
              <mc:Choice xmlns:v="urn:schemas-microsoft-com:vml" Requires="v">
                <p:oleObj spid="_x0000_s21545" name="Equation" r:id="rId3" imgW="4845976" imgH="1901835" progId="Equation.DSMT4">
                  <p:embed/>
                </p:oleObj>
              </mc:Choice>
              <mc:Fallback>
                <p:oleObj name="Equation" r:id="rId3" imgW="4845976" imgH="1901835" progId="Equation.DSMT4">
                  <p:embed/>
                  <p:pic>
                    <p:nvPicPr>
                      <p:cNvPr id="0" name=""/>
                      <p:cNvPicPr/>
                      <p:nvPr/>
                    </p:nvPicPr>
                    <p:blipFill>
                      <a:blip r:embed="rId4"/>
                      <a:stretch>
                        <a:fillRect/>
                      </a:stretch>
                    </p:blipFill>
                    <p:spPr>
                      <a:xfrm>
                        <a:off x="2709243" y="1124744"/>
                        <a:ext cx="6055704" cy="2376264"/>
                      </a:xfrm>
                      <a:prstGeom prst="rect">
                        <a:avLst/>
                      </a:prstGeom>
                    </p:spPr>
                  </p:pic>
                </p:oleObj>
              </mc:Fallback>
            </mc:AlternateContent>
          </a:graphicData>
        </a:graphic>
      </p:graphicFrame>
      <p:sp>
        <p:nvSpPr>
          <p:cNvPr id="5" name="文本框 4">
            <a:extLst>
              <a:ext uri="{FF2B5EF4-FFF2-40B4-BE49-F238E27FC236}">
                <a16:creationId xmlns="" xmlns:a16="http://schemas.microsoft.com/office/drawing/2014/main" id="{B82243E2-F171-42CB-8322-4CB9A0FE801D}"/>
              </a:ext>
            </a:extLst>
          </p:cNvPr>
          <p:cNvSpPr txBox="1"/>
          <p:nvPr/>
        </p:nvSpPr>
        <p:spPr>
          <a:xfrm>
            <a:off x="549003" y="725706"/>
            <a:ext cx="1872208" cy="369332"/>
          </a:xfrm>
          <a:prstGeom prst="rect">
            <a:avLst/>
          </a:prstGeom>
          <a:noFill/>
        </p:spPr>
        <p:txBody>
          <a:bodyPr wrap="square" rtlCol="0">
            <a:spAutoFit/>
          </a:bodyPr>
          <a:lstStyle/>
          <a:p>
            <a:r>
              <a:rPr lang="en-US" altLang="zh-CN" dirty="0" smtClean="0"/>
              <a:t>(</a:t>
            </a:r>
            <a:r>
              <a:rPr lang="zh-CN" altLang="en-US" dirty="0" smtClean="0"/>
              <a:t>接上</a:t>
            </a:r>
            <a:r>
              <a:rPr lang="zh-CN" altLang="en-US" dirty="0"/>
              <a:t>页</a:t>
            </a:r>
            <a:r>
              <a:rPr lang="zh-CN" altLang="en-US" dirty="0" smtClean="0"/>
              <a:t>公式</a:t>
            </a:r>
            <a:r>
              <a:rPr lang="en-US" altLang="zh-CN" dirty="0" smtClean="0"/>
              <a:t>)</a:t>
            </a:r>
            <a:endParaRPr lang="zh-CN" altLang="en-US" dirty="0"/>
          </a:p>
        </p:txBody>
      </p:sp>
      <p:sp>
        <p:nvSpPr>
          <p:cNvPr id="23" name="文本框 22">
            <a:extLst>
              <a:ext uri="{FF2B5EF4-FFF2-40B4-BE49-F238E27FC236}">
                <a16:creationId xmlns="" xmlns:a16="http://schemas.microsoft.com/office/drawing/2014/main" id="{85647686-9EEF-46EB-8AA2-A6AA62630122}"/>
              </a:ext>
            </a:extLst>
          </p:cNvPr>
          <p:cNvSpPr txBox="1"/>
          <p:nvPr/>
        </p:nvSpPr>
        <p:spPr>
          <a:xfrm>
            <a:off x="10702131" y="1953472"/>
            <a:ext cx="1171981" cy="369332"/>
          </a:xfrm>
          <a:prstGeom prst="rect">
            <a:avLst/>
          </a:prstGeom>
          <a:noFill/>
        </p:spPr>
        <p:txBody>
          <a:bodyPr wrap="square">
            <a:spAutoFit/>
          </a:bodyPr>
          <a:lstStyle/>
          <a:p>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11-9</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10" name="对象 9">
            <a:extLst>
              <a:ext uri="{FF2B5EF4-FFF2-40B4-BE49-F238E27FC236}">
                <a16:creationId xmlns="" xmlns:a16="http://schemas.microsoft.com/office/drawing/2014/main" id="{F786BD97-7955-4219-8FCA-C6C64032190E}"/>
              </a:ext>
            </a:extLst>
          </p:cNvPr>
          <p:cNvGraphicFramePr>
            <a:graphicFrameLocks noChangeAspect="1"/>
          </p:cNvGraphicFramePr>
          <p:nvPr>
            <p:extLst>
              <p:ext uri="{D42A27DB-BD31-4B8C-83A1-F6EECF244321}">
                <p14:modId xmlns:p14="http://schemas.microsoft.com/office/powerpoint/2010/main" val="2892399335"/>
              </p:ext>
            </p:extLst>
          </p:nvPr>
        </p:nvGraphicFramePr>
        <p:xfrm>
          <a:off x="2675553" y="3717032"/>
          <a:ext cx="288032" cy="252028"/>
        </p:xfrm>
        <a:graphic>
          <a:graphicData uri="http://schemas.openxmlformats.org/presentationml/2006/ole">
            <mc:AlternateContent xmlns:mc="http://schemas.openxmlformats.org/markup-compatibility/2006">
              <mc:Choice xmlns:v="urn:schemas-microsoft-com:vml" Requires="v">
                <p:oleObj spid="_x0000_s21546" name="Equation" r:id="rId5" imgW="151908" imgH="132970" progId="Equation.DSMT4">
                  <p:embed/>
                </p:oleObj>
              </mc:Choice>
              <mc:Fallback>
                <p:oleObj name="Equation" r:id="rId5" imgW="151908" imgH="132970" progId="Equation.DSMT4">
                  <p:embed/>
                  <p:pic>
                    <p:nvPicPr>
                      <p:cNvPr id="0" name=""/>
                      <p:cNvPicPr/>
                      <p:nvPr/>
                    </p:nvPicPr>
                    <p:blipFill>
                      <a:blip r:embed="rId6"/>
                      <a:stretch>
                        <a:fillRect/>
                      </a:stretch>
                    </p:blipFill>
                    <p:spPr>
                      <a:xfrm>
                        <a:off x="2675553" y="3717032"/>
                        <a:ext cx="288032" cy="252028"/>
                      </a:xfrm>
                      <a:prstGeom prst="rect">
                        <a:avLst/>
                      </a:prstGeom>
                    </p:spPr>
                  </p:pic>
                </p:oleObj>
              </mc:Fallback>
            </mc:AlternateContent>
          </a:graphicData>
        </a:graphic>
      </p:graphicFrame>
      <p:graphicFrame>
        <p:nvGraphicFramePr>
          <p:cNvPr id="12" name="对象 11">
            <a:extLst>
              <a:ext uri="{FF2B5EF4-FFF2-40B4-BE49-F238E27FC236}">
                <a16:creationId xmlns="" xmlns:a16="http://schemas.microsoft.com/office/drawing/2014/main" id="{404D29DB-77E0-4B7C-9471-D7C0BB52DD08}"/>
              </a:ext>
            </a:extLst>
          </p:cNvPr>
          <p:cNvGraphicFramePr>
            <a:graphicFrameLocks noChangeAspect="1"/>
          </p:cNvGraphicFramePr>
          <p:nvPr>
            <p:extLst>
              <p:ext uri="{D42A27DB-BD31-4B8C-83A1-F6EECF244321}">
                <p14:modId xmlns:p14="http://schemas.microsoft.com/office/powerpoint/2010/main" val="2550458006"/>
              </p:ext>
            </p:extLst>
          </p:nvPr>
        </p:nvGraphicFramePr>
        <p:xfrm>
          <a:off x="3357315" y="3643156"/>
          <a:ext cx="648073" cy="355725"/>
        </p:xfrm>
        <a:graphic>
          <a:graphicData uri="http://schemas.openxmlformats.org/presentationml/2006/ole">
            <mc:AlternateContent xmlns:mc="http://schemas.openxmlformats.org/markup-compatibility/2006">
              <mc:Choice xmlns:v="urn:schemas-microsoft-com:vml" Requires="v">
                <p:oleObj spid="_x0000_s21547" name="Equation" r:id="rId7" imgW="503487" imgH="275644" progId="Equation.DSMT4">
                  <p:embed/>
                </p:oleObj>
              </mc:Choice>
              <mc:Fallback>
                <p:oleObj name="Equation" r:id="rId7" imgW="503487" imgH="275644" progId="Equation.DSMT4">
                  <p:embed/>
                  <p:pic>
                    <p:nvPicPr>
                      <p:cNvPr id="0" name=""/>
                      <p:cNvPicPr/>
                      <p:nvPr/>
                    </p:nvPicPr>
                    <p:blipFill>
                      <a:blip r:embed="rId8"/>
                      <a:stretch>
                        <a:fillRect/>
                      </a:stretch>
                    </p:blipFill>
                    <p:spPr>
                      <a:xfrm>
                        <a:off x="3357315" y="3643156"/>
                        <a:ext cx="648073" cy="355725"/>
                      </a:xfrm>
                      <a:prstGeom prst="rect">
                        <a:avLst/>
                      </a:prstGeom>
                    </p:spPr>
                  </p:pic>
                </p:oleObj>
              </mc:Fallback>
            </mc:AlternateContent>
          </a:graphicData>
        </a:graphic>
      </p:graphicFrame>
      <p:graphicFrame>
        <p:nvGraphicFramePr>
          <p:cNvPr id="14" name="对象 13">
            <a:extLst>
              <a:ext uri="{FF2B5EF4-FFF2-40B4-BE49-F238E27FC236}">
                <a16:creationId xmlns="" xmlns:a16="http://schemas.microsoft.com/office/drawing/2014/main" id="{5C64D484-FF02-42A5-96F7-058CB8184B9E}"/>
              </a:ext>
            </a:extLst>
          </p:cNvPr>
          <p:cNvGraphicFramePr>
            <a:graphicFrameLocks noChangeAspect="1"/>
          </p:cNvGraphicFramePr>
          <p:nvPr>
            <p:extLst>
              <p:ext uri="{D42A27DB-BD31-4B8C-83A1-F6EECF244321}">
                <p14:modId xmlns:p14="http://schemas.microsoft.com/office/powerpoint/2010/main" val="3134115284"/>
              </p:ext>
            </p:extLst>
          </p:nvPr>
        </p:nvGraphicFramePr>
        <p:xfrm>
          <a:off x="7029723" y="3631690"/>
          <a:ext cx="701809" cy="339382"/>
        </p:xfrm>
        <a:graphic>
          <a:graphicData uri="http://schemas.openxmlformats.org/presentationml/2006/ole">
            <mc:AlternateContent xmlns:mc="http://schemas.openxmlformats.org/markup-compatibility/2006">
              <mc:Choice xmlns:v="urn:schemas-microsoft-com:vml" Requires="v">
                <p:oleObj spid="_x0000_s21548" name="Equation" r:id="rId9" imgW="532217" imgH="256597" progId="Equation.DSMT4">
                  <p:embed/>
                </p:oleObj>
              </mc:Choice>
              <mc:Fallback>
                <p:oleObj name="Equation" r:id="rId9" imgW="532217" imgH="256597" progId="Equation.DSMT4">
                  <p:embed/>
                  <p:pic>
                    <p:nvPicPr>
                      <p:cNvPr id="0" name=""/>
                      <p:cNvPicPr/>
                      <p:nvPr/>
                    </p:nvPicPr>
                    <p:blipFill>
                      <a:blip r:embed="rId10"/>
                      <a:stretch>
                        <a:fillRect/>
                      </a:stretch>
                    </p:blipFill>
                    <p:spPr>
                      <a:xfrm>
                        <a:off x="7029723" y="3631690"/>
                        <a:ext cx="701809" cy="339382"/>
                      </a:xfrm>
                      <a:prstGeom prst="rect">
                        <a:avLst/>
                      </a:prstGeom>
                    </p:spPr>
                  </p:pic>
                </p:oleObj>
              </mc:Fallback>
            </mc:AlternateContent>
          </a:graphicData>
        </a:graphic>
      </p:graphicFrame>
      <p:pic>
        <p:nvPicPr>
          <p:cNvPr id="27" name="图片 26">
            <a:extLst>
              <a:ext uri="{FF2B5EF4-FFF2-40B4-BE49-F238E27FC236}">
                <a16:creationId xmlns="" xmlns:a16="http://schemas.microsoft.com/office/drawing/2014/main" id="{EF11025A-3FE5-45C4-B882-5105A327A688}"/>
              </a:ext>
            </a:extLst>
          </p:cNvPr>
          <p:cNvPicPr>
            <a:picLocks noChangeAspect="1"/>
          </p:cNvPicPr>
          <p:nvPr/>
        </p:nvPicPr>
        <p:blipFill>
          <a:blip r:embed="rId11"/>
          <a:stretch>
            <a:fillRect/>
          </a:stretch>
        </p:blipFill>
        <p:spPr>
          <a:xfrm>
            <a:off x="4365427" y="4187097"/>
            <a:ext cx="2742500" cy="2336204"/>
          </a:xfrm>
          <a:prstGeom prst="rect">
            <a:avLst/>
          </a:prstGeom>
        </p:spPr>
      </p:pic>
      <p:sp>
        <p:nvSpPr>
          <p:cNvPr id="18" name="文本框 17">
            <a:extLst>
              <a:ext uri="{FF2B5EF4-FFF2-40B4-BE49-F238E27FC236}">
                <a16:creationId xmlns="" xmlns:a16="http://schemas.microsoft.com/office/drawing/2014/main" id="{F4007D7C-498E-4E73-A2E7-0C71F85BD523}"/>
              </a:ext>
            </a:extLst>
          </p:cNvPr>
          <p:cNvSpPr txBox="1"/>
          <p:nvPr/>
        </p:nvSpPr>
        <p:spPr>
          <a:xfrm>
            <a:off x="5157515" y="6345399"/>
            <a:ext cx="2088232" cy="307777"/>
          </a:xfrm>
          <a:prstGeom prst="rect">
            <a:avLst/>
          </a:prstGeom>
          <a:noFill/>
        </p:spPr>
        <p:txBody>
          <a:bodyPr wrap="square" rtlCol="0">
            <a:spAutoFit/>
          </a:bodyPr>
          <a:lstStyle/>
          <a:p>
            <a:r>
              <a:rPr lang="zh-CN" altLang="en-US" sz="1400" dirty="0" smtClean="0">
                <a:latin typeface="Times New Roman" panose="02020603050405020304" pitchFamily="18" charset="0"/>
                <a:ea typeface="+mn-ea"/>
                <a:cs typeface="Times New Roman" panose="02020603050405020304" pitchFamily="18" charset="0"/>
              </a:rPr>
              <a:t>图</a:t>
            </a:r>
            <a:r>
              <a:rPr lang="en-US" altLang="zh-CN" sz="1400" dirty="0" smtClean="0">
                <a:latin typeface="Times New Roman" panose="02020603050405020304" pitchFamily="18" charset="0"/>
                <a:ea typeface="+mn-ea"/>
                <a:cs typeface="Times New Roman" panose="02020603050405020304" pitchFamily="18" charset="0"/>
              </a:rPr>
              <a:t>11-1 </a:t>
            </a:r>
            <a:r>
              <a:rPr lang="zh-CN" altLang="en-US" sz="1400" dirty="0">
                <a:latin typeface="Times New Roman" panose="02020603050405020304" pitchFamily="18" charset="0"/>
                <a:ea typeface="+mn-ea"/>
                <a:cs typeface="Times New Roman" panose="02020603050405020304" pitchFamily="18" charset="0"/>
              </a:rPr>
              <a:t>有效边界</a:t>
            </a:r>
          </a:p>
        </p:txBody>
      </p:sp>
    </p:spTree>
    <p:extLst>
      <p:ext uri="{BB962C8B-B14F-4D97-AF65-F5344CB8AC3E}">
        <p14:creationId xmlns:p14="http://schemas.microsoft.com/office/powerpoint/2010/main" val="495716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4947" y="906026"/>
            <a:ext cx="10558115" cy="492442"/>
          </a:xfrm>
        </p:spPr>
        <p:txBody>
          <a:bodyPr>
            <a:noAutofit/>
          </a:bodyPr>
          <a:lstStyle/>
          <a:p>
            <a:pPr indent="457200">
              <a:lnSpc>
                <a:spcPct val="150000"/>
              </a:lnSpc>
              <a:buClr>
                <a:srgbClr val="215968"/>
              </a:buClr>
              <a:buNone/>
            </a:pPr>
            <a:r>
              <a:rPr lang="zh-CN" altLang="en-US" sz="2000" dirty="0">
                <a:latin typeface="Times New Roman" panose="02020603050405020304" pitchFamily="18" charset="0"/>
                <a:cs typeface="Times New Roman" panose="02020603050405020304" pitchFamily="18" charset="0"/>
              </a:rPr>
              <a:t>为了求解最小风险方差组合，</a:t>
            </a:r>
            <a:r>
              <a:rPr lang="zh-CN" altLang="en-US" sz="2000" dirty="0" smtClean="0">
                <a:latin typeface="Times New Roman" panose="02020603050405020304" pitchFamily="18" charset="0"/>
                <a:cs typeface="Times New Roman" panose="02020603050405020304" pitchFamily="18" charset="0"/>
              </a:rPr>
              <a:t>将</a:t>
            </a:r>
            <a:r>
              <a:rPr lang="en-US" altLang="zh-CN" sz="2000" dirty="0" smtClean="0">
                <a:latin typeface="Times New Roman" panose="02020603050405020304" pitchFamily="18" charset="0"/>
                <a:cs typeface="Times New Roman" panose="02020603050405020304" pitchFamily="18" charset="0"/>
              </a:rPr>
              <a:t>(11-9)</a:t>
            </a:r>
            <a:r>
              <a:rPr lang="zh-CN" altLang="en-US" sz="2000" dirty="0" smtClean="0">
                <a:latin typeface="Times New Roman" panose="02020603050405020304" pitchFamily="18" charset="0"/>
                <a:cs typeface="Times New Roman" panose="02020603050405020304" pitchFamily="18" charset="0"/>
              </a:rPr>
              <a:t>式</a:t>
            </a:r>
            <a:r>
              <a:rPr lang="zh-CN" altLang="en-US" sz="2000" dirty="0">
                <a:latin typeface="Times New Roman" panose="02020603050405020304" pitchFamily="18" charset="0"/>
                <a:cs typeface="Times New Roman" panose="02020603050405020304" pitchFamily="18" charset="0"/>
              </a:rPr>
              <a:t>求导，令方差最小：</a:t>
            </a:r>
          </a:p>
        </p:txBody>
      </p:sp>
      <p:sp>
        <p:nvSpPr>
          <p:cNvPr id="4" name="Rectangle 2">
            <a:extLst>
              <a:ext uri="{FF2B5EF4-FFF2-40B4-BE49-F238E27FC236}">
                <a16:creationId xmlns="" xmlns:a16="http://schemas.microsoft.com/office/drawing/2014/main" id="{3DD965B1-C8A0-456B-8669-7B8C8EA8DE7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 xmlns:a16="http://schemas.microsoft.com/office/drawing/2014/main" id="{24258751-E485-4E9E-A815-4F0B17E4DA2D}"/>
              </a:ext>
            </a:extLst>
          </p:cNvPr>
          <p:cNvSpPr>
            <a:spLocks noChangeArrowheads="1"/>
          </p:cNvSpPr>
          <p:nvPr/>
        </p:nvSpPr>
        <p:spPr bwMode="auto">
          <a:xfrm>
            <a:off x="981050" y="2007542"/>
            <a:ext cx="141531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 xmlns:a16="http://schemas.microsoft.com/office/drawing/2014/main" id="{C0514988-F9C5-4FA5-915C-8EEE58B39D7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8">
            <a:extLst>
              <a:ext uri="{FF2B5EF4-FFF2-40B4-BE49-F238E27FC236}">
                <a16:creationId xmlns="" xmlns:a16="http://schemas.microsoft.com/office/drawing/2014/main" id="{1E27DEEF-8F62-4E13-B0FE-1155450D4DE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0">
            <a:extLst>
              <a:ext uri="{FF2B5EF4-FFF2-40B4-BE49-F238E27FC236}">
                <a16:creationId xmlns="" xmlns:a16="http://schemas.microsoft.com/office/drawing/2014/main" id="{8B2AA8FF-497B-4ED5-A1BC-833BCCC0366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
            <a:extLst>
              <a:ext uri="{FF2B5EF4-FFF2-40B4-BE49-F238E27FC236}">
                <a16:creationId xmlns="" xmlns:a16="http://schemas.microsoft.com/office/drawing/2014/main" id="{92B6A52C-9229-422A-A69D-6B27AB158B35}"/>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4">
            <a:extLst>
              <a:ext uri="{FF2B5EF4-FFF2-40B4-BE49-F238E27FC236}">
                <a16:creationId xmlns="" xmlns:a16="http://schemas.microsoft.com/office/drawing/2014/main" id="{1130D0FC-5AA7-4D9C-BFF5-9EC2498A97D0}"/>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82D28619-3549-4CA7-9B87-25BD5EF4D419}"/>
              </a:ext>
            </a:extLst>
          </p:cNvPr>
          <p:cNvSpPr/>
          <p:nvPr/>
        </p:nvSpPr>
        <p:spPr>
          <a:xfrm>
            <a:off x="476995" y="116632"/>
            <a:ext cx="6768752"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多种风险资产情形</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可卖空情形</a:t>
            </a:r>
          </a:p>
        </p:txBody>
      </p:sp>
      <p:graphicFrame>
        <p:nvGraphicFramePr>
          <p:cNvPr id="6" name="对象 5">
            <a:extLst>
              <a:ext uri="{FF2B5EF4-FFF2-40B4-BE49-F238E27FC236}">
                <a16:creationId xmlns="" xmlns:a16="http://schemas.microsoft.com/office/drawing/2014/main" id="{B9B5C58A-4CCD-4841-9B4A-64B08822C330}"/>
              </a:ext>
            </a:extLst>
          </p:cNvPr>
          <p:cNvGraphicFramePr>
            <a:graphicFrameLocks noChangeAspect="1"/>
          </p:cNvGraphicFramePr>
          <p:nvPr>
            <p:extLst>
              <p:ext uri="{D42A27DB-BD31-4B8C-83A1-F6EECF244321}">
                <p14:modId xmlns:p14="http://schemas.microsoft.com/office/powerpoint/2010/main" val="3314891642"/>
              </p:ext>
            </p:extLst>
          </p:nvPr>
        </p:nvGraphicFramePr>
        <p:xfrm>
          <a:off x="4797475" y="1687126"/>
          <a:ext cx="1728192" cy="587424"/>
        </p:xfrm>
        <a:graphic>
          <a:graphicData uri="http://schemas.openxmlformats.org/presentationml/2006/ole">
            <mc:AlternateContent xmlns:mc="http://schemas.openxmlformats.org/markup-compatibility/2006">
              <mc:Choice xmlns:v="urn:schemas-microsoft-com:vml" Requires="v">
                <p:oleObj spid="_x0000_s20542" name="Equation" r:id="rId3" imgW="1368250" imgH="465755" progId="Equation.DSMT4">
                  <p:embed/>
                </p:oleObj>
              </mc:Choice>
              <mc:Fallback>
                <p:oleObj name="Equation" r:id="rId3" imgW="1368250" imgH="465755" progId="Equation.DSMT4">
                  <p:embed/>
                  <p:pic>
                    <p:nvPicPr>
                      <p:cNvPr id="0" name=""/>
                      <p:cNvPicPr/>
                      <p:nvPr/>
                    </p:nvPicPr>
                    <p:blipFill>
                      <a:blip r:embed="rId4"/>
                      <a:stretch>
                        <a:fillRect/>
                      </a:stretch>
                    </p:blipFill>
                    <p:spPr>
                      <a:xfrm>
                        <a:off x="4797475" y="1687126"/>
                        <a:ext cx="1728192" cy="587424"/>
                      </a:xfrm>
                      <a:prstGeom prst="rect">
                        <a:avLst/>
                      </a:prstGeom>
                    </p:spPr>
                  </p:pic>
                </p:oleObj>
              </mc:Fallback>
            </mc:AlternateContent>
          </a:graphicData>
        </a:graphic>
      </p:graphicFrame>
      <p:sp>
        <p:nvSpPr>
          <p:cNvPr id="22" name="文本框 21">
            <a:extLst>
              <a:ext uri="{FF2B5EF4-FFF2-40B4-BE49-F238E27FC236}">
                <a16:creationId xmlns="" xmlns:a16="http://schemas.microsoft.com/office/drawing/2014/main" id="{C208C631-69D2-42C9-8D93-71A92D63296C}"/>
              </a:ext>
            </a:extLst>
          </p:cNvPr>
          <p:cNvSpPr txBox="1"/>
          <p:nvPr/>
        </p:nvSpPr>
        <p:spPr>
          <a:xfrm>
            <a:off x="10702131" y="1796172"/>
            <a:ext cx="1446064" cy="369332"/>
          </a:xfrm>
          <a:prstGeom prst="rect">
            <a:avLst/>
          </a:prstGeom>
          <a:noFill/>
        </p:spPr>
        <p:txBody>
          <a:bodyPr wrap="square">
            <a:spAutoFit/>
          </a:bodyPr>
          <a:lstStyle/>
          <a:p>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11-10</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19" name="对象 18">
            <a:extLst>
              <a:ext uri="{FF2B5EF4-FFF2-40B4-BE49-F238E27FC236}">
                <a16:creationId xmlns="" xmlns:a16="http://schemas.microsoft.com/office/drawing/2014/main" id="{53E62CAD-DF72-4950-8449-E010A2F7C62B}"/>
              </a:ext>
            </a:extLst>
          </p:cNvPr>
          <p:cNvGraphicFramePr>
            <a:graphicFrameLocks noChangeAspect="1"/>
          </p:cNvGraphicFramePr>
          <p:nvPr>
            <p:extLst>
              <p:ext uri="{D42A27DB-BD31-4B8C-83A1-F6EECF244321}">
                <p14:modId xmlns:p14="http://schemas.microsoft.com/office/powerpoint/2010/main" val="3494019899"/>
              </p:ext>
            </p:extLst>
          </p:nvPr>
        </p:nvGraphicFramePr>
        <p:xfrm>
          <a:off x="5157515" y="2550454"/>
          <a:ext cx="782225" cy="330324"/>
        </p:xfrm>
        <a:graphic>
          <a:graphicData uri="http://schemas.openxmlformats.org/presentationml/2006/ole">
            <mc:AlternateContent xmlns:mc="http://schemas.openxmlformats.org/markup-compatibility/2006">
              <mc:Choice xmlns:v="urn:schemas-microsoft-com:vml" Requires="v">
                <p:oleObj spid="_x0000_s20543" name="Equation" r:id="rId5" imgW="541554" imgH="228206" progId="Equation.DSMT4">
                  <p:embed/>
                </p:oleObj>
              </mc:Choice>
              <mc:Fallback>
                <p:oleObj name="Equation" r:id="rId5" imgW="541554" imgH="228206" progId="Equation.DSMT4">
                  <p:embed/>
                  <p:pic>
                    <p:nvPicPr>
                      <p:cNvPr id="0" name=""/>
                      <p:cNvPicPr/>
                      <p:nvPr/>
                    </p:nvPicPr>
                    <p:blipFill>
                      <a:blip r:embed="rId6"/>
                      <a:stretch>
                        <a:fillRect/>
                      </a:stretch>
                    </p:blipFill>
                    <p:spPr>
                      <a:xfrm>
                        <a:off x="5157515" y="2550454"/>
                        <a:ext cx="782225" cy="330324"/>
                      </a:xfrm>
                      <a:prstGeom prst="rect">
                        <a:avLst/>
                      </a:prstGeom>
                    </p:spPr>
                  </p:pic>
                </p:oleObj>
              </mc:Fallback>
            </mc:AlternateContent>
          </a:graphicData>
        </a:graphic>
      </p:graphicFrame>
      <p:sp>
        <p:nvSpPr>
          <p:cNvPr id="21" name="箭头: 右 20">
            <a:extLst>
              <a:ext uri="{FF2B5EF4-FFF2-40B4-BE49-F238E27FC236}">
                <a16:creationId xmlns="" xmlns:a16="http://schemas.microsoft.com/office/drawing/2014/main" id="{59273913-57D0-4304-8F80-2CF49D74475A}"/>
              </a:ext>
            </a:extLst>
          </p:cNvPr>
          <p:cNvSpPr/>
          <p:nvPr/>
        </p:nvSpPr>
        <p:spPr>
          <a:xfrm>
            <a:off x="4005387" y="2550454"/>
            <a:ext cx="360040" cy="262609"/>
          </a:xfrm>
          <a:prstGeom prst="right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 xmlns:a16="http://schemas.microsoft.com/office/drawing/2014/main" id="{402E4EB6-D116-4E2D-B4EA-0294AA72966A}"/>
              </a:ext>
            </a:extLst>
          </p:cNvPr>
          <p:cNvSpPr txBox="1"/>
          <p:nvPr/>
        </p:nvSpPr>
        <p:spPr>
          <a:xfrm>
            <a:off x="10702131" y="2550454"/>
            <a:ext cx="1446064" cy="369332"/>
          </a:xfrm>
          <a:prstGeom prst="rect">
            <a:avLst/>
          </a:prstGeom>
          <a:noFill/>
        </p:spPr>
        <p:txBody>
          <a:bodyPr wrap="square">
            <a:spAutoFit/>
          </a:bodyPr>
          <a:lstStyle/>
          <a:p>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11-11</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24" name="文本框 23">
            <a:extLst>
              <a:ext uri="{FF2B5EF4-FFF2-40B4-BE49-F238E27FC236}">
                <a16:creationId xmlns="" xmlns:a16="http://schemas.microsoft.com/office/drawing/2014/main" id="{3DE96585-4D8E-4FDD-B29A-A2905F9E9889}"/>
              </a:ext>
            </a:extLst>
          </p:cNvPr>
          <p:cNvSpPr txBox="1"/>
          <p:nvPr/>
        </p:nvSpPr>
        <p:spPr>
          <a:xfrm>
            <a:off x="1053058" y="3059668"/>
            <a:ext cx="3744417" cy="369332"/>
          </a:xfrm>
          <a:prstGeom prst="rect">
            <a:avLst/>
          </a:prstGeom>
          <a:noFill/>
        </p:spPr>
        <p:txBody>
          <a:bodyPr wrap="square" rtlCol="0">
            <a:spAutoFit/>
          </a:bodyPr>
          <a:lstStyle/>
          <a:p>
            <a:r>
              <a:rPr lang="zh-CN" altLang="en-US" dirty="0" smtClean="0"/>
              <a:t>代入</a:t>
            </a:r>
            <a:r>
              <a:rPr lang="en-US" altLang="zh-CN" dirty="0" smtClean="0">
                <a:latin typeface="Times New Roman" panose="02020603050405020304" pitchFamily="18" charset="0"/>
                <a:cs typeface="Times New Roman" panose="02020603050405020304" pitchFamily="18" charset="0"/>
              </a:rPr>
              <a:t>(11-8)</a:t>
            </a:r>
            <a:r>
              <a:rPr lang="zh-CN" altLang="en-US" dirty="0" smtClean="0"/>
              <a:t>式</a:t>
            </a:r>
            <a:r>
              <a:rPr lang="zh-CN" altLang="en-US" dirty="0"/>
              <a:t>中，得</a:t>
            </a:r>
          </a:p>
        </p:txBody>
      </p:sp>
      <p:graphicFrame>
        <p:nvGraphicFramePr>
          <p:cNvPr id="26" name="对象 25">
            <a:extLst>
              <a:ext uri="{FF2B5EF4-FFF2-40B4-BE49-F238E27FC236}">
                <a16:creationId xmlns="" xmlns:a16="http://schemas.microsoft.com/office/drawing/2014/main" id="{836EC965-BB55-495F-9622-9944520F4CE0}"/>
              </a:ext>
            </a:extLst>
          </p:cNvPr>
          <p:cNvGraphicFramePr>
            <a:graphicFrameLocks noChangeAspect="1"/>
          </p:cNvGraphicFramePr>
          <p:nvPr>
            <p:extLst>
              <p:ext uri="{D42A27DB-BD31-4B8C-83A1-F6EECF244321}">
                <p14:modId xmlns:p14="http://schemas.microsoft.com/office/powerpoint/2010/main" val="372347153"/>
              </p:ext>
            </p:extLst>
          </p:nvPr>
        </p:nvGraphicFramePr>
        <p:xfrm>
          <a:off x="4725468" y="3382754"/>
          <a:ext cx="2016224" cy="579128"/>
        </p:xfrm>
        <a:graphic>
          <a:graphicData uri="http://schemas.openxmlformats.org/presentationml/2006/ole">
            <mc:AlternateContent xmlns:mc="http://schemas.openxmlformats.org/markup-compatibility/2006">
              <mc:Choice xmlns:v="urn:schemas-microsoft-com:vml" Requires="v">
                <p:oleObj spid="_x0000_s20544" name="Equation" r:id="rId7" imgW="1491788" imgH="428021" progId="Equation.DSMT4">
                  <p:embed/>
                </p:oleObj>
              </mc:Choice>
              <mc:Fallback>
                <p:oleObj name="Equation" r:id="rId7" imgW="1491788" imgH="428021" progId="Equation.DSMT4">
                  <p:embed/>
                  <p:pic>
                    <p:nvPicPr>
                      <p:cNvPr id="0" name=""/>
                      <p:cNvPicPr/>
                      <p:nvPr/>
                    </p:nvPicPr>
                    <p:blipFill>
                      <a:blip r:embed="rId8"/>
                      <a:stretch>
                        <a:fillRect/>
                      </a:stretch>
                    </p:blipFill>
                    <p:spPr>
                      <a:xfrm>
                        <a:off x="4725468" y="3382754"/>
                        <a:ext cx="2016224" cy="579128"/>
                      </a:xfrm>
                      <a:prstGeom prst="rect">
                        <a:avLst/>
                      </a:prstGeom>
                    </p:spPr>
                  </p:pic>
                </p:oleObj>
              </mc:Fallback>
            </mc:AlternateContent>
          </a:graphicData>
        </a:graphic>
      </p:graphicFrame>
      <p:graphicFrame>
        <p:nvGraphicFramePr>
          <p:cNvPr id="28" name="对象 27">
            <a:extLst>
              <a:ext uri="{FF2B5EF4-FFF2-40B4-BE49-F238E27FC236}">
                <a16:creationId xmlns="" xmlns:a16="http://schemas.microsoft.com/office/drawing/2014/main" id="{4E056062-D47D-4A51-985C-783AE53CE040}"/>
              </a:ext>
            </a:extLst>
          </p:cNvPr>
          <p:cNvGraphicFramePr>
            <a:graphicFrameLocks noChangeAspect="1"/>
          </p:cNvGraphicFramePr>
          <p:nvPr>
            <p:extLst>
              <p:ext uri="{D42A27DB-BD31-4B8C-83A1-F6EECF244321}">
                <p14:modId xmlns:p14="http://schemas.microsoft.com/office/powerpoint/2010/main" val="1794381332"/>
              </p:ext>
            </p:extLst>
          </p:nvPr>
        </p:nvGraphicFramePr>
        <p:xfrm>
          <a:off x="5005917" y="4070019"/>
          <a:ext cx="1455326" cy="559391"/>
        </p:xfrm>
        <a:graphic>
          <a:graphicData uri="http://schemas.openxmlformats.org/presentationml/2006/ole">
            <mc:AlternateContent xmlns:mc="http://schemas.openxmlformats.org/markup-compatibility/2006">
              <mc:Choice xmlns:v="urn:schemas-microsoft-com:vml" Requires="v">
                <p:oleObj spid="_x0000_s20545" name="Equation" r:id="rId9" imgW="1016671" imgH="389926" progId="Equation.DSMT4">
                  <p:embed/>
                </p:oleObj>
              </mc:Choice>
              <mc:Fallback>
                <p:oleObj name="Equation" r:id="rId9" imgW="1016671" imgH="389926" progId="Equation.DSMT4">
                  <p:embed/>
                  <p:pic>
                    <p:nvPicPr>
                      <p:cNvPr id="0" name=""/>
                      <p:cNvPicPr/>
                      <p:nvPr/>
                    </p:nvPicPr>
                    <p:blipFill>
                      <a:blip r:embed="rId10"/>
                      <a:stretch>
                        <a:fillRect/>
                      </a:stretch>
                    </p:blipFill>
                    <p:spPr>
                      <a:xfrm>
                        <a:off x="5005917" y="4070019"/>
                        <a:ext cx="1455326" cy="559391"/>
                      </a:xfrm>
                      <a:prstGeom prst="rect">
                        <a:avLst/>
                      </a:prstGeom>
                    </p:spPr>
                  </p:pic>
                </p:oleObj>
              </mc:Fallback>
            </mc:AlternateContent>
          </a:graphicData>
        </a:graphic>
      </p:graphicFrame>
      <p:graphicFrame>
        <p:nvGraphicFramePr>
          <p:cNvPr id="29" name="对象 28">
            <a:extLst>
              <a:ext uri="{FF2B5EF4-FFF2-40B4-BE49-F238E27FC236}">
                <a16:creationId xmlns="" xmlns:a16="http://schemas.microsoft.com/office/drawing/2014/main" id="{17090B30-6AB9-44C3-8715-737CBBA3A753}"/>
              </a:ext>
            </a:extLst>
          </p:cNvPr>
          <p:cNvGraphicFramePr>
            <a:graphicFrameLocks noChangeAspect="1"/>
          </p:cNvGraphicFramePr>
          <p:nvPr>
            <p:extLst>
              <p:ext uri="{D42A27DB-BD31-4B8C-83A1-F6EECF244321}">
                <p14:modId xmlns:p14="http://schemas.microsoft.com/office/powerpoint/2010/main" val="1487666610"/>
              </p:ext>
            </p:extLst>
          </p:nvPr>
        </p:nvGraphicFramePr>
        <p:xfrm>
          <a:off x="4562475" y="4864100"/>
          <a:ext cx="2343150" cy="390525"/>
        </p:xfrm>
        <a:graphic>
          <a:graphicData uri="http://schemas.openxmlformats.org/presentationml/2006/ole">
            <mc:AlternateContent xmlns:mc="http://schemas.openxmlformats.org/markup-compatibility/2006">
              <mc:Choice xmlns:v="urn:schemas-microsoft-com:vml" Requires="v">
                <p:oleObj spid="_x0000_s20546" name="Equation" r:id="rId11" imgW="1676160" imgH="279360" progId="Equation.DSMT4">
                  <p:embed/>
                </p:oleObj>
              </mc:Choice>
              <mc:Fallback>
                <p:oleObj name="Equation" r:id="rId11" imgW="1676160" imgH="279360" progId="Equation.DSMT4">
                  <p:embed/>
                  <p:pic>
                    <p:nvPicPr>
                      <p:cNvPr id="0" name=""/>
                      <p:cNvPicPr/>
                      <p:nvPr/>
                    </p:nvPicPr>
                    <p:blipFill>
                      <a:blip r:embed="rId12"/>
                      <a:stretch>
                        <a:fillRect/>
                      </a:stretch>
                    </p:blipFill>
                    <p:spPr>
                      <a:xfrm>
                        <a:off x="4562475" y="4864100"/>
                        <a:ext cx="2343150" cy="390525"/>
                      </a:xfrm>
                      <a:prstGeom prst="rect">
                        <a:avLst/>
                      </a:prstGeom>
                    </p:spPr>
                  </p:pic>
                </p:oleObj>
              </mc:Fallback>
            </mc:AlternateContent>
          </a:graphicData>
        </a:graphic>
      </p:graphicFrame>
      <p:sp>
        <p:nvSpPr>
          <p:cNvPr id="30" name="文本框 29">
            <a:extLst>
              <a:ext uri="{FF2B5EF4-FFF2-40B4-BE49-F238E27FC236}">
                <a16:creationId xmlns="" xmlns:a16="http://schemas.microsoft.com/office/drawing/2014/main" id="{867CD04A-C09F-45B5-9B16-762A2AE44F16}"/>
              </a:ext>
            </a:extLst>
          </p:cNvPr>
          <p:cNvSpPr txBox="1"/>
          <p:nvPr/>
        </p:nvSpPr>
        <p:spPr>
          <a:xfrm>
            <a:off x="1053058" y="5613830"/>
            <a:ext cx="2880320" cy="369332"/>
          </a:xfrm>
          <a:prstGeom prst="rect">
            <a:avLst/>
          </a:prstGeom>
          <a:noFill/>
        </p:spPr>
        <p:txBody>
          <a:bodyPr wrap="square" rtlCol="0">
            <a:spAutoFit/>
          </a:bodyPr>
          <a:lstStyle/>
          <a:p>
            <a:r>
              <a:rPr lang="zh-CN" altLang="en-US" dirty="0"/>
              <a:t>此时，投资组合权重</a:t>
            </a:r>
            <a:r>
              <a:rPr lang="zh-CN" altLang="en-US" dirty="0" smtClean="0"/>
              <a:t>为：</a:t>
            </a:r>
            <a:endParaRPr lang="zh-CN" altLang="en-US" dirty="0"/>
          </a:p>
        </p:txBody>
      </p:sp>
      <p:graphicFrame>
        <p:nvGraphicFramePr>
          <p:cNvPr id="31" name="对象 30">
            <a:extLst>
              <a:ext uri="{FF2B5EF4-FFF2-40B4-BE49-F238E27FC236}">
                <a16:creationId xmlns="" xmlns:a16="http://schemas.microsoft.com/office/drawing/2014/main" id="{49F81BD8-C4B9-4F49-8252-747B8EEA569B}"/>
              </a:ext>
            </a:extLst>
          </p:cNvPr>
          <p:cNvGraphicFramePr>
            <a:graphicFrameLocks noChangeAspect="1"/>
          </p:cNvGraphicFramePr>
          <p:nvPr>
            <p:extLst>
              <p:ext uri="{D42A27DB-BD31-4B8C-83A1-F6EECF244321}">
                <p14:modId xmlns:p14="http://schemas.microsoft.com/office/powerpoint/2010/main" val="3741437692"/>
              </p:ext>
            </p:extLst>
          </p:nvPr>
        </p:nvGraphicFramePr>
        <p:xfrm>
          <a:off x="3642344" y="5848167"/>
          <a:ext cx="4437768" cy="615644"/>
        </p:xfrm>
        <a:graphic>
          <a:graphicData uri="http://schemas.openxmlformats.org/presentationml/2006/ole">
            <mc:AlternateContent xmlns:mc="http://schemas.openxmlformats.org/markup-compatibility/2006">
              <mc:Choice xmlns:v="urn:schemas-microsoft-com:vml" Requires="v">
                <p:oleObj spid="_x0000_s20547" name="Equation" r:id="rId13" imgW="3021642" imgH="418317" progId="Equation.DSMT4">
                  <p:embed/>
                </p:oleObj>
              </mc:Choice>
              <mc:Fallback>
                <p:oleObj name="Equation" r:id="rId13" imgW="3021642" imgH="418317" progId="Equation.DSMT4">
                  <p:embed/>
                  <p:pic>
                    <p:nvPicPr>
                      <p:cNvPr id="0" name=""/>
                      <p:cNvPicPr/>
                      <p:nvPr/>
                    </p:nvPicPr>
                    <p:blipFill>
                      <a:blip r:embed="rId14"/>
                      <a:stretch>
                        <a:fillRect/>
                      </a:stretch>
                    </p:blipFill>
                    <p:spPr>
                      <a:xfrm>
                        <a:off x="3642344" y="5848167"/>
                        <a:ext cx="4437768" cy="615644"/>
                      </a:xfrm>
                      <a:prstGeom prst="rect">
                        <a:avLst/>
                      </a:prstGeom>
                    </p:spPr>
                  </p:pic>
                </p:oleObj>
              </mc:Fallback>
            </mc:AlternateContent>
          </a:graphicData>
        </a:graphic>
      </p:graphicFrame>
      <p:sp>
        <p:nvSpPr>
          <p:cNvPr id="32" name="文本框 31">
            <a:extLst>
              <a:ext uri="{FF2B5EF4-FFF2-40B4-BE49-F238E27FC236}">
                <a16:creationId xmlns="" xmlns:a16="http://schemas.microsoft.com/office/drawing/2014/main" id="{05928509-B7AF-4A52-8F1B-D4B02ADB6015}"/>
              </a:ext>
            </a:extLst>
          </p:cNvPr>
          <p:cNvSpPr txBox="1"/>
          <p:nvPr/>
        </p:nvSpPr>
        <p:spPr>
          <a:xfrm>
            <a:off x="10702131" y="3391790"/>
            <a:ext cx="1446064" cy="369332"/>
          </a:xfrm>
          <a:prstGeom prst="rect">
            <a:avLst/>
          </a:prstGeom>
          <a:noFill/>
        </p:spPr>
        <p:txBody>
          <a:bodyPr wrap="square">
            <a:spAutoFit/>
          </a:bodyPr>
          <a:lstStyle/>
          <a:p>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11-12</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3" name="文本框 32">
            <a:extLst>
              <a:ext uri="{FF2B5EF4-FFF2-40B4-BE49-F238E27FC236}">
                <a16:creationId xmlns="" xmlns:a16="http://schemas.microsoft.com/office/drawing/2014/main" id="{F8BDC73C-FE82-4B77-9860-549F099F5498}"/>
              </a:ext>
            </a:extLst>
          </p:cNvPr>
          <p:cNvSpPr txBox="1"/>
          <p:nvPr/>
        </p:nvSpPr>
        <p:spPr>
          <a:xfrm>
            <a:off x="10715068" y="4114447"/>
            <a:ext cx="1446064" cy="369332"/>
          </a:xfrm>
          <a:prstGeom prst="rect">
            <a:avLst/>
          </a:prstGeom>
          <a:noFill/>
        </p:spPr>
        <p:txBody>
          <a:bodyPr wrap="square">
            <a:spAutoFit/>
          </a:bodyPr>
          <a:lstStyle/>
          <a:p>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11-13</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4" name="文本框 33">
            <a:extLst>
              <a:ext uri="{FF2B5EF4-FFF2-40B4-BE49-F238E27FC236}">
                <a16:creationId xmlns="" xmlns:a16="http://schemas.microsoft.com/office/drawing/2014/main" id="{3F6E53EA-3BBA-4FE8-8FF7-CC91FFCA0580}"/>
              </a:ext>
            </a:extLst>
          </p:cNvPr>
          <p:cNvSpPr txBox="1"/>
          <p:nvPr/>
        </p:nvSpPr>
        <p:spPr>
          <a:xfrm>
            <a:off x="10715068" y="5913086"/>
            <a:ext cx="1446064" cy="369332"/>
          </a:xfrm>
          <a:prstGeom prst="rect">
            <a:avLst/>
          </a:prstGeom>
          <a:noFill/>
        </p:spPr>
        <p:txBody>
          <a:bodyPr wrap="square">
            <a:spAutoFit/>
          </a:bodyPr>
          <a:lstStyle/>
          <a:p>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11-15</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35" name="文本框 34">
            <a:extLst>
              <a:ext uri="{FF2B5EF4-FFF2-40B4-BE49-F238E27FC236}">
                <a16:creationId xmlns="" xmlns:a16="http://schemas.microsoft.com/office/drawing/2014/main" id="{CBC33D36-1E97-43E5-B564-512543A6560C}"/>
              </a:ext>
            </a:extLst>
          </p:cNvPr>
          <p:cNvSpPr txBox="1"/>
          <p:nvPr/>
        </p:nvSpPr>
        <p:spPr>
          <a:xfrm>
            <a:off x="10702131" y="4837104"/>
            <a:ext cx="1446064" cy="369332"/>
          </a:xfrm>
          <a:prstGeom prst="rect">
            <a:avLst/>
          </a:prstGeom>
          <a:noFill/>
        </p:spPr>
        <p:txBody>
          <a:bodyPr wrap="square">
            <a:spAutoFit/>
          </a:bodyPr>
          <a:lstStyle/>
          <a:p>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smtClean="0">
                <a:effectLst/>
                <a:latin typeface="Times New Roman" panose="02020603050405020304" pitchFamily="18" charset="0"/>
                <a:ea typeface="宋体" panose="02010600030101010101" pitchFamily="2" charset="-122"/>
              </a:rPr>
              <a:t>11-14</a:t>
            </a:r>
            <a:r>
              <a:rPr lang="en-US" altLang="zh-CN" sz="18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Tree>
    <p:extLst>
      <p:ext uri="{BB962C8B-B14F-4D97-AF65-F5344CB8AC3E}">
        <p14:creationId xmlns:p14="http://schemas.microsoft.com/office/powerpoint/2010/main" val="7073934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31734</TotalTime>
  <Words>4886</Words>
  <Application>Microsoft Office PowerPoint</Application>
  <PresentationFormat>自定义</PresentationFormat>
  <Paragraphs>561</Paragraphs>
  <Slides>61</Slides>
  <Notes>1</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61</vt:i4>
      </vt:variant>
    </vt:vector>
  </HeadingPairs>
  <TitlesOfParts>
    <vt:vector size="64" baseType="lpstr">
      <vt:lpstr>Office 主题​​</vt:lpstr>
      <vt:lpstr>Equation</vt:lpstr>
      <vt:lpstr>剪辑</vt:lpstr>
      <vt:lpstr>PowerPoint 演示文稿</vt:lpstr>
      <vt:lpstr>PowerPoint 演示文稿</vt:lpstr>
      <vt:lpstr>PowerPoint 演示文稿</vt:lpstr>
      <vt:lpstr>PowerPoint 演示文稿</vt:lpstr>
      <vt:lpstr>PowerPoint 演示文稿</vt:lpstr>
      <vt:lpstr>一、最小化方差目标下的最优投资组合求解</vt:lpstr>
      <vt:lpstr>PowerPoint 演示文稿</vt:lpstr>
      <vt:lpstr>PowerPoint 演示文稿</vt:lpstr>
      <vt:lpstr>PowerPoint 演示文稿</vt:lpstr>
      <vt:lpstr>二、最大化投资收益目标下的投资组合求解</vt:lpstr>
      <vt:lpstr>PowerPoint 演示文稿</vt:lpstr>
      <vt:lpstr>PowerPoint 演示文稿</vt:lpstr>
      <vt:lpstr>PowerPoint 演示文稿</vt:lpstr>
      <vt:lpstr>三、最大化期望效用目标下的投资组合求解</vt:lpstr>
      <vt:lpstr>PowerPoint 演示文稿</vt:lpstr>
      <vt:lpstr>PowerPoint 演示文稿</vt:lpstr>
      <vt:lpstr>PowerPoint 演示文稿</vt:lpstr>
      <vt:lpstr>一、最小化方差目标下的最优投资组合求解</vt:lpstr>
      <vt:lpstr>PowerPoint 演示文稿</vt:lpstr>
      <vt:lpstr>二、最大化夏普比率目标下的最优投资组合求解</vt:lpstr>
      <vt:lpstr>PowerPoint 演示文稿</vt:lpstr>
      <vt:lpstr>PowerPoint 演示文稿</vt:lpstr>
      <vt:lpstr>PowerPoint 演示文稿</vt:lpstr>
      <vt:lpstr>一、风险资产配置——不可卖空情形</vt:lpstr>
      <vt:lpstr>PowerPoint 演示文稿</vt:lpstr>
      <vt:lpstr>PowerPoint 演示文稿</vt:lpstr>
      <vt:lpstr>PowerPoint 演示文稿</vt:lpstr>
      <vt:lpstr>PowerPoint 演示文稿</vt:lpstr>
      <vt:lpstr>二、无风险与风险资产配置——不可卖空情形</vt:lpstr>
      <vt:lpstr>二、无风险与风险资产配置——不可卖空情形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一、计算收益率均值和协方差</vt:lpstr>
      <vt:lpstr>PowerPoint 演示文稿</vt:lpstr>
      <vt:lpstr>PowerPoint 演示文稿</vt:lpstr>
      <vt:lpstr>PowerPoint 演示文稿</vt:lpstr>
      <vt:lpstr>二、计算投资组合的可行域、预期收益率和标准差</vt:lpstr>
      <vt:lpstr>PowerPoint 演示文稿</vt:lpstr>
      <vt:lpstr>PowerPoint 演示文稿</vt:lpstr>
      <vt:lpstr>PowerPoint 演示文稿</vt:lpstr>
      <vt:lpstr>PowerPoint 演示文稿</vt:lpstr>
      <vt:lpstr>三、约束条件下的投资组合配置(允许卖空)</vt:lpstr>
      <vt:lpstr>PowerPoint 演示文稿</vt:lpstr>
      <vt:lpstr>四、有约束模型下包含无风险资产和风险资产的投资组合(允许卖空)</vt:lpstr>
      <vt:lpstr>五、约束条件下的资产组合配置(不允许卖空)</vt:lpstr>
      <vt:lpstr>五、约束条件下的资产组合配置(不允许卖空)</vt:lpstr>
      <vt:lpstr>PowerPoint 演示文稿</vt:lpstr>
      <vt:lpstr>六、有约束模型下包含无风险资产和风险资产的投资组合(不允许卖空)</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1428</cp:revision>
  <dcterms:created xsi:type="dcterms:W3CDTF">2014-05-22T15:27:15Z</dcterms:created>
  <dcterms:modified xsi:type="dcterms:W3CDTF">2024-08-02T15:04:23Z</dcterms:modified>
</cp:coreProperties>
</file>